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57" r:id="rId3"/>
    <p:sldId id="256" r:id="rId4"/>
    <p:sldId id="283" r:id="rId5"/>
    <p:sldId id="285" r:id="rId6"/>
    <p:sldId id="294" r:id="rId7"/>
    <p:sldId id="260" r:id="rId8"/>
    <p:sldId id="293" r:id="rId9"/>
    <p:sldId id="264" r:id="rId10"/>
    <p:sldId id="291" r:id="rId11"/>
    <p:sldId id="292" r:id="rId12"/>
    <p:sldId id="273" r:id="rId13"/>
    <p:sldId id="270" r:id="rId14"/>
    <p:sldId id="271" r:id="rId15"/>
    <p:sldId id="278" r:id="rId16"/>
    <p:sldId id="275" r:id="rId17"/>
    <p:sldId id="279"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01" d="100"/>
          <a:sy n="101" d="100"/>
        </p:scale>
        <p:origin x="15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3B1FA-706D-4386-9411-DBF855F9C2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6EDA9E-D3E8-407C-B03D-2C14059F2CDA}">
      <dgm:prSet/>
      <dgm:spPr/>
      <dgm:t>
        <a:bodyPr/>
        <a:lstStyle/>
        <a:p>
          <a:r>
            <a:rPr lang="en-AU" b="1"/>
            <a:t>3</a:t>
          </a:r>
          <a:r>
            <a:rPr lang="en-AU" b="1" baseline="30000"/>
            <a:t>rd</a:t>
          </a:r>
          <a:r>
            <a:rPr lang="en-AU" b="1"/>
            <a:t> year</a:t>
          </a:r>
          <a:endParaRPr lang="en-US"/>
        </a:p>
      </dgm:t>
    </dgm:pt>
    <dgm:pt modelId="{C99983F2-09B1-4C31-943D-EE65B0BBCFE4}" type="parTrans" cxnId="{D1296522-9AE4-4234-AEBD-3D34ED9FA3C2}">
      <dgm:prSet/>
      <dgm:spPr/>
      <dgm:t>
        <a:bodyPr/>
        <a:lstStyle/>
        <a:p>
          <a:endParaRPr lang="en-US"/>
        </a:p>
      </dgm:t>
    </dgm:pt>
    <dgm:pt modelId="{1AE0C6EA-872B-4C78-BE4A-C769B3163E75}" type="sibTrans" cxnId="{D1296522-9AE4-4234-AEBD-3D34ED9FA3C2}">
      <dgm:prSet/>
      <dgm:spPr/>
      <dgm:t>
        <a:bodyPr/>
        <a:lstStyle/>
        <a:p>
          <a:endParaRPr lang="en-US"/>
        </a:p>
      </dgm:t>
    </dgm:pt>
    <dgm:pt modelId="{C338FEF1-95FD-46C2-9981-8E9A5948ADBC}">
      <dgm:prSet/>
      <dgm:spPr/>
      <dgm:t>
        <a:bodyPr/>
        <a:lstStyle/>
        <a:p>
          <a:r>
            <a:rPr lang="en-AU"/>
            <a:t>5</a:t>
          </a:r>
          <a:r>
            <a:rPr lang="en-AU" baseline="30000"/>
            <a:t>th</a:t>
          </a:r>
          <a:r>
            <a:rPr lang="en-AU"/>
            <a:t> semester and 6</a:t>
          </a:r>
          <a:r>
            <a:rPr lang="en-AU" baseline="30000"/>
            <a:t>th</a:t>
          </a:r>
          <a:r>
            <a:rPr lang="en-AU"/>
            <a:t> semester</a:t>
          </a:r>
          <a:endParaRPr lang="en-US"/>
        </a:p>
      </dgm:t>
    </dgm:pt>
    <dgm:pt modelId="{9257E9A4-61E0-4EFA-987C-FAAC763C4611}" type="parTrans" cxnId="{D1FC5300-F06A-4151-98BD-0C4183EB577D}">
      <dgm:prSet/>
      <dgm:spPr/>
      <dgm:t>
        <a:bodyPr/>
        <a:lstStyle/>
        <a:p>
          <a:endParaRPr lang="en-US"/>
        </a:p>
      </dgm:t>
    </dgm:pt>
    <dgm:pt modelId="{3C71EBB3-A17F-4B20-A9EA-BEC6E5B4D533}" type="sibTrans" cxnId="{D1FC5300-F06A-4151-98BD-0C4183EB577D}">
      <dgm:prSet/>
      <dgm:spPr/>
      <dgm:t>
        <a:bodyPr/>
        <a:lstStyle/>
        <a:p>
          <a:endParaRPr lang="en-US"/>
        </a:p>
      </dgm:t>
    </dgm:pt>
    <dgm:pt modelId="{D71B234F-B224-46DE-9506-2C79F0DE6491}">
      <dgm:prSet/>
      <dgm:spPr/>
      <dgm:t>
        <a:bodyPr/>
        <a:lstStyle/>
        <a:p>
          <a:r>
            <a:rPr lang="en-AU"/>
            <a:t>Preclinical prosthetics</a:t>
          </a:r>
          <a:endParaRPr lang="en-US"/>
        </a:p>
      </dgm:t>
    </dgm:pt>
    <dgm:pt modelId="{42277A13-6BC7-4338-841F-0A95749EB1CB}" type="parTrans" cxnId="{4ED4D067-199C-4A94-B207-AA7B92C9F8A0}">
      <dgm:prSet/>
      <dgm:spPr/>
      <dgm:t>
        <a:bodyPr/>
        <a:lstStyle/>
        <a:p>
          <a:endParaRPr lang="en-US"/>
        </a:p>
      </dgm:t>
    </dgm:pt>
    <dgm:pt modelId="{613E62FA-9C26-4675-8500-46C29152D716}" type="sibTrans" cxnId="{4ED4D067-199C-4A94-B207-AA7B92C9F8A0}">
      <dgm:prSet/>
      <dgm:spPr/>
      <dgm:t>
        <a:bodyPr/>
        <a:lstStyle/>
        <a:p>
          <a:endParaRPr lang="en-US"/>
        </a:p>
      </dgm:t>
    </dgm:pt>
    <dgm:pt modelId="{79658F11-1E0C-4188-BFBC-BFC40B68B548}">
      <dgm:prSet/>
      <dgm:spPr/>
      <dgm:t>
        <a:bodyPr/>
        <a:lstStyle/>
        <a:p>
          <a:r>
            <a:rPr lang="en-AU" dirty="0"/>
            <a:t>Cariology (patients)</a:t>
          </a:r>
          <a:endParaRPr lang="en-US" dirty="0"/>
        </a:p>
      </dgm:t>
    </dgm:pt>
    <dgm:pt modelId="{E7630B72-554C-4B9C-AECD-2A0AF42BA355}" type="parTrans" cxnId="{93389BEF-C5A4-45B0-A1CF-62B060191E7E}">
      <dgm:prSet/>
      <dgm:spPr/>
      <dgm:t>
        <a:bodyPr/>
        <a:lstStyle/>
        <a:p>
          <a:endParaRPr lang="en-US"/>
        </a:p>
      </dgm:t>
    </dgm:pt>
    <dgm:pt modelId="{9E1AFA97-567C-4E3C-A9DD-662722261F0B}" type="sibTrans" cxnId="{93389BEF-C5A4-45B0-A1CF-62B060191E7E}">
      <dgm:prSet/>
      <dgm:spPr/>
      <dgm:t>
        <a:bodyPr/>
        <a:lstStyle/>
        <a:p>
          <a:endParaRPr lang="en-US"/>
        </a:p>
      </dgm:t>
    </dgm:pt>
    <dgm:pt modelId="{F1844C67-1AD8-4BEB-9974-5FED02309ED4}">
      <dgm:prSet/>
      <dgm:spPr/>
      <dgm:t>
        <a:bodyPr/>
        <a:lstStyle/>
        <a:p>
          <a:r>
            <a:rPr lang="en-AU"/>
            <a:t>Oral Surgery (patients)</a:t>
          </a:r>
          <a:endParaRPr lang="en-US"/>
        </a:p>
      </dgm:t>
    </dgm:pt>
    <dgm:pt modelId="{EEB4D25E-D288-4CB5-B256-AFE257BFBAE6}" type="parTrans" cxnId="{3A2D0A1C-299A-4799-AE9D-D052E7988DFE}">
      <dgm:prSet/>
      <dgm:spPr/>
      <dgm:t>
        <a:bodyPr/>
        <a:lstStyle/>
        <a:p>
          <a:endParaRPr lang="en-US"/>
        </a:p>
      </dgm:t>
    </dgm:pt>
    <dgm:pt modelId="{F3EA7EBC-B531-4791-8C11-198F0604FB14}" type="sibTrans" cxnId="{3A2D0A1C-299A-4799-AE9D-D052E7988DFE}">
      <dgm:prSet/>
      <dgm:spPr/>
      <dgm:t>
        <a:bodyPr/>
        <a:lstStyle/>
        <a:p>
          <a:endParaRPr lang="en-US"/>
        </a:p>
      </dgm:t>
    </dgm:pt>
    <dgm:pt modelId="{9E6F3DB8-225C-4FE1-AAEC-E2D3E01091A1}">
      <dgm:prSet/>
      <dgm:spPr/>
      <dgm:t>
        <a:bodyPr/>
        <a:lstStyle/>
        <a:p>
          <a:r>
            <a:rPr lang="en-AU"/>
            <a:t>Preclinical and clinical Endodontics</a:t>
          </a:r>
          <a:endParaRPr lang="en-US"/>
        </a:p>
      </dgm:t>
    </dgm:pt>
    <dgm:pt modelId="{A32BFE8C-DF30-46C7-826B-74ECB7D7675D}" type="parTrans" cxnId="{B5792790-E493-4F57-8FC6-4285236EC456}">
      <dgm:prSet/>
      <dgm:spPr/>
      <dgm:t>
        <a:bodyPr/>
        <a:lstStyle/>
        <a:p>
          <a:endParaRPr lang="en-US"/>
        </a:p>
      </dgm:t>
    </dgm:pt>
    <dgm:pt modelId="{446AB0B9-8EF5-45F4-981A-275464D7623D}" type="sibTrans" cxnId="{B5792790-E493-4F57-8FC6-4285236EC456}">
      <dgm:prSet/>
      <dgm:spPr/>
      <dgm:t>
        <a:bodyPr/>
        <a:lstStyle/>
        <a:p>
          <a:endParaRPr lang="en-US"/>
        </a:p>
      </dgm:t>
    </dgm:pt>
    <dgm:pt modelId="{4F1F8D6D-87A2-4E6C-99FC-B3B1FF99B7BC}">
      <dgm:prSet/>
      <dgm:spPr/>
      <dgm:t>
        <a:bodyPr/>
        <a:lstStyle/>
        <a:p>
          <a:r>
            <a:rPr lang="en-AU"/>
            <a:t>Preclinical and clinical Periodontology</a:t>
          </a:r>
          <a:endParaRPr lang="en-US"/>
        </a:p>
      </dgm:t>
    </dgm:pt>
    <dgm:pt modelId="{39B50237-B51F-448E-A633-8A891F8DFF77}" type="parTrans" cxnId="{51FDBC68-2023-423A-A99D-4BE2C286A587}">
      <dgm:prSet/>
      <dgm:spPr/>
      <dgm:t>
        <a:bodyPr/>
        <a:lstStyle/>
        <a:p>
          <a:endParaRPr lang="en-US"/>
        </a:p>
      </dgm:t>
    </dgm:pt>
    <dgm:pt modelId="{43A1C6BC-B478-4F63-AB3C-DDEE67BAA462}" type="sibTrans" cxnId="{51FDBC68-2023-423A-A99D-4BE2C286A587}">
      <dgm:prSet/>
      <dgm:spPr/>
      <dgm:t>
        <a:bodyPr/>
        <a:lstStyle/>
        <a:p>
          <a:endParaRPr lang="en-US"/>
        </a:p>
      </dgm:t>
    </dgm:pt>
    <dgm:pt modelId="{7F302456-97F4-493B-8CA3-EC951E15F8DD}">
      <dgm:prSet/>
      <dgm:spPr/>
      <dgm:t>
        <a:bodyPr/>
        <a:lstStyle/>
        <a:p>
          <a:r>
            <a:rPr lang="en-AU" dirty="0"/>
            <a:t>Radiology</a:t>
          </a:r>
          <a:endParaRPr lang="en-US" dirty="0"/>
        </a:p>
      </dgm:t>
    </dgm:pt>
    <dgm:pt modelId="{88988F3D-7DA2-4D39-A16E-6EFA0A73F3B2}" type="parTrans" cxnId="{B6B7162F-C1C2-4DED-A03A-164B1D5CED9B}">
      <dgm:prSet/>
      <dgm:spPr/>
      <dgm:t>
        <a:bodyPr/>
        <a:lstStyle/>
        <a:p>
          <a:endParaRPr lang="en-US"/>
        </a:p>
      </dgm:t>
    </dgm:pt>
    <dgm:pt modelId="{5F7FEC5B-3C33-420E-96AD-4945D585CFC2}" type="sibTrans" cxnId="{B6B7162F-C1C2-4DED-A03A-164B1D5CED9B}">
      <dgm:prSet/>
      <dgm:spPr/>
      <dgm:t>
        <a:bodyPr/>
        <a:lstStyle/>
        <a:p>
          <a:endParaRPr lang="en-US"/>
        </a:p>
      </dgm:t>
    </dgm:pt>
    <dgm:pt modelId="{BA34D731-90B6-4985-B7DF-AA48BED59322}">
      <dgm:prSet/>
      <dgm:spPr/>
      <dgm:t>
        <a:bodyPr/>
        <a:lstStyle/>
        <a:p>
          <a:r>
            <a:rPr lang="en-AU" dirty="0"/>
            <a:t>Oral pathologies</a:t>
          </a:r>
          <a:endParaRPr lang="en-US" dirty="0"/>
        </a:p>
      </dgm:t>
    </dgm:pt>
    <dgm:pt modelId="{927D482D-EE6C-4813-8AA6-0D5735A714F1}" type="parTrans" cxnId="{7DEA7CE7-8646-406F-A23E-8029F7478C96}">
      <dgm:prSet/>
      <dgm:spPr/>
      <dgm:t>
        <a:bodyPr/>
        <a:lstStyle/>
        <a:p>
          <a:endParaRPr lang="en-US"/>
        </a:p>
      </dgm:t>
    </dgm:pt>
    <dgm:pt modelId="{0E3CD685-7382-4036-8DFB-BC6071644A74}" type="sibTrans" cxnId="{7DEA7CE7-8646-406F-A23E-8029F7478C96}">
      <dgm:prSet/>
      <dgm:spPr/>
      <dgm:t>
        <a:bodyPr/>
        <a:lstStyle/>
        <a:p>
          <a:endParaRPr lang="en-US"/>
        </a:p>
      </dgm:t>
    </dgm:pt>
    <dgm:pt modelId="{554DF38A-E1A7-4AD9-90FC-59B2D2434264}">
      <dgm:prSet/>
      <dgm:spPr/>
      <dgm:t>
        <a:bodyPr/>
        <a:lstStyle/>
        <a:p>
          <a:r>
            <a:rPr lang="en-AU" b="1"/>
            <a:t>4</a:t>
          </a:r>
          <a:r>
            <a:rPr lang="en-AU" b="1" baseline="30000"/>
            <a:t>th</a:t>
          </a:r>
          <a:r>
            <a:rPr lang="en-AU" b="1"/>
            <a:t> year</a:t>
          </a:r>
          <a:endParaRPr lang="en-US"/>
        </a:p>
      </dgm:t>
    </dgm:pt>
    <dgm:pt modelId="{1CAD1F0F-A344-401C-84AB-756E6CC08AF6}" type="parTrans" cxnId="{BCC3786C-62CB-426B-AC32-0A94499C2580}">
      <dgm:prSet/>
      <dgm:spPr/>
      <dgm:t>
        <a:bodyPr/>
        <a:lstStyle/>
        <a:p>
          <a:endParaRPr lang="en-US"/>
        </a:p>
      </dgm:t>
    </dgm:pt>
    <dgm:pt modelId="{82CC524D-2EE0-4394-8327-A3DB21DC42C5}" type="sibTrans" cxnId="{BCC3786C-62CB-426B-AC32-0A94499C2580}">
      <dgm:prSet/>
      <dgm:spPr/>
      <dgm:t>
        <a:bodyPr/>
        <a:lstStyle/>
        <a:p>
          <a:endParaRPr lang="en-US"/>
        </a:p>
      </dgm:t>
    </dgm:pt>
    <dgm:pt modelId="{DC735347-F7F3-456B-97C3-FB673B02D9E4}">
      <dgm:prSet/>
      <dgm:spPr/>
      <dgm:t>
        <a:bodyPr/>
        <a:lstStyle/>
        <a:p>
          <a:r>
            <a:rPr lang="en-AU"/>
            <a:t>7</a:t>
          </a:r>
          <a:r>
            <a:rPr lang="en-AU" baseline="30000"/>
            <a:t>th</a:t>
          </a:r>
          <a:r>
            <a:rPr lang="en-AU"/>
            <a:t> semester and 8</a:t>
          </a:r>
          <a:r>
            <a:rPr lang="en-AU" baseline="30000"/>
            <a:t>th</a:t>
          </a:r>
          <a:r>
            <a:rPr lang="en-AU"/>
            <a:t> semester</a:t>
          </a:r>
          <a:endParaRPr lang="en-US"/>
        </a:p>
      </dgm:t>
    </dgm:pt>
    <dgm:pt modelId="{CFDC331F-9956-4548-9800-B855081F3B6C}" type="parTrans" cxnId="{DE87036F-2B49-40C0-8A51-3EE484430DE8}">
      <dgm:prSet/>
      <dgm:spPr/>
      <dgm:t>
        <a:bodyPr/>
        <a:lstStyle/>
        <a:p>
          <a:endParaRPr lang="en-US"/>
        </a:p>
      </dgm:t>
    </dgm:pt>
    <dgm:pt modelId="{527033FE-D6E7-46E7-855E-3AA1C7D6A976}" type="sibTrans" cxnId="{DE87036F-2B49-40C0-8A51-3EE484430DE8}">
      <dgm:prSet/>
      <dgm:spPr/>
      <dgm:t>
        <a:bodyPr/>
        <a:lstStyle/>
        <a:p>
          <a:endParaRPr lang="en-US"/>
        </a:p>
      </dgm:t>
    </dgm:pt>
    <dgm:pt modelId="{95E758D3-3270-4E2E-A976-1A6CD3E0B0A5}">
      <dgm:prSet/>
      <dgm:spPr/>
      <dgm:t>
        <a:bodyPr/>
        <a:lstStyle/>
        <a:p>
          <a:r>
            <a:rPr lang="en-AU"/>
            <a:t>Clinical Prosthetics</a:t>
          </a:r>
          <a:endParaRPr lang="en-US"/>
        </a:p>
      </dgm:t>
    </dgm:pt>
    <dgm:pt modelId="{9C248A59-D801-4473-AF71-EF9A11A909BC}" type="parTrans" cxnId="{4126C970-8ADF-499D-B788-017C0CD280E3}">
      <dgm:prSet/>
      <dgm:spPr/>
      <dgm:t>
        <a:bodyPr/>
        <a:lstStyle/>
        <a:p>
          <a:endParaRPr lang="en-US"/>
        </a:p>
      </dgm:t>
    </dgm:pt>
    <dgm:pt modelId="{B18C12C0-896A-426C-8730-66316E79B3D4}" type="sibTrans" cxnId="{4126C970-8ADF-499D-B788-017C0CD280E3}">
      <dgm:prSet/>
      <dgm:spPr/>
      <dgm:t>
        <a:bodyPr/>
        <a:lstStyle/>
        <a:p>
          <a:endParaRPr lang="en-US"/>
        </a:p>
      </dgm:t>
    </dgm:pt>
    <dgm:pt modelId="{5B056C03-C029-447A-B825-EB141D10480F}">
      <dgm:prSet/>
      <dgm:spPr/>
      <dgm:t>
        <a:bodyPr/>
        <a:lstStyle/>
        <a:p>
          <a:r>
            <a:rPr lang="en-AU" dirty="0"/>
            <a:t>Therapeutics (Cario, </a:t>
          </a:r>
          <a:r>
            <a:rPr lang="en-AU" dirty="0" err="1"/>
            <a:t>perio</a:t>
          </a:r>
          <a:r>
            <a:rPr lang="en-AU" dirty="0"/>
            <a:t>, endo)</a:t>
          </a:r>
          <a:endParaRPr lang="en-US" dirty="0"/>
        </a:p>
      </dgm:t>
    </dgm:pt>
    <dgm:pt modelId="{B2F01BDF-947F-490E-AF32-B93833644288}" type="parTrans" cxnId="{A7A92299-7E6C-49BB-937F-757CE8E0E149}">
      <dgm:prSet/>
      <dgm:spPr/>
      <dgm:t>
        <a:bodyPr/>
        <a:lstStyle/>
        <a:p>
          <a:endParaRPr lang="en-US"/>
        </a:p>
      </dgm:t>
    </dgm:pt>
    <dgm:pt modelId="{3D136293-F138-4016-BC84-63C23A56C822}" type="sibTrans" cxnId="{A7A92299-7E6C-49BB-937F-757CE8E0E149}">
      <dgm:prSet/>
      <dgm:spPr/>
      <dgm:t>
        <a:bodyPr/>
        <a:lstStyle/>
        <a:p>
          <a:endParaRPr lang="en-US"/>
        </a:p>
      </dgm:t>
    </dgm:pt>
    <dgm:pt modelId="{2D91EAF2-1A5F-4559-81DF-13CD36E717BC}">
      <dgm:prSet/>
      <dgm:spPr/>
      <dgm:t>
        <a:bodyPr/>
        <a:lstStyle/>
        <a:p>
          <a:r>
            <a:rPr lang="en-AU"/>
            <a:t>Maxillofacial surgery</a:t>
          </a:r>
          <a:endParaRPr lang="en-US"/>
        </a:p>
      </dgm:t>
    </dgm:pt>
    <dgm:pt modelId="{40EB6AA5-2220-449D-B4D1-CB3B22A72506}" type="parTrans" cxnId="{48E5F729-DDD8-43B4-B60B-0DDC2FA646C3}">
      <dgm:prSet/>
      <dgm:spPr/>
      <dgm:t>
        <a:bodyPr/>
        <a:lstStyle/>
        <a:p>
          <a:endParaRPr lang="en-US"/>
        </a:p>
      </dgm:t>
    </dgm:pt>
    <dgm:pt modelId="{287B7095-581B-49FD-A724-62BDB057C2EC}" type="sibTrans" cxnId="{48E5F729-DDD8-43B4-B60B-0DDC2FA646C3}">
      <dgm:prSet/>
      <dgm:spPr/>
      <dgm:t>
        <a:bodyPr/>
        <a:lstStyle/>
        <a:p>
          <a:endParaRPr lang="en-US"/>
        </a:p>
      </dgm:t>
    </dgm:pt>
    <dgm:pt modelId="{9212346E-B144-49DB-AD35-67A3076768DB}">
      <dgm:prSet/>
      <dgm:spPr/>
      <dgm:t>
        <a:bodyPr/>
        <a:lstStyle/>
        <a:p>
          <a:r>
            <a:rPr lang="en-AU"/>
            <a:t>Orthodontics</a:t>
          </a:r>
          <a:endParaRPr lang="en-US"/>
        </a:p>
      </dgm:t>
    </dgm:pt>
    <dgm:pt modelId="{1F5634CA-1A9A-4029-8C2F-15BAA1321F9E}" type="parTrans" cxnId="{FC59AEA4-ADBE-4D72-A068-292C505C3629}">
      <dgm:prSet/>
      <dgm:spPr/>
      <dgm:t>
        <a:bodyPr/>
        <a:lstStyle/>
        <a:p>
          <a:endParaRPr lang="en-US"/>
        </a:p>
      </dgm:t>
    </dgm:pt>
    <dgm:pt modelId="{03B31A2C-6046-4EAA-BD3C-EBCCC521DB62}" type="sibTrans" cxnId="{FC59AEA4-ADBE-4D72-A068-292C505C3629}">
      <dgm:prSet/>
      <dgm:spPr/>
      <dgm:t>
        <a:bodyPr/>
        <a:lstStyle/>
        <a:p>
          <a:endParaRPr lang="en-US"/>
        </a:p>
      </dgm:t>
    </dgm:pt>
    <dgm:pt modelId="{4E8BD78E-9945-4636-A93C-0DD225D37492}">
      <dgm:prSet/>
      <dgm:spPr/>
      <dgm:t>
        <a:bodyPr/>
        <a:lstStyle/>
        <a:p>
          <a:r>
            <a:rPr lang="en-AU"/>
            <a:t>Paediatric Dentistry</a:t>
          </a:r>
          <a:endParaRPr lang="en-US"/>
        </a:p>
      </dgm:t>
    </dgm:pt>
    <dgm:pt modelId="{59129EB5-1999-457E-8A64-7C51511962E9}" type="parTrans" cxnId="{9DE002D6-318E-454C-AAE1-6CD5FC914FF9}">
      <dgm:prSet/>
      <dgm:spPr/>
      <dgm:t>
        <a:bodyPr/>
        <a:lstStyle/>
        <a:p>
          <a:endParaRPr lang="en-US"/>
        </a:p>
      </dgm:t>
    </dgm:pt>
    <dgm:pt modelId="{7B9A604F-C44C-46BD-A2A3-1AA906E08CA8}" type="sibTrans" cxnId="{9DE002D6-318E-454C-AAE1-6CD5FC914FF9}">
      <dgm:prSet/>
      <dgm:spPr/>
      <dgm:t>
        <a:bodyPr/>
        <a:lstStyle/>
        <a:p>
          <a:endParaRPr lang="en-US"/>
        </a:p>
      </dgm:t>
    </dgm:pt>
    <dgm:pt modelId="{B8024229-86E8-4775-ACA5-98CD9A4B30B6}">
      <dgm:prSet/>
      <dgm:spPr/>
      <dgm:t>
        <a:bodyPr/>
        <a:lstStyle/>
        <a:p>
          <a:r>
            <a:rPr lang="en-AU" b="1"/>
            <a:t>5</a:t>
          </a:r>
          <a:r>
            <a:rPr lang="en-AU" b="1" baseline="30000"/>
            <a:t>th</a:t>
          </a:r>
          <a:r>
            <a:rPr lang="en-AU" b="1"/>
            <a:t> year</a:t>
          </a:r>
          <a:endParaRPr lang="en-US"/>
        </a:p>
      </dgm:t>
    </dgm:pt>
    <dgm:pt modelId="{BF1170EE-ECF7-4E41-95DF-0519FD447B61}" type="parTrans" cxnId="{6AE5BB29-9541-4FB4-B541-45F22E32110A}">
      <dgm:prSet/>
      <dgm:spPr/>
      <dgm:t>
        <a:bodyPr/>
        <a:lstStyle/>
        <a:p>
          <a:endParaRPr lang="en-US"/>
        </a:p>
      </dgm:t>
    </dgm:pt>
    <dgm:pt modelId="{A8601735-932E-4CAE-8960-84E7B68C1036}" type="sibTrans" cxnId="{6AE5BB29-9541-4FB4-B541-45F22E32110A}">
      <dgm:prSet/>
      <dgm:spPr/>
      <dgm:t>
        <a:bodyPr/>
        <a:lstStyle/>
        <a:p>
          <a:endParaRPr lang="en-US"/>
        </a:p>
      </dgm:t>
    </dgm:pt>
    <dgm:pt modelId="{BB1A83DE-55BC-4EEE-84AD-A4F36B658926}">
      <dgm:prSet/>
      <dgm:spPr/>
      <dgm:t>
        <a:bodyPr/>
        <a:lstStyle/>
        <a:p>
          <a:r>
            <a:rPr lang="en-AU"/>
            <a:t>9</a:t>
          </a:r>
          <a:r>
            <a:rPr lang="en-AU" baseline="30000"/>
            <a:t>th</a:t>
          </a:r>
          <a:r>
            <a:rPr lang="en-AU"/>
            <a:t> semester – thesis </a:t>
          </a:r>
          <a:endParaRPr lang="en-US"/>
        </a:p>
      </dgm:t>
    </dgm:pt>
    <dgm:pt modelId="{01B19B27-D6AE-400D-AE91-B0B59647F44F}" type="parTrans" cxnId="{53E84F92-FF0C-47D0-BC8A-28746DD64333}">
      <dgm:prSet/>
      <dgm:spPr/>
      <dgm:t>
        <a:bodyPr/>
        <a:lstStyle/>
        <a:p>
          <a:endParaRPr lang="en-US"/>
        </a:p>
      </dgm:t>
    </dgm:pt>
    <dgm:pt modelId="{AC48121C-D78E-4A85-839C-246DB6CF0EC7}" type="sibTrans" cxnId="{53E84F92-FF0C-47D0-BC8A-28746DD64333}">
      <dgm:prSet/>
      <dgm:spPr/>
      <dgm:t>
        <a:bodyPr/>
        <a:lstStyle/>
        <a:p>
          <a:endParaRPr lang="en-US"/>
        </a:p>
      </dgm:t>
    </dgm:pt>
    <dgm:pt modelId="{1D7D3642-9E5F-4B94-AB7D-F03FB83DF6D0}">
      <dgm:prSet/>
      <dgm:spPr/>
      <dgm:t>
        <a:bodyPr/>
        <a:lstStyle/>
        <a:p>
          <a:r>
            <a:rPr lang="en-AU"/>
            <a:t>10</a:t>
          </a:r>
          <a:r>
            <a:rPr lang="en-AU" baseline="30000"/>
            <a:t>th</a:t>
          </a:r>
          <a:r>
            <a:rPr lang="en-AU"/>
            <a:t> semester – 6 weeks practical placement (in Latvia or home country), State exam</a:t>
          </a:r>
          <a:endParaRPr lang="en-US"/>
        </a:p>
      </dgm:t>
    </dgm:pt>
    <dgm:pt modelId="{FA5C7977-170E-429D-8F36-644359B2B144}" type="parTrans" cxnId="{220E1B3B-9400-4C60-86DC-76EB93FF2B02}">
      <dgm:prSet/>
      <dgm:spPr/>
      <dgm:t>
        <a:bodyPr/>
        <a:lstStyle/>
        <a:p>
          <a:endParaRPr lang="en-US"/>
        </a:p>
      </dgm:t>
    </dgm:pt>
    <dgm:pt modelId="{6B6EE1FE-BE4E-402A-AD42-CCE75ED48264}" type="sibTrans" cxnId="{220E1B3B-9400-4C60-86DC-76EB93FF2B02}">
      <dgm:prSet/>
      <dgm:spPr/>
      <dgm:t>
        <a:bodyPr/>
        <a:lstStyle/>
        <a:p>
          <a:endParaRPr lang="en-US"/>
        </a:p>
      </dgm:t>
    </dgm:pt>
    <dgm:pt modelId="{A72EE462-276B-064E-9FAD-ACB49FF68B77}" type="pres">
      <dgm:prSet presAssocID="{4DB3B1FA-706D-4386-9411-DBF855F9C221}" presName="linear" presStyleCnt="0">
        <dgm:presLayoutVars>
          <dgm:animLvl val="lvl"/>
          <dgm:resizeHandles val="exact"/>
        </dgm:presLayoutVars>
      </dgm:prSet>
      <dgm:spPr/>
    </dgm:pt>
    <dgm:pt modelId="{8C528E60-9F35-0643-AD66-22935CB0D287}" type="pres">
      <dgm:prSet presAssocID="{986EDA9E-D3E8-407C-B03D-2C14059F2CDA}" presName="parentText" presStyleLbl="node1" presStyleIdx="0" presStyleCnt="3">
        <dgm:presLayoutVars>
          <dgm:chMax val="0"/>
          <dgm:bulletEnabled val="1"/>
        </dgm:presLayoutVars>
      </dgm:prSet>
      <dgm:spPr/>
    </dgm:pt>
    <dgm:pt modelId="{BB5A45BE-CC81-144D-90C4-FBF1B5D0C7D8}" type="pres">
      <dgm:prSet presAssocID="{986EDA9E-D3E8-407C-B03D-2C14059F2CDA}" presName="childText" presStyleLbl="revTx" presStyleIdx="0" presStyleCnt="3">
        <dgm:presLayoutVars>
          <dgm:bulletEnabled val="1"/>
        </dgm:presLayoutVars>
      </dgm:prSet>
      <dgm:spPr/>
    </dgm:pt>
    <dgm:pt modelId="{118A3439-9EDE-0448-B424-2CB6C12CC98B}" type="pres">
      <dgm:prSet presAssocID="{554DF38A-E1A7-4AD9-90FC-59B2D2434264}" presName="parentText" presStyleLbl="node1" presStyleIdx="1" presStyleCnt="3">
        <dgm:presLayoutVars>
          <dgm:chMax val="0"/>
          <dgm:bulletEnabled val="1"/>
        </dgm:presLayoutVars>
      </dgm:prSet>
      <dgm:spPr/>
    </dgm:pt>
    <dgm:pt modelId="{084DC9D1-D833-F34D-9490-10826AD7753D}" type="pres">
      <dgm:prSet presAssocID="{554DF38A-E1A7-4AD9-90FC-59B2D2434264}" presName="childText" presStyleLbl="revTx" presStyleIdx="1" presStyleCnt="3">
        <dgm:presLayoutVars>
          <dgm:bulletEnabled val="1"/>
        </dgm:presLayoutVars>
      </dgm:prSet>
      <dgm:spPr/>
    </dgm:pt>
    <dgm:pt modelId="{15959CD5-B316-F34E-A60C-05403A6E7711}" type="pres">
      <dgm:prSet presAssocID="{B8024229-86E8-4775-ACA5-98CD9A4B30B6}" presName="parentText" presStyleLbl="node1" presStyleIdx="2" presStyleCnt="3">
        <dgm:presLayoutVars>
          <dgm:chMax val="0"/>
          <dgm:bulletEnabled val="1"/>
        </dgm:presLayoutVars>
      </dgm:prSet>
      <dgm:spPr/>
    </dgm:pt>
    <dgm:pt modelId="{E137E233-D744-C149-8E83-D4A8EEEF5144}" type="pres">
      <dgm:prSet presAssocID="{B8024229-86E8-4775-ACA5-98CD9A4B30B6}" presName="childText" presStyleLbl="revTx" presStyleIdx="2" presStyleCnt="3">
        <dgm:presLayoutVars>
          <dgm:bulletEnabled val="1"/>
        </dgm:presLayoutVars>
      </dgm:prSet>
      <dgm:spPr/>
    </dgm:pt>
  </dgm:ptLst>
  <dgm:cxnLst>
    <dgm:cxn modelId="{D1FC5300-F06A-4151-98BD-0C4183EB577D}" srcId="{986EDA9E-D3E8-407C-B03D-2C14059F2CDA}" destId="{C338FEF1-95FD-46C2-9981-8E9A5948ADBC}" srcOrd="0" destOrd="0" parTransId="{9257E9A4-61E0-4EFA-987C-FAAC763C4611}" sibTransId="{3C71EBB3-A17F-4B20-A9EA-BEC6E5B4D533}"/>
    <dgm:cxn modelId="{ED54B80B-7473-A248-B3D3-F5F8A2171A74}" type="presOf" srcId="{95E758D3-3270-4E2E-A976-1A6CD3E0B0A5}" destId="{084DC9D1-D833-F34D-9490-10826AD7753D}" srcOrd="0" destOrd="1" presId="urn:microsoft.com/office/officeart/2005/8/layout/vList2"/>
    <dgm:cxn modelId="{610AC014-73C3-B348-B69A-CE8804AB1F29}" type="presOf" srcId="{BA34D731-90B6-4985-B7DF-AA48BED59322}" destId="{BB5A45BE-CC81-144D-90C4-FBF1B5D0C7D8}" srcOrd="0" destOrd="7" presId="urn:microsoft.com/office/officeart/2005/8/layout/vList2"/>
    <dgm:cxn modelId="{3A2D0A1C-299A-4799-AE9D-D052E7988DFE}" srcId="{C338FEF1-95FD-46C2-9981-8E9A5948ADBC}" destId="{F1844C67-1AD8-4BEB-9974-5FED02309ED4}" srcOrd="2" destOrd="0" parTransId="{EEB4D25E-D288-4CB5-B256-AFE257BFBAE6}" sibTransId="{F3EA7EBC-B531-4791-8C11-198F0604FB14}"/>
    <dgm:cxn modelId="{D1296522-9AE4-4234-AEBD-3D34ED9FA3C2}" srcId="{4DB3B1FA-706D-4386-9411-DBF855F9C221}" destId="{986EDA9E-D3E8-407C-B03D-2C14059F2CDA}" srcOrd="0" destOrd="0" parTransId="{C99983F2-09B1-4C31-943D-EE65B0BBCFE4}" sibTransId="{1AE0C6EA-872B-4C78-BE4A-C769B3163E75}"/>
    <dgm:cxn modelId="{6AE5BB29-9541-4FB4-B541-45F22E32110A}" srcId="{4DB3B1FA-706D-4386-9411-DBF855F9C221}" destId="{B8024229-86E8-4775-ACA5-98CD9A4B30B6}" srcOrd="2" destOrd="0" parTransId="{BF1170EE-ECF7-4E41-95DF-0519FD447B61}" sibTransId="{A8601735-932E-4CAE-8960-84E7B68C1036}"/>
    <dgm:cxn modelId="{48E5F729-DDD8-43B4-B60B-0DDC2FA646C3}" srcId="{DC735347-F7F3-456B-97C3-FB673B02D9E4}" destId="{2D91EAF2-1A5F-4559-81DF-13CD36E717BC}" srcOrd="2" destOrd="0" parTransId="{40EB6AA5-2220-449D-B4D1-CB3B22A72506}" sibTransId="{287B7095-581B-49FD-A724-62BDB057C2EC}"/>
    <dgm:cxn modelId="{B6B7162F-C1C2-4DED-A03A-164B1D5CED9B}" srcId="{C338FEF1-95FD-46C2-9981-8E9A5948ADBC}" destId="{7F302456-97F4-493B-8CA3-EC951E15F8DD}" srcOrd="5" destOrd="0" parTransId="{88988F3D-7DA2-4D39-A16E-6EFA0A73F3B2}" sibTransId="{5F7FEC5B-3C33-420E-96AD-4945D585CFC2}"/>
    <dgm:cxn modelId="{220E1B3B-9400-4C60-86DC-76EB93FF2B02}" srcId="{B8024229-86E8-4775-ACA5-98CD9A4B30B6}" destId="{1D7D3642-9E5F-4B94-AB7D-F03FB83DF6D0}" srcOrd="1" destOrd="0" parTransId="{FA5C7977-170E-429D-8F36-644359B2B144}" sibTransId="{6B6EE1FE-BE4E-402A-AD42-CCE75ED48264}"/>
    <dgm:cxn modelId="{D36E623C-9E85-534F-B563-17AFB86E8AD6}" type="presOf" srcId="{5B056C03-C029-447A-B825-EB141D10480F}" destId="{084DC9D1-D833-F34D-9490-10826AD7753D}" srcOrd="0" destOrd="2" presId="urn:microsoft.com/office/officeart/2005/8/layout/vList2"/>
    <dgm:cxn modelId="{E5E9FE5B-15EB-2942-AD8E-5DC19AC2739E}" type="presOf" srcId="{C338FEF1-95FD-46C2-9981-8E9A5948ADBC}" destId="{BB5A45BE-CC81-144D-90C4-FBF1B5D0C7D8}" srcOrd="0" destOrd="0" presId="urn:microsoft.com/office/officeart/2005/8/layout/vList2"/>
    <dgm:cxn modelId="{5B880167-D124-BD4A-8682-BA0171E5FA1F}" type="presOf" srcId="{79658F11-1E0C-4188-BFBC-BFC40B68B548}" destId="{BB5A45BE-CC81-144D-90C4-FBF1B5D0C7D8}" srcOrd="0" destOrd="2" presId="urn:microsoft.com/office/officeart/2005/8/layout/vList2"/>
    <dgm:cxn modelId="{4ED4D067-199C-4A94-B207-AA7B92C9F8A0}" srcId="{C338FEF1-95FD-46C2-9981-8E9A5948ADBC}" destId="{D71B234F-B224-46DE-9506-2C79F0DE6491}" srcOrd="0" destOrd="0" parTransId="{42277A13-6BC7-4338-841F-0A95749EB1CB}" sibTransId="{613E62FA-9C26-4675-8500-46C29152D716}"/>
    <dgm:cxn modelId="{51FDBC68-2023-423A-A99D-4BE2C286A587}" srcId="{C338FEF1-95FD-46C2-9981-8E9A5948ADBC}" destId="{4F1F8D6D-87A2-4E6C-99FC-B3B1FF99B7BC}" srcOrd="4" destOrd="0" parTransId="{39B50237-B51F-448E-A633-8A891F8DFF77}" sibTransId="{43A1C6BC-B478-4F63-AB3C-DDEE67BAA462}"/>
    <dgm:cxn modelId="{BCC3786C-62CB-426B-AC32-0A94499C2580}" srcId="{4DB3B1FA-706D-4386-9411-DBF855F9C221}" destId="{554DF38A-E1A7-4AD9-90FC-59B2D2434264}" srcOrd="1" destOrd="0" parTransId="{1CAD1F0F-A344-401C-84AB-756E6CC08AF6}" sibTransId="{82CC524D-2EE0-4394-8327-A3DB21DC42C5}"/>
    <dgm:cxn modelId="{DE87036F-2B49-40C0-8A51-3EE484430DE8}" srcId="{554DF38A-E1A7-4AD9-90FC-59B2D2434264}" destId="{DC735347-F7F3-456B-97C3-FB673B02D9E4}" srcOrd="0" destOrd="0" parTransId="{CFDC331F-9956-4548-9800-B855081F3B6C}" sibTransId="{527033FE-D6E7-46E7-855E-3AA1C7D6A976}"/>
    <dgm:cxn modelId="{4126C970-8ADF-499D-B788-017C0CD280E3}" srcId="{DC735347-F7F3-456B-97C3-FB673B02D9E4}" destId="{95E758D3-3270-4E2E-A976-1A6CD3E0B0A5}" srcOrd="0" destOrd="0" parTransId="{9C248A59-D801-4473-AF71-EF9A11A909BC}" sibTransId="{B18C12C0-896A-426C-8730-66316E79B3D4}"/>
    <dgm:cxn modelId="{00108056-40A6-B94E-8AD2-0F8C975E85B0}" type="presOf" srcId="{1D7D3642-9E5F-4B94-AB7D-F03FB83DF6D0}" destId="{E137E233-D744-C149-8E83-D4A8EEEF5144}" srcOrd="0" destOrd="1" presId="urn:microsoft.com/office/officeart/2005/8/layout/vList2"/>
    <dgm:cxn modelId="{7DF96885-6D44-D842-87FD-26B6B0EA216D}" type="presOf" srcId="{2D91EAF2-1A5F-4559-81DF-13CD36E717BC}" destId="{084DC9D1-D833-F34D-9490-10826AD7753D}" srcOrd="0" destOrd="3" presId="urn:microsoft.com/office/officeart/2005/8/layout/vList2"/>
    <dgm:cxn modelId="{E71E458E-2DA3-F542-A313-2DE14A619E16}" type="presOf" srcId="{554DF38A-E1A7-4AD9-90FC-59B2D2434264}" destId="{118A3439-9EDE-0448-B424-2CB6C12CC98B}" srcOrd="0" destOrd="0" presId="urn:microsoft.com/office/officeart/2005/8/layout/vList2"/>
    <dgm:cxn modelId="{B5792790-E493-4F57-8FC6-4285236EC456}" srcId="{C338FEF1-95FD-46C2-9981-8E9A5948ADBC}" destId="{9E6F3DB8-225C-4FE1-AAEC-E2D3E01091A1}" srcOrd="3" destOrd="0" parTransId="{A32BFE8C-DF30-46C7-826B-74ECB7D7675D}" sibTransId="{446AB0B9-8EF5-45F4-981A-275464D7623D}"/>
    <dgm:cxn modelId="{53E84F92-FF0C-47D0-BC8A-28746DD64333}" srcId="{B8024229-86E8-4775-ACA5-98CD9A4B30B6}" destId="{BB1A83DE-55BC-4EEE-84AD-A4F36B658926}" srcOrd="0" destOrd="0" parTransId="{01B19B27-D6AE-400D-AE91-B0B59647F44F}" sibTransId="{AC48121C-D78E-4A85-839C-246DB6CF0EC7}"/>
    <dgm:cxn modelId="{AA30BC95-650C-E342-959E-5C5A318E9C8B}" type="presOf" srcId="{F1844C67-1AD8-4BEB-9974-5FED02309ED4}" destId="{BB5A45BE-CC81-144D-90C4-FBF1B5D0C7D8}" srcOrd="0" destOrd="3" presId="urn:microsoft.com/office/officeart/2005/8/layout/vList2"/>
    <dgm:cxn modelId="{A7A92299-7E6C-49BB-937F-757CE8E0E149}" srcId="{DC735347-F7F3-456B-97C3-FB673B02D9E4}" destId="{5B056C03-C029-447A-B825-EB141D10480F}" srcOrd="1" destOrd="0" parTransId="{B2F01BDF-947F-490E-AF32-B93833644288}" sibTransId="{3D136293-F138-4016-BC84-63C23A56C822}"/>
    <dgm:cxn modelId="{602A9F9D-E9AD-9748-A43B-8DEBDA92FAD5}" type="presOf" srcId="{9E6F3DB8-225C-4FE1-AAEC-E2D3E01091A1}" destId="{BB5A45BE-CC81-144D-90C4-FBF1B5D0C7D8}" srcOrd="0" destOrd="4" presId="urn:microsoft.com/office/officeart/2005/8/layout/vList2"/>
    <dgm:cxn modelId="{AD38EE9F-CF54-6940-8A5B-A6D5DEAA1E83}" type="presOf" srcId="{9212346E-B144-49DB-AD35-67A3076768DB}" destId="{084DC9D1-D833-F34D-9490-10826AD7753D}" srcOrd="0" destOrd="4" presId="urn:microsoft.com/office/officeart/2005/8/layout/vList2"/>
    <dgm:cxn modelId="{FC59AEA4-ADBE-4D72-A068-292C505C3629}" srcId="{DC735347-F7F3-456B-97C3-FB673B02D9E4}" destId="{9212346E-B144-49DB-AD35-67A3076768DB}" srcOrd="3" destOrd="0" parTransId="{1F5634CA-1A9A-4029-8C2F-15BAA1321F9E}" sibTransId="{03B31A2C-6046-4EAA-BD3C-EBCCC521DB62}"/>
    <dgm:cxn modelId="{5CD8A1B8-4ADD-3949-9F1E-6A5F597A87E6}" type="presOf" srcId="{DC735347-F7F3-456B-97C3-FB673B02D9E4}" destId="{084DC9D1-D833-F34D-9490-10826AD7753D}" srcOrd="0" destOrd="0" presId="urn:microsoft.com/office/officeart/2005/8/layout/vList2"/>
    <dgm:cxn modelId="{A888A4C5-3774-E04E-B8AF-35C00C3BFC36}" type="presOf" srcId="{B8024229-86E8-4775-ACA5-98CD9A4B30B6}" destId="{15959CD5-B316-F34E-A60C-05403A6E7711}" srcOrd="0" destOrd="0" presId="urn:microsoft.com/office/officeart/2005/8/layout/vList2"/>
    <dgm:cxn modelId="{9DE002D6-318E-454C-AAE1-6CD5FC914FF9}" srcId="{DC735347-F7F3-456B-97C3-FB673B02D9E4}" destId="{4E8BD78E-9945-4636-A93C-0DD225D37492}" srcOrd="4" destOrd="0" parTransId="{59129EB5-1999-457E-8A64-7C51511962E9}" sibTransId="{7B9A604F-C44C-46BD-A2A3-1AA906E08CA8}"/>
    <dgm:cxn modelId="{0DB3DBDE-FCC5-494F-B3B9-6C47CFB76264}" type="presOf" srcId="{986EDA9E-D3E8-407C-B03D-2C14059F2CDA}" destId="{8C528E60-9F35-0643-AD66-22935CB0D287}" srcOrd="0" destOrd="0" presId="urn:microsoft.com/office/officeart/2005/8/layout/vList2"/>
    <dgm:cxn modelId="{819441E2-BDAE-B04B-854A-D49BC72C9354}" type="presOf" srcId="{4DB3B1FA-706D-4386-9411-DBF855F9C221}" destId="{A72EE462-276B-064E-9FAD-ACB49FF68B77}" srcOrd="0" destOrd="0" presId="urn:microsoft.com/office/officeart/2005/8/layout/vList2"/>
    <dgm:cxn modelId="{312CA1E6-F67F-824F-AD58-56D0CDCEAB15}" type="presOf" srcId="{4E8BD78E-9945-4636-A93C-0DD225D37492}" destId="{084DC9D1-D833-F34D-9490-10826AD7753D}" srcOrd="0" destOrd="5" presId="urn:microsoft.com/office/officeart/2005/8/layout/vList2"/>
    <dgm:cxn modelId="{7DEA7CE7-8646-406F-A23E-8029F7478C96}" srcId="{C338FEF1-95FD-46C2-9981-8E9A5948ADBC}" destId="{BA34D731-90B6-4985-B7DF-AA48BED59322}" srcOrd="6" destOrd="0" parTransId="{927D482D-EE6C-4813-8AA6-0D5735A714F1}" sibTransId="{0E3CD685-7382-4036-8DFB-BC6071644A74}"/>
    <dgm:cxn modelId="{07EDEEE7-2B0B-0C4D-B7A4-C7AD3DD17464}" type="presOf" srcId="{4F1F8D6D-87A2-4E6C-99FC-B3B1FF99B7BC}" destId="{BB5A45BE-CC81-144D-90C4-FBF1B5D0C7D8}" srcOrd="0" destOrd="5" presId="urn:microsoft.com/office/officeart/2005/8/layout/vList2"/>
    <dgm:cxn modelId="{35D3A5E8-74FE-A642-9A00-FAA0FE42AA10}" type="presOf" srcId="{BB1A83DE-55BC-4EEE-84AD-A4F36B658926}" destId="{E137E233-D744-C149-8E83-D4A8EEEF5144}" srcOrd="0" destOrd="0" presId="urn:microsoft.com/office/officeart/2005/8/layout/vList2"/>
    <dgm:cxn modelId="{B91057ED-375D-8441-B069-183280CDF342}" type="presOf" srcId="{D71B234F-B224-46DE-9506-2C79F0DE6491}" destId="{BB5A45BE-CC81-144D-90C4-FBF1B5D0C7D8}" srcOrd="0" destOrd="1" presId="urn:microsoft.com/office/officeart/2005/8/layout/vList2"/>
    <dgm:cxn modelId="{93389BEF-C5A4-45B0-A1CF-62B060191E7E}" srcId="{C338FEF1-95FD-46C2-9981-8E9A5948ADBC}" destId="{79658F11-1E0C-4188-BFBC-BFC40B68B548}" srcOrd="1" destOrd="0" parTransId="{E7630B72-554C-4B9C-AECD-2A0AF42BA355}" sibTransId="{9E1AFA97-567C-4E3C-A9DD-662722261F0B}"/>
    <dgm:cxn modelId="{130BFFFB-9988-EF40-88CF-98CDA0D9F844}" type="presOf" srcId="{7F302456-97F4-493B-8CA3-EC951E15F8DD}" destId="{BB5A45BE-CC81-144D-90C4-FBF1B5D0C7D8}" srcOrd="0" destOrd="6" presId="urn:microsoft.com/office/officeart/2005/8/layout/vList2"/>
    <dgm:cxn modelId="{9A26200C-3B2A-A745-9E52-235E65257B91}" type="presParOf" srcId="{A72EE462-276B-064E-9FAD-ACB49FF68B77}" destId="{8C528E60-9F35-0643-AD66-22935CB0D287}" srcOrd="0" destOrd="0" presId="urn:microsoft.com/office/officeart/2005/8/layout/vList2"/>
    <dgm:cxn modelId="{94B2FBB3-2B49-E54C-B8DC-B207B03D7DDE}" type="presParOf" srcId="{A72EE462-276B-064E-9FAD-ACB49FF68B77}" destId="{BB5A45BE-CC81-144D-90C4-FBF1B5D0C7D8}" srcOrd="1" destOrd="0" presId="urn:microsoft.com/office/officeart/2005/8/layout/vList2"/>
    <dgm:cxn modelId="{B7FCA4A7-EE0A-BF46-BA37-B578CB736467}" type="presParOf" srcId="{A72EE462-276B-064E-9FAD-ACB49FF68B77}" destId="{118A3439-9EDE-0448-B424-2CB6C12CC98B}" srcOrd="2" destOrd="0" presId="urn:microsoft.com/office/officeart/2005/8/layout/vList2"/>
    <dgm:cxn modelId="{1C2AAD89-252A-C744-BF88-C969E6FD578D}" type="presParOf" srcId="{A72EE462-276B-064E-9FAD-ACB49FF68B77}" destId="{084DC9D1-D833-F34D-9490-10826AD7753D}" srcOrd="3" destOrd="0" presId="urn:microsoft.com/office/officeart/2005/8/layout/vList2"/>
    <dgm:cxn modelId="{07F11D54-021A-6F41-8FF3-51996FE9E0E3}" type="presParOf" srcId="{A72EE462-276B-064E-9FAD-ACB49FF68B77}" destId="{15959CD5-B316-F34E-A60C-05403A6E7711}" srcOrd="4" destOrd="0" presId="urn:microsoft.com/office/officeart/2005/8/layout/vList2"/>
    <dgm:cxn modelId="{4B647C8C-5711-BC4A-A6A4-BFA2A54FD021}" type="presParOf" srcId="{A72EE462-276B-064E-9FAD-ACB49FF68B77}" destId="{E137E233-D744-C149-8E83-D4A8EEEF514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28E60-9F35-0643-AD66-22935CB0D287}">
      <dsp:nvSpPr>
        <dsp:cNvPr id="0" name=""/>
        <dsp:cNvSpPr/>
      </dsp:nvSpPr>
      <dsp:spPr>
        <a:xfrm>
          <a:off x="0" y="140194"/>
          <a:ext cx="3832191"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b="1" kern="1200"/>
            <a:t>3</a:t>
          </a:r>
          <a:r>
            <a:rPr lang="en-AU" sz="1600" b="1" kern="1200" baseline="30000"/>
            <a:t>rd</a:t>
          </a:r>
          <a:r>
            <a:rPr lang="en-AU" sz="1600" b="1" kern="1200"/>
            <a:t> year</a:t>
          </a:r>
          <a:endParaRPr lang="en-US" sz="1600" kern="1200"/>
        </a:p>
      </dsp:txBody>
      <dsp:txXfrm>
        <a:off x="18734" y="158928"/>
        <a:ext cx="3794723" cy="346292"/>
      </dsp:txXfrm>
    </dsp:sp>
    <dsp:sp modelId="{BB5A45BE-CC81-144D-90C4-FBF1B5D0C7D8}">
      <dsp:nvSpPr>
        <dsp:cNvPr id="0" name=""/>
        <dsp:cNvSpPr/>
      </dsp:nvSpPr>
      <dsp:spPr>
        <a:xfrm>
          <a:off x="0" y="523954"/>
          <a:ext cx="3832191"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7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AU" sz="1200" kern="1200"/>
            <a:t>5</a:t>
          </a:r>
          <a:r>
            <a:rPr lang="en-AU" sz="1200" kern="1200" baseline="30000"/>
            <a:t>th</a:t>
          </a:r>
          <a:r>
            <a:rPr lang="en-AU" sz="1200" kern="1200"/>
            <a:t> semester and 6</a:t>
          </a:r>
          <a:r>
            <a:rPr lang="en-AU" sz="1200" kern="1200" baseline="30000"/>
            <a:t>th</a:t>
          </a:r>
          <a:r>
            <a:rPr lang="en-AU" sz="1200" kern="1200"/>
            <a:t> semester</a:t>
          </a:r>
          <a:endParaRPr lang="en-US" sz="1200" kern="1200"/>
        </a:p>
        <a:p>
          <a:pPr marL="228600" lvl="2" indent="-114300" algn="l" defTabSz="533400">
            <a:lnSpc>
              <a:spcPct val="90000"/>
            </a:lnSpc>
            <a:spcBef>
              <a:spcPct val="0"/>
            </a:spcBef>
            <a:spcAft>
              <a:spcPct val="20000"/>
            </a:spcAft>
            <a:buChar char="•"/>
          </a:pPr>
          <a:r>
            <a:rPr lang="en-AU" sz="1200" kern="1200"/>
            <a:t>Preclinical prosthetics</a:t>
          </a:r>
          <a:endParaRPr lang="en-US" sz="1200" kern="1200"/>
        </a:p>
        <a:p>
          <a:pPr marL="228600" lvl="2" indent="-114300" algn="l" defTabSz="533400">
            <a:lnSpc>
              <a:spcPct val="90000"/>
            </a:lnSpc>
            <a:spcBef>
              <a:spcPct val="0"/>
            </a:spcBef>
            <a:spcAft>
              <a:spcPct val="20000"/>
            </a:spcAft>
            <a:buChar char="•"/>
          </a:pPr>
          <a:r>
            <a:rPr lang="en-AU" sz="1200" kern="1200" dirty="0"/>
            <a:t>Cariology (patients)</a:t>
          </a:r>
          <a:endParaRPr lang="en-US" sz="1200" kern="1200" dirty="0"/>
        </a:p>
        <a:p>
          <a:pPr marL="228600" lvl="2" indent="-114300" algn="l" defTabSz="533400">
            <a:lnSpc>
              <a:spcPct val="90000"/>
            </a:lnSpc>
            <a:spcBef>
              <a:spcPct val="0"/>
            </a:spcBef>
            <a:spcAft>
              <a:spcPct val="20000"/>
            </a:spcAft>
            <a:buChar char="•"/>
          </a:pPr>
          <a:r>
            <a:rPr lang="en-AU" sz="1200" kern="1200"/>
            <a:t>Oral Surgery (patients)</a:t>
          </a:r>
          <a:endParaRPr lang="en-US" sz="1200" kern="1200"/>
        </a:p>
        <a:p>
          <a:pPr marL="228600" lvl="2" indent="-114300" algn="l" defTabSz="533400">
            <a:lnSpc>
              <a:spcPct val="90000"/>
            </a:lnSpc>
            <a:spcBef>
              <a:spcPct val="0"/>
            </a:spcBef>
            <a:spcAft>
              <a:spcPct val="20000"/>
            </a:spcAft>
            <a:buChar char="•"/>
          </a:pPr>
          <a:r>
            <a:rPr lang="en-AU" sz="1200" kern="1200"/>
            <a:t>Preclinical and clinical Endodontics</a:t>
          </a:r>
          <a:endParaRPr lang="en-US" sz="1200" kern="1200"/>
        </a:p>
        <a:p>
          <a:pPr marL="228600" lvl="2" indent="-114300" algn="l" defTabSz="533400">
            <a:lnSpc>
              <a:spcPct val="90000"/>
            </a:lnSpc>
            <a:spcBef>
              <a:spcPct val="0"/>
            </a:spcBef>
            <a:spcAft>
              <a:spcPct val="20000"/>
            </a:spcAft>
            <a:buChar char="•"/>
          </a:pPr>
          <a:r>
            <a:rPr lang="en-AU" sz="1200" kern="1200"/>
            <a:t>Preclinical and clinical Periodontology</a:t>
          </a:r>
          <a:endParaRPr lang="en-US" sz="1200" kern="1200"/>
        </a:p>
        <a:p>
          <a:pPr marL="228600" lvl="2" indent="-114300" algn="l" defTabSz="533400">
            <a:lnSpc>
              <a:spcPct val="90000"/>
            </a:lnSpc>
            <a:spcBef>
              <a:spcPct val="0"/>
            </a:spcBef>
            <a:spcAft>
              <a:spcPct val="20000"/>
            </a:spcAft>
            <a:buChar char="•"/>
          </a:pPr>
          <a:r>
            <a:rPr lang="en-AU" sz="1200" kern="1200" dirty="0"/>
            <a:t>Radiology</a:t>
          </a:r>
          <a:endParaRPr lang="en-US" sz="1200" kern="1200" dirty="0"/>
        </a:p>
        <a:p>
          <a:pPr marL="228600" lvl="2" indent="-114300" algn="l" defTabSz="533400">
            <a:lnSpc>
              <a:spcPct val="90000"/>
            </a:lnSpc>
            <a:spcBef>
              <a:spcPct val="0"/>
            </a:spcBef>
            <a:spcAft>
              <a:spcPct val="20000"/>
            </a:spcAft>
            <a:buChar char="•"/>
          </a:pPr>
          <a:r>
            <a:rPr lang="en-AU" sz="1200" kern="1200" dirty="0"/>
            <a:t>Oral pathologies</a:t>
          </a:r>
          <a:endParaRPr lang="en-US" sz="1200" kern="1200" dirty="0"/>
        </a:p>
      </dsp:txBody>
      <dsp:txXfrm>
        <a:off x="0" y="523954"/>
        <a:ext cx="3832191" cy="1656000"/>
      </dsp:txXfrm>
    </dsp:sp>
    <dsp:sp modelId="{118A3439-9EDE-0448-B424-2CB6C12CC98B}">
      <dsp:nvSpPr>
        <dsp:cNvPr id="0" name=""/>
        <dsp:cNvSpPr/>
      </dsp:nvSpPr>
      <dsp:spPr>
        <a:xfrm>
          <a:off x="0" y="2179954"/>
          <a:ext cx="3832191"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b="1" kern="1200"/>
            <a:t>4</a:t>
          </a:r>
          <a:r>
            <a:rPr lang="en-AU" sz="1600" b="1" kern="1200" baseline="30000"/>
            <a:t>th</a:t>
          </a:r>
          <a:r>
            <a:rPr lang="en-AU" sz="1600" b="1" kern="1200"/>
            <a:t> year</a:t>
          </a:r>
          <a:endParaRPr lang="en-US" sz="1600" kern="1200"/>
        </a:p>
      </dsp:txBody>
      <dsp:txXfrm>
        <a:off x="18734" y="2198688"/>
        <a:ext cx="3794723" cy="346292"/>
      </dsp:txXfrm>
    </dsp:sp>
    <dsp:sp modelId="{084DC9D1-D833-F34D-9490-10826AD7753D}">
      <dsp:nvSpPr>
        <dsp:cNvPr id="0" name=""/>
        <dsp:cNvSpPr/>
      </dsp:nvSpPr>
      <dsp:spPr>
        <a:xfrm>
          <a:off x="0" y="2563714"/>
          <a:ext cx="3832191"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7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AU" sz="1200" kern="1200"/>
            <a:t>7</a:t>
          </a:r>
          <a:r>
            <a:rPr lang="en-AU" sz="1200" kern="1200" baseline="30000"/>
            <a:t>th</a:t>
          </a:r>
          <a:r>
            <a:rPr lang="en-AU" sz="1200" kern="1200"/>
            <a:t> semester and 8</a:t>
          </a:r>
          <a:r>
            <a:rPr lang="en-AU" sz="1200" kern="1200" baseline="30000"/>
            <a:t>th</a:t>
          </a:r>
          <a:r>
            <a:rPr lang="en-AU" sz="1200" kern="1200"/>
            <a:t> semester</a:t>
          </a:r>
          <a:endParaRPr lang="en-US" sz="1200" kern="1200"/>
        </a:p>
        <a:p>
          <a:pPr marL="228600" lvl="2" indent="-114300" algn="l" defTabSz="533400">
            <a:lnSpc>
              <a:spcPct val="90000"/>
            </a:lnSpc>
            <a:spcBef>
              <a:spcPct val="0"/>
            </a:spcBef>
            <a:spcAft>
              <a:spcPct val="20000"/>
            </a:spcAft>
            <a:buChar char="•"/>
          </a:pPr>
          <a:r>
            <a:rPr lang="en-AU" sz="1200" kern="1200"/>
            <a:t>Clinical Prosthetics</a:t>
          </a:r>
          <a:endParaRPr lang="en-US" sz="1200" kern="1200"/>
        </a:p>
        <a:p>
          <a:pPr marL="228600" lvl="2" indent="-114300" algn="l" defTabSz="533400">
            <a:lnSpc>
              <a:spcPct val="90000"/>
            </a:lnSpc>
            <a:spcBef>
              <a:spcPct val="0"/>
            </a:spcBef>
            <a:spcAft>
              <a:spcPct val="20000"/>
            </a:spcAft>
            <a:buChar char="•"/>
          </a:pPr>
          <a:r>
            <a:rPr lang="en-AU" sz="1200" kern="1200" dirty="0"/>
            <a:t>Therapeutics (Cario, </a:t>
          </a:r>
          <a:r>
            <a:rPr lang="en-AU" sz="1200" kern="1200" dirty="0" err="1"/>
            <a:t>perio</a:t>
          </a:r>
          <a:r>
            <a:rPr lang="en-AU" sz="1200" kern="1200" dirty="0"/>
            <a:t>, endo)</a:t>
          </a:r>
          <a:endParaRPr lang="en-US" sz="1200" kern="1200" dirty="0"/>
        </a:p>
        <a:p>
          <a:pPr marL="228600" lvl="2" indent="-114300" algn="l" defTabSz="533400">
            <a:lnSpc>
              <a:spcPct val="90000"/>
            </a:lnSpc>
            <a:spcBef>
              <a:spcPct val="0"/>
            </a:spcBef>
            <a:spcAft>
              <a:spcPct val="20000"/>
            </a:spcAft>
            <a:buChar char="•"/>
          </a:pPr>
          <a:r>
            <a:rPr lang="en-AU" sz="1200" kern="1200"/>
            <a:t>Maxillofacial surgery</a:t>
          </a:r>
          <a:endParaRPr lang="en-US" sz="1200" kern="1200"/>
        </a:p>
        <a:p>
          <a:pPr marL="228600" lvl="2" indent="-114300" algn="l" defTabSz="533400">
            <a:lnSpc>
              <a:spcPct val="90000"/>
            </a:lnSpc>
            <a:spcBef>
              <a:spcPct val="0"/>
            </a:spcBef>
            <a:spcAft>
              <a:spcPct val="20000"/>
            </a:spcAft>
            <a:buChar char="•"/>
          </a:pPr>
          <a:r>
            <a:rPr lang="en-AU" sz="1200" kern="1200"/>
            <a:t>Orthodontics</a:t>
          </a:r>
          <a:endParaRPr lang="en-US" sz="1200" kern="1200"/>
        </a:p>
        <a:p>
          <a:pPr marL="228600" lvl="2" indent="-114300" algn="l" defTabSz="533400">
            <a:lnSpc>
              <a:spcPct val="90000"/>
            </a:lnSpc>
            <a:spcBef>
              <a:spcPct val="0"/>
            </a:spcBef>
            <a:spcAft>
              <a:spcPct val="20000"/>
            </a:spcAft>
            <a:buChar char="•"/>
          </a:pPr>
          <a:r>
            <a:rPr lang="en-AU" sz="1200" kern="1200"/>
            <a:t>Paediatric Dentistry</a:t>
          </a:r>
          <a:endParaRPr lang="en-US" sz="1200" kern="1200"/>
        </a:p>
      </dsp:txBody>
      <dsp:txXfrm>
        <a:off x="0" y="2563714"/>
        <a:ext cx="3832191" cy="1258560"/>
      </dsp:txXfrm>
    </dsp:sp>
    <dsp:sp modelId="{15959CD5-B316-F34E-A60C-05403A6E7711}">
      <dsp:nvSpPr>
        <dsp:cNvPr id="0" name=""/>
        <dsp:cNvSpPr/>
      </dsp:nvSpPr>
      <dsp:spPr>
        <a:xfrm>
          <a:off x="0" y="3822274"/>
          <a:ext cx="3832191"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b="1" kern="1200"/>
            <a:t>5</a:t>
          </a:r>
          <a:r>
            <a:rPr lang="en-AU" sz="1600" b="1" kern="1200" baseline="30000"/>
            <a:t>th</a:t>
          </a:r>
          <a:r>
            <a:rPr lang="en-AU" sz="1600" b="1" kern="1200"/>
            <a:t> year</a:t>
          </a:r>
          <a:endParaRPr lang="en-US" sz="1600" kern="1200"/>
        </a:p>
      </dsp:txBody>
      <dsp:txXfrm>
        <a:off x="18734" y="3841008"/>
        <a:ext cx="3794723" cy="346292"/>
      </dsp:txXfrm>
    </dsp:sp>
    <dsp:sp modelId="{E137E233-D744-C149-8E83-D4A8EEEF5144}">
      <dsp:nvSpPr>
        <dsp:cNvPr id="0" name=""/>
        <dsp:cNvSpPr/>
      </dsp:nvSpPr>
      <dsp:spPr>
        <a:xfrm>
          <a:off x="0" y="4206034"/>
          <a:ext cx="3832191"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7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AU" sz="1200" kern="1200"/>
            <a:t>9</a:t>
          </a:r>
          <a:r>
            <a:rPr lang="en-AU" sz="1200" kern="1200" baseline="30000"/>
            <a:t>th</a:t>
          </a:r>
          <a:r>
            <a:rPr lang="en-AU" sz="1200" kern="1200"/>
            <a:t> semester – thesis </a:t>
          </a:r>
          <a:endParaRPr lang="en-US" sz="1200" kern="1200"/>
        </a:p>
        <a:p>
          <a:pPr marL="114300" lvl="1" indent="-114300" algn="l" defTabSz="533400">
            <a:lnSpc>
              <a:spcPct val="90000"/>
            </a:lnSpc>
            <a:spcBef>
              <a:spcPct val="0"/>
            </a:spcBef>
            <a:spcAft>
              <a:spcPct val="20000"/>
            </a:spcAft>
            <a:buChar char="•"/>
          </a:pPr>
          <a:r>
            <a:rPr lang="en-AU" sz="1200" kern="1200"/>
            <a:t>10</a:t>
          </a:r>
          <a:r>
            <a:rPr lang="en-AU" sz="1200" kern="1200" baseline="30000"/>
            <a:t>th</a:t>
          </a:r>
          <a:r>
            <a:rPr lang="en-AU" sz="1200" kern="1200"/>
            <a:t> semester – 6 weeks practical placement (in Latvia or home country), State exam</a:t>
          </a:r>
          <a:endParaRPr lang="en-US" sz="1200" kern="1200"/>
        </a:p>
      </dsp:txBody>
      <dsp:txXfrm>
        <a:off x="0" y="4206034"/>
        <a:ext cx="3832191"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A380-4AB2-604C-B1BE-AD2FFCFC08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D4546C-8EF1-5F47-84C6-1614CBFDB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126CAC-62E8-7F48-A884-05BD56E9439A}"/>
              </a:ext>
            </a:extLst>
          </p:cNvPr>
          <p:cNvSpPr>
            <a:spLocks noGrp="1"/>
          </p:cNvSpPr>
          <p:nvPr>
            <p:ph type="dt" sz="half" idx="10"/>
          </p:nvPr>
        </p:nvSpPr>
        <p:spPr/>
        <p:txBody>
          <a:bodyPr/>
          <a:lstStyle/>
          <a:p>
            <a:fld id="{E4B94382-B9D0-D04D-93BE-369D039D93C7}" type="datetimeFigureOut">
              <a:rPr lang="en-US" smtClean="0"/>
              <a:t>3/15/2024</a:t>
            </a:fld>
            <a:endParaRPr lang="en-US"/>
          </a:p>
        </p:txBody>
      </p:sp>
      <p:sp>
        <p:nvSpPr>
          <p:cNvPr id="5" name="Footer Placeholder 4">
            <a:extLst>
              <a:ext uri="{FF2B5EF4-FFF2-40B4-BE49-F238E27FC236}">
                <a16:creationId xmlns:a16="http://schemas.microsoft.com/office/drawing/2014/main" id="{32B816A3-65F8-4F41-B4CD-9ECB148D6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8ED0F-2604-C647-9AD0-88D71F8F0CCC}"/>
              </a:ext>
            </a:extLst>
          </p:cNvPr>
          <p:cNvSpPr>
            <a:spLocks noGrp="1"/>
          </p:cNvSpPr>
          <p:nvPr>
            <p:ph type="sldNum" sz="quarter" idx="12"/>
          </p:nvPr>
        </p:nvSpPr>
        <p:spPr/>
        <p:txBody>
          <a:bodyPr/>
          <a:lstStyle/>
          <a:p>
            <a:fld id="{EAED3623-2581-1945-AE47-3D026360F3CF}" type="slidenum">
              <a:rPr lang="en-US" smtClean="0"/>
              <a:t>‹#›</a:t>
            </a:fld>
            <a:endParaRPr lang="en-US"/>
          </a:p>
        </p:txBody>
      </p:sp>
    </p:spTree>
    <p:extLst>
      <p:ext uri="{BB962C8B-B14F-4D97-AF65-F5344CB8AC3E}">
        <p14:creationId xmlns:p14="http://schemas.microsoft.com/office/powerpoint/2010/main" val="266835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5AED-A40B-6B4A-8149-D0F4FB8E8B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4273D9-91AA-B745-86F7-AAFDD2B920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4006D-0AA1-6D4B-B634-0344DC369718}"/>
              </a:ext>
            </a:extLst>
          </p:cNvPr>
          <p:cNvSpPr>
            <a:spLocks noGrp="1"/>
          </p:cNvSpPr>
          <p:nvPr>
            <p:ph type="dt" sz="half" idx="10"/>
          </p:nvPr>
        </p:nvSpPr>
        <p:spPr/>
        <p:txBody>
          <a:bodyPr/>
          <a:lstStyle/>
          <a:p>
            <a:fld id="{E4B94382-B9D0-D04D-93BE-369D039D93C7}" type="datetimeFigureOut">
              <a:rPr lang="en-US" smtClean="0"/>
              <a:t>3/15/2024</a:t>
            </a:fld>
            <a:endParaRPr lang="en-US"/>
          </a:p>
        </p:txBody>
      </p:sp>
      <p:sp>
        <p:nvSpPr>
          <p:cNvPr id="5" name="Footer Placeholder 4">
            <a:extLst>
              <a:ext uri="{FF2B5EF4-FFF2-40B4-BE49-F238E27FC236}">
                <a16:creationId xmlns:a16="http://schemas.microsoft.com/office/drawing/2014/main" id="{0E224CE4-B85D-DA42-B906-F9F466BE3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43884-5C56-D543-B158-05021D454DAA}"/>
              </a:ext>
            </a:extLst>
          </p:cNvPr>
          <p:cNvSpPr>
            <a:spLocks noGrp="1"/>
          </p:cNvSpPr>
          <p:nvPr>
            <p:ph type="sldNum" sz="quarter" idx="12"/>
          </p:nvPr>
        </p:nvSpPr>
        <p:spPr/>
        <p:txBody>
          <a:bodyPr/>
          <a:lstStyle/>
          <a:p>
            <a:fld id="{EAED3623-2581-1945-AE47-3D026360F3CF}" type="slidenum">
              <a:rPr lang="en-US" smtClean="0"/>
              <a:t>‹#›</a:t>
            </a:fld>
            <a:endParaRPr lang="en-US"/>
          </a:p>
        </p:txBody>
      </p:sp>
    </p:spTree>
    <p:extLst>
      <p:ext uri="{BB962C8B-B14F-4D97-AF65-F5344CB8AC3E}">
        <p14:creationId xmlns:p14="http://schemas.microsoft.com/office/powerpoint/2010/main" val="266521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50E763-73F5-EA4E-8F29-8ADC084024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672AE0-F6A1-F845-A6F1-CFC7DA5394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80730-6D73-994E-9AEE-98DA2B16738E}"/>
              </a:ext>
            </a:extLst>
          </p:cNvPr>
          <p:cNvSpPr>
            <a:spLocks noGrp="1"/>
          </p:cNvSpPr>
          <p:nvPr>
            <p:ph type="dt" sz="half" idx="10"/>
          </p:nvPr>
        </p:nvSpPr>
        <p:spPr/>
        <p:txBody>
          <a:bodyPr/>
          <a:lstStyle/>
          <a:p>
            <a:fld id="{E4B94382-B9D0-D04D-93BE-369D039D93C7}" type="datetimeFigureOut">
              <a:rPr lang="en-US" smtClean="0"/>
              <a:t>3/15/2024</a:t>
            </a:fld>
            <a:endParaRPr lang="en-US"/>
          </a:p>
        </p:txBody>
      </p:sp>
      <p:sp>
        <p:nvSpPr>
          <p:cNvPr id="5" name="Footer Placeholder 4">
            <a:extLst>
              <a:ext uri="{FF2B5EF4-FFF2-40B4-BE49-F238E27FC236}">
                <a16:creationId xmlns:a16="http://schemas.microsoft.com/office/drawing/2014/main" id="{2565646F-278A-C742-B6D5-B8E31BCA6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3C1F3-06A8-064F-91E7-6591F2DCC121}"/>
              </a:ext>
            </a:extLst>
          </p:cNvPr>
          <p:cNvSpPr>
            <a:spLocks noGrp="1"/>
          </p:cNvSpPr>
          <p:nvPr>
            <p:ph type="sldNum" sz="quarter" idx="12"/>
          </p:nvPr>
        </p:nvSpPr>
        <p:spPr/>
        <p:txBody>
          <a:bodyPr/>
          <a:lstStyle/>
          <a:p>
            <a:fld id="{EAED3623-2581-1945-AE47-3D026360F3CF}" type="slidenum">
              <a:rPr lang="en-US" smtClean="0"/>
              <a:t>‹#›</a:t>
            </a:fld>
            <a:endParaRPr lang="en-US"/>
          </a:p>
        </p:txBody>
      </p:sp>
    </p:spTree>
    <p:extLst>
      <p:ext uri="{BB962C8B-B14F-4D97-AF65-F5344CB8AC3E}">
        <p14:creationId xmlns:p14="http://schemas.microsoft.com/office/powerpoint/2010/main" val="3820535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6217" y="728664"/>
            <a:ext cx="10079567" cy="936625"/>
          </a:xfrm>
        </p:spPr>
        <p:txBody>
          <a:bodyPr anchor="t" anchorCtr="0">
            <a:normAutofit/>
          </a:bodyPr>
          <a:lstStyle>
            <a:lvl1pPr algn="l">
              <a:defRPr sz="2800"/>
            </a:lvl1pPr>
          </a:lstStyle>
          <a:p>
            <a:r>
              <a:rPr lang="en-US" dirty="0"/>
              <a:t>Click to edit Master title style</a:t>
            </a:r>
            <a:endParaRPr lang="lv-LV" dirty="0"/>
          </a:p>
        </p:txBody>
      </p:sp>
      <p:sp>
        <p:nvSpPr>
          <p:cNvPr id="3" name="Subtitle 2"/>
          <p:cNvSpPr>
            <a:spLocks noGrp="1"/>
          </p:cNvSpPr>
          <p:nvPr>
            <p:ph type="subTitle" idx="1" hasCustomPrompt="1"/>
          </p:nvPr>
        </p:nvSpPr>
        <p:spPr>
          <a:xfrm>
            <a:off x="1056215" y="1665288"/>
            <a:ext cx="10080097" cy="1655762"/>
          </a:xfrm>
        </p:spPr>
        <p:txBody>
          <a:bodyPr>
            <a:normAutofit/>
          </a:bodyPr>
          <a:lstStyle>
            <a:lvl1pPr marL="0" indent="0" algn="l">
              <a:buNone/>
              <a:defRPr sz="1600" b="0">
                <a:solidFill>
                  <a:srgbClr val="58595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err="1"/>
              <a:t>Body</a:t>
            </a:r>
            <a:r>
              <a:rPr lang="lv-LV" dirty="0"/>
              <a:t> </a:t>
            </a:r>
            <a:r>
              <a:rPr lang="lv-LV" dirty="0" err="1"/>
              <a:t>text</a:t>
            </a:r>
            <a:endParaRPr lang="lv-LV" dirty="0"/>
          </a:p>
        </p:txBody>
      </p:sp>
      <p:sp>
        <p:nvSpPr>
          <p:cNvPr id="4" name="Date Placeholder 3"/>
          <p:cNvSpPr>
            <a:spLocks noGrp="1"/>
          </p:cNvSpPr>
          <p:nvPr>
            <p:ph type="dt" sz="half" idx="10"/>
          </p:nvPr>
        </p:nvSpPr>
        <p:spPr/>
        <p:txBody>
          <a:bodyPr/>
          <a:lstStyle/>
          <a:p>
            <a:fld id="{96FE9CD5-6B41-4DD5-AB12-F8EA993B035F}" type="datetimeFigureOut">
              <a:rPr lang="lv-LV" smtClean="0"/>
              <a:t>15.03.2024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288176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7246-C8D4-1245-9786-93BF88DA74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6CEC9-6A00-464F-970B-DD8D35DCAE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9C72F-DC75-3047-BB44-8DB198683D07}"/>
              </a:ext>
            </a:extLst>
          </p:cNvPr>
          <p:cNvSpPr>
            <a:spLocks noGrp="1"/>
          </p:cNvSpPr>
          <p:nvPr>
            <p:ph type="dt" sz="half" idx="10"/>
          </p:nvPr>
        </p:nvSpPr>
        <p:spPr/>
        <p:txBody>
          <a:bodyPr/>
          <a:lstStyle/>
          <a:p>
            <a:fld id="{E4B94382-B9D0-D04D-93BE-369D039D93C7}" type="datetimeFigureOut">
              <a:rPr lang="en-US" smtClean="0"/>
              <a:t>3/15/2024</a:t>
            </a:fld>
            <a:endParaRPr lang="en-US"/>
          </a:p>
        </p:txBody>
      </p:sp>
      <p:sp>
        <p:nvSpPr>
          <p:cNvPr id="5" name="Footer Placeholder 4">
            <a:extLst>
              <a:ext uri="{FF2B5EF4-FFF2-40B4-BE49-F238E27FC236}">
                <a16:creationId xmlns:a16="http://schemas.microsoft.com/office/drawing/2014/main" id="{4BA42246-3C49-B743-B758-FC0F93FD1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4590B-D6AA-1E49-B651-B691C3FAA41B}"/>
              </a:ext>
            </a:extLst>
          </p:cNvPr>
          <p:cNvSpPr>
            <a:spLocks noGrp="1"/>
          </p:cNvSpPr>
          <p:nvPr>
            <p:ph type="sldNum" sz="quarter" idx="12"/>
          </p:nvPr>
        </p:nvSpPr>
        <p:spPr/>
        <p:txBody>
          <a:bodyPr/>
          <a:lstStyle/>
          <a:p>
            <a:fld id="{EAED3623-2581-1945-AE47-3D026360F3CF}" type="slidenum">
              <a:rPr lang="en-US" smtClean="0"/>
              <a:t>‹#›</a:t>
            </a:fld>
            <a:endParaRPr lang="en-US"/>
          </a:p>
        </p:txBody>
      </p:sp>
    </p:spTree>
    <p:extLst>
      <p:ext uri="{BB962C8B-B14F-4D97-AF65-F5344CB8AC3E}">
        <p14:creationId xmlns:p14="http://schemas.microsoft.com/office/powerpoint/2010/main" val="166031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0DA1-F75D-9348-9227-96A5F83501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B4F118-DE36-3D4E-82EA-B6085EE05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47BCCF-DC0D-6949-B3C9-C9B53E6173A6}"/>
              </a:ext>
            </a:extLst>
          </p:cNvPr>
          <p:cNvSpPr>
            <a:spLocks noGrp="1"/>
          </p:cNvSpPr>
          <p:nvPr>
            <p:ph type="dt" sz="half" idx="10"/>
          </p:nvPr>
        </p:nvSpPr>
        <p:spPr/>
        <p:txBody>
          <a:bodyPr/>
          <a:lstStyle/>
          <a:p>
            <a:fld id="{E4B94382-B9D0-D04D-93BE-369D039D93C7}" type="datetimeFigureOut">
              <a:rPr lang="en-US" smtClean="0"/>
              <a:t>3/15/2024</a:t>
            </a:fld>
            <a:endParaRPr lang="en-US"/>
          </a:p>
        </p:txBody>
      </p:sp>
      <p:sp>
        <p:nvSpPr>
          <p:cNvPr id="5" name="Footer Placeholder 4">
            <a:extLst>
              <a:ext uri="{FF2B5EF4-FFF2-40B4-BE49-F238E27FC236}">
                <a16:creationId xmlns:a16="http://schemas.microsoft.com/office/drawing/2014/main" id="{82E92258-8BD6-B64C-B885-F10AF6B5F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1F073-4F9B-914C-8C75-CB8CB7D8D1E1}"/>
              </a:ext>
            </a:extLst>
          </p:cNvPr>
          <p:cNvSpPr>
            <a:spLocks noGrp="1"/>
          </p:cNvSpPr>
          <p:nvPr>
            <p:ph type="sldNum" sz="quarter" idx="12"/>
          </p:nvPr>
        </p:nvSpPr>
        <p:spPr/>
        <p:txBody>
          <a:bodyPr/>
          <a:lstStyle/>
          <a:p>
            <a:fld id="{EAED3623-2581-1945-AE47-3D026360F3CF}" type="slidenum">
              <a:rPr lang="en-US" smtClean="0"/>
              <a:t>‹#›</a:t>
            </a:fld>
            <a:endParaRPr lang="en-US"/>
          </a:p>
        </p:txBody>
      </p:sp>
    </p:spTree>
    <p:extLst>
      <p:ext uri="{BB962C8B-B14F-4D97-AF65-F5344CB8AC3E}">
        <p14:creationId xmlns:p14="http://schemas.microsoft.com/office/powerpoint/2010/main" val="166641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5093-0DD0-2547-88F5-6274373A7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4069C-4F30-F44C-9111-64FEC371F6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6D81CB-8B2B-A14B-A95F-EBEC6C8E16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0A4F7D-801E-5C4C-8D6A-F43CA02B745F}"/>
              </a:ext>
            </a:extLst>
          </p:cNvPr>
          <p:cNvSpPr>
            <a:spLocks noGrp="1"/>
          </p:cNvSpPr>
          <p:nvPr>
            <p:ph type="dt" sz="half" idx="10"/>
          </p:nvPr>
        </p:nvSpPr>
        <p:spPr/>
        <p:txBody>
          <a:bodyPr/>
          <a:lstStyle/>
          <a:p>
            <a:fld id="{E4B94382-B9D0-D04D-93BE-369D039D93C7}" type="datetimeFigureOut">
              <a:rPr lang="en-US" smtClean="0"/>
              <a:t>3/15/2024</a:t>
            </a:fld>
            <a:endParaRPr lang="en-US"/>
          </a:p>
        </p:txBody>
      </p:sp>
      <p:sp>
        <p:nvSpPr>
          <p:cNvPr id="6" name="Footer Placeholder 5">
            <a:extLst>
              <a:ext uri="{FF2B5EF4-FFF2-40B4-BE49-F238E27FC236}">
                <a16:creationId xmlns:a16="http://schemas.microsoft.com/office/drawing/2014/main" id="{3D5261AB-0127-E74D-AE99-1B4CD95BC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40DD79-D496-E345-985D-C02BD2152CCC}"/>
              </a:ext>
            </a:extLst>
          </p:cNvPr>
          <p:cNvSpPr>
            <a:spLocks noGrp="1"/>
          </p:cNvSpPr>
          <p:nvPr>
            <p:ph type="sldNum" sz="quarter" idx="12"/>
          </p:nvPr>
        </p:nvSpPr>
        <p:spPr/>
        <p:txBody>
          <a:bodyPr/>
          <a:lstStyle/>
          <a:p>
            <a:fld id="{EAED3623-2581-1945-AE47-3D026360F3CF}" type="slidenum">
              <a:rPr lang="en-US" smtClean="0"/>
              <a:t>‹#›</a:t>
            </a:fld>
            <a:endParaRPr lang="en-US"/>
          </a:p>
        </p:txBody>
      </p:sp>
    </p:spTree>
    <p:extLst>
      <p:ext uri="{BB962C8B-B14F-4D97-AF65-F5344CB8AC3E}">
        <p14:creationId xmlns:p14="http://schemas.microsoft.com/office/powerpoint/2010/main" val="201218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304B-8306-1546-8FEA-912CB806A2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D4BDF1-C11E-5648-81A3-594880E83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C21CC0-67F8-004D-8A77-285F8FF843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BF7082-75B4-2B4F-942C-9F9CD0D40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80CB3B-C1F1-9F41-AD57-3C81EBFA71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F2B7CB-FC47-524D-9774-D44DB3862A4E}"/>
              </a:ext>
            </a:extLst>
          </p:cNvPr>
          <p:cNvSpPr>
            <a:spLocks noGrp="1"/>
          </p:cNvSpPr>
          <p:nvPr>
            <p:ph type="dt" sz="half" idx="10"/>
          </p:nvPr>
        </p:nvSpPr>
        <p:spPr/>
        <p:txBody>
          <a:bodyPr/>
          <a:lstStyle/>
          <a:p>
            <a:fld id="{E4B94382-B9D0-D04D-93BE-369D039D93C7}" type="datetimeFigureOut">
              <a:rPr lang="en-US" smtClean="0"/>
              <a:t>3/15/2024</a:t>
            </a:fld>
            <a:endParaRPr lang="en-US"/>
          </a:p>
        </p:txBody>
      </p:sp>
      <p:sp>
        <p:nvSpPr>
          <p:cNvPr id="8" name="Footer Placeholder 7">
            <a:extLst>
              <a:ext uri="{FF2B5EF4-FFF2-40B4-BE49-F238E27FC236}">
                <a16:creationId xmlns:a16="http://schemas.microsoft.com/office/drawing/2014/main" id="{AD5DCEEB-944C-3845-837B-AA2D283C90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75CA25-6453-C348-91DE-B32D964D111F}"/>
              </a:ext>
            </a:extLst>
          </p:cNvPr>
          <p:cNvSpPr>
            <a:spLocks noGrp="1"/>
          </p:cNvSpPr>
          <p:nvPr>
            <p:ph type="sldNum" sz="quarter" idx="12"/>
          </p:nvPr>
        </p:nvSpPr>
        <p:spPr/>
        <p:txBody>
          <a:bodyPr/>
          <a:lstStyle/>
          <a:p>
            <a:fld id="{EAED3623-2581-1945-AE47-3D026360F3CF}" type="slidenum">
              <a:rPr lang="en-US" smtClean="0"/>
              <a:t>‹#›</a:t>
            </a:fld>
            <a:endParaRPr lang="en-US"/>
          </a:p>
        </p:txBody>
      </p:sp>
    </p:spTree>
    <p:extLst>
      <p:ext uri="{BB962C8B-B14F-4D97-AF65-F5344CB8AC3E}">
        <p14:creationId xmlns:p14="http://schemas.microsoft.com/office/powerpoint/2010/main" val="332400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C5DC-D5BE-474E-9EB3-E8E541D2B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8D46E2-52C6-0949-AFF5-8A62C42EF82F}"/>
              </a:ext>
            </a:extLst>
          </p:cNvPr>
          <p:cNvSpPr>
            <a:spLocks noGrp="1"/>
          </p:cNvSpPr>
          <p:nvPr>
            <p:ph type="dt" sz="half" idx="10"/>
          </p:nvPr>
        </p:nvSpPr>
        <p:spPr/>
        <p:txBody>
          <a:bodyPr/>
          <a:lstStyle/>
          <a:p>
            <a:fld id="{E4B94382-B9D0-D04D-93BE-369D039D93C7}" type="datetimeFigureOut">
              <a:rPr lang="en-US" smtClean="0"/>
              <a:t>3/15/2024</a:t>
            </a:fld>
            <a:endParaRPr lang="en-US"/>
          </a:p>
        </p:txBody>
      </p:sp>
      <p:sp>
        <p:nvSpPr>
          <p:cNvPr id="4" name="Footer Placeholder 3">
            <a:extLst>
              <a:ext uri="{FF2B5EF4-FFF2-40B4-BE49-F238E27FC236}">
                <a16:creationId xmlns:a16="http://schemas.microsoft.com/office/drawing/2014/main" id="{106C4643-EDC9-5343-AF6D-86E9E5177F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967D3D-0928-164C-9A59-B6176084B407}"/>
              </a:ext>
            </a:extLst>
          </p:cNvPr>
          <p:cNvSpPr>
            <a:spLocks noGrp="1"/>
          </p:cNvSpPr>
          <p:nvPr>
            <p:ph type="sldNum" sz="quarter" idx="12"/>
          </p:nvPr>
        </p:nvSpPr>
        <p:spPr/>
        <p:txBody>
          <a:bodyPr/>
          <a:lstStyle/>
          <a:p>
            <a:fld id="{EAED3623-2581-1945-AE47-3D026360F3CF}" type="slidenum">
              <a:rPr lang="en-US" smtClean="0"/>
              <a:t>‹#›</a:t>
            </a:fld>
            <a:endParaRPr lang="en-US"/>
          </a:p>
        </p:txBody>
      </p:sp>
    </p:spTree>
    <p:extLst>
      <p:ext uri="{BB962C8B-B14F-4D97-AF65-F5344CB8AC3E}">
        <p14:creationId xmlns:p14="http://schemas.microsoft.com/office/powerpoint/2010/main" val="332734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FE831-97C4-ED4D-A1C3-4B4359B8FB27}"/>
              </a:ext>
            </a:extLst>
          </p:cNvPr>
          <p:cNvSpPr>
            <a:spLocks noGrp="1"/>
          </p:cNvSpPr>
          <p:nvPr>
            <p:ph type="dt" sz="half" idx="10"/>
          </p:nvPr>
        </p:nvSpPr>
        <p:spPr/>
        <p:txBody>
          <a:bodyPr/>
          <a:lstStyle/>
          <a:p>
            <a:fld id="{E4B94382-B9D0-D04D-93BE-369D039D93C7}" type="datetimeFigureOut">
              <a:rPr lang="en-US" smtClean="0"/>
              <a:t>3/15/2024</a:t>
            </a:fld>
            <a:endParaRPr lang="en-US"/>
          </a:p>
        </p:txBody>
      </p:sp>
      <p:sp>
        <p:nvSpPr>
          <p:cNvPr id="3" name="Footer Placeholder 2">
            <a:extLst>
              <a:ext uri="{FF2B5EF4-FFF2-40B4-BE49-F238E27FC236}">
                <a16:creationId xmlns:a16="http://schemas.microsoft.com/office/drawing/2014/main" id="{BFB10A4F-EE74-A64B-8B99-FF366704C6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5BEC35-6923-EA4D-B87D-4395E9728DED}"/>
              </a:ext>
            </a:extLst>
          </p:cNvPr>
          <p:cNvSpPr>
            <a:spLocks noGrp="1"/>
          </p:cNvSpPr>
          <p:nvPr>
            <p:ph type="sldNum" sz="quarter" idx="12"/>
          </p:nvPr>
        </p:nvSpPr>
        <p:spPr/>
        <p:txBody>
          <a:bodyPr/>
          <a:lstStyle/>
          <a:p>
            <a:fld id="{EAED3623-2581-1945-AE47-3D026360F3CF}" type="slidenum">
              <a:rPr lang="en-US" smtClean="0"/>
              <a:t>‹#›</a:t>
            </a:fld>
            <a:endParaRPr lang="en-US"/>
          </a:p>
        </p:txBody>
      </p:sp>
    </p:spTree>
    <p:extLst>
      <p:ext uri="{BB962C8B-B14F-4D97-AF65-F5344CB8AC3E}">
        <p14:creationId xmlns:p14="http://schemas.microsoft.com/office/powerpoint/2010/main" val="242247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F579-F1C7-7D45-B4D2-C37486FCE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41D7C-BED0-E94C-9FEC-C873A1B19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19ECA2-B9DF-C244-9DA7-18B5DEC2E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9E6A1D-0544-954B-A784-47D2E0D4DF24}"/>
              </a:ext>
            </a:extLst>
          </p:cNvPr>
          <p:cNvSpPr>
            <a:spLocks noGrp="1"/>
          </p:cNvSpPr>
          <p:nvPr>
            <p:ph type="dt" sz="half" idx="10"/>
          </p:nvPr>
        </p:nvSpPr>
        <p:spPr/>
        <p:txBody>
          <a:bodyPr/>
          <a:lstStyle/>
          <a:p>
            <a:fld id="{E4B94382-B9D0-D04D-93BE-369D039D93C7}" type="datetimeFigureOut">
              <a:rPr lang="en-US" smtClean="0"/>
              <a:t>3/15/2024</a:t>
            </a:fld>
            <a:endParaRPr lang="en-US"/>
          </a:p>
        </p:txBody>
      </p:sp>
      <p:sp>
        <p:nvSpPr>
          <p:cNvPr id="6" name="Footer Placeholder 5">
            <a:extLst>
              <a:ext uri="{FF2B5EF4-FFF2-40B4-BE49-F238E27FC236}">
                <a16:creationId xmlns:a16="http://schemas.microsoft.com/office/drawing/2014/main" id="{7A790FE4-B6C1-3B43-9989-F055C473D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6F3A0-CA9D-7C42-A693-972078F58DA6}"/>
              </a:ext>
            </a:extLst>
          </p:cNvPr>
          <p:cNvSpPr>
            <a:spLocks noGrp="1"/>
          </p:cNvSpPr>
          <p:nvPr>
            <p:ph type="sldNum" sz="quarter" idx="12"/>
          </p:nvPr>
        </p:nvSpPr>
        <p:spPr/>
        <p:txBody>
          <a:bodyPr/>
          <a:lstStyle/>
          <a:p>
            <a:fld id="{EAED3623-2581-1945-AE47-3D026360F3CF}" type="slidenum">
              <a:rPr lang="en-US" smtClean="0"/>
              <a:t>‹#›</a:t>
            </a:fld>
            <a:endParaRPr lang="en-US"/>
          </a:p>
        </p:txBody>
      </p:sp>
    </p:spTree>
    <p:extLst>
      <p:ext uri="{BB962C8B-B14F-4D97-AF65-F5344CB8AC3E}">
        <p14:creationId xmlns:p14="http://schemas.microsoft.com/office/powerpoint/2010/main" val="189341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3858-2734-7748-8BF0-DC41384A8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6ED398-354F-F74C-A09B-BDC5D7050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3A1658-4648-D348-B847-597789961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27B1FC-EBB0-4C43-893D-6835AD7DC104}"/>
              </a:ext>
            </a:extLst>
          </p:cNvPr>
          <p:cNvSpPr>
            <a:spLocks noGrp="1"/>
          </p:cNvSpPr>
          <p:nvPr>
            <p:ph type="dt" sz="half" idx="10"/>
          </p:nvPr>
        </p:nvSpPr>
        <p:spPr/>
        <p:txBody>
          <a:bodyPr/>
          <a:lstStyle/>
          <a:p>
            <a:fld id="{E4B94382-B9D0-D04D-93BE-369D039D93C7}" type="datetimeFigureOut">
              <a:rPr lang="en-US" smtClean="0"/>
              <a:t>3/15/2024</a:t>
            </a:fld>
            <a:endParaRPr lang="en-US"/>
          </a:p>
        </p:txBody>
      </p:sp>
      <p:sp>
        <p:nvSpPr>
          <p:cNvPr id="6" name="Footer Placeholder 5">
            <a:extLst>
              <a:ext uri="{FF2B5EF4-FFF2-40B4-BE49-F238E27FC236}">
                <a16:creationId xmlns:a16="http://schemas.microsoft.com/office/drawing/2014/main" id="{D8270588-DDC4-D347-BA7D-E8C317A2E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C66DE-D3B6-E749-B602-E3E756F5D71D}"/>
              </a:ext>
            </a:extLst>
          </p:cNvPr>
          <p:cNvSpPr>
            <a:spLocks noGrp="1"/>
          </p:cNvSpPr>
          <p:nvPr>
            <p:ph type="sldNum" sz="quarter" idx="12"/>
          </p:nvPr>
        </p:nvSpPr>
        <p:spPr/>
        <p:txBody>
          <a:bodyPr/>
          <a:lstStyle/>
          <a:p>
            <a:fld id="{EAED3623-2581-1945-AE47-3D026360F3CF}" type="slidenum">
              <a:rPr lang="en-US" smtClean="0"/>
              <a:t>‹#›</a:t>
            </a:fld>
            <a:endParaRPr lang="en-US"/>
          </a:p>
        </p:txBody>
      </p:sp>
    </p:spTree>
    <p:extLst>
      <p:ext uri="{BB962C8B-B14F-4D97-AF65-F5344CB8AC3E}">
        <p14:creationId xmlns:p14="http://schemas.microsoft.com/office/powerpoint/2010/main" val="33135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91F271-22C7-3C45-9AF4-82656CDF9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832C9-BD50-E340-975E-073C45324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563D0-7754-0C4B-9D32-5DCDED800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94382-B9D0-D04D-93BE-369D039D93C7}" type="datetimeFigureOut">
              <a:rPr lang="en-US" smtClean="0"/>
              <a:t>3/15/2024</a:t>
            </a:fld>
            <a:endParaRPr lang="en-US"/>
          </a:p>
        </p:txBody>
      </p:sp>
      <p:sp>
        <p:nvSpPr>
          <p:cNvPr id="5" name="Footer Placeholder 4">
            <a:extLst>
              <a:ext uri="{FF2B5EF4-FFF2-40B4-BE49-F238E27FC236}">
                <a16:creationId xmlns:a16="http://schemas.microsoft.com/office/drawing/2014/main" id="{9F791436-BF60-504F-9087-A2E9223F3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758313-B28A-C04E-AED5-3FFB16F8A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D3623-2581-1945-AE47-3D026360F3CF}" type="slidenum">
              <a:rPr lang="en-US" smtClean="0"/>
              <a:t>‹#›</a:t>
            </a:fld>
            <a:endParaRPr lang="en-US"/>
          </a:p>
        </p:txBody>
      </p:sp>
    </p:spTree>
    <p:extLst>
      <p:ext uri="{BB962C8B-B14F-4D97-AF65-F5344CB8AC3E}">
        <p14:creationId xmlns:p14="http://schemas.microsoft.com/office/powerpoint/2010/main" val="2304312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167" y="690564"/>
            <a:ext cx="10099146" cy="1036714"/>
          </a:xfrm>
          <a:prstGeom prst="rect">
            <a:avLst/>
          </a:prstGeom>
        </p:spPr>
        <p:txBody>
          <a:bodyPr vert="horz" lIns="0" tIns="0" rIns="0" bIns="0" rtlCol="0" anchor="t" anchorCtr="0">
            <a:normAutofit/>
          </a:bodyPr>
          <a:lstStyle/>
          <a:p>
            <a:r>
              <a:rPr lang="en-US" dirty="0"/>
              <a:t>Click to edit Master title style</a:t>
            </a:r>
            <a:endParaRPr lang="lv-LV" dirty="0"/>
          </a:p>
        </p:txBody>
      </p:sp>
      <p:sp>
        <p:nvSpPr>
          <p:cNvPr id="3" name="Text Placeholder 2"/>
          <p:cNvSpPr>
            <a:spLocks noGrp="1"/>
          </p:cNvSpPr>
          <p:nvPr>
            <p:ph type="body" idx="1"/>
          </p:nvPr>
        </p:nvSpPr>
        <p:spPr>
          <a:xfrm>
            <a:off x="1037167" y="1665289"/>
            <a:ext cx="10099146" cy="435932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E9CD5-6B41-4DD5-AB12-F8EA993B035F}" type="datetimeFigureOut">
              <a:rPr lang="lv-LV" smtClean="0"/>
              <a:t>15.03.2024</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2EE6E-907A-4357-B7F8-828D07D0179D}" type="slidenum">
              <a:rPr lang="lv-LV" smtClean="0"/>
              <a:t>‹#›</a:t>
            </a:fld>
            <a:endParaRPr lang="lv-LV"/>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2615"/>
          <a:stretch/>
        </p:blipFill>
        <p:spPr>
          <a:xfrm>
            <a:off x="9588229" y="10759"/>
            <a:ext cx="2603772" cy="6239434"/>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7722" y="5753587"/>
            <a:ext cx="1550826" cy="304313"/>
          </a:xfrm>
          <a:prstGeom prst="rect">
            <a:avLst/>
          </a:prstGeom>
        </p:spPr>
      </p:pic>
    </p:spTree>
    <p:extLst>
      <p:ext uri="{BB962C8B-B14F-4D97-AF65-F5344CB8AC3E}">
        <p14:creationId xmlns:p14="http://schemas.microsoft.com/office/powerpoint/2010/main" val="47248920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2600" b="1" kern="1200">
          <a:solidFill>
            <a:srgbClr val="F5822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400" b="1" kern="1200">
          <a:solidFill>
            <a:srgbClr val="F58220"/>
          </a:solidFill>
          <a:latin typeface="+mn-lt"/>
          <a:ea typeface="+mn-ea"/>
          <a:cs typeface="+mn-cs"/>
        </a:defRPr>
      </a:lvl1pPr>
      <a:lvl2pPr marL="0" indent="-228600" algn="l" defTabSz="914400" rtl="0" eaLnBrk="1" latinLnBrk="0" hangingPunct="1">
        <a:lnSpc>
          <a:spcPct val="90000"/>
        </a:lnSpc>
        <a:spcBef>
          <a:spcPts val="500"/>
        </a:spcBef>
        <a:buClr>
          <a:srgbClr val="8E001C"/>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2pPr>
      <a:lvl3pPr marL="468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3pPr>
      <a:lvl4pPr marL="720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4pPr>
      <a:lvl5pPr marL="936000" indent="-228600" algn="l" defTabSz="914400" rtl="0" eaLnBrk="1" latinLnBrk="0" hangingPunct="1">
        <a:lnSpc>
          <a:spcPct val="90000"/>
        </a:lnSpc>
        <a:spcBef>
          <a:spcPts val="500"/>
        </a:spcBef>
        <a:buClr>
          <a:schemeClr val="accent2"/>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7015" userDrawn="1">
          <p15:clr>
            <a:srgbClr val="F26B43"/>
          </p15:clr>
        </p15:guide>
        <p15:guide id="5" pos="665" userDrawn="1">
          <p15:clr>
            <a:srgbClr val="F26B43"/>
          </p15:clr>
        </p15:guide>
        <p15:guide id="6" orient="horz" pos="2160" userDrawn="1">
          <p15:clr>
            <a:srgbClr val="F26B43"/>
          </p15:clr>
        </p15:guide>
        <p15:guide id="7" orient="horz" pos="459" userDrawn="1">
          <p15:clr>
            <a:srgbClr val="F26B43"/>
          </p15:clr>
        </p15:guide>
        <p15:guide id="8" orient="horz" pos="3521" userDrawn="1">
          <p15:clr>
            <a:srgbClr val="F26B43"/>
          </p15:clr>
        </p15:guide>
        <p15:guide id="9" orient="horz" pos="1049" userDrawn="1">
          <p15:clr>
            <a:srgbClr val="F26B43"/>
          </p15:clr>
        </p15:guide>
        <p15:guide id="10" orient="horz" pos="3816" userDrawn="1">
          <p15:clr>
            <a:srgbClr val="F26B43"/>
          </p15:clr>
        </p15:guide>
        <p15:guide id="11" pos="16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gif"/><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7">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053F0-F18C-F744-852E-40F980861632}"/>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Welcome Freshmen!</a:t>
            </a:r>
          </a:p>
        </p:txBody>
      </p:sp>
      <p:pic>
        <p:nvPicPr>
          <p:cNvPr id="7" name="Obraz 5" descr="Logo, company name&#10;&#10;Description automatically generated">
            <a:extLst>
              <a:ext uri="{FF2B5EF4-FFF2-40B4-BE49-F238E27FC236}">
                <a16:creationId xmlns:a16="http://schemas.microsoft.com/office/drawing/2014/main" id="{305ACB7B-FA42-2745-AE46-EC8997B542D1}"/>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l="-7564" r="-12124"/>
          <a:stretch/>
        </p:blipFill>
        <p:spPr>
          <a:xfrm>
            <a:off x="1134913" y="2943849"/>
            <a:ext cx="3861630" cy="2588710"/>
          </a:xfrm>
          <a:prstGeom prst="rect">
            <a:avLst/>
          </a:prstGeom>
        </p:spPr>
      </p:pic>
      <p:pic>
        <p:nvPicPr>
          <p:cNvPr id="5" name="Inhaltsplatzhalter 4" descr="A group of people walking outside a store&#10;&#10;Description automatically generated with low confidence">
            <a:extLst>
              <a:ext uri="{FF2B5EF4-FFF2-40B4-BE49-F238E27FC236}">
                <a16:creationId xmlns:a16="http://schemas.microsoft.com/office/drawing/2014/main" id="{6BAB5A4C-8437-4297-8EA4-B6DE7271B3EA}"/>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3"/>
          <a:stretch/>
        </p:blipFill>
        <p:spPr>
          <a:xfrm>
            <a:off x="6189934" y="2410448"/>
            <a:ext cx="5803323" cy="3890357"/>
          </a:xfrm>
          <a:prstGeom prst="rect">
            <a:avLst/>
          </a:prstGeom>
        </p:spPr>
      </p:pic>
      <p:sp>
        <p:nvSpPr>
          <p:cNvPr id="3" name="TextBox 2">
            <a:extLst>
              <a:ext uri="{FF2B5EF4-FFF2-40B4-BE49-F238E27FC236}">
                <a16:creationId xmlns:a16="http://schemas.microsoft.com/office/drawing/2014/main" id="{D2C802D3-E124-54EE-8B7B-D5DC6BE948E0}"/>
              </a:ext>
            </a:extLst>
          </p:cNvPr>
          <p:cNvSpPr txBox="1"/>
          <p:nvPr/>
        </p:nvSpPr>
        <p:spPr>
          <a:xfrm>
            <a:off x="1245663" y="6008417"/>
            <a:ext cx="3402536" cy="584775"/>
          </a:xfrm>
          <a:prstGeom prst="rect">
            <a:avLst/>
          </a:prstGeom>
          <a:noFill/>
        </p:spPr>
        <p:txBody>
          <a:bodyPr wrap="square">
            <a:spAutoFit/>
          </a:bodyPr>
          <a:lstStyle/>
          <a:p>
            <a:pPr algn="ctr"/>
            <a:r>
              <a:rPr lang="en-AU" sz="1600" dirty="0"/>
              <a:t>Vincent Dinh &amp; </a:t>
            </a:r>
            <a:r>
              <a:rPr lang="en-AU" sz="1600" dirty="0" err="1"/>
              <a:t>Arvidas</a:t>
            </a:r>
            <a:r>
              <a:rPr lang="en-AU" sz="1600" dirty="0"/>
              <a:t> Anderson</a:t>
            </a:r>
          </a:p>
          <a:p>
            <a:pPr algn="ctr"/>
            <a:r>
              <a:rPr lang="en-AU" sz="1600" dirty="0"/>
              <a:t>05.02.2024 </a:t>
            </a:r>
          </a:p>
        </p:txBody>
      </p:sp>
    </p:spTree>
    <p:extLst>
      <p:ext uri="{BB962C8B-B14F-4D97-AF65-F5344CB8AC3E}">
        <p14:creationId xmlns:p14="http://schemas.microsoft.com/office/powerpoint/2010/main" val="252491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8A30A0-11E1-1F40-9FEF-FA1D76F8D288}"/>
              </a:ext>
            </a:extLst>
          </p:cNvPr>
          <p:cNvSpPr>
            <a:spLocks noGrp="1"/>
          </p:cNvSpPr>
          <p:nvPr>
            <p:ph type="title"/>
          </p:nvPr>
        </p:nvSpPr>
        <p:spPr>
          <a:xfrm>
            <a:off x="389916" y="444464"/>
            <a:ext cx="3420305" cy="1906317"/>
          </a:xfrm>
        </p:spPr>
        <p:txBody>
          <a:bodyPr>
            <a:normAutofit/>
          </a:bodyPr>
          <a:lstStyle/>
          <a:p>
            <a:pPr algn="ctr"/>
            <a:r>
              <a:rPr lang="en-US" sz="2800" b="1" dirty="0">
                <a:cs typeface="Calibri Light"/>
              </a:rPr>
              <a:t>IADS</a:t>
            </a:r>
            <a:br>
              <a:rPr lang="en-US" sz="2800" b="1" dirty="0">
                <a:cs typeface="Calibri Light"/>
              </a:rPr>
            </a:br>
            <a:r>
              <a:rPr lang="en-US" sz="1400" b="1" dirty="0">
                <a:cs typeface="Calibri Light"/>
              </a:rPr>
              <a:t>International Association of Dental Students</a:t>
            </a:r>
            <a:endParaRPr lang="en-US" sz="2800" b="1" dirty="0">
              <a:cs typeface="Calibri Light"/>
            </a:endParaRPr>
          </a:p>
        </p:txBody>
      </p:sp>
      <p:sp>
        <p:nvSpPr>
          <p:cNvPr id="39" name="Rectangle 38">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82E531B8-6409-9148-BA81-3683163932D2}"/>
              </a:ext>
            </a:extLst>
          </p:cNvPr>
          <p:cNvSpPr>
            <a:spLocks noGrp="1"/>
          </p:cNvSpPr>
          <p:nvPr>
            <p:ph idx="1"/>
          </p:nvPr>
        </p:nvSpPr>
        <p:spPr>
          <a:xfrm>
            <a:off x="5607007" y="845761"/>
            <a:ext cx="5586448" cy="5409743"/>
          </a:xfrm>
        </p:spPr>
        <p:txBody>
          <a:bodyPr anchor="ctr">
            <a:normAutofit/>
          </a:bodyPr>
          <a:lstStyle/>
          <a:p>
            <a:r>
              <a:rPr lang="en-US" sz="2000" dirty="0"/>
              <a:t>Founded in 1951 in Copenhagen </a:t>
            </a:r>
          </a:p>
          <a:p>
            <a:r>
              <a:rPr lang="en-US" sz="2000" dirty="0"/>
              <a:t>Serve the educational needs of dental students throughout the world. </a:t>
            </a:r>
          </a:p>
          <a:p>
            <a:r>
              <a:rPr lang="en-US" sz="2000" dirty="0"/>
              <a:t>Representing the interests of more than 200,000 dental students in around 60 countries worldwide and </a:t>
            </a:r>
          </a:p>
          <a:p>
            <a:r>
              <a:rPr lang="en-US" sz="2000" dirty="0"/>
              <a:t>H</a:t>
            </a:r>
            <a:r>
              <a:rPr lang="en-US" sz="2000"/>
              <a:t>aving </a:t>
            </a:r>
            <a:r>
              <a:rPr lang="en-US" sz="2000" dirty="0"/>
              <a:t>its central office at the FDI World Dental Federation headquarters in Geneva</a:t>
            </a:r>
          </a:p>
        </p:txBody>
      </p:sp>
      <p:sp>
        <p:nvSpPr>
          <p:cNvPr id="41" name="Rectangle 40">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pic>
        <p:nvPicPr>
          <p:cNvPr id="5122" name="Picture 2" descr="International Association Of Dental Students Dentistry Organization Health  Care PNG, Clipart, Area, Dentistry, Experience, Fdi World">
            <a:extLst>
              <a:ext uri="{FF2B5EF4-FFF2-40B4-BE49-F238E27FC236}">
                <a16:creationId xmlns:a16="http://schemas.microsoft.com/office/drawing/2014/main" id="{56B38880-9D9D-BAA1-FC18-4A010B940A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05829" y="2951261"/>
            <a:ext cx="1498630" cy="3788229"/>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3">
            <a:extLst>
              <a:ext uri="{FF2B5EF4-FFF2-40B4-BE49-F238E27FC236}">
                <a16:creationId xmlns:a16="http://schemas.microsoft.com/office/drawing/2014/main" id="{A5767F42-65EF-1E04-ECE8-6B57E792CC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56576" y="6424622"/>
            <a:ext cx="555172" cy="487365"/>
          </a:xfrm>
          <a:prstGeom prst="rect">
            <a:avLst/>
          </a:prstGeom>
          <a:ln w="28575">
            <a:solidFill>
              <a:schemeClr val="bg1"/>
            </a:solidFill>
          </a:ln>
        </p:spPr>
      </p:pic>
      <p:pic>
        <p:nvPicPr>
          <p:cNvPr id="7" name="Picture 6">
            <a:extLst>
              <a:ext uri="{FF2B5EF4-FFF2-40B4-BE49-F238E27FC236}">
                <a16:creationId xmlns:a16="http://schemas.microsoft.com/office/drawing/2014/main" id="{69FE2206-75F2-3BCE-5872-542C7B2E86CF}"/>
              </a:ext>
            </a:extLst>
          </p:cNvPr>
          <p:cNvPicPr>
            <a:picLocks noChangeAspect="1"/>
          </p:cNvPicPr>
          <p:nvPr/>
        </p:nvPicPr>
        <p:blipFill>
          <a:blip r:embed="rId4"/>
          <a:stretch>
            <a:fillRect/>
          </a:stretch>
        </p:blipFill>
        <p:spPr>
          <a:xfrm>
            <a:off x="4546547" y="1052634"/>
            <a:ext cx="7721997" cy="4959605"/>
          </a:xfrm>
          <a:prstGeom prst="rect">
            <a:avLst/>
          </a:prstGeom>
        </p:spPr>
      </p:pic>
    </p:spTree>
    <p:extLst>
      <p:ext uri="{BB962C8B-B14F-4D97-AF65-F5344CB8AC3E}">
        <p14:creationId xmlns:p14="http://schemas.microsoft.com/office/powerpoint/2010/main" val="350364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C2B59-CCFA-214D-8541-9BC26142F627}"/>
              </a:ext>
            </a:extLst>
          </p:cNvPr>
          <p:cNvSpPr>
            <a:spLocks noGrp="1"/>
          </p:cNvSpPr>
          <p:nvPr>
            <p:ph type="title"/>
          </p:nvPr>
        </p:nvSpPr>
        <p:spPr>
          <a:xfrm>
            <a:off x="838199" y="537883"/>
            <a:ext cx="4783697" cy="1942810"/>
          </a:xfrm>
        </p:spPr>
        <p:txBody>
          <a:bodyPr vert="horz" lIns="91440" tIns="45720" rIns="91440" bIns="45720" rtlCol="0" anchor="b">
            <a:normAutofit/>
          </a:bodyPr>
          <a:lstStyle/>
          <a:p>
            <a:r>
              <a:rPr lang="en-US" sz="4000" kern="1200">
                <a:solidFill>
                  <a:schemeClr val="tx1"/>
                </a:solidFill>
                <a:latin typeface="+mj-lt"/>
                <a:ea typeface="+mj-ea"/>
                <a:cs typeface="+mj-cs"/>
              </a:rPr>
              <a:t>White coat is obligatory in all on-site practical classes</a:t>
            </a:r>
          </a:p>
        </p:txBody>
      </p:sp>
      <p:sp>
        <p:nvSpPr>
          <p:cNvPr id="3" name="Tekstiruutu 2">
            <a:extLst>
              <a:ext uri="{FF2B5EF4-FFF2-40B4-BE49-F238E27FC236}">
                <a16:creationId xmlns:a16="http://schemas.microsoft.com/office/drawing/2014/main" id="{0CFED968-1CB1-FB45-B3B7-10087AC6D0CA}"/>
              </a:ext>
            </a:extLst>
          </p:cNvPr>
          <p:cNvSpPr txBox="1"/>
          <p:nvPr/>
        </p:nvSpPr>
        <p:spPr>
          <a:xfrm>
            <a:off x="838199" y="2686323"/>
            <a:ext cx="4783697" cy="343358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Especially in Anatomicum!</a:t>
            </a:r>
          </a:p>
        </p:txBody>
      </p:sp>
      <p:pic>
        <p:nvPicPr>
          <p:cNvPr id="7" name="Picture 2" descr="AttÄlu rezultÄti vaicÄjumam âwhite coatâ">
            <a:extLst>
              <a:ext uri="{FF2B5EF4-FFF2-40B4-BE49-F238E27FC236}">
                <a16:creationId xmlns:a16="http://schemas.microsoft.com/office/drawing/2014/main" id="{08F78CC4-9C75-E946-9F37-6C45FCF30A6A}"/>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6487145" y="537882"/>
            <a:ext cx="4367932" cy="5582023"/>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98E14F6F-D1BE-01F8-E145-C4E1867205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56576" y="6424622"/>
            <a:ext cx="555172" cy="487365"/>
          </a:xfrm>
          <a:prstGeom prst="rect">
            <a:avLst/>
          </a:prstGeom>
          <a:ln w="28575">
            <a:solidFill>
              <a:schemeClr val="bg1"/>
            </a:solidFill>
          </a:ln>
        </p:spPr>
      </p:pic>
    </p:spTree>
    <p:extLst>
      <p:ext uri="{BB962C8B-B14F-4D97-AF65-F5344CB8AC3E}">
        <p14:creationId xmlns:p14="http://schemas.microsoft.com/office/powerpoint/2010/main" val="337553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4" descr="AttÄlu rezultÄti vaicÄjumam âglasses dentalâ">
            <a:extLst>
              <a:ext uri="{FF2B5EF4-FFF2-40B4-BE49-F238E27FC236}">
                <a16:creationId xmlns:a16="http://schemas.microsoft.com/office/drawing/2014/main" id="{3BCE5432-FA2E-9D45-B512-6F2FC02BD6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32513" y="555625"/>
            <a:ext cx="3768725" cy="2214563"/>
          </a:xfrm>
          <a:prstGeom prst="rect">
            <a:avLst/>
          </a:prstGeom>
          <a:extLst>
            <a:ext uri="{909E8E84-426E-40DD-AFC4-6F175D3DCCD1}">
              <a14:hiddenFill xmlns:a14="http://schemas.microsoft.com/office/drawing/2010/main">
                <a:solidFill>
                  <a:srgbClr val="FFFFFF"/>
                </a:solidFill>
              </a14:hiddenFill>
            </a:ext>
          </a:extLst>
        </p:spPr>
      </p:pic>
      <p:pic>
        <p:nvPicPr>
          <p:cNvPr id="10" name="Picture 16" descr="SaistÄ«ts attÄls">
            <a:extLst>
              <a:ext uri="{FF2B5EF4-FFF2-40B4-BE49-F238E27FC236}">
                <a16:creationId xmlns:a16="http://schemas.microsoft.com/office/drawing/2014/main" id="{68FFACCF-BC64-3640-AD96-972AF9477F2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75850" y="555625"/>
            <a:ext cx="1544638" cy="2214563"/>
          </a:xfrm>
          <a:prstGeom prst="rect">
            <a:avLst/>
          </a:prstGeom>
          <a:extLst>
            <a:ext uri="{909E8E84-426E-40DD-AFC4-6F175D3DCCD1}">
              <a14:hiddenFill xmlns:a14="http://schemas.microsoft.com/office/drawing/2010/main">
                <a:solidFill>
                  <a:srgbClr val="FFFFFF"/>
                </a:solidFill>
              </a14:hiddenFill>
            </a:ext>
          </a:extLst>
        </p:spPr>
      </p:pic>
      <p:pic>
        <p:nvPicPr>
          <p:cNvPr id="8" name="Picture 12" descr="AttÄlu rezultÄti vaicÄjumam âmedical maskâ">
            <a:extLst>
              <a:ext uri="{FF2B5EF4-FFF2-40B4-BE49-F238E27FC236}">
                <a16:creationId xmlns:a16="http://schemas.microsoft.com/office/drawing/2014/main" id="{651CD5E6-1833-1A44-AE48-1C2D2E6FF28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7078" y="454426"/>
            <a:ext cx="1753395" cy="1755776"/>
          </a:xfrm>
          <a:prstGeom prst="rect">
            <a:avLst/>
          </a:prstGeom>
          <a:extLst>
            <a:ext uri="{909E8E84-426E-40DD-AFC4-6F175D3DCCD1}">
              <a14:hiddenFill xmlns:a14="http://schemas.microsoft.com/office/drawing/2010/main">
                <a:solidFill>
                  <a:srgbClr val="FFFFFF"/>
                </a:solidFill>
              </a14:hiddenFill>
            </a:ext>
          </a:extLst>
        </p:spPr>
      </p:pic>
      <p:pic>
        <p:nvPicPr>
          <p:cNvPr id="12" name="Content Placeholder 11">
            <a:extLst>
              <a:ext uri="{FF2B5EF4-FFF2-40B4-BE49-F238E27FC236}">
                <a16:creationId xmlns:a16="http://schemas.microsoft.com/office/drawing/2014/main" id="{3CBFDB42-C4A4-AB47-A901-723BBC6151EB}"/>
              </a:ext>
            </a:extLst>
          </p:cNvPr>
          <p:cNvPicPr>
            <a:picLocks noGrp="1" noChangeAspect="1"/>
          </p:cNvPicPr>
          <p:nvPr>
            <p:ph idx="1"/>
          </p:nvPr>
        </p:nvPicPr>
        <p:blipFill>
          <a:blip r:embed="rId5"/>
          <a:stretch>
            <a:fillRect/>
          </a:stretch>
        </p:blipFill>
        <p:spPr>
          <a:xfrm>
            <a:off x="6384926" y="2843211"/>
            <a:ext cx="4067175" cy="2341563"/>
          </a:xfrm>
        </p:spPr>
      </p:pic>
      <p:sp>
        <p:nvSpPr>
          <p:cNvPr id="2" name="Title 1">
            <a:extLst>
              <a:ext uri="{FF2B5EF4-FFF2-40B4-BE49-F238E27FC236}">
                <a16:creationId xmlns:a16="http://schemas.microsoft.com/office/drawing/2014/main" id="{01BAFFC3-D643-7940-BB19-CC2B2743F835}"/>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kern="1200">
                <a:solidFill>
                  <a:schemeClr val="tx1"/>
                </a:solidFill>
                <a:latin typeface="+mj-lt"/>
                <a:ea typeface="+mj-ea"/>
                <a:cs typeface="+mj-cs"/>
              </a:rPr>
              <a:t>Dress code for preclinical and clinical classes</a:t>
            </a:r>
          </a:p>
        </p:txBody>
      </p:sp>
      <p:pic>
        <p:nvPicPr>
          <p:cNvPr id="7" name="Picture 6" descr="AttÄlu rezultÄti vaicÄjumam âmedical shoesâ">
            <a:extLst>
              <a:ext uri="{FF2B5EF4-FFF2-40B4-BE49-F238E27FC236}">
                <a16:creationId xmlns:a16="http://schemas.microsoft.com/office/drawing/2014/main" id="{A3E3DAF8-2386-E642-9355-C9D2B319637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88" y="0"/>
            <a:ext cx="3473450" cy="2214563"/>
          </a:xfrm>
          <a:prstGeom prst="rect">
            <a:avLst/>
          </a:prstGeom>
          <a:extLst>
            <a:ext uri="{909E8E84-426E-40DD-AFC4-6F175D3DCCD1}">
              <a14:hiddenFill xmlns:a14="http://schemas.microsoft.com/office/drawing/2010/main">
                <a:solidFill>
                  <a:srgbClr val="FFFFFF"/>
                </a:solidFill>
              </a14:hiddenFill>
            </a:ext>
          </a:extLst>
        </p:spPr>
      </p:pic>
      <p:pic>
        <p:nvPicPr>
          <p:cNvPr id="6" name="Picture 8" descr="AttÄlu rezultÄti vaicÄjumam âhair must be tied backâ">
            <a:extLst>
              <a:ext uri="{FF2B5EF4-FFF2-40B4-BE49-F238E27FC236}">
                <a16:creationId xmlns:a16="http://schemas.microsoft.com/office/drawing/2014/main" id="{18B05E31-D726-A748-80F7-1600B0F5BC9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23838" y="2843212"/>
            <a:ext cx="2862263" cy="2341563"/>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Red Scrub Suit for Doctors Price, Information and Pictures">
            <a:extLst>
              <a:ext uri="{FF2B5EF4-FFF2-40B4-BE49-F238E27FC236}">
                <a16:creationId xmlns:a16="http://schemas.microsoft.com/office/drawing/2014/main" id="{94F71B68-9FC7-5F7C-2525-4C27869B5D7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222626" y="2296885"/>
            <a:ext cx="316230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3">
            <a:extLst>
              <a:ext uri="{FF2B5EF4-FFF2-40B4-BE49-F238E27FC236}">
                <a16:creationId xmlns:a16="http://schemas.microsoft.com/office/drawing/2014/main" id="{EDF6F927-3984-5B8B-C832-F562AEF6A8F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756576" y="6424622"/>
            <a:ext cx="555172" cy="487365"/>
          </a:xfrm>
          <a:prstGeom prst="rect">
            <a:avLst/>
          </a:prstGeom>
          <a:ln w="28575">
            <a:solidFill>
              <a:schemeClr val="bg1"/>
            </a:solidFill>
          </a:ln>
        </p:spPr>
      </p:pic>
    </p:spTree>
    <p:extLst>
      <p:ext uri="{BB962C8B-B14F-4D97-AF65-F5344CB8AC3E}">
        <p14:creationId xmlns:p14="http://schemas.microsoft.com/office/powerpoint/2010/main" val="360779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1">
            <a:extLst>
              <a:ext uri="{FF2B5EF4-FFF2-40B4-BE49-F238E27FC236}">
                <a16:creationId xmlns:a16="http://schemas.microsoft.com/office/drawing/2014/main" id="{99E115D7-68EB-4590-9BD1-A56D94144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3EAE3-9FA3-2C48-A749-C124A59B97FF}"/>
              </a:ext>
            </a:extLst>
          </p:cNvPr>
          <p:cNvSpPr>
            <a:spLocks noGrp="1"/>
          </p:cNvSpPr>
          <p:nvPr>
            <p:ph type="title"/>
          </p:nvPr>
        </p:nvSpPr>
        <p:spPr>
          <a:xfrm>
            <a:off x="841248" y="556996"/>
            <a:ext cx="5344742" cy="1670984"/>
          </a:xfrm>
        </p:spPr>
        <p:txBody>
          <a:bodyPr vert="horz" lIns="91440" tIns="45720" rIns="91440" bIns="45720" rtlCol="0" anchor="b">
            <a:normAutofit/>
          </a:bodyPr>
          <a:lstStyle/>
          <a:p>
            <a:r>
              <a:rPr lang="en-US" sz="3700"/>
              <a:t>MOOG </a:t>
            </a:r>
            <a:br>
              <a:rPr lang="en-US" sz="3700"/>
            </a:br>
            <a:r>
              <a:rPr lang="en-US" sz="3700"/>
              <a:t>Simodont® Dental Trainer</a:t>
            </a:r>
          </a:p>
        </p:txBody>
      </p:sp>
      <p:sp>
        <p:nvSpPr>
          <p:cNvPr id="80" name="Content Placeholder 75">
            <a:extLst>
              <a:ext uri="{FF2B5EF4-FFF2-40B4-BE49-F238E27FC236}">
                <a16:creationId xmlns:a16="http://schemas.microsoft.com/office/drawing/2014/main" id="{15E80237-A00F-4287-AFB3-6618D3D53225}"/>
              </a:ext>
            </a:extLst>
          </p:cNvPr>
          <p:cNvSpPr>
            <a:spLocks noGrp="1"/>
          </p:cNvSpPr>
          <p:nvPr>
            <p:ph idx="1"/>
          </p:nvPr>
        </p:nvSpPr>
        <p:spPr>
          <a:xfrm>
            <a:off x="841248" y="2399719"/>
            <a:ext cx="5344742" cy="3717942"/>
          </a:xfrm>
        </p:spPr>
        <p:txBody>
          <a:bodyPr>
            <a:normAutofit/>
          </a:bodyPr>
          <a:lstStyle/>
          <a:p>
            <a:r>
              <a:rPr lang="en-US" sz="2000"/>
              <a:t>advanced dental simulation </a:t>
            </a:r>
          </a:p>
          <a:p>
            <a:r>
              <a:rPr lang="en-US" sz="2000"/>
              <a:t>improvement of hand-skills </a:t>
            </a:r>
            <a:r>
              <a:rPr lang="en-US" sz="2000">
                <a:sym typeface="Wingdings" panose="05000000000000000000" pitchFamily="2" charset="2"/>
              </a:rPr>
              <a:t> early introduction to clinical dentistry</a:t>
            </a:r>
            <a:endParaRPr lang="en-US" sz="2000"/>
          </a:p>
          <a:p>
            <a:r>
              <a:rPr lang="en-US" sz="2000"/>
              <a:t>made especially for dental schools</a:t>
            </a:r>
          </a:p>
          <a:p>
            <a:r>
              <a:rPr lang="en-US" sz="2000"/>
              <a:t>realistic virtual reality training of manual drilling skills </a:t>
            </a:r>
          </a:p>
          <a:p>
            <a:r>
              <a:rPr lang="en-US" sz="2000"/>
              <a:t>working in a 3D environment</a:t>
            </a:r>
          </a:p>
          <a:p>
            <a:r>
              <a:rPr lang="en-US" sz="2000"/>
              <a:t>teachers can follow progress</a:t>
            </a:r>
          </a:p>
          <a:p>
            <a:r>
              <a:rPr lang="en-US" sz="2000"/>
              <a:t>students receive immediate feedback</a:t>
            </a:r>
          </a:p>
        </p:txBody>
      </p:sp>
      <p:pic>
        <p:nvPicPr>
          <p:cNvPr id="78" name="Content Placeholder 12" descr="A person looking at a computer&#10;&#10;Description automatically generated">
            <a:extLst>
              <a:ext uri="{FF2B5EF4-FFF2-40B4-BE49-F238E27FC236}">
                <a16:creationId xmlns:a16="http://schemas.microsoft.com/office/drawing/2014/main" id="{C5D3B6F2-FA09-E84F-8D50-4B80ECDEF1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80419" y="563815"/>
            <a:ext cx="2313515" cy="2782797"/>
          </a:xfrm>
          <a:prstGeom prst="rect">
            <a:avLst/>
          </a:prstGeom>
        </p:spPr>
      </p:pic>
      <p:pic>
        <p:nvPicPr>
          <p:cNvPr id="12" name="Picture 6" descr="AttÄlu rezultÄti vaicÄjumam âSIMODONT moogâ">
            <a:extLst>
              <a:ext uri="{FF2B5EF4-FFF2-40B4-BE49-F238E27FC236}">
                <a16:creationId xmlns:a16="http://schemas.microsoft.com/office/drawing/2014/main" id="{44042AFB-2EC3-A343-951B-19A0D658D6F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387431" y="1932837"/>
            <a:ext cx="2602663" cy="1413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eklinika-sf02_0.jpg">
            <a:extLst>
              <a:ext uri="{FF2B5EF4-FFF2-40B4-BE49-F238E27FC236}">
                <a16:creationId xmlns:a16="http://schemas.microsoft.com/office/drawing/2014/main" id="{1E55159C-DB41-5C4A-A5ED-0332C8E6341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3"/>
          <a:stretch/>
        </p:blipFill>
        <p:spPr bwMode="auto">
          <a:xfrm>
            <a:off x="6635845" y="3518351"/>
            <a:ext cx="2602663" cy="2741362"/>
          </a:xfrm>
          <a:prstGeom prst="rect">
            <a:avLst/>
          </a:prstGeom>
          <a:noFill/>
          <a:extLst>
            <a:ext uri="{909E8E84-426E-40DD-AFC4-6F175D3DCCD1}">
              <a14:hiddenFill xmlns:a14="http://schemas.microsoft.com/office/drawing/2010/main">
                <a:solidFill>
                  <a:srgbClr val="FFFFFF"/>
                </a:solidFill>
              </a14:hiddenFill>
            </a:ext>
          </a:extLst>
        </p:spPr>
      </p:pic>
      <p:pic>
        <p:nvPicPr>
          <p:cNvPr id="62" name="Content Placeholder 8" descr="A picture containing person, wall, holding, indoor&#10;&#10;Description automatically generated">
            <a:extLst>
              <a:ext uri="{FF2B5EF4-FFF2-40B4-BE49-F238E27FC236}">
                <a16:creationId xmlns:a16="http://schemas.microsoft.com/office/drawing/2014/main" id="{59B136D6-13B5-C147-8481-5672482500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87431" y="3509068"/>
            <a:ext cx="2602663" cy="1279307"/>
          </a:xfrm>
          <a:prstGeom prst="rect">
            <a:avLst/>
          </a:prstGeom>
        </p:spPr>
      </p:pic>
      <p:pic>
        <p:nvPicPr>
          <p:cNvPr id="3" name="Obraz 3">
            <a:extLst>
              <a:ext uri="{FF2B5EF4-FFF2-40B4-BE49-F238E27FC236}">
                <a16:creationId xmlns:a16="http://schemas.microsoft.com/office/drawing/2014/main" id="{F7798E21-0D52-616C-6339-E8621332AD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56576" y="6402850"/>
            <a:ext cx="555172" cy="487365"/>
          </a:xfrm>
          <a:prstGeom prst="rect">
            <a:avLst/>
          </a:prstGeom>
          <a:ln w="28575">
            <a:solidFill>
              <a:schemeClr val="bg1"/>
            </a:solidFill>
          </a:ln>
        </p:spPr>
      </p:pic>
    </p:spTree>
    <p:extLst>
      <p:ext uri="{BB962C8B-B14F-4D97-AF65-F5344CB8AC3E}">
        <p14:creationId xmlns:p14="http://schemas.microsoft.com/office/powerpoint/2010/main" val="1879433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13FB8E-64ED-D24C-973E-81376D60B585}"/>
              </a:ext>
            </a:extLst>
          </p:cNvPr>
          <p:cNvSpPr>
            <a:spLocks noGrp="1"/>
          </p:cNvSpPr>
          <p:nvPr>
            <p:ph type="title"/>
          </p:nvPr>
        </p:nvSpPr>
        <p:spPr>
          <a:xfrm>
            <a:off x="150126" y="2547001"/>
            <a:ext cx="3758797" cy="2673362"/>
          </a:xfrm>
        </p:spPr>
        <p:txBody>
          <a:bodyPr anchor="t">
            <a:normAutofit/>
          </a:bodyPr>
          <a:lstStyle/>
          <a:p>
            <a:pPr algn="ctr"/>
            <a:r>
              <a:rPr lang="en-AU" sz="3800" dirty="0">
                <a:solidFill>
                  <a:schemeClr val="accent1"/>
                </a:solidFill>
              </a:rPr>
              <a:t>A sneak peak </a:t>
            </a:r>
            <a:br>
              <a:rPr lang="en-AU" sz="3800" dirty="0">
                <a:solidFill>
                  <a:schemeClr val="accent1"/>
                </a:solidFill>
              </a:rPr>
            </a:br>
            <a:r>
              <a:rPr lang="en-AU" sz="3800" dirty="0">
                <a:solidFill>
                  <a:schemeClr val="accent1"/>
                </a:solidFill>
              </a:rPr>
              <a:t>to</a:t>
            </a:r>
            <a:br>
              <a:rPr lang="en-AU" sz="3800" dirty="0">
                <a:solidFill>
                  <a:schemeClr val="accent1"/>
                </a:solidFill>
              </a:rPr>
            </a:br>
            <a:r>
              <a:rPr lang="en-AU" sz="3800" dirty="0">
                <a:solidFill>
                  <a:schemeClr val="accent1"/>
                </a:solidFill>
              </a:rPr>
              <a:t>Dentistry Program</a:t>
            </a:r>
          </a:p>
        </p:txBody>
      </p:sp>
      <p:sp>
        <p:nvSpPr>
          <p:cNvPr id="3" name="Sisällön paikkamerkki 2">
            <a:extLst>
              <a:ext uri="{FF2B5EF4-FFF2-40B4-BE49-F238E27FC236}">
                <a16:creationId xmlns:a16="http://schemas.microsoft.com/office/drawing/2014/main" id="{124E6457-FAE9-EC42-9B93-94CF8FB1670A}"/>
              </a:ext>
            </a:extLst>
          </p:cNvPr>
          <p:cNvSpPr>
            <a:spLocks noGrp="1"/>
          </p:cNvSpPr>
          <p:nvPr>
            <p:ph sz="half" idx="1"/>
          </p:nvPr>
        </p:nvSpPr>
        <p:spPr>
          <a:xfrm>
            <a:off x="4376440" y="1551950"/>
            <a:ext cx="3665978" cy="4224382"/>
          </a:xfrm>
        </p:spPr>
        <p:txBody>
          <a:bodyPr>
            <a:normAutofit fontScale="62500" lnSpcReduction="20000"/>
          </a:bodyPr>
          <a:lstStyle/>
          <a:p>
            <a:pPr marL="0" indent="0">
              <a:buNone/>
            </a:pPr>
            <a:r>
              <a:rPr lang="en-AU" sz="2600" b="1" dirty="0"/>
              <a:t>1</a:t>
            </a:r>
            <a:r>
              <a:rPr lang="en-AU" sz="2600" b="1" baseline="30000" dirty="0"/>
              <a:t>st</a:t>
            </a:r>
            <a:r>
              <a:rPr lang="en-AU" sz="2600" b="1" dirty="0"/>
              <a:t> year</a:t>
            </a:r>
          </a:p>
          <a:p>
            <a:r>
              <a:rPr lang="en-AU" sz="2900" dirty="0"/>
              <a:t>1</a:t>
            </a:r>
            <a:r>
              <a:rPr lang="en-AU" sz="2900" baseline="30000" dirty="0"/>
              <a:t>st</a:t>
            </a:r>
            <a:r>
              <a:rPr lang="en-AU" sz="2900" dirty="0"/>
              <a:t> semester</a:t>
            </a:r>
          </a:p>
          <a:p>
            <a:pPr lvl="1"/>
            <a:r>
              <a:rPr lang="en-AU" sz="2200" dirty="0"/>
              <a:t>General studies</a:t>
            </a:r>
          </a:p>
          <a:p>
            <a:r>
              <a:rPr lang="en-AU" sz="2900" dirty="0"/>
              <a:t>2</a:t>
            </a:r>
            <a:r>
              <a:rPr lang="en-AU" sz="2900" baseline="30000" dirty="0"/>
              <a:t>nd</a:t>
            </a:r>
            <a:r>
              <a:rPr lang="en-AU" sz="2900" dirty="0"/>
              <a:t> semester</a:t>
            </a:r>
          </a:p>
          <a:p>
            <a:pPr lvl="1"/>
            <a:r>
              <a:rPr lang="en-AU" sz="2200" dirty="0"/>
              <a:t>Dental Anatomy</a:t>
            </a:r>
          </a:p>
          <a:p>
            <a:pPr lvl="1"/>
            <a:r>
              <a:rPr lang="en-AU" sz="2200" dirty="0"/>
              <a:t>Preoperative Dentistry</a:t>
            </a:r>
          </a:p>
          <a:p>
            <a:pPr marL="0" indent="0">
              <a:buNone/>
            </a:pPr>
            <a:r>
              <a:rPr lang="en-AU" sz="2600" b="1" dirty="0"/>
              <a:t>2</a:t>
            </a:r>
            <a:r>
              <a:rPr lang="en-AU" sz="2600" b="1" baseline="30000" dirty="0"/>
              <a:t>nd</a:t>
            </a:r>
            <a:r>
              <a:rPr lang="en-AU" sz="2600" b="1" dirty="0"/>
              <a:t> year</a:t>
            </a:r>
          </a:p>
          <a:p>
            <a:r>
              <a:rPr lang="en-AU" sz="2900" dirty="0"/>
              <a:t>3</a:t>
            </a:r>
            <a:r>
              <a:rPr lang="en-AU" sz="2900" baseline="30000" dirty="0"/>
              <a:t>rd</a:t>
            </a:r>
            <a:r>
              <a:rPr lang="en-AU" sz="2900" dirty="0"/>
              <a:t> semester</a:t>
            </a:r>
          </a:p>
          <a:p>
            <a:pPr lvl="1"/>
            <a:r>
              <a:rPr lang="en-AU" sz="2200" dirty="0"/>
              <a:t>Operative Dentistry (drilling plastic teeth)</a:t>
            </a:r>
          </a:p>
          <a:p>
            <a:pPr lvl="1"/>
            <a:r>
              <a:rPr lang="en-AU" sz="2200" dirty="0"/>
              <a:t>Preclinical Prosthetics</a:t>
            </a:r>
          </a:p>
          <a:p>
            <a:pPr lvl="1"/>
            <a:r>
              <a:rPr lang="en-AU" sz="2200" dirty="0"/>
              <a:t>Cariology</a:t>
            </a:r>
          </a:p>
          <a:p>
            <a:r>
              <a:rPr lang="en-AU" sz="2900" dirty="0"/>
              <a:t>4</a:t>
            </a:r>
            <a:r>
              <a:rPr lang="en-AU" sz="2900" baseline="30000" dirty="0"/>
              <a:t>th</a:t>
            </a:r>
            <a:r>
              <a:rPr lang="en-AU" sz="2900" dirty="0"/>
              <a:t> semester</a:t>
            </a:r>
          </a:p>
          <a:p>
            <a:pPr lvl="1"/>
            <a:r>
              <a:rPr lang="en-AU" sz="2200" dirty="0"/>
              <a:t>Operative Dentistry</a:t>
            </a:r>
          </a:p>
          <a:p>
            <a:pPr lvl="1"/>
            <a:r>
              <a:rPr lang="en-AU" sz="2200" dirty="0"/>
              <a:t>Preclinical Prosthetics</a:t>
            </a:r>
          </a:p>
          <a:p>
            <a:pPr lvl="1"/>
            <a:r>
              <a:rPr lang="en-AU" sz="2200" dirty="0"/>
              <a:t>Oral and Maxillofacial surgical Anatomy</a:t>
            </a:r>
          </a:p>
          <a:p>
            <a:pPr lvl="1"/>
            <a:endParaRPr lang="en-AU" sz="1800" dirty="0"/>
          </a:p>
        </p:txBody>
      </p:sp>
      <p:graphicFrame>
        <p:nvGraphicFramePr>
          <p:cNvPr id="13" name="Sisällön paikkamerkki 3">
            <a:extLst>
              <a:ext uri="{FF2B5EF4-FFF2-40B4-BE49-F238E27FC236}">
                <a16:creationId xmlns:a16="http://schemas.microsoft.com/office/drawing/2014/main" id="{74934638-53CB-6BF0-4F1D-92866FEA857A}"/>
              </a:ext>
            </a:extLst>
          </p:cNvPr>
          <p:cNvGraphicFramePr>
            <a:graphicFrameLocks noGrp="1"/>
          </p:cNvGraphicFramePr>
          <p:nvPr>
            <p:ph sz="half" idx="2"/>
            <p:extLst>
              <p:ext uri="{D42A27DB-BD31-4B8C-83A1-F6EECF244321}">
                <p14:modId xmlns:p14="http://schemas.microsoft.com/office/powerpoint/2010/main" val="262760069"/>
              </p:ext>
            </p:extLst>
          </p:nvPr>
        </p:nvGraphicFramePr>
        <p:xfrm>
          <a:off x="8359808" y="1412488"/>
          <a:ext cx="3832191" cy="4942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a:extLst>
              <a:ext uri="{FF2B5EF4-FFF2-40B4-BE49-F238E27FC236}">
                <a16:creationId xmlns:a16="http://schemas.microsoft.com/office/drawing/2014/main" id="{8A34E7B5-16F6-094D-9F26-0B2FAD424CE3}"/>
              </a:ext>
            </a:extLst>
          </p:cNvPr>
          <p:cNvSpPr txBox="1"/>
          <p:nvPr/>
        </p:nvSpPr>
        <p:spPr>
          <a:xfrm>
            <a:off x="4901301" y="463252"/>
            <a:ext cx="1743811" cy="584775"/>
          </a:xfrm>
          <a:prstGeom prst="rect">
            <a:avLst/>
          </a:prstGeom>
          <a:noFill/>
        </p:spPr>
        <p:txBody>
          <a:bodyPr wrap="none" rtlCol="0">
            <a:spAutoFit/>
          </a:bodyPr>
          <a:lstStyle/>
          <a:p>
            <a:r>
              <a:rPr lang="en-AU" sz="3200" err="1"/>
              <a:t>Preclinics</a:t>
            </a:r>
            <a:endParaRPr lang="en-AU" sz="3200"/>
          </a:p>
        </p:txBody>
      </p:sp>
      <p:sp>
        <p:nvSpPr>
          <p:cNvPr id="6" name="Tekstiruutu 5">
            <a:extLst>
              <a:ext uri="{FF2B5EF4-FFF2-40B4-BE49-F238E27FC236}">
                <a16:creationId xmlns:a16="http://schemas.microsoft.com/office/drawing/2014/main" id="{BAA3E963-AF3C-6A41-9068-B86D0F76163D}"/>
              </a:ext>
            </a:extLst>
          </p:cNvPr>
          <p:cNvSpPr txBox="1"/>
          <p:nvPr/>
        </p:nvSpPr>
        <p:spPr>
          <a:xfrm>
            <a:off x="9047618" y="463251"/>
            <a:ext cx="1237839" cy="584775"/>
          </a:xfrm>
          <a:prstGeom prst="rect">
            <a:avLst/>
          </a:prstGeom>
          <a:noFill/>
        </p:spPr>
        <p:txBody>
          <a:bodyPr wrap="none" rtlCol="0">
            <a:spAutoFit/>
          </a:bodyPr>
          <a:lstStyle/>
          <a:p>
            <a:r>
              <a:rPr lang="en-AU" sz="3200"/>
              <a:t>Clinics</a:t>
            </a:r>
            <a:endParaRPr lang="en-AU" sz="2400"/>
          </a:p>
        </p:txBody>
      </p:sp>
    </p:spTree>
    <p:extLst>
      <p:ext uri="{BB962C8B-B14F-4D97-AF65-F5344CB8AC3E}">
        <p14:creationId xmlns:p14="http://schemas.microsoft.com/office/powerpoint/2010/main" val="3350048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8C110FF-E4D6-B74A-A6B3-982DD897A5E8}"/>
              </a:ext>
            </a:extLst>
          </p:cNvPr>
          <p:cNvSpPr>
            <a:spLocks noGrp="1"/>
          </p:cNvSpPr>
          <p:nvPr>
            <p:ph type="title"/>
          </p:nvPr>
        </p:nvSpPr>
        <p:spPr>
          <a:xfrm>
            <a:off x="838200" y="668377"/>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1</a:t>
            </a:r>
            <a:r>
              <a:rPr lang="en-US" kern="1200" baseline="30000">
                <a:solidFill>
                  <a:schemeClr val="tx1"/>
                </a:solidFill>
                <a:latin typeface="+mj-lt"/>
                <a:ea typeface="+mj-ea"/>
                <a:cs typeface="+mj-cs"/>
              </a:rPr>
              <a:t>st</a:t>
            </a:r>
            <a:r>
              <a:rPr lang="en-US" kern="1200">
                <a:solidFill>
                  <a:schemeClr val="tx1"/>
                </a:solidFill>
                <a:latin typeface="+mj-lt"/>
                <a:ea typeface="+mj-ea"/>
                <a:cs typeface="+mj-cs"/>
              </a:rPr>
              <a:t> semester courses – Questions?</a:t>
            </a:r>
          </a:p>
        </p:txBody>
      </p:sp>
      <p:sp>
        <p:nvSpPr>
          <p:cNvPr id="3" name="Sisällön paikkamerkki 2">
            <a:extLst>
              <a:ext uri="{FF2B5EF4-FFF2-40B4-BE49-F238E27FC236}">
                <a16:creationId xmlns:a16="http://schemas.microsoft.com/office/drawing/2014/main" id="{EA98DFCF-6D3E-5B4A-999E-C9F9519BF7B9}"/>
              </a:ext>
            </a:extLst>
          </p:cNvPr>
          <p:cNvSpPr>
            <a:spLocks noGrp="1"/>
          </p:cNvSpPr>
          <p:nvPr>
            <p:ph idx="1"/>
          </p:nvPr>
        </p:nvSpPr>
        <p:spPr>
          <a:xfrm>
            <a:off x="838200" y="2177456"/>
            <a:ext cx="5097780" cy="3795748"/>
          </a:xfrm>
        </p:spPr>
        <p:txBody>
          <a:bodyPr vert="horz" lIns="91440" tIns="45720" rIns="91440" bIns="45720" rtlCol="0">
            <a:normAutofit/>
          </a:bodyPr>
          <a:lstStyle/>
          <a:p>
            <a:r>
              <a:rPr lang="en-US" sz="2200" dirty="0"/>
              <a:t>Human Anatomy</a:t>
            </a:r>
          </a:p>
          <a:p>
            <a:r>
              <a:rPr lang="en-US" sz="2200" dirty="0"/>
              <a:t>Histology</a:t>
            </a:r>
          </a:p>
          <a:p>
            <a:r>
              <a:rPr lang="en-US" sz="2200" dirty="0"/>
              <a:t>Human Molecular Biology</a:t>
            </a:r>
          </a:p>
          <a:p>
            <a:r>
              <a:rPr lang="en-US" sz="2200" dirty="0"/>
              <a:t>Latvian Language in Dentistry</a:t>
            </a:r>
          </a:p>
          <a:p>
            <a:r>
              <a:rPr lang="en-US" sz="2200" dirty="0"/>
              <a:t>Medical Physics</a:t>
            </a:r>
          </a:p>
          <a:p>
            <a:r>
              <a:rPr lang="en-US" sz="2200" dirty="0"/>
              <a:t>General Medical Chemistry</a:t>
            </a:r>
          </a:p>
          <a:p>
            <a:r>
              <a:rPr lang="en-US" sz="2200" dirty="0"/>
              <a:t>Civil and Environmental Protection, First Aid</a:t>
            </a:r>
          </a:p>
          <a:p>
            <a:r>
              <a:rPr lang="en-US" sz="2200" dirty="0"/>
              <a:t>Philosophical Anthropology</a:t>
            </a:r>
          </a:p>
          <a:p>
            <a:endParaRPr lang="en-US" sz="2200" dirty="0"/>
          </a:p>
        </p:txBody>
      </p:sp>
      <p:sp>
        <p:nvSpPr>
          <p:cNvPr id="7" name="Tekstiruutu 6">
            <a:extLst>
              <a:ext uri="{FF2B5EF4-FFF2-40B4-BE49-F238E27FC236}">
                <a16:creationId xmlns:a16="http://schemas.microsoft.com/office/drawing/2014/main" id="{7F06048B-10F5-EA42-A485-D45270D7BB82}"/>
              </a:ext>
            </a:extLst>
          </p:cNvPr>
          <p:cNvSpPr txBox="1"/>
          <p:nvPr/>
        </p:nvSpPr>
        <p:spPr>
          <a:xfrm>
            <a:off x="6256020" y="2177456"/>
            <a:ext cx="5097780" cy="3795748"/>
          </a:xfrm>
          <a:prstGeom prst="rect">
            <a:avLst/>
          </a:prstGeom>
        </p:spPr>
        <p:txBody>
          <a:bodyPr vert="horz" lIns="91440" tIns="45720" rIns="91440" bIns="45720" rtlCol="0">
            <a:normAutofit/>
          </a:bodyPr>
          <a:lstStyle/>
          <a:p>
            <a:pPr marL="57150" indent="-228600">
              <a:lnSpc>
                <a:spcPct val="90000"/>
              </a:lnSpc>
              <a:spcAft>
                <a:spcPts val="600"/>
              </a:spcAft>
              <a:buFont typeface="Arial" panose="020B0604020202020204" pitchFamily="34" charset="0"/>
              <a:buChar char="•"/>
            </a:pPr>
            <a:r>
              <a:rPr lang="en-US" sz="2200"/>
              <a:t>”Anatomy and histology are two courses where you don’t do much during the course in form of assignments or tests but you have colloquiums that are very important, so don’t procrastinate until the colloquium date, do little everyday. Don’t get too caught up on other courses just because there will be a lot of weekly assignments and tests, it sounds more overwhelming than it is.”</a:t>
            </a:r>
          </a:p>
          <a:p>
            <a:pPr marL="57150" indent="-228600">
              <a:lnSpc>
                <a:spcPct val="90000"/>
              </a:lnSpc>
              <a:spcAft>
                <a:spcPts val="600"/>
              </a:spcAft>
              <a:buFont typeface="Arial" panose="020B0604020202020204" pitchFamily="34" charset="0"/>
              <a:buChar char="•"/>
            </a:pPr>
            <a:r>
              <a:rPr lang="en-US" sz="2200"/>
              <a:t> Loujain, previous 1</a:t>
            </a:r>
            <a:r>
              <a:rPr lang="en-US" sz="2200" baseline="30000"/>
              <a:t>st</a:t>
            </a:r>
            <a:r>
              <a:rPr lang="en-US" sz="2200"/>
              <a:t> Semester Leader</a:t>
            </a:r>
          </a:p>
        </p:txBody>
      </p:sp>
      <p:sp>
        <p:nvSpPr>
          <p:cNvPr id="4" name="Tekstiruutu 3">
            <a:extLst>
              <a:ext uri="{FF2B5EF4-FFF2-40B4-BE49-F238E27FC236}">
                <a16:creationId xmlns:a16="http://schemas.microsoft.com/office/drawing/2014/main" id="{1AECDE02-0FB1-B048-9B10-B299791587B7}"/>
              </a:ext>
            </a:extLst>
          </p:cNvPr>
          <p:cNvSpPr txBox="1"/>
          <p:nvPr/>
        </p:nvSpPr>
        <p:spPr>
          <a:xfrm>
            <a:off x="3916907" y="2006221"/>
            <a:ext cx="184731" cy="369332"/>
          </a:xfrm>
          <a:prstGeom prst="rect">
            <a:avLst/>
          </a:prstGeom>
          <a:noFill/>
        </p:spPr>
        <p:txBody>
          <a:bodyPr wrap="none" rtlCol="0">
            <a:spAutoFit/>
          </a:bodyPr>
          <a:lstStyle/>
          <a:p>
            <a:endParaRPr lang="en-AU"/>
          </a:p>
        </p:txBody>
      </p:sp>
      <p:pic>
        <p:nvPicPr>
          <p:cNvPr id="5" name="Obraz 3">
            <a:extLst>
              <a:ext uri="{FF2B5EF4-FFF2-40B4-BE49-F238E27FC236}">
                <a16:creationId xmlns:a16="http://schemas.microsoft.com/office/drawing/2014/main" id="{8E2CFE67-391E-2790-9D31-2ED41626D9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6576" y="6424622"/>
            <a:ext cx="555172" cy="487365"/>
          </a:xfrm>
          <a:prstGeom prst="rect">
            <a:avLst/>
          </a:prstGeom>
          <a:ln w="28575">
            <a:solidFill>
              <a:schemeClr val="bg1"/>
            </a:solidFill>
          </a:ln>
        </p:spPr>
      </p:pic>
    </p:spTree>
    <p:extLst>
      <p:ext uri="{BB962C8B-B14F-4D97-AF65-F5344CB8AC3E}">
        <p14:creationId xmlns:p14="http://schemas.microsoft.com/office/powerpoint/2010/main" val="408540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tsikko 1">
            <a:extLst>
              <a:ext uri="{FF2B5EF4-FFF2-40B4-BE49-F238E27FC236}">
                <a16:creationId xmlns:a16="http://schemas.microsoft.com/office/drawing/2014/main" id="{2DCF980F-ACF2-D04A-BF10-F7EB14E5CDB0}"/>
              </a:ext>
            </a:extLst>
          </p:cNvPr>
          <p:cNvSpPr>
            <a:spLocks noGrp="1"/>
          </p:cNvSpPr>
          <p:nvPr>
            <p:ph type="title"/>
          </p:nvPr>
        </p:nvSpPr>
        <p:spPr>
          <a:xfrm>
            <a:off x="5229509" y="552160"/>
            <a:ext cx="5847781" cy="1046671"/>
          </a:xfrm>
        </p:spPr>
        <p:txBody>
          <a:bodyPr>
            <a:normAutofit/>
          </a:bodyPr>
          <a:lstStyle/>
          <a:p>
            <a:r>
              <a:rPr lang="en-AU" sz="2400"/>
              <a:t>Remote studies</a:t>
            </a:r>
            <a:br>
              <a:rPr lang="en-AU" sz="2400"/>
            </a:br>
            <a:r>
              <a:rPr lang="en-AU" sz="2400"/>
              <a:t> – thoughts from previous 1</a:t>
            </a:r>
            <a:r>
              <a:rPr lang="en-AU" sz="2400" baseline="30000"/>
              <a:t>st</a:t>
            </a:r>
            <a:r>
              <a:rPr lang="en-AU" sz="2400"/>
              <a:t> Semester Leader</a:t>
            </a:r>
          </a:p>
        </p:txBody>
      </p:sp>
      <p:pic>
        <p:nvPicPr>
          <p:cNvPr id="14" name="Picture 13" descr="Calendar on table">
            <a:extLst>
              <a:ext uri="{FF2B5EF4-FFF2-40B4-BE49-F238E27FC236}">
                <a16:creationId xmlns:a16="http://schemas.microsoft.com/office/drawing/2014/main" id="{2E7B6B7E-CBFC-5B41-6B01-B21BE34F15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2651" y="10"/>
            <a:ext cx="4251960" cy="6857991"/>
          </a:xfrm>
          <a:prstGeom prst="rect">
            <a:avLst/>
          </a:prstGeom>
        </p:spPr>
      </p:pic>
      <p:sp>
        <p:nvSpPr>
          <p:cNvPr id="36" name="Rectangle 26">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isällön paikkamerkki 2">
            <a:extLst>
              <a:ext uri="{FF2B5EF4-FFF2-40B4-BE49-F238E27FC236}">
                <a16:creationId xmlns:a16="http://schemas.microsoft.com/office/drawing/2014/main" id="{D18364F5-39A6-5B46-B48A-E98AC20980EC}"/>
              </a:ext>
            </a:extLst>
          </p:cNvPr>
          <p:cNvSpPr>
            <a:spLocks noGrp="1"/>
          </p:cNvSpPr>
          <p:nvPr>
            <p:ph idx="1"/>
          </p:nvPr>
        </p:nvSpPr>
        <p:spPr>
          <a:xfrm>
            <a:off x="5229510" y="2551558"/>
            <a:ext cx="5847780" cy="3347879"/>
          </a:xfrm>
        </p:spPr>
        <p:txBody>
          <a:bodyPr anchor="ctr">
            <a:normAutofit/>
          </a:bodyPr>
          <a:lstStyle/>
          <a:p>
            <a:r>
              <a:rPr lang="en-AU" sz="1600"/>
              <a:t>Try and make a routine, it can be hard in the beginning to adjust to studying online and also handling the stress</a:t>
            </a:r>
          </a:p>
          <a:p>
            <a:pPr lvl="1"/>
            <a:r>
              <a:rPr lang="en-AU" sz="1600"/>
              <a:t>Don’t procrastinate, stick to your routine</a:t>
            </a:r>
          </a:p>
          <a:p>
            <a:pPr lvl="1"/>
            <a:r>
              <a:rPr lang="en-AU" sz="1600"/>
              <a:t>Try to study at the same times everyday so it becomes natural to the brain to do that task at that certain time –  you don’t have to prepare mentally all the time before you start studying, so you save time.</a:t>
            </a:r>
          </a:p>
          <a:p>
            <a:r>
              <a:rPr lang="en-AU" sz="1600"/>
              <a:t>It might take a while to find out what works for you, so relax and let it take its time. </a:t>
            </a:r>
          </a:p>
          <a:p>
            <a:r>
              <a:rPr lang="en-AU" sz="1600"/>
              <a:t>Ask for help if you struggle, it might feel scary, but students are willing to help!</a:t>
            </a:r>
          </a:p>
          <a:p>
            <a:r>
              <a:rPr lang="en-AU" sz="1600"/>
              <a:t>zoom study sessions with your group mates can help</a:t>
            </a:r>
          </a:p>
        </p:txBody>
      </p:sp>
      <p:sp>
        <p:nvSpPr>
          <p:cNvPr id="37" name="Rectangle 28">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41054"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Obraz 3">
            <a:extLst>
              <a:ext uri="{FF2B5EF4-FFF2-40B4-BE49-F238E27FC236}">
                <a16:creationId xmlns:a16="http://schemas.microsoft.com/office/drawing/2014/main" id="{C63FC6F1-9BA7-A44E-A66C-B5EB99125F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56576" y="6424622"/>
            <a:ext cx="555172" cy="487365"/>
          </a:xfrm>
          <a:prstGeom prst="rect">
            <a:avLst/>
          </a:prstGeom>
          <a:ln w="28575">
            <a:solidFill>
              <a:schemeClr val="bg1"/>
            </a:solidFill>
          </a:ln>
        </p:spPr>
      </p:pic>
    </p:spTree>
    <p:extLst>
      <p:ext uri="{BB962C8B-B14F-4D97-AF65-F5344CB8AC3E}">
        <p14:creationId xmlns:p14="http://schemas.microsoft.com/office/powerpoint/2010/main" val="422304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4FC5CF8D-5E28-4170-85D9-B23379A1A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2B664-AC97-D34C-AE0C-1274C3D362B6}"/>
              </a:ext>
            </a:extLst>
          </p:cNvPr>
          <p:cNvSpPr>
            <a:spLocks noGrp="1"/>
          </p:cNvSpPr>
          <p:nvPr>
            <p:ph type="title"/>
          </p:nvPr>
        </p:nvSpPr>
        <p:spPr>
          <a:xfrm>
            <a:off x="527753" y="3937744"/>
            <a:ext cx="3209335" cy="2344271"/>
          </a:xfrm>
        </p:spPr>
        <p:txBody>
          <a:bodyPr>
            <a:normAutofit/>
          </a:bodyPr>
          <a:lstStyle/>
          <a:p>
            <a:pPr algn="ctr"/>
            <a:r>
              <a:rPr lang="en-US" sz="2800" dirty="0"/>
              <a:t>Take home -message:</a:t>
            </a:r>
          </a:p>
        </p:txBody>
      </p:sp>
      <p:sp>
        <p:nvSpPr>
          <p:cNvPr id="28" name="Rectangle 18">
            <a:extLst>
              <a:ext uri="{FF2B5EF4-FFF2-40B4-BE49-F238E27FC236}">
                <a16:creationId xmlns:a16="http://schemas.microsoft.com/office/drawing/2014/main" id="{575A2C8F-EFE3-4530-B871-79D0DF461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5554"/>
            <a:ext cx="4380155" cy="3612446"/>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0">
            <a:extLst>
              <a:ext uri="{FF2B5EF4-FFF2-40B4-BE49-F238E27FC236}">
                <a16:creationId xmlns:a16="http://schemas.microsoft.com/office/drawing/2014/main" id="{F8283B2D-BF4E-4773-99DE-61834B033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5554"/>
            <a:ext cx="4380155"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101D68-675D-3441-BCC0-3432202DE033}"/>
              </a:ext>
            </a:extLst>
          </p:cNvPr>
          <p:cNvSpPr>
            <a:spLocks noGrp="1"/>
          </p:cNvSpPr>
          <p:nvPr>
            <p:ph idx="1"/>
          </p:nvPr>
        </p:nvSpPr>
        <p:spPr>
          <a:xfrm>
            <a:off x="5688105" y="941294"/>
            <a:ext cx="5287923" cy="4975412"/>
          </a:xfrm>
        </p:spPr>
        <p:txBody>
          <a:bodyPr anchor="ctr">
            <a:normAutofit/>
          </a:bodyPr>
          <a:lstStyle/>
          <a:p>
            <a:pPr marL="457200" indent="-457200">
              <a:buFont typeface="+mj-lt"/>
              <a:buAutoNum type="arabicPeriod"/>
            </a:pPr>
            <a:r>
              <a:rPr lang="en-US" sz="2000" dirty="0"/>
              <a:t>Dentistry studies are hard, but you can make it</a:t>
            </a:r>
          </a:p>
          <a:p>
            <a:pPr marL="457200" indent="-457200">
              <a:buFont typeface="+mj-lt"/>
              <a:buAutoNum type="arabicPeriod"/>
            </a:pPr>
            <a:r>
              <a:rPr lang="en-US" sz="2000" dirty="0"/>
              <a:t>Take care of yourself and your group mates – teamwork is important</a:t>
            </a:r>
          </a:p>
          <a:p>
            <a:pPr marL="457200" indent="-457200">
              <a:buFont typeface="+mj-lt"/>
              <a:buAutoNum type="arabicPeriod"/>
            </a:pPr>
            <a:r>
              <a:rPr lang="en-US" sz="2000" dirty="0"/>
              <a:t>Never hesitate to ask for help from peers and seniors</a:t>
            </a:r>
          </a:p>
          <a:p>
            <a:pPr marL="457200" indent="-457200">
              <a:buFont typeface="+mj-lt"/>
              <a:buAutoNum type="arabicPeriod"/>
            </a:pPr>
            <a:r>
              <a:rPr lang="en-US" sz="2000" dirty="0"/>
              <a:t>Follow DSA on our social media accounts</a:t>
            </a:r>
          </a:p>
          <a:p>
            <a:pPr lvl="1"/>
            <a:r>
              <a:rPr lang="en-US" sz="2000" dirty="0"/>
              <a:t>Instagram : @rsu.dsa </a:t>
            </a:r>
          </a:p>
          <a:p>
            <a:pPr lvl="1"/>
            <a:r>
              <a:rPr lang="en-US" sz="2000" dirty="0"/>
              <a:t>Facebook: RSU DSA - </a:t>
            </a:r>
            <a:r>
              <a:rPr lang="en-US" sz="2000" dirty="0" err="1"/>
              <a:t>Rīga</a:t>
            </a:r>
            <a:r>
              <a:rPr lang="en-US" sz="2000" dirty="0"/>
              <a:t> </a:t>
            </a:r>
            <a:r>
              <a:rPr lang="en-US" sz="2000" dirty="0" err="1"/>
              <a:t>Stradiņš</a:t>
            </a:r>
            <a:r>
              <a:rPr lang="en-US" sz="2000" dirty="0"/>
              <a:t> University, Dental Students' Association</a:t>
            </a:r>
          </a:p>
          <a:p>
            <a:endParaRPr lang="en-US" sz="2000" dirty="0"/>
          </a:p>
          <a:p>
            <a:endParaRPr lang="en-US" sz="2000" dirty="0"/>
          </a:p>
          <a:p>
            <a:pPr marL="0" indent="0">
              <a:buNone/>
            </a:pPr>
            <a:r>
              <a:rPr lang="en-US" sz="2000" dirty="0"/>
              <a:t>Good luck for your studies! Thank you for listening! </a:t>
            </a:r>
          </a:p>
          <a:p>
            <a:pPr lvl="1"/>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p:txBody>
      </p:sp>
      <p:pic>
        <p:nvPicPr>
          <p:cNvPr id="5" name="Picture 4">
            <a:extLst>
              <a:ext uri="{FF2B5EF4-FFF2-40B4-BE49-F238E27FC236}">
                <a16:creationId xmlns:a16="http://schemas.microsoft.com/office/drawing/2014/main" id="{23DD28BD-FFBE-6920-995C-84D471CC03DA}"/>
              </a:ext>
            </a:extLst>
          </p:cNvPr>
          <p:cNvPicPr>
            <a:picLocks noChangeAspect="1"/>
          </p:cNvPicPr>
          <p:nvPr/>
        </p:nvPicPr>
        <p:blipFill>
          <a:blip r:embed="rId2"/>
          <a:stretch>
            <a:fillRect/>
          </a:stretch>
        </p:blipFill>
        <p:spPr>
          <a:xfrm>
            <a:off x="819113" y="261536"/>
            <a:ext cx="2741929" cy="2722482"/>
          </a:xfrm>
          <a:prstGeom prst="rect">
            <a:avLst/>
          </a:prstGeom>
        </p:spPr>
      </p:pic>
      <p:pic>
        <p:nvPicPr>
          <p:cNvPr id="7" name="Obraz 3">
            <a:extLst>
              <a:ext uri="{FF2B5EF4-FFF2-40B4-BE49-F238E27FC236}">
                <a16:creationId xmlns:a16="http://schemas.microsoft.com/office/drawing/2014/main" id="{2FA990B7-F9BC-CEB4-73BB-C6E6DB1F6C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76028" y="5656086"/>
            <a:ext cx="1426029" cy="1251857"/>
          </a:xfrm>
          <a:prstGeom prst="rect">
            <a:avLst/>
          </a:prstGeom>
          <a:ln w="28575">
            <a:solidFill>
              <a:schemeClr val="bg1"/>
            </a:solidFill>
          </a:ln>
        </p:spPr>
      </p:pic>
    </p:spTree>
    <p:extLst>
      <p:ext uri="{BB962C8B-B14F-4D97-AF65-F5344CB8AC3E}">
        <p14:creationId xmlns:p14="http://schemas.microsoft.com/office/powerpoint/2010/main" val="93778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553F9B8-A586-F39B-E460-36028A3F1481}"/>
              </a:ext>
            </a:extLst>
          </p:cNvPr>
          <p:cNvSpPr/>
          <p:nvPr/>
        </p:nvSpPr>
        <p:spPr>
          <a:xfrm>
            <a:off x="1143000" y="555171"/>
            <a:ext cx="10646229" cy="599802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FI"/>
          </a:p>
        </p:txBody>
      </p:sp>
      <p:pic>
        <p:nvPicPr>
          <p:cNvPr id="6" name="Obraz 3">
            <a:extLst>
              <a:ext uri="{FF2B5EF4-FFF2-40B4-BE49-F238E27FC236}">
                <a16:creationId xmlns:a16="http://schemas.microsoft.com/office/drawing/2014/main" id="{332309B0-CF86-6647-8884-C3B18FE741F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1"/>
          <a:stretch/>
        </p:blipFill>
        <p:spPr>
          <a:xfrm>
            <a:off x="861567" y="500956"/>
            <a:ext cx="10468866" cy="5888737"/>
          </a:xfrm>
          <a:prstGeom prst="rect">
            <a:avLst/>
          </a:prstGeom>
          <a:ln w="28575">
            <a:solidFill>
              <a:schemeClr val="bg1"/>
            </a:solidFill>
          </a:ln>
        </p:spPr>
      </p:pic>
    </p:spTree>
    <p:extLst>
      <p:ext uri="{BB962C8B-B14F-4D97-AF65-F5344CB8AC3E}">
        <p14:creationId xmlns:p14="http://schemas.microsoft.com/office/powerpoint/2010/main" val="36914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738A5A-2F17-E158-CE90-E4A86B37A603}"/>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r>
              <a:rPr lang="en-US" sz="3600" kern="1200">
                <a:solidFill>
                  <a:srgbClr val="FFFFFF"/>
                </a:solidFill>
                <a:latin typeface="+mj-lt"/>
                <a:ea typeface="+mj-ea"/>
                <a:cs typeface="+mj-cs"/>
              </a:rPr>
              <a:t>Members of the new board 2024</a:t>
            </a:r>
          </a:p>
        </p:txBody>
      </p:sp>
      <p:pic>
        <p:nvPicPr>
          <p:cNvPr id="4" name="Obraz 3" descr="Logo, company name&#10;&#10;Description automatically generated">
            <a:extLst>
              <a:ext uri="{FF2B5EF4-FFF2-40B4-BE49-F238E27FC236}">
                <a16:creationId xmlns:a16="http://schemas.microsoft.com/office/drawing/2014/main" id="{A97F7296-5B99-9C1B-1C2E-9E53FA87D7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5055989" y="643466"/>
            <a:ext cx="6223354" cy="5568739"/>
          </a:xfrm>
          <a:prstGeom prst="rect">
            <a:avLst/>
          </a:prstGeom>
        </p:spPr>
      </p:pic>
    </p:spTree>
    <p:extLst>
      <p:ext uri="{BB962C8B-B14F-4D97-AF65-F5344CB8AC3E}">
        <p14:creationId xmlns:p14="http://schemas.microsoft.com/office/powerpoint/2010/main" val="269813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8386D4-5289-2536-7538-2356F3A04EDB}"/>
              </a:ext>
            </a:extLst>
          </p:cNvPr>
          <p:cNvSpPr txBox="1"/>
          <p:nvPr/>
        </p:nvSpPr>
        <p:spPr>
          <a:xfrm>
            <a:off x="8133512" y="6154952"/>
            <a:ext cx="2616869" cy="584775"/>
          </a:xfrm>
          <a:prstGeom prst="rect">
            <a:avLst/>
          </a:prstGeom>
          <a:noFill/>
        </p:spPr>
        <p:txBody>
          <a:bodyPr wrap="square">
            <a:spAutoFit/>
          </a:bodyPr>
          <a:lstStyle/>
          <a:p>
            <a:pPr algn="ctr"/>
            <a:r>
              <a:rPr lang="en-AU" sz="1600" dirty="0"/>
              <a:t>Vera Limbach</a:t>
            </a:r>
          </a:p>
          <a:p>
            <a:pPr algn="ctr"/>
            <a:r>
              <a:rPr lang="en-AU" sz="1600" dirty="0"/>
              <a:t>Head of Academics</a:t>
            </a:r>
          </a:p>
        </p:txBody>
      </p:sp>
      <p:sp>
        <p:nvSpPr>
          <p:cNvPr id="9" name="TextBox 8">
            <a:extLst>
              <a:ext uri="{FF2B5EF4-FFF2-40B4-BE49-F238E27FC236}">
                <a16:creationId xmlns:a16="http://schemas.microsoft.com/office/drawing/2014/main" id="{DC0A4EBE-A3E1-A29F-168F-BB599AD17959}"/>
              </a:ext>
            </a:extLst>
          </p:cNvPr>
          <p:cNvSpPr txBox="1"/>
          <p:nvPr/>
        </p:nvSpPr>
        <p:spPr>
          <a:xfrm>
            <a:off x="7957719" y="2777838"/>
            <a:ext cx="3045995" cy="584775"/>
          </a:xfrm>
          <a:prstGeom prst="rect">
            <a:avLst/>
          </a:prstGeom>
          <a:noFill/>
        </p:spPr>
        <p:txBody>
          <a:bodyPr wrap="square">
            <a:spAutoFit/>
          </a:bodyPr>
          <a:lstStyle/>
          <a:p>
            <a:pPr algn="ctr"/>
            <a:r>
              <a:rPr lang="en-AU" sz="1600" dirty="0" err="1"/>
              <a:t>Shashwat</a:t>
            </a:r>
            <a:r>
              <a:rPr lang="en-AU" sz="1600" dirty="0"/>
              <a:t> Anirudh </a:t>
            </a:r>
          </a:p>
          <a:p>
            <a:pPr algn="ctr"/>
            <a:r>
              <a:rPr lang="en-AU" sz="1600" dirty="0"/>
              <a:t>Social and Integration Officer </a:t>
            </a:r>
          </a:p>
        </p:txBody>
      </p:sp>
      <p:sp>
        <p:nvSpPr>
          <p:cNvPr id="11" name="TextBox 10">
            <a:extLst>
              <a:ext uri="{FF2B5EF4-FFF2-40B4-BE49-F238E27FC236}">
                <a16:creationId xmlns:a16="http://schemas.microsoft.com/office/drawing/2014/main" id="{887103A3-477B-860D-3984-B6FA22188015}"/>
              </a:ext>
            </a:extLst>
          </p:cNvPr>
          <p:cNvSpPr txBox="1"/>
          <p:nvPr/>
        </p:nvSpPr>
        <p:spPr>
          <a:xfrm>
            <a:off x="4597907" y="2844225"/>
            <a:ext cx="2785311" cy="584775"/>
          </a:xfrm>
          <a:prstGeom prst="rect">
            <a:avLst/>
          </a:prstGeom>
          <a:noFill/>
        </p:spPr>
        <p:txBody>
          <a:bodyPr wrap="square">
            <a:spAutoFit/>
          </a:bodyPr>
          <a:lstStyle/>
          <a:p>
            <a:pPr algn="ctr"/>
            <a:r>
              <a:rPr lang="en-AU" sz="1600" dirty="0" err="1"/>
              <a:t>Arvidas</a:t>
            </a:r>
            <a:r>
              <a:rPr lang="en-AU" sz="1600" dirty="0"/>
              <a:t> Anderson</a:t>
            </a:r>
          </a:p>
          <a:p>
            <a:pPr algn="ctr"/>
            <a:r>
              <a:rPr lang="en-AU" sz="1600" dirty="0"/>
              <a:t>Vice President</a:t>
            </a:r>
          </a:p>
        </p:txBody>
      </p:sp>
      <p:sp>
        <p:nvSpPr>
          <p:cNvPr id="15" name="TextBox 14">
            <a:extLst>
              <a:ext uri="{FF2B5EF4-FFF2-40B4-BE49-F238E27FC236}">
                <a16:creationId xmlns:a16="http://schemas.microsoft.com/office/drawing/2014/main" id="{15BC7832-C16C-05CD-9E1B-672B8DDF5E19}"/>
              </a:ext>
            </a:extLst>
          </p:cNvPr>
          <p:cNvSpPr txBox="1"/>
          <p:nvPr/>
        </p:nvSpPr>
        <p:spPr>
          <a:xfrm>
            <a:off x="4765242" y="6158134"/>
            <a:ext cx="2377386" cy="584775"/>
          </a:xfrm>
          <a:prstGeom prst="rect">
            <a:avLst/>
          </a:prstGeom>
          <a:noFill/>
        </p:spPr>
        <p:txBody>
          <a:bodyPr wrap="square">
            <a:spAutoFit/>
          </a:bodyPr>
          <a:lstStyle/>
          <a:p>
            <a:pPr algn="ctr"/>
            <a:r>
              <a:rPr lang="en-AU" sz="1600" dirty="0"/>
              <a:t>Vincent </a:t>
            </a:r>
            <a:r>
              <a:rPr lang="en-AU" sz="1600" dirty="0" err="1"/>
              <a:t>Myllykallio</a:t>
            </a:r>
            <a:r>
              <a:rPr lang="en-AU" sz="1600" dirty="0"/>
              <a:t> Dinh</a:t>
            </a:r>
          </a:p>
          <a:p>
            <a:pPr algn="ctr"/>
            <a:r>
              <a:rPr lang="en-AU" sz="1600" dirty="0"/>
              <a:t>Ambassador </a:t>
            </a:r>
          </a:p>
        </p:txBody>
      </p:sp>
      <p:pic>
        <p:nvPicPr>
          <p:cNvPr id="18" name="Picture 17">
            <a:extLst>
              <a:ext uri="{FF2B5EF4-FFF2-40B4-BE49-F238E27FC236}">
                <a16:creationId xmlns:a16="http://schemas.microsoft.com/office/drawing/2014/main" id="{0DC396A2-C831-5633-7DF4-62218DA4A683}"/>
              </a:ext>
            </a:extLst>
          </p:cNvPr>
          <p:cNvPicPr>
            <a:picLocks noChangeAspect="1"/>
          </p:cNvPicPr>
          <p:nvPr/>
        </p:nvPicPr>
        <p:blipFill>
          <a:blip r:embed="rId2"/>
          <a:stretch>
            <a:fillRect/>
          </a:stretch>
        </p:blipFill>
        <p:spPr>
          <a:xfrm>
            <a:off x="4638986" y="3452505"/>
            <a:ext cx="2629898" cy="2623013"/>
          </a:xfrm>
          <a:prstGeom prst="rect">
            <a:avLst/>
          </a:prstGeom>
        </p:spPr>
      </p:pic>
      <p:pic>
        <p:nvPicPr>
          <p:cNvPr id="1026" name="Picture 2" descr="Icons and illustration of flag of Finland">
            <a:extLst>
              <a:ext uri="{FF2B5EF4-FFF2-40B4-BE49-F238E27FC236}">
                <a16:creationId xmlns:a16="http://schemas.microsoft.com/office/drawing/2014/main" id="{5A8D7258-1FEC-7C56-6FBA-9282E16BC6C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36350" y="5449370"/>
            <a:ext cx="609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C99422-A5E1-D060-08A7-AA12B8DC29CC}"/>
              </a:ext>
            </a:extLst>
          </p:cNvPr>
          <p:cNvPicPr>
            <a:picLocks noChangeAspect="1"/>
          </p:cNvPicPr>
          <p:nvPr/>
        </p:nvPicPr>
        <p:blipFill>
          <a:blip r:embed="rId4"/>
          <a:stretch>
            <a:fillRect/>
          </a:stretch>
        </p:blipFill>
        <p:spPr>
          <a:xfrm>
            <a:off x="4712242" y="269161"/>
            <a:ext cx="2556642" cy="2509546"/>
          </a:xfrm>
          <a:prstGeom prst="rect">
            <a:avLst/>
          </a:prstGeom>
        </p:spPr>
      </p:pic>
      <p:pic>
        <p:nvPicPr>
          <p:cNvPr id="1038" name="Picture 14" descr="Icons and illustration of flag of Luxembourg">
            <a:extLst>
              <a:ext uri="{FF2B5EF4-FFF2-40B4-BE49-F238E27FC236}">
                <a16:creationId xmlns:a16="http://schemas.microsoft.com/office/drawing/2014/main" id="{FDDC4F02-46FB-1901-3BD0-6227D2CC1B6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99710" y="2235877"/>
            <a:ext cx="609600"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Tekstiruutu 21">
            <a:extLst>
              <a:ext uri="{FF2B5EF4-FFF2-40B4-BE49-F238E27FC236}">
                <a16:creationId xmlns:a16="http://schemas.microsoft.com/office/drawing/2014/main" id="{29394FFD-307A-864B-89F8-CD7814C75BA9}"/>
              </a:ext>
            </a:extLst>
          </p:cNvPr>
          <p:cNvSpPr txBox="1"/>
          <p:nvPr/>
        </p:nvSpPr>
        <p:spPr>
          <a:xfrm>
            <a:off x="1343430" y="2904251"/>
            <a:ext cx="2098432" cy="548254"/>
          </a:xfrm>
          <a:prstGeom prst="rect">
            <a:avLst/>
          </a:prstGeom>
          <a:noFill/>
        </p:spPr>
        <p:txBody>
          <a:bodyPr wrap="none" rtlCol="0">
            <a:spAutoFit/>
          </a:bodyPr>
          <a:lstStyle/>
          <a:p>
            <a:pPr algn="ctr"/>
            <a:r>
              <a:rPr lang="en-AU" sz="1600" dirty="0"/>
              <a:t>Amelie Ute Louisa </a:t>
            </a:r>
            <a:r>
              <a:rPr lang="en-AU" sz="1600" dirty="0" err="1"/>
              <a:t>Möller</a:t>
            </a:r>
            <a:endParaRPr lang="en-AU" sz="1600" dirty="0"/>
          </a:p>
          <a:p>
            <a:pPr algn="ctr"/>
            <a:r>
              <a:rPr lang="en-AU" sz="1600" dirty="0"/>
              <a:t>President</a:t>
            </a:r>
          </a:p>
        </p:txBody>
      </p:sp>
      <p:pic>
        <p:nvPicPr>
          <p:cNvPr id="8" name="Picture 7">
            <a:extLst>
              <a:ext uri="{FF2B5EF4-FFF2-40B4-BE49-F238E27FC236}">
                <a16:creationId xmlns:a16="http://schemas.microsoft.com/office/drawing/2014/main" id="{1FB37538-F562-01DB-0D57-75FDED5CD9F6}"/>
              </a:ext>
            </a:extLst>
          </p:cNvPr>
          <p:cNvPicPr>
            <a:picLocks noChangeAspect="1"/>
          </p:cNvPicPr>
          <p:nvPr/>
        </p:nvPicPr>
        <p:blipFill>
          <a:blip r:embed="rId6"/>
          <a:stretch>
            <a:fillRect/>
          </a:stretch>
        </p:blipFill>
        <p:spPr>
          <a:xfrm>
            <a:off x="1182030" y="269161"/>
            <a:ext cx="3045996" cy="2509546"/>
          </a:xfrm>
          <a:prstGeom prst="rect">
            <a:avLst/>
          </a:prstGeom>
        </p:spPr>
      </p:pic>
      <p:pic>
        <p:nvPicPr>
          <p:cNvPr id="2072" name="Picture 24" descr="Icons and illustration of flag of Germany">
            <a:extLst>
              <a:ext uri="{FF2B5EF4-FFF2-40B4-BE49-F238E27FC236}">
                <a16:creationId xmlns:a16="http://schemas.microsoft.com/office/drawing/2014/main" id="{883DF360-FEED-3D94-5A83-3657A411679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66145" y="2264430"/>
            <a:ext cx="560066" cy="4286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388AA49-0F06-0E9F-3A7A-3D96FF70179A}"/>
              </a:ext>
            </a:extLst>
          </p:cNvPr>
          <p:cNvPicPr>
            <a:picLocks noChangeAspect="1"/>
          </p:cNvPicPr>
          <p:nvPr/>
        </p:nvPicPr>
        <p:blipFill>
          <a:blip r:embed="rId8"/>
          <a:stretch>
            <a:fillRect/>
          </a:stretch>
        </p:blipFill>
        <p:spPr>
          <a:xfrm>
            <a:off x="8172283" y="3447620"/>
            <a:ext cx="2616868" cy="2575549"/>
          </a:xfrm>
          <a:prstGeom prst="rect">
            <a:avLst/>
          </a:prstGeom>
        </p:spPr>
      </p:pic>
      <p:pic>
        <p:nvPicPr>
          <p:cNvPr id="1036" name="Picture 12" descr="Icons and illustration of flag of Germany">
            <a:extLst>
              <a:ext uri="{FF2B5EF4-FFF2-40B4-BE49-F238E27FC236}">
                <a16:creationId xmlns:a16="http://schemas.microsoft.com/office/drawing/2014/main" id="{144D331B-C9D8-9154-8AC5-4F07056F629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115567" y="5472887"/>
            <a:ext cx="609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874C1F8-0572-2884-E002-E86AD4C2FE39}"/>
              </a:ext>
            </a:extLst>
          </p:cNvPr>
          <p:cNvPicPr>
            <a:picLocks noChangeAspect="1"/>
          </p:cNvPicPr>
          <p:nvPr/>
        </p:nvPicPr>
        <p:blipFill>
          <a:blip r:embed="rId10"/>
          <a:stretch>
            <a:fillRect/>
          </a:stretch>
        </p:blipFill>
        <p:spPr>
          <a:xfrm>
            <a:off x="8172283" y="189472"/>
            <a:ext cx="2539329" cy="2654754"/>
          </a:xfrm>
          <a:prstGeom prst="rect">
            <a:avLst/>
          </a:prstGeom>
        </p:spPr>
      </p:pic>
      <p:pic>
        <p:nvPicPr>
          <p:cNvPr id="1028" name="Picture 4" descr="Icons and illustration of flag of United Kingdom">
            <a:extLst>
              <a:ext uri="{FF2B5EF4-FFF2-40B4-BE49-F238E27FC236}">
                <a16:creationId xmlns:a16="http://schemas.microsoft.com/office/drawing/2014/main" id="{1CFB11CA-6436-87B1-FE3F-5C968DEF3623}"/>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0074763" y="2212626"/>
            <a:ext cx="609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1E80BFC7-1631-6EA2-3EEA-76FEEBAAA031}"/>
              </a:ext>
            </a:extLst>
          </p:cNvPr>
          <p:cNvPicPr>
            <a:picLocks noChangeAspect="1"/>
          </p:cNvPicPr>
          <p:nvPr/>
        </p:nvPicPr>
        <p:blipFill>
          <a:blip r:embed="rId12"/>
          <a:stretch>
            <a:fillRect/>
          </a:stretch>
        </p:blipFill>
        <p:spPr>
          <a:xfrm>
            <a:off x="1169609" y="3458362"/>
            <a:ext cx="2565978" cy="2545667"/>
          </a:xfrm>
          <a:prstGeom prst="rect">
            <a:avLst/>
          </a:prstGeom>
        </p:spPr>
      </p:pic>
      <p:pic>
        <p:nvPicPr>
          <p:cNvPr id="23" name="Picture 24" descr="Icons and illustration of flag of Germany">
            <a:extLst>
              <a:ext uri="{FF2B5EF4-FFF2-40B4-BE49-F238E27FC236}">
                <a16:creationId xmlns:a16="http://schemas.microsoft.com/office/drawing/2014/main" id="{EC211ED3-B2DB-1830-E5DE-241F69906A5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16472" y="5420412"/>
            <a:ext cx="560066" cy="428647"/>
          </a:xfrm>
          <a:prstGeom prst="rect">
            <a:avLst/>
          </a:prstGeom>
          <a:noFill/>
          <a:extLst>
            <a:ext uri="{909E8E84-426E-40DD-AFC4-6F175D3DCCD1}">
              <a14:hiddenFill xmlns:a14="http://schemas.microsoft.com/office/drawing/2010/main">
                <a:solidFill>
                  <a:srgbClr val="FFFFFF"/>
                </a:solidFill>
              </a14:hiddenFill>
            </a:ext>
          </a:extLst>
        </p:spPr>
      </p:pic>
      <p:sp>
        <p:nvSpPr>
          <p:cNvPr id="28" name="Tekstiruutu 27">
            <a:extLst>
              <a:ext uri="{FF2B5EF4-FFF2-40B4-BE49-F238E27FC236}">
                <a16:creationId xmlns:a16="http://schemas.microsoft.com/office/drawing/2014/main" id="{6D63D6F7-100F-C473-6005-8B358C8149D2}"/>
              </a:ext>
            </a:extLst>
          </p:cNvPr>
          <p:cNvSpPr txBox="1"/>
          <p:nvPr/>
        </p:nvSpPr>
        <p:spPr>
          <a:xfrm>
            <a:off x="1469338" y="6158133"/>
            <a:ext cx="2156873" cy="584775"/>
          </a:xfrm>
          <a:prstGeom prst="rect">
            <a:avLst/>
          </a:prstGeom>
          <a:noFill/>
        </p:spPr>
        <p:txBody>
          <a:bodyPr wrap="none" rtlCol="0">
            <a:spAutoFit/>
          </a:bodyPr>
          <a:lstStyle/>
          <a:p>
            <a:pPr algn="ctr"/>
            <a:r>
              <a:rPr lang="en-AU" sz="1600" dirty="0" err="1"/>
              <a:t>Jaroscha</a:t>
            </a:r>
            <a:r>
              <a:rPr lang="en-AU" sz="1600" dirty="0"/>
              <a:t> Graf</a:t>
            </a:r>
          </a:p>
          <a:p>
            <a:pPr algn="ctr"/>
            <a:r>
              <a:rPr lang="en-AU" sz="1600" dirty="0"/>
              <a:t>Public Relations Officer </a:t>
            </a:r>
          </a:p>
        </p:txBody>
      </p:sp>
    </p:spTree>
    <p:extLst>
      <p:ext uri="{BB962C8B-B14F-4D97-AF65-F5344CB8AC3E}">
        <p14:creationId xmlns:p14="http://schemas.microsoft.com/office/powerpoint/2010/main" val="379097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3" descr="A close up of a logo">
            <a:extLst>
              <a:ext uri="{FF2B5EF4-FFF2-40B4-BE49-F238E27FC236}">
                <a16:creationId xmlns:a16="http://schemas.microsoft.com/office/drawing/2014/main" id="{8DD70A94-3B42-335D-5074-8FE29A47A2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08048" y="4525090"/>
            <a:ext cx="3063150" cy="2927826"/>
          </a:xfrm>
          <a:prstGeom prst="rect">
            <a:avLst/>
          </a:prstGeom>
        </p:spPr>
      </p:pic>
      <p:sp>
        <p:nvSpPr>
          <p:cNvPr id="10" name="Content Placeholder 2">
            <a:extLst>
              <a:ext uri="{FF2B5EF4-FFF2-40B4-BE49-F238E27FC236}">
                <a16:creationId xmlns:a16="http://schemas.microsoft.com/office/drawing/2014/main" id="{2849B8C5-468A-7F10-8FA8-3A9B3D8A07D9}"/>
              </a:ext>
            </a:extLst>
          </p:cNvPr>
          <p:cNvSpPr txBox="1">
            <a:spLocks/>
          </p:cNvSpPr>
          <p:nvPr/>
        </p:nvSpPr>
        <p:spPr>
          <a:xfrm>
            <a:off x="838200" y="2397759"/>
            <a:ext cx="5713672" cy="377920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600" b="0" kern="1200">
                <a:solidFill>
                  <a:srgbClr val="5859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8E001C"/>
              </a:buClr>
              <a:buSzPct val="80000"/>
              <a:buFont typeface="Calibri" panose="020F0502020204030204" pitchFamily="34" charset="0"/>
              <a:buNone/>
              <a:defRPr sz="2000" kern="1200">
                <a:solidFill>
                  <a:srgbClr val="5859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800" kern="1200">
                <a:solidFill>
                  <a:srgbClr val="5859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2"/>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Improve our daily university life</a:t>
            </a:r>
          </a:p>
          <a:p>
            <a:r>
              <a:rPr lang="en-US" sz="2000" dirty="0"/>
              <a:t>Better communication between students and university</a:t>
            </a:r>
          </a:p>
          <a:p>
            <a:r>
              <a:rPr lang="en-US" sz="2000" dirty="0"/>
              <a:t>Integrate dentistry students </a:t>
            </a:r>
          </a:p>
          <a:p>
            <a:r>
              <a:rPr lang="en-US" sz="2000" dirty="0"/>
              <a:t>Organize events and educational workshops to form connections between semester</a:t>
            </a:r>
          </a:p>
          <a:p>
            <a:r>
              <a:rPr lang="en-US" sz="2000" dirty="0"/>
              <a:t>Create mobility opportunity for dental students within Europe and worldwide</a:t>
            </a:r>
          </a:p>
          <a:p>
            <a:endParaRPr lang="en-FI" sz="2000" dirty="0"/>
          </a:p>
        </p:txBody>
      </p:sp>
      <p:sp>
        <p:nvSpPr>
          <p:cNvPr id="11" name="Title 1">
            <a:extLst>
              <a:ext uri="{FF2B5EF4-FFF2-40B4-BE49-F238E27FC236}">
                <a16:creationId xmlns:a16="http://schemas.microsoft.com/office/drawing/2014/main" id="{FAEAEC4E-DD84-3533-6A1B-B25194B93452}"/>
              </a:ext>
            </a:extLst>
          </p:cNvPr>
          <p:cNvSpPr txBox="1">
            <a:spLocks/>
          </p:cNvSpPr>
          <p:nvPr/>
        </p:nvSpPr>
        <p:spPr>
          <a:xfrm>
            <a:off x="2260600" y="12185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dirty="0">
                <a:latin typeface="Avenir Next LT Pro Demi" panose="020F0502020204030204" pitchFamily="34" charset="0"/>
                <a:ea typeface="ADLaM Display" panose="020F0502020204030204" pitchFamily="2" charset="0"/>
                <a:cs typeface="Aharoni" panose="02010803020104030203" pitchFamily="2" charset="-79"/>
              </a:rPr>
              <a:t>DSA’s Aims</a:t>
            </a:r>
            <a:endParaRPr lang="en-FI" sz="3200" dirty="0">
              <a:latin typeface="Avenir Next LT Pro Demi" panose="020F0502020204030204" pitchFamily="34" charset="0"/>
              <a:ea typeface="ADLaM Display" panose="020F0502020204030204" pitchFamily="2" charset="0"/>
              <a:cs typeface="Aharoni" panose="02010803020104030203" pitchFamily="2" charset="-79"/>
            </a:endParaRPr>
          </a:p>
        </p:txBody>
      </p:sp>
      <p:pic>
        <p:nvPicPr>
          <p:cNvPr id="12" name="Picture 11">
            <a:extLst>
              <a:ext uri="{FF2B5EF4-FFF2-40B4-BE49-F238E27FC236}">
                <a16:creationId xmlns:a16="http://schemas.microsoft.com/office/drawing/2014/main" id="{47AA8E68-49FE-0E06-2A12-7B12F5C6640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25921" y="1615440"/>
            <a:ext cx="4815840" cy="3688080"/>
          </a:xfrm>
          <a:custGeom>
            <a:avLst/>
            <a:gdLst>
              <a:gd name="connsiteX0" fmla="*/ 0 w 4815840"/>
              <a:gd name="connsiteY0" fmla="*/ 0 h 3688080"/>
              <a:gd name="connsiteX1" fmla="*/ 736136 w 4815840"/>
              <a:gd name="connsiteY1" fmla="*/ 0 h 3688080"/>
              <a:gd name="connsiteX2" fmla="*/ 1279637 w 4815840"/>
              <a:gd name="connsiteY2" fmla="*/ 0 h 3688080"/>
              <a:gd name="connsiteX3" fmla="*/ 1919456 w 4815840"/>
              <a:gd name="connsiteY3" fmla="*/ 0 h 3688080"/>
              <a:gd name="connsiteX4" fmla="*/ 2703750 w 4815840"/>
              <a:gd name="connsiteY4" fmla="*/ 0 h 3688080"/>
              <a:gd name="connsiteX5" fmla="*/ 3391727 w 4815840"/>
              <a:gd name="connsiteY5" fmla="*/ 0 h 3688080"/>
              <a:gd name="connsiteX6" fmla="*/ 4127863 w 4815840"/>
              <a:gd name="connsiteY6" fmla="*/ 0 h 3688080"/>
              <a:gd name="connsiteX7" fmla="*/ 4815840 w 4815840"/>
              <a:gd name="connsiteY7" fmla="*/ 0 h 3688080"/>
              <a:gd name="connsiteX8" fmla="*/ 4815840 w 4815840"/>
              <a:gd name="connsiteY8" fmla="*/ 614680 h 3688080"/>
              <a:gd name="connsiteX9" fmla="*/ 4815840 w 4815840"/>
              <a:gd name="connsiteY9" fmla="*/ 1266241 h 3688080"/>
              <a:gd name="connsiteX10" fmla="*/ 4815840 w 4815840"/>
              <a:gd name="connsiteY10" fmla="*/ 1807159 h 3688080"/>
              <a:gd name="connsiteX11" fmla="*/ 4815840 w 4815840"/>
              <a:gd name="connsiteY11" fmla="*/ 2311197 h 3688080"/>
              <a:gd name="connsiteX12" fmla="*/ 4815840 w 4815840"/>
              <a:gd name="connsiteY12" fmla="*/ 2852115 h 3688080"/>
              <a:gd name="connsiteX13" fmla="*/ 4815840 w 4815840"/>
              <a:gd name="connsiteY13" fmla="*/ 3688080 h 3688080"/>
              <a:gd name="connsiteX14" fmla="*/ 4127863 w 4815840"/>
              <a:gd name="connsiteY14" fmla="*/ 3688080 h 3688080"/>
              <a:gd name="connsiteX15" fmla="*/ 3439886 w 4815840"/>
              <a:gd name="connsiteY15" fmla="*/ 3688080 h 3688080"/>
              <a:gd name="connsiteX16" fmla="*/ 2848225 w 4815840"/>
              <a:gd name="connsiteY16" fmla="*/ 3688080 h 3688080"/>
              <a:gd name="connsiteX17" fmla="*/ 2160248 w 4815840"/>
              <a:gd name="connsiteY17" fmla="*/ 3688080 h 3688080"/>
              <a:gd name="connsiteX18" fmla="*/ 1472271 w 4815840"/>
              <a:gd name="connsiteY18" fmla="*/ 3688080 h 3688080"/>
              <a:gd name="connsiteX19" fmla="*/ 784294 w 4815840"/>
              <a:gd name="connsiteY19" fmla="*/ 3688080 h 3688080"/>
              <a:gd name="connsiteX20" fmla="*/ 0 w 4815840"/>
              <a:gd name="connsiteY20" fmla="*/ 3688080 h 3688080"/>
              <a:gd name="connsiteX21" fmla="*/ 0 w 4815840"/>
              <a:gd name="connsiteY21" fmla="*/ 3110281 h 3688080"/>
              <a:gd name="connsiteX22" fmla="*/ 0 w 4815840"/>
              <a:gd name="connsiteY22" fmla="*/ 2495601 h 3688080"/>
              <a:gd name="connsiteX23" fmla="*/ 0 w 4815840"/>
              <a:gd name="connsiteY23" fmla="*/ 1844040 h 3688080"/>
              <a:gd name="connsiteX24" fmla="*/ 0 w 4815840"/>
              <a:gd name="connsiteY24" fmla="*/ 1192479 h 3688080"/>
              <a:gd name="connsiteX25" fmla="*/ 0 w 4815840"/>
              <a:gd name="connsiteY25" fmla="*/ 540918 h 3688080"/>
              <a:gd name="connsiteX26" fmla="*/ 0 w 4815840"/>
              <a:gd name="connsiteY26" fmla="*/ 0 h 368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5840" h="3688080" fill="none" extrusionOk="0">
                <a:moveTo>
                  <a:pt x="0" y="0"/>
                </a:moveTo>
                <a:cubicBezTo>
                  <a:pt x="175249" y="-25547"/>
                  <a:pt x="378940" y="-27518"/>
                  <a:pt x="736136" y="0"/>
                </a:cubicBezTo>
                <a:cubicBezTo>
                  <a:pt x="1093332" y="27518"/>
                  <a:pt x="1142808" y="-24005"/>
                  <a:pt x="1279637" y="0"/>
                </a:cubicBezTo>
                <a:cubicBezTo>
                  <a:pt x="1416466" y="24005"/>
                  <a:pt x="1672565" y="5275"/>
                  <a:pt x="1919456" y="0"/>
                </a:cubicBezTo>
                <a:cubicBezTo>
                  <a:pt x="2166347" y="-5275"/>
                  <a:pt x="2492959" y="11388"/>
                  <a:pt x="2703750" y="0"/>
                </a:cubicBezTo>
                <a:cubicBezTo>
                  <a:pt x="2914541" y="-11388"/>
                  <a:pt x="3194720" y="-2359"/>
                  <a:pt x="3391727" y="0"/>
                </a:cubicBezTo>
                <a:cubicBezTo>
                  <a:pt x="3588734" y="2359"/>
                  <a:pt x="3890425" y="-8895"/>
                  <a:pt x="4127863" y="0"/>
                </a:cubicBezTo>
                <a:cubicBezTo>
                  <a:pt x="4365301" y="8895"/>
                  <a:pt x="4603840" y="-29353"/>
                  <a:pt x="4815840" y="0"/>
                </a:cubicBezTo>
                <a:cubicBezTo>
                  <a:pt x="4833419" y="235226"/>
                  <a:pt x="4807742" y="464499"/>
                  <a:pt x="4815840" y="614680"/>
                </a:cubicBezTo>
                <a:cubicBezTo>
                  <a:pt x="4823938" y="764861"/>
                  <a:pt x="4810777" y="1085838"/>
                  <a:pt x="4815840" y="1266241"/>
                </a:cubicBezTo>
                <a:cubicBezTo>
                  <a:pt x="4820903" y="1446644"/>
                  <a:pt x="4805587" y="1576925"/>
                  <a:pt x="4815840" y="1807159"/>
                </a:cubicBezTo>
                <a:cubicBezTo>
                  <a:pt x="4826093" y="2037393"/>
                  <a:pt x="4834289" y="2133016"/>
                  <a:pt x="4815840" y="2311197"/>
                </a:cubicBezTo>
                <a:cubicBezTo>
                  <a:pt x="4797391" y="2489378"/>
                  <a:pt x="4818894" y="2728201"/>
                  <a:pt x="4815840" y="2852115"/>
                </a:cubicBezTo>
                <a:cubicBezTo>
                  <a:pt x="4812786" y="2976029"/>
                  <a:pt x="4812337" y="3412599"/>
                  <a:pt x="4815840" y="3688080"/>
                </a:cubicBezTo>
                <a:cubicBezTo>
                  <a:pt x="4639512" y="3700059"/>
                  <a:pt x="4415463" y="3715599"/>
                  <a:pt x="4127863" y="3688080"/>
                </a:cubicBezTo>
                <a:cubicBezTo>
                  <a:pt x="3840263" y="3660561"/>
                  <a:pt x="3752479" y="3713815"/>
                  <a:pt x="3439886" y="3688080"/>
                </a:cubicBezTo>
                <a:cubicBezTo>
                  <a:pt x="3127293" y="3662345"/>
                  <a:pt x="3123606" y="3679718"/>
                  <a:pt x="2848225" y="3688080"/>
                </a:cubicBezTo>
                <a:cubicBezTo>
                  <a:pt x="2572844" y="3696442"/>
                  <a:pt x="2332422" y="3663389"/>
                  <a:pt x="2160248" y="3688080"/>
                </a:cubicBezTo>
                <a:cubicBezTo>
                  <a:pt x="1988074" y="3712771"/>
                  <a:pt x="1679910" y="3669364"/>
                  <a:pt x="1472271" y="3688080"/>
                </a:cubicBezTo>
                <a:cubicBezTo>
                  <a:pt x="1264632" y="3706796"/>
                  <a:pt x="1123623" y="3676976"/>
                  <a:pt x="784294" y="3688080"/>
                </a:cubicBezTo>
                <a:cubicBezTo>
                  <a:pt x="444965" y="3699184"/>
                  <a:pt x="314312" y="3687595"/>
                  <a:pt x="0" y="3688080"/>
                </a:cubicBezTo>
                <a:cubicBezTo>
                  <a:pt x="-5663" y="3543165"/>
                  <a:pt x="21814" y="3379115"/>
                  <a:pt x="0" y="3110281"/>
                </a:cubicBezTo>
                <a:cubicBezTo>
                  <a:pt x="-21814" y="2841447"/>
                  <a:pt x="27006" y="2719498"/>
                  <a:pt x="0" y="2495601"/>
                </a:cubicBezTo>
                <a:cubicBezTo>
                  <a:pt x="-27006" y="2271704"/>
                  <a:pt x="-31942" y="2037518"/>
                  <a:pt x="0" y="1844040"/>
                </a:cubicBezTo>
                <a:cubicBezTo>
                  <a:pt x="31942" y="1650562"/>
                  <a:pt x="26731" y="1367072"/>
                  <a:pt x="0" y="1192479"/>
                </a:cubicBezTo>
                <a:cubicBezTo>
                  <a:pt x="-26731" y="1017886"/>
                  <a:pt x="17836" y="800980"/>
                  <a:pt x="0" y="540918"/>
                </a:cubicBezTo>
                <a:cubicBezTo>
                  <a:pt x="-17836" y="280856"/>
                  <a:pt x="-15349" y="158019"/>
                  <a:pt x="0" y="0"/>
                </a:cubicBezTo>
                <a:close/>
              </a:path>
              <a:path w="4815840" h="3688080" stroke="0" extrusionOk="0">
                <a:moveTo>
                  <a:pt x="0" y="0"/>
                </a:moveTo>
                <a:cubicBezTo>
                  <a:pt x="223059" y="23541"/>
                  <a:pt x="363294" y="11942"/>
                  <a:pt x="639819" y="0"/>
                </a:cubicBezTo>
                <a:cubicBezTo>
                  <a:pt x="916344" y="-11942"/>
                  <a:pt x="1072205" y="-12970"/>
                  <a:pt x="1183321" y="0"/>
                </a:cubicBezTo>
                <a:cubicBezTo>
                  <a:pt x="1294437" y="12970"/>
                  <a:pt x="1734622" y="26198"/>
                  <a:pt x="1967615" y="0"/>
                </a:cubicBezTo>
                <a:cubicBezTo>
                  <a:pt x="2200608" y="-26198"/>
                  <a:pt x="2403399" y="-27139"/>
                  <a:pt x="2607433" y="0"/>
                </a:cubicBezTo>
                <a:cubicBezTo>
                  <a:pt x="2811467" y="27139"/>
                  <a:pt x="2956472" y="-9278"/>
                  <a:pt x="3247252" y="0"/>
                </a:cubicBezTo>
                <a:cubicBezTo>
                  <a:pt x="3538032" y="9278"/>
                  <a:pt x="3725154" y="-18238"/>
                  <a:pt x="4031546" y="0"/>
                </a:cubicBezTo>
                <a:cubicBezTo>
                  <a:pt x="4337938" y="18238"/>
                  <a:pt x="4522797" y="23332"/>
                  <a:pt x="4815840" y="0"/>
                </a:cubicBezTo>
                <a:cubicBezTo>
                  <a:pt x="4816743" y="252665"/>
                  <a:pt x="4848535" y="380677"/>
                  <a:pt x="4815840" y="688442"/>
                </a:cubicBezTo>
                <a:cubicBezTo>
                  <a:pt x="4783145" y="996207"/>
                  <a:pt x="4842690" y="979585"/>
                  <a:pt x="4815840" y="1229360"/>
                </a:cubicBezTo>
                <a:cubicBezTo>
                  <a:pt x="4788990" y="1479135"/>
                  <a:pt x="4807839" y="1655582"/>
                  <a:pt x="4815840" y="1770278"/>
                </a:cubicBezTo>
                <a:cubicBezTo>
                  <a:pt x="4823841" y="1884974"/>
                  <a:pt x="4786475" y="2232826"/>
                  <a:pt x="4815840" y="2384958"/>
                </a:cubicBezTo>
                <a:cubicBezTo>
                  <a:pt x="4845205" y="2537090"/>
                  <a:pt x="4816194" y="2897384"/>
                  <a:pt x="4815840" y="3036519"/>
                </a:cubicBezTo>
                <a:cubicBezTo>
                  <a:pt x="4815486" y="3175654"/>
                  <a:pt x="4838699" y="3403644"/>
                  <a:pt x="4815840" y="3688080"/>
                </a:cubicBezTo>
                <a:cubicBezTo>
                  <a:pt x="4574853" y="3695842"/>
                  <a:pt x="4360663" y="3696576"/>
                  <a:pt x="4127863" y="3688080"/>
                </a:cubicBezTo>
                <a:cubicBezTo>
                  <a:pt x="3895063" y="3679584"/>
                  <a:pt x="3661732" y="3678754"/>
                  <a:pt x="3536203" y="3688080"/>
                </a:cubicBezTo>
                <a:cubicBezTo>
                  <a:pt x="3410674" y="3697406"/>
                  <a:pt x="3177928" y="3655123"/>
                  <a:pt x="2848225" y="3688080"/>
                </a:cubicBezTo>
                <a:cubicBezTo>
                  <a:pt x="2518522" y="3721037"/>
                  <a:pt x="2311544" y="3726641"/>
                  <a:pt x="2063931" y="3688080"/>
                </a:cubicBezTo>
                <a:cubicBezTo>
                  <a:pt x="1816318" y="3649519"/>
                  <a:pt x="1698456" y="3688812"/>
                  <a:pt x="1375954" y="3688080"/>
                </a:cubicBezTo>
                <a:cubicBezTo>
                  <a:pt x="1053452" y="3687348"/>
                  <a:pt x="958211" y="3704035"/>
                  <a:pt x="832452" y="3688080"/>
                </a:cubicBezTo>
                <a:cubicBezTo>
                  <a:pt x="706693" y="3672125"/>
                  <a:pt x="412026" y="3647578"/>
                  <a:pt x="0" y="3688080"/>
                </a:cubicBezTo>
                <a:cubicBezTo>
                  <a:pt x="19728" y="3456323"/>
                  <a:pt x="28442" y="3154946"/>
                  <a:pt x="0" y="2999638"/>
                </a:cubicBezTo>
                <a:cubicBezTo>
                  <a:pt x="-28442" y="2844330"/>
                  <a:pt x="-13896" y="2553446"/>
                  <a:pt x="0" y="2311197"/>
                </a:cubicBezTo>
                <a:cubicBezTo>
                  <a:pt x="13896" y="2068948"/>
                  <a:pt x="22382" y="1921207"/>
                  <a:pt x="0" y="1696517"/>
                </a:cubicBezTo>
                <a:cubicBezTo>
                  <a:pt x="-22382" y="1471827"/>
                  <a:pt x="-17479" y="1354175"/>
                  <a:pt x="0" y="1118718"/>
                </a:cubicBezTo>
                <a:cubicBezTo>
                  <a:pt x="17479" y="883261"/>
                  <a:pt x="-2291" y="815443"/>
                  <a:pt x="0" y="614680"/>
                </a:cubicBezTo>
                <a:cubicBezTo>
                  <a:pt x="2291" y="413917"/>
                  <a:pt x="-3119" y="136741"/>
                  <a:pt x="0" y="0"/>
                </a:cubicBezTo>
                <a:close/>
              </a:path>
            </a:pathLst>
          </a:custGeom>
          <a:ln w="38100">
            <a:solidFill>
              <a:srgbClr val="C0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sp>
        <p:nvSpPr>
          <p:cNvPr id="8" name="Title 1">
            <a:extLst>
              <a:ext uri="{FF2B5EF4-FFF2-40B4-BE49-F238E27FC236}">
                <a16:creationId xmlns:a16="http://schemas.microsoft.com/office/drawing/2014/main" id="{D99D926C-47DE-F18F-3FED-323AE27688AC}"/>
              </a:ext>
            </a:extLst>
          </p:cNvPr>
          <p:cNvSpPr txBox="1">
            <a:spLocks/>
          </p:cNvSpPr>
          <p:nvPr/>
        </p:nvSpPr>
        <p:spPr>
          <a:xfrm>
            <a:off x="838200" y="554039"/>
            <a:ext cx="10515600" cy="132556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rgbClr val="F58220"/>
                </a:solidFill>
                <a:latin typeface="Arial" panose="020B0604020202020204" pitchFamily="34" charset="0"/>
                <a:ea typeface="+mj-ea"/>
                <a:cs typeface="Arial" panose="020B0604020202020204" pitchFamily="34" charset="0"/>
              </a:defRPr>
            </a:lvl1pPr>
          </a:lstStyle>
          <a:p>
            <a:r>
              <a:rPr lang="fi-FI" sz="4400" dirty="0">
                <a:solidFill>
                  <a:srgbClr val="C00000"/>
                </a:solidFill>
                <a:latin typeface="Avenir Next LT Pro Demi" panose="020B0704020202020204" pitchFamily="34" charset="0"/>
              </a:rPr>
              <a:t>Dental Student Association</a:t>
            </a:r>
            <a:endParaRPr lang="en-FI" sz="4400" dirty="0">
              <a:solidFill>
                <a:srgbClr val="C00000"/>
              </a:solidFill>
              <a:latin typeface="Avenir Next LT Pro Demi" panose="020B0704020202020204" pitchFamily="34" charset="0"/>
            </a:endParaRPr>
          </a:p>
        </p:txBody>
      </p:sp>
    </p:spTree>
    <p:extLst>
      <p:ext uri="{BB962C8B-B14F-4D97-AF65-F5344CB8AC3E}">
        <p14:creationId xmlns:p14="http://schemas.microsoft.com/office/powerpoint/2010/main" val="365986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13844EE9-2895-4B7B-A445-00BA9172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5E0BB08-68DF-EF41-AB40-70EC324B24EE}"/>
              </a:ext>
            </a:extLst>
          </p:cNvPr>
          <p:cNvSpPr>
            <a:spLocks noGrp="1"/>
          </p:cNvSpPr>
          <p:nvPr>
            <p:ph type="title"/>
          </p:nvPr>
        </p:nvSpPr>
        <p:spPr>
          <a:xfrm>
            <a:off x="4778756" y="735147"/>
            <a:ext cx="5847781" cy="1046671"/>
          </a:xfrm>
        </p:spPr>
        <p:txBody>
          <a:bodyPr vert="horz" lIns="91440" tIns="45720" rIns="91440" bIns="45720" rtlCol="0" anchor="ctr">
            <a:normAutofit/>
          </a:bodyPr>
          <a:lstStyle/>
          <a:p>
            <a:r>
              <a:rPr lang="en-US" sz="2800" kern="1200">
                <a:solidFill>
                  <a:schemeClr val="tx1"/>
                </a:solidFill>
                <a:latin typeface="+mj-lt"/>
                <a:ea typeface="+mj-ea"/>
                <a:cs typeface="+mj-cs"/>
              </a:rPr>
              <a:t>Who does what?</a:t>
            </a:r>
          </a:p>
        </p:txBody>
      </p:sp>
      <p:sp>
        <p:nvSpPr>
          <p:cNvPr id="89" name="Rectangle 88">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 name="Content Placeholder 3">
            <a:extLst>
              <a:ext uri="{FF2B5EF4-FFF2-40B4-BE49-F238E27FC236}">
                <a16:creationId xmlns:a16="http://schemas.microsoft.com/office/drawing/2014/main" id="{1A52FB05-E02E-3A48-8874-3FDB341AD358}"/>
              </a:ext>
            </a:extLst>
          </p:cNvPr>
          <p:cNvSpPr>
            <a:spLocks noGrp="1"/>
          </p:cNvSpPr>
          <p:nvPr>
            <p:ph sz="half" idx="1"/>
          </p:nvPr>
        </p:nvSpPr>
        <p:spPr>
          <a:xfrm>
            <a:off x="4636568" y="1624263"/>
            <a:ext cx="7539950" cy="4341034"/>
          </a:xfrm>
        </p:spPr>
        <p:txBody>
          <a:bodyPr vert="horz" lIns="91440" tIns="45720" rIns="91440" bIns="45720" rtlCol="0" anchor="ctr">
            <a:normAutofit/>
          </a:bodyPr>
          <a:lstStyle/>
          <a:p>
            <a:r>
              <a:rPr lang="en-US" sz="1800" dirty="0"/>
              <a:t>President &amp; Vice-President – Recruitment &amp; Coach, represent, make final decisions, have general overview of everything</a:t>
            </a:r>
            <a:endParaRPr lang="en-US" sz="1800" dirty="0">
              <a:cs typeface="Calibri"/>
            </a:endParaRPr>
          </a:p>
          <a:p>
            <a:r>
              <a:rPr lang="en-US" sz="1800" dirty="0"/>
              <a:t>Head of Academic Affairs – deal with University and study related problems</a:t>
            </a:r>
            <a:endParaRPr lang="en-US" sz="1800" dirty="0">
              <a:cs typeface="Calibri"/>
            </a:endParaRPr>
          </a:p>
          <a:p>
            <a:r>
              <a:rPr lang="en-US" sz="1800" dirty="0"/>
              <a:t>Public Relations Officer – social media</a:t>
            </a:r>
            <a:endParaRPr lang="en-US" sz="1800" dirty="0">
              <a:cs typeface="Calibri"/>
            </a:endParaRPr>
          </a:p>
          <a:p>
            <a:r>
              <a:rPr lang="en-US" sz="1800" dirty="0"/>
              <a:t>Social and Integration Officer – events</a:t>
            </a:r>
            <a:endParaRPr lang="en-US" sz="1800" dirty="0">
              <a:cs typeface="Calibri"/>
            </a:endParaRPr>
          </a:p>
          <a:p>
            <a:r>
              <a:rPr lang="en-US" sz="1800" dirty="0"/>
              <a:t>Ambassador -  representing DSA in meetings &amp; keep track of their events (ISA, LDSA, </a:t>
            </a:r>
            <a:r>
              <a:rPr lang="en-US" sz="1800" dirty="0" err="1"/>
              <a:t>etc</a:t>
            </a:r>
            <a:r>
              <a:rPr lang="en-US" sz="1800" dirty="0"/>
              <a:t>).</a:t>
            </a:r>
            <a:endParaRPr lang="en-US" sz="1800" dirty="0">
              <a:cs typeface="Calibri"/>
            </a:endParaRPr>
          </a:p>
        </p:txBody>
      </p:sp>
      <p:sp>
        <p:nvSpPr>
          <p:cNvPr id="93" name="Rectangle 92">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5" name="Rectangle 94">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3">
            <a:extLst>
              <a:ext uri="{FF2B5EF4-FFF2-40B4-BE49-F238E27FC236}">
                <a16:creationId xmlns:a16="http://schemas.microsoft.com/office/drawing/2014/main" id="{F975B19F-36CF-6317-D12E-F73ABAED4F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6576" y="6424622"/>
            <a:ext cx="555172" cy="487365"/>
          </a:xfrm>
          <a:prstGeom prst="rect">
            <a:avLst/>
          </a:prstGeom>
          <a:ln w="28575">
            <a:solidFill>
              <a:schemeClr val="bg1"/>
            </a:solidFill>
          </a:ln>
        </p:spPr>
      </p:pic>
      <p:pic>
        <p:nvPicPr>
          <p:cNvPr id="6" name="Picture 5">
            <a:extLst>
              <a:ext uri="{FF2B5EF4-FFF2-40B4-BE49-F238E27FC236}">
                <a16:creationId xmlns:a16="http://schemas.microsoft.com/office/drawing/2014/main" id="{2D3F0DD9-E3FD-04A7-DC97-51774C73BE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3968"/>
          <a:stretch/>
        </p:blipFill>
        <p:spPr>
          <a:xfrm>
            <a:off x="48345" y="1471131"/>
            <a:ext cx="4619449" cy="3771225"/>
          </a:xfrm>
          <a:prstGeom prst="rect">
            <a:avLst/>
          </a:prstGeom>
        </p:spPr>
      </p:pic>
    </p:spTree>
    <p:extLst>
      <p:ext uri="{BB962C8B-B14F-4D97-AF65-F5344CB8AC3E}">
        <p14:creationId xmlns:p14="http://schemas.microsoft.com/office/powerpoint/2010/main" val="182641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849B8C5-468A-7F10-8FA8-3A9B3D8A07D9}"/>
              </a:ext>
            </a:extLst>
          </p:cNvPr>
          <p:cNvSpPr txBox="1">
            <a:spLocks/>
          </p:cNvSpPr>
          <p:nvPr/>
        </p:nvSpPr>
        <p:spPr>
          <a:xfrm>
            <a:off x="3273240" y="1658683"/>
            <a:ext cx="5713672" cy="377920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600" b="0" kern="1200">
                <a:solidFill>
                  <a:srgbClr val="5859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8E001C"/>
              </a:buClr>
              <a:buSzPct val="80000"/>
              <a:buFont typeface="Calibri" panose="020F0502020204030204" pitchFamily="34" charset="0"/>
              <a:buNone/>
              <a:defRPr sz="2000" kern="1200">
                <a:solidFill>
                  <a:srgbClr val="5859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800" kern="1200">
                <a:solidFill>
                  <a:srgbClr val="5859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2"/>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5400" kern="1200" dirty="0">
                <a:solidFill>
                  <a:schemeClr val="tx1"/>
                </a:solidFill>
                <a:latin typeface="+mn-lt"/>
                <a:ea typeface="+mj-ea"/>
                <a:cs typeface="+mj-cs"/>
              </a:rPr>
              <a:t>By students</a:t>
            </a:r>
            <a:br>
              <a:rPr lang="en-US" sz="5400" kern="1200" dirty="0">
                <a:solidFill>
                  <a:schemeClr val="tx1"/>
                </a:solidFill>
                <a:latin typeface="+mn-lt"/>
                <a:ea typeface="+mj-ea"/>
                <a:cs typeface="+mj-cs"/>
              </a:rPr>
            </a:br>
            <a:r>
              <a:rPr lang="en-US" sz="5400" kern="1200" dirty="0">
                <a:solidFill>
                  <a:schemeClr val="tx1"/>
                </a:solidFill>
                <a:latin typeface="+mn-lt"/>
                <a:ea typeface="+mj-ea"/>
                <a:cs typeface="+mj-cs"/>
              </a:rPr>
              <a:t>for students</a:t>
            </a:r>
            <a:endParaRPr lang="en-FI" sz="2000" dirty="0">
              <a:latin typeface="+mn-lt"/>
            </a:endParaRPr>
          </a:p>
        </p:txBody>
      </p:sp>
      <p:pic>
        <p:nvPicPr>
          <p:cNvPr id="2" name="Picture 1" descr="A group of people on a stage in front of a crowd&#10;&#10;Description automatically generated">
            <a:extLst>
              <a:ext uri="{FF2B5EF4-FFF2-40B4-BE49-F238E27FC236}">
                <a16:creationId xmlns:a16="http://schemas.microsoft.com/office/drawing/2014/main" id="{DA273953-C876-DC6B-8703-3EBDBED628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303784" y="-4331"/>
            <a:ext cx="2852928" cy="1665864"/>
          </a:xfrm>
          <a:custGeom>
            <a:avLst/>
            <a:gdLst>
              <a:gd name="connsiteX0" fmla="*/ 21643 w 2852928"/>
              <a:gd name="connsiteY0" fmla="*/ 0 h 1665864"/>
              <a:gd name="connsiteX1" fmla="*/ 2831284 w 2852928"/>
              <a:gd name="connsiteY1" fmla="*/ 0 h 1665864"/>
              <a:gd name="connsiteX2" fmla="*/ 2845563 w 2852928"/>
              <a:gd name="connsiteY2" fmla="*/ 93559 h 1665864"/>
              <a:gd name="connsiteX3" fmla="*/ 2852928 w 2852928"/>
              <a:gd name="connsiteY3" fmla="*/ 239406 h 1665864"/>
              <a:gd name="connsiteX4" fmla="*/ 1426464 w 2852928"/>
              <a:gd name="connsiteY4" fmla="*/ 1665864 h 1665864"/>
              <a:gd name="connsiteX5" fmla="*/ 0 w 2852928"/>
              <a:gd name="connsiteY5" fmla="*/ 239406 h 1665864"/>
              <a:gd name="connsiteX6" fmla="*/ 7364 w 2852928"/>
              <a:gd name="connsiteY6" fmla="*/ 93559 h 1665864"/>
              <a:gd name="connsiteX7" fmla="*/ 21643 w 2852928"/>
              <a:gd name="connsiteY7" fmla="*/ 0 h 166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2928" h="1665864" fill="none" extrusionOk="0">
                <a:moveTo>
                  <a:pt x="21643" y="0"/>
                </a:moveTo>
                <a:cubicBezTo>
                  <a:pt x="657916" y="86638"/>
                  <a:pt x="1792859" y="-7382"/>
                  <a:pt x="2831284" y="0"/>
                </a:cubicBezTo>
                <a:cubicBezTo>
                  <a:pt x="2837322" y="37723"/>
                  <a:pt x="2836635" y="67411"/>
                  <a:pt x="2845563" y="93559"/>
                </a:cubicBezTo>
                <a:cubicBezTo>
                  <a:pt x="2849131" y="142125"/>
                  <a:pt x="2853828" y="190326"/>
                  <a:pt x="2852928" y="239406"/>
                </a:cubicBezTo>
                <a:cubicBezTo>
                  <a:pt x="2900996" y="1032867"/>
                  <a:pt x="2247214" y="1571437"/>
                  <a:pt x="1426464" y="1665864"/>
                </a:cubicBezTo>
                <a:cubicBezTo>
                  <a:pt x="522247" y="1708072"/>
                  <a:pt x="84360" y="1083291"/>
                  <a:pt x="0" y="239406"/>
                </a:cubicBezTo>
                <a:cubicBezTo>
                  <a:pt x="193" y="194551"/>
                  <a:pt x="6899" y="141792"/>
                  <a:pt x="7364" y="93559"/>
                </a:cubicBezTo>
                <a:cubicBezTo>
                  <a:pt x="11156" y="62841"/>
                  <a:pt x="14791" y="17781"/>
                  <a:pt x="21643" y="0"/>
                </a:cubicBezTo>
                <a:close/>
              </a:path>
              <a:path w="2852928" h="1665864" stroke="0" extrusionOk="0">
                <a:moveTo>
                  <a:pt x="21643" y="0"/>
                </a:moveTo>
                <a:cubicBezTo>
                  <a:pt x="601477" y="-90802"/>
                  <a:pt x="1868568" y="-15976"/>
                  <a:pt x="2831284" y="0"/>
                </a:cubicBezTo>
                <a:cubicBezTo>
                  <a:pt x="2841806" y="15177"/>
                  <a:pt x="2838141" y="64417"/>
                  <a:pt x="2845563" y="93559"/>
                </a:cubicBezTo>
                <a:cubicBezTo>
                  <a:pt x="2844058" y="134230"/>
                  <a:pt x="2854490" y="187710"/>
                  <a:pt x="2852928" y="239406"/>
                </a:cubicBezTo>
                <a:cubicBezTo>
                  <a:pt x="2884838" y="1003071"/>
                  <a:pt x="2284595" y="1638423"/>
                  <a:pt x="1426464" y="1665864"/>
                </a:cubicBezTo>
                <a:cubicBezTo>
                  <a:pt x="544553" y="1718213"/>
                  <a:pt x="-36376" y="977518"/>
                  <a:pt x="0" y="239406"/>
                </a:cubicBezTo>
                <a:cubicBezTo>
                  <a:pt x="620" y="192191"/>
                  <a:pt x="-458" y="143216"/>
                  <a:pt x="7364" y="93559"/>
                </a:cubicBezTo>
                <a:cubicBezTo>
                  <a:pt x="12683" y="48556"/>
                  <a:pt x="23412" y="11981"/>
                  <a:pt x="21643" y="0"/>
                </a:cubicBezTo>
                <a:close/>
              </a:path>
            </a:pathLst>
          </a:custGeom>
          <a:ln w="38100">
            <a:solidFill>
              <a:srgbClr val="C00000"/>
            </a:solidFill>
            <a:extLst>
              <a:ext uri="{C807C97D-BFC1-408E-A445-0C87EB9F89A2}">
                <ask:lineSketchStyleProps xmlns:ask="http://schemas.microsoft.com/office/drawing/2018/sketchyshapes" sd="3464284953">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k:type>
                    <ask:lineSketchCurved/>
                  </ask:type>
                </ask:lineSketchStyleProps>
              </a:ext>
            </a:extLst>
          </a:ln>
        </p:spPr>
      </p:pic>
      <p:pic>
        <p:nvPicPr>
          <p:cNvPr id="3" name="Picture 2" descr="A picture containing text, person, ground&#10;&#10;Description automatically generated">
            <a:extLst>
              <a:ext uri="{FF2B5EF4-FFF2-40B4-BE49-F238E27FC236}">
                <a16:creationId xmlns:a16="http://schemas.microsoft.com/office/drawing/2014/main" id="{619F7763-B381-BCF5-FA75-49018A0A15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20" y="2288331"/>
            <a:ext cx="3564618" cy="4569668"/>
          </a:xfrm>
          <a:custGeom>
            <a:avLst/>
            <a:gdLst>
              <a:gd name="connsiteX0" fmla="*/ 640076 w 3564618"/>
              <a:gd name="connsiteY0" fmla="*/ 0 h 4569668"/>
              <a:gd name="connsiteX1" fmla="*/ 3564618 w 3564618"/>
              <a:gd name="connsiteY1" fmla="*/ 2924558 h 4569668"/>
              <a:gd name="connsiteX2" fmla="*/ 3065152 w 3564618"/>
              <a:gd name="connsiteY2" fmla="*/ 4559707 h 4569668"/>
              <a:gd name="connsiteX3" fmla="*/ 3057702 w 3564618"/>
              <a:gd name="connsiteY3" fmla="*/ 4569668 h 4569668"/>
              <a:gd name="connsiteX4" fmla="*/ 0 w 3564618"/>
              <a:gd name="connsiteY4" fmla="*/ 4569668 h 4569668"/>
              <a:gd name="connsiteX5" fmla="*/ 0 w 3564618"/>
              <a:gd name="connsiteY5" fmla="*/ 72448 h 4569668"/>
              <a:gd name="connsiteX6" fmla="*/ 50678 w 3564618"/>
              <a:gd name="connsiteY6" fmla="*/ 59417 h 4569668"/>
              <a:gd name="connsiteX7" fmla="*/ 640076 w 356461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18" h="4569668" fill="none" extrusionOk="0">
                <a:moveTo>
                  <a:pt x="640076" y="0"/>
                </a:moveTo>
                <a:cubicBezTo>
                  <a:pt x="2557981" y="-69990"/>
                  <a:pt x="3629800" y="1539235"/>
                  <a:pt x="3564618" y="2924558"/>
                </a:cubicBezTo>
                <a:cubicBezTo>
                  <a:pt x="3661049" y="3586186"/>
                  <a:pt x="3388608" y="4107606"/>
                  <a:pt x="3065152" y="4559707"/>
                </a:cubicBezTo>
                <a:cubicBezTo>
                  <a:pt x="3062384" y="4564403"/>
                  <a:pt x="3061590" y="4565666"/>
                  <a:pt x="3057702" y="4569668"/>
                </a:cubicBezTo>
                <a:cubicBezTo>
                  <a:pt x="1746070" y="4405188"/>
                  <a:pt x="488797" y="4439112"/>
                  <a:pt x="0" y="4569668"/>
                </a:cubicBezTo>
                <a:cubicBezTo>
                  <a:pt x="91680" y="2625093"/>
                  <a:pt x="-63161" y="1989699"/>
                  <a:pt x="0" y="72448"/>
                </a:cubicBezTo>
                <a:cubicBezTo>
                  <a:pt x="17472" y="68416"/>
                  <a:pt x="41747" y="63379"/>
                  <a:pt x="50678" y="59417"/>
                </a:cubicBezTo>
                <a:cubicBezTo>
                  <a:pt x="269912" y="7467"/>
                  <a:pt x="426198" y="-26173"/>
                  <a:pt x="640076" y="0"/>
                </a:cubicBezTo>
                <a:close/>
              </a:path>
              <a:path w="3564618" h="4569668" stroke="0" extrusionOk="0">
                <a:moveTo>
                  <a:pt x="640076" y="0"/>
                </a:moveTo>
                <a:cubicBezTo>
                  <a:pt x="2166820" y="22843"/>
                  <a:pt x="3799130" y="1194549"/>
                  <a:pt x="3564618" y="2924558"/>
                </a:cubicBezTo>
                <a:cubicBezTo>
                  <a:pt x="3582853" y="3454698"/>
                  <a:pt x="3315330" y="4053145"/>
                  <a:pt x="3065152" y="4559707"/>
                </a:cubicBezTo>
                <a:cubicBezTo>
                  <a:pt x="3061124" y="4563719"/>
                  <a:pt x="3060758" y="4566802"/>
                  <a:pt x="3057702" y="4569668"/>
                </a:cubicBezTo>
                <a:cubicBezTo>
                  <a:pt x="1636494" y="4486719"/>
                  <a:pt x="1466889" y="4511253"/>
                  <a:pt x="0" y="4569668"/>
                </a:cubicBezTo>
                <a:cubicBezTo>
                  <a:pt x="-91012" y="2872759"/>
                  <a:pt x="-163412" y="2040412"/>
                  <a:pt x="0" y="72448"/>
                </a:cubicBezTo>
                <a:cubicBezTo>
                  <a:pt x="24542" y="70896"/>
                  <a:pt x="40757" y="61464"/>
                  <a:pt x="50678" y="59417"/>
                </a:cubicBezTo>
                <a:cubicBezTo>
                  <a:pt x="203870" y="19353"/>
                  <a:pt x="448832" y="13965"/>
                  <a:pt x="640076" y="0"/>
                </a:cubicBezTo>
                <a:close/>
              </a:path>
            </a:pathLst>
          </a:custGeom>
          <a:ln w="38100">
            <a:solidFill>
              <a:srgbClr val="C00000"/>
            </a:solidFill>
            <a:extLst>
              <a:ext uri="{C807C97D-BFC1-408E-A445-0C87EB9F89A2}">
                <ask:lineSketchStyleProps xmlns:ask="http://schemas.microsoft.com/office/drawing/2018/sketchyshapes" sd="906295009">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k:type>
                    <ask:lineSketchCurved/>
                  </ask:type>
                </ask:lineSketchStyleProps>
              </a:ext>
            </a:extLst>
          </a:ln>
        </p:spPr>
      </p:pic>
      <p:pic>
        <p:nvPicPr>
          <p:cNvPr id="5" name="Obraz 4" descr="A person standing at a podium in front of a screen&#10;&#10;Description automatically generated with low confidence">
            <a:extLst>
              <a:ext uri="{FF2B5EF4-FFF2-40B4-BE49-F238E27FC236}">
                <a16:creationId xmlns:a16="http://schemas.microsoft.com/office/drawing/2014/main" id="{9057C6FB-7F73-C0C4-9A10-CC9DCE06BB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18761" y="-4331"/>
            <a:ext cx="3273238" cy="3383891"/>
          </a:xfrm>
          <a:custGeom>
            <a:avLst/>
            <a:gdLst>
              <a:gd name="connsiteX0" fmla="*/ 122841 w 3273238"/>
              <a:gd name="connsiteY0" fmla="*/ 0 h 3383891"/>
              <a:gd name="connsiteX1" fmla="*/ 784424 w 3273238"/>
              <a:gd name="connsiteY1" fmla="*/ 0 h 3383891"/>
              <a:gd name="connsiteX2" fmla="*/ 1477512 w 3273238"/>
              <a:gd name="connsiteY2" fmla="*/ 0 h 3383891"/>
              <a:gd name="connsiteX3" fmla="*/ 2170599 w 3273238"/>
              <a:gd name="connsiteY3" fmla="*/ 0 h 3383891"/>
              <a:gd name="connsiteX4" fmla="*/ 3273238 w 3273238"/>
              <a:gd name="connsiteY4" fmla="*/ 0 h 3383891"/>
              <a:gd name="connsiteX5" fmla="*/ 3273238 w 3273238"/>
              <a:gd name="connsiteY5" fmla="*/ 625354 h 3383891"/>
              <a:gd name="connsiteX6" fmla="*/ 3273238 w 3273238"/>
              <a:gd name="connsiteY6" fmla="*/ 1184881 h 3383891"/>
              <a:gd name="connsiteX7" fmla="*/ 3273238 w 3273238"/>
              <a:gd name="connsiteY7" fmla="*/ 1777321 h 3383891"/>
              <a:gd name="connsiteX8" fmla="*/ 3273238 w 3273238"/>
              <a:gd name="connsiteY8" fmla="*/ 2369761 h 3383891"/>
              <a:gd name="connsiteX9" fmla="*/ 3273238 w 3273238"/>
              <a:gd name="connsiteY9" fmla="*/ 3291335 h 3383891"/>
              <a:gd name="connsiteX10" fmla="*/ 3118338 w 3273238"/>
              <a:gd name="connsiteY10" fmla="*/ 3331164 h 3383891"/>
              <a:gd name="connsiteX11" fmla="*/ 2595295 w 3273238"/>
              <a:gd name="connsiteY11" fmla="*/ 3383891 h 3383891"/>
              <a:gd name="connsiteX12" fmla="*/ 0 w 3273238"/>
              <a:gd name="connsiteY12" fmla="*/ 788596 h 3383891"/>
              <a:gd name="connsiteX13" fmla="*/ 116679 w 3273238"/>
              <a:gd name="connsiteY13" fmla="*/ 16835 h 3383891"/>
              <a:gd name="connsiteX14" fmla="*/ 122841 w 3273238"/>
              <a:gd name="connsiteY14" fmla="*/ 0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3238" h="3383891" fill="none" extrusionOk="0">
                <a:moveTo>
                  <a:pt x="122841" y="0"/>
                </a:moveTo>
                <a:cubicBezTo>
                  <a:pt x="314262" y="-27753"/>
                  <a:pt x="460265" y="2835"/>
                  <a:pt x="784424" y="0"/>
                </a:cubicBezTo>
                <a:cubicBezTo>
                  <a:pt x="1108583" y="-2835"/>
                  <a:pt x="1316546" y="-3770"/>
                  <a:pt x="1477512" y="0"/>
                </a:cubicBezTo>
                <a:cubicBezTo>
                  <a:pt x="1638478" y="3770"/>
                  <a:pt x="1960741" y="-27591"/>
                  <a:pt x="2170599" y="0"/>
                </a:cubicBezTo>
                <a:cubicBezTo>
                  <a:pt x="2380457" y="27591"/>
                  <a:pt x="2962030" y="13581"/>
                  <a:pt x="3273238" y="0"/>
                </a:cubicBezTo>
                <a:cubicBezTo>
                  <a:pt x="3244425" y="296418"/>
                  <a:pt x="3272496" y="330984"/>
                  <a:pt x="3273238" y="625354"/>
                </a:cubicBezTo>
                <a:cubicBezTo>
                  <a:pt x="3273980" y="919724"/>
                  <a:pt x="3278016" y="1045098"/>
                  <a:pt x="3273238" y="1184881"/>
                </a:cubicBezTo>
                <a:cubicBezTo>
                  <a:pt x="3268460" y="1324664"/>
                  <a:pt x="3285675" y="1589452"/>
                  <a:pt x="3273238" y="1777321"/>
                </a:cubicBezTo>
                <a:cubicBezTo>
                  <a:pt x="3260801" y="1965190"/>
                  <a:pt x="3294441" y="2208256"/>
                  <a:pt x="3273238" y="2369761"/>
                </a:cubicBezTo>
                <a:cubicBezTo>
                  <a:pt x="3252035" y="2531266"/>
                  <a:pt x="3271449" y="2859519"/>
                  <a:pt x="3273238" y="3291335"/>
                </a:cubicBezTo>
                <a:cubicBezTo>
                  <a:pt x="3223292" y="3301283"/>
                  <a:pt x="3171378" y="3321673"/>
                  <a:pt x="3118338" y="3331164"/>
                </a:cubicBezTo>
                <a:cubicBezTo>
                  <a:pt x="2980411" y="3351544"/>
                  <a:pt x="2774628" y="3399685"/>
                  <a:pt x="2595295" y="3383891"/>
                </a:cubicBezTo>
                <a:cubicBezTo>
                  <a:pt x="1121530" y="3420763"/>
                  <a:pt x="-16660" y="2134406"/>
                  <a:pt x="0" y="788596"/>
                </a:cubicBezTo>
                <a:cubicBezTo>
                  <a:pt x="-6596" y="498253"/>
                  <a:pt x="67474" y="226325"/>
                  <a:pt x="116679" y="16835"/>
                </a:cubicBezTo>
                <a:cubicBezTo>
                  <a:pt x="119240" y="11507"/>
                  <a:pt x="119512" y="8153"/>
                  <a:pt x="122841" y="0"/>
                </a:cubicBezTo>
                <a:close/>
              </a:path>
              <a:path w="3273238" h="3383891" stroke="0" extrusionOk="0">
                <a:moveTo>
                  <a:pt x="122841" y="0"/>
                </a:moveTo>
                <a:cubicBezTo>
                  <a:pt x="463020" y="18912"/>
                  <a:pt x="659818" y="33145"/>
                  <a:pt x="815928" y="0"/>
                </a:cubicBezTo>
                <a:cubicBezTo>
                  <a:pt x="972038" y="-33145"/>
                  <a:pt x="1283355" y="25858"/>
                  <a:pt x="1414504" y="0"/>
                </a:cubicBezTo>
                <a:cubicBezTo>
                  <a:pt x="1545653" y="-25858"/>
                  <a:pt x="1755437" y="4505"/>
                  <a:pt x="2044583" y="0"/>
                </a:cubicBezTo>
                <a:cubicBezTo>
                  <a:pt x="2333729" y="-4505"/>
                  <a:pt x="2331542" y="20684"/>
                  <a:pt x="2611655" y="0"/>
                </a:cubicBezTo>
                <a:cubicBezTo>
                  <a:pt x="2891768" y="-20684"/>
                  <a:pt x="3089081" y="-30267"/>
                  <a:pt x="3273238" y="0"/>
                </a:cubicBezTo>
                <a:cubicBezTo>
                  <a:pt x="3258327" y="304467"/>
                  <a:pt x="3305095" y="363052"/>
                  <a:pt x="3273238" y="658267"/>
                </a:cubicBezTo>
                <a:cubicBezTo>
                  <a:pt x="3241381" y="953482"/>
                  <a:pt x="3260758" y="1078211"/>
                  <a:pt x="3273238" y="1316534"/>
                </a:cubicBezTo>
                <a:cubicBezTo>
                  <a:pt x="3285718" y="1554857"/>
                  <a:pt x="3281358" y="1665042"/>
                  <a:pt x="3273238" y="1908974"/>
                </a:cubicBezTo>
                <a:cubicBezTo>
                  <a:pt x="3265118" y="2152906"/>
                  <a:pt x="3295354" y="2321603"/>
                  <a:pt x="3273238" y="2633068"/>
                </a:cubicBezTo>
                <a:cubicBezTo>
                  <a:pt x="3251122" y="2944533"/>
                  <a:pt x="3253538" y="3016159"/>
                  <a:pt x="3273238" y="3291335"/>
                </a:cubicBezTo>
                <a:cubicBezTo>
                  <a:pt x="3213604" y="3301243"/>
                  <a:pt x="3175541" y="3314003"/>
                  <a:pt x="3118338" y="3331164"/>
                </a:cubicBezTo>
                <a:cubicBezTo>
                  <a:pt x="2941090" y="3372110"/>
                  <a:pt x="2769189" y="3375652"/>
                  <a:pt x="2595295" y="3383891"/>
                </a:cubicBezTo>
                <a:cubicBezTo>
                  <a:pt x="1269166" y="3346879"/>
                  <a:pt x="85421" y="2303275"/>
                  <a:pt x="0" y="788596"/>
                </a:cubicBezTo>
                <a:cubicBezTo>
                  <a:pt x="-8146" y="550540"/>
                  <a:pt x="47252" y="240799"/>
                  <a:pt x="116679" y="16835"/>
                </a:cubicBezTo>
                <a:cubicBezTo>
                  <a:pt x="119363" y="11445"/>
                  <a:pt x="121836" y="4494"/>
                  <a:pt x="122841" y="0"/>
                </a:cubicBezTo>
                <a:close/>
              </a:path>
            </a:pathLst>
          </a:custGeom>
          <a:ln w="38100">
            <a:solidFill>
              <a:srgbClr val="C00000"/>
            </a:solidFill>
            <a:extLst>
              <a:ext uri="{C807C97D-BFC1-408E-A445-0C87EB9F89A2}">
                <ask:lineSketchStyleProps xmlns:ask="http://schemas.microsoft.com/office/drawing/2018/sketchyshapes" sd="1426380168">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k:type>
                    <ask:lineSketchFreehand/>
                  </ask:type>
                </ask:lineSketchStyleProps>
              </a:ext>
            </a:extLst>
          </a:ln>
        </p:spPr>
      </p:pic>
      <p:pic>
        <p:nvPicPr>
          <p:cNvPr id="6" name="Picture 5" descr="A group of people sitting at a table&#10;&#10;Description automatically generated with medium confidence">
            <a:extLst>
              <a:ext uri="{FF2B5EF4-FFF2-40B4-BE49-F238E27FC236}">
                <a16:creationId xmlns:a16="http://schemas.microsoft.com/office/drawing/2014/main" id="{07EB4C7A-4343-DC87-44CB-406141FEB3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63238"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fill="none" extrusionOk="0">
                <a:moveTo>
                  <a:pt x="1888236" y="0"/>
                </a:moveTo>
                <a:cubicBezTo>
                  <a:pt x="2169206" y="2329"/>
                  <a:pt x="2528236" y="89006"/>
                  <a:pt x="2788281" y="227900"/>
                </a:cubicBezTo>
                <a:cubicBezTo>
                  <a:pt x="2806995" y="237415"/>
                  <a:pt x="2821188" y="243706"/>
                  <a:pt x="2828765" y="252495"/>
                </a:cubicBezTo>
                <a:cubicBezTo>
                  <a:pt x="2987276" y="1502922"/>
                  <a:pt x="2885454" y="1743758"/>
                  <a:pt x="2828765" y="2786678"/>
                </a:cubicBezTo>
                <a:cubicBezTo>
                  <a:pt x="2164733" y="2909046"/>
                  <a:pt x="1034581" y="2655760"/>
                  <a:pt x="227128" y="2786678"/>
                </a:cubicBezTo>
                <a:cubicBezTo>
                  <a:pt x="193622" y="2703783"/>
                  <a:pt x="161520" y="2647944"/>
                  <a:pt x="148387" y="2623223"/>
                </a:cubicBezTo>
                <a:cubicBezTo>
                  <a:pt x="67542" y="2384952"/>
                  <a:pt x="6174" y="2150666"/>
                  <a:pt x="0" y="1888236"/>
                </a:cubicBezTo>
                <a:cubicBezTo>
                  <a:pt x="-94392" y="754153"/>
                  <a:pt x="875426" y="67801"/>
                  <a:pt x="1888236" y="0"/>
                </a:cubicBezTo>
                <a:close/>
              </a:path>
              <a:path w="2828765" h="2786678" stroke="0" extrusionOk="0">
                <a:moveTo>
                  <a:pt x="1888236" y="0"/>
                </a:moveTo>
                <a:cubicBezTo>
                  <a:pt x="2207613" y="5405"/>
                  <a:pt x="2485482" y="106046"/>
                  <a:pt x="2788281" y="227900"/>
                </a:cubicBezTo>
                <a:cubicBezTo>
                  <a:pt x="2794841" y="233471"/>
                  <a:pt x="2817521" y="245645"/>
                  <a:pt x="2828765" y="252495"/>
                </a:cubicBezTo>
                <a:cubicBezTo>
                  <a:pt x="2719647" y="793631"/>
                  <a:pt x="2733148" y="1544952"/>
                  <a:pt x="2828765" y="2786678"/>
                </a:cubicBezTo>
                <a:cubicBezTo>
                  <a:pt x="2048139" y="2772581"/>
                  <a:pt x="1049090" y="2799669"/>
                  <a:pt x="227128" y="2786678"/>
                </a:cubicBezTo>
                <a:cubicBezTo>
                  <a:pt x="181777" y="2724028"/>
                  <a:pt x="170886" y="2669045"/>
                  <a:pt x="148387" y="2623223"/>
                </a:cubicBezTo>
                <a:cubicBezTo>
                  <a:pt x="88233" y="2386333"/>
                  <a:pt x="43888" y="2154447"/>
                  <a:pt x="0" y="1888236"/>
                </a:cubicBezTo>
                <a:cubicBezTo>
                  <a:pt x="36386" y="1019164"/>
                  <a:pt x="918887" y="-58410"/>
                  <a:pt x="1888236" y="0"/>
                </a:cubicBezTo>
                <a:close/>
              </a:path>
            </a:pathLst>
          </a:custGeom>
          <a:ln w="38100">
            <a:solidFill>
              <a:srgbClr val="C00000"/>
            </a:solidFill>
            <a:extLst>
              <a:ext uri="{C807C97D-BFC1-408E-A445-0C87EB9F89A2}">
                <ask:lineSketchStyleProps xmlns:ask="http://schemas.microsoft.com/office/drawing/2018/sketchyshapes" sd="72585378">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k:type>
                    <ask:lineSketchCurved/>
                  </ask:type>
                </ask:lineSketchStyleProps>
              </a:ext>
            </a:extLst>
          </a:ln>
        </p:spPr>
      </p:pic>
      <p:pic>
        <p:nvPicPr>
          <p:cNvPr id="7" name="Picture 6">
            <a:extLst>
              <a:ext uri="{FF2B5EF4-FFF2-40B4-BE49-F238E27FC236}">
                <a16:creationId xmlns:a16="http://schemas.microsoft.com/office/drawing/2014/main" id="{B55907F7-081C-F5BD-6EF0-C7D64151FAFC}"/>
              </a:ext>
            </a:extLst>
          </p:cNvPr>
          <p:cNvPicPr>
            <a:picLocks noChangeAspect="1"/>
          </p:cNvPicPr>
          <p:nvPr/>
        </p:nvPicPr>
        <p:blipFill>
          <a:blip r:embed="rId6"/>
          <a:stretch>
            <a:fillRect/>
          </a:stretch>
        </p:blipFill>
        <p:spPr>
          <a:xfrm>
            <a:off x="4770975" y="3883689"/>
            <a:ext cx="2650050" cy="2631255"/>
          </a:xfrm>
          <a:prstGeom prst="rect">
            <a:avLst/>
          </a:prstGeom>
        </p:spPr>
      </p:pic>
    </p:spTree>
    <p:extLst>
      <p:ext uri="{BB962C8B-B14F-4D97-AF65-F5344CB8AC3E}">
        <p14:creationId xmlns:p14="http://schemas.microsoft.com/office/powerpoint/2010/main" val="292634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4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46">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180" y="1109243"/>
            <a:ext cx="4842710" cy="4842710"/>
            <a:chOff x="1881974" y="1174396"/>
            <a:chExt cx="5290997" cy="5290997"/>
          </a:xfrm>
        </p:grpSpPr>
        <p:sp>
          <p:nvSpPr>
            <p:cNvPr id="48" name="Oval 47">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270" y="1095407"/>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960E1-1A20-D847-8C79-7BFCDEAC9815}"/>
              </a:ext>
            </a:extLst>
          </p:cNvPr>
          <p:cNvSpPr>
            <a:spLocks noGrp="1"/>
          </p:cNvSpPr>
          <p:nvPr>
            <p:ph type="title"/>
          </p:nvPr>
        </p:nvSpPr>
        <p:spPr>
          <a:xfrm>
            <a:off x="5644751" y="568517"/>
            <a:ext cx="6161004" cy="886379"/>
          </a:xfrm>
        </p:spPr>
        <p:txBody>
          <a:bodyPr vert="horz" lIns="91440" tIns="45720" rIns="91440" bIns="45720" rtlCol="0">
            <a:normAutofit/>
          </a:bodyPr>
          <a:lstStyle/>
          <a:p>
            <a:r>
              <a:rPr lang="en-US" dirty="0">
                <a:solidFill>
                  <a:schemeClr val="bg1"/>
                </a:solidFill>
              </a:rPr>
              <a:t>Upcoming events</a:t>
            </a:r>
          </a:p>
        </p:txBody>
      </p:sp>
      <p:grpSp>
        <p:nvGrpSpPr>
          <p:cNvPr id="114" name="Group 52">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15" name="Freeform: Shape 5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16" name="Freeform: Shape 5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pic>
        <p:nvPicPr>
          <p:cNvPr id="35" name="Graphic 34" descr="Daily Calendar">
            <a:extLst>
              <a:ext uri="{FF2B5EF4-FFF2-40B4-BE49-F238E27FC236}">
                <a16:creationId xmlns:a16="http://schemas.microsoft.com/office/drawing/2014/main" id="{B003DEBA-60D5-4137-9022-349422B8B06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49077" y="1864214"/>
            <a:ext cx="3217333" cy="3217333"/>
          </a:xfrm>
          <a:prstGeom prst="rect">
            <a:avLst/>
          </a:prstGeom>
        </p:spPr>
      </p:pic>
      <p:sp>
        <p:nvSpPr>
          <p:cNvPr id="3" name="Content Placeholder 2">
            <a:extLst>
              <a:ext uri="{FF2B5EF4-FFF2-40B4-BE49-F238E27FC236}">
                <a16:creationId xmlns:a16="http://schemas.microsoft.com/office/drawing/2014/main" id="{78CAE062-CFDD-5943-98BB-3948B64A12EF}"/>
              </a:ext>
            </a:extLst>
          </p:cNvPr>
          <p:cNvSpPr>
            <a:spLocks noGrp="1"/>
          </p:cNvSpPr>
          <p:nvPr>
            <p:ph idx="1"/>
          </p:nvPr>
        </p:nvSpPr>
        <p:spPr>
          <a:xfrm>
            <a:off x="5943600" y="1777962"/>
            <a:ext cx="6858000" cy="5170686"/>
          </a:xfrm>
        </p:spPr>
        <p:txBody>
          <a:bodyPr vert="horz" lIns="91440" tIns="45720" rIns="91440" bIns="45720" rtlCol="0" anchor="t">
            <a:normAutofit/>
          </a:bodyPr>
          <a:lstStyle/>
          <a:p>
            <a:r>
              <a:rPr lang="en-US" dirty="0">
                <a:solidFill>
                  <a:schemeClr val="bg1"/>
                </a:solidFill>
                <a:cs typeface="Calibri"/>
              </a:rPr>
              <a:t>08.02. 5 pm Anatomy Museum</a:t>
            </a:r>
          </a:p>
          <a:p>
            <a:r>
              <a:rPr lang="en-US" dirty="0">
                <a:solidFill>
                  <a:schemeClr val="bg1"/>
                </a:solidFill>
                <a:cs typeface="Calibri"/>
              </a:rPr>
              <a:t>12.02. 12 pm Info Fair</a:t>
            </a:r>
          </a:p>
          <a:p>
            <a:r>
              <a:rPr lang="en-US" dirty="0">
                <a:solidFill>
                  <a:schemeClr val="bg1"/>
                </a:solidFill>
                <a:cs typeface="Calibri"/>
              </a:rPr>
              <a:t>16/17.02. DSA Pub Crawl </a:t>
            </a:r>
          </a:p>
          <a:p>
            <a:r>
              <a:rPr lang="en-US" dirty="0">
                <a:solidFill>
                  <a:schemeClr val="bg1"/>
                </a:solidFill>
              </a:rPr>
              <a:t>Loupes Seminars (TBA)</a:t>
            </a:r>
            <a:endParaRPr lang="en-US" dirty="0">
              <a:solidFill>
                <a:schemeClr val="bg1"/>
              </a:solidFill>
              <a:cs typeface="Calibri"/>
            </a:endParaRPr>
          </a:p>
          <a:p>
            <a:r>
              <a:rPr lang="en-US" dirty="0">
                <a:solidFill>
                  <a:schemeClr val="bg1"/>
                </a:solidFill>
              </a:rPr>
              <a:t>Monthly open board meeting</a:t>
            </a:r>
            <a:endParaRPr lang="en-US" dirty="0">
              <a:solidFill>
                <a:schemeClr val="bg1"/>
              </a:solidFill>
              <a:cs typeface="Calibri"/>
            </a:endParaRPr>
          </a:p>
          <a:p>
            <a:r>
              <a:rPr lang="en-US" dirty="0">
                <a:solidFill>
                  <a:schemeClr val="bg1"/>
                </a:solidFill>
              </a:rPr>
              <a:t>Teddy bear hospital with dentists (TBA)</a:t>
            </a:r>
          </a:p>
          <a:p>
            <a:r>
              <a:rPr lang="en-US" dirty="0">
                <a:solidFill>
                  <a:schemeClr val="bg1"/>
                </a:solidFill>
              </a:rPr>
              <a:t>Speed Friending (TBA)</a:t>
            </a:r>
          </a:p>
          <a:p>
            <a:r>
              <a:rPr lang="en-US" dirty="0">
                <a:solidFill>
                  <a:schemeClr val="bg1"/>
                </a:solidFill>
                <a:cs typeface="Calibri"/>
              </a:rPr>
              <a:t>Sport </a:t>
            </a:r>
            <a:r>
              <a:rPr lang="en-US" dirty="0" err="1">
                <a:solidFill>
                  <a:schemeClr val="bg1"/>
                </a:solidFill>
                <a:cs typeface="Calibri"/>
              </a:rPr>
              <a:t>tourmanent</a:t>
            </a:r>
            <a:r>
              <a:rPr lang="en-US" dirty="0">
                <a:solidFill>
                  <a:schemeClr val="bg1"/>
                </a:solidFill>
                <a:cs typeface="Calibri"/>
              </a:rPr>
              <a:t> </a:t>
            </a:r>
            <a:r>
              <a:rPr lang="en-US" dirty="0">
                <a:solidFill>
                  <a:schemeClr val="bg1"/>
                </a:solidFill>
              </a:rPr>
              <a:t>(TBA)</a:t>
            </a:r>
            <a:endParaRPr lang="en-US" dirty="0">
              <a:solidFill>
                <a:schemeClr val="bg1"/>
              </a:solidFill>
              <a:cs typeface="Calibri"/>
            </a:endParaRPr>
          </a:p>
          <a:p>
            <a:endParaRPr lang="en-US" dirty="0">
              <a:solidFill>
                <a:schemeClr val="bg1"/>
              </a:solidFill>
              <a:cs typeface="Calibri"/>
            </a:endParaRPr>
          </a:p>
        </p:txBody>
      </p:sp>
      <p:grpSp>
        <p:nvGrpSpPr>
          <p:cNvPr id="11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58" name="Freeform: Shape 5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29158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8A30A0-11E1-1F40-9FEF-FA1D76F8D288}"/>
              </a:ext>
            </a:extLst>
          </p:cNvPr>
          <p:cNvSpPr>
            <a:spLocks noGrp="1"/>
          </p:cNvSpPr>
          <p:nvPr>
            <p:ph type="title"/>
          </p:nvPr>
        </p:nvSpPr>
        <p:spPr>
          <a:xfrm>
            <a:off x="389916" y="444464"/>
            <a:ext cx="3420305" cy="1906317"/>
          </a:xfrm>
        </p:spPr>
        <p:txBody>
          <a:bodyPr>
            <a:normAutofit/>
          </a:bodyPr>
          <a:lstStyle/>
          <a:p>
            <a:pPr algn="ctr"/>
            <a:r>
              <a:rPr lang="en-US" sz="2800" b="1" dirty="0">
                <a:cs typeface="Calibri Light"/>
              </a:rPr>
              <a:t>EDSA</a:t>
            </a:r>
            <a:br>
              <a:rPr lang="en-US" sz="2800" b="1" dirty="0">
                <a:cs typeface="Calibri Light"/>
              </a:rPr>
            </a:br>
            <a:r>
              <a:rPr lang="en-US" sz="1400" b="1" i="0" dirty="0">
                <a:solidFill>
                  <a:srgbClr val="000000"/>
                </a:solidFill>
                <a:effectLst/>
                <a:latin typeface="avenir-lt-w01_35-light1475496"/>
              </a:rPr>
              <a:t>European Dental Students' Association</a:t>
            </a:r>
            <a:endParaRPr lang="en-US" sz="2800" b="1" dirty="0">
              <a:cs typeface="Calibri Light"/>
            </a:endParaRPr>
          </a:p>
        </p:txBody>
      </p:sp>
      <p:sp>
        <p:nvSpPr>
          <p:cNvPr id="39" name="Rectangle 38">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82E531B8-6409-9148-BA81-3683163932D2}"/>
              </a:ext>
            </a:extLst>
          </p:cNvPr>
          <p:cNvSpPr>
            <a:spLocks noGrp="1"/>
          </p:cNvSpPr>
          <p:nvPr>
            <p:ph idx="1"/>
          </p:nvPr>
        </p:nvSpPr>
        <p:spPr>
          <a:xfrm>
            <a:off x="5607007" y="845761"/>
            <a:ext cx="5586448" cy="5409743"/>
          </a:xfrm>
        </p:spPr>
        <p:txBody>
          <a:bodyPr anchor="ctr">
            <a:normAutofit/>
          </a:bodyPr>
          <a:lstStyle/>
          <a:p>
            <a:r>
              <a:rPr lang="en-US" sz="2000" dirty="0"/>
              <a:t>Founded in 1988</a:t>
            </a:r>
          </a:p>
          <a:p>
            <a:r>
              <a:rPr lang="en-US" sz="2000" dirty="0"/>
              <a:t>Represents the voice of over 70,000 dental students in 34 countries in the WHO European Region.</a:t>
            </a:r>
          </a:p>
          <a:p>
            <a:r>
              <a:rPr lang="en-US" sz="2000" dirty="0"/>
              <a:t>Inform students about the E.U. organization and politics in relation to dental medicine, while defending the interests of dental students</a:t>
            </a:r>
          </a:p>
          <a:p>
            <a:r>
              <a:rPr lang="en-US" sz="2000" dirty="0"/>
              <a:t>MOBILITY PROJECTS: provide opportunities for European dental students to visit dental schools in European countries with an educational purpose</a:t>
            </a:r>
          </a:p>
        </p:txBody>
      </p:sp>
      <p:sp>
        <p:nvSpPr>
          <p:cNvPr id="41" name="Rectangle 40">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pic>
        <p:nvPicPr>
          <p:cNvPr id="3" name="Picture 2" descr="EDSA | European Dental Students' Association | Amsterdam, Netherlands">
            <a:extLst>
              <a:ext uri="{FF2B5EF4-FFF2-40B4-BE49-F238E27FC236}">
                <a16:creationId xmlns:a16="http://schemas.microsoft.com/office/drawing/2014/main" id="{D31F94A6-F211-4CC1-C3F7-CE8F0BF5D9C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9817" y="3663854"/>
            <a:ext cx="3370654" cy="2554742"/>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C316CF3F-1CB8-01FE-9DF7-C85A5F19C8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56576" y="6424622"/>
            <a:ext cx="555172" cy="487365"/>
          </a:xfrm>
          <a:prstGeom prst="rect">
            <a:avLst/>
          </a:prstGeom>
          <a:ln w="28575">
            <a:solidFill>
              <a:schemeClr val="bg1"/>
            </a:solidFill>
          </a:ln>
        </p:spPr>
      </p:pic>
      <p:pic>
        <p:nvPicPr>
          <p:cNvPr id="7" name="Picture 6">
            <a:extLst>
              <a:ext uri="{FF2B5EF4-FFF2-40B4-BE49-F238E27FC236}">
                <a16:creationId xmlns:a16="http://schemas.microsoft.com/office/drawing/2014/main" id="{F31A5755-B367-8A53-2355-09F143861F5A}"/>
              </a:ext>
            </a:extLst>
          </p:cNvPr>
          <p:cNvPicPr>
            <a:picLocks noChangeAspect="1"/>
          </p:cNvPicPr>
          <p:nvPr/>
        </p:nvPicPr>
        <p:blipFill>
          <a:blip r:embed="rId4"/>
          <a:stretch>
            <a:fillRect/>
          </a:stretch>
        </p:blipFill>
        <p:spPr>
          <a:xfrm>
            <a:off x="5063073" y="50946"/>
            <a:ext cx="6573755" cy="6756106"/>
          </a:xfrm>
          <a:prstGeom prst="rect">
            <a:avLst/>
          </a:prstGeom>
        </p:spPr>
      </p:pic>
    </p:spTree>
    <p:extLst>
      <p:ext uri="{BB962C8B-B14F-4D97-AF65-F5344CB8AC3E}">
        <p14:creationId xmlns:p14="http://schemas.microsoft.com/office/powerpoint/2010/main" val="1749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TU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045E7D-7366-4064-885E-04D1E4D30BFE}" vid="{2BD214CA-BBAF-402C-8725-69C1A9842ED3}"/>
    </a:ext>
  </a:extLst>
</a:theme>
</file>

<file path=docProps/app.xml><?xml version="1.0" encoding="utf-8"?>
<Properties xmlns="http://schemas.openxmlformats.org/officeDocument/2006/extended-properties" xmlns:vt="http://schemas.openxmlformats.org/officeDocument/2006/docPropsVTypes">
  <Template>Office Theme 2013 - 2022</Template>
  <TotalTime>1163</TotalTime>
  <Words>822</Words>
  <Application>Microsoft Office PowerPoint</Application>
  <PresentationFormat>Platekrāna</PresentationFormat>
  <Paragraphs>126</Paragraphs>
  <Slides>17</Slides>
  <Notes>0</Notes>
  <HiddenSlides>0</HiddenSlides>
  <MMClips>0</MMClips>
  <ScaleCrop>false</ScaleCrop>
  <HeadingPairs>
    <vt:vector size="6" baseType="variant">
      <vt:variant>
        <vt:lpstr>Lietotie fonti</vt:lpstr>
      </vt:variant>
      <vt:variant>
        <vt:i4>6</vt:i4>
      </vt:variant>
      <vt:variant>
        <vt:lpstr>Dizains</vt:lpstr>
      </vt:variant>
      <vt:variant>
        <vt:i4>2</vt:i4>
      </vt:variant>
      <vt:variant>
        <vt:lpstr>Slaidu virsraksti</vt:lpstr>
      </vt:variant>
      <vt:variant>
        <vt:i4>17</vt:i4>
      </vt:variant>
    </vt:vector>
  </HeadingPairs>
  <TitlesOfParts>
    <vt:vector size="25" baseType="lpstr">
      <vt:lpstr>Arial</vt:lpstr>
      <vt:lpstr>Avenir Next LT Pro Demi</vt:lpstr>
      <vt:lpstr>avenir-lt-w01_35-light1475496</vt:lpstr>
      <vt:lpstr>Calibri</vt:lpstr>
      <vt:lpstr>Calibri Light</vt:lpstr>
      <vt:lpstr>Wingdings</vt:lpstr>
      <vt:lpstr>Office Theme</vt:lpstr>
      <vt:lpstr>SATURS</vt:lpstr>
      <vt:lpstr>Welcome Freshmen!</vt:lpstr>
      <vt:lpstr>PowerPoint prezentācija</vt:lpstr>
      <vt:lpstr>Members of the new board 2024</vt:lpstr>
      <vt:lpstr>PowerPoint prezentācija</vt:lpstr>
      <vt:lpstr>PowerPoint prezentācija</vt:lpstr>
      <vt:lpstr>Who does what?</vt:lpstr>
      <vt:lpstr>PowerPoint prezentācija</vt:lpstr>
      <vt:lpstr>Upcoming events</vt:lpstr>
      <vt:lpstr>EDSA European Dental Students' Association</vt:lpstr>
      <vt:lpstr>IADS International Association of Dental Students</vt:lpstr>
      <vt:lpstr>White coat is obligatory in all on-site practical classes</vt:lpstr>
      <vt:lpstr>Dress code for preclinical and clinical classes</vt:lpstr>
      <vt:lpstr>MOOG  Simodont® Dental Trainer</vt:lpstr>
      <vt:lpstr>A sneak peak  to Dentistry Program</vt:lpstr>
      <vt:lpstr>1st semester courses – Questions?</vt:lpstr>
      <vt:lpstr>Remote studies  – thoughts from previous 1st Semester Leader</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RSU</dc:creator>
  <cp:lastModifiedBy>Rolands Bļujus</cp:lastModifiedBy>
  <cp:revision>13</cp:revision>
  <dcterms:created xsi:type="dcterms:W3CDTF">2019-02-07T08:43:02Z</dcterms:created>
  <dcterms:modified xsi:type="dcterms:W3CDTF">2024-03-15T08:27:58Z</dcterms:modified>
</cp:coreProperties>
</file>