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724" r:id="rId2"/>
    <p:sldId id="834" r:id="rId3"/>
    <p:sldId id="790" r:id="rId4"/>
    <p:sldId id="801" r:id="rId5"/>
    <p:sldId id="802" r:id="rId6"/>
    <p:sldId id="803" r:id="rId7"/>
    <p:sldId id="804" r:id="rId8"/>
    <p:sldId id="805" r:id="rId9"/>
    <p:sldId id="806" r:id="rId10"/>
    <p:sldId id="836" r:id="rId11"/>
    <p:sldId id="835" r:id="rId12"/>
    <p:sldId id="886" r:id="rId13"/>
    <p:sldId id="887" r:id="rId14"/>
    <p:sldId id="837" r:id="rId15"/>
    <p:sldId id="838" r:id="rId16"/>
    <p:sldId id="839" r:id="rId17"/>
    <p:sldId id="840" r:id="rId18"/>
    <p:sldId id="841" r:id="rId19"/>
    <p:sldId id="842" r:id="rId20"/>
    <p:sldId id="843" r:id="rId21"/>
    <p:sldId id="844" r:id="rId22"/>
    <p:sldId id="892" r:id="rId23"/>
    <p:sldId id="893" r:id="rId24"/>
    <p:sldId id="847" r:id="rId25"/>
    <p:sldId id="891" r:id="rId26"/>
    <p:sldId id="896" r:id="rId27"/>
    <p:sldId id="897" r:id="rId28"/>
    <p:sldId id="849" r:id="rId29"/>
    <p:sldId id="850" r:id="rId30"/>
    <p:sldId id="894" r:id="rId31"/>
    <p:sldId id="895" r:id="rId32"/>
    <p:sldId id="898" r:id="rId33"/>
  </p:sldIdLst>
  <p:sldSz cx="9144000" cy="6858000" type="screen4x3"/>
  <p:notesSz cx="6623050" cy="981075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0000"/>
    <a:srgbClr val="FF99CC"/>
    <a:srgbClr val="000099"/>
    <a:srgbClr val="0066FF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46" autoAdjust="0"/>
    <p:restoredTop sz="94660"/>
  </p:normalViewPr>
  <p:slideViewPr>
    <p:cSldViewPr>
      <p:cViewPr varScale="1">
        <p:scale>
          <a:sx n="90" d="100"/>
          <a:sy n="90" d="100"/>
        </p:scale>
        <p:origin x="60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69-42ED-B470-AE0CBE63E39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69-42ED-B470-AE0CBE63E39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69-42ED-B470-AE0CBE63E39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69-42ED-B470-AE0CBE63E39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69-42ED-B470-AE0CBE63E399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69-42ED-B470-AE0CBE63E3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69-42ED-B470-AE0CBE63E39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69-42ED-B470-AE0CBE63E39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969-42ED-B470-AE0CBE63E39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69-42ED-B470-AE0CBE63E39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69-42ED-B470-AE0CBE63E39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69-42ED-B470-AE0CBE63E3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Communicable, maternal, perinatal and nutritional conditions</c:v>
                </c:pt>
                <c:pt idx="1">
                  <c:v>Injuries</c:v>
                </c:pt>
                <c:pt idx="2">
                  <c:v>Cardiovascular Diseases</c:v>
                </c:pt>
                <c:pt idx="3">
                  <c:v>Cancers</c:v>
                </c:pt>
                <c:pt idx="4">
                  <c:v>Respiratory diseases</c:v>
                </c:pt>
                <c:pt idx="5">
                  <c:v>Diabetes</c:v>
                </c:pt>
                <c:pt idx="6">
                  <c:v>Other NCDs</c:v>
                </c:pt>
              </c:strCache>
            </c:strRef>
          </c:cat>
          <c:val>
            <c:numRef>
              <c:f>Tabelle1!$B$2:$B$8</c:f>
              <c:numCache>
                <c:formatCode>0%</c:formatCode>
                <c:ptCount val="7"/>
                <c:pt idx="0">
                  <c:v>0.46</c:v>
                </c:pt>
                <c:pt idx="1">
                  <c:v>7.0000000000000007E-2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0.03</c:v>
                </c:pt>
                <c:pt idx="6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969-42ED-B470-AE0CBE63E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27537182852147"/>
          <c:y val="6.4581510644502765E-2"/>
          <c:w val="0.33246536891221928"/>
          <c:h val="0.86466413920482166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</cdr:x>
      <cdr:y>0.42544</cdr:y>
    </cdr:from>
    <cdr:to>
      <cdr:x>0.94887</cdr:x>
      <cdr:y>0.54281</cdr:y>
    </cdr:to>
    <cdr:sp macro="" textlink="">
      <cdr:nvSpPr>
        <cdr:cNvPr id="2" name="Rechteck 1"/>
        <cdr:cNvSpPr/>
      </cdr:nvSpPr>
      <cdr:spPr bwMode="auto">
        <a:xfrm xmlns:a="http://schemas.openxmlformats.org/drawingml/2006/main">
          <a:off x="6300192" y="2088232"/>
          <a:ext cx="2376264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85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ctr" anchorCtr="1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de-DE" sz="2400" dirty="0" smtClean="0"/>
            <a:t>CANCER</a:t>
          </a:r>
          <a:endParaRPr lang="de-DE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t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b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CFD023-4752-4FCE-ACE1-1C2CC8B00A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t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36600"/>
            <a:ext cx="49053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4659313"/>
            <a:ext cx="529907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b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49" tIns="44924" rIns="89849" bIns="4492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11B0370-3251-426F-9358-66A414DF3B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41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sz="2400" b="1">
                <a:solidFill>
                  <a:srgbClr val="000000"/>
                </a:solidFill>
                <a:latin typeface="Tahoma" charset="0"/>
              </a:defRPr>
            </a:lvl1pPr>
            <a:lvl2pPr marL="742950" indent="-285750" defTabSz="898525" eaLnBrk="0" hangingPunct="0">
              <a:defRPr sz="2400" b="1">
                <a:solidFill>
                  <a:srgbClr val="000000"/>
                </a:solidFill>
                <a:latin typeface="Tahoma" charset="0"/>
              </a:defRPr>
            </a:lvl2pPr>
            <a:lvl3pPr marL="1143000" indent="-228600" defTabSz="898525" eaLnBrk="0" hangingPunct="0">
              <a:defRPr sz="2400" b="1">
                <a:solidFill>
                  <a:srgbClr val="000000"/>
                </a:solidFill>
                <a:latin typeface="Tahoma" charset="0"/>
              </a:defRPr>
            </a:lvl3pPr>
            <a:lvl4pPr marL="1600200" indent="-228600" defTabSz="898525" eaLnBrk="0" hangingPunct="0">
              <a:defRPr sz="2400" b="1">
                <a:solidFill>
                  <a:srgbClr val="000000"/>
                </a:solidFill>
                <a:latin typeface="Tahoma" charset="0"/>
              </a:defRPr>
            </a:lvl4pPr>
            <a:lvl5pPr marL="2057400" indent="-228600" defTabSz="898525" eaLnBrk="0" hangingPunct="0">
              <a:defRPr sz="2400" b="1">
                <a:solidFill>
                  <a:srgbClr val="000000"/>
                </a:solidFill>
                <a:latin typeface="Tahoma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ahoma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ahoma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ahoma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ahoma" charset="0"/>
              </a:defRPr>
            </a:lvl9pPr>
          </a:lstStyle>
          <a:p>
            <a:pPr eaLnBrk="1" hangingPunct="1"/>
            <a:fld id="{02A802D3-68F0-4412-8741-867517175F25}" type="slidenum">
              <a:rPr lang="de-DE" altLang="de-DE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de-DE" altLang="de-DE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36600"/>
            <a:ext cx="4903788" cy="367823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34369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98FF-3B72-49B2-86D7-43DDB0F84AA1}" type="slidenum">
              <a:rPr lang="en-US"/>
              <a:pPr/>
              <a:t>4</a:t>
            </a:fld>
            <a:endParaRPr lang="en-US"/>
          </a:p>
        </p:txBody>
      </p:sp>
      <p:sp>
        <p:nvSpPr>
          <p:cNvPr id="19353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76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 userDrawn="1"/>
        </p:nvGraphicFramePr>
        <p:xfrm>
          <a:off x="0" y="0"/>
          <a:ext cx="1547813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1" name="Bild" r:id="rId3" imgW="801624" imgH="801624" progId="Word.Picture.8">
                  <p:embed/>
                </p:oleObj>
              </mc:Choice>
              <mc:Fallback>
                <p:oleObj name="Bild" r:id="rId3" imgW="801624" imgH="80162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47813" cy="150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5C74-2660-4884-BA02-DF44D5C271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CDE5-1610-4EB5-8FB9-770E2D33A7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09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8032-4167-4DFE-BCCB-A97613DA87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DF2E-A720-4137-B0AF-6332B0C9B9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10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13CC1-A474-4EC3-BA03-6EE0F07EC0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65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30FA-D14B-44DE-8F93-8DA2461608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24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FC0A-44CE-45F4-BB00-800D83870C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52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937A-FD7C-4101-AD40-341C4C031F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60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0661-A4E4-466E-AF6C-4E333E13E4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6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3F82-48C5-4D50-8853-6EBAA8A02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96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1983-0295-4FAA-B807-C4BFE9C9B7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99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24B8-21AD-46F6-975B-26D9F3A442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40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4243-9FEC-4065-92B5-AD418332B1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06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00A6-EBCE-409D-B3DE-555D76D483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98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92100"/>
            <a:ext cx="6265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245225"/>
            <a:ext cx="5545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3C5472B-C90A-4CF7-91D3-75680F724B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0825" y="260350"/>
            <a:ext cx="2305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 userDrawn="1"/>
        </p:nvGraphicFramePr>
        <p:xfrm>
          <a:off x="0" y="0"/>
          <a:ext cx="1547813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Bild" r:id="rId18" imgW="801624" imgH="801624" progId="Word.Picture.8">
                  <p:embed/>
                </p:oleObj>
              </mc:Choice>
              <mc:Fallback>
                <p:oleObj name="Bild" r:id="rId18" imgW="801624" imgH="801624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47813" cy="150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-Arbeitsblatt3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-Arbeitsblatt4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-Arbeitsblatt5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-Arbeitsblatt6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Arbeitsblatt7.xls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-Arbeitsblatt8.xls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-Arbeitsblatt1.xls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628800"/>
            <a:ext cx="7773987" cy="323215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/>
              </a:rPr>
              <a:t>Costing of Interventions against Cervical Cancer in Cambodia </a:t>
            </a:r>
            <a:r>
              <a:rPr lang="en-US" b="1" dirty="0" smtClean="0">
                <a:effectLst/>
              </a:rPr>
              <a:t>– </a:t>
            </a:r>
            <a:r>
              <a:rPr lang="en-US" b="1" dirty="0">
                <a:effectLst/>
              </a:rPr>
              <a:t>A Disease Dynamics </a:t>
            </a:r>
            <a:r>
              <a:rPr lang="en-US" b="1" dirty="0" smtClean="0">
                <a:effectLst/>
              </a:rPr>
              <a:t>Model</a:t>
            </a:r>
            <a:endParaRPr lang="en-US" sz="3200" b="1" dirty="0" smtClean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45125"/>
            <a:ext cx="9144000" cy="1176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Steffen Flessa, </a:t>
            </a:r>
            <a:r>
              <a:rPr lang="de-DE" sz="2400" dirty="0" err="1" smtClean="0"/>
              <a:t>PhD</a:t>
            </a:r>
            <a:endParaRPr lang="de-DE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smtClean="0"/>
              <a:t>Professor of Health Care Management,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smtClean="0"/>
              <a:t>Ernst-Moritz-Arndt-University of Greifswald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Cancer in </a:t>
            </a:r>
            <a:r>
              <a:rPr lang="de-DE" dirty="0" err="1" smtClean="0"/>
              <a:t>Cambodia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28194"/>
              </p:ext>
            </p:extLst>
          </p:nvPr>
        </p:nvGraphicFramePr>
        <p:xfrm>
          <a:off x="107504" y="1844825"/>
          <a:ext cx="8928991" cy="5038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7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6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5350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/>
                      </a:r>
                      <a:br>
                        <a:rPr lang="en-GB" sz="2000" dirty="0">
                          <a:effectLst/>
                        </a:rPr>
                      </a:br>
                      <a:endParaRPr lang="de-DE" sz="2000" dirty="0">
                        <a:effectLst/>
                        <a:latin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Male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Female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Both sexes</a:t>
                      </a:r>
                      <a:endParaRPr lang="de-DE" sz="20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Population (thousands)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7117</a:t>
                      </a:r>
                      <a:endParaRPr lang="de-DE" sz="20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7444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14561</a:t>
                      </a:r>
                      <a:endParaRPr lang="de-DE" sz="20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4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new cancer cases (thousands)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5.9</a:t>
                      </a:r>
                      <a:endParaRPr lang="de-DE" sz="20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7.0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12.9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Age-standardised rate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152.9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123.0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133.1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4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Risk of getting cancer before age 75 (%)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16.5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13.1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14.3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4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cancer deaths (thousands)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4.6</a:t>
                      </a:r>
                      <a:endParaRPr lang="de-DE" sz="20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4.3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8.9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Age-standardised rate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127.5</a:t>
                      </a:r>
                      <a:endParaRPr lang="de-DE" sz="20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80.1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98.2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54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Risk of dying from cancer before age 75 (%)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13.6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8.9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10.8</a:t>
                      </a:r>
                      <a:endParaRPr lang="de-DE" sz="20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60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7417246" cy="1384300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en-US" dirty="0"/>
              <a:t>Cervix uteri carcinoma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Cause: </a:t>
            </a:r>
          </a:p>
          <a:p>
            <a:pPr lvl="1"/>
            <a:r>
              <a:rPr lang="en-US" dirty="0" smtClean="0">
                <a:effectLst/>
              </a:rPr>
              <a:t>human papilloma virus (HPV)</a:t>
            </a:r>
          </a:p>
          <a:p>
            <a:pPr lvl="1"/>
            <a:r>
              <a:rPr lang="en-US" dirty="0" smtClean="0">
                <a:effectLst/>
              </a:rPr>
              <a:t>Sexually transmitted disease</a:t>
            </a:r>
          </a:p>
          <a:p>
            <a:r>
              <a:rPr lang="en-US" dirty="0" smtClean="0">
                <a:effectLst/>
              </a:rPr>
              <a:t>Epidemiology: </a:t>
            </a:r>
          </a:p>
          <a:p>
            <a:pPr lvl="1"/>
            <a:r>
              <a:rPr lang="en-US" dirty="0" smtClean="0">
                <a:effectLst/>
              </a:rPr>
              <a:t>second most common cancer in women worldwide </a:t>
            </a:r>
          </a:p>
          <a:p>
            <a:pPr lvl="1"/>
            <a:r>
              <a:rPr lang="en-US" dirty="0" smtClean="0">
                <a:effectLst/>
              </a:rPr>
              <a:t>500,000 new cases p.a.</a:t>
            </a:r>
          </a:p>
          <a:p>
            <a:pPr lvl="1"/>
            <a:r>
              <a:rPr lang="en-US" dirty="0" smtClean="0">
                <a:effectLst/>
              </a:rPr>
              <a:t>270,000 death cases p.a. </a:t>
            </a:r>
          </a:p>
          <a:p>
            <a:pPr lvl="1"/>
            <a:r>
              <a:rPr lang="en-US" dirty="0" smtClean="0">
                <a:effectLst/>
              </a:rPr>
              <a:t>80 % in developing countries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48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35357"/>
            <a:ext cx="7452320" cy="13843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Cervical </a:t>
            </a:r>
            <a:r>
              <a:rPr lang="en-US" sz="3200" dirty="0">
                <a:effectLst/>
              </a:rPr>
              <a:t>Cancer Incidence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800" dirty="0" smtClean="0">
                <a:effectLst/>
              </a:rPr>
              <a:t>(p. 100,000 women in 2012)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Predicting the cost of diseases in resource-poor countries</a:t>
            </a:r>
            <a:endParaRPr lang="de-DE" dirty="0"/>
          </a:p>
        </p:txBody>
      </p:sp>
      <p:pic>
        <p:nvPicPr>
          <p:cNvPr id="151554" name="Picture 2" descr="http://globocan.iarc.fr/old/FactSheets/cancers/Cervix-map-i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6398" r="14162" b="27903"/>
          <a:stretch/>
        </p:blipFill>
        <p:spPr bwMode="auto">
          <a:xfrm>
            <a:off x="948739" y="1484785"/>
            <a:ext cx="8195261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lobocan.iarc.fr/old/FactSheets/cancers/Cervix-map-i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74292" r="14162" b="20269"/>
          <a:stretch/>
        </p:blipFill>
        <p:spPr bwMode="auto">
          <a:xfrm rot="16200000">
            <a:off x="-2055460" y="3863774"/>
            <a:ext cx="5373217" cy="6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077817" y="6525344"/>
            <a:ext cx="4325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http://</a:t>
            </a:r>
            <a:r>
              <a:rPr lang="de-DE" sz="1000" dirty="0" err="1"/>
              <a:t>globocan.iarc.fr</a:t>
            </a:r>
            <a:r>
              <a:rPr lang="de-DE" sz="1000" dirty="0"/>
              <a:t>/</a:t>
            </a:r>
            <a:r>
              <a:rPr lang="de-DE" sz="1000" dirty="0" err="1"/>
              <a:t>old</a:t>
            </a:r>
            <a:r>
              <a:rPr lang="de-DE" sz="1000" dirty="0"/>
              <a:t>/</a:t>
            </a:r>
            <a:r>
              <a:rPr lang="de-DE" sz="1000" dirty="0" err="1"/>
              <a:t>FactSheets</a:t>
            </a:r>
            <a:r>
              <a:rPr lang="de-DE" sz="1000" dirty="0"/>
              <a:t>/</a:t>
            </a:r>
            <a:r>
              <a:rPr lang="de-DE" sz="1000" dirty="0" err="1"/>
              <a:t>cancers</a:t>
            </a:r>
            <a:r>
              <a:rPr lang="de-DE" sz="1000" dirty="0"/>
              <a:t>/cervix-</a:t>
            </a:r>
            <a:r>
              <a:rPr lang="de-DE" sz="1000" dirty="0" err="1"/>
              <a:t>new.asp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89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7417246" cy="1384300"/>
          </a:xfrm>
        </p:spPr>
        <p:txBody>
          <a:bodyPr/>
          <a:lstStyle/>
          <a:p>
            <a:r>
              <a:rPr lang="en-US" dirty="0" smtClean="0"/>
              <a:t>Cervix </a:t>
            </a:r>
            <a:r>
              <a:rPr lang="en-US" dirty="0"/>
              <a:t>uteri carcinoma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Cambodia: </a:t>
            </a:r>
          </a:p>
          <a:p>
            <a:pPr lvl="1"/>
            <a:r>
              <a:rPr lang="en-US" dirty="0" smtClean="0">
                <a:effectLst/>
              </a:rPr>
              <a:t>Neither prevention nor treatment element of basic package</a:t>
            </a:r>
          </a:p>
          <a:p>
            <a:pPr lvl="1"/>
            <a:r>
              <a:rPr lang="en-US" dirty="0" smtClean="0">
                <a:effectLst/>
              </a:rPr>
              <a:t>Two central hospitals allow treatment</a:t>
            </a:r>
          </a:p>
          <a:p>
            <a:pPr lvl="1"/>
            <a:r>
              <a:rPr lang="en-US" dirty="0" smtClean="0">
                <a:effectLst/>
              </a:rPr>
              <a:t>Death cases: 800 p.a. </a:t>
            </a:r>
          </a:p>
          <a:p>
            <a:pPr lvl="1"/>
            <a:r>
              <a:rPr lang="en-US" dirty="0" smtClean="0">
                <a:effectLst/>
              </a:rPr>
              <a:t>Pre-malignant lesions: 3% of women &gt; 15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64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prevention: HPV-vaccination</a:t>
            </a:r>
          </a:p>
          <a:p>
            <a:r>
              <a:rPr lang="en-US" dirty="0" smtClean="0"/>
              <a:t>Secondary prevention: </a:t>
            </a:r>
          </a:p>
          <a:p>
            <a:pPr lvl="1"/>
            <a:r>
              <a:rPr lang="en-US" dirty="0" smtClean="0"/>
              <a:t>Screening: visual inspection with acetic acid (VIA)</a:t>
            </a:r>
          </a:p>
          <a:p>
            <a:pPr lvl="1"/>
            <a:r>
              <a:rPr lang="en-US" dirty="0" smtClean="0"/>
              <a:t>Cryotherapy or Cold Coagulation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65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cases do we expect in Cambodia?</a:t>
            </a:r>
          </a:p>
          <a:p>
            <a:r>
              <a:rPr lang="en-US" dirty="0" smtClean="0"/>
              <a:t>What is a cost-effective intervention package?</a:t>
            </a:r>
          </a:p>
          <a:p>
            <a:r>
              <a:rPr lang="en-US" dirty="0" smtClean="0"/>
              <a:t>What is the budget-impact of interventions against cervical cancer?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17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0"/>
            <a:ext cx="1368151" cy="6813376"/>
          </a:xfrm>
        </p:spPr>
        <p:txBody>
          <a:bodyPr vert="vert"/>
          <a:lstStyle/>
          <a:p>
            <a:r>
              <a:rPr lang="de-DE" dirty="0" smtClean="0"/>
              <a:t>3.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Cervical Cancer in Cambodia</a:t>
            </a:r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14401"/>
              </p:ext>
            </p:extLst>
          </p:nvPr>
        </p:nvGraphicFramePr>
        <p:xfrm>
          <a:off x="3778250" y="0"/>
          <a:ext cx="5349875" cy="682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Picture" r:id="rId3" imgW="9271080" imgH="11810520" progId="Word.Picture.8">
                  <p:embed/>
                </p:oleObj>
              </mc:Choice>
              <mc:Fallback>
                <p:oleObj name="Picture" r:id="rId3" imgW="9271080" imgH="118105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0"/>
                        <a:ext cx="5349875" cy="68230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9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err="1" smtClean="0">
                <a:effectLst/>
              </a:rPr>
              <a:t>P</a:t>
            </a:r>
            <a:r>
              <a:rPr lang="de-DE" i="1" baseline="-25000" dirty="0" err="1" smtClean="0">
                <a:effectLst/>
              </a:rPr>
              <a:t>t,s,a,h</a:t>
            </a:r>
            <a:r>
              <a:rPr lang="de-DE" i="1" baseline="-25000" dirty="0" smtClean="0">
                <a:effectLst/>
              </a:rPr>
              <a:t>	</a:t>
            </a:r>
            <a:r>
              <a:rPr lang="en-US" dirty="0" smtClean="0">
                <a:effectLst/>
              </a:rPr>
              <a:t>Population </a:t>
            </a:r>
            <a:r>
              <a:rPr lang="en-US" dirty="0">
                <a:effectLst/>
              </a:rPr>
              <a:t>in time t of sex s </a:t>
            </a:r>
            <a:r>
              <a:rPr lang="en-US" dirty="0" smtClean="0">
                <a:effectLst/>
              </a:rPr>
              <a:t>in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	age </a:t>
            </a:r>
            <a:r>
              <a:rPr lang="en-US" dirty="0">
                <a:effectLst/>
              </a:rPr>
              <a:t>a in health status </a:t>
            </a:r>
            <a:r>
              <a:rPr lang="en-US" dirty="0" smtClean="0">
                <a:effectLst/>
              </a:rPr>
              <a:t>h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1963554" y="3861048"/>
                <a:ext cx="3916007" cy="212648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𝑛𝑜𝑡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𝑖𝑛𝑓𝑒𝑐𝑡𝑒𝑑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𝑖𝑛𝑓𝑒𝑐𝑡𝑒𝑑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h𝑒𝑎𝑙𝑡h𝑦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𝑖𝑛𝑓𝑒𝑐𝑡𝑒𝑑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𝑙𝑒𝑠𝑖𝑜𝑛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𝑐𝑎𝑛𝑐𝑒𝑟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554" y="3861048"/>
                <a:ext cx="3916007" cy="2126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5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Demography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Fertility</a:t>
            </a:r>
          </a:p>
          <a:p>
            <a:r>
              <a:rPr lang="en-US" dirty="0"/>
              <a:t>General Mortality</a:t>
            </a:r>
          </a:p>
          <a:p>
            <a:r>
              <a:rPr lang="en-US" dirty="0"/>
              <a:t>Aging</a:t>
            </a:r>
          </a:p>
          <a:p>
            <a:r>
              <a:rPr lang="en-US" dirty="0"/>
              <a:t>Transition</a:t>
            </a:r>
            <a:endParaRPr lang="de-DE" dirty="0"/>
          </a:p>
          <a:p>
            <a:pPr lvl="1"/>
            <a:r>
              <a:rPr lang="en-US" dirty="0"/>
              <a:t>Progression from “infected and healthy” to “infected with lesion”</a:t>
            </a:r>
            <a:endParaRPr lang="de-DE" dirty="0"/>
          </a:p>
          <a:p>
            <a:pPr lvl="1"/>
            <a:r>
              <a:rPr lang="en-US" dirty="0"/>
              <a:t>Clearance from “Infect and healthy” to “healthy”</a:t>
            </a:r>
            <a:endParaRPr lang="de-DE" dirty="0"/>
          </a:p>
          <a:p>
            <a:pPr lvl="1"/>
            <a:r>
              <a:rPr lang="en-US" dirty="0"/>
              <a:t>Invasion: “Infected with lesion” to “cancer”</a:t>
            </a:r>
            <a:endParaRPr lang="de-DE" dirty="0"/>
          </a:p>
          <a:p>
            <a:pPr lvl="1"/>
            <a:r>
              <a:rPr lang="en-US" dirty="0"/>
              <a:t>Cancer to death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5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Stable partnership </a:t>
            </a:r>
            <a:r>
              <a:rPr lang="en-US" dirty="0" smtClean="0">
                <a:effectLst/>
              </a:rPr>
              <a:t>infections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Cervical Cancer in Cambodia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07504" y="1988841"/>
                <a:ext cx="8856984" cy="477034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>
                              <a:latin typeface="Cambria Math"/>
                            </a:rPr>
                            <m:t>_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 baseline="-25000">
                              <a:latin typeface="Cambria Math"/>
                            </a:rPr>
                            <m:t>𝑡</m:t>
                          </m:r>
                          <m:r>
                            <a:rPr lang="en-US" baseline="-25000">
                              <a:latin typeface="Cambria Math"/>
                            </a:rPr>
                            <m:t>,</m:t>
                          </m:r>
                          <m:r>
                            <a:rPr lang="de-DE" i="1" baseline="-25000">
                              <a:latin typeface="Cambria Math"/>
                            </a:rPr>
                            <m:t>𝑠</m:t>
                          </m:r>
                          <m:r>
                            <a:rPr lang="en-US" baseline="-25000">
                              <a:latin typeface="Cambria Math"/>
                            </a:rPr>
                            <m:t>,</m:t>
                          </m:r>
                          <m:r>
                            <a:rPr lang="de-DE" i="1" baseline="-2500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dirty="0" smtClean="0"/>
              </a:p>
              <a:p>
                <a:pPr algn="l"/>
                <a:endParaRPr lang="de-DE" i="1" dirty="0" smtClean="0"/>
              </a:p>
              <a:p>
                <a:pPr algn="l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>
                                <a:latin typeface="Cambria Math"/>
                              </a:rPr>
                              <m:t>=14</m:t>
                            </m:r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99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,3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∙</m:t>
                                        </m:r>
                                        <m:f>
                                          <m:f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,3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,3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∙</m:t>
                                        </m:r>
                                      </m:e>
                                      <m:e/>
                                      <m:e>
                                        <m:f>
                                          <m:f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de-DE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𝑡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𝑠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𝑎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∙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𝑀𝑖𝑛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de-DE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de-DE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𝑘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𝑝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𝑠</m:t>
                                                        </m:r>
                                                        <m:r>
                                                          <a:rPr lang="en-US">
                                                            <a:latin typeface="Cambria Math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𝑎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;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de-DE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de-DE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𝑘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𝑝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𝑢</m:t>
                                                        </m:r>
                                                        <m:r>
                                                          <a:rPr lang="en-US">
                                                            <a:latin typeface="Cambria Math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𝑣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∙</m:t>
                                        </m:r>
                                      </m:e>
                                      <m:e/>
                                    </m:eqAr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𝑀𝐼𝑁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∙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;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∙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  <a:endParaRPr lang="de-DE" dirty="0"/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s=1..2 and a=14..99.</a:t>
                </a:r>
                <a:endParaRPr lang="de-DE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88841"/>
                <a:ext cx="8856984" cy="4770345"/>
              </a:xfrm>
              <a:prstGeom prst="rect">
                <a:avLst/>
              </a:prstGeom>
              <a:blipFill rotWithShape="1">
                <a:blip r:embed="rId2"/>
                <a:stretch>
                  <a:fillRect l="-206" b="-1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94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Cervix uteri carcinoma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899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Infection during short-term relationship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23528" y="1916832"/>
                <a:ext cx="8424936" cy="400975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>
                            <a:latin typeface="Cambria Math"/>
                          </a:rPr>
                          <m:t>_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>
                                <a:latin typeface="Cambria Math"/>
                              </a:rPr>
                              <m:t>=14</m:t>
                            </m:r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99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,2</m:t>
                                            </m:r>
                                          </m:sub>
                                        </m:s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>
                                        <a:latin typeface="Cambria Math"/>
                                      </a:rPr>
                                      <m:t>∙</m:t>
                                    </m:r>
                                    <m:f>
                                      <m:f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,2</m:t>
                                            </m:r>
                                          </m:sub>
                                        </m:s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,2</m:t>
                                            </m:r>
                                          </m:sub>
                                        </m:s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,3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/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𝑣𝑖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∙</m:t>
                                    </m:r>
                                  </m:e>
                                  <m:e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𝑀𝐼𝑁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de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/>
                                                  </a:rPr>
                                                  <m:t>i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∙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;   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_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/>
                                                  </a:rPr>
                                                  <m:t>i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∙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de-D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de-DE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>
                                                        <a:latin typeface="Cambria Math"/>
                                                      </a:rPr>
                                                      <m:t>,3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s=1..2 and a=14..99</a:t>
                </a:r>
                <a:endParaRPr lang="de-DE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16832"/>
                <a:ext cx="8424936" cy="4009752"/>
              </a:xfrm>
              <a:prstGeom prst="rect">
                <a:avLst/>
              </a:prstGeom>
              <a:blipFill rotWithShape="1">
                <a:blip r:embed="rId2"/>
                <a:stretch>
                  <a:fillRect b="-24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18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92791"/>
              </p:ext>
            </p:extLst>
          </p:nvPr>
        </p:nvGraphicFramePr>
        <p:xfrm>
          <a:off x="0" y="1484784"/>
          <a:ext cx="9211804" cy="480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Arbeitsblatt" r:id="rId4" imgW="11125303" imgH="5800725" progId="Excel.Sheet.12">
                  <p:embed/>
                </p:oleObj>
              </mc:Choice>
              <mc:Fallback>
                <p:oleObj name="Arbeitsblatt" r:id="rId4" imgW="11125303" imgH="58007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84784"/>
                        <a:ext cx="9211804" cy="480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03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904652"/>
          </a:xfrm>
        </p:spPr>
        <p:txBody>
          <a:bodyPr/>
          <a:lstStyle/>
          <a:p>
            <a:r>
              <a:rPr lang="de-DE" dirty="0" err="1" smtClean="0"/>
              <a:t>Combined</a:t>
            </a:r>
            <a:r>
              <a:rPr lang="de-DE" dirty="0" smtClean="0"/>
              <a:t> Intervention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49800"/>
              </p:ext>
            </p:extLst>
          </p:nvPr>
        </p:nvGraphicFramePr>
        <p:xfrm>
          <a:off x="0" y="1129911"/>
          <a:ext cx="9144000" cy="572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Arbeitsblatt" r:id="rId4" imgW="11791828" imgH="7391464" progId="Excel.Sheet.12">
                  <p:embed/>
                </p:oleObj>
              </mc:Choice>
              <mc:Fallback>
                <p:oleObj name="Arbeitsblatt" r:id="rId4" imgW="11791828" imgH="739146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9911"/>
                        <a:ext cx="9144000" cy="5728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1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976660"/>
          </a:xfrm>
        </p:spPr>
        <p:txBody>
          <a:bodyPr/>
          <a:lstStyle/>
          <a:p>
            <a:r>
              <a:rPr lang="de-DE" dirty="0" err="1" smtClean="0"/>
              <a:t>Combined</a:t>
            </a:r>
            <a:r>
              <a:rPr lang="de-DE" dirty="0" smtClean="0"/>
              <a:t> Intervention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23967"/>
              </p:ext>
            </p:extLst>
          </p:nvPr>
        </p:nvGraphicFramePr>
        <p:xfrm>
          <a:off x="-12375" y="1196752"/>
          <a:ext cx="9231996" cy="574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Arbeitsblatt" r:id="rId4" imgW="11791828" imgH="7343891" progId="Excel.Sheet.12">
                  <p:embed/>
                </p:oleObj>
              </mc:Choice>
              <mc:Fallback>
                <p:oleObj name="Arbeitsblatt" r:id="rId4" imgW="11791828" imgH="734389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375" y="1196752"/>
                        <a:ext cx="9231996" cy="5742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0"/>
            <a:ext cx="6265863" cy="980728"/>
          </a:xfrm>
        </p:spPr>
        <p:txBody>
          <a:bodyPr/>
          <a:lstStyle/>
          <a:p>
            <a:r>
              <a:rPr lang="de-DE" dirty="0" err="1" smtClean="0"/>
              <a:t>Sensitivity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185692"/>
              </p:ext>
            </p:extLst>
          </p:nvPr>
        </p:nvGraphicFramePr>
        <p:xfrm>
          <a:off x="323528" y="857030"/>
          <a:ext cx="8640000" cy="600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Arbeitsblatt" r:id="rId4" imgW="11411072" imgH="7924774" progId="Excel.Sheet.12">
                  <p:embed/>
                </p:oleObj>
              </mc:Choice>
              <mc:Fallback>
                <p:oleObj name="Arbeitsblatt" r:id="rId4" imgW="11411072" imgH="79247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857030"/>
                        <a:ext cx="8640000" cy="6000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64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Predicting the cost of diseases in resource-poor countries</a:t>
            </a:r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99929"/>
              </p:ext>
            </p:extLst>
          </p:nvPr>
        </p:nvGraphicFramePr>
        <p:xfrm>
          <a:off x="-12173" y="620689"/>
          <a:ext cx="9190914" cy="62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Arbeitsblatt" r:id="rId4" imgW="8305928" imgH="5657734" progId="Excel.Sheet.12">
                  <p:embed/>
                </p:oleObj>
              </mc:Choice>
              <mc:Fallback>
                <p:oleObj name="Arbeitsblatt" r:id="rId4" imgW="8305928" imgH="565773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73" y="620689"/>
                        <a:ext cx="9190914" cy="623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2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Robustness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643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effectLst/>
              </a:rPr>
              <a:t>Basic (no treatment, no screening)</a:t>
            </a:r>
            <a:endParaRPr lang="de-DE" dirty="0">
              <a:effectLst/>
            </a:endParaRPr>
          </a:p>
          <a:p>
            <a:pPr lvl="0"/>
            <a:r>
              <a:rPr lang="en-US" dirty="0">
                <a:effectLst/>
              </a:rPr>
              <a:t>Treatment</a:t>
            </a:r>
            <a:endParaRPr lang="de-DE" dirty="0">
              <a:effectLst/>
            </a:endParaRPr>
          </a:p>
          <a:p>
            <a:pPr lvl="1"/>
            <a:r>
              <a:rPr lang="en-US" dirty="0" err="1">
                <a:effectLst/>
              </a:rPr>
              <a:t>Standard_Treat</a:t>
            </a:r>
            <a:r>
              <a:rPr lang="en-US" dirty="0">
                <a:effectLst/>
              </a:rPr>
              <a:t> (25 % effectiveness)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Eff=50% (50 % effectiveness)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l= (25 % effectiveness, double survival time)</a:t>
            </a:r>
            <a:endParaRPr lang="de-DE" dirty="0">
              <a:effectLst/>
            </a:endParaRPr>
          </a:p>
          <a:p>
            <a:pPr lvl="0"/>
            <a:r>
              <a:rPr lang="en-US" dirty="0">
                <a:effectLst/>
              </a:rPr>
              <a:t>Screening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Standard_Screen (30-49 </a:t>
            </a:r>
            <a:r>
              <a:rPr lang="en-US" dirty="0" err="1">
                <a:effectLst/>
              </a:rPr>
              <a:t>yrs</a:t>
            </a:r>
            <a:r>
              <a:rPr lang="en-US" dirty="0">
                <a:effectLst/>
              </a:rPr>
              <a:t>, every 3 </a:t>
            </a:r>
            <a:r>
              <a:rPr lang="en-US" dirty="0" err="1">
                <a:effectLst/>
              </a:rPr>
              <a:t>yrs</a:t>
            </a:r>
            <a:r>
              <a:rPr lang="en-US" dirty="0">
                <a:effectLst/>
              </a:rPr>
              <a:t>, compliance=50%, sensitivity=100%, specifity=100%)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Long (30-60 </a:t>
            </a:r>
            <a:r>
              <a:rPr lang="en-US" dirty="0" err="1">
                <a:effectLst/>
              </a:rPr>
              <a:t>yrs</a:t>
            </a:r>
            <a:r>
              <a:rPr lang="en-US" dirty="0">
                <a:effectLst/>
              </a:rPr>
              <a:t>)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Once (once in lifetime)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VIA20 (30 % compliance)</a:t>
            </a:r>
            <a:endParaRPr lang="de-DE" dirty="0">
              <a:effectLst/>
            </a:endParaRPr>
          </a:p>
          <a:p>
            <a:pPr lvl="1"/>
            <a:r>
              <a:rPr lang="en-US" dirty="0">
                <a:effectLst/>
              </a:rPr>
              <a:t>VIA80 (80 % compliance)</a:t>
            </a:r>
            <a:endParaRPr lang="de-DE" dirty="0">
              <a:effectLst/>
            </a:endParaRPr>
          </a:p>
          <a:p>
            <a:pPr lvl="1"/>
            <a:r>
              <a:rPr lang="en-US" dirty="0" err="1">
                <a:effectLst/>
              </a:rPr>
              <a:t>Sens90</a:t>
            </a:r>
            <a:r>
              <a:rPr lang="en-US" dirty="0">
                <a:effectLst/>
              </a:rPr>
              <a:t> (sensitivity = 90 %)</a:t>
            </a:r>
            <a:endParaRPr lang="de-DE" dirty="0">
              <a:effectLst/>
            </a:endParaRPr>
          </a:p>
          <a:p>
            <a:pPr lvl="1"/>
            <a:r>
              <a:rPr lang="en-US" dirty="0" err="1">
                <a:effectLst/>
              </a:rPr>
              <a:t>Sens80</a:t>
            </a:r>
            <a:r>
              <a:rPr lang="en-US" dirty="0">
                <a:effectLst/>
              </a:rPr>
              <a:t> (sensitivity = 80 %)</a:t>
            </a:r>
            <a:endParaRPr lang="de-DE" dirty="0">
              <a:effectLst/>
            </a:endParaRPr>
          </a:p>
          <a:p>
            <a:pPr lvl="1"/>
            <a:r>
              <a:rPr lang="en-US" dirty="0" err="1">
                <a:effectLst/>
              </a:rPr>
              <a:t>Spec95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specifivity</a:t>
            </a:r>
            <a:r>
              <a:rPr lang="en-US" dirty="0">
                <a:effectLst/>
              </a:rPr>
              <a:t> = 95%)</a:t>
            </a:r>
            <a:endParaRPr lang="de-DE" dirty="0">
              <a:effectLst/>
            </a:endParaRPr>
          </a:p>
          <a:p>
            <a:pPr lvl="1"/>
            <a:r>
              <a:rPr lang="en-US" dirty="0" err="1">
                <a:effectLst/>
              </a:rPr>
              <a:t>Spec90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specifivity</a:t>
            </a:r>
            <a:r>
              <a:rPr lang="en-US" dirty="0">
                <a:effectLst/>
              </a:rPr>
              <a:t> = 90</a:t>
            </a:r>
            <a:r>
              <a:rPr lang="en-US" dirty="0" smtClean="0">
                <a:effectLst/>
              </a:rPr>
              <a:t>%)</a:t>
            </a:r>
            <a:endParaRPr lang="de-DE" dirty="0">
              <a:effectLst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89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Robustness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400" dirty="0" smtClean="0">
                <a:effectLst/>
              </a:rPr>
              <a:t>Vaccination</a:t>
            </a:r>
            <a:endParaRPr lang="de-DE" sz="24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Standard_vacc (effectiveness = 63%, compliance = 75 %, life-long)</a:t>
            </a:r>
            <a:endParaRPr lang="de-DE" sz="2000" dirty="0">
              <a:effectLst/>
            </a:endParaRPr>
          </a:p>
          <a:p>
            <a:pPr lvl="1"/>
            <a:r>
              <a:rPr lang="de-DE" sz="2000" dirty="0">
                <a:effectLst/>
              </a:rPr>
              <a:t>E100C100 (</a:t>
            </a:r>
            <a:r>
              <a:rPr lang="de-DE" sz="2000" dirty="0" err="1">
                <a:effectLst/>
              </a:rPr>
              <a:t>effectiveness</a:t>
            </a:r>
            <a:r>
              <a:rPr lang="de-DE" sz="2000" dirty="0">
                <a:effectLst/>
              </a:rPr>
              <a:t> </a:t>
            </a:r>
            <a:r>
              <a:rPr lang="en-US" sz="2000" dirty="0">
                <a:effectLst/>
              </a:rPr>
              <a:t>= 100%, compliance = 100 %)</a:t>
            </a:r>
            <a:endParaRPr lang="de-DE" sz="2000" dirty="0">
              <a:effectLst/>
            </a:endParaRPr>
          </a:p>
          <a:p>
            <a:pPr lvl="1"/>
            <a:r>
              <a:rPr lang="de-DE" sz="2000" dirty="0">
                <a:effectLst/>
              </a:rPr>
              <a:t>E90C75 (</a:t>
            </a:r>
            <a:r>
              <a:rPr lang="de-DE" sz="2000" dirty="0" err="1">
                <a:effectLst/>
              </a:rPr>
              <a:t>effectiveness</a:t>
            </a:r>
            <a:r>
              <a:rPr lang="de-DE" sz="2000" dirty="0">
                <a:effectLst/>
              </a:rPr>
              <a:t> </a:t>
            </a:r>
            <a:r>
              <a:rPr lang="en-US" sz="2000" dirty="0">
                <a:effectLst/>
              </a:rPr>
              <a:t>= 90%, compliance = 75 %)</a:t>
            </a:r>
            <a:endParaRPr lang="de-DE" sz="2000" dirty="0">
              <a:effectLst/>
            </a:endParaRPr>
          </a:p>
          <a:p>
            <a:pPr lvl="1"/>
            <a:r>
              <a:rPr lang="de-DE" sz="2000" dirty="0">
                <a:effectLst/>
              </a:rPr>
              <a:t>E63C100 (</a:t>
            </a:r>
            <a:r>
              <a:rPr lang="de-DE" sz="2000" dirty="0" err="1">
                <a:effectLst/>
              </a:rPr>
              <a:t>effectiveness</a:t>
            </a:r>
            <a:r>
              <a:rPr lang="de-DE" sz="2000" dirty="0">
                <a:effectLst/>
              </a:rPr>
              <a:t> </a:t>
            </a:r>
            <a:r>
              <a:rPr lang="en-US" sz="2000" dirty="0">
                <a:effectLst/>
              </a:rPr>
              <a:t>= 63%, compliance = 100 %)</a:t>
            </a:r>
            <a:endParaRPr lang="de-DE" sz="2000" dirty="0">
              <a:effectLst/>
            </a:endParaRPr>
          </a:p>
          <a:p>
            <a:pPr lvl="1"/>
            <a:r>
              <a:rPr lang="de-DE" sz="2000" dirty="0">
                <a:effectLst/>
              </a:rPr>
              <a:t>Short (20 </a:t>
            </a:r>
            <a:r>
              <a:rPr lang="de-DE" sz="2000" dirty="0" err="1">
                <a:effectLst/>
              </a:rPr>
              <a:t>yrs</a:t>
            </a:r>
            <a:r>
              <a:rPr lang="de-DE" sz="2000" dirty="0">
                <a:effectLst/>
              </a:rPr>
              <a:t>.)</a:t>
            </a:r>
          </a:p>
          <a:p>
            <a:pPr lvl="0"/>
            <a:r>
              <a:rPr lang="de-DE" sz="2400" dirty="0" err="1">
                <a:effectLst/>
              </a:rPr>
              <a:t>Structural</a:t>
            </a:r>
            <a:endParaRPr lang="de-DE" sz="2400" dirty="0">
              <a:effectLst/>
            </a:endParaRPr>
          </a:p>
          <a:p>
            <a:pPr lvl="1"/>
            <a:r>
              <a:rPr lang="de-DE" sz="2000" dirty="0">
                <a:effectLst/>
              </a:rPr>
              <a:t>Standard (sexual </a:t>
            </a:r>
            <a:r>
              <a:rPr lang="de-DE" sz="2000" dirty="0" err="1">
                <a:effectLst/>
              </a:rPr>
              <a:t>inclination</a:t>
            </a:r>
            <a:r>
              <a:rPr lang="de-DE" sz="2000" dirty="0">
                <a:effectLst/>
              </a:rPr>
              <a:t> </a:t>
            </a:r>
            <a:r>
              <a:rPr lang="de-DE" sz="2000" dirty="0" err="1">
                <a:effectLst/>
              </a:rPr>
              <a:t>triangular</a:t>
            </a:r>
            <a:r>
              <a:rPr lang="de-DE" sz="2000" dirty="0">
                <a:effectLst/>
              </a:rPr>
              <a:t>)</a:t>
            </a:r>
          </a:p>
          <a:p>
            <a:pPr lvl="1"/>
            <a:r>
              <a:rPr lang="en-US" sz="2000" dirty="0" err="1" smtClean="0">
                <a:effectLst/>
              </a:rPr>
              <a:t>SC_Screen</a:t>
            </a:r>
            <a:r>
              <a:rPr lang="en-US" sz="2000" dirty="0" smtClean="0">
                <a:effectLst/>
              </a:rPr>
              <a:t> (Screening and sexual </a:t>
            </a:r>
            <a:r>
              <a:rPr lang="en-US" sz="2000" dirty="0">
                <a:effectLst/>
              </a:rPr>
              <a:t>inclination </a:t>
            </a:r>
            <a:r>
              <a:rPr lang="en-US" sz="2000" dirty="0" smtClean="0">
                <a:effectLst/>
              </a:rPr>
              <a:t>rectangular)</a:t>
            </a:r>
          </a:p>
          <a:p>
            <a:pPr lvl="1"/>
            <a:r>
              <a:rPr lang="de-DE" sz="2000" dirty="0" err="1" smtClean="0">
                <a:effectLst/>
              </a:rPr>
              <a:t>SC_Treat</a:t>
            </a:r>
            <a:r>
              <a:rPr lang="de-DE" sz="2000" dirty="0" smtClean="0">
                <a:effectLst/>
              </a:rPr>
              <a:t> (Treatment </a:t>
            </a:r>
            <a:r>
              <a:rPr lang="en-US" sz="2000" dirty="0">
                <a:effectLst/>
              </a:rPr>
              <a:t>and sexual inclination rectangular)</a:t>
            </a:r>
          </a:p>
          <a:p>
            <a:pPr lvl="1"/>
            <a:r>
              <a:rPr lang="de-DE" sz="2000" dirty="0" err="1" smtClean="0">
                <a:effectLst/>
              </a:rPr>
              <a:t>SC_Vacc</a:t>
            </a:r>
            <a:r>
              <a:rPr lang="de-DE" sz="2000" dirty="0" smtClean="0">
                <a:effectLst/>
              </a:rPr>
              <a:t> (</a:t>
            </a:r>
            <a:r>
              <a:rPr lang="de-DE" sz="2000" dirty="0" err="1" smtClean="0">
                <a:effectLst/>
              </a:rPr>
              <a:t>Vaccinatio</a:t>
            </a:r>
            <a:r>
              <a:rPr lang="de-DE" sz="2000" dirty="0" err="1">
                <a:effectLst/>
              </a:rPr>
              <a:t>n</a:t>
            </a:r>
            <a:r>
              <a:rPr lang="de-DE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and sexual inclination rectangular)</a:t>
            </a:r>
          </a:p>
          <a:p>
            <a:pPr lvl="1"/>
            <a:r>
              <a:rPr lang="de-DE" sz="2000" dirty="0" err="1" smtClean="0">
                <a:effectLst/>
              </a:rPr>
              <a:t>SC_Screen+Treat</a:t>
            </a:r>
            <a:r>
              <a:rPr lang="de-DE" sz="2000" dirty="0" smtClean="0">
                <a:effectLst/>
              </a:rPr>
              <a:t> (Screen and </a:t>
            </a:r>
            <a:r>
              <a:rPr lang="de-DE" sz="2000" dirty="0" err="1" smtClean="0">
                <a:effectLst/>
              </a:rPr>
              <a:t>Treat</a:t>
            </a:r>
            <a:r>
              <a:rPr lang="de-DE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and sexual inclination rectangular)</a:t>
            </a:r>
          </a:p>
          <a:p>
            <a:pPr lvl="1"/>
            <a:r>
              <a:rPr lang="de-DE" sz="2000" dirty="0" err="1" smtClean="0">
                <a:effectLst/>
              </a:rPr>
              <a:t>SC_Screen+Treat+Vacc</a:t>
            </a:r>
            <a:r>
              <a:rPr lang="de-DE" sz="2000" dirty="0" smtClean="0">
                <a:effectLst/>
              </a:rPr>
              <a:t> </a:t>
            </a:r>
            <a:r>
              <a:rPr lang="de-DE" sz="2000" dirty="0">
                <a:effectLst/>
              </a:rPr>
              <a:t>(Screen and </a:t>
            </a:r>
            <a:r>
              <a:rPr lang="de-DE" sz="2000" dirty="0" err="1">
                <a:effectLst/>
              </a:rPr>
              <a:t>Treat</a:t>
            </a:r>
            <a:r>
              <a:rPr lang="de-DE" sz="2000" dirty="0">
                <a:effectLst/>
              </a:rPr>
              <a:t> </a:t>
            </a:r>
            <a:r>
              <a:rPr lang="de-DE" sz="2000" dirty="0" smtClean="0">
                <a:effectLst/>
              </a:rPr>
              <a:t>and </a:t>
            </a:r>
            <a:r>
              <a:rPr lang="de-DE" sz="2000" dirty="0" err="1" smtClean="0">
                <a:effectLst/>
              </a:rPr>
              <a:t>vaccinate</a:t>
            </a:r>
            <a:r>
              <a:rPr lang="de-DE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and </a:t>
            </a:r>
            <a:r>
              <a:rPr lang="en-US" sz="2000" dirty="0">
                <a:effectLst/>
              </a:rPr>
              <a:t>sexual inclination rectangular)</a:t>
            </a:r>
            <a:endParaRPr lang="de-DE" sz="2000" dirty="0">
              <a:effectLst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57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976660"/>
          </a:xfrm>
        </p:spPr>
        <p:txBody>
          <a:bodyPr/>
          <a:lstStyle/>
          <a:p>
            <a:r>
              <a:rPr lang="en-US" dirty="0" smtClean="0"/>
              <a:t>Robustness of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99552"/>
              </p:ext>
            </p:extLst>
          </p:nvPr>
        </p:nvGraphicFramePr>
        <p:xfrm>
          <a:off x="1" y="1268760"/>
          <a:ext cx="9209984" cy="47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Arbeitsblatt" r:id="rId4" imgW="11591870" imgH="6029402" progId="Excel.Sheet.12">
                  <p:embed/>
                </p:oleObj>
              </mc:Choice>
              <mc:Fallback>
                <p:oleObj name="Arbeitsblatt" r:id="rId4" imgW="11591870" imgH="6029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268760"/>
                        <a:ext cx="9209984" cy="478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6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en-US" dirty="0" smtClean="0"/>
              <a:t>Results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 Policy Cambodia </a:t>
            </a:r>
          </a:p>
          <a:p>
            <a:pPr lvl="1"/>
            <a:r>
              <a:rPr lang="en-US" dirty="0" smtClean="0"/>
              <a:t>Include „See-and-Treat“ in basic package</a:t>
            </a:r>
          </a:p>
          <a:p>
            <a:pPr lvl="1"/>
            <a:r>
              <a:rPr lang="en-US" dirty="0" smtClean="0"/>
              <a:t>Vaccination: GAVI?</a:t>
            </a:r>
          </a:p>
          <a:p>
            <a:pPr lvl="1"/>
            <a:r>
              <a:rPr lang="en-US" dirty="0" smtClean="0"/>
              <a:t>Treatment facilities in central hospitals</a:t>
            </a:r>
          </a:p>
          <a:p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Structural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6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84604"/>
              </p:ext>
            </p:extLst>
          </p:nvPr>
        </p:nvGraphicFramePr>
        <p:xfrm>
          <a:off x="684213" y="1651000"/>
          <a:ext cx="8013700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0" name="Arbeitsblatt" r:id="rId4" imgW="11487169" imgH="7515264" progId="Excel.Sheet.12">
                  <p:embed/>
                </p:oleObj>
              </mc:Choice>
              <mc:Fallback>
                <p:oleObj name="Arbeitsblatt" r:id="rId4" imgW="11487169" imgH="7515264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51000"/>
                        <a:ext cx="8013700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452320" y="177281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WHO 2008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0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CUC Policy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long-term disease:</a:t>
            </a:r>
          </a:p>
          <a:p>
            <a:pPr lvl="1"/>
            <a:r>
              <a:rPr lang="en-US" dirty="0"/>
              <a:t>Vaccination:  </a:t>
            </a:r>
            <a:r>
              <a:rPr lang="en-US" dirty="0" smtClean="0"/>
              <a:t>age &lt; 15 </a:t>
            </a:r>
            <a:r>
              <a:rPr lang="en-US" dirty="0"/>
              <a:t>years</a:t>
            </a:r>
          </a:p>
          <a:p>
            <a:pPr lvl="1"/>
            <a:r>
              <a:rPr lang="en-US" dirty="0"/>
              <a:t>Infection</a:t>
            </a:r>
            <a:r>
              <a:rPr lang="en-US" dirty="0" smtClean="0"/>
              <a:t>: </a:t>
            </a:r>
            <a:r>
              <a:rPr lang="de-DE" dirty="0" smtClean="0"/>
              <a:t>Ø </a:t>
            </a:r>
            <a:r>
              <a:rPr lang="en-US" dirty="0" smtClean="0"/>
              <a:t>25 </a:t>
            </a:r>
            <a:r>
              <a:rPr lang="en-US" dirty="0"/>
              <a:t>years</a:t>
            </a:r>
          </a:p>
          <a:p>
            <a:pPr lvl="1"/>
            <a:r>
              <a:rPr lang="en-US" dirty="0"/>
              <a:t>Lesion: </a:t>
            </a:r>
            <a:r>
              <a:rPr lang="de-DE" dirty="0"/>
              <a:t>Ø </a:t>
            </a:r>
            <a:r>
              <a:rPr lang="en-US" dirty="0" smtClean="0"/>
              <a:t>41 </a:t>
            </a:r>
            <a:r>
              <a:rPr lang="en-US" dirty="0"/>
              <a:t>years</a:t>
            </a:r>
          </a:p>
          <a:p>
            <a:pPr lvl="1"/>
            <a:r>
              <a:rPr lang="en-US" dirty="0"/>
              <a:t>Invasive Cancer: </a:t>
            </a:r>
            <a:r>
              <a:rPr lang="de-DE" dirty="0"/>
              <a:t>Ø </a:t>
            </a:r>
            <a:r>
              <a:rPr lang="en-US" dirty="0" smtClean="0"/>
              <a:t>49 </a:t>
            </a:r>
            <a:r>
              <a:rPr lang="en-US" dirty="0"/>
              <a:t>years</a:t>
            </a:r>
          </a:p>
          <a:p>
            <a:pPr lvl="1"/>
            <a:r>
              <a:rPr lang="en-US" dirty="0"/>
              <a:t>Death: </a:t>
            </a:r>
            <a:r>
              <a:rPr lang="de-DE" dirty="0"/>
              <a:t>Ø </a:t>
            </a:r>
            <a:r>
              <a:rPr lang="en-US" dirty="0" smtClean="0"/>
              <a:t>51 </a:t>
            </a:r>
            <a:r>
              <a:rPr lang="en-US" dirty="0"/>
              <a:t>years</a:t>
            </a:r>
          </a:p>
          <a:p>
            <a:r>
              <a:rPr lang="en-US" dirty="0"/>
              <a:t>Any intervention must be </a:t>
            </a:r>
            <a:r>
              <a:rPr lang="en-US" dirty="0" smtClean="0"/>
              <a:t>long-term</a:t>
            </a:r>
            <a:endParaRPr lang="en-US" dirty="0"/>
          </a:p>
          <a:p>
            <a:r>
              <a:rPr lang="en-US" dirty="0"/>
              <a:t>Cost-effectiveness depends on the </a:t>
            </a:r>
            <a:r>
              <a:rPr lang="en-US" dirty="0" smtClean="0"/>
              <a:t>time-horizon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55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Economics of Cancer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of health care demand</a:t>
            </a:r>
          </a:p>
          <a:p>
            <a:r>
              <a:rPr lang="en-US" dirty="0" smtClean="0"/>
              <a:t>Design of cost-effective basic health care package</a:t>
            </a:r>
          </a:p>
          <a:p>
            <a:r>
              <a:rPr lang="en-US" dirty="0" smtClean="0"/>
              <a:t>Prediction of budget-impact</a:t>
            </a:r>
          </a:p>
          <a:p>
            <a:r>
              <a:rPr lang="en-US" dirty="0" smtClean="0"/>
              <a:t>Health care production (quantity, quality, </a:t>
            </a:r>
            <a:r>
              <a:rPr lang="en-US" smtClean="0"/>
              <a:t>location)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80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Economics of Cancer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of health care demand</a:t>
            </a:r>
          </a:p>
          <a:p>
            <a:r>
              <a:rPr lang="en-US" dirty="0" smtClean="0"/>
              <a:t>Design of cost-effective basic health care package</a:t>
            </a:r>
          </a:p>
          <a:p>
            <a:r>
              <a:rPr lang="en-US" dirty="0" smtClean="0"/>
              <a:t>Prediction of budget-impact</a:t>
            </a:r>
          </a:p>
          <a:p>
            <a:r>
              <a:rPr lang="en-US" dirty="0" smtClean="0"/>
              <a:t>Health care production (quantity, quality, </a:t>
            </a:r>
            <a:r>
              <a:rPr lang="en-US" smtClean="0"/>
              <a:t>location)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  <p:sp>
        <p:nvSpPr>
          <p:cNvPr id="5" name="Wolkenförmige Legende 4"/>
          <p:cNvSpPr/>
          <p:nvPr/>
        </p:nvSpPr>
        <p:spPr bwMode="auto">
          <a:xfrm>
            <a:off x="0" y="1556792"/>
            <a:ext cx="9036496" cy="3528392"/>
          </a:xfrm>
          <a:prstGeom prst="cloud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Health</a:t>
            </a:r>
            <a:r>
              <a:rPr kumimoji="0" lang="de-DE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Care Needs </a:t>
            </a:r>
            <a:r>
              <a:rPr kumimoji="0" lang="de-DE" sz="4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Disease</a:t>
            </a:r>
            <a:r>
              <a:rPr kumimoji="0" lang="de-DE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Dynamics </a:t>
            </a:r>
            <a:r>
              <a:rPr kumimoji="0" lang="de-DE" sz="4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Modelling</a:t>
            </a:r>
            <a:r>
              <a:rPr kumimoji="0" lang="de-DE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!</a:t>
            </a:r>
            <a:endParaRPr kumimoji="0" lang="de-DE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Cambodia</a:t>
            </a:r>
            <a:endParaRPr lang="en-US" sz="3200" dirty="0"/>
          </a:p>
        </p:txBody>
      </p:sp>
      <p:pic>
        <p:nvPicPr>
          <p:cNvPr id="4" name="Picture 9" descr="C:\My Documents\My Pictures\cambod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698476" cy="11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0" name="Picture 2" descr="https://www.cia.gov/library/publications/the-world-factbook/graphics/maps/large/cb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788024" cy="51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8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en-US" dirty="0"/>
          </a:p>
        </p:txBody>
      </p:sp>
      <p:pic>
        <p:nvPicPr>
          <p:cNvPr id="5" name="Grafik 4" descr="http://tfw.cachefly.net/snm/images/nm/pyramids/cb-19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104456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2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en-US" dirty="0"/>
          </a:p>
        </p:txBody>
      </p:sp>
      <p:pic>
        <p:nvPicPr>
          <p:cNvPr id="5" name="Grafik 4" descr="http://tfw.cachefly.net/snm/images/nm/pyramids/cb-200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104456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4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en-US" dirty="0"/>
          </a:p>
        </p:txBody>
      </p:sp>
      <p:pic>
        <p:nvPicPr>
          <p:cNvPr id="5" name="Grafik 4" descr="http://tfw.cachefly.net/snm/images/nm/pyramids/cb-202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4104456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4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en-US" dirty="0"/>
          </a:p>
        </p:txBody>
      </p:sp>
      <p:pic>
        <p:nvPicPr>
          <p:cNvPr id="5" name="Grafik 4" descr="http://tfw.cachefly.net/snm/images/nm/pyramids/cb-205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104456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3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Mortality</a:t>
            </a:r>
            <a:r>
              <a:rPr lang="de-DE" dirty="0" smtClean="0"/>
              <a:t> 2010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439584"/>
              </p:ext>
            </p:extLst>
          </p:nvPr>
        </p:nvGraphicFramePr>
        <p:xfrm>
          <a:off x="0" y="1628800"/>
          <a:ext cx="9144000" cy="490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Cervical Cancer in Cambodia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7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zean">
  <a:themeElements>
    <a:clrScheme name="Oz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z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z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761</Words>
  <Application>Microsoft Office PowerPoint</Application>
  <PresentationFormat>Bildschirmpräsentation (4:3)</PresentationFormat>
  <Paragraphs>196</Paragraphs>
  <Slides>32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Cambria Math</vt:lpstr>
      <vt:lpstr>Tahoma</vt:lpstr>
      <vt:lpstr>Times New Roman</vt:lpstr>
      <vt:lpstr>Wingdings</vt:lpstr>
      <vt:lpstr>Ozean</vt:lpstr>
      <vt:lpstr>Bild</vt:lpstr>
      <vt:lpstr>Arbeitsblatt</vt:lpstr>
      <vt:lpstr>Picture</vt:lpstr>
      <vt:lpstr>Costing of Interventions against Cervical Cancer in Cambodia – A Disease Dynamics Model</vt:lpstr>
      <vt:lpstr>Overview</vt:lpstr>
      <vt:lpstr>1. Introduction</vt:lpstr>
      <vt:lpstr>Cambodia</vt:lpstr>
      <vt:lpstr>PowerPoint-Präsentation</vt:lpstr>
      <vt:lpstr>PowerPoint-Präsentation</vt:lpstr>
      <vt:lpstr>PowerPoint-Präsentation</vt:lpstr>
      <vt:lpstr>PowerPoint-Präsentation</vt:lpstr>
      <vt:lpstr>Mortality 2010</vt:lpstr>
      <vt:lpstr>Cancer in Cambodia</vt:lpstr>
      <vt:lpstr>2. Cervix uteri carcinoma</vt:lpstr>
      <vt:lpstr>Cervical Cancer Incidence  (p. 100,000 women in 2012)</vt:lpstr>
      <vt:lpstr>Cervix uteri carcinoma</vt:lpstr>
      <vt:lpstr>Interventions</vt:lpstr>
      <vt:lpstr>Research Question</vt:lpstr>
      <vt:lpstr>3. Model</vt:lpstr>
      <vt:lpstr>Variables</vt:lpstr>
      <vt:lpstr>Demography</vt:lpstr>
      <vt:lpstr>Stable partnership infections</vt:lpstr>
      <vt:lpstr>Infection during short-term relationship</vt:lpstr>
      <vt:lpstr>4. Results</vt:lpstr>
      <vt:lpstr>Combined Intervention</vt:lpstr>
      <vt:lpstr>Combined Intervention</vt:lpstr>
      <vt:lpstr>Sensitivity</vt:lpstr>
      <vt:lpstr>PowerPoint-Präsentation</vt:lpstr>
      <vt:lpstr>Robustness</vt:lpstr>
      <vt:lpstr>Robustness</vt:lpstr>
      <vt:lpstr>Robustness of Results</vt:lpstr>
      <vt:lpstr>5. Results </vt:lpstr>
      <vt:lpstr>CUC Policy</vt:lpstr>
      <vt:lpstr>Economics of Cancer </vt:lpstr>
      <vt:lpstr>Economics of Cancer </vt:lpstr>
    </vt:vector>
  </TitlesOfParts>
  <Company>Uni Heidelberg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Armutsorientierte Diakonie – Ziel, Auftrag oder Utopie?</dc:title>
  <dc:creator>SteffenF</dc:creator>
  <cp:lastModifiedBy>PC-Benutzer</cp:lastModifiedBy>
  <cp:revision>334</cp:revision>
  <dcterms:created xsi:type="dcterms:W3CDTF">2003-12-03T15:07:48Z</dcterms:created>
  <dcterms:modified xsi:type="dcterms:W3CDTF">2018-08-14T15:04:10Z</dcterms:modified>
</cp:coreProperties>
</file>