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7"/>
  </p:notesMasterIdLst>
  <p:sldIdLst>
    <p:sldId id="306" r:id="rId2"/>
    <p:sldId id="593" r:id="rId3"/>
    <p:sldId id="594" r:id="rId4"/>
    <p:sldId id="595" r:id="rId5"/>
    <p:sldId id="307" r:id="rId6"/>
    <p:sldId id="445" r:id="rId7"/>
    <p:sldId id="579" r:id="rId8"/>
    <p:sldId id="568" r:id="rId9"/>
    <p:sldId id="569" r:id="rId10"/>
    <p:sldId id="570" r:id="rId11"/>
    <p:sldId id="571" r:id="rId12"/>
    <p:sldId id="572" r:id="rId13"/>
    <p:sldId id="592" r:id="rId14"/>
    <p:sldId id="583" r:id="rId15"/>
    <p:sldId id="584" r:id="rId16"/>
    <p:sldId id="585" r:id="rId17"/>
    <p:sldId id="586" r:id="rId18"/>
    <p:sldId id="588" r:id="rId19"/>
    <p:sldId id="589" r:id="rId20"/>
    <p:sldId id="590" r:id="rId21"/>
    <p:sldId id="573" r:id="rId22"/>
    <p:sldId id="574" r:id="rId23"/>
    <p:sldId id="575" r:id="rId24"/>
    <p:sldId id="576" r:id="rId25"/>
    <p:sldId id="582" r:id="rId26"/>
    <p:sldId id="591" r:id="rId27"/>
    <p:sldId id="577" r:id="rId28"/>
    <p:sldId id="578" r:id="rId29"/>
    <p:sldId id="424" r:id="rId30"/>
    <p:sldId id="482" r:id="rId31"/>
    <p:sldId id="481" r:id="rId32"/>
    <p:sldId id="509" r:id="rId33"/>
    <p:sldId id="510" r:id="rId34"/>
    <p:sldId id="485" r:id="rId35"/>
    <p:sldId id="492" r:id="rId36"/>
    <p:sldId id="495" r:id="rId37"/>
    <p:sldId id="425" r:id="rId38"/>
    <p:sldId id="513" r:id="rId39"/>
    <p:sldId id="514" r:id="rId40"/>
    <p:sldId id="528" r:id="rId41"/>
    <p:sldId id="532" r:id="rId42"/>
    <p:sldId id="526" r:id="rId43"/>
    <p:sldId id="512" r:id="rId44"/>
    <p:sldId id="433" r:id="rId45"/>
    <p:sldId id="580" r:id="rId46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" initials="" lastIdx="9" clrIdx="0"/>
  <p:cmAuthor id="1" name="FLESS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FF0000"/>
    <a:srgbClr val="CCFFFF"/>
    <a:srgbClr val="000099"/>
    <a:srgbClr val="00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21" autoAdjust="0"/>
    <p:restoredTop sz="99412" autoAdjust="0"/>
  </p:normalViewPr>
  <p:slideViewPr>
    <p:cSldViewPr>
      <p:cViewPr varScale="1">
        <p:scale>
          <a:sx n="86" d="100"/>
          <a:sy n="86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sf5.rsf.uni-greifswald.de\RSF-HOME$\FLESSA\STEFFEN-FLESSA\Dateien%20Greifswald\Lehre\Summer%20School\2018\Disease%20Dynamics%20Modelling\Exponential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Tabelle1!$C$3</c:f>
              <c:strCache>
                <c:ptCount val="1"/>
                <c:pt idx="0">
                  <c:v>difference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Tabelle1!$B$4:$B$14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Tabelle1!$C$4:$C$14</c:f>
              <c:numCache>
                <c:formatCode>_-* #,##0\ _€_-;\-* #,##0\ _€_-;_-* "-"??\ _€_-;_-@_-</c:formatCode>
                <c:ptCount val="11"/>
                <c:pt idx="0">
                  <c:v>100000</c:v>
                </c:pt>
                <c:pt idx="1">
                  <c:v>105000</c:v>
                </c:pt>
                <c:pt idx="2">
                  <c:v>110250</c:v>
                </c:pt>
                <c:pt idx="3">
                  <c:v>115762.5</c:v>
                </c:pt>
                <c:pt idx="4">
                  <c:v>121550.625</c:v>
                </c:pt>
                <c:pt idx="5">
                  <c:v>127628.15625</c:v>
                </c:pt>
                <c:pt idx="6">
                  <c:v>134009.56406249999</c:v>
                </c:pt>
                <c:pt idx="7">
                  <c:v>140710.042265625</c:v>
                </c:pt>
                <c:pt idx="8">
                  <c:v>147745.54437890626</c:v>
                </c:pt>
                <c:pt idx="9">
                  <c:v>155132.82159785158</c:v>
                </c:pt>
                <c:pt idx="10">
                  <c:v>162889.46267774416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870-45B3-B2FC-CC31933EB94E}"/>
            </c:ext>
          </c:extLst>
        </c:ser>
        <c:ser>
          <c:idx val="1"/>
          <c:order val="1"/>
          <c:tx>
            <c:strRef>
              <c:f>Tabelle1!$D$3</c:f>
              <c:strCache>
                <c:ptCount val="1"/>
                <c:pt idx="0">
                  <c:v>differential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Tabelle1!$B$4:$B$14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Tabelle1!$D$4:$D$14</c:f>
              <c:numCache>
                <c:formatCode>_-* #,##0\ _€_-;\-* #,##0\ _€_-;_-* "-"??\ _€_-;_-@_-</c:formatCode>
                <c:ptCount val="11"/>
                <c:pt idx="0">
                  <c:v>100000</c:v>
                </c:pt>
                <c:pt idx="1">
                  <c:v>105127.10963760241</c:v>
                </c:pt>
                <c:pt idx="2">
                  <c:v>110517.09180756476</c:v>
                </c:pt>
                <c:pt idx="3">
                  <c:v>116183.42427282831</c:v>
                </c:pt>
                <c:pt idx="4">
                  <c:v>122140.27581601699</c:v>
                </c:pt>
                <c:pt idx="5">
                  <c:v>128402.54166877414</c:v>
                </c:pt>
                <c:pt idx="6">
                  <c:v>134985.88075760033</c:v>
                </c:pt>
                <c:pt idx="7">
                  <c:v>141906.75485932574</c:v>
                </c:pt>
                <c:pt idx="8">
                  <c:v>149182.46976412705</c:v>
                </c:pt>
                <c:pt idx="9">
                  <c:v>156831.21854901689</c:v>
                </c:pt>
                <c:pt idx="10">
                  <c:v>164872.12707001282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870-45B3-B2FC-CC31933EB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656240"/>
        <c:axId val="289648792"/>
      </c:scatterChart>
      <c:valAx>
        <c:axId val="28965624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[years]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89648792"/>
        <c:crosses val="autoZero"/>
        <c:crossBetween val="midCat"/>
      </c:valAx>
      <c:valAx>
        <c:axId val="289648792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89656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17ED9F8-5D50-4618-97D4-97803E2CD7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540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 userDrawn="1"/>
        </p:nvGraphicFramePr>
        <p:xfrm>
          <a:off x="0" y="0"/>
          <a:ext cx="1547813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2" name="Bild" r:id="rId3" imgW="801624" imgH="801624" progId="Word.Picture.8">
                  <p:embed/>
                </p:oleObj>
              </mc:Choice>
              <mc:Fallback>
                <p:oleObj name="Bild" r:id="rId3" imgW="801624" imgH="80162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47813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02112-EC2C-43DD-A772-007681683B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2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A26A-0504-4BA1-A12B-DD90F72D99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6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FF93-8DFB-4EFB-AFAD-AA5587212B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1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6265863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BABD-35B8-48E5-9115-954560050C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1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6265863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BCAB-9B62-4CB0-B8CC-2977B510745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6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Disease Dynamics Modelling</a:t>
            </a:r>
            <a:endParaRPr 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0848-809E-4EEC-9458-4A362E15E3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01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8C0C-296E-4D65-9ACD-0440DBAF4B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2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26ED-3A11-489C-B268-37ECC73272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79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562AC-DE04-4561-87FB-F5D54EDDA6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7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7E05-AE80-4C0A-A0CE-F5607887417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3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EF977-221D-4F07-A267-295C1747113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4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B679-B3D6-4DB9-9F3E-DE667B64010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2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C4B1-79F8-43FC-81E7-8EA06B50C2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4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4F99-1F0F-428C-A81E-BEF3DE5CDE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1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92100"/>
            <a:ext cx="62658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245225"/>
            <a:ext cx="55451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5711869-F5E3-41BC-A6E0-52C944957F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0825" y="260350"/>
            <a:ext cx="23050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 sz="44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32" name="Object 11"/>
          <p:cNvGraphicFramePr>
            <a:graphicFrameLocks noChangeAspect="1"/>
          </p:cNvGraphicFramePr>
          <p:nvPr userDrawn="1"/>
        </p:nvGraphicFramePr>
        <p:xfrm>
          <a:off x="0" y="0"/>
          <a:ext cx="1547813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Bild" r:id="rId18" imgW="801624" imgH="801624" progId="Word.Picture.8">
                  <p:embed/>
                </p:oleObj>
              </mc:Choice>
              <mc:Fallback>
                <p:oleObj name="Bild" r:id="rId18" imgW="801624" imgH="801624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47813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hyperlink" Target="http://www.123gif.de/deutschland/gif-deutschland-0025.gif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jpeg"/><Relationship Id="rId5" Type="http://schemas.openxmlformats.org/officeDocument/2006/relationships/hyperlink" Target="http://3.bp.blogspot.com/-HE-YG2eD7qA/UUVS_XmhrFI/AAAAAAAAAiQ/XSiAspWabkQ/s1600/100_3517.jpg" TargetMode="External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jpeg"/><Relationship Id="rId5" Type="http://schemas.openxmlformats.org/officeDocument/2006/relationships/hyperlink" Target="http://www.africasti.com/wp-content/uploads/2011/08/icon-mosquito-net1.jpg" TargetMode="External"/><Relationship Id="rId4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1.png"/><Relationship Id="rId4" Type="http://schemas.openxmlformats.org/officeDocument/2006/relationships/image" Target="../media/image3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772817"/>
            <a:ext cx="8856984" cy="2088231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/>
              <a:t>Disease </a:t>
            </a:r>
            <a:r>
              <a:rPr lang="en-US" sz="7200" dirty="0" smtClean="0"/>
              <a:t>Dynamics Modelling</a:t>
            </a:r>
            <a:endParaRPr lang="de-DE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301208"/>
            <a:ext cx="8135937" cy="146456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800" smtClean="0"/>
              <a:t>Prof. Dr. </a:t>
            </a:r>
            <a:r>
              <a:rPr lang="de-DE" sz="1800" dirty="0" smtClean="0"/>
              <a:t>Steffen Flessa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/>
              <a:t>Department of Health Care Management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/>
              <a:t>University of Greifswald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92100"/>
            <a:ext cx="7129214" cy="13843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Biometrics</a:t>
            </a:r>
            <a:r>
              <a:rPr lang="de-DE" dirty="0" smtClean="0"/>
              <a:t> / </a:t>
            </a:r>
            <a:r>
              <a:rPr lang="de-DE" dirty="0" err="1" smtClean="0"/>
              <a:t>Econometrics</a:t>
            </a:r>
            <a:endParaRPr lang="de-DE" dirty="0" smtClean="0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48157"/>
              </p:ext>
            </p:extLst>
          </p:nvPr>
        </p:nvGraphicFramePr>
        <p:xfrm>
          <a:off x="323850" y="1574800"/>
          <a:ext cx="8526463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6" name="Picture" r:id="rId3" imgW="3968280" imgH="2454120" progId="Word.Picture.8">
                  <p:embed/>
                </p:oleObj>
              </mc:Choice>
              <mc:Fallback>
                <p:oleObj name="Picture" r:id="rId3" imgW="3968280" imgH="2454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74800"/>
                        <a:ext cx="8526463" cy="5283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72" name="Rectangle 68"/>
          <p:cNvSpPr>
            <a:spLocks noChangeArrowheads="1"/>
          </p:cNvSpPr>
          <p:nvPr/>
        </p:nvSpPr>
        <p:spPr bwMode="auto">
          <a:xfrm>
            <a:off x="-53471" y="2667823"/>
            <a:ext cx="9377999" cy="57324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Markov</a:t>
            </a:r>
            <a:r>
              <a:rPr lang="de-DE" dirty="0" smtClean="0"/>
              <a:t>-Model</a:t>
            </a:r>
          </a:p>
        </p:txBody>
      </p:sp>
      <p:grpSp>
        <p:nvGrpSpPr>
          <p:cNvPr id="123908" name="Group 4"/>
          <p:cNvGrpSpPr>
            <a:grpSpLocks noChangeAspect="1"/>
          </p:cNvGrpSpPr>
          <p:nvPr/>
        </p:nvGrpSpPr>
        <p:grpSpPr bwMode="auto">
          <a:xfrm>
            <a:off x="684088" y="2276872"/>
            <a:ext cx="8280400" cy="5002212"/>
            <a:chOff x="0" y="0"/>
            <a:chExt cx="6503" cy="3928"/>
          </a:xfrm>
        </p:grpSpPr>
        <p:sp>
          <p:nvSpPr>
            <p:cNvPr id="584709" name="AutoShape 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6503" cy="3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910" name="Rectangle 6"/>
            <p:cNvSpPr>
              <a:spLocks noChangeArrowheads="1"/>
            </p:cNvSpPr>
            <p:nvPr/>
          </p:nvSpPr>
          <p:spPr bwMode="auto">
            <a:xfrm>
              <a:off x="6220" y="3675"/>
              <a:ext cx="3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2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584711" name="Freeform 7"/>
            <p:cNvSpPr>
              <a:spLocks/>
            </p:cNvSpPr>
            <p:nvPr/>
          </p:nvSpPr>
          <p:spPr bwMode="auto">
            <a:xfrm>
              <a:off x="394" y="1218"/>
              <a:ext cx="780" cy="767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3" y="11"/>
                </a:cxn>
                <a:cxn ang="0">
                  <a:pos x="239" y="30"/>
                </a:cxn>
                <a:cxn ang="0">
                  <a:pos x="188" y="56"/>
                </a:cxn>
                <a:cxn ang="0">
                  <a:pos x="142" y="86"/>
                </a:cxn>
                <a:cxn ang="0">
                  <a:pos x="101" y="125"/>
                </a:cxn>
                <a:cxn ang="0">
                  <a:pos x="66" y="168"/>
                </a:cxn>
                <a:cxn ang="0">
                  <a:pos x="40" y="217"/>
                </a:cxn>
                <a:cxn ang="0">
                  <a:pos x="18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8" y="497"/>
                </a:cxn>
                <a:cxn ang="0">
                  <a:pos x="40" y="549"/>
                </a:cxn>
                <a:cxn ang="0">
                  <a:pos x="66" y="598"/>
                </a:cxn>
                <a:cxn ang="0">
                  <a:pos x="101" y="641"/>
                </a:cxn>
                <a:cxn ang="0">
                  <a:pos x="142" y="678"/>
                </a:cxn>
                <a:cxn ang="0">
                  <a:pos x="188" y="710"/>
                </a:cxn>
                <a:cxn ang="0">
                  <a:pos x="239" y="736"/>
                </a:cxn>
                <a:cxn ang="0">
                  <a:pos x="293" y="753"/>
                </a:cxn>
                <a:cxn ang="0">
                  <a:pos x="350" y="764"/>
                </a:cxn>
                <a:cxn ang="0">
                  <a:pos x="410" y="766"/>
                </a:cxn>
                <a:cxn ang="0">
                  <a:pos x="469" y="757"/>
                </a:cxn>
                <a:cxn ang="0">
                  <a:pos x="523" y="742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6" y="654"/>
                </a:cxn>
                <a:cxn ang="0">
                  <a:pos x="703" y="613"/>
                </a:cxn>
                <a:cxn ang="0">
                  <a:pos x="734" y="566"/>
                </a:cxn>
                <a:cxn ang="0">
                  <a:pos x="755" y="514"/>
                </a:cxn>
                <a:cxn ang="0">
                  <a:pos x="773" y="460"/>
                </a:cxn>
                <a:cxn ang="0">
                  <a:pos x="780" y="402"/>
                </a:cxn>
                <a:cxn ang="0">
                  <a:pos x="777" y="344"/>
                </a:cxn>
                <a:cxn ang="0">
                  <a:pos x="769" y="286"/>
                </a:cxn>
                <a:cxn ang="0">
                  <a:pos x="749" y="235"/>
                </a:cxn>
                <a:cxn ang="0">
                  <a:pos x="723" y="185"/>
                </a:cxn>
                <a:cxn ang="0">
                  <a:pos x="692" y="140"/>
                </a:cxn>
                <a:cxn ang="0">
                  <a:pos x="653" y="99"/>
                </a:cxn>
                <a:cxn ang="0">
                  <a:pos x="609" y="65"/>
                </a:cxn>
                <a:cxn ang="0">
                  <a:pos x="558" y="37"/>
                </a:cxn>
                <a:cxn ang="0">
                  <a:pos x="506" y="17"/>
                </a:cxn>
                <a:cxn ang="0">
                  <a:pos x="449" y="4"/>
                </a:cxn>
                <a:cxn ang="0">
                  <a:pos x="390" y="0"/>
                </a:cxn>
              </a:cxnLst>
              <a:rect l="0" t="0" r="r" b="b"/>
              <a:pathLst>
                <a:path w="780" h="766">
                  <a:moveTo>
                    <a:pt x="390" y="0"/>
                  </a:moveTo>
                  <a:lnTo>
                    <a:pt x="370" y="0"/>
                  </a:lnTo>
                  <a:lnTo>
                    <a:pt x="350" y="2"/>
                  </a:lnTo>
                  <a:lnTo>
                    <a:pt x="331" y="4"/>
                  </a:lnTo>
                  <a:lnTo>
                    <a:pt x="311" y="6"/>
                  </a:lnTo>
                  <a:lnTo>
                    <a:pt x="293" y="11"/>
                  </a:lnTo>
                  <a:lnTo>
                    <a:pt x="274" y="17"/>
                  </a:lnTo>
                  <a:lnTo>
                    <a:pt x="256" y="24"/>
                  </a:lnTo>
                  <a:lnTo>
                    <a:pt x="239" y="30"/>
                  </a:lnTo>
                  <a:lnTo>
                    <a:pt x="221" y="37"/>
                  </a:lnTo>
                  <a:lnTo>
                    <a:pt x="204" y="45"/>
                  </a:lnTo>
                  <a:lnTo>
                    <a:pt x="188" y="56"/>
                  </a:lnTo>
                  <a:lnTo>
                    <a:pt x="173" y="65"/>
                  </a:lnTo>
                  <a:lnTo>
                    <a:pt x="158" y="75"/>
                  </a:lnTo>
                  <a:lnTo>
                    <a:pt x="142" y="86"/>
                  </a:lnTo>
                  <a:lnTo>
                    <a:pt x="127" y="99"/>
                  </a:lnTo>
                  <a:lnTo>
                    <a:pt x="114" y="112"/>
                  </a:lnTo>
                  <a:lnTo>
                    <a:pt x="101" y="125"/>
                  </a:lnTo>
                  <a:lnTo>
                    <a:pt x="90" y="140"/>
                  </a:lnTo>
                  <a:lnTo>
                    <a:pt x="77" y="153"/>
                  </a:lnTo>
                  <a:lnTo>
                    <a:pt x="66" y="168"/>
                  </a:lnTo>
                  <a:lnTo>
                    <a:pt x="57" y="185"/>
                  </a:lnTo>
                  <a:lnTo>
                    <a:pt x="46" y="200"/>
                  </a:lnTo>
                  <a:lnTo>
                    <a:pt x="40" y="217"/>
                  </a:lnTo>
                  <a:lnTo>
                    <a:pt x="31" y="235"/>
                  </a:lnTo>
                  <a:lnTo>
                    <a:pt x="24" y="252"/>
                  </a:lnTo>
                  <a:lnTo>
                    <a:pt x="18" y="269"/>
                  </a:lnTo>
                  <a:lnTo>
                    <a:pt x="13" y="286"/>
                  </a:lnTo>
                  <a:lnTo>
                    <a:pt x="9" y="306"/>
                  </a:lnTo>
                  <a:lnTo>
                    <a:pt x="4" y="325"/>
                  </a:lnTo>
                  <a:lnTo>
                    <a:pt x="2" y="344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9" y="460"/>
                  </a:lnTo>
                  <a:lnTo>
                    <a:pt x="13" y="478"/>
                  </a:lnTo>
                  <a:lnTo>
                    <a:pt x="18" y="497"/>
                  </a:lnTo>
                  <a:lnTo>
                    <a:pt x="24" y="514"/>
                  </a:lnTo>
                  <a:lnTo>
                    <a:pt x="31" y="531"/>
                  </a:lnTo>
                  <a:lnTo>
                    <a:pt x="40" y="549"/>
                  </a:lnTo>
                  <a:lnTo>
                    <a:pt x="46" y="566"/>
                  </a:lnTo>
                  <a:lnTo>
                    <a:pt x="57" y="581"/>
                  </a:lnTo>
                  <a:lnTo>
                    <a:pt x="66" y="598"/>
                  </a:lnTo>
                  <a:lnTo>
                    <a:pt x="77" y="613"/>
                  </a:lnTo>
                  <a:lnTo>
                    <a:pt x="90" y="626"/>
                  </a:lnTo>
                  <a:lnTo>
                    <a:pt x="101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78"/>
                  </a:lnTo>
                  <a:lnTo>
                    <a:pt x="158" y="691"/>
                  </a:lnTo>
                  <a:lnTo>
                    <a:pt x="173" y="701"/>
                  </a:lnTo>
                  <a:lnTo>
                    <a:pt x="188" y="710"/>
                  </a:lnTo>
                  <a:lnTo>
                    <a:pt x="204" y="721"/>
                  </a:lnTo>
                  <a:lnTo>
                    <a:pt x="221" y="727"/>
                  </a:lnTo>
                  <a:lnTo>
                    <a:pt x="239" y="736"/>
                  </a:lnTo>
                  <a:lnTo>
                    <a:pt x="256" y="742"/>
                  </a:lnTo>
                  <a:lnTo>
                    <a:pt x="274" y="749"/>
                  </a:lnTo>
                  <a:lnTo>
                    <a:pt x="293" y="753"/>
                  </a:lnTo>
                  <a:lnTo>
                    <a:pt x="311" y="757"/>
                  </a:lnTo>
                  <a:lnTo>
                    <a:pt x="331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10" y="766"/>
                  </a:lnTo>
                  <a:lnTo>
                    <a:pt x="429" y="764"/>
                  </a:lnTo>
                  <a:lnTo>
                    <a:pt x="449" y="762"/>
                  </a:lnTo>
                  <a:lnTo>
                    <a:pt x="469" y="757"/>
                  </a:lnTo>
                  <a:lnTo>
                    <a:pt x="488" y="753"/>
                  </a:lnTo>
                  <a:lnTo>
                    <a:pt x="506" y="749"/>
                  </a:lnTo>
                  <a:lnTo>
                    <a:pt x="523" y="742"/>
                  </a:lnTo>
                  <a:lnTo>
                    <a:pt x="541" y="736"/>
                  </a:lnTo>
                  <a:lnTo>
                    <a:pt x="558" y="727"/>
                  </a:lnTo>
                  <a:lnTo>
                    <a:pt x="576" y="721"/>
                  </a:lnTo>
                  <a:lnTo>
                    <a:pt x="591" y="710"/>
                  </a:lnTo>
                  <a:lnTo>
                    <a:pt x="609" y="701"/>
                  </a:lnTo>
                  <a:lnTo>
                    <a:pt x="624" y="691"/>
                  </a:lnTo>
                  <a:lnTo>
                    <a:pt x="637" y="678"/>
                  </a:lnTo>
                  <a:lnTo>
                    <a:pt x="653" y="667"/>
                  </a:lnTo>
                  <a:lnTo>
                    <a:pt x="666" y="654"/>
                  </a:lnTo>
                  <a:lnTo>
                    <a:pt x="679" y="641"/>
                  </a:lnTo>
                  <a:lnTo>
                    <a:pt x="692" y="626"/>
                  </a:lnTo>
                  <a:lnTo>
                    <a:pt x="703" y="613"/>
                  </a:lnTo>
                  <a:lnTo>
                    <a:pt x="714" y="598"/>
                  </a:lnTo>
                  <a:lnTo>
                    <a:pt x="723" y="581"/>
                  </a:lnTo>
                  <a:lnTo>
                    <a:pt x="734" y="566"/>
                  </a:lnTo>
                  <a:lnTo>
                    <a:pt x="742" y="549"/>
                  </a:lnTo>
                  <a:lnTo>
                    <a:pt x="749" y="531"/>
                  </a:lnTo>
                  <a:lnTo>
                    <a:pt x="755" y="514"/>
                  </a:lnTo>
                  <a:lnTo>
                    <a:pt x="762" y="497"/>
                  </a:lnTo>
                  <a:lnTo>
                    <a:pt x="769" y="478"/>
                  </a:lnTo>
                  <a:lnTo>
                    <a:pt x="773" y="460"/>
                  </a:lnTo>
                  <a:lnTo>
                    <a:pt x="775" y="441"/>
                  </a:lnTo>
                  <a:lnTo>
                    <a:pt x="777" y="422"/>
                  </a:lnTo>
                  <a:lnTo>
                    <a:pt x="780" y="402"/>
                  </a:lnTo>
                  <a:lnTo>
                    <a:pt x="780" y="383"/>
                  </a:lnTo>
                  <a:lnTo>
                    <a:pt x="780" y="364"/>
                  </a:lnTo>
                  <a:lnTo>
                    <a:pt x="777" y="344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9" y="286"/>
                  </a:lnTo>
                  <a:lnTo>
                    <a:pt x="762" y="269"/>
                  </a:lnTo>
                  <a:lnTo>
                    <a:pt x="755" y="252"/>
                  </a:lnTo>
                  <a:lnTo>
                    <a:pt x="749" y="235"/>
                  </a:lnTo>
                  <a:lnTo>
                    <a:pt x="742" y="217"/>
                  </a:lnTo>
                  <a:lnTo>
                    <a:pt x="734" y="200"/>
                  </a:lnTo>
                  <a:lnTo>
                    <a:pt x="723" y="185"/>
                  </a:lnTo>
                  <a:lnTo>
                    <a:pt x="714" y="168"/>
                  </a:lnTo>
                  <a:lnTo>
                    <a:pt x="703" y="153"/>
                  </a:lnTo>
                  <a:lnTo>
                    <a:pt x="692" y="140"/>
                  </a:lnTo>
                  <a:lnTo>
                    <a:pt x="679" y="125"/>
                  </a:lnTo>
                  <a:lnTo>
                    <a:pt x="666" y="112"/>
                  </a:lnTo>
                  <a:lnTo>
                    <a:pt x="653" y="99"/>
                  </a:lnTo>
                  <a:lnTo>
                    <a:pt x="637" y="86"/>
                  </a:lnTo>
                  <a:lnTo>
                    <a:pt x="624" y="75"/>
                  </a:lnTo>
                  <a:lnTo>
                    <a:pt x="609" y="65"/>
                  </a:lnTo>
                  <a:lnTo>
                    <a:pt x="591" y="56"/>
                  </a:lnTo>
                  <a:lnTo>
                    <a:pt x="576" y="45"/>
                  </a:lnTo>
                  <a:lnTo>
                    <a:pt x="558" y="37"/>
                  </a:lnTo>
                  <a:lnTo>
                    <a:pt x="541" y="30"/>
                  </a:lnTo>
                  <a:lnTo>
                    <a:pt x="523" y="24"/>
                  </a:lnTo>
                  <a:lnTo>
                    <a:pt x="506" y="17"/>
                  </a:lnTo>
                  <a:lnTo>
                    <a:pt x="488" y="11"/>
                  </a:lnTo>
                  <a:lnTo>
                    <a:pt x="469" y="6"/>
                  </a:lnTo>
                  <a:lnTo>
                    <a:pt x="449" y="4"/>
                  </a:lnTo>
                  <a:lnTo>
                    <a:pt x="429" y="2"/>
                  </a:lnTo>
                  <a:lnTo>
                    <a:pt x="41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2" name="Freeform 8"/>
            <p:cNvSpPr>
              <a:spLocks/>
            </p:cNvSpPr>
            <p:nvPr/>
          </p:nvSpPr>
          <p:spPr bwMode="auto">
            <a:xfrm>
              <a:off x="394" y="1218"/>
              <a:ext cx="780" cy="767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3" y="11"/>
                </a:cxn>
                <a:cxn ang="0">
                  <a:pos x="239" y="30"/>
                </a:cxn>
                <a:cxn ang="0">
                  <a:pos x="188" y="56"/>
                </a:cxn>
                <a:cxn ang="0">
                  <a:pos x="142" y="86"/>
                </a:cxn>
                <a:cxn ang="0">
                  <a:pos x="101" y="125"/>
                </a:cxn>
                <a:cxn ang="0">
                  <a:pos x="66" y="168"/>
                </a:cxn>
                <a:cxn ang="0">
                  <a:pos x="40" y="217"/>
                </a:cxn>
                <a:cxn ang="0">
                  <a:pos x="18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8" y="497"/>
                </a:cxn>
                <a:cxn ang="0">
                  <a:pos x="40" y="549"/>
                </a:cxn>
                <a:cxn ang="0">
                  <a:pos x="66" y="598"/>
                </a:cxn>
                <a:cxn ang="0">
                  <a:pos x="101" y="641"/>
                </a:cxn>
                <a:cxn ang="0">
                  <a:pos x="142" y="678"/>
                </a:cxn>
                <a:cxn ang="0">
                  <a:pos x="188" y="710"/>
                </a:cxn>
                <a:cxn ang="0">
                  <a:pos x="239" y="736"/>
                </a:cxn>
                <a:cxn ang="0">
                  <a:pos x="293" y="753"/>
                </a:cxn>
                <a:cxn ang="0">
                  <a:pos x="350" y="764"/>
                </a:cxn>
                <a:cxn ang="0">
                  <a:pos x="410" y="766"/>
                </a:cxn>
                <a:cxn ang="0">
                  <a:pos x="469" y="757"/>
                </a:cxn>
                <a:cxn ang="0">
                  <a:pos x="523" y="742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6" y="654"/>
                </a:cxn>
                <a:cxn ang="0">
                  <a:pos x="703" y="613"/>
                </a:cxn>
                <a:cxn ang="0">
                  <a:pos x="734" y="566"/>
                </a:cxn>
                <a:cxn ang="0">
                  <a:pos x="755" y="514"/>
                </a:cxn>
                <a:cxn ang="0">
                  <a:pos x="773" y="460"/>
                </a:cxn>
                <a:cxn ang="0">
                  <a:pos x="780" y="402"/>
                </a:cxn>
                <a:cxn ang="0">
                  <a:pos x="777" y="344"/>
                </a:cxn>
                <a:cxn ang="0">
                  <a:pos x="769" y="286"/>
                </a:cxn>
                <a:cxn ang="0">
                  <a:pos x="749" y="235"/>
                </a:cxn>
                <a:cxn ang="0">
                  <a:pos x="723" y="185"/>
                </a:cxn>
                <a:cxn ang="0">
                  <a:pos x="692" y="140"/>
                </a:cxn>
                <a:cxn ang="0">
                  <a:pos x="653" y="99"/>
                </a:cxn>
                <a:cxn ang="0">
                  <a:pos x="609" y="65"/>
                </a:cxn>
                <a:cxn ang="0">
                  <a:pos x="558" y="37"/>
                </a:cxn>
                <a:cxn ang="0">
                  <a:pos x="506" y="17"/>
                </a:cxn>
                <a:cxn ang="0">
                  <a:pos x="449" y="4"/>
                </a:cxn>
                <a:cxn ang="0">
                  <a:pos x="390" y="0"/>
                </a:cxn>
              </a:cxnLst>
              <a:rect l="0" t="0" r="r" b="b"/>
              <a:pathLst>
                <a:path w="780" h="766">
                  <a:moveTo>
                    <a:pt x="390" y="0"/>
                  </a:moveTo>
                  <a:lnTo>
                    <a:pt x="370" y="0"/>
                  </a:lnTo>
                  <a:lnTo>
                    <a:pt x="350" y="2"/>
                  </a:lnTo>
                  <a:lnTo>
                    <a:pt x="331" y="4"/>
                  </a:lnTo>
                  <a:lnTo>
                    <a:pt x="311" y="6"/>
                  </a:lnTo>
                  <a:lnTo>
                    <a:pt x="293" y="11"/>
                  </a:lnTo>
                  <a:lnTo>
                    <a:pt x="274" y="17"/>
                  </a:lnTo>
                  <a:lnTo>
                    <a:pt x="256" y="24"/>
                  </a:lnTo>
                  <a:lnTo>
                    <a:pt x="239" y="30"/>
                  </a:lnTo>
                  <a:lnTo>
                    <a:pt x="221" y="37"/>
                  </a:lnTo>
                  <a:lnTo>
                    <a:pt x="204" y="45"/>
                  </a:lnTo>
                  <a:lnTo>
                    <a:pt x="188" y="56"/>
                  </a:lnTo>
                  <a:lnTo>
                    <a:pt x="173" y="65"/>
                  </a:lnTo>
                  <a:lnTo>
                    <a:pt x="158" y="75"/>
                  </a:lnTo>
                  <a:lnTo>
                    <a:pt x="142" y="86"/>
                  </a:lnTo>
                  <a:lnTo>
                    <a:pt x="127" y="99"/>
                  </a:lnTo>
                  <a:lnTo>
                    <a:pt x="114" y="112"/>
                  </a:lnTo>
                  <a:lnTo>
                    <a:pt x="101" y="125"/>
                  </a:lnTo>
                  <a:lnTo>
                    <a:pt x="90" y="140"/>
                  </a:lnTo>
                  <a:lnTo>
                    <a:pt x="77" y="153"/>
                  </a:lnTo>
                  <a:lnTo>
                    <a:pt x="66" y="168"/>
                  </a:lnTo>
                  <a:lnTo>
                    <a:pt x="57" y="185"/>
                  </a:lnTo>
                  <a:lnTo>
                    <a:pt x="46" y="200"/>
                  </a:lnTo>
                  <a:lnTo>
                    <a:pt x="40" y="217"/>
                  </a:lnTo>
                  <a:lnTo>
                    <a:pt x="31" y="235"/>
                  </a:lnTo>
                  <a:lnTo>
                    <a:pt x="24" y="252"/>
                  </a:lnTo>
                  <a:lnTo>
                    <a:pt x="18" y="269"/>
                  </a:lnTo>
                  <a:lnTo>
                    <a:pt x="13" y="286"/>
                  </a:lnTo>
                  <a:lnTo>
                    <a:pt x="9" y="306"/>
                  </a:lnTo>
                  <a:lnTo>
                    <a:pt x="4" y="325"/>
                  </a:lnTo>
                  <a:lnTo>
                    <a:pt x="2" y="344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9" y="460"/>
                  </a:lnTo>
                  <a:lnTo>
                    <a:pt x="13" y="478"/>
                  </a:lnTo>
                  <a:lnTo>
                    <a:pt x="18" y="497"/>
                  </a:lnTo>
                  <a:lnTo>
                    <a:pt x="24" y="514"/>
                  </a:lnTo>
                  <a:lnTo>
                    <a:pt x="31" y="531"/>
                  </a:lnTo>
                  <a:lnTo>
                    <a:pt x="40" y="549"/>
                  </a:lnTo>
                  <a:lnTo>
                    <a:pt x="46" y="566"/>
                  </a:lnTo>
                  <a:lnTo>
                    <a:pt x="57" y="581"/>
                  </a:lnTo>
                  <a:lnTo>
                    <a:pt x="66" y="598"/>
                  </a:lnTo>
                  <a:lnTo>
                    <a:pt x="77" y="613"/>
                  </a:lnTo>
                  <a:lnTo>
                    <a:pt x="90" y="626"/>
                  </a:lnTo>
                  <a:lnTo>
                    <a:pt x="101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78"/>
                  </a:lnTo>
                  <a:lnTo>
                    <a:pt x="158" y="691"/>
                  </a:lnTo>
                  <a:lnTo>
                    <a:pt x="173" y="701"/>
                  </a:lnTo>
                  <a:lnTo>
                    <a:pt x="188" y="710"/>
                  </a:lnTo>
                  <a:lnTo>
                    <a:pt x="204" y="721"/>
                  </a:lnTo>
                  <a:lnTo>
                    <a:pt x="221" y="727"/>
                  </a:lnTo>
                  <a:lnTo>
                    <a:pt x="239" y="736"/>
                  </a:lnTo>
                  <a:lnTo>
                    <a:pt x="256" y="742"/>
                  </a:lnTo>
                  <a:lnTo>
                    <a:pt x="274" y="749"/>
                  </a:lnTo>
                  <a:lnTo>
                    <a:pt x="293" y="753"/>
                  </a:lnTo>
                  <a:lnTo>
                    <a:pt x="311" y="757"/>
                  </a:lnTo>
                  <a:lnTo>
                    <a:pt x="331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10" y="766"/>
                  </a:lnTo>
                  <a:lnTo>
                    <a:pt x="429" y="764"/>
                  </a:lnTo>
                  <a:lnTo>
                    <a:pt x="449" y="762"/>
                  </a:lnTo>
                  <a:lnTo>
                    <a:pt x="469" y="757"/>
                  </a:lnTo>
                  <a:lnTo>
                    <a:pt x="488" y="753"/>
                  </a:lnTo>
                  <a:lnTo>
                    <a:pt x="506" y="749"/>
                  </a:lnTo>
                  <a:lnTo>
                    <a:pt x="523" y="742"/>
                  </a:lnTo>
                  <a:lnTo>
                    <a:pt x="541" y="736"/>
                  </a:lnTo>
                  <a:lnTo>
                    <a:pt x="558" y="727"/>
                  </a:lnTo>
                  <a:lnTo>
                    <a:pt x="576" y="721"/>
                  </a:lnTo>
                  <a:lnTo>
                    <a:pt x="591" y="710"/>
                  </a:lnTo>
                  <a:lnTo>
                    <a:pt x="609" y="701"/>
                  </a:lnTo>
                  <a:lnTo>
                    <a:pt x="624" y="691"/>
                  </a:lnTo>
                  <a:lnTo>
                    <a:pt x="637" y="678"/>
                  </a:lnTo>
                  <a:lnTo>
                    <a:pt x="653" y="667"/>
                  </a:lnTo>
                  <a:lnTo>
                    <a:pt x="666" y="654"/>
                  </a:lnTo>
                  <a:lnTo>
                    <a:pt x="679" y="641"/>
                  </a:lnTo>
                  <a:lnTo>
                    <a:pt x="692" y="626"/>
                  </a:lnTo>
                  <a:lnTo>
                    <a:pt x="703" y="613"/>
                  </a:lnTo>
                  <a:lnTo>
                    <a:pt x="714" y="598"/>
                  </a:lnTo>
                  <a:lnTo>
                    <a:pt x="723" y="581"/>
                  </a:lnTo>
                  <a:lnTo>
                    <a:pt x="734" y="566"/>
                  </a:lnTo>
                  <a:lnTo>
                    <a:pt x="742" y="549"/>
                  </a:lnTo>
                  <a:lnTo>
                    <a:pt x="749" y="531"/>
                  </a:lnTo>
                  <a:lnTo>
                    <a:pt x="755" y="514"/>
                  </a:lnTo>
                  <a:lnTo>
                    <a:pt x="762" y="497"/>
                  </a:lnTo>
                  <a:lnTo>
                    <a:pt x="769" y="478"/>
                  </a:lnTo>
                  <a:lnTo>
                    <a:pt x="773" y="460"/>
                  </a:lnTo>
                  <a:lnTo>
                    <a:pt x="775" y="441"/>
                  </a:lnTo>
                  <a:lnTo>
                    <a:pt x="777" y="422"/>
                  </a:lnTo>
                  <a:lnTo>
                    <a:pt x="780" y="402"/>
                  </a:lnTo>
                  <a:lnTo>
                    <a:pt x="780" y="383"/>
                  </a:lnTo>
                  <a:lnTo>
                    <a:pt x="780" y="364"/>
                  </a:lnTo>
                  <a:lnTo>
                    <a:pt x="777" y="344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9" y="286"/>
                  </a:lnTo>
                  <a:lnTo>
                    <a:pt x="762" y="269"/>
                  </a:lnTo>
                  <a:lnTo>
                    <a:pt x="755" y="252"/>
                  </a:lnTo>
                  <a:lnTo>
                    <a:pt x="749" y="235"/>
                  </a:lnTo>
                  <a:lnTo>
                    <a:pt x="742" y="217"/>
                  </a:lnTo>
                  <a:lnTo>
                    <a:pt x="734" y="200"/>
                  </a:lnTo>
                  <a:lnTo>
                    <a:pt x="723" y="185"/>
                  </a:lnTo>
                  <a:lnTo>
                    <a:pt x="714" y="168"/>
                  </a:lnTo>
                  <a:lnTo>
                    <a:pt x="703" y="153"/>
                  </a:lnTo>
                  <a:lnTo>
                    <a:pt x="692" y="140"/>
                  </a:lnTo>
                  <a:lnTo>
                    <a:pt x="679" y="125"/>
                  </a:lnTo>
                  <a:lnTo>
                    <a:pt x="666" y="112"/>
                  </a:lnTo>
                  <a:lnTo>
                    <a:pt x="653" y="99"/>
                  </a:lnTo>
                  <a:lnTo>
                    <a:pt x="637" y="86"/>
                  </a:lnTo>
                  <a:lnTo>
                    <a:pt x="624" y="75"/>
                  </a:lnTo>
                  <a:lnTo>
                    <a:pt x="609" y="65"/>
                  </a:lnTo>
                  <a:lnTo>
                    <a:pt x="591" y="56"/>
                  </a:lnTo>
                  <a:lnTo>
                    <a:pt x="576" y="45"/>
                  </a:lnTo>
                  <a:lnTo>
                    <a:pt x="558" y="37"/>
                  </a:lnTo>
                  <a:lnTo>
                    <a:pt x="541" y="30"/>
                  </a:lnTo>
                  <a:lnTo>
                    <a:pt x="523" y="24"/>
                  </a:lnTo>
                  <a:lnTo>
                    <a:pt x="506" y="17"/>
                  </a:lnTo>
                  <a:lnTo>
                    <a:pt x="488" y="11"/>
                  </a:lnTo>
                  <a:lnTo>
                    <a:pt x="469" y="6"/>
                  </a:lnTo>
                  <a:lnTo>
                    <a:pt x="449" y="4"/>
                  </a:lnTo>
                  <a:lnTo>
                    <a:pt x="429" y="2"/>
                  </a:lnTo>
                  <a:lnTo>
                    <a:pt x="410" y="0"/>
                  </a:lnTo>
                  <a:lnTo>
                    <a:pt x="390" y="0"/>
                  </a:lnTo>
                </a:path>
              </a:pathLst>
            </a:custGeom>
            <a:noFill/>
            <a:ln w="825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3" name="Freeform 9"/>
            <p:cNvSpPr>
              <a:spLocks/>
            </p:cNvSpPr>
            <p:nvPr/>
          </p:nvSpPr>
          <p:spPr bwMode="auto">
            <a:xfrm>
              <a:off x="2899" y="329"/>
              <a:ext cx="779" cy="765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1" y="13"/>
                </a:cxn>
                <a:cxn ang="0">
                  <a:pos x="238" y="30"/>
                </a:cxn>
                <a:cxn ang="0">
                  <a:pos x="188" y="56"/>
                </a:cxn>
                <a:cxn ang="0">
                  <a:pos x="142" y="88"/>
                </a:cxn>
                <a:cxn ang="0">
                  <a:pos x="101" y="127"/>
                </a:cxn>
                <a:cxn ang="0">
                  <a:pos x="66" y="170"/>
                </a:cxn>
                <a:cxn ang="0">
                  <a:pos x="37" y="218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7" y="549"/>
                </a:cxn>
                <a:cxn ang="0">
                  <a:pos x="66" y="598"/>
                </a:cxn>
                <a:cxn ang="0">
                  <a:pos x="101" y="641"/>
                </a:cxn>
                <a:cxn ang="0">
                  <a:pos x="142" y="680"/>
                </a:cxn>
                <a:cxn ang="0">
                  <a:pos x="188" y="710"/>
                </a:cxn>
                <a:cxn ang="0">
                  <a:pos x="238" y="736"/>
                </a:cxn>
                <a:cxn ang="0">
                  <a:pos x="291" y="756"/>
                </a:cxn>
                <a:cxn ang="0">
                  <a:pos x="350" y="764"/>
                </a:cxn>
                <a:cxn ang="0">
                  <a:pos x="409" y="766"/>
                </a:cxn>
                <a:cxn ang="0">
                  <a:pos x="468" y="760"/>
                </a:cxn>
                <a:cxn ang="0">
                  <a:pos x="523" y="743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5" y="654"/>
                </a:cxn>
                <a:cxn ang="0">
                  <a:pos x="703" y="614"/>
                </a:cxn>
                <a:cxn ang="0">
                  <a:pos x="733" y="566"/>
                </a:cxn>
                <a:cxn ang="0">
                  <a:pos x="757" y="515"/>
                </a:cxn>
                <a:cxn ang="0">
                  <a:pos x="773" y="461"/>
                </a:cxn>
                <a:cxn ang="0">
                  <a:pos x="779" y="403"/>
                </a:cxn>
                <a:cxn ang="0">
                  <a:pos x="777" y="345"/>
                </a:cxn>
                <a:cxn ang="0">
                  <a:pos x="768" y="289"/>
                </a:cxn>
                <a:cxn ang="0">
                  <a:pos x="749" y="235"/>
                </a:cxn>
                <a:cxn ang="0">
                  <a:pos x="725" y="185"/>
                </a:cxn>
                <a:cxn ang="0">
                  <a:pos x="692" y="140"/>
                </a:cxn>
                <a:cxn ang="0">
                  <a:pos x="652" y="101"/>
                </a:cxn>
                <a:cxn ang="0">
                  <a:pos x="608" y="67"/>
                </a:cxn>
                <a:cxn ang="0">
                  <a:pos x="558" y="39"/>
                </a:cxn>
                <a:cxn ang="0">
                  <a:pos x="506" y="17"/>
                </a:cxn>
                <a:cxn ang="0">
                  <a:pos x="449" y="5"/>
                </a:cxn>
                <a:cxn ang="0">
                  <a:pos x="390" y="0"/>
                </a:cxn>
              </a:cxnLst>
              <a:rect l="0" t="0" r="r" b="b"/>
              <a:pathLst>
                <a:path w="779" h="766">
                  <a:moveTo>
                    <a:pt x="390" y="0"/>
                  </a:moveTo>
                  <a:lnTo>
                    <a:pt x="370" y="2"/>
                  </a:lnTo>
                  <a:lnTo>
                    <a:pt x="350" y="2"/>
                  </a:lnTo>
                  <a:lnTo>
                    <a:pt x="330" y="5"/>
                  </a:lnTo>
                  <a:lnTo>
                    <a:pt x="311" y="9"/>
                  </a:lnTo>
                  <a:lnTo>
                    <a:pt x="291" y="13"/>
                  </a:lnTo>
                  <a:lnTo>
                    <a:pt x="274" y="17"/>
                  </a:lnTo>
                  <a:lnTo>
                    <a:pt x="256" y="24"/>
                  </a:lnTo>
                  <a:lnTo>
                    <a:pt x="238" y="30"/>
                  </a:lnTo>
                  <a:lnTo>
                    <a:pt x="221" y="39"/>
                  </a:lnTo>
                  <a:lnTo>
                    <a:pt x="203" y="48"/>
                  </a:lnTo>
                  <a:lnTo>
                    <a:pt x="188" y="56"/>
                  </a:lnTo>
                  <a:lnTo>
                    <a:pt x="171" y="67"/>
                  </a:lnTo>
                  <a:lnTo>
                    <a:pt x="155" y="78"/>
                  </a:lnTo>
                  <a:lnTo>
                    <a:pt x="142" y="88"/>
                  </a:lnTo>
                  <a:lnTo>
                    <a:pt x="127" y="101"/>
                  </a:lnTo>
                  <a:lnTo>
                    <a:pt x="114" y="112"/>
                  </a:lnTo>
                  <a:lnTo>
                    <a:pt x="101" y="127"/>
                  </a:lnTo>
                  <a:lnTo>
                    <a:pt x="87" y="140"/>
                  </a:lnTo>
                  <a:lnTo>
                    <a:pt x="76" y="155"/>
                  </a:lnTo>
                  <a:lnTo>
                    <a:pt x="66" y="170"/>
                  </a:lnTo>
                  <a:lnTo>
                    <a:pt x="57" y="185"/>
                  </a:lnTo>
                  <a:lnTo>
                    <a:pt x="46" y="200"/>
                  </a:lnTo>
                  <a:lnTo>
                    <a:pt x="37" y="218"/>
                  </a:lnTo>
                  <a:lnTo>
                    <a:pt x="30" y="235"/>
                  </a:lnTo>
                  <a:lnTo>
                    <a:pt x="24" y="252"/>
                  </a:lnTo>
                  <a:lnTo>
                    <a:pt x="17" y="269"/>
                  </a:lnTo>
                  <a:lnTo>
                    <a:pt x="11" y="289"/>
                  </a:lnTo>
                  <a:lnTo>
                    <a:pt x="6" y="306"/>
                  </a:lnTo>
                  <a:lnTo>
                    <a:pt x="4" y="325"/>
                  </a:lnTo>
                  <a:lnTo>
                    <a:pt x="2" y="345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6" y="461"/>
                  </a:lnTo>
                  <a:lnTo>
                    <a:pt x="11" y="480"/>
                  </a:lnTo>
                  <a:lnTo>
                    <a:pt x="17" y="497"/>
                  </a:lnTo>
                  <a:lnTo>
                    <a:pt x="24" y="515"/>
                  </a:lnTo>
                  <a:lnTo>
                    <a:pt x="30" y="532"/>
                  </a:lnTo>
                  <a:lnTo>
                    <a:pt x="37" y="549"/>
                  </a:lnTo>
                  <a:lnTo>
                    <a:pt x="46" y="566"/>
                  </a:lnTo>
                  <a:lnTo>
                    <a:pt x="57" y="581"/>
                  </a:lnTo>
                  <a:lnTo>
                    <a:pt x="66" y="598"/>
                  </a:lnTo>
                  <a:lnTo>
                    <a:pt x="76" y="614"/>
                  </a:lnTo>
                  <a:lnTo>
                    <a:pt x="87" y="626"/>
                  </a:lnTo>
                  <a:lnTo>
                    <a:pt x="101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80"/>
                  </a:lnTo>
                  <a:lnTo>
                    <a:pt x="155" y="691"/>
                  </a:lnTo>
                  <a:lnTo>
                    <a:pt x="171" y="702"/>
                  </a:lnTo>
                  <a:lnTo>
                    <a:pt x="188" y="710"/>
                  </a:lnTo>
                  <a:lnTo>
                    <a:pt x="203" y="721"/>
                  </a:lnTo>
                  <a:lnTo>
                    <a:pt x="221" y="730"/>
                  </a:lnTo>
                  <a:lnTo>
                    <a:pt x="238" y="736"/>
                  </a:lnTo>
                  <a:lnTo>
                    <a:pt x="256" y="743"/>
                  </a:lnTo>
                  <a:lnTo>
                    <a:pt x="274" y="749"/>
                  </a:lnTo>
                  <a:lnTo>
                    <a:pt x="291" y="756"/>
                  </a:lnTo>
                  <a:lnTo>
                    <a:pt x="311" y="760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09" y="766"/>
                  </a:lnTo>
                  <a:lnTo>
                    <a:pt x="429" y="764"/>
                  </a:lnTo>
                  <a:lnTo>
                    <a:pt x="449" y="762"/>
                  </a:lnTo>
                  <a:lnTo>
                    <a:pt x="468" y="760"/>
                  </a:lnTo>
                  <a:lnTo>
                    <a:pt x="488" y="756"/>
                  </a:lnTo>
                  <a:lnTo>
                    <a:pt x="506" y="749"/>
                  </a:lnTo>
                  <a:lnTo>
                    <a:pt x="523" y="743"/>
                  </a:lnTo>
                  <a:lnTo>
                    <a:pt x="541" y="736"/>
                  </a:lnTo>
                  <a:lnTo>
                    <a:pt x="558" y="730"/>
                  </a:lnTo>
                  <a:lnTo>
                    <a:pt x="576" y="721"/>
                  </a:lnTo>
                  <a:lnTo>
                    <a:pt x="593" y="710"/>
                  </a:lnTo>
                  <a:lnTo>
                    <a:pt x="608" y="702"/>
                  </a:lnTo>
                  <a:lnTo>
                    <a:pt x="624" y="691"/>
                  </a:lnTo>
                  <a:lnTo>
                    <a:pt x="637" y="680"/>
                  </a:lnTo>
                  <a:lnTo>
                    <a:pt x="652" y="667"/>
                  </a:lnTo>
                  <a:lnTo>
                    <a:pt x="665" y="654"/>
                  </a:lnTo>
                  <a:lnTo>
                    <a:pt x="679" y="641"/>
                  </a:lnTo>
                  <a:lnTo>
                    <a:pt x="692" y="626"/>
                  </a:lnTo>
                  <a:lnTo>
                    <a:pt x="703" y="614"/>
                  </a:lnTo>
                  <a:lnTo>
                    <a:pt x="714" y="598"/>
                  </a:lnTo>
                  <a:lnTo>
                    <a:pt x="725" y="581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49" y="532"/>
                  </a:lnTo>
                  <a:lnTo>
                    <a:pt x="757" y="515"/>
                  </a:lnTo>
                  <a:lnTo>
                    <a:pt x="762" y="497"/>
                  </a:lnTo>
                  <a:lnTo>
                    <a:pt x="768" y="480"/>
                  </a:lnTo>
                  <a:lnTo>
                    <a:pt x="773" y="461"/>
                  </a:lnTo>
                  <a:lnTo>
                    <a:pt x="775" y="441"/>
                  </a:lnTo>
                  <a:lnTo>
                    <a:pt x="777" y="422"/>
                  </a:lnTo>
                  <a:lnTo>
                    <a:pt x="779" y="403"/>
                  </a:lnTo>
                  <a:lnTo>
                    <a:pt x="779" y="383"/>
                  </a:lnTo>
                  <a:lnTo>
                    <a:pt x="779" y="364"/>
                  </a:lnTo>
                  <a:lnTo>
                    <a:pt x="777" y="345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8" y="289"/>
                  </a:lnTo>
                  <a:lnTo>
                    <a:pt x="762" y="269"/>
                  </a:lnTo>
                  <a:lnTo>
                    <a:pt x="757" y="252"/>
                  </a:lnTo>
                  <a:lnTo>
                    <a:pt x="749" y="235"/>
                  </a:lnTo>
                  <a:lnTo>
                    <a:pt x="742" y="218"/>
                  </a:lnTo>
                  <a:lnTo>
                    <a:pt x="733" y="200"/>
                  </a:lnTo>
                  <a:lnTo>
                    <a:pt x="725" y="185"/>
                  </a:lnTo>
                  <a:lnTo>
                    <a:pt x="714" y="170"/>
                  </a:lnTo>
                  <a:lnTo>
                    <a:pt x="703" y="155"/>
                  </a:lnTo>
                  <a:lnTo>
                    <a:pt x="692" y="140"/>
                  </a:lnTo>
                  <a:lnTo>
                    <a:pt x="679" y="127"/>
                  </a:lnTo>
                  <a:lnTo>
                    <a:pt x="665" y="112"/>
                  </a:lnTo>
                  <a:lnTo>
                    <a:pt x="652" y="101"/>
                  </a:lnTo>
                  <a:lnTo>
                    <a:pt x="637" y="88"/>
                  </a:lnTo>
                  <a:lnTo>
                    <a:pt x="624" y="78"/>
                  </a:lnTo>
                  <a:lnTo>
                    <a:pt x="608" y="67"/>
                  </a:lnTo>
                  <a:lnTo>
                    <a:pt x="593" y="56"/>
                  </a:lnTo>
                  <a:lnTo>
                    <a:pt x="576" y="48"/>
                  </a:lnTo>
                  <a:lnTo>
                    <a:pt x="558" y="39"/>
                  </a:lnTo>
                  <a:lnTo>
                    <a:pt x="541" y="30"/>
                  </a:lnTo>
                  <a:lnTo>
                    <a:pt x="523" y="24"/>
                  </a:lnTo>
                  <a:lnTo>
                    <a:pt x="506" y="17"/>
                  </a:lnTo>
                  <a:lnTo>
                    <a:pt x="488" y="13"/>
                  </a:lnTo>
                  <a:lnTo>
                    <a:pt x="468" y="9"/>
                  </a:lnTo>
                  <a:lnTo>
                    <a:pt x="449" y="5"/>
                  </a:lnTo>
                  <a:lnTo>
                    <a:pt x="429" y="2"/>
                  </a:lnTo>
                  <a:lnTo>
                    <a:pt x="409" y="2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4" name="Freeform 10"/>
            <p:cNvSpPr>
              <a:spLocks/>
            </p:cNvSpPr>
            <p:nvPr/>
          </p:nvSpPr>
          <p:spPr bwMode="auto">
            <a:xfrm>
              <a:off x="2899" y="329"/>
              <a:ext cx="779" cy="765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1" y="13"/>
                </a:cxn>
                <a:cxn ang="0">
                  <a:pos x="238" y="30"/>
                </a:cxn>
                <a:cxn ang="0">
                  <a:pos x="188" y="56"/>
                </a:cxn>
                <a:cxn ang="0">
                  <a:pos x="142" y="88"/>
                </a:cxn>
                <a:cxn ang="0">
                  <a:pos x="101" y="127"/>
                </a:cxn>
                <a:cxn ang="0">
                  <a:pos x="66" y="170"/>
                </a:cxn>
                <a:cxn ang="0">
                  <a:pos x="37" y="218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7" y="549"/>
                </a:cxn>
                <a:cxn ang="0">
                  <a:pos x="66" y="598"/>
                </a:cxn>
                <a:cxn ang="0">
                  <a:pos x="101" y="641"/>
                </a:cxn>
                <a:cxn ang="0">
                  <a:pos x="142" y="680"/>
                </a:cxn>
                <a:cxn ang="0">
                  <a:pos x="188" y="710"/>
                </a:cxn>
                <a:cxn ang="0">
                  <a:pos x="238" y="736"/>
                </a:cxn>
                <a:cxn ang="0">
                  <a:pos x="291" y="756"/>
                </a:cxn>
                <a:cxn ang="0">
                  <a:pos x="350" y="764"/>
                </a:cxn>
                <a:cxn ang="0">
                  <a:pos x="409" y="766"/>
                </a:cxn>
                <a:cxn ang="0">
                  <a:pos x="468" y="760"/>
                </a:cxn>
                <a:cxn ang="0">
                  <a:pos x="523" y="743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5" y="654"/>
                </a:cxn>
                <a:cxn ang="0">
                  <a:pos x="703" y="614"/>
                </a:cxn>
                <a:cxn ang="0">
                  <a:pos x="733" y="566"/>
                </a:cxn>
                <a:cxn ang="0">
                  <a:pos x="757" y="515"/>
                </a:cxn>
                <a:cxn ang="0">
                  <a:pos x="773" y="461"/>
                </a:cxn>
                <a:cxn ang="0">
                  <a:pos x="779" y="403"/>
                </a:cxn>
                <a:cxn ang="0">
                  <a:pos x="777" y="345"/>
                </a:cxn>
                <a:cxn ang="0">
                  <a:pos x="768" y="289"/>
                </a:cxn>
                <a:cxn ang="0">
                  <a:pos x="749" y="235"/>
                </a:cxn>
                <a:cxn ang="0">
                  <a:pos x="725" y="185"/>
                </a:cxn>
                <a:cxn ang="0">
                  <a:pos x="692" y="140"/>
                </a:cxn>
                <a:cxn ang="0">
                  <a:pos x="652" y="101"/>
                </a:cxn>
                <a:cxn ang="0">
                  <a:pos x="608" y="67"/>
                </a:cxn>
                <a:cxn ang="0">
                  <a:pos x="558" y="39"/>
                </a:cxn>
                <a:cxn ang="0">
                  <a:pos x="506" y="17"/>
                </a:cxn>
                <a:cxn ang="0">
                  <a:pos x="449" y="5"/>
                </a:cxn>
                <a:cxn ang="0">
                  <a:pos x="390" y="0"/>
                </a:cxn>
              </a:cxnLst>
              <a:rect l="0" t="0" r="r" b="b"/>
              <a:pathLst>
                <a:path w="779" h="766">
                  <a:moveTo>
                    <a:pt x="390" y="0"/>
                  </a:moveTo>
                  <a:lnTo>
                    <a:pt x="370" y="2"/>
                  </a:lnTo>
                  <a:lnTo>
                    <a:pt x="350" y="2"/>
                  </a:lnTo>
                  <a:lnTo>
                    <a:pt x="330" y="5"/>
                  </a:lnTo>
                  <a:lnTo>
                    <a:pt x="311" y="9"/>
                  </a:lnTo>
                  <a:lnTo>
                    <a:pt x="291" y="13"/>
                  </a:lnTo>
                  <a:lnTo>
                    <a:pt x="274" y="17"/>
                  </a:lnTo>
                  <a:lnTo>
                    <a:pt x="256" y="24"/>
                  </a:lnTo>
                  <a:lnTo>
                    <a:pt x="238" y="30"/>
                  </a:lnTo>
                  <a:lnTo>
                    <a:pt x="221" y="39"/>
                  </a:lnTo>
                  <a:lnTo>
                    <a:pt x="203" y="48"/>
                  </a:lnTo>
                  <a:lnTo>
                    <a:pt x="188" y="56"/>
                  </a:lnTo>
                  <a:lnTo>
                    <a:pt x="171" y="67"/>
                  </a:lnTo>
                  <a:lnTo>
                    <a:pt x="155" y="78"/>
                  </a:lnTo>
                  <a:lnTo>
                    <a:pt x="142" y="88"/>
                  </a:lnTo>
                  <a:lnTo>
                    <a:pt x="127" y="101"/>
                  </a:lnTo>
                  <a:lnTo>
                    <a:pt x="114" y="112"/>
                  </a:lnTo>
                  <a:lnTo>
                    <a:pt x="101" y="127"/>
                  </a:lnTo>
                  <a:lnTo>
                    <a:pt x="87" y="140"/>
                  </a:lnTo>
                  <a:lnTo>
                    <a:pt x="76" y="155"/>
                  </a:lnTo>
                  <a:lnTo>
                    <a:pt x="66" y="170"/>
                  </a:lnTo>
                  <a:lnTo>
                    <a:pt x="57" y="185"/>
                  </a:lnTo>
                  <a:lnTo>
                    <a:pt x="46" y="200"/>
                  </a:lnTo>
                  <a:lnTo>
                    <a:pt x="37" y="218"/>
                  </a:lnTo>
                  <a:lnTo>
                    <a:pt x="30" y="235"/>
                  </a:lnTo>
                  <a:lnTo>
                    <a:pt x="24" y="252"/>
                  </a:lnTo>
                  <a:lnTo>
                    <a:pt x="17" y="269"/>
                  </a:lnTo>
                  <a:lnTo>
                    <a:pt x="11" y="289"/>
                  </a:lnTo>
                  <a:lnTo>
                    <a:pt x="6" y="306"/>
                  </a:lnTo>
                  <a:lnTo>
                    <a:pt x="4" y="325"/>
                  </a:lnTo>
                  <a:lnTo>
                    <a:pt x="2" y="345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6" y="461"/>
                  </a:lnTo>
                  <a:lnTo>
                    <a:pt x="11" y="480"/>
                  </a:lnTo>
                  <a:lnTo>
                    <a:pt x="17" y="497"/>
                  </a:lnTo>
                  <a:lnTo>
                    <a:pt x="24" y="515"/>
                  </a:lnTo>
                  <a:lnTo>
                    <a:pt x="30" y="532"/>
                  </a:lnTo>
                  <a:lnTo>
                    <a:pt x="37" y="549"/>
                  </a:lnTo>
                  <a:lnTo>
                    <a:pt x="46" y="566"/>
                  </a:lnTo>
                  <a:lnTo>
                    <a:pt x="57" y="581"/>
                  </a:lnTo>
                  <a:lnTo>
                    <a:pt x="66" y="598"/>
                  </a:lnTo>
                  <a:lnTo>
                    <a:pt x="76" y="614"/>
                  </a:lnTo>
                  <a:lnTo>
                    <a:pt x="87" y="626"/>
                  </a:lnTo>
                  <a:lnTo>
                    <a:pt x="101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80"/>
                  </a:lnTo>
                  <a:lnTo>
                    <a:pt x="155" y="691"/>
                  </a:lnTo>
                  <a:lnTo>
                    <a:pt x="171" y="702"/>
                  </a:lnTo>
                  <a:lnTo>
                    <a:pt x="188" y="710"/>
                  </a:lnTo>
                  <a:lnTo>
                    <a:pt x="203" y="721"/>
                  </a:lnTo>
                  <a:lnTo>
                    <a:pt x="221" y="730"/>
                  </a:lnTo>
                  <a:lnTo>
                    <a:pt x="238" y="736"/>
                  </a:lnTo>
                  <a:lnTo>
                    <a:pt x="256" y="743"/>
                  </a:lnTo>
                  <a:lnTo>
                    <a:pt x="274" y="749"/>
                  </a:lnTo>
                  <a:lnTo>
                    <a:pt x="291" y="756"/>
                  </a:lnTo>
                  <a:lnTo>
                    <a:pt x="311" y="760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09" y="766"/>
                  </a:lnTo>
                  <a:lnTo>
                    <a:pt x="429" y="764"/>
                  </a:lnTo>
                  <a:lnTo>
                    <a:pt x="449" y="762"/>
                  </a:lnTo>
                  <a:lnTo>
                    <a:pt x="468" y="760"/>
                  </a:lnTo>
                  <a:lnTo>
                    <a:pt x="488" y="756"/>
                  </a:lnTo>
                  <a:lnTo>
                    <a:pt x="506" y="749"/>
                  </a:lnTo>
                  <a:lnTo>
                    <a:pt x="523" y="743"/>
                  </a:lnTo>
                  <a:lnTo>
                    <a:pt x="541" y="736"/>
                  </a:lnTo>
                  <a:lnTo>
                    <a:pt x="558" y="730"/>
                  </a:lnTo>
                  <a:lnTo>
                    <a:pt x="576" y="721"/>
                  </a:lnTo>
                  <a:lnTo>
                    <a:pt x="593" y="710"/>
                  </a:lnTo>
                  <a:lnTo>
                    <a:pt x="608" y="702"/>
                  </a:lnTo>
                  <a:lnTo>
                    <a:pt x="624" y="691"/>
                  </a:lnTo>
                  <a:lnTo>
                    <a:pt x="637" y="680"/>
                  </a:lnTo>
                  <a:lnTo>
                    <a:pt x="652" y="667"/>
                  </a:lnTo>
                  <a:lnTo>
                    <a:pt x="665" y="654"/>
                  </a:lnTo>
                  <a:lnTo>
                    <a:pt x="679" y="641"/>
                  </a:lnTo>
                  <a:lnTo>
                    <a:pt x="692" y="626"/>
                  </a:lnTo>
                  <a:lnTo>
                    <a:pt x="703" y="614"/>
                  </a:lnTo>
                  <a:lnTo>
                    <a:pt x="714" y="598"/>
                  </a:lnTo>
                  <a:lnTo>
                    <a:pt x="725" y="581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49" y="532"/>
                  </a:lnTo>
                  <a:lnTo>
                    <a:pt x="757" y="515"/>
                  </a:lnTo>
                  <a:lnTo>
                    <a:pt x="762" y="497"/>
                  </a:lnTo>
                  <a:lnTo>
                    <a:pt x="768" y="480"/>
                  </a:lnTo>
                  <a:lnTo>
                    <a:pt x="773" y="461"/>
                  </a:lnTo>
                  <a:lnTo>
                    <a:pt x="775" y="441"/>
                  </a:lnTo>
                  <a:lnTo>
                    <a:pt x="777" y="422"/>
                  </a:lnTo>
                  <a:lnTo>
                    <a:pt x="779" y="403"/>
                  </a:lnTo>
                  <a:lnTo>
                    <a:pt x="779" y="383"/>
                  </a:lnTo>
                  <a:lnTo>
                    <a:pt x="779" y="364"/>
                  </a:lnTo>
                  <a:lnTo>
                    <a:pt x="777" y="345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8" y="289"/>
                  </a:lnTo>
                  <a:lnTo>
                    <a:pt x="762" y="269"/>
                  </a:lnTo>
                  <a:lnTo>
                    <a:pt x="757" y="252"/>
                  </a:lnTo>
                  <a:lnTo>
                    <a:pt x="749" y="235"/>
                  </a:lnTo>
                  <a:lnTo>
                    <a:pt x="742" y="218"/>
                  </a:lnTo>
                  <a:lnTo>
                    <a:pt x="733" y="200"/>
                  </a:lnTo>
                  <a:lnTo>
                    <a:pt x="725" y="185"/>
                  </a:lnTo>
                  <a:lnTo>
                    <a:pt x="714" y="170"/>
                  </a:lnTo>
                  <a:lnTo>
                    <a:pt x="703" y="155"/>
                  </a:lnTo>
                  <a:lnTo>
                    <a:pt x="692" y="140"/>
                  </a:lnTo>
                  <a:lnTo>
                    <a:pt x="679" y="127"/>
                  </a:lnTo>
                  <a:lnTo>
                    <a:pt x="665" y="112"/>
                  </a:lnTo>
                  <a:lnTo>
                    <a:pt x="652" y="101"/>
                  </a:lnTo>
                  <a:lnTo>
                    <a:pt x="637" y="88"/>
                  </a:lnTo>
                  <a:lnTo>
                    <a:pt x="624" y="78"/>
                  </a:lnTo>
                  <a:lnTo>
                    <a:pt x="608" y="67"/>
                  </a:lnTo>
                  <a:lnTo>
                    <a:pt x="593" y="56"/>
                  </a:lnTo>
                  <a:lnTo>
                    <a:pt x="576" y="48"/>
                  </a:lnTo>
                  <a:lnTo>
                    <a:pt x="558" y="39"/>
                  </a:lnTo>
                  <a:lnTo>
                    <a:pt x="541" y="30"/>
                  </a:lnTo>
                  <a:lnTo>
                    <a:pt x="523" y="24"/>
                  </a:lnTo>
                  <a:lnTo>
                    <a:pt x="506" y="17"/>
                  </a:lnTo>
                  <a:lnTo>
                    <a:pt x="488" y="13"/>
                  </a:lnTo>
                  <a:lnTo>
                    <a:pt x="468" y="9"/>
                  </a:lnTo>
                  <a:lnTo>
                    <a:pt x="449" y="5"/>
                  </a:lnTo>
                  <a:lnTo>
                    <a:pt x="429" y="2"/>
                  </a:lnTo>
                  <a:lnTo>
                    <a:pt x="409" y="2"/>
                  </a:lnTo>
                  <a:lnTo>
                    <a:pt x="390" y="0"/>
                  </a:lnTo>
                </a:path>
              </a:pathLst>
            </a:custGeom>
            <a:noFill/>
            <a:ln w="825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5" name="Freeform 11"/>
            <p:cNvSpPr>
              <a:spLocks/>
            </p:cNvSpPr>
            <p:nvPr/>
          </p:nvSpPr>
          <p:spPr bwMode="auto">
            <a:xfrm>
              <a:off x="4908" y="1446"/>
              <a:ext cx="782" cy="765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3" y="13"/>
                </a:cxn>
                <a:cxn ang="0">
                  <a:pos x="238" y="30"/>
                </a:cxn>
                <a:cxn ang="0">
                  <a:pos x="188" y="56"/>
                </a:cxn>
                <a:cxn ang="0">
                  <a:pos x="142" y="88"/>
                </a:cxn>
                <a:cxn ang="0">
                  <a:pos x="100" y="125"/>
                </a:cxn>
                <a:cxn ang="0">
                  <a:pos x="65" y="170"/>
                </a:cxn>
                <a:cxn ang="0">
                  <a:pos x="39" y="217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9" y="549"/>
                </a:cxn>
                <a:cxn ang="0">
                  <a:pos x="65" y="598"/>
                </a:cxn>
                <a:cxn ang="0">
                  <a:pos x="100" y="641"/>
                </a:cxn>
                <a:cxn ang="0">
                  <a:pos x="142" y="680"/>
                </a:cxn>
                <a:cxn ang="0">
                  <a:pos x="188" y="712"/>
                </a:cxn>
                <a:cxn ang="0">
                  <a:pos x="238" y="736"/>
                </a:cxn>
                <a:cxn ang="0">
                  <a:pos x="293" y="755"/>
                </a:cxn>
                <a:cxn ang="0">
                  <a:pos x="350" y="764"/>
                </a:cxn>
                <a:cxn ang="0">
                  <a:pos x="411" y="766"/>
                </a:cxn>
                <a:cxn ang="0">
                  <a:pos x="468" y="760"/>
                </a:cxn>
                <a:cxn ang="0">
                  <a:pos x="525" y="742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8" y="654"/>
                </a:cxn>
                <a:cxn ang="0">
                  <a:pos x="703" y="613"/>
                </a:cxn>
                <a:cxn ang="0">
                  <a:pos x="733" y="566"/>
                </a:cxn>
                <a:cxn ang="0">
                  <a:pos x="757" y="514"/>
                </a:cxn>
                <a:cxn ang="0">
                  <a:pos x="773" y="461"/>
                </a:cxn>
                <a:cxn ang="0">
                  <a:pos x="781" y="402"/>
                </a:cxn>
                <a:cxn ang="0">
                  <a:pos x="779" y="344"/>
                </a:cxn>
                <a:cxn ang="0">
                  <a:pos x="768" y="288"/>
                </a:cxn>
                <a:cxn ang="0">
                  <a:pos x="751" y="235"/>
                </a:cxn>
                <a:cxn ang="0">
                  <a:pos x="724" y="185"/>
                </a:cxn>
                <a:cxn ang="0">
                  <a:pos x="692" y="140"/>
                </a:cxn>
                <a:cxn ang="0">
                  <a:pos x="652" y="99"/>
                </a:cxn>
                <a:cxn ang="0">
                  <a:pos x="608" y="65"/>
                </a:cxn>
                <a:cxn ang="0">
                  <a:pos x="560" y="39"/>
                </a:cxn>
                <a:cxn ang="0">
                  <a:pos x="505" y="17"/>
                </a:cxn>
                <a:cxn ang="0">
                  <a:pos x="451" y="4"/>
                </a:cxn>
                <a:cxn ang="0">
                  <a:pos x="389" y="0"/>
                </a:cxn>
              </a:cxnLst>
              <a:rect l="0" t="0" r="r" b="b"/>
              <a:pathLst>
                <a:path w="781" h="766">
                  <a:moveTo>
                    <a:pt x="389" y="0"/>
                  </a:moveTo>
                  <a:lnTo>
                    <a:pt x="370" y="0"/>
                  </a:lnTo>
                  <a:lnTo>
                    <a:pt x="350" y="2"/>
                  </a:lnTo>
                  <a:lnTo>
                    <a:pt x="330" y="4"/>
                  </a:lnTo>
                  <a:lnTo>
                    <a:pt x="311" y="9"/>
                  </a:lnTo>
                  <a:lnTo>
                    <a:pt x="293" y="13"/>
                  </a:lnTo>
                  <a:lnTo>
                    <a:pt x="273" y="17"/>
                  </a:lnTo>
                  <a:lnTo>
                    <a:pt x="256" y="24"/>
                  </a:lnTo>
                  <a:lnTo>
                    <a:pt x="238" y="30"/>
                  </a:lnTo>
                  <a:lnTo>
                    <a:pt x="221" y="39"/>
                  </a:lnTo>
                  <a:lnTo>
                    <a:pt x="203" y="47"/>
                  </a:lnTo>
                  <a:lnTo>
                    <a:pt x="188" y="56"/>
                  </a:lnTo>
                  <a:lnTo>
                    <a:pt x="173" y="65"/>
                  </a:lnTo>
                  <a:lnTo>
                    <a:pt x="157" y="75"/>
                  </a:lnTo>
                  <a:lnTo>
                    <a:pt x="142" y="88"/>
                  </a:lnTo>
                  <a:lnTo>
                    <a:pt x="127" y="99"/>
                  </a:lnTo>
                  <a:lnTo>
                    <a:pt x="114" y="112"/>
                  </a:lnTo>
                  <a:lnTo>
                    <a:pt x="100" y="125"/>
                  </a:lnTo>
                  <a:lnTo>
                    <a:pt x="89" y="140"/>
                  </a:lnTo>
                  <a:lnTo>
                    <a:pt x="76" y="155"/>
                  </a:lnTo>
                  <a:lnTo>
                    <a:pt x="65" y="170"/>
                  </a:lnTo>
                  <a:lnTo>
                    <a:pt x="57" y="185"/>
                  </a:lnTo>
                  <a:lnTo>
                    <a:pt x="48" y="200"/>
                  </a:lnTo>
                  <a:lnTo>
                    <a:pt x="39" y="217"/>
                  </a:lnTo>
                  <a:lnTo>
                    <a:pt x="30" y="235"/>
                  </a:lnTo>
                  <a:lnTo>
                    <a:pt x="24" y="252"/>
                  </a:lnTo>
                  <a:lnTo>
                    <a:pt x="17" y="269"/>
                  </a:lnTo>
                  <a:lnTo>
                    <a:pt x="13" y="288"/>
                  </a:lnTo>
                  <a:lnTo>
                    <a:pt x="8" y="306"/>
                  </a:lnTo>
                  <a:lnTo>
                    <a:pt x="4" y="325"/>
                  </a:lnTo>
                  <a:lnTo>
                    <a:pt x="2" y="344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8" y="461"/>
                  </a:lnTo>
                  <a:lnTo>
                    <a:pt x="13" y="480"/>
                  </a:lnTo>
                  <a:lnTo>
                    <a:pt x="17" y="497"/>
                  </a:lnTo>
                  <a:lnTo>
                    <a:pt x="24" y="514"/>
                  </a:lnTo>
                  <a:lnTo>
                    <a:pt x="30" y="534"/>
                  </a:lnTo>
                  <a:lnTo>
                    <a:pt x="39" y="549"/>
                  </a:lnTo>
                  <a:lnTo>
                    <a:pt x="48" y="566"/>
                  </a:lnTo>
                  <a:lnTo>
                    <a:pt x="57" y="583"/>
                  </a:lnTo>
                  <a:lnTo>
                    <a:pt x="65" y="598"/>
                  </a:lnTo>
                  <a:lnTo>
                    <a:pt x="76" y="613"/>
                  </a:lnTo>
                  <a:lnTo>
                    <a:pt x="89" y="628"/>
                  </a:lnTo>
                  <a:lnTo>
                    <a:pt x="100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80"/>
                  </a:lnTo>
                  <a:lnTo>
                    <a:pt x="157" y="691"/>
                  </a:lnTo>
                  <a:lnTo>
                    <a:pt x="173" y="702"/>
                  </a:lnTo>
                  <a:lnTo>
                    <a:pt x="188" y="712"/>
                  </a:lnTo>
                  <a:lnTo>
                    <a:pt x="203" y="721"/>
                  </a:lnTo>
                  <a:lnTo>
                    <a:pt x="221" y="730"/>
                  </a:lnTo>
                  <a:lnTo>
                    <a:pt x="238" y="736"/>
                  </a:lnTo>
                  <a:lnTo>
                    <a:pt x="256" y="742"/>
                  </a:lnTo>
                  <a:lnTo>
                    <a:pt x="273" y="749"/>
                  </a:lnTo>
                  <a:lnTo>
                    <a:pt x="293" y="755"/>
                  </a:lnTo>
                  <a:lnTo>
                    <a:pt x="311" y="760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89" y="766"/>
                  </a:lnTo>
                  <a:lnTo>
                    <a:pt x="411" y="766"/>
                  </a:lnTo>
                  <a:lnTo>
                    <a:pt x="431" y="764"/>
                  </a:lnTo>
                  <a:lnTo>
                    <a:pt x="451" y="762"/>
                  </a:lnTo>
                  <a:lnTo>
                    <a:pt x="468" y="760"/>
                  </a:lnTo>
                  <a:lnTo>
                    <a:pt x="488" y="755"/>
                  </a:lnTo>
                  <a:lnTo>
                    <a:pt x="505" y="749"/>
                  </a:lnTo>
                  <a:lnTo>
                    <a:pt x="525" y="742"/>
                  </a:lnTo>
                  <a:lnTo>
                    <a:pt x="543" y="736"/>
                  </a:lnTo>
                  <a:lnTo>
                    <a:pt x="560" y="730"/>
                  </a:lnTo>
                  <a:lnTo>
                    <a:pt x="576" y="721"/>
                  </a:lnTo>
                  <a:lnTo>
                    <a:pt x="593" y="712"/>
                  </a:lnTo>
                  <a:lnTo>
                    <a:pt x="608" y="702"/>
                  </a:lnTo>
                  <a:lnTo>
                    <a:pt x="624" y="691"/>
                  </a:lnTo>
                  <a:lnTo>
                    <a:pt x="639" y="680"/>
                  </a:lnTo>
                  <a:lnTo>
                    <a:pt x="652" y="667"/>
                  </a:lnTo>
                  <a:lnTo>
                    <a:pt x="668" y="654"/>
                  </a:lnTo>
                  <a:lnTo>
                    <a:pt x="678" y="641"/>
                  </a:lnTo>
                  <a:lnTo>
                    <a:pt x="692" y="628"/>
                  </a:lnTo>
                  <a:lnTo>
                    <a:pt x="703" y="613"/>
                  </a:lnTo>
                  <a:lnTo>
                    <a:pt x="713" y="598"/>
                  </a:lnTo>
                  <a:lnTo>
                    <a:pt x="724" y="583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51" y="534"/>
                  </a:lnTo>
                  <a:lnTo>
                    <a:pt x="757" y="514"/>
                  </a:lnTo>
                  <a:lnTo>
                    <a:pt x="764" y="497"/>
                  </a:lnTo>
                  <a:lnTo>
                    <a:pt x="768" y="480"/>
                  </a:lnTo>
                  <a:lnTo>
                    <a:pt x="773" y="461"/>
                  </a:lnTo>
                  <a:lnTo>
                    <a:pt x="777" y="441"/>
                  </a:lnTo>
                  <a:lnTo>
                    <a:pt x="779" y="422"/>
                  </a:lnTo>
                  <a:lnTo>
                    <a:pt x="781" y="402"/>
                  </a:lnTo>
                  <a:lnTo>
                    <a:pt x="781" y="383"/>
                  </a:lnTo>
                  <a:lnTo>
                    <a:pt x="781" y="364"/>
                  </a:lnTo>
                  <a:lnTo>
                    <a:pt x="779" y="344"/>
                  </a:lnTo>
                  <a:lnTo>
                    <a:pt x="777" y="325"/>
                  </a:lnTo>
                  <a:lnTo>
                    <a:pt x="773" y="306"/>
                  </a:lnTo>
                  <a:lnTo>
                    <a:pt x="768" y="288"/>
                  </a:lnTo>
                  <a:lnTo>
                    <a:pt x="764" y="269"/>
                  </a:lnTo>
                  <a:lnTo>
                    <a:pt x="757" y="252"/>
                  </a:lnTo>
                  <a:lnTo>
                    <a:pt x="751" y="235"/>
                  </a:lnTo>
                  <a:lnTo>
                    <a:pt x="742" y="217"/>
                  </a:lnTo>
                  <a:lnTo>
                    <a:pt x="733" y="200"/>
                  </a:lnTo>
                  <a:lnTo>
                    <a:pt x="724" y="185"/>
                  </a:lnTo>
                  <a:lnTo>
                    <a:pt x="713" y="170"/>
                  </a:lnTo>
                  <a:lnTo>
                    <a:pt x="703" y="155"/>
                  </a:lnTo>
                  <a:lnTo>
                    <a:pt x="692" y="140"/>
                  </a:lnTo>
                  <a:lnTo>
                    <a:pt x="678" y="125"/>
                  </a:lnTo>
                  <a:lnTo>
                    <a:pt x="668" y="112"/>
                  </a:lnTo>
                  <a:lnTo>
                    <a:pt x="652" y="99"/>
                  </a:lnTo>
                  <a:lnTo>
                    <a:pt x="639" y="88"/>
                  </a:lnTo>
                  <a:lnTo>
                    <a:pt x="624" y="75"/>
                  </a:lnTo>
                  <a:lnTo>
                    <a:pt x="608" y="65"/>
                  </a:lnTo>
                  <a:lnTo>
                    <a:pt x="593" y="56"/>
                  </a:lnTo>
                  <a:lnTo>
                    <a:pt x="576" y="47"/>
                  </a:lnTo>
                  <a:lnTo>
                    <a:pt x="560" y="39"/>
                  </a:lnTo>
                  <a:lnTo>
                    <a:pt x="543" y="30"/>
                  </a:lnTo>
                  <a:lnTo>
                    <a:pt x="525" y="24"/>
                  </a:lnTo>
                  <a:lnTo>
                    <a:pt x="505" y="17"/>
                  </a:lnTo>
                  <a:lnTo>
                    <a:pt x="488" y="13"/>
                  </a:lnTo>
                  <a:lnTo>
                    <a:pt x="468" y="9"/>
                  </a:lnTo>
                  <a:lnTo>
                    <a:pt x="451" y="4"/>
                  </a:lnTo>
                  <a:lnTo>
                    <a:pt x="431" y="2"/>
                  </a:lnTo>
                  <a:lnTo>
                    <a:pt x="411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6" name="Freeform 12"/>
            <p:cNvSpPr>
              <a:spLocks/>
            </p:cNvSpPr>
            <p:nvPr/>
          </p:nvSpPr>
          <p:spPr bwMode="auto">
            <a:xfrm>
              <a:off x="4908" y="1446"/>
              <a:ext cx="782" cy="765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293" y="13"/>
                </a:cxn>
                <a:cxn ang="0">
                  <a:pos x="238" y="30"/>
                </a:cxn>
                <a:cxn ang="0">
                  <a:pos x="188" y="56"/>
                </a:cxn>
                <a:cxn ang="0">
                  <a:pos x="142" y="88"/>
                </a:cxn>
                <a:cxn ang="0">
                  <a:pos x="100" y="125"/>
                </a:cxn>
                <a:cxn ang="0">
                  <a:pos x="65" y="170"/>
                </a:cxn>
                <a:cxn ang="0">
                  <a:pos x="39" y="217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9" y="549"/>
                </a:cxn>
                <a:cxn ang="0">
                  <a:pos x="65" y="598"/>
                </a:cxn>
                <a:cxn ang="0">
                  <a:pos x="100" y="641"/>
                </a:cxn>
                <a:cxn ang="0">
                  <a:pos x="142" y="680"/>
                </a:cxn>
                <a:cxn ang="0">
                  <a:pos x="188" y="712"/>
                </a:cxn>
                <a:cxn ang="0">
                  <a:pos x="238" y="736"/>
                </a:cxn>
                <a:cxn ang="0">
                  <a:pos x="293" y="755"/>
                </a:cxn>
                <a:cxn ang="0">
                  <a:pos x="350" y="764"/>
                </a:cxn>
                <a:cxn ang="0">
                  <a:pos x="411" y="766"/>
                </a:cxn>
                <a:cxn ang="0">
                  <a:pos x="468" y="760"/>
                </a:cxn>
                <a:cxn ang="0">
                  <a:pos x="525" y="742"/>
                </a:cxn>
                <a:cxn ang="0">
                  <a:pos x="576" y="721"/>
                </a:cxn>
                <a:cxn ang="0">
                  <a:pos x="624" y="691"/>
                </a:cxn>
                <a:cxn ang="0">
                  <a:pos x="668" y="654"/>
                </a:cxn>
                <a:cxn ang="0">
                  <a:pos x="703" y="613"/>
                </a:cxn>
                <a:cxn ang="0">
                  <a:pos x="733" y="566"/>
                </a:cxn>
                <a:cxn ang="0">
                  <a:pos x="757" y="514"/>
                </a:cxn>
                <a:cxn ang="0">
                  <a:pos x="773" y="461"/>
                </a:cxn>
                <a:cxn ang="0">
                  <a:pos x="781" y="402"/>
                </a:cxn>
                <a:cxn ang="0">
                  <a:pos x="779" y="344"/>
                </a:cxn>
                <a:cxn ang="0">
                  <a:pos x="768" y="288"/>
                </a:cxn>
                <a:cxn ang="0">
                  <a:pos x="751" y="235"/>
                </a:cxn>
                <a:cxn ang="0">
                  <a:pos x="724" y="185"/>
                </a:cxn>
                <a:cxn ang="0">
                  <a:pos x="692" y="140"/>
                </a:cxn>
                <a:cxn ang="0">
                  <a:pos x="652" y="99"/>
                </a:cxn>
                <a:cxn ang="0">
                  <a:pos x="608" y="65"/>
                </a:cxn>
                <a:cxn ang="0">
                  <a:pos x="560" y="39"/>
                </a:cxn>
                <a:cxn ang="0">
                  <a:pos x="505" y="17"/>
                </a:cxn>
                <a:cxn ang="0">
                  <a:pos x="451" y="4"/>
                </a:cxn>
                <a:cxn ang="0">
                  <a:pos x="389" y="0"/>
                </a:cxn>
              </a:cxnLst>
              <a:rect l="0" t="0" r="r" b="b"/>
              <a:pathLst>
                <a:path w="781" h="766">
                  <a:moveTo>
                    <a:pt x="389" y="0"/>
                  </a:moveTo>
                  <a:lnTo>
                    <a:pt x="370" y="0"/>
                  </a:lnTo>
                  <a:lnTo>
                    <a:pt x="350" y="2"/>
                  </a:lnTo>
                  <a:lnTo>
                    <a:pt x="330" y="4"/>
                  </a:lnTo>
                  <a:lnTo>
                    <a:pt x="311" y="9"/>
                  </a:lnTo>
                  <a:lnTo>
                    <a:pt x="293" y="13"/>
                  </a:lnTo>
                  <a:lnTo>
                    <a:pt x="273" y="17"/>
                  </a:lnTo>
                  <a:lnTo>
                    <a:pt x="256" y="24"/>
                  </a:lnTo>
                  <a:lnTo>
                    <a:pt x="238" y="30"/>
                  </a:lnTo>
                  <a:lnTo>
                    <a:pt x="221" y="39"/>
                  </a:lnTo>
                  <a:lnTo>
                    <a:pt x="203" y="47"/>
                  </a:lnTo>
                  <a:lnTo>
                    <a:pt x="188" y="56"/>
                  </a:lnTo>
                  <a:lnTo>
                    <a:pt x="173" y="65"/>
                  </a:lnTo>
                  <a:lnTo>
                    <a:pt x="157" y="75"/>
                  </a:lnTo>
                  <a:lnTo>
                    <a:pt x="142" y="88"/>
                  </a:lnTo>
                  <a:lnTo>
                    <a:pt x="127" y="99"/>
                  </a:lnTo>
                  <a:lnTo>
                    <a:pt x="114" y="112"/>
                  </a:lnTo>
                  <a:lnTo>
                    <a:pt x="100" y="125"/>
                  </a:lnTo>
                  <a:lnTo>
                    <a:pt x="89" y="140"/>
                  </a:lnTo>
                  <a:lnTo>
                    <a:pt x="76" y="155"/>
                  </a:lnTo>
                  <a:lnTo>
                    <a:pt x="65" y="170"/>
                  </a:lnTo>
                  <a:lnTo>
                    <a:pt x="57" y="185"/>
                  </a:lnTo>
                  <a:lnTo>
                    <a:pt x="48" y="200"/>
                  </a:lnTo>
                  <a:lnTo>
                    <a:pt x="39" y="217"/>
                  </a:lnTo>
                  <a:lnTo>
                    <a:pt x="30" y="235"/>
                  </a:lnTo>
                  <a:lnTo>
                    <a:pt x="24" y="252"/>
                  </a:lnTo>
                  <a:lnTo>
                    <a:pt x="17" y="269"/>
                  </a:lnTo>
                  <a:lnTo>
                    <a:pt x="13" y="288"/>
                  </a:lnTo>
                  <a:lnTo>
                    <a:pt x="8" y="306"/>
                  </a:lnTo>
                  <a:lnTo>
                    <a:pt x="4" y="325"/>
                  </a:lnTo>
                  <a:lnTo>
                    <a:pt x="2" y="344"/>
                  </a:lnTo>
                  <a:lnTo>
                    <a:pt x="0" y="364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8" y="461"/>
                  </a:lnTo>
                  <a:lnTo>
                    <a:pt x="13" y="480"/>
                  </a:lnTo>
                  <a:lnTo>
                    <a:pt x="17" y="497"/>
                  </a:lnTo>
                  <a:lnTo>
                    <a:pt x="24" y="514"/>
                  </a:lnTo>
                  <a:lnTo>
                    <a:pt x="30" y="534"/>
                  </a:lnTo>
                  <a:lnTo>
                    <a:pt x="39" y="549"/>
                  </a:lnTo>
                  <a:lnTo>
                    <a:pt x="48" y="566"/>
                  </a:lnTo>
                  <a:lnTo>
                    <a:pt x="57" y="583"/>
                  </a:lnTo>
                  <a:lnTo>
                    <a:pt x="65" y="598"/>
                  </a:lnTo>
                  <a:lnTo>
                    <a:pt x="76" y="613"/>
                  </a:lnTo>
                  <a:lnTo>
                    <a:pt x="89" y="628"/>
                  </a:lnTo>
                  <a:lnTo>
                    <a:pt x="100" y="641"/>
                  </a:lnTo>
                  <a:lnTo>
                    <a:pt x="114" y="654"/>
                  </a:lnTo>
                  <a:lnTo>
                    <a:pt x="127" y="667"/>
                  </a:lnTo>
                  <a:lnTo>
                    <a:pt x="142" y="680"/>
                  </a:lnTo>
                  <a:lnTo>
                    <a:pt x="157" y="691"/>
                  </a:lnTo>
                  <a:lnTo>
                    <a:pt x="173" y="702"/>
                  </a:lnTo>
                  <a:lnTo>
                    <a:pt x="188" y="712"/>
                  </a:lnTo>
                  <a:lnTo>
                    <a:pt x="203" y="721"/>
                  </a:lnTo>
                  <a:lnTo>
                    <a:pt x="221" y="730"/>
                  </a:lnTo>
                  <a:lnTo>
                    <a:pt x="238" y="736"/>
                  </a:lnTo>
                  <a:lnTo>
                    <a:pt x="256" y="742"/>
                  </a:lnTo>
                  <a:lnTo>
                    <a:pt x="273" y="749"/>
                  </a:lnTo>
                  <a:lnTo>
                    <a:pt x="293" y="755"/>
                  </a:lnTo>
                  <a:lnTo>
                    <a:pt x="311" y="760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89" y="766"/>
                  </a:lnTo>
                  <a:lnTo>
                    <a:pt x="411" y="766"/>
                  </a:lnTo>
                  <a:lnTo>
                    <a:pt x="431" y="764"/>
                  </a:lnTo>
                  <a:lnTo>
                    <a:pt x="451" y="762"/>
                  </a:lnTo>
                  <a:lnTo>
                    <a:pt x="468" y="760"/>
                  </a:lnTo>
                  <a:lnTo>
                    <a:pt x="488" y="755"/>
                  </a:lnTo>
                  <a:lnTo>
                    <a:pt x="505" y="749"/>
                  </a:lnTo>
                  <a:lnTo>
                    <a:pt x="525" y="742"/>
                  </a:lnTo>
                  <a:lnTo>
                    <a:pt x="543" y="736"/>
                  </a:lnTo>
                  <a:lnTo>
                    <a:pt x="560" y="730"/>
                  </a:lnTo>
                  <a:lnTo>
                    <a:pt x="576" y="721"/>
                  </a:lnTo>
                  <a:lnTo>
                    <a:pt x="593" y="712"/>
                  </a:lnTo>
                  <a:lnTo>
                    <a:pt x="608" y="702"/>
                  </a:lnTo>
                  <a:lnTo>
                    <a:pt x="624" y="691"/>
                  </a:lnTo>
                  <a:lnTo>
                    <a:pt x="639" y="680"/>
                  </a:lnTo>
                  <a:lnTo>
                    <a:pt x="652" y="667"/>
                  </a:lnTo>
                  <a:lnTo>
                    <a:pt x="668" y="654"/>
                  </a:lnTo>
                  <a:lnTo>
                    <a:pt x="678" y="641"/>
                  </a:lnTo>
                  <a:lnTo>
                    <a:pt x="692" y="628"/>
                  </a:lnTo>
                  <a:lnTo>
                    <a:pt x="703" y="613"/>
                  </a:lnTo>
                  <a:lnTo>
                    <a:pt x="713" y="598"/>
                  </a:lnTo>
                  <a:lnTo>
                    <a:pt x="724" y="583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51" y="534"/>
                  </a:lnTo>
                  <a:lnTo>
                    <a:pt x="757" y="514"/>
                  </a:lnTo>
                  <a:lnTo>
                    <a:pt x="764" y="497"/>
                  </a:lnTo>
                  <a:lnTo>
                    <a:pt x="768" y="480"/>
                  </a:lnTo>
                  <a:lnTo>
                    <a:pt x="773" y="461"/>
                  </a:lnTo>
                  <a:lnTo>
                    <a:pt x="777" y="441"/>
                  </a:lnTo>
                  <a:lnTo>
                    <a:pt x="779" y="422"/>
                  </a:lnTo>
                  <a:lnTo>
                    <a:pt x="781" y="402"/>
                  </a:lnTo>
                  <a:lnTo>
                    <a:pt x="781" y="383"/>
                  </a:lnTo>
                  <a:lnTo>
                    <a:pt x="781" y="364"/>
                  </a:lnTo>
                  <a:lnTo>
                    <a:pt x="779" y="344"/>
                  </a:lnTo>
                  <a:lnTo>
                    <a:pt x="777" y="325"/>
                  </a:lnTo>
                  <a:lnTo>
                    <a:pt x="773" y="306"/>
                  </a:lnTo>
                  <a:lnTo>
                    <a:pt x="768" y="288"/>
                  </a:lnTo>
                  <a:lnTo>
                    <a:pt x="764" y="269"/>
                  </a:lnTo>
                  <a:lnTo>
                    <a:pt x="757" y="252"/>
                  </a:lnTo>
                  <a:lnTo>
                    <a:pt x="751" y="235"/>
                  </a:lnTo>
                  <a:lnTo>
                    <a:pt x="742" y="217"/>
                  </a:lnTo>
                  <a:lnTo>
                    <a:pt x="733" y="200"/>
                  </a:lnTo>
                  <a:lnTo>
                    <a:pt x="724" y="185"/>
                  </a:lnTo>
                  <a:lnTo>
                    <a:pt x="713" y="170"/>
                  </a:lnTo>
                  <a:lnTo>
                    <a:pt x="703" y="155"/>
                  </a:lnTo>
                  <a:lnTo>
                    <a:pt x="692" y="140"/>
                  </a:lnTo>
                  <a:lnTo>
                    <a:pt x="678" y="125"/>
                  </a:lnTo>
                  <a:lnTo>
                    <a:pt x="668" y="112"/>
                  </a:lnTo>
                  <a:lnTo>
                    <a:pt x="652" y="99"/>
                  </a:lnTo>
                  <a:lnTo>
                    <a:pt x="639" y="88"/>
                  </a:lnTo>
                  <a:lnTo>
                    <a:pt x="624" y="75"/>
                  </a:lnTo>
                  <a:lnTo>
                    <a:pt x="608" y="65"/>
                  </a:lnTo>
                  <a:lnTo>
                    <a:pt x="593" y="56"/>
                  </a:lnTo>
                  <a:lnTo>
                    <a:pt x="576" y="47"/>
                  </a:lnTo>
                  <a:lnTo>
                    <a:pt x="560" y="39"/>
                  </a:lnTo>
                  <a:lnTo>
                    <a:pt x="543" y="30"/>
                  </a:lnTo>
                  <a:lnTo>
                    <a:pt x="525" y="24"/>
                  </a:lnTo>
                  <a:lnTo>
                    <a:pt x="505" y="17"/>
                  </a:lnTo>
                  <a:lnTo>
                    <a:pt x="488" y="13"/>
                  </a:lnTo>
                  <a:lnTo>
                    <a:pt x="468" y="9"/>
                  </a:lnTo>
                  <a:lnTo>
                    <a:pt x="451" y="4"/>
                  </a:lnTo>
                  <a:lnTo>
                    <a:pt x="431" y="2"/>
                  </a:lnTo>
                  <a:lnTo>
                    <a:pt x="411" y="0"/>
                  </a:lnTo>
                  <a:lnTo>
                    <a:pt x="389" y="0"/>
                  </a:lnTo>
                </a:path>
              </a:pathLst>
            </a:custGeom>
            <a:noFill/>
            <a:ln w="825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7" name="Freeform 13"/>
            <p:cNvSpPr>
              <a:spLocks/>
            </p:cNvSpPr>
            <p:nvPr/>
          </p:nvSpPr>
          <p:spPr bwMode="auto">
            <a:xfrm>
              <a:off x="2980" y="2765"/>
              <a:ext cx="779" cy="767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293" y="11"/>
                </a:cxn>
                <a:cxn ang="0">
                  <a:pos x="238" y="30"/>
                </a:cxn>
                <a:cxn ang="0">
                  <a:pos x="188" y="54"/>
                </a:cxn>
                <a:cxn ang="0">
                  <a:pos x="142" y="86"/>
                </a:cxn>
                <a:cxn ang="0">
                  <a:pos x="103" y="125"/>
                </a:cxn>
                <a:cxn ang="0">
                  <a:pos x="68" y="168"/>
                </a:cxn>
                <a:cxn ang="0">
                  <a:pos x="39" y="215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9" y="549"/>
                </a:cxn>
                <a:cxn ang="0">
                  <a:pos x="68" y="596"/>
                </a:cxn>
                <a:cxn ang="0">
                  <a:pos x="103" y="639"/>
                </a:cxn>
                <a:cxn ang="0">
                  <a:pos x="142" y="678"/>
                </a:cxn>
                <a:cxn ang="0">
                  <a:pos x="188" y="710"/>
                </a:cxn>
                <a:cxn ang="0">
                  <a:pos x="238" y="736"/>
                </a:cxn>
                <a:cxn ang="0">
                  <a:pos x="293" y="753"/>
                </a:cxn>
                <a:cxn ang="0">
                  <a:pos x="350" y="764"/>
                </a:cxn>
                <a:cxn ang="0">
                  <a:pos x="411" y="766"/>
                </a:cxn>
                <a:cxn ang="0">
                  <a:pos x="468" y="758"/>
                </a:cxn>
                <a:cxn ang="0">
                  <a:pos x="525" y="743"/>
                </a:cxn>
                <a:cxn ang="0">
                  <a:pos x="576" y="719"/>
                </a:cxn>
                <a:cxn ang="0">
                  <a:pos x="624" y="689"/>
                </a:cxn>
                <a:cxn ang="0">
                  <a:pos x="665" y="654"/>
                </a:cxn>
                <a:cxn ang="0">
                  <a:pos x="703" y="611"/>
                </a:cxn>
                <a:cxn ang="0">
                  <a:pos x="733" y="566"/>
                </a:cxn>
                <a:cxn ang="0">
                  <a:pos x="757" y="514"/>
                </a:cxn>
                <a:cxn ang="0">
                  <a:pos x="773" y="461"/>
                </a:cxn>
                <a:cxn ang="0">
                  <a:pos x="779" y="403"/>
                </a:cxn>
                <a:cxn ang="0">
                  <a:pos x="779" y="342"/>
                </a:cxn>
                <a:cxn ang="0">
                  <a:pos x="768" y="286"/>
                </a:cxn>
                <a:cxn ang="0">
                  <a:pos x="749" y="233"/>
                </a:cxn>
                <a:cxn ang="0">
                  <a:pos x="725" y="183"/>
                </a:cxn>
                <a:cxn ang="0">
                  <a:pos x="692" y="138"/>
                </a:cxn>
                <a:cxn ang="0">
                  <a:pos x="652" y="99"/>
                </a:cxn>
                <a:cxn ang="0">
                  <a:pos x="608" y="65"/>
                </a:cxn>
                <a:cxn ang="0">
                  <a:pos x="560" y="37"/>
                </a:cxn>
                <a:cxn ang="0">
                  <a:pos x="506" y="17"/>
                </a:cxn>
                <a:cxn ang="0">
                  <a:pos x="449" y="4"/>
                </a:cxn>
                <a:cxn ang="0">
                  <a:pos x="390" y="0"/>
                </a:cxn>
              </a:cxnLst>
              <a:rect l="0" t="0" r="r" b="b"/>
              <a:pathLst>
                <a:path w="779" h="766">
                  <a:moveTo>
                    <a:pt x="390" y="0"/>
                  </a:moveTo>
                  <a:lnTo>
                    <a:pt x="370" y="0"/>
                  </a:lnTo>
                  <a:lnTo>
                    <a:pt x="350" y="0"/>
                  </a:lnTo>
                  <a:lnTo>
                    <a:pt x="330" y="4"/>
                  </a:lnTo>
                  <a:lnTo>
                    <a:pt x="311" y="7"/>
                  </a:lnTo>
                  <a:lnTo>
                    <a:pt x="293" y="11"/>
                  </a:lnTo>
                  <a:lnTo>
                    <a:pt x="274" y="17"/>
                  </a:lnTo>
                  <a:lnTo>
                    <a:pt x="256" y="22"/>
                  </a:lnTo>
                  <a:lnTo>
                    <a:pt x="238" y="30"/>
                  </a:lnTo>
                  <a:lnTo>
                    <a:pt x="221" y="37"/>
                  </a:lnTo>
                  <a:lnTo>
                    <a:pt x="203" y="45"/>
                  </a:lnTo>
                  <a:lnTo>
                    <a:pt x="188" y="54"/>
                  </a:lnTo>
                  <a:lnTo>
                    <a:pt x="173" y="65"/>
                  </a:lnTo>
                  <a:lnTo>
                    <a:pt x="157" y="75"/>
                  </a:lnTo>
                  <a:lnTo>
                    <a:pt x="142" y="86"/>
                  </a:lnTo>
                  <a:lnTo>
                    <a:pt x="129" y="99"/>
                  </a:lnTo>
                  <a:lnTo>
                    <a:pt x="114" y="112"/>
                  </a:lnTo>
                  <a:lnTo>
                    <a:pt x="103" y="125"/>
                  </a:lnTo>
                  <a:lnTo>
                    <a:pt x="90" y="138"/>
                  </a:lnTo>
                  <a:lnTo>
                    <a:pt x="79" y="153"/>
                  </a:lnTo>
                  <a:lnTo>
                    <a:pt x="68" y="168"/>
                  </a:lnTo>
                  <a:lnTo>
                    <a:pt x="57" y="183"/>
                  </a:lnTo>
                  <a:lnTo>
                    <a:pt x="48" y="200"/>
                  </a:lnTo>
                  <a:lnTo>
                    <a:pt x="39" y="215"/>
                  </a:lnTo>
                  <a:lnTo>
                    <a:pt x="30" y="233"/>
                  </a:lnTo>
                  <a:lnTo>
                    <a:pt x="24" y="250"/>
                  </a:lnTo>
                  <a:lnTo>
                    <a:pt x="17" y="269"/>
                  </a:lnTo>
                  <a:lnTo>
                    <a:pt x="13" y="286"/>
                  </a:lnTo>
                  <a:lnTo>
                    <a:pt x="9" y="306"/>
                  </a:lnTo>
                  <a:lnTo>
                    <a:pt x="4" y="325"/>
                  </a:lnTo>
                  <a:lnTo>
                    <a:pt x="2" y="342"/>
                  </a:lnTo>
                  <a:lnTo>
                    <a:pt x="0" y="362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9" y="461"/>
                  </a:lnTo>
                  <a:lnTo>
                    <a:pt x="13" y="478"/>
                  </a:lnTo>
                  <a:lnTo>
                    <a:pt x="17" y="497"/>
                  </a:lnTo>
                  <a:lnTo>
                    <a:pt x="24" y="514"/>
                  </a:lnTo>
                  <a:lnTo>
                    <a:pt x="30" y="532"/>
                  </a:lnTo>
                  <a:lnTo>
                    <a:pt x="39" y="549"/>
                  </a:lnTo>
                  <a:lnTo>
                    <a:pt x="48" y="566"/>
                  </a:lnTo>
                  <a:lnTo>
                    <a:pt x="57" y="581"/>
                  </a:lnTo>
                  <a:lnTo>
                    <a:pt x="68" y="596"/>
                  </a:lnTo>
                  <a:lnTo>
                    <a:pt x="79" y="611"/>
                  </a:lnTo>
                  <a:lnTo>
                    <a:pt x="90" y="626"/>
                  </a:lnTo>
                  <a:lnTo>
                    <a:pt x="103" y="639"/>
                  </a:lnTo>
                  <a:lnTo>
                    <a:pt x="114" y="654"/>
                  </a:lnTo>
                  <a:lnTo>
                    <a:pt x="129" y="667"/>
                  </a:lnTo>
                  <a:lnTo>
                    <a:pt x="142" y="678"/>
                  </a:lnTo>
                  <a:lnTo>
                    <a:pt x="157" y="689"/>
                  </a:lnTo>
                  <a:lnTo>
                    <a:pt x="173" y="700"/>
                  </a:lnTo>
                  <a:lnTo>
                    <a:pt x="188" y="710"/>
                  </a:lnTo>
                  <a:lnTo>
                    <a:pt x="203" y="719"/>
                  </a:lnTo>
                  <a:lnTo>
                    <a:pt x="221" y="727"/>
                  </a:lnTo>
                  <a:lnTo>
                    <a:pt x="238" y="736"/>
                  </a:lnTo>
                  <a:lnTo>
                    <a:pt x="256" y="743"/>
                  </a:lnTo>
                  <a:lnTo>
                    <a:pt x="274" y="749"/>
                  </a:lnTo>
                  <a:lnTo>
                    <a:pt x="293" y="753"/>
                  </a:lnTo>
                  <a:lnTo>
                    <a:pt x="311" y="758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11" y="766"/>
                  </a:lnTo>
                  <a:lnTo>
                    <a:pt x="431" y="764"/>
                  </a:lnTo>
                  <a:lnTo>
                    <a:pt x="449" y="762"/>
                  </a:lnTo>
                  <a:lnTo>
                    <a:pt x="468" y="758"/>
                  </a:lnTo>
                  <a:lnTo>
                    <a:pt x="488" y="753"/>
                  </a:lnTo>
                  <a:lnTo>
                    <a:pt x="506" y="749"/>
                  </a:lnTo>
                  <a:lnTo>
                    <a:pt x="525" y="743"/>
                  </a:lnTo>
                  <a:lnTo>
                    <a:pt x="543" y="736"/>
                  </a:lnTo>
                  <a:lnTo>
                    <a:pt x="560" y="727"/>
                  </a:lnTo>
                  <a:lnTo>
                    <a:pt x="576" y="719"/>
                  </a:lnTo>
                  <a:lnTo>
                    <a:pt x="593" y="710"/>
                  </a:lnTo>
                  <a:lnTo>
                    <a:pt x="608" y="700"/>
                  </a:lnTo>
                  <a:lnTo>
                    <a:pt x="624" y="689"/>
                  </a:lnTo>
                  <a:lnTo>
                    <a:pt x="639" y="678"/>
                  </a:lnTo>
                  <a:lnTo>
                    <a:pt x="652" y="667"/>
                  </a:lnTo>
                  <a:lnTo>
                    <a:pt x="665" y="654"/>
                  </a:lnTo>
                  <a:lnTo>
                    <a:pt x="679" y="639"/>
                  </a:lnTo>
                  <a:lnTo>
                    <a:pt x="692" y="626"/>
                  </a:lnTo>
                  <a:lnTo>
                    <a:pt x="703" y="611"/>
                  </a:lnTo>
                  <a:lnTo>
                    <a:pt x="714" y="596"/>
                  </a:lnTo>
                  <a:lnTo>
                    <a:pt x="725" y="581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49" y="532"/>
                  </a:lnTo>
                  <a:lnTo>
                    <a:pt x="757" y="514"/>
                  </a:lnTo>
                  <a:lnTo>
                    <a:pt x="762" y="497"/>
                  </a:lnTo>
                  <a:lnTo>
                    <a:pt x="768" y="478"/>
                  </a:lnTo>
                  <a:lnTo>
                    <a:pt x="773" y="461"/>
                  </a:lnTo>
                  <a:lnTo>
                    <a:pt x="775" y="441"/>
                  </a:lnTo>
                  <a:lnTo>
                    <a:pt x="779" y="422"/>
                  </a:lnTo>
                  <a:lnTo>
                    <a:pt x="779" y="403"/>
                  </a:lnTo>
                  <a:lnTo>
                    <a:pt x="779" y="383"/>
                  </a:lnTo>
                  <a:lnTo>
                    <a:pt x="779" y="362"/>
                  </a:lnTo>
                  <a:lnTo>
                    <a:pt x="779" y="342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8" y="286"/>
                  </a:lnTo>
                  <a:lnTo>
                    <a:pt x="762" y="269"/>
                  </a:lnTo>
                  <a:lnTo>
                    <a:pt x="757" y="250"/>
                  </a:lnTo>
                  <a:lnTo>
                    <a:pt x="749" y="233"/>
                  </a:lnTo>
                  <a:lnTo>
                    <a:pt x="742" y="215"/>
                  </a:lnTo>
                  <a:lnTo>
                    <a:pt x="733" y="200"/>
                  </a:lnTo>
                  <a:lnTo>
                    <a:pt x="725" y="183"/>
                  </a:lnTo>
                  <a:lnTo>
                    <a:pt x="714" y="168"/>
                  </a:lnTo>
                  <a:lnTo>
                    <a:pt x="703" y="153"/>
                  </a:lnTo>
                  <a:lnTo>
                    <a:pt x="692" y="138"/>
                  </a:lnTo>
                  <a:lnTo>
                    <a:pt x="679" y="125"/>
                  </a:lnTo>
                  <a:lnTo>
                    <a:pt x="665" y="112"/>
                  </a:lnTo>
                  <a:lnTo>
                    <a:pt x="652" y="99"/>
                  </a:lnTo>
                  <a:lnTo>
                    <a:pt x="639" y="86"/>
                  </a:lnTo>
                  <a:lnTo>
                    <a:pt x="624" y="75"/>
                  </a:lnTo>
                  <a:lnTo>
                    <a:pt x="608" y="65"/>
                  </a:lnTo>
                  <a:lnTo>
                    <a:pt x="593" y="54"/>
                  </a:lnTo>
                  <a:lnTo>
                    <a:pt x="576" y="45"/>
                  </a:lnTo>
                  <a:lnTo>
                    <a:pt x="560" y="37"/>
                  </a:lnTo>
                  <a:lnTo>
                    <a:pt x="543" y="30"/>
                  </a:lnTo>
                  <a:lnTo>
                    <a:pt x="525" y="22"/>
                  </a:lnTo>
                  <a:lnTo>
                    <a:pt x="506" y="17"/>
                  </a:lnTo>
                  <a:lnTo>
                    <a:pt x="488" y="11"/>
                  </a:lnTo>
                  <a:lnTo>
                    <a:pt x="468" y="7"/>
                  </a:lnTo>
                  <a:lnTo>
                    <a:pt x="449" y="4"/>
                  </a:lnTo>
                  <a:lnTo>
                    <a:pt x="431" y="0"/>
                  </a:lnTo>
                  <a:lnTo>
                    <a:pt x="411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8" name="Freeform 14"/>
            <p:cNvSpPr>
              <a:spLocks/>
            </p:cNvSpPr>
            <p:nvPr/>
          </p:nvSpPr>
          <p:spPr bwMode="auto">
            <a:xfrm>
              <a:off x="2980" y="2765"/>
              <a:ext cx="779" cy="767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293" y="11"/>
                </a:cxn>
                <a:cxn ang="0">
                  <a:pos x="238" y="30"/>
                </a:cxn>
                <a:cxn ang="0">
                  <a:pos x="188" y="54"/>
                </a:cxn>
                <a:cxn ang="0">
                  <a:pos x="142" y="86"/>
                </a:cxn>
                <a:cxn ang="0">
                  <a:pos x="103" y="125"/>
                </a:cxn>
                <a:cxn ang="0">
                  <a:pos x="68" y="168"/>
                </a:cxn>
                <a:cxn ang="0">
                  <a:pos x="39" y="215"/>
                </a:cxn>
                <a:cxn ang="0">
                  <a:pos x="17" y="269"/>
                </a:cxn>
                <a:cxn ang="0">
                  <a:pos x="4" y="325"/>
                </a:cxn>
                <a:cxn ang="0">
                  <a:pos x="0" y="383"/>
                </a:cxn>
                <a:cxn ang="0">
                  <a:pos x="4" y="441"/>
                </a:cxn>
                <a:cxn ang="0">
                  <a:pos x="17" y="497"/>
                </a:cxn>
                <a:cxn ang="0">
                  <a:pos x="39" y="549"/>
                </a:cxn>
                <a:cxn ang="0">
                  <a:pos x="68" y="596"/>
                </a:cxn>
                <a:cxn ang="0">
                  <a:pos x="103" y="639"/>
                </a:cxn>
                <a:cxn ang="0">
                  <a:pos x="142" y="678"/>
                </a:cxn>
                <a:cxn ang="0">
                  <a:pos x="188" y="710"/>
                </a:cxn>
                <a:cxn ang="0">
                  <a:pos x="238" y="736"/>
                </a:cxn>
                <a:cxn ang="0">
                  <a:pos x="293" y="753"/>
                </a:cxn>
                <a:cxn ang="0">
                  <a:pos x="350" y="764"/>
                </a:cxn>
                <a:cxn ang="0">
                  <a:pos x="411" y="766"/>
                </a:cxn>
                <a:cxn ang="0">
                  <a:pos x="468" y="758"/>
                </a:cxn>
                <a:cxn ang="0">
                  <a:pos x="525" y="743"/>
                </a:cxn>
                <a:cxn ang="0">
                  <a:pos x="576" y="719"/>
                </a:cxn>
                <a:cxn ang="0">
                  <a:pos x="624" y="689"/>
                </a:cxn>
                <a:cxn ang="0">
                  <a:pos x="665" y="654"/>
                </a:cxn>
                <a:cxn ang="0">
                  <a:pos x="703" y="611"/>
                </a:cxn>
                <a:cxn ang="0">
                  <a:pos x="733" y="566"/>
                </a:cxn>
                <a:cxn ang="0">
                  <a:pos x="757" y="514"/>
                </a:cxn>
                <a:cxn ang="0">
                  <a:pos x="773" y="461"/>
                </a:cxn>
                <a:cxn ang="0">
                  <a:pos x="779" y="403"/>
                </a:cxn>
                <a:cxn ang="0">
                  <a:pos x="779" y="342"/>
                </a:cxn>
                <a:cxn ang="0">
                  <a:pos x="768" y="286"/>
                </a:cxn>
                <a:cxn ang="0">
                  <a:pos x="749" y="233"/>
                </a:cxn>
                <a:cxn ang="0">
                  <a:pos x="725" y="183"/>
                </a:cxn>
                <a:cxn ang="0">
                  <a:pos x="692" y="138"/>
                </a:cxn>
                <a:cxn ang="0">
                  <a:pos x="652" y="99"/>
                </a:cxn>
                <a:cxn ang="0">
                  <a:pos x="608" y="65"/>
                </a:cxn>
                <a:cxn ang="0">
                  <a:pos x="560" y="37"/>
                </a:cxn>
                <a:cxn ang="0">
                  <a:pos x="506" y="17"/>
                </a:cxn>
                <a:cxn ang="0">
                  <a:pos x="449" y="4"/>
                </a:cxn>
                <a:cxn ang="0">
                  <a:pos x="390" y="0"/>
                </a:cxn>
              </a:cxnLst>
              <a:rect l="0" t="0" r="r" b="b"/>
              <a:pathLst>
                <a:path w="779" h="766">
                  <a:moveTo>
                    <a:pt x="390" y="0"/>
                  </a:moveTo>
                  <a:lnTo>
                    <a:pt x="370" y="0"/>
                  </a:lnTo>
                  <a:lnTo>
                    <a:pt x="350" y="0"/>
                  </a:lnTo>
                  <a:lnTo>
                    <a:pt x="330" y="4"/>
                  </a:lnTo>
                  <a:lnTo>
                    <a:pt x="311" y="7"/>
                  </a:lnTo>
                  <a:lnTo>
                    <a:pt x="293" y="11"/>
                  </a:lnTo>
                  <a:lnTo>
                    <a:pt x="274" y="17"/>
                  </a:lnTo>
                  <a:lnTo>
                    <a:pt x="256" y="22"/>
                  </a:lnTo>
                  <a:lnTo>
                    <a:pt x="238" y="30"/>
                  </a:lnTo>
                  <a:lnTo>
                    <a:pt x="221" y="37"/>
                  </a:lnTo>
                  <a:lnTo>
                    <a:pt x="203" y="45"/>
                  </a:lnTo>
                  <a:lnTo>
                    <a:pt x="188" y="54"/>
                  </a:lnTo>
                  <a:lnTo>
                    <a:pt x="173" y="65"/>
                  </a:lnTo>
                  <a:lnTo>
                    <a:pt x="157" y="75"/>
                  </a:lnTo>
                  <a:lnTo>
                    <a:pt x="142" y="86"/>
                  </a:lnTo>
                  <a:lnTo>
                    <a:pt x="129" y="99"/>
                  </a:lnTo>
                  <a:lnTo>
                    <a:pt x="114" y="112"/>
                  </a:lnTo>
                  <a:lnTo>
                    <a:pt x="103" y="125"/>
                  </a:lnTo>
                  <a:lnTo>
                    <a:pt x="90" y="138"/>
                  </a:lnTo>
                  <a:lnTo>
                    <a:pt x="79" y="153"/>
                  </a:lnTo>
                  <a:lnTo>
                    <a:pt x="68" y="168"/>
                  </a:lnTo>
                  <a:lnTo>
                    <a:pt x="57" y="183"/>
                  </a:lnTo>
                  <a:lnTo>
                    <a:pt x="48" y="200"/>
                  </a:lnTo>
                  <a:lnTo>
                    <a:pt x="39" y="215"/>
                  </a:lnTo>
                  <a:lnTo>
                    <a:pt x="30" y="233"/>
                  </a:lnTo>
                  <a:lnTo>
                    <a:pt x="24" y="250"/>
                  </a:lnTo>
                  <a:lnTo>
                    <a:pt x="17" y="269"/>
                  </a:lnTo>
                  <a:lnTo>
                    <a:pt x="13" y="286"/>
                  </a:lnTo>
                  <a:lnTo>
                    <a:pt x="9" y="306"/>
                  </a:lnTo>
                  <a:lnTo>
                    <a:pt x="4" y="325"/>
                  </a:lnTo>
                  <a:lnTo>
                    <a:pt x="2" y="342"/>
                  </a:lnTo>
                  <a:lnTo>
                    <a:pt x="0" y="362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2" y="422"/>
                  </a:lnTo>
                  <a:lnTo>
                    <a:pt x="4" y="441"/>
                  </a:lnTo>
                  <a:lnTo>
                    <a:pt x="9" y="461"/>
                  </a:lnTo>
                  <a:lnTo>
                    <a:pt x="13" y="478"/>
                  </a:lnTo>
                  <a:lnTo>
                    <a:pt x="17" y="497"/>
                  </a:lnTo>
                  <a:lnTo>
                    <a:pt x="24" y="514"/>
                  </a:lnTo>
                  <a:lnTo>
                    <a:pt x="30" y="532"/>
                  </a:lnTo>
                  <a:lnTo>
                    <a:pt x="39" y="549"/>
                  </a:lnTo>
                  <a:lnTo>
                    <a:pt x="48" y="566"/>
                  </a:lnTo>
                  <a:lnTo>
                    <a:pt x="57" y="581"/>
                  </a:lnTo>
                  <a:lnTo>
                    <a:pt x="68" y="596"/>
                  </a:lnTo>
                  <a:lnTo>
                    <a:pt x="79" y="611"/>
                  </a:lnTo>
                  <a:lnTo>
                    <a:pt x="90" y="626"/>
                  </a:lnTo>
                  <a:lnTo>
                    <a:pt x="103" y="639"/>
                  </a:lnTo>
                  <a:lnTo>
                    <a:pt x="114" y="654"/>
                  </a:lnTo>
                  <a:lnTo>
                    <a:pt x="129" y="667"/>
                  </a:lnTo>
                  <a:lnTo>
                    <a:pt x="142" y="678"/>
                  </a:lnTo>
                  <a:lnTo>
                    <a:pt x="157" y="689"/>
                  </a:lnTo>
                  <a:lnTo>
                    <a:pt x="173" y="700"/>
                  </a:lnTo>
                  <a:lnTo>
                    <a:pt x="188" y="710"/>
                  </a:lnTo>
                  <a:lnTo>
                    <a:pt x="203" y="719"/>
                  </a:lnTo>
                  <a:lnTo>
                    <a:pt x="221" y="727"/>
                  </a:lnTo>
                  <a:lnTo>
                    <a:pt x="238" y="736"/>
                  </a:lnTo>
                  <a:lnTo>
                    <a:pt x="256" y="743"/>
                  </a:lnTo>
                  <a:lnTo>
                    <a:pt x="274" y="749"/>
                  </a:lnTo>
                  <a:lnTo>
                    <a:pt x="293" y="753"/>
                  </a:lnTo>
                  <a:lnTo>
                    <a:pt x="311" y="758"/>
                  </a:lnTo>
                  <a:lnTo>
                    <a:pt x="330" y="762"/>
                  </a:lnTo>
                  <a:lnTo>
                    <a:pt x="350" y="764"/>
                  </a:lnTo>
                  <a:lnTo>
                    <a:pt x="370" y="766"/>
                  </a:lnTo>
                  <a:lnTo>
                    <a:pt x="390" y="766"/>
                  </a:lnTo>
                  <a:lnTo>
                    <a:pt x="411" y="766"/>
                  </a:lnTo>
                  <a:lnTo>
                    <a:pt x="431" y="764"/>
                  </a:lnTo>
                  <a:lnTo>
                    <a:pt x="449" y="762"/>
                  </a:lnTo>
                  <a:lnTo>
                    <a:pt x="468" y="758"/>
                  </a:lnTo>
                  <a:lnTo>
                    <a:pt x="488" y="753"/>
                  </a:lnTo>
                  <a:lnTo>
                    <a:pt x="506" y="749"/>
                  </a:lnTo>
                  <a:lnTo>
                    <a:pt x="525" y="743"/>
                  </a:lnTo>
                  <a:lnTo>
                    <a:pt x="543" y="736"/>
                  </a:lnTo>
                  <a:lnTo>
                    <a:pt x="560" y="727"/>
                  </a:lnTo>
                  <a:lnTo>
                    <a:pt x="576" y="719"/>
                  </a:lnTo>
                  <a:lnTo>
                    <a:pt x="593" y="710"/>
                  </a:lnTo>
                  <a:lnTo>
                    <a:pt x="608" y="700"/>
                  </a:lnTo>
                  <a:lnTo>
                    <a:pt x="624" y="689"/>
                  </a:lnTo>
                  <a:lnTo>
                    <a:pt x="639" y="678"/>
                  </a:lnTo>
                  <a:lnTo>
                    <a:pt x="652" y="667"/>
                  </a:lnTo>
                  <a:lnTo>
                    <a:pt x="665" y="654"/>
                  </a:lnTo>
                  <a:lnTo>
                    <a:pt x="679" y="639"/>
                  </a:lnTo>
                  <a:lnTo>
                    <a:pt x="692" y="626"/>
                  </a:lnTo>
                  <a:lnTo>
                    <a:pt x="703" y="611"/>
                  </a:lnTo>
                  <a:lnTo>
                    <a:pt x="714" y="596"/>
                  </a:lnTo>
                  <a:lnTo>
                    <a:pt x="725" y="581"/>
                  </a:lnTo>
                  <a:lnTo>
                    <a:pt x="733" y="566"/>
                  </a:lnTo>
                  <a:lnTo>
                    <a:pt x="742" y="549"/>
                  </a:lnTo>
                  <a:lnTo>
                    <a:pt x="749" y="532"/>
                  </a:lnTo>
                  <a:lnTo>
                    <a:pt x="757" y="514"/>
                  </a:lnTo>
                  <a:lnTo>
                    <a:pt x="762" y="497"/>
                  </a:lnTo>
                  <a:lnTo>
                    <a:pt x="768" y="478"/>
                  </a:lnTo>
                  <a:lnTo>
                    <a:pt x="773" y="461"/>
                  </a:lnTo>
                  <a:lnTo>
                    <a:pt x="775" y="441"/>
                  </a:lnTo>
                  <a:lnTo>
                    <a:pt x="779" y="422"/>
                  </a:lnTo>
                  <a:lnTo>
                    <a:pt x="779" y="403"/>
                  </a:lnTo>
                  <a:lnTo>
                    <a:pt x="779" y="383"/>
                  </a:lnTo>
                  <a:lnTo>
                    <a:pt x="779" y="362"/>
                  </a:lnTo>
                  <a:lnTo>
                    <a:pt x="779" y="342"/>
                  </a:lnTo>
                  <a:lnTo>
                    <a:pt x="775" y="325"/>
                  </a:lnTo>
                  <a:lnTo>
                    <a:pt x="773" y="306"/>
                  </a:lnTo>
                  <a:lnTo>
                    <a:pt x="768" y="286"/>
                  </a:lnTo>
                  <a:lnTo>
                    <a:pt x="762" y="269"/>
                  </a:lnTo>
                  <a:lnTo>
                    <a:pt x="757" y="250"/>
                  </a:lnTo>
                  <a:lnTo>
                    <a:pt x="749" y="233"/>
                  </a:lnTo>
                  <a:lnTo>
                    <a:pt x="742" y="215"/>
                  </a:lnTo>
                  <a:lnTo>
                    <a:pt x="733" y="200"/>
                  </a:lnTo>
                  <a:lnTo>
                    <a:pt x="725" y="183"/>
                  </a:lnTo>
                  <a:lnTo>
                    <a:pt x="714" y="168"/>
                  </a:lnTo>
                  <a:lnTo>
                    <a:pt x="703" y="153"/>
                  </a:lnTo>
                  <a:lnTo>
                    <a:pt x="692" y="138"/>
                  </a:lnTo>
                  <a:lnTo>
                    <a:pt x="679" y="125"/>
                  </a:lnTo>
                  <a:lnTo>
                    <a:pt x="665" y="112"/>
                  </a:lnTo>
                  <a:lnTo>
                    <a:pt x="652" y="99"/>
                  </a:lnTo>
                  <a:lnTo>
                    <a:pt x="639" y="86"/>
                  </a:lnTo>
                  <a:lnTo>
                    <a:pt x="624" y="75"/>
                  </a:lnTo>
                  <a:lnTo>
                    <a:pt x="608" y="65"/>
                  </a:lnTo>
                  <a:lnTo>
                    <a:pt x="593" y="54"/>
                  </a:lnTo>
                  <a:lnTo>
                    <a:pt x="576" y="45"/>
                  </a:lnTo>
                  <a:lnTo>
                    <a:pt x="560" y="37"/>
                  </a:lnTo>
                  <a:lnTo>
                    <a:pt x="543" y="30"/>
                  </a:lnTo>
                  <a:lnTo>
                    <a:pt x="525" y="22"/>
                  </a:lnTo>
                  <a:lnTo>
                    <a:pt x="506" y="17"/>
                  </a:lnTo>
                  <a:lnTo>
                    <a:pt x="488" y="11"/>
                  </a:lnTo>
                  <a:lnTo>
                    <a:pt x="468" y="7"/>
                  </a:lnTo>
                  <a:lnTo>
                    <a:pt x="449" y="4"/>
                  </a:lnTo>
                  <a:lnTo>
                    <a:pt x="431" y="0"/>
                  </a:lnTo>
                  <a:lnTo>
                    <a:pt x="411" y="0"/>
                  </a:lnTo>
                  <a:lnTo>
                    <a:pt x="390" y="0"/>
                  </a:lnTo>
                </a:path>
              </a:pathLst>
            </a:custGeom>
            <a:noFill/>
            <a:ln w="825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19" name="Freeform 15"/>
            <p:cNvSpPr>
              <a:spLocks noEditPoints="1"/>
            </p:cNvSpPr>
            <p:nvPr/>
          </p:nvSpPr>
          <p:spPr bwMode="auto">
            <a:xfrm>
              <a:off x="784" y="499"/>
              <a:ext cx="1977" cy="727"/>
            </a:xfrm>
            <a:custGeom>
              <a:avLst/>
              <a:gdLst/>
              <a:ahLst/>
              <a:cxnLst>
                <a:cxn ang="0">
                  <a:pos x="68" y="624"/>
                </a:cxn>
                <a:cxn ang="0">
                  <a:pos x="138" y="536"/>
                </a:cxn>
                <a:cxn ang="0">
                  <a:pos x="210" y="450"/>
                </a:cxn>
                <a:cxn ang="0">
                  <a:pos x="289" y="368"/>
                </a:cxn>
                <a:cxn ang="0">
                  <a:pos x="372" y="293"/>
                </a:cxn>
                <a:cxn ang="0">
                  <a:pos x="466" y="226"/>
                </a:cxn>
                <a:cxn ang="0">
                  <a:pos x="571" y="168"/>
                </a:cxn>
                <a:cxn ang="0">
                  <a:pos x="628" y="142"/>
                </a:cxn>
                <a:cxn ang="0">
                  <a:pos x="689" y="121"/>
                </a:cxn>
                <a:cxn ang="0">
                  <a:pos x="753" y="101"/>
                </a:cxn>
                <a:cxn ang="0">
                  <a:pos x="819" y="84"/>
                </a:cxn>
                <a:cxn ang="0">
                  <a:pos x="963" y="60"/>
                </a:cxn>
                <a:cxn ang="0">
                  <a:pos x="1116" y="43"/>
                </a:cxn>
                <a:cxn ang="0">
                  <a:pos x="1278" y="37"/>
                </a:cxn>
                <a:cxn ang="0">
                  <a:pos x="1447" y="35"/>
                </a:cxn>
                <a:cxn ang="0">
                  <a:pos x="1620" y="39"/>
                </a:cxn>
                <a:cxn ang="0">
                  <a:pos x="1797" y="43"/>
                </a:cxn>
                <a:cxn ang="0">
                  <a:pos x="1889" y="50"/>
                </a:cxn>
                <a:cxn ang="0">
                  <a:pos x="1894" y="52"/>
                </a:cxn>
                <a:cxn ang="0">
                  <a:pos x="1891" y="58"/>
                </a:cxn>
                <a:cxn ang="0">
                  <a:pos x="1889" y="60"/>
                </a:cxn>
                <a:cxn ang="0">
                  <a:pos x="1797" y="58"/>
                </a:cxn>
                <a:cxn ang="0">
                  <a:pos x="1620" y="52"/>
                </a:cxn>
                <a:cxn ang="0">
                  <a:pos x="1447" y="48"/>
                </a:cxn>
                <a:cxn ang="0">
                  <a:pos x="1278" y="50"/>
                </a:cxn>
                <a:cxn ang="0">
                  <a:pos x="1116" y="58"/>
                </a:cxn>
                <a:cxn ang="0">
                  <a:pos x="965" y="73"/>
                </a:cxn>
                <a:cxn ang="0">
                  <a:pos x="823" y="97"/>
                </a:cxn>
                <a:cxn ang="0">
                  <a:pos x="757" y="114"/>
                </a:cxn>
                <a:cxn ang="0">
                  <a:pos x="694" y="131"/>
                </a:cxn>
                <a:cxn ang="0">
                  <a:pos x="635" y="155"/>
                </a:cxn>
                <a:cxn ang="0">
                  <a:pos x="578" y="179"/>
                </a:cxn>
                <a:cxn ang="0">
                  <a:pos x="475" y="237"/>
                </a:cxn>
                <a:cxn ang="0">
                  <a:pos x="381" y="304"/>
                </a:cxn>
                <a:cxn ang="0">
                  <a:pos x="298" y="377"/>
                </a:cxn>
                <a:cxn ang="0">
                  <a:pos x="221" y="459"/>
                </a:cxn>
                <a:cxn ang="0">
                  <a:pos x="149" y="545"/>
                </a:cxn>
                <a:cxn ang="0">
                  <a:pos x="79" y="633"/>
                </a:cxn>
                <a:cxn ang="0">
                  <a:pos x="11" y="723"/>
                </a:cxn>
                <a:cxn ang="0">
                  <a:pos x="6" y="725"/>
                </a:cxn>
                <a:cxn ang="0">
                  <a:pos x="2" y="721"/>
                </a:cxn>
                <a:cxn ang="0">
                  <a:pos x="0" y="717"/>
                </a:cxn>
                <a:cxn ang="0">
                  <a:pos x="2" y="715"/>
                </a:cxn>
                <a:cxn ang="0">
                  <a:pos x="1977" y="58"/>
                </a:cxn>
                <a:cxn ang="0">
                  <a:pos x="1870" y="0"/>
                </a:cxn>
              </a:cxnLst>
              <a:rect l="0" t="0" r="r" b="b"/>
              <a:pathLst>
                <a:path w="1977" h="725">
                  <a:moveTo>
                    <a:pt x="2" y="715"/>
                  </a:moveTo>
                  <a:lnTo>
                    <a:pt x="68" y="624"/>
                  </a:lnTo>
                  <a:lnTo>
                    <a:pt x="103" y="579"/>
                  </a:lnTo>
                  <a:lnTo>
                    <a:pt x="138" y="536"/>
                  </a:lnTo>
                  <a:lnTo>
                    <a:pt x="173" y="493"/>
                  </a:lnTo>
                  <a:lnTo>
                    <a:pt x="210" y="450"/>
                  </a:lnTo>
                  <a:lnTo>
                    <a:pt x="247" y="409"/>
                  </a:lnTo>
                  <a:lnTo>
                    <a:pt x="289" y="368"/>
                  </a:lnTo>
                  <a:lnTo>
                    <a:pt x="328" y="329"/>
                  </a:lnTo>
                  <a:lnTo>
                    <a:pt x="372" y="293"/>
                  </a:lnTo>
                  <a:lnTo>
                    <a:pt x="418" y="258"/>
                  </a:lnTo>
                  <a:lnTo>
                    <a:pt x="466" y="226"/>
                  </a:lnTo>
                  <a:lnTo>
                    <a:pt x="519" y="196"/>
                  </a:lnTo>
                  <a:lnTo>
                    <a:pt x="571" y="168"/>
                  </a:lnTo>
                  <a:lnTo>
                    <a:pt x="600" y="155"/>
                  </a:lnTo>
                  <a:lnTo>
                    <a:pt x="628" y="142"/>
                  </a:lnTo>
                  <a:lnTo>
                    <a:pt x="659" y="131"/>
                  </a:lnTo>
                  <a:lnTo>
                    <a:pt x="689" y="121"/>
                  </a:lnTo>
                  <a:lnTo>
                    <a:pt x="720" y="110"/>
                  </a:lnTo>
                  <a:lnTo>
                    <a:pt x="753" y="101"/>
                  </a:lnTo>
                  <a:lnTo>
                    <a:pt x="786" y="93"/>
                  </a:lnTo>
                  <a:lnTo>
                    <a:pt x="819" y="84"/>
                  </a:lnTo>
                  <a:lnTo>
                    <a:pt x="889" y="71"/>
                  </a:lnTo>
                  <a:lnTo>
                    <a:pt x="963" y="60"/>
                  </a:lnTo>
                  <a:lnTo>
                    <a:pt x="1038" y="52"/>
                  </a:lnTo>
                  <a:lnTo>
                    <a:pt x="1116" y="43"/>
                  </a:lnTo>
                  <a:lnTo>
                    <a:pt x="1195" y="39"/>
                  </a:lnTo>
                  <a:lnTo>
                    <a:pt x="1278" y="37"/>
                  </a:lnTo>
                  <a:lnTo>
                    <a:pt x="1362" y="35"/>
                  </a:lnTo>
                  <a:lnTo>
                    <a:pt x="1447" y="35"/>
                  </a:lnTo>
                  <a:lnTo>
                    <a:pt x="1532" y="37"/>
                  </a:lnTo>
                  <a:lnTo>
                    <a:pt x="1620" y="39"/>
                  </a:lnTo>
                  <a:lnTo>
                    <a:pt x="1710" y="41"/>
                  </a:lnTo>
                  <a:lnTo>
                    <a:pt x="1797" y="43"/>
                  </a:lnTo>
                  <a:lnTo>
                    <a:pt x="1887" y="48"/>
                  </a:lnTo>
                  <a:lnTo>
                    <a:pt x="1889" y="50"/>
                  </a:lnTo>
                  <a:lnTo>
                    <a:pt x="1891" y="50"/>
                  </a:lnTo>
                  <a:lnTo>
                    <a:pt x="1894" y="52"/>
                  </a:lnTo>
                  <a:lnTo>
                    <a:pt x="1894" y="54"/>
                  </a:lnTo>
                  <a:lnTo>
                    <a:pt x="1891" y="58"/>
                  </a:lnTo>
                  <a:lnTo>
                    <a:pt x="1891" y="60"/>
                  </a:lnTo>
                  <a:lnTo>
                    <a:pt x="1889" y="60"/>
                  </a:lnTo>
                  <a:lnTo>
                    <a:pt x="1885" y="60"/>
                  </a:lnTo>
                  <a:lnTo>
                    <a:pt x="1797" y="58"/>
                  </a:lnTo>
                  <a:lnTo>
                    <a:pt x="1710" y="54"/>
                  </a:lnTo>
                  <a:lnTo>
                    <a:pt x="1620" y="52"/>
                  </a:lnTo>
                  <a:lnTo>
                    <a:pt x="1532" y="50"/>
                  </a:lnTo>
                  <a:lnTo>
                    <a:pt x="1447" y="48"/>
                  </a:lnTo>
                  <a:lnTo>
                    <a:pt x="1362" y="48"/>
                  </a:lnTo>
                  <a:lnTo>
                    <a:pt x="1278" y="50"/>
                  </a:lnTo>
                  <a:lnTo>
                    <a:pt x="1197" y="52"/>
                  </a:lnTo>
                  <a:lnTo>
                    <a:pt x="1116" y="58"/>
                  </a:lnTo>
                  <a:lnTo>
                    <a:pt x="1040" y="65"/>
                  </a:lnTo>
                  <a:lnTo>
                    <a:pt x="965" y="73"/>
                  </a:lnTo>
                  <a:lnTo>
                    <a:pt x="893" y="84"/>
                  </a:lnTo>
                  <a:lnTo>
                    <a:pt x="823" y="97"/>
                  </a:lnTo>
                  <a:lnTo>
                    <a:pt x="788" y="106"/>
                  </a:lnTo>
                  <a:lnTo>
                    <a:pt x="757" y="114"/>
                  </a:lnTo>
                  <a:lnTo>
                    <a:pt x="725" y="123"/>
                  </a:lnTo>
                  <a:lnTo>
                    <a:pt x="694" y="131"/>
                  </a:lnTo>
                  <a:lnTo>
                    <a:pt x="663" y="142"/>
                  </a:lnTo>
                  <a:lnTo>
                    <a:pt x="635" y="155"/>
                  </a:lnTo>
                  <a:lnTo>
                    <a:pt x="606" y="166"/>
                  </a:lnTo>
                  <a:lnTo>
                    <a:pt x="578" y="179"/>
                  </a:lnTo>
                  <a:lnTo>
                    <a:pt x="525" y="207"/>
                  </a:lnTo>
                  <a:lnTo>
                    <a:pt x="475" y="237"/>
                  </a:lnTo>
                  <a:lnTo>
                    <a:pt x="427" y="269"/>
                  </a:lnTo>
                  <a:lnTo>
                    <a:pt x="381" y="304"/>
                  </a:lnTo>
                  <a:lnTo>
                    <a:pt x="339" y="340"/>
                  </a:lnTo>
                  <a:lnTo>
                    <a:pt x="298" y="377"/>
                  </a:lnTo>
                  <a:lnTo>
                    <a:pt x="258" y="418"/>
                  </a:lnTo>
                  <a:lnTo>
                    <a:pt x="221" y="459"/>
                  </a:lnTo>
                  <a:lnTo>
                    <a:pt x="184" y="499"/>
                  </a:lnTo>
                  <a:lnTo>
                    <a:pt x="149" y="545"/>
                  </a:lnTo>
                  <a:lnTo>
                    <a:pt x="114" y="588"/>
                  </a:lnTo>
                  <a:lnTo>
                    <a:pt x="79" y="633"/>
                  </a:lnTo>
                  <a:lnTo>
                    <a:pt x="13" y="723"/>
                  </a:lnTo>
                  <a:lnTo>
                    <a:pt x="11" y="723"/>
                  </a:lnTo>
                  <a:lnTo>
                    <a:pt x="9" y="725"/>
                  </a:lnTo>
                  <a:lnTo>
                    <a:pt x="6" y="725"/>
                  </a:lnTo>
                  <a:lnTo>
                    <a:pt x="2" y="723"/>
                  </a:lnTo>
                  <a:lnTo>
                    <a:pt x="2" y="721"/>
                  </a:lnTo>
                  <a:lnTo>
                    <a:pt x="0" y="719"/>
                  </a:lnTo>
                  <a:lnTo>
                    <a:pt x="0" y="717"/>
                  </a:lnTo>
                  <a:lnTo>
                    <a:pt x="2" y="715"/>
                  </a:lnTo>
                  <a:lnTo>
                    <a:pt x="2" y="715"/>
                  </a:lnTo>
                  <a:close/>
                  <a:moveTo>
                    <a:pt x="1870" y="0"/>
                  </a:moveTo>
                  <a:lnTo>
                    <a:pt x="1977" y="58"/>
                  </a:lnTo>
                  <a:lnTo>
                    <a:pt x="1865" y="108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23920" name="Group 16"/>
            <p:cNvGrpSpPr>
              <a:grpSpLocks/>
            </p:cNvGrpSpPr>
            <p:nvPr/>
          </p:nvGrpSpPr>
          <p:grpSpPr bwMode="auto">
            <a:xfrm>
              <a:off x="1365" y="280"/>
              <a:ext cx="495" cy="369"/>
              <a:chOff x="1365" y="340"/>
              <a:chExt cx="495" cy="349"/>
            </a:xfrm>
          </p:grpSpPr>
          <p:sp>
            <p:nvSpPr>
              <p:cNvPr id="123969" name="Rectangle 17"/>
              <p:cNvSpPr>
                <a:spLocks noChangeArrowheads="1"/>
              </p:cNvSpPr>
              <p:nvPr/>
            </p:nvSpPr>
            <p:spPr bwMode="auto">
              <a:xfrm>
                <a:off x="1365" y="437"/>
                <a:ext cx="307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l" eaLnBrk="0" hangingPunct="0"/>
                <a:r>
                  <a:rPr lang="de-DE" sz="9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</a:t>
                </a:r>
                <a:endParaRPr lang="de-DE" sz="2800" dirty="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3970" name="Rectangle 18"/>
              <p:cNvSpPr>
                <a:spLocks noChangeArrowheads="1"/>
              </p:cNvSpPr>
              <p:nvPr/>
            </p:nvSpPr>
            <p:spPr bwMode="auto">
              <a:xfrm>
                <a:off x="1421" y="482"/>
                <a:ext cx="408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l" eaLnBrk="0" hangingPunct="0"/>
                <a:r>
                  <a:rPr lang="de-DE" sz="9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12</a:t>
                </a:r>
                <a:endParaRPr lang="de-DE" sz="2800" dirty="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3971" name="Rectangle 19"/>
              <p:cNvSpPr>
                <a:spLocks noChangeArrowheads="1"/>
              </p:cNvSpPr>
              <p:nvPr/>
            </p:nvSpPr>
            <p:spPr bwMode="auto">
              <a:xfrm>
                <a:off x="1587" y="340"/>
                <a:ext cx="273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l" eaLnBrk="0" hangingPunct="0"/>
                <a:r>
                  <a:rPr lang="de-DE" sz="90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lang="de-DE" sz="2800"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84724" name="Freeform 20"/>
            <p:cNvSpPr>
              <a:spLocks noEditPoints="1"/>
            </p:cNvSpPr>
            <p:nvPr/>
          </p:nvSpPr>
          <p:spPr bwMode="auto">
            <a:xfrm>
              <a:off x="3631" y="525"/>
              <a:ext cx="1582" cy="868"/>
            </a:xfrm>
            <a:custGeom>
              <a:avLst/>
              <a:gdLst/>
              <a:ahLst/>
              <a:cxnLst>
                <a:cxn ang="0">
                  <a:pos x="156" y="15"/>
                </a:cxn>
                <a:cxn ang="0">
                  <a:pos x="374" y="43"/>
                </a:cxn>
                <a:cxn ang="0">
                  <a:pos x="517" y="65"/>
                </a:cxn>
                <a:cxn ang="0">
                  <a:pos x="653" y="90"/>
                </a:cxn>
                <a:cxn ang="0">
                  <a:pos x="782" y="121"/>
                </a:cxn>
                <a:cxn ang="0">
                  <a:pos x="902" y="159"/>
                </a:cxn>
                <a:cxn ang="0">
                  <a:pos x="1014" y="204"/>
                </a:cxn>
                <a:cxn ang="0">
                  <a:pos x="1112" y="258"/>
                </a:cxn>
                <a:cxn ang="0">
                  <a:pos x="1200" y="321"/>
                </a:cxn>
                <a:cxn ang="0">
                  <a:pos x="1277" y="392"/>
                </a:cxn>
                <a:cxn ang="0">
                  <a:pos x="1344" y="469"/>
                </a:cxn>
                <a:cxn ang="0">
                  <a:pos x="1406" y="551"/>
                </a:cxn>
                <a:cxn ang="0">
                  <a:pos x="1460" y="637"/>
                </a:cxn>
                <a:cxn ang="0">
                  <a:pos x="1544" y="785"/>
                </a:cxn>
                <a:cxn ang="0">
                  <a:pos x="1546" y="790"/>
                </a:cxn>
                <a:cxn ang="0">
                  <a:pos x="1541" y="794"/>
                </a:cxn>
                <a:cxn ang="0">
                  <a:pos x="1537" y="794"/>
                </a:cxn>
                <a:cxn ang="0">
                  <a:pos x="1533" y="792"/>
                </a:cxn>
                <a:cxn ang="0">
                  <a:pos x="1450" y="646"/>
                </a:cxn>
                <a:cxn ang="0">
                  <a:pos x="1395" y="560"/>
                </a:cxn>
                <a:cxn ang="0">
                  <a:pos x="1333" y="478"/>
                </a:cxn>
                <a:cxn ang="0">
                  <a:pos x="1266" y="400"/>
                </a:cxn>
                <a:cxn ang="0">
                  <a:pos x="1191" y="331"/>
                </a:cxn>
                <a:cxn ang="0">
                  <a:pos x="1106" y="269"/>
                </a:cxn>
                <a:cxn ang="0">
                  <a:pos x="1007" y="215"/>
                </a:cxn>
                <a:cxn ang="0">
                  <a:pos x="898" y="170"/>
                </a:cxn>
                <a:cxn ang="0">
                  <a:pos x="777" y="133"/>
                </a:cxn>
                <a:cxn ang="0">
                  <a:pos x="650" y="103"/>
                </a:cxn>
                <a:cxn ang="0">
                  <a:pos x="515" y="78"/>
                </a:cxn>
                <a:cxn ang="0">
                  <a:pos x="372" y="56"/>
                </a:cxn>
                <a:cxn ang="0">
                  <a:pos x="153" y="30"/>
                </a:cxn>
                <a:cxn ang="0">
                  <a:pos x="2" y="13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581" y="867"/>
                </a:cxn>
                <a:cxn ang="0">
                  <a:pos x="1579" y="747"/>
                </a:cxn>
              </a:cxnLst>
              <a:rect l="0" t="0" r="r" b="b"/>
              <a:pathLst>
                <a:path w="1581" h="867">
                  <a:moveTo>
                    <a:pt x="7" y="0"/>
                  </a:moveTo>
                  <a:lnTo>
                    <a:pt x="156" y="15"/>
                  </a:lnTo>
                  <a:lnTo>
                    <a:pt x="302" y="34"/>
                  </a:lnTo>
                  <a:lnTo>
                    <a:pt x="374" y="43"/>
                  </a:lnTo>
                  <a:lnTo>
                    <a:pt x="447" y="54"/>
                  </a:lnTo>
                  <a:lnTo>
                    <a:pt x="517" y="65"/>
                  </a:lnTo>
                  <a:lnTo>
                    <a:pt x="585" y="78"/>
                  </a:lnTo>
                  <a:lnTo>
                    <a:pt x="653" y="90"/>
                  </a:lnTo>
                  <a:lnTo>
                    <a:pt x="718" y="105"/>
                  </a:lnTo>
                  <a:lnTo>
                    <a:pt x="782" y="121"/>
                  </a:lnTo>
                  <a:lnTo>
                    <a:pt x="843" y="138"/>
                  </a:lnTo>
                  <a:lnTo>
                    <a:pt x="902" y="159"/>
                  </a:lnTo>
                  <a:lnTo>
                    <a:pt x="959" y="181"/>
                  </a:lnTo>
                  <a:lnTo>
                    <a:pt x="1014" y="204"/>
                  </a:lnTo>
                  <a:lnTo>
                    <a:pt x="1064" y="230"/>
                  </a:lnTo>
                  <a:lnTo>
                    <a:pt x="1112" y="258"/>
                  </a:lnTo>
                  <a:lnTo>
                    <a:pt x="1156" y="288"/>
                  </a:lnTo>
                  <a:lnTo>
                    <a:pt x="1200" y="321"/>
                  </a:lnTo>
                  <a:lnTo>
                    <a:pt x="1239" y="355"/>
                  </a:lnTo>
                  <a:lnTo>
                    <a:pt x="1277" y="392"/>
                  </a:lnTo>
                  <a:lnTo>
                    <a:pt x="1312" y="430"/>
                  </a:lnTo>
                  <a:lnTo>
                    <a:pt x="1344" y="469"/>
                  </a:lnTo>
                  <a:lnTo>
                    <a:pt x="1375" y="510"/>
                  </a:lnTo>
                  <a:lnTo>
                    <a:pt x="1406" y="551"/>
                  </a:lnTo>
                  <a:lnTo>
                    <a:pt x="1434" y="594"/>
                  </a:lnTo>
                  <a:lnTo>
                    <a:pt x="1460" y="637"/>
                  </a:lnTo>
                  <a:lnTo>
                    <a:pt x="1489" y="682"/>
                  </a:lnTo>
                  <a:lnTo>
                    <a:pt x="1544" y="785"/>
                  </a:lnTo>
                  <a:lnTo>
                    <a:pt x="1546" y="788"/>
                  </a:lnTo>
                  <a:lnTo>
                    <a:pt x="1546" y="790"/>
                  </a:lnTo>
                  <a:lnTo>
                    <a:pt x="1544" y="792"/>
                  </a:lnTo>
                  <a:lnTo>
                    <a:pt x="1541" y="794"/>
                  </a:lnTo>
                  <a:lnTo>
                    <a:pt x="1539" y="794"/>
                  </a:lnTo>
                  <a:lnTo>
                    <a:pt x="1537" y="794"/>
                  </a:lnTo>
                  <a:lnTo>
                    <a:pt x="1535" y="794"/>
                  </a:lnTo>
                  <a:lnTo>
                    <a:pt x="1533" y="792"/>
                  </a:lnTo>
                  <a:lnTo>
                    <a:pt x="1476" y="689"/>
                  </a:lnTo>
                  <a:lnTo>
                    <a:pt x="1450" y="646"/>
                  </a:lnTo>
                  <a:lnTo>
                    <a:pt x="1423" y="600"/>
                  </a:lnTo>
                  <a:lnTo>
                    <a:pt x="1395" y="560"/>
                  </a:lnTo>
                  <a:lnTo>
                    <a:pt x="1364" y="519"/>
                  </a:lnTo>
                  <a:lnTo>
                    <a:pt x="1333" y="478"/>
                  </a:lnTo>
                  <a:lnTo>
                    <a:pt x="1301" y="439"/>
                  </a:lnTo>
                  <a:lnTo>
                    <a:pt x="1266" y="400"/>
                  </a:lnTo>
                  <a:lnTo>
                    <a:pt x="1231" y="366"/>
                  </a:lnTo>
                  <a:lnTo>
                    <a:pt x="1191" y="331"/>
                  </a:lnTo>
                  <a:lnTo>
                    <a:pt x="1150" y="299"/>
                  </a:lnTo>
                  <a:lnTo>
                    <a:pt x="1106" y="269"/>
                  </a:lnTo>
                  <a:lnTo>
                    <a:pt x="1058" y="241"/>
                  </a:lnTo>
                  <a:lnTo>
                    <a:pt x="1007" y="215"/>
                  </a:lnTo>
                  <a:lnTo>
                    <a:pt x="955" y="192"/>
                  </a:lnTo>
                  <a:lnTo>
                    <a:pt x="898" y="170"/>
                  </a:lnTo>
                  <a:lnTo>
                    <a:pt x="839" y="151"/>
                  </a:lnTo>
                  <a:lnTo>
                    <a:pt x="777" y="133"/>
                  </a:lnTo>
                  <a:lnTo>
                    <a:pt x="714" y="118"/>
                  </a:lnTo>
                  <a:lnTo>
                    <a:pt x="650" y="103"/>
                  </a:lnTo>
                  <a:lnTo>
                    <a:pt x="582" y="90"/>
                  </a:lnTo>
                  <a:lnTo>
                    <a:pt x="515" y="78"/>
                  </a:lnTo>
                  <a:lnTo>
                    <a:pt x="445" y="67"/>
                  </a:lnTo>
                  <a:lnTo>
                    <a:pt x="372" y="56"/>
                  </a:lnTo>
                  <a:lnTo>
                    <a:pt x="300" y="47"/>
                  </a:lnTo>
                  <a:lnTo>
                    <a:pt x="153" y="30"/>
                  </a:lnTo>
                  <a:lnTo>
                    <a:pt x="7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579" y="747"/>
                  </a:moveTo>
                  <a:lnTo>
                    <a:pt x="1581" y="867"/>
                  </a:lnTo>
                  <a:lnTo>
                    <a:pt x="1482" y="796"/>
                  </a:lnTo>
                  <a:lnTo>
                    <a:pt x="1579" y="747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5" name="Freeform 21"/>
            <p:cNvSpPr>
              <a:spLocks noEditPoints="1"/>
            </p:cNvSpPr>
            <p:nvPr/>
          </p:nvSpPr>
          <p:spPr bwMode="auto">
            <a:xfrm>
              <a:off x="3829" y="2206"/>
              <a:ext cx="1596" cy="1102"/>
            </a:xfrm>
            <a:custGeom>
              <a:avLst/>
              <a:gdLst/>
              <a:ahLst/>
              <a:cxnLst>
                <a:cxn ang="0">
                  <a:pos x="1564" y="152"/>
                </a:cxn>
                <a:cxn ang="0">
                  <a:pos x="1531" y="294"/>
                </a:cxn>
                <a:cxn ang="0">
                  <a:pos x="1494" y="430"/>
                </a:cxn>
                <a:cxn ang="0">
                  <a:pos x="1450" y="559"/>
                </a:cxn>
                <a:cxn ang="0">
                  <a:pos x="1399" y="677"/>
                </a:cxn>
                <a:cxn ang="0">
                  <a:pos x="1369" y="733"/>
                </a:cxn>
                <a:cxn ang="0">
                  <a:pos x="1336" y="785"/>
                </a:cxn>
                <a:cxn ang="0">
                  <a:pos x="1299" y="835"/>
                </a:cxn>
                <a:cxn ang="0">
                  <a:pos x="1259" y="878"/>
                </a:cxn>
                <a:cxn ang="0">
                  <a:pos x="1215" y="919"/>
                </a:cxn>
                <a:cxn ang="0">
                  <a:pos x="1167" y="953"/>
                </a:cxn>
                <a:cxn ang="0">
                  <a:pos x="1115" y="983"/>
                </a:cxn>
                <a:cxn ang="0">
                  <a:pos x="1058" y="1009"/>
                </a:cxn>
                <a:cxn ang="0">
                  <a:pos x="999" y="1030"/>
                </a:cxn>
                <a:cxn ang="0">
                  <a:pos x="935" y="1048"/>
                </a:cxn>
                <a:cxn ang="0">
                  <a:pos x="867" y="1061"/>
                </a:cxn>
                <a:cxn ang="0">
                  <a:pos x="797" y="1069"/>
                </a:cxn>
                <a:cxn ang="0">
                  <a:pos x="651" y="1080"/>
                </a:cxn>
                <a:cxn ang="0">
                  <a:pos x="495" y="1080"/>
                </a:cxn>
                <a:cxn ang="0">
                  <a:pos x="333" y="1073"/>
                </a:cxn>
                <a:cxn ang="0">
                  <a:pos x="167" y="1063"/>
                </a:cxn>
                <a:cxn ang="0">
                  <a:pos x="88" y="1056"/>
                </a:cxn>
                <a:cxn ang="0">
                  <a:pos x="84" y="1052"/>
                </a:cxn>
                <a:cxn ang="0">
                  <a:pos x="84" y="1045"/>
                </a:cxn>
                <a:cxn ang="0">
                  <a:pos x="88" y="1043"/>
                </a:cxn>
                <a:cxn ang="0">
                  <a:pos x="169" y="1050"/>
                </a:cxn>
                <a:cxn ang="0">
                  <a:pos x="333" y="1061"/>
                </a:cxn>
                <a:cxn ang="0">
                  <a:pos x="495" y="1067"/>
                </a:cxn>
                <a:cxn ang="0">
                  <a:pos x="651" y="1067"/>
                </a:cxn>
                <a:cxn ang="0">
                  <a:pos x="797" y="1056"/>
                </a:cxn>
                <a:cxn ang="0">
                  <a:pos x="865" y="1048"/>
                </a:cxn>
                <a:cxn ang="0">
                  <a:pos x="931" y="1035"/>
                </a:cxn>
                <a:cxn ang="0">
                  <a:pos x="994" y="1017"/>
                </a:cxn>
                <a:cxn ang="0">
                  <a:pos x="1053" y="996"/>
                </a:cxn>
                <a:cxn ang="0">
                  <a:pos x="1108" y="972"/>
                </a:cxn>
                <a:cxn ang="0">
                  <a:pos x="1159" y="942"/>
                </a:cxn>
                <a:cxn ang="0">
                  <a:pos x="1207" y="908"/>
                </a:cxn>
                <a:cxn ang="0">
                  <a:pos x="1248" y="869"/>
                </a:cxn>
                <a:cxn ang="0">
                  <a:pos x="1288" y="826"/>
                </a:cxn>
                <a:cxn ang="0">
                  <a:pos x="1325" y="779"/>
                </a:cxn>
                <a:cxn ang="0">
                  <a:pos x="1356" y="727"/>
                </a:cxn>
                <a:cxn ang="0">
                  <a:pos x="1386" y="673"/>
                </a:cxn>
                <a:cxn ang="0">
                  <a:pos x="1439" y="555"/>
                </a:cxn>
                <a:cxn ang="0">
                  <a:pos x="1480" y="426"/>
                </a:cxn>
                <a:cxn ang="0">
                  <a:pos x="1518" y="290"/>
                </a:cxn>
                <a:cxn ang="0">
                  <a:pos x="1550" y="150"/>
                </a:cxn>
                <a:cxn ang="0">
                  <a:pos x="1581" y="4"/>
                </a:cxn>
                <a:cxn ang="0">
                  <a:pos x="1585" y="0"/>
                </a:cxn>
                <a:cxn ang="0">
                  <a:pos x="1592" y="2"/>
                </a:cxn>
                <a:cxn ang="0">
                  <a:pos x="1594" y="6"/>
                </a:cxn>
                <a:cxn ang="0">
                  <a:pos x="1594" y="8"/>
                </a:cxn>
                <a:cxn ang="0">
                  <a:pos x="0" y="1041"/>
                </a:cxn>
                <a:cxn ang="0">
                  <a:pos x="103" y="1104"/>
                </a:cxn>
              </a:cxnLst>
              <a:rect l="0" t="0" r="r" b="b"/>
              <a:pathLst>
                <a:path w="1594" h="1104">
                  <a:moveTo>
                    <a:pt x="1594" y="8"/>
                  </a:moveTo>
                  <a:lnTo>
                    <a:pt x="1564" y="152"/>
                  </a:lnTo>
                  <a:lnTo>
                    <a:pt x="1548" y="223"/>
                  </a:lnTo>
                  <a:lnTo>
                    <a:pt x="1531" y="294"/>
                  </a:lnTo>
                  <a:lnTo>
                    <a:pt x="1513" y="363"/>
                  </a:lnTo>
                  <a:lnTo>
                    <a:pt x="1494" y="430"/>
                  </a:lnTo>
                  <a:lnTo>
                    <a:pt x="1474" y="495"/>
                  </a:lnTo>
                  <a:lnTo>
                    <a:pt x="1450" y="559"/>
                  </a:lnTo>
                  <a:lnTo>
                    <a:pt x="1426" y="619"/>
                  </a:lnTo>
                  <a:lnTo>
                    <a:pt x="1399" y="677"/>
                  </a:lnTo>
                  <a:lnTo>
                    <a:pt x="1384" y="708"/>
                  </a:lnTo>
                  <a:lnTo>
                    <a:pt x="1369" y="733"/>
                  </a:lnTo>
                  <a:lnTo>
                    <a:pt x="1351" y="759"/>
                  </a:lnTo>
                  <a:lnTo>
                    <a:pt x="1336" y="785"/>
                  </a:lnTo>
                  <a:lnTo>
                    <a:pt x="1318" y="811"/>
                  </a:lnTo>
                  <a:lnTo>
                    <a:pt x="1299" y="835"/>
                  </a:lnTo>
                  <a:lnTo>
                    <a:pt x="1279" y="856"/>
                  </a:lnTo>
                  <a:lnTo>
                    <a:pt x="1259" y="878"/>
                  </a:lnTo>
                  <a:lnTo>
                    <a:pt x="1237" y="899"/>
                  </a:lnTo>
                  <a:lnTo>
                    <a:pt x="1215" y="919"/>
                  </a:lnTo>
                  <a:lnTo>
                    <a:pt x="1191" y="936"/>
                  </a:lnTo>
                  <a:lnTo>
                    <a:pt x="1167" y="953"/>
                  </a:lnTo>
                  <a:lnTo>
                    <a:pt x="1141" y="968"/>
                  </a:lnTo>
                  <a:lnTo>
                    <a:pt x="1115" y="983"/>
                  </a:lnTo>
                  <a:lnTo>
                    <a:pt x="1086" y="996"/>
                  </a:lnTo>
                  <a:lnTo>
                    <a:pt x="1058" y="1009"/>
                  </a:lnTo>
                  <a:lnTo>
                    <a:pt x="1029" y="1020"/>
                  </a:lnTo>
                  <a:lnTo>
                    <a:pt x="999" y="1030"/>
                  </a:lnTo>
                  <a:lnTo>
                    <a:pt x="966" y="1039"/>
                  </a:lnTo>
                  <a:lnTo>
                    <a:pt x="935" y="1048"/>
                  </a:lnTo>
                  <a:lnTo>
                    <a:pt x="902" y="1054"/>
                  </a:lnTo>
                  <a:lnTo>
                    <a:pt x="867" y="1061"/>
                  </a:lnTo>
                  <a:lnTo>
                    <a:pt x="832" y="1065"/>
                  </a:lnTo>
                  <a:lnTo>
                    <a:pt x="797" y="1069"/>
                  </a:lnTo>
                  <a:lnTo>
                    <a:pt x="725" y="1076"/>
                  </a:lnTo>
                  <a:lnTo>
                    <a:pt x="651" y="1080"/>
                  </a:lnTo>
                  <a:lnTo>
                    <a:pt x="574" y="1082"/>
                  </a:lnTo>
                  <a:lnTo>
                    <a:pt x="495" y="1080"/>
                  </a:lnTo>
                  <a:lnTo>
                    <a:pt x="414" y="1078"/>
                  </a:lnTo>
                  <a:lnTo>
                    <a:pt x="333" y="1073"/>
                  </a:lnTo>
                  <a:lnTo>
                    <a:pt x="250" y="1069"/>
                  </a:lnTo>
                  <a:lnTo>
                    <a:pt x="167" y="1063"/>
                  </a:lnTo>
                  <a:lnTo>
                    <a:pt x="90" y="1056"/>
                  </a:lnTo>
                  <a:lnTo>
                    <a:pt x="88" y="1056"/>
                  </a:lnTo>
                  <a:lnTo>
                    <a:pt x="86" y="1054"/>
                  </a:lnTo>
                  <a:lnTo>
                    <a:pt x="84" y="1052"/>
                  </a:lnTo>
                  <a:lnTo>
                    <a:pt x="84" y="1050"/>
                  </a:lnTo>
                  <a:lnTo>
                    <a:pt x="84" y="1045"/>
                  </a:lnTo>
                  <a:lnTo>
                    <a:pt x="86" y="1043"/>
                  </a:lnTo>
                  <a:lnTo>
                    <a:pt x="88" y="1043"/>
                  </a:lnTo>
                  <a:lnTo>
                    <a:pt x="92" y="1043"/>
                  </a:lnTo>
                  <a:lnTo>
                    <a:pt x="169" y="1050"/>
                  </a:lnTo>
                  <a:lnTo>
                    <a:pt x="252" y="1056"/>
                  </a:lnTo>
                  <a:lnTo>
                    <a:pt x="333" y="1061"/>
                  </a:lnTo>
                  <a:lnTo>
                    <a:pt x="416" y="1065"/>
                  </a:lnTo>
                  <a:lnTo>
                    <a:pt x="495" y="1067"/>
                  </a:lnTo>
                  <a:lnTo>
                    <a:pt x="574" y="1069"/>
                  </a:lnTo>
                  <a:lnTo>
                    <a:pt x="651" y="1067"/>
                  </a:lnTo>
                  <a:lnTo>
                    <a:pt x="725" y="1063"/>
                  </a:lnTo>
                  <a:lnTo>
                    <a:pt x="797" y="1056"/>
                  </a:lnTo>
                  <a:lnTo>
                    <a:pt x="830" y="1052"/>
                  </a:lnTo>
                  <a:lnTo>
                    <a:pt x="865" y="1048"/>
                  </a:lnTo>
                  <a:lnTo>
                    <a:pt x="898" y="1041"/>
                  </a:lnTo>
                  <a:lnTo>
                    <a:pt x="931" y="1035"/>
                  </a:lnTo>
                  <a:lnTo>
                    <a:pt x="964" y="1026"/>
                  </a:lnTo>
                  <a:lnTo>
                    <a:pt x="994" y="1017"/>
                  </a:lnTo>
                  <a:lnTo>
                    <a:pt x="1023" y="1007"/>
                  </a:lnTo>
                  <a:lnTo>
                    <a:pt x="1053" y="996"/>
                  </a:lnTo>
                  <a:lnTo>
                    <a:pt x="1082" y="985"/>
                  </a:lnTo>
                  <a:lnTo>
                    <a:pt x="1108" y="972"/>
                  </a:lnTo>
                  <a:lnTo>
                    <a:pt x="1134" y="957"/>
                  </a:lnTo>
                  <a:lnTo>
                    <a:pt x="1159" y="942"/>
                  </a:lnTo>
                  <a:lnTo>
                    <a:pt x="1183" y="925"/>
                  </a:lnTo>
                  <a:lnTo>
                    <a:pt x="1207" y="908"/>
                  </a:lnTo>
                  <a:lnTo>
                    <a:pt x="1229" y="888"/>
                  </a:lnTo>
                  <a:lnTo>
                    <a:pt x="1248" y="869"/>
                  </a:lnTo>
                  <a:lnTo>
                    <a:pt x="1268" y="847"/>
                  </a:lnTo>
                  <a:lnTo>
                    <a:pt x="1288" y="826"/>
                  </a:lnTo>
                  <a:lnTo>
                    <a:pt x="1307" y="802"/>
                  </a:lnTo>
                  <a:lnTo>
                    <a:pt x="1325" y="779"/>
                  </a:lnTo>
                  <a:lnTo>
                    <a:pt x="1340" y="753"/>
                  </a:lnTo>
                  <a:lnTo>
                    <a:pt x="1356" y="727"/>
                  </a:lnTo>
                  <a:lnTo>
                    <a:pt x="1371" y="701"/>
                  </a:lnTo>
                  <a:lnTo>
                    <a:pt x="1386" y="673"/>
                  </a:lnTo>
                  <a:lnTo>
                    <a:pt x="1413" y="615"/>
                  </a:lnTo>
                  <a:lnTo>
                    <a:pt x="1439" y="555"/>
                  </a:lnTo>
                  <a:lnTo>
                    <a:pt x="1461" y="492"/>
                  </a:lnTo>
                  <a:lnTo>
                    <a:pt x="1480" y="426"/>
                  </a:lnTo>
                  <a:lnTo>
                    <a:pt x="1500" y="359"/>
                  </a:lnTo>
                  <a:lnTo>
                    <a:pt x="1518" y="290"/>
                  </a:lnTo>
                  <a:lnTo>
                    <a:pt x="1535" y="221"/>
                  </a:lnTo>
                  <a:lnTo>
                    <a:pt x="1550" y="150"/>
                  </a:lnTo>
                  <a:lnTo>
                    <a:pt x="1581" y="6"/>
                  </a:lnTo>
                  <a:lnTo>
                    <a:pt x="1581" y="4"/>
                  </a:lnTo>
                  <a:lnTo>
                    <a:pt x="1583" y="2"/>
                  </a:lnTo>
                  <a:lnTo>
                    <a:pt x="1585" y="0"/>
                  </a:lnTo>
                  <a:lnTo>
                    <a:pt x="1588" y="0"/>
                  </a:lnTo>
                  <a:lnTo>
                    <a:pt x="1592" y="2"/>
                  </a:lnTo>
                  <a:lnTo>
                    <a:pt x="1592" y="4"/>
                  </a:lnTo>
                  <a:lnTo>
                    <a:pt x="1594" y="6"/>
                  </a:lnTo>
                  <a:lnTo>
                    <a:pt x="1594" y="8"/>
                  </a:lnTo>
                  <a:lnTo>
                    <a:pt x="1594" y="8"/>
                  </a:lnTo>
                  <a:close/>
                  <a:moveTo>
                    <a:pt x="103" y="1104"/>
                  </a:moveTo>
                  <a:lnTo>
                    <a:pt x="0" y="1041"/>
                  </a:lnTo>
                  <a:lnTo>
                    <a:pt x="114" y="998"/>
                  </a:lnTo>
                  <a:lnTo>
                    <a:pt x="103" y="110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6" name="Freeform 22"/>
            <p:cNvSpPr>
              <a:spLocks noEditPoints="1"/>
            </p:cNvSpPr>
            <p:nvPr/>
          </p:nvSpPr>
          <p:spPr bwMode="auto">
            <a:xfrm>
              <a:off x="770" y="1965"/>
              <a:ext cx="2197" cy="1280"/>
            </a:xfrm>
            <a:custGeom>
              <a:avLst/>
              <a:gdLst/>
              <a:ahLst/>
              <a:cxnLst>
                <a:cxn ang="0">
                  <a:pos x="1996" y="1226"/>
                </a:cxn>
                <a:cxn ang="0">
                  <a:pos x="1799" y="1252"/>
                </a:cxn>
                <a:cxn ang="0">
                  <a:pos x="1605" y="1271"/>
                </a:cxn>
                <a:cxn ang="0">
                  <a:pos x="1416" y="1280"/>
                </a:cxn>
                <a:cxn ang="0">
                  <a:pos x="1324" y="1280"/>
                </a:cxn>
                <a:cxn ang="0">
                  <a:pos x="1237" y="1276"/>
                </a:cxn>
                <a:cxn ang="0">
                  <a:pos x="1149" y="1269"/>
                </a:cxn>
                <a:cxn ang="0">
                  <a:pos x="1066" y="1256"/>
                </a:cxn>
                <a:cxn ang="0">
                  <a:pos x="983" y="1239"/>
                </a:cxn>
                <a:cxn ang="0">
                  <a:pos x="906" y="1218"/>
                </a:cxn>
                <a:cxn ang="0">
                  <a:pos x="832" y="1190"/>
                </a:cxn>
                <a:cxn ang="0">
                  <a:pos x="759" y="1155"/>
                </a:cxn>
                <a:cxn ang="0">
                  <a:pos x="694" y="1114"/>
                </a:cxn>
                <a:cxn ang="0">
                  <a:pos x="630" y="1067"/>
                </a:cxn>
                <a:cxn ang="0">
                  <a:pos x="571" y="1015"/>
                </a:cxn>
                <a:cxn ang="0">
                  <a:pos x="514" y="957"/>
                </a:cxn>
                <a:cxn ang="0">
                  <a:pos x="462" y="895"/>
                </a:cxn>
                <a:cxn ang="0">
                  <a:pos x="409" y="828"/>
                </a:cxn>
                <a:cxn ang="0">
                  <a:pos x="361" y="757"/>
                </a:cxn>
                <a:cxn ang="0">
                  <a:pos x="315" y="684"/>
                </a:cxn>
                <a:cxn ang="0">
                  <a:pos x="230" y="527"/>
                </a:cxn>
                <a:cxn ang="0">
                  <a:pos x="151" y="359"/>
                </a:cxn>
                <a:cxn ang="0">
                  <a:pos x="74" y="185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87" y="180"/>
                </a:cxn>
                <a:cxn ang="0">
                  <a:pos x="162" y="353"/>
                </a:cxn>
                <a:cxn ang="0">
                  <a:pos x="243" y="520"/>
                </a:cxn>
                <a:cxn ang="0">
                  <a:pos x="328" y="677"/>
                </a:cxn>
                <a:cxn ang="0">
                  <a:pos x="374" y="751"/>
                </a:cxn>
                <a:cxn ang="0">
                  <a:pos x="422" y="822"/>
                </a:cxn>
                <a:cxn ang="0">
                  <a:pos x="470" y="886"/>
                </a:cxn>
                <a:cxn ang="0">
                  <a:pos x="525" y="949"/>
                </a:cxn>
                <a:cxn ang="0">
                  <a:pos x="580" y="1005"/>
                </a:cxn>
                <a:cxn ang="0">
                  <a:pos x="639" y="1056"/>
                </a:cxn>
                <a:cxn ang="0">
                  <a:pos x="700" y="1104"/>
                </a:cxn>
                <a:cxn ang="0">
                  <a:pos x="766" y="1142"/>
                </a:cxn>
                <a:cxn ang="0">
                  <a:pos x="836" y="1177"/>
                </a:cxn>
                <a:cxn ang="0">
                  <a:pos x="910" y="1205"/>
                </a:cxn>
                <a:cxn ang="0">
                  <a:pos x="987" y="1226"/>
                </a:cxn>
                <a:cxn ang="0">
                  <a:pos x="1068" y="1243"/>
                </a:cxn>
                <a:cxn ang="0">
                  <a:pos x="1151" y="1254"/>
                </a:cxn>
                <a:cxn ang="0">
                  <a:pos x="1237" y="1263"/>
                </a:cxn>
                <a:cxn ang="0">
                  <a:pos x="1324" y="1267"/>
                </a:cxn>
                <a:cxn ang="0">
                  <a:pos x="1416" y="1267"/>
                </a:cxn>
                <a:cxn ang="0">
                  <a:pos x="1602" y="1258"/>
                </a:cxn>
                <a:cxn ang="0">
                  <a:pos x="1797" y="1239"/>
                </a:cxn>
                <a:cxn ang="0">
                  <a:pos x="1994" y="1213"/>
                </a:cxn>
                <a:cxn ang="0">
                  <a:pos x="2108" y="1198"/>
                </a:cxn>
                <a:cxn ang="0">
                  <a:pos x="2110" y="1200"/>
                </a:cxn>
                <a:cxn ang="0">
                  <a:pos x="2112" y="1207"/>
                </a:cxn>
                <a:cxn ang="0">
                  <a:pos x="2108" y="1211"/>
                </a:cxn>
                <a:cxn ang="0">
                  <a:pos x="2106" y="1211"/>
                </a:cxn>
                <a:cxn ang="0">
                  <a:pos x="2196" y="1192"/>
                </a:cxn>
                <a:cxn ang="0">
                  <a:pos x="2080" y="1155"/>
                </a:cxn>
              </a:cxnLst>
              <a:rect l="0" t="0" r="r" b="b"/>
              <a:pathLst>
                <a:path w="2196" h="1280">
                  <a:moveTo>
                    <a:pt x="2106" y="1211"/>
                  </a:moveTo>
                  <a:lnTo>
                    <a:pt x="1996" y="1226"/>
                  </a:lnTo>
                  <a:lnTo>
                    <a:pt x="1898" y="1239"/>
                  </a:lnTo>
                  <a:lnTo>
                    <a:pt x="1799" y="1252"/>
                  </a:lnTo>
                  <a:lnTo>
                    <a:pt x="1701" y="1263"/>
                  </a:lnTo>
                  <a:lnTo>
                    <a:pt x="1605" y="1271"/>
                  </a:lnTo>
                  <a:lnTo>
                    <a:pt x="1510" y="1278"/>
                  </a:lnTo>
                  <a:lnTo>
                    <a:pt x="1416" y="1280"/>
                  </a:lnTo>
                  <a:lnTo>
                    <a:pt x="1370" y="1280"/>
                  </a:lnTo>
                  <a:lnTo>
                    <a:pt x="1324" y="1280"/>
                  </a:lnTo>
                  <a:lnTo>
                    <a:pt x="1281" y="1278"/>
                  </a:lnTo>
                  <a:lnTo>
                    <a:pt x="1237" y="1276"/>
                  </a:lnTo>
                  <a:lnTo>
                    <a:pt x="1193" y="1274"/>
                  </a:lnTo>
                  <a:lnTo>
                    <a:pt x="1149" y="1269"/>
                  </a:lnTo>
                  <a:lnTo>
                    <a:pt x="1108" y="1263"/>
                  </a:lnTo>
                  <a:lnTo>
                    <a:pt x="1066" y="1256"/>
                  </a:lnTo>
                  <a:lnTo>
                    <a:pt x="1024" y="1248"/>
                  </a:lnTo>
                  <a:lnTo>
                    <a:pt x="983" y="1239"/>
                  </a:lnTo>
                  <a:lnTo>
                    <a:pt x="943" y="1228"/>
                  </a:lnTo>
                  <a:lnTo>
                    <a:pt x="906" y="1218"/>
                  </a:lnTo>
                  <a:lnTo>
                    <a:pt x="869" y="1203"/>
                  </a:lnTo>
                  <a:lnTo>
                    <a:pt x="832" y="1190"/>
                  </a:lnTo>
                  <a:lnTo>
                    <a:pt x="794" y="1172"/>
                  </a:lnTo>
                  <a:lnTo>
                    <a:pt x="759" y="1155"/>
                  </a:lnTo>
                  <a:lnTo>
                    <a:pt x="727" y="1136"/>
                  </a:lnTo>
                  <a:lnTo>
                    <a:pt x="694" y="1114"/>
                  </a:lnTo>
                  <a:lnTo>
                    <a:pt x="661" y="1091"/>
                  </a:lnTo>
                  <a:lnTo>
                    <a:pt x="630" y="1067"/>
                  </a:lnTo>
                  <a:lnTo>
                    <a:pt x="600" y="1041"/>
                  </a:lnTo>
                  <a:lnTo>
                    <a:pt x="571" y="1015"/>
                  </a:lnTo>
                  <a:lnTo>
                    <a:pt x="543" y="987"/>
                  </a:lnTo>
                  <a:lnTo>
                    <a:pt x="514" y="957"/>
                  </a:lnTo>
                  <a:lnTo>
                    <a:pt x="488" y="927"/>
                  </a:lnTo>
                  <a:lnTo>
                    <a:pt x="462" y="895"/>
                  </a:lnTo>
                  <a:lnTo>
                    <a:pt x="435" y="863"/>
                  </a:lnTo>
                  <a:lnTo>
                    <a:pt x="409" y="828"/>
                  </a:lnTo>
                  <a:lnTo>
                    <a:pt x="385" y="794"/>
                  </a:lnTo>
                  <a:lnTo>
                    <a:pt x="361" y="757"/>
                  </a:lnTo>
                  <a:lnTo>
                    <a:pt x="339" y="721"/>
                  </a:lnTo>
                  <a:lnTo>
                    <a:pt x="315" y="684"/>
                  </a:lnTo>
                  <a:lnTo>
                    <a:pt x="271" y="606"/>
                  </a:lnTo>
                  <a:lnTo>
                    <a:pt x="230" y="527"/>
                  </a:lnTo>
                  <a:lnTo>
                    <a:pt x="190" y="443"/>
                  </a:lnTo>
                  <a:lnTo>
                    <a:pt x="151" y="359"/>
                  </a:lnTo>
                  <a:lnTo>
                    <a:pt x="111" y="273"/>
                  </a:lnTo>
                  <a:lnTo>
                    <a:pt x="74" y="185"/>
                  </a:lnTo>
                  <a:lnTo>
                    <a:pt x="37" y="9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50" y="92"/>
                  </a:lnTo>
                  <a:lnTo>
                    <a:pt x="87" y="180"/>
                  </a:lnTo>
                  <a:lnTo>
                    <a:pt x="124" y="266"/>
                  </a:lnTo>
                  <a:lnTo>
                    <a:pt x="162" y="353"/>
                  </a:lnTo>
                  <a:lnTo>
                    <a:pt x="201" y="436"/>
                  </a:lnTo>
                  <a:lnTo>
                    <a:pt x="243" y="520"/>
                  </a:lnTo>
                  <a:lnTo>
                    <a:pt x="284" y="600"/>
                  </a:lnTo>
                  <a:lnTo>
                    <a:pt x="328" y="677"/>
                  </a:lnTo>
                  <a:lnTo>
                    <a:pt x="350" y="714"/>
                  </a:lnTo>
                  <a:lnTo>
                    <a:pt x="374" y="751"/>
                  </a:lnTo>
                  <a:lnTo>
                    <a:pt x="396" y="785"/>
                  </a:lnTo>
                  <a:lnTo>
                    <a:pt x="422" y="822"/>
                  </a:lnTo>
                  <a:lnTo>
                    <a:pt x="446" y="854"/>
                  </a:lnTo>
                  <a:lnTo>
                    <a:pt x="470" y="886"/>
                  </a:lnTo>
                  <a:lnTo>
                    <a:pt x="497" y="918"/>
                  </a:lnTo>
                  <a:lnTo>
                    <a:pt x="525" y="949"/>
                  </a:lnTo>
                  <a:lnTo>
                    <a:pt x="551" y="977"/>
                  </a:lnTo>
                  <a:lnTo>
                    <a:pt x="580" y="1005"/>
                  </a:lnTo>
                  <a:lnTo>
                    <a:pt x="608" y="1033"/>
                  </a:lnTo>
                  <a:lnTo>
                    <a:pt x="639" y="1056"/>
                  </a:lnTo>
                  <a:lnTo>
                    <a:pt x="670" y="1080"/>
                  </a:lnTo>
                  <a:lnTo>
                    <a:pt x="700" y="1104"/>
                  </a:lnTo>
                  <a:lnTo>
                    <a:pt x="733" y="1123"/>
                  </a:lnTo>
                  <a:lnTo>
                    <a:pt x="766" y="1142"/>
                  </a:lnTo>
                  <a:lnTo>
                    <a:pt x="801" y="1160"/>
                  </a:lnTo>
                  <a:lnTo>
                    <a:pt x="836" y="1177"/>
                  </a:lnTo>
                  <a:lnTo>
                    <a:pt x="873" y="1190"/>
                  </a:lnTo>
                  <a:lnTo>
                    <a:pt x="910" y="1205"/>
                  </a:lnTo>
                  <a:lnTo>
                    <a:pt x="948" y="1215"/>
                  </a:lnTo>
                  <a:lnTo>
                    <a:pt x="987" y="1226"/>
                  </a:lnTo>
                  <a:lnTo>
                    <a:pt x="1027" y="1235"/>
                  </a:lnTo>
                  <a:lnTo>
                    <a:pt x="1068" y="1243"/>
                  </a:lnTo>
                  <a:lnTo>
                    <a:pt x="1108" y="1250"/>
                  </a:lnTo>
                  <a:lnTo>
                    <a:pt x="1151" y="1254"/>
                  </a:lnTo>
                  <a:lnTo>
                    <a:pt x="1193" y="1258"/>
                  </a:lnTo>
                  <a:lnTo>
                    <a:pt x="1237" y="1263"/>
                  </a:lnTo>
                  <a:lnTo>
                    <a:pt x="1281" y="1265"/>
                  </a:lnTo>
                  <a:lnTo>
                    <a:pt x="1324" y="1267"/>
                  </a:lnTo>
                  <a:lnTo>
                    <a:pt x="1370" y="1267"/>
                  </a:lnTo>
                  <a:lnTo>
                    <a:pt x="1416" y="1267"/>
                  </a:lnTo>
                  <a:lnTo>
                    <a:pt x="1508" y="1263"/>
                  </a:lnTo>
                  <a:lnTo>
                    <a:pt x="1602" y="1258"/>
                  </a:lnTo>
                  <a:lnTo>
                    <a:pt x="1699" y="1250"/>
                  </a:lnTo>
                  <a:lnTo>
                    <a:pt x="1797" y="1239"/>
                  </a:lnTo>
                  <a:lnTo>
                    <a:pt x="1896" y="1226"/>
                  </a:lnTo>
                  <a:lnTo>
                    <a:pt x="1994" y="1213"/>
                  </a:lnTo>
                  <a:lnTo>
                    <a:pt x="2104" y="1198"/>
                  </a:lnTo>
                  <a:lnTo>
                    <a:pt x="2108" y="1198"/>
                  </a:lnTo>
                  <a:lnTo>
                    <a:pt x="2110" y="1200"/>
                  </a:lnTo>
                  <a:lnTo>
                    <a:pt x="2110" y="1200"/>
                  </a:lnTo>
                  <a:lnTo>
                    <a:pt x="2112" y="1205"/>
                  </a:lnTo>
                  <a:lnTo>
                    <a:pt x="2112" y="1207"/>
                  </a:lnTo>
                  <a:lnTo>
                    <a:pt x="2110" y="1209"/>
                  </a:lnTo>
                  <a:lnTo>
                    <a:pt x="2108" y="1211"/>
                  </a:lnTo>
                  <a:lnTo>
                    <a:pt x="2106" y="1211"/>
                  </a:lnTo>
                  <a:lnTo>
                    <a:pt x="2106" y="1211"/>
                  </a:lnTo>
                  <a:close/>
                  <a:moveTo>
                    <a:pt x="2080" y="1155"/>
                  </a:moveTo>
                  <a:lnTo>
                    <a:pt x="2196" y="1192"/>
                  </a:lnTo>
                  <a:lnTo>
                    <a:pt x="2095" y="1261"/>
                  </a:lnTo>
                  <a:lnTo>
                    <a:pt x="2080" y="1155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7" name="Freeform 23"/>
            <p:cNvSpPr>
              <a:spLocks noEditPoints="1"/>
            </p:cNvSpPr>
            <p:nvPr/>
          </p:nvSpPr>
          <p:spPr bwMode="auto">
            <a:xfrm>
              <a:off x="3289" y="1076"/>
              <a:ext cx="389" cy="1689"/>
            </a:xfrm>
            <a:custGeom>
              <a:avLst/>
              <a:gdLst/>
              <a:ahLst/>
              <a:cxnLst>
                <a:cxn ang="0">
                  <a:pos x="76" y="176"/>
                </a:cxn>
                <a:cxn ang="0">
                  <a:pos x="137" y="346"/>
                </a:cxn>
                <a:cxn ang="0">
                  <a:pos x="194" y="512"/>
                </a:cxn>
                <a:cxn ang="0">
                  <a:pos x="247" y="671"/>
                </a:cxn>
                <a:cxn ang="0">
                  <a:pos x="295" y="822"/>
                </a:cxn>
                <a:cxn ang="0">
                  <a:pos x="335" y="962"/>
                </a:cxn>
                <a:cxn ang="0">
                  <a:pos x="350" y="1026"/>
                </a:cxn>
                <a:cxn ang="0">
                  <a:pos x="363" y="1089"/>
                </a:cxn>
                <a:cxn ang="0">
                  <a:pos x="374" y="1149"/>
                </a:cxn>
                <a:cxn ang="0">
                  <a:pos x="383" y="1203"/>
                </a:cxn>
                <a:cxn ang="0">
                  <a:pos x="387" y="1254"/>
                </a:cxn>
                <a:cxn ang="0">
                  <a:pos x="389" y="1302"/>
                </a:cxn>
                <a:cxn ang="0">
                  <a:pos x="389" y="1345"/>
                </a:cxn>
                <a:cxn ang="0">
                  <a:pos x="385" y="1384"/>
                </a:cxn>
                <a:cxn ang="0">
                  <a:pos x="372" y="1455"/>
                </a:cxn>
                <a:cxn ang="0">
                  <a:pos x="350" y="1515"/>
                </a:cxn>
                <a:cxn ang="0">
                  <a:pos x="321" y="1566"/>
                </a:cxn>
                <a:cxn ang="0">
                  <a:pos x="278" y="1625"/>
                </a:cxn>
                <a:cxn ang="0">
                  <a:pos x="273" y="1629"/>
                </a:cxn>
                <a:cxn ang="0">
                  <a:pos x="267" y="1627"/>
                </a:cxn>
                <a:cxn ang="0">
                  <a:pos x="264" y="1622"/>
                </a:cxn>
                <a:cxn ang="0">
                  <a:pos x="267" y="1616"/>
                </a:cxn>
                <a:cxn ang="0">
                  <a:pos x="310" y="1560"/>
                </a:cxn>
                <a:cxn ang="0">
                  <a:pos x="337" y="1511"/>
                </a:cxn>
                <a:cxn ang="0">
                  <a:pos x="359" y="1452"/>
                </a:cxn>
                <a:cxn ang="0">
                  <a:pos x="372" y="1384"/>
                </a:cxn>
                <a:cxn ang="0">
                  <a:pos x="374" y="1343"/>
                </a:cxn>
                <a:cxn ang="0">
                  <a:pos x="376" y="1302"/>
                </a:cxn>
                <a:cxn ang="0">
                  <a:pos x="374" y="1254"/>
                </a:cxn>
                <a:cxn ang="0">
                  <a:pos x="370" y="1205"/>
                </a:cxn>
                <a:cxn ang="0">
                  <a:pos x="361" y="1151"/>
                </a:cxn>
                <a:cxn ang="0">
                  <a:pos x="350" y="1093"/>
                </a:cxn>
                <a:cxn ang="0">
                  <a:pos x="337" y="1031"/>
                </a:cxn>
                <a:cxn ang="0">
                  <a:pos x="321" y="966"/>
                </a:cxn>
                <a:cxn ang="0">
                  <a:pos x="282" y="824"/>
                </a:cxn>
                <a:cxn ang="0">
                  <a:pos x="234" y="676"/>
                </a:cxn>
                <a:cxn ang="0">
                  <a:pos x="181" y="516"/>
                </a:cxn>
                <a:cxn ang="0">
                  <a:pos x="124" y="351"/>
                </a:cxn>
                <a:cxn ang="0">
                  <a:pos x="63" y="18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3" y="4"/>
                </a:cxn>
                <a:cxn ang="0">
                  <a:pos x="212" y="1689"/>
                </a:cxn>
                <a:cxn ang="0">
                  <a:pos x="326" y="1644"/>
                </a:cxn>
              </a:cxnLst>
              <a:rect l="0" t="0" r="r" b="b"/>
              <a:pathLst>
                <a:path w="389" h="1689">
                  <a:moveTo>
                    <a:pt x="13" y="4"/>
                  </a:moveTo>
                  <a:lnTo>
                    <a:pt x="76" y="176"/>
                  </a:lnTo>
                  <a:lnTo>
                    <a:pt x="107" y="262"/>
                  </a:lnTo>
                  <a:lnTo>
                    <a:pt x="137" y="346"/>
                  </a:lnTo>
                  <a:lnTo>
                    <a:pt x="166" y="428"/>
                  </a:lnTo>
                  <a:lnTo>
                    <a:pt x="194" y="512"/>
                  </a:lnTo>
                  <a:lnTo>
                    <a:pt x="221" y="592"/>
                  </a:lnTo>
                  <a:lnTo>
                    <a:pt x="247" y="671"/>
                  </a:lnTo>
                  <a:lnTo>
                    <a:pt x="271" y="747"/>
                  </a:lnTo>
                  <a:lnTo>
                    <a:pt x="295" y="822"/>
                  </a:lnTo>
                  <a:lnTo>
                    <a:pt x="315" y="893"/>
                  </a:lnTo>
                  <a:lnTo>
                    <a:pt x="335" y="962"/>
                  </a:lnTo>
                  <a:lnTo>
                    <a:pt x="343" y="994"/>
                  </a:lnTo>
                  <a:lnTo>
                    <a:pt x="350" y="1026"/>
                  </a:lnTo>
                  <a:lnTo>
                    <a:pt x="356" y="1059"/>
                  </a:lnTo>
                  <a:lnTo>
                    <a:pt x="363" y="1089"/>
                  </a:lnTo>
                  <a:lnTo>
                    <a:pt x="370" y="1119"/>
                  </a:lnTo>
                  <a:lnTo>
                    <a:pt x="374" y="1149"/>
                  </a:lnTo>
                  <a:lnTo>
                    <a:pt x="378" y="1177"/>
                  </a:lnTo>
                  <a:lnTo>
                    <a:pt x="383" y="1203"/>
                  </a:lnTo>
                  <a:lnTo>
                    <a:pt x="385" y="1229"/>
                  </a:lnTo>
                  <a:lnTo>
                    <a:pt x="387" y="1254"/>
                  </a:lnTo>
                  <a:lnTo>
                    <a:pt x="389" y="1278"/>
                  </a:lnTo>
                  <a:lnTo>
                    <a:pt x="389" y="1302"/>
                  </a:lnTo>
                  <a:lnTo>
                    <a:pt x="389" y="1323"/>
                  </a:lnTo>
                  <a:lnTo>
                    <a:pt x="389" y="1345"/>
                  </a:lnTo>
                  <a:lnTo>
                    <a:pt x="387" y="1364"/>
                  </a:lnTo>
                  <a:lnTo>
                    <a:pt x="385" y="1384"/>
                  </a:lnTo>
                  <a:lnTo>
                    <a:pt x="378" y="1420"/>
                  </a:lnTo>
                  <a:lnTo>
                    <a:pt x="372" y="1455"/>
                  </a:lnTo>
                  <a:lnTo>
                    <a:pt x="361" y="1487"/>
                  </a:lnTo>
                  <a:lnTo>
                    <a:pt x="350" y="1515"/>
                  </a:lnTo>
                  <a:lnTo>
                    <a:pt x="337" y="1543"/>
                  </a:lnTo>
                  <a:lnTo>
                    <a:pt x="321" y="1566"/>
                  </a:lnTo>
                  <a:lnTo>
                    <a:pt x="306" y="1590"/>
                  </a:lnTo>
                  <a:lnTo>
                    <a:pt x="278" y="1625"/>
                  </a:lnTo>
                  <a:lnTo>
                    <a:pt x="275" y="1627"/>
                  </a:lnTo>
                  <a:lnTo>
                    <a:pt x="273" y="1629"/>
                  </a:lnTo>
                  <a:lnTo>
                    <a:pt x="271" y="1627"/>
                  </a:lnTo>
                  <a:lnTo>
                    <a:pt x="267" y="1627"/>
                  </a:lnTo>
                  <a:lnTo>
                    <a:pt x="267" y="1625"/>
                  </a:lnTo>
                  <a:lnTo>
                    <a:pt x="264" y="1622"/>
                  </a:lnTo>
                  <a:lnTo>
                    <a:pt x="264" y="1620"/>
                  </a:lnTo>
                  <a:lnTo>
                    <a:pt x="267" y="1616"/>
                  </a:lnTo>
                  <a:lnTo>
                    <a:pt x="295" y="1584"/>
                  </a:lnTo>
                  <a:lnTo>
                    <a:pt x="310" y="1560"/>
                  </a:lnTo>
                  <a:lnTo>
                    <a:pt x="324" y="1536"/>
                  </a:lnTo>
                  <a:lnTo>
                    <a:pt x="337" y="1511"/>
                  </a:lnTo>
                  <a:lnTo>
                    <a:pt x="348" y="1483"/>
                  </a:lnTo>
                  <a:lnTo>
                    <a:pt x="359" y="1452"/>
                  </a:lnTo>
                  <a:lnTo>
                    <a:pt x="365" y="1418"/>
                  </a:lnTo>
                  <a:lnTo>
                    <a:pt x="372" y="1384"/>
                  </a:lnTo>
                  <a:lnTo>
                    <a:pt x="374" y="1364"/>
                  </a:lnTo>
                  <a:lnTo>
                    <a:pt x="374" y="1343"/>
                  </a:lnTo>
                  <a:lnTo>
                    <a:pt x="376" y="1323"/>
                  </a:lnTo>
                  <a:lnTo>
                    <a:pt x="376" y="1302"/>
                  </a:lnTo>
                  <a:lnTo>
                    <a:pt x="374" y="1278"/>
                  </a:lnTo>
                  <a:lnTo>
                    <a:pt x="374" y="1254"/>
                  </a:lnTo>
                  <a:lnTo>
                    <a:pt x="372" y="1231"/>
                  </a:lnTo>
                  <a:lnTo>
                    <a:pt x="370" y="1205"/>
                  </a:lnTo>
                  <a:lnTo>
                    <a:pt x="365" y="1179"/>
                  </a:lnTo>
                  <a:lnTo>
                    <a:pt x="361" y="1151"/>
                  </a:lnTo>
                  <a:lnTo>
                    <a:pt x="356" y="1121"/>
                  </a:lnTo>
                  <a:lnTo>
                    <a:pt x="350" y="1093"/>
                  </a:lnTo>
                  <a:lnTo>
                    <a:pt x="343" y="1061"/>
                  </a:lnTo>
                  <a:lnTo>
                    <a:pt x="337" y="1031"/>
                  </a:lnTo>
                  <a:lnTo>
                    <a:pt x="328" y="998"/>
                  </a:lnTo>
                  <a:lnTo>
                    <a:pt x="321" y="966"/>
                  </a:lnTo>
                  <a:lnTo>
                    <a:pt x="302" y="897"/>
                  </a:lnTo>
                  <a:lnTo>
                    <a:pt x="282" y="824"/>
                  </a:lnTo>
                  <a:lnTo>
                    <a:pt x="260" y="751"/>
                  </a:lnTo>
                  <a:lnTo>
                    <a:pt x="234" y="676"/>
                  </a:lnTo>
                  <a:lnTo>
                    <a:pt x="210" y="596"/>
                  </a:lnTo>
                  <a:lnTo>
                    <a:pt x="181" y="516"/>
                  </a:lnTo>
                  <a:lnTo>
                    <a:pt x="153" y="435"/>
                  </a:lnTo>
                  <a:lnTo>
                    <a:pt x="124" y="351"/>
                  </a:lnTo>
                  <a:lnTo>
                    <a:pt x="94" y="267"/>
                  </a:lnTo>
                  <a:lnTo>
                    <a:pt x="63" y="18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26" y="1644"/>
                  </a:moveTo>
                  <a:lnTo>
                    <a:pt x="212" y="1689"/>
                  </a:lnTo>
                  <a:lnTo>
                    <a:pt x="243" y="1573"/>
                  </a:lnTo>
                  <a:lnTo>
                    <a:pt x="326" y="164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8" name="Freeform 24"/>
            <p:cNvSpPr>
              <a:spLocks noEditPoints="1"/>
            </p:cNvSpPr>
            <p:nvPr/>
          </p:nvSpPr>
          <p:spPr bwMode="auto">
            <a:xfrm>
              <a:off x="1125" y="1313"/>
              <a:ext cx="3731" cy="284"/>
            </a:xfrm>
            <a:custGeom>
              <a:avLst/>
              <a:gdLst/>
              <a:ahLst/>
              <a:cxnLst>
                <a:cxn ang="0">
                  <a:pos x="276" y="88"/>
                </a:cxn>
                <a:cxn ang="0">
                  <a:pos x="677" y="53"/>
                </a:cxn>
                <a:cxn ang="0">
                  <a:pos x="940" y="34"/>
                </a:cxn>
                <a:cxn ang="0">
                  <a:pos x="1200" y="19"/>
                </a:cxn>
                <a:cxn ang="0">
                  <a:pos x="1454" y="6"/>
                </a:cxn>
                <a:cxn ang="0">
                  <a:pos x="1702" y="0"/>
                </a:cxn>
                <a:cxn ang="0">
                  <a:pos x="1942" y="2"/>
                </a:cxn>
                <a:cxn ang="0">
                  <a:pos x="2177" y="10"/>
                </a:cxn>
                <a:cxn ang="0">
                  <a:pos x="2400" y="25"/>
                </a:cxn>
                <a:cxn ang="0">
                  <a:pos x="2619" y="49"/>
                </a:cxn>
                <a:cxn ang="0">
                  <a:pos x="2829" y="77"/>
                </a:cxn>
                <a:cxn ang="0">
                  <a:pos x="3035" y="109"/>
                </a:cxn>
                <a:cxn ang="0">
                  <a:pos x="3236" y="146"/>
                </a:cxn>
                <a:cxn ang="0">
                  <a:pos x="3534" y="206"/>
                </a:cxn>
                <a:cxn ang="0">
                  <a:pos x="3646" y="230"/>
                </a:cxn>
                <a:cxn ang="0">
                  <a:pos x="3648" y="234"/>
                </a:cxn>
                <a:cxn ang="0">
                  <a:pos x="3646" y="238"/>
                </a:cxn>
                <a:cxn ang="0">
                  <a:pos x="3641" y="241"/>
                </a:cxn>
                <a:cxn ang="0">
                  <a:pos x="3532" y="219"/>
                </a:cxn>
                <a:cxn ang="0">
                  <a:pos x="3234" y="159"/>
                </a:cxn>
                <a:cxn ang="0">
                  <a:pos x="3033" y="122"/>
                </a:cxn>
                <a:cxn ang="0">
                  <a:pos x="2827" y="90"/>
                </a:cxn>
                <a:cxn ang="0">
                  <a:pos x="2617" y="62"/>
                </a:cxn>
                <a:cxn ang="0">
                  <a:pos x="2400" y="38"/>
                </a:cxn>
                <a:cxn ang="0">
                  <a:pos x="2177" y="23"/>
                </a:cxn>
                <a:cxn ang="0">
                  <a:pos x="1942" y="15"/>
                </a:cxn>
                <a:cxn ang="0">
                  <a:pos x="1702" y="15"/>
                </a:cxn>
                <a:cxn ang="0">
                  <a:pos x="1454" y="19"/>
                </a:cxn>
                <a:cxn ang="0">
                  <a:pos x="1200" y="32"/>
                </a:cxn>
                <a:cxn ang="0">
                  <a:pos x="940" y="47"/>
                </a:cxn>
                <a:cxn ang="0">
                  <a:pos x="677" y="66"/>
                </a:cxn>
                <a:cxn ang="0">
                  <a:pos x="276" y="101"/>
                </a:cxn>
                <a:cxn ang="0">
                  <a:pos x="7" y="124"/>
                </a:cxn>
                <a:cxn ang="0">
                  <a:pos x="3" y="122"/>
                </a:cxn>
                <a:cxn ang="0">
                  <a:pos x="3" y="118"/>
                </a:cxn>
                <a:cxn ang="0">
                  <a:pos x="5" y="114"/>
                </a:cxn>
                <a:cxn ang="0">
                  <a:pos x="7" y="112"/>
                </a:cxn>
                <a:cxn ang="0">
                  <a:pos x="3731" y="254"/>
                </a:cxn>
                <a:cxn ang="0">
                  <a:pos x="3635" y="178"/>
                </a:cxn>
              </a:cxnLst>
              <a:rect l="0" t="0" r="r" b="b"/>
              <a:pathLst>
                <a:path w="3731" h="284">
                  <a:moveTo>
                    <a:pt x="7" y="112"/>
                  </a:moveTo>
                  <a:lnTo>
                    <a:pt x="276" y="88"/>
                  </a:lnTo>
                  <a:lnTo>
                    <a:pt x="543" y="64"/>
                  </a:lnTo>
                  <a:lnTo>
                    <a:pt x="677" y="53"/>
                  </a:lnTo>
                  <a:lnTo>
                    <a:pt x="808" y="43"/>
                  </a:lnTo>
                  <a:lnTo>
                    <a:pt x="940" y="34"/>
                  </a:lnTo>
                  <a:lnTo>
                    <a:pt x="1071" y="25"/>
                  </a:lnTo>
                  <a:lnTo>
                    <a:pt x="1200" y="19"/>
                  </a:lnTo>
                  <a:lnTo>
                    <a:pt x="1327" y="13"/>
                  </a:lnTo>
                  <a:lnTo>
                    <a:pt x="1454" y="6"/>
                  </a:lnTo>
                  <a:lnTo>
                    <a:pt x="1579" y="2"/>
                  </a:lnTo>
                  <a:lnTo>
                    <a:pt x="1702" y="0"/>
                  </a:lnTo>
                  <a:lnTo>
                    <a:pt x="1824" y="0"/>
                  </a:lnTo>
                  <a:lnTo>
                    <a:pt x="1942" y="2"/>
                  </a:lnTo>
                  <a:lnTo>
                    <a:pt x="2061" y="4"/>
                  </a:lnTo>
                  <a:lnTo>
                    <a:pt x="2177" y="10"/>
                  </a:lnTo>
                  <a:lnTo>
                    <a:pt x="2291" y="17"/>
                  </a:lnTo>
                  <a:lnTo>
                    <a:pt x="2400" y="25"/>
                  </a:lnTo>
                  <a:lnTo>
                    <a:pt x="2509" y="36"/>
                  </a:lnTo>
                  <a:lnTo>
                    <a:pt x="2619" y="49"/>
                  </a:lnTo>
                  <a:lnTo>
                    <a:pt x="2724" y="62"/>
                  </a:lnTo>
                  <a:lnTo>
                    <a:pt x="2829" y="77"/>
                  </a:lnTo>
                  <a:lnTo>
                    <a:pt x="2932" y="92"/>
                  </a:lnTo>
                  <a:lnTo>
                    <a:pt x="3035" y="109"/>
                  </a:lnTo>
                  <a:lnTo>
                    <a:pt x="3136" y="129"/>
                  </a:lnTo>
                  <a:lnTo>
                    <a:pt x="3236" y="146"/>
                  </a:lnTo>
                  <a:lnTo>
                    <a:pt x="3337" y="165"/>
                  </a:lnTo>
                  <a:lnTo>
                    <a:pt x="3534" y="206"/>
                  </a:lnTo>
                  <a:lnTo>
                    <a:pt x="3641" y="228"/>
                  </a:lnTo>
                  <a:lnTo>
                    <a:pt x="3646" y="230"/>
                  </a:lnTo>
                  <a:lnTo>
                    <a:pt x="3646" y="232"/>
                  </a:lnTo>
                  <a:lnTo>
                    <a:pt x="3648" y="234"/>
                  </a:lnTo>
                  <a:lnTo>
                    <a:pt x="3648" y="236"/>
                  </a:lnTo>
                  <a:lnTo>
                    <a:pt x="3646" y="238"/>
                  </a:lnTo>
                  <a:lnTo>
                    <a:pt x="3644" y="241"/>
                  </a:lnTo>
                  <a:lnTo>
                    <a:pt x="3641" y="241"/>
                  </a:lnTo>
                  <a:lnTo>
                    <a:pt x="3639" y="241"/>
                  </a:lnTo>
                  <a:lnTo>
                    <a:pt x="3532" y="219"/>
                  </a:lnTo>
                  <a:lnTo>
                    <a:pt x="3335" y="178"/>
                  </a:lnTo>
                  <a:lnTo>
                    <a:pt x="3234" y="159"/>
                  </a:lnTo>
                  <a:lnTo>
                    <a:pt x="3133" y="142"/>
                  </a:lnTo>
                  <a:lnTo>
                    <a:pt x="3033" y="122"/>
                  </a:lnTo>
                  <a:lnTo>
                    <a:pt x="2930" y="107"/>
                  </a:lnTo>
                  <a:lnTo>
                    <a:pt x="2827" y="90"/>
                  </a:lnTo>
                  <a:lnTo>
                    <a:pt x="2722" y="75"/>
                  </a:lnTo>
                  <a:lnTo>
                    <a:pt x="2617" y="62"/>
                  </a:lnTo>
                  <a:lnTo>
                    <a:pt x="2509" y="49"/>
                  </a:lnTo>
                  <a:lnTo>
                    <a:pt x="2400" y="38"/>
                  </a:lnTo>
                  <a:lnTo>
                    <a:pt x="2288" y="30"/>
                  </a:lnTo>
                  <a:lnTo>
                    <a:pt x="2177" y="23"/>
                  </a:lnTo>
                  <a:lnTo>
                    <a:pt x="2061" y="19"/>
                  </a:lnTo>
                  <a:lnTo>
                    <a:pt x="1942" y="15"/>
                  </a:lnTo>
                  <a:lnTo>
                    <a:pt x="1824" y="13"/>
                  </a:lnTo>
                  <a:lnTo>
                    <a:pt x="1702" y="15"/>
                  </a:lnTo>
                  <a:lnTo>
                    <a:pt x="1579" y="17"/>
                  </a:lnTo>
                  <a:lnTo>
                    <a:pt x="1454" y="19"/>
                  </a:lnTo>
                  <a:lnTo>
                    <a:pt x="1327" y="25"/>
                  </a:lnTo>
                  <a:lnTo>
                    <a:pt x="1200" y="32"/>
                  </a:lnTo>
                  <a:lnTo>
                    <a:pt x="1071" y="38"/>
                  </a:lnTo>
                  <a:lnTo>
                    <a:pt x="940" y="47"/>
                  </a:lnTo>
                  <a:lnTo>
                    <a:pt x="808" y="58"/>
                  </a:lnTo>
                  <a:lnTo>
                    <a:pt x="677" y="66"/>
                  </a:lnTo>
                  <a:lnTo>
                    <a:pt x="543" y="77"/>
                  </a:lnTo>
                  <a:lnTo>
                    <a:pt x="276" y="101"/>
                  </a:lnTo>
                  <a:lnTo>
                    <a:pt x="9" y="127"/>
                  </a:lnTo>
                  <a:lnTo>
                    <a:pt x="7" y="124"/>
                  </a:lnTo>
                  <a:lnTo>
                    <a:pt x="5" y="124"/>
                  </a:lnTo>
                  <a:lnTo>
                    <a:pt x="3" y="122"/>
                  </a:lnTo>
                  <a:lnTo>
                    <a:pt x="0" y="120"/>
                  </a:lnTo>
                  <a:lnTo>
                    <a:pt x="3" y="118"/>
                  </a:lnTo>
                  <a:lnTo>
                    <a:pt x="3" y="114"/>
                  </a:lnTo>
                  <a:lnTo>
                    <a:pt x="5" y="114"/>
                  </a:lnTo>
                  <a:lnTo>
                    <a:pt x="7" y="112"/>
                  </a:lnTo>
                  <a:lnTo>
                    <a:pt x="7" y="112"/>
                  </a:lnTo>
                  <a:close/>
                  <a:moveTo>
                    <a:pt x="3635" y="178"/>
                  </a:moveTo>
                  <a:lnTo>
                    <a:pt x="3731" y="254"/>
                  </a:lnTo>
                  <a:lnTo>
                    <a:pt x="3611" y="284"/>
                  </a:lnTo>
                  <a:lnTo>
                    <a:pt x="3635" y="178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29" name="Freeform 25"/>
            <p:cNvSpPr>
              <a:spLocks noEditPoints="1"/>
            </p:cNvSpPr>
            <p:nvPr/>
          </p:nvSpPr>
          <p:spPr bwMode="auto">
            <a:xfrm>
              <a:off x="1325" y="1776"/>
              <a:ext cx="1688" cy="1168"/>
            </a:xfrm>
            <a:custGeom>
              <a:avLst/>
              <a:gdLst/>
              <a:ahLst/>
              <a:cxnLst>
                <a:cxn ang="0">
                  <a:pos x="1569" y="1057"/>
                </a:cxn>
                <a:cxn ang="0">
                  <a:pos x="1412" y="893"/>
                </a:cxn>
                <a:cxn ang="0">
                  <a:pos x="1305" y="788"/>
                </a:cxn>
                <a:cxn ang="0">
                  <a:pos x="1199" y="687"/>
                </a:cxn>
                <a:cxn ang="0">
                  <a:pos x="1094" y="592"/>
                </a:cxn>
                <a:cxn ang="0">
                  <a:pos x="987" y="504"/>
                </a:cxn>
                <a:cxn ang="0">
                  <a:pos x="882" y="424"/>
                </a:cxn>
                <a:cxn ang="0">
                  <a:pos x="779" y="353"/>
                </a:cxn>
                <a:cxn ang="0">
                  <a:pos x="674" y="291"/>
                </a:cxn>
                <a:cxn ang="0">
                  <a:pos x="569" y="237"/>
                </a:cxn>
                <a:cxn ang="0">
                  <a:pos x="466" y="190"/>
                </a:cxn>
                <a:cxn ang="0">
                  <a:pos x="361" y="147"/>
                </a:cxn>
                <a:cxn ang="0">
                  <a:pos x="258" y="110"/>
                </a:cxn>
                <a:cxn ang="0">
                  <a:pos x="85" y="52"/>
                </a:cxn>
                <a:cxn ang="0">
                  <a:pos x="81" y="50"/>
                </a:cxn>
                <a:cxn ang="0">
                  <a:pos x="81" y="43"/>
                </a:cxn>
                <a:cxn ang="0">
                  <a:pos x="83" y="39"/>
                </a:cxn>
                <a:cxn ang="0">
                  <a:pos x="89" y="39"/>
                </a:cxn>
                <a:cxn ang="0">
                  <a:pos x="262" y="97"/>
                </a:cxn>
                <a:cxn ang="0">
                  <a:pos x="367" y="134"/>
                </a:cxn>
                <a:cxn ang="0">
                  <a:pos x="470" y="177"/>
                </a:cxn>
                <a:cxn ang="0">
                  <a:pos x="575" y="224"/>
                </a:cxn>
                <a:cxn ang="0">
                  <a:pos x="681" y="280"/>
                </a:cxn>
                <a:cxn ang="0">
                  <a:pos x="786" y="343"/>
                </a:cxn>
                <a:cxn ang="0">
                  <a:pos x="891" y="414"/>
                </a:cxn>
                <a:cxn ang="0">
                  <a:pos x="996" y="493"/>
                </a:cxn>
                <a:cxn ang="0">
                  <a:pos x="1103" y="584"/>
                </a:cxn>
                <a:cxn ang="0">
                  <a:pos x="1208" y="678"/>
                </a:cxn>
                <a:cxn ang="0">
                  <a:pos x="1315" y="779"/>
                </a:cxn>
                <a:cxn ang="0">
                  <a:pos x="1421" y="885"/>
                </a:cxn>
                <a:cxn ang="0">
                  <a:pos x="1580" y="1046"/>
                </a:cxn>
                <a:cxn ang="0">
                  <a:pos x="1688" y="1160"/>
                </a:cxn>
                <a:cxn ang="0">
                  <a:pos x="1688" y="1165"/>
                </a:cxn>
                <a:cxn ang="0">
                  <a:pos x="1683" y="1169"/>
                </a:cxn>
                <a:cxn ang="0">
                  <a:pos x="1679" y="1169"/>
                </a:cxn>
                <a:cxn ang="0">
                  <a:pos x="1677" y="1167"/>
                </a:cxn>
                <a:cxn ang="0">
                  <a:pos x="0" y="20"/>
                </a:cxn>
                <a:cxn ang="0">
                  <a:pos x="87" y="104"/>
                </a:cxn>
              </a:cxnLst>
              <a:rect l="0" t="0" r="r" b="b"/>
              <a:pathLst>
                <a:path w="1688" h="1169">
                  <a:moveTo>
                    <a:pt x="1677" y="1167"/>
                  </a:moveTo>
                  <a:lnTo>
                    <a:pt x="1569" y="1057"/>
                  </a:lnTo>
                  <a:lnTo>
                    <a:pt x="1464" y="947"/>
                  </a:lnTo>
                  <a:lnTo>
                    <a:pt x="1412" y="893"/>
                  </a:lnTo>
                  <a:lnTo>
                    <a:pt x="1357" y="840"/>
                  </a:lnTo>
                  <a:lnTo>
                    <a:pt x="1305" y="788"/>
                  </a:lnTo>
                  <a:lnTo>
                    <a:pt x="1252" y="739"/>
                  </a:lnTo>
                  <a:lnTo>
                    <a:pt x="1199" y="687"/>
                  </a:lnTo>
                  <a:lnTo>
                    <a:pt x="1147" y="640"/>
                  </a:lnTo>
                  <a:lnTo>
                    <a:pt x="1094" y="592"/>
                  </a:lnTo>
                  <a:lnTo>
                    <a:pt x="1042" y="547"/>
                  </a:lnTo>
                  <a:lnTo>
                    <a:pt x="987" y="504"/>
                  </a:lnTo>
                  <a:lnTo>
                    <a:pt x="935" y="463"/>
                  </a:lnTo>
                  <a:lnTo>
                    <a:pt x="882" y="424"/>
                  </a:lnTo>
                  <a:lnTo>
                    <a:pt x="832" y="388"/>
                  </a:lnTo>
                  <a:lnTo>
                    <a:pt x="779" y="353"/>
                  </a:lnTo>
                  <a:lnTo>
                    <a:pt x="727" y="321"/>
                  </a:lnTo>
                  <a:lnTo>
                    <a:pt x="674" y="291"/>
                  </a:lnTo>
                  <a:lnTo>
                    <a:pt x="621" y="263"/>
                  </a:lnTo>
                  <a:lnTo>
                    <a:pt x="569" y="237"/>
                  </a:lnTo>
                  <a:lnTo>
                    <a:pt x="519" y="213"/>
                  </a:lnTo>
                  <a:lnTo>
                    <a:pt x="466" y="190"/>
                  </a:lnTo>
                  <a:lnTo>
                    <a:pt x="413" y="168"/>
                  </a:lnTo>
                  <a:lnTo>
                    <a:pt x="361" y="147"/>
                  </a:lnTo>
                  <a:lnTo>
                    <a:pt x="311" y="127"/>
                  </a:lnTo>
                  <a:lnTo>
                    <a:pt x="258" y="110"/>
                  </a:lnTo>
                  <a:lnTo>
                    <a:pt x="205" y="91"/>
                  </a:lnTo>
                  <a:lnTo>
                    <a:pt x="85" y="52"/>
                  </a:lnTo>
                  <a:lnTo>
                    <a:pt x="83" y="52"/>
                  </a:lnTo>
                  <a:lnTo>
                    <a:pt x="81" y="50"/>
                  </a:lnTo>
                  <a:lnTo>
                    <a:pt x="81" y="46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3" y="39"/>
                  </a:lnTo>
                  <a:lnTo>
                    <a:pt x="85" y="39"/>
                  </a:lnTo>
                  <a:lnTo>
                    <a:pt x="89" y="39"/>
                  </a:lnTo>
                  <a:lnTo>
                    <a:pt x="210" y="78"/>
                  </a:lnTo>
                  <a:lnTo>
                    <a:pt x="262" y="97"/>
                  </a:lnTo>
                  <a:lnTo>
                    <a:pt x="315" y="114"/>
                  </a:lnTo>
                  <a:lnTo>
                    <a:pt x="367" y="134"/>
                  </a:lnTo>
                  <a:lnTo>
                    <a:pt x="418" y="155"/>
                  </a:lnTo>
                  <a:lnTo>
                    <a:pt x="470" y="177"/>
                  </a:lnTo>
                  <a:lnTo>
                    <a:pt x="523" y="201"/>
                  </a:lnTo>
                  <a:lnTo>
                    <a:pt x="575" y="224"/>
                  </a:lnTo>
                  <a:lnTo>
                    <a:pt x="628" y="252"/>
                  </a:lnTo>
                  <a:lnTo>
                    <a:pt x="681" y="280"/>
                  </a:lnTo>
                  <a:lnTo>
                    <a:pt x="733" y="310"/>
                  </a:lnTo>
                  <a:lnTo>
                    <a:pt x="786" y="343"/>
                  </a:lnTo>
                  <a:lnTo>
                    <a:pt x="838" y="377"/>
                  </a:lnTo>
                  <a:lnTo>
                    <a:pt x="891" y="414"/>
                  </a:lnTo>
                  <a:lnTo>
                    <a:pt x="943" y="452"/>
                  </a:lnTo>
                  <a:lnTo>
                    <a:pt x="996" y="493"/>
                  </a:lnTo>
                  <a:lnTo>
                    <a:pt x="1051" y="538"/>
                  </a:lnTo>
                  <a:lnTo>
                    <a:pt x="1103" y="584"/>
                  </a:lnTo>
                  <a:lnTo>
                    <a:pt x="1156" y="629"/>
                  </a:lnTo>
                  <a:lnTo>
                    <a:pt x="1208" y="678"/>
                  </a:lnTo>
                  <a:lnTo>
                    <a:pt x="1261" y="728"/>
                  </a:lnTo>
                  <a:lnTo>
                    <a:pt x="1315" y="779"/>
                  </a:lnTo>
                  <a:lnTo>
                    <a:pt x="1368" y="831"/>
                  </a:lnTo>
                  <a:lnTo>
                    <a:pt x="1421" y="885"/>
                  </a:lnTo>
                  <a:lnTo>
                    <a:pt x="1473" y="939"/>
                  </a:lnTo>
                  <a:lnTo>
                    <a:pt x="1580" y="1046"/>
                  </a:lnTo>
                  <a:lnTo>
                    <a:pt x="1688" y="1158"/>
                  </a:lnTo>
                  <a:lnTo>
                    <a:pt x="1688" y="1160"/>
                  </a:lnTo>
                  <a:lnTo>
                    <a:pt x="1688" y="1162"/>
                  </a:lnTo>
                  <a:lnTo>
                    <a:pt x="1688" y="1165"/>
                  </a:lnTo>
                  <a:lnTo>
                    <a:pt x="1685" y="1167"/>
                  </a:lnTo>
                  <a:lnTo>
                    <a:pt x="1683" y="1169"/>
                  </a:lnTo>
                  <a:lnTo>
                    <a:pt x="1681" y="1169"/>
                  </a:lnTo>
                  <a:lnTo>
                    <a:pt x="1679" y="1169"/>
                  </a:lnTo>
                  <a:lnTo>
                    <a:pt x="1677" y="1167"/>
                  </a:lnTo>
                  <a:lnTo>
                    <a:pt x="1677" y="1167"/>
                  </a:lnTo>
                  <a:close/>
                  <a:moveTo>
                    <a:pt x="87" y="104"/>
                  </a:moveTo>
                  <a:lnTo>
                    <a:pt x="0" y="20"/>
                  </a:lnTo>
                  <a:lnTo>
                    <a:pt x="120" y="0"/>
                  </a:lnTo>
                  <a:lnTo>
                    <a:pt x="87" y="10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0" name="Freeform 26"/>
            <p:cNvSpPr>
              <a:spLocks noEditPoints="1"/>
            </p:cNvSpPr>
            <p:nvPr/>
          </p:nvSpPr>
          <p:spPr bwMode="auto">
            <a:xfrm>
              <a:off x="1120" y="753"/>
              <a:ext cx="1773" cy="555"/>
            </a:xfrm>
            <a:custGeom>
              <a:avLst/>
              <a:gdLst/>
              <a:ahLst/>
              <a:cxnLst>
                <a:cxn ang="0">
                  <a:pos x="1719" y="50"/>
                </a:cxn>
                <a:cxn ang="0">
                  <a:pos x="1666" y="86"/>
                </a:cxn>
                <a:cxn ang="0">
                  <a:pos x="1611" y="123"/>
                </a:cxn>
                <a:cxn ang="0">
                  <a:pos x="1548" y="159"/>
                </a:cxn>
                <a:cxn ang="0">
                  <a:pos x="1480" y="196"/>
                </a:cxn>
                <a:cxn ang="0">
                  <a:pos x="1401" y="230"/>
                </a:cxn>
                <a:cxn ang="0">
                  <a:pos x="1333" y="254"/>
                </a:cxn>
                <a:cxn ang="0">
                  <a:pos x="1285" y="271"/>
                </a:cxn>
                <a:cxn ang="0">
                  <a:pos x="1235" y="289"/>
                </a:cxn>
                <a:cxn ang="0">
                  <a:pos x="1178" y="304"/>
                </a:cxn>
                <a:cxn ang="0">
                  <a:pos x="1119" y="321"/>
                </a:cxn>
                <a:cxn ang="0">
                  <a:pos x="1057" y="336"/>
                </a:cxn>
                <a:cxn ang="0">
                  <a:pos x="959" y="357"/>
                </a:cxn>
                <a:cxn ang="0">
                  <a:pos x="816" y="387"/>
                </a:cxn>
                <a:cxn ang="0">
                  <a:pos x="665" y="415"/>
                </a:cxn>
                <a:cxn ang="0">
                  <a:pos x="506" y="443"/>
                </a:cxn>
                <a:cxn ang="0">
                  <a:pos x="341" y="471"/>
                </a:cxn>
                <a:cxn ang="0">
                  <a:pos x="173" y="497"/>
                </a:cxn>
                <a:cxn ang="0">
                  <a:pos x="90" y="510"/>
                </a:cxn>
                <a:cxn ang="0">
                  <a:pos x="85" y="508"/>
                </a:cxn>
                <a:cxn ang="0">
                  <a:pos x="83" y="502"/>
                </a:cxn>
                <a:cxn ang="0">
                  <a:pos x="87" y="499"/>
                </a:cxn>
                <a:cxn ang="0">
                  <a:pos x="171" y="484"/>
                </a:cxn>
                <a:cxn ang="0">
                  <a:pos x="339" y="459"/>
                </a:cxn>
                <a:cxn ang="0">
                  <a:pos x="503" y="431"/>
                </a:cxn>
                <a:cxn ang="0">
                  <a:pos x="661" y="403"/>
                </a:cxn>
                <a:cxn ang="0">
                  <a:pos x="812" y="375"/>
                </a:cxn>
                <a:cxn ang="0">
                  <a:pos x="954" y="344"/>
                </a:cxn>
                <a:cxn ang="0">
                  <a:pos x="1053" y="323"/>
                </a:cxn>
                <a:cxn ang="0">
                  <a:pos x="1116" y="308"/>
                </a:cxn>
                <a:cxn ang="0">
                  <a:pos x="1176" y="291"/>
                </a:cxn>
                <a:cxn ang="0">
                  <a:pos x="1230" y="276"/>
                </a:cxn>
                <a:cxn ang="0">
                  <a:pos x="1281" y="258"/>
                </a:cxn>
                <a:cxn ang="0">
                  <a:pos x="1329" y="243"/>
                </a:cxn>
                <a:cxn ang="0">
                  <a:pos x="1394" y="217"/>
                </a:cxn>
                <a:cxn ang="0">
                  <a:pos x="1473" y="183"/>
                </a:cxn>
                <a:cxn ang="0">
                  <a:pos x="1541" y="149"/>
                </a:cxn>
                <a:cxn ang="0">
                  <a:pos x="1602" y="112"/>
                </a:cxn>
                <a:cxn ang="0">
                  <a:pos x="1659" y="75"/>
                </a:cxn>
                <a:cxn ang="0">
                  <a:pos x="1712" y="39"/>
                </a:cxn>
                <a:cxn ang="0">
                  <a:pos x="1764" y="0"/>
                </a:cxn>
                <a:cxn ang="0">
                  <a:pos x="1769" y="2"/>
                </a:cxn>
                <a:cxn ang="0">
                  <a:pos x="1773" y="7"/>
                </a:cxn>
                <a:cxn ang="0">
                  <a:pos x="1771" y="11"/>
                </a:cxn>
                <a:cxn ang="0">
                  <a:pos x="1769" y="13"/>
                </a:cxn>
                <a:cxn ang="0">
                  <a:pos x="0" y="519"/>
                </a:cxn>
                <a:cxn ang="0">
                  <a:pos x="118" y="555"/>
                </a:cxn>
              </a:cxnLst>
              <a:rect l="0" t="0" r="r" b="b"/>
              <a:pathLst>
                <a:path w="1773" h="555">
                  <a:moveTo>
                    <a:pt x="1769" y="13"/>
                  </a:moveTo>
                  <a:lnTo>
                    <a:pt x="1719" y="50"/>
                  </a:lnTo>
                  <a:lnTo>
                    <a:pt x="1692" y="69"/>
                  </a:lnTo>
                  <a:lnTo>
                    <a:pt x="1666" y="86"/>
                  </a:lnTo>
                  <a:lnTo>
                    <a:pt x="1640" y="106"/>
                  </a:lnTo>
                  <a:lnTo>
                    <a:pt x="1611" y="123"/>
                  </a:lnTo>
                  <a:lnTo>
                    <a:pt x="1581" y="142"/>
                  </a:lnTo>
                  <a:lnTo>
                    <a:pt x="1548" y="159"/>
                  </a:lnTo>
                  <a:lnTo>
                    <a:pt x="1515" y="177"/>
                  </a:lnTo>
                  <a:lnTo>
                    <a:pt x="1480" y="196"/>
                  </a:lnTo>
                  <a:lnTo>
                    <a:pt x="1440" y="213"/>
                  </a:lnTo>
                  <a:lnTo>
                    <a:pt x="1401" y="230"/>
                  </a:lnTo>
                  <a:lnTo>
                    <a:pt x="1357" y="248"/>
                  </a:lnTo>
                  <a:lnTo>
                    <a:pt x="1333" y="254"/>
                  </a:lnTo>
                  <a:lnTo>
                    <a:pt x="1309" y="263"/>
                  </a:lnTo>
                  <a:lnTo>
                    <a:pt x="1285" y="271"/>
                  </a:lnTo>
                  <a:lnTo>
                    <a:pt x="1261" y="280"/>
                  </a:lnTo>
                  <a:lnTo>
                    <a:pt x="1235" y="289"/>
                  </a:lnTo>
                  <a:lnTo>
                    <a:pt x="1206" y="297"/>
                  </a:lnTo>
                  <a:lnTo>
                    <a:pt x="1178" y="304"/>
                  </a:lnTo>
                  <a:lnTo>
                    <a:pt x="1149" y="312"/>
                  </a:lnTo>
                  <a:lnTo>
                    <a:pt x="1119" y="321"/>
                  </a:lnTo>
                  <a:lnTo>
                    <a:pt x="1088" y="327"/>
                  </a:lnTo>
                  <a:lnTo>
                    <a:pt x="1057" y="336"/>
                  </a:lnTo>
                  <a:lnTo>
                    <a:pt x="1024" y="342"/>
                  </a:lnTo>
                  <a:lnTo>
                    <a:pt x="959" y="357"/>
                  </a:lnTo>
                  <a:lnTo>
                    <a:pt x="889" y="372"/>
                  </a:lnTo>
                  <a:lnTo>
                    <a:pt x="816" y="387"/>
                  </a:lnTo>
                  <a:lnTo>
                    <a:pt x="742" y="403"/>
                  </a:lnTo>
                  <a:lnTo>
                    <a:pt x="665" y="415"/>
                  </a:lnTo>
                  <a:lnTo>
                    <a:pt x="584" y="431"/>
                  </a:lnTo>
                  <a:lnTo>
                    <a:pt x="506" y="443"/>
                  </a:lnTo>
                  <a:lnTo>
                    <a:pt x="422" y="456"/>
                  </a:lnTo>
                  <a:lnTo>
                    <a:pt x="341" y="471"/>
                  </a:lnTo>
                  <a:lnTo>
                    <a:pt x="256" y="484"/>
                  </a:lnTo>
                  <a:lnTo>
                    <a:pt x="173" y="497"/>
                  </a:lnTo>
                  <a:lnTo>
                    <a:pt x="92" y="510"/>
                  </a:lnTo>
                  <a:lnTo>
                    <a:pt x="90" y="510"/>
                  </a:lnTo>
                  <a:lnTo>
                    <a:pt x="87" y="510"/>
                  </a:lnTo>
                  <a:lnTo>
                    <a:pt x="85" y="508"/>
                  </a:lnTo>
                  <a:lnTo>
                    <a:pt x="83" y="506"/>
                  </a:lnTo>
                  <a:lnTo>
                    <a:pt x="83" y="502"/>
                  </a:lnTo>
                  <a:lnTo>
                    <a:pt x="85" y="499"/>
                  </a:lnTo>
                  <a:lnTo>
                    <a:pt x="87" y="499"/>
                  </a:lnTo>
                  <a:lnTo>
                    <a:pt x="90" y="497"/>
                  </a:lnTo>
                  <a:lnTo>
                    <a:pt x="171" y="484"/>
                  </a:lnTo>
                  <a:lnTo>
                    <a:pt x="254" y="471"/>
                  </a:lnTo>
                  <a:lnTo>
                    <a:pt x="339" y="459"/>
                  </a:lnTo>
                  <a:lnTo>
                    <a:pt x="420" y="443"/>
                  </a:lnTo>
                  <a:lnTo>
                    <a:pt x="503" y="431"/>
                  </a:lnTo>
                  <a:lnTo>
                    <a:pt x="582" y="415"/>
                  </a:lnTo>
                  <a:lnTo>
                    <a:pt x="661" y="403"/>
                  </a:lnTo>
                  <a:lnTo>
                    <a:pt x="738" y="387"/>
                  </a:lnTo>
                  <a:lnTo>
                    <a:pt x="812" y="375"/>
                  </a:lnTo>
                  <a:lnTo>
                    <a:pt x="884" y="360"/>
                  </a:lnTo>
                  <a:lnTo>
                    <a:pt x="954" y="344"/>
                  </a:lnTo>
                  <a:lnTo>
                    <a:pt x="1022" y="329"/>
                  </a:lnTo>
                  <a:lnTo>
                    <a:pt x="1053" y="323"/>
                  </a:lnTo>
                  <a:lnTo>
                    <a:pt x="1086" y="314"/>
                  </a:lnTo>
                  <a:lnTo>
                    <a:pt x="1116" y="308"/>
                  </a:lnTo>
                  <a:lnTo>
                    <a:pt x="1145" y="299"/>
                  </a:lnTo>
                  <a:lnTo>
                    <a:pt x="1176" y="291"/>
                  </a:lnTo>
                  <a:lnTo>
                    <a:pt x="1202" y="284"/>
                  </a:lnTo>
                  <a:lnTo>
                    <a:pt x="1230" y="276"/>
                  </a:lnTo>
                  <a:lnTo>
                    <a:pt x="1257" y="267"/>
                  </a:lnTo>
                  <a:lnTo>
                    <a:pt x="1281" y="258"/>
                  </a:lnTo>
                  <a:lnTo>
                    <a:pt x="1305" y="250"/>
                  </a:lnTo>
                  <a:lnTo>
                    <a:pt x="1329" y="243"/>
                  </a:lnTo>
                  <a:lnTo>
                    <a:pt x="1351" y="235"/>
                  </a:lnTo>
                  <a:lnTo>
                    <a:pt x="1394" y="217"/>
                  </a:lnTo>
                  <a:lnTo>
                    <a:pt x="1434" y="200"/>
                  </a:lnTo>
                  <a:lnTo>
                    <a:pt x="1473" y="183"/>
                  </a:lnTo>
                  <a:lnTo>
                    <a:pt x="1508" y="166"/>
                  </a:lnTo>
                  <a:lnTo>
                    <a:pt x="1541" y="149"/>
                  </a:lnTo>
                  <a:lnTo>
                    <a:pt x="1574" y="129"/>
                  </a:lnTo>
                  <a:lnTo>
                    <a:pt x="1602" y="112"/>
                  </a:lnTo>
                  <a:lnTo>
                    <a:pt x="1631" y="95"/>
                  </a:lnTo>
                  <a:lnTo>
                    <a:pt x="1659" y="75"/>
                  </a:lnTo>
                  <a:lnTo>
                    <a:pt x="1686" y="58"/>
                  </a:lnTo>
                  <a:lnTo>
                    <a:pt x="1712" y="39"/>
                  </a:lnTo>
                  <a:lnTo>
                    <a:pt x="1762" y="2"/>
                  </a:lnTo>
                  <a:lnTo>
                    <a:pt x="1764" y="0"/>
                  </a:lnTo>
                  <a:lnTo>
                    <a:pt x="1767" y="0"/>
                  </a:lnTo>
                  <a:lnTo>
                    <a:pt x="1769" y="2"/>
                  </a:lnTo>
                  <a:lnTo>
                    <a:pt x="1771" y="2"/>
                  </a:lnTo>
                  <a:lnTo>
                    <a:pt x="1773" y="7"/>
                  </a:lnTo>
                  <a:lnTo>
                    <a:pt x="1773" y="9"/>
                  </a:lnTo>
                  <a:lnTo>
                    <a:pt x="1771" y="11"/>
                  </a:lnTo>
                  <a:lnTo>
                    <a:pt x="1769" y="13"/>
                  </a:lnTo>
                  <a:lnTo>
                    <a:pt x="1769" y="13"/>
                  </a:lnTo>
                  <a:close/>
                  <a:moveTo>
                    <a:pt x="118" y="555"/>
                  </a:moveTo>
                  <a:lnTo>
                    <a:pt x="0" y="519"/>
                  </a:lnTo>
                  <a:lnTo>
                    <a:pt x="101" y="448"/>
                  </a:lnTo>
                  <a:lnTo>
                    <a:pt x="118" y="555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1" name="Freeform 27"/>
            <p:cNvSpPr>
              <a:spLocks noEditPoints="1"/>
            </p:cNvSpPr>
            <p:nvPr/>
          </p:nvSpPr>
          <p:spPr bwMode="auto">
            <a:xfrm>
              <a:off x="3720" y="851"/>
              <a:ext cx="1333" cy="683"/>
            </a:xfrm>
            <a:custGeom>
              <a:avLst/>
              <a:gdLst/>
              <a:ahLst/>
              <a:cxnLst>
                <a:cxn ang="0">
                  <a:pos x="1206" y="618"/>
                </a:cxn>
                <a:cxn ang="0">
                  <a:pos x="976" y="497"/>
                </a:cxn>
                <a:cxn ang="0">
                  <a:pos x="865" y="439"/>
                </a:cxn>
                <a:cxn ang="0">
                  <a:pos x="757" y="383"/>
                </a:cxn>
                <a:cxn ang="0">
                  <a:pos x="657" y="332"/>
                </a:cxn>
                <a:cxn ang="0">
                  <a:pos x="563" y="282"/>
                </a:cxn>
                <a:cxn ang="0">
                  <a:pos x="475" y="237"/>
                </a:cxn>
                <a:cxn ang="0">
                  <a:pos x="394" y="196"/>
                </a:cxn>
                <a:cxn ang="0">
                  <a:pos x="320" y="159"/>
                </a:cxn>
                <a:cxn ang="0">
                  <a:pos x="247" y="127"/>
                </a:cxn>
                <a:cxn ang="0">
                  <a:pos x="184" y="97"/>
                </a:cxn>
                <a:cxn ang="0">
                  <a:pos x="125" y="69"/>
                </a:cxn>
                <a:cxn ang="0">
                  <a:pos x="79" y="47"/>
                </a:cxn>
                <a:cxn ang="0">
                  <a:pos x="74" y="43"/>
                </a:cxn>
                <a:cxn ang="0">
                  <a:pos x="76" y="39"/>
                </a:cxn>
                <a:cxn ang="0">
                  <a:pos x="79" y="35"/>
                </a:cxn>
                <a:cxn ang="0">
                  <a:pos x="85" y="35"/>
                </a:cxn>
                <a:cxn ang="0">
                  <a:pos x="131" y="56"/>
                </a:cxn>
                <a:cxn ang="0">
                  <a:pos x="188" y="84"/>
                </a:cxn>
                <a:cxn ang="0">
                  <a:pos x="254" y="114"/>
                </a:cxn>
                <a:cxn ang="0">
                  <a:pos x="324" y="149"/>
                </a:cxn>
                <a:cxn ang="0">
                  <a:pos x="401" y="185"/>
                </a:cxn>
                <a:cxn ang="0">
                  <a:pos x="482" y="226"/>
                </a:cxn>
                <a:cxn ang="0">
                  <a:pos x="569" y="269"/>
                </a:cxn>
                <a:cxn ang="0">
                  <a:pos x="663" y="319"/>
                </a:cxn>
                <a:cxn ang="0">
                  <a:pos x="764" y="370"/>
                </a:cxn>
                <a:cxn ang="0">
                  <a:pos x="871" y="426"/>
                </a:cxn>
                <a:cxn ang="0">
                  <a:pos x="983" y="484"/>
                </a:cxn>
                <a:cxn ang="0">
                  <a:pos x="1213" y="607"/>
                </a:cxn>
                <a:cxn ang="0">
                  <a:pos x="1331" y="672"/>
                </a:cxn>
                <a:cxn ang="0">
                  <a:pos x="1333" y="676"/>
                </a:cxn>
                <a:cxn ang="0">
                  <a:pos x="1331" y="680"/>
                </a:cxn>
                <a:cxn ang="0">
                  <a:pos x="1327" y="682"/>
                </a:cxn>
                <a:cxn ang="0">
                  <a:pos x="1324" y="680"/>
                </a:cxn>
                <a:cxn ang="0">
                  <a:pos x="0" y="2"/>
                </a:cxn>
                <a:cxn ang="0">
                  <a:pos x="74" y="97"/>
                </a:cxn>
              </a:cxnLst>
              <a:rect l="0" t="0" r="r" b="b"/>
              <a:pathLst>
                <a:path w="1333" h="682">
                  <a:moveTo>
                    <a:pt x="1324" y="680"/>
                  </a:moveTo>
                  <a:lnTo>
                    <a:pt x="1206" y="618"/>
                  </a:lnTo>
                  <a:lnTo>
                    <a:pt x="1090" y="557"/>
                  </a:lnTo>
                  <a:lnTo>
                    <a:pt x="976" y="497"/>
                  </a:lnTo>
                  <a:lnTo>
                    <a:pt x="919" y="467"/>
                  </a:lnTo>
                  <a:lnTo>
                    <a:pt x="865" y="439"/>
                  </a:lnTo>
                  <a:lnTo>
                    <a:pt x="810" y="411"/>
                  </a:lnTo>
                  <a:lnTo>
                    <a:pt x="757" y="383"/>
                  </a:lnTo>
                  <a:lnTo>
                    <a:pt x="707" y="357"/>
                  </a:lnTo>
                  <a:lnTo>
                    <a:pt x="657" y="332"/>
                  </a:lnTo>
                  <a:lnTo>
                    <a:pt x="609" y="306"/>
                  </a:lnTo>
                  <a:lnTo>
                    <a:pt x="563" y="282"/>
                  </a:lnTo>
                  <a:lnTo>
                    <a:pt x="517" y="258"/>
                  </a:lnTo>
                  <a:lnTo>
                    <a:pt x="475" y="237"/>
                  </a:lnTo>
                  <a:lnTo>
                    <a:pt x="433" y="217"/>
                  </a:lnTo>
                  <a:lnTo>
                    <a:pt x="394" y="196"/>
                  </a:lnTo>
                  <a:lnTo>
                    <a:pt x="357" y="179"/>
                  </a:lnTo>
                  <a:lnTo>
                    <a:pt x="320" y="159"/>
                  </a:lnTo>
                  <a:lnTo>
                    <a:pt x="282" y="142"/>
                  </a:lnTo>
                  <a:lnTo>
                    <a:pt x="247" y="127"/>
                  </a:lnTo>
                  <a:lnTo>
                    <a:pt x="214" y="110"/>
                  </a:lnTo>
                  <a:lnTo>
                    <a:pt x="184" y="97"/>
                  </a:lnTo>
                  <a:lnTo>
                    <a:pt x="153" y="82"/>
                  </a:lnTo>
                  <a:lnTo>
                    <a:pt x="125" y="69"/>
                  </a:lnTo>
                  <a:lnTo>
                    <a:pt x="98" y="56"/>
                  </a:lnTo>
                  <a:lnTo>
                    <a:pt x="79" y="47"/>
                  </a:lnTo>
                  <a:lnTo>
                    <a:pt x="76" y="45"/>
                  </a:lnTo>
                  <a:lnTo>
                    <a:pt x="74" y="43"/>
                  </a:lnTo>
                  <a:lnTo>
                    <a:pt x="74" y="41"/>
                  </a:lnTo>
                  <a:lnTo>
                    <a:pt x="76" y="39"/>
                  </a:lnTo>
                  <a:lnTo>
                    <a:pt x="76" y="37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85" y="35"/>
                  </a:lnTo>
                  <a:lnTo>
                    <a:pt x="105" y="45"/>
                  </a:lnTo>
                  <a:lnTo>
                    <a:pt x="131" y="56"/>
                  </a:lnTo>
                  <a:lnTo>
                    <a:pt x="160" y="69"/>
                  </a:lnTo>
                  <a:lnTo>
                    <a:pt x="188" y="84"/>
                  </a:lnTo>
                  <a:lnTo>
                    <a:pt x="221" y="99"/>
                  </a:lnTo>
                  <a:lnTo>
                    <a:pt x="254" y="114"/>
                  </a:lnTo>
                  <a:lnTo>
                    <a:pt x="289" y="131"/>
                  </a:lnTo>
                  <a:lnTo>
                    <a:pt x="324" y="149"/>
                  </a:lnTo>
                  <a:lnTo>
                    <a:pt x="361" y="166"/>
                  </a:lnTo>
                  <a:lnTo>
                    <a:pt x="401" y="185"/>
                  </a:lnTo>
                  <a:lnTo>
                    <a:pt x="440" y="205"/>
                  </a:lnTo>
                  <a:lnTo>
                    <a:pt x="482" y="226"/>
                  </a:lnTo>
                  <a:lnTo>
                    <a:pt x="523" y="248"/>
                  </a:lnTo>
                  <a:lnTo>
                    <a:pt x="569" y="269"/>
                  </a:lnTo>
                  <a:lnTo>
                    <a:pt x="615" y="293"/>
                  </a:lnTo>
                  <a:lnTo>
                    <a:pt x="663" y="319"/>
                  </a:lnTo>
                  <a:lnTo>
                    <a:pt x="714" y="344"/>
                  </a:lnTo>
                  <a:lnTo>
                    <a:pt x="764" y="370"/>
                  </a:lnTo>
                  <a:lnTo>
                    <a:pt x="817" y="398"/>
                  </a:lnTo>
                  <a:lnTo>
                    <a:pt x="871" y="426"/>
                  </a:lnTo>
                  <a:lnTo>
                    <a:pt x="926" y="456"/>
                  </a:lnTo>
                  <a:lnTo>
                    <a:pt x="983" y="484"/>
                  </a:lnTo>
                  <a:lnTo>
                    <a:pt x="1097" y="545"/>
                  </a:lnTo>
                  <a:lnTo>
                    <a:pt x="1213" y="607"/>
                  </a:lnTo>
                  <a:lnTo>
                    <a:pt x="1331" y="669"/>
                  </a:lnTo>
                  <a:lnTo>
                    <a:pt x="1331" y="672"/>
                  </a:lnTo>
                  <a:lnTo>
                    <a:pt x="1333" y="674"/>
                  </a:lnTo>
                  <a:lnTo>
                    <a:pt x="1333" y="676"/>
                  </a:lnTo>
                  <a:lnTo>
                    <a:pt x="1333" y="678"/>
                  </a:lnTo>
                  <a:lnTo>
                    <a:pt x="1331" y="680"/>
                  </a:lnTo>
                  <a:lnTo>
                    <a:pt x="1329" y="682"/>
                  </a:lnTo>
                  <a:lnTo>
                    <a:pt x="1327" y="682"/>
                  </a:lnTo>
                  <a:lnTo>
                    <a:pt x="1324" y="680"/>
                  </a:lnTo>
                  <a:lnTo>
                    <a:pt x="1324" y="680"/>
                  </a:lnTo>
                  <a:close/>
                  <a:moveTo>
                    <a:pt x="74" y="97"/>
                  </a:moveTo>
                  <a:lnTo>
                    <a:pt x="0" y="2"/>
                  </a:lnTo>
                  <a:lnTo>
                    <a:pt x="122" y="0"/>
                  </a:lnTo>
                  <a:lnTo>
                    <a:pt x="74" y="97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2" name="Freeform 28"/>
            <p:cNvSpPr>
              <a:spLocks noEditPoints="1"/>
            </p:cNvSpPr>
            <p:nvPr/>
          </p:nvSpPr>
          <p:spPr bwMode="auto">
            <a:xfrm>
              <a:off x="3713" y="1950"/>
              <a:ext cx="1128" cy="1051"/>
            </a:xfrm>
            <a:custGeom>
              <a:avLst/>
              <a:gdLst/>
              <a:ahLst/>
              <a:cxnLst>
                <a:cxn ang="0">
                  <a:pos x="40" y="951"/>
                </a:cxn>
                <a:cxn ang="0">
                  <a:pos x="123" y="776"/>
                </a:cxn>
                <a:cxn ang="0">
                  <a:pos x="169" y="692"/>
                </a:cxn>
                <a:cxn ang="0">
                  <a:pos x="217" y="611"/>
                </a:cxn>
                <a:cxn ang="0">
                  <a:pos x="272" y="533"/>
                </a:cxn>
                <a:cxn ang="0">
                  <a:pos x="331" y="460"/>
                </a:cxn>
                <a:cxn ang="0">
                  <a:pos x="399" y="393"/>
                </a:cxn>
                <a:cxn ang="0">
                  <a:pos x="473" y="331"/>
                </a:cxn>
                <a:cxn ang="0">
                  <a:pos x="554" y="273"/>
                </a:cxn>
                <a:cxn ang="0">
                  <a:pos x="640" y="221"/>
                </a:cxn>
                <a:cxn ang="0">
                  <a:pos x="732" y="172"/>
                </a:cxn>
                <a:cxn ang="0">
                  <a:pos x="828" y="127"/>
                </a:cxn>
                <a:cxn ang="0">
                  <a:pos x="1042" y="36"/>
                </a:cxn>
                <a:cxn ang="0">
                  <a:pos x="1047" y="36"/>
                </a:cxn>
                <a:cxn ang="0">
                  <a:pos x="1051" y="38"/>
                </a:cxn>
                <a:cxn ang="0">
                  <a:pos x="1051" y="45"/>
                </a:cxn>
                <a:cxn ang="0">
                  <a:pos x="1047" y="47"/>
                </a:cxn>
                <a:cxn ang="0">
                  <a:pos x="832" y="139"/>
                </a:cxn>
                <a:cxn ang="0">
                  <a:pos x="738" y="185"/>
                </a:cxn>
                <a:cxn ang="0">
                  <a:pos x="648" y="232"/>
                </a:cxn>
                <a:cxn ang="0">
                  <a:pos x="561" y="284"/>
                </a:cxn>
                <a:cxn ang="0">
                  <a:pos x="482" y="342"/>
                </a:cxn>
                <a:cxn ang="0">
                  <a:pos x="408" y="402"/>
                </a:cxn>
                <a:cxn ang="0">
                  <a:pos x="342" y="469"/>
                </a:cxn>
                <a:cxn ang="0">
                  <a:pos x="283" y="542"/>
                </a:cxn>
                <a:cxn ang="0">
                  <a:pos x="228" y="619"/>
                </a:cxn>
                <a:cxn ang="0">
                  <a:pos x="180" y="699"/>
                </a:cxn>
                <a:cxn ang="0">
                  <a:pos x="134" y="783"/>
                </a:cxn>
                <a:cxn ang="0">
                  <a:pos x="53" y="957"/>
                </a:cxn>
                <a:cxn ang="0">
                  <a:pos x="11" y="1048"/>
                </a:cxn>
                <a:cxn ang="0">
                  <a:pos x="7" y="1050"/>
                </a:cxn>
                <a:cxn ang="0">
                  <a:pos x="0" y="1048"/>
                </a:cxn>
                <a:cxn ang="0">
                  <a:pos x="0" y="1043"/>
                </a:cxn>
                <a:cxn ang="0">
                  <a:pos x="0" y="1041"/>
                </a:cxn>
                <a:cxn ang="0">
                  <a:pos x="1128" y="8"/>
                </a:cxn>
                <a:cxn ang="0">
                  <a:pos x="1007" y="0"/>
                </a:cxn>
              </a:cxnLst>
              <a:rect l="0" t="0" r="r" b="b"/>
              <a:pathLst>
                <a:path w="1128" h="1050">
                  <a:moveTo>
                    <a:pt x="0" y="1041"/>
                  </a:moveTo>
                  <a:lnTo>
                    <a:pt x="40" y="951"/>
                  </a:lnTo>
                  <a:lnTo>
                    <a:pt x="79" y="865"/>
                  </a:lnTo>
                  <a:lnTo>
                    <a:pt x="123" y="776"/>
                  </a:lnTo>
                  <a:lnTo>
                    <a:pt x="145" y="736"/>
                  </a:lnTo>
                  <a:lnTo>
                    <a:pt x="169" y="692"/>
                  </a:lnTo>
                  <a:lnTo>
                    <a:pt x="193" y="652"/>
                  </a:lnTo>
                  <a:lnTo>
                    <a:pt x="217" y="611"/>
                  </a:lnTo>
                  <a:lnTo>
                    <a:pt x="243" y="572"/>
                  </a:lnTo>
                  <a:lnTo>
                    <a:pt x="272" y="533"/>
                  </a:lnTo>
                  <a:lnTo>
                    <a:pt x="300" y="497"/>
                  </a:lnTo>
                  <a:lnTo>
                    <a:pt x="331" y="460"/>
                  </a:lnTo>
                  <a:lnTo>
                    <a:pt x="364" y="426"/>
                  </a:lnTo>
                  <a:lnTo>
                    <a:pt x="399" y="393"/>
                  </a:lnTo>
                  <a:lnTo>
                    <a:pt x="434" y="361"/>
                  </a:lnTo>
                  <a:lnTo>
                    <a:pt x="473" y="331"/>
                  </a:lnTo>
                  <a:lnTo>
                    <a:pt x="513" y="301"/>
                  </a:lnTo>
                  <a:lnTo>
                    <a:pt x="554" y="273"/>
                  </a:lnTo>
                  <a:lnTo>
                    <a:pt x="596" y="247"/>
                  </a:lnTo>
                  <a:lnTo>
                    <a:pt x="640" y="221"/>
                  </a:lnTo>
                  <a:lnTo>
                    <a:pt x="686" y="198"/>
                  </a:lnTo>
                  <a:lnTo>
                    <a:pt x="732" y="172"/>
                  </a:lnTo>
                  <a:lnTo>
                    <a:pt x="780" y="150"/>
                  </a:lnTo>
                  <a:lnTo>
                    <a:pt x="828" y="127"/>
                  </a:lnTo>
                  <a:lnTo>
                    <a:pt x="924" y="84"/>
                  </a:lnTo>
                  <a:lnTo>
                    <a:pt x="1042" y="36"/>
                  </a:lnTo>
                  <a:lnTo>
                    <a:pt x="1045" y="34"/>
                  </a:lnTo>
                  <a:lnTo>
                    <a:pt x="1047" y="36"/>
                  </a:lnTo>
                  <a:lnTo>
                    <a:pt x="1049" y="36"/>
                  </a:lnTo>
                  <a:lnTo>
                    <a:pt x="1051" y="38"/>
                  </a:lnTo>
                  <a:lnTo>
                    <a:pt x="1051" y="40"/>
                  </a:lnTo>
                  <a:lnTo>
                    <a:pt x="1051" y="45"/>
                  </a:lnTo>
                  <a:lnTo>
                    <a:pt x="1049" y="47"/>
                  </a:lnTo>
                  <a:lnTo>
                    <a:pt x="1047" y="47"/>
                  </a:lnTo>
                  <a:lnTo>
                    <a:pt x="931" y="96"/>
                  </a:lnTo>
                  <a:lnTo>
                    <a:pt x="832" y="139"/>
                  </a:lnTo>
                  <a:lnTo>
                    <a:pt x="786" y="161"/>
                  </a:lnTo>
                  <a:lnTo>
                    <a:pt x="738" y="185"/>
                  </a:lnTo>
                  <a:lnTo>
                    <a:pt x="692" y="208"/>
                  </a:lnTo>
                  <a:lnTo>
                    <a:pt x="648" y="232"/>
                  </a:lnTo>
                  <a:lnTo>
                    <a:pt x="605" y="258"/>
                  </a:lnTo>
                  <a:lnTo>
                    <a:pt x="561" y="284"/>
                  </a:lnTo>
                  <a:lnTo>
                    <a:pt x="521" y="312"/>
                  </a:lnTo>
                  <a:lnTo>
                    <a:pt x="482" y="342"/>
                  </a:lnTo>
                  <a:lnTo>
                    <a:pt x="445" y="372"/>
                  </a:lnTo>
                  <a:lnTo>
                    <a:pt x="408" y="402"/>
                  </a:lnTo>
                  <a:lnTo>
                    <a:pt x="375" y="434"/>
                  </a:lnTo>
                  <a:lnTo>
                    <a:pt x="342" y="469"/>
                  </a:lnTo>
                  <a:lnTo>
                    <a:pt x="311" y="505"/>
                  </a:lnTo>
                  <a:lnTo>
                    <a:pt x="283" y="542"/>
                  </a:lnTo>
                  <a:lnTo>
                    <a:pt x="254" y="578"/>
                  </a:lnTo>
                  <a:lnTo>
                    <a:pt x="228" y="619"/>
                  </a:lnTo>
                  <a:lnTo>
                    <a:pt x="204" y="658"/>
                  </a:lnTo>
                  <a:lnTo>
                    <a:pt x="180" y="699"/>
                  </a:lnTo>
                  <a:lnTo>
                    <a:pt x="158" y="740"/>
                  </a:lnTo>
                  <a:lnTo>
                    <a:pt x="134" y="783"/>
                  </a:lnTo>
                  <a:lnTo>
                    <a:pt x="92" y="869"/>
                  </a:lnTo>
                  <a:lnTo>
                    <a:pt x="53" y="957"/>
                  </a:lnTo>
                  <a:lnTo>
                    <a:pt x="13" y="1045"/>
                  </a:lnTo>
                  <a:lnTo>
                    <a:pt x="11" y="1048"/>
                  </a:lnTo>
                  <a:lnTo>
                    <a:pt x="9" y="1050"/>
                  </a:lnTo>
                  <a:lnTo>
                    <a:pt x="7" y="1050"/>
                  </a:lnTo>
                  <a:lnTo>
                    <a:pt x="5" y="1050"/>
                  </a:lnTo>
                  <a:lnTo>
                    <a:pt x="0" y="1048"/>
                  </a:lnTo>
                  <a:lnTo>
                    <a:pt x="0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1041"/>
                  </a:lnTo>
                  <a:close/>
                  <a:moveTo>
                    <a:pt x="1007" y="0"/>
                  </a:moveTo>
                  <a:lnTo>
                    <a:pt x="1128" y="8"/>
                  </a:lnTo>
                  <a:lnTo>
                    <a:pt x="1049" y="99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3" name="Freeform 29"/>
            <p:cNvSpPr>
              <a:spLocks noEditPoints="1"/>
            </p:cNvSpPr>
            <p:nvPr/>
          </p:nvSpPr>
          <p:spPr bwMode="auto">
            <a:xfrm>
              <a:off x="1379" y="1559"/>
              <a:ext cx="3536" cy="268"/>
            </a:xfrm>
            <a:custGeom>
              <a:avLst/>
              <a:gdLst/>
              <a:ahLst/>
              <a:cxnLst>
                <a:cxn ang="0">
                  <a:pos x="3528" y="269"/>
                </a:cxn>
                <a:cxn ang="0">
                  <a:pos x="3519" y="269"/>
                </a:cxn>
                <a:cxn ang="0">
                  <a:pos x="3499" y="267"/>
                </a:cxn>
                <a:cxn ang="0">
                  <a:pos x="3468" y="265"/>
                </a:cxn>
                <a:cxn ang="0">
                  <a:pos x="3429" y="263"/>
                </a:cxn>
                <a:cxn ang="0">
                  <a:pos x="3355" y="258"/>
                </a:cxn>
                <a:cxn ang="0">
                  <a:pos x="3225" y="252"/>
                </a:cxn>
                <a:cxn ang="0">
                  <a:pos x="3066" y="241"/>
                </a:cxn>
                <a:cxn ang="0">
                  <a:pos x="2877" y="230"/>
                </a:cxn>
                <a:cxn ang="0">
                  <a:pos x="2665" y="217"/>
                </a:cxn>
                <a:cxn ang="0">
                  <a:pos x="2426" y="202"/>
                </a:cxn>
                <a:cxn ang="0">
                  <a:pos x="2168" y="187"/>
                </a:cxn>
                <a:cxn ang="0">
                  <a:pos x="1892" y="170"/>
                </a:cxn>
                <a:cxn ang="0">
                  <a:pos x="1601" y="153"/>
                </a:cxn>
                <a:cxn ang="0">
                  <a:pos x="1296" y="134"/>
                </a:cxn>
                <a:cxn ang="0">
                  <a:pos x="981" y="114"/>
                </a:cxn>
                <a:cxn ang="0">
                  <a:pos x="331" y="75"/>
                </a:cxn>
                <a:cxn ang="0">
                  <a:pos x="88" y="58"/>
                </a:cxn>
                <a:cxn ang="0">
                  <a:pos x="86" y="56"/>
                </a:cxn>
                <a:cxn ang="0">
                  <a:pos x="86" y="50"/>
                </a:cxn>
                <a:cxn ang="0">
                  <a:pos x="90" y="47"/>
                </a:cxn>
                <a:cxn ang="0">
                  <a:pos x="331" y="60"/>
                </a:cxn>
                <a:cxn ang="0">
                  <a:pos x="981" y="101"/>
                </a:cxn>
                <a:cxn ang="0">
                  <a:pos x="1296" y="121"/>
                </a:cxn>
                <a:cxn ang="0">
                  <a:pos x="1601" y="138"/>
                </a:cxn>
                <a:cxn ang="0">
                  <a:pos x="1894" y="157"/>
                </a:cxn>
                <a:cxn ang="0">
                  <a:pos x="2170" y="172"/>
                </a:cxn>
                <a:cxn ang="0">
                  <a:pos x="2428" y="189"/>
                </a:cxn>
                <a:cxn ang="0">
                  <a:pos x="2665" y="205"/>
                </a:cxn>
                <a:cxn ang="0">
                  <a:pos x="2879" y="217"/>
                </a:cxn>
                <a:cxn ang="0">
                  <a:pos x="3068" y="228"/>
                </a:cxn>
                <a:cxn ang="0">
                  <a:pos x="3228" y="237"/>
                </a:cxn>
                <a:cxn ang="0">
                  <a:pos x="3357" y="245"/>
                </a:cxn>
                <a:cxn ang="0">
                  <a:pos x="3431" y="250"/>
                </a:cxn>
                <a:cxn ang="0">
                  <a:pos x="3468" y="252"/>
                </a:cxn>
                <a:cxn ang="0">
                  <a:pos x="3499" y="254"/>
                </a:cxn>
                <a:cxn ang="0">
                  <a:pos x="3519" y="256"/>
                </a:cxn>
                <a:cxn ang="0">
                  <a:pos x="3530" y="256"/>
                </a:cxn>
                <a:cxn ang="0">
                  <a:pos x="3534" y="256"/>
                </a:cxn>
                <a:cxn ang="0">
                  <a:pos x="3536" y="260"/>
                </a:cxn>
                <a:cxn ang="0">
                  <a:pos x="3536" y="267"/>
                </a:cxn>
                <a:cxn ang="0">
                  <a:pos x="3532" y="269"/>
                </a:cxn>
                <a:cxn ang="0">
                  <a:pos x="3530" y="269"/>
                </a:cxn>
                <a:cxn ang="0">
                  <a:pos x="0" y="47"/>
                </a:cxn>
                <a:cxn ang="0">
                  <a:pos x="105" y="108"/>
                </a:cxn>
              </a:cxnLst>
              <a:rect l="0" t="0" r="r" b="b"/>
              <a:pathLst>
                <a:path w="3536" h="269">
                  <a:moveTo>
                    <a:pt x="3530" y="269"/>
                  </a:moveTo>
                  <a:lnTo>
                    <a:pt x="3528" y="269"/>
                  </a:lnTo>
                  <a:lnTo>
                    <a:pt x="3525" y="269"/>
                  </a:lnTo>
                  <a:lnTo>
                    <a:pt x="3519" y="269"/>
                  </a:lnTo>
                  <a:lnTo>
                    <a:pt x="3510" y="269"/>
                  </a:lnTo>
                  <a:lnTo>
                    <a:pt x="3499" y="267"/>
                  </a:lnTo>
                  <a:lnTo>
                    <a:pt x="3484" y="267"/>
                  </a:lnTo>
                  <a:lnTo>
                    <a:pt x="3468" y="265"/>
                  </a:lnTo>
                  <a:lnTo>
                    <a:pt x="3451" y="265"/>
                  </a:lnTo>
                  <a:lnTo>
                    <a:pt x="3429" y="263"/>
                  </a:lnTo>
                  <a:lnTo>
                    <a:pt x="3407" y="263"/>
                  </a:lnTo>
                  <a:lnTo>
                    <a:pt x="3355" y="258"/>
                  </a:lnTo>
                  <a:lnTo>
                    <a:pt x="3295" y="256"/>
                  </a:lnTo>
                  <a:lnTo>
                    <a:pt x="3225" y="252"/>
                  </a:lnTo>
                  <a:lnTo>
                    <a:pt x="3151" y="245"/>
                  </a:lnTo>
                  <a:lnTo>
                    <a:pt x="3066" y="241"/>
                  </a:lnTo>
                  <a:lnTo>
                    <a:pt x="2976" y="237"/>
                  </a:lnTo>
                  <a:lnTo>
                    <a:pt x="2877" y="230"/>
                  </a:lnTo>
                  <a:lnTo>
                    <a:pt x="2774" y="224"/>
                  </a:lnTo>
                  <a:lnTo>
                    <a:pt x="2665" y="217"/>
                  </a:lnTo>
                  <a:lnTo>
                    <a:pt x="2549" y="209"/>
                  </a:lnTo>
                  <a:lnTo>
                    <a:pt x="2426" y="202"/>
                  </a:lnTo>
                  <a:lnTo>
                    <a:pt x="2299" y="194"/>
                  </a:lnTo>
                  <a:lnTo>
                    <a:pt x="2168" y="187"/>
                  </a:lnTo>
                  <a:lnTo>
                    <a:pt x="2032" y="179"/>
                  </a:lnTo>
                  <a:lnTo>
                    <a:pt x="1892" y="170"/>
                  </a:lnTo>
                  <a:lnTo>
                    <a:pt x="1748" y="161"/>
                  </a:lnTo>
                  <a:lnTo>
                    <a:pt x="1601" y="153"/>
                  </a:lnTo>
                  <a:lnTo>
                    <a:pt x="1450" y="142"/>
                  </a:lnTo>
                  <a:lnTo>
                    <a:pt x="1296" y="134"/>
                  </a:lnTo>
                  <a:lnTo>
                    <a:pt x="1139" y="125"/>
                  </a:lnTo>
                  <a:lnTo>
                    <a:pt x="981" y="114"/>
                  </a:lnTo>
                  <a:lnTo>
                    <a:pt x="659" y="95"/>
                  </a:lnTo>
                  <a:lnTo>
                    <a:pt x="331" y="75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6" y="56"/>
                  </a:lnTo>
                  <a:lnTo>
                    <a:pt x="86" y="54"/>
                  </a:lnTo>
                  <a:lnTo>
                    <a:pt x="86" y="50"/>
                  </a:lnTo>
                  <a:lnTo>
                    <a:pt x="88" y="47"/>
                  </a:lnTo>
                  <a:lnTo>
                    <a:pt x="90" y="47"/>
                  </a:lnTo>
                  <a:lnTo>
                    <a:pt x="92" y="47"/>
                  </a:lnTo>
                  <a:lnTo>
                    <a:pt x="331" y="60"/>
                  </a:lnTo>
                  <a:lnTo>
                    <a:pt x="659" y="82"/>
                  </a:lnTo>
                  <a:lnTo>
                    <a:pt x="981" y="101"/>
                  </a:lnTo>
                  <a:lnTo>
                    <a:pt x="1141" y="110"/>
                  </a:lnTo>
                  <a:lnTo>
                    <a:pt x="1296" y="121"/>
                  </a:lnTo>
                  <a:lnTo>
                    <a:pt x="1450" y="129"/>
                  </a:lnTo>
                  <a:lnTo>
                    <a:pt x="1601" y="138"/>
                  </a:lnTo>
                  <a:lnTo>
                    <a:pt x="1750" y="149"/>
                  </a:lnTo>
                  <a:lnTo>
                    <a:pt x="1894" y="157"/>
                  </a:lnTo>
                  <a:lnTo>
                    <a:pt x="2034" y="166"/>
                  </a:lnTo>
                  <a:lnTo>
                    <a:pt x="2170" y="172"/>
                  </a:lnTo>
                  <a:lnTo>
                    <a:pt x="2301" y="181"/>
                  </a:lnTo>
                  <a:lnTo>
                    <a:pt x="2428" y="189"/>
                  </a:lnTo>
                  <a:lnTo>
                    <a:pt x="2549" y="196"/>
                  </a:lnTo>
                  <a:lnTo>
                    <a:pt x="2665" y="205"/>
                  </a:lnTo>
                  <a:lnTo>
                    <a:pt x="2774" y="211"/>
                  </a:lnTo>
                  <a:lnTo>
                    <a:pt x="2879" y="217"/>
                  </a:lnTo>
                  <a:lnTo>
                    <a:pt x="2976" y="222"/>
                  </a:lnTo>
                  <a:lnTo>
                    <a:pt x="3068" y="228"/>
                  </a:lnTo>
                  <a:lnTo>
                    <a:pt x="3151" y="233"/>
                  </a:lnTo>
                  <a:lnTo>
                    <a:pt x="3228" y="237"/>
                  </a:lnTo>
                  <a:lnTo>
                    <a:pt x="3295" y="241"/>
                  </a:lnTo>
                  <a:lnTo>
                    <a:pt x="3357" y="245"/>
                  </a:lnTo>
                  <a:lnTo>
                    <a:pt x="3407" y="250"/>
                  </a:lnTo>
                  <a:lnTo>
                    <a:pt x="3431" y="250"/>
                  </a:lnTo>
                  <a:lnTo>
                    <a:pt x="3451" y="252"/>
                  </a:lnTo>
                  <a:lnTo>
                    <a:pt x="3468" y="252"/>
                  </a:lnTo>
                  <a:lnTo>
                    <a:pt x="3486" y="254"/>
                  </a:lnTo>
                  <a:lnTo>
                    <a:pt x="3499" y="254"/>
                  </a:lnTo>
                  <a:lnTo>
                    <a:pt x="3510" y="254"/>
                  </a:lnTo>
                  <a:lnTo>
                    <a:pt x="3519" y="256"/>
                  </a:lnTo>
                  <a:lnTo>
                    <a:pt x="3525" y="256"/>
                  </a:lnTo>
                  <a:lnTo>
                    <a:pt x="3530" y="256"/>
                  </a:lnTo>
                  <a:lnTo>
                    <a:pt x="3530" y="256"/>
                  </a:lnTo>
                  <a:lnTo>
                    <a:pt x="3534" y="256"/>
                  </a:lnTo>
                  <a:lnTo>
                    <a:pt x="3536" y="258"/>
                  </a:lnTo>
                  <a:lnTo>
                    <a:pt x="3536" y="260"/>
                  </a:lnTo>
                  <a:lnTo>
                    <a:pt x="3536" y="263"/>
                  </a:lnTo>
                  <a:lnTo>
                    <a:pt x="3536" y="267"/>
                  </a:lnTo>
                  <a:lnTo>
                    <a:pt x="3534" y="269"/>
                  </a:lnTo>
                  <a:lnTo>
                    <a:pt x="3532" y="269"/>
                  </a:lnTo>
                  <a:lnTo>
                    <a:pt x="3530" y="269"/>
                  </a:lnTo>
                  <a:lnTo>
                    <a:pt x="3530" y="269"/>
                  </a:lnTo>
                  <a:close/>
                  <a:moveTo>
                    <a:pt x="105" y="108"/>
                  </a:moveTo>
                  <a:lnTo>
                    <a:pt x="0" y="47"/>
                  </a:lnTo>
                  <a:lnTo>
                    <a:pt x="114" y="0"/>
                  </a:lnTo>
                  <a:lnTo>
                    <a:pt x="105" y="108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4734" name="Freeform 30"/>
            <p:cNvSpPr>
              <a:spLocks noEditPoints="1"/>
            </p:cNvSpPr>
            <p:nvPr/>
          </p:nvSpPr>
          <p:spPr bwMode="auto">
            <a:xfrm>
              <a:off x="2676" y="1043"/>
              <a:ext cx="586" cy="1754"/>
            </a:xfrm>
            <a:custGeom>
              <a:avLst/>
              <a:gdLst/>
              <a:ahLst/>
              <a:cxnLst>
                <a:cxn ang="0">
                  <a:pos x="478" y="1568"/>
                </a:cxn>
                <a:cxn ang="0">
                  <a:pos x="386" y="1388"/>
                </a:cxn>
                <a:cxn ang="0">
                  <a:pos x="296" y="1213"/>
                </a:cxn>
                <a:cxn ang="0">
                  <a:pos x="217" y="1045"/>
                </a:cxn>
                <a:cxn ang="0">
                  <a:pos x="145" y="886"/>
                </a:cxn>
                <a:cxn ang="0">
                  <a:pos x="99" y="772"/>
                </a:cxn>
                <a:cxn ang="0">
                  <a:pos x="73" y="703"/>
                </a:cxn>
                <a:cxn ang="0">
                  <a:pos x="49" y="634"/>
                </a:cxn>
                <a:cxn ang="0">
                  <a:pos x="31" y="572"/>
                </a:cxn>
                <a:cxn ang="0">
                  <a:pos x="16" y="512"/>
                </a:cxn>
                <a:cxn ang="0">
                  <a:pos x="7" y="458"/>
                </a:cxn>
                <a:cxn ang="0">
                  <a:pos x="0" y="406"/>
                </a:cxn>
                <a:cxn ang="0">
                  <a:pos x="0" y="359"/>
                </a:cxn>
                <a:cxn ang="0">
                  <a:pos x="3" y="316"/>
                </a:cxn>
                <a:cxn ang="0">
                  <a:pos x="9" y="277"/>
                </a:cxn>
                <a:cxn ang="0">
                  <a:pos x="27" y="226"/>
                </a:cxn>
                <a:cxn ang="0">
                  <a:pos x="60" y="163"/>
                </a:cxn>
                <a:cxn ang="0">
                  <a:pos x="101" y="114"/>
                </a:cxn>
                <a:cxn ang="0">
                  <a:pos x="149" y="69"/>
                </a:cxn>
                <a:cxn ang="0">
                  <a:pos x="187" y="43"/>
                </a:cxn>
                <a:cxn ang="0">
                  <a:pos x="193" y="43"/>
                </a:cxn>
                <a:cxn ang="0">
                  <a:pos x="195" y="47"/>
                </a:cxn>
                <a:cxn ang="0">
                  <a:pos x="195" y="53"/>
                </a:cxn>
                <a:cxn ang="0">
                  <a:pos x="158" y="79"/>
                </a:cxn>
                <a:cxn ang="0">
                  <a:pos x="112" y="122"/>
                </a:cxn>
                <a:cxn ang="0">
                  <a:pos x="71" y="172"/>
                </a:cxn>
                <a:cxn ang="0">
                  <a:pos x="40" y="230"/>
                </a:cxn>
                <a:cxn ang="0">
                  <a:pos x="22" y="279"/>
                </a:cxn>
                <a:cxn ang="0">
                  <a:pos x="16" y="318"/>
                </a:cxn>
                <a:cxn ang="0">
                  <a:pos x="14" y="359"/>
                </a:cxn>
                <a:cxn ang="0">
                  <a:pos x="14" y="406"/>
                </a:cxn>
                <a:cxn ang="0">
                  <a:pos x="20" y="456"/>
                </a:cxn>
                <a:cxn ang="0">
                  <a:pos x="29" y="510"/>
                </a:cxn>
                <a:cxn ang="0">
                  <a:pos x="44" y="568"/>
                </a:cxn>
                <a:cxn ang="0">
                  <a:pos x="62" y="630"/>
                </a:cxn>
                <a:cxn ang="0">
                  <a:pos x="86" y="697"/>
                </a:cxn>
                <a:cxn ang="0">
                  <a:pos x="112" y="768"/>
                </a:cxn>
                <a:cxn ang="0">
                  <a:pos x="158" y="880"/>
                </a:cxn>
                <a:cxn ang="0">
                  <a:pos x="228" y="1039"/>
                </a:cxn>
                <a:cxn ang="0">
                  <a:pos x="309" y="1207"/>
                </a:cxn>
                <a:cxn ang="0">
                  <a:pos x="397" y="1381"/>
                </a:cxn>
                <a:cxn ang="0">
                  <a:pos x="491" y="1562"/>
                </a:cxn>
                <a:cxn ang="0">
                  <a:pos x="585" y="1747"/>
                </a:cxn>
                <a:cxn ang="0">
                  <a:pos x="585" y="1751"/>
                </a:cxn>
                <a:cxn ang="0">
                  <a:pos x="579" y="1753"/>
                </a:cxn>
                <a:cxn ang="0">
                  <a:pos x="574" y="1751"/>
                </a:cxn>
                <a:cxn ang="0">
                  <a:pos x="572" y="1749"/>
                </a:cxn>
                <a:cxn ang="0">
                  <a:pos x="263" y="0"/>
                </a:cxn>
                <a:cxn ang="0">
                  <a:pos x="143" y="15"/>
                </a:cxn>
              </a:cxnLst>
              <a:rect l="0" t="0" r="r" b="b"/>
              <a:pathLst>
                <a:path w="585" h="1753">
                  <a:moveTo>
                    <a:pt x="572" y="1749"/>
                  </a:moveTo>
                  <a:lnTo>
                    <a:pt x="478" y="1568"/>
                  </a:lnTo>
                  <a:lnTo>
                    <a:pt x="432" y="1478"/>
                  </a:lnTo>
                  <a:lnTo>
                    <a:pt x="386" y="1388"/>
                  </a:lnTo>
                  <a:lnTo>
                    <a:pt x="340" y="1299"/>
                  </a:lnTo>
                  <a:lnTo>
                    <a:pt x="296" y="1213"/>
                  </a:lnTo>
                  <a:lnTo>
                    <a:pt x="254" y="1127"/>
                  </a:lnTo>
                  <a:lnTo>
                    <a:pt x="217" y="1045"/>
                  </a:lnTo>
                  <a:lnTo>
                    <a:pt x="180" y="964"/>
                  </a:lnTo>
                  <a:lnTo>
                    <a:pt x="145" y="886"/>
                  </a:lnTo>
                  <a:lnTo>
                    <a:pt x="114" y="809"/>
                  </a:lnTo>
                  <a:lnTo>
                    <a:pt x="99" y="772"/>
                  </a:lnTo>
                  <a:lnTo>
                    <a:pt x="86" y="738"/>
                  </a:lnTo>
                  <a:lnTo>
                    <a:pt x="73" y="703"/>
                  </a:lnTo>
                  <a:lnTo>
                    <a:pt x="60" y="669"/>
                  </a:lnTo>
                  <a:lnTo>
                    <a:pt x="49" y="634"/>
                  </a:lnTo>
                  <a:lnTo>
                    <a:pt x="40" y="602"/>
                  </a:lnTo>
                  <a:lnTo>
                    <a:pt x="31" y="572"/>
                  </a:lnTo>
                  <a:lnTo>
                    <a:pt x="22" y="542"/>
                  </a:lnTo>
                  <a:lnTo>
                    <a:pt x="16" y="512"/>
                  </a:lnTo>
                  <a:lnTo>
                    <a:pt x="11" y="484"/>
                  </a:lnTo>
                  <a:lnTo>
                    <a:pt x="7" y="458"/>
                  </a:lnTo>
                  <a:lnTo>
                    <a:pt x="3" y="432"/>
                  </a:lnTo>
                  <a:lnTo>
                    <a:pt x="0" y="406"/>
                  </a:lnTo>
                  <a:lnTo>
                    <a:pt x="0" y="383"/>
                  </a:lnTo>
                  <a:lnTo>
                    <a:pt x="0" y="359"/>
                  </a:lnTo>
                  <a:lnTo>
                    <a:pt x="0" y="337"/>
                  </a:lnTo>
                  <a:lnTo>
                    <a:pt x="3" y="316"/>
                  </a:lnTo>
                  <a:lnTo>
                    <a:pt x="5" y="297"/>
                  </a:lnTo>
                  <a:lnTo>
                    <a:pt x="9" y="277"/>
                  </a:lnTo>
                  <a:lnTo>
                    <a:pt x="14" y="260"/>
                  </a:lnTo>
                  <a:lnTo>
                    <a:pt x="27" y="226"/>
                  </a:lnTo>
                  <a:lnTo>
                    <a:pt x="40" y="193"/>
                  </a:lnTo>
                  <a:lnTo>
                    <a:pt x="60" y="163"/>
                  </a:lnTo>
                  <a:lnTo>
                    <a:pt x="79" y="137"/>
                  </a:lnTo>
                  <a:lnTo>
                    <a:pt x="101" y="114"/>
                  </a:lnTo>
                  <a:lnTo>
                    <a:pt x="125" y="90"/>
                  </a:lnTo>
                  <a:lnTo>
                    <a:pt x="149" y="69"/>
                  </a:lnTo>
                  <a:lnTo>
                    <a:pt x="184" y="45"/>
                  </a:lnTo>
                  <a:lnTo>
                    <a:pt x="187" y="43"/>
                  </a:lnTo>
                  <a:lnTo>
                    <a:pt x="189" y="43"/>
                  </a:lnTo>
                  <a:lnTo>
                    <a:pt x="193" y="43"/>
                  </a:lnTo>
                  <a:lnTo>
                    <a:pt x="193" y="45"/>
                  </a:lnTo>
                  <a:lnTo>
                    <a:pt x="195" y="47"/>
                  </a:lnTo>
                  <a:lnTo>
                    <a:pt x="195" y="51"/>
                  </a:lnTo>
                  <a:lnTo>
                    <a:pt x="195" y="53"/>
                  </a:lnTo>
                  <a:lnTo>
                    <a:pt x="193" y="56"/>
                  </a:lnTo>
                  <a:lnTo>
                    <a:pt x="158" y="79"/>
                  </a:lnTo>
                  <a:lnTo>
                    <a:pt x="134" y="99"/>
                  </a:lnTo>
                  <a:lnTo>
                    <a:pt x="112" y="122"/>
                  </a:lnTo>
                  <a:lnTo>
                    <a:pt x="90" y="146"/>
                  </a:lnTo>
                  <a:lnTo>
                    <a:pt x="71" y="172"/>
                  </a:lnTo>
                  <a:lnTo>
                    <a:pt x="53" y="200"/>
                  </a:lnTo>
                  <a:lnTo>
                    <a:pt x="40" y="230"/>
                  </a:lnTo>
                  <a:lnTo>
                    <a:pt x="27" y="262"/>
                  </a:lnTo>
                  <a:lnTo>
                    <a:pt x="22" y="279"/>
                  </a:lnTo>
                  <a:lnTo>
                    <a:pt x="18" y="299"/>
                  </a:lnTo>
                  <a:lnTo>
                    <a:pt x="16" y="318"/>
                  </a:lnTo>
                  <a:lnTo>
                    <a:pt x="14" y="340"/>
                  </a:lnTo>
                  <a:lnTo>
                    <a:pt x="14" y="359"/>
                  </a:lnTo>
                  <a:lnTo>
                    <a:pt x="14" y="383"/>
                  </a:lnTo>
                  <a:lnTo>
                    <a:pt x="14" y="406"/>
                  </a:lnTo>
                  <a:lnTo>
                    <a:pt x="16" y="430"/>
                  </a:lnTo>
                  <a:lnTo>
                    <a:pt x="20" y="456"/>
                  </a:lnTo>
                  <a:lnTo>
                    <a:pt x="25" y="482"/>
                  </a:lnTo>
                  <a:lnTo>
                    <a:pt x="29" y="510"/>
                  </a:lnTo>
                  <a:lnTo>
                    <a:pt x="36" y="538"/>
                  </a:lnTo>
                  <a:lnTo>
                    <a:pt x="44" y="568"/>
                  </a:lnTo>
                  <a:lnTo>
                    <a:pt x="53" y="600"/>
                  </a:lnTo>
                  <a:lnTo>
                    <a:pt x="62" y="630"/>
                  </a:lnTo>
                  <a:lnTo>
                    <a:pt x="73" y="665"/>
                  </a:lnTo>
                  <a:lnTo>
                    <a:pt x="86" y="697"/>
                  </a:lnTo>
                  <a:lnTo>
                    <a:pt x="97" y="733"/>
                  </a:lnTo>
                  <a:lnTo>
                    <a:pt x="112" y="768"/>
                  </a:lnTo>
                  <a:lnTo>
                    <a:pt x="125" y="804"/>
                  </a:lnTo>
                  <a:lnTo>
                    <a:pt x="158" y="880"/>
                  </a:lnTo>
                  <a:lnTo>
                    <a:pt x="191" y="957"/>
                  </a:lnTo>
                  <a:lnTo>
                    <a:pt x="228" y="1039"/>
                  </a:lnTo>
                  <a:lnTo>
                    <a:pt x="268" y="1123"/>
                  </a:lnTo>
                  <a:lnTo>
                    <a:pt x="309" y="1207"/>
                  </a:lnTo>
                  <a:lnTo>
                    <a:pt x="353" y="1293"/>
                  </a:lnTo>
                  <a:lnTo>
                    <a:pt x="397" y="1381"/>
                  </a:lnTo>
                  <a:lnTo>
                    <a:pt x="443" y="1472"/>
                  </a:lnTo>
                  <a:lnTo>
                    <a:pt x="491" y="1562"/>
                  </a:lnTo>
                  <a:lnTo>
                    <a:pt x="585" y="1745"/>
                  </a:lnTo>
                  <a:lnTo>
                    <a:pt x="585" y="1747"/>
                  </a:lnTo>
                  <a:lnTo>
                    <a:pt x="585" y="1749"/>
                  </a:lnTo>
                  <a:lnTo>
                    <a:pt x="585" y="1751"/>
                  </a:lnTo>
                  <a:lnTo>
                    <a:pt x="583" y="1753"/>
                  </a:lnTo>
                  <a:lnTo>
                    <a:pt x="579" y="1753"/>
                  </a:lnTo>
                  <a:lnTo>
                    <a:pt x="576" y="1753"/>
                  </a:lnTo>
                  <a:lnTo>
                    <a:pt x="574" y="1751"/>
                  </a:lnTo>
                  <a:lnTo>
                    <a:pt x="572" y="1749"/>
                  </a:lnTo>
                  <a:lnTo>
                    <a:pt x="572" y="1749"/>
                  </a:lnTo>
                  <a:close/>
                  <a:moveTo>
                    <a:pt x="143" y="15"/>
                  </a:moveTo>
                  <a:lnTo>
                    <a:pt x="263" y="0"/>
                  </a:lnTo>
                  <a:lnTo>
                    <a:pt x="204" y="103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932" name="Rectangle 31"/>
            <p:cNvSpPr>
              <a:spLocks noChangeArrowheads="1"/>
            </p:cNvSpPr>
            <p:nvPr/>
          </p:nvSpPr>
          <p:spPr bwMode="auto">
            <a:xfrm>
              <a:off x="4538" y="475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3" name="Rectangle 32"/>
            <p:cNvSpPr>
              <a:spLocks noChangeArrowheads="1"/>
            </p:cNvSpPr>
            <p:nvPr/>
          </p:nvSpPr>
          <p:spPr bwMode="auto">
            <a:xfrm>
              <a:off x="4618" y="530"/>
              <a:ext cx="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24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4" name="Rectangle 33"/>
            <p:cNvSpPr>
              <a:spLocks noChangeArrowheads="1"/>
            </p:cNvSpPr>
            <p:nvPr/>
          </p:nvSpPr>
          <p:spPr bwMode="auto">
            <a:xfrm>
              <a:off x="4800" y="475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5" name="Rectangle 34"/>
            <p:cNvSpPr>
              <a:spLocks noChangeArrowheads="1"/>
            </p:cNvSpPr>
            <p:nvPr/>
          </p:nvSpPr>
          <p:spPr bwMode="auto">
            <a:xfrm>
              <a:off x="3923" y="1793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6" name="Rectangle 35"/>
            <p:cNvSpPr>
              <a:spLocks noChangeArrowheads="1"/>
            </p:cNvSpPr>
            <p:nvPr/>
          </p:nvSpPr>
          <p:spPr bwMode="auto">
            <a:xfrm>
              <a:off x="4003" y="1847"/>
              <a:ext cx="9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41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7" name="Rectangle 36"/>
            <p:cNvSpPr>
              <a:spLocks noChangeArrowheads="1"/>
            </p:cNvSpPr>
            <p:nvPr/>
          </p:nvSpPr>
          <p:spPr bwMode="auto">
            <a:xfrm>
              <a:off x="4188" y="1793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8" name="Rectangle 37"/>
            <p:cNvSpPr>
              <a:spLocks noChangeArrowheads="1"/>
            </p:cNvSpPr>
            <p:nvPr/>
          </p:nvSpPr>
          <p:spPr bwMode="auto">
            <a:xfrm>
              <a:off x="4178" y="905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39" name="Rectangle 38"/>
            <p:cNvSpPr>
              <a:spLocks noChangeArrowheads="1"/>
            </p:cNvSpPr>
            <p:nvPr/>
          </p:nvSpPr>
          <p:spPr bwMode="auto">
            <a:xfrm>
              <a:off x="4258" y="960"/>
              <a:ext cx="8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42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0" name="Rectangle 39"/>
            <p:cNvSpPr>
              <a:spLocks noChangeArrowheads="1"/>
            </p:cNvSpPr>
            <p:nvPr/>
          </p:nvSpPr>
          <p:spPr bwMode="auto">
            <a:xfrm>
              <a:off x="4443" y="905"/>
              <a:ext cx="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1" name="Rectangle 40"/>
            <p:cNvSpPr>
              <a:spLocks noChangeArrowheads="1"/>
            </p:cNvSpPr>
            <p:nvPr/>
          </p:nvSpPr>
          <p:spPr bwMode="auto">
            <a:xfrm>
              <a:off x="3740" y="1412"/>
              <a:ext cx="4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2" name="Rectangle 41"/>
            <p:cNvSpPr>
              <a:spLocks noChangeArrowheads="1"/>
            </p:cNvSpPr>
            <p:nvPr/>
          </p:nvSpPr>
          <p:spPr bwMode="auto">
            <a:xfrm>
              <a:off x="3823" y="1465"/>
              <a:ext cx="8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14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3" name="Rectangle 42"/>
            <p:cNvSpPr>
              <a:spLocks noChangeArrowheads="1"/>
            </p:cNvSpPr>
            <p:nvPr/>
          </p:nvSpPr>
          <p:spPr bwMode="auto">
            <a:xfrm>
              <a:off x="4005" y="1412"/>
              <a:ext cx="2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4" name="Rectangle 43"/>
            <p:cNvSpPr>
              <a:spLocks noChangeArrowheads="1"/>
            </p:cNvSpPr>
            <p:nvPr/>
          </p:nvSpPr>
          <p:spPr bwMode="auto">
            <a:xfrm>
              <a:off x="2105" y="853"/>
              <a:ext cx="4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45" name="Rectangle 44"/>
            <p:cNvSpPr>
              <a:spLocks noChangeArrowheads="1"/>
            </p:cNvSpPr>
            <p:nvPr/>
          </p:nvSpPr>
          <p:spPr bwMode="auto">
            <a:xfrm>
              <a:off x="2160" y="907"/>
              <a:ext cx="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21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46" name="Rectangle 45"/>
            <p:cNvSpPr>
              <a:spLocks noChangeArrowheads="1"/>
            </p:cNvSpPr>
            <p:nvPr/>
          </p:nvSpPr>
          <p:spPr bwMode="auto">
            <a:xfrm>
              <a:off x="2228" y="788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47" name="Rectangle 46"/>
            <p:cNvSpPr>
              <a:spLocks noChangeArrowheads="1"/>
            </p:cNvSpPr>
            <p:nvPr/>
          </p:nvSpPr>
          <p:spPr bwMode="auto">
            <a:xfrm>
              <a:off x="3370" y="1965"/>
              <a:ext cx="14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48" name="Rectangle 47"/>
            <p:cNvSpPr>
              <a:spLocks noChangeArrowheads="1"/>
            </p:cNvSpPr>
            <p:nvPr/>
          </p:nvSpPr>
          <p:spPr bwMode="auto">
            <a:xfrm>
              <a:off x="3440" y="2018"/>
              <a:ext cx="19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23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49" name="Rectangle 48"/>
            <p:cNvSpPr>
              <a:spLocks noChangeArrowheads="1"/>
            </p:cNvSpPr>
            <p:nvPr/>
          </p:nvSpPr>
          <p:spPr bwMode="auto">
            <a:xfrm>
              <a:off x="3733" y="1965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0" name="Rectangle 49"/>
            <p:cNvSpPr>
              <a:spLocks noChangeArrowheads="1"/>
            </p:cNvSpPr>
            <p:nvPr/>
          </p:nvSpPr>
          <p:spPr bwMode="auto">
            <a:xfrm>
              <a:off x="2676" y="1955"/>
              <a:ext cx="16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51" name="Rectangle 50"/>
            <p:cNvSpPr>
              <a:spLocks noChangeArrowheads="1"/>
            </p:cNvSpPr>
            <p:nvPr/>
          </p:nvSpPr>
          <p:spPr bwMode="auto">
            <a:xfrm>
              <a:off x="2758" y="2008"/>
              <a:ext cx="2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32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52" name="Rectangle 51"/>
            <p:cNvSpPr>
              <a:spLocks noChangeArrowheads="1"/>
            </p:cNvSpPr>
            <p:nvPr/>
          </p:nvSpPr>
          <p:spPr bwMode="auto">
            <a:xfrm>
              <a:off x="3064" y="1955"/>
              <a:ext cx="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3" name="Rectangle 52"/>
            <p:cNvSpPr>
              <a:spLocks noChangeArrowheads="1"/>
            </p:cNvSpPr>
            <p:nvPr/>
          </p:nvSpPr>
          <p:spPr bwMode="auto">
            <a:xfrm>
              <a:off x="1984" y="2116"/>
              <a:ext cx="15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54" name="Rectangle 53"/>
            <p:cNvSpPr>
              <a:spLocks noChangeArrowheads="1"/>
            </p:cNvSpPr>
            <p:nvPr/>
          </p:nvSpPr>
          <p:spPr bwMode="auto">
            <a:xfrm>
              <a:off x="2043" y="2168"/>
              <a:ext cx="23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31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55" name="Rectangle 54"/>
            <p:cNvSpPr>
              <a:spLocks noChangeArrowheads="1"/>
            </p:cNvSpPr>
            <p:nvPr/>
          </p:nvSpPr>
          <p:spPr bwMode="auto">
            <a:xfrm>
              <a:off x="2368" y="2116"/>
              <a:ext cx="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6" name="Rectangle 55"/>
            <p:cNvSpPr>
              <a:spLocks noChangeArrowheads="1"/>
            </p:cNvSpPr>
            <p:nvPr/>
          </p:nvSpPr>
          <p:spPr bwMode="auto">
            <a:xfrm>
              <a:off x="1018" y="2720"/>
              <a:ext cx="16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57" name="Rectangle 56"/>
            <p:cNvSpPr>
              <a:spLocks noChangeArrowheads="1"/>
            </p:cNvSpPr>
            <p:nvPr/>
          </p:nvSpPr>
          <p:spPr bwMode="auto">
            <a:xfrm>
              <a:off x="1051" y="2772"/>
              <a:ext cx="26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de-DE" sz="9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13</a:t>
              </a:r>
              <a:endParaRPr lang="de-DE" sz="2800" dirty="0">
                <a:effectLst/>
                <a:latin typeface="Times New Roman" pitchFamily="18" charset="0"/>
              </a:endParaRPr>
            </a:p>
          </p:txBody>
        </p:sp>
        <p:sp>
          <p:nvSpPr>
            <p:cNvPr id="123958" name="Rectangle 57"/>
            <p:cNvSpPr>
              <a:spLocks noChangeArrowheads="1"/>
            </p:cNvSpPr>
            <p:nvPr/>
          </p:nvSpPr>
          <p:spPr bwMode="auto">
            <a:xfrm>
              <a:off x="1410" y="2720"/>
              <a:ext cx="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59" name="Rectangle 58"/>
            <p:cNvSpPr>
              <a:spLocks noChangeArrowheads="1"/>
            </p:cNvSpPr>
            <p:nvPr/>
          </p:nvSpPr>
          <p:spPr bwMode="auto">
            <a:xfrm>
              <a:off x="3998" y="2327"/>
              <a:ext cx="4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60" name="Rectangle 59"/>
            <p:cNvSpPr>
              <a:spLocks noChangeArrowheads="1"/>
            </p:cNvSpPr>
            <p:nvPr/>
          </p:nvSpPr>
          <p:spPr bwMode="auto">
            <a:xfrm>
              <a:off x="4078" y="2380"/>
              <a:ext cx="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34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61" name="Rectangle 60"/>
            <p:cNvSpPr>
              <a:spLocks noChangeArrowheads="1"/>
            </p:cNvSpPr>
            <p:nvPr/>
          </p:nvSpPr>
          <p:spPr bwMode="auto">
            <a:xfrm>
              <a:off x="4263" y="2327"/>
              <a:ext cx="2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63" name="Rectangle 62"/>
            <p:cNvSpPr>
              <a:spLocks noChangeArrowheads="1"/>
            </p:cNvSpPr>
            <p:nvPr/>
          </p:nvSpPr>
          <p:spPr bwMode="auto">
            <a:xfrm>
              <a:off x="5195" y="2912"/>
              <a:ext cx="40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eaLnBrk="0" hangingPunct="0"/>
              <a:r>
                <a:rPr lang="de-DE" sz="1200" b="1" dirty="0" err="1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r>
                <a:rPr lang="de-DE" sz="1200" b="1" baseline="-25000" dirty="0" err="1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43</a:t>
              </a:r>
              <a:endParaRPr lang="de-DE" sz="1200" b="1" baseline="-25000" dirty="0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964" name="Rectangle 63"/>
            <p:cNvSpPr>
              <a:spLocks noChangeArrowheads="1"/>
            </p:cNvSpPr>
            <p:nvPr/>
          </p:nvSpPr>
          <p:spPr bwMode="auto">
            <a:xfrm>
              <a:off x="5230" y="3013"/>
              <a:ext cx="27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eaLnBrk="0" hangingPunct="0"/>
              <a:r>
                <a:rPr lang="de-DE" sz="9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de-DE" sz="2800">
                <a:effectLst/>
                <a:latin typeface="Times New Roman" pitchFamily="18" charset="0"/>
              </a:endParaRPr>
            </a:p>
          </p:txBody>
        </p:sp>
        <p:sp>
          <p:nvSpPr>
            <p:cNvPr id="123965" name="Text Box 64"/>
            <p:cNvSpPr txBox="1">
              <a:spLocks noChangeArrowheads="1"/>
            </p:cNvSpPr>
            <p:nvPr/>
          </p:nvSpPr>
          <p:spPr bwMode="auto">
            <a:xfrm>
              <a:off x="481" y="1402"/>
              <a:ext cx="57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de-DE" sz="28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w</a:t>
              </a:r>
              <a:r>
                <a:rPr lang="de-DE" sz="2800" b="1" baseline="-250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1</a:t>
              </a:r>
              <a:endParaRPr lang="de-DE" sz="2800" b="1" dirty="0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966" name="Text Box 65"/>
            <p:cNvSpPr txBox="1">
              <a:spLocks noChangeArrowheads="1"/>
            </p:cNvSpPr>
            <p:nvPr/>
          </p:nvSpPr>
          <p:spPr bwMode="auto">
            <a:xfrm>
              <a:off x="3001" y="472"/>
              <a:ext cx="57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de-DE" sz="28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w</a:t>
              </a:r>
              <a:r>
                <a:rPr lang="de-DE" sz="2800" b="1" baseline="-250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endParaRPr lang="de-DE" sz="2800" b="1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967" name="Text Box 66"/>
            <p:cNvSpPr txBox="1">
              <a:spLocks noChangeArrowheads="1"/>
            </p:cNvSpPr>
            <p:nvPr/>
          </p:nvSpPr>
          <p:spPr bwMode="auto">
            <a:xfrm>
              <a:off x="5011" y="1597"/>
              <a:ext cx="57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de-DE" sz="28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w</a:t>
              </a:r>
              <a:r>
                <a:rPr lang="de-DE" sz="2800" b="1" baseline="-250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4</a:t>
              </a:r>
              <a:endParaRPr lang="de-DE" sz="2800" b="1" dirty="0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968" name="Text Box 67"/>
            <p:cNvSpPr txBox="1">
              <a:spLocks noChangeArrowheads="1"/>
            </p:cNvSpPr>
            <p:nvPr/>
          </p:nvSpPr>
          <p:spPr bwMode="auto">
            <a:xfrm>
              <a:off x="3091" y="2932"/>
              <a:ext cx="57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de-DE" sz="28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w</a:t>
              </a:r>
              <a:r>
                <a:rPr lang="de-DE" sz="2800" b="1" baseline="-2500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</a:t>
              </a:r>
              <a:endParaRPr lang="de-DE" sz="2800" b="1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8" name="Inhaltsplatzhalter 2"/>
          <p:cNvSpPr>
            <a:spLocks noGrp="1"/>
          </p:cNvSpPr>
          <p:nvPr>
            <p:ph idx="1"/>
          </p:nvPr>
        </p:nvSpPr>
        <p:spPr>
          <a:xfrm>
            <a:off x="541247" y="1501282"/>
            <a:ext cx="8423241" cy="116978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err="1" smtClean="0">
                <a:effectLst/>
              </a:rPr>
              <a:t>w</a:t>
            </a:r>
            <a:r>
              <a:rPr lang="en-US" baseline="-25000" dirty="0" err="1" smtClean="0">
                <a:effectLst/>
              </a:rPr>
              <a:t>j</a:t>
            </a:r>
            <a:r>
              <a:rPr lang="en-US" dirty="0" smtClean="0">
                <a:effectLst/>
              </a:rPr>
              <a:t>: Population in state j</a:t>
            </a:r>
          </a:p>
          <a:p>
            <a:pPr marL="0" indent="0">
              <a:buNone/>
            </a:pPr>
            <a:r>
              <a:rPr lang="en-US" dirty="0" err="1" smtClean="0">
                <a:effectLst/>
              </a:rPr>
              <a:t>a</a:t>
            </a:r>
            <a:r>
              <a:rPr lang="en-US" baseline="-25000" dirty="0" err="1" smtClean="0">
                <a:effectLst/>
              </a:rPr>
              <a:t>ij</a:t>
            </a:r>
            <a:r>
              <a:rPr lang="en-US" dirty="0" smtClean="0">
                <a:effectLst/>
              </a:rPr>
              <a:t>: Transition probability from state i to state j</a:t>
            </a:r>
            <a:endParaRPr lang="en-US" dirty="0">
              <a:effectLst/>
            </a:endParaRPr>
          </a:p>
        </p:txBody>
      </p:sp>
      <p:pic>
        <p:nvPicPr>
          <p:cNvPr id="69" name="Grafik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61" y="-9314"/>
            <a:ext cx="1372639" cy="178443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869442" y="1836477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</a:rPr>
              <a:t>Andrei </a:t>
            </a:r>
            <a:r>
              <a:rPr lang="de-DE" sz="800" dirty="0" smtClean="0">
                <a:solidFill>
                  <a:schemeClr val="tx1"/>
                </a:solidFill>
              </a:rPr>
              <a:t>A. Markov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41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Markov</a:t>
            </a:r>
            <a:r>
              <a:rPr lang="de-DE" dirty="0" smtClean="0"/>
              <a:t>-Model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3194050" cy="809625"/>
          </a:xfrm>
          <a:solidFill>
            <a:srgbClr val="FFFFCC"/>
          </a:solidFill>
        </p:spPr>
      </p:pic>
      <p:pic>
        <p:nvPicPr>
          <p:cNvPr id="30726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525" y="5147468"/>
            <a:ext cx="3529013" cy="985838"/>
          </a:xfrm>
          <a:solidFill>
            <a:srgbClr val="FFFFCC"/>
          </a:solidFill>
        </p:spPr>
      </p:pic>
      <p:sp>
        <p:nvSpPr>
          <p:cNvPr id="585739" name="Rectangle 11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30728" name="Picture 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2565400"/>
            <a:ext cx="1644650" cy="1644650"/>
          </a:xfrm>
          <a:solidFill>
            <a:srgbClr val="CCFFCC"/>
          </a:solidFill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Disease Dynamics Modelling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2632686" y="2693030"/>
                <a:ext cx="4531601" cy="14719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de-DE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de-DE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de-DE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DE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DE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86" y="2693030"/>
                <a:ext cx="4531601" cy="14719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1" y="292100"/>
            <a:ext cx="5967488" cy="1384300"/>
          </a:xfrm>
        </p:spPr>
        <p:txBody>
          <a:bodyPr/>
          <a:lstStyle/>
          <a:p>
            <a:r>
              <a:rPr lang="en-GB" dirty="0"/>
              <a:t>System Dynamics Model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38" y="0"/>
            <a:ext cx="1557261" cy="184482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779675" y="1836477"/>
            <a:ext cx="12474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</a:rPr>
              <a:t>Jay Wright Forrester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7"/>
          <a:stretch/>
        </p:blipFill>
        <p:spPr>
          <a:xfrm>
            <a:off x="7624772" y="2136924"/>
            <a:ext cx="1557261" cy="16521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876657" y="3812279"/>
            <a:ext cx="1053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</a:rPr>
              <a:t>Dennis Meadows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457200" y="1905000"/>
            <a:ext cx="71675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b="0" dirty="0">
                <a:effectLst/>
              </a:rPr>
              <a:t>Definition: System dynamics (SD) is an approach to understanding the nonlinear behaviour of complex systems over time using stocks, flows, internal feedback loops, </a:t>
            </a:r>
            <a:r>
              <a:rPr lang="en-US" b="0" dirty="0" smtClean="0">
                <a:effectLst/>
              </a:rPr>
              <a:t>and </a:t>
            </a:r>
            <a:r>
              <a:rPr lang="en-US" b="0" dirty="0">
                <a:effectLst/>
              </a:rPr>
              <a:t>time </a:t>
            </a:r>
            <a:r>
              <a:rPr lang="en-US" b="0" dirty="0" smtClean="0">
                <a:effectLst/>
              </a:rPr>
              <a:t>delays (MIT)</a:t>
            </a:r>
            <a:endParaRPr lang="en-US" b="0" dirty="0">
              <a:effectLst/>
            </a:endParaRPr>
          </a:p>
          <a:p>
            <a:r>
              <a:rPr lang="en-US" b="0" dirty="0" smtClean="0">
                <a:effectLst/>
              </a:rPr>
              <a:t>Industrial Dynamics</a:t>
            </a:r>
          </a:p>
          <a:p>
            <a:pPr lvl="1"/>
            <a:r>
              <a:rPr lang="de-DE" altLang="de-DE" b="0" dirty="0" smtClean="0">
                <a:effectLst/>
              </a:rPr>
              <a:t>Forrester (1961)</a:t>
            </a:r>
          </a:p>
          <a:p>
            <a:r>
              <a:rPr lang="de-DE" altLang="de-DE" b="0" dirty="0" smtClean="0">
                <a:effectLst/>
              </a:rPr>
              <a:t>Urban Dynamics</a:t>
            </a:r>
          </a:p>
          <a:p>
            <a:pPr lvl="1"/>
            <a:r>
              <a:rPr lang="de-DE" altLang="de-DE" b="0" dirty="0" smtClean="0">
                <a:effectLst/>
              </a:rPr>
              <a:t>Forrester (</a:t>
            </a:r>
            <a:r>
              <a:rPr lang="de-DE" altLang="de-DE" b="0" dirty="0">
                <a:effectLst/>
              </a:rPr>
              <a:t>1969</a:t>
            </a:r>
            <a:r>
              <a:rPr lang="de-DE" altLang="de-DE" b="0" dirty="0" smtClean="0">
                <a:effectLst/>
              </a:rPr>
              <a:t>)</a:t>
            </a:r>
            <a:endParaRPr lang="en-US" b="0" dirty="0">
              <a:effectLst/>
            </a:endParaRPr>
          </a:p>
          <a:p>
            <a:r>
              <a:rPr lang="en-US" b="0" dirty="0">
                <a:effectLst/>
              </a:rPr>
              <a:t>World Dynamics</a:t>
            </a:r>
          </a:p>
          <a:p>
            <a:pPr lvl="1"/>
            <a:r>
              <a:rPr lang="en-US" b="0" dirty="0">
                <a:effectLst/>
              </a:rPr>
              <a:t>Limits to Growth (1972)</a:t>
            </a:r>
          </a:p>
          <a:p>
            <a:pPr lvl="1"/>
            <a:r>
              <a:rPr lang="en-US" b="0" dirty="0">
                <a:effectLst/>
              </a:rPr>
              <a:t>Dennis Meadows, Club of </a:t>
            </a:r>
            <a:r>
              <a:rPr lang="en-US" b="0" dirty="0" smtClean="0">
                <a:effectLst/>
              </a:rPr>
              <a:t>Rome</a:t>
            </a:r>
            <a:endParaRPr lang="en-US" b="0" dirty="0">
              <a:effectLst/>
            </a:endParaRPr>
          </a:p>
          <a:p>
            <a:r>
              <a:rPr lang="en-US" b="0" dirty="0">
                <a:effectLst/>
              </a:rPr>
              <a:t>Business Dynamics</a:t>
            </a:r>
          </a:p>
          <a:p>
            <a:pPr lvl="1"/>
            <a:r>
              <a:rPr lang="en-US" b="0" dirty="0" err="1" smtClean="0">
                <a:effectLst/>
              </a:rPr>
              <a:t>Sterman</a:t>
            </a:r>
            <a:r>
              <a:rPr lang="en-US" b="0" dirty="0" smtClean="0">
                <a:effectLst/>
              </a:rPr>
              <a:t> (</a:t>
            </a:r>
            <a:r>
              <a:rPr lang="en-US" b="0" dirty="0">
                <a:effectLst/>
              </a:rPr>
              <a:t>2000</a:t>
            </a:r>
            <a:r>
              <a:rPr lang="en-US" b="0" dirty="0" smtClean="0">
                <a:effectLst/>
              </a:rPr>
              <a:t>)</a:t>
            </a:r>
            <a:endParaRPr lang="en-US" b="0" dirty="0">
              <a:effectLst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56" y="3140968"/>
            <a:ext cx="1543050" cy="2286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81" y="4570514"/>
            <a:ext cx="1819681" cy="22536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93" y="4268566"/>
            <a:ext cx="1428750" cy="142875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952803" y="5722715"/>
            <a:ext cx="9012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John </a:t>
            </a:r>
            <a:r>
              <a:rPr lang="de-DE" sz="800" dirty="0" err="1" smtClean="0">
                <a:solidFill>
                  <a:schemeClr val="tx1"/>
                </a:solidFill>
              </a:rPr>
              <a:t>Sterman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System Dynamics Model</a:t>
            </a:r>
            <a:endParaRPr lang="de-DE" dirty="0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73100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9" name="Picture" r:id="rId3" imgW="5310360" imgH="4430520" progId="Word.Picture.8">
                  <p:embed/>
                </p:oleObj>
              </mc:Choice>
              <mc:Fallback>
                <p:oleObj name="Picture" r:id="rId3" imgW="5310360" imgH="4430520" progId="Word.Picture.8">
                  <p:embed/>
                  <p:pic>
                    <p:nvPicPr>
                      <p:cNvPr id="317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1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System Dynamics Model</a:t>
            </a:r>
            <a:endParaRPr lang="de-DE" dirty="0"/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52665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2" name="Picture" r:id="rId3" imgW="5310360" imgH="4430520" progId="Word.Picture.8">
                  <p:embed/>
                </p:oleObj>
              </mc:Choice>
              <mc:Fallback>
                <p:oleObj name="Picture" r:id="rId3" imgW="5310360" imgH="4430520" progId="Word.Picture.8">
                  <p:embed/>
                  <p:pic>
                    <p:nvPicPr>
                      <p:cNvPr id="327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3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System Dynamics Model</a:t>
            </a:r>
            <a:endParaRPr lang="de-DE" dirty="0"/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87934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7" name="Picture" r:id="rId3" imgW="5310360" imgH="4430520" progId="Word.Picture.8">
                  <p:embed/>
                </p:oleObj>
              </mc:Choice>
              <mc:Fallback>
                <p:oleObj name="Picture" r:id="rId3" imgW="5310360" imgH="4430520" progId="Word.Picture.8">
                  <p:embed/>
                  <p:pic>
                    <p:nvPicPr>
                      <p:cNvPr id="337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3" name="Abgerundete rechteckige Legende 2"/>
          <p:cNvSpPr/>
          <p:nvPr/>
        </p:nvSpPr>
        <p:spPr bwMode="auto">
          <a:xfrm>
            <a:off x="7591425" y="5085184"/>
            <a:ext cx="1151383" cy="502876"/>
          </a:xfrm>
          <a:prstGeom prst="wedgeRoundRectCallout">
            <a:avLst>
              <a:gd name="adj1" fmla="val -103037"/>
              <a:gd name="adj2" fmla="val -13091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Stock</a:t>
            </a:r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7591424" y="3868918"/>
            <a:ext cx="1151383" cy="502876"/>
          </a:xfrm>
          <a:prstGeom prst="wedgeRoundRectCallout">
            <a:avLst>
              <a:gd name="adj1" fmla="val -137869"/>
              <a:gd name="adj2" fmla="val -1149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Flow</a:t>
            </a:r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906017" y="4120356"/>
            <a:ext cx="1151383" cy="502876"/>
          </a:xfrm>
          <a:prstGeom prst="wedgeRoundRectCallout">
            <a:avLst>
              <a:gd name="adj1" fmla="val 160295"/>
              <a:gd name="adj2" fmla="val -2085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17869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System Dynamics </a:t>
            </a:r>
            <a:r>
              <a:rPr lang="de-DE" dirty="0" err="1"/>
              <a:t>of</a:t>
            </a:r>
            <a:r>
              <a:rPr lang="de-DE" dirty="0"/>
              <a:t> a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95536" y="1951672"/>
                <a:ext cx="6484917" cy="110799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𝑷𝒐𝒑𝒖𝒍𝒂𝒕𝒊𝒐𝒏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𝒑𝒆𝒓𝒊𝒐𝒅𝒆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i="1" dirty="0" smtClean="0">
                    <a:latin typeface="Cambria Math" panose="02040503050406030204" pitchFamily="18" charset="0"/>
                  </a:rPr>
                  <a:t>t</a:t>
                </a:r>
              </a:p>
              <a:p>
                <a:pPr algn="l"/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r:               rate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𝑪𝒉𝒂𝒏𝒈𝒆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𝒑𝒐𝒑𝒖𝒍𝒂𝒕𝒊𝒐𝒏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𝒑𝒆𝒓𝒊𝒐𝒅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1672"/>
                <a:ext cx="6484917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1880" t="-8242" b="-120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00526" y="3861048"/>
                <a:ext cx="3523402" cy="110799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de-DE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de-DE" sz="3600" i="1" dirty="0" smtClean="0">
                    <a:latin typeface="Cambria Math" panose="02040503050406030204" pitchFamily="18" charset="0"/>
                  </a:rPr>
                  <a:t>=r</a:t>
                </a:r>
                <a:r>
                  <a:rPr lang="de-DE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de-DE" sz="3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3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de-DE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3600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de-DE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de-DE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26" y="3861048"/>
                <a:ext cx="3523402" cy="1107996"/>
              </a:xfrm>
              <a:prstGeom prst="rect">
                <a:avLst/>
              </a:prstGeom>
              <a:blipFill>
                <a:blip r:embed="rId3"/>
                <a:stretch>
                  <a:fillRect t="-126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1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System Dynamics </a:t>
            </a:r>
            <a:r>
              <a:rPr lang="de-DE" dirty="0" err="1"/>
              <a:t>of</a:t>
            </a:r>
            <a:r>
              <a:rPr lang="de-DE" dirty="0"/>
              <a:t> a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00526" y="3861048"/>
                <a:ext cx="3523402" cy="110799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de-DE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de-DE" sz="3600" i="1" dirty="0" smtClean="0">
                    <a:latin typeface="Cambria Math" panose="02040503050406030204" pitchFamily="18" charset="0"/>
                  </a:rPr>
                  <a:t>=r</a:t>
                </a:r>
                <a:r>
                  <a:rPr lang="de-DE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de-DE" sz="3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3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de-DE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3600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de-DE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de-DE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26" y="3861048"/>
                <a:ext cx="3523402" cy="1107996"/>
              </a:xfrm>
              <a:prstGeom prst="rect">
                <a:avLst/>
              </a:prstGeom>
              <a:blipFill>
                <a:blip r:embed="rId3"/>
                <a:stretch>
                  <a:fillRect t="-126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292080" y="3442667"/>
                <a:ext cx="3523402" cy="75052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de-DE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𝒅𝑷</m:t>
                          </m:r>
                        </m:num>
                        <m:den>
                          <m:r>
                            <a:rPr lang="de-DE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de-DE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de-DE" sz="3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442667"/>
                <a:ext cx="3523402" cy="750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95536" y="1951672"/>
                <a:ext cx="6484917" cy="110799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𝑷𝒐𝒑𝒖𝒍𝒂𝒕𝒊𝒐𝒏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𝒑𝒆𝒓𝒊𝒐𝒅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i="1" dirty="0" smtClean="0">
                    <a:latin typeface="Cambria Math" panose="02040503050406030204" pitchFamily="18" charset="0"/>
                  </a:rPr>
                  <a:t>t</a:t>
                </a:r>
              </a:p>
              <a:p>
                <a:pPr algn="l"/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r:               rate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𝑪𝒉𝒂𝒏𝒈𝒆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𝒑𝒐𝒑𝒖𝒍𝒂𝒕𝒊𝒐𝒏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𝒑𝒆𝒓𝒊𝒐𝒅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1672"/>
                <a:ext cx="6484917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1880" t="-8242" b="-120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bgerundete rechteckige Legende 5"/>
          <p:cNvSpPr/>
          <p:nvPr/>
        </p:nvSpPr>
        <p:spPr bwMode="auto">
          <a:xfrm>
            <a:off x="251520" y="5589240"/>
            <a:ext cx="2232248" cy="1008112"/>
          </a:xfrm>
          <a:prstGeom prst="wedgeRoundRectCallout">
            <a:avLst>
              <a:gd name="adj1" fmla="val 14720"/>
              <a:gd name="adj2" fmla="val -11155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Difference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Equation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5937657" y="5849888"/>
            <a:ext cx="2232248" cy="1008112"/>
          </a:xfrm>
          <a:prstGeom prst="wedgeRoundRectCallout">
            <a:avLst>
              <a:gd name="adj1" fmla="val -14263"/>
              <a:gd name="adj2" fmla="val -8844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Exponential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Equation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6948264" y="2082752"/>
            <a:ext cx="2232248" cy="1008112"/>
          </a:xfrm>
          <a:prstGeom prst="wedgeRoundRectCallout">
            <a:avLst>
              <a:gd name="adj1" fmla="val -33199"/>
              <a:gd name="adj2" fmla="val 8782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Differential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Equation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292080" y="4874401"/>
                <a:ext cx="3523402" cy="55399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de-DE" sz="3600" i="1" dirty="0" smtClean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e-DE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𝒓𝒕</m:t>
                        </m:r>
                      </m:sup>
                    </m:sSup>
                  </m:oMath>
                </a14:m>
                <a:endParaRPr lang="de-DE" sz="36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874401"/>
                <a:ext cx="3523402" cy="553998"/>
              </a:xfrm>
              <a:prstGeom prst="rect">
                <a:avLst/>
              </a:prstGeom>
              <a:blipFill>
                <a:blip r:embed="rId6"/>
                <a:stretch>
                  <a:fillRect t="-25556" b="-5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4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 Dynamics </a:t>
            </a:r>
            <a:r>
              <a:rPr lang="de-DE" dirty="0" err="1"/>
              <a:t>of</a:t>
            </a:r>
            <a:r>
              <a:rPr lang="de-DE" dirty="0"/>
              <a:t> a Population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P</a:t>
            </a:r>
            <a:r>
              <a:rPr lang="de-DE" baseline="-25000" dirty="0" smtClean="0"/>
              <a:t>0 </a:t>
            </a:r>
            <a:r>
              <a:rPr lang="de-DE" dirty="0" smtClean="0"/>
              <a:t>= 100,000</a:t>
            </a:r>
          </a:p>
          <a:p>
            <a:r>
              <a:rPr lang="de-DE" smtClean="0"/>
              <a:t>r=0.05</a:t>
            </a:r>
            <a:endParaRPr lang="de-DE" dirty="0" smtClean="0"/>
          </a:p>
          <a:p>
            <a:r>
              <a:rPr lang="de-DE" dirty="0" smtClean="0"/>
              <a:t>t: </a:t>
            </a:r>
            <a:r>
              <a:rPr lang="de-DE" dirty="0" err="1" smtClean="0"/>
              <a:t>years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1285333"/>
              </p:ext>
            </p:extLst>
          </p:nvPr>
        </p:nvGraphicFramePr>
        <p:xfrm>
          <a:off x="3059832" y="1905000"/>
          <a:ext cx="5976664" cy="486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916">
                  <a:extLst>
                    <a:ext uri="{9D8B030D-6E8A-4147-A177-3AD203B41FA5}">
                      <a16:colId xmlns:a16="http://schemas.microsoft.com/office/drawing/2014/main" xmlns="" val="2044032983"/>
                    </a:ext>
                  </a:extLst>
                </a:gridCol>
                <a:gridCol w="2465374">
                  <a:extLst>
                    <a:ext uri="{9D8B030D-6E8A-4147-A177-3AD203B41FA5}">
                      <a16:colId xmlns:a16="http://schemas.microsoft.com/office/drawing/2014/main" xmlns="" val="1754297122"/>
                    </a:ext>
                  </a:extLst>
                </a:gridCol>
                <a:gridCol w="2465374">
                  <a:extLst>
                    <a:ext uri="{9D8B030D-6E8A-4147-A177-3AD203B41FA5}">
                      <a16:colId xmlns:a16="http://schemas.microsoft.com/office/drawing/2014/main" xmlns="" val="1549478441"/>
                    </a:ext>
                  </a:extLst>
                </a:gridCol>
              </a:tblGrid>
              <a:tr h="4513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(</a:t>
                      </a:r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(differential)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8904933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100,000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100,000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3037980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105,000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105,127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76136488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110,250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110,517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18352532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115,763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116,183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59065507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121,551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122,140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7525147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127,628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128,403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48525515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134,010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134,986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63962864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140,710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141,907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77250414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147,746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149,182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15529139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155,133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156,831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73791643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162,889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164,872  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2627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20310" y="1410784"/>
            <a:ext cx="4808333" cy="1020379"/>
          </a:xfrm>
        </p:spPr>
        <p:txBody>
          <a:bodyPr/>
          <a:lstStyle/>
          <a:p>
            <a:r>
              <a:rPr lang="de-DE" dirty="0" smtClean="0"/>
              <a:t>Population: 82,000,000</a:t>
            </a:r>
          </a:p>
        </p:txBody>
      </p:sp>
      <p:pic>
        <p:nvPicPr>
          <p:cNvPr id="53250" name="Picture 2" descr="http://www.mygeo.info/landkarten/deutschland/Deutschland_in_Euro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04" y="490319"/>
            <a:ext cx="3900737" cy="390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ige Legende 4"/>
          <p:cNvSpPr/>
          <p:nvPr/>
        </p:nvSpPr>
        <p:spPr bwMode="auto">
          <a:xfrm>
            <a:off x="-12243" y="2105472"/>
            <a:ext cx="3690818" cy="4752528"/>
          </a:xfrm>
          <a:prstGeom prst="wedgeRectCallout">
            <a:avLst>
              <a:gd name="adj1" fmla="val 138301"/>
              <a:gd name="adj2" fmla="val -37118"/>
            </a:avLst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9" name="Grafik 8" descr="http://atdin.com/reisen-um-die-welt/images/deutschland/landkarte_deutschlan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472"/>
            <a:ext cx="366875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e 5"/>
          <p:cNvSpPr/>
          <p:nvPr/>
        </p:nvSpPr>
        <p:spPr bwMode="auto">
          <a:xfrm>
            <a:off x="2843808" y="256490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376836" name="Picture 4" descr="deutschland-0025.gif von 123gif.de Download &amp; Grußkartenversand">
            <a:hlinkClick r:id="rId4" tooltip="deutschland-0025.gif von 123gif.de Download &amp; Grußkartenversand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12" y="-387424"/>
            <a:ext cx="2771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ige Legende 11"/>
          <p:cNvSpPr/>
          <p:nvPr/>
        </p:nvSpPr>
        <p:spPr bwMode="auto">
          <a:xfrm>
            <a:off x="5859273" y="4225961"/>
            <a:ext cx="3312368" cy="2664296"/>
          </a:xfrm>
          <a:prstGeom prst="wedgeRectCallout">
            <a:avLst>
              <a:gd name="adj1" fmla="val -138093"/>
              <a:gd name="adj2" fmla="val -1088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3" name="Grafik 12" descr="http://www.einfach-orange.de/files/2009/07/Historischer-Campus-Greifswald-Domblick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"/>
          <a:stretch/>
        </p:blipFill>
        <p:spPr bwMode="auto">
          <a:xfrm>
            <a:off x="5891562" y="4391848"/>
            <a:ext cx="3164840" cy="2378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94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62975"/>
              </p:ext>
            </p:extLst>
          </p:nvPr>
        </p:nvGraphicFramePr>
        <p:xfrm>
          <a:off x="-82959" y="421711"/>
          <a:ext cx="9309919" cy="601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66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tx1"/>
                </a:solidFill>
              </a:rPr>
              <a:t>System Dynamics of Anopheles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912539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5" name="Picture" r:id="rId3" imgW="5310360" imgH="4430520" progId="Word.Picture.8">
                  <p:embed/>
                </p:oleObj>
              </mc:Choice>
              <mc:Fallback>
                <p:oleObj name="Picture" r:id="rId3" imgW="5310360" imgH="4430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3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tx1"/>
                </a:solidFill>
              </a:rPr>
              <a:t>System Dynamics of Anopheles</a:t>
            </a:r>
            <a:endParaRPr lang="de-DE" b="1" smtClean="0">
              <a:solidFill>
                <a:schemeClr val="tx1"/>
              </a:solidFill>
            </a:endParaRP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248158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8" name="Picture" r:id="rId3" imgW="5310360" imgH="4430520" progId="Word.Picture.8">
                  <p:embed/>
                </p:oleObj>
              </mc:Choice>
              <mc:Fallback>
                <p:oleObj name="Picture" r:id="rId3" imgW="5310360" imgH="4430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3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tx1"/>
                </a:solidFill>
              </a:rPr>
              <a:t>System Dynamics of Anopheles</a:t>
            </a:r>
            <a:endParaRPr lang="de-DE" b="1" smtClean="0">
              <a:solidFill>
                <a:schemeClr val="tx1"/>
              </a:solidFill>
            </a:endParaRP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027665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1" name="Bild" r:id="rId3" imgW="5310360" imgH="4430520" progId="Word.Picture.8">
                  <p:embed/>
                </p:oleObj>
              </mc:Choice>
              <mc:Fallback>
                <p:oleObj name="Bild" r:id="rId3" imgW="5310360" imgH="4430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tx1"/>
                </a:solidFill>
              </a:rPr>
              <a:t>System Dynamics of Anopheles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648497"/>
              </p:ext>
            </p:extLst>
          </p:nvPr>
        </p:nvGraphicFramePr>
        <p:xfrm>
          <a:off x="2068513" y="1840529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7" name="Bild" r:id="rId3" imgW="5310360" imgH="4430520" progId="Word.Picture.8">
                  <p:embed/>
                </p:oleObj>
              </mc:Choice>
              <mc:Fallback>
                <p:oleObj name="Bild" r:id="rId3" imgW="5310360" imgH="4430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1840529"/>
                        <a:ext cx="5311775" cy="4430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7994468" y="5013176"/>
            <a:ext cx="1151383" cy="502876"/>
          </a:xfrm>
          <a:prstGeom prst="wedgeRoundRectCallout">
            <a:avLst>
              <a:gd name="adj1" fmla="val -137869"/>
              <a:gd name="adj2" fmla="val -1149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Delay</a:t>
            </a:r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7591424" y="3868918"/>
            <a:ext cx="1151383" cy="502876"/>
          </a:xfrm>
          <a:prstGeom prst="wedgeRoundRectCallout">
            <a:avLst>
              <a:gd name="adj1" fmla="val -137869"/>
              <a:gd name="adj2" fmla="val -1149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Flow</a:t>
            </a:r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7524328" y="6157434"/>
            <a:ext cx="1151383" cy="502876"/>
          </a:xfrm>
          <a:prstGeom prst="wedgeRoundRectCallout">
            <a:avLst>
              <a:gd name="adj1" fmla="val -103037"/>
              <a:gd name="adj2" fmla="val -13091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Stock</a:t>
            </a: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906017" y="4120356"/>
            <a:ext cx="1151383" cy="502876"/>
          </a:xfrm>
          <a:prstGeom prst="wedgeRoundRectCallout">
            <a:avLst>
              <a:gd name="adj1" fmla="val 160295"/>
              <a:gd name="adj2" fmla="val -2085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19668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tx1"/>
                </a:solidFill>
              </a:rPr>
              <a:t>System Dynamics of Anopheles</a:t>
            </a:r>
            <a:endParaRPr lang="de-DE" b="1" smtClean="0">
              <a:solidFill>
                <a:schemeClr val="tx1"/>
              </a:solidFill>
            </a:endParaRP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165693"/>
              </p:ext>
            </p:extLst>
          </p:nvPr>
        </p:nvGraphicFramePr>
        <p:xfrm>
          <a:off x="2057400" y="1905000"/>
          <a:ext cx="531177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2" name="Bild" r:id="rId3" imgW="5310360" imgH="4430520" progId="Word.Picture.8">
                  <p:embed/>
                </p:oleObj>
              </mc:Choice>
              <mc:Fallback>
                <p:oleObj name="Bild" r:id="rId3" imgW="5310360" imgH="4430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311775" cy="4430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20272" r="8870" b="22154"/>
          <a:stretch/>
        </p:blipFill>
        <p:spPr bwMode="auto">
          <a:xfrm>
            <a:off x="63992" y="1286933"/>
            <a:ext cx="9274626" cy="394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5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>
                <a:solidFill>
                  <a:schemeClr val="tx1"/>
                </a:solidFill>
              </a:rPr>
              <a:t>System Dynamics of Anopheles</a:t>
            </a:r>
            <a:endParaRPr lang="de-DE" sz="4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33126" y="1676400"/>
                <a:ext cx="5256632" cy="221599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𝑨𝒏𝒐𝒑𝒉𝒆𝒍𝒆𝒔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𝒑𝒆𝒓𝒊𝒐𝒅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i="1" dirty="0" smtClean="0">
                    <a:latin typeface="Cambria Math" panose="02040503050406030204" pitchFamily="18" charset="0"/>
                  </a:rPr>
                  <a:t>t</a:t>
                </a:r>
              </a:p>
              <a:p>
                <a:pPr algn="l"/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r: </a:t>
                </a:r>
                <a:r>
                  <a:rPr lang="de-DE" i="1" dirty="0" err="1" smtClean="0">
                    <a:latin typeface="Cambria Math" panose="02040503050406030204" pitchFamily="18" charset="0"/>
                  </a:rPr>
                  <a:t>number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i="1" dirty="0" err="1" smtClean="0">
                    <a:latin typeface="Cambria Math" panose="02040503050406030204" pitchFamily="18" charset="0"/>
                  </a:rPr>
                  <a:t>of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i="1" dirty="0" err="1" smtClean="0">
                    <a:latin typeface="Cambria Math" panose="02040503050406030204" pitchFamily="18" charset="0"/>
                  </a:rPr>
                  <a:t>eggs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per </a:t>
                </a:r>
                <a:r>
                  <a:rPr lang="de-DE" i="1" dirty="0" err="1" smtClean="0">
                    <a:latin typeface="Cambria Math" panose="02040503050406030204" pitchFamily="18" charset="0"/>
                  </a:rPr>
                  <a:t>day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per </a:t>
                </a:r>
                <a:r>
                  <a:rPr lang="de-DE" i="1" dirty="0" err="1" smtClean="0">
                    <a:latin typeface="Cambria Math" panose="02040503050406030204" pitchFamily="18" charset="0"/>
                  </a:rPr>
                  <a:t>anopheles</a:t>
                </a: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𝑬𝒈𝒈𝒔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𝒑𝒆𝒓𝒊𝒐𝒅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t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𝑳𝒂𝒓𝒗𝒂𝒆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𝒑𝒆𝒓𝒊𝒐𝒅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i="1" dirty="0" smtClean="0">
                    <a:latin typeface="Cambria Math" panose="02040503050406030204" pitchFamily="18" charset="0"/>
                  </a:rPr>
                  <a:t>t</a:t>
                </a:r>
              </a:p>
              <a:p>
                <a:pPr algn="l"/>
                <a:r>
                  <a:rPr lang="de-DE" i="1" dirty="0">
                    <a:latin typeface="Cambria Math" panose="02040503050406030204" pitchFamily="18" charset="0"/>
                  </a:rPr>
                  <a:t>e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: </a:t>
                </a:r>
                <a:r>
                  <a:rPr lang="de-DE" i="1" dirty="0" err="1" smtClean="0">
                    <a:latin typeface="Cambria Math" panose="02040503050406030204" pitchFamily="18" charset="0"/>
                  </a:rPr>
                  <a:t>Maturation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period of </a:t>
                </a:r>
                <a:r>
                  <a:rPr lang="de-DE" i="1" dirty="0" err="1" smtClean="0">
                    <a:latin typeface="Cambria Math" panose="02040503050406030204" pitchFamily="18" charset="0"/>
                  </a:rPr>
                  <a:t>eggs</a:t>
                </a: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algn="l"/>
                <a:r>
                  <a:rPr lang="de-DE" i="1" dirty="0" smtClean="0">
                    <a:latin typeface="Cambria Math" panose="02040503050406030204" pitchFamily="18" charset="0"/>
                  </a:rPr>
                  <a:t>l: </a:t>
                </a:r>
                <a:r>
                  <a:rPr lang="de-DE" i="1" dirty="0" err="1" smtClean="0">
                    <a:latin typeface="Cambria Math" panose="02040503050406030204" pitchFamily="18" charset="0"/>
                  </a:rPr>
                  <a:t>Maturation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period of </a:t>
                </a:r>
                <a:r>
                  <a:rPr lang="de-DE" i="1" dirty="0" err="1" smtClean="0">
                    <a:latin typeface="Cambria Math" panose="02040503050406030204" pitchFamily="18" charset="0"/>
                  </a:rPr>
                  <a:t>larvae</a:t>
                </a:r>
                <a:endParaRPr lang="de-DE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6" y="1676400"/>
                <a:ext cx="5256632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3480" t="-4121" r="-3016"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7544" y="4077072"/>
                <a:ext cx="3523402" cy="239277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de-DE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de-DE" sz="3600" i="1" dirty="0" smtClean="0">
                    <a:latin typeface="Cambria Math" panose="02040503050406030204" pitchFamily="18" charset="0"/>
                  </a:rPr>
                  <a:t>=r</a:t>
                </a:r>
                <a:r>
                  <a:rPr lang="de-DE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DE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6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de-DE" sz="3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r>
                          <a:rPr lang="de-DE" sz="3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endParaRPr lang="de-DE" sz="3600" i="1" dirty="0" smtClean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de-DE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de-DE" sz="3600" i="1" dirty="0" smtClean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de-DE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6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r>
                          <a:rPr lang="de-DE" sz="36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endParaRPr lang="de-DE" sz="3600" i="1" dirty="0" smtClean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de-DE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de-DE" sz="3600" i="1" dirty="0" smtClean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endParaRPr lang="de-DE" sz="36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77072"/>
                <a:ext cx="3523402" cy="2392771"/>
              </a:xfrm>
              <a:prstGeom prst="rect">
                <a:avLst/>
              </a:prstGeom>
              <a:blipFill rotWithShape="0">
                <a:blip r:embed="rId3"/>
                <a:stretch>
                  <a:fillRect t="-1276" b="-53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572000" y="4149080"/>
                <a:ext cx="3523402" cy="166199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3600" i="1" dirty="0" smtClean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DE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de-DE" sz="3600" i="1" dirty="0" smtClean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36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DE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de-DE" sz="36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36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de-DE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de-DE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49080"/>
                <a:ext cx="3523402" cy="1661993"/>
              </a:xfrm>
              <a:prstGeom prst="rect">
                <a:avLst/>
              </a:prstGeom>
              <a:blipFill>
                <a:blip r:embed="rId4"/>
                <a:stretch>
                  <a:fillRect l="-173" t="-8456" b="-158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0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Discrete Event Simulation (DES)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specific agents where individual characteristics are required</a:t>
            </a:r>
          </a:p>
          <a:p>
            <a:r>
              <a:rPr lang="en-US" dirty="0" smtClean="0"/>
              <a:t>Example: Mother-To-Child-Transmission of HIV</a:t>
            </a:r>
          </a:p>
          <a:p>
            <a:pPr lvl="1"/>
            <a:r>
              <a:rPr lang="en-US" dirty="0" smtClean="0"/>
              <a:t>One child – attached to a specific mother</a:t>
            </a:r>
          </a:p>
          <a:p>
            <a:pPr lvl="1"/>
            <a:r>
              <a:rPr lang="en-US" dirty="0" smtClean="0"/>
              <a:t>Characteristic: HIV+, type of delivery, </a:t>
            </a:r>
            <a:r>
              <a:rPr lang="en-US" smtClean="0"/>
              <a:t>breast-feeding etc.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3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7273230" cy="1384300"/>
          </a:xfrm>
        </p:spPr>
        <p:txBody>
          <a:bodyPr/>
          <a:lstStyle/>
          <a:p>
            <a:r>
              <a:rPr lang="en-US" dirty="0" smtClean="0">
                <a:effectLst/>
              </a:rPr>
              <a:t>Decision on Prognosis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urpose </a:t>
            </a:r>
            <a:r>
              <a:rPr lang="en-US" dirty="0">
                <a:effectLst/>
              </a:rPr>
              <a:t>of economic </a:t>
            </a:r>
            <a:r>
              <a:rPr lang="en-US" dirty="0" smtClean="0">
                <a:effectLst/>
              </a:rPr>
              <a:t>analysis</a:t>
            </a:r>
          </a:p>
          <a:p>
            <a:pPr lvl="1"/>
            <a:r>
              <a:rPr lang="en-US" dirty="0" smtClean="0">
                <a:effectLst/>
              </a:rPr>
              <a:t>Epidemiological, Budget-Impact, Interventions</a:t>
            </a:r>
          </a:p>
          <a:p>
            <a:r>
              <a:rPr lang="en-US" dirty="0" smtClean="0">
                <a:effectLst/>
              </a:rPr>
              <a:t>Resources</a:t>
            </a:r>
          </a:p>
          <a:p>
            <a:pPr lvl="1"/>
            <a:r>
              <a:rPr lang="en-US" dirty="0" smtClean="0">
                <a:effectLst/>
              </a:rPr>
              <a:t>DES &gt; System Dynamics &gt; Markov &gt; </a:t>
            </a:r>
            <a:r>
              <a:rPr lang="en-US" dirty="0" err="1" smtClean="0">
                <a:effectLst/>
              </a:rPr>
              <a:t>Econom</a:t>
            </a:r>
            <a:r>
              <a:rPr lang="en-US" dirty="0" smtClean="0">
                <a:effectLst/>
              </a:rPr>
              <a:t>. &gt; </a:t>
            </a:r>
            <a:r>
              <a:rPr lang="en-US" dirty="0" err="1" smtClean="0">
                <a:effectLst/>
              </a:rPr>
              <a:t>Biomath</a:t>
            </a:r>
            <a:r>
              <a:rPr lang="en-US" dirty="0" smtClean="0">
                <a:effectLst/>
              </a:rPr>
              <a:t>. </a:t>
            </a:r>
            <a:endParaRPr lang="de-DE" dirty="0">
              <a:effectLst/>
            </a:endParaRPr>
          </a:p>
          <a:p>
            <a:r>
              <a:rPr lang="en-US" dirty="0" smtClean="0">
                <a:effectLst/>
              </a:rPr>
              <a:t>Complexity </a:t>
            </a:r>
            <a:r>
              <a:rPr lang="en-US" dirty="0">
                <a:effectLst/>
              </a:rPr>
              <a:t>of ecological </a:t>
            </a:r>
            <a:r>
              <a:rPr lang="en-US" dirty="0" smtClean="0">
                <a:effectLst/>
              </a:rPr>
              <a:t>system</a:t>
            </a:r>
          </a:p>
          <a:p>
            <a:pPr lvl="1"/>
            <a:r>
              <a:rPr lang="en-US" dirty="0" smtClean="0">
                <a:effectLst/>
              </a:rPr>
              <a:t>Infectious or degenerative diseases</a:t>
            </a:r>
          </a:p>
          <a:p>
            <a:pPr lvl="1"/>
            <a:r>
              <a:rPr lang="en-US" dirty="0" smtClean="0">
                <a:effectLst/>
              </a:rPr>
              <a:t>vector biology</a:t>
            </a:r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Rainfall, altitude, …</a:t>
            </a:r>
            <a:endParaRPr lang="de-DE" dirty="0">
              <a:effectLst/>
            </a:endParaRPr>
          </a:p>
          <a:p>
            <a:r>
              <a:rPr lang="en-US" dirty="0" smtClean="0">
                <a:effectLst/>
              </a:rPr>
              <a:t>Time horizon: 1-5-10-50-100 years?</a:t>
            </a:r>
            <a:endParaRPr lang="de-DE" dirty="0">
              <a:effectLst/>
            </a:endParaRPr>
          </a:p>
          <a:p>
            <a:r>
              <a:rPr lang="en-US" dirty="0" smtClean="0">
                <a:effectLst/>
              </a:rPr>
              <a:t>Discounting: does a future value have the same value as present</a:t>
            </a:r>
            <a:r>
              <a:rPr lang="en-US" dirty="0" smtClean="0">
                <a:effectLst/>
              </a:rPr>
              <a:t>?</a:t>
            </a:r>
          </a:p>
          <a:p>
            <a:r>
              <a:rPr lang="en-US" dirty="0" smtClean="0">
                <a:effectLst/>
              </a:rPr>
              <a:t>“Modelling for insights, </a:t>
            </a:r>
            <a:r>
              <a:rPr lang="en-US" smtClean="0">
                <a:effectLst/>
              </a:rPr>
              <a:t>not for numbers</a:t>
            </a:r>
            <a:r>
              <a:rPr lang="en-US" dirty="0" smtClean="0">
                <a:effectLst/>
              </a:rPr>
              <a:t>”</a:t>
            </a:r>
            <a:endParaRPr lang="de-DE" dirty="0">
              <a:effectLst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1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effectLst/>
              </a:rPr>
              <a:t>3. </a:t>
            </a:r>
            <a:r>
              <a:rPr lang="en-US" dirty="0" smtClean="0">
                <a:effectLst/>
              </a:rPr>
              <a:t>Example </a:t>
            </a:r>
            <a:r>
              <a:rPr lang="en-US" dirty="0">
                <a:effectLst/>
              </a:rPr>
              <a:t>I: </a:t>
            </a:r>
            <a:r>
              <a:rPr lang="en-US" dirty="0" smtClean="0">
                <a:effectLst/>
              </a:rPr>
              <a:t>Aids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120000"/>
              <a:buFontTx/>
              <a:buChar char="•"/>
            </a:pPr>
            <a:r>
              <a:rPr lang="de-DE" dirty="0" err="1" smtClean="0"/>
              <a:t>Pandemic</a:t>
            </a:r>
            <a:r>
              <a:rPr lang="de-DE" dirty="0" smtClean="0"/>
              <a:t>: &gt;</a:t>
            </a:r>
            <a:r>
              <a:rPr lang="de-DE" dirty="0"/>
              <a:t>20 Millionen </a:t>
            </a:r>
            <a:r>
              <a:rPr lang="de-DE" dirty="0" err="1" smtClean="0"/>
              <a:t>casulaties</a:t>
            </a:r>
            <a:endParaRPr lang="de-DE" dirty="0" smtClean="0"/>
          </a:p>
          <a:p>
            <a:pPr marL="342900" lvl="1" indent="-342900">
              <a:buClr>
                <a:schemeClr val="hlink"/>
              </a:buClr>
              <a:buSzPct val="120000"/>
              <a:buFontTx/>
              <a:buChar char="•"/>
            </a:pPr>
            <a:r>
              <a:rPr lang="de-DE" dirty="0" smtClean="0"/>
              <a:t>Cases per </a:t>
            </a:r>
            <a:r>
              <a:rPr lang="de-DE" dirty="0" err="1" smtClean="0"/>
              <a:t>country</a:t>
            </a:r>
            <a:r>
              <a:rPr lang="de-DE" dirty="0" smtClean="0"/>
              <a:t>:  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pic>
        <p:nvPicPr>
          <p:cNvPr id="5" name="Picture 2" descr="political world map"/>
          <p:cNvPicPr>
            <a:picLocks noChangeAspect="1" noChangeArrowheads="1"/>
          </p:cNvPicPr>
          <p:nvPr/>
        </p:nvPicPr>
        <p:blipFill rotWithShape="1">
          <a:blip r:embed="rId2" cstate="print"/>
          <a:srcRect l="6495" t="3644" r="13187" b="4669"/>
          <a:stretch/>
        </p:blipFill>
        <p:spPr bwMode="auto">
          <a:xfrm>
            <a:off x="1043608" y="2564591"/>
            <a:ext cx="8126914" cy="4293409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851920" y="640658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</a:t>
            </a:r>
            <a:r>
              <a:rPr lang="de-DE" sz="800"/>
              <a:t>://</a:t>
            </a:r>
            <a:r>
              <a:rPr lang="de-DE" sz="800" smtClean="0"/>
              <a:t>www.mapsharing.org/MS-maps/map-pages-worldmap/7-world-map-aids.html</a:t>
            </a:r>
            <a:endParaRPr lang="de-DE" sz="800" dirty="0"/>
          </a:p>
        </p:txBody>
      </p:sp>
      <p:pic>
        <p:nvPicPr>
          <p:cNvPr id="7" name="Picture 2" descr="political world map"/>
          <p:cNvPicPr>
            <a:picLocks noChangeAspect="1" noChangeArrowheads="1"/>
          </p:cNvPicPr>
          <p:nvPr/>
        </p:nvPicPr>
        <p:blipFill rotWithShape="1">
          <a:blip r:embed="rId2" cstate="print"/>
          <a:srcRect l="2040" t="68971" r="83261" b="10609"/>
          <a:stretch/>
        </p:blipFill>
        <p:spPr bwMode="auto">
          <a:xfrm>
            <a:off x="29934" y="5445225"/>
            <a:ext cx="2197524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8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Prof. Dr. Steffen Fleßa</a:t>
            </a:r>
          </a:p>
        </p:txBody>
      </p:sp>
      <p:sp>
        <p:nvSpPr>
          <p:cNvPr id="771078" name="Text Box 6"/>
          <p:cNvSpPr txBox="1">
            <a:spLocks noChangeArrowheads="1"/>
          </p:cNvSpPr>
          <p:nvPr/>
        </p:nvSpPr>
        <p:spPr bwMode="auto">
          <a:xfrm>
            <a:off x="503263" y="1772816"/>
            <a:ext cx="5113337" cy="26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1966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Married, 2 children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BA, MBA, </a:t>
            </a:r>
            <a:r>
              <a:rPr lang="en-US" dirty="0" smtClean="0">
                <a:solidFill>
                  <a:schemeClr val="tx1"/>
                </a:solidFill>
              </a:rPr>
              <a:t>PhD,                     </a:t>
            </a:r>
            <a:r>
              <a:rPr lang="en-US" dirty="0">
                <a:solidFill>
                  <a:schemeClr val="tx1"/>
                </a:solidFill>
              </a:rPr>
              <a:t>Habilitation </a:t>
            </a:r>
            <a:r>
              <a:rPr lang="en-US" dirty="0" err="1">
                <a:solidFill>
                  <a:schemeClr val="tx1"/>
                </a:solidFill>
              </a:rPr>
              <a:t>Uni</a:t>
            </a:r>
            <a:r>
              <a:rPr lang="en-US" dirty="0">
                <a:solidFill>
                  <a:schemeClr val="tx1"/>
                </a:solidFill>
              </a:rPr>
              <a:t> Erlangen-</a:t>
            </a:r>
            <a:r>
              <a:rPr lang="en-US" dirty="0" err="1">
                <a:solidFill>
                  <a:schemeClr val="tx1"/>
                </a:solidFill>
              </a:rPr>
              <a:t>Nürnberg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Lecturer </a:t>
            </a:r>
            <a:r>
              <a:rPr lang="en-US" dirty="0">
                <a:solidFill>
                  <a:schemeClr val="tx1"/>
                </a:solidFill>
              </a:rPr>
              <a:t>for hospital management, </a:t>
            </a:r>
            <a:r>
              <a:rPr lang="en-US" dirty="0" err="1">
                <a:solidFill>
                  <a:schemeClr val="tx1"/>
                </a:solidFill>
              </a:rPr>
              <a:t>Masoka</a:t>
            </a:r>
            <a:r>
              <a:rPr lang="en-US" dirty="0">
                <a:solidFill>
                  <a:schemeClr val="tx1"/>
                </a:solidFill>
              </a:rPr>
              <a:t> Management Training Institute, Tanzania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Professor for Nursing Administration, University of Applied Sciences, </a:t>
            </a:r>
            <a:r>
              <a:rPr lang="en-US" dirty="0" err="1" smtClean="0">
                <a:solidFill>
                  <a:schemeClr val="tx1"/>
                </a:solidFill>
              </a:rPr>
              <a:t>Nürnberg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1080" name="Text Box 8"/>
          <p:cNvSpPr txBox="1">
            <a:spLocks noChangeArrowheads="1"/>
          </p:cNvSpPr>
          <p:nvPr/>
        </p:nvSpPr>
        <p:spPr bwMode="auto">
          <a:xfrm>
            <a:off x="512139" y="4362942"/>
            <a:ext cx="8496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dirty="0"/>
              <a:t>Professor for International Health Economics, University of Heidelberg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Since 2004 director of the department of health care management, University of Greifswald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Since 2016 Vice President, University of Greifswald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Research interests: : Quantitative Techniques in Health Care, Nonprofit Organizations, International Health Care Management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95" y="1676400"/>
            <a:ext cx="3556744" cy="22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Consequences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Anti-Retroviral Therapy</a:t>
            </a:r>
          </a:p>
          <a:p>
            <a:pPr lvl="1"/>
            <a:r>
              <a:rPr lang="en-US" dirty="0" smtClean="0"/>
              <a:t>Opportunistic infections</a:t>
            </a:r>
          </a:p>
          <a:p>
            <a:pPr lvl="1"/>
            <a:r>
              <a:rPr lang="en-US" dirty="0" smtClean="0"/>
              <a:t>Palliative Care</a:t>
            </a:r>
          </a:p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„Aids-Control-Programs“</a:t>
            </a:r>
          </a:p>
          <a:p>
            <a:r>
              <a:rPr lang="en-US" dirty="0" smtClean="0"/>
              <a:t>Orphans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0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Anti-Retroviral Therapy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Short-term: tremendous impact on patients!</a:t>
            </a:r>
          </a:p>
          <a:p>
            <a:r>
              <a:rPr lang="en-US" dirty="0" smtClean="0">
                <a:effectLst/>
              </a:rPr>
              <a:t>Long-term risks: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400" dirty="0" err="1" smtClean="0"/>
              <a:t>Resistence</a:t>
            </a:r>
            <a:endParaRPr lang="de-DE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400" dirty="0"/>
              <a:t>Compliance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400" dirty="0" smtClean="0"/>
              <a:t>Sexual </a:t>
            </a:r>
            <a:r>
              <a:rPr lang="de-DE" sz="2400" dirty="0" err="1" smtClean="0"/>
              <a:t>behavior</a:t>
            </a:r>
            <a:r>
              <a:rPr lang="de-DE" sz="2400" dirty="0" smtClean="0"/>
              <a:t> </a:t>
            </a:r>
            <a:r>
              <a:rPr lang="de-DE" sz="2400" dirty="0" err="1" smtClean="0"/>
              <a:t>change</a:t>
            </a:r>
            <a:endParaRPr lang="de-DE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400" dirty="0" err="1" smtClean="0"/>
              <a:t>Opportunity</a:t>
            </a:r>
            <a:r>
              <a:rPr lang="de-DE" sz="2400" dirty="0" smtClean="0"/>
              <a:t> </a:t>
            </a:r>
            <a:r>
              <a:rPr lang="de-DE" sz="2400" dirty="0" err="1" smtClean="0"/>
              <a:t>cost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01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3"/>
            <a:ext cx="8388350" cy="68532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600069" name="Rectangle 5"/>
          <p:cNvSpPr>
            <a:spLocks noChangeArrowheads="1"/>
          </p:cNvSpPr>
          <p:nvPr/>
        </p:nvSpPr>
        <p:spPr bwMode="auto">
          <a:xfrm>
            <a:off x="0" y="0"/>
            <a:ext cx="2268538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3132138" y="0"/>
            <a:ext cx="6011862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1079" name="AutoShape 7"/>
          <p:cNvSpPr>
            <a:spLocks noChangeArrowheads="1"/>
          </p:cNvSpPr>
          <p:nvPr/>
        </p:nvSpPr>
        <p:spPr bwMode="auto">
          <a:xfrm>
            <a:off x="4067175" y="692150"/>
            <a:ext cx="4968875" cy="4032250"/>
          </a:xfrm>
          <a:prstGeom prst="wedgeRectCallout">
            <a:avLst>
              <a:gd name="adj1" fmla="val -73833"/>
              <a:gd name="adj2" fmla="val 9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3200" b="1" dirty="0" err="1" smtClean="0">
                <a:solidFill>
                  <a:srgbClr val="000000"/>
                </a:solidFill>
                <a:effectLst/>
              </a:rPr>
              <a:t>Intended</a:t>
            </a:r>
            <a:r>
              <a:rPr lang="de-DE" sz="3200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de-DE" sz="3200" b="1" dirty="0" err="1" smtClean="0">
                <a:solidFill>
                  <a:srgbClr val="000000"/>
                </a:solidFill>
                <a:effectLst/>
              </a:rPr>
              <a:t>sho</a:t>
            </a:r>
            <a:r>
              <a:rPr lang="de-DE" sz="3200" dirty="0" err="1" smtClean="0"/>
              <a:t>rt</a:t>
            </a:r>
            <a:r>
              <a:rPr lang="de-DE" sz="3200" dirty="0" smtClean="0"/>
              <a:t>-term </a:t>
            </a:r>
            <a:r>
              <a:rPr lang="de-DE" sz="3200" b="1" dirty="0" err="1" smtClean="0">
                <a:solidFill>
                  <a:srgbClr val="000000"/>
                </a:solidFill>
                <a:effectLst/>
              </a:rPr>
              <a:t>impact</a:t>
            </a:r>
            <a:r>
              <a:rPr lang="de-DE" sz="3200" b="1" dirty="0" smtClean="0">
                <a:solidFill>
                  <a:srgbClr val="000000"/>
                </a:solidFill>
                <a:effectLst/>
              </a:rPr>
              <a:t> of HAART</a:t>
            </a:r>
            <a:endParaRPr lang="de-DE" sz="3200" b="1" dirty="0">
              <a:solidFill>
                <a:srgbClr val="000000"/>
              </a:solidFill>
              <a:effectLst/>
            </a:endParaRPr>
          </a:p>
          <a:p>
            <a:endParaRPr lang="de-DE" sz="3200" b="1" dirty="0">
              <a:solidFill>
                <a:srgbClr val="000000"/>
              </a:solidFill>
              <a:effectLst/>
            </a:endParaRPr>
          </a:p>
          <a:p>
            <a:pPr algn="l">
              <a:buFont typeface="Wingdings" pitchFamily="2" charset="2"/>
              <a:buChar char="J"/>
            </a:pPr>
            <a:r>
              <a:rPr lang="de-DE" sz="2400" b="1" dirty="0">
                <a:solidFill>
                  <a:srgbClr val="000000"/>
                </a:solidFill>
                <a:effectLst/>
              </a:rPr>
              <a:t> </a:t>
            </a:r>
            <a:r>
              <a:rPr lang="de-DE" sz="2400" b="1" dirty="0" err="1" smtClean="0">
                <a:solidFill>
                  <a:srgbClr val="000000"/>
                </a:solidFill>
                <a:effectLst/>
              </a:rPr>
              <a:t>effectiveness</a:t>
            </a:r>
            <a:r>
              <a:rPr lang="de-DE" sz="2400" b="1" dirty="0" smtClean="0">
                <a:solidFill>
                  <a:srgbClr val="000000"/>
                </a:solidFill>
                <a:effectLst/>
              </a:rPr>
              <a:t> of HAART</a:t>
            </a:r>
            <a:endParaRPr lang="de-DE" sz="2400" b="1" dirty="0">
              <a:solidFill>
                <a:srgbClr val="000000"/>
              </a:solidFill>
              <a:effectLst/>
            </a:endParaRPr>
          </a:p>
          <a:p>
            <a:pPr algn="l">
              <a:buFont typeface="Wingdings" pitchFamily="2" charset="2"/>
              <a:buChar char="J"/>
            </a:pPr>
            <a:r>
              <a:rPr lang="de-DE" sz="2400" b="1" dirty="0" err="1" smtClean="0">
                <a:solidFill>
                  <a:srgbClr val="000000"/>
                </a:solidFill>
                <a:effectLst/>
              </a:rPr>
              <a:t>Cost-effectiveness</a:t>
            </a:r>
            <a:endParaRPr lang="de-DE" sz="2400" b="1" dirty="0">
              <a:solidFill>
                <a:srgbClr val="000000"/>
              </a:solidFill>
              <a:effectLst/>
            </a:endParaRPr>
          </a:p>
          <a:p>
            <a:pPr algn="l">
              <a:buFontTx/>
              <a:buChar char="•"/>
            </a:pPr>
            <a:endParaRPr lang="de-DE" sz="2400" b="1" dirty="0">
              <a:solidFill>
                <a:srgbClr val="000000"/>
              </a:solidFill>
              <a:effectLst/>
            </a:endParaRPr>
          </a:p>
          <a:p>
            <a:pPr algn="l">
              <a:buFontTx/>
              <a:buChar char="•"/>
            </a:pPr>
            <a:r>
              <a:rPr lang="de-DE" sz="2400" b="1" dirty="0" smtClean="0">
                <a:solidFill>
                  <a:srgbClr val="000000"/>
                </a:solidFill>
                <a:effectLst/>
              </a:rPr>
              <a:t>Long-term???</a:t>
            </a:r>
            <a:endParaRPr lang="de-DE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0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3"/>
            <a:ext cx="8388350" cy="68532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8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92100"/>
            <a:ext cx="7345238" cy="104866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Times New Roman" pitchFamily="18" charset="0"/>
              </a:rPr>
              <a:t>Example</a:t>
            </a:r>
            <a:r>
              <a:rPr lang="de-DE" dirty="0" smtClean="0">
                <a:cs typeface="Times New Roman" pitchFamily="18" charset="0"/>
              </a:rPr>
              <a:t>: Aids in Tanzania</a:t>
            </a:r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20761"/>
              </p:ext>
            </p:extLst>
          </p:nvPr>
        </p:nvGraphicFramePr>
        <p:xfrm>
          <a:off x="0" y="1556254"/>
          <a:ext cx="9144000" cy="5301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1" name="Arbeitsblatt" r:id="rId3" imgW="5343535" imgH="2809811" progId="Excel.Sheet.8">
                  <p:embed/>
                </p:oleObj>
              </mc:Choice>
              <mc:Fallback>
                <p:oleObj name="Arbeitsblatt" r:id="rId3" imgW="5343535" imgH="280981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6254"/>
                        <a:ext cx="9144000" cy="53017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8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Times New Roman" pitchFamily="18" charset="0"/>
              </a:rPr>
              <a:t>Annual </a:t>
            </a:r>
            <a:r>
              <a:rPr lang="de-DE" dirty="0" err="1" smtClean="0">
                <a:cs typeface="Times New Roman" pitchFamily="18" charset="0"/>
              </a:rPr>
              <a:t>direct</a:t>
            </a:r>
            <a:r>
              <a:rPr lang="de-DE" dirty="0" smtClean="0">
                <a:cs typeface="Times New Roman" pitchFamily="18" charset="0"/>
              </a:rPr>
              <a:t> </a:t>
            </a:r>
            <a:r>
              <a:rPr lang="de-DE" dirty="0" err="1" smtClean="0">
                <a:cs typeface="Times New Roman" pitchFamily="18" charset="0"/>
              </a:rPr>
              <a:t>cost</a:t>
            </a:r>
            <a:endParaRPr lang="de-DE" dirty="0" smtClean="0"/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369963"/>
              </p:ext>
            </p:extLst>
          </p:nvPr>
        </p:nvGraphicFramePr>
        <p:xfrm>
          <a:off x="1" y="1593850"/>
          <a:ext cx="914400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9" name="Arbeitsblatt" r:id="rId3" imgW="5362694" imgH="3733710" progId="Excel.Sheet.8">
                  <p:embed/>
                </p:oleObj>
              </mc:Choice>
              <mc:Fallback>
                <p:oleObj name="Arbeitsblatt" r:id="rId3" imgW="5362694" imgH="37337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593850"/>
                        <a:ext cx="9144000" cy="5264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Times New Roman" pitchFamily="18" charset="0"/>
              </a:rPr>
              <a:t>Vaccination</a:t>
            </a:r>
            <a:r>
              <a:rPr lang="de-DE" dirty="0" smtClean="0">
                <a:cs typeface="Times New Roman" pitchFamily="18" charset="0"/>
              </a:rPr>
              <a:t> Scenarios</a:t>
            </a:r>
            <a:endParaRPr lang="de-DE" dirty="0" smtClean="0"/>
          </a:p>
        </p:txBody>
      </p:sp>
      <p:graphicFrame>
        <p:nvGraphicFramePr>
          <p:cNvPr id="675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80207"/>
              </p:ext>
            </p:extLst>
          </p:nvPr>
        </p:nvGraphicFramePr>
        <p:xfrm>
          <a:off x="28100" y="1484784"/>
          <a:ext cx="9115900" cy="537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1" name="Arbeitsblatt" r:id="rId3" imgW="5343535" imgH="2771698" progId="Excel.Sheet.8">
                  <p:embed/>
                </p:oleObj>
              </mc:Choice>
              <mc:Fallback>
                <p:oleObj name="Arbeitsblatt" r:id="rId3" imgW="5343535" imgH="277169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0" y="1484784"/>
                        <a:ext cx="9115900" cy="53732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8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of Aids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disease with an incubation period of 10 years calls for </a:t>
            </a:r>
            <a:r>
              <a:rPr lang="en-US" smtClean="0"/>
              <a:t>dynamic models.</a:t>
            </a:r>
            <a:endParaRPr lang="en-US" dirty="0" smtClean="0"/>
          </a:p>
          <a:p>
            <a:r>
              <a:rPr lang="en-US" dirty="0" smtClean="0"/>
              <a:t>Any intervention must </a:t>
            </a:r>
            <a:r>
              <a:rPr lang="en-US" smtClean="0"/>
              <a:t>be long-term.</a:t>
            </a:r>
            <a:endParaRPr lang="en-US" dirty="0" smtClean="0"/>
          </a:p>
          <a:p>
            <a:r>
              <a:rPr lang="en-US" dirty="0" smtClean="0"/>
              <a:t>Cost-effectiveness depends on </a:t>
            </a:r>
            <a:r>
              <a:rPr lang="en-US" smtClean="0"/>
              <a:t>the time-horizon.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41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mtClean="0"/>
              <a:t>4. </a:t>
            </a:r>
            <a:r>
              <a:rPr lang="en-US" dirty="0">
                <a:effectLst/>
              </a:rPr>
              <a:t>Example II: </a:t>
            </a:r>
            <a:r>
              <a:rPr lang="en-US" dirty="0" smtClean="0">
                <a:effectLst/>
              </a:rPr>
              <a:t>Malaria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025269"/>
              </p:ext>
            </p:extLst>
          </p:nvPr>
        </p:nvGraphicFramePr>
        <p:xfrm>
          <a:off x="611560" y="1446748"/>
          <a:ext cx="8077200" cy="538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8" name="Picture" r:id="rId3" imgW="4578480" imgH="4070520" progId="Word.Picture.8">
                  <p:embed/>
                </p:oleObj>
              </mc:Choice>
              <mc:Fallback>
                <p:oleObj name="Picture" r:id="rId3" imgW="4578480" imgH="4070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46748"/>
                        <a:ext cx="8077200" cy="53800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1086" name="Picture 14" descr="http://upload.wikimedia.org/wikipedia/commons/thumb/7/7e/Anopheles_stephensi.jpeg/1280px-Anopheles_stephensi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08" y="5146518"/>
            <a:ext cx="2786956" cy="18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Economic relevance</a:t>
            </a:r>
            <a:endParaRPr lang="en-US" dirty="0" smtClean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600" dirty="0" smtClean="0">
                <a:cs typeface="Times New Roman" pitchFamily="18" charset="0"/>
              </a:rPr>
              <a:t>Treatment (example: Kenya)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itchFamily="18" charset="0"/>
              </a:rPr>
              <a:t>Simple malaria: 5 US</a:t>
            </a:r>
            <a:r>
              <a:rPr lang="en-US" smtClean="0">
                <a:cs typeface="Times New Roman" pitchFamily="18" charset="0"/>
              </a:rPr>
              <a:t>$ p. </a:t>
            </a:r>
            <a:r>
              <a:rPr lang="en-US" dirty="0" smtClean="0">
                <a:cs typeface="Times New Roman" pitchFamily="18" charset="0"/>
              </a:rPr>
              <a:t>case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itchFamily="18" charset="0"/>
              </a:rPr>
              <a:t>Complicated malaria: 20-40 US</a:t>
            </a:r>
            <a:r>
              <a:rPr lang="en-US" smtClean="0">
                <a:cs typeface="Times New Roman" pitchFamily="18" charset="0"/>
              </a:rPr>
              <a:t>$ p. </a:t>
            </a:r>
            <a:r>
              <a:rPr lang="en-US" dirty="0" smtClean="0">
                <a:cs typeface="Times New Roman" pitchFamily="18" charset="0"/>
              </a:rPr>
              <a:t>case </a:t>
            </a:r>
          </a:p>
          <a:p>
            <a:pPr eaLnBrk="1" hangingPunct="1">
              <a:defRPr/>
            </a:pPr>
            <a:r>
              <a:rPr lang="en-US" sz="3600" dirty="0" smtClean="0">
                <a:cs typeface="Times New Roman" pitchFamily="18" charset="0"/>
              </a:rPr>
              <a:t>Indirect cost: loss of 10 man-days per case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>
                <a:cs typeface="Times New Roman" pitchFamily="18" charset="0"/>
              </a:rPr>
              <a:t>Prevention: 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Times New Roman" pitchFamily="18" charset="0"/>
              </a:rPr>
              <a:t>Malaria Eradication Programme</a:t>
            </a:r>
            <a:r>
              <a:rPr lang="en-US" sz="2800" dirty="0" smtClean="0"/>
              <a:t> 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Times New Roman" pitchFamily="18" charset="0"/>
              </a:rPr>
              <a:t>Roll-Back-Malaria (WHO)</a:t>
            </a:r>
            <a:r>
              <a:rPr lang="en-US" sz="3200" dirty="0" smtClean="0"/>
              <a:t> </a:t>
            </a:r>
          </a:p>
          <a:p>
            <a:pPr eaLnBrk="1" hangingPunct="1">
              <a:defRPr/>
            </a:pPr>
            <a:r>
              <a:rPr lang="en-US" sz="3600" dirty="0" smtClean="0"/>
              <a:t>Seasonality and excess capacity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2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Lecture</a:t>
            </a:r>
            <a:r>
              <a:rPr lang="de-DE" dirty="0" smtClean="0"/>
              <a:t>: Disease Dynamics Models</a:t>
            </a:r>
          </a:p>
          <a:p>
            <a:r>
              <a:rPr lang="de-DE" dirty="0" smtClean="0"/>
              <a:t>Case Study I: Anopheles</a:t>
            </a:r>
          </a:p>
          <a:p>
            <a:r>
              <a:rPr lang="de-DE" dirty="0" err="1" smtClean="0"/>
              <a:t>Lecture</a:t>
            </a:r>
            <a:r>
              <a:rPr lang="de-DE" dirty="0" smtClean="0"/>
              <a:t>: </a:t>
            </a:r>
            <a:r>
              <a:rPr lang="de-DE" dirty="0" err="1" smtClean="0"/>
              <a:t>Cervical</a:t>
            </a:r>
            <a:r>
              <a:rPr lang="de-DE" dirty="0" smtClean="0"/>
              <a:t> Cancer in </a:t>
            </a:r>
            <a:r>
              <a:rPr lang="de-DE" dirty="0" err="1" smtClean="0"/>
              <a:t>Cambodia</a:t>
            </a:r>
            <a:endParaRPr lang="de-DE" dirty="0" smtClean="0"/>
          </a:p>
          <a:p>
            <a:r>
              <a:rPr lang="de-DE" dirty="0" smtClean="0"/>
              <a:t>Case Study II: HIV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75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hteck 174"/>
          <p:cNvSpPr/>
          <p:nvPr/>
        </p:nvSpPr>
        <p:spPr bwMode="auto">
          <a:xfrm>
            <a:off x="0" y="1412776"/>
            <a:ext cx="10620672" cy="568863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In-</a:t>
            </a:r>
            <a:r>
              <a:rPr lang="de-DE" dirty="0" err="1" smtClean="0"/>
              <a:t>door</a:t>
            </a:r>
            <a:r>
              <a:rPr lang="de-DE" dirty="0" smtClean="0"/>
              <a:t> </a:t>
            </a:r>
            <a:r>
              <a:rPr lang="de-DE" dirty="0" err="1" smtClean="0"/>
              <a:t>spraying</a:t>
            </a:r>
            <a:endParaRPr lang="de-DE" dirty="0"/>
          </a:p>
        </p:txBody>
      </p:sp>
      <p:grpSp>
        <p:nvGrpSpPr>
          <p:cNvPr id="5" name="Zeichenbereich 5651"/>
          <p:cNvGrpSpPr/>
          <p:nvPr/>
        </p:nvGrpSpPr>
        <p:grpSpPr>
          <a:xfrm>
            <a:off x="899592" y="1484785"/>
            <a:ext cx="8191873" cy="5353560"/>
            <a:chOff x="0" y="0"/>
            <a:chExt cx="4709160" cy="3238500"/>
          </a:xfrm>
        </p:grpSpPr>
        <p:cxnSp>
          <p:nvCxnSpPr>
            <p:cNvPr id="134" name="Line 417"/>
            <p:cNvCxnSpPr/>
            <p:nvPr/>
          </p:nvCxnSpPr>
          <p:spPr bwMode="auto">
            <a:xfrm>
              <a:off x="918210" y="215265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Rechteck 5"/>
            <p:cNvSpPr/>
            <p:nvPr/>
          </p:nvSpPr>
          <p:spPr>
            <a:xfrm>
              <a:off x="0" y="0"/>
              <a:ext cx="4709160" cy="32385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266"/>
            <p:cNvCxnSpPr/>
            <p:nvPr/>
          </p:nvCxnSpPr>
          <p:spPr bwMode="auto">
            <a:xfrm>
              <a:off x="613410" y="2209800"/>
              <a:ext cx="40705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67"/>
            <p:cNvCxnSpPr/>
            <p:nvPr/>
          </p:nvCxnSpPr>
          <p:spPr bwMode="auto">
            <a:xfrm>
              <a:off x="613410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268"/>
            <p:cNvCxnSpPr/>
            <p:nvPr/>
          </p:nvCxnSpPr>
          <p:spPr bwMode="auto">
            <a:xfrm>
              <a:off x="1375410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269"/>
            <p:cNvCxnSpPr/>
            <p:nvPr/>
          </p:nvCxnSpPr>
          <p:spPr bwMode="auto">
            <a:xfrm>
              <a:off x="2146935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270"/>
            <p:cNvCxnSpPr/>
            <p:nvPr/>
          </p:nvCxnSpPr>
          <p:spPr bwMode="auto">
            <a:xfrm>
              <a:off x="2908935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271"/>
            <p:cNvCxnSpPr/>
            <p:nvPr/>
          </p:nvCxnSpPr>
          <p:spPr bwMode="auto">
            <a:xfrm>
              <a:off x="3680460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272"/>
            <p:cNvCxnSpPr/>
            <p:nvPr/>
          </p:nvCxnSpPr>
          <p:spPr bwMode="auto">
            <a:xfrm>
              <a:off x="4442460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273"/>
            <p:cNvCxnSpPr/>
            <p:nvPr/>
          </p:nvCxnSpPr>
          <p:spPr bwMode="auto">
            <a:xfrm>
              <a:off x="613410" y="314325"/>
              <a:ext cx="635" cy="1905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274"/>
            <p:cNvCxnSpPr/>
            <p:nvPr/>
          </p:nvCxnSpPr>
          <p:spPr bwMode="auto">
            <a:xfrm>
              <a:off x="594360" y="2209800"/>
              <a:ext cx="4762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275"/>
            <p:cNvSpPr>
              <a:spLocks noChangeArrowheads="1"/>
            </p:cNvSpPr>
            <p:nvPr/>
          </p:nvSpPr>
          <p:spPr bwMode="auto">
            <a:xfrm>
              <a:off x="507017" y="2133600"/>
              <a:ext cx="73720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Line 276"/>
            <p:cNvCxnSpPr/>
            <p:nvPr/>
          </p:nvCxnSpPr>
          <p:spPr bwMode="auto">
            <a:xfrm>
              <a:off x="569595" y="1733550"/>
              <a:ext cx="4762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277"/>
            <p:cNvSpPr>
              <a:spLocks noChangeArrowheads="1"/>
            </p:cNvSpPr>
            <p:nvPr/>
          </p:nvSpPr>
          <p:spPr bwMode="auto">
            <a:xfrm>
              <a:off x="44527" y="1657350"/>
              <a:ext cx="514196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4,0E+06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Line 278"/>
            <p:cNvCxnSpPr/>
            <p:nvPr/>
          </p:nvCxnSpPr>
          <p:spPr bwMode="auto">
            <a:xfrm>
              <a:off x="569595" y="1257300"/>
              <a:ext cx="4762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279"/>
            <p:cNvSpPr>
              <a:spLocks noChangeArrowheads="1"/>
            </p:cNvSpPr>
            <p:nvPr/>
          </p:nvSpPr>
          <p:spPr bwMode="auto">
            <a:xfrm>
              <a:off x="44527" y="1181100"/>
              <a:ext cx="514196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8,0E+06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1" name="Line 280"/>
            <p:cNvCxnSpPr/>
            <p:nvPr/>
          </p:nvCxnSpPr>
          <p:spPr bwMode="auto">
            <a:xfrm>
              <a:off x="569595" y="790575"/>
              <a:ext cx="4762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81"/>
            <p:cNvSpPr>
              <a:spLocks noChangeArrowheads="1"/>
            </p:cNvSpPr>
            <p:nvPr/>
          </p:nvSpPr>
          <p:spPr bwMode="auto">
            <a:xfrm>
              <a:off x="44527" y="714375"/>
              <a:ext cx="514196" cy="9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1,2E+07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3" name="Line 284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85"/>
            <p:cNvCxnSpPr/>
            <p:nvPr/>
          </p:nvCxnSpPr>
          <p:spPr bwMode="auto">
            <a:xfrm flipV="1">
              <a:off x="613410" y="1390650"/>
              <a:ext cx="152400" cy="19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86"/>
            <p:cNvCxnSpPr/>
            <p:nvPr/>
          </p:nvCxnSpPr>
          <p:spPr bwMode="auto">
            <a:xfrm flipV="1">
              <a:off x="765810" y="1371600"/>
              <a:ext cx="152400" cy="19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87"/>
            <p:cNvCxnSpPr/>
            <p:nvPr/>
          </p:nvCxnSpPr>
          <p:spPr bwMode="auto">
            <a:xfrm flipV="1">
              <a:off x="918210" y="1343025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288"/>
            <p:cNvCxnSpPr/>
            <p:nvPr/>
          </p:nvCxnSpPr>
          <p:spPr bwMode="auto">
            <a:xfrm flipV="1">
              <a:off x="1070610" y="1323975"/>
              <a:ext cx="152400" cy="19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289"/>
            <p:cNvCxnSpPr/>
            <p:nvPr/>
          </p:nvCxnSpPr>
          <p:spPr bwMode="auto">
            <a:xfrm flipV="1">
              <a:off x="1223010" y="1295400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290"/>
            <p:cNvCxnSpPr/>
            <p:nvPr/>
          </p:nvCxnSpPr>
          <p:spPr bwMode="auto">
            <a:xfrm flipV="1">
              <a:off x="1375410" y="1266825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291"/>
            <p:cNvCxnSpPr/>
            <p:nvPr/>
          </p:nvCxnSpPr>
          <p:spPr bwMode="auto">
            <a:xfrm flipV="1">
              <a:off x="1527810" y="1238250"/>
              <a:ext cx="161925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292"/>
            <p:cNvCxnSpPr/>
            <p:nvPr/>
          </p:nvCxnSpPr>
          <p:spPr bwMode="auto">
            <a:xfrm flipV="1">
              <a:off x="1689735" y="1209675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293"/>
            <p:cNvCxnSpPr/>
            <p:nvPr/>
          </p:nvCxnSpPr>
          <p:spPr bwMode="auto">
            <a:xfrm flipV="1">
              <a:off x="1842135" y="1181100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294"/>
            <p:cNvCxnSpPr/>
            <p:nvPr/>
          </p:nvCxnSpPr>
          <p:spPr bwMode="auto">
            <a:xfrm flipV="1">
              <a:off x="1994535" y="895349"/>
              <a:ext cx="1295400" cy="2857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302"/>
            <p:cNvCxnSpPr/>
            <p:nvPr/>
          </p:nvCxnSpPr>
          <p:spPr bwMode="auto">
            <a:xfrm flipV="1">
              <a:off x="3213735" y="590550"/>
              <a:ext cx="1228725" cy="3238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310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Line 336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Line 337"/>
            <p:cNvCxnSpPr/>
            <p:nvPr/>
          </p:nvCxnSpPr>
          <p:spPr bwMode="auto">
            <a:xfrm>
              <a:off x="613410" y="1409700"/>
              <a:ext cx="152400" cy="257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Line 338"/>
            <p:cNvCxnSpPr/>
            <p:nvPr/>
          </p:nvCxnSpPr>
          <p:spPr bwMode="auto">
            <a:xfrm>
              <a:off x="765810" y="1666875"/>
              <a:ext cx="152400" cy="1809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Line 339"/>
            <p:cNvCxnSpPr/>
            <p:nvPr/>
          </p:nvCxnSpPr>
          <p:spPr bwMode="auto">
            <a:xfrm flipV="1">
              <a:off x="918210" y="1800225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Line 340"/>
            <p:cNvCxnSpPr/>
            <p:nvPr/>
          </p:nvCxnSpPr>
          <p:spPr bwMode="auto">
            <a:xfrm flipV="1">
              <a:off x="1070610" y="1724025"/>
              <a:ext cx="1524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Line 341"/>
            <p:cNvCxnSpPr/>
            <p:nvPr/>
          </p:nvCxnSpPr>
          <p:spPr bwMode="auto">
            <a:xfrm flipV="1">
              <a:off x="1223010" y="1657350"/>
              <a:ext cx="152400" cy="666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342"/>
            <p:cNvCxnSpPr/>
            <p:nvPr/>
          </p:nvCxnSpPr>
          <p:spPr bwMode="auto">
            <a:xfrm flipV="1">
              <a:off x="1375410" y="1600200"/>
              <a:ext cx="152400" cy="571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343"/>
            <p:cNvCxnSpPr/>
            <p:nvPr/>
          </p:nvCxnSpPr>
          <p:spPr bwMode="auto">
            <a:xfrm flipV="1">
              <a:off x="1527810" y="1552575"/>
              <a:ext cx="161925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344"/>
            <p:cNvCxnSpPr/>
            <p:nvPr/>
          </p:nvCxnSpPr>
          <p:spPr bwMode="auto">
            <a:xfrm flipV="1">
              <a:off x="1689735" y="150495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Line 345"/>
            <p:cNvCxnSpPr/>
            <p:nvPr/>
          </p:nvCxnSpPr>
          <p:spPr bwMode="auto">
            <a:xfrm flipV="1">
              <a:off x="1842135" y="146685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Line 346"/>
            <p:cNvCxnSpPr/>
            <p:nvPr/>
          </p:nvCxnSpPr>
          <p:spPr bwMode="auto">
            <a:xfrm flipV="1">
              <a:off x="1994535" y="142875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Line 347"/>
            <p:cNvCxnSpPr/>
            <p:nvPr/>
          </p:nvCxnSpPr>
          <p:spPr bwMode="auto">
            <a:xfrm flipV="1">
              <a:off x="2146935" y="139065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Line 348"/>
            <p:cNvCxnSpPr/>
            <p:nvPr/>
          </p:nvCxnSpPr>
          <p:spPr bwMode="auto">
            <a:xfrm flipV="1">
              <a:off x="2299335" y="1343025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Line 349"/>
            <p:cNvCxnSpPr/>
            <p:nvPr/>
          </p:nvCxnSpPr>
          <p:spPr bwMode="auto">
            <a:xfrm flipV="1">
              <a:off x="2451735" y="1304925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Line 350"/>
            <p:cNvCxnSpPr/>
            <p:nvPr/>
          </p:nvCxnSpPr>
          <p:spPr bwMode="auto">
            <a:xfrm flipV="1">
              <a:off x="2604135" y="1266825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Line 351"/>
            <p:cNvCxnSpPr/>
            <p:nvPr/>
          </p:nvCxnSpPr>
          <p:spPr bwMode="auto">
            <a:xfrm flipV="1">
              <a:off x="2756535" y="1228725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Line 352"/>
            <p:cNvCxnSpPr/>
            <p:nvPr/>
          </p:nvCxnSpPr>
          <p:spPr bwMode="auto">
            <a:xfrm flipV="1">
              <a:off x="2908935" y="118110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Line 353"/>
            <p:cNvCxnSpPr/>
            <p:nvPr/>
          </p:nvCxnSpPr>
          <p:spPr bwMode="auto">
            <a:xfrm flipV="1">
              <a:off x="3061335" y="114300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Line 354"/>
            <p:cNvCxnSpPr/>
            <p:nvPr/>
          </p:nvCxnSpPr>
          <p:spPr bwMode="auto">
            <a:xfrm flipV="1">
              <a:off x="3213735" y="110490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Line 355"/>
            <p:cNvCxnSpPr/>
            <p:nvPr/>
          </p:nvCxnSpPr>
          <p:spPr bwMode="auto">
            <a:xfrm flipV="1">
              <a:off x="3366135" y="1057275"/>
              <a:ext cx="161925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Line 356"/>
            <p:cNvCxnSpPr/>
            <p:nvPr/>
          </p:nvCxnSpPr>
          <p:spPr bwMode="auto">
            <a:xfrm flipV="1">
              <a:off x="3528060" y="1019175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Line 357"/>
            <p:cNvCxnSpPr/>
            <p:nvPr/>
          </p:nvCxnSpPr>
          <p:spPr bwMode="auto">
            <a:xfrm flipV="1">
              <a:off x="3680460" y="97155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Line 358"/>
            <p:cNvCxnSpPr/>
            <p:nvPr/>
          </p:nvCxnSpPr>
          <p:spPr bwMode="auto">
            <a:xfrm flipV="1">
              <a:off x="3832860" y="923925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Line 359"/>
            <p:cNvCxnSpPr/>
            <p:nvPr/>
          </p:nvCxnSpPr>
          <p:spPr bwMode="auto">
            <a:xfrm flipV="1">
              <a:off x="3985260" y="87630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Line 360"/>
            <p:cNvCxnSpPr/>
            <p:nvPr/>
          </p:nvCxnSpPr>
          <p:spPr bwMode="auto">
            <a:xfrm flipV="1">
              <a:off x="4137660" y="828675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Line 361"/>
            <p:cNvCxnSpPr/>
            <p:nvPr/>
          </p:nvCxnSpPr>
          <p:spPr bwMode="auto">
            <a:xfrm flipV="1">
              <a:off x="4290060" y="78105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Line 362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Line 363"/>
            <p:cNvCxnSpPr/>
            <p:nvPr/>
          </p:nvCxnSpPr>
          <p:spPr bwMode="auto">
            <a:xfrm>
              <a:off x="613410" y="1409700"/>
              <a:ext cx="152400" cy="428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Line 364"/>
            <p:cNvCxnSpPr/>
            <p:nvPr/>
          </p:nvCxnSpPr>
          <p:spPr bwMode="auto">
            <a:xfrm>
              <a:off x="765810" y="1838325"/>
              <a:ext cx="152400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Line 366"/>
            <p:cNvCxnSpPr/>
            <p:nvPr/>
          </p:nvCxnSpPr>
          <p:spPr bwMode="auto">
            <a:xfrm>
              <a:off x="1070610" y="2171700"/>
              <a:ext cx="15240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Line 367"/>
            <p:cNvCxnSpPr/>
            <p:nvPr/>
          </p:nvCxnSpPr>
          <p:spPr bwMode="auto">
            <a:xfrm flipV="1">
              <a:off x="1223010" y="2133600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Line 368"/>
            <p:cNvCxnSpPr/>
            <p:nvPr/>
          </p:nvCxnSpPr>
          <p:spPr bwMode="auto">
            <a:xfrm flipV="1">
              <a:off x="1375410" y="1914525"/>
              <a:ext cx="152400" cy="21907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Line 369"/>
            <p:cNvCxnSpPr/>
            <p:nvPr/>
          </p:nvCxnSpPr>
          <p:spPr bwMode="auto">
            <a:xfrm flipV="1">
              <a:off x="1527810" y="1638300"/>
              <a:ext cx="161925" cy="2762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Line 370"/>
            <p:cNvCxnSpPr/>
            <p:nvPr/>
          </p:nvCxnSpPr>
          <p:spPr bwMode="auto">
            <a:xfrm flipV="1">
              <a:off x="1689735" y="1581150"/>
              <a:ext cx="152400" cy="5715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Line 371"/>
            <p:cNvCxnSpPr/>
            <p:nvPr/>
          </p:nvCxnSpPr>
          <p:spPr bwMode="auto">
            <a:xfrm>
              <a:off x="1842135" y="1581785"/>
              <a:ext cx="152400" cy="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Line 372"/>
            <p:cNvCxnSpPr/>
            <p:nvPr/>
          </p:nvCxnSpPr>
          <p:spPr bwMode="auto">
            <a:xfrm>
              <a:off x="1994535" y="1581150"/>
              <a:ext cx="152400" cy="63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Line 373"/>
            <p:cNvCxnSpPr/>
            <p:nvPr/>
          </p:nvCxnSpPr>
          <p:spPr bwMode="auto">
            <a:xfrm flipV="1">
              <a:off x="2146935" y="1562100"/>
              <a:ext cx="152400" cy="1905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Line 374"/>
            <p:cNvCxnSpPr/>
            <p:nvPr/>
          </p:nvCxnSpPr>
          <p:spPr bwMode="auto">
            <a:xfrm flipV="1">
              <a:off x="2299335" y="15240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Line 375"/>
            <p:cNvCxnSpPr/>
            <p:nvPr/>
          </p:nvCxnSpPr>
          <p:spPr bwMode="auto">
            <a:xfrm flipV="1">
              <a:off x="2451735" y="14859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Line 376"/>
            <p:cNvCxnSpPr/>
            <p:nvPr/>
          </p:nvCxnSpPr>
          <p:spPr bwMode="auto">
            <a:xfrm flipV="1">
              <a:off x="2604135" y="14478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Line 377"/>
            <p:cNvCxnSpPr/>
            <p:nvPr/>
          </p:nvCxnSpPr>
          <p:spPr bwMode="auto">
            <a:xfrm flipV="1">
              <a:off x="2756535" y="14097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Line 378"/>
            <p:cNvCxnSpPr/>
            <p:nvPr/>
          </p:nvCxnSpPr>
          <p:spPr bwMode="auto">
            <a:xfrm flipV="1">
              <a:off x="2908935" y="13716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Line 379"/>
            <p:cNvCxnSpPr/>
            <p:nvPr/>
          </p:nvCxnSpPr>
          <p:spPr bwMode="auto">
            <a:xfrm flipV="1">
              <a:off x="3061335" y="1323975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Line 380"/>
            <p:cNvCxnSpPr/>
            <p:nvPr/>
          </p:nvCxnSpPr>
          <p:spPr bwMode="auto">
            <a:xfrm flipV="1">
              <a:off x="3213735" y="1285875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Line 381"/>
            <p:cNvCxnSpPr/>
            <p:nvPr/>
          </p:nvCxnSpPr>
          <p:spPr bwMode="auto">
            <a:xfrm flipV="1">
              <a:off x="3366135" y="1238250"/>
              <a:ext cx="161925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Line 382"/>
            <p:cNvCxnSpPr/>
            <p:nvPr/>
          </p:nvCxnSpPr>
          <p:spPr bwMode="auto">
            <a:xfrm flipV="1">
              <a:off x="3528060" y="120015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Line 383"/>
            <p:cNvCxnSpPr/>
            <p:nvPr/>
          </p:nvCxnSpPr>
          <p:spPr bwMode="auto">
            <a:xfrm flipV="1">
              <a:off x="3680460" y="1152525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Line 384"/>
            <p:cNvCxnSpPr/>
            <p:nvPr/>
          </p:nvCxnSpPr>
          <p:spPr bwMode="auto">
            <a:xfrm flipV="1">
              <a:off x="3832860" y="1104900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Line 385"/>
            <p:cNvCxnSpPr/>
            <p:nvPr/>
          </p:nvCxnSpPr>
          <p:spPr bwMode="auto">
            <a:xfrm flipV="1">
              <a:off x="3985260" y="1057275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Line 386"/>
            <p:cNvCxnSpPr/>
            <p:nvPr/>
          </p:nvCxnSpPr>
          <p:spPr bwMode="auto">
            <a:xfrm flipV="1">
              <a:off x="4137660" y="1000125"/>
              <a:ext cx="152400" cy="5715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Line 387"/>
            <p:cNvCxnSpPr/>
            <p:nvPr/>
          </p:nvCxnSpPr>
          <p:spPr bwMode="auto">
            <a:xfrm flipV="1">
              <a:off x="4290060" y="952500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Line 388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Line 389"/>
            <p:cNvCxnSpPr/>
            <p:nvPr/>
          </p:nvCxnSpPr>
          <p:spPr bwMode="auto">
            <a:xfrm>
              <a:off x="613410" y="1409700"/>
              <a:ext cx="152400" cy="438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Line 390"/>
            <p:cNvCxnSpPr/>
            <p:nvPr/>
          </p:nvCxnSpPr>
          <p:spPr bwMode="auto">
            <a:xfrm>
              <a:off x="765810" y="1847850"/>
              <a:ext cx="152400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Line 414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Line 415"/>
            <p:cNvCxnSpPr/>
            <p:nvPr/>
          </p:nvCxnSpPr>
          <p:spPr bwMode="auto">
            <a:xfrm>
              <a:off x="613410" y="1409700"/>
              <a:ext cx="152400" cy="43815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416"/>
            <p:cNvCxnSpPr/>
            <p:nvPr/>
          </p:nvCxnSpPr>
          <p:spPr bwMode="auto">
            <a:xfrm>
              <a:off x="765810" y="1847850"/>
              <a:ext cx="152400" cy="3048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Line 418"/>
            <p:cNvCxnSpPr/>
            <p:nvPr/>
          </p:nvCxnSpPr>
          <p:spPr bwMode="auto">
            <a:xfrm flipV="1">
              <a:off x="1070610" y="2176462"/>
              <a:ext cx="171220" cy="14288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Line 420"/>
            <p:cNvCxnSpPr/>
            <p:nvPr/>
          </p:nvCxnSpPr>
          <p:spPr bwMode="auto">
            <a:xfrm>
              <a:off x="137541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Line 421"/>
            <p:cNvCxnSpPr/>
            <p:nvPr/>
          </p:nvCxnSpPr>
          <p:spPr bwMode="auto">
            <a:xfrm>
              <a:off x="1527810" y="2209800"/>
              <a:ext cx="161925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Line 422"/>
            <p:cNvCxnSpPr/>
            <p:nvPr/>
          </p:nvCxnSpPr>
          <p:spPr bwMode="auto">
            <a:xfrm>
              <a:off x="16897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Line 423"/>
            <p:cNvCxnSpPr/>
            <p:nvPr/>
          </p:nvCxnSpPr>
          <p:spPr bwMode="auto">
            <a:xfrm>
              <a:off x="18421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Line 424"/>
            <p:cNvCxnSpPr/>
            <p:nvPr/>
          </p:nvCxnSpPr>
          <p:spPr bwMode="auto">
            <a:xfrm>
              <a:off x="19945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Line 425"/>
            <p:cNvCxnSpPr/>
            <p:nvPr/>
          </p:nvCxnSpPr>
          <p:spPr bwMode="auto">
            <a:xfrm>
              <a:off x="21469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Line 426"/>
            <p:cNvCxnSpPr/>
            <p:nvPr/>
          </p:nvCxnSpPr>
          <p:spPr bwMode="auto">
            <a:xfrm>
              <a:off x="22993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Line 427"/>
            <p:cNvCxnSpPr/>
            <p:nvPr/>
          </p:nvCxnSpPr>
          <p:spPr bwMode="auto">
            <a:xfrm>
              <a:off x="24517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Line 428"/>
            <p:cNvCxnSpPr/>
            <p:nvPr/>
          </p:nvCxnSpPr>
          <p:spPr bwMode="auto">
            <a:xfrm>
              <a:off x="26041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Line 429"/>
            <p:cNvCxnSpPr/>
            <p:nvPr/>
          </p:nvCxnSpPr>
          <p:spPr bwMode="auto">
            <a:xfrm>
              <a:off x="27565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Line 430"/>
            <p:cNvCxnSpPr/>
            <p:nvPr/>
          </p:nvCxnSpPr>
          <p:spPr bwMode="auto">
            <a:xfrm>
              <a:off x="29089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Line 431"/>
            <p:cNvCxnSpPr/>
            <p:nvPr/>
          </p:nvCxnSpPr>
          <p:spPr bwMode="auto">
            <a:xfrm>
              <a:off x="30613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Line 432"/>
            <p:cNvCxnSpPr/>
            <p:nvPr/>
          </p:nvCxnSpPr>
          <p:spPr bwMode="auto">
            <a:xfrm>
              <a:off x="32137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Line 433"/>
            <p:cNvCxnSpPr/>
            <p:nvPr/>
          </p:nvCxnSpPr>
          <p:spPr bwMode="auto">
            <a:xfrm>
              <a:off x="3366135" y="2209800"/>
              <a:ext cx="161925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Line 434"/>
            <p:cNvCxnSpPr/>
            <p:nvPr/>
          </p:nvCxnSpPr>
          <p:spPr bwMode="auto">
            <a:xfrm>
              <a:off x="35280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Line 435"/>
            <p:cNvCxnSpPr/>
            <p:nvPr/>
          </p:nvCxnSpPr>
          <p:spPr bwMode="auto">
            <a:xfrm>
              <a:off x="36804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Line 436"/>
            <p:cNvCxnSpPr/>
            <p:nvPr/>
          </p:nvCxnSpPr>
          <p:spPr bwMode="auto">
            <a:xfrm>
              <a:off x="38328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Line 437"/>
            <p:cNvCxnSpPr/>
            <p:nvPr/>
          </p:nvCxnSpPr>
          <p:spPr bwMode="auto">
            <a:xfrm>
              <a:off x="39852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Line 438"/>
            <p:cNvCxnSpPr/>
            <p:nvPr/>
          </p:nvCxnSpPr>
          <p:spPr bwMode="auto">
            <a:xfrm>
              <a:off x="41376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Line 439"/>
            <p:cNvCxnSpPr/>
            <p:nvPr/>
          </p:nvCxnSpPr>
          <p:spPr bwMode="auto">
            <a:xfrm>
              <a:off x="42900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Rectangle 596"/>
            <p:cNvSpPr>
              <a:spLocks noChangeArrowheads="1"/>
            </p:cNvSpPr>
            <p:nvPr/>
          </p:nvSpPr>
          <p:spPr bwMode="auto">
            <a:xfrm>
              <a:off x="602267" y="2238375"/>
              <a:ext cx="73720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8" name="Rectangle 597"/>
            <p:cNvSpPr>
              <a:spLocks noChangeArrowheads="1"/>
            </p:cNvSpPr>
            <p:nvPr/>
          </p:nvSpPr>
          <p:spPr bwMode="auto">
            <a:xfrm>
              <a:off x="1364267" y="2291456"/>
              <a:ext cx="73720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5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9" name="Rectangle 598"/>
            <p:cNvSpPr>
              <a:spLocks noChangeArrowheads="1"/>
            </p:cNvSpPr>
            <p:nvPr/>
          </p:nvSpPr>
          <p:spPr bwMode="auto">
            <a:xfrm>
              <a:off x="2059638" y="2298061"/>
              <a:ext cx="147439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10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0" name="Rectangle 599"/>
            <p:cNvSpPr>
              <a:spLocks noChangeArrowheads="1"/>
            </p:cNvSpPr>
            <p:nvPr/>
          </p:nvSpPr>
          <p:spPr bwMode="auto">
            <a:xfrm>
              <a:off x="2837696" y="2298061"/>
              <a:ext cx="147439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15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1" name="Rectangle 600"/>
            <p:cNvSpPr>
              <a:spLocks noChangeArrowheads="1"/>
            </p:cNvSpPr>
            <p:nvPr/>
          </p:nvSpPr>
          <p:spPr bwMode="auto">
            <a:xfrm>
              <a:off x="3609221" y="2291456"/>
              <a:ext cx="147439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20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2" name="Rectangle 601"/>
            <p:cNvSpPr>
              <a:spLocks noChangeArrowheads="1"/>
            </p:cNvSpPr>
            <p:nvPr/>
          </p:nvSpPr>
          <p:spPr bwMode="auto">
            <a:xfrm>
              <a:off x="4381758" y="2297701"/>
              <a:ext cx="147439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25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5" name="Rectangle 604"/>
            <p:cNvSpPr>
              <a:spLocks noChangeArrowheads="1"/>
            </p:cNvSpPr>
            <p:nvPr/>
          </p:nvSpPr>
          <p:spPr bwMode="auto">
            <a:xfrm>
              <a:off x="1438355" y="2781300"/>
              <a:ext cx="589759" cy="9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Standard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6" name="Line 605"/>
            <p:cNvCxnSpPr/>
            <p:nvPr/>
          </p:nvCxnSpPr>
          <p:spPr bwMode="auto">
            <a:xfrm>
              <a:off x="1194435" y="2827136"/>
              <a:ext cx="190500" cy="6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Rectangle 610"/>
            <p:cNvSpPr>
              <a:spLocks noChangeArrowheads="1"/>
            </p:cNvSpPr>
            <p:nvPr/>
          </p:nvSpPr>
          <p:spPr bwMode="auto">
            <a:xfrm>
              <a:off x="2648664" y="2766084"/>
              <a:ext cx="403616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B=500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0" name="Line 611"/>
            <p:cNvCxnSpPr/>
            <p:nvPr/>
          </p:nvCxnSpPr>
          <p:spPr bwMode="auto">
            <a:xfrm>
              <a:off x="2401310" y="2819165"/>
              <a:ext cx="190500" cy="6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1" name="Rectangle 613"/>
            <p:cNvSpPr>
              <a:spLocks noChangeArrowheads="1"/>
            </p:cNvSpPr>
            <p:nvPr/>
          </p:nvSpPr>
          <p:spPr bwMode="auto">
            <a:xfrm>
              <a:off x="1484701" y="3092717"/>
              <a:ext cx="477336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B=1000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2" name="Line 614"/>
            <p:cNvCxnSpPr/>
            <p:nvPr/>
          </p:nvCxnSpPr>
          <p:spPr bwMode="auto">
            <a:xfrm>
              <a:off x="1203960" y="3092717"/>
              <a:ext cx="190500" cy="63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6" name="Textfeld 175"/>
          <p:cNvSpPr txBox="1"/>
          <p:nvPr/>
        </p:nvSpPr>
        <p:spPr>
          <a:xfrm>
            <a:off x="327542" y="2792013"/>
            <a:ext cx="553998" cy="16680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dirty="0" err="1" smtClean="0"/>
              <a:t>Infections</a:t>
            </a:r>
            <a:endParaRPr lang="de-DE" dirty="0"/>
          </a:p>
        </p:txBody>
      </p:sp>
      <p:sp>
        <p:nvSpPr>
          <p:cNvPr id="177" name="Rectangle 253"/>
          <p:cNvSpPr>
            <a:spLocks noChangeArrowheads="1"/>
          </p:cNvSpPr>
          <p:nvPr/>
        </p:nvSpPr>
        <p:spPr bwMode="auto">
          <a:xfrm>
            <a:off x="4449325" y="5730668"/>
            <a:ext cx="1204047" cy="153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lnSpc>
                <a:spcPts val="1200"/>
              </a:lnSpc>
              <a:spcAft>
                <a:spcPts val="70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Time </a:t>
            </a:r>
            <a:r>
              <a:rPr lang="en-US" sz="200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[yrs.]</a:t>
            </a:r>
            <a:endParaRPr lang="de-DE" sz="20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48605"/>
              </p:ext>
            </p:extLst>
          </p:nvPr>
        </p:nvGraphicFramePr>
        <p:xfrm>
          <a:off x="-4763" y="1844675"/>
          <a:ext cx="9148763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4" name="Picture" r:id="rId3" imgW="6120720" imgH="3354840" progId="Word.Picture.8">
                  <p:embed/>
                </p:oleObj>
              </mc:Choice>
              <mc:Fallback>
                <p:oleObj name="Picture" r:id="rId3" imgW="6120720" imgH="3354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1844675"/>
                        <a:ext cx="9148763" cy="5013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" name="Picture 6" descr="http://3.bp.blogspot.com/-HE-YG2eD7qA/UUVS_XmhrFI/AAAAAAAAAiQ/XSiAspWabkQ/s320/100_351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03" y="-11643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6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hteck 174"/>
          <p:cNvSpPr/>
          <p:nvPr/>
        </p:nvSpPr>
        <p:spPr bwMode="auto">
          <a:xfrm>
            <a:off x="0" y="1412776"/>
            <a:ext cx="10620672" cy="568863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1" y="292100"/>
            <a:ext cx="4671778" cy="1384300"/>
          </a:xfrm>
        </p:spPr>
        <p:txBody>
          <a:bodyPr/>
          <a:lstStyle/>
          <a:p>
            <a:r>
              <a:rPr lang="de-DE" dirty="0" err="1" smtClean="0"/>
              <a:t>Bed-net</a:t>
            </a:r>
            <a:r>
              <a:rPr lang="de-DE" dirty="0" smtClean="0"/>
              <a:t> </a:t>
            </a:r>
            <a:r>
              <a:rPr lang="de-DE" dirty="0" err="1"/>
              <a:t>programs</a:t>
            </a:r>
            <a:endParaRPr lang="de-DE" dirty="0"/>
          </a:p>
        </p:txBody>
      </p:sp>
      <p:grpSp>
        <p:nvGrpSpPr>
          <p:cNvPr id="5" name="Zeichenbereich 5651"/>
          <p:cNvGrpSpPr/>
          <p:nvPr/>
        </p:nvGrpSpPr>
        <p:grpSpPr>
          <a:xfrm>
            <a:off x="899592" y="1484785"/>
            <a:ext cx="8191873" cy="5353560"/>
            <a:chOff x="0" y="0"/>
            <a:chExt cx="4709160" cy="3238500"/>
          </a:xfrm>
        </p:grpSpPr>
        <p:cxnSp>
          <p:nvCxnSpPr>
            <p:cNvPr id="134" name="Line 417"/>
            <p:cNvCxnSpPr/>
            <p:nvPr/>
          </p:nvCxnSpPr>
          <p:spPr bwMode="auto">
            <a:xfrm>
              <a:off x="918210" y="215265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Rechteck 5"/>
            <p:cNvSpPr/>
            <p:nvPr/>
          </p:nvSpPr>
          <p:spPr>
            <a:xfrm>
              <a:off x="0" y="0"/>
              <a:ext cx="4709160" cy="32385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266"/>
            <p:cNvCxnSpPr/>
            <p:nvPr/>
          </p:nvCxnSpPr>
          <p:spPr bwMode="auto">
            <a:xfrm>
              <a:off x="613410" y="2209800"/>
              <a:ext cx="40705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67"/>
            <p:cNvCxnSpPr/>
            <p:nvPr/>
          </p:nvCxnSpPr>
          <p:spPr bwMode="auto">
            <a:xfrm>
              <a:off x="613410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268"/>
            <p:cNvCxnSpPr/>
            <p:nvPr/>
          </p:nvCxnSpPr>
          <p:spPr bwMode="auto">
            <a:xfrm>
              <a:off x="1375410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269"/>
            <p:cNvCxnSpPr/>
            <p:nvPr/>
          </p:nvCxnSpPr>
          <p:spPr bwMode="auto">
            <a:xfrm>
              <a:off x="2146935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270"/>
            <p:cNvCxnSpPr/>
            <p:nvPr/>
          </p:nvCxnSpPr>
          <p:spPr bwMode="auto">
            <a:xfrm>
              <a:off x="2908935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271"/>
            <p:cNvCxnSpPr/>
            <p:nvPr/>
          </p:nvCxnSpPr>
          <p:spPr bwMode="auto">
            <a:xfrm>
              <a:off x="3680460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272"/>
            <p:cNvCxnSpPr/>
            <p:nvPr/>
          </p:nvCxnSpPr>
          <p:spPr bwMode="auto">
            <a:xfrm>
              <a:off x="4442460" y="2190750"/>
              <a:ext cx="635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273"/>
            <p:cNvCxnSpPr/>
            <p:nvPr/>
          </p:nvCxnSpPr>
          <p:spPr bwMode="auto">
            <a:xfrm>
              <a:off x="613410" y="314325"/>
              <a:ext cx="635" cy="1905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274"/>
            <p:cNvCxnSpPr/>
            <p:nvPr/>
          </p:nvCxnSpPr>
          <p:spPr bwMode="auto">
            <a:xfrm>
              <a:off x="594360" y="2209800"/>
              <a:ext cx="4762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275"/>
            <p:cNvSpPr>
              <a:spLocks noChangeArrowheads="1"/>
            </p:cNvSpPr>
            <p:nvPr/>
          </p:nvSpPr>
          <p:spPr bwMode="auto">
            <a:xfrm>
              <a:off x="507017" y="2133600"/>
              <a:ext cx="73720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Line 276"/>
            <p:cNvCxnSpPr/>
            <p:nvPr/>
          </p:nvCxnSpPr>
          <p:spPr bwMode="auto">
            <a:xfrm>
              <a:off x="569595" y="1733550"/>
              <a:ext cx="4762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277"/>
            <p:cNvSpPr>
              <a:spLocks noChangeArrowheads="1"/>
            </p:cNvSpPr>
            <p:nvPr/>
          </p:nvSpPr>
          <p:spPr bwMode="auto">
            <a:xfrm>
              <a:off x="44527" y="1657350"/>
              <a:ext cx="514196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4,0E+06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Line 278"/>
            <p:cNvCxnSpPr/>
            <p:nvPr/>
          </p:nvCxnSpPr>
          <p:spPr bwMode="auto">
            <a:xfrm>
              <a:off x="569595" y="1257300"/>
              <a:ext cx="4762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279"/>
            <p:cNvSpPr>
              <a:spLocks noChangeArrowheads="1"/>
            </p:cNvSpPr>
            <p:nvPr/>
          </p:nvSpPr>
          <p:spPr bwMode="auto">
            <a:xfrm>
              <a:off x="44527" y="1181100"/>
              <a:ext cx="514196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8,0E+06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1" name="Line 280"/>
            <p:cNvCxnSpPr/>
            <p:nvPr/>
          </p:nvCxnSpPr>
          <p:spPr bwMode="auto">
            <a:xfrm>
              <a:off x="569595" y="790575"/>
              <a:ext cx="4762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81"/>
            <p:cNvSpPr>
              <a:spLocks noChangeArrowheads="1"/>
            </p:cNvSpPr>
            <p:nvPr/>
          </p:nvSpPr>
          <p:spPr bwMode="auto">
            <a:xfrm>
              <a:off x="44527" y="714375"/>
              <a:ext cx="514196" cy="9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1,2E+07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3" name="Line 284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85"/>
            <p:cNvCxnSpPr/>
            <p:nvPr/>
          </p:nvCxnSpPr>
          <p:spPr bwMode="auto">
            <a:xfrm flipV="1">
              <a:off x="613410" y="1390650"/>
              <a:ext cx="152400" cy="19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86"/>
            <p:cNvCxnSpPr/>
            <p:nvPr/>
          </p:nvCxnSpPr>
          <p:spPr bwMode="auto">
            <a:xfrm flipV="1">
              <a:off x="765810" y="1371600"/>
              <a:ext cx="152400" cy="19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87"/>
            <p:cNvCxnSpPr/>
            <p:nvPr/>
          </p:nvCxnSpPr>
          <p:spPr bwMode="auto">
            <a:xfrm flipV="1">
              <a:off x="918210" y="1343025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288"/>
            <p:cNvCxnSpPr/>
            <p:nvPr/>
          </p:nvCxnSpPr>
          <p:spPr bwMode="auto">
            <a:xfrm flipV="1">
              <a:off x="1070610" y="1323975"/>
              <a:ext cx="152400" cy="19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289"/>
            <p:cNvCxnSpPr/>
            <p:nvPr/>
          </p:nvCxnSpPr>
          <p:spPr bwMode="auto">
            <a:xfrm flipV="1">
              <a:off x="1223010" y="1295400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290"/>
            <p:cNvCxnSpPr/>
            <p:nvPr/>
          </p:nvCxnSpPr>
          <p:spPr bwMode="auto">
            <a:xfrm flipV="1">
              <a:off x="1375410" y="1266825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291"/>
            <p:cNvCxnSpPr/>
            <p:nvPr/>
          </p:nvCxnSpPr>
          <p:spPr bwMode="auto">
            <a:xfrm flipV="1">
              <a:off x="1527810" y="1238250"/>
              <a:ext cx="161925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292"/>
            <p:cNvCxnSpPr/>
            <p:nvPr/>
          </p:nvCxnSpPr>
          <p:spPr bwMode="auto">
            <a:xfrm flipV="1">
              <a:off x="1689735" y="1209675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293"/>
            <p:cNvCxnSpPr/>
            <p:nvPr/>
          </p:nvCxnSpPr>
          <p:spPr bwMode="auto">
            <a:xfrm flipV="1">
              <a:off x="1842135" y="1181100"/>
              <a:ext cx="152400" cy="28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294"/>
            <p:cNvCxnSpPr/>
            <p:nvPr/>
          </p:nvCxnSpPr>
          <p:spPr bwMode="auto">
            <a:xfrm flipV="1">
              <a:off x="1994535" y="895349"/>
              <a:ext cx="1295400" cy="2857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302"/>
            <p:cNvCxnSpPr/>
            <p:nvPr/>
          </p:nvCxnSpPr>
          <p:spPr bwMode="auto">
            <a:xfrm flipV="1">
              <a:off x="3213735" y="590550"/>
              <a:ext cx="1228725" cy="3238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310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Line 336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Line 337"/>
            <p:cNvCxnSpPr/>
            <p:nvPr/>
          </p:nvCxnSpPr>
          <p:spPr bwMode="auto">
            <a:xfrm>
              <a:off x="613410" y="1409700"/>
              <a:ext cx="152400" cy="257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Line 338"/>
            <p:cNvCxnSpPr/>
            <p:nvPr/>
          </p:nvCxnSpPr>
          <p:spPr bwMode="auto">
            <a:xfrm>
              <a:off x="765810" y="1666875"/>
              <a:ext cx="152400" cy="1809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Line 339"/>
            <p:cNvCxnSpPr/>
            <p:nvPr/>
          </p:nvCxnSpPr>
          <p:spPr bwMode="auto">
            <a:xfrm flipV="1">
              <a:off x="918210" y="1800225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Line 340"/>
            <p:cNvCxnSpPr/>
            <p:nvPr/>
          </p:nvCxnSpPr>
          <p:spPr bwMode="auto">
            <a:xfrm flipV="1">
              <a:off x="1070610" y="1724025"/>
              <a:ext cx="1524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Line 341"/>
            <p:cNvCxnSpPr/>
            <p:nvPr/>
          </p:nvCxnSpPr>
          <p:spPr bwMode="auto">
            <a:xfrm flipV="1">
              <a:off x="1223010" y="1657350"/>
              <a:ext cx="152400" cy="666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342"/>
            <p:cNvCxnSpPr/>
            <p:nvPr/>
          </p:nvCxnSpPr>
          <p:spPr bwMode="auto">
            <a:xfrm flipV="1">
              <a:off x="1375410" y="1600200"/>
              <a:ext cx="152400" cy="571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343"/>
            <p:cNvCxnSpPr/>
            <p:nvPr/>
          </p:nvCxnSpPr>
          <p:spPr bwMode="auto">
            <a:xfrm flipV="1">
              <a:off x="1527810" y="1552575"/>
              <a:ext cx="161925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344"/>
            <p:cNvCxnSpPr/>
            <p:nvPr/>
          </p:nvCxnSpPr>
          <p:spPr bwMode="auto">
            <a:xfrm flipV="1">
              <a:off x="1689735" y="150495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Line 345"/>
            <p:cNvCxnSpPr/>
            <p:nvPr/>
          </p:nvCxnSpPr>
          <p:spPr bwMode="auto">
            <a:xfrm flipV="1">
              <a:off x="1842135" y="146685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Line 346"/>
            <p:cNvCxnSpPr/>
            <p:nvPr/>
          </p:nvCxnSpPr>
          <p:spPr bwMode="auto">
            <a:xfrm flipV="1">
              <a:off x="1994535" y="142875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Line 347"/>
            <p:cNvCxnSpPr/>
            <p:nvPr/>
          </p:nvCxnSpPr>
          <p:spPr bwMode="auto">
            <a:xfrm flipV="1">
              <a:off x="2146935" y="139065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Line 348"/>
            <p:cNvCxnSpPr/>
            <p:nvPr/>
          </p:nvCxnSpPr>
          <p:spPr bwMode="auto">
            <a:xfrm flipV="1">
              <a:off x="2299335" y="1343025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Line 349"/>
            <p:cNvCxnSpPr/>
            <p:nvPr/>
          </p:nvCxnSpPr>
          <p:spPr bwMode="auto">
            <a:xfrm flipV="1">
              <a:off x="2451735" y="1304925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Line 350"/>
            <p:cNvCxnSpPr/>
            <p:nvPr/>
          </p:nvCxnSpPr>
          <p:spPr bwMode="auto">
            <a:xfrm flipV="1">
              <a:off x="2604135" y="1266825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Line 351"/>
            <p:cNvCxnSpPr/>
            <p:nvPr/>
          </p:nvCxnSpPr>
          <p:spPr bwMode="auto">
            <a:xfrm flipV="1">
              <a:off x="2756535" y="1228725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Line 352"/>
            <p:cNvCxnSpPr/>
            <p:nvPr/>
          </p:nvCxnSpPr>
          <p:spPr bwMode="auto">
            <a:xfrm flipV="1">
              <a:off x="2908935" y="118110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Line 353"/>
            <p:cNvCxnSpPr/>
            <p:nvPr/>
          </p:nvCxnSpPr>
          <p:spPr bwMode="auto">
            <a:xfrm flipV="1">
              <a:off x="3061335" y="114300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Line 354"/>
            <p:cNvCxnSpPr/>
            <p:nvPr/>
          </p:nvCxnSpPr>
          <p:spPr bwMode="auto">
            <a:xfrm flipV="1">
              <a:off x="3213735" y="1104900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Line 355"/>
            <p:cNvCxnSpPr/>
            <p:nvPr/>
          </p:nvCxnSpPr>
          <p:spPr bwMode="auto">
            <a:xfrm flipV="1">
              <a:off x="3366135" y="1057275"/>
              <a:ext cx="161925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Line 356"/>
            <p:cNvCxnSpPr/>
            <p:nvPr/>
          </p:nvCxnSpPr>
          <p:spPr bwMode="auto">
            <a:xfrm flipV="1">
              <a:off x="3528060" y="1019175"/>
              <a:ext cx="152400" cy="38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Line 357"/>
            <p:cNvCxnSpPr/>
            <p:nvPr/>
          </p:nvCxnSpPr>
          <p:spPr bwMode="auto">
            <a:xfrm flipV="1">
              <a:off x="3680460" y="97155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Line 358"/>
            <p:cNvCxnSpPr/>
            <p:nvPr/>
          </p:nvCxnSpPr>
          <p:spPr bwMode="auto">
            <a:xfrm flipV="1">
              <a:off x="3832860" y="923925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Line 359"/>
            <p:cNvCxnSpPr/>
            <p:nvPr/>
          </p:nvCxnSpPr>
          <p:spPr bwMode="auto">
            <a:xfrm flipV="1">
              <a:off x="3985260" y="87630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Line 360"/>
            <p:cNvCxnSpPr/>
            <p:nvPr/>
          </p:nvCxnSpPr>
          <p:spPr bwMode="auto">
            <a:xfrm flipV="1">
              <a:off x="4137660" y="828675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Line 361"/>
            <p:cNvCxnSpPr/>
            <p:nvPr/>
          </p:nvCxnSpPr>
          <p:spPr bwMode="auto">
            <a:xfrm flipV="1">
              <a:off x="4290060" y="781050"/>
              <a:ext cx="152400" cy="47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Line 362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Line 363"/>
            <p:cNvCxnSpPr/>
            <p:nvPr/>
          </p:nvCxnSpPr>
          <p:spPr bwMode="auto">
            <a:xfrm>
              <a:off x="613410" y="1409700"/>
              <a:ext cx="152400" cy="428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Line 364"/>
            <p:cNvCxnSpPr/>
            <p:nvPr/>
          </p:nvCxnSpPr>
          <p:spPr bwMode="auto">
            <a:xfrm>
              <a:off x="765810" y="1838325"/>
              <a:ext cx="152400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Line 366"/>
            <p:cNvCxnSpPr/>
            <p:nvPr/>
          </p:nvCxnSpPr>
          <p:spPr bwMode="auto">
            <a:xfrm>
              <a:off x="1070610" y="2171700"/>
              <a:ext cx="15240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Line 367"/>
            <p:cNvCxnSpPr/>
            <p:nvPr/>
          </p:nvCxnSpPr>
          <p:spPr bwMode="auto">
            <a:xfrm flipV="1">
              <a:off x="1223010" y="2133600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Line 368"/>
            <p:cNvCxnSpPr/>
            <p:nvPr/>
          </p:nvCxnSpPr>
          <p:spPr bwMode="auto">
            <a:xfrm flipV="1">
              <a:off x="1375410" y="1914525"/>
              <a:ext cx="152400" cy="21907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Line 369"/>
            <p:cNvCxnSpPr/>
            <p:nvPr/>
          </p:nvCxnSpPr>
          <p:spPr bwMode="auto">
            <a:xfrm flipV="1">
              <a:off x="1527810" y="1638300"/>
              <a:ext cx="161925" cy="2762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Line 370"/>
            <p:cNvCxnSpPr/>
            <p:nvPr/>
          </p:nvCxnSpPr>
          <p:spPr bwMode="auto">
            <a:xfrm flipV="1">
              <a:off x="1689735" y="1581150"/>
              <a:ext cx="152400" cy="5715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Line 371"/>
            <p:cNvCxnSpPr/>
            <p:nvPr/>
          </p:nvCxnSpPr>
          <p:spPr bwMode="auto">
            <a:xfrm>
              <a:off x="1842135" y="1581785"/>
              <a:ext cx="152400" cy="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Line 372"/>
            <p:cNvCxnSpPr/>
            <p:nvPr/>
          </p:nvCxnSpPr>
          <p:spPr bwMode="auto">
            <a:xfrm>
              <a:off x="1994535" y="1581150"/>
              <a:ext cx="152400" cy="63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Line 373"/>
            <p:cNvCxnSpPr/>
            <p:nvPr/>
          </p:nvCxnSpPr>
          <p:spPr bwMode="auto">
            <a:xfrm flipV="1">
              <a:off x="2146935" y="1562100"/>
              <a:ext cx="152400" cy="1905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Line 374"/>
            <p:cNvCxnSpPr/>
            <p:nvPr/>
          </p:nvCxnSpPr>
          <p:spPr bwMode="auto">
            <a:xfrm flipV="1">
              <a:off x="2299335" y="15240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Line 375"/>
            <p:cNvCxnSpPr/>
            <p:nvPr/>
          </p:nvCxnSpPr>
          <p:spPr bwMode="auto">
            <a:xfrm flipV="1">
              <a:off x="2451735" y="14859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Line 376"/>
            <p:cNvCxnSpPr/>
            <p:nvPr/>
          </p:nvCxnSpPr>
          <p:spPr bwMode="auto">
            <a:xfrm flipV="1">
              <a:off x="2604135" y="14478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Line 377"/>
            <p:cNvCxnSpPr/>
            <p:nvPr/>
          </p:nvCxnSpPr>
          <p:spPr bwMode="auto">
            <a:xfrm flipV="1">
              <a:off x="2756535" y="14097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Line 378"/>
            <p:cNvCxnSpPr/>
            <p:nvPr/>
          </p:nvCxnSpPr>
          <p:spPr bwMode="auto">
            <a:xfrm flipV="1">
              <a:off x="2908935" y="137160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Line 379"/>
            <p:cNvCxnSpPr/>
            <p:nvPr/>
          </p:nvCxnSpPr>
          <p:spPr bwMode="auto">
            <a:xfrm flipV="1">
              <a:off x="3061335" y="1323975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Line 380"/>
            <p:cNvCxnSpPr/>
            <p:nvPr/>
          </p:nvCxnSpPr>
          <p:spPr bwMode="auto">
            <a:xfrm flipV="1">
              <a:off x="3213735" y="1285875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Line 381"/>
            <p:cNvCxnSpPr/>
            <p:nvPr/>
          </p:nvCxnSpPr>
          <p:spPr bwMode="auto">
            <a:xfrm flipV="1">
              <a:off x="3366135" y="1238250"/>
              <a:ext cx="161925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Line 382"/>
            <p:cNvCxnSpPr/>
            <p:nvPr/>
          </p:nvCxnSpPr>
          <p:spPr bwMode="auto">
            <a:xfrm flipV="1">
              <a:off x="3528060" y="1200150"/>
              <a:ext cx="152400" cy="381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Line 383"/>
            <p:cNvCxnSpPr/>
            <p:nvPr/>
          </p:nvCxnSpPr>
          <p:spPr bwMode="auto">
            <a:xfrm flipV="1">
              <a:off x="3680460" y="1152525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Line 384"/>
            <p:cNvCxnSpPr/>
            <p:nvPr/>
          </p:nvCxnSpPr>
          <p:spPr bwMode="auto">
            <a:xfrm flipV="1">
              <a:off x="3832860" y="1104900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Line 385"/>
            <p:cNvCxnSpPr/>
            <p:nvPr/>
          </p:nvCxnSpPr>
          <p:spPr bwMode="auto">
            <a:xfrm flipV="1">
              <a:off x="3985260" y="1057275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Line 386"/>
            <p:cNvCxnSpPr/>
            <p:nvPr/>
          </p:nvCxnSpPr>
          <p:spPr bwMode="auto">
            <a:xfrm flipV="1">
              <a:off x="4137660" y="1000125"/>
              <a:ext cx="152400" cy="5715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Line 387"/>
            <p:cNvCxnSpPr/>
            <p:nvPr/>
          </p:nvCxnSpPr>
          <p:spPr bwMode="auto">
            <a:xfrm flipV="1">
              <a:off x="4290060" y="952500"/>
              <a:ext cx="152400" cy="4762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Line 388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Line 389"/>
            <p:cNvCxnSpPr/>
            <p:nvPr/>
          </p:nvCxnSpPr>
          <p:spPr bwMode="auto">
            <a:xfrm>
              <a:off x="613410" y="1409700"/>
              <a:ext cx="152400" cy="438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Line 390"/>
            <p:cNvCxnSpPr/>
            <p:nvPr/>
          </p:nvCxnSpPr>
          <p:spPr bwMode="auto">
            <a:xfrm>
              <a:off x="765810" y="1847850"/>
              <a:ext cx="152400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Line 414"/>
            <p:cNvCxnSpPr/>
            <p:nvPr/>
          </p:nvCxnSpPr>
          <p:spPr bwMode="auto">
            <a:xfrm>
              <a:off x="588645" y="1409700"/>
              <a:ext cx="635" cy="6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Line 415"/>
            <p:cNvCxnSpPr/>
            <p:nvPr/>
          </p:nvCxnSpPr>
          <p:spPr bwMode="auto">
            <a:xfrm>
              <a:off x="613410" y="1409700"/>
              <a:ext cx="152400" cy="43815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416"/>
            <p:cNvCxnSpPr/>
            <p:nvPr/>
          </p:nvCxnSpPr>
          <p:spPr bwMode="auto">
            <a:xfrm>
              <a:off x="765810" y="1847850"/>
              <a:ext cx="152400" cy="30480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Line 418"/>
            <p:cNvCxnSpPr/>
            <p:nvPr/>
          </p:nvCxnSpPr>
          <p:spPr bwMode="auto">
            <a:xfrm flipV="1">
              <a:off x="1070610" y="2176462"/>
              <a:ext cx="171220" cy="14288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Line 420"/>
            <p:cNvCxnSpPr/>
            <p:nvPr/>
          </p:nvCxnSpPr>
          <p:spPr bwMode="auto">
            <a:xfrm>
              <a:off x="137541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Line 421"/>
            <p:cNvCxnSpPr/>
            <p:nvPr/>
          </p:nvCxnSpPr>
          <p:spPr bwMode="auto">
            <a:xfrm>
              <a:off x="1527810" y="2209800"/>
              <a:ext cx="161925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Line 422"/>
            <p:cNvCxnSpPr/>
            <p:nvPr/>
          </p:nvCxnSpPr>
          <p:spPr bwMode="auto">
            <a:xfrm>
              <a:off x="16897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Line 423"/>
            <p:cNvCxnSpPr/>
            <p:nvPr/>
          </p:nvCxnSpPr>
          <p:spPr bwMode="auto">
            <a:xfrm>
              <a:off x="18421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Line 424"/>
            <p:cNvCxnSpPr/>
            <p:nvPr/>
          </p:nvCxnSpPr>
          <p:spPr bwMode="auto">
            <a:xfrm>
              <a:off x="19945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Line 425"/>
            <p:cNvCxnSpPr/>
            <p:nvPr/>
          </p:nvCxnSpPr>
          <p:spPr bwMode="auto">
            <a:xfrm>
              <a:off x="21469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Line 426"/>
            <p:cNvCxnSpPr/>
            <p:nvPr/>
          </p:nvCxnSpPr>
          <p:spPr bwMode="auto">
            <a:xfrm>
              <a:off x="22993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Line 427"/>
            <p:cNvCxnSpPr/>
            <p:nvPr/>
          </p:nvCxnSpPr>
          <p:spPr bwMode="auto">
            <a:xfrm>
              <a:off x="24517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Line 428"/>
            <p:cNvCxnSpPr/>
            <p:nvPr/>
          </p:nvCxnSpPr>
          <p:spPr bwMode="auto">
            <a:xfrm>
              <a:off x="26041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Line 429"/>
            <p:cNvCxnSpPr/>
            <p:nvPr/>
          </p:nvCxnSpPr>
          <p:spPr bwMode="auto">
            <a:xfrm>
              <a:off x="27565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Line 430"/>
            <p:cNvCxnSpPr/>
            <p:nvPr/>
          </p:nvCxnSpPr>
          <p:spPr bwMode="auto">
            <a:xfrm>
              <a:off x="29089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Line 431"/>
            <p:cNvCxnSpPr/>
            <p:nvPr/>
          </p:nvCxnSpPr>
          <p:spPr bwMode="auto">
            <a:xfrm>
              <a:off x="30613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Line 432"/>
            <p:cNvCxnSpPr/>
            <p:nvPr/>
          </p:nvCxnSpPr>
          <p:spPr bwMode="auto">
            <a:xfrm>
              <a:off x="3213735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Line 433"/>
            <p:cNvCxnSpPr/>
            <p:nvPr/>
          </p:nvCxnSpPr>
          <p:spPr bwMode="auto">
            <a:xfrm>
              <a:off x="3366135" y="2209800"/>
              <a:ext cx="161925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Line 434"/>
            <p:cNvCxnSpPr/>
            <p:nvPr/>
          </p:nvCxnSpPr>
          <p:spPr bwMode="auto">
            <a:xfrm>
              <a:off x="35280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Line 435"/>
            <p:cNvCxnSpPr/>
            <p:nvPr/>
          </p:nvCxnSpPr>
          <p:spPr bwMode="auto">
            <a:xfrm>
              <a:off x="36804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Line 436"/>
            <p:cNvCxnSpPr/>
            <p:nvPr/>
          </p:nvCxnSpPr>
          <p:spPr bwMode="auto">
            <a:xfrm>
              <a:off x="38328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Line 437"/>
            <p:cNvCxnSpPr/>
            <p:nvPr/>
          </p:nvCxnSpPr>
          <p:spPr bwMode="auto">
            <a:xfrm>
              <a:off x="39852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Line 438"/>
            <p:cNvCxnSpPr/>
            <p:nvPr/>
          </p:nvCxnSpPr>
          <p:spPr bwMode="auto">
            <a:xfrm>
              <a:off x="41376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Line 439"/>
            <p:cNvCxnSpPr/>
            <p:nvPr/>
          </p:nvCxnSpPr>
          <p:spPr bwMode="auto">
            <a:xfrm>
              <a:off x="4290060" y="2209800"/>
              <a:ext cx="152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Rectangle 596"/>
            <p:cNvSpPr>
              <a:spLocks noChangeArrowheads="1"/>
            </p:cNvSpPr>
            <p:nvPr/>
          </p:nvSpPr>
          <p:spPr bwMode="auto">
            <a:xfrm>
              <a:off x="602267" y="2238375"/>
              <a:ext cx="73720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8" name="Rectangle 597"/>
            <p:cNvSpPr>
              <a:spLocks noChangeArrowheads="1"/>
            </p:cNvSpPr>
            <p:nvPr/>
          </p:nvSpPr>
          <p:spPr bwMode="auto">
            <a:xfrm>
              <a:off x="1364267" y="2291456"/>
              <a:ext cx="73720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5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9" name="Rectangle 598"/>
            <p:cNvSpPr>
              <a:spLocks noChangeArrowheads="1"/>
            </p:cNvSpPr>
            <p:nvPr/>
          </p:nvSpPr>
          <p:spPr bwMode="auto">
            <a:xfrm>
              <a:off x="2059638" y="2298061"/>
              <a:ext cx="147439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10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0" name="Rectangle 599"/>
            <p:cNvSpPr>
              <a:spLocks noChangeArrowheads="1"/>
            </p:cNvSpPr>
            <p:nvPr/>
          </p:nvSpPr>
          <p:spPr bwMode="auto">
            <a:xfrm>
              <a:off x="2837696" y="2298061"/>
              <a:ext cx="147439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15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1" name="Rectangle 600"/>
            <p:cNvSpPr>
              <a:spLocks noChangeArrowheads="1"/>
            </p:cNvSpPr>
            <p:nvPr/>
          </p:nvSpPr>
          <p:spPr bwMode="auto">
            <a:xfrm>
              <a:off x="3609221" y="2291456"/>
              <a:ext cx="147439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20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2" name="Rectangle 601"/>
            <p:cNvSpPr>
              <a:spLocks noChangeArrowheads="1"/>
            </p:cNvSpPr>
            <p:nvPr/>
          </p:nvSpPr>
          <p:spPr bwMode="auto">
            <a:xfrm>
              <a:off x="4381758" y="2297701"/>
              <a:ext cx="147439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25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5" name="Rectangle 604"/>
            <p:cNvSpPr>
              <a:spLocks noChangeArrowheads="1"/>
            </p:cNvSpPr>
            <p:nvPr/>
          </p:nvSpPr>
          <p:spPr bwMode="auto">
            <a:xfrm>
              <a:off x="1438355" y="2781300"/>
              <a:ext cx="589759" cy="9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Standard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6" name="Line 605"/>
            <p:cNvCxnSpPr/>
            <p:nvPr/>
          </p:nvCxnSpPr>
          <p:spPr bwMode="auto">
            <a:xfrm>
              <a:off x="1194435" y="2827136"/>
              <a:ext cx="190500" cy="6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Rectangle 610"/>
            <p:cNvSpPr>
              <a:spLocks noChangeArrowheads="1"/>
            </p:cNvSpPr>
            <p:nvPr/>
          </p:nvSpPr>
          <p:spPr bwMode="auto">
            <a:xfrm>
              <a:off x="2648664" y="2766084"/>
              <a:ext cx="403616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B=500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0" name="Line 611"/>
            <p:cNvCxnSpPr/>
            <p:nvPr/>
          </p:nvCxnSpPr>
          <p:spPr bwMode="auto">
            <a:xfrm>
              <a:off x="2401310" y="2819165"/>
              <a:ext cx="190500" cy="6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1" name="Rectangle 613"/>
            <p:cNvSpPr>
              <a:spLocks noChangeArrowheads="1"/>
            </p:cNvSpPr>
            <p:nvPr/>
          </p:nvSpPr>
          <p:spPr bwMode="auto">
            <a:xfrm>
              <a:off x="1484701" y="3092717"/>
              <a:ext cx="477336" cy="10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7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B=1000</a:t>
              </a:r>
              <a:endParaRPr lang="de-DE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2" name="Line 614"/>
            <p:cNvCxnSpPr/>
            <p:nvPr/>
          </p:nvCxnSpPr>
          <p:spPr bwMode="auto">
            <a:xfrm>
              <a:off x="1203960" y="3092717"/>
              <a:ext cx="190500" cy="635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6" name="Textfeld 175"/>
          <p:cNvSpPr txBox="1"/>
          <p:nvPr/>
        </p:nvSpPr>
        <p:spPr>
          <a:xfrm>
            <a:off x="327542" y="2792013"/>
            <a:ext cx="553998" cy="16680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dirty="0" err="1" smtClean="0"/>
              <a:t>Infections</a:t>
            </a:r>
            <a:endParaRPr lang="de-DE" dirty="0"/>
          </a:p>
        </p:txBody>
      </p:sp>
      <p:sp>
        <p:nvSpPr>
          <p:cNvPr id="177" name="Rectangle 253"/>
          <p:cNvSpPr>
            <a:spLocks noChangeArrowheads="1"/>
          </p:cNvSpPr>
          <p:nvPr/>
        </p:nvSpPr>
        <p:spPr bwMode="auto">
          <a:xfrm>
            <a:off x="4449325" y="5730668"/>
            <a:ext cx="1204047" cy="153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lnSpc>
                <a:spcPts val="1200"/>
              </a:lnSpc>
              <a:spcAft>
                <a:spcPts val="70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Time </a:t>
            </a:r>
            <a:r>
              <a:rPr lang="en-US" sz="200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[yrs.]</a:t>
            </a:r>
            <a:endParaRPr lang="de-DE" sz="20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479138"/>
              </p:ext>
            </p:extLst>
          </p:nvPr>
        </p:nvGraphicFramePr>
        <p:xfrm>
          <a:off x="-4763" y="1844675"/>
          <a:ext cx="9148763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5" name="Picture" r:id="rId3" imgW="6120720" imgH="3354840" progId="Word.Picture.8">
                  <p:embed/>
                </p:oleObj>
              </mc:Choice>
              <mc:Fallback>
                <p:oleObj name="Picture" r:id="rId3" imgW="6120720" imgH="3354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1844675"/>
                        <a:ext cx="9148763" cy="5013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" name="Picture 5" descr="http://www.africasti.com/wp-content/uploads/2011/08/icon-mosquito-net1-300x28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28" y="0"/>
            <a:ext cx="2857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8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1" y="292100"/>
            <a:ext cx="4243798" cy="1384300"/>
          </a:xfrm>
        </p:spPr>
        <p:txBody>
          <a:bodyPr/>
          <a:lstStyle/>
          <a:p>
            <a:r>
              <a:rPr lang="de-DE" dirty="0" smtClean="0"/>
              <a:t>Migration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87182"/>
              </p:ext>
            </p:extLst>
          </p:nvPr>
        </p:nvGraphicFramePr>
        <p:xfrm>
          <a:off x="-4511" y="1844824"/>
          <a:ext cx="9148511" cy="501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8" name="Picture" r:id="rId3" imgW="6120720" imgH="3354840" progId="Word.Picture.8">
                  <p:embed/>
                </p:oleObj>
              </mc:Choice>
              <mc:Fallback>
                <p:oleObj name="Picture" r:id="rId3" imgW="6120720" imgH="3354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11" y="1844824"/>
                        <a:ext cx="9148511" cy="5013176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7" name="Picture 9" descr="http://darmanpurba.com/wp-content/uploads/2013/04/032913_1132_Transmigra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48" y="0"/>
            <a:ext cx="33147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Malaria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effectLst/>
              </a:rPr>
              <a:t>Roll-Back Malaria:</a:t>
            </a:r>
          </a:p>
          <a:p>
            <a:pPr lvl="1"/>
            <a:r>
              <a:rPr lang="en-US" dirty="0" smtClean="0">
                <a:effectLst/>
              </a:rPr>
              <a:t>we </a:t>
            </a:r>
            <a:r>
              <a:rPr lang="en-US" dirty="0">
                <a:effectLst/>
              </a:rPr>
              <a:t>need sustainable </a:t>
            </a:r>
            <a:r>
              <a:rPr lang="en-US" dirty="0" smtClean="0">
                <a:effectLst/>
              </a:rPr>
              <a:t>interventions</a:t>
            </a:r>
          </a:p>
          <a:p>
            <a:pPr lvl="1"/>
            <a:r>
              <a:rPr lang="en-US" dirty="0" smtClean="0">
                <a:effectLst/>
              </a:rPr>
              <a:t>We need long-term financing</a:t>
            </a:r>
          </a:p>
          <a:p>
            <a:r>
              <a:rPr lang="en-US" dirty="0" smtClean="0">
                <a:effectLst/>
              </a:rPr>
              <a:t>Economic development: </a:t>
            </a:r>
          </a:p>
          <a:p>
            <a:pPr lvl="1"/>
            <a:r>
              <a:rPr lang="en-US" dirty="0" smtClean="0">
                <a:effectLst/>
              </a:rPr>
              <a:t>Planners have to consider long-term effects of agricultural, social, economic programs</a:t>
            </a:r>
          </a:p>
          <a:p>
            <a:pPr marL="0" indent="0">
              <a:buNone/>
            </a:pPr>
            <a:r>
              <a:rPr lang="en-US" dirty="0" smtClean="0">
                <a:effectLst/>
                <a:sym typeface="Wingdings"/>
              </a:rPr>
              <a:t>we have to predict epidemiological and economic effects of interventions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pic>
        <p:nvPicPr>
          <p:cNvPr id="142338" name="Picture 2" descr="https://yt3.ggpht.com/-aQk8RcAVzdg/AAAAAAAAAAI/AAAAAAAAAAA/4FSchvM9AZA/s900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91" y="0"/>
            <a:ext cx="1867942" cy="18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effectLst/>
              </a:rPr>
              <a:t>5. </a:t>
            </a:r>
            <a:r>
              <a:rPr lang="en-US" dirty="0" smtClean="0">
                <a:effectLst/>
              </a:rPr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Health care always entails an existential </a:t>
            </a:r>
            <a:r>
              <a:rPr lang="en-US" dirty="0">
                <a:effectLst/>
              </a:rPr>
              <a:t>dimension: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with </a:t>
            </a:r>
            <a:r>
              <a:rPr lang="en-US" dirty="0">
                <a:effectLst/>
              </a:rPr>
              <a:t>the same money safe 1000 malaria children or 1 dialysis patient???</a:t>
            </a:r>
            <a:endParaRPr lang="de-DE" dirty="0">
              <a:effectLst/>
            </a:endParaRPr>
          </a:p>
          <a:p>
            <a:r>
              <a:rPr lang="en-US" dirty="0" smtClean="0">
                <a:effectLst/>
              </a:rPr>
              <a:t>Ethics: “What </a:t>
            </a:r>
            <a:r>
              <a:rPr lang="en-US" dirty="0">
                <a:effectLst/>
              </a:rPr>
              <a:t>is good or bad</a:t>
            </a:r>
            <a:r>
              <a:rPr lang="en-US" dirty="0" smtClean="0">
                <a:effectLst/>
              </a:rPr>
              <a:t>?” …</a:t>
            </a:r>
          </a:p>
          <a:p>
            <a:pPr lvl="1"/>
            <a:r>
              <a:rPr lang="en-US" dirty="0" smtClean="0">
                <a:effectLst/>
              </a:rPr>
              <a:t>…  </a:t>
            </a:r>
            <a:r>
              <a:rPr lang="en-US" dirty="0">
                <a:effectLst/>
              </a:rPr>
              <a:t>depends on time horizon and </a:t>
            </a:r>
            <a:r>
              <a:rPr lang="en-US" dirty="0" smtClean="0">
                <a:effectLst/>
              </a:rPr>
              <a:t>time preference (interest)!</a:t>
            </a:r>
            <a:endParaRPr lang="de-DE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… cannot </a:t>
            </a:r>
            <a:r>
              <a:rPr lang="en-US" dirty="0">
                <a:effectLst/>
              </a:rPr>
              <a:t>be answered easily!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… needs </a:t>
            </a:r>
            <a:r>
              <a:rPr lang="en-US" dirty="0">
                <a:effectLst/>
              </a:rPr>
              <a:t>reliable calculations</a:t>
            </a:r>
            <a:r>
              <a:rPr lang="en-US" dirty="0" smtClean="0">
                <a:effectLst/>
              </a:rPr>
              <a:t>!</a:t>
            </a:r>
            <a:endParaRPr lang="de-DE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9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effectLst/>
              </a:rPr>
              <a:t>5. </a:t>
            </a:r>
            <a:r>
              <a:rPr lang="en-US" dirty="0" smtClean="0">
                <a:effectLst/>
              </a:rPr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Health care in resource-poor countries always entails an existential </a:t>
            </a:r>
            <a:r>
              <a:rPr lang="en-US" dirty="0">
                <a:effectLst/>
              </a:rPr>
              <a:t>dimension: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with </a:t>
            </a:r>
            <a:r>
              <a:rPr lang="en-US" dirty="0">
                <a:effectLst/>
              </a:rPr>
              <a:t>the same money safe 1000 malaria children or 1 dialysis patient???</a:t>
            </a:r>
            <a:endParaRPr lang="de-DE" dirty="0">
              <a:effectLst/>
            </a:endParaRPr>
          </a:p>
          <a:p>
            <a:r>
              <a:rPr lang="en-US" dirty="0" smtClean="0">
                <a:effectLst/>
              </a:rPr>
              <a:t>Ethics: “What </a:t>
            </a:r>
            <a:r>
              <a:rPr lang="en-US" dirty="0">
                <a:effectLst/>
              </a:rPr>
              <a:t>is good or bad</a:t>
            </a:r>
            <a:r>
              <a:rPr lang="en-US" dirty="0" smtClean="0">
                <a:effectLst/>
              </a:rPr>
              <a:t>?” …</a:t>
            </a:r>
          </a:p>
          <a:p>
            <a:pPr lvl="1"/>
            <a:r>
              <a:rPr lang="en-US" dirty="0" smtClean="0">
                <a:effectLst/>
              </a:rPr>
              <a:t>…  </a:t>
            </a:r>
            <a:r>
              <a:rPr lang="en-US" dirty="0">
                <a:effectLst/>
              </a:rPr>
              <a:t>depends on time horizon and </a:t>
            </a:r>
            <a:r>
              <a:rPr lang="en-US" dirty="0" smtClean="0">
                <a:effectLst/>
              </a:rPr>
              <a:t>time preference (interest)!</a:t>
            </a:r>
            <a:endParaRPr lang="de-DE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… cannot </a:t>
            </a:r>
            <a:r>
              <a:rPr lang="en-US" dirty="0">
                <a:effectLst/>
              </a:rPr>
              <a:t>be answered easily!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… needs </a:t>
            </a:r>
            <a:r>
              <a:rPr lang="en-US" dirty="0">
                <a:effectLst/>
              </a:rPr>
              <a:t>reliable calculations</a:t>
            </a:r>
            <a:r>
              <a:rPr lang="en-US" dirty="0" smtClean="0">
                <a:effectLst/>
              </a:rPr>
              <a:t>!</a:t>
            </a:r>
            <a:endParaRPr lang="de-DE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  <p:sp>
        <p:nvSpPr>
          <p:cNvPr id="5" name="Wolkenförmige Legende 4"/>
          <p:cNvSpPr/>
          <p:nvPr/>
        </p:nvSpPr>
        <p:spPr bwMode="auto">
          <a:xfrm>
            <a:off x="395536" y="1412776"/>
            <a:ext cx="8424936" cy="4104456"/>
          </a:xfrm>
          <a:prstGeom prst="cloud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4000" dirty="0" smtClean="0">
                <a:solidFill>
                  <a:schemeClr val="tx1"/>
                </a:solidFill>
                <a:sym typeface="Wingdings"/>
              </a:rPr>
              <a:t> Responsible decision-making requires reliable modelling!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Introduction</a:t>
            </a:r>
            <a:endParaRPr lang="de-DE" dirty="0">
              <a:effectLst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Prognosis</a:t>
            </a:r>
            <a:endParaRPr lang="de-DE" dirty="0">
              <a:effectLst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Example I: Aids</a:t>
            </a:r>
            <a:endParaRPr lang="de-DE" dirty="0">
              <a:effectLst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Example II: Malaria</a:t>
            </a:r>
            <a:endParaRPr lang="de-DE" dirty="0">
              <a:effectLst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Conclusions</a:t>
            </a:r>
            <a:endParaRPr lang="de-DE" dirty="0">
              <a:effectLst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0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1. </a:t>
            </a:r>
            <a:r>
              <a:rPr lang="en-US" dirty="0"/>
              <a:t>Introduction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Economics: the science of explaining and solving the problem of scarcity by efficiency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/>
                      </a:rPr>
                      <m:t>𝐸</m:t>
                    </m:r>
                    <m:r>
                      <a:rPr lang="de-DE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3200" i="1">
                            <a:latin typeface="Cambria Math"/>
                          </a:rPr>
                          <m:t>𝑅𝑒𝑠𝑢𝑙𝑡𝑠</m:t>
                        </m:r>
                      </m:num>
                      <m:den>
                        <m:r>
                          <a:rPr lang="de-DE" sz="3200" i="1">
                            <a:latin typeface="Cambria Math"/>
                          </a:rPr>
                          <m:t>𝐼𝑛𝑝𝑢𝑡𝑠</m:t>
                        </m:r>
                      </m:den>
                    </m:f>
                    <m:r>
                      <a:rPr lang="de-DE" sz="3200" i="1">
                        <a:latin typeface="Cambria Math"/>
                      </a:rPr>
                      <m:t>→</m:t>
                    </m:r>
                    <m:r>
                      <a:rPr lang="de-DE" sz="3200" i="1">
                        <a:latin typeface="Cambria Math"/>
                      </a:rPr>
                      <m:t>𝑀𝑎𝑥</m:t>
                    </m:r>
                    <m:r>
                      <a:rPr lang="de-DE" sz="3200" i="1">
                        <a:latin typeface="Cambria Math"/>
                      </a:rPr>
                      <m:t>!</m:t>
                    </m:r>
                  </m:oMath>
                </a14:m>
                <a:endParaRPr lang="de-DE" dirty="0"/>
              </a:p>
              <a:p>
                <a:r>
                  <a:rPr lang="de-DE" dirty="0"/>
                  <a:t>Problem</a:t>
                </a:r>
                <a:r>
                  <a:rPr lang="de-DE" dirty="0" smtClean="0"/>
                  <a:t>: </a:t>
                </a:r>
                <a:endParaRPr lang="de-DE" dirty="0"/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Many different periods (today, next year, … in 20 years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lvl="1">
                  <a:buFont typeface="Wingdings" pitchFamily="2" charset="2"/>
                  <a:buChar char="ð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Prognosis of results and inputs/cost (“prognostic analytics”)</a:t>
                </a:r>
                <a:endParaRPr lang="en-US" sz="3800" dirty="0" smtClean="0"/>
              </a:p>
              <a:p>
                <a:pPr lvl="2"/>
                <a:endParaRPr lang="en-US" sz="3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70" t="-5481" r="-2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4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de-DE" sz="4500" b="0" dirty="0" smtClean="0"/>
                  <a:t>E</a:t>
                </a:r>
                <a14:m>
                  <m:oMath xmlns:m="http://schemas.openxmlformats.org/officeDocument/2006/math">
                    <m:r>
                      <a:rPr lang="de-DE" sz="4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de-DE" sz="4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4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de-DE" sz="4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de-DE" sz="4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4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45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de-DE" sz="45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de-DE" sz="4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4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45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1+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de-DE" sz="45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45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r>
                                          <a:rPr lang="de-DE" sz="45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100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e-DE" sz="4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4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de-DE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4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de-DE" sz="4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de-DE" sz="45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4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45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de-DE" sz="45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de-DE" sz="4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4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45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1+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de-DE" sz="45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45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r>
                                          <a:rPr lang="de-DE" sz="45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100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e-DE" sz="4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4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de-DE" sz="45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4500" b="0" i="1" smtClean="0">
                        <a:latin typeface="Cambria Math"/>
                        <a:ea typeface="Cambria Math"/>
                      </a:rPr>
                      <m:t>𝑀𝑎𝑥</m:t>
                    </m:r>
                    <m:r>
                      <a:rPr lang="de-DE" sz="4500" b="0" i="1" smtClean="0">
                        <a:latin typeface="Cambria Math"/>
                        <a:ea typeface="Cambria Math"/>
                      </a:rPr>
                      <m:t>!</m:t>
                    </m:r>
                  </m:oMath>
                </a14:m>
                <a:endParaRPr lang="de-DE" sz="4500" b="0" dirty="0" smtClean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de-DE" dirty="0"/>
                  <a:t>time </a:t>
                </a:r>
                <a:r>
                  <a:rPr lang="de-DE" dirty="0" err="1"/>
                  <a:t>horizon</a:t>
                </a:r>
                <a:r>
                  <a:rPr lang="de-DE" dirty="0"/>
                  <a:t> (n)?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de-DE" dirty="0" err="1"/>
                  <a:t>discounting</a:t>
                </a:r>
                <a:r>
                  <a:rPr lang="de-DE" dirty="0"/>
                  <a:t> rate (i)?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de-DE" sz="4600" b="1" i="1" dirty="0" err="1" smtClean="0">
                    <a:latin typeface="Cambria Math"/>
                  </a:rPr>
                  <a:t>R</a:t>
                </a:r>
                <a:r>
                  <a:rPr lang="de-DE" sz="4600" b="1" i="1" baseline="-25000" dirty="0" err="1" smtClean="0">
                    <a:latin typeface="Cambria Math"/>
                  </a:rPr>
                  <a:t>t</a:t>
                </a:r>
                <a:r>
                  <a:rPr lang="de-DE" sz="4600" b="1" i="1" dirty="0" smtClean="0">
                    <a:latin typeface="Cambria Math"/>
                  </a:rPr>
                  <a:t>: </a:t>
                </a:r>
                <a:r>
                  <a:rPr lang="de-DE" sz="4600" b="1" i="1" dirty="0" err="1" smtClean="0">
                    <a:latin typeface="Cambria Math"/>
                  </a:rPr>
                  <a:t>result</a:t>
                </a:r>
                <a:r>
                  <a:rPr lang="de-DE" sz="4600" b="1" i="1" dirty="0" smtClean="0">
                    <a:latin typeface="Cambria Math"/>
                  </a:rPr>
                  <a:t> in </a:t>
                </a:r>
                <a:r>
                  <a:rPr lang="de-DE" sz="4600" b="1" i="1" dirty="0" err="1" smtClean="0">
                    <a:latin typeface="Cambria Math"/>
                  </a:rPr>
                  <a:t>period</a:t>
                </a:r>
                <a:r>
                  <a:rPr lang="de-DE" sz="4600" b="1" i="1" dirty="0" smtClean="0">
                    <a:latin typeface="Cambria Math"/>
                  </a:rPr>
                  <a:t> t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de-DE" sz="4600" b="1" i="1" dirty="0" smtClean="0">
                    <a:latin typeface="Cambria Math"/>
                  </a:rPr>
                  <a:t>C</a:t>
                </a:r>
                <a:r>
                  <a:rPr lang="de-DE" sz="4600" b="1" i="1" baseline="-25000" dirty="0" smtClean="0">
                    <a:latin typeface="Cambria Math"/>
                  </a:rPr>
                  <a:t>t</a:t>
                </a:r>
                <a:r>
                  <a:rPr lang="de-DE" sz="4600" b="1" i="1" dirty="0">
                    <a:latin typeface="Cambria Math"/>
                  </a:rPr>
                  <a:t>: </a:t>
                </a:r>
                <a:r>
                  <a:rPr lang="de-DE" sz="4600" b="1" i="1" dirty="0" smtClean="0">
                    <a:latin typeface="Cambria Math"/>
                  </a:rPr>
                  <a:t>cost in </a:t>
                </a:r>
                <a:r>
                  <a:rPr lang="de-DE" sz="4600" b="1" i="1" dirty="0" err="1">
                    <a:latin typeface="Cambria Math"/>
                  </a:rPr>
                  <a:t>period</a:t>
                </a:r>
                <a:r>
                  <a:rPr lang="de-DE" sz="4600" b="1" i="1" dirty="0">
                    <a:latin typeface="Cambria Math"/>
                  </a:rPr>
                  <a:t> t</a:t>
                </a:r>
                <a:endParaRPr lang="en-US" sz="4600" b="1" dirty="0"/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endParaRPr lang="en-US" sz="4600" b="1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7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2. </a:t>
            </a:r>
            <a:r>
              <a:rPr lang="en-US" dirty="0" smtClean="0">
                <a:effectLst/>
              </a:rPr>
              <a:t>Prognosis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effectLst/>
              </a:rPr>
              <a:t>Dimensions</a:t>
            </a:r>
          </a:p>
          <a:p>
            <a:pPr lvl="1"/>
            <a:r>
              <a:rPr lang="en-US" dirty="0" smtClean="0">
                <a:effectLst/>
              </a:rPr>
              <a:t>Prognosis of results (e.g. incidence, prevalence, mortality)</a:t>
            </a:r>
          </a:p>
          <a:p>
            <a:pPr lvl="1"/>
            <a:r>
              <a:rPr lang="en-US" dirty="0" smtClean="0">
                <a:effectLst/>
              </a:rPr>
              <a:t>Prognosis of costs (e.g. resources for treatment, prevention)</a:t>
            </a:r>
          </a:p>
          <a:p>
            <a:r>
              <a:rPr lang="en-US" dirty="0" smtClean="0">
                <a:effectLst/>
              </a:rPr>
              <a:t>Types of models</a:t>
            </a:r>
          </a:p>
          <a:p>
            <a:pPr lvl="2"/>
            <a:r>
              <a:rPr lang="en-US" dirty="0" err="1" smtClean="0">
                <a:effectLst/>
              </a:rPr>
              <a:t>Biomathematical</a:t>
            </a:r>
            <a:r>
              <a:rPr lang="en-US" dirty="0" smtClean="0">
                <a:effectLst/>
              </a:rPr>
              <a:t> models</a:t>
            </a:r>
          </a:p>
          <a:p>
            <a:pPr lvl="2"/>
            <a:r>
              <a:rPr lang="en-US" dirty="0" smtClean="0">
                <a:effectLst/>
              </a:rPr>
              <a:t>Biometric / Econometric models</a:t>
            </a:r>
          </a:p>
          <a:p>
            <a:pPr lvl="2"/>
            <a:r>
              <a:rPr lang="en-US" dirty="0" smtClean="0">
                <a:effectLst/>
              </a:rPr>
              <a:t>Markov Models</a:t>
            </a:r>
          </a:p>
          <a:p>
            <a:pPr lvl="2"/>
            <a:r>
              <a:rPr lang="en-US" dirty="0" smtClean="0">
                <a:effectLst/>
              </a:rPr>
              <a:t>System Dynamics Models</a:t>
            </a:r>
          </a:p>
          <a:p>
            <a:pPr lvl="2"/>
            <a:r>
              <a:rPr lang="en-US" dirty="0" smtClean="0">
                <a:effectLst/>
              </a:rPr>
              <a:t>Discrete Event Simulation (DES), Agent Based Simulation, …</a:t>
            </a:r>
            <a:endParaRPr lang="en-US" dirty="0">
              <a:effectLst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Disease Dynamics Modelling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30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err="1" smtClean="0"/>
              <a:t>Biomathematical</a:t>
            </a:r>
            <a:r>
              <a:rPr lang="de-DE" sz="4000" dirty="0" smtClean="0"/>
              <a:t> Models </a:t>
            </a:r>
            <a:r>
              <a:rPr lang="de-DE" sz="3600" smtClean="0"/>
              <a:t>(e.g. </a:t>
            </a:r>
            <a:r>
              <a:rPr lang="de-DE" sz="3600" dirty="0" smtClean="0"/>
              <a:t>Ross-McDonald-Modell)</a:t>
            </a:r>
            <a:endParaRPr lang="de-DE" sz="4000" dirty="0" smtClean="0"/>
          </a:p>
        </p:txBody>
      </p:sp>
      <p:graphicFrame>
        <p:nvGraphicFramePr>
          <p:cNvPr id="296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1550" y="1844675"/>
          <a:ext cx="576103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1" name="Formel" r:id="rId3" imgW="1562040" imgH="444240" progId="Equation.3">
                  <p:embed/>
                </p:oleObj>
              </mc:Choice>
              <mc:Fallback>
                <p:oleObj name="Formel" r:id="rId3" imgW="156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844675"/>
                        <a:ext cx="5761038" cy="16398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838200" y="3644900"/>
            <a:ext cx="1371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i="1" dirty="0" err="1">
                <a:solidFill>
                  <a:schemeClr val="tx2"/>
                </a:solidFill>
              </a:rPr>
              <a:t>R</a:t>
            </a:r>
            <a:r>
              <a:rPr lang="en-GB" b="0" i="1" baseline="-25000" dirty="0" err="1">
                <a:solidFill>
                  <a:schemeClr val="tx2"/>
                </a:solidFill>
              </a:rPr>
              <a:t>0</a:t>
            </a:r>
            <a:r>
              <a:rPr lang="en-GB" b="0" i="1" dirty="0">
                <a:solidFill>
                  <a:schemeClr val="tx2"/>
                </a:solidFill>
              </a:rPr>
              <a:t>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i="1" dirty="0">
                <a:solidFill>
                  <a:schemeClr val="tx2"/>
                </a:solidFill>
              </a:rPr>
              <a:t>m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i="1" dirty="0">
                <a:solidFill>
                  <a:schemeClr val="tx2"/>
                </a:solidFill>
              </a:rPr>
              <a:t>a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i="1" dirty="0" err="1">
                <a:solidFill>
                  <a:schemeClr val="tx2"/>
                </a:solidFill>
              </a:rPr>
              <a:t>b</a:t>
            </a:r>
            <a:r>
              <a:rPr lang="en-GB" b="0" i="1" baseline="-25000" dirty="0" err="1">
                <a:solidFill>
                  <a:schemeClr val="tx2"/>
                </a:solidFill>
              </a:rPr>
              <a:t>1</a:t>
            </a:r>
            <a:r>
              <a:rPr lang="en-GB" b="0" i="1" dirty="0">
                <a:solidFill>
                  <a:schemeClr val="tx2"/>
                </a:solidFill>
              </a:rPr>
              <a:t>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i="1" dirty="0" err="1">
                <a:solidFill>
                  <a:schemeClr val="tx2"/>
                </a:solidFill>
              </a:rPr>
              <a:t>b</a:t>
            </a:r>
            <a:r>
              <a:rPr lang="en-GB" b="0" i="1" baseline="-25000" dirty="0" err="1">
                <a:solidFill>
                  <a:schemeClr val="tx2"/>
                </a:solidFill>
              </a:rPr>
              <a:t>2</a:t>
            </a:r>
            <a:r>
              <a:rPr lang="en-GB" b="0" i="1" dirty="0">
                <a:solidFill>
                  <a:schemeClr val="tx2"/>
                </a:solidFill>
              </a:rPr>
              <a:t>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i="1" dirty="0">
                <a:solidFill>
                  <a:schemeClr val="tx2"/>
                </a:solidFill>
              </a:rPr>
              <a:t>r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i="1" dirty="0">
                <a:solidFill>
                  <a:schemeClr val="tx2"/>
                </a:solidFill>
                <a:sym typeface="Symbol" pitchFamily="18" charset="2"/>
              </a:rPr>
              <a:t></a:t>
            </a:r>
            <a:r>
              <a:rPr lang="en-GB" b="0" i="1" dirty="0">
                <a:solidFill>
                  <a:schemeClr val="tx2"/>
                </a:solidFill>
              </a:rPr>
              <a:t>	</a:t>
            </a:r>
            <a:endParaRPr lang="de-DE" b="0" dirty="0">
              <a:solidFill>
                <a:schemeClr val="tx2"/>
              </a:solidFill>
            </a:endParaRPr>
          </a:p>
        </p:txBody>
      </p:sp>
      <p:sp>
        <p:nvSpPr>
          <p:cNvPr id="582663" name="Rectangle 7"/>
          <p:cNvSpPr>
            <a:spLocks noChangeArrowheads="1"/>
          </p:cNvSpPr>
          <p:nvPr/>
        </p:nvSpPr>
        <p:spPr bwMode="auto">
          <a:xfrm>
            <a:off x="2057400" y="3644900"/>
            <a:ext cx="6553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dirty="0">
                <a:solidFill>
                  <a:schemeClr val="tx2"/>
                </a:solidFill>
              </a:rPr>
              <a:t>basic reproductive rate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dirty="0">
                <a:solidFill>
                  <a:schemeClr val="tx2"/>
                </a:solidFill>
              </a:rPr>
              <a:t>number of mosquitos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dirty="0">
                <a:solidFill>
                  <a:schemeClr val="tx2"/>
                </a:solidFill>
              </a:rPr>
              <a:t>number of bites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dirty="0">
                <a:solidFill>
                  <a:schemeClr val="tx2"/>
                </a:solidFill>
              </a:rPr>
              <a:t>infection risk of humans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dirty="0">
                <a:solidFill>
                  <a:schemeClr val="tx2"/>
                </a:solidFill>
              </a:rPr>
              <a:t>infection risk of mosquito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dirty="0">
                <a:solidFill>
                  <a:schemeClr val="tx2"/>
                </a:solidFill>
              </a:rPr>
              <a:t>recovery rate of humans	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dirty="0">
                <a:solidFill>
                  <a:schemeClr val="tx2"/>
                </a:solidFill>
              </a:rPr>
              <a:t>mortality of mosquito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de-D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069078" y="4005064"/>
            <a:ext cx="281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Ronald Ross,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Nobel Price 1902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36061"/>
            <a:ext cx="1294213" cy="18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zean">
  <a:themeElements>
    <a:clrScheme name="Oz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z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z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1084</Words>
  <Application>Microsoft Office PowerPoint</Application>
  <PresentationFormat>Bildschirmpräsentation (4:3)</PresentationFormat>
  <Paragraphs>365</Paragraphs>
  <Slides>45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45</vt:i4>
      </vt:variant>
    </vt:vector>
  </HeadingPairs>
  <TitlesOfParts>
    <vt:vector size="57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Ozean</vt:lpstr>
      <vt:lpstr>Bild</vt:lpstr>
      <vt:lpstr>Formel</vt:lpstr>
      <vt:lpstr>Picture</vt:lpstr>
      <vt:lpstr>Arbeitsblatt</vt:lpstr>
      <vt:lpstr>Disease Dynamics Modelling</vt:lpstr>
      <vt:lpstr>PowerPoint-Präsentation</vt:lpstr>
      <vt:lpstr>Prof. Dr. Steffen Fleßa</vt:lpstr>
      <vt:lpstr>Agenda</vt:lpstr>
      <vt:lpstr>Contents</vt:lpstr>
      <vt:lpstr>1. Introduction</vt:lpstr>
      <vt:lpstr>Efficiency</vt:lpstr>
      <vt:lpstr>2. Prognosis</vt:lpstr>
      <vt:lpstr>Biomathematical Models (e.g. Ross-McDonald-Modell)</vt:lpstr>
      <vt:lpstr>Biometrics / Econometrics</vt:lpstr>
      <vt:lpstr>Markov-Model</vt:lpstr>
      <vt:lpstr>Markov-Model</vt:lpstr>
      <vt:lpstr>System Dynamics Model</vt:lpstr>
      <vt:lpstr>System Dynamics Model</vt:lpstr>
      <vt:lpstr>System Dynamics Model</vt:lpstr>
      <vt:lpstr>System Dynamics Model</vt:lpstr>
      <vt:lpstr>System Dynamics of a Population</vt:lpstr>
      <vt:lpstr>System Dynamics of a Population</vt:lpstr>
      <vt:lpstr>System Dynamics of a Population</vt:lpstr>
      <vt:lpstr>PowerPoint-Präsentation</vt:lpstr>
      <vt:lpstr>System Dynamics of Anopheles</vt:lpstr>
      <vt:lpstr>System Dynamics of Anopheles</vt:lpstr>
      <vt:lpstr>System Dynamics of Anopheles</vt:lpstr>
      <vt:lpstr>System Dynamics of Anopheles</vt:lpstr>
      <vt:lpstr>System Dynamics of Anopheles</vt:lpstr>
      <vt:lpstr>System Dynamics of Anopheles</vt:lpstr>
      <vt:lpstr>Discrete Event Simulation (DES)</vt:lpstr>
      <vt:lpstr>Decision on Prognosis Model</vt:lpstr>
      <vt:lpstr>3. Example I: Aids</vt:lpstr>
      <vt:lpstr>Economic Consequences</vt:lpstr>
      <vt:lpstr>Anti-Retroviral Therapy</vt:lpstr>
      <vt:lpstr>PowerPoint-Präsentation</vt:lpstr>
      <vt:lpstr>PowerPoint-Präsentation</vt:lpstr>
      <vt:lpstr>Example: Aids in Tanzania</vt:lpstr>
      <vt:lpstr>Annual direct cost</vt:lpstr>
      <vt:lpstr>Vaccination Scenarios</vt:lpstr>
      <vt:lpstr>Prediction of Aids</vt:lpstr>
      <vt:lpstr>4. Example II: Malaria</vt:lpstr>
      <vt:lpstr>Economic relevance</vt:lpstr>
      <vt:lpstr>In-door spraying</vt:lpstr>
      <vt:lpstr>Bed-net programs</vt:lpstr>
      <vt:lpstr>Migration</vt:lpstr>
      <vt:lpstr>Malaria</vt:lpstr>
      <vt:lpstr>5. Conclusions</vt:lpstr>
      <vt:lpstr>5. Conclusions</vt:lpstr>
    </vt:vector>
  </TitlesOfParts>
  <Company>Uni Heidelberg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Kleinkrankenhäuser</dc:title>
  <dc:creator>SteffenF</dc:creator>
  <cp:lastModifiedBy>Steffen Flessa</cp:lastModifiedBy>
  <cp:revision>317</cp:revision>
  <cp:lastPrinted>2014-05-05T13:37:51Z</cp:lastPrinted>
  <dcterms:created xsi:type="dcterms:W3CDTF">2003-12-03T15:07:48Z</dcterms:created>
  <dcterms:modified xsi:type="dcterms:W3CDTF">2018-08-23T17:26:23Z</dcterms:modified>
</cp:coreProperties>
</file>