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6"/>
  </p:sldMasterIdLst>
  <p:notesMasterIdLst>
    <p:notesMasterId r:id="rId23"/>
  </p:notesMasterIdLst>
  <p:handoutMasterIdLst>
    <p:handoutMasterId r:id="rId24"/>
  </p:handoutMasterIdLst>
  <p:sldIdLst>
    <p:sldId id="287" r:id="rId7"/>
    <p:sldId id="296" r:id="rId8"/>
    <p:sldId id="290" r:id="rId9"/>
    <p:sldId id="288" r:id="rId10"/>
    <p:sldId id="295" r:id="rId11"/>
    <p:sldId id="289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29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C0C0C0"/>
    <a:srgbClr val="336699"/>
    <a:srgbClr val="2E2E2E"/>
    <a:srgbClr val="8E001C"/>
    <a:srgbClr val="C85A0A"/>
    <a:srgbClr val="3F3F3F"/>
    <a:srgbClr val="353535"/>
    <a:srgbClr val="D2640A"/>
    <a:srgbClr val="D16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41" autoAdjust="0"/>
    <p:restoredTop sz="95737" autoAdjust="0"/>
  </p:normalViewPr>
  <p:slideViewPr>
    <p:cSldViewPr>
      <p:cViewPr>
        <p:scale>
          <a:sx n="70" d="100"/>
          <a:sy n="70" d="100"/>
        </p:scale>
        <p:origin x="-1344" y="-600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2FFC4509-CE67-427D-AC66-062CDF295336}" type="datetimeFigureOut">
              <a:rPr lang="lv-LV"/>
              <a:pPr>
                <a:defRPr/>
              </a:pPr>
              <a:t>17.05.2017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5BBFCBD6-2C1E-4AF0-8AAC-A1667335709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39718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latin typeface="Arial" charset="0"/>
                <a:ea typeface="ヒラギノ角ゴ Pro W3" pitchFamily="-112" charset="-128"/>
                <a:cs typeface="+mn-cs"/>
              </a:defRPr>
            </a:lvl1pPr>
          </a:lstStyle>
          <a:p>
            <a:pPr>
              <a:defRPr/>
            </a:pPr>
            <a:fld id="{20B9EFE8-0C75-4E08-9929-0FC8A7F41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072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-112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lv-LV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E3A7347-31CA-46A7-AD83-91B4E55FED65}" type="slidenum">
              <a:rPr lang="en-GB" altLang="fr-FR"/>
              <a:pPr>
                <a:spcBef>
                  <a:spcPct val="0"/>
                </a:spcBef>
              </a:pPr>
              <a:t>7</a:t>
            </a:fld>
            <a:endParaRPr lang="en-GB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’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lv-LV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44E79A5-5E1C-48B6-92E0-845B2063BEB1}" type="slidenum">
              <a:rPr lang="en-GB" altLang="fr-FR"/>
              <a:pPr/>
              <a:t>11</a:t>
            </a:fld>
            <a:endParaRPr lang="en-GB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Espace réservé des commentaires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lv-LV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560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9B21F54-A15A-4F79-8F87-83174F7F14F8}" type="slidenum">
              <a:rPr lang="en-GB" altLang="fr-FR"/>
              <a:pPr>
                <a:spcBef>
                  <a:spcPct val="0"/>
                </a:spcBef>
              </a:pPr>
              <a:t>12</a:t>
            </a:fld>
            <a:endParaRPr lang="en-GB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8E00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lv-LV" altLang="lv-LV" smtClean="0"/>
          </a:p>
        </p:txBody>
      </p:sp>
      <p:pic>
        <p:nvPicPr>
          <p:cNvPr id="5" name="Picture 11" descr="1liimenis-liel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00"/>
          <a:stretch>
            <a:fillRect/>
          </a:stretch>
        </p:blipFill>
        <p:spPr bwMode="auto">
          <a:xfrm>
            <a:off x="0" y="5143500"/>
            <a:ext cx="9144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428868"/>
            <a:ext cx="7100910" cy="2286017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857232"/>
            <a:ext cx="7072362" cy="1500198"/>
          </a:xfrm>
        </p:spPr>
        <p:txBody>
          <a:bodyPr anchor="t">
            <a:noAutofit/>
          </a:bodyPr>
          <a:lstStyle>
            <a:lvl1pPr marL="0" indent="0" algn="l">
              <a:spcBef>
                <a:spcPts val="600"/>
              </a:spcBef>
              <a:buNone/>
              <a:defRPr sz="1600">
                <a:solidFill>
                  <a:schemeClr val="bg1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3662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2450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25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FF8D428-22F2-4993-8F6B-EE87CF0129BE}" type="datetimeFigureOut">
              <a:rPr lang="lv-LV" smtClean="0"/>
              <a:t>17.05.2017</a:t>
            </a:fld>
            <a:endParaRPr lang="lv-LV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DB8B8D6-232F-43F0-855F-5F4457B0359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63447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lv-LV" altLang="lv-LV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lv-LV" altLang="lv-LV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8CFCFC-F8DA-4289-A825-5C985386FCA7}" type="slidenum">
              <a:rPr lang="en-GB" altLang="fr-FR"/>
              <a:pPr/>
              <a:t>‹#›</a:t>
            </a:fld>
            <a:endParaRPr lang="en-GB" altLang="fr-FR"/>
          </a:p>
        </p:txBody>
      </p:sp>
    </p:spTree>
    <p:extLst>
      <p:ext uri="{BB962C8B-B14F-4D97-AF65-F5344CB8AC3E}">
        <p14:creationId xmlns:p14="http://schemas.microsoft.com/office/powerpoint/2010/main" val="3159629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E001C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>
              <a:defRPr/>
            </a:pPr>
            <a:endParaRPr lang="lv-LV" altLang="lv-LV" smtClean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28728" y="2714620"/>
            <a:ext cx="7100910" cy="2000265"/>
          </a:xfrm>
        </p:spPr>
        <p:txBody>
          <a:bodyPr anchor="b">
            <a:normAutofit/>
          </a:bodyPr>
          <a:lstStyle>
            <a:lvl1pPr algn="l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2992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/>
          <a:lstStyle>
            <a:lvl1pPr>
              <a:buClr>
                <a:srgbClr val="8E001C"/>
              </a:buClr>
              <a:defRPr/>
            </a:lvl1pPr>
            <a:lvl2pPr>
              <a:buClr>
                <a:srgbClr val="8E001C"/>
              </a:buClr>
              <a:defRPr/>
            </a:lvl2pPr>
            <a:lvl3pPr>
              <a:buClr>
                <a:srgbClr val="8E001C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113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50"/>
            <a:ext cx="7786743" cy="4714875"/>
          </a:xfrm>
        </p:spPr>
        <p:txBody>
          <a:bodyPr/>
          <a:lstStyle>
            <a:lvl1pPr marL="444500" indent="-444500">
              <a:buSzPct val="100000"/>
              <a:buFont typeface="+mj-lt"/>
              <a:buAutoNum type="arabicPeriod"/>
              <a:defRPr/>
            </a:lvl1pPr>
            <a:lvl2pPr marL="808038" indent="-339725">
              <a:buSzPct val="100000"/>
              <a:buFont typeface="+mj-lt"/>
              <a:buAutoNum type="alphaLcPeriod"/>
              <a:defRPr/>
            </a:lvl2pPr>
            <a:lvl3pPr marL="1252538" indent="-338138">
              <a:buSzPct val="100000"/>
              <a:buFont typeface="+mj-lt"/>
              <a:buAutoNum type="romanLcPeriod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3" y="214290"/>
            <a:ext cx="778674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772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24" y="1428736"/>
            <a:ext cx="3857652" cy="4714908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14" y="1428736"/>
            <a:ext cx="3857652" cy="4714908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1943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24" y="1428736"/>
            <a:ext cx="3857652" cy="746139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24" y="2174874"/>
            <a:ext cx="3857652" cy="3968769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6603" y="1428736"/>
            <a:ext cx="3857364" cy="746139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6314" y="2174874"/>
            <a:ext cx="3857653" cy="3968769"/>
          </a:xfrm>
        </p:spPr>
        <p:txBody>
          <a:bodyPr/>
          <a:lstStyle>
            <a:lvl1pPr marL="266700" indent="-266700">
              <a:defRPr sz="2200"/>
            </a:lvl1pPr>
            <a:lvl2pPr marL="541338" indent="-185738">
              <a:defRPr sz="2000"/>
            </a:lvl2pPr>
            <a:lvl3pPr marL="808038" indent="-177800">
              <a:defRPr sz="1800"/>
            </a:lvl3pPr>
            <a:lvl4pPr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7684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28736"/>
            <a:ext cx="5357850" cy="4714908"/>
          </a:xfrm>
        </p:spPr>
        <p:txBody>
          <a:bodyPr/>
          <a:lstStyle>
            <a:lvl1pPr marL="266700" indent="-266700">
              <a:defRPr sz="2400"/>
            </a:lvl1pPr>
            <a:lvl2pPr marL="630238" indent="-185738">
              <a:defRPr sz="2000"/>
            </a:lvl2pPr>
            <a:lvl3pPr marL="985838" indent="-177800"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24" y="214290"/>
            <a:ext cx="53578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3"/>
          </p:nvPr>
        </p:nvSpPr>
        <p:spPr>
          <a:xfrm>
            <a:off x="6286512" y="0"/>
            <a:ext cx="2857488" cy="68580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31750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-32" y="2263512"/>
            <a:ext cx="4212000" cy="28800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1"/>
          </p:nvPr>
        </p:nvSpPr>
        <p:spPr>
          <a:xfrm>
            <a:off x="4357686" y="1428750"/>
            <a:ext cx="4286252" cy="4714875"/>
          </a:xfrm>
        </p:spPr>
        <p:txBody>
          <a:bodyPr/>
          <a:lstStyle>
            <a:lvl1pPr marL="271463" indent="-271463">
              <a:defRPr sz="2400"/>
            </a:lvl1pPr>
            <a:lvl2pPr marL="625475" indent="-182563">
              <a:defRPr sz="2000"/>
            </a:lvl2pPr>
            <a:lvl3pPr marL="896938" indent="-180975"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90173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auto">
          <a:xfrm>
            <a:off x="0" y="2428875"/>
            <a:ext cx="4214813" cy="28575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lv-LV">
              <a:latin typeface="Arial" charset="0"/>
              <a:ea typeface="ヒラギノ角ゴ Pro W3" pitchFamily="-112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lv-LV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357686" y="1428750"/>
            <a:ext cx="4286252" cy="4714875"/>
          </a:xfrm>
        </p:spPr>
        <p:txBody>
          <a:bodyPr/>
          <a:lstStyle>
            <a:lvl1pPr marL="266700" indent="-266700">
              <a:defRPr sz="2400"/>
            </a:lvl1pPr>
            <a:lvl2pPr marL="630238" indent="-185738">
              <a:defRPr sz="2000"/>
            </a:lvl2pPr>
            <a:lvl3pPr marL="896938" indent="-177800"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-32" y="2428867"/>
            <a:ext cx="4214842" cy="2857520"/>
          </a:xfrm>
        </p:spPr>
        <p:txBody>
          <a:bodyPr/>
          <a:lstStyle>
            <a:lvl1pPr marL="177800" indent="-177800">
              <a:buNone/>
              <a:defRPr sz="2200"/>
            </a:lvl1pPr>
            <a:lvl2pPr marL="541338" indent="-185738">
              <a:defRPr sz="2000"/>
            </a:lvl2pPr>
            <a:lvl3pPr marL="896938" indent="-177800"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142844" y="1571612"/>
            <a:ext cx="3929090" cy="826314"/>
          </a:xfrm>
        </p:spPr>
        <p:txBody>
          <a:bodyPr anchor="b">
            <a:normAutofit/>
          </a:bodyPr>
          <a:lstStyle>
            <a:lvl1pPr marL="0" indent="0" algn="ctr">
              <a:spcBef>
                <a:spcPts val="100"/>
              </a:spcBef>
              <a:spcAft>
                <a:spcPts val="100"/>
              </a:spcAft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984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14313"/>
            <a:ext cx="7786688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27" name="Text Box 13"/>
          <p:cNvSpPr txBox="1">
            <a:spLocks noChangeArrowheads="1"/>
          </p:cNvSpPr>
          <p:nvPr userDrawn="1"/>
        </p:nvSpPr>
        <p:spPr bwMode="auto">
          <a:xfrm>
            <a:off x="8148638" y="6397625"/>
            <a:ext cx="7096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1pPr>
            <a:lvl2pPr marL="742950" indent="-28575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2pPr>
            <a:lvl3pPr marL="11430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3pPr>
            <a:lvl4pPr marL="16002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4pPr>
            <a:lvl5pPr marL="2057400" indent="-228600" eaLnBrk="0" hangingPunct="0"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184A6466-2142-43B7-A82B-368FA1543C97}" type="slidenum">
              <a:rPr lang="en-US" altLang="lv-LV" sz="1500" smtClean="0">
                <a:solidFill>
                  <a:srgbClr val="F2F2F2"/>
                </a:solidFill>
                <a:ea typeface="MS PGothic" pitchFamily="34" charset="-128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lv-LV" sz="1500" smtClean="0">
              <a:solidFill>
                <a:srgbClr val="F2F2F2"/>
              </a:solidFill>
              <a:ea typeface="MS PGothic" pitchFamily="34" charset="-128"/>
            </a:endParaRPr>
          </a:p>
        </p:txBody>
      </p:sp>
      <p:pic>
        <p:nvPicPr>
          <p:cNvPr id="1028" name="Picture 5" descr="180x32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143625"/>
            <a:ext cx="19526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1428750"/>
            <a:ext cx="7786688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7" r:id="rId9"/>
    <p:sldLayoutId id="2147483923" r:id="rId10"/>
    <p:sldLayoutId id="2147483924" r:id="rId11"/>
    <p:sldLayoutId id="2147483929" r:id="rId12"/>
    <p:sldLayoutId id="2147483930" r:id="rId13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+mj-lt"/>
          <a:ea typeface="+mj-ea"/>
          <a:cs typeface="ヒラギノ角ゴ Pro W3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8E001C"/>
          </a:solidFill>
          <a:latin typeface="Arial" charset="0"/>
          <a:ea typeface="ヒラギノ角ゴ Pro W3" pitchFamily="-112" charset="-128"/>
          <a:cs typeface="ヒラギノ角ゴ Pro W3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pitchFamily="-112" charset="-128"/>
        </a:defRPr>
      </a:lvl9pPr>
    </p:titleStyle>
    <p:bodyStyle>
      <a:lvl1pPr marL="266700" indent="-266700" algn="l" rtl="0" eaLnBrk="0" fontAlgn="base" hangingPunct="0">
        <a:spcBef>
          <a:spcPts val="600"/>
        </a:spcBef>
        <a:spcAft>
          <a:spcPts val="600"/>
        </a:spcAft>
        <a:buClr>
          <a:srgbClr val="8E001C"/>
        </a:buClr>
        <a:buSzPct val="95000"/>
        <a:buFont typeface="Wingdings" pitchFamily="2" charset="2"/>
        <a:buChar char="n"/>
        <a:defRPr sz="2400">
          <a:solidFill>
            <a:srgbClr val="353535"/>
          </a:solidFill>
          <a:latin typeface="+mn-lt"/>
          <a:ea typeface="+mn-ea"/>
          <a:cs typeface="ヒラギノ角ゴ Pro W3"/>
        </a:defRPr>
      </a:lvl1pPr>
      <a:lvl2pPr marL="719138" indent="-185738" algn="l" rtl="0" eaLnBrk="0" fontAlgn="base" hangingPunct="0">
        <a:spcBef>
          <a:spcPts val="600"/>
        </a:spcBef>
        <a:spcAft>
          <a:spcPts val="600"/>
        </a:spcAft>
        <a:buClr>
          <a:srgbClr val="8E001C"/>
        </a:buClr>
        <a:buSzPct val="117000"/>
        <a:buFont typeface="Arial" pitchFamily="34" charset="0"/>
        <a:buChar char="»"/>
        <a:defRPr sz="2000">
          <a:solidFill>
            <a:srgbClr val="353535"/>
          </a:solidFill>
          <a:latin typeface="+mn-lt"/>
          <a:ea typeface="+mn-ea"/>
          <a:cs typeface="ヒラギノ角ゴ Pro W3"/>
        </a:defRPr>
      </a:lvl2pPr>
      <a:lvl3pPr marL="1163638" indent="-160338" algn="l" rtl="0" eaLnBrk="0" fontAlgn="base" hangingPunct="0">
        <a:spcBef>
          <a:spcPts val="600"/>
        </a:spcBef>
        <a:spcAft>
          <a:spcPts val="600"/>
        </a:spcAft>
        <a:buClr>
          <a:srgbClr val="8E001C"/>
        </a:buClr>
        <a:buSzPct val="120000"/>
        <a:buFont typeface="Arial" pitchFamily="34" charset="0"/>
        <a:buChar char="-"/>
        <a:defRPr>
          <a:solidFill>
            <a:srgbClr val="353535"/>
          </a:solidFill>
          <a:latin typeface="+mn-lt"/>
          <a:ea typeface="+mn-ea"/>
          <a:cs typeface="ヒラギノ角ゴ Pro W3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74747"/>
          </a:solidFill>
          <a:latin typeface="+mn-lt"/>
          <a:ea typeface="+mn-ea"/>
          <a:cs typeface="ヒラギノ角ゴ Pro W3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rsu.lv/images/stories/dokumenti/prezentacijas/RSU_jubilejas_zime-lv.jpg" TargetMode="External"/><Relationship Id="rId7" Type="http://schemas.openxmlformats.org/officeDocument/2006/relationships/image" Target="../media/image16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364504" cy="2808312"/>
          </a:xfrm>
        </p:spPr>
        <p:txBody>
          <a:bodyPr>
            <a:noAutofit/>
          </a:bodyPr>
          <a:lstStyle/>
          <a:p>
            <a:pPr algn="ctr"/>
            <a:r>
              <a:rPr lang="lv-LV" sz="2000" dirty="0" smtClean="0"/>
              <a:t>Projekts</a:t>
            </a:r>
            <a:r>
              <a:rPr lang="lv-LV" sz="2400" dirty="0" smtClean="0"/>
              <a:t/>
            </a:r>
            <a:br>
              <a:rPr lang="lv-LV" sz="2400" dirty="0" smtClean="0"/>
            </a:br>
            <a:r>
              <a:rPr lang="lv-LV" sz="2400" b="1" dirty="0"/>
              <a:t>“Eiropas pētījums par HIV matemātisko modelēšanu un HIV testēšanas aktivitāšu izmēģinājumiem riska grupās</a:t>
            </a:r>
            <a:r>
              <a:rPr lang="lv-LV" sz="2400" b="1" dirty="0" smtClean="0"/>
              <a:t>”</a:t>
            </a:r>
            <a:br>
              <a:rPr lang="lv-LV" sz="2400" b="1" dirty="0" smtClean="0"/>
            </a:br>
            <a:r>
              <a:rPr lang="lv-LV" sz="1800" i="1" dirty="0" smtClean="0"/>
              <a:t>HERMETIC – </a:t>
            </a:r>
            <a:br>
              <a:rPr lang="lv-LV" sz="1800" i="1" dirty="0" smtClean="0"/>
            </a:br>
            <a:r>
              <a:rPr lang="lv-LV" sz="1800" i="1" dirty="0" smtClean="0"/>
              <a:t>HIV </a:t>
            </a:r>
            <a:r>
              <a:rPr lang="lv-LV" sz="1800" i="1" dirty="0" err="1"/>
              <a:t>European</a:t>
            </a:r>
            <a:r>
              <a:rPr lang="lv-LV" sz="1800" i="1" dirty="0"/>
              <a:t> </a:t>
            </a:r>
            <a:r>
              <a:rPr lang="lv-LV" sz="1800" i="1" dirty="0" err="1"/>
              <a:t>Research</a:t>
            </a:r>
            <a:r>
              <a:rPr lang="lv-LV" sz="1800" i="1" dirty="0"/>
              <a:t> </a:t>
            </a:r>
            <a:r>
              <a:rPr lang="lv-LV" sz="1800" i="1" dirty="0" err="1"/>
              <a:t>on</a:t>
            </a:r>
            <a:r>
              <a:rPr lang="lv-LV" sz="1800" i="1" dirty="0"/>
              <a:t> </a:t>
            </a:r>
            <a:r>
              <a:rPr lang="lv-LV" sz="1800" i="1" dirty="0" err="1"/>
              <a:t>Mathematical</a:t>
            </a:r>
            <a:r>
              <a:rPr lang="lv-LV" sz="1800" i="1" dirty="0"/>
              <a:t> </a:t>
            </a:r>
            <a:r>
              <a:rPr lang="lv-LV" sz="1800" i="1" dirty="0" err="1"/>
              <a:t>Modelling</a:t>
            </a:r>
            <a:r>
              <a:rPr lang="lv-LV" sz="1800" i="1" dirty="0"/>
              <a:t> </a:t>
            </a:r>
            <a:r>
              <a:rPr lang="lv-LV" sz="1800" i="1" dirty="0" err="1"/>
              <a:t>and</a:t>
            </a:r>
            <a:r>
              <a:rPr lang="lv-LV" sz="1800" i="1" dirty="0"/>
              <a:t> </a:t>
            </a:r>
            <a:r>
              <a:rPr lang="lv-LV" sz="1800" i="1" dirty="0" smtClean="0"/>
              <a:t/>
            </a:r>
            <a:br>
              <a:rPr lang="lv-LV" sz="1800" i="1" dirty="0" smtClean="0"/>
            </a:br>
            <a:r>
              <a:rPr lang="lv-LV" sz="1800" i="1" dirty="0" err="1" smtClean="0"/>
              <a:t>Experimentation</a:t>
            </a:r>
            <a:r>
              <a:rPr lang="lv-LV" sz="1800" i="1" dirty="0" smtClean="0"/>
              <a:t> </a:t>
            </a:r>
            <a:r>
              <a:rPr lang="lv-LV" sz="1800" i="1" dirty="0"/>
              <a:t>of HIV </a:t>
            </a:r>
            <a:r>
              <a:rPr lang="lv-LV" sz="1800" i="1" dirty="0" err="1"/>
              <a:t>Testing</a:t>
            </a:r>
            <a:r>
              <a:rPr lang="lv-LV" sz="1800" i="1" dirty="0"/>
              <a:t> </a:t>
            </a:r>
            <a:r>
              <a:rPr lang="lv-LV" sz="1800" i="1" dirty="0" err="1"/>
              <a:t>In</a:t>
            </a:r>
            <a:r>
              <a:rPr lang="lv-LV" sz="1800" i="1" dirty="0"/>
              <a:t> </a:t>
            </a:r>
            <a:r>
              <a:rPr lang="lv-LV" sz="1800" i="1" dirty="0" err="1"/>
              <a:t>Hidden</a:t>
            </a:r>
            <a:r>
              <a:rPr lang="lv-LV" sz="1800" i="1" dirty="0"/>
              <a:t> </a:t>
            </a:r>
            <a:r>
              <a:rPr lang="lv-LV" sz="1800" i="1" dirty="0" err="1" smtClean="0"/>
              <a:t>Communities</a:t>
            </a:r>
            <a:endParaRPr lang="lv-LV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293096"/>
            <a:ext cx="7264896" cy="888504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</a:pPr>
            <a:r>
              <a:rPr lang="lv-LV" b="1" dirty="0" smtClean="0"/>
              <a:t>Anda Ķīvīte</a:t>
            </a:r>
            <a:r>
              <a:rPr lang="lv-LV" sz="1400" dirty="0" smtClean="0"/>
              <a:t>, Dr.med., </a:t>
            </a:r>
            <a:r>
              <a:rPr lang="lv-LV" sz="1400" dirty="0" err="1" smtClean="0"/>
              <a:t>Mg.sc.sal</a:t>
            </a:r>
            <a:r>
              <a:rPr lang="lv-LV" sz="1400" dirty="0"/>
              <a:t>.</a:t>
            </a:r>
            <a:endParaRPr lang="lv-LV" sz="1400" dirty="0" smtClean="0"/>
          </a:p>
          <a:p>
            <a:pPr algn="l">
              <a:spcBef>
                <a:spcPts val="0"/>
              </a:spcBef>
            </a:pPr>
            <a:r>
              <a:rPr lang="lv-LV" sz="1400" dirty="0" smtClean="0"/>
              <a:t>RSU Sabiedrības veselības un epidemioloģijas katedras docente,</a:t>
            </a:r>
          </a:p>
          <a:p>
            <a:pPr algn="l">
              <a:spcBef>
                <a:spcPts val="0"/>
              </a:spcBef>
            </a:pPr>
            <a:r>
              <a:rPr lang="lv-LV" sz="1400" dirty="0" smtClean="0"/>
              <a:t>HERMETIC projekta zinātniskā vadītāja / vadošā pētniece</a:t>
            </a:r>
            <a:endParaRPr lang="lv-LV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373216"/>
            <a:ext cx="159765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591" y="5301208"/>
            <a:ext cx="1656391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://elizabethlombino.files.wordpress.com/2010/08/aids-ribbon2-no-watermark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08612"/>
            <a:ext cx="2359965" cy="158417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1227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>
          <a:xfrm>
            <a:off x="179512" y="116632"/>
            <a:ext cx="8712968" cy="792163"/>
          </a:xfrm>
        </p:spPr>
        <p:txBody>
          <a:bodyPr/>
          <a:lstStyle/>
          <a:p>
            <a:pPr eaLnBrk="1" hangingPunct="1"/>
            <a:r>
              <a:rPr lang="en-GB" altLang="fr-FR" sz="2800" dirty="0" smtClean="0"/>
              <a:t>Franc</a:t>
            </a:r>
            <a:r>
              <a:rPr lang="lv-LV" altLang="fr-FR" sz="2800" dirty="0" err="1" smtClean="0"/>
              <a:t>ija</a:t>
            </a:r>
            <a:r>
              <a:rPr lang="lv-LV" altLang="fr-FR" sz="2800" dirty="0" smtClean="0"/>
              <a:t> – nediagnosticētā HIV inficēto personu populācija 2010.gadā</a:t>
            </a:r>
            <a:endParaRPr lang="en-GB" altLang="fr-FR" sz="2800" dirty="0" smtClean="0"/>
          </a:p>
        </p:txBody>
      </p:sp>
      <p:graphicFrame>
        <p:nvGraphicFramePr>
          <p:cNvPr id="13" name="Group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514114"/>
              </p:ext>
            </p:extLst>
          </p:nvPr>
        </p:nvGraphicFramePr>
        <p:xfrm>
          <a:off x="416049" y="1052736"/>
          <a:ext cx="8624887" cy="4465638"/>
        </p:xfrm>
        <a:graphic>
          <a:graphicData uri="http://schemas.openxmlformats.org/drawingml/2006/table">
            <a:tbl>
              <a:tblPr/>
              <a:tblGrid>
                <a:gridCol w="2016125"/>
                <a:gridCol w="1833562"/>
                <a:gridCol w="2038350"/>
                <a:gridCol w="2736850"/>
              </a:tblGrid>
              <a:tr h="731838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Number</a:t>
                      </a: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of </a:t>
                      </a:r>
                      <a:r>
                        <a:rPr kumimoji="0" lang="fr-FR" alt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persons</a:t>
                      </a: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living </a:t>
                      </a:r>
                      <a:r>
                        <a:rPr kumimoji="0" lang="fr-FR" alt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with</a:t>
                      </a:r>
                      <a:endParaRPr kumimoji="0" lang="fr-FR" alt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undiagnosed</a:t>
                      </a:r>
                      <a:r>
                        <a:rPr kumimoji="0" lang="fr-FR" alt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HIV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Estimated size of the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population aged 18–64 years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Undiagnosed HIV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Prevalence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(per 10,000 population)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Overall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29000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(24200-33900) 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39 566 800</a:t>
                      </a:r>
                      <a:r>
                        <a:rPr kumimoji="0" lang="en-US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7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(6-9) </a:t>
                      </a: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Men who have sex with men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9200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(7800-11200)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312 300</a:t>
                      </a: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295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(250-359)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Injecting drug users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500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(100-1100)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81 000</a:t>
                      </a: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62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(12-136)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Non French-national heterosexuals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9300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(7000-11900)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2 609 300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36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(27-46)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French heterosexuals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10000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(6400-13900)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36 564 200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(2-4)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5" marR="91455" marT="45698" marB="4569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Total men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20300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(16600-24500)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9" marR="91459"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19 517 600</a:t>
                      </a:r>
                    </a:p>
                  </a:txBody>
                  <a:tcPr marL="91437" marR="91437"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(9-13)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9" marR="91459"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Total women</a:t>
                      </a:r>
                    </a:p>
                  </a:txBody>
                  <a:tcPr marL="91447" marR="91447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8700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(6100-11000) </a:t>
                      </a:r>
                      <a:endParaRPr kumimoji="0" lang="fr-FR" alt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9" marR="91459"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20 049 200</a:t>
                      </a:r>
                    </a:p>
                  </a:txBody>
                  <a:tcPr marL="91437" marR="91437" marT="45705" marB="45705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4572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1pPr>
                      <a:lvl2pPr marL="742950" indent="-285750" defTabSz="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2pPr>
                      <a:lvl3pPr marL="1143000" indent="-228600" defTabSz="4572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3pPr>
                      <a:lvl4pPr marL="16002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4pPr>
                      <a:lvl5pPr marL="2057400" indent="-228600" defTabSz="4572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fr-F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(3-5) </a:t>
                      </a:r>
                      <a:endParaRPr kumimoji="0" lang="fr-FR" alt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marL="91459" marR="91459" marT="45693" marB="4569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77" name="Rectangle 26"/>
          <p:cNvSpPr>
            <a:spLocks noChangeArrowheads="1"/>
          </p:cNvSpPr>
          <p:nvPr/>
        </p:nvSpPr>
        <p:spPr bwMode="auto">
          <a:xfrm>
            <a:off x="189515" y="5589240"/>
            <a:ext cx="878497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1400" b="1" baseline="0" dirty="0">
                <a:solidFill>
                  <a:srgbClr val="FF0000"/>
                </a:solidFill>
              </a:rPr>
              <a:t>Supervie V., </a:t>
            </a:r>
            <a:r>
              <a:rPr lang="fr-FR" altLang="fr-FR" sz="1400" baseline="0" dirty="0" err="1">
                <a:solidFill>
                  <a:srgbClr val="000000"/>
                </a:solidFill>
              </a:rPr>
              <a:t>Ndawinz</a:t>
            </a:r>
            <a:r>
              <a:rPr lang="fr-FR" altLang="fr-FR" sz="1400" baseline="0" dirty="0">
                <a:solidFill>
                  <a:srgbClr val="000000"/>
                </a:solidFill>
              </a:rPr>
              <a:t> J.D., Lodi S. &amp; Costagliola D. (2014) </a:t>
            </a:r>
            <a:r>
              <a:rPr lang="en-US" altLang="fr-FR" sz="1400" baseline="0" dirty="0">
                <a:solidFill>
                  <a:srgbClr val="000000"/>
                </a:solidFill>
              </a:rPr>
              <a:t>The undiagnosed HIV epidemic in France and its implications for HIV screening strategies</a:t>
            </a:r>
            <a:r>
              <a:rPr lang="fr-FR" altLang="fr-FR" sz="1400" baseline="0" dirty="0">
                <a:solidFill>
                  <a:srgbClr val="000000"/>
                </a:solidFill>
              </a:rPr>
              <a:t>. </a:t>
            </a:r>
            <a:r>
              <a:rPr lang="ro-RO" altLang="fr-FR" sz="1400" baseline="0" dirty="0">
                <a:solidFill>
                  <a:srgbClr val="000000"/>
                </a:solidFill>
              </a:rPr>
              <a:t>AIDS, 28(12):1797-804.</a:t>
            </a:r>
            <a:r>
              <a:rPr lang="fr-FR" altLang="fr-FR" sz="1400" baseline="0" dirty="0">
                <a:solidFill>
                  <a:srgbClr val="000000"/>
                </a:solidFill>
              </a:rPr>
              <a:t>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ro-RO" altLang="fr-FR" sz="1400" baseline="0" dirty="0">
                <a:solidFill>
                  <a:srgbClr val="00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4609728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164388" y="3028950"/>
            <a:ext cx="1800225" cy="1944688"/>
          </a:xfrm>
          <a:prstGeom prst="rect">
            <a:avLst/>
          </a:prstGeom>
          <a:solidFill>
            <a:srgbClr val="DAED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FFFF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46088" y="188640"/>
            <a:ext cx="8229600" cy="792163"/>
          </a:xfrm>
        </p:spPr>
        <p:txBody>
          <a:bodyPr/>
          <a:lstStyle/>
          <a:p>
            <a:pPr eaLnBrk="1" hangingPunct="1"/>
            <a:r>
              <a:rPr lang="fr-FR" altLang="lv-LV" sz="3200" b="1" dirty="0">
                <a:sym typeface="Wingdings" pitchFamily="2" charset="2"/>
              </a:rPr>
              <a:t>1</a:t>
            </a:r>
            <a:r>
              <a:rPr lang="lv-LV" altLang="lv-LV" sz="3200" b="1" dirty="0">
                <a:sym typeface="Wingdings" pitchFamily="2" charset="2"/>
              </a:rPr>
              <a:t>.</a:t>
            </a:r>
            <a:r>
              <a:rPr lang="lv-LV" altLang="lv-LV" sz="3200" b="1" dirty="0" err="1">
                <a:sym typeface="Wingdings" pitchFamily="2" charset="2"/>
              </a:rPr>
              <a:t>apakšmērķis</a:t>
            </a:r>
            <a:r>
              <a:rPr lang="fr-FR" altLang="lv-LV" sz="3200" b="1" dirty="0">
                <a:sym typeface="Wingdings" pitchFamily="2" charset="2"/>
              </a:rPr>
              <a:t>:</a:t>
            </a:r>
            <a:r>
              <a:rPr lang="lv-LV" altLang="lv-LV" sz="3200" b="1" dirty="0">
                <a:sym typeface="Wingdings" pitchFamily="2" charset="2"/>
              </a:rPr>
              <a:t> aplēst nezināmos HIV epidēmijas raksturlielumus</a:t>
            </a:r>
            <a:endParaRPr lang="fr-FR" altLang="lv-LV" sz="3200" b="1" dirty="0" smtClean="0">
              <a:latin typeface="Calibri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-16506" y="1124744"/>
            <a:ext cx="9220200" cy="92333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fr-FR" altLang="lv-LV" sz="1800" baseline="0" dirty="0">
                <a:cs typeface="Arial" pitchFamily="34" charset="0"/>
              </a:rPr>
              <a:t>Dat</a:t>
            </a:r>
            <a:r>
              <a:rPr lang="lv-LV" altLang="lv-LV" sz="1800" baseline="0" dirty="0">
                <a:cs typeface="Arial" pitchFamily="34" charset="0"/>
              </a:rPr>
              <a:t>i</a:t>
            </a:r>
            <a:r>
              <a:rPr lang="fr-FR" altLang="lv-LV" sz="1800" baseline="0" dirty="0">
                <a:cs typeface="Arial" pitchFamily="34" charset="0"/>
              </a:rPr>
              <a:t>:</a:t>
            </a:r>
            <a:r>
              <a:rPr lang="lv-LV" altLang="lv-LV" sz="1800" baseline="0" dirty="0">
                <a:cs typeface="Arial" pitchFamily="34" charset="0"/>
              </a:rPr>
              <a:t> epidemioloģiskās uzraudzības dati par jaunajiem diagnosticētajiem HIV gadījumiem</a:t>
            </a:r>
            <a:r>
              <a:rPr lang="fr-FR" altLang="lv-LV" sz="1800" baseline="0" dirty="0">
                <a:cs typeface="Arial" pitchFamily="34" charset="0"/>
              </a:rPr>
              <a:t>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fr-FR" altLang="lv-LV" sz="1800" baseline="0" dirty="0" err="1">
                <a:cs typeface="Arial" pitchFamily="34" charset="0"/>
              </a:rPr>
              <a:t>Metod</a:t>
            </a:r>
            <a:r>
              <a:rPr lang="lv-LV" altLang="lv-LV" sz="1800" baseline="0" dirty="0">
                <a:cs typeface="Arial" pitchFamily="34" charset="0"/>
              </a:rPr>
              <a:t>e</a:t>
            </a:r>
            <a:r>
              <a:rPr lang="fr-FR" altLang="lv-LV" sz="1800" baseline="0" dirty="0">
                <a:cs typeface="Arial" pitchFamily="34" charset="0"/>
              </a:rPr>
              <a:t>:</a:t>
            </a:r>
            <a:r>
              <a:rPr lang="lv-LV" altLang="lv-LV" sz="1800" baseline="0" dirty="0">
                <a:cs typeface="Arial" pitchFamily="34" charset="0"/>
              </a:rPr>
              <a:t> matemātiskā modelēšana</a:t>
            </a:r>
            <a:r>
              <a:rPr lang="fr-FR" altLang="lv-LV" sz="1800" baseline="0" dirty="0">
                <a:cs typeface="Arial" pitchFamily="34" charset="0"/>
              </a:rPr>
              <a:t> (</a:t>
            </a:r>
            <a:r>
              <a:rPr lang="fr-FR" altLang="lv-LV" sz="1800" i="1" baseline="0" dirty="0">
                <a:cs typeface="Arial" pitchFamily="34" charset="0"/>
              </a:rPr>
              <a:t>back-</a:t>
            </a:r>
            <a:r>
              <a:rPr lang="fr-FR" altLang="lv-LV" sz="1800" i="1" baseline="0" dirty="0" err="1">
                <a:cs typeface="Arial" pitchFamily="34" charset="0"/>
              </a:rPr>
              <a:t>calculation</a:t>
            </a:r>
            <a:r>
              <a:rPr lang="lv-LV" altLang="lv-LV" sz="1800" baseline="0" dirty="0">
                <a:cs typeface="Arial" pitchFamily="34" charset="0"/>
              </a:rPr>
              <a:t> pieeja</a:t>
            </a:r>
            <a:r>
              <a:rPr lang="fr-FR" altLang="lv-LV" sz="1800" baseline="0" dirty="0">
                <a:cs typeface="Arial" pitchFamily="34" charset="0"/>
              </a:rPr>
              <a:t>)</a:t>
            </a:r>
          </a:p>
        </p:txBody>
      </p:sp>
      <p:grpSp>
        <p:nvGrpSpPr>
          <p:cNvPr id="23556" name="Grouper 1"/>
          <p:cNvGrpSpPr>
            <a:grpSpLocks/>
          </p:cNvGrpSpPr>
          <p:nvPr/>
        </p:nvGrpSpPr>
        <p:grpSpPr bwMode="auto">
          <a:xfrm>
            <a:off x="228600" y="2349500"/>
            <a:ext cx="6791325" cy="3127375"/>
            <a:chOff x="228600" y="2460625"/>
            <a:chExt cx="8810625" cy="3486150"/>
          </a:xfrm>
        </p:grpSpPr>
        <p:sp>
          <p:nvSpPr>
            <p:cNvPr id="23561" name="Oval 8"/>
            <p:cNvSpPr>
              <a:spLocks noChangeArrowheads="1"/>
            </p:cNvSpPr>
            <p:nvPr/>
          </p:nvSpPr>
          <p:spPr bwMode="auto">
            <a:xfrm>
              <a:off x="228600" y="3067050"/>
              <a:ext cx="2667000" cy="2438400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lv-LV" altLang="fr-FR" sz="1200" baseline="0" dirty="0">
                  <a:solidFill>
                    <a:srgbClr val="000000"/>
                  </a:solidFill>
                </a:rPr>
                <a:t>Jauno diagnosticēto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lv-LV" altLang="fr-FR" sz="1200" baseline="0" dirty="0">
                  <a:solidFill>
                    <a:srgbClr val="000000"/>
                  </a:solidFill>
                </a:rPr>
                <a:t>HIV gadījumu skaits laikā</a:t>
              </a:r>
              <a:endParaRPr lang="fr-FR" altLang="fr-FR" sz="1200" baseline="0" dirty="0">
                <a:solidFill>
                  <a:srgbClr val="00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1200" baseline="0" dirty="0">
                  <a:solidFill>
                    <a:srgbClr val="000000"/>
                  </a:solidFill>
                </a:rPr>
                <a:t>+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lv-LV" altLang="fr-FR" sz="1200" baseline="0" dirty="0">
                  <a:solidFill>
                    <a:srgbClr val="000000"/>
                  </a:solidFill>
                </a:rPr>
                <a:t>Informācija par slimības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lv-LV" altLang="fr-FR" sz="1200" baseline="0" dirty="0">
                  <a:solidFill>
                    <a:srgbClr val="000000"/>
                  </a:solidFill>
                </a:rPr>
                <a:t>stadiju diagnosticēšanas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lv-LV" altLang="fr-FR" sz="1200" baseline="0" dirty="0">
                  <a:solidFill>
                    <a:srgbClr val="000000"/>
                  </a:solidFill>
                </a:rPr>
                <a:t>brīdī</a:t>
              </a:r>
              <a:endParaRPr lang="en-GB" altLang="fr-FR" sz="1200" baseline="0" dirty="0">
                <a:solidFill>
                  <a:srgbClr val="00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GB" altLang="fr-FR" sz="14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à coins arrondis 9"/>
            <p:cNvSpPr/>
            <p:nvPr/>
          </p:nvSpPr>
          <p:spPr>
            <a:xfrm>
              <a:off x="3048083" y="2460625"/>
              <a:ext cx="3276695" cy="914894"/>
            </a:xfrm>
            <a:prstGeom prst="roundRect">
              <a:avLst/>
            </a:prstGeom>
            <a:solidFill>
              <a:srgbClr val="120092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v-LV" sz="1400" baseline="0" dirty="0">
                  <a:solidFill>
                    <a:srgbClr val="FFFFFF"/>
                  </a:solidFill>
                  <a:cs typeface="Arial"/>
                </a:rPr>
                <a:t>HIV inficēšanās gadījumu skaits </a:t>
              </a:r>
              <a:r>
                <a:rPr lang="fr-FR" sz="1400" baseline="0" dirty="0">
                  <a:solidFill>
                    <a:srgbClr val="FFFFFF"/>
                  </a:solidFill>
                  <a:cs typeface="Arial"/>
                </a:rPr>
                <a:t>(HIV incidence)</a:t>
              </a: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3048083" y="5031882"/>
              <a:ext cx="3276695" cy="914893"/>
            </a:xfrm>
            <a:prstGeom prst="roundRect">
              <a:avLst/>
            </a:prstGeom>
            <a:solidFill>
              <a:srgbClr val="FF9726"/>
            </a:solidFill>
            <a:ln w="381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lv-LV" sz="1400" baseline="0" dirty="0">
                  <a:solidFill>
                    <a:srgbClr val="000000"/>
                  </a:solidFill>
                  <a:cs typeface="Arial"/>
                </a:rPr>
                <a:t>Laiks no HIV inficēšanās brīža līdz diagnosticēšanai</a:t>
              </a:r>
              <a:endParaRPr lang="fr-FR" sz="1400" baseline="0" dirty="0">
                <a:solidFill>
                  <a:srgbClr val="000000"/>
                </a:solidFill>
                <a:cs typeface="Arial"/>
              </a:endParaRPr>
            </a:p>
          </p:txBody>
        </p:sp>
        <p:cxnSp>
          <p:nvCxnSpPr>
            <p:cNvPr id="12" name="Connecteur droit avec flèche 11"/>
            <p:cNvCxnSpPr>
              <a:stCxn id="23561" idx="7"/>
              <a:endCxn id="10" idx="1"/>
            </p:cNvCxnSpPr>
            <p:nvPr/>
          </p:nvCxnSpPr>
          <p:spPr>
            <a:xfrm flipV="1">
              <a:off x="2504370" y="2917187"/>
              <a:ext cx="543713" cy="50788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/>
            <p:cNvCxnSpPr>
              <a:stCxn id="23561" idx="5"/>
              <a:endCxn id="11" idx="1"/>
            </p:cNvCxnSpPr>
            <p:nvPr/>
          </p:nvCxnSpPr>
          <p:spPr>
            <a:xfrm>
              <a:off x="2504370" y="5148677"/>
              <a:ext cx="543713" cy="34153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>
              <a:stCxn id="10" idx="3"/>
              <a:endCxn id="23568" idx="1"/>
            </p:cNvCxnSpPr>
            <p:nvPr/>
          </p:nvCxnSpPr>
          <p:spPr>
            <a:xfrm>
              <a:off x="6324778" y="2917187"/>
              <a:ext cx="438678" cy="50611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avec flèche 14"/>
            <p:cNvCxnSpPr>
              <a:stCxn id="11" idx="3"/>
              <a:endCxn id="23568" idx="3"/>
            </p:cNvCxnSpPr>
            <p:nvPr/>
          </p:nvCxnSpPr>
          <p:spPr>
            <a:xfrm flipV="1">
              <a:off x="6324778" y="5146907"/>
              <a:ext cx="438678" cy="343306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568" name="Oval 8"/>
            <p:cNvSpPr>
              <a:spLocks noChangeArrowheads="1"/>
            </p:cNvSpPr>
            <p:nvPr/>
          </p:nvSpPr>
          <p:spPr bwMode="auto">
            <a:xfrm>
              <a:off x="6372225" y="3065463"/>
              <a:ext cx="2667000" cy="2438400"/>
            </a:xfrm>
            <a:prstGeom prst="ellipse">
              <a:avLst/>
            </a:prstGeom>
            <a:solidFill>
              <a:srgbClr val="999999"/>
            </a:solidFill>
            <a:ln w="571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lv-LV" altLang="fr-FR" sz="1400" baseline="0" dirty="0">
                  <a:solidFill>
                    <a:srgbClr val="FFFFFF"/>
                  </a:solidFill>
                </a:rPr>
                <a:t>HIV inficētu personu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lv-LV" altLang="fr-FR" sz="1400" baseline="0" dirty="0">
                  <a:solidFill>
                    <a:srgbClr val="FFFFFF"/>
                  </a:solidFill>
                </a:rPr>
                <a:t>skaits,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lv-LV" altLang="fr-FR" sz="1400" baseline="0" dirty="0">
                  <a:solidFill>
                    <a:srgbClr val="FFFFFF"/>
                  </a:solidFill>
                </a:rPr>
                <a:t>kurām infekcija nav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lv-LV" altLang="fr-FR" sz="1400" baseline="0" dirty="0">
                  <a:solidFill>
                    <a:srgbClr val="FFFFFF"/>
                  </a:solidFill>
                </a:rPr>
                <a:t>diagnosticēta</a:t>
              </a:r>
              <a:endParaRPr lang="fr-FR" altLang="fr-FR" sz="1400" baseline="0" dirty="0">
                <a:solidFill>
                  <a:srgbClr val="FFFFFF"/>
                </a:solidFill>
              </a:endParaRPr>
            </a:p>
          </p:txBody>
        </p:sp>
      </p:grpSp>
      <p:sp>
        <p:nvSpPr>
          <p:cNvPr id="23557" name="ZoneTexte 2"/>
          <p:cNvSpPr txBox="1">
            <a:spLocks noChangeArrowheads="1"/>
          </p:cNvSpPr>
          <p:nvPr/>
        </p:nvSpPr>
        <p:spPr bwMode="auto">
          <a:xfrm>
            <a:off x="7235825" y="3371850"/>
            <a:ext cx="165735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400" baseline="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fr-FR" sz="1400" baseline="0" dirty="0" smtClean="0"/>
              <a:t>Datu triangulācija ar pārējo epidemioloģisko informāciju</a:t>
            </a:r>
            <a:endParaRPr lang="fr-FR" altLang="fr-FR" sz="1400" baseline="0" dirty="0"/>
          </a:p>
        </p:txBody>
      </p:sp>
      <p:sp>
        <p:nvSpPr>
          <p:cNvPr id="23558" name="ZoneTexte 5"/>
          <p:cNvSpPr txBox="1">
            <a:spLocks noChangeArrowheads="1"/>
          </p:cNvSpPr>
          <p:nvPr/>
        </p:nvSpPr>
        <p:spPr bwMode="auto">
          <a:xfrm>
            <a:off x="6910388" y="3749675"/>
            <a:ext cx="325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aseline="0" dirty="0">
                <a:solidFill>
                  <a:srgbClr val="FF0000"/>
                </a:solidFill>
              </a:rPr>
              <a:t>+</a:t>
            </a:r>
          </a:p>
        </p:txBody>
      </p:sp>
      <p:sp>
        <p:nvSpPr>
          <p:cNvPr id="23559" name="ZoneTexte 6"/>
          <p:cNvSpPr txBox="1">
            <a:spLocks noChangeArrowheads="1"/>
          </p:cNvSpPr>
          <p:nvPr/>
        </p:nvSpPr>
        <p:spPr bwMode="auto">
          <a:xfrm>
            <a:off x="5508625" y="5229225"/>
            <a:ext cx="33845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lv-LV" altLang="fr-FR" sz="1400" baseline="0" dirty="0" smtClean="0"/>
              <a:t>Ieviest </a:t>
            </a:r>
            <a:r>
              <a:rPr lang="lv-LV" altLang="fr-FR" sz="1400" baseline="0" dirty="0" err="1" smtClean="0"/>
              <a:t>pilotpētījumus</a:t>
            </a:r>
            <a:r>
              <a:rPr lang="lv-LV" altLang="fr-FR" sz="1400" baseline="0" dirty="0" smtClean="0"/>
              <a:t>, piedāvājot HIV testēšanas pakalpojumus grupās un reģionos, kur tas visvairāk nepieciešams</a:t>
            </a:r>
            <a:endParaRPr lang="fr-FR" altLang="fr-FR" sz="1400" baseline="0" dirty="0"/>
          </a:p>
        </p:txBody>
      </p:sp>
      <p:sp>
        <p:nvSpPr>
          <p:cNvPr id="8" name="Accolade fermante 7"/>
          <p:cNvSpPr>
            <a:spLocks/>
          </p:cNvSpPr>
          <p:nvPr/>
        </p:nvSpPr>
        <p:spPr bwMode="auto">
          <a:xfrm rot="5400000">
            <a:off x="6948488" y="3573463"/>
            <a:ext cx="358775" cy="3095625"/>
          </a:xfrm>
          <a:prstGeom prst="rightBrace">
            <a:avLst>
              <a:gd name="adj1" fmla="val 8349"/>
              <a:gd name="adj2" fmla="val 50000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9565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569324" cy="792162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dirty="0" smtClean="0">
                <a:cs typeface="+mj-cs"/>
              </a:rPr>
              <a:t>2</a:t>
            </a:r>
            <a:r>
              <a:rPr lang="lv-LV" sz="3200" b="1" dirty="0" smtClean="0">
                <a:cs typeface="+mj-cs"/>
              </a:rPr>
              <a:t>.</a:t>
            </a:r>
            <a:r>
              <a:rPr lang="lv-LV" sz="3200" b="1" dirty="0" err="1" smtClean="0">
                <a:cs typeface="+mj-cs"/>
              </a:rPr>
              <a:t>apakšmērķis</a:t>
            </a:r>
            <a:r>
              <a:rPr lang="en-GB" sz="3200" b="1" dirty="0" smtClean="0">
                <a:cs typeface="+mj-cs"/>
              </a:rPr>
              <a:t>: </a:t>
            </a:r>
            <a:r>
              <a:rPr lang="lv-LV" sz="3200" b="1" dirty="0" smtClean="0">
                <a:cs typeface="+mj-cs"/>
              </a:rPr>
              <a:t>izstrādāt un pārbaudīt intervences / aktivitātes</a:t>
            </a:r>
            <a:endParaRPr lang="en-GB" sz="3200" b="1" dirty="0" smtClean="0">
              <a:cs typeface="+mj-cs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12705" y="1628800"/>
            <a:ext cx="8064500" cy="286232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lv-LV" altLang="lv-LV" sz="1800" b="1" baseline="0" dirty="0" smtClean="0">
                <a:solidFill>
                  <a:srgbClr val="FF0000"/>
                </a:solidFill>
              </a:rPr>
              <a:t>Ietekme uz sabiedrības veselību</a:t>
            </a:r>
            <a:r>
              <a:rPr lang="en-GB" altLang="lv-LV" sz="1800" b="1" baseline="0" dirty="0" smtClean="0">
                <a:solidFill>
                  <a:srgbClr val="FF0000"/>
                </a:solidFill>
              </a:rPr>
              <a:t>:</a:t>
            </a:r>
            <a:r>
              <a:rPr lang="lv-LV" altLang="lv-LV" sz="1800" b="1" baseline="0" dirty="0" smtClean="0">
                <a:solidFill>
                  <a:srgbClr val="FF0000"/>
                </a:solidFill>
              </a:rPr>
              <a:t> </a:t>
            </a:r>
            <a:r>
              <a:rPr lang="lv-LV" altLang="lv-LV" sz="1800" baseline="0" dirty="0" smtClean="0"/>
              <a:t>sasniegt «slēptās» grupas, izmantojot matemātiskās modelēšanas rezultātus</a:t>
            </a:r>
            <a:endParaRPr lang="en-GB" altLang="lv-LV" sz="1800" baseline="0" dirty="0"/>
          </a:p>
          <a:p>
            <a:pPr eaLnBrk="1" hangingPunct="1"/>
            <a:endParaRPr lang="en-GB" altLang="lv-LV" sz="1800" baseline="0" dirty="0"/>
          </a:p>
          <a:p>
            <a:pPr eaLnBrk="1" hangingPunct="1">
              <a:buFont typeface="Arial" pitchFamily="34" charset="0"/>
              <a:buChar char="•"/>
            </a:pPr>
            <a:r>
              <a:rPr lang="lv-LV" altLang="lv-LV" sz="1800" baseline="0" dirty="0" smtClean="0"/>
              <a:t> Visticamāk sociāli atstumtas sabiedrības grupas ar zemu motivāciju veikt HIV testu</a:t>
            </a:r>
            <a:r>
              <a:rPr lang="en-GB" altLang="lv-LV" sz="1800" baseline="0" dirty="0" smtClean="0"/>
              <a:t> </a:t>
            </a:r>
            <a:r>
              <a:rPr lang="en-GB" altLang="lv-LV" sz="1800" baseline="0" dirty="0">
                <a:sym typeface="Wingdings" pitchFamily="2" charset="2"/>
              </a:rPr>
              <a:t> </a:t>
            </a:r>
            <a:r>
              <a:rPr lang="lv-LV" altLang="lv-LV" sz="1800" baseline="0" dirty="0" smtClean="0">
                <a:sym typeface="Wingdings" pitchFamily="2" charset="2"/>
              </a:rPr>
              <a:t>«</a:t>
            </a:r>
            <a:r>
              <a:rPr lang="en-GB" altLang="lv-LV" sz="1800" i="1" baseline="0" dirty="0" smtClean="0">
                <a:sym typeface="Wingdings" pitchFamily="2" charset="2"/>
              </a:rPr>
              <a:t>community </a:t>
            </a:r>
            <a:r>
              <a:rPr lang="en-GB" altLang="lv-LV" sz="1800" i="1" baseline="0" dirty="0">
                <a:sym typeface="Wingdings" pitchFamily="2" charset="2"/>
              </a:rPr>
              <a:t>based participatory </a:t>
            </a:r>
            <a:r>
              <a:rPr lang="en-GB" altLang="lv-LV" sz="1800" i="1" baseline="0" dirty="0" smtClean="0">
                <a:sym typeface="Wingdings" pitchFamily="2" charset="2"/>
              </a:rPr>
              <a:t>approach</a:t>
            </a:r>
            <a:r>
              <a:rPr lang="lv-LV" altLang="lv-LV" sz="1800" i="1" baseline="0" dirty="0" smtClean="0">
                <a:sym typeface="Wingdings" pitchFamily="2" charset="2"/>
              </a:rPr>
              <a:t>», </a:t>
            </a:r>
            <a:r>
              <a:rPr lang="lv-LV" altLang="lv-LV" sz="1800" baseline="0" dirty="0" smtClean="0">
                <a:sym typeface="Wingdings" pitchFamily="2" charset="2"/>
              </a:rPr>
              <a:t>lai panāktu piesaisti un ilgtspēju</a:t>
            </a:r>
            <a:r>
              <a:rPr lang="en-GB" altLang="lv-LV" sz="1800" baseline="0" dirty="0" smtClean="0">
                <a:sym typeface="Wingdings" pitchFamily="2" charset="2"/>
              </a:rPr>
              <a:t> </a:t>
            </a:r>
            <a:r>
              <a:rPr lang="en-GB" altLang="lv-LV" sz="1800" baseline="0" dirty="0">
                <a:sym typeface="Wingdings" pitchFamily="2" charset="2"/>
              </a:rPr>
              <a:t>(Leung et al. 2004)</a:t>
            </a:r>
          </a:p>
          <a:p>
            <a:pPr eaLnBrk="1" hangingPunct="1"/>
            <a:endParaRPr lang="en-GB" altLang="lv-LV" sz="1800" baseline="0" dirty="0"/>
          </a:p>
          <a:p>
            <a:pPr eaLnBrk="1" hangingPunct="1">
              <a:buFont typeface="Arial" pitchFamily="34" charset="0"/>
              <a:buChar char="•"/>
            </a:pPr>
            <a:r>
              <a:rPr lang="lv-LV" altLang="lv-LV" sz="1800" b="1" baseline="0" dirty="0" smtClean="0"/>
              <a:t> Galvenais uzdevums</a:t>
            </a:r>
            <a:r>
              <a:rPr lang="en-GB" altLang="lv-LV" sz="1800" b="1" baseline="0" dirty="0" smtClean="0"/>
              <a:t>: </a:t>
            </a:r>
            <a:endParaRPr lang="en-GB" altLang="lv-LV" sz="1800" b="1" baseline="0" dirty="0"/>
          </a:p>
          <a:p>
            <a:pPr eaLnBrk="1" hangingPunct="1">
              <a:buFontTx/>
              <a:buChar char="-"/>
            </a:pPr>
            <a:r>
              <a:rPr lang="lv-LV" altLang="lv-LV" sz="1800" baseline="0" dirty="0" smtClean="0"/>
              <a:t> Atklāt jaunus HIV gadījumus un panākt šo personu iesaisti aprūpē;</a:t>
            </a:r>
            <a:r>
              <a:rPr lang="en-GB" altLang="lv-LV" sz="1800" baseline="0" dirty="0" smtClean="0"/>
              <a:t> </a:t>
            </a:r>
            <a:endParaRPr lang="en-GB" altLang="lv-LV" sz="1800" baseline="0" dirty="0"/>
          </a:p>
          <a:p>
            <a:pPr eaLnBrk="1" hangingPunct="1">
              <a:buFontTx/>
              <a:buChar char="-"/>
            </a:pPr>
            <a:r>
              <a:rPr lang="lv-LV" altLang="lv-LV" sz="1800" baseline="0" dirty="0" smtClean="0"/>
              <a:t> Novērtēt izstrādāto pakalpojumu piemērotību un </a:t>
            </a:r>
            <a:r>
              <a:rPr lang="lv-LV" altLang="lv-LV" sz="1800" baseline="0" dirty="0" err="1" smtClean="0"/>
              <a:t>pieņemamību</a:t>
            </a:r>
            <a:endParaRPr lang="en-GB" altLang="lv-LV" sz="1800" baseline="0" dirty="0"/>
          </a:p>
        </p:txBody>
      </p:sp>
      <p:pic>
        <p:nvPicPr>
          <p:cNvPr id="4" name="Picture 2" descr="http://www.citybeat.com/cincinnati/imgs/media.images/10915/hiv-test.n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80895"/>
            <a:ext cx="2634644" cy="197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9855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19457" y="18864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dirty="0"/>
              <a:t>2</a:t>
            </a:r>
            <a:r>
              <a:rPr lang="lv-LV" sz="3200" b="1" dirty="0"/>
              <a:t>.</a:t>
            </a:r>
            <a:r>
              <a:rPr lang="lv-LV" sz="3200" b="1" dirty="0" err="1"/>
              <a:t>apakšmērķis</a:t>
            </a:r>
            <a:r>
              <a:rPr lang="en-GB" sz="3200" b="1" dirty="0"/>
              <a:t>: </a:t>
            </a:r>
            <a:r>
              <a:rPr lang="lv-LV" sz="3200" b="1" dirty="0"/>
              <a:t>izstrādāt un pārbaudīt intervences / aktivitātes</a:t>
            </a:r>
            <a:endParaRPr lang="en-GB" sz="3200" b="1" dirty="0" smtClean="0">
              <a:cs typeface="+mj-cs"/>
            </a:endParaRPr>
          </a:p>
        </p:txBody>
      </p:sp>
      <p:sp>
        <p:nvSpPr>
          <p:cNvPr id="26626" name="Text Box 17"/>
          <p:cNvSpPr txBox="1">
            <a:spLocks noChangeArrowheads="1"/>
          </p:cNvSpPr>
          <p:nvPr/>
        </p:nvSpPr>
        <p:spPr bwMode="auto">
          <a:xfrm>
            <a:off x="395288" y="1196975"/>
            <a:ext cx="777716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fr-FR" sz="1800" baseline="0" dirty="0" err="1" smtClean="0">
                <a:sym typeface="Wingdings" pitchFamily="2" charset="2"/>
              </a:rPr>
              <a:t>Prospe</a:t>
            </a:r>
            <a:r>
              <a:rPr lang="lv-LV" altLang="fr-FR" sz="1800" baseline="0" dirty="0" err="1" smtClean="0">
                <a:sym typeface="Wingdings" pitchFamily="2" charset="2"/>
              </a:rPr>
              <a:t>ktīvs</a:t>
            </a:r>
            <a:r>
              <a:rPr lang="lv-LV" altLang="fr-FR" sz="1800" baseline="0" dirty="0" smtClean="0">
                <a:sym typeface="Wingdings" pitchFamily="2" charset="2"/>
              </a:rPr>
              <a:t> intervences pētījums iesaistītajās valstīs </a:t>
            </a:r>
            <a:r>
              <a:rPr lang="en-GB" altLang="fr-FR" sz="1800" baseline="0" dirty="0" smtClean="0">
                <a:sym typeface="Wingdings" pitchFamily="2" charset="2"/>
              </a:rPr>
              <a:t>(Be</a:t>
            </a:r>
            <a:r>
              <a:rPr lang="lv-LV" altLang="fr-FR" sz="1800" baseline="0" dirty="0" err="1" smtClean="0">
                <a:sym typeface="Wingdings" pitchFamily="2" charset="2"/>
              </a:rPr>
              <a:t>ļģija</a:t>
            </a:r>
            <a:r>
              <a:rPr lang="lv-LV" altLang="fr-FR" sz="1800" baseline="0" dirty="0" smtClean="0">
                <a:sym typeface="Wingdings" pitchFamily="2" charset="2"/>
              </a:rPr>
              <a:t>, Francija, Latvija); sistemātiska pieeja, balstoties un pašreiz pieejamajām labākajām / </a:t>
            </a:r>
            <a:r>
              <a:rPr lang="lv-LV" altLang="fr-FR" sz="1800" baseline="0" dirty="0" err="1" smtClean="0">
                <a:sym typeface="Wingdings" pitchFamily="2" charset="2"/>
              </a:rPr>
              <a:t>inovatīvākajām</a:t>
            </a:r>
            <a:r>
              <a:rPr lang="lv-LV" altLang="fr-FR" sz="1800" baseline="0" dirty="0" smtClean="0">
                <a:sym typeface="Wingdings" pitchFamily="2" charset="2"/>
              </a:rPr>
              <a:t> HIV testēšanas intervencēm</a:t>
            </a:r>
            <a:r>
              <a:rPr lang="en-GB" altLang="fr-FR" sz="1800" baseline="0" dirty="0" smtClean="0"/>
              <a:t> (</a:t>
            </a:r>
            <a:r>
              <a:rPr lang="lv-LV" altLang="fr-FR" sz="1800" baseline="0" dirty="0" smtClean="0"/>
              <a:t>jaunas tehnoloģijas; piemērotas pieejas…</a:t>
            </a:r>
            <a:r>
              <a:rPr lang="en-GB" altLang="fr-FR" sz="1800" baseline="0" dirty="0" smtClean="0"/>
              <a:t>)</a:t>
            </a:r>
            <a:endParaRPr lang="lv-LV" altLang="fr-FR" sz="1800" baseline="0" dirty="0" smtClean="0"/>
          </a:p>
          <a:p>
            <a:pPr marL="0" indent="0" eaLnBrk="1" hangingPunct="1">
              <a:spcBef>
                <a:spcPct val="0"/>
              </a:spcBef>
              <a:buNone/>
            </a:pPr>
            <a:endParaRPr lang="en-GB" altLang="fr-FR" sz="1800" baseline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aseline="0" dirty="0"/>
              <a:t>(1) </a:t>
            </a:r>
            <a:r>
              <a:rPr lang="en-GB" altLang="fr-FR" sz="1800" b="1" baseline="0" dirty="0" smtClean="0"/>
              <a:t>Stat</a:t>
            </a:r>
            <a:r>
              <a:rPr lang="lv-LV" altLang="fr-FR" sz="1800" b="1" baseline="0" dirty="0" err="1" smtClean="0"/>
              <a:t>us</a:t>
            </a:r>
            <a:r>
              <a:rPr lang="lv-LV" altLang="fr-FR" sz="1800" b="1" baseline="0" dirty="0" smtClean="0"/>
              <a:t> </a:t>
            </a:r>
            <a:r>
              <a:rPr lang="lv-LV" altLang="fr-FR" sz="1800" b="1" baseline="0" dirty="0" err="1" smtClean="0"/>
              <a:t>quo</a:t>
            </a:r>
            <a:r>
              <a:rPr lang="lv-LV" altLang="fr-FR" sz="1800" b="1" baseline="0" dirty="0" smtClean="0"/>
              <a:t>:</a:t>
            </a:r>
            <a:r>
              <a:rPr lang="en-GB" altLang="fr-FR" sz="1800" b="1" baseline="0" dirty="0" smtClean="0"/>
              <a:t> </a:t>
            </a:r>
            <a:r>
              <a:rPr lang="en-GB" altLang="fr-FR" sz="1800" baseline="0" dirty="0"/>
              <a:t>(</a:t>
            </a:r>
            <a:r>
              <a:rPr lang="en-GB" altLang="fr-FR" sz="1800" baseline="0" dirty="0" err="1" smtClean="0"/>
              <a:t>literat</a:t>
            </a:r>
            <a:r>
              <a:rPr lang="lv-LV" altLang="fr-FR" sz="1800" baseline="0" dirty="0" err="1" smtClean="0"/>
              <a:t>ūras</a:t>
            </a:r>
            <a:r>
              <a:rPr lang="lv-LV" altLang="fr-FR" sz="1800" baseline="0" dirty="0" smtClean="0"/>
              <a:t> apskats par inovatīvām testēšanas aktivitātēm</a:t>
            </a:r>
            <a:r>
              <a:rPr lang="en-GB" altLang="fr-FR" sz="1800" baseline="0" dirty="0" smtClean="0"/>
              <a:t>; </a:t>
            </a:r>
            <a:r>
              <a:rPr lang="lv-LV" altLang="fr-FR" sz="1800" baseline="0" dirty="0" smtClean="0"/>
              <a:t>par pašreizējām monitoringa sistēmām</a:t>
            </a:r>
            <a:r>
              <a:rPr lang="en-GB" altLang="fr-FR" sz="1800" baseline="0" dirty="0" smtClean="0"/>
              <a:t>)</a:t>
            </a:r>
            <a:endParaRPr lang="en-GB" altLang="fr-FR" sz="1800" baseline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aseline="0" dirty="0"/>
              <a:t>(2) </a:t>
            </a:r>
            <a:r>
              <a:rPr lang="lv-LV" altLang="fr-FR" sz="1800" b="1" baseline="0" dirty="0" smtClean="0"/>
              <a:t>Ātrā vajadzību novērtēšana</a:t>
            </a:r>
            <a:r>
              <a:rPr lang="en-GB" altLang="fr-FR" sz="1800" b="1" baseline="0" dirty="0" smtClean="0"/>
              <a:t>:</a:t>
            </a:r>
            <a:r>
              <a:rPr lang="lv-LV" altLang="fr-FR" sz="1800" baseline="0" dirty="0" smtClean="0"/>
              <a:t> riska grupas; jomas eksperti</a:t>
            </a:r>
            <a:endParaRPr lang="en-GB" altLang="fr-FR" sz="1800" baseline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aseline="0" dirty="0"/>
              <a:t>(3) </a:t>
            </a:r>
            <a:r>
              <a:rPr lang="lv-LV" altLang="fr-FR" sz="1800" b="1" baseline="0" dirty="0" smtClean="0"/>
              <a:t>Seminārs</a:t>
            </a:r>
            <a:r>
              <a:rPr lang="lv-LV" altLang="fr-FR" sz="1800" baseline="0" dirty="0" smtClean="0"/>
              <a:t> / apmācības / labās prakses piemēri</a:t>
            </a:r>
            <a:endParaRPr lang="en-GB" altLang="fr-FR" sz="1800" baseline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aseline="0" dirty="0"/>
              <a:t>(4) </a:t>
            </a:r>
            <a:r>
              <a:rPr lang="lv-LV" altLang="fr-FR" sz="1800" b="1" baseline="0" dirty="0" smtClean="0"/>
              <a:t>Aktivitātes dizains </a:t>
            </a:r>
            <a:r>
              <a:rPr lang="lv-LV" altLang="fr-FR" sz="1800" baseline="0" dirty="0" smtClean="0"/>
              <a:t>katrā valstī</a:t>
            </a:r>
            <a:endParaRPr lang="en-GB" altLang="fr-FR" sz="1800" b="1" baseline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aseline="0" dirty="0"/>
              <a:t>(5) </a:t>
            </a:r>
            <a:r>
              <a:rPr lang="en-GB" altLang="fr-FR" sz="1800" b="1" baseline="0" dirty="0" smtClean="0"/>
              <a:t>I</a:t>
            </a:r>
            <a:r>
              <a:rPr lang="lv-LV" altLang="fr-FR" sz="1800" b="1" baseline="0" dirty="0" err="1" smtClean="0"/>
              <a:t>eviešana</a:t>
            </a:r>
            <a:r>
              <a:rPr lang="en-GB" altLang="fr-FR" sz="1800" b="1" baseline="0" dirty="0" smtClean="0"/>
              <a:t>:</a:t>
            </a:r>
            <a:r>
              <a:rPr lang="en-GB" altLang="fr-FR" sz="1800" baseline="0" dirty="0" smtClean="0"/>
              <a:t> 500 test</a:t>
            </a:r>
            <a:r>
              <a:rPr lang="lv-LV" altLang="fr-FR" sz="1800" baseline="0" dirty="0" err="1" smtClean="0"/>
              <a:t>ētas</a:t>
            </a:r>
            <a:r>
              <a:rPr lang="lv-LV" altLang="fr-FR" sz="1800" baseline="0" dirty="0" smtClean="0"/>
              <a:t> personas katrā valstī</a:t>
            </a:r>
            <a:endParaRPr lang="en-GB" altLang="fr-FR" sz="1800" baseline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aseline="0" dirty="0"/>
              <a:t>(6) </a:t>
            </a:r>
            <a:r>
              <a:rPr lang="lv-LV" altLang="fr-FR" sz="1800" b="1" baseline="0" dirty="0" smtClean="0"/>
              <a:t>Novērtēšana</a:t>
            </a:r>
            <a:r>
              <a:rPr lang="en-GB" altLang="fr-FR" sz="1800" b="1" baseline="0" dirty="0" smtClean="0"/>
              <a:t>: </a:t>
            </a:r>
            <a:r>
              <a:rPr lang="en-GB" altLang="fr-FR" sz="1800" baseline="0" dirty="0" smtClean="0"/>
              <a:t>mi</a:t>
            </a:r>
            <a:r>
              <a:rPr lang="lv-LV" altLang="fr-FR" sz="1800" baseline="0" dirty="0" err="1" smtClean="0"/>
              <a:t>ksētas</a:t>
            </a:r>
            <a:r>
              <a:rPr lang="lv-LV" altLang="fr-FR" sz="1800" baseline="0" dirty="0" smtClean="0"/>
              <a:t> / dažādas metodes</a:t>
            </a:r>
            <a:endParaRPr lang="en-GB" altLang="fr-FR" sz="1800" baseline="0" dirty="0"/>
          </a:p>
          <a:p>
            <a:pPr eaLnBrk="1" hangingPunct="1">
              <a:spcBef>
                <a:spcPct val="0"/>
              </a:spcBef>
            </a:pPr>
            <a:endParaRPr lang="en-GB" altLang="fr-FR" sz="1800" baseline="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fr-FR" sz="1800" baseline="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1800" baseline="0" dirty="0"/>
              <a:t> </a:t>
            </a:r>
          </a:p>
        </p:txBody>
      </p:sp>
      <p:pic>
        <p:nvPicPr>
          <p:cNvPr id="6146" name="Picture 2" descr="https://www.burnet.edu.au/system/news_article/image/202/Rapid_HIV_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755641"/>
            <a:ext cx="3273574" cy="1848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3815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91445" y="332656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b="1" dirty="0" smtClean="0"/>
              <a:t>3</a:t>
            </a:r>
            <a:r>
              <a:rPr lang="lv-LV" sz="3200" b="1" dirty="0" smtClean="0"/>
              <a:t>.</a:t>
            </a:r>
            <a:r>
              <a:rPr lang="lv-LV" sz="3200" b="1" dirty="0" err="1" smtClean="0"/>
              <a:t>apakšmērķis</a:t>
            </a:r>
            <a:r>
              <a:rPr lang="en-GB" sz="3200" b="1" dirty="0" smtClean="0"/>
              <a:t>:</a:t>
            </a:r>
            <a:r>
              <a:rPr lang="lv-LV" sz="3200" b="1" dirty="0" smtClean="0"/>
              <a:t> vadlīniju izstrāde</a:t>
            </a:r>
            <a:endParaRPr lang="en-GB" sz="3200" b="1" dirty="0" smtClean="0">
              <a:cs typeface="+mj-cs"/>
            </a:endParaRPr>
          </a:p>
        </p:txBody>
      </p:sp>
      <p:sp>
        <p:nvSpPr>
          <p:cNvPr id="28674" name="Text Box 17"/>
          <p:cNvSpPr txBox="1">
            <a:spLocks noChangeArrowheads="1"/>
          </p:cNvSpPr>
          <p:nvPr/>
        </p:nvSpPr>
        <p:spPr bwMode="auto">
          <a:xfrm>
            <a:off x="539553" y="1455738"/>
            <a:ext cx="82089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fr-FR" sz="2000" b="1" baseline="0" dirty="0" smtClean="0">
                <a:sym typeface="Wingdings" pitchFamily="2" charset="2"/>
              </a:rPr>
              <a:t>Galvenie uzdevumi</a:t>
            </a:r>
            <a:r>
              <a:rPr lang="en-GB" altLang="fr-FR" sz="2000" b="1" baseline="0" dirty="0" smtClean="0">
                <a:sym typeface="Wingdings" pitchFamily="2" charset="2"/>
              </a:rPr>
              <a:t>: </a:t>
            </a:r>
            <a:endParaRPr lang="en-GB" altLang="fr-FR" sz="2000" b="1" baseline="0" dirty="0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fr-FR" sz="2000" baseline="0" dirty="0" smtClean="0">
                <a:sym typeface="Wingdings" pitchFamily="2" charset="2"/>
              </a:rPr>
              <a:t>Izstrādāt </a:t>
            </a:r>
            <a:r>
              <a:rPr lang="lv-LV" altLang="fr-FR" sz="2000" baseline="0" dirty="0" smtClean="0">
                <a:solidFill>
                  <a:srgbClr val="FF0000"/>
                </a:solidFill>
                <a:sym typeface="Wingdings" pitchFamily="2" charset="2"/>
              </a:rPr>
              <a:t>vadlīnijas</a:t>
            </a:r>
            <a:r>
              <a:rPr lang="en-GB" altLang="fr-FR" sz="2000" baseline="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GB" altLang="fr-FR" sz="2000" baseline="0" dirty="0" smtClean="0">
                <a:sym typeface="Wingdings" pitchFamily="2" charset="2"/>
              </a:rPr>
              <a:t>(</a:t>
            </a:r>
            <a:r>
              <a:rPr lang="lv-LV" altLang="fr-FR" sz="2000" baseline="0" dirty="0" smtClean="0">
                <a:sym typeface="Wingdings" pitchFamily="2" charset="2"/>
              </a:rPr>
              <a:t>«rīki» / «</a:t>
            </a:r>
            <a:r>
              <a:rPr lang="en-GB" altLang="fr-FR" sz="2000" baseline="0" dirty="0" smtClean="0">
                <a:sym typeface="Wingdings" pitchFamily="2" charset="2"/>
              </a:rPr>
              <a:t>toolkit</a:t>
            </a:r>
            <a:r>
              <a:rPr lang="lv-LV" altLang="fr-FR" sz="2000" baseline="0" dirty="0" smtClean="0">
                <a:sym typeface="Wingdings" pitchFamily="2" charset="2"/>
              </a:rPr>
              <a:t>»</a:t>
            </a:r>
            <a:r>
              <a:rPr lang="en-GB" altLang="fr-FR" sz="2000" baseline="0" dirty="0" smtClean="0">
                <a:sym typeface="Wingdings" pitchFamily="2" charset="2"/>
              </a:rPr>
              <a:t>)</a:t>
            </a:r>
            <a:r>
              <a:rPr lang="lv-LV" altLang="fr-FR" sz="2000" baseline="0" dirty="0" smtClean="0">
                <a:sym typeface="Wingdings" pitchFamily="2" charset="2"/>
              </a:rPr>
              <a:t>, kas piedāvās atbalstu, lai</a:t>
            </a:r>
            <a:r>
              <a:rPr lang="en-GB" altLang="fr-FR" sz="2000" baseline="0" dirty="0" smtClean="0">
                <a:sym typeface="Wingdings" pitchFamily="2" charset="2"/>
              </a:rPr>
              <a:t>:</a:t>
            </a:r>
            <a:endParaRPr lang="en-GB" altLang="fr-FR" sz="2000" baseline="0" dirty="0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lv-LV" altLang="fr-FR" sz="2000" baseline="0" dirty="0" smtClean="0">
                <a:sym typeface="Wingdings" pitchFamily="2" charset="2"/>
              </a:rPr>
              <a:t> izprastu epidēmiju lokālā mērogā</a:t>
            </a:r>
          </a:p>
          <a:p>
            <a:pPr eaLnBrk="1" hangingPunct="1">
              <a:spcBef>
                <a:spcPct val="0"/>
              </a:spcBef>
            </a:pPr>
            <a:r>
              <a:rPr lang="lv-LV" altLang="fr-FR" sz="2000" baseline="0" dirty="0">
                <a:sym typeface="Wingdings" pitchFamily="2" charset="2"/>
              </a:rPr>
              <a:t> </a:t>
            </a:r>
            <a:r>
              <a:rPr lang="lv-LV" altLang="fr-FR" sz="2000" baseline="0" dirty="0" smtClean="0">
                <a:sym typeface="Wingdings" pitchFamily="2" charset="2"/>
              </a:rPr>
              <a:t>adaptētu matemātisko modelēšanu</a:t>
            </a:r>
            <a:endParaRPr lang="en-GB" altLang="fr-FR" sz="2000" baseline="0" dirty="0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lv-LV" altLang="fr-FR" sz="2000" baseline="0" dirty="0" smtClean="0">
                <a:sym typeface="Wingdings" pitchFamily="2" charset="2"/>
              </a:rPr>
              <a:t> </a:t>
            </a:r>
            <a:r>
              <a:rPr lang="lv-LV" altLang="fr-FR" sz="2000" baseline="0" dirty="0" err="1" smtClean="0">
                <a:sym typeface="Wingdings" pitchFamily="2" charset="2"/>
              </a:rPr>
              <a:t>kontekstualizētu</a:t>
            </a:r>
            <a:r>
              <a:rPr lang="lv-LV" altLang="fr-FR" sz="2000" baseline="0" dirty="0" smtClean="0">
                <a:sym typeface="Wingdings" pitchFamily="2" charset="2"/>
              </a:rPr>
              <a:t> pierādījumus</a:t>
            </a:r>
            <a:endParaRPr lang="en-GB" altLang="fr-FR" sz="2000" baseline="0" dirty="0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</a:pPr>
            <a:r>
              <a:rPr lang="lv-LV" altLang="fr-FR" sz="2000" baseline="0" dirty="0" smtClean="0">
                <a:sym typeface="Wingdings" pitchFamily="2" charset="2"/>
              </a:rPr>
              <a:t> izstrādātu un </a:t>
            </a:r>
            <a:r>
              <a:rPr lang="lv-LV" altLang="fr-FR" sz="2000" baseline="0" dirty="0" err="1" smtClean="0">
                <a:sym typeface="Wingdings" pitchFamily="2" charset="2"/>
              </a:rPr>
              <a:t>monitorētu</a:t>
            </a:r>
            <a:r>
              <a:rPr lang="lv-LV" altLang="fr-FR" sz="2000" baseline="0" dirty="0" smtClean="0">
                <a:sym typeface="Wingdings" pitchFamily="2" charset="2"/>
              </a:rPr>
              <a:t> mērķtiecīgas testēšanas aktivitātes</a:t>
            </a:r>
            <a:r>
              <a:rPr lang="en-GB" altLang="fr-FR" sz="2000" baseline="0" dirty="0" smtClean="0">
                <a:sym typeface="Wingdings" pitchFamily="2" charset="2"/>
              </a:rPr>
              <a:t> (</a:t>
            </a:r>
            <a:r>
              <a:rPr lang="lv-LV" altLang="fr-FR" sz="2000" baseline="0" dirty="0" smtClean="0">
                <a:sym typeface="Wingdings" pitchFamily="2" charset="2"/>
              </a:rPr>
              <a:t>kritēriji, indikatori</a:t>
            </a:r>
            <a:r>
              <a:rPr lang="en-GB" altLang="fr-FR" sz="2000" baseline="0" dirty="0" smtClean="0">
                <a:sym typeface="Wingdings" pitchFamily="2" charset="2"/>
              </a:rPr>
              <a:t>)</a:t>
            </a:r>
            <a:endParaRPr lang="en-GB" altLang="fr-FR" sz="2000" baseline="0" dirty="0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lv-LV" altLang="fr-FR" sz="2000" baseline="0" dirty="0"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lv-LV" altLang="fr-FR" sz="2000" baseline="0" dirty="0" smtClean="0">
                <a:sym typeface="Wingdings" pitchFamily="2" charset="2"/>
              </a:rPr>
              <a:t>Tiks panākts, dokumentējot 1. un 2. darba paku aktivitātes</a:t>
            </a:r>
          </a:p>
          <a:p>
            <a:pPr eaLnBrk="1" hangingPunct="1">
              <a:spcBef>
                <a:spcPct val="0"/>
              </a:spcBef>
              <a:buNone/>
            </a:pPr>
            <a:endParaRPr lang="en-US" altLang="fr-FR" sz="2000" baseline="0" dirty="0"/>
          </a:p>
          <a:p>
            <a:pPr eaLnBrk="1" hangingPunct="1">
              <a:spcBef>
                <a:spcPct val="0"/>
              </a:spcBef>
              <a:buNone/>
            </a:pPr>
            <a:r>
              <a:rPr lang="lv-LV" altLang="fr-FR" sz="2000" baseline="0" dirty="0" smtClean="0"/>
              <a:t>Vadlīnijas tiks </a:t>
            </a:r>
            <a:r>
              <a:rPr lang="lv-LV" altLang="fr-FR" sz="2000" baseline="0" dirty="0" err="1" smtClean="0"/>
              <a:t>diseminētas</a:t>
            </a:r>
            <a:r>
              <a:rPr lang="lv-LV" altLang="fr-FR" sz="2000" baseline="0" dirty="0" smtClean="0"/>
              <a:t> / izplatītas ES mērogā (ārpus projekta dalībvalstīm / partneriem</a:t>
            </a:r>
            <a:r>
              <a:rPr lang="en-US" altLang="fr-FR" sz="2000" baseline="0" dirty="0" smtClean="0"/>
              <a:t>)</a:t>
            </a:r>
            <a:endParaRPr lang="en-GB" altLang="fr-FR" sz="2000" baseline="0" dirty="0"/>
          </a:p>
        </p:txBody>
      </p:sp>
      <p:pic>
        <p:nvPicPr>
          <p:cNvPr id="5122" name="Picture 2" descr="http://seniornet.org/blog/wp-content/uploads/2012/03/iStock_000017227049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006208"/>
            <a:ext cx="1981275" cy="1582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4681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6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Connecteur droit 12"/>
          <p:cNvCxnSpPr/>
          <p:nvPr/>
        </p:nvCxnSpPr>
        <p:spPr>
          <a:xfrm>
            <a:off x="5651500" y="1844675"/>
            <a:ext cx="0" cy="44640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3203575" y="1844675"/>
            <a:ext cx="0" cy="44640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46088" y="188640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lv-LV" sz="3200" b="1" dirty="0" smtClean="0"/>
              <a:t>Laika plāns</a:t>
            </a:r>
            <a:endParaRPr lang="en-GB" sz="3200" b="1" dirty="0" smtClean="0">
              <a:cs typeface="+mj-cs"/>
            </a:endParaRPr>
          </a:p>
        </p:txBody>
      </p:sp>
      <p:sp>
        <p:nvSpPr>
          <p:cNvPr id="2" name="Flèche vers la droite 1"/>
          <p:cNvSpPr/>
          <p:nvPr/>
        </p:nvSpPr>
        <p:spPr>
          <a:xfrm>
            <a:off x="900113" y="1196181"/>
            <a:ext cx="6767512" cy="1296987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3">
                <a:lumMod val="6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lv-LV" altLang="lv-LV" b="1" dirty="0" smtClean="0"/>
              <a:t>1.apakšmērķis:</a:t>
            </a:r>
            <a:r>
              <a:rPr lang="en-GB" altLang="lv-LV" b="1" dirty="0" smtClean="0"/>
              <a:t> </a:t>
            </a:r>
            <a:r>
              <a:rPr lang="lv-LV" altLang="lv-LV" b="1" dirty="0">
                <a:sym typeface="Wingdings" pitchFamily="2" charset="2"/>
              </a:rPr>
              <a:t>aplēst nezināmos HIV epidēmijas raksturlielumus</a:t>
            </a:r>
            <a:endParaRPr lang="fr-FR" altLang="lv-LV" dirty="0"/>
          </a:p>
        </p:txBody>
      </p:sp>
      <p:sp>
        <p:nvSpPr>
          <p:cNvPr id="3" name="Flèche vers la droite 2"/>
          <p:cNvSpPr/>
          <p:nvPr/>
        </p:nvSpPr>
        <p:spPr>
          <a:xfrm>
            <a:off x="1547813" y="2997200"/>
            <a:ext cx="7127875" cy="1439863"/>
          </a:xfrm>
          <a:prstGeom prst="rightArrow">
            <a:avLst/>
          </a:prstGeom>
          <a:solidFill>
            <a:srgbClr val="BFBFBF"/>
          </a:solidFill>
          <a:ln>
            <a:solidFill>
              <a:srgbClr val="A6A6A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lv-LV" altLang="lv-LV" b="1" dirty="0" smtClean="0"/>
              <a:t>2.</a:t>
            </a:r>
            <a:r>
              <a:rPr lang="lv-LV" b="1" dirty="0" smtClean="0"/>
              <a:t>apakšmērķis</a:t>
            </a:r>
            <a:r>
              <a:rPr lang="en-GB" b="1" dirty="0"/>
              <a:t>: </a:t>
            </a:r>
            <a:r>
              <a:rPr lang="lv-LV" b="1" dirty="0"/>
              <a:t>izstrādāt un pārbaudīt intervences / </a:t>
            </a:r>
            <a:r>
              <a:rPr lang="lv-LV" b="1" dirty="0" smtClean="0"/>
              <a:t>aktivitātes</a:t>
            </a:r>
            <a:endParaRPr lang="fr-FR" altLang="lv-LV" dirty="0"/>
          </a:p>
        </p:txBody>
      </p:sp>
      <p:sp>
        <p:nvSpPr>
          <p:cNvPr id="6" name="Flèche vers la droite 5"/>
          <p:cNvSpPr/>
          <p:nvPr/>
        </p:nvSpPr>
        <p:spPr>
          <a:xfrm>
            <a:off x="900113" y="4652963"/>
            <a:ext cx="7775575" cy="1296987"/>
          </a:xfrm>
          <a:prstGeom prst="rightArrow">
            <a:avLst/>
          </a:prstGeom>
          <a:solidFill>
            <a:srgbClr val="BFBFBF"/>
          </a:solidFill>
          <a:ln>
            <a:solidFill>
              <a:srgbClr val="A6A6A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altLang="lv-LV" b="1" dirty="0" smtClean="0">
                <a:solidFill>
                  <a:srgbClr val="000000"/>
                </a:solidFill>
              </a:rPr>
              <a:t>3</a:t>
            </a:r>
            <a:r>
              <a:rPr lang="lv-LV" altLang="lv-LV" b="1" dirty="0" smtClean="0">
                <a:solidFill>
                  <a:srgbClr val="000000"/>
                </a:solidFill>
              </a:rPr>
              <a:t>.</a:t>
            </a:r>
            <a:r>
              <a:rPr lang="lv-LV" altLang="lv-LV" b="1" dirty="0" err="1" smtClean="0">
                <a:solidFill>
                  <a:srgbClr val="000000"/>
                </a:solidFill>
              </a:rPr>
              <a:t>apakšmērķis</a:t>
            </a:r>
            <a:r>
              <a:rPr lang="en-GB" altLang="lv-LV" b="1" dirty="0" smtClean="0">
                <a:solidFill>
                  <a:srgbClr val="000000"/>
                </a:solidFill>
              </a:rPr>
              <a:t>: </a:t>
            </a:r>
            <a:r>
              <a:rPr lang="lv-LV" b="1" dirty="0"/>
              <a:t>vadlīniju izstrāde</a:t>
            </a:r>
            <a:endParaRPr lang="fr-FR" altLang="lv-LV" dirty="0">
              <a:solidFill>
                <a:srgbClr val="000000"/>
              </a:solidFill>
            </a:endParaRPr>
          </a:p>
        </p:txBody>
      </p:sp>
      <p:sp>
        <p:nvSpPr>
          <p:cNvPr id="29703" name="ZoneTexte 3"/>
          <p:cNvSpPr txBox="1">
            <a:spLocks noChangeArrowheads="1"/>
          </p:cNvSpPr>
          <p:nvPr/>
        </p:nvSpPr>
        <p:spPr bwMode="auto">
          <a:xfrm>
            <a:off x="941922" y="5938838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fr-FR" sz="1800" baseline="0" dirty="0" smtClean="0"/>
              <a:t>1.gads</a:t>
            </a:r>
            <a:endParaRPr lang="fr-FR" altLang="fr-FR" sz="1800" baseline="0" dirty="0"/>
          </a:p>
        </p:txBody>
      </p:sp>
      <p:sp>
        <p:nvSpPr>
          <p:cNvPr id="29704" name="ZoneTexte 7"/>
          <p:cNvSpPr txBox="1">
            <a:spLocks noChangeArrowheads="1"/>
          </p:cNvSpPr>
          <p:nvPr/>
        </p:nvSpPr>
        <p:spPr bwMode="auto">
          <a:xfrm>
            <a:off x="3168223" y="5938837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fr-FR" sz="1800" baseline="0" dirty="0" smtClean="0"/>
              <a:t>2.gads</a:t>
            </a:r>
            <a:endParaRPr lang="fr-FR" altLang="fr-FR" sz="1800" baseline="0" dirty="0"/>
          </a:p>
        </p:txBody>
      </p:sp>
      <p:sp>
        <p:nvSpPr>
          <p:cNvPr id="29705" name="ZoneTexte 8"/>
          <p:cNvSpPr txBox="1">
            <a:spLocks noChangeArrowheads="1"/>
          </p:cNvSpPr>
          <p:nvPr/>
        </p:nvSpPr>
        <p:spPr bwMode="auto">
          <a:xfrm>
            <a:off x="5600701" y="5938836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fr-FR" sz="1800" baseline="0" dirty="0" smtClean="0"/>
              <a:t>3.gads</a:t>
            </a:r>
            <a:endParaRPr lang="fr-FR" altLang="fr-FR" sz="1800" baseline="0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900113" y="1692275"/>
            <a:ext cx="0" cy="461645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Flèche vers le bas 16"/>
          <p:cNvSpPr>
            <a:spLocks noChangeArrowheads="1"/>
          </p:cNvSpPr>
          <p:nvPr/>
        </p:nvSpPr>
        <p:spPr bwMode="auto">
          <a:xfrm>
            <a:off x="808192" y="1380331"/>
            <a:ext cx="287338" cy="28892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FFFF"/>
              </a:solidFill>
            </a:endParaRPr>
          </a:p>
        </p:txBody>
      </p:sp>
      <p:sp>
        <p:nvSpPr>
          <p:cNvPr id="20" name="Flèche vers le bas 19"/>
          <p:cNvSpPr>
            <a:spLocks noChangeArrowheads="1"/>
          </p:cNvSpPr>
          <p:nvPr/>
        </p:nvSpPr>
        <p:spPr bwMode="auto">
          <a:xfrm>
            <a:off x="2484438" y="1403350"/>
            <a:ext cx="287337" cy="288925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FFFF"/>
              </a:solidFill>
            </a:endParaRPr>
          </a:p>
        </p:txBody>
      </p:sp>
      <p:sp>
        <p:nvSpPr>
          <p:cNvPr id="21" name="Flèche vers le bas 20"/>
          <p:cNvSpPr>
            <a:spLocks noChangeArrowheads="1"/>
          </p:cNvSpPr>
          <p:nvPr/>
        </p:nvSpPr>
        <p:spPr bwMode="auto">
          <a:xfrm>
            <a:off x="4196332" y="1403350"/>
            <a:ext cx="287338" cy="288925"/>
          </a:xfrm>
          <a:prstGeom prst="downArrow">
            <a:avLst>
              <a:gd name="adj1" fmla="val 50000"/>
              <a:gd name="adj2" fmla="val 50001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FFFF"/>
              </a:solidFill>
            </a:endParaRPr>
          </a:p>
        </p:txBody>
      </p:sp>
      <p:sp>
        <p:nvSpPr>
          <p:cNvPr id="22" name="Flèche vers le bas 21"/>
          <p:cNvSpPr>
            <a:spLocks noChangeArrowheads="1"/>
          </p:cNvSpPr>
          <p:nvPr/>
        </p:nvSpPr>
        <p:spPr bwMode="auto">
          <a:xfrm>
            <a:off x="6103381" y="1380330"/>
            <a:ext cx="287337" cy="288925"/>
          </a:xfrm>
          <a:prstGeom prst="downArrow">
            <a:avLst>
              <a:gd name="adj1" fmla="val 50000"/>
              <a:gd name="adj2" fmla="val 50002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FFFF"/>
              </a:solidFill>
            </a:endParaRPr>
          </a:p>
        </p:txBody>
      </p:sp>
      <p:sp>
        <p:nvSpPr>
          <p:cNvPr id="29711" name="ZoneTexte 17"/>
          <p:cNvSpPr txBox="1">
            <a:spLocks noChangeArrowheads="1"/>
          </p:cNvSpPr>
          <p:nvPr/>
        </p:nvSpPr>
        <p:spPr bwMode="auto">
          <a:xfrm>
            <a:off x="549750" y="1014127"/>
            <a:ext cx="106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aseline="0" dirty="0" smtClean="0"/>
              <a:t>Fr</a:t>
            </a:r>
            <a:r>
              <a:rPr lang="lv-LV" altLang="fr-FR" sz="1800" baseline="0" dirty="0" err="1" smtClean="0"/>
              <a:t>ancija</a:t>
            </a:r>
            <a:r>
              <a:rPr lang="fr-FR" altLang="fr-FR" sz="1800" baseline="0" dirty="0" smtClean="0"/>
              <a:t> </a:t>
            </a:r>
            <a:endParaRPr lang="fr-FR" altLang="fr-FR" sz="1800" baseline="0" dirty="0"/>
          </a:p>
        </p:txBody>
      </p:sp>
      <p:sp>
        <p:nvSpPr>
          <p:cNvPr id="29712" name="ZoneTexte 23"/>
          <p:cNvSpPr txBox="1">
            <a:spLocks noChangeArrowheads="1"/>
          </p:cNvSpPr>
          <p:nvPr/>
        </p:nvSpPr>
        <p:spPr bwMode="auto">
          <a:xfrm>
            <a:off x="2268538" y="1012031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aseline="0" dirty="0" smtClean="0"/>
              <a:t>Be</a:t>
            </a:r>
            <a:r>
              <a:rPr lang="lv-LV" altLang="fr-FR" sz="1800" baseline="0" dirty="0" err="1" smtClean="0"/>
              <a:t>ļģija</a:t>
            </a:r>
            <a:endParaRPr lang="fr-FR" altLang="fr-FR" sz="1800" baseline="0" dirty="0"/>
          </a:p>
        </p:txBody>
      </p:sp>
      <p:sp>
        <p:nvSpPr>
          <p:cNvPr id="29713" name="ZoneTexte 24"/>
          <p:cNvSpPr txBox="1">
            <a:spLocks noChangeArrowheads="1"/>
          </p:cNvSpPr>
          <p:nvPr/>
        </p:nvSpPr>
        <p:spPr bwMode="auto">
          <a:xfrm>
            <a:off x="3987800" y="1012030"/>
            <a:ext cx="851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aseline="0" dirty="0" err="1" smtClean="0"/>
              <a:t>Latvi</a:t>
            </a:r>
            <a:r>
              <a:rPr lang="lv-LV" altLang="fr-FR" sz="1800" baseline="0" dirty="0" smtClean="0"/>
              <a:t>j</a:t>
            </a:r>
            <a:r>
              <a:rPr lang="fr-FR" altLang="fr-FR" sz="1800" baseline="0" dirty="0" smtClean="0"/>
              <a:t>a</a:t>
            </a:r>
            <a:endParaRPr lang="fr-FR" altLang="fr-FR" sz="1800" baseline="0" dirty="0"/>
          </a:p>
        </p:txBody>
      </p:sp>
      <p:sp>
        <p:nvSpPr>
          <p:cNvPr id="29714" name="ZoneTexte 25"/>
          <p:cNvSpPr txBox="1">
            <a:spLocks noChangeArrowheads="1"/>
          </p:cNvSpPr>
          <p:nvPr/>
        </p:nvSpPr>
        <p:spPr bwMode="auto">
          <a:xfrm>
            <a:off x="5795963" y="984924"/>
            <a:ext cx="9925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fr-FR" sz="1800" baseline="0" dirty="0" smtClean="0"/>
              <a:t>Igaunija</a:t>
            </a:r>
            <a:endParaRPr lang="fr-FR" altLang="fr-FR" sz="1800" baseline="0" dirty="0"/>
          </a:p>
        </p:txBody>
      </p:sp>
      <p:sp>
        <p:nvSpPr>
          <p:cNvPr id="28" name="Flèche vers le bas 27"/>
          <p:cNvSpPr>
            <a:spLocks noChangeArrowheads="1"/>
          </p:cNvSpPr>
          <p:nvPr/>
        </p:nvSpPr>
        <p:spPr bwMode="auto">
          <a:xfrm>
            <a:off x="2341563" y="3141663"/>
            <a:ext cx="288925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FFFF"/>
              </a:solidFill>
            </a:endParaRPr>
          </a:p>
        </p:txBody>
      </p:sp>
      <p:sp>
        <p:nvSpPr>
          <p:cNvPr id="29" name="Flèche vers le bas 28"/>
          <p:cNvSpPr>
            <a:spLocks noChangeArrowheads="1"/>
          </p:cNvSpPr>
          <p:nvPr/>
        </p:nvSpPr>
        <p:spPr bwMode="auto">
          <a:xfrm>
            <a:off x="4070350" y="3141663"/>
            <a:ext cx="287338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FFFF"/>
              </a:solidFill>
            </a:endParaRPr>
          </a:p>
        </p:txBody>
      </p:sp>
      <p:sp>
        <p:nvSpPr>
          <p:cNvPr id="30" name="Flèche vers le bas 29"/>
          <p:cNvSpPr>
            <a:spLocks noChangeArrowheads="1"/>
          </p:cNvSpPr>
          <p:nvPr/>
        </p:nvSpPr>
        <p:spPr bwMode="auto">
          <a:xfrm>
            <a:off x="5942013" y="3141663"/>
            <a:ext cx="288925" cy="287337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FFFF"/>
              </a:solidFill>
            </a:endParaRPr>
          </a:p>
        </p:txBody>
      </p:sp>
      <p:sp>
        <p:nvSpPr>
          <p:cNvPr id="29718" name="ZoneTexte 31"/>
          <p:cNvSpPr txBox="1">
            <a:spLocks noChangeArrowheads="1"/>
          </p:cNvSpPr>
          <p:nvPr/>
        </p:nvSpPr>
        <p:spPr bwMode="auto">
          <a:xfrm>
            <a:off x="2197100" y="2781300"/>
            <a:ext cx="106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aseline="0" dirty="0" smtClean="0"/>
              <a:t>Franc</a:t>
            </a:r>
            <a:r>
              <a:rPr lang="lv-LV" altLang="fr-FR" sz="1800" baseline="0" dirty="0" err="1" smtClean="0"/>
              <a:t>ija</a:t>
            </a:r>
            <a:r>
              <a:rPr lang="fr-FR" altLang="fr-FR" sz="1800" baseline="0" dirty="0" smtClean="0"/>
              <a:t> </a:t>
            </a:r>
            <a:endParaRPr lang="fr-FR" altLang="fr-FR" sz="1800" baseline="0" dirty="0"/>
          </a:p>
        </p:txBody>
      </p:sp>
      <p:sp>
        <p:nvSpPr>
          <p:cNvPr id="29719" name="ZoneTexte 32"/>
          <p:cNvSpPr txBox="1">
            <a:spLocks noChangeArrowheads="1"/>
          </p:cNvSpPr>
          <p:nvPr/>
        </p:nvSpPr>
        <p:spPr bwMode="auto">
          <a:xfrm>
            <a:off x="3854450" y="2781300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aseline="0" dirty="0" smtClean="0"/>
              <a:t>Be</a:t>
            </a:r>
            <a:r>
              <a:rPr lang="lv-LV" altLang="fr-FR" sz="1800" baseline="0" dirty="0" err="1" smtClean="0"/>
              <a:t>ļģija</a:t>
            </a:r>
            <a:endParaRPr lang="fr-FR" altLang="fr-FR" sz="1800" baseline="0" dirty="0"/>
          </a:p>
        </p:txBody>
      </p:sp>
      <p:sp>
        <p:nvSpPr>
          <p:cNvPr id="29720" name="ZoneTexte 33"/>
          <p:cNvSpPr txBox="1">
            <a:spLocks noChangeArrowheads="1"/>
          </p:cNvSpPr>
          <p:nvPr/>
        </p:nvSpPr>
        <p:spPr bwMode="auto">
          <a:xfrm>
            <a:off x="5643563" y="2781300"/>
            <a:ext cx="8515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aseline="0" dirty="0" err="1" smtClean="0"/>
              <a:t>Latvi</a:t>
            </a:r>
            <a:r>
              <a:rPr lang="lv-LV" altLang="fr-FR" sz="1800" baseline="0" dirty="0" smtClean="0"/>
              <a:t>j</a:t>
            </a:r>
            <a:r>
              <a:rPr lang="fr-FR" altLang="fr-FR" sz="1800" baseline="0" dirty="0" smtClean="0"/>
              <a:t>a</a:t>
            </a:r>
            <a:endParaRPr lang="fr-FR" altLang="fr-FR" sz="1800" baseline="0" dirty="0"/>
          </a:p>
        </p:txBody>
      </p:sp>
    </p:spTree>
    <p:extLst>
      <p:ext uri="{BB962C8B-B14F-4D97-AF65-F5344CB8AC3E}">
        <p14:creationId xmlns:p14="http://schemas.microsoft.com/office/powerpoint/2010/main" val="9948111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690" y="4054100"/>
            <a:ext cx="7704856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lv-LV" sz="3200" b="1" dirty="0" smtClean="0">
                <a:solidFill>
                  <a:srgbClr val="FF0000"/>
                </a:solidFill>
              </a:rPr>
              <a:t>Paldies par uzmanību!</a:t>
            </a:r>
            <a:endParaRPr lang="lv-LV" sz="3200" dirty="0">
              <a:solidFill>
                <a:srgbClr val="FF0000"/>
              </a:solidFill>
            </a:endParaRPr>
          </a:p>
        </p:txBody>
      </p:sp>
      <p:pic>
        <p:nvPicPr>
          <p:cNvPr id="6" name="Picture 2" descr="http://robotnor.no/wp-content/uploads/2012/11/Mathematical_modell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81691"/>
            <a:ext cx="4962781" cy="378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0647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blogs.sacbee.com/the_state_worker/legisla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60648"/>
            <a:ext cx="1969566" cy="196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lv-LV" sz="3200" b="1" dirty="0" smtClean="0">
                <a:cs typeface="+mj-cs"/>
              </a:rPr>
              <a:t>Pamatojums</a:t>
            </a:r>
            <a:endParaRPr lang="en-GB" sz="3200" b="1" dirty="0" smtClean="0">
              <a:cs typeface="+mj-cs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56488" y="862380"/>
            <a:ext cx="8496300" cy="509370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GB" altLang="lv-LV" sz="1800" baseline="0" dirty="0" smtClean="0">
                <a:latin typeface="+mn-lt"/>
              </a:rPr>
              <a:t>2012</a:t>
            </a:r>
            <a:r>
              <a:rPr lang="lv-LV" altLang="lv-LV" sz="1800" baseline="0" dirty="0" smtClean="0">
                <a:latin typeface="+mn-lt"/>
              </a:rPr>
              <a:t>.gadā PVO Eiropas reģionā</a:t>
            </a:r>
            <a:r>
              <a:rPr lang="en-GB" altLang="lv-LV" sz="1800" baseline="0" dirty="0" smtClean="0">
                <a:latin typeface="+mn-lt"/>
              </a:rPr>
              <a:t>:</a:t>
            </a:r>
            <a:endParaRPr lang="lv-LV" altLang="lv-LV" sz="1800" baseline="0" dirty="0" smtClean="0">
              <a:latin typeface="+mn-lt"/>
            </a:endParaRPr>
          </a:p>
          <a:p>
            <a:pPr indent="-3429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lv-LV" sz="1800" baseline="0" dirty="0" smtClean="0">
                <a:latin typeface="+mn-lt"/>
              </a:rPr>
              <a:t>2</a:t>
            </a:r>
            <a:r>
              <a:rPr lang="lv-LV" altLang="lv-LV" sz="1800" baseline="0" dirty="0" smtClean="0">
                <a:latin typeface="+mn-lt"/>
              </a:rPr>
              <a:t>,</a:t>
            </a:r>
            <a:r>
              <a:rPr lang="en-GB" altLang="lv-LV" sz="1800" baseline="0" dirty="0" smtClean="0">
                <a:latin typeface="+mn-lt"/>
              </a:rPr>
              <a:t>2</a:t>
            </a:r>
            <a:r>
              <a:rPr lang="lv-LV" altLang="lv-LV" sz="1800" baseline="0" dirty="0" smtClean="0">
                <a:latin typeface="+mn-lt"/>
              </a:rPr>
              <a:t> miljoni HIV inficētu personu</a:t>
            </a:r>
          </a:p>
          <a:p>
            <a:pPr indent="-3429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lv-LV" sz="1800" baseline="0" dirty="0" smtClean="0">
                <a:latin typeface="+mn-lt"/>
              </a:rPr>
              <a:t>131</a:t>
            </a:r>
            <a:r>
              <a:rPr lang="lv-LV" altLang="lv-LV" sz="1800" baseline="0" dirty="0" smtClean="0">
                <a:latin typeface="+mn-lt"/>
              </a:rPr>
              <a:t> </a:t>
            </a:r>
            <a:r>
              <a:rPr lang="en-GB" altLang="lv-LV" sz="1800" baseline="0" dirty="0" smtClean="0">
                <a:latin typeface="+mn-lt"/>
              </a:rPr>
              <a:t>000 </a:t>
            </a:r>
            <a:r>
              <a:rPr lang="lv-LV" altLang="lv-LV" sz="1800" baseline="0" dirty="0" smtClean="0">
                <a:latin typeface="+mn-lt"/>
              </a:rPr>
              <a:t>no jauna diagnosticētu HIV gadījumu</a:t>
            </a:r>
          </a:p>
          <a:p>
            <a:pPr indent="-342900"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fr-FR" altLang="lv-LV" sz="1800" baseline="0" dirty="0" smtClean="0">
                <a:latin typeface="+mn-lt"/>
              </a:rPr>
              <a:t>HIV </a:t>
            </a:r>
            <a:r>
              <a:rPr lang="fr-FR" altLang="lv-LV" sz="1800" baseline="0" dirty="0" err="1" smtClean="0">
                <a:latin typeface="+mn-lt"/>
              </a:rPr>
              <a:t>epid</a:t>
            </a:r>
            <a:r>
              <a:rPr lang="lv-LV" altLang="lv-LV" sz="1800" baseline="0" dirty="0" err="1" smtClean="0">
                <a:latin typeface="+mn-lt"/>
              </a:rPr>
              <a:t>ēmija</a:t>
            </a:r>
            <a:r>
              <a:rPr lang="lv-LV" altLang="lv-LV" sz="1800" baseline="0" dirty="0" smtClean="0">
                <a:latin typeface="+mn-lt"/>
              </a:rPr>
              <a:t> VSV vidū Rietumeiropā un INL vidū Austrumeiropā</a:t>
            </a:r>
          </a:p>
          <a:p>
            <a:pPr indent="-342900" eaLnBrk="1" hangingPunct="1">
              <a:spcAft>
                <a:spcPts val="600"/>
              </a:spcAft>
              <a:buFont typeface="Arial" pitchFamily="34" charset="0"/>
              <a:buChar char="•"/>
            </a:pPr>
            <a:endParaRPr lang="lv-LV" altLang="lv-LV" sz="1800" baseline="0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lv-LV" altLang="lv-LV" sz="1800" baseline="0" dirty="0" smtClean="0">
                <a:latin typeface="+mn-lt"/>
              </a:rPr>
              <a:t>Pateicoties HAART, ievērojami samazināta ar HIV/AIDS saistītā saslimstība un mirstība, taču nav atrisināta vēlas HIV diagnosticēšanas problēma</a:t>
            </a:r>
          </a:p>
          <a:p>
            <a:pPr>
              <a:spcAft>
                <a:spcPts val="600"/>
              </a:spcAft>
            </a:pPr>
            <a:endParaRPr lang="lv-LV" altLang="lv-LV" sz="1800" baseline="0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lv-LV" altLang="fr-FR" sz="1800" baseline="0" dirty="0" smtClean="0">
                <a:latin typeface="+mn-lt"/>
              </a:rPr>
              <a:t>&gt;</a:t>
            </a:r>
            <a:r>
              <a:rPr lang="fr-FR" altLang="fr-FR" sz="1800" baseline="0" dirty="0" smtClean="0">
                <a:latin typeface="+mn-lt"/>
              </a:rPr>
              <a:t>50</a:t>
            </a:r>
            <a:r>
              <a:rPr lang="fr-FR" altLang="fr-FR" sz="1800" baseline="0" dirty="0">
                <a:latin typeface="+mn-lt"/>
              </a:rPr>
              <a:t>% </a:t>
            </a:r>
            <a:r>
              <a:rPr lang="lv-LV" altLang="fr-FR" sz="1800" baseline="0" dirty="0" smtClean="0">
                <a:latin typeface="+mn-lt"/>
              </a:rPr>
              <a:t>HIV inficēto personu infekcija diagnosticēta vēlu</a:t>
            </a:r>
            <a:r>
              <a:rPr lang="fr-FR" altLang="fr-FR" sz="1800" baseline="0" dirty="0" smtClean="0">
                <a:latin typeface="+mn-lt"/>
              </a:rPr>
              <a:t> </a:t>
            </a:r>
            <a:r>
              <a:rPr lang="fr-FR" altLang="fr-FR" sz="1800" baseline="0" dirty="0">
                <a:latin typeface="+mn-lt"/>
              </a:rPr>
              <a:t>(</a:t>
            </a:r>
            <a:r>
              <a:rPr lang="fr-FR" altLang="fr-FR" sz="1800" baseline="0" dirty="0" smtClean="0">
                <a:latin typeface="+mn-lt"/>
              </a:rPr>
              <a:t>CD4</a:t>
            </a:r>
            <a:r>
              <a:rPr lang="lv-LV" altLang="fr-FR" sz="1800" baseline="0" dirty="0" smtClean="0">
                <a:latin typeface="+mn-lt"/>
              </a:rPr>
              <a:t> </a:t>
            </a:r>
            <a:r>
              <a:rPr lang="fr-FR" altLang="fr-FR" sz="1800" baseline="0" dirty="0" smtClean="0">
                <a:latin typeface="+mn-lt"/>
              </a:rPr>
              <a:t>≤</a:t>
            </a:r>
            <a:r>
              <a:rPr lang="fr-FR" altLang="fr-FR" sz="1800" baseline="0" dirty="0">
                <a:latin typeface="+mn-lt"/>
              </a:rPr>
              <a:t>350 </a:t>
            </a:r>
            <a:r>
              <a:rPr lang="lv-LV" altLang="fr-FR" sz="1800" baseline="0" dirty="0" err="1" smtClean="0">
                <a:latin typeface="+mn-lt"/>
              </a:rPr>
              <a:t>šunas</a:t>
            </a:r>
            <a:r>
              <a:rPr lang="fr-FR" altLang="fr-FR" sz="1800" baseline="0" dirty="0" smtClean="0">
                <a:latin typeface="+mn-lt"/>
              </a:rPr>
              <a:t>/μ</a:t>
            </a:r>
            <a:r>
              <a:rPr lang="lv-LV" altLang="fr-FR" sz="1800" baseline="0" dirty="0" smtClean="0">
                <a:latin typeface="+mn-lt"/>
              </a:rPr>
              <a:t>l vai</a:t>
            </a:r>
            <a:r>
              <a:rPr lang="fr-FR" altLang="fr-FR" sz="1800" baseline="0" dirty="0" smtClean="0">
                <a:latin typeface="+mn-lt"/>
              </a:rPr>
              <a:t> </a:t>
            </a:r>
            <a:r>
              <a:rPr lang="fr-FR" altLang="fr-FR" sz="1800" baseline="0" dirty="0">
                <a:latin typeface="+mn-lt"/>
              </a:rPr>
              <a:t>AIDS) </a:t>
            </a:r>
            <a:r>
              <a:rPr lang="lv-LV" altLang="fr-FR" sz="1800" baseline="0" dirty="0" smtClean="0">
                <a:latin typeface="+mn-lt"/>
              </a:rPr>
              <a:t>un</a:t>
            </a:r>
            <a:r>
              <a:rPr lang="fr-FR" altLang="fr-FR" sz="1800" baseline="0" dirty="0" smtClean="0">
                <a:latin typeface="+mn-lt"/>
              </a:rPr>
              <a:t> </a:t>
            </a:r>
            <a:r>
              <a:rPr lang="fr-FR" altLang="fr-FR" sz="1800" baseline="0" dirty="0">
                <a:latin typeface="+mn-lt"/>
              </a:rPr>
              <a:t>1/3 </a:t>
            </a:r>
            <a:r>
              <a:rPr lang="lv-LV" altLang="fr-FR" sz="1800" baseline="0" dirty="0" smtClean="0">
                <a:latin typeface="+mn-lt"/>
              </a:rPr>
              <a:t>ļoti vēlu</a:t>
            </a:r>
            <a:r>
              <a:rPr lang="fr-FR" altLang="fr-FR" sz="1800" baseline="0" dirty="0" smtClean="0">
                <a:latin typeface="+mn-lt"/>
              </a:rPr>
              <a:t> </a:t>
            </a:r>
            <a:r>
              <a:rPr lang="fr-FR" altLang="fr-FR" sz="1800" baseline="0" dirty="0">
                <a:latin typeface="+mn-lt"/>
              </a:rPr>
              <a:t>(</a:t>
            </a:r>
            <a:r>
              <a:rPr lang="fr-FR" altLang="fr-FR" sz="1800" baseline="0" dirty="0" smtClean="0">
                <a:latin typeface="+mn-lt"/>
              </a:rPr>
              <a:t>CD4</a:t>
            </a:r>
            <a:r>
              <a:rPr lang="lv-LV" altLang="fr-FR" sz="1800" baseline="0" dirty="0" smtClean="0">
                <a:latin typeface="+mn-lt"/>
              </a:rPr>
              <a:t> </a:t>
            </a:r>
            <a:r>
              <a:rPr lang="fr-FR" altLang="fr-FR" sz="1800" baseline="0" dirty="0" smtClean="0">
                <a:latin typeface="+mn-lt"/>
              </a:rPr>
              <a:t>≤200 </a:t>
            </a:r>
            <a:r>
              <a:rPr lang="lv-LV" altLang="fr-FR" sz="1800" baseline="0" dirty="0" smtClean="0">
                <a:latin typeface="+mn-lt"/>
              </a:rPr>
              <a:t>šūnas</a:t>
            </a:r>
            <a:r>
              <a:rPr lang="fr-FR" altLang="fr-FR" sz="1800" baseline="0" dirty="0" smtClean="0">
                <a:latin typeface="+mn-lt"/>
              </a:rPr>
              <a:t>/μ</a:t>
            </a:r>
            <a:r>
              <a:rPr lang="lv-LV" altLang="fr-FR" sz="1800" baseline="0" dirty="0" smtClean="0">
                <a:latin typeface="+mn-lt"/>
              </a:rPr>
              <a:t>l</a:t>
            </a:r>
            <a:r>
              <a:rPr lang="fr-FR" altLang="fr-FR" sz="1800" baseline="0" dirty="0" smtClean="0">
                <a:latin typeface="+mn-lt"/>
              </a:rPr>
              <a:t>)</a:t>
            </a:r>
            <a:endParaRPr lang="en-GB" altLang="lv-LV" sz="1800" baseline="0" dirty="0">
              <a:latin typeface="+mn-lt"/>
            </a:endParaRPr>
          </a:p>
          <a:p>
            <a:pPr eaLnBrk="1" hangingPunct="1">
              <a:spcAft>
                <a:spcPts val="600"/>
              </a:spcAft>
            </a:pPr>
            <a:endParaRPr lang="lv-LV" altLang="lv-LV" sz="1800" baseline="0" dirty="0" smtClean="0">
              <a:latin typeface="+mn-lt"/>
            </a:endParaRPr>
          </a:p>
          <a:p>
            <a:pPr eaLnBrk="1" hangingPunct="1">
              <a:spcAft>
                <a:spcPts val="600"/>
              </a:spcAft>
            </a:pPr>
            <a:r>
              <a:rPr lang="lv-LV" altLang="lv-LV" sz="1800" baseline="0" dirty="0" smtClean="0">
                <a:latin typeface="+mn-lt"/>
              </a:rPr>
              <a:t>Nediagnosticētas HIV infekcijas gadījumā persona izplata infekciju tālāk, nevar tikt uzsākta ārstēšana un aprūpe</a:t>
            </a:r>
          </a:p>
          <a:p>
            <a:pPr eaLnBrk="1" hangingPunct="1">
              <a:spcAft>
                <a:spcPts val="600"/>
              </a:spcAft>
            </a:pPr>
            <a:endParaRPr lang="lv-LV" altLang="lv-LV" sz="1800" baseline="0" dirty="0">
              <a:latin typeface="+mn-lt"/>
            </a:endParaRPr>
          </a:p>
          <a:p>
            <a:pPr marL="0" lvl="1" indent="0">
              <a:spcAft>
                <a:spcPts val="600"/>
              </a:spcAft>
            </a:pPr>
            <a:r>
              <a:rPr lang="lv-LV" altLang="lv-LV" sz="1800" b="1" baseline="0" dirty="0" smtClean="0">
                <a:solidFill>
                  <a:srgbClr val="000000"/>
                </a:solidFill>
                <a:latin typeface="+mn-lt"/>
              </a:rPr>
              <a:t>Izaicinājums = saīsināt laiku no inficēšanās brīža līdz diagnosticēšanai</a:t>
            </a:r>
            <a:endParaRPr lang="en-US" altLang="lv-LV" sz="1800" b="1" baseline="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16387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11" y="960661"/>
            <a:ext cx="127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2728987"/>
            <a:ext cx="127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3677076"/>
            <a:ext cx="127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2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11" y="4650190"/>
            <a:ext cx="127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4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32" y="5617949"/>
            <a:ext cx="127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47206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1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6984776" cy="6264696"/>
          </a:xfrm>
        </p:spPr>
        <p:txBody>
          <a:bodyPr>
            <a:normAutofit/>
          </a:bodyPr>
          <a:lstStyle/>
          <a:p>
            <a:r>
              <a:rPr lang="lv-LV" sz="2000" dirty="0"/>
              <a:t>Norises laiks - 01.11.2015.-31.10.2018.</a:t>
            </a:r>
          </a:p>
          <a:p>
            <a:endParaRPr lang="lv-LV" sz="2000" b="1" dirty="0" smtClean="0"/>
          </a:p>
          <a:p>
            <a:endParaRPr lang="lv-LV" sz="2000" b="1" dirty="0"/>
          </a:p>
          <a:p>
            <a:endParaRPr lang="lv-LV" sz="2000" b="1" dirty="0" smtClean="0"/>
          </a:p>
          <a:p>
            <a:r>
              <a:rPr lang="lv-LV" sz="2000" b="1" dirty="0" smtClean="0"/>
              <a:t>Mērķis</a:t>
            </a:r>
            <a:r>
              <a:rPr lang="lv-LV" sz="2000" dirty="0" smtClean="0"/>
              <a:t> - sniegt ieguldījumu jaunu HIV inficēšanās gadījumu ierobežošanā, paaugstinot par savu HIV pozitīvo statusu informētu personu īpatsvaru un veicinot aprūpes pieejamību</a:t>
            </a:r>
          </a:p>
          <a:p>
            <a:endParaRPr lang="lv-LV" sz="2000" dirty="0" smtClean="0"/>
          </a:p>
          <a:p>
            <a:endParaRPr lang="lv-LV" sz="2000" dirty="0"/>
          </a:p>
        </p:txBody>
      </p:sp>
      <p:pic>
        <p:nvPicPr>
          <p:cNvPr id="6146" name="Picture 2" descr="http://stomp.ie/wp-content/uploads/2014/09/targ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068960"/>
            <a:ext cx="1694138" cy="169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80728"/>
            <a:ext cx="1300113" cy="1367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8229600" cy="792163"/>
          </a:xfrm>
        </p:spPr>
        <p:txBody>
          <a:bodyPr/>
          <a:lstStyle/>
          <a:p>
            <a:pPr eaLnBrk="1" hangingPunct="1">
              <a:defRPr/>
            </a:pPr>
            <a:r>
              <a:rPr lang="lv-LV" sz="3200" b="1" dirty="0" smtClean="0">
                <a:cs typeface="+mj-cs"/>
              </a:rPr>
              <a:t>Projekta norises laiks un mērķis</a:t>
            </a:r>
            <a:endParaRPr lang="en-GB" sz="3200" b="1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396071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427168" cy="634082"/>
          </a:xfrm>
        </p:spPr>
        <p:txBody>
          <a:bodyPr>
            <a:noAutofit/>
          </a:bodyPr>
          <a:lstStyle/>
          <a:p>
            <a:r>
              <a:rPr lang="lv-LV" sz="3200" b="1" dirty="0" smtClean="0"/>
              <a:t>Projekta partneri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49584"/>
            <a:ext cx="8496944" cy="1584176"/>
          </a:xfrm>
        </p:spPr>
        <p:txBody>
          <a:bodyPr>
            <a:normAutofit/>
          </a:bodyPr>
          <a:lstStyle/>
          <a:p>
            <a:r>
              <a:rPr lang="lv-LV" sz="1800" b="1" dirty="0" smtClean="0"/>
              <a:t>Vadošais partneris</a:t>
            </a:r>
            <a:r>
              <a:rPr lang="lv-LV" sz="1800" dirty="0" smtClean="0"/>
              <a:t> - INSERM </a:t>
            </a:r>
            <a:r>
              <a:rPr lang="en-US" sz="1800" dirty="0"/>
              <a:t>(French National Institute of Health and Medical Research), </a:t>
            </a:r>
            <a:r>
              <a:rPr lang="en-US" sz="1800" dirty="0" err="1" smtClean="0"/>
              <a:t>Francija</a:t>
            </a:r>
            <a:endParaRPr lang="lv-LV" sz="1800" dirty="0" smtClean="0"/>
          </a:p>
          <a:p>
            <a:endParaRPr lang="lv-LV" sz="1800" dirty="0" smtClean="0"/>
          </a:p>
          <a:p>
            <a:r>
              <a:rPr lang="lv-LV" sz="1800" dirty="0" smtClean="0"/>
              <a:t>Projekta vadītāja – </a:t>
            </a:r>
            <a:r>
              <a:rPr lang="lv-LV" sz="1800" b="1" dirty="0" smtClean="0"/>
              <a:t>Virginie Supervie</a:t>
            </a:r>
          </a:p>
          <a:p>
            <a:pPr marL="0" indent="0">
              <a:buNone/>
            </a:pPr>
            <a:endParaRPr lang="lv-LV" sz="1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098840"/>
            <a:ext cx="2232250" cy="6428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7134002" cy="392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3791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267" y="260648"/>
            <a:ext cx="7427168" cy="634082"/>
          </a:xfrm>
        </p:spPr>
        <p:txBody>
          <a:bodyPr>
            <a:noAutofit/>
          </a:bodyPr>
          <a:lstStyle/>
          <a:p>
            <a:r>
              <a:rPr lang="lv-LV" sz="3200" b="1" dirty="0" smtClean="0"/>
              <a:t>Projekta partneri</a:t>
            </a:r>
            <a:endParaRPr lang="lv-LV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496944" cy="6120680"/>
          </a:xfrm>
        </p:spPr>
        <p:txBody>
          <a:bodyPr>
            <a:normAutofit/>
          </a:bodyPr>
          <a:lstStyle/>
          <a:p>
            <a:r>
              <a:rPr lang="lv-LV" sz="1800" b="1" dirty="0" smtClean="0"/>
              <a:t>Latvija</a:t>
            </a:r>
            <a:r>
              <a:rPr lang="lv-LV" sz="1800" dirty="0" smtClean="0"/>
              <a:t> – RSU (Rīgas Stradiņa universitāte)</a:t>
            </a:r>
          </a:p>
          <a:p>
            <a:pPr marL="0" indent="0">
              <a:buNone/>
            </a:pPr>
            <a:endParaRPr lang="lv-LV" sz="1800" dirty="0" smtClean="0"/>
          </a:p>
          <a:p>
            <a:r>
              <a:rPr lang="lv-LV" sz="1800" dirty="0" smtClean="0"/>
              <a:t>Francija – </a:t>
            </a:r>
            <a:r>
              <a:rPr lang="en-US" sz="1800" dirty="0" smtClean="0"/>
              <a:t>AIDES</a:t>
            </a:r>
            <a:endParaRPr lang="lv-LV" sz="1800" dirty="0" smtClean="0"/>
          </a:p>
          <a:p>
            <a:pPr marL="0" indent="0">
              <a:buNone/>
            </a:pPr>
            <a:endParaRPr lang="lv-LV" sz="1800" dirty="0" smtClean="0"/>
          </a:p>
          <a:p>
            <a:r>
              <a:rPr lang="lv-LV" sz="1800" dirty="0" smtClean="0"/>
              <a:t>Beļģija - </a:t>
            </a:r>
            <a:r>
              <a:rPr lang="en-US" sz="1800" dirty="0" smtClean="0"/>
              <a:t>WIV-ISP (Scientific Institute of Public Health)</a:t>
            </a:r>
            <a:endParaRPr lang="lv-LV" sz="1800" dirty="0" smtClean="0"/>
          </a:p>
          <a:p>
            <a:pPr marL="0" indent="0">
              <a:buNone/>
            </a:pPr>
            <a:endParaRPr lang="lv-LV" sz="1800" dirty="0" smtClean="0"/>
          </a:p>
          <a:p>
            <a:r>
              <a:rPr lang="lv-LV" sz="1800" dirty="0" smtClean="0"/>
              <a:t>Beļģija - </a:t>
            </a:r>
            <a:r>
              <a:rPr lang="en-US" sz="1800" dirty="0" smtClean="0"/>
              <a:t>ITM (Institute for Tropical Medicine)</a:t>
            </a:r>
            <a:endParaRPr lang="lv-LV" sz="1800" dirty="0" smtClean="0"/>
          </a:p>
          <a:p>
            <a:pPr marL="0" indent="0">
              <a:buNone/>
            </a:pPr>
            <a:endParaRPr lang="lv-LV" sz="1800" dirty="0" smtClean="0"/>
          </a:p>
          <a:p>
            <a:r>
              <a:rPr lang="lv-LV" sz="1800" dirty="0" smtClean="0"/>
              <a:t>Igaunija – NIHD (</a:t>
            </a:r>
            <a:r>
              <a:rPr lang="lv-LV" sz="1800" dirty="0" err="1" smtClean="0"/>
              <a:t>National</a:t>
            </a:r>
            <a:r>
              <a:rPr lang="lv-LV" sz="1800" dirty="0" smtClean="0"/>
              <a:t> </a:t>
            </a:r>
            <a:r>
              <a:rPr lang="lv-LV" sz="1800" dirty="0" err="1" smtClean="0"/>
              <a:t>Institute</a:t>
            </a:r>
            <a:r>
              <a:rPr lang="lv-LV" sz="1800" dirty="0" smtClean="0"/>
              <a:t> </a:t>
            </a:r>
            <a:r>
              <a:rPr lang="lv-LV" sz="1800" dirty="0" err="1" smtClean="0"/>
              <a:t>for</a:t>
            </a:r>
            <a:r>
              <a:rPr lang="lv-LV" sz="1800" dirty="0" smtClean="0"/>
              <a:t> </a:t>
            </a:r>
            <a:r>
              <a:rPr lang="lv-LV" sz="1800" dirty="0" err="1" smtClean="0"/>
              <a:t>Health</a:t>
            </a:r>
            <a:r>
              <a:rPr lang="lv-LV" sz="1800" dirty="0" smtClean="0"/>
              <a:t> </a:t>
            </a:r>
            <a:r>
              <a:rPr lang="lv-LV" sz="1800" dirty="0" err="1" smtClean="0"/>
              <a:t>Development</a:t>
            </a:r>
            <a:r>
              <a:rPr lang="lv-LV" sz="1800" dirty="0" smtClean="0"/>
              <a:t>) - </a:t>
            </a:r>
            <a:r>
              <a:rPr lang="lv-LV" sz="1800" i="1" dirty="0" smtClean="0"/>
              <a:t>bez finansējuma</a:t>
            </a:r>
          </a:p>
        </p:txBody>
      </p:sp>
      <p:pic>
        <p:nvPicPr>
          <p:cNvPr id="2051" name="Picture 3" descr="http://www.rsu.lv/images/stories/dokumenti/prezentacijas/RSU_jubilejas_zime-lv.jpg"/>
          <p:cNvPicPr>
            <a:picLocks noChangeAspect="1" noChangeArrowheads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1214" y="1484784"/>
            <a:ext cx="1080120" cy="5930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312240"/>
            <a:ext cx="1864736" cy="650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334" y="2941303"/>
            <a:ext cx="1747543" cy="1346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867" y="3760612"/>
            <a:ext cx="828813" cy="12073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5" y="5517232"/>
            <a:ext cx="2938045" cy="542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 rot="1370889">
            <a:off x="4718925" y="879452"/>
            <a:ext cx="4326826" cy="579646"/>
          </a:xfrm>
          <a:prstGeom prst="rect">
            <a:avLst/>
          </a:prstGeom>
          <a:solidFill>
            <a:srgbClr val="EAEAEA"/>
          </a:solidFill>
          <a:ln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pPr marL="0" lvl="1">
              <a:spcAft>
                <a:spcPts val="600"/>
              </a:spcAft>
              <a:buSzPct val="95000"/>
            </a:pPr>
            <a:r>
              <a:rPr lang="lv-LV" altLang="lv-LV" sz="2800" b="1" dirty="0" smtClean="0">
                <a:solidFill>
                  <a:srgbClr val="FF0000"/>
                </a:solidFill>
              </a:rPr>
              <a:t>!!! </a:t>
            </a:r>
            <a:r>
              <a:rPr lang="en-US" altLang="lv-LV" sz="2800" b="1" dirty="0" smtClean="0">
                <a:solidFill>
                  <a:srgbClr val="FF0000"/>
                </a:solidFill>
              </a:rPr>
              <a:t>4 </a:t>
            </a:r>
            <a:r>
              <a:rPr lang="lv-LV" altLang="lv-LV" sz="2800" b="1" dirty="0">
                <a:solidFill>
                  <a:srgbClr val="FF0000"/>
                </a:solidFill>
              </a:rPr>
              <a:t>valstis</a:t>
            </a:r>
            <a:r>
              <a:rPr lang="en-US" altLang="lv-LV" sz="2800" b="1" dirty="0">
                <a:solidFill>
                  <a:srgbClr val="FF0000"/>
                </a:solidFill>
              </a:rPr>
              <a:t>, 8</a:t>
            </a:r>
            <a:r>
              <a:rPr lang="lv-LV" altLang="lv-LV" sz="2800" b="1" dirty="0">
                <a:solidFill>
                  <a:srgbClr val="FF0000"/>
                </a:solidFill>
              </a:rPr>
              <a:t> komandas,</a:t>
            </a:r>
            <a:r>
              <a:rPr lang="en-US" altLang="lv-LV" sz="2800" b="1" dirty="0">
                <a:solidFill>
                  <a:srgbClr val="FF0000"/>
                </a:solidFill>
              </a:rPr>
              <a:t> 27 </a:t>
            </a:r>
            <a:r>
              <a:rPr lang="lv-LV" altLang="lv-LV" sz="2800" b="1" dirty="0" smtClean="0">
                <a:solidFill>
                  <a:srgbClr val="FF0000"/>
                </a:solidFill>
              </a:rPr>
              <a:t>eksperti</a:t>
            </a:r>
          </a:p>
          <a:p>
            <a:pPr marL="0" lvl="1">
              <a:spcAft>
                <a:spcPts val="600"/>
              </a:spcAft>
              <a:buSzPct val="95000"/>
            </a:pPr>
            <a:endParaRPr lang="en-US" altLang="lv-LV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18869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38.media.tumblr.com/5b5b5171700b233fb62582008e18536a/tumblr_inline_n73xn81I971spi3w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60648"/>
            <a:ext cx="2318310" cy="173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63050"/>
            <a:ext cx="8568952" cy="506229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lv-LV" sz="1800" b="1" dirty="0" smtClean="0">
                <a:solidFill>
                  <a:srgbClr val="FF0000"/>
                </a:solidFill>
              </a:rPr>
              <a:t>Anda Ķīvīte</a:t>
            </a:r>
            <a:r>
              <a:rPr lang="lv-LV" sz="1800" dirty="0" smtClean="0"/>
              <a:t>, Dr.med., </a:t>
            </a:r>
            <a:r>
              <a:rPr lang="lv-LV" sz="1800" dirty="0" err="1" smtClean="0"/>
              <a:t>Mg.sc.sal</a:t>
            </a:r>
            <a:r>
              <a:rPr lang="lv-LV" sz="1800" dirty="0" smtClean="0"/>
              <a:t>. – projekta zinātniskā vadītāja / vadošā pētniece</a:t>
            </a:r>
          </a:p>
          <a:p>
            <a:pPr>
              <a:buFontTx/>
              <a:buChar char="-"/>
            </a:pPr>
            <a:r>
              <a:rPr lang="lv-LV" sz="1800" b="1" dirty="0" smtClean="0">
                <a:solidFill>
                  <a:srgbClr val="FF0000"/>
                </a:solidFill>
              </a:rPr>
              <a:t>Indra Liniņa</a:t>
            </a:r>
            <a:r>
              <a:rPr lang="lv-LV" sz="1800" dirty="0" smtClean="0"/>
              <a:t>, </a:t>
            </a:r>
            <a:r>
              <a:rPr lang="lv-LV" sz="1800" dirty="0" err="1" smtClean="0"/>
              <a:t>Mg.sc.sal</a:t>
            </a:r>
            <a:r>
              <a:rPr lang="lv-LV" sz="1800" dirty="0" smtClean="0"/>
              <a:t>. – projekta vadītāja asistente</a:t>
            </a:r>
          </a:p>
          <a:p>
            <a:pPr marL="0" indent="0">
              <a:buNone/>
            </a:pPr>
            <a:endParaRPr lang="lv-LV" sz="1800" dirty="0" smtClean="0"/>
          </a:p>
          <a:p>
            <a:pPr>
              <a:buFontTx/>
              <a:buChar char="-"/>
            </a:pPr>
            <a:r>
              <a:rPr lang="lv-LV" sz="1800" b="1" dirty="0" smtClean="0">
                <a:solidFill>
                  <a:srgbClr val="FF0000"/>
                </a:solidFill>
              </a:rPr>
              <a:t>Inga </a:t>
            </a:r>
            <a:r>
              <a:rPr lang="lv-LV" sz="1800" b="1" dirty="0" err="1" smtClean="0">
                <a:solidFill>
                  <a:srgbClr val="FF0000"/>
                </a:solidFill>
              </a:rPr>
              <a:t>Upmace</a:t>
            </a:r>
            <a:r>
              <a:rPr lang="lv-LV" sz="1800" dirty="0" smtClean="0"/>
              <a:t>, MD – pētniece, </a:t>
            </a:r>
            <a:r>
              <a:rPr lang="lv-LV" sz="1800" dirty="0" err="1" smtClean="0"/>
              <a:t>BaltHIV</a:t>
            </a:r>
            <a:endParaRPr lang="lv-LV" sz="1800" dirty="0" smtClean="0"/>
          </a:p>
          <a:p>
            <a:pPr>
              <a:buFontTx/>
              <a:buChar char="-"/>
            </a:pPr>
            <a:r>
              <a:rPr lang="lv-LV" sz="1800" b="1" dirty="0" smtClean="0">
                <a:solidFill>
                  <a:srgbClr val="FF0000"/>
                </a:solidFill>
              </a:rPr>
              <a:t>Ruta Kaupe</a:t>
            </a:r>
            <a:r>
              <a:rPr lang="lv-LV" sz="1800" dirty="0" smtClean="0"/>
              <a:t>, MBA – pētniece, DIA+LOGS</a:t>
            </a:r>
          </a:p>
          <a:p>
            <a:pPr marL="0" indent="0">
              <a:buNone/>
            </a:pPr>
            <a:endParaRPr lang="lv-LV" sz="1800" dirty="0" smtClean="0"/>
          </a:p>
          <a:p>
            <a:pPr>
              <a:buFontTx/>
              <a:buChar char="-"/>
            </a:pPr>
            <a:r>
              <a:rPr lang="lv-LV" sz="1800" b="1" dirty="0" smtClean="0">
                <a:solidFill>
                  <a:srgbClr val="FF0000"/>
                </a:solidFill>
              </a:rPr>
              <a:t>Anita Villeruša</a:t>
            </a:r>
            <a:r>
              <a:rPr lang="lv-LV" sz="1800" dirty="0" smtClean="0"/>
              <a:t>, </a:t>
            </a:r>
            <a:r>
              <a:rPr lang="lv-LV" sz="1800" dirty="0" err="1" smtClean="0"/>
              <a:t>Dr,med</a:t>
            </a:r>
            <a:r>
              <a:rPr lang="lv-LV" sz="1800" dirty="0" smtClean="0"/>
              <a:t>, MD – padomdevēju komitejas locekle</a:t>
            </a:r>
          </a:p>
          <a:p>
            <a:pPr>
              <a:buFontTx/>
              <a:buChar char="-"/>
            </a:pPr>
            <a:r>
              <a:rPr lang="lv-LV" sz="1800" b="1" dirty="0" smtClean="0">
                <a:solidFill>
                  <a:srgbClr val="FF0000"/>
                </a:solidFill>
              </a:rPr>
              <a:t>Ilze Straume</a:t>
            </a:r>
            <a:r>
              <a:rPr lang="lv-LV" sz="1800" dirty="0" smtClean="0"/>
              <a:t>, </a:t>
            </a:r>
            <a:r>
              <a:rPr lang="lv-LV" sz="1800" dirty="0" err="1" smtClean="0"/>
              <a:t>Mg.sc.sal</a:t>
            </a:r>
            <a:r>
              <a:rPr lang="lv-LV" sz="1800" dirty="0" smtClean="0"/>
              <a:t>. - padomdevēju komitejas locekle</a:t>
            </a:r>
          </a:p>
          <a:p>
            <a:pPr>
              <a:buFontTx/>
              <a:buChar char="-"/>
            </a:pPr>
            <a:endParaRPr lang="lv-LV" sz="1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82267" y="260648"/>
            <a:ext cx="7427168" cy="634082"/>
          </a:xfrm>
        </p:spPr>
        <p:txBody>
          <a:bodyPr>
            <a:noAutofit/>
          </a:bodyPr>
          <a:lstStyle/>
          <a:p>
            <a:r>
              <a:rPr lang="lv-LV" sz="3200" b="1" dirty="0" smtClean="0"/>
              <a:t>Projekta darbinieki Latvijā</a:t>
            </a:r>
            <a:endParaRPr lang="lv-LV" sz="3200" b="1" dirty="0"/>
          </a:p>
        </p:txBody>
      </p:sp>
    </p:spTree>
    <p:extLst>
      <p:ext uri="{BB962C8B-B14F-4D97-AF65-F5344CB8AC3E}">
        <p14:creationId xmlns:p14="http://schemas.microsoft.com/office/powerpoint/2010/main" val="16448525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188204"/>
            <a:ext cx="8496300" cy="792163"/>
          </a:xfrm>
        </p:spPr>
        <p:txBody>
          <a:bodyPr/>
          <a:lstStyle/>
          <a:p>
            <a:pPr eaLnBrk="1" hangingPunct="1"/>
            <a:r>
              <a:rPr lang="lv-LV" altLang="fr-FR" sz="3200" b="1" dirty="0" smtClean="0"/>
              <a:t>Projekta </a:t>
            </a:r>
            <a:r>
              <a:rPr lang="lv-LV" altLang="fr-FR" sz="3200" b="1" dirty="0" err="1" smtClean="0"/>
              <a:t>apakšmērķi</a:t>
            </a:r>
            <a:endParaRPr lang="en-GB" altLang="fr-FR" sz="3200" b="1" dirty="0" smtClean="0"/>
          </a:p>
        </p:txBody>
      </p:sp>
      <p:sp>
        <p:nvSpPr>
          <p:cNvPr id="17410" name="Text Box 17"/>
          <p:cNvSpPr txBox="1">
            <a:spLocks noChangeArrowheads="1"/>
          </p:cNvSpPr>
          <p:nvPr/>
        </p:nvSpPr>
        <p:spPr bwMode="auto">
          <a:xfrm>
            <a:off x="971550" y="1693863"/>
            <a:ext cx="76327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000" b="1" baseline="0" dirty="0" smtClean="0"/>
              <a:t>1</a:t>
            </a:r>
            <a:r>
              <a:rPr lang="en-GB" altLang="fr-FR" sz="2000" baseline="0" dirty="0"/>
              <a:t>: </a:t>
            </a:r>
            <a:r>
              <a:rPr lang="lv-LV" altLang="fr-FR" sz="2000" baseline="0" dirty="0" smtClean="0"/>
              <a:t>Kombinējot statistisko modelēšanu un pieejamos HIV epidemioloģiskās uzraudzības datus, veikt HIV epidēmijas aplēses un raksturojumu</a:t>
            </a:r>
            <a:endParaRPr lang="en-GB" altLang="fr-FR" sz="2000" baseline="0" dirty="0"/>
          </a:p>
        </p:txBody>
      </p:sp>
      <p:pic>
        <p:nvPicPr>
          <p:cNvPr id="17411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74825"/>
            <a:ext cx="127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Text Box 17"/>
          <p:cNvSpPr txBox="1">
            <a:spLocks noChangeArrowheads="1"/>
          </p:cNvSpPr>
          <p:nvPr/>
        </p:nvSpPr>
        <p:spPr bwMode="auto">
          <a:xfrm>
            <a:off x="971550" y="2997200"/>
            <a:ext cx="7632700" cy="70788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000" baseline="0" dirty="0"/>
              <a:t> </a:t>
            </a:r>
            <a:r>
              <a:rPr lang="fr-FR" altLang="fr-FR" sz="2000" b="1" baseline="0" dirty="0" smtClean="0"/>
              <a:t>2</a:t>
            </a:r>
            <a:r>
              <a:rPr lang="fr-FR" altLang="fr-FR" sz="2000" baseline="0" dirty="0" smtClean="0"/>
              <a:t>: </a:t>
            </a:r>
            <a:r>
              <a:rPr lang="lv-LV" altLang="fr-FR" sz="2000" baseline="0" dirty="0" smtClean="0"/>
              <a:t>Izstrādāt, ieviest un izvērtēt mērķtiecīgas un inovatīvas HIV testēšanas </a:t>
            </a:r>
            <a:r>
              <a:rPr lang="lv-LV" altLang="fr-FR" sz="2000" baseline="0" dirty="0" err="1" smtClean="0"/>
              <a:t>pilotaktivitātes</a:t>
            </a:r>
            <a:r>
              <a:rPr lang="lv-LV" altLang="fr-FR" sz="2000" baseline="0" dirty="0" smtClean="0"/>
              <a:t>, balstoties uz modelēšanas rezultātiem</a:t>
            </a:r>
            <a:endParaRPr lang="en-GB" altLang="fr-FR" sz="2000" baseline="0" dirty="0"/>
          </a:p>
        </p:txBody>
      </p:sp>
      <p:pic>
        <p:nvPicPr>
          <p:cNvPr id="17413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078163"/>
            <a:ext cx="127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17"/>
          <p:cNvSpPr txBox="1">
            <a:spLocks noChangeArrowheads="1"/>
          </p:cNvSpPr>
          <p:nvPr/>
        </p:nvSpPr>
        <p:spPr bwMode="auto">
          <a:xfrm>
            <a:off x="971550" y="4367213"/>
            <a:ext cx="7632700" cy="70788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fr-FR" sz="2000" baseline="0" dirty="0"/>
              <a:t> </a:t>
            </a:r>
            <a:r>
              <a:rPr lang="fr-FR" altLang="fr-FR" sz="2000" b="1" baseline="0" dirty="0" smtClean="0"/>
              <a:t>3</a:t>
            </a:r>
            <a:r>
              <a:rPr lang="fr-FR" altLang="fr-FR" sz="2000" baseline="0" dirty="0"/>
              <a:t>: </a:t>
            </a:r>
            <a:r>
              <a:rPr lang="lv-LV" altLang="fr-FR" sz="2000" baseline="0" dirty="0" smtClean="0"/>
              <a:t>Izstrādāt un izplatīt vadlīnijas modelēšanas pielietošanai mērķtiecīgu praktisko aktivitāšu ieviešanā</a:t>
            </a:r>
            <a:endParaRPr lang="en-GB" altLang="fr-FR" sz="2000" baseline="0" dirty="0"/>
          </a:p>
        </p:txBody>
      </p:sp>
      <p:pic>
        <p:nvPicPr>
          <p:cNvPr id="17415" name="Picture 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8175"/>
            <a:ext cx="127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à coins arrondis 1"/>
          <p:cNvSpPr/>
          <p:nvPr/>
        </p:nvSpPr>
        <p:spPr>
          <a:xfrm>
            <a:off x="684213" y="1628775"/>
            <a:ext cx="8064500" cy="1008063"/>
          </a:xfrm>
          <a:prstGeom prst="roundRect">
            <a:avLst/>
          </a:prstGeom>
          <a:noFill/>
          <a:ln w="38100" cmpd="sng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FFFF"/>
              </a:solidFill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84213" y="2924175"/>
            <a:ext cx="8064500" cy="1009650"/>
          </a:xfrm>
          <a:prstGeom prst="roundRect">
            <a:avLst/>
          </a:prstGeom>
          <a:noFill/>
          <a:ln w="38100" cmpd="sng">
            <a:solidFill>
              <a:srgbClr val="80808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FFFF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684213" y="4221163"/>
            <a:ext cx="8064500" cy="1008062"/>
          </a:xfrm>
          <a:prstGeom prst="roundRect">
            <a:avLst/>
          </a:prstGeom>
          <a:noFill/>
          <a:ln w="38100" cmpd="sng">
            <a:solidFill>
              <a:srgbClr val="80808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fr-FR" altLang="lv-LV">
              <a:solidFill>
                <a:srgbClr val="FFFFFF"/>
              </a:solidFill>
            </a:endParaRPr>
          </a:p>
        </p:txBody>
      </p:sp>
      <p:pic>
        <p:nvPicPr>
          <p:cNvPr id="12" name="Picture 2" descr="http://robotnor.no/wp-content/uploads/2012/11/Mathematical_modelli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207" y="110096"/>
            <a:ext cx="1784043" cy="1359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37061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2" grpId="0" animBg="1"/>
      <p:bldP spid="17414" grpId="0" animBg="1"/>
      <p:bldP spid="2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95300" y="188640"/>
            <a:ext cx="8229600" cy="792163"/>
          </a:xfrm>
        </p:spPr>
        <p:txBody>
          <a:bodyPr/>
          <a:lstStyle/>
          <a:p>
            <a:pPr eaLnBrk="1" hangingPunct="1"/>
            <a:r>
              <a:rPr lang="fr-FR" altLang="lv-LV" sz="3200" b="1" dirty="0" smtClean="0">
                <a:sym typeface="Wingdings" pitchFamily="2" charset="2"/>
              </a:rPr>
              <a:t>1</a:t>
            </a:r>
            <a:r>
              <a:rPr lang="lv-LV" altLang="lv-LV" sz="3200" b="1" dirty="0" smtClean="0">
                <a:sym typeface="Wingdings" pitchFamily="2" charset="2"/>
              </a:rPr>
              <a:t>.</a:t>
            </a:r>
            <a:r>
              <a:rPr lang="lv-LV" altLang="lv-LV" sz="3200" b="1" dirty="0" err="1" smtClean="0">
                <a:sym typeface="Wingdings" pitchFamily="2" charset="2"/>
              </a:rPr>
              <a:t>apakšmērķis</a:t>
            </a:r>
            <a:r>
              <a:rPr lang="fr-FR" altLang="lv-LV" sz="3200" b="1" dirty="0" smtClean="0">
                <a:sym typeface="Wingdings" pitchFamily="2" charset="2"/>
              </a:rPr>
              <a:t>:</a:t>
            </a:r>
            <a:r>
              <a:rPr lang="lv-LV" altLang="lv-LV" sz="3200" b="1" dirty="0" smtClean="0">
                <a:sym typeface="Wingdings" pitchFamily="2" charset="2"/>
              </a:rPr>
              <a:t> aplēst nezināmos HIV epidēmijas raksturlielumus</a:t>
            </a:r>
            <a:endParaRPr lang="fr-FR" altLang="lv-LV" sz="3200" b="1" dirty="0" smtClean="0">
              <a:latin typeface="Calibri" pitchFamily="34" charset="0"/>
            </a:endParaRPr>
          </a:p>
        </p:txBody>
      </p:sp>
      <p:sp>
        <p:nvSpPr>
          <p:cNvPr id="20482" name="Oval 8"/>
          <p:cNvSpPr>
            <a:spLocks noChangeArrowheads="1"/>
          </p:cNvSpPr>
          <p:nvPr/>
        </p:nvSpPr>
        <p:spPr bwMode="auto">
          <a:xfrm>
            <a:off x="228600" y="3067050"/>
            <a:ext cx="2667000" cy="2438400"/>
          </a:xfrm>
          <a:prstGeom prst="ellips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fr-FR" sz="1600" baseline="0" dirty="0" smtClean="0">
                <a:solidFill>
                  <a:srgbClr val="000000"/>
                </a:solidFill>
              </a:rPr>
              <a:t>Jauno diagnosticēto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fr-FR" sz="1600" baseline="0" dirty="0" smtClean="0">
                <a:solidFill>
                  <a:srgbClr val="000000"/>
                </a:solidFill>
              </a:rPr>
              <a:t>HIV gadījumu skaits laikā</a:t>
            </a:r>
            <a:endParaRPr lang="fr-FR" altLang="fr-FR" sz="1600" baseline="0" dirty="0">
              <a:solidFill>
                <a:srgbClr val="0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600" baseline="0" dirty="0">
                <a:solidFill>
                  <a:srgbClr val="000000"/>
                </a:solidFill>
              </a:rPr>
              <a:t>+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fr-FR" sz="1600" baseline="0" dirty="0" smtClean="0">
                <a:solidFill>
                  <a:srgbClr val="000000"/>
                </a:solidFill>
              </a:rPr>
              <a:t>Informācija par slimības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fr-FR" sz="1600" baseline="0" dirty="0" smtClean="0">
                <a:solidFill>
                  <a:srgbClr val="000000"/>
                </a:solidFill>
              </a:rPr>
              <a:t>stadiju diagnosticēšanas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fr-FR" sz="1600" baseline="0" dirty="0" smtClean="0">
                <a:solidFill>
                  <a:srgbClr val="000000"/>
                </a:solidFill>
              </a:rPr>
              <a:t>brīdī</a:t>
            </a:r>
            <a:endParaRPr lang="en-GB" altLang="fr-FR" sz="1600" baseline="0" dirty="0">
              <a:solidFill>
                <a:srgbClr val="000000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3048000" y="2460625"/>
            <a:ext cx="3276600" cy="914400"/>
          </a:xfrm>
          <a:prstGeom prst="roundRect">
            <a:avLst/>
          </a:prstGeom>
          <a:solidFill>
            <a:srgbClr val="120092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v-LV" sz="1600" baseline="0" dirty="0" smtClean="0">
                <a:solidFill>
                  <a:srgbClr val="FFFFFF"/>
                </a:solidFill>
                <a:cs typeface="Arial"/>
              </a:rPr>
              <a:t>HIV inficēšanās gadījumu skaits </a:t>
            </a:r>
            <a:r>
              <a:rPr lang="fr-FR" sz="1600" baseline="0" dirty="0" smtClean="0">
                <a:solidFill>
                  <a:srgbClr val="FFFFFF"/>
                </a:solidFill>
                <a:cs typeface="Arial"/>
              </a:rPr>
              <a:t>(HIV </a:t>
            </a:r>
            <a:r>
              <a:rPr lang="fr-FR" sz="1600" baseline="0" dirty="0">
                <a:solidFill>
                  <a:srgbClr val="FFFFFF"/>
                </a:solidFill>
                <a:cs typeface="Arial"/>
              </a:rPr>
              <a:t>incidence)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3048000" y="5032375"/>
            <a:ext cx="3276600" cy="914400"/>
          </a:xfrm>
          <a:prstGeom prst="roundRect">
            <a:avLst/>
          </a:prstGeom>
          <a:solidFill>
            <a:srgbClr val="FF9726"/>
          </a:solidFill>
          <a:ln w="381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lv-LV" sz="1600" baseline="0" dirty="0" smtClean="0">
                <a:solidFill>
                  <a:srgbClr val="000000"/>
                </a:solidFill>
                <a:cs typeface="Arial"/>
              </a:rPr>
              <a:t>Laiks no HIV inficēšanās brīža līdz diagnosticēšanai</a:t>
            </a:r>
            <a:endParaRPr lang="fr-FR" sz="1600" baseline="0" dirty="0">
              <a:solidFill>
                <a:srgbClr val="000000"/>
              </a:solidFill>
              <a:cs typeface="Arial"/>
            </a:endParaRPr>
          </a:p>
        </p:txBody>
      </p:sp>
      <p:cxnSp>
        <p:nvCxnSpPr>
          <p:cNvPr id="12" name="Connecteur droit avec flèche 11"/>
          <p:cNvCxnSpPr>
            <a:stCxn id="20482" idx="7"/>
            <a:endCxn id="10" idx="1"/>
          </p:cNvCxnSpPr>
          <p:nvPr/>
        </p:nvCxnSpPr>
        <p:spPr>
          <a:xfrm flipV="1">
            <a:off x="2505075" y="2917825"/>
            <a:ext cx="542925" cy="50641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20482" idx="5"/>
            <a:endCxn id="11" idx="1"/>
          </p:cNvCxnSpPr>
          <p:nvPr/>
        </p:nvCxnSpPr>
        <p:spPr>
          <a:xfrm>
            <a:off x="2505075" y="5148263"/>
            <a:ext cx="542925" cy="34131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0" idx="3"/>
            <a:endCxn id="20490" idx="1"/>
          </p:cNvCxnSpPr>
          <p:nvPr/>
        </p:nvCxnSpPr>
        <p:spPr>
          <a:xfrm>
            <a:off x="6324600" y="2917825"/>
            <a:ext cx="438150" cy="504825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11" idx="3"/>
            <a:endCxn id="20490" idx="3"/>
          </p:cNvCxnSpPr>
          <p:nvPr/>
        </p:nvCxnSpPr>
        <p:spPr>
          <a:xfrm flipV="1">
            <a:off x="6324600" y="5146675"/>
            <a:ext cx="438150" cy="3429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0" y="1340768"/>
            <a:ext cx="9220200" cy="120032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fr-FR" altLang="lv-LV" sz="1800" baseline="0" dirty="0" smtClean="0">
                <a:cs typeface="Arial" pitchFamily="34" charset="0"/>
              </a:rPr>
              <a:t>Dat</a:t>
            </a:r>
            <a:r>
              <a:rPr lang="lv-LV" altLang="lv-LV" sz="1800" baseline="0" dirty="0" smtClean="0">
                <a:cs typeface="Arial" pitchFamily="34" charset="0"/>
              </a:rPr>
              <a:t>i</a:t>
            </a:r>
            <a:r>
              <a:rPr lang="fr-FR" altLang="lv-LV" sz="1800" baseline="0" dirty="0" smtClean="0">
                <a:cs typeface="Arial" pitchFamily="34" charset="0"/>
              </a:rPr>
              <a:t>:</a:t>
            </a:r>
            <a:r>
              <a:rPr lang="lv-LV" altLang="lv-LV" sz="1800" baseline="0" dirty="0" smtClean="0">
                <a:cs typeface="Arial" pitchFamily="34" charset="0"/>
              </a:rPr>
              <a:t> epidemioloģiskās uzraudzības dati par jaunajiem diagnosticētajiem HIV gadījumiem</a:t>
            </a:r>
            <a:r>
              <a:rPr lang="fr-FR" altLang="lv-LV" sz="1800" baseline="0" dirty="0" smtClean="0">
                <a:cs typeface="Arial" pitchFamily="34" charset="0"/>
              </a:rPr>
              <a:t> </a:t>
            </a:r>
            <a:endParaRPr lang="fr-FR" altLang="lv-LV" sz="1800" baseline="0" dirty="0">
              <a:cs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fr-FR" altLang="lv-LV" sz="1800" baseline="0" dirty="0" err="1" smtClean="0">
                <a:cs typeface="Arial" pitchFamily="34" charset="0"/>
              </a:rPr>
              <a:t>Metod</a:t>
            </a:r>
            <a:r>
              <a:rPr lang="lv-LV" altLang="lv-LV" sz="1800" baseline="0" dirty="0" smtClean="0">
                <a:cs typeface="Arial" pitchFamily="34" charset="0"/>
              </a:rPr>
              <a:t>e</a:t>
            </a:r>
            <a:r>
              <a:rPr lang="fr-FR" altLang="lv-LV" sz="1800" baseline="0" dirty="0" smtClean="0">
                <a:cs typeface="Arial" pitchFamily="34" charset="0"/>
              </a:rPr>
              <a:t>:</a:t>
            </a:r>
            <a:r>
              <a:rPr lang="lv-LV" altLang="lv-LV" sz="1800" baseline="0" dirty="0" smtClean="0">
                <a:cs typeface="Arial" pitchFamily="34" charset="0"/>
              </a:rPr>
              <a:t> matemātiskā modelēšana</a:t>
            </a:r>
            <a:r>
              <a:rPr lang="fr-FR" altLang="lv-LV" sz="1800" baseline="0" dirty="0" smtClean="0">
                <a:cs typeface="Arial" pitchFamily="34" charset="0"/>
              </a:rPr>
              <a:t> </a:t>
            </a:r>
            <a:r>
              <a:rPr lang="fr-FR" altLang="lv-LV" sz="1800" baseline="0" dirty="0">
                <a:cs typeface="Arial" pitchFamily="34" charset="0"/>
              </a:rPr>
              <a:t>(</a:t>
            </a:r>
            <a:r>
              <a:rPr lang="fr-FR" altLang="lv-LV" sz="1800" i="1" baseline="0" dirty="0" smtClean="0">
                <a:cs typeface="Arial" pitchFamily="34" charset="0"/>
              </a:rPr>
              <a:t>back-</a:t>
            </a:r>
            <a:r>
              <a:rPr lang="fr-FR" altLang="lv-LV" sz="1800" i="1" baseline="0" dirty="0" err="1" smtClean="0">
                <a:cs typeface="Arial" pitchFamily="34" charset="0"/>
              </a:rPr>
              <a:t>calculation</a:t>
            </a:r>
            <a:r>
              <a:rPr lang="lv-LV" altLang="lv-LV" sz="1800" baseline="0" dirty="0" smtClean="0">
                <a:cs typeface="Arial" pitchFamily="34" charset="0"/>
              </a:rPr>
              <a:t> pieeja</a:t>
            </a:r>
            <a:r>
              <a:rPr lang="fr-FR" altLang="lv-LV" sz="1800" baseline="0" dirty="0" smtClean="0">
                <a:cs typeface="Arial" pitchFamily="34" charset="0"/>
              </a:rPr>
              <a:t>)</a:t>
            </a:r>
            <a:endParaRPr lang="fr-FR" altLang="lv-LV" sz="1800" baseline="0" dirty="0">
              <a:cs typeface="Arial" pitchFamily="34" charset="0"/>
            </a:endParaRPr>
          </a:p>
          <a:p>
            <a:pPr eaLnBrk="1" hangingPunct="1"/>
            <a:endParaRPr lang="fr-FR" altLang="lv-LV" sz="1800" baseline="0" dirty="0">
              <a:cs typeface="Arial" pitchFamily="34" charset="0"/>
            </a:endParaRPr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6372225" y="3065463"/>
            <a:ext cx="2667000" cy="2438400"/>
          </a:xfrm>
          <a:prstGeom prst="ellipse">
            <a:avLst/>
          </a:prstGeom>
          <a:solidFill>
            <a:srgbClr val="999999"/>
          </a:solidFill>
          <a:ln w="5715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fr-FR" sz="1600" baseline="0" dirty="0" smtClean="0">
                <a:solidFill>
                  <a:srgbClr val="FFFFFF"/>
                </a:solidFill>
              </a:rPr>
              <a:t>HIV inficētu personu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fr-FR" sz="1600" baseline="0" dirty="0" smtClean="0">
                <a:solidFill>
                  <a:srgbClr val="FFFFFF"/>
                </a:solidFill>
              </a:rPr>
              <a:t>skaits,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fr-FR" sz="1600" baseline="0" dirty="0" smtClean="0">
                <a:solidFill>
                  <a:srgbClr val="FFFFFF"/>
                </a:solidFill>
              </a:rPr>
              <a:t>kurām infekcija nav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fr-FR" sz="1600" baseline="0" dirty="0" smtClean="0">
                <a:solidFill>
                  <a:srgbClr val="FFFFFF"/>
                </a:solidFill>
              </a:rPr>
              <a:t>diagnosticēta</a:t>
            </a:r>
            <a:endParaRPr lang="fr-FR" altLang="fr-FR" sz="1600" baseline="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9434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title"/>
          </p:nvPr>
        </p:nvSpPr>
        <p:spPr>
          <a:xfrm>
            <a:off x="287337" y="260648"/>
            <a:ext cx="8569325" cy="792163"/>
          </a:xfrm>
        </p:spPr>
        <p:txBody>
          <a:bodyPr/>
          <a:lstStyle/>
          <a:p>
            <a:pPr eaLnBrk="1" hangingPunct="1"/>
            <a:r>
              <a:rPr lang="en-GB" altLang="fr-FR" sz="2800" dirty="0" smtClean="0"/>
              <a:t>Franc</a:t>
            </a:r>
            <a:r>
              <a:rPr lang="lv-LV" altLang="fr-FR" sz="2800" dirty="0" err="1" smtClean="0"/>
              <a:t>ija</a:t>
            </a:r>
            <a:r>
              <a:rPr lang="lv-LV" altLang="fr-FR" sz="2800" dirty="0" smtClean="0"/>
              <a:t> – laiks no inficēšanās brīža līdz diagnosticēšanai (mēneši)</a:t>
            </a:r>
            <a:endParaRPr lang="en-GB" altLang="fr-FR" sz="2800" dirty="0" smtClean="0"/>
          </a:p>
        </p:txBody>
      </p:sp>
      <p:pic>
        <p:nvPicPr>
          <p:cNvPr id="21506" name="Image 3" descr="Figure 3.tif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00" y="1277938"/>
            <a:ext cx="7924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7"/>
          <p:cNvSpPr>
            <a:spLocks noChangeArrowheads="1"/>
          </p:cNvSpPr>
          <p:nvPr/>
        </p:nvSpPr>
        <p:spPr bwMode="auto">
          <a:xfrm flipV="1">
            <a:off x="2176463" y="5278438"/>
            <a:ext cx="152400" cy="7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r-FR" sz="1800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4724400" y="5049838"/>
            <a:ext cx="152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fr-FR" sz="1800"/>
          </a:p>
        </p:txBody>
      </p:sp>
      <p:sp>
        <p:nvSpPr>
          <p:cNvPr id="21509" name="ZoneTexte 3"/>
          <p:cNvSpPr txBox="1">
            <a:spLocks noChangeArrowheads="1"/>
          </p:cNvSpPr>
          <p:nvPr/>
        </p:nvSpPr>
        <p:spPr bwMode="auto">
          <a:xfrm>
            <a:off x="93900" y="5517232"/>
            <a:ext cx="891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baseline="0" dirty="0" err="1">
                <a:solidFill>
                  <a:srgbClr val="000000"/>
                </a:solidFill>
              </a:rPr>
              <a:t>Ndawinz</a:t>
            </a:r>
            <a:r>
              <a:rPr lang="fr-FR" altLang="fr-FR" sz="1400" baseline="0" dirty="0">
                <a:solidFill>
                  <a:srgbClr val="000000"/>
                </a:solidFill>
              </a:rPr>
              <a:t> JD, Costagliola D, </a:t>
            </a:r>
            <a:r>
              <a:rPr lang="fr-FR" altLang="fr-FR" sz="1400" b="1" baseline="0" dirty="0">
                <a:solidFill>
                  <a:srgbClr val="FF0000"/>
                </a:solidFill>
              </a:rPr>
              <a:t>Supervie V.</a:t>
            </a:r>
            <a:r>
              <a:rPr lang="fr-FR" altLang="fr-FR" sz="1400" baseline="0" dirty="0">
                <a:solidFill>
                  <a:srgbClr val="000000"/>
                </a:solidFill>
              </a:rPr>
              <a:t> (2011) New </a:t>
            </a:r>
            <a:r>
              <a:rPr lang="fr-FR" altLang="fr-FR" sz="1400" baseline="0" dirty="0" err="1">
                <a:solidFill>
                  <a:srgbClr val="000000"/>
                </a:solidFill>
              </a:rPr>
              <a:t>method</a:t>
            </a:r>
            <a:r>
              <a:rPr lang="fr-FR" altLang="fr-FR" sz="1400" baseline="0" dirty="0">
                <a:solidFill>
                  <a:srgbClr val="000000"/>
                </a:solidFill>
              </a:rPr>
              <a:t> for </a:t>
            </a:r>
            <a:r>
              <a:rPr lang="fr-FR" altLang="fr-FR" sz="1400" baseline="0" dirty="0" err="1">
                <a:solidFill>
                  <a:srgbClr val="000000"/>
                </a:solidFill>
              </a:rPr>
              <a:t>estimating</a:t>
            </a:r>
            <a:r>
              <a:rPr lang="fr-FR" altLang="fr-FR" sz="1400" baseline="0" dirty="0">
                <a:solidFill>
                  <a:srgbClr val="000000"/>
                </a:solidFill>
              </a:rPr>
              <a:t> HIV incidence and time </a:t>
            </a:r>
            <a:r>
              <a:rPr lang="fr-FR" altLang="fr-FR" sz="1400" baseline="0" dirty="0" err="1">
                <a:solidFill>
                  <a:srgbClr val="000000"/>
                </a:solidFill>
              </a:rPr>
              <a:t>from</a:t>
            </a:r>
            <a:r>
              <a:rPr lang="fr-FR" altLang="fr-FR" sz="1400" baseline="0" dirty="0">
                <a:solidFill>
                  <a:srgbClr val="000000"/>
                </a:solidFill>
              </a:rPr>
              <a:t> infection to </a:t>
            </a:r>
            <a:r>
              <a:rPr lang="fr-FR" altLang="fr-FR" sz="1400" baseline="0" dirty="0" err="1">
                <a:solidFill>
                  <a:srgbClr val="000000"/>
                </a:solidFill>
              </a:rPr>
              <a:t>diagnosis</a:t>
            </a:r>
            <a:r>
              <a:rPr lang="fr-FR" altLang="fr-FR" sz="1400" baseline="0" dirty="0">
                <a:solidFill>
                  <a:srgbClr val="000000"/>
                </a:solidFill>
              </a:rPr>
              <a:t> </a:t>
            </a:r>
            <a:r>
              <a:rPr lang="fr-FR" altLang="fr-FR" sz="1400" baseline="0" dirty="0" err="1">
                <a:solidFill>
                  <a:srgbClr val="000000"/>
                </a:solidFill>
              </a:rPr>
              <a:t>using</a:t>
            </a:r>
            <a:r>
              <a:rPr lang="fr-FR" altLang="fr-FR" sz="1400" baseline="0" dirty="0">
                <a:solidFill>
                  <a:srgbClr val="000000"/>
                </a:solidFill>
              </a:rPr>
              <a:t> HIV surveillance data: </a:t>
            </a:r>
            <a:r>
              <a:rPr lang="fr-FR" altLang="fr-FR" sz="1400" baseline="0" dirty="0" err="1">
                <a:solidFill>
                  <a:srgbClr val="000000"/>
                </a:solidFill>
              </a:rPr>
              <a:t>results</a:t>
            </a:r>
            <a:r>
              <a:rPr lang="fr-FR" altLang="fr-FR" sz="1400" baseline="0" dirty="0">
                <a:solidFill>
                  <a:srgbClr val="000000"/>
                </a:solidFill>
              </a:rPr>
              <a:t> for France. </a:t>
            </a:r>
            <a:r>
              <a:rPr lang="fr-FR" altLang="fr-FR" sz="1400" i="1" baseline="0" dirty="0">
                <a:solidFill>
                  <a:srgbClr val="000000"/>
                </a:solidFill>
              </a:rPr>
              <a:t>AIDS</a:t>
            </a:r>
            <a:r>
              <a:rPr lang="fr-FR" altLang="fr-FR" sz="1400" baseline="0" dirty="0">
                <a:solidFill>
                  <a:srgbClr val="000000"/>
                </a:solidFill>
              </a:rPr>
              <a:t> 25:1905-13</a:t>
            </a:r>
          </a:p>
        </p:txBody>
      </p:sp>
      <p:sp>
        <p:nvSpPr>
          <p:cNvPr id="21510" name="ZoneTexte 2"/>
          <p:cNvSpPr txBox="1">
            <a:spLocks noChangeArrowheads="1"/>
          </p:cNvSpPr>
          <p:nvPr/>
        </p:nvSpPr>
        <p:spPr bwMode="auto">
          <a:xfrm>
            <a:off x="2124075" y="3475038"/>
            <a:ext cx="3921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rgbClr val="000000"/>
                </a:solidFill>
                <a:latin typeface="Calibri" pitchFamily="34" charset="0"/>
              </a:rPr>
              <a:t>37</a:t>
            </a:r>
          </a:p>
        </p:txBody>
      </p:sp>
      <p:sp>
        <p:nvSpPr>
          <p:cNvPr id="21511" name="ZoneTexte 7"/>
          <p:cNvSpPr txBox="1">
            <a:spLocks noChangeArrowheads="1"/>
          </p:cNvSpPr>
          <p:nvPr/>
        </p:nvSpPr>
        <p:spPr bwMode="auto">
          <a:xfrm>
            <a:off x="7812088" y="2913063"/>
            <a:ext cx="392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rgbClr val="000000"/>
                </a:solidFill>
                <a:latin typeface="Calibri" pitchFamily="34" charset="0"/>
              </a:rPr>
              <a:t>53</a:t>
            </a:r>
          </a:p>
        </p:txBody>
      </p:sp>
      <p:sp>
        <p:nvSpPr>
          <p:cNvPr id="21512" name="ZoneTexte 8"/>
          <p:cNvSpPr txBox="1">
            <a:spLocks noChangeArrowheads="1"/>
          </p:cNvSpPr>
          <p:nvPr/>
        </p:nvSpPr>
        <p:spPr bwMode="auto">
          <a:xfrm>
            <a:off x="6659563" y="2913063"/>
            <a:ext cx="39211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rgbClr val="000000"/>
                </a:solidFill>
                <a:latin typeface="Calibri" pitchFamily="34" charset="0"/>
              </a:rPr>
              <a:t>53</a:t>
            </a:r>
          </a:p>
        </p:txBody>
      </p:sp>
      <p:sp>
        <p:nvSpPr>
          <p:cNvPr id="21513" name="ZoneTexte 9"/>
          <p:cNvSpPr txBox="1">
            <a:spLocks noChangeArrowheads="1"/>
          </p:cNvSpPr>
          <p:nvPr/>
        </p:nvSpPr>
        <p:spPr bwMode="auto">
          <a:xfrm>
            <a:off x="5508625" y="3052763"/>
            <a:ext cx="3921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rgbClr val="000000"/>
                </a:solidFill>
                <a:latin typeface="Calibri" pitchFamily="34" charset="0"/>
              </a:rPr>
              <a:t>50</a:t>
            </a:r>
          </a:p>
        </p:txBody>
      </p:sp>
      <p:sp>
        <p:nvSpPr>
          <p:cNvPr id="21514" name="ZoneTexte 10"/>
          <p:cNvSpPr txBox="1">
            <a:spLocks noChangeArrowheads="1"/>
          </p:cNvSpPr>
          <p:nvPr/>
        </p:nvSpPr>
        <p:spPr bwMode="auto">
          <a:xfrm>
            <a:off x="4427538" y="3194050"/>
            <a:ext cx="392112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rgbClr val="000000"/>
                </a:solidFill>
                <a:latin typeface="Calibri" pitchFamily="34" charset="0"/>
              </a:rPr>
              <a:t>45</a:t>
            </a:r>
          </a:p>
        </p:txBody>
      </p:sp>
      <p:sp>
        <p:nvSpPr>
          <p:cNvPr id="21515" name="ZoneTexte 11"/>
          <p:cNvSpPr txBox="1">
            <a:spLocks noChangeArrowheads="1"/>
          </p:cNvSpPr>
          <p:nvPr/>
        </p:nvSpPr>
        <p:spPr bwMode="auto">
          <a:xfrm>
            <a:off x="3276600" y="3335338"/>
            <a:ext cx="39211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>
                <a:solidFill>
                  <a:srgbClr val="000000"/>
                </a:solidFill>
                <a:latin typeface="Calibri" pitchFamily="34" charset="0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39291119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LongProperties xmlns="http://schemas.microsoft.com/office/2006/metadata/longProperties">
  <LongProp xmlns="" name="c3e683bc9fcb4a0ca53bf098ae65513f"><![CDATA[Prezentācija|a4e73d54-1309-4770-b240-210b1ab07a0b;Paraugs|9d04a30d-0d87-457e-aac9-595d317b5715;Struktūrvienība|41fe702c-a5ee-4d45-9e8d-ced2a5ebadae;Darbiniekam|016fa84f-58c6-4741-b94c-ef041bbc2d2b;Vadītājam|9cb07126-c4bd-40d0-b01e-2f35d1abb395;Personāls|49e34193-f346-4e6e-a3cd-b2f6f8ed7153;Korporatīvā identitāte|61ccf52e-5aac-4eac-a8f6-e4b86c38ab66]]></LongProp>
  <LongProp xmlns="" name="RSU_x002d_keywords"><![CDATA[175;#Prezentācija|a4e73d54-1309-4770-b240-210b1ab07a0b;#74;#Paraugs|9d04a30d-0d87-457e-aac9-595d317b5715;#86;#Struktūrvienība|41fe702c-a5ee-4d45-9e8d-ced2a5ebadae;#103;#Darbiniekam|016fa84f-58c6-4741-b94c-ef041bbc2d2b;#106;#Vadītājam|9cb07126-c4bd-40d0-b01e-2f35d1abb395;#104;#Personāls|49e34193-f346-4e6e-a3cd-b2f6f8ed7153;#61;#Korporatīvā identitāte|61ccf52e-5aac-4eac-a8f6-e4b86c38ab66]]></LongProp>
  <LongProp xmlns="" name="TaxCatchAll"><![CDATA[175;#Prezentācija|a4e73d54-1309-4770-b240-210b1ab07a0b;#86;#Struktūrvienība|41fe702c-a5ee-4d45-9e8d-ced2a5ebadae;#74;#Paraugs|9d04a30d-0d87-457e-aac9-595d317b5715;#106;#Vadītājam|9cb07126-c4bd-40d0-b01e-2f35d1abb395;#61;#Korporatīvā identitāte|61ccf52e-5aac-4eac-a8f6-e4b86c38ab66;#104;#Personāls|49e34193-f346-4e6e-a3cd-b2f6f8ed7153;#103;#Darbiniekam|016fa84f-58c6-4741-b94c-ef041bbc2d2b]]></LongProp>
</Long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s" ma:contentTypeID="0x0101001886BDD49E1BDD48B605EE56306BA4A1" ma:contentTypeVersion="4" ma:contentTypeDescription="Izveidot jaunu dokumentu." ma:contentTypeScope="" ma:versionID="1f2aa382b012d6691d45403c3e9a63ac">
  <xsd:schema xmlns:xsd="http://www.w3.org/2001/XMLSchema" xmlns:xs="http://www.w3.org/2001/XMLSchema" xmlns:p="http://schemas.microsoft.com/office/2006/metadata/properties" xmlns:ns1="http://schemas.microsoft.com/sharepoint/v3" xmlns:ns2="323f7832-4617-4a04-9584-fda549a8824c" targetNamespace="http://schemas.microsoft.com/office/2006/metadata/properties" ma:root="true" ma:fieldsID="7876dcfac57e79adb531966c8752323f" ns1:_="" ns2:_="">
    <xsd:import namespace="http://schemas.microsoft.com/sharepoint/v3"/>
    <xsd:import namespace="323f7832-4617-4a04-9584-fda549a8824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c3e683bc9fcb4a0ca53bf098ae65513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ākuma datuma plānošana" ma:internalName="PublishingStartDate">
      <xsd:simpleType>
        <xsd:restriction base="dms:Unknown"/>
      </xsd:simpleType>
    </xsd:element>
    <xsd:element name="PublishingExpirationDate" ma:index="9" nillable="true" ma:displayName="Beigu datuma plānošan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3f7832-4617-4a04-9584-fda549a8824c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kumenta ID vērtība" ma:description="Šim vienumam piešķirtā dokumenta ID vērtība." ma:internalName="_dlc_DocId" ma:readOnly="true">
      <xsd:simpleType>
        <xsd:restriction base="dms:Text"/>
      </xsd:simpleType>
    </xsd:element>
    <xsd:element name="_dlc_DocIdUrl" ma:index="11" nillable="true" ma:displayName="Dokumenta ID" ma:description="Pastāvīga saite uz šo dokumentu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3e683bc9fcb4a0ca53bf098ae65513f" ma:index="14" nillable="true" ma:taxonomy="true" ma:internalName="c3e683bc9fcb4a0ca53bf098ae65513f" ma:taxonomyFieldName="RSU_x002d_keywords" ma:displayName="Atslēgvārdi" ma:default="" ma:fieldId="{c3e683bc-9fcb-4a0c-a53b-f098ae65513f}" ma:taxonomyMulti="true" ma:sspId="b46c2e3e-e079-4162-bfe7-c2a32d08ecb0" ma:termSetId="bb4ce254-684f-4308-bec3-9cd0c3e348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125890e7-c3c5-4e26-ba44-64f343b41df8}" ma:internalName="TaxCatchAll" ma:showField="CatchAllData" ma:web="323f7832-4617-4a04-9584-fda549a8824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atura tips"/>
        <xsd:element ref="dc:title" minOccurs="0" maxOccurs="1" ma:index="4" ma:displayName="Virsrakst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3e683bc9fcb4a0ca53bf098ae65513f xmlns="323f7832-4617-4a04-9584-fda549a8824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Prezentācija</TermName>
          <TermId xmlns="http://schemas.microsoft.com/office/infopath/2007/PartnerControls">a4e73d54-1309-4770-b240-210b1ab07a0b</TermId>
        </TermInfo>
        <TermInfo xmlns="http://schemas.microsoft.com/office/infopath/2007/PartnerControls">
          <TermName xmlns="http://schemas.microsoft.com/office/infopath/2007/PartnerControls">Paraugs</TermName>
          <TermId xmlns="http://schemas.microsoft.com/office/infopath/2007/PartnerControls">9d04a30d-0d87-457e-aac9-595d317b5715</TermId>
        </TermInfo>
        <TermInfo xmlns="http://schemas.microsoft.com/office/infopath/2007/PartnerControls">
          <TermName xmlns="http://schemas.microsoft.com/office/infopath/2007/PartnerControls">Struktūrvienība</TermName>
          <TermId xmlns="http://schemas.microsoft.com/office/infopath/2007/PartnerControls">41fe702c-a5ee-4d45-9e8d-ced2a5ebadae</TermId>
        </TermInfo>
        <TermInfo xmlns="http://schemas.microsoft.com/office/infopath/2007/PartnerControls">
          <TermName xmlns="http://schemas.microsoft.com/office/infopath/2007/PartnerControls">Darbiniekam</TermName>
          <TermId xmlns="http://schemas.microsoft.com/office/infopath/2007/PartnerControls">016fa84f-58c6-4741-b94c-ef041bbc2d2b</TermId>
        </TermInfo>
        <TermInfo xmlns="http://schemas.microsoft.com/office/infopath/2007/PartnerControls">
          <TermName xmlns="http://schemas.microsoft.com/office/infopath/2007/PartnerControls">Vadītājam</TermName>
          <TermId xmlns="http://schemas.microsoft.com/office/infopath/2007/PartnerControls">9cb07126-c4bd-40d0-b01e-2f35d1abb395</TermId>
        </TermInfo>
        <TermInfo xmlns="http://schemas.microsoft.com/office/infopath/2007/PartnerControls">
          <TermName xmlns="http://schemas.microsoft.com/office/infopath/2007/PartnerControls">Personāls</TermName>
          <TermId xmlns="http://schemas.microsoft.com/office/infopath/2007/PartnerControls">49e34193-f346-4e6e-a3cd-b2f6f8ed7153</TermId>
        </TermInfo>
        <TermInfo xmlns="http://schemas.microsoft.com/office/infopath/2007/PartnerControls">
          <TermName xmlns="http://schemas.microsoft.com/office/infopath/2007/PartnerControls">Korporatīvā identitāte</TermName>
          <TermId xmlns="http://schemas.microsoft.com/office/infopath/2007/PartnerControls">61ccf52e-5aac-4eac-a8f6-e4b86c38ab66</TermId>
        </TermInfo>
      </Terms>
    </c3e683bc9fcb4a0ca53bf098ae65513f>
    <TaxCatchAll xmlns="323f7832-4617-4a04-9584-fda549a8824c">
      <Value>175</Value>
      <Value>86</Value>
      <Value>74</Value>
      <Value>106</Value>
      <Value>61</Value>
      <Value>104</Value>
      <Value>103</Value>
    </TaxCatchAll>
  </documentManagement>
</p:properties>
</file>

<file path=customXml/itemProps1.xml><?xml version="1.0" encoding="utf-8"?>
<ds:datastoreItem xmlns:ds="http://schemas.openxmlformats.org/officeDocument/2006/customXml" ds:itemID="{29C92700-A8C1-4C0E-B0B4-29B6C4AC427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4AFBE0D-ED15-41CE-846A-3050C8BC23D0}">
  <ds:schemaRefs>
    <ds:schemaRef ds:uri="http://schemas.microsoft.com/office/2006/metadata/longProperties"/>
    <ds:schemaRef ds:uri=""/>
  </ds:schemaRefs>
</ds:datastoreItem>
</file>

<file path=customXml/itemProps3.xml><?xml version="1.0" encoding="utf-8"?>
<ds:datastoreItem xmlns:ds="http://schemas.openxmlformats.org/officeDocument/2006/customXml" ds:itemID="{748B0441-C772-4062-A296-40FF065E1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3f7832-4617-4a04-9584-fda549a8824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33396D6-8453-43F6-AF6B-2A854F40BF7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0899BF1-6440-45E2-A8A7-D932857FB7C0}">
  <ds:schemaRefs>
    <ds:schemaRef ds:uri="http://schemas.openxmlformats.org/package/2006/metadata/core-properties"/>
    <ds:schemaRef ds:uri="323f7832-4617-4a04-9584-fda549a8824c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purl.org/dc/terms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2948</TotalTime>
  <Words>1037</Words>
  <Application>Microsoft Office PowerPoint</Application>
  <PresentationFormat>On-screen Show (4:3)</PresentationFormat>
  <Paragraphs>194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Projekts “Eiropas pētījums par HIV matemātisko modelēšanu un HIV testēšanas aktivitāšu izmēģinājumiem riska grupās” HERMETIC –  HIV European Research on Mathematical Modelling and  Experimentation of HIV Testing In Hidden Communities</vt:lpstr>
      <vt:lpstr>Pamatojums</vt:lpstr>
      <vt:lpstr>Projekta norises laiks un mērķis</vt:lpstr>
      <vt:lpstr>Projekta partneri</vt:lpstr>
      <vt:lpstr>Projekta partneri</vt:lpstr>
      <vt:lpstr>Projekta darbinieki Latvijā</vt:lpstr>
      <vt:lpstr>Projekta apakšmērķi</vt:lpstr>
      <vt:lpstr>1.apakšmērķis: aplēst nezināmos HIV epidēmijas raksturlielumus</vt:lpstr>
      <vt:lpstr>Francija – laiks no inficēšanās brīža līdz diagnosticēšanai (mēneši)</vt:lpstr>
      <vt:lpstr>Francija – nediagnosticētā HIV inficēto personu populācija 2010.gadā</vt:lpstr>
      <vt:lpstr>1.apakšmērķis: aplēst nezināmos HIV epidēmijas raksturlielumus</vt:lpstr>
      <vt:lpstr>2.apakšmērķis: izstrādāt un pārbaudīt intervences / aktivitātes</vt:lpstr>
      <vt:lpstr>2.apakšmērķis: izstrādāt un pārbaudīt intervences / aktivitātes</vt:lpstr>
      <vt:lpstr>3.apakšmērķis: vadlīniju izstrāde</vt:lpstr>
      <vt:lpstr>Laika plāns</vt:lpstr>
      <vt:lpstr>PowerPoint Presentation</vt:lpstr>
    </vt:vector>
  </TitlesOfParts>
  <Company>eforma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RSU PowerPointa prezentācijas sagatave bez apakšējās sarkanās joslas</dc:title>
  <dc:creator>Linda</dc:creator>
  <cp:lastModifiedBy>Valentīna Gavare</cp:lastModifiedBy>
  <cp:revision>369</cp:revision>
  <dcterms:created xsi:type="dcterms:W3CDTF">2009-08-25T09:42:51Z</dcterms:created>
  <dcterms:modified xsi:type="dcterms:W3CDTF">2017-05-17T13:16:58Z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Dokuments</vt:lpwstr>
  </property>
  <property fmtid="{D5CDD505-2E9C-101B-9397-08002B2CF9AE}" pid="3" name="RSU-keywords">
    <vt:lpwstr>175;#Prezentācija|a4e73d54-1309-4770-b240-210b1ab07a0b;#74;#Paraugs|9d04a30d-0d87-457e-aac9-595d317b5715;#86;#Struktūrvienība|41fe702c-a5ee-4d45-9e8d-ced2a5ebadae;#103;#Darbiniekam|016fa84f-58c6-4741-b94c-ef041bbc2d2b;#106;#Vadītājam|9cb07126-c4bd-40d0-b0</vt:lpwstr>
  </property>
</Properties>
</file>