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9" r:id="rId2"/>
    <p:sldId id="258" r:id="rId3"/>
    <p:sldId id="260" r:id="rId4"/>
    <p:sldId id="257" r:id="rId5"/>
    <p:sldId id="271" r:id="rId6"/>
    <p:sldId id="272" r:id="rId7"/>
    <p:sldId id="261" r:id="rId8"/>
    <p:sldId id="262" r:id="rId9"/>
    <p:sldId id="300" r:id="rId10"/>
    <p:sldId id="269" r:id="rId11"/>
    <p:sldId id="273" r:id="rId12"/>
    <p:sldId id="294" r:id="rId13"/>
    <p:sldId id="295" r:id="rId14"/>
    <p:sldId id="296" r:id="rId15"/>
    <p:sldId id="297" r:id="rId16"/>
    <p:sldId id="299" r:id="rId17"/>
    <p:sldId id="270" r:id="rId18"/>
    <p:sldId id="263" r:id="rId19"/>
    <p:sldId id="264" r:id="rId20"/>
    <p:sldId id="298" r:id="rId21"/>
    <p:sldId id="266" r:id="rId22"/>
    <p:sldId id="286" r:id="rId23"/>
    <p:sldId id="287" r:id="rId24"/>
    <p:sldId id="274" r:id="rId25"/>
    <p:sldId id="275" r:id="rId26"/>
    <p:sldId id="276" r:id="rId27"/>
    <p:sldId id="277" r:id="rId28"/>
    <p:sldId id="278" r:id="rId29"/>
    <p:sldId id="280" r:id="rId30"/>
    <p:sldId id="267" r:id="rId31"/>
    <p:sldId id="290" r:id="rId32"/>
    <p:sldId id="291" r:id="rId33"/>
    <p:sldId id="268" r:id="rId34"/>
    <p:sldId id="281" r:id="rId35"/>
    <p:sldId id="292" r:id="rId36"/>
    <p:sldId id="293" r:id="rId37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29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darozukalne:Desktop:migrationResearch:31.08.2017%20gr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oz\Downloads\18.10.2017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oz\Downloads\18.10.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darozukalne:Desktop:migrationResearch:31.08.2017%20gr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andarozukalne:Desktop:31.08.2017%20gr.Ar%20grafikie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darozukalne:Desktop:migrationResearch:31.08.2017%20gr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oz\Desktop\Projekt.Migracija\23.10.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oz\Downloads\23.10.2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oz\Downloads\23.10.201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oz\Desktop\Projekt.Migracija\23.10.201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jsKruks\Documents\Current\31%2010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F3-4CE6-9800-F866F7FC2216}"/>
                </c:ext>
              </c:extLst>
            </c:dLbl>
            <c:dLbl>
              <c:idx val="1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F3-4CE6-9800-F866F7FC2216}"/>
                </c:ext>
              </c:extLst>
            </c:dLbl>
            <c:dLbl>
              <c:idx val="2"/>
              <c:layout>
                <c:manualLayout>
                  <c:x val="-5.238978237225813E-4"/>
                  <c:y val="-5.78143889797776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F3-4CE6-9800-F866F7FC2216}"/>
                </c:ext>
              </c:extLst>
            </c:dLbl>
            <c:dLbl>
              <c:idx val="3"/>
              <c:layout>
                <c:manualLayout>
                  <c:x val="-0.10250174811963557"/>
                  <c:y val="-0.161777368402965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lv-LV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12490900690544"/>
                      <c:h val="0.3003544211128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F3-4CE6-9800-F866F7FC2216}"/>
                </c:ext>
              </c:extLst>
            </c:dLbl>
            <c:dLbl>
              <c:idx val="4"/>
              <c:layout>
                <c:manualLayout>
                  <c:x val="-0.17603068511941258"/>
                  <c:y val="-1.64312160864481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F3-4CE6-9800-F866F7FC2216}"/>
                </c:ext>
              </c:extLst>
            </c:dLbl>
            <c:dLbl>
              <c:idx val="5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F3-4CE6-9800-F866F7FC2216}"/>
                </c:ext>
              </c:extLst>
            </c:dLbl>
            <c:dLbl>
              <c:idx val="6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F3-4CE6-9800-F866F7FC2216}"/>
                </c:ext>
              </c:extLst>
            </c:dLbl>
            <c:dLbl>
              <c:idx val="7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F3-4CE6-9800-F866F7FC2216}"/>
                </c:ext>
              </c:extLst>
            </c:dLbl>
            <c:dLbl>
              <c:idx val="8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F3-4CE6-9800-F866F7FC22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'm3 m13 - m17 ar mediju tipiem '!$J$13:$J$21</c:f>
              <c:strCache>
                <c:ptCount val="9"/>
                <c:pt idx="0">
                  <c:v>Bēgšanas process (karš, jūras un robežu šķērsošana, nometnes)</c:v>
                </c:pt>
                <c:pt idx="1">
                  <c:v>Palīdzības sniegšana</c:v>
                </c:pt>
                <c:pt idx="2">
                  <c:v>Noziedzība, antisociāla uzvedība</c:v>
                </c:pt>
                <c:pt idx="3">
                  <c:v>Attieksme pret bēgļiem (Rasisms, neiecietība, tolerance, daudzveidība, integrācija, globalizācija)</c:v>
                </c:pt>
                <c:pt idx="4">
                  <c:v>Ekonomiskā attīstība, demogrāfiskā situācija (migrācija, viesstrādnieki)</c:v>
                </c:pt>
                <c:pt idx="5">
                  <c:v>Politiskā (uzņemšanas kvotas, attiecības ar ES, LV )</c:v>
                </c:pt>
                <c:pt idx="6">
                  <c:v> „Civilizāciju sadursme” (Reliģija, mentalitāte, kultūras atšķirības, identitāte)</c:v>
                </c:pt>
                <c:pt idx="7">
                  <c:v>Vairākas iepriekšminētās tēmas</c:v>
                </c:pt>
                <c:pt idx="8">
                  <c:v>Cits</c:v>
                </c:pt>
              </c:strCache>
            </c:strRef>
          </c:cat>
          <c:val>
            <c:numRef>
              <c:f>'m3 m13 - m17 ar mediju tipiem '!$K$13:$K$21</c:f>
              <c:numCache>
                <c:formatCode>General</c:formatCode>
                <c:ptCount val="9"/>
                <c:pt idx="0" formatCode="###0">
                  <c:v>63</c:v>
                </c:pt>
                <c:pt idx="1">
                  <c:v>123</c:v>
                </c:pt>
                <c:pt idx="2" formatCode="###0">
                  <c:v>62</c:v>
                </c:pt>
                <c:pt idx="3">
                  <c:v>124</c:v>
                </c:pt>
                <c:pt idx="4" formatCode="###0">
                  <c:v>23</c:v>
                </c:pt>
                <c:pt idx="5">
                  <c:v>371</c:v>
                </c:pt>
                <c:pt idx="6" formatCode="###0">
                  <c:v>28</c:v>
                </c:pt>
                <c:pt idx="7" formatCode="###0">
                  <c:v>31</c:v>
                </c:pt>
                <c:pt idx="8" formatCode="###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AF3-4CE6-9800-F866F7FC2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'm3 m13 - m17 ar avotiem'!$R$40</c:f>
              <c:strCache>
                <c:ptCount val="1"/>
                <c:pt idx="0">
                  <c:v>Racionālie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avotiem'!$S$39:$AE$39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avotiem'!$S$40:$AE$40</c:f>
              <c:numCache>
                <c:formatCode>###0</c:formatCode>
                <c:ptCount val="13"/>
                <c:pt idx="0">
                  <c:v>80</c:v>
                </c:pt>
                <c:pt idx="1">
                  <c:v>49</c:v>
                </c:pt>
                <c:pt idx="2">
                  <c:v>58</c:v>
                </c:pt>
                <c:pt idx="3">
                  <c:v>18</c:v>
                </c:pt>
                <c:pt idx="4">
                  <c:v>13</c:v>
                </c:pt>
                <c:pt idx="5">
                  <c:v>24</c:v>
                </c:pt>
                <c:pt idx="6">
                  <c:v>77</c:v>
                </c:pt>
                <c:pt idx="7">
                  <c:v>16</c:v>
                </c:pt>
                <c:pt idx="8">
                  <c:v>53</c:v>
                </c:pt>
                <c:pt idx="9">
                  <c:v>53</c:v>
                </c:pt>
                <c:pt idx="10">
                  <c:v>14</c:v>
                </c:pt>
                <c:pt idx="11">
                  <c:v>19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E-4AC2-9794-168EB622C054}"/>
            </c:ext>
          </c:extLst>
        </c:ser>
        <c:ser>
          <c:idx val="2"/>
          <c:order val="1"/>
          <c:tx>
            <c:strRef>
              <c:f>'m3 m13 - m17 ar avotiem'!$R$42</c:f>
              <c:strCache>
                <c:ptCount val="1"/>
                <c:pt idx="0">
                  <c:v>Varbūtības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avotiem'!$S$39:$AE$39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avotiem'!$S$42:$AE$42</c:f>
              <c:numCache>
                <c:formatCode>###0</c:formatCode>
                <c:ptCount val="13"/>
                <c:pt idx="0">
                  <c:v>12</c:v>
                </c:pt>
                <c:pt idx="1">
                  <c:v>27</c:v>
                </c:pt>
                <c:pt idx="2">
                  <c:v>17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36</c:v>
                </c:pt>
                <c:pt idx="7">
                  <c:v>11</c:v>
                </c:pt>
                <c:pt idx="8">
                  <c:v>3</c:v>
                </c:pt>
                <c:pt idx="9">
                  <c:v>5</c:v>
                </c:pt>
                <c:pt idx="10">
                  <c:v>6</c:v>
                </c:pt>
                <c:pt idx="11">
                  <c:v>3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8E-4AC2-9794-168EB622C054}"/>
            </c:ext>
          </c:extLst>
        </c:ser>
        <c:ser>
          <c:idx val="4"/>
          <c:order val="2"/>
          <c:tx>
            <c:strRef>
              <c:f>'m3 m13 - m17 ar avotiem'!$R$44</c:f>
              <c:strCache>
                <c:ptCount val="1"/>
                <c:pt idx="0">
                  <c:v>Argumenti pēc analoģijas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avotiem'!$S$39:$AE$39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avotiem'!$S$44:$AE$44</c:f>
              <c:numCache>
                <c:formatCode>###0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19</c:v>
                </c:pt>
                <c:pt idx="3">
                  <c:v>4</c:v>
                </c:pt>
                <c:pt idx="4">
                  <c:v>6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8E-4AC2-9794-168EB622C054}"/>
            </c:ext>
          </c:extLst>
        </c:ser>
        <c:ser>
          <c:idx val="6"/>
          <c:order val="3"/>
          <c:tx>
            <c:strRef>
              <c:f>'m3 m13 - m17 ar avotiem'!$R$46</c:f>
              <c:strCache>
                <c:ptCount val="1"/>
                <c:pt idx="0">
                  <c:v>Jaukti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avotiem'!$S$39:$AE$39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avotiem'!$S$46:$AE$46</c:f>
              <c:numCache>
                <c:formatCode>###0</c:formatCode>
                <c:ptCount val="13"/>
                <c:pt idx="0">
                  <c:v>8</c:v>
                </c:pt>
                <c:pt idx="1">
                  <c:v>13</c:v>
                </c:pt>
                <c:pt idx="2">
                  <c:v>9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  <c:pt idx="6">
                  <c:v>5</c:v>
                </c:pt>
                <c:pt idx="7">
                  <c:v>31</c:v>
                </c:pt>
                <c:pt idx="8">
                  <c:v>35</c:v>
                </c:pt>
                <c:pt idx="9">
                  <c:v>15</c:v>
                </c:pt>
                <c:pt idx="10">
                  <c:v>0</c:v>
                </c:pt>
                <c:pt idx="11">
                  <c:v>9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8E-4AC2-9794-168EB622C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106816"/>
        <c:axId val="59712640"/>
      </c:barChart>
      <c:catAx>
        <c:axId val="5910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59712640"/>
        <c:crosses val="autoZero"/>
        <c:auto val="1"/>
        <c:lblAlgn val="ctr"/>
        <c:lblOffset val="100"/>
        <c:noMultiLvlLbl val="0"/>
      </c:catAx>
      <c:valAx>
        <c:axId val="597126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91068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Sheet2!$E$161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Sheet2!$B$162:$B$176</c:f>
              <c:strCache>
                <c:ptCount val="15"/>
                <c:pt idx="0">
                  <c:v>Cilvēkresursu noderīgums</c:v>
                </c:pt>
                <c:pt idx="1">
                  <c:v>Cilvēkresursu nenoderīgums</c:v>
                </c:pt>
                <c:pt idx="2">
                  <c:v>Spilgtas definīcijas, emocionāli piesātinātie vārdi</c:v>
                </c:pt>
                <c:pt idx="3">
                  <c:v>Draudi un briesmas </c:v>
                </c:pt>
                <c:pt idx="4">
                  <c:v>Cilvēcīgums</c:v>
                </c:pt>
                <c:pt idx="5">
                  <c:v>Tiesiskums</c:v>
                </c:pt>
                <c:pt idx="6">
                  <c:v>Atbildība</c:v>
                </c:pt>
                <c:pt idx="7">
                  <c:v>Apgrūtinājums, noslogojums</c:v>
                </c:pt>
                <c:pt idx="8">
                  <c:v>Finanses</c:v>
                </c:pt>
                <c:pt idx="9">
                  <c:v>Realitāte</c:v>
                </c:pt>
                <c:pt idx="10">
                  <c:v>Skaitļi</c:v>
                </c:pt>
                <c:pt idx="11">
                  <c:v>Likums un tiesības</c:v>
                </c:pt>
                <c:pt idx="12">
                  <c:v>Vēsture</c:v>
                </c:pt>
                <c:pt idx="13">
                  <c:v>Kultūra</c:v>
                </c:pt>
                <c:pt idx="14">
                  <c:v>Gādības ļaunprātīga izmantošana</c:v>
                </c:pt>
              </c:strCache>
            </c:strRef>
          </c:cat>
          <c:val>
            <c:numRef>
              <c:f>Sheet2!$E$162:$E$176</c:f>
              <c:numCache>
                <c:formatCode>###0.0%</c:formatCode>
                <c:ptCount val="15"/>
                <c:pt idx="0">
                  <c:v>4.9019607843137442E-2</c:v>
                </c:pt>
                <c:pt idx="1">
                  <c:v>2.5735294117647071E-2</c:v>
                </c:pt>
                <c:pt idx="2">
                  <c:v>0.12990196078431374</c:v>
                </c:pt>
                <c:pt idx="3">
                  <c:v>0.21446078431372573</c:v>
                </c:pt>
                <c:pt idx="4">
                  <c:v>0.11029411764705882</c:v>
                </c:pt>
                <c:pt idx="5">
                  <c:v>6.0049019607843125E-2</c:v>
                </c:pt>
                <c:pt idx="6">
                  <c:v>0.17524509803921592</c:v>
                </c:pt>
                <c:pt idx="7">
                  <c:v>0.26838235294117646</c:v>
                </c:pt>
                <c:pt idx="8">
                  <c:v>0.12377450980392166</c:v>
                </c:pt>
                <c:pt idx="9">
                  <c:v>0.1053921568627451</c:v>
                </c:pt>
                <c:pt idx="10">
                  <c:v>0.1409313725490198</c:v>
                </c:pt>
                <c:pt idx="11">
                  <c:v>0.1372549019607843</c:v>
                </c:pt>
                <c:pt idx="12">
                  <c:v>4.1666666666666671E-2</c:v>
                </c:pt>
                <c:pt idx="13">
                  <c:v>5.8823529411764705E-2</c:v>
                </c:pt>
                <c:pt idx="14">
                  <c:v>9.1911764705882484E-2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E-43DB-96FA-14F98344D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9727232"/>
        <c:axId val="59742848"/>
      </c:barChart>
      <c:catAx>
        <c:axId val="59727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lv-LV"/>
          </a:p>
        </c:txPr>
        <c:crossAx val="59742848"/>
        <c:crosses val="autoZero"/>
        <c:auto val="1"/>
        <c:lblAlgn val="ctr"/>
        <c:lblOffset val="100"/>
        <c:noMultiLvlLbl val="0"/>
      </c:catAx>
      <c:valAx>
        <c:axId val="59742848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one"/>
        <c:crossAx val="59727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Sheet2!$E$198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Sheet2!$B$199:$B$202</c:f>
              <c:strCache>
                <c:ptCount val="4"/>
                <c:pt idx="0">
                  <c:v>Iekļaujošs</c:v>
                </c:pt>
                <c:pt idx="1">
                  <c:v>Izslēdzošs</c:v>
                </c:pt>
                <c:pt idx="2">
                  <c:v>Abi</c:v>
                </c:pt>
                <c:pt idx="3">
                  <c:v>Grūti pateikt</c:v>
                </c:pt>
              </c:strCache>
            </c:strRef>
          </c:cat>
          <c:val>
            <c:numRef>
              <c:f>Sheet2!$E$199:$E$202</c:f>
              <c:numCache>
                <c:formatCode>###0.0%</c:formatCode>
                <c:ptCount val="4"/>
                <c:pt idx="0">
                  <c:v>0.32451923076923117</c:v>
                </c:pt>
                <c:pt idx="1">
                  <c:v>0.31250000000000039</c:v>
                </c:pt>
                <c:pt idx="2">
                  <c:v>0.18509615384615419</c:v>
                </c:pt>
                <c:pt idx="3">
                  <c:v>0.1778846153846152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71-4B60-A95A-4947C9CBB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4149248"/>
        <c:axId val="74224768"/>
      </c:barChart>
      <c:catAx>
        <c:axId val="7414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lv-LV"/>
          </a:p>
        </c:txPr>
        <c:crossAx val="74224768"/>
        <c:crosses val="autoZero"/>
        <c:auto val="1"/>
        <c:lblAlgn val="ctr"/>
        <c:lblOffset val="100"/>
        <c:noMultiLvlLbl val="0"/>
      </c:catAx>
      <c:valAx>
        <c:axId val="74224768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one"/>
        <c:crossAx val="7414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'm4 m5 m6 m15 m16 pa medijiem un'!$F$224</c:f>
              <c:strCache>
                <c:ptCount val="1"/>
                <c:pt idx="0">
                  <c:v>Iekļaujošs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un'!$G$223:$S$223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un'!$G$224:$S$224</c:f>
              <c:numCache>
                <c:formatCode>###0</c:formatCode>
                <c:ptCount val="13"/>
                <c:pt idx="0">
                  <c:v>33</c:v>
                </c:pt>
                <c:pt idx="1">
                  <c:v>26</c:v>
                </c:pt>
                <c:pt idx="2">
                  <c:v>33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46</c:v>
                </c:pt>
                <c:pt idx="8">
                  <c:v>34</c:v>
                </c:pt>
                <c:pt idx="9">
                  <c:v>26</c:v>
                </c:pt>
                <c:pt idx="10">
                  <c:v>15</c:v>
                </c:pt>
                <c:pt idx="11">
                  <c:v>15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2-490E-A0BF-078A5CC61169}"/>
            </c:ext>
          </c:extLst>
        </c:ser>
        <c:ser>
          <c:idx val="2"/>
          <c:order val="1"/>
          <c:tx>
            <c:strRef>
              <c:f>'m4 m5 m6 m15 m16 pa medijiem un'!$F$226</c:f>
              <c:strCache>
                <c:ptCount val="1"/>
                <c:pt idx="0">
                  <c:v>Izslēdzošs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un'!$G$223:$S$223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un'!$G$226:$S$226</c:f>
              <c:numCache>
                <c:formatCode>###0</c:formatCode>
                <c:ptCount val="13"/>
                <c:pt idx="0">
                  <c:v>27</c:v>
                </c:pt>
                <c:pt idx="1">
                  <c:v>48</c:v>
                </c:pt>
                <c:pt idx="2">
                  <c:v>36</c:v>
                </c:pt>
                <c:pt idx="3">
                  <c:v>31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56</c:v>
                </c:pt>
                <c:pt idx="8">
                  <c:v>7</c:v>
                </c:pt>
                <c:pt idx="9">
                  <c:v>4</c:v>
                </c:pt>
                <c:pt idx="10">
                  <c:v>13</c:v>
                </c:pt>
                <c:pt idx="11">
                  <c:v>1</c:v>
                </c:pt>
                <c:pt idx="1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E2-490E-A0BF-078A5CC61169}"/>
            </c:ext>
          </c:extLst>
        </c:ser>
        <c:ser>
          <c:idx val="4"/>
          <c:order val="2"/>
          <c:tx>
            <c:strRef>
              <c:f>'m4 m5 m6 m15 m16 pa medijiem un'!$F$228</c:f>
              <c:strCache>
                <c:ptCount val="1"/>
                <c:pt idx="0">
                  <c:v>Abi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un'!$G$223:$S$223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un'!$G$228:$S$228</c:f>
              <c:numCache>
                <c:formatCode>###0</c:formatCode>
                <c:ptCount val="13"/>
                <c:pt idx="0">
                  <c:v>26</c:v>
                </c:pt>
                <c:pt idx="1">
                  <c:v>11</c:v>
                </c:pt>
                <c:pt idx="2">
                  <c:v>15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39</c:v>
                </c:pt>
                <c:pt idx="9">
                  <c:v>23</c:v>
                </c:pt>
                <c:pt idx="10">
                  <c:v>2</c:v>
                </c:pt>
                <c:pt idx="11">
                  <c:v>6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2-490E-A0BF-078A5CC61169}"/>
            </c:ext>
          </c:extLst>
        </c:ser>
        <c:ser>
          <c:idx val="6"/>
          <c:order val="3"/>
          <c:tx>
            <c:strRef>
              <c:f>'m4 m5 m6 m15 m16 pa medijiem un'!$F$230</c:f>
              <c:strCache>
                <c:ptCount val="1"/>
                <c:pt idx="0">
                  <c:v>Grūti pateikt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un'!$G$223:$S$223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un'!$G$230:$S$230</c:f>
              <c:numCache>
                <c:formatCode>###0</c:formatCode>
                <c:ptCount val="13"/>
                <c:pt idx="0">
                  <c:v>17</c:v>
                </c:pt>
                <c:pt idx="1">
                  <c:v>12</c:v>
                </c:pt>
                <c:pt idx="2">
                  <c:v>19</c:v>
                </c:pt>
                <c:pt idx="3">
                  <c:v>31</c:v>
                </c:pt>
                <c:pt idx="4">
                  <c:v>11</c:v>
                </c:pt>
                <c:pt idx="5">
                  <c:v>2</c:v>
                </c:pt>
                <c:pt idx="6">
                  <c:v>3</c:v>
                </c:pt>
                <c:pt idx="7">
                  <c:v>6</c:v>
                </c:pt>
                <c:pt idx="8">
                  <c:v>18</c:v>
                </c:pt>
                <c:pt idx="9">
                  <c:v>21</c:v>
                </c:pt>
                <c:pt idx="10">
                  <c:v>1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E2-490E-A0BF-078A5CC61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593472"/>
        <c:axId val="83613952"/>
      </c:barChart>
      <c:catAx>
        <c:axId val="83593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3613952"/>
        <c:crosses val="autoZero"/>
        <c:auto val="1"/>
        <c:lblAlgn val="ctr"/>
        <c:lblOffset val="100"/>
        <c:noMultiLvlLbl val="0"/>
      </c:catAx>
      <c:valAx>
        <c:axId val="836139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359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'[18.10.2017.xls]Sheet2'!$C$29</c:f>
              <c:strCache>
                <c:ptCount val="1"/>
                <c:pt idx="0">
                  <c:v>laikraksts n=371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'[18.10.2017.xls]Sheet2'!$B$30:$B$34</c:f>
              <c:strCache>
                <c:ptCount val="5"/>
                <c:pt idx="0">
                  <c:v> Neitrālā</c:v>
                </c:pt>
                <c:pt idx="1">
                  <c:v>Nosodošā</c:v>
                </c:pt>
                <c:pt idx="2">
                  <c:v>Veicinošā</c:v>
                </c:pt>
                <c:pt idx="3">
                  <c:v>Jaukti (pretinieku un aizstāvju diskusija)</c:v>
                </c:pt>
                <c:pt idx="4">
                  <c:v> Grūti pateikt</c:v>
                </c:pt>
              </c:strCache>
            </c:strRef>
          </c:cat>
          <c:val>
            <c:numRef>
              <c:f>'[18.10.2017.xls]Sheet2'!$C$30:$C$34</c:f>
              <c:numCache>
                <c:formatCode>###0.0%</c:formatCode>
                <c:ptCount val="5"/>
                <c:pt idx="0">
                  <c:v>0.24797843665768193</c:v>
                </c:pt>
                <c:pt idx="1">
                  <c:v>0.19946091644204852</c:v>
                </c:pt>
                <c:pt idx="2">
                  <c:v>0.19946091644204852</c:v>
                </c:pt>
                <c:pt idx="3">
                  <c:v>4.8517520215633422E-2</c:v>
                </c:pt>
                <c:pt idx="4">
                  <c:v>0.30458221024258758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A-4486-A887-252CCED774FB}"/>
            </c:ext>
          </c:extLst>
        </c:ser>
        <c:ser>
          <c:idx val="1"/>
          <c:order val="1"/>
          <c:tx>
            <c:strRef>
              <c:f>'[18.10.2017.xls]Sheet2'!$D$29</c:f>
              <c:strCache>
                <c:ptCount val="1"/>
                <c:pt idx="0">
                  <c:v> TV n=92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'[18.10.2017.xls]Sheet2'!$B$30:$B$34</c:f>
              <c:strCache>
                <c:ptCount val="5"/>
                <c:pt idx="0">
                  <c:v> Neitrālā</c:v>
                </c:pt>
                <c:pt idx="1">
                  <c:v>Nosodošā</c:v>
                </c:pt>
                <c:pt idx="2">
                  <c:v>Veicinošā</c:v>
                </c:pt>
                <c:pt idx="3">
                  <c:v>Jaukti (pretinieku un aizstāvju diskusija)</c:v>
                </c:pt>
                <c:pt idx="4">
                  <c:v> Grūti pateikt</c:v>
                </c:pt>
              </c:strCache>
            </c:strRef>
          </c:cat>
          <c:val>
            <c:numRef>
              <c:f>'[18.10.2017.xls]Sheet2'!$D$30:$D$34</c:f>
              <c:numCache>
                <c:formatCode>###0.0%</c:formatCode>
                <c:ptCount val="5"/>
                <c:pt idx="0">
                  <c:v>0.20652173913043476</c:v>
                </c:pt>
                <c:pt idx="1">
                  <c:v>0.22826086956521738</c:v>
                </c:pt>
                <c:pt idx="2">
                  <c:v>0.38043478260869562</c:v>
                </c:pt>
                <c:pt idx="3">
                  <c:v>7.6086956521739135E-2</c:v>
                </c:pt>
                <c:pt idx="4">
                  <c:v>0.10869565217391304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5A-4486-A887-252CCED774FB}"/>
            </c:ext>
          </c:extLst>
        </c:ser>
        <c:ser>
          <c:idx val="2"/>
          <c:order val="2"/>
          <c:tx>
            <c:strRef>
              <c:f>'[18.10.2017.xls]Sheet2'!$E$29</c:f>
              <c:strCache>
                <c:ptCount val="1"/>
                <c:pt idx="0">
                  <c:v>internets n=57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'[18.10.2017.xls]Sheet2'!$B$30:$B$34</c:f>
              <c:strCache>
                <c:ptCount val="5"/>
                <c:pt idx="0">
                  <c:v> Neitrālā</c:v>
                </c:pt>
                <c:pt idx="1">
                  <c:v>Nosodošā</c:v>
                </c:pt>
                <c:pt idx="2">
                  <c:v>Veicinošā</c:v>
                </c:pt>
                <c:pt idx="3">
                  <c:v>Jaukti (pretinieku un aizstāvju diskusija)</c:v>
                </c:pt>
                <c:pt idx="4">
                  <c:v> Grūti pateikt</c:v>
                </c:pt>
              </c:strCache>
            </c:strRef>
          </c:cat>
          <c:val>
            <c:numRef>
              <c:f>'[18.10.2017.xls]Sheet2'!$E$30:$E$34</c:f>
              <c:numCache>
                <c:formatCode>###0.0%</c:formatCode>
                <c:ptCount val="5"/>
                <c:pt idx="0">
                  <c:v>0.14035087719298245</c:v>
                </c:pt>
                <c:pt idx="1">
                  <c:v>0.31578947368421051</c:v>
                </c:pt>
                <c:pt idx="2">
                  <c:v>8.7719298245614044E-2</c:v>
                </c:pt>
                <c:pt idx="3">
                  <c:v>3.5087719298245612E-2</c:v>
                </c:pt>
                <c:pt idx="4">
                  <c:v>0.4210526315789474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5A-4486-A887-252CCED774FB}"/>
            </c:ext>
          </c:extLst>
        </c:ser>
        <c:ser>
          <c:idx val="3"/>
          <c:order val="3"/>
          <c:tx>
            <c:strRef>
              <c:f>'[18.10.2017.xls]Sheet2'!$F$29</c:f>
              <c:strCache>
                <c:ptCount val="1"/>
                <c:pt idx="0">
                  <c:v>radio n=56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'[18.10.2017.xls]Sheet2'!$B$30:$B$34</c:f>
              <c:strCache>
                <c:ptCount val="5"/>
                <c:pt idx="0">
                  <c:v> Neitrālā</c:v>
                </c:pt>
                <c:pt idx="1">
                  <c:v>Nosodošā</c:v>
                </c:pt>
                <c:pt idx="2">
                  <c:v>Veicinošā</c:v>
                </c:pt>
                <c:pt idx="3">
                  <c:v>Jaukti (pretinieku un aizstāvju diskusija)</c:v>
                </c:pt>
                <c:pt idx="4">
                  <c:v> Grūti pateikt</c:v>
                </c:pt>
              </c:strCache>
            </c:strRef>
          </c:cat>
          <c:val>
            <c:numRef>
              <c:f>'[18.10.2017.xls]Sheet2'!$F$30:$F$34</c:f>
              <c:numCache>
                <c:formatCode>###0.0%</c:formatCode>
                <c:ptCount val="5"/>
                <c:pt idx="0">
                  <c:v>0.25</c:v>
                </c:pt>
                <c:pt idx="1">
                  <c:v>0.51785714285714279</c:v>
                </c:pt>
                <c:pt idx="2">
                  <c:v>5.3571428571428568E-2</c:v>
                </c:pt>
                <c:pt idx="3">
                  <c:v>0.16071428571428573</c:v>
                </c:pt>
                <c:pt idx="4">
                  <c:v>1.785714285714286E-2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5A-4486-A887-252CCED774FB}"/>
            </c:ext>
          </c:extLst>
        </c:ser>
        <c:ser>
          <c:idx val="4"/>
          <c:order val="4"/>
          <c:tx>
            <c:strRef>
              <c:f>'[18.10.2017.xls]Sheet2'!$G$29</c:f>
              <c:strCache>
                <c:ptCount val="1"/>
                <c:pt idx="0">
                  <c:v> ziņu aģentūra n=116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'[18.10.2017.xls]Sheet2'!$B$30:$B$34</c:f>
              <c:strCache>
                <c:ptCount val="5"/>
                <c:pt idx="0">
                  <c:v> Neitrālā</c:v>
                </c:pt>
                <c:pt idx="1">
                  <c:v>Nosodošā</c:v>
                </c:pt>
                <c:pt idx="2">
                  <c:v>Veicinošā</c:v>
                </c:pt>
                <c:pt idx="3">
                  <c:v>Jaukti (pretinieku un aizstāvju diskusija)</c:v>
                </c:pt>
                <c:pt idx="4">
                  <c:v> Grūti pateikt</c:v>
                </c:pt>
              </c:strCache>
            </c:strRef>
          </c:cat>
          <c:val>
            <c:numRef>
              <c:f>'[18.10.2017.xls]Sheet2'!$G$30:$G$34</c:f>
              <c:numCache>
                <c:formatCode>###0.0%</c:formatCode>
                <c:ptCount val="5"/>
                <c:pt idx="0">
                  <c:v>0.24137931034482757</c:v>
                </c:pt>
                <c:pt idx="1">
                  <c:v>0.28448275862068967</c:v>
                </c:pt>
                <c:pt idx="2">
                  <c:v>0.43103448275862072</c:v>
                </c:pt>
                <c:pt idx="3" formatCode="####.0%">
                  <c:v>8.6206896551724137E-3</c:v>
                </c:pt>
                <c:pt idx="4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5A-4486-A887-252CCED77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6237368"/>
        <c:axId val="1"/>
      </c:barChart>
      <c:catAx>
        <c:axId val="476237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/>
        <c:numFmt formatCode="###0.0%" sourceLinked="1"/>
        <c:majorTickMark val="out"/>
        <c:minorTickMark val="none"/>
        <c:tickLblPos val="nextTo"/>
        <c:crossAx val="4762373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'm4 m5 m6 m15 m16 pa medijiem un'!$E$277</c:f>
              <c:strCache>
                <c:ptCount val="1"/>
                <c:pt idx="0">
                  <c:v>Neitrālā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un'!$F$276:$R$276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Panorāma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un'!$F$277:$R$277</c:f>
              <c:numCache>
                <c:formatCode>###0</c:formatCode>
                <c:ptCount val="13"/>
                <c:pt idx="0">
                  <c:v>38</c:v>
                </c:pt>
                <c:pt idx="1">
                  <c:v>27</c:v>
                </c:pt>
                <c:pt idx="2">
                  <c:v>23</c:v>
                </c:pt>
                <c:pt idx="3">
                  <c:v>4</c:v>
                </c:pt>
                <c:pt idx="4">
                  <c:v>7</c:v>
                </c:pt>
                <c:pt idx="5">
                  <c:v>0</c:v>
                </c:pt>
                <c:pt idx="6">
                  <c:v>1</c:v>
                </c:pt>
                <c:pt idx="7">
                  <c:v>28</c:v>
                </c:pt>
                <c:pt idx="8">
                  <c:v>8</c:v>
                </c:pt>
                <c:pt idx="9">
                  <c:v>6</c:v>
                </c:pt>
                <c:pt idx="10">
                  <c:v>2</c:v>
                </c:pt>
                <c:pt idx="11">
                  <c:v>13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7-455A-B326-A97DB3D4C751}"/>
            </c:ext>
          </c:extLst>
        </c:ser>
        <c:ser>
          <c:idx val="2"/>
          <c:order val="1"/>
          <c:tx>
            <c:strRef>
              <c:f>'m4 m5 m6 m15 m16 pa medijiem un'!$E$279</c:f>
              <c:strCache>
                <c:ptCount val="1"/>
                <c:pt idx="0">
                  <c:v>Nosodošā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un'!$F$276:$R$276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Panorāma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un'!$F$279:$R$279</c:f>
              <c:numCache>
                <c:formatCode>###0</c:formatCode>
                <c:ptCount val="13"/>
                <c:pt idx="0">
                  <c:v>12</c:v>
                </c:pt>
                <c:pt idx="1">
                  <c:v>23</c:v>
                </c:pt>
                <c:pt idx="2">
                  <c:v>35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33</c:v>
                </c:pt>
                <c:pt idx="8">
                  <c:v>20</c:v>
                </c:pt>
                <c:pt idx="9">
                  <c:v>9</c:v>
                </c:pt>
                <c:pt idx="10">
                  <c:v>13</c:v>
                </c:pt>
                <c:pt idx="11">
                  <c:v>5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7-455A-B326-A97DB3D4C751}"/>
            </c:ext>
          </c:extLst>
        </c:ser>
        <c:ser>
          <c:idx val="4"/>
          <c:order val="2"/>
          <c:tx>
            <c:strRef>
              <c:f>'m4 m5 m6 m15 m16 pa medijiem un'!$E$281</c:f>
              <c:strCache>
                <c:ptCount val="1"/>
                <c:pt idx="0">
                  <c:v>Veicinošā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un'!$F$276:$R$276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Panorāma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un'!$F$281:$R$281</c:f>
              <c:numCache>
                <c:formatCode>###0</c:formatCode>
                <c:ptCount val="13"/>
                <c:pt idx="0">
                  <c:v>5</c:v>
                </c:pt>
                <c:pt idx="1">
                  <c:v>22</c:v>
                </c:pt>
                <c:pt idx="2">
                  <c:v>19</c:v>
                </c:pt>
                <c:pt idx="3">
                  <c:v>28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50</c:v>
                </c:pt>
                <c:pt idx="8">
                  <c:v>1</c:v>
                </c:pt>
                <c:pt idx="9">
                  <c:v>2</c:v>
                </c:pt>
                <c:pt idx="10">
                  <c:v>14</c:v>
                </c:pt>
                <c:pt idx="11">
                  <c:v>1</c:v>
                </c:pt>
                <c:pt idx="1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77-455A-B326-A97DB3D4C751}"/>
            </c:ext>
          </c:extLst>
        </c:ser>
        <c:ser>
          <c:idx val="6"/>
          <c:order val="3"/>
          <c:tx>
            <c:strRef>
              <c:f>'m4 m5 m6 m15 m16 pa medijiem un'!$E$283</c:f>
              <c:strCache>
                <c:ptCount val="1"/>
                <c:pt idx="0">
                  <c:v>Jaukti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un'!$F$276:$R$276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Panorāma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un'!$F$283:$R$283</c:f>
              <c:numCache>
                <c:formatCode>###0</c:formatCode>
                <c:ptCount val="13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8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77-455A-B326-A97DB3D4C751}"/>
            </c:ext>
          </c:extLst>
        </c:ser>
        <c:ser>
          <c:idx val="8"/>
          <c:order val="4"/>
          <c:tx>
            <c:strRef>
              <c:f>'m4 m5 m6 m15 m16 pa medijiem un'!$E$285</c:f>
              <c:strCache>
                <c:ptCount val="1"/>
                <c:pt idx="0">
                  <c:v>Grūti pateikt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'm4 m5 m6 m15 m16 pa medijiem un'!$F$276:$R$276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Vesti</c:v>
                </c:pt>
                <c:pt idx="4">
                  <c:v>Delfi.lv</c:v>
                </c:pt>
                <c:pt idx="5">
                  <c:v>TVnet.lv</c:v>
                </c:pt>
                <c:pt idx="6">
                  <c:v>Apollo.lv</c:v>
                </c:pt>
                <c:pt idx="7">
                  <c:v>LETA</c:v>
                </c:pt>
                <c:pt idx="8">
                  <c:v>LR1</c:v>
                </c:pt>
                <c:pt idx="9">
                  <c:v>LR4</c:v>
                </c:pt>
                <c:pt idx="10">
                  <c:v>TV3/skaties.lv</c:v>
                </c:pt>
                <c:pt idx="11">
                  <c:v>LTV Panorāma</c:v>
                </c:pt>
                <c:pt idx="12">
                  <c:v>PBK</c:v>
                </c:pt>
              </c:strCache>
            </c:strRef>
          </c:cat>
          <c:val>
            <c:numRef>
              <c:f>'m4 m5 m6 m15 m16 pa medijiem un'!$F$285:$R$285</c:f>
              <c:numCache>
                <c:formatCode>###0</c:formatCode>
                <c:ptCount val="13"/>
                <c:pt idx="0">
                  <c:v>40</c:v>
                </c:pt>
                <c:pt idx="1">
                  <c:v>19</c:v>
                </c:pt>
                <c:pt idx="2">
                  <c:v>23</c:v>
                </c:pt>
                <c:pt idx="3">
                  <c:v>31</c:v>
                </c:pt>
                <c:pt idx="4">
                  <c:v>14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77-455A-B326-A97DB3D4C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345024"/>
        <c:axId val="85408384"/>
      </c:barChart>
      <c:catAx>
        <c:axId val="853450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5408384"/>
        <c:crosses val="autoZero"/>
        <c:auto val="1"/>
        <c:lblAlgn val="ctr"/>
        <c:lblOffset val="100"/>
        <c:noMultiLvlLbl val="0"/>
      </c:catAx>
      <c:valAx>
        <c:axId val="854083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5345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lv-LV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Sheet2!$E$223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Sheet2!$B$224:$B$229</c:f>
              <c:strCache>
                <c:ptCount val="6"/>
                <c:pt idx="0">
                  <c:v>Resursu trūkums</c:v>
                </c:pt>
                <c:pt idx="1">
                  <c:v>Iecietības slieksnis</c:v>
                </c:pt>
                <c:pt idx="2">
                  <c:v>Getoizācijas politika</c:v>
                </c:pt>
                <c:pt idx="3">
                  <c:v>Ideoloģijas, reliģijas, kultūras, mentalitātes nesavienojamība, draudi</c:v>
                </c:pt>
                <c:pt idx="4">
                  <c:v>Zināšanu trūkums par citu</c:v>
                </c:pt>
                <c:pt idx="5">
                  <c:v>Politiskās elites nespēja vai nevēlēšanās risināt problēmu</c:v>
                </c:pt>
              </c:strCache>
            </c:strRef>
          </c:cat>
          <c:val>
            <c:numRef>
              <c:f>Sheet2!$E$224:$E$229</c:f>
              <c:numCache>
                <c:formatCode>###0.0%</c:formatCode>
                <c:ptCount val="6"/>
                <c:pt idx="0">
                  <c:v>0.16393442622950818</c:v>
                </c:pt>
                <c:pt idx="1">
                  <c:v>0.16557377049180327</c:v>
                </c:pt>
                <c:pt idx="2">
                  <c:v>8.1967213114754051E-2</c:v>
                </c:pt>
                <c:pt idx="3">
                  <c:v>0.15737704918032819</c:v>
                </c:pt>
                <c:pt idx="4">
                  <c:v>0.12459016393442622</c:v>
                </c:pt>
                <c:pt idx="5">
                  <c:v>0.41147540983606606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B-4A79-8447-890CC7119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85636224"/>
        <c:axId val="85637760"/>
      </c:barChart>
      <c:catAx>
        <c:axId val="85636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lv-LV"/>
          </a:p>
        </c:txPr>
        <c:crossAx val="85637760"/>
        <c:crosses val="autoZero"/>
        <c:auto val="1"/>
        <c:lblAlgn val="ctr"/>
        <c:lblOffset val="100"/>
        <c:noMultiLvlLbl val="0"/>
      </c:catAx>
      <c:valAx>
        <c:axId val="85637760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one"/>
        <c:crossAx val="85636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'm3 m13 - m17 ar avotiem'!$R$124</c:f>
              <c:strCache>
                <c:ptCount val="1"/>
                <c:pt idx="0">
                  <c:v>Resursu trūkums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avotiem'!$S$123:$AE$123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</c:v>
                </c:pt>
                <c:pt idx="11">
                  <c:v>LTV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avotiem'!$S$124:$AE$124</c:f>
              <c:numCache>
                <c:formatCode>###0</c:formatCode>
                <c:ptCount val="13"/>
                <c:pt idx="0">
                  <c:v>7</c:v>
                </c:pt>
                <c:pt idx="1">
                  <c:v>22</c:v>
                </c:pt>
                <c:pt idx="2">
                  <c:v>13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20</c:v>
                </c:pt>
                <c:pt idx="7">
                  <c:v>11</c:v>
                </c:pt>
                <c:pt idx="8">
                  <c:v>6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7-4B17-8D09-4748C6B53B0B}"/>
            </c:ext>
          </c:extLst>
        </c:ser>
        <c:ser>
          <c:idx val="2"/>
          <c:order val="1"/>
          <c:tx>
            <c:strRef>
              <c:f>'m3 m13 - m17 ar avotiem'!$R$126</c:f>
              <c:strCache>
                <c:ptCount val="1"/>
                <c:pt idx="0">
                  <c:v>Iecietības slieksnis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avotiem'!$S$123:$AE$123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</c:v>
                </c:pt>
                <c:pt idx="11">
                  <c:v>LTV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avotiem'!$S$126:$AE$126</c:f>
              <c:numCache>
                <c:formatCode>###0</c:formatCode>
                <c:ptCount val="13"/>
                <c:pt idx="0">
                  <c:v>24</c:v>
                </c:pt>
                <c:pt idx="1">
                  <c:v>9</c:v>
                </c:pt>
                <c:pt idx="2">
                  <c:v>17</c:v>
                </c:pt>
                <c:pt idx="3">
                  <c:v>1</c:v>
                </c:pt>
                <c:pt idx="4">
                  <c:v>0</c:v>
                </c:pt>
                <c:pt idx="5">
                  <c:v>6</c:v>
                </c:pt>
                <c:pt idx="6">
                  <c:v>22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A7-4B17-8D09-4748C6B53B0B}"/>
            </c:ext>
          </c:extLst>
        </c:ser>
        <c:ser>
          <c:idx val="4"/>
          <c:order val="2"/>
          <c:tx>
            <c:strRef>
              <c:f>'m3 m13 - m17 ar avotiem'!$R$128</c:f>
              <c:strCache>
                <c:ptCount val="1"/>
                <c:pt idx="0">
                  <c:v>Getoizācijas politika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avotiem'!$S$123:$AE$123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</c:v>
                </c:pt>
                <c:pt idx="11">
                  <c:v>LTV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avotiem'!$S$128:$AE$128</c:f>
              <c:numCache>
                <c:formatCode>###0</c:formatCode>
                <c:ptCount val="13"/>
                <c:pt idx="0">
                  <c:v>0</c:v>
                </c:pt>
                <c:pt idx="1">
                  <c:v>8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14</c:v>
                </c:pt>
                <c:pt idx="7">
                  <c:v>1</c:v>
                </c:pt>
                <c:pt idx="8">
                  <c:v>8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A7-4B17-8D09-4748C6B53B0B}"/>
            </c:ext>
          </c:extLst>
        </c:ser>
        <c:ser>
          <c:idx val="6"/>
          <c:order val="3"/>
          <c:tx>
            <c:strRef>
              <c:f>'m3 m13 - m17 ar avotiem'!$R$130</c:f>
              <c:strCache>
                <c:ptCount val="1"/>
                <c:pt idx="0">
                  <c:v>Ideoloģijas, reliģijas, kultūras, mentalitātes nesavienojamība, draudi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avotiem'!$S$123:$AE$123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</c:v>
                </c:pt>
                <c:pt idx="11">
                  <c:v>LTV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avotiem'!$S$130:$AE$130</c:f>
              <c:numCache>
                <c:formatCode>###0</c:formatCode>
                <c:ptCount val="13"/>
                <c:pt idx="0">
                  <c:v>12</c:v>
                </c:pt>
                <c:pt idx="1">
                  <c:v>20</c:v>
                </c:pt>
                <c:pt idx="2">
                  <c:v>14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9</c:v>
                </c:pt>
                <c:pt idx="7">
                  <c:v>3</c:v>
                </c:pt>
                <c:pt idx="8">
                  <c:v>10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A7-4B17-8D09-4748C6B53B0B}"/>
            </c:ext>
          </c:extLst>
        </c:ser>
        <c:ser>
          <c:idx val="8"/>
          <c:order val="4"/>
          <c:tx>
            <c:strRef>
              <c:f>'m3 m13 - m17 ar avotiem'!$R$132</c:f>
              <c:strCache>
                <c:ptCount val="1"/>
                <c:pt idx="0">
                  <c:v>Zināšanu trūkums par citu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avotiem'!$S$123:$AE$123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</c:v>
                </c:pt>
                <c:pt idx="11">
                  <c:v>LTV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avotiem'!$S$132:$AE$132</c:f>
              <c:numCache>
                <c:formatCode>###0</c:formatCode>
                <c:ptCount val="13"/>
                <c:pt idx="0">
                  <c:v>7</c:v>
                </c:pt>
                <c:pt idx="1">
                  <c:v>16</c:v>
                </c:pt>
                <c:pt idx="2">
                  <c:v>19</c:v>
                </c:pt>
                <c:pt idx="3">
                  <c:v>6</c:v>
                </c:pt>
                <c:pt idx="4">
                  <c:v>1</c:v>
                </c:pt>
                <c:pt idx="5">
                  <c:v>9</c:v>
                </c:pt>
                <c:pt idx="6">
                  <c:v>6</c:v>
                </c:pt>
                <c:pt idx="7">
                  <c:v>0</c:v>
                </c:pt>
                <c:pt idx="8">
                  <c:v>6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A7-4B17-8D09-4748C6B53B0B}"/>
            </c:ext>
          </c:extLst>
        </c:ser>
        <c:ser>
          <c:idx val="10"/>
          <c:order val="5"/>
          <c:tx>
            <c:strRef>
              <c:f>'m3 m13 - m17 ar avotiem'!$R$134</c:f>
              <c:strCache>
                <c:ptCount val="1"/>
                <c:pt idx="0">
                  <c:v>Politiskās elites nespēja vai nevēlēšanās risināt problēmu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avotiem'!$S$123:$AE$123</c:f>
              <c:strCache>
                <c:ptCount val="13"/>
                <c:pt idx="0">
                  <c:v>Diena</c:v>
                </c:pt>
                <c:pt idx="1">
                  <c:v>NRA</c:v>
                </c:pt>
                <c:pt idx="2">
                  <c:v>LA</c:v>
                </c:pt>
                <c:pt idx="3">
                  <c:v>Delfi.lv</c:v>
                </c:pt>
                <c:pt idx="4">
                  <c:v>TVnet.lv</c:v>
                </c:pt>
                <c:pt idx="5">
                  <c:v>TV3/skaties.lv</c:v>
                </c:pt>
                <c:pt idx="6">
                  <c:v>LETA</c:v>
                </c:pt>
                <c:pt idx="7">
                  <c:v>Vesti</c:v>
                </c:pt>
                <c:pt idx="8">
                  <c:v>LR1</c:v>
                </c:pt>
                <c:pt idx="9">
                  <c:v>LR4</c:v>
                </c:pt>
                <c:pt idx="10">
                  <c:v>Apollo</c:v>
                </c:pt>
                <c:pt idx="11">
                  <c:v>LTV</c:v>
                </c:pt>
                <c:pt idx="12">
                  <c:v>PBK</c:v>
                </c:pt>
              </c:strCache>
            </c:strRef>
          </c:cat>
          <c:val>
            <c:numRef>
              <c:f>'m3 m13 - m17 ar avotiem'!$S$134:$AE$134</c:f>
              <c:numCache>
                <c:formatCode>###0</c:formatCode>
                <c:ptCount val="13"/>
                <c:pt idx="0">
                  <c:v>53</c:v>
                </c:pt>
                <c:pt idx="1">
                  <c:v>21</c:v>
                </c:pt>
                <c:pt idx="2">
                  <c:v>30</c:v>
                </c:pt>
                <c:pt idx="3">
                  <c:v>2</c:v>
                </c:pt>
                <c:pt idx="4">
                  <c:v>0</c:v>
                </c:pt>
                <c:pt idx="5">
                  <c:v>14</c:v>
                </c:pt>
                <c:pt idx="6">
                  <c:v>73</c:v>
                </c:pt>
                <c:pt idx="7">
                  <c:v>19</c:v>
                </c:pt>
                <c:pt idx="8">
                  <c:v>17</c:v>
                </c:pt>
                <c:pt idx="9">
                  <c:v>10</c:v>
                </c:pt>
                <c:pt idx="10">
                  <c:v>1</c:v>
                </c:pt>
                <c:pt idx="11">
                  <c:v>0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A7-4B17-8D09-4748C6B53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752832"/>
        <c:axId val="59754368"/>
      </c:barChart>
      <c:catAx>
        <c:axId val="59752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9754368"/>
        <c:crosses val="autoZero"/>
        <c:auto val="1"/>
        <c:lblAlgn val="ctr"/>
        <c:lblOffset val="100"/>
        <c:noMultiLvlLbl val="0"/>
      </c:catAx>
      <c:valAx>
        <c:axId val="597543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9752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lv-LV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569335083114612"/>
          <c:y val="3.0866359269839369E-2"/>
          <c:w val="0.37007144940215808"/>
          <c:h val="0.91286804598270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'[18.10.2017.xls]Sheet2'!$B$4</c:f>
              <c:strCache>
                <c:ptCount val="1"/>
                <c:pt idx="0">
                  <c:v> Resursu trūkums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'[18.10.2017.xls]Sheet2'!$C$3:$G$3</c:f>
              <c:strCache>
                <c:ptCount val="5"/>
                <c:pt idx="0">
                  <c:v> Neitrālā n=141</c:v>
                </c:pt>
                <c:pt idx="1">
                  <c:v>. Nosodošā n=161</c:v>
                </c:pt>
                <c:pt idx="2">
                  <c:v>Veicinošā n=162</c:v>
                </c:pt>
                <c:pt idx="3">
                  <c:v> Jaukti (pretinieku un aizstāvju diskusija) n=36</c:v>
                </c:pt>
                <c:pt idx="4">
                  <c:v> Grūti pateikt n=107</c:v>
                </c:pt>
              </c:strCache>
            </c:strRef>
          </c:cat>
          <c:val>
            <c:numRef>
              <c:f>'[18.10.2017.xls]Sheet2'!$C$4:$G$4</c:f>
              <c:numCache>
                <c:formatCode>###0.0%</c:formatCode>
                <c:ptCount val="5"/>
                <c:pt idx="0">
                  <c:v>0.28368794326241131</c:v>
                </c:pt>
                <c:pt idx="1">
                  <c:v>0.11801242236024845</c:v>
                </c:pt>
                <c:pt idx="2">
                  <c:v>0.1111111111111111</c:v>
                </c:pt>
                <c:pt idx="3">
                  <c:v>0.22222222222222221</c:v>
                </c:pt>
                <c:pt idx="4">
                  <c:v>0.14018691588785046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0-4075-A405-044B8EC058DA}"/>
            </c:ext>
          </c:extLst>
        </c:ser>
        <c:ser>
          <c:idx val="1"/>
          <c:order val="1"/>
          <c:tx>
            <c:strRef>
              <c:f>'[18.10.2017.xls]Sheet2'!$B$5</c:f>
              <c:strCache>
                <c:ptCount val="1"/>
                <c:pt idx="0">
                  <c:v> Iecietības slieksnis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'[18.10.2017.xls]Sheet2'!$C$3:$G$3</c:f>
              <c:strCache>
                <c:ptCount val="5"/>
                <c:pt idx="0">
                  <c:v> Neitrālā n=141</c:v>
                </c:pt>
                <c:pt idx="1">
                  <c:v>. Nosodošā n=161</c:v>
                </c:pt>
                <c:pt idx="2">
                  <c:v>Veicinošā n=162</c:v>
                </c:pt>
                <c:pt idx="3">
                  <c:v> Jaukti (pretinieku un aizstāvju diskusija) n=36</c:v>
                </c:pt>
                <c:pt idx="4">
                  <c:v> Grūti pateikt n=107</c:v>
                </c:pt>
              </c:strCache>
            </c:strRef>
          </c:cat>
          <c:val>
            <c:numRef>
              <c:f>'[18.10.2017.xls]Sheet2'!$C$5:$G$5</c:f>
              <c:numCache>
                <c:formatCode>###0.0%</c:formatCode>
                <c:ptCount val="5"/>
                <c:pt idx="0">
                  <c:v>0.14893617021276595</c:v>
                </c:pt>
                <c:pt idx="1">
                  <c:v>0.10559006211180125</c:v>
                </c:pt>
                <c:pt idx="2">
                  <c:v>0.29629629629629628</c:v>
                </c:pt>
                <c:pt idx="3">
                  <c:v>0.1388888888888889</c:v>
                </c:pt>
                <c:pt idx="4">
                  <c:v>9.3457943925233641E-2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00-4075-A405-044B8EC058DA}"/>
            </c:ext>
          </c:extLst>
        </c:ser>
        <c:ser>
          <c:idx val="2"/>
          <c:order val="2"/>
          <c:tx>
            <c:strRef>
              <c:f>'[18.10.2017.xls]Sheet2'!$B$6</c:f>
              <c:strCache>
                <c:ptCount val="1"/>
                <c:pt idx="0">
                  <c:v>Getoizācijas politika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'[18.10.2017.xls]Sheet2'!$C$3:$G$3</c:f>
              <c:strCache>
                <c:ptCount val="5"/>
                <c:pt idx="0">
                  <c:v> Neitrālā n=141</c:v>
                </c:pt>
                <c:pt idx="1">
                  <c:v>. Nosodošā n=161</c:v>
                </c:pt>
                <c:pt idx="2">
                  <c:v>Veicinošā n=162</c:v>
                </c:pt>
                <c:pt idx="3">
                  <c:v> Jaukti (pretinieku un aizstāvju diskusija) n=36</c:v>
                </c:pt>
                <c:pt idx="4">
                  <c:v> Grūti pateikt n=107</c:v>
                </c:pt>
              </c:strCache>
            </c:strRef>
          </c:cat>
          <c:val>
            <c:numRef>
              <c:f>'[18.10.2017.xls]Sheet2'!$C$6:$G$6</c:f>
              <c:numCache>
                <c:formatCode>###0.0%</c:formatCode>
                <c:ptCount val="5"/>
                <c:pt idx="0">
                  <c:v>7.0921985815602828E-2</c:v>
                </c:pt>
                <c:pt idx="1">
                  <c:v>5.5900621118012424E-2</c:v>
                </c:pt>
                <c:pt idx="2">
                  <c:v>0.11728395061728396</c:v>
                </c:pt>
                <c:pt idx="3">
                  <c:v>0.1111111111111111</c:v>
                </c:pt>
                <c:pt idx="4">
                  <c:v>7.476635514018691E-2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00-4075-A405-044B8EC058DA}"/>
            </c:ext>
          </c:extLst>
        </c:ser>
        <c:ser>
          <c:idx val="3"/>
          <c:order val="3"/>
          <c:tx>
            <c:strRef>
              <c:f>'[18.10.2017.xls]Sheet2'!$B$7</c:f>
              <c:strCache>
                <c:ptCount val="1"/>
                <c:pt idx="0">
                  <c:v> Ideoloģijas, reliģijas, kultūras, mentalitātes nesavienojamība, draudi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'[18.10.2017.xls]Sheet2'!$C$3:$G$3</c:f>
              <c:strCache>
                <c:ptCount val="5"/>
                <c:pt idx="0">
                  <c:v> Neitrālā n=141</c:v>
                </c:pt>
                <c:pt idx="1">
                  <c:v>. Nosodošā n=161</c:v>
                </c:pt>
                <c:pt idx="2">
                  <c:v>Veicinošā n=162</c:v>
                </c:pt>
                <c:pt idx="3">
                  <c:v> Jaukti (pretinieku un aizstāvju diskusija) n=36</c:v>
                </c:pt>
                <c:pt idx="4">
                  <c:v> Grūti pateikt n=107</c:v>
                </c:pt>
              </c:strCache>
            </c:strRef>
          </c:cat>
          <c:val>
            <c:numRef>
              <c:f>'[18.10.2017.xls]Sheet2'!$C$7:$G$7</c:f>
              <c:numCache>
                <c:formatCode>###0.0%</c:formatCode>
                <c:ptCount val="5"/>
                <c:pt idx="0">
                  <c:v>0.14893617021276595</c:v>
                </c:pt>
                <c:pt idx="1">
                  <c:v>0.15527950310559008</c:v>
                </c:pt>
                <c:pt idx="2">
                  <c:v>0.21604938271604937</c:v>
                </c:pt>
                <c:pt idx="3">
                  <c:v>0.27777777777777779</c:v>
                </c:pt>
                <c:pt idx="4">
                  <c:v>3.7383177570093455E-2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00-4075-A405-044B8EC058DA}"/>
            </c:ext>
          </c:extLst>
        </c:ser>
        <c:ser>
          <c:idx val="4"/>
          <c:order val="4"/>
          <c:tx>
            <c:strRef>
              <c:f>'[18.10.2017.xls]Sheet2'!$B$8</c:f>
              <c:strCache>
                <c:ptCount val="1"/>
                <c:pt idx="0">
                  <c:v> Zināšanu trūkums par citu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'[18.10.2017.xls]Sheet2'!$C$3:$G$3</c:f>
              <c:strCache>
                <c:ptCount val="5"/>
                <c:pt idx="0">
                  <c:v> Neitrālā n=141</c:v>
                </c:pt>
                <c:pt idx="1">
                  <c:v>. Nosodošā n=161</c:v>
                </c:pt>
                <c:pt idx="2">
                  <c:v>Veicinošā n=162</c:v>
                </c:pt>
                <c:pt idx="3">
                  <c:v> Jaukti (pretinieku un aizstāvju diskusija) n=36</c:v>
                </c:pt>
                <c:pt idx="4">
                  <c:v> Grūti pateikt n=107</c:v>
                </c:pt>
              </c:strCache>
            </c:strRef>
          </c:cat>
          <c:val>
            <c:numRef>
              <c:f>'[18.10.2017.xls]Sheet2'!$C$8:$G$8</c:f>
              <c:numCache>
                <c:formatCode>###0.0%</c:formatCode>
                <c:ptCount val="5"/>
                <c:pt idx="0">
                  <c:v>8.5106382978723402E-2</c:v>
                </c:pt>
                <c:pt idx="1">
                  <c:v>0.25465838509316774</c:v>
                </c:pt>
                <c:pt idx="2">
                  <c:v>2.4691358024691357E-2</c:v>
                </c:pt>
                <c:pt idx="3">
                  <c:v>0.1388888888888889</c:v>
                </c:pt>
                <c:pt idx="4">
                  <c:v>0.13084112149532712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00-4075-A405-044B8EC058DA}"/>
            </c:ext>
          </c:extLst>
        </c:ser>
        <c:ser>
          <c:idx val="5"/>
          <c:order val="5"/>
          <c:tx>
            <c:strRef>
              <c:f>'[18.10.2017.xls]Sheet2'!$B$9</c:f>
              <c:strCache>
                <c:ptCount val="1"/>
                <c:pt idx="0">
                  <c:v> Politiskās elites nespēja vai nevēlēšanās risināt problēmu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'[18.10.2017.xls]Sheet2'!$C$3:$G$3</c:f>
              <c:strCache>
                <c:ptCount val="5"/>
                <c:pt idx="0">
                  <c:v> Neitrālā n=141</c:v>
                </c:pt>
                <c:pt idx="1">
                  <c:v>. Nosodošā n=161</c:v>
                </c:pt>
                <c:pt idx="2">
                  <c:v>Veicinošā n=162</c:v>
                </c:pt>
                <c:pt idx="3">
                  <c:v> Jaukti (pretinieku un aizstāvju diskusija) n=36</c:v>
                </c:pt>
                <c:pt idx="4">
                  <c:v> Grūti pateikt n=107</c:v>
                </c:pt>
              </c:strCache>
            </c:strRef>
          </c:cat>
          <c:val>
            <c:numRef>
              <c:f>'[18.10.2017.xls]Sheet2'!$C$9:$G$9</c:f>
              <c:numCache>
                <c:formatCode>###0.0%</c:formatCode>
                <c:ptCount val="5"/>
                <c:pt idx="0">
                  <c:v>0.34042553191489361</c:v>
                </c:pt>
                <c:pt idx="1">
                  <c:v>0.44099378881987578</c:v>
                </c:pt>
                <c:pt idx="2">
                  <c:v>0.37654320987654322</c:v>
                </c:pt>
                <c:pt idx="3">
                  <c:v>0.36111111111111116</c:v>
                </c:pt>
                <c:pt idx="4">
                  <c:v>0.52336448598130847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00-4075-A405-044B8EC05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223184"/>
        <c:axId val="1"/>
      </c:barChart>
      <c:catAx>
        <c:axId val="336223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/>
        <c:numFmt formatCode="###0.0%" sourceLinked="1"/>
        <c:majorTickMark val="out"/>
        <c:minorTickMark val="none"/>
        <c:tickLblPos val="nextTo"/>
        <c:crossAx val="3362231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'm3 m13 - m17 ar mediju tipiem '!$K$23</c:f>
              <c:strCache>
                <c:ptCount val="1"/>
                <c:pt idx="0">
                  <c:v>Laikraksti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4-4B3C-9850-E1A6D6E446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4-4B3C-9850-E1A6D6E446C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4-4B3C-9850-E1A6D6E446C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F4-4B3C-9850-E1A6D6E446C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F4-4B3C-9850-E1A6D6E446C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F4-4B3C-9850-E1A6D6E446C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F4-4B3C-9850-E1A6D6E446C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F4-4B3C-9850-E1A6D6E446C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F4-4B3C-9850-E1A6D6E446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mediju tipiem '!$J$24:$J$32</c:f>
              <c:strCache>
                <c:ptCount val="9"/>
                <c:pt idx="0">
                  <c:v>Bēgšanas process (karš, jūras un robežu šķērsošana, nometnes)</c:v>
                </c:pt>
                <c:pt idx="1">
                  <c:v>Palīdzības sniegšana</c:v>
                </c:pt>
                <c:pt idx="2">
                  <c:v>Noziedzība, antisociāla uzvedība</c:v>
                </c:pt>
                <c:pt idx="3">
                  <c:v>Attieksme pret bēgļiem (Rasisms, neiecietība, tolerance, daudzveidība, integrācija, globalizācija)</c:v>
                </c:pt>
                <c:pt idx="4">
                  <c:v>Ekonomiskā attīstība, demogrāfiskā situācija (migrācija, viesstrādnieki)</c:v>
                </c:pt>
                <c:pt idx="5">
                  <c:v>Politiskā (uzņemšanas kvotas, attiecības ar ES, LV )</c:v>
                </c:pt>
                <c:pt idx="6">
                  <c:v> „Civilizāciju sadursme” (Reliģija, mentalitāte, kultūras atšķirības, identitāte)</c:v>
                </c:pt>
                <c:pt idx="7">
                  <c:v>Vairākas iepriekšminētās tēmas</c:v>
                </c:pt>
                <c:pt idx="8">
                  <c:v>Cits</c:v>
                </c:pt>
              </c:strCache>
            </c:strRef>
          </c:cat>
          <c:val>
            <c:numRef>
              <c:f>'m3 m13 - m17 ar mediju tipiem '!$K$24:$K$32</c:f>
              <c:numCache>
                <c:formatCode>0%</c:formatCode>
                <c:ptCount val="9"/>
                <c:pt idx="0">
                  <c:v>0.05</c:v>
                </c:pt>
                <c:pt idx="1">
                  <c:v>0.12</c:v>
                </c:pt>
                <c:pt idx="2">
                  <c:v>0.1</c:v>
                </c:pt>
                <c:pt idx="3">
                  <c:v>0.15</c:v>
                </c:pt>
                <c:pt idx="4">
                  <c:v>0.04</c:v>
                </c:pt>
                <c:pt idx="5">
                  <c:v>0.42</c:v>
                </c:pt>
                <c:pt idx="6">
                  <c:v>0.04</c:v>
                </c:pt>
                <c:pt idx="7">
                  <c:v>0.01</c:v>
                </c:pt>
                <c:pt idx="8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0F4-4B3C-9850-E1A6D6E446CF}"/>
            </c:ext>
          </c:extLst>
        </c:ser>
        <c:ser>
          <c:idx val="1"/>
          <c:order val="1"/>
          <c:tx>
            <c:strRef>
              <c:f>'m3 m13 - m17 ar mediju tipiem '!$L$23</c:f>
              <c:strCache>
                <c:ptCount val="1"/>
                <c:pt idx="0">
                  <c:v>TV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F4-4B3C-9850-E1A6D6E446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F4-4B3C-9850-E1A6D6E446C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F4-4B3C-9850-E1A6D6E446C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F4-4B3C-9850-E1A6D6E446C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F4-4B3C-9850-E1A6D6E446C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F4-4B3C-9850-E1A6D6E446C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F4-4B3C-9850-E1A6D6E446C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F4-4B3C-9850-E1A6D6E446C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F4-4B3C-9850-E1A6D6E446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mediju tipiem '!$J$24:$J$32</c:f>
              <c:strCache>
                <c:ptCount val="9"/>
                <c:pt idx="0">
                  <c:v>Bēgšanas process (karš, jūras un robežu šķērsošana, nometnes)</c:v>
                </c:pt>
                <c:pt idx="1">
                  <c:v>Palīdzības sniegšana</c:v>
                </c:pt>
                <c:pt idx="2">
                  <c:v>Noziedzība, antisociāla uzvedība</c:v>
                </c:pt>
                <c:pt idx="3">
                  <c:v>Attieksme pret bēgļiem (Rasisms, neiecietība, tolerance, daudzveidība, integrācija, globalizācija)</c:v>
                </c:pt>
                <c:pt idx="4">
                  <c:v>Ekonomiskā attīstība, demogrāfiskā situācija (migrācija, viesstrādnieki)</c:v>
                </c:pt>
                <c:pt idx="5">
                  <c:v>Politiskā (uzņemšanas kvotas, attiecības ar ES, LV )</c:v>
                </c:pt>
                <c:pt idx="6">
                  <c:v> „Civilizāciju sadursme” (Reliģija, mentalitāte, kultūras atšķirības, identitāte)</c:v>
                </c:pt>
                <c:pt idx="7">
                  <c:v>Vairākas iepriekšminētās tēmas</c:v>
                </c:pt>
                <c:pt idx="8">
                  <c:v>Cits</c:v>
                </c:pt>
              </c:strCache>
            </c:strRef>
          </c:cat>
          <c:val>
            <c:numRef>
              <c:f>'m3 m13 - m17 ar mediju tipiem '!$L$24:$L$32</c:f>
              <c:numCache>
                <c:formatCode>0%</c:formatCode>
                <c:ptCount val="9"/>
                <c:pt idx="0">
                  <c:v>0.1</c:v>
                </c:pt>
                <c:pt idx="1">
                  <c:v>0.25</c:v>
                </c:pt>
                <c:pt idx="2">
                  <c:v>0.05</c:v>
                </c:pt>
                <c:pt idx="3">
                  <c:v>0.24</c:v>
                </c:pt>
                <c:pt idx="4">
                  <c:v>0</c:v>
                </c:pt>
                <c:pt idx="5">
                  <c:v>0.28999999999999998</c:v>
                </c:pt>
                <c:pt idx="6">
                  <c:v>0.02</c:v>
                </c:pt>
                <c:pt idx="7">
                  <c:v>0.01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0F4-4B3C-9850-E1A6D6E446CF}"/>
            </c:ext>
          </c:extLst>
        </c:ser>
        <c:ser>
          <c:idx val="2"/>
          <c:order val="2"/>
          <c:tx>
            <c:strRef>
              <c:f>'m3 m13 - m17 ar mediju tipiem '!$M$23</c:f>
              <c:strCache>
                <c:ptCount val="1"/>
                <c:pt idx="0">
                  <c:v>Ziņu portāli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0F4-4B3C-9850-E1A6D6E446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0F4-4B3C-9850-E1A6D6E446C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0F4-4B3C-9850-E1A6D6E446C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0F4-4B3C-9850-E1A6D6E446C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0F4-4B3C-9850-E1A6D6E446C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0F4-4B3C-9850-E1A6D6E446C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0F4-4B3C-9850-E1A6D6E446C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0F4-4B3C-9850-E1A6D6E446C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0F4-4B3C-9850-E1A6D6E446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mediju tipiem '!$J$24:$J$32</c:f>
              <c:strCache>
                <c:ptCount val="9"/>
                <c:pt idx="0">
                  <c:v>Bēgšanas process (karš, jūras un robežu šķērsošana, nometnes)</c:v>
                </c:pt>
                <c:pt idx="1">
                  <c:v>Palīdzības sniegšana</c:v>
                </c:pt>
                <c:pt idx="2">
                  <c:v>Noziedzība, antisociāla uzvedība</c:v>
                </c:pt>
                <c:pt idx="3">
                  <c:v>Attieksme pret bēgļiem (Rasisms, neiecietība, tolerance, daudzveidība, integrācija, globalizācija)</c:v>
                </c:pt>
                <c:pt idx="4">
                  <c:v>Ekonomiskā attīstība, demogrāfiskā situācija (migrācija, viesstrādnieki)</c:v>
                </c:pt>
                <c:pt idx="5">
                  <c:v>Politiskā (uzņemšanas kvotas, attiecības ar ES, LV )</c:v>
                </c:pt>
                <c:pt idx="6">
                  <c:v> „Civilizāciju sadursme” (Reliģija, mentalitāte, kultūras atšķirības, identitāte)</c:v>
                </c:pt>
                <c:pt idx="7">
                  <c:v>Vairākas iepriekšminētās tēmas</c:v>
                </c:pt>
                <c:pt idx="8">
                  <c:v>Cits</c:v>
                </c:pt>
              </c:strCache>
            </c:strRef>
          </c:cat>
          <c:val>
            <c:numRef>
              <c:f>'m3 m13 - m17 ar mediju tipiem '!$M$24:$M$32</c:f>
              <c:numCache>
                <c:formatCode>0%</c:formatCode>
                <c:ptCount val="9"/>
                <c:pt idx="0">
                  <c:v>0.13</c:v>
                </c:pt>
                <c:pt idx="1">
                  <c:v>0.26</c:v>
                </c:pt>
                <c:pt idx="2">
                  <c:v>0.12</c:v>
                </c:pt>
                <c:pt idx="3">
                  <c:v>0.2</c:v>
                </c:pt>
                <c:pt idx="4">
                  <c:v>0.01</c:v>
                </c:pt>
                <c:pt idx="5">
                  <c:v>0.2</c:v>
                </c:pt>
                <c:pt idx="6">
                  <c:v>0.12</c:v>
                </c:pt>
                <c:pt idx="7">
                  <c:v>0.04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0F4-4B3C-9850-E1A6D6E446CF}"/>
            </c:ext>
          </c:extLst>
        </c:ser>
        <c:ser>
          <c:idx val="3"/>
          <c:order val="3"/>
          <c:tx>
            <c:strRef>
              <c:f>'m3 m13 - m17 ar mediju tipiem '!$N$23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0F4-4B3C-9850-E1A6D6E446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0F4-4B3C-9850-E1A6D6E446C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0F4-4B3C-9850-E1A6D6E446C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0F4-4B3C-9850-E1A6D6E446C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0F4-4B3C-9850-E1A6D6E446C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0F4-4B3C-9850-E1A6D6E446C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0F4-4B3C-9850-E1A6D6E446C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0F4-4B3C-9850-E1A6D6E446C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0F4-4B3C-9850-E1A6D6E446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mediju tipiem '!$J$24:$J$32</c:f>
              <c:strCache>
                <c:ptCount val="9"/>
                <c:pt idx="0">
                  <c:v>Bēgšanas process (karš, jūras un robežu šķērsošana, nometnes)</c:v>
                </c:pt>
                <c:pt idx="1">
                  <c:v>Palīdzības sniegšana</c:v>
                </c:pt>
                <c:pt idx="2">
                  <c:v>Noziedzība, antisociāla uzvedība</c:v>
                </c:pt>
                <c:pt idx="3">
                  <c:v>Attieksme pret bēgļiem (Rasisms, neiecietība, tolerance, daudzveidība, integrācija, globalizācija)</c:v>
                </c:pt>
                <c:pt idx="4">
                  <c:v>Ekonomiskā attīstība, demogrāfiskā situācija (migrācija, viesstrādnieki)</c:v>
                </c:pt>
                <c:pt idx="5">
                  <c:v>Politiskā (uzņemšanas kvotas, attiecības ar ES, LV )</c:v>
                </c:pt>
                <c:pt idx="6">
                  <c:v> „Civilizāciju sadursme” (Reliģija, mentalitāte, kultūras atšķirības, identitāte)</c:v>
                </c:pt>
                <c:pt idx="7">
                  <c:v>Vairākas iepriekšminētās tēmas</c:v>
                </c:pt>
                <c:pt idx="8">
                  <c:v>Cits</c:v>
                </c:pt>
              </c:strCache>
            </c:strRef>
          </c:cat>
          <c:val>
            <c:numRef>
              <c:f>'m3 m13 - m17 ar mediju tipiem '!$N$24:$N$32</c:f>
              <c:numCache>
                <c:formatCode>0%</c:formatCode>
                <c:ptCount val="9"/>
                <c:pt idx="0">
                  <c:v>0.14000000000000001</c:v>
                </c:pt>
                <c:pt idx="1">
                  <c:v>0.13</c:v>
                </c:pt>
                <c:pt idx="2">
                  <c:v>0.03</c:v>
                </c:pt>
                <c:pt idx="3">
                  <c:v>0.06</c:v>
                </c:pt>
                <c:pt idx="4">
                  <c:v>0</c:v>
                </c:pt>
                <c:pt idx="5">
                  <c:v>0.44</c:v>
                </c:pt>
                <c:pt idx="6">
                  <c:v>0</c:v>
                </c:pt>
                <c:pt idx="7">
                  <c:v>0.11</c:v>
                </c:pt>
                <c:pt idx="8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40F4-4B3C-9850-E1A6D6E446CF}"/>
            </c:ext>
          </c:extLst>
        </c:ser>
        <c:ser>
          <c:idx val="4"/>
          <c:order val="4"/>
          <c:tx>
            <c:strRef>
              <c:f>'m3 m13 - m17 ar mediju tipiem '!$O$23</c:f>
              <c:strCache>
                <c:ptCount val="1"/>
                <c:pt idx="0">
                  <c:v>LETA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0F4-4B3C-9850-E1A6D6E446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0F4-4B3C-9850-E1A6D6E446C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0F4-4B3C-9850-E1A6D6E446C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0F4-4B3C-9850-E1A6D6E446C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0F4-4B3C-9850-E1A6D6E446C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0F4-4B3C-9850-E1A6D6E446C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0F4-4B3C-9850-E1A6D6E446C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0F4-4B3C-9850-E1A6D6E446CF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0F4-4B3C-9850-E1A6D6E446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'm3 m13 - m17 ar mediju tipiem '!$J$24:$J$32</c:f>
              <c:strCache>
                <c:ptCount val="9"/>
                <c:pt idx="0">
                  <c:v>Bēgšanas process (karš, jūras un robežu šķērsošana, nometnes)</c:v>
                </c:pt>
                <c:pt idx="1">
                  <c:v>Palīdzības sniegšana</c:v>
                </c:pt>
                <c:pt idx="2">
                  <c:v>Noziedzība, antisociāla uzvedība</c:v>
                </c:pt>
                <c:pt idx="3">
                  <c:v>Attieksme pret bēgļiem (Rasisms, neiecietība, tolerance, daudzveidība, integrācija, globalizācija)</c:v>
                </c:pt>
                <c:pt idx="4">
                  <c:v>Ekonomiskā attīstība, demogrāfiskā situācija (migrācija, viesstrādnieki)</c:v>
                </c:pt>
                <c:pt idx="5">
                  <c:v>Politiskā (uzņemšanas kvotas, attiecības ar ES, LV )</c:v>
                </c:pt>
                <c:pt idx="6">
                  <c:v> „Civilizāciju sadursme” (Reliģija, mentalitāte, kultūras atšķirības, identitāte)</c:v>
                </c:pt>
                <c:pt idx="7">
                  <c:v>Vairākas iepriekšminētās tēmas</c:v>
                </c:pt>
                <c:pt idx="8">
                  <c:v>Cits</c:v>
                </c:pt>
              </c:strCache>
            </c:strRef>
          </c:cat>
          <c:val>
            <c:numRef>
              <c:f>'m3 m13 - m17 ar mediju tipiem '!$O$24:$O$32</c:f>
              <c:numCache>
                <c:formatCode>0%</c:formatCode>
                <c:ptCount val="9"/>
                <c:pt idx="0">
                  <c:v>0</c:v>
                </c:pt>
                <c:pt idx="1">
                  <c:v>0.06</c:v>
                </c:pt>
                <c:pt idx="2">
                  <c:v>0.04</c:v>
                </c:pt>
                <c:pt idx="3">
                  <c:v>0.13</c:v>
                </c:pt>
                <c:pt idx="4">
                  <c:v>0.04</c:v>
                </c:pt>
                <c:pt idx="5">
                  <c:v>0.71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1-40F4-4B3C-9850-E1A6D6E44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671032"/>
        <c:axId val="314667992"/>
      </c:barChart>
      <c:catAx>
        <c:axId val="314671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4667992"/>
        <c:crosses val="autoZero"/>
        <c:auto val="1"/>
        <c:lblAlgn val="ctr"/>
        <c:lblOffset val="100"/>
        <c:noMultiLvlLbl val="0"/>
      </c:catAx>
      <c:valAx>
        <c:axId val="3146679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14671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4533156247035385E-2"/>
                  <c:y val="-8.62592922581977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46-47C4-ACDC-2D91F27C56B8}"/>
                </c:ext>
              </c:extLst>
            </c:dLbl>
            <c:dLbl>
              <c:idx val="1"/>
              <c:layout>
                <c:manualLayout>
                  <c:x val="6.4050643381147144E-3"/>
                  <c:y val="7.610390315381765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46-47C4-ACDC-2D91F27C56B8}"/>
                </c:ext>
              </c:extLst>
            </c:dLbl>
            <c:dLbl>
              <c:idx val="2"/>
              <c:layout>
                <c:manualLayout>
                  <c:x val="-6.4050643381147743E-2"/>
                  <c:y val="-2.686020111311211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46-47C4-ACDC-2D91F27C56B8}"/>
                </c:ext>
              </c:extLst>
            </c:dLbl>
            <c:dLbl>
              <c:idx val="3"/>
              <c:layout>
                <c:manualLayout>
                  <c:x val="-8.9670900733606826E-2"/>
                  <c:y val="-8.9534003710374128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46-47C4-ACDC-2D91F27C56B8}"/>
                </c:ext>
              </c:extLst>
            </c:dLbl>
            <c:dLbl>
              <c:idx val="4"/>
              <c:layout>
                <c:manualLayout>
                  <c:x val="-6.2449377296619035E-2"/>
                  <c:y val="-8.953400371037373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46-47C4-ACDC-2D91F27C5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'm4 - m6 m15 m16'!$J$10:$J$15</c:f>
              <c:strCache>
                <c:ptCount val="6"/>
                <c:pt idx="0">
                  <c:v>Konflikta reģions (Tuvie Austrumi, Turcija)</c:v>
                </c:pt>
                <c:pt idx="1">
                  <c:v>ES un EEZ (izņemot Latviju)</c:v>
                </c:pt>
                <c:pt idx="2">
                  <c:v>Latvija</c:v>
                </c:pt>
                <c:pt idx="3">
                  <c:v>Citas valstis</c:v>
                </c:pt>
                <c:pt idx="4">
                  <c:v>Jaukti</c:v>
                </c:pt>
                <c:pt idx="5">
                  <c:v>Nav minēta</c:v>
                </c:pt>
              </c:strCache>
            </c:strRef>
          </c:cat>
          <c:val>
            <c:numRef>
              <c:f>'m4 - m6 m15 m16'!$K$10:$K$15</c:f>
              <c:numCache>
                <c:formatCode>0%</c:formatCode>
                <c:ptCount val="6"/>
                <c:pt idx="0">
                  <c:v>0.03</c:v>
                </c:pt>
                <c:pt idx="1">
                  <c:v>0.39</c:v>
                </c:pt>
                <c:pt idx="2">
                  <c:v>0.47</c:v>
                </c:pt>
                <c:pt idx="3">
                  <c:v>0.02</c:v>
                </c:pt>
                <c:pt idx="4">
                  <c:v>0.09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46-47C4-ACDC-2D91F27C5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00717805184382"/>
          <c:y val="0.16773133437477222"/>
          <c:w val="0.30081695298203853"/>
          <c:h val="0.50191920903175735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012345679012344E-2"/>
          <c:y val="8.7754142046676031E-2"/>
          <c:w val="0.72654357441430928"/>
          <c:h val="0.8132675852630699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1033245844269399E-2"/>
                  <c:y val="-3.218358121901430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92-4485-9EA6-E4B0AA0BFC7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>
                      <a:solidFill>
                        <a:schemeClr val="bg1">
                          <a:lumMod val="85000"/>
                        </a:schemeClr>
                      </a:solidFill>
                    </a:defRPr>
                  </a:pPr>
                  <a:endParaRPr lang="lv-LV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92-4485-9EA6-E4B0AA0BFC73}"/>
                </c:ext>
              </c:extLst>
            </c:dLbl>
            <c:dLbl>
              <c:idx val="2"/>
              <c:layout>
                <c:manualLayout>
                  <c:x val="-1.6539916885389298E-2"/>
                  <c:y val="-7.698089822105569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92-4485-9EA6-E4B0AA0BFC73}"/>
                </c:ext>
              </c:extLst>
            </c:dLbl>
            <c:dLbl>
              <c:idx val="3"/>
              <c:layout>
                <c:manualLayout>
                  <c:x val="0.191666447944007"/>
                  <c:y val="0.12037037037037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92-4485-9EA6-E4B0AA0BFC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'm4 - m6 m15 m16'!$I$33:$I$36</c:f>
              <c:strCache>
                <c:ptCount val="4"/>
                <c:pt idx="0">
                  <c:v>indivīds</c:v>
                </c:pt>
                <c:pt idx="1">
                  <c:v>grupa</c:v>
                </c:pt>
                <c:pt idx="2">
                  <c:v> jaukti</c:v>
                </c:pt>
                <c:pt idx="3">
                  <c:v>grūti nosakāms</c:v>
                </c:pt>
              </c:strCache>
            </c:strRef>
          </c:cat>
          <c:val>
            <c:numRef>
              <c:f>'m4 - m6 m15 m16'!$J$33:$J$36</c:f>
              <c:numCache>
                <c:formatCode>0%</c:formatCode>
                <c:ptCount val="4"/>
                <c:pt idx="0">
                  <c:v>0.06</c:v>
                </c:pt>
                <c:pt idx="1">
                  <c:v>0.9</c:v>
                </c:pt>
                <c:pt idx="2">
                  <c:v>0.03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92-4485-9EA6-E4B0AA0BFC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8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AE-4F63-B62B-A12D0C6896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AE-4F63-B62B-A12D0C6896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5AE-4F63-B62B-A12D0C6896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5AE-4F63-B62B-A12D0C6896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5AE-4F63-B62B-A12D0C6896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5AE-4F63-B62B-A12D0C6896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5AE-4F63-B62B-A12D0C6896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5AE-4F63-B62B-A12D0C6896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'vardi beidzamais var'!$L$17:$L$24</c:f>
              <c:strCache>
                <c:ptCount val="8"/>
                <c:pt idx="0">
                  <c:v>bēglis, bēgļi</c:v>
                </c:pt>
                <c:pt idx="1">
                  <c:v>afganistānas, āfrikas bēgļi</c:v>
                </c:pt>
                <c:pt idx="2">
                  <c:v>imigranti, imigrācija</c:v>
                </c:pt>
                <c:pt idx="3">
                  <c:v>migrācija, migranti</c:v>
                </c:pt>
                <c:pt idx="4">
                  <c:v>nelegālie migranti, nelegālā imigrācija, nelegālie patvēruma meklētāji</c:v>
                </c:pt>
                <c:pt idx="5">
                  <c:v>patvēruma meklētāji, patvēruma lūdzēji</c:v>
                </c:pt>
                <c:pt idx="6">
                  <c:v>cilvēki</c:v>
                </c:pt>
                <c:pt idx="7">
                  <c:v>citi vārdi</c:v>
                </c:pt>
              </c:strCache>
            </c:strRef>
          </c:cat>
          <c:val>
            <c:numRef>
              <c:f>'vardi beidzamais var'!$M$17:$M$24</c:f>
              <c:numCache>
                <c:formatCode>General</c:formatCode>
                <c:ptCount val="8"/>
                <c:pt idx="0">
                  <c:v>536</c:v>
                </c:pt>
                <c:pt idx="1">
                  <c:v>25</c:v>
                </c:pt>
                <c:pt idx="2">
                  <c:v>119</c:v>
                </c:pt>
                <c:pt idx="3">
                  <c:v>113</c:v>
                </c:pt>
                <c:pt idx="4">
                  <c:v>62</c:v>
                </c:pt>
                <c:pt idx="5">
                  <c:v>253</c:v>
                </c:pt>
                <c:pt idx="6">
                  <c:v>22</c:v>
                </c:pt>
                <c:pt idx="7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5AE-4F63-B62B-A12D0C689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/>
              <a:t>Informācijas avotu</a:t>
            </a:r>
            <a:r>
              <a:rPr lang="lv-LV" baseline="0"/>
              <a:t> struktūra (</a:t>
            </a:r>
            <a:r>
              <a:rPr lang="en-US"/>
              <a:t>n=432</a:t>
            </a:r>
            <a:r>
              <a:rPr lang="lv-LV"/>
              <a:t>)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'[23.10.2017.xls]cik=1'!$E$69</c:f>
              <c:strCache>
                <c:ptCount val="1"/>
                <c:pt idx="0">
                  <c:v>n=432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'[23.10.2017.xls]cik=1'!$B$70:$B$79</c:f>
              <c:strCache>
                <c:ptCount val="10"/>
                <c:pt idx="0">
                  <c:v> žurnālists</c:v>
                </c:pt>
                <c:pt idx="1">
                  <c:v> bēglis</c:v>
                </c:pt>
                <c:pt idx="2">
                  <c:v>Saeimas deputāts, ministrs, LV prezidents</c:v>
                </c:pt>
                <c:pt idx="3">
                  <c:v>valsts un pašvaldības institūciju amatpersonas (izņemot policiju)</c:v>
                </c:pt>
                <c:pt idx="4">
                  <c:v> Policija, militārpersonas, drošības sargi</c:v>
                </c:pt>
                <c:pt idx="5">
                  <c:v>Starptautisko valsts institūciju amatpersonas</c:v>
                </c:pt>
                <c:pt idx="6">
                  <c:v> Eksperts (LV, ārzemju)</c:v>
                </c:pt>
                <c:pt idx="7">
                  <c:v>darītāji (cilvēktiesību NVO, brīvprātīgie palīgi)</c:v>
                </c:pt>
                <c:pt idx="8">
                  <c:v>tautas balss</c:v>
                </c:pt>
                <c:pt idx="9">
                  <c:v>Anonīms avots</c:v>
                </c:pt>
              </c:strCache>
            </c:strRef>
          </c:cat>
          <c:val>
            <c:numRef>
              <c:f>'[23.10.2017.xls]cik=1'!$E$70:$E$79</c:f>
              <c:numCache>
                <c:formatCode>###0.0%</c:formatCode>
                <c:ptCount val="10"/>
                <c:pt idx="0">
                  <c:v>0.38888888888888884</c:v>
                </c:pt>
                <c:pt idx="1">
                  <c:v>1.8518518518518517E-2</c:v>
                </c:pt>
                <c:pt idx="2">
                  <c:v>0.10879629629629629</c:v>
                </c:pt>
                <c:pt idx="3">
                  <c:v>5.7870370370370371E-2</c:v>
                </c:pt>
                <c:pt idx="4">
                  <c:v>2.0833333333333336E-2</c:v>
                </c:pt>
                <c:pt idx="5">
                  <c:v>0.19675925925925927</c:v>
                </c:pt>
                <c:pt idx="6">
                  <c:v>9.2592592592592601E-2</c:v>
                </c:pt>
                <c:pt idx="7">
                  <c:v>5.0925925925925923E-2</c:v>
                </c:pt>
                <c:pt idx="8">
                  <c:v>4.1666666666666671E-2</c:v>
                </c:pt>
                <c:pt idx="9">
                  <c:v>1.1574074074074075E-2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C4-4FF4-8D2C-539E8E557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31200"/>
        <c:axId val="1"/>
      </c:barChart>
      <c:catAx>
        <c:axId val="33713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##0.0%" sourceLinked="1"/>
        <c:majorTickMark val="out"/>
        <c:minorTickMark val="none"/>
        <c:tickLblPos val="nextTo"/>
        <c:crossAx val="337131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/>
              <a:t>Izteiktās attieksmes pret migrāciju struktūra (1 avots) (</a:t>
            </a:r>
            <a:r>
              <a:rPr lang="en-US"/>
              <a:t>n=433</a:t>
            </a:r>
            <a:r>
              <a:rPr lang="lv-LV"/>
              <a:t>)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'[23.10.2017.xls]cik=1'!$E$87</c:f>
              <c:strCache>
                <c:ptCount val="1"/>
                <c:pt idx="0">
                  <c:v>n=433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'[23.10.2017.xls]cik=1'!$B$88:$B$92</c:f>
              <c:strCache>
                <c:ptCount val="5"/>
                <c:pt idx="0">
                  <c:v> neitrālā</c:v>
                </c:pt>
                <c:pt idx="1">
                  <c:v> negatīvā</c:v>
                </c:pt>
                <c:pt idx="2">
                  <c:v> pozitīvā</c:v>
                </c:pt>
                <c:pt idx="3">
                  <c:v> ironiskā</c:v>
                </c:pt>
                <c:pt idx="4">
                  <c:v>jaukta, pretrunīga, nenosakāma</c:v>
                </c:pt>
              </c:strCache>
            </c:strRef>
          </c:cat>
          <c:val>
            <c:numRef>
              <c:f>'[23.10.2017.xls]cik=1'!$E$88:$E$92</c:f>
              <c:numCache>
                <c:formatCode>###0.0%</c:formatCode>
                <c:ptCount val="5"/>
                <c:pt idx="0">
                  <c:v>0.47344110854503463</c:v>
                </c:pt>
                <c:pt idx="1">
                  <c:v>0.32332563510392609</c:v>
                </c:pt>
                <c:pt idx="2">
                  <c:v>0.11085450346420324</c:v>
                </c:pt>
                <c:pt idx="3">
                  <c:v>3.9260969976905313E-2</c:v>
                </c:pt>
                <c:pt idx="4">
                  <c:v>6.0046189376443418E-2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7-432B-A1FB-B51C0BE68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30544"/>
        <c:axId val="1"/>
      </c:barChart>
      <c:catAx>
        <c:axId val="33713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##0.0%" sourceLinked="1"/>
        <c:majorTickMark val="out"/>
        <c:minorTickMark val="none"/>
        <c:tickLblPos val="nextTo"/>
        <c:crossAx val="337130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801787147422684"/>
          <c:y val="2.6217056963640677E-2"/>
          <c:w val="0.40489033478762859"/>
          <c:h val="0.906925506775523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'cik=1'!$B$101</c:f>
              <c:strCache>
                <c:ptCount val="1"/>
                <c:pt idx="0">
                  <c:v>neitrālā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'cik=1'!$A$102:$A$110</c:f>
              <c:strCache>
                <c:ptCount val="9"/>
                <c:pt idx="0">
                  <c:v> Policija, militārpersonas, drošības sargi n=5</c:v>
                </c:pt>
                <c:pt idx="1">
                  <c:v>bēglis n=6</c:v>
                </c:pt>
                <c:pt idx="2">
                  <c:v> darītāji (cilvēktiesību NVO, brīvprātīgie palīgi) n=7</c:v>
                </c:pt>
                <c:pt idx="3">
                  <c:v>tautas balss n=7</c:v>
                </c:pt>
                <c:pt idx="4">
                  <c:v> Eksperts (LV, ārzemju) n=15</c:v>
                </c:pt>
                <c:pt idx="5">
                  <c:v> valsts un pašvaldības institūciju amatpersonas (izņemot policiju)n=18</c:v>
                </c:pt>
                <c:pt idx="6">
                  <c:v>Saeimas deputāts, ministrs, LV prezidents n=28</c:v>
                </c:pt>
                <c:pt idx="7">
                  <c:v> Starptautisko valsts institūciju amatpersonas n=41</c:v>
                </c:pt>
                <c:pt idx="8">
                  <c:v> žurnālists n=62</c:v>
                </c:pt>
              </c:strCache>
            </c:strRef>
          </c:cat>
          <c:val>
            <c:numRef>
              <c:f>'cik=1'!$B$102:$B$110</c:f>
              <c:numCache>
                <c:formatCode>0</c:formatCode>
                <c:ptCount val="9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14</c:v>
                </c:pt>
                <c:pt idx="5">
                  <c:v>16</c:v>
                </c:pt>
                <c:pt idx="6">
                  <c:v>26</c:v>
                </c:pt>
                <c:pt idx="7">
                  <c:v>39</c:v>
                </c:pt>
                <c:pt idx="8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CB-46BA-AED3-B3F6AE21ACFA}"/>
            </c:ext>
          </c:extLst>
        </c:ser>
        <c:ser>
          <c:idx val="1"/>
          <c:order val="1"/>
          <c:tx>
            <c:strRef>
              <c:f>'cik=1'!$C$101</c:f>
              <c:strCache>
                <c:ptCount val="1"/>
                <c:pt idx="0">
                  <c:v> negatīvā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'cik=1'!$A$102:$A$110</c:f>
              <c:strCache>
                <c:ptCount val="9"/>
                <c:pt idx="0">
                  <c:v> Policija, militārpersonas, drošības sargi n=5</c:v>
                </c:pt>
                <c:pt idx="1">
                  <c:v>bēglis n=6</c:v>
                </c:pt>
                <c:pt idx="2">
                  <c:v> darītāji (cilvēktiesību NVO, brīvprātīgie palīgi) n=7</c:v>
                </c:pt>
                <c:pt idx="3">
                  <c:v>tautas balss n=7</c:v>
                </c:pt>
                <c:pt idx="4">
                  <c:v> Eksperts (LV, ārzemju) n=15</c:v>
                </c:pt>
                <c:pt idx="5">
                  <c:v> valsts un pašvaldības institūciju amatpersonas (izņemot policiju)n=18</c:v>
                </c:pt>
                <c:pt idx="6">
                  <c:v>Saeimas deputāts, ministrs, LV prezidents n=28</c:v>
                </c:pt>
                <c:pt idx="7">
                  <c:v> Starptautisko valsts institūciju amatpersonas n=41</c:v>
                </c:pt>
                <c:pt idx="8">
                  <c:v> žurnālists n=62</c:v>
                </c:pt>
              </c:strCache>
            </c:strRef>
          </c:cat>
          <c:val>
            <c:numRef>
              <c:f>'cik=1'!$C$102:$C$110</c:f>
              <c:numCache>
                <c:formatCode>General</c:formatCode>
                <c:ptCount val="9"/>
                <c:pt idx="0" formatCode="0">
                  <c:v>1</c:v>
                </c:pt>
                <c:pt idx="3" formatCode="0">
                  <c:v>7</c:v>
                </c:pt>
                <c:pt idx="4" formatCode="0">
                  <c:v>5</c:v>
                </c:pt>
                <c:pt idx="5" formatCode="0">
                  <c:v>4</c:v>
                </c:pt>
                <c:pt idx="6" formatCode="0">
                  <c:v>15</c:v>
                </c:pt>
                <c:pt idx="7" formatCode="0">
                  <c:v>21</c:v>
                </c:pt>
                <c:pt idx="8" formatCode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CB-46BA-AED3-B3F6AE21ACFA}"/>
            </c:ext>
          </c:extLst>
        </c:ser>
        <c:ser>
          <c:idx val="2"/>
          <c:order val="2"/>
          <c:tx>
            <c:strRef>
              <c:f>'cik=1'!$D$101</c:f>
              <c:strCache>
                <c:ptCount val="1"/>
                <c:pt idx="0">
                  <c:v> pozitīvā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'cik=1'!$A$102:$A$110</c:f>
              <c:strCache>
                <c:ptCount val="9"/>
                <c:pt idx="0">
                  <c:v> Policija, militārpersonas, drošības sargi n=5</c:v>
                </c:pt>
                <c:pt idx="1">
                  <c:v>bēglis n=6</c:v>
                </c:pt>
                <c:pt idx="2">
                  <c:v> darītāji (cilvēktiesību NVO, brīvprātīgie palīgi) n=7</c:v>
                </c:pt>
                <c:pt idx="3">
                  <c:v>tautas balss n=7</c:v>
                </c:pt>
                <c:pt idx="4">
                  <c:v> Eksperts (LV, ārzemju) n=15</c:v>
                </c:pt>
                <c:pt idx="5">
                  <c:v> valsts un pašvaldības institūciju amatpersonas (izņemot policiju)n=18</c:v>
                </c:pt>
                <c:pt idx="6">
                  <c:v>Saeimas deputāts, ministrs, LV prezidents n=28</c:v>
                </c:pt>
                <c:pt idx="7">
                  <c:v> Starptautisko valsts institūciju amatpersonas n=41</c:v>
                </c:pt>
                <c:pt idx="8">
                  <c:v> žurnālists n=62</c:v>
                </c:pt>
              </c:strCache>
            </c:strRef>
          </c:cat>
          <c:val>
            <c:numRef>
              <c:f>'cik=1'!$D$102:$D$110</c:f>
              <c:numCache>
                <c:formatCode>0</c:formatCode>
                <c:ptCount val="9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13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CB-46BA-AED3-B3F6AE21ACFA}"/>
            </c:ext>
          </c:extLst>
        </c:ser>
        <c:ser>
          <c:idx val="3"/>
          <c:order val="3"/>
          <c:tx>
            <c:strRef>
              <c:f>'cik=1'!$E$101</c:f>
              <c:strCache>
                <c:ptCount val="1"/>
                <c:pt idx="0">
                  <c:v> ironiskā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'cik=1'!$A$102:$A$110</c:f>
              <c:strCache>
                <c:ptCount val="9"/>
                <c:pt idx="0">
                  <c:v> Policija, militārpersonas, drošības sargi n=5</c:v>
                </c:pt>
                <c:pt idx="1">
                  <c:v>bēglis n=6</c:v>
                </c:pt>
                <c:pt idx="2">
                  <c:v> darītāji (cilvēktiesību NVO, brīvprātīgie palīgi) n=7</c:v>
                </c:pt>
                <c:pt idx="3">
                  <c:v>tautas balss n=7</c:v>
                </c:pt>
                <c:pt idx="4">
                  <c:v> Eksperts (LV, ārzemju) n=15</c:v>
                </c:pt>
                <c:pt idx="5">
                  <c:v> valsts un pašvaldības institūciju amatpersonas (izņemot policiju)n=18</c:v>
                </c:pt>
                <c:pt idx="6">
                  <c:v>Saeimas deputāts, ministrs, LV prezidents n=28</c:v>
                </c:pt>
                <c:pt idx="7">
                  <c:v> Starptautisko valsts institūciju amatpersonas n=41</c:v>
                </c:pt>
                <c:pt idx="8">
                  <c:v> žurnālists n=62</c:v>
                </c:pt>
              </c:strCache>
            </c:strRef>
          </c:cat>
          <c:val>
            <c:numRef>
              <c:f>'cik=1'!$E$102:$E$110</c:f>
              <c:numCache>
                <c:formatCode>0</c:formatCode>
                <c:ptCount val="9"/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CB-46BA-AED3-B3F6AE21ACFA}"/>
            </c:ext>
          </c:extLst>
        </c:ser>
        <c:ser>
          <c:idx val="4"/>
          <c:order val="4"/>
          <c:tx>
            <c:strRef>
              <c:f>'cik=1'!$F$101</c:f>
              <c:strCache>
                <c:ptCount val="1"/>
                <c:pt idx="0">
                  <c:v> jaukta, pretrunīga, nenosakāma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'cik=1'!$A$102:$A$110</c:f>
              <c:strCache>
                <c:ptCount val="9"/>
                <c:pt idx="0">
                  <c:v> Policija, militārpersonas, drošības sargi n=5</c:v>
                </c:pt>
                <c:pt idx="1">
                  <c:v>bēglis n=6</c:v>
                </c:pt>
                <c:pt idx="2">
                  <c:v> darītāji (cilvēktiesību NVO, brīvprātīgie palīgi) n=7</c:v>
                </c:pt>
                <c:pt idx="3">
                  <c:v>tautas balss n=7</c:v>
                </c:pt>
                <c:pt idx="4">
                  <c:v> Eksperts (LV, ārzemju) n=15</c:v>
                </c:pt>
                <c:pt idx="5">
                  <c:v> valsts un pašvaldības institūciju amatpersonas (izņemot policiju)n=18</c:v>
                </c:pt>
                <c:pt idx="6">
                  <c:v>Saeimas deputāts, ministrs, LV prezidents n=28</c:v>
                </c:pt>
                <c:pt idx="7">
                  <c:v> Starptautisko valsts institūciju amatpersonas n=41</c:v>
                </c:pt>
                <c:pt idx="8">
                  <c:v> žurnālists n=62</c:v>
                </c:pt>
              </c:strCache>
            </c:strRef>
          </c:cat>
          <c:val>
            <c:numRef>
              <c:f>'cik=1'!$F$102:$F$110</c:f>
              <c:numCache>
                <c:formatCode>0</c:formatCode>
                <c:ptCount val="9"/>
                <c:pt idx="1">
                  <c:v>1</c:v>
                </c:pt>
                <c:pt idx="2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10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CB-46BA-AED3-B3F6AE21A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37104"/>
        <c:axId val="1"/>
      </c:barChart>
      <c:catAx>
        <c:axId val="337137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33713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23703737006292"/>
          <c:y val="0.2301851971402577"/>
          <c:w val="0.17205897404747808"/>
          <c:h val="0.49911214819974958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Sheet2!$E$135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Sheet2!$B$136:$B$139</c:f>
              <c:strCache>
                <c:ptCount val="4"/>
                <c:pt idx="0">
                  <c:v>Racionālie</c:v>
                </c:pt>
                <c:pt idx="1">
                  <c:v>Varbūtības </c:v>
                </c:pt>
                <c:pt idx="2">
                  <c:v>Argumenti pēc analoģijas </c:v>
                </c:pt>
                <c:pt idx="3">
                  <c:v>Jaukti</c:v>
                </c:pt>
              </c:strCache>
            </c:strRef>
          </c:cat>
          <c:val>
            <c:numRef>
              <c:f>Sheet2!$E$136:$E$139</c:f>
              <c:numCache>
                <c:formatCode>###0.0%</c:formatCode>
                <c:ptCount val="4"/>
                <c:pt idx="0">
                  <c:v>0.59926017262638753</c:v>
                </c:pt>
                <c:pt idx="1">
                  <c:v>0.18372379778051789</c:v>
                </c:pt>
                <c:pt idx="2">
                  <c:v>7.7681874229346581E-2</c:v>
                </c:pt>
                <c:pt idx="3">
                  <c:v>0.17016029593094945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6-405C-9114-D888488A1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8587136"/>
        <c:axId val="30552064"/>
      </c:barChart>
      <c:catAx>
        <c:axId val="2858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lv-LV"/>
          </a:p>
        </c:txPr>
        <c:crossAx val="30552064"/>
        <c:crosses val="autoZero"/>
        <c:auto val="1"/>
        <c:lblAlgn val="ctr"/>
        <c:lblOffset val="100"/>
        <c:noMultiLvlLbl val="0"/>
      </c:catAx>
      <c:valAx>
        <c:axId val="30552064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one"/>
        <c:crossAx val="2858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0.42313</cdr:x>
      <cdr:y>0.73403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3556991"/>
          <a:ext cx="482453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>
          <a:noAutofit/>
        </a:bodyPr>
        <a:lstStyle xmlns:a="http://schemas.openxmlformats.org/drawingml/2006/main"/>
        <a:p xmlns:a="http://schemas.openxmlformats.org/drawingml/2006/main">
          <a:endParaRPr lang="en-US" sz="5400" baseline="30000" dirty="0" err="1">
            <a:solidFill>
              <a:schemeClr val="bg1">
                <a:lumMod val="85000"/>
              </a:schemeClr>
            </a:solidFill>
            <a:latin typeface="Myriad Pro Black" pitchFamily="34" charset="0"/>
          </a:endParaRPr>
        </a:p>
      </cdr:txBody>
    </cdr:sp>
  </cdr:relSizeAnchor>
  <cdr:relSizeAnchor xmlns:cdr="http://schemas.openxmlformats.org/drawingml/2006/chartDrawing">
    <cdr:from>
      <cdr:x>0.54605</cdr:x>
      <cdr:y>0.72079</cdr:y>
    </cdr:from>
    <cdr:to>
      <cdr:x>0.9546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30824" y="2044823"/>
          <a:ext cx="324036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91440" tIns="45720" rIns="91440" bIns="45720" rtlCol="0">
          <a:noAutofit/>
        </a:bodyPr>
        <a:lstStyle xmlns:a="http://schemas.openxmlformats.org/drawingml/2006/main"/>
        <a:p xmlns:a="http://schemas.openxmlformats.org/drawingml/2006/main">
          <a:endParaRPr lang="en-US" sz="5400" baseline="30000" dirty="0" err="1">
            <a:solidFill>
              <a:schemeClr val="bg1">
                <a:lumMod val="85000"/>
              </a:schemeClr>
            </a:solidFill>
            <a:latin typeface="Myriad Pro Black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v-LV"/>
              <a:t>Žurnālisti. Migrācija. Atbildīgums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966F57-21F7-4678-99AB-049BA2ABBA5A}" type="datetimeFigureOut">
              <a:rPr lang="lv-LV"/>
              <a:pPr>
                <a:defRPr/>
              </a:pPr>
              <a:t>22.11.2017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225F7E-0BE8-4A67-B12C-C18B9C416C6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841453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v-LV"/>
              <a:t>Žurnālisti. Migrācija. Atbildīgums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FD7CC0-A349-456F-8509-455135D71150}" type="datetimeFigureOut">
              <a:rPr lang="lv-LV"/>
              <a:pPr>
                <a:defRPr/>
              </a:pPr>
              <a:t>22.11.2017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5875FD-75A1-4E1D-9C31-03310723D7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82479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altLang="lv-LV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71438" y="107950"/>
            <a:ext cx="7102475" cy="611188"/>
          </a:xfrm>
        </p:spPr>
        <p:txBody>
          <a:bodyPr/>
          <a:lstStyle/>
          <a:p>
            <a:pPr>
              <a:defRPr/>
            </a:pPr>
            <a:r>
              <a:rPr lang="lv-LV" sz="2700" spc="300" dirty="0">
                <a:solidFill>
                  <a:schemeClr val="bg1">
                    <a:lumMod val="75000"/>
                  </a:schemeClr>
                </a:solidFill>
                <a:latin typeface="Myriad Pro Black" pitchFamily="34" charset="0"/>
              </a:rPr>
              <a:t>Žurnālisti. Migrācija. Atbildīgums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0" y="8893175"/>
            <a:ext cx="2971800" cy="269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209F3191-EA87-47A9-9D2D-BA5ADF68591A}" type="datetime1">
              <a:rPr lang="lv-LV" altLang="lv-LV">
                <a:latin typeface="Corporate S" pitchFamily="18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22.11.2017</a:t>
            </a:fld>
            <a:endParaRPr lang="lv-LV" altLang="lv-LV">
              <a:latin typeface="Corporate S" pitchFamily="18" charset="0"/>
            </a:endParaRP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636838" y="8685213"/>
            <a:ext cx="18002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>
                <a:latin typeface="Corporate S" pitchFamily="18" charset="0"/>
              </a:rPr>
              <a:t>Footer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157788" y="8685213"/>
            <a:ext cx="16986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2F0C7C-CF6B-4981-8848-1F43A0C47B04}" type="slidenum">
              <a:rPr lang="lv-LV" altLang="lv-LV" b="1">
                <a:latin typeface="Corporate S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 altLang="lv-LV" b="1">
              <a:latin typeface="Corporate 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altLang="lv-LV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lv-LV" dirty="0">
                <a:solidFill>
                  <a:schemeClr val="bg1">
                    <a:lumMod val="75000"/>
                  </a:schemeClr>
                </a:solidFill>
                <a:latin typeface="Myriad Pro Black" pitchFamily="34" charset="0"/>
              </a:rPr>
              <a:t>Žurnālisti. Migrācija. Atbildīgums</a:t>
            </a:r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515BD3-3CEC-4E4F-90B0-711ADF80466B}" type="datetime1">
              <a:rPr lang="lv-LV" altLang="lv-LV"/>
              <a:pPr fontAlgn="base">
                <a:spcBef>
                  <a:spcPct val="0"/>
                </a:spcBef>
                <a:spcAft>
                  <a:spcPct val="0"/>
                </a:spcAft>
              </a:pPr>
              <a:t>22.11.2017</a:t>
            </a:fld>
            <a:endParaRPr lang="lv-LV" altLang="lv-LV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/>
              <a:t>Footer</a:t>
            </a: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03F483-A6CD-4D5B-AD5B-308E825E5C94}" type="slidenum">
              <a:rPr lang="lv-LV" altLang="lv-LV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649D-F7D7-4A4D-A063-47A1428C3A37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618A-D1AA-42B9-AF73-CA806085A666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909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BC35-831D-4435-A678-FD0DEEFC011B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5C61-AE63-4E49-AC59-74DB95C23A68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726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06D2E-67A1-4936-83A6-567F05B673D2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BD81-446F-4F01-A16D-58667416559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0307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81CFF-8832-4C7B-A15E-C5D383E00D30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C32E-08B0-493A-B597-F5038DF1453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61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5BCFE-39E7-48F2-9299-89E5112698DC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DF578-2E54-495C-A942-2409DD27039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846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45D3-BFE0-4CA6-8B6B-01D9D0EE4AD5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C745-7D5E-475F-A5B4-06BA60F38664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3181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7DF3-C100-4D22-BCF7-3D2F658453BB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BC36-80F2-4004-BF21-3589697D47C5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4612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9E46-274E-4280-B1D9-057A8BEC0D80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4EB1-35DA-40B0-A636-FEF714072585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913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B423-26AD-4354-A67A-E22F411433BF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39862-037C-410F-985E-1E17A037B44D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297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410C-46EC-40A2-8548-3C8333307347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9F2AE-483E-4AC6-84C3-F47D6B9399A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9335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71F6-CB80-4DAC-8FE9-101293644DE8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3D994-2CBC-4960-A7C0-B99A7906B2B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767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  <a:endParaRPr lang="lv-LV" altLang="lv-LV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  <a:endParaRPr lang="lv-LV" alt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98002E"/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Corporate S" pitchFamily="18" charset="0"/>
                <a:cs typeface="+mn-cs"/>
              </a:defRPr>
            </a:lvl1pPr>
          </a:lstStyle>
          <a:p>
            <a:pPr>
              <a:defRPr/>
            </a:pPr>
            <a:fld id="{9FF81ED2-7065-45AD-B5EC-6C9BB0282AF6}" type="datetime1">
              <a:rPr lang="lv-LV"/>
              <a:pPr>
                <a:defRPr/>
              </a:pPr>
              <a:t>22.11.2017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98002E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bg1"/>
                </a:solidFill>
                <a:latin typeface="Corporate S" pitchFamily="18" charset="0"/>
                <a:cs typeface="+mn-cs"/>
              </a:defRPr>
            </a:lvl1pPr>
          </a:lstStyle>
          <a:p>
            <a:pPr>
              <a:defRPr/>
            </a:pPr>
            <a:r>
              <a:rPr lang="lv-LV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98002E"/>
          </a:solidFill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Corporate S" pitchFamily="18" charset="0"/>
                <a:cs typeface="+mn-cs"/>
              </a:defRPr>
            </a:lvl1pPr>
          </a:lstStyle>
          <a:p>
            <a:pPr>
              <a:defRPr/>
            </a:pPr>
            <a:fld id="{E3724E83-00CD-476B-A178-3CFCAFA433D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8002E"/>
          </a:solidFill>
          <a:latin typeface="Myriad Pro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8002E"/>
          </a:solidFill>
          <a:latin typeface="Myriad Pro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A6A6A6"/>
          </a:solidFill>
          <a:latin typeface="Myriad Pro Blac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porate S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porate S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porate S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porate S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vP2EDxegkY" TargetMode="External"/><Relationship Id="rId2" Type="http://schemas.openxmlformats.org/officeDocument/2006/relationships/hyperlink" Target="https://www.youtube.com/watch?v=UAuxkL68MP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vwLo8V5lxPE" TargetMode="External"/><Relationship Id="rId5" Type="http://schemas.openxmlformats.org/officeDocument/2006/relationships/hyperlink" Target="https://www.youtube.com/watch?v=R9NxPT38RPM" TargetMode="External"/><Relationship Id="rId4" Type="http://schemas.openxmlformats.org/officeDocument/2006/relationships/hyperlink" Target="https://www.youtube.com/watch?v=ZsSENwHkSLU&amp;t=11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dirty="0">
                <a:solidFill>
                  <a:schemeClr val="bg1"/>
                </a:solidFill>
                <a:latin typeface="Corporate S" pitchFamily="18" charset="0"/>
              </a:rPr>
              <a:t>01.11.2017.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altLang="lv-LV" dirty="0">
                <a:solidFill>
                  <a:schemeClr val="bg1"/>
                </a:solidFill>
                <a:latin typeface="Corporate S" pitchFamily="18" charset="0"/>
              </a:rPr>
              <a:t>RSU Komunikācijas studiju katedra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43CFCA-1BD9-40A4-954E-21409D5CB1AB}" type="slidenum">
              <a:rPr lang="lv-LV" altLang="lv-LV">
                <a:solidFill>
                  <a:schemeClr val="bg1"/>
                </a:solidFill>
                <a:latin typeface="Corporate S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 altLang="lv-LV">
              <a:solidFill>
                <a:schemeClr val="bg1"/>
              </a:solidFill>
              <a:latin typeface="Corporate S" pitchFamily="18" charset="0"/>
            </a:endParaRPr>
          </a:p>
        </p:txBody>
      </p:sp>
      <p:pic>
        <p:nvPicPr>
          <p:cNvPr id="307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3" y="2060848"/>
            <a:ext cx="6710178" cy="41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72" y="165552"/>
            <a:ext cx="2109888" cy="189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Publikācijā minētā vieta </a:t>
            </a:r>
            <a:endParaRPr lang="en-US" dirty="0"/>
          </a:p>
        </p:txBody>
      </p:sp>
      <p:graphicFrame>
        <p:nvGraphicFramePr>
          <p:cNvPr id="4" name="C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751809"/>
              </p:ext>
            </p:extLst>
          </p:nvPr>
        </p:nvGraphicFramePr>
        <p:xfrm>
          <a:off x="457200" y="1600200"/>
          <a:ext cx="8003232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62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Subjekts, par kuru runā publikācijā</a:t>
            </a:r>
            <a:endParaRPr lang="en-US" dirty="0"/>
          </a:p>
        </p:txBody>
      </p:sp>
      <p:graphicFrame>
        <p:nvGraphicFramePr>
          <p:cNvPr id="6" name="C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198964"/>
              </p:ext>
            </p:extLst>
          </p:nvPr>
        </p:nvGraphicFramePr>
        <p:xfrm>
          <a:off x="457200" y="1600200"/>
          <a:ext cx="8363272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5752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Migrantu apzīmēšanai izmantotie vārdi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01199285"/>
              </p:ext>
            </p:extLst>
          </p:nvPr>
        </p:nvGraphicFramePr>
        <p:xfrm>
          <a:off x="539552" y="162880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79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Informācijas avotu struktūra (1 avots)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987941"/>
              </p:ext>
            </p:extLst>
          </p:nvPr>
        </p:nvGraphicFramePr>
        <p:xfrm>
          <a:off x="457200" y="1600200"/>
          <a:ext cx="8291264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03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Attieksme pret migrāciju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789661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079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lv-LV" sz="3200" b="1" dirty="0"/>
              <a:t>Informācijas autoru attieksme pret migrāciju (1 avots)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687182"/>
              </p:ext>
            </p:extLst>
          </p:nvPr>
        </p:nvGraphicFramePr>
        <p:xfrm>
          <a:off x="457200" y="1196752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037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Mediju temati, informācijas avoti, publikācijas vieta liecina, ka medijos dominē politiskā dienas kārtība, tiek sekots migrācijas politikas veidošanas procesam Latvijā un ES; bēgļi un «darītāji» nav bijuši nozīmīgi informācijas avoti.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Medijos dominē politiskā tematika, kas ietver lielākoties uzņemšanas kvotu apspriešanu.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Atbilstoši politiķu un amatpersonu sniegtajai informācijai, patvēruma meklētāji tiek skatīti kā grupa, reti izceļot indivīdus, viņu dzīves stāstus, likteņus.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760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Argumentu veidi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7477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7344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Argumentu veidi medijos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788705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605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Argumentācijas </a:t>
            </a:r>
            <a:r>
              <a:rPr lang="lv-LV" b="1" dirty="0" err="1"/>
              <a:t>toposi</a:t>
            </a:r>
            <a:r>
              <a:rPr lang="lv-LV" b="1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97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18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b="1" baseline="30000" dirty="0"/>
              <a:t>Projekts mediju profesionāļiem</a:t>
            </a:r>
            <a:endParaRPr lang="lv-LV" altLang="lv-LV" b="1" dirty="0"/>
          </a:p>
        </p:txBody>
      </p:sp>
      <p:sp>
        <p:nvSpPr>
          <p:cNvPr id="6147" name="Content Placeholder 7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110807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lv-LV" altLang="lv-LV" baseline="30000" dirty="0"/>
              <a:t>“Atbildīgas, daudzveidīgas un kvalitatīvas žurnālistikas attīstība Latvijas nacionālajos un reģionālajos masu medijos, veicot trešo valstu pilsoņu integrāciju Latvijā”</a:t>
            </a: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508625" y="4841875"/>
            <a:ext cx="3024188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65000"/>
                  </a:schemeClr>
                </a:solidFill>
                <a:latin typeface="Myriad Pro Blac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rporate S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porate S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rporate S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rporate S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aseline="30000" dirty="0">
                <a:solidFill>
                  <a:schemeClr val="tx1"/>
                </a:solidFill>
                <a:latin typeface="Corporate S" pitchFamily="18" charset="0"/>
              </a:rPr>
              <a:t>The project has received funding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aseline="30000" dirty="0">
                <a:solidFill>
                  <a:schemeClr val="tx1"/>
                </a:solidFill>
                <a:latin typeface="Corporate S" pitchFamily="18" charset="0"/>
              </a:rPr>
              <a:t>from Asylum, Migration and Integration Fund (AMIF)</a:t>
            </a:r>
            <a:endParaRPr lang="en-US" sz="2400" spc="-150" baseline="30000" dirty="0">
              <a:solidFill>
                <a:schemeClr val="tx1"/>
              </a:solidFill>
              <a:latin typeface="Corporate S" pitchFamily="18" charset="0"/>
            </a:endParaRP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1563688" y="2781300"/>
            <a:ext cx="18669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lv-LV" sz="2800" baseline="30000">
                <a:solidFill>
                  <a:srgbClr val="98002E"/>
                </a:solidFill>
                <a:latin typeface="Myriad Pro Black" pitchFamily="34" charset="0"/>
              </a:rPr>
              <a:t>Projektu veido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1571625" y="3908425"/>
            <a:ext cx="23050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lv-LV" sz="2800" baseline="30000">
                <a:solidFill>
                  <a:srgbClr val="98002E"/>
                </a:solidFill>
                <a:latin typeface="Myriad Pro Black" pitchFamily="34" charset="0"/>
              </a:rPr>
              <a:t>Projekta partneris </a:t>
            </a: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584325" y="4941888"/>
            <a:ext cx="2292350" cy="603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aseline="30000" dirty="0" err="1">
                <a:solidFill>
                  <a:srgbClr val="98002E"/>
                </a:solidFill>
                <a:latin typeface="Myriad Pro Black" pitchFamily="34" charset="0"/>
              </a:rPr>
              <a:t>Projekta</a:t>
            </a:r>
            <a:r>
              <a:rPr lang="en-US" sz="2800" baseline="30000" dirty="0">
                <a:solidFill>
                  <a:srgbClr val="98002E"/>
                </a:solidFill>
                <a:latin typeface="Myriad Pro Black" pitchFamily="34" charset="0"/>
              </a:rPr>
              <a:t> </a:t>
            </a:r>
            <a:r>
              <a:rPr lang="en-US" sz="2800" baseline="30000" dirty="0" err="1">
                <a:solidFill>
                  <a:srgbClr val="98002E"/>
                </a:solidFill>
                <a:latin typeface="Myriad Pro Black" pitchFamily="34" charset="0"/>
              </a:rPr>
              <a:t>numurs</a:t>
            </a:r>
            <a:r>
              <a:rPr lang="en-US" sz="2800" baseline="30000" dirty="0">
                <a:solidFill>
                  <a:srgbClr val="98002E"/>
                </a:solidFill>
                <a:latin typeface="Myriad Pro Black" pitchFamily="34" charset="0"/>
              </a:rPr>
              <a:t>: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pc="-150" baseline="30000" dirty="0">
                <a:latin typeface="+mj-lt"/>
              </a:rPr>
              <a:t>PMIF / 7 / 2016 / 1 / 03</a:t>
            </a: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5037138" y="3224213"/>
            <a:ext cx="1982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lv-LV" baseline="30000">
                <a:latin typeface="Corporate S" pitchFamily="18" charset="0"/>
              </a:rPr>
              <a:t>KOMUNIKĀCIJAS FAKULTĀTE</a:t>
            </a:r>
          </a:p>
        </p:txBody>
      </p:sp>
      <p:pic>
        <p:nvPicPr>
          <p:cNvPr id="6156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511425"/>
            <a:ext cx="32607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514725"/>
            <a:ext cx="236537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4840288"/>
            <a:ext cx="1239837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Izplatītākie </a:t>
            </a:r>
            <a:r>
              <a:rPr lang="lv-LV" b="1" dirty="0" err="1"/>
              <a:t>toposi</a:t>
            </a:r>
            <a:r>
              <a:rPr lang="lv-LV" b="1" dirty="0"/>
              <a:t> medijos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263662"/>
              </p:ext>
            </p:extLst>
          </p:nvPr>
        </p:nvGraphicFramePr>
        <p:xfrm>
          <a:off x="323528" y="1124744"/>
          <a:ext cx="82296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9179317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2754126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290807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68403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Medijs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 biežākais </a:t>
                      </a:r>
                      <a:r>
                        <a:rPr lang="lv-LV" sz="1400" b="1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toposs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2. biežākais toposs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 biežākais </a:t>
                      </a:r>
                      <a:r>
                        <a:rPr lang="lv-LV" sz="1400" b="1" dirty="0" err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toposs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052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Diena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Atbildība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Draudi, Skaitļi, Likums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23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NRA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Spilgtas definīcijas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65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Spilgtas definīcijas, Atbildība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4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LETA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Atbildība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56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Vesti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Apgrūtinājums, Skaitļi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Finanses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29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Delfi.lv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Draudi, Skaitļi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Realitāte, Apgrūtinājums, Tiesiskums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Cilvēcīgums, Vēsture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689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TVnet.lv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Realitāte, Skaitļi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Atbildība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4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Apollo.lv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Skaitļi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Realitāte, Gādības ļaunprātīga izmantošana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551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LR1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Finanses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Likums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Atbildība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19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LR4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Likums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Finanses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91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LTV1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Realitāte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Cilvēcīgums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Atbildība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73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TV3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Draudi, Cilvēcīgums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Apgrūtinājums, Likums, Kultūra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Realitāte, Skaitļi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55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016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Diskursa tips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214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722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Diskursa tips medijos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840579"/>
              </p:ext>
            </p:extLst>
          </p:nvPr>
        </p:nvGraphicFramePr>
        <p:xfrm>
          <a:off x="457200" y="1268760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742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Attieksme pret neiecietību, atkarībā no mediju tipa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211280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30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Attieksme pret neiecietību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9277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243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Neiecietības attaisnošanas stratēģijas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1901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611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Neiecietības attaisnošanas stratēģijas katrā medijā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258317"/>
              </p:ext>
            </p:extLst>
          </p:nvPr>
        </p:nvGraphicFramePr>
        <p:xfrm>
          <a:off x="457200" y="1417638"/>
          <a:ext cx="8291264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233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/>
              <a:t>Attaisnošanas stratēģiju lietojums, atkarībā no attieksmes pret neiecietību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705796"/>
              </p:ext>
            </p:extLst>
          </p:nvPr>
        </p:nvGraphicFramePr>
        <p:xfrm>
          <a:off x="457200" y="1600200"/>
          <a:ext cx="843528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170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Medijos dominē </a:t>
            </a:r>
            <a:r>
              <a:rPr lang="lv-LV" sz="2800" b="1" dirty="0"/>
              <a:t>racionālie argumenti </a:t>
            </a:r>
            <a:r>
              <a:rPr lang="lv-LV" sz="2800" dirty="0"/>
              <a:t>(izņemot PBK un Vesti).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b="1" dirty="0"/>
              <a:t>Emocionālā (varbūtības) argumentācija </a:t>
            </a:r>
            <a:r>
              <a:rPr lang="lv-LV" sz="2800" dirty="0"/>
              <a:t>ieņem ievērojamu vietu LETA, NRA, TV3, Apollo.lv un PBK vēstījumos.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b="1" dirty="0"/>
              <a:t>Jaukta argumentācija </a:t>
            </a:r>
            <a:r>
              <a:rPr lang="lv-LV" sz="2800" dirty="0"/>
              <a:t>visvairāk ir Vesti publikācijās, kā arī LR1 ziņu raidījumā.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Argumentus </a:t>
            </a:r>
            <a:r>
              <a:rPr lang="lv-LV" sz="2800" b="1" dirty="0"/>
              <a:t>pēc analoģijas </a:t>
            </a:r>
            <a:r>
              <a:rPr lang="lv-LV" sz="2800" dirty="0"/>
              <a:t>vairāk savos spriedumos lietoja LA, kā arī TVnet.lv un PBK.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06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500" dirty="0"/>
              <a:t>Visos analizētajos medijos dominē </a:t>
            </a:r>
            <a:r>
              <a:rPr lang="lv-LV" sz="2500" b="1" dirty="0"/>
              <a:t>apgrūtinājuma </a:t>
            </a:r>
            <a:r>
              <a:rPr lang="lv-LV" sz="2500" b="1" dirty="0" err="1"/>
              <a:t>toposs</a:t>
            </a:r>
            <a:r>
              <a:rPr lang="lv-LV" sz="2500" b="1" dirty="0"/>
              <a:t> </a:t>
            </a:r>
            <a:r>
              <a:rPr lang="lv-LV" sz="2500" dirty="0"/>
              <a:t>(27%).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500" dirty="0"/>
              <a:t>Tas nozīmē: ja bēgļu radītās problēmas noslogo valsti vai kādu institūciju, tad šis slogs ir jānovērš. Aicinājums novērst ir adresēts politiķiem, kuri pieņem lēmumu par bēgļu uzņemšanas kvotām.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500" dirty="0"/>
              <a:t>Var secināt, ka apdraudējuma </a:t>
            </a:r>
            <a:r>
              <a:rPr lang="lv-LV" sz="2500" dirty="0" err="1"/>
              <a:t>toposs</a:t>
            </a:r>
            <a:r>
              <a:rPr lang="lv-LV" sz="2500" dirty="0"/>
              <a:t> rāmē iekšpolitiskās sāncensības aspektu: „daži politiķi nevēlas novērst slogu, par ko mēs viņus brīdinām”.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2866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620712"/>
            <a:ext cx="7702624" cy="2160215"/>
          </a:xfrm>
        </p:spPr>
        <p:txBody>
          <a:bodyPr/>
          <a:lstStyle/>
          <a:p>
            <a:r>
              <a:rPr lang="lv-LV" altLang="lv-LV" b="1" dirty="0"/>
              <a:t>Migrācijas atspoguļojums un rāmējums Latvijas mediju saturā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400800" cy="1752600"/>
          </a:xfrm>
        </p:spPr>
        <p:txBody>
          <a:bodyPr rtlCol="0">
            <a:normAutofit fontScale="85000" lnSpcReduction="10000"/>
          </a:bodyPr>
          <a:lstStyle/>
          <a:p>
            <a:r>
              <a:rPr lang="lv-LV" altLang="lv-LV" b="1" dirty="0"/>
              <a:t>Projekta pētījuma autori </a:t>
            </a:r>
          </a:p>
          <a:p>
            <a:r>
              <a:rPr lang="lv-LV" altLang="lv-LV" dirty="0"/>
              <a:t>(RSU Komunikācijas studiju katedra): </a:t>
            </a:r>
          </a:p>
          <a:p>
            <a:r>
              <a:rPr lang="lv-LV" altLang="lv-LV" dirty="0"/>
              <a:t>Sergejs Kruks, Anda Rožukalne, Ilva Skulte, Agita Lūse, Alnis Stakle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Vai citēto avotu atlasītie argumenti ir vērsti uz bēgļu kategorisku izslēgšanu no mūsu grupas, vai tomēr paredz iekļaušanas iespējas?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b="1" dirty="0"/>
              <a:t>Medijos ir vienmērīgi pārstāvēti šie divi diskursa tipi</a:t>
            </a:r>
            <a:r>
              <a:rPr lang="lv-LV" sz="2800" dirty="0"/>
              <a:t> (31% un 32%).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 Katrā piektajā publikācijā (18%) ir pārstāvētas pretējās pozīcijas, un ir samērā daudz tādu, kuru diskursa tipu bija grūti noteikt (18%).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41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NRA, PBK un LETA </a:t>
            </a:r>
            <a:r>
              <a:rPr lang="lv-LV" sz="2400" b="1" dirty="0"/>
              <a:t>visplašāk piekopj izslēdzošo diskursa tipu</a:t>
            </a:r>
            <a:r>
              <a:rPr lang="lv-LV" sz="2400" dirty="0"/>
              <a:t> (50%, 60%, 49%,).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LA un Vesti izslēdzošais diskurss ir proporcionāli mazāk pārstāvēts, taču tas ir dominējošs šajās avīzēs (35% un 39%).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Vismazāk šāds diskurss ir raksturīgs sabiedriskajiem elektroniskajiem medijiem: LR1, LR4 un LTV1 (7, 5 un 3%). Šeit savukārt ir bieži atspoguļoti pretējie viedokļi (40, 31 un 21%). Viedokļu sadursme ir raksturīga arī Dienai (25%). </a:t>
            </a:r>
          </a:p>
        </p:txBody>
      </p:sp>
    </p:spTree>
    <p:extLst>
      <p:ext uri="{BB962C8B-B14F-4D97-AF65-F5344CB8AC3E}">
        <p14:creationId xmlns:p14="http://schemas.microsoft.com/office/powerpoint/2010/main" val="498868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LTV „Panorāmu” raksturo skaidri izteiktais </a:t>
            </a:r>
            <a:r>
              <a:rPr lang="lv-LV" sz="2800" b="1" dirty="0"/>
              <a:t>iekļaujošais diskurss </a:t>
            </a:r>
            <a:r>
              <a:rPr lang="lv-LV" sz="2800" dirty="0"/>
              <a:t>(51%).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LR1, LR4 un Apollo.lv visbiežāk </a:t>
            </a:r>
            <a:r>
              <a:rPr lang="lv-LV" sz="2800" b="1" dirty="0"/>
              <a:t>pauduši nosodošo attieksmi pret neiecietību </a:t>
            </a:r>
            <a:r>
              <a:rPr lang="lv-LV" sz="2800" dirty="0"/>
              <a:t>(54, 47, 54%).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Savukārt </a:t>
            </a:r>
            <a:r>
              <a:rPr lang="lv-LV" sz="2800" b="1" dirty="0"/>
              <a:t>neiecietības veicināšana</a:t>
            </a:r>
            <a:r>
              <a:rPr lang="lv-LV" sz="2800" dirty="0"/>
              <a:t> ir raksturīga PBK, LETA, TV3 un Vesti (67, 43, 43, 41% gadījumu, kuros redakcijas attieksme pret neiecietību ir pausta).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20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Neiecietība nav mūsdienu daudzveidīgo un plurālistisko sabiedrību vērtība, tāpēc tās paudēji mēdz attaisnot savu noraidošo attieksmi pret minoritāti.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Neiecietības attaisnošanas stratēģijas - nedaudz mazāk par pusi publikācijās.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Uzsākot pētījumu, mums bija pieņēmums, ka dominējošā stratēģija būs reliģiju un kultūru nesavienojamība; </a:t>
            </a:r>
            <a:r>
              <a:rPr lang="lv-LV" sz="2400" dirty="0" err="1"/>
              <a:t>toposu</a:t>
            </a:r>
            <a:r>
              <a:rPr lang="lv-LV" sz="2400" dirty="0"/>
              <a:t> sadalījums savukārt norādīja uz ekonomiskas dabas faktoriem.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Izrādījās, ka biežāk neiecietību izskaidro ar politiskās elites nespēju risināt problēmas (41%).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5831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b="1" dirty="0"/>
              <a:t>79% publikāciju konstatēta attaisnošanas stratēģiju lietošana.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Par spīti lielajam neiecietības un izslēdzošā diskursa īpatsvaram šī pētījuma izlasē, </a:t>
            </a:r>
            <a:r>
              <a:rPr lang="lv-LV" sz="2400" b="1" dirty="0"/>
              <a:t>šis rādītājs pauž pozitīvu tendenci</a:t>
            </a:r>
            <a:r>
              <a:rPr lang="lv-LV" sz="2400" dirty="0"/>
              <a:t>. Viedokļu autori apzinās, ka neiecietība nav mūsdienu vērtība, un tās iemesli ir jāizskaidro. Visbiežāk „mūsu” </a:t>
            </a:r>
            <a:r>
              <a:rPr lang="lv-LV" sz="2400" b="1" dirty="0"/>
              <a:t>neiecietības cēloni autori redz politiskās elites rīcībā.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b="1" dirty="0"/>
              <a:t>Nepārvaramie šķēršļi</a:t>
            </a:r>
            <a:r>
              <a:rPr lang="lv-LV" sz="2400" dirty="0"/>
              <a:t>, kas ir „objektīvs” un „mantots” un tāpēc grūti maināms </a:t>
            </a:r>
            <a:r>
              <a:rPr lang="lv-LV" sz="2400" dirty="0" err="1"/>
              <a:t>habituss</a:t>
            </a:r>
            <a:r>
              <a:rPr lang="lv-LV" sz="2400" dirty="0"/>
              <a:t> (ko veido kultūra, reliģija un citādības akceptēšanas slieksnis), </a:t>
            </a:r>
            <a:r>
              <a:rPr lang="lv-LV" sz="2400" b="1" dirty="0"/>
              <a:t>ir nosaukti 32% attaisnošanas gadījumu</a:t>
            </a:r>
            <a:r>
              <a:rPr lang="lv-LV" b="1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528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7085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Īpaši interesanti ir tas, ka tieši tajās publikācijās, kuras ir novērtētas kā neiecietību veicinošas, kā attaisnošanas stratēģijas autori izmanto atsauces uz </a:t>
            </a:r>
            <a:r>
              <a:rPr lang="lv-LV" sz="2400" dirty="0" err="1"/>
              <a:t>habitusu</a:t>
            </a:r>
            <a:r>
              <a:rPr lang="lv-LV" sz="2400" dirty="0"/>
              <a:t> (t.i. „dabisko” iecietības slieksni, kultūras, reliģijas, mentalitātes īpatnību).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b="1" dirty="0"/>
              <a:t>Tātad, autori apliecina, ka neiecietībai esot stingrs, no cilvēka gribas maz atkarīgs iemesls.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Ja attieksme pret neiecietību ir nosodoša, tad autori attaisno tās esamību ar nezināšanu.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400" dirty="0"/>
              <a:t>Šādi tiek apliecināts, ka uzlabot attieksmi ir mūsu pašu spēkos.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469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Secinājumi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200" dirty="0"/>
              <a:t>Publikācijās, kurās pausta neitrāla attieksme pret neiecietību, to attaisno lielākoties ar resursu trūkumu.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200" dirty="0"/>
              <a:t>Attaisnošanas stratēģiju lietojums norāda uz to, ka negatīvo attieksmi pret bēgļiem nevar interpretēt tikai „civilizāciju konflikta” kontekstā.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200" dirty="0"/>
              <a:t>Bēgļu temats var kalpot par instrumentu, lai panāktu citus mērķus. Šajā gadījumā – iestudēt politisko cīņu starp partijām, kuras cenšas vai necenšas novērst apgrūtinājumus Latvijai.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200" dirty="0"/>
              <a:t>Publiskie komunikatori var mazināt atbildību par savu neiecietību, tēlojot to kā citu cilvēku – politiķu – rīcības sekas.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8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b="1" dirty="0"/>
              <a:t>Saturs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v-LV" altLang="lv-LV" dirty="0"/>
              <a:t>Pētījuma raksturojums</a:t>
            </a:r>
          </a:p>
          <a:p>
            <a:pPr marL="514350" indent="-514350">
              <a:buAutoNum type="arabicPeriod"/>
            </a:pPr>
            <a:r>
              <a:rPr lang="lv-LV" altLang="lv-LV" dirty="0"/>
              <a:t>Migrācijas atspoguļojums – kopējie dati</a:t>
            </a:r>
          </a:p>
          <a:p>
            <a:r>
              <a:rPr lang="lv-LV" altLang="lv-LV" dirty="0"/>
              <a:t>3. Migrācijas rāmējums mediju saturā</a:t>
            </a:r>
          </a:p>
          <a:p>
            <a:r>
              <a:rPr lang="lv-LV" altLang="lv-LV" dirty="0"/>
              <a:t>4.Migrācijas vizuālo vēstījumu analīze</a:t>
            </a:r>
          </a:p>
          <a:p>
            <a:endParaRPr lang="lv-LV" altLang="lv-LV" dirty="0"/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Pētījuma dati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Pētījuma  periods: </a:t>
            </a:r>
            <a:r>
              <a:rPr lang="lv-LV" b="1" dirty="0"/>
              <a:t>2015.gada1.jūlijs – 2016.gada 30.jūnijs.</a:t>
            </a:r>
          </a:p>
          <a:p>
            <a:r>
              <a:rPr lang="lv-LV" dirty="0"/>
              <a:t>Pētījuma datu atlase, izmantojot atslēgas vārdus: </a:t>
            </a:r>
            <a:r>
              <a:rPr lang="lv-LV" b="1" dirty="0"/>
              <a:t>bēgļi, patvēruma meklētāji, migrācija, imigrācija dažādās kombinācijās un locījumos.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8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Pētījuma dati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Pētījumam atlasītie mediji: </a:t>
            </a:r>
            <a:r>
              <a:rPr lang="lv-LV" b="1" dirty="0"/>
              <a:t>LETA, LTV «Panorāma», TV3 Ziņas, PBK «Latvijas laiks», Latvijas Avīze, NRA, Diena, Vesti </a:t>
            </a:r>
            <a:r>
              <a:rPr lang="lv-LV" b="1" dirty="0" err="1"/>
              <a:t>Segodnja</a:t>
            </a:r>
            <a:r>
              <a:rPr lang="lv-LV" b="1" dirty="0"/>
              <a:t>, LR1, LR4, delfi.lv, tvnet.lv, apollo.lv.</a:t>
            </a:r>
          </a:p>
          <a:p>
            <a:endParaRPr lang="lv-LV" b="1" dirty="0"/>
          </a:p>
          <a:p>
            <a:r>
              <a:rPr lang="lv-LV" dirty="0"/>
              <a:t>Kopā analizētas: </a:t>
            </a:r>
            <a:r>
              <a:rPr lang="lv-LV" b="1" dirty="0"/>
              <a:t>860 publikācijas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Migrācijai veltīto publikāciju temati medijos</a:t>
            </a:r>
            <a:endParaRPr lang="en-US" dirty="0"/>
          </a:p>
        </p:txBody>
      </p:sp>
      <p:graphicFrame>
        <p:nvGraphicFramePr>
          <p:cNvPr id="6" name="C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673231"/>
              </p:ext>
            </p:extLst>
          </p:nvPr>
        </p:nvGraphicFramePr>
        <p:xfrm>
          <a:off x="323528" y="1417638"/>
          <a:ext cx="8363272" cy="517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27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b="1" dirty="0"/>
              <a:t>Migrācijai veltīto tematu īpatsvars, atkarībā no mediju tipa</a:t>
            </a:r>
            <a:endParaRPr lang="en-US" sz="3600" dirty="0"/>
          </a:p>
        </p:txBody>
      </p:sp>
      <p:graphicFrame>
        <p:nvGraphicFramePr>
          <p:cNvPr id="4" name="C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11445"/>
              </p:ext>
            </p:extLst>
          </p:nvPr>
        </p:nvGraphicFramePr>
        <p:xfrm>
          <a:off x="457200" y="1484784"/>
          <a:ext cx="84352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9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Piemēri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https://www.youtube.com/watch?v=UAuxkL68MP4</a:t>
            </a:r>
            <a:r>
              <a:rPr lang="lv-LV" sz="2400" dirty="0"/>
              <a:t>  Prezidents</a:t>
            </a:r>
          </a:p>
          <a:p>
            <a:r>
              <a:rPr lang="en-US" sz="2400" dirty="0">
                <a:hlinkClick r:id="rId3"/>
              </a:rPr>
              <a:t>https://www.youtube.com/watch?v=6vP2EDxegkY</a:t>
            </a:r>
            <a:r>
              <a:rPr lang="lv-LV" sz="2400" dirty="0"/>
              <a:t> Iedzīvotāji</a:t>
            </a:r>
          </a:p>
          <a:p>
            <a:r>
              <a:rPr lang="en-US" sz="2400" dirty="0">
                <a:hlinkClick r:id="rId4"/>
              </a:rPr>
              <a:t>https://www.youtube.com/watch?v=ZsSENwHkSLU&amp;t=11s</a:t>
            </a:r>
            <a:r>
              <a:rPr lang="lv-LV" sz="2400" dirty="0"/>
              <a:t> Reliģija</a:t>
            </a:r>
          </a:p>
          <a:p>
            <a:r>
              <a:rPr lang="en-US" sz="2400" dirty="0">
                <a:hlinkClick r:id="rId5"/>
              </a:rPr>
              <a:t>https://www.youtube.com/watch?v=R9NxPT38RPM</a:t>
            </a:r>
            <a:r>
              <a:rPr lang="lv-LV" sz="2400" dirty="0"/>
              <a:t> Krīze</a:t>
            </a:r>
          </a:p>
          <a:p>
            <a:r>
              <a:rPr lang="en-US" sz="2400" dirty="0">
                <a:hlinkClick r:id="rId6"/>
              </a:rPr>
              <a:t>https://www.youtube.com/watch?v=vwLo8V5lxPE</a:t>
            </a:r>
            <a:r>
              <a:rPr lang="lv-LV" sz="2400" dirty="0"/>
              <a:t> politiskais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782015"/>
      </p:ext>
    </p:extLst>
  </p:cSld>
  <p:clrMapOvr>
    <a:masterClrMapping/>
  </p:clrMapOvr>
</p:sld>
</file>

<file path=ppt/theme/theme1.xml><?xml version="1.0" encoding="utf-8"?>
<a:theme xmlns:a="http://schemas.openxmlformats.org/drawingml/2006/main" name="Integracija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>
          <a:defRPr sz="5400" baseline="30000" dirty="0" err="1" smtClean="0">
            <a:solidFill>
              <a:schemeClr val="bg1">
                <a:lumMod val="85000"/>
              </a:schemeClr>
            </a:solidFill>
            <a:latin typeface="Myriad Pro Black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Integracija-3_prezentacija</Template>
  <TotalTime>10322</TotalTime>
  <Words>1268</Words>
  <Application>Microsoft Office PowerPoint</Application>
  <PresentationFormat>On-screen Show (4:3)</PresentationFormat>
  <Paragraphs>159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Cambria</vt:lpstr>
      <vt:lpstr>Corporate S</vt:lpstr>
      <vt:lpstr>Myriad Pro Black</vt:lpstr>
      <vt:lpstr>Times New Roman</vt:lpstr>
      <vt:lpstr>Integracija-3</vt:lpstr>
      <vt:lpstr>PowerPoint Presentation</vt:lpstr>
      <vt:lpstr>Projekts mediju profesionāļiem</vt:lpstr>
      <vt:lpstr>Migrācijas atspoguļojums un rāmējums Latvijas mediju saturā</vt:lpstr>
      <vt:lpstr>Saturs</vt:lpstr>
      <vt:lpstr>Pētījuma dati</vt:lpstr>
      <vt:lpstr>Pētījuma dati</vt:lpstr>
      <vt:lpstr>Migrācijai veltīto publikāciju temati medijos</vt:lpstr>
      <vt:lpstr>Migrācijai veltīto tematu īpatsvars, atkarībā no mediju tipa</vt:lpstr>
      <vt:lpstr>Piemēri</vt:lpstr>
      <vt:lpstr>Publikācijā minētā vieta </vt:lpstr>
      <vt:lpstr>Subjekts, par kuru runā publikācijā</vt:lpstr>
      <vt:lpstr>Migrantu apzīmēšanai izmantotie vārdi</vt:lpstr>
      <vt:lpstr>Informācijas avotu struktūra (1 avots)</vt:lpstr>
      <vt:lpstr>Attieksme pret migrāciju</vt:lpstr>
      <vt:lpstr>Informācijas autoru attieksme pret migrāciju (1 avots)</vt:lpstr>
      <vt:lpstr>Secinājumi I </vt:lpstr>
      <vt:lpstr>Argumentu veidi</vt:lpstr>
      <vt:lpstr>Argumentu veidi medijos</vt:lpstr>
      <vt:lpstr>Argumentācijas toposi </vt:lpstr>
      <vt:lpstr>Izplatītākie toposi medijos</vt:lpstr>
      <vt:lpstr>Diskursa tips</vt:lpstr>
      <vt:lpstr>Diskursa tips medijos</vt:lpstr>
      <vt:lpstr>Attieksme pret neiecietību, atkarībā no mediju tipa</vt:lpstr>
      <vt:lpstr>Attieksme pret neiecietību</vt:lpstr>
      <vt:lpstr>Neiecietības attaisnošanas stratēģijas</vt:lpstr>
      <vt:lpstr>Neiecietības attaisnošanas stratēģijas katrā medijā</vt:lpstr>
      <vt:lpstr>Attaisnošanas stratēģiju lietojums, atkarībā no attieksmes pret neiecietību</vt:lpstr>
      <vt:lpstr>Secinājumi II</vt:lpstr>
      <vt:lpstr>Secinājumi III</vt:lpstr>
      <vt:lpstr>Secinājumi V</vt:lpstr>
      <vt:lpstr>Secinājumi VI</vt:lpstr>
      <vt:lpstr>Secinājumi VII</vt:lpstr>
      <vt:lpstr>Secinājumi VIII</vt:lpstr>
      <vt:lpstr>Secinājumi IX</vt:lpstr>
      <vt:lpstr>Secinājumi X</vt:lpstr>
      <vt:lpstr>Secinājumi XI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Anda Rožukalne</dc:creator>
  <cp:lastModifiedBy>Vita Savicka</cp:lastModifiedBy>
  <cp:revision>32</cp:revision>
  <dcterms:created xsi:type="dcterms:W3CDTF">2017-10-20T09:19:55Z</dcterms:created>
  <dcterms:modified xsi:type="dcterms:W3CDTF">2017-11-22T13:27:51Z</dcterms:modified>
</cp:coreProperties>
</file>