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  <p:sldMasterId id="2147484109" r:id="rId5"/>
  </p:sldMasterIdLst>
  <p:notesMasterIdLst>
    <p:notesMasterId r:id="rId35"/>
  </p:notesMasterIdLst>
  <p:handoutMasterIdLst>
    <p:handoutMasterId r:id="rId36"/>
  </p:handoutMasterIdLst>
  <p:sldIdLst>
    <p:sldId id="318" r:id="rId6"/>
    <p:sldId id="321" r:id="rId7"/>
    <p:sldId id="339" r:id="rId8"/>
    <p:sldId id="340" r:id="rId9"/>
    <p:sldId id="334" r:id="rId10"/>
    <p:sldId id="333" r:id="rId11"/>
    <p:sldId id="335" r:id="rId12"/>
    <p:sldId id="336" r:id="rId13"/>
    <p:sldId id="364" r:id="rId14"/>
    <p:sldId id="345" r:id="rId15"/>
    <p:sldId id="346" r:id="rId16"/>
    <p:sldId id="347" r:id="rId17"/>
    <p:sldId id="348" r:id="rId18"/>
    <p:sldId id="349" r:id="rId19"/>
    <p:sldId id="350" r:id="rId20"/>
    <p:sldId id="361" r:id="rId21"/>
    <p:sldId id="351" r:id="rId22"/>
    <p:sldId id="360" r:id="rId23"/>
    <p:sldId id="357" r:id="rId24"/>
    <p:sldId id="352" r:id="rId25"/>
    <p:sldId id="353" r:id="rId26"/>
    <p:sldId id="354" r:id="rId27"/>
    <p:sldId id="355" r:id="rId28"/>
    <p:sldId id="358" r:id="rId29"/>
    <p:sldId id="356" r:id="rId30"/>
    <p:sldId id="359" r:id="rId31"/>
    <p:sldId id="362" r:id="rId32"/>
    <p:sldId id="343" r:id="rId33"/>
    <p:sldId id="338" r:id="rId34"/>
  </p:sldIdLst>
  <p:sldSz cx="9144000" cy="6858000" type="screen4x3"/>
  <p:notesSz cx="9928225" cy="67976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sz="2400" kern="1200" baseline="-250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sz="2400" kern="1200" baseline="-250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sz="2400" kern="1200" baseline="-250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sz="2400" kern="1200" baseline="-250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A3A3"/>
    <a:srgbClr val="C00000"/>
    <a:srgbClr val="353535"/>
    <a:srgbClr val="3F3F3F"/>
    <a:srgbClr val="2E2E2E"/>
    <a:srgbClr val="8E001C"/>
    <a:srgbClr val="F3740B"/>
    <a:srgbClr val="C85A0A"/>
    <a:srgbClr val="D264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5EEF47-BA96-479B-9D51-D715B56EADB2}" v="92" dt="2019-10-01T21:51:46.656"/>
    <p1510:client id="{BFA924B8-BB87-47EA-8CC4-250D749F83D2}" v="112" dt="2019-10-02T05:40:00.2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20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ana B" userId="61fb9798afce6e0c" providerId="LiveId" clId="{BFA924B8-BB87-47EA-8CC4-250D749F83D2}"/>
    <pc:docChg chg="undo custSel modSld">
      <pc:chgData name="Diana B" userId="61fb9798afce6e0c" providerId="LiveId" clId="{BFA924B8-BB87-47EA-8CC4-250D749F83D2}" dt="2019-10-02T05:40:43.651" v="667" actId="1076"/>
      <pc:docMkLst>
        <pc:docMk/>
      </pc:docMkLst>
      <pc:sldChg chg="addSp modSp">
        <pc:chgData name="Diana B" userId="61fb9798afce6e0c" providerId="LiveId" clId="{BFA924B8-BB87-47EA-8CC4-250D749F83D2}" dt="2019-10-02T05:40:43.651" v="667" actId="1076"/>
        <pc:sldMkLst>
          <pc:docMk/>
          <pc:sldMk cId="952297702" sldId="343"/>
        </pc:sldMkLst>
        <pc:spChg chg="add mod">
          <ac:chgData name="Diana B" userId="61fb9798afce6e0c" providerId="LiveId" clId="{BFA924B8-BB87-47EA-8CC4-250D749F83D2}" dt="2019-10-02T05:40:43.651" v="667" actId="1076"/>
          <ac:spMkLst>
            <pc:docMk/>
            <pc:sldMk cId="952297702" sldId="343"/>
            <ac:spMk id="2" creationId="{55CDEDCA-8562-4E61-9E14-6C51A389FFEE}"/>
          </ac:spMkLst>
        </pc:spChg>
        <pc:spChg chg="mod">
          <ac:chgData name="Diana B" userId="61fb9798afce6e0c" providerId="LiveId" clId="{BFA924B8-BB87-47EA-8CC4-250D749F83D2}" dt="2019-10-02T05:31:57.841" v="168" actId="1076"/>
          <ac:spMkLst>
            <pc:docMk/>
            <pc:sldMk cId="952297702" sldId="343"/>
            <ac:spMk id="3" creationId="{00000000-0000-0000-0000-000000000000}"/>
          </ac:spMkLst>
        </pc:spChg>
        <pc:spChg chg="mod">
          <ac:chgData name="Diana B" userId="61fb9798afce6e0c" providerId="LiveId" clId="{BFA924B8-BB87-47EA-8CC4-250D749F83D2}" dt="2019-10-02T05:39:55.789" v="650"/>
          <ac:spMkLst>
            <pc:docMk/>
            <pc:sldMk cId="952297702" sldId="343"/>
            <ac:spMk id="5" creationId="{00000000-0000-0000-0000-000000000000}"/>
          </ac:spMkLst>
        </pc:spChg>
      </pc:sldChg>
      <pc:sldChg chg="modSp">
        <pc:chgData name="Diana B" userId="61fb9798afce6e0c" providerId="LiveId" clId="{BFA924B8-BB87-47EA-8CC4-250D749F83D2}" dt="2019-10-02T05:39:36.690" v="649" actId="20577"/>
        <pc:sldMkLst>
          <pc:docMk/>
          <pc:sldMk cId="1854179532" sldId="346"/>
        </pc:sldMkLst>
        <pc:spChg chg="mod">
          <ac:chgData name="Diana B" userId="61fb9798afce6e0c" providerId="LiveId" clId="{BFA924B8-BB87-47EA-8CC4-250D749F83D2}" dt="2019-10-02T05:39:36.690" v="649" actId="20577"/>
          <ac:spMkLst>
            <pc:docMk/>
            <pc:sldMk cId="1854179532" sldId="346"/>
            <ac:spMk id="5" creationId="{00000000-0000-0000-0000-000000000000}"/>
          </ac:spMkLst>
        </pc:spChg>
      </pc:sldChg>
      <pc:sldChg chg="modSp">
        <pc:chgData name="Diana B" userId="61fb9798afce6e0c" providerId="LiveId" clId="{BFA924B8-BB87-47EA-8CC4-250D749F83D2}" dt="2019-10-02T05:35:57.600" v="359" actId="20577"/>
        <pc:sldMkLst>
          <pc:docMk/>
          <pc:sldMk cId="3175893946" sldId="350"/>
        </pc:sldMkLst>
        <pc:spChg chg="mod">
          <ac:chgData name="Diana B" userId="61fb9798afce6e0c" providerId="LiveId" clId="{BFA924B8-BB87-47EA-8CC4-250D749F83D2}" dt="2019-10-02T05:35:57.600" v="359" actId="20577"/>
          <ac:spMkLst>
            <pc:docMk/>
            <pc:sldMk cId="3175893946" sldId="350"/>
            <ac:spMk id="7" creationId="{00000000-0000-0000-0000-000000000000}"/>
          </ac:spMkLst>
        </pc:spChg>
      </pc:sldChg>
      <pc:sldChg chg="modSp">
        <pc:chgData name="Diana B" userId="61fb9798afce6e0c" providerId="LiveId" clId="{BFA924B8-BB87-47EA-8CC4-250D749F83D2}" dt="2019-10-02T05:35:49.163" v="358" actId="20577"/>
        <pc:sldMkLst>
          <pc:docMk/>
          <pc:sldMk cId="3849723145" sldId="351"/>
        </pc:sldMkLst>
        <pc:spChg chg="mod">
          <ac:chgData name="Diana B" userId="61fb9798afce6e0c" providerId="LiveId" clId="{BFA924B8-BB87-47EA-8CC4-250D749F83D2}" dt="2019-10-02T05:35:49.163" v="358" actId="20577"/>
          <ac:spMkLst>
            <pc:docMk/>
            <pc:sldMk cId="3849723145" sldId="351"/>
            <ac:spMk id="6" creationId="{00000000-0000-0000-0000-000000000000}"/>
          </ac:spMkLst>
        </pc:spChg>
      </pc:sldChg>
      <pc:sldChg chg="modSp">
        <pc:chgData name="Diana B" userId="61fb9798afce6e0c" providerId="LiveId" clId="{BFA924B8-BB87-47EA-8CC4-250D749F83D2}" dt="2019-10-02T05:36:29.590" v="416" actId="20577"/>
        <pc:sldMkLst>
          <pc:docMk/>
          <pc:sldMk cId="2770972870" sldId="352"/>
        </pc:sldMkLst>
        <pc:spChg chg="mod">
          <ac:chgData name="Diana B" userId="61fb9798afce6e0c" providerId="LiveId" clId="{BFA924B8-BB87-47EA-8CC4-250D749F83D2}" dt="2019-10-02T05:36:29.590" v="416" actId="20577"/>
          <ac:spMkLst>
            <pc:docMk/>
            <pc:sldMk cId="2770972870" sldId="352"/>
            <ac:spMk id="6" creationId="{00000000-0000-0000-0000-000000000000}"/>
          </ac:spMkLst>
        </pc:spChg>
      </pc:sldChg>
      <pc:sldChg chg="modSp">
        <pc:chgData name="Diana B" userId="61fb9798afce6e0c" providerId="LiveId" clId="{BFA924B8-BB87-47EA-8CC4-250D749F83D2}" dt="2019-10-02T05:36:59.673" v="473" actId="20577"/>
        <pc:sldMkLst>
          <pc:docMk/>
          <pc:sldMk cId="31203513" sldId="353"/>
        </pc:sldMkLst>
        <pc:spChg chg="mod">
          <ac:chgData name="Diana B" userId="61fb9798afce6e0c" providerId="LiveId" clId="{BFA924B8-BB87-47EA-8CC4-250D749F83D2}" dt="2019-10-02T05:36:59.673" v="473" actId="20577"/>
          <ac:spMkLst>
            <pc:docMk/>
            <pc:sldMk cId="31203513" sldId="353"/>
            <ac:spMk id="5" creationId="{00000000-0000-0000-0000-000000000000}"/>
          </ac:spMkLst>
        </pc:spChg>
      </pc:sldChg>
      <pc:sldChg chg="modSp">
        <pc:chgData name="Diana B" userId="61fb9798afce6e0c" providerId="LiveId" clId="{BFA924B8-BB87-47EA-8CC4-250D749F83D2}" dt="2019-10-02T05:37:30.687" v="533" actId="20577"/>
        <pc:sldMkLst>
          <pc:docMk/>
          <pc:sldMk cId="3051829544" sldId="354"/>
        </pc:sldMkLst>
        <pc:spChg chg="mod">
          <ac:chgData name="Diana B" userId="61fb9798afce6e0c" providerId="LiveId" clId="{BFA924B8-BB87-47EA-8CC4-250D749F83D2}" dt="2019-10-02T05:37:30.687" v="533" actId="20577"/>
          <ac:spMkLst>
            <pc:docMk/>
            <pc:sldMk cId="3051829544" sldId="354"/>
            <ac:spMk id="9" creationId="{00000000-0000-0000-0000-000000000000}"/>
          </ac:spMkLst>
        </pc:spChg>
      </pc:sldChg>
      <pc:sldChg chg="modSp">
        <pc:chgData name="Diana B" userId="61fb9798afce6e0c" providerId="LiveId" clId="{BFA924B8-BB87-47EA-8CC4-250D749F83D2}" dt="2019-10-02T05:37:58.025" v="586" actId="20577"/>
        <pc:sldMkLst>
          <pc:docMk/>
          <pc:sldMk cId="2399634964" sldId="355"/>
        </pc:sldMkLst>
        <pc:spChg chg="mod">
          <ac:chgData name="Diana B" userId="61fb9798afce6e0c" providerId="LiveId" clId="{BFA924B8-BB87-47EA-8CC4-250D749F83D2}" dt="2019-10-02T05:37:58.025" v="586" actId="20577"/>
          <ac:spMkLst>
            <pc:docMk/>
            <pc:sldMk cId="2399634964" sldId="355"/>
            <ac:spMk id="9" creationId="{00000000-0000-0000-0000-000000000000}"/>
          </ac:spMkLst>
        </pc:spChg>
      </pc:sldChg>
      <pc:sldChg chg="modSp">
        <pc:chgData name="Diana B" userId="61fb9798afce6e0c" providerId="LiveId" clId="{BFA924B8-BB87-47EA-8CC4-250D749F83D2}" dt="2019-10-02T05:38:27.668" v="646" actId="20577"/>
        <pc:sldMkLst>
          <pc:docMk/>
          <pc:sldMk cId="1315114084" sldId="359"/>
        </pc:sldMkLst>
        <pc:spChg chg="mod">
          <ac:chgData name="Diana B" userId="61fb9798afce6e0c" providerId="LiveId" clId="{BFA924B8-BB87-47EA-8CC4-250D749F83D2}" dt="2019-10-02T05:38:27.668" v="646" actId="20577"/>
          <ac:spMkLst>
            <pc:docMk/>
            <pc:sldMk cId="1315114084" sldId="359"/>
            <ac:spMk id="7" creationId="{00000000-0000-0000-0000-000000000000}"/>
          </ac:spMkLst>
        </pc:spChg>
      </pc:sldChg>
    </pc:docChg>
  </pc:docChgLst>
  <pc:docChgLst>
    <pc:chgData name="Andrejs Ivanovs" userId="86fb99411fa3e6a0" providerId="LiveId" clId="{085EEF47-BA96-479B-9D51-D715B56EADB2}"/>
    <pc:docChg chg="custSel addSld delSld modSld sldOrd">
      <pc:chgData name="Andrejs Ivanovs" userId="86fb99411fa3e6a0" providerId="LiveId" clId="{085EEF47-BA96-479B-9D51-D715B56EADB2}" dt="2019-10-01T22:05:35.042" v="336" actId="2696"/>
      <pc:docMkLst>
        <pc:docMk/>
      </pc:docMkLst>
      <pc:sldChg chg="ord">
        <pc:chgData name="Andrejs Ivanovs" userId="86fb99411fa3e6a0" providerId="LiveId" clId="{085EEF47-BA96-479B-9D51-D715B56EADB2}" dt="2019-10-01T21:24:50.528" v="307"/>
        <pc:sldMkLst>
          <pc:docMk/>
          <pc:sldMk cId="3600098802" sldId="358"/>
        </pc:sldMkLst>
      </pc:sldChg>
      <pc:sldChg chg="modSp ord">
        <pc:chgData name="Andrejs Ivanovs" userId="86fb99411fa3e6a0" providerId="LiveId" clId="{085EEF47-BA96-479B-9D51-D715B56EADB2}" dt="2019-10-01T21:51:46.656" v="334" actId="6549"/>
        <pc:sldMkLst>
          <pc:docMk/>
          <pc:sldMk cId="2468329487" sldId="360"/>
        </pc:sldMkLst>
        <pc:spChg chg="mod">
          <ac:chgData name="Andrejs Ivanovs" userId="86fb99411fa3e6a0" providerId="LiveId" clId="{085EEF47-BA96-479B-9D51-D715B56EADB2}" dt="2019-10-01T21:51:46.656" v="334" actId="6549"/>
          <ac:spMkLst>
            <pc:docMk/>
            <pc:sldMk cId="2468329487" sldId="360"/>
            <ac:spMk id="4" creationId="{00000000-0000-0000-0000-000000000000}"/>
          </ac:spMkLst>
        </pc:spChg>
      </pc:sldChg>
      <pc:sldChg chg="addSp delSp modSp add del mod">
        <pc:chgData name="Andrejs Ivanovs" userId="86fb99411fa3e6a0" providerId="LiveId" clId="{085EEF47-BA96-479B-9D51-D715B56EADB2}" dt="2019-10-01T22:05:35.042" v="336" actId="2696"/>
        <pc:sldMkLst>
          <pc:docMk/>
          <pc:sldMk cId="127530046" sldId="363"/>
        </pc:sldMkLst>
        <pc:spChg chg="mod">
          <ac:chgData name="Andrejs Ivanovs" userId="86fb99411fa3e6a0" providerId="LiveId" clId="{085EEF47-BA96-479B-9D51-D715B56EADB2}" dt="2019-10-01T20:01:13.896" v="81"/>
          <ac:spMkLst>
            <pc:docMk/>
            <pc:sldMk cId="127530046" sldId="363"/>
            <ac:spMk id="3" creationId="{00000000-0000-0000-0000-000000000000}"/>
          </ac:spMkLst>
        </pc:spChg>
        <pc:spChg chg="del">
          <ac:chgData name="Andrejs Ivanovs" userId="86fb99411fa3e6a0" providerId="LiveId" clId="{085EEF47-BA96-479B-9D51-D715B56EADB2}" dt="2019-10-01T19:41:34.834" v="16" actId="1957"/>
          <ac:spMkLst>
            <pc:docMk/>
            <pc:sldMk cId="127530046" sldId="363"/>
            <ac:spMk id="5" creationId="{00000000-0000-0000-0000-000000000000}"/>
          </ac:spMkLst>
        </pc:spChg>
        <pc:spChg chg="add mod">
          <ac:chgData name="Andrejs Ivanovs" userId="86fb99411fa3e6a0" providerId="LiveId" clId="{085EEF47-BA96-479B-9D51-D715B56EADB2}" dt="2019-10-01T20:03:04.593" v="109" actId="1076"/>
          <ac:spMkLst>
            <pc:docMk/>
            <pc:sldMk cId="127530046" sldId="363"/>
            <ac:spMk id="7" creationId="{F6F4684F-677A-483E-809A-B8B75D14D837}"/>
          </ac:spMkLst>
        </pc:spChg>
        <pc:graphicFrameChg chg="add mod">
          <ac:chgData name="Andrejs Ivanovs" userId="86fb99411fa3e6a0" providerId="LiveId" clId="{085EEF47-BA96-479B-9D51-D715B56EADB2}" dt="2019-10-01T20:55:49.901" v="300"/>
          <ac:graphicFrameMkLst>
            <pc:docMk/>
            <pc:sldMk cId="127530046" sldId="363"/>
            <ac:graphicFrameMk id="6" creationId="{51E30E1A-73DF-4E3F-9ACC-8DF28A32D814}"/>
          </ac:graphicFrameMkLst>
        </pc:graphicFrameChg>
      </pc:sldChg>
      <pc:sldChg chg="add del">
        <pc:chgData name="Andrejs Ivanovs" userId="86fb99411fa3e6a0" providerId="LiveId" clId="{085EEF47-BA96-479B-9D51-D715B56EADB2}" dt="2019-10-01T20:14:56.984" v="113"/>
        <pc:sldMkLst>
          <pc:docMk/>
          <pc:sldMk cId="3074178797" sldId="364"/>
        </pc:sldMkLst>
      </pc:sldChg>
      <pc:sldChg chg="addSp delSp modSp add ord">
        <pc:chgData name="Andrejs Ivanovs" userId="86fb99411fa3e6a0" providerId="LiveId" clId="{085EEF47-BA96-479B-9D51-D715B56EADB2}" dt="2019-10-01T21:41:08.148" v="331" actId="20577"/>
        <pc:sldMkLst>
          <pc:docMk/>
          <pc:sldMk cId="3186890036" sldId="364"/>
        </pc:sldMkLst>
        <pc:spChg chg="del">
          <ac:chgData name="Andrejs Ivanovs" userId="86fb99411fa3e6a0" providerId="LiveId" clId="{085EEF47-BA96-479B-9D51-D715B56EADB2}" dt="2019-10-01T20:15:07.520" v="115"/>
          <ac:spMkLst>
            <pc:docMk/>
            <pc:sldMk cId="3186890036" sldId="364"/>
            <ac:spMk id="2" creationId="{6B6C527D-C8DC-4104-83E4-C52BD451441C}"/>
          </ac:spMkLst>
        </pc:spChg>
        <pc:spChg chg="add mod">
          <ac:chgData name="Andrejs Ivanovs" userId="86fb99411fa3e6a0" providerId="LiveId" clId="{085EEF47-BA96-479B-9D51-D715B56EADB2}" dt="2019-10-01T21:41:08.148" v="331" actId="20577"/>
          <ac:spMkLst>
            <pc:docMk/>
            <pc:sldMk cId="3186890036" sldId="364"/>
            <ac:spMk id="3" creationId="{2A2C517B-FCDB-4114-9981-755A74695571}"/>
          </ac:spMkLst>
        </pc:spChg>
        <pc:spChg chg="add mod">
          <ac:chgData name="Andrejs Ivanovs" userId="86fb99411fa3e6a0" providerId="LiveId" clId="{085EEF47-BA96-479B-9D51-D715B56EADB2}" dt="2019-10-01T20:46:16.306" v="281" actId="113"/>
          <ac:spMkLst>
            <pc:docMk/>
            <pc:sldMk cId="3186890036" sldId="364"/>
            <ac:spMk id="4" creationId="{CA328C49-802F-4866-A673-652783D0D9ED}"/>
          </ac:spMkLst>
        </pc:spChg>
      </pc:sldChg>
      <pc:sldChg chg="addSp delSp modSp add del">
        <pc:chgData name="Andrejs Ivanovs" userId="86fb99411fa3e6a0" providerId="LiveId" clId="{085EEF47-BA96-479B-9D51-D715B56EADB2}" dt="2019-10-01T22:05:32.574" v="335" actId="2696"/>
        <pc:sldMkLst>
          <pc:docMk/>
          <pc:sldMk cId="690357716" sldId="365"/>
        </pc:sldMkLst>
        <pc:spChg chg="add del mod">
          <ac:chgData name="Andrejs Ivanovs" userId="86fb99411fa3e6a0" providerId="LiveId" clId="{085EEF47-BA96-479B-9D51-D715B56EADB2}" dt="2019-10-01T20:56:04.783" v="303"/>
          <ac:spMkLst>
            <pc:docMk/>
            <pc:sldMk cId="690357716" sldId="365"/>
            <ac:spMk id="2" creationId="{46E5E627-EFB3-439C-AF67-576EACC03DAF}"/>
          </ac:spMkLst>
        </pc:spChg>
        <pc:spChg chg="add del mod">
          <ac:chgData name="Andrejs Ivanovs" userId="86fb99411fa3e6a0" providerId="LiveId" clId="{085EEF47-BA96-479B-9D51-D715B56EADB2}" dt="2019-10-01T20:56:35.857" v="305"/>
          <ac:spMkLst>
            <pc:docMk/>
            <pc:sldMk cId="690357716" sldId="365"/>
            <ac:spMk id="5" creationId="{9CB92EEB-8F26-4D74-A474-FC4C6C52B29B}"/>
          </ac:spMkLst>
        </pc:spChg>
        <pc:graphicFrameChg chg="del">
          <ac:chgData name="Andrejs Ivanovs" userId="86fb99411fa3e6a0" providerId="LiveId" clId="{085EEF47-BA96-479B-9D51-D715B56EADB2}" dt="2019-10-01T20:56:01.286" v="302" actId="478"/>
          <ac:graphicFrameMkLst>
            <pc:docMk/>
            <pc:sldMk cId="690357716" sldId="365"/>
            <ac:graphicFrameMk id="6" creationId="{51E30E1A-73DF-4E3F-9ACC-8DF28A32D814}"/>
          </ac:graphicFrameMkLst>
        </pc:graphicFrameChg>
        <pc:picChg chg="add del mod">
          <ac:chgData name="Andrejs Ivanovs" userId="86fb99411fa3e6a0" providerId="LiveId" clId="{085EEF47-BA96-479B-9D51-D715B56EADB2}" dt="2019-10-01T20:56:33.341" v="304" actId="478"/>
          <ac:picMkLst>
            <pc:docMk/>
            <pc:sldMk cId="690357716" sldId="365"/>
            <ac:picMk id="4" creationId="{0B22CC99-DAFC-45C2-9A10-AD6866BF3A4C}"/>
          </ac:picMkLst>
        </pc:picChg>
        <pc:picChg chg="add mod">
          <ac:chgData name="Andrejs Ivanovs" userId="86fb99411fa3e6a0" providerId="LiveId" clId="{085EEF47-BA96-479B-9D51-D715B56EADB2}" dt="2019-10-01T20:56:35.857" v="305"/>
          <ac:picMkLst>
            <pc:docMk/>
            <pc:sldMk cId="690357716" sldId="365"/>
            <ac:picMk id="8" creationId="{53A83BD6-C242-4E64-8E01-BEE51B2225E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 eaLnBrk="0" hangingPunct="0">
              <a:defRPr sz="1200">
                <a:latin typeface="Arial" charset="0"/>
                <a:ea typeface="ヒラギノ角ゴ Pro W3" pitchFamily="-112" charset="-128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 eaLnBrk="0" hangingPunct="0">
              <a:defRPr sz="1200">
                <a:latin typeface="Arial" charset="0"/>
                <a:ea typeface="ヒラギノ角ゴ Pro W3" pitchFamily="-112" charset="-128"/>
                <a:cs typeface="+mn-cs"/>
              </a:defRPr>
            </a:lvl1pPr>
          </a:lstStyle>
          <a:p>
            <a:pPr>
              <a:defRPr/>
            </a:pPr>
            <a:fld id="{E6347537-A675-48E0-88AD-2B684F8E3D1B}" type="datetimeFigureOut">
              <a:rPr lang="lv-LV"/>
              <a:pPr>
                <a:defRPr/>
              </a:pPr>
              <a:t>07.10.2019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1"/>
            <a:ext cx="4302231" cy="339884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 eaLnBrk="0" hangingPunct="0">
              <a:defRPr sz="1200">
                <a:latin typeface="Arial" charset="0"/>
                <a:ea typeface="ヒラギノ角ゴ Pro W3" pitchFamily="-112" charset="-128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697" y="6456611"/>
            <a:ext cx="4302231" cy="339884"/>
          </a:xfrm>
          <a:prstGeom prst="rect">
            <a:avLst/>
          </a:prstGeom>
        </p:spPr>
        <p:txBody>
          <a:bodyPr vert="horz" wrap="square" lIns="92117" tIns="46058" rIns="92117" bIns="4605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DF69D16-84AF-4A2C-8D8D-49AC80365326}" type="slidenum">
              <a:rPr lang="lv-LV" altLang="lv-LV"/>
              <a:pPr/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24467378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231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17" tIns="46058" rIns="92117" bIns="4605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aseline="0">
                <a:latin typeface="Arial" charset="0"/>
                <a:ea typeface="ヒラギノ角ゴ Pro W3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5994" y="0"/>
            <a:ext cx="4302231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17" tIns="46058" rIns="92117" bIns="4605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aseline="0">
                <a:latin typeface="Arial" charset="0"/>
                <a:ea typeface="ヒラギノ角ゴ Pro W3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5488" y="509588"/>
            <a:ext cx="3397250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3764" y="3228897"/>
            <a:ext cx="7280698" cy="3058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17" tIns="46058" rIns="92117" bIns="460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7791"/>
            <a:ext cx="4302231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17" tIns="46058" rIns="92117" bIns="4605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aseline="0">
                <a:latin typeface="Arial" charset="0"/>
                <a:ea typeface="ヒラギノ角ゴ Pro W3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5994" y="6457791"/>
            <a:ext cx="4302231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17" tIns="46058" rIns="92117" bIns="46058" numCol="1" anchor="b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fld id="{65B9B0B0-C6A5-4473-BA0B-183E1D1CAEEE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9662742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112" charset="-128"/>
        <a:cs typeface="ヒラギノ角ゴ Pro W3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112" charset="-128"/>
        <a:cs typeface="ヒラギノ角ゴ Pro W3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112" charset="-128"/>
        <a:cs typeface="ヒラギノ角ゴ Pro W3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112" charset="-128"/>
        <a:cs typeface="ヒラギノ角ゴ Pro W3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112" charset="-128"/>
        <a:cs typeface="ヒラギノ角ゴ Pro W3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2" defTabSz="921167">
              <a:defRPr/>
            </a:pPr>
            <a:r>
              <a:rPr lang="de-DE"/>
              <a:t>we want to ask the same people every 2 years</a:t>
            </a:r>
          </a:p>
          <a:p>
            <a:pPr marL="0" lvl="2" defTabSz="921167">
              <a:defRPr/>
            </a:pPr>
            <a:r>
              <a:rPr lang="en-GB"/>
              <a:t>collecting retrospective life histories on conditions in childhood, family background, employment histories and health - (life-course perspective) 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9B0B0-C6A5-4473-BA0B-183E1D1CAEEE}" type="slidenum">
              <a:rPr lang="en-US" altLang="lv-LV" smtClean="0"/>
              <a:pPr/>
              <a:t>7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541923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800"/>
              <a:t>All countries use the same questions</a:t>
            </a:r>
          </a:p>
          <a:p>
            <a:pPr marL="0" lvl="2" defTabSz="921167">
              <a:defRPr/>
            </a:pPr>
            <a:r>
              <a:rPr lang="de-DE"/>
              <a:t>All countries use same software</a:t>
            </a:r>
          </a:p>
          <a:p>
            <a:pPr marL="0" lvl="2" defTabSz="921167">
              <a:defRPr/>
            </a:pPr>
            <a:r>
              <a:rPr lang="de-DE" sz="1800"/>
              <a:t>All countries on same schedule</a:t>
            </a:r>
          </a:p>
          <a:p>
            <a:pPr marL="0" lvl="2" defTabSz="921167">
              <a:defRPr/>
            </a:pPr>
            <a:r>
              <a:rPr lang="de-DE" sz="1100"/>
              <a:t>Wave 7 in up to 28 countries </a:t>
            </a:r>
            <a:endParaRPr lang="de-DE" sz="1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9B0B0-C6A5-4473-BA0B-183E1D1CAEEE}" type="slidenum">
              <a:rPr lang="en-US" altLang="lv-LV" smtClean="0"/>
              <a:pPr/>
              <a:t>8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42987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7406B-2180-4A77-AA42-7FFAD68B7E96}" type="slidenum">
              <a:rPr lang="lv-LV" smtClean="0"/>
              <a:t>10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86646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8E00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defRPr/>
            </a:pPr>
            <a:endParaRPr lang="lv-LV" altLang="lv-LV"/>
          </a:p>
        </p:txBody>
      </p:sp>
      <p:pic>
        <p:nvPicPr>
          <p:cNvPr id="5" name="Picture 11" descr="1liimenis-liel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00"/>
          <a:stretch>
            <a:fillRect/>
          </a:stretch>
        </p:blipFill>
        <p:spPr bwMode="auto">
          <a:xfrm>
            <a:off x="0" y="5143500"/>
            <a:ext cx="9144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28" y="2500306"/>
            <a:ext cx="7100910" cy="2214579"/>
          </a:xfrm>
        </p:spPr>
        <p:txBody>
          <a:bodyPr anchor="b">
            <a:normAutofit/>
          </a:bodyPr>
          <a:lstStyle>
            <a:lvl1pPr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28" y="857232"/>
            <a:ext cx="7072362" cy="1500198"/>
          </a:xfr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600">
                <a:solidFill>
                  <a:schemeClr val="bg1"/>
                </a:solidFill>
                <a:latin typeface="+mj-lt"/>
                <a:cs typeface="Times New Roman" pitchFamily="18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81986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96306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0573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4139952" y="6381328"/>
            <a:ext cx="899592" cy="32400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C175091-4EDB-4532-812F-887B2169ED19}" type="slidenum">
              <a:rPr lang="de-DE" baseline="0" smtClean="0">
                <a:solidFill>
                  <a:srgbClr val="000000"/>
                </a:solidFill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de-DE" baseline="0">
              <a:solidFill>
                <a:srgbClr val="000000"/>
              </a:solidFill>
              <a:ea typeface="+mn-ea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2" y="4320000"/>
            <a:ext cx="8100000" cy="1260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800" cap="none" baseline="0"/>
            </a:lvl1pPr>
          </a:lstStyle>
          <a:p>
            <a:pPr lvl="0"/>
            <a:r>
              <a:rPr lang="de-DE"/>
              <a:t>Name Referee 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540000" y="512776"/>
            <a:ext cx="4140000" cy="90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de-DE"/>
              <a:t>Name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event</a:t>
            </a:r>
            <a:r>
              <a:rPr lang="de-DE"/>
              <a:t/>
            </a:r>
            <a:br>
              <a:rPr lang="de-DE"/>
            </a:br>
            <a:r>
              <a:rPr lang="de-DE"/>
              <a:t>Place &amp; </a:t>
            </a:r>
            <a:r>
              <a:rPr lang="de-DE" err="1"/>
              <a:t>date</a:t>
            </a:r>
            <a:endParaRPr lang="de-DE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2160000"/>
            <a:ext cx="8100000" cy="1800000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aseline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3 PR </a:t>
            </a:r>
            <a:r>
              <a:rPr lang="de-DE" err="1"/>
              <a:t>session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4901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4139952" y="6381328"/>
            <a:ext cx="899592" cy="32400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C175091-4EDB-4532-812F-887B2169ED19}" type="slidenum">
              <a:rPr lang="de-DE" baseline="0" smtClean="0">
                <a:solidFill>
                  <a:srgbClr val="000000"/>
                </a:solidFill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de-DE" baseline="0">
              <a:solidFill>
                <a:srgbClr val="000000"/>
              </a:solidFill>
              <a:ea typeface="+mn-ea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540000" y="1196751"/>
            <a:ext cx="8100000" cy="4860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20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540000" y="476672"/>
            <a:ext cx="5760000" cy="504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/>
            </a:lvl1pPr>
          </a:lstStyle>
          <a:p>
            <a:r>
              <a:rPr lang="de-DE"/>
              <a:t>Pagetitle</a:t>
            </a:r>
          </a:p>
        </p:txBody>
      </p:sp>
    </p:spTree>
    <p:extLst>
      <p:ext uri="{BB962C8B-B14F-4D97-AF65-F5344CB8AC3E}">
        <p14:creationId xmlns:p14="http://schemas.microsoft.com/office/powerpoint/2010/main" val="4097066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2160000"/>
            <a:ext cx="5760000" cy="1440000"/>
          </a:xfrm>
          <a:prstGeom prst="rect">
            <a:avLst/>
          </a:prstGeom>
        </p:spPr>
        <p:txBody>
          <a:bodyPr/>
          <a:lstStyle>
            <a:lvl1pPr algn="l">
              <a:defRPr baseline="0"/>
            </a:lvl1pPr>
          </a:lstStyle>
          <a:p>
            <a:pPr lvl="0"/>
            <a:r>
              <a:rPr lang="de-DE" err="1"/>
              <a:t>Thank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!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3645024"/>
            <a:ext cx="5760000" cy="1800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000" u="sng" cap="none" baseline="0">
                <a:solidFill>
                  <a:srgbClr val="EC6608"/>
                </a:solidFill>
              </a:defRPr>
            </a:lvl1pPr>
          </a:lstStyle>
          <a:p>
            <a:pPr lvl="0"/>
            <a:r>
              <a:rPr lang="de-DE"/>
              <a:t>your.email@mea.mpisoc.mpg.de</a:t>
            </a:r>
          </a:p>
        </p:txBody>
      </p:sp>
    </p:spTree>
    <p:extLst>
      <p:ext uri="{BB962C8B-B14F-4D97-AF65-F5344CB8AC3E}">
        <p14:creationId xmlns:p14="http://schemas.microsoft.com/office/powerpoint/2010/main" val="13061336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3819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8E00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defRPr/>
            </a:pPr>
            <a:endParaRPr lang="lv-LV" altLang="lv-LV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428728" y="2571744"/>
            <a:ext cx="7100910" cy="2143141"/>
          </a:xfrm>
        </p:spPr>
        <p:txBody>
          <a:bodyPr anchor="b">
            <a:normAutofit/>
          </a:bodyPr>
          <a:lstStyle>
            <a:lvl1pPr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23059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428750"/>
            <a:ext cx="7786743" cy="4714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57223" y="214290"/>
            <a:ext cx="778674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42793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428750"/>
            <a:ext cx="7786743" cy="4714875"/>
          </a:xfrm>
        </p:spPr>
        <p:txBody>
          <a:bodyPr/>
          <a:lstStyle>
            <a:lvl1pPr marL="444500" indent="-444500">
              <a:buSzPct val="100000"/>
              <a:buFont typeface="+mj-lt"/>
              <a:buAutoNum type="arabicPeriod"/>
              <a:defRPr/>
            </a:lvl1pPr>
            <a:lvl2pPr marL="808038" indent="-339725">
              <a:buSzPct val="100000"/>
              <a:buFont typeface="+mj-lt"/>
              <a:buAutoNum type="alphaLcPeriod"/>
              <a:defRPr/>
            </a:lvl2pPr>
            <a:lvl3pPr marL="1252538" indent="-338138">
              <a:buSzPct val="100000"/>
              <a:buFont typeface="+mj-lt"/>
              <a:buAutoNum type="romanLcPeriod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57223" y="214290"/>
            <a:ext cx="778674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70326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24" y="1428736"/>
            <a:ext cx="3857652" cy="4714908"/>
          </a:xfrm>
        </p:spPr>
        <p:txBody>
          <a:bodyPr/>
          <a:lstStyle>
            <a:lvl1pPr marL="266700" indent="-266700">
              <a:defRPr sz="2200"/>
            </a:lvl1pPr>
            <a:lvl2pPr marL="541338" indent="-185738">
              <a:defRPr sz="2000"/>
            </a:lvl2pPr>
            <a:lvl3pPr marL="808038" indent="-177800"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6314" y="1428736"/>
            <a:ext cx="3857652" cy="4714908"/>
          </a:xfrm>
        </p:spPr>
        <p:txBody>
          <a:bodyPr/>
          <a:lstStyle>
            <a:lvl1pPr marL="266700" indent="-266700">
              <a:defRPr sz="2200"/>
            </a:lvl1pPr>
            <a:lvl2pPr marL="541338" indent="-185738">
              <a:defRPr sz="2000"/>
            </a:lvl2pPr>
            <a:lvl3pPr marL="808038" indent="-177800"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19295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24" y="1428736"/>
            <a:ext cx="3857652" cy="746139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24" y="2174874"/>
            <a:ext cx="3857652" cy="3968769"/>
          </a:xfrm>
        </p:spPr>
        <p:txBody>
          <a:bodyPr/>
          <a:lstStyle>
            <a:lvl1pPr marL="266700" indent="-266700">
              <a:defRPr sz="2200"/>
            </a:lvl1pPr>
            <a:lvl2pPr marL="541338" indent="-185738">
              <a:defRPr sz="2000"/>
            </a:lvl2pPr>
            <a:lvl3pPr marL="808038" indent="-177800"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6603" y="1428736"/>
            <a:ext cx="3857364" cy="746139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6314" y="2174874"/>
            <a:ext cx="3857653" cy="3968769"/>
          </a:xfrm>
        </p:spPr>
        <p:txBody>
          <a:bodyPr/>
          <a:lstStyle>
            <a:lvl1pPr marL="266700" indent="-266700">
              <a:defRPr sz="2200"/>
            </a:lvl1pPr>
            <a:lvl2pPr marL="541338" indent="-185738">
              <a:defRPr sz="2000"/>
            </a:lvl2pPr>
            <a:lvl3pPr marL="808038" indent="-177800">
              <a:defRPr sz="1800"/>
            </a:lvl3pPr>
            <a:lvl4pPr>
              <a:buNone/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75135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428736"/>
            <a:ext cx="5357850" cy="4714908"/>
          </a:xfrm>
        </p:spPr>
        <p:txBody>
          <a:bodyPr/>
          <a:lstStyle>
            <a:lvl1pPr marL="266700" indent="-266700">
              <a:defRPr sz="2400"/>
            </a:lvl1pPr>
            <a:lvl2pPr marL="630238" indent="-185738">
              <a:defRPr sz="2000"/>
            </a:lvl2pPr>
            <a:lvl3pPr marL="985838" indent="-177800"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57224" y="214290"/>
            <a:ext cx="535785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3"/>
          </p:nvPr>
        </p:nvSpPr>
        <p:spPr>
          <a:xfrm>
            <a:off x="6286512" y="0"/>
            <a:ext cx="2857488" cy="62424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v-LV" noProof="0"/>
          </a:p>
        </p:txBody>
      </p:sp>
    </p:spTree>
    <p:extLst>
      <p:ext uri="{BB962C8B-B14F-4D97-AF65-F5344CB8AC3E}">
        <p14:creationId xmlns:p14="http://schemas.microsoft.com/office/powerpoint/2010/main" val="4042899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-32" y="2263512"/>
            <a:ext cx="4212000" cy="28800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v-LV" noProof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357686" y="1428750"/>
            <a:ext cx="4286252" cy="4714875"/>
          </a:xfrm>
        </p:spPr>
        <p:txBody>
          <a:bodyPr/>
          <a:lstStyle>
            <a:lvl1pPr marL="271463" indent="-271463">
              <a:defRPr sz="2400"/>
            </a:lvl1pPr>
            <a:lvl2pPr marL="625475" indent="-182563">
              <a:defRPr sz="2000"/>
            </a:lvl2pPr>
            <a:lvl3pPr marL="896938" indent="-180975"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38792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2428875"/>
            <a:ext cx="4214813" cy="28575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lv-LV">
              <a:latin typeface="Arial" charset="0"/>
              <a:ea typeface="ヒラギノ角ゴ Pro W3" pitchFamily="-112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357686" y="1428750"/>
            <a:ext cx="4286252" cy="4714875"/>
          </a:xfrm>
        </p:spPr>
        <p:txBody>
          <a:bodyPr/>
          <a:lstStyle>
            <a:lvl1pPr marL="266700" indent="-266700">
              <a:defRPr sz="2400"/>
            </a:lvl1pPr>
            <a:lvl2pPr marL="630238" indent="-185738">
              <a:defRPr sz="2000"/>
            </a:lvl2pPr>
            <a:lvl3pPr marL="896938" indent="-177800"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-32" y="2428869"/>
            <a:ext cx="4214842" cy="2857518"/>
          </a:xfrm>
        </p:spPr>
        <p:txBody>
          <a:bodyPr/>
          <a:lstStyle>
            <a:lvl1pPr marL="177800" indent="-177800">
              <a:buNone/>
              <a:defRPr sz="2200"/>
            </a:lvl1pPr>
            <a:lvl2pPr marL="541338" indent="-185738">
              <a:defRPr sz="2000"/>
            </a:lvl2pPr>
            <a:lvl3pPr marL="896938" indent="-177800"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1"/>
          </p:nvPr>
        </p:nvSpPr>
        <p:spPr>
          <a:xfrm>
            <a:off x="142844" y="1571612"/>
            <a:ext cx="3929090" cy="826314"/>
          </a:xfrm>
        </p:spPr>
        <p:txBody>
          <a:bodyPr anchor="b">
            <a:normAutofit/>
          </a:bodyPr>
          <a:lstStyle>
            <a:lvl1pPr marL="0" indent="0" algn="ctr">
              <a:spcBef>
                <a:spcPts val="100"/>
              </a:spcBef>
              <a:spcAft>
                <a:spcPts val="100"/>
              </a:spcAft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4618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"/>
          <p:cNvGrpSpPr>
            <a:grpSpLocks/>
          </p:cNvGrpSpPr>
          <p:nvPr userDrawn="1"/>
        </p:nvGrpSpPr>
        <p:grpSpPr bwMode="auto">
          <a:xfrm>
            <a:off x="0" y="6226175"/>
            <a:ext cx="9144000" cy="631825"/>
            <a:chOff x="0" y="5297563"/>
            <a:chExt cx="9144032" cy="631767"/>
          </a:xfrm>
        </p:grpSpPr>
        <p:pic>
          <p:nvPicPr>
            <p:cNvPr id="1033" name="Picture 5" descr="Picture1.jpg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53"/>
            <a:stretch>
              <a:fillRect/>
            </a:stretch>
          </p:blipFill>
          <p:spPr bwMode="auto">
            <a:xfrm>
              <a:off x="0" y="5297563"/>
              <a:ext cx="8627058" cy="631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" name="Picture 6" descr="Picture1.jpg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35"/>
            <a:stretch>
              <a:fillRect/>
            </a:stretch>
          </p:blipFill>
          <p:spPr bwMode="auto">
            <a:xfrm>
              <a:off x="6303452" y="5297563"/>
              <a:ext cx="2840580" cy="631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57250" y="214313"/>
            <a:ext cx="7786688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57250" y="1428750"/>
            <a:ext cx="7786688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text styles</a:t>
            </a:r>
          </a:p>
          <a:p>
            <a:pPr lvl="1"/>
            <a:r>
              <a:rPr lang="en-US" altLang="lv-LV"/>
              <a:t>Second level</a:t>
            </a:r>
          </a:p>
          <a:p>
            <a:pPr lvl="2"/>
            <a:r>
              <a:rPr lang="en-US" altLang="lv-LV"/>
              <a:t>Third level</a:t>
            </a:r>
          </a:p>
        </p:txBody>
      </p:sp>
      <p:sp>
        <p:nvSpPr>
          <p:cNvPr id="1029" name="Text Box 13"/>
          <p:cNvSpPr txBox="1">
            <a:spLocks noChangeArrowheads="1"/>
          </p:cNvSpPr>
          <p:nvPr userDrawn="1"/>
        </p:nvSpPr>
        <p:spPr bwMode="auto">
          <a:xfrm>
            <a:off x="8148638" y="6397625"/>
            <a:ext cx="7096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fld id="{4B51FF15-AF11-44DC-AD53-807579C7F181}" type="slidenum">
              <a:rPr lang="en-US" altLang="lv-LV" sz="1500">
                <a:solidFill>
                  <a:srgbClr val="F2F2F2"/>
                </a:solidFill>
                <a:ea typeface="MS PGothic" panose="020B0600070205080204" pitchFamily="34" charset="-128"/>
              </a:rPr>
              <a:pPr algn="r" eaLnBrk="1" hangingPunct="1">
                <a:spcBef>
                  <a:spcPct val="50000"/>
                </a:spcBef>
              </a:pPr>
              <a:t>‹#›</a:t>
            </a:fld>
            <a:endParaRPr lang="en-US" altLang="lv-LV" sz="1500">
              <a:solidFill>
                <a:srgbClr val="F2F2F2"/>
              </a:solidFill>
              <a:ea typeface="MS PGothic" panose="020B0600070205080204" pitchFamily="34" charset="-128"/>
            </a:endParaRPr>
          </a:p>
        </p:txBody>
      </p:sp>
      <p:grpSp>
        <p:nvGrpSpPr>
          <p:cNvPr id="1030" name="Group 11"/>
          <p:cNvGrpSpPr>
            <a:grpSpLocks/>
          </p:cNvGrpSpPr>
          <p:nvPr userDrawn="1"/>
        </p:nvGrpSpPr>
        <p:grpSpPr bwMode="auto">
          <a:xfrm>
            <a:off x="0" y="6226175"/>
            <a:ext cx="9144000" cy="631825"/>
            <a:chOff x="-32" y="5214950"/>
            <a:chExt cx="9144064" cy="631767"/>
          </a:xfrm>
        </p:grpSpPr>
        <p:pic>
          <p:nvPicPr>
            <p:cNvPr id="1031" name="Picture 9" descr="Picture1.jpg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99" r="15440"/>
            <a:stretch>
              <a:fillRect/>
            </a:stretch>
          </p:blipFill>
          <p:spPr bwMode="auto">
            <a:xfrm>
              <a:off x="-32" y="5214950"/>
              <a:ext cx="7000924" cy="631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10" descr="Picture1.jpg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781"/>
            <a:stretch>
              <a:fillRect/>
            </a:stretch>
          </p:blipFill>
          <p:spPr bwMode="auto">
            <a:xfrm>
              <a:off x="6929454" y="5214950"/>
              <a:ext cx="2214578" cy="631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097" r:id="rId3"/>
    <p:sldLayoutId id="2147484098" r:id="rId4"/>
    <p:sldLayoutId id="2147484099" r:id="rId5"/>
    <p:sldLayoutId id="2147484100" r:id="rId6"/>
    <p:sldLayoutId id="2147484101" r:id="rId7"/>
    <p:sldLayoutId id="2147484102" r:id="rId8"/>
    <p:sldLayoutId id="2147484107" r:id="rId9"/>
    <p:sldLayoutId id="2147484103" r:id="rId10"/>
    <p:sldLayoutId id="214748410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C85A0A"/>
          </a:solidFill>
          <a:latin typeface="+mj-lt"/>
          <a:ea typeface="+mj-ea"/>
          <a:cs typeface="ヒラギノ角ゴ Pro W3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C85A0A"/>
          </a:solidFill>
          <a:latin typeface="Arial" charset="0"/>
          <a:ea typeface="ヒラギノ角ゴ Pro W3" pitchFamily="-112" charset="-128"/>
          <a:cs typeface="ヒラギノ角ゴ Pro W3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C85A0A"/>
          </a:solidFill>
          <a:latin typeface="Arial" charset="0"/>
          <a:ea typeface="ヒラギノ角ゴ Pro W3" pitchFamily="-112" charset="-128"/>
          <a:cs typeface="ヒラギノ角ゴ Pro W3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C85A0A"/>
          </a:solidFill>
          <a:latin typeface="Arial" charset="0"/>
          <a:ea typeface="ヒラギノ角ゴ Pro W3" pitchFamily="-112" charset="-128"/>
          <a:cs typeface="ヒラギノ角ゴ Pro W3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C85A0A"/>
          </a:solidFill>
          <a:latin typeface="Arial" charset="0"/>
          <a:ea typeface="ヒラギノ角ゴ Pro W3" pitchFamily="-112" charset="-128"/>
          <a:cs typeface="ヒラギノ角ゴ Pro W3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-112" charset="-128"/>
        </a:defRPr>
      </a:lvl9pPr>
    </p:titleStyle>
    <p:bodyStyle>
      <a:lvl1pPr marL="266700" indent="-266700" algn="l" rtl="0" eaLnBrk="0" fontAlgn="base" hangingPunct="0">
        <a:spcBef>
          <a:spcPts val="600"/>
        </a:spcBef>
        <a:spcAft>
          <a:spcPts val="600"/>
        </a:spcAft>
        <a:buClr>
          <a:srgbClr val="C85A0A"/>
        </a:buClr>
        <a:buSzPct val="95000"/>
        <a:buFont typeface="Wingdings" panose="05000000000000000000" pitchFamily="2" charset="2"/>
        <a:buChar char="n"/>
        <a:defRPr sz="2400">
          <a:solidFill>
            <a:srgbClr val="353535"/>
          </a:solidFill>
          <a:latin typeface="+mn-lt"/>
          <a:ea typeface="+mn-ea"/>
          <a:cs typeface="ヒラギノ角ゴ Pro W3"/>
        </a:defRPr>
      </a:lvl1pPr>
      <a:lvl2pPr marL="719138" indent="-185738" algn="l" rtl="0" eaLnBrk="0" fontAlgn="base" hangingPunct="0">
        <a:spcBef>
          <a:spcPts val="600"/>
        </a:spcBef>
        <a:spcAft>
          <a:spcPts val="600"/>
        </a:spcAft>
        <a:buClr>
          <a:srgbClr val="C85A0A"/>
        </a:buClr>
        <a:buSzPct val="117000"/>
        <a:buFont typeface="Arial" panose="020B0604020202020204" pitchFamily="34" charset="0"/>
        <a:buChar char="»"/>
        <a:defRPr sz="2000">
          <a:solidFill>
            <a:srgbClr val="353535"/>
          </a:solidFill>
          <a:latin typeface="+mn-lt"/>
          <a:ea typeface="+mn-ea"/>
          <a:cs typeface="ヒラギノ角ゴ Pro W3"/>
        </a:defRPr>
      </a:lvl2pPr>
      <a:lvl3pPr marL="1163638" indent="-160338" algn="l" rtl="0" eaLnBrk="0" fontAlgn="base" hangingPunct="0">
        <a:spcBef>
          <a:spcPts val="600"/>
        </a:spcBef>
        <a:spcAft>
          <a:spcPts val="600"/>
        </a:spcAft>
        <a:buClr>
          <a:srgbClr val="C85A0A"/>
        </a:buClr>
        <a:buSzPct val="120000"/>
        <a:buFont typeface="Arial" panose="020B0604020202020204" pitchFamily="34" charset="0"/>
        <a:buChar char="-"/>
        <a:defRPr>
          <a:solidFill>
            <a:srgbClr val="353535"/>
          </a:solidFill>
          <a:latin typeface="+mn-lt"/>
          <a:ea typeface="+mn-ea"/>
          <a:cs typeface="ヒラギノ角ゴ Pro W3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474747"/>
          </a:solidFill>
          <a:latin typeface="+mn-lt"/>
          <a:ea typeface="+mn-ea"/>
          <a:cs typeface="ヒラギノ角ゴ Pro W3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474747"/>
          </a:solidFill>
          <a:latin typeface="+mn-lt"/>
          <a:ea typeface="+mn-ea"/>
          <a:cs typeface="ヒラギノ角ゴ Pro W3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9875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111" r:id="rId2"/>
    <p:sldLayoutId id="2147484112" r:id="rId3"/>
    <p:sldLayoutId id="2147484113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18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4800" kern="1200" cap="all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ctrTitle"/>
          </p:nvPr>
        </p:nvSpPr>
        <p:spPr>
          <a:xfrm>
            <a:off x="1043608" y="3153519"/>
            <a:ext cx="7100888" cy="1571625"/>
          </a:xfrm>
        </p:spPr>
        <p:txBody>
          <a:bodyPr>
            <a:normAutofit/>
          </a:bodyPr>
          <a:lstStyle/>
          <a:p>
            <a:pPr algn="ctr"/>
            <a:r>
              <a:rPr lang="en-GB" altLang="lv-LV" sz="4000"/>
              <a:t>Overview</a:t>
            </a:r>
            <a:r>
              <a:rPr lang="lv-LV" altLang="lv-LV" sz="4000"/>
              <a:t> of SHARE </a:t>
            </a:r>
            <a:r>
              <a:rPr lang="en-GB" altLang="lv-LV" sz="4000"/>
              <a:t>data</a:t>
            </a:r>
          </a:p>
        </p:txBody>
      </p:sp>
      <p:sp>
        <p:nvSpPr>
          <p:cNvPr id="2" name="Rectangle 1"/>
          <p:cNvSpPr/>
          <p:nvPr/>
        </p:nvSpPr>
        <p:spPr>
          <a:xfrm>
            <a:off x="6372200" y="404664"/>
            <a:ext cx="23759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lv-LV" baseline="0">
                <a:solidFill>
                  <a:schemeClr val="bg1"/>
                </a:solidFill>
              </a:rPr>
              <a:t>02.10.2019</a:t>
            </a:r>
          </a:p>
          <a:p>
            <a:pPr algn="r"/>
            <a:r>
              <a:rPr lang="lv-LV" baseline="0">
                <a:solidFill>
                  <a:schemeClr val="bg1"/>
                </a:solidFill>
              </a:rPr>
              <a:t>Andrejs Ivanovs</a:t>
            </a:r>
          </a:p>
        </p:txBody>
      </p:sp>
    </p:spTree>
    <p:extLst>
      <p:ext uri="{BB962C8B-B14F-4D97-AF65-F5344CB8AC3E}">
        <p14:creationId xmlns:p14="http://schemas.microsoft.com/office/powerpoint/2010/main" val="1867663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Questions included </a:t>
            </a:r>
            <a:r>
              <a:rPr lang="lv-LV"/>
              <a:t/>
            </a:r>
            <a:br>
              <a:rPr lang="lv-LV"/>
            </a:br>
            <a:r>
              <a:rPr lang="en-GB"/>
              <a:t>in the SHARE questionnaire</a:t>
            </a:r>
          </a:p>
        </p:txBody>
      </p:sp>
    </p:spTree>
    <p:extLst>
      <p:ext uri="{BB962C8B-B14F-4D97-AF65-F5344CB8AC3E}">
        <p14:creationId xmlns:p14="http://schemas.microsoft.com/office/powerpoint/2010/main" val="2841872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857224" y="1428750"/>
            <a:ext cx="7786743" cy="4531109"/>
          </a:xfrm>
        </p:spPr>
        <p:txBody>
          <a:bodyPr numCol="2">
            <a:normAutofit fontScale="92500" lnSpcReduction="10000"/>
          </a:bodyPr>
          <a:lstStyle/>
          <a:p>
            <a:pPr marL="361950" indent="-361950"/>
            <a:r>
              <a:rPr lang="en-US"/>
              <a:t>Demographics</a:t>
            </a:r>
            <a:r>
              <a:rPr lang="lv-LV"/>
              <a:t>;</a:t>
            </a:r>
          </a:p>
          <a:p>
            <a:pPr marL="361950" indent="-361950"/>
            <a:r>
              <a:rPr lang="en-US"/>
              <a:t>Children</a:t>
            </a:r>
            <a:r>
              <a:rPr lang="lv-LV"/>
              <a:t>;</a:t>
            </a:r>
          </a:p>
          <a:p>
            <a:pPr marL="361950" indent="-361950"/>
            <a:r>
              <a:rPr lang="en-US"/>
              <a:t>Physical Health</a:t>
            </a:r>
            <a:r>
              <a:rPr lang="lv-LV"/>
              <a:t>;</a:t>
            </a:r>
          </a:p>
          <a:p>
            <a:pPr marL="361950" indent="-361950"/>
            <a:r>
              <a:rPr lang="en-US"/>
              <a:t>Behavioral Risks</a:t>
            </a:r>
            <a:r>
              <a:rPr lang="lv-LV"/>
              <a:t>*;</a:t>
            </a:r>
          </a:p>
          <a:p>
            <a:pPr marL="361950" indent="-361950"/>
            <a:r>
              <a:rPr lang="en-US"/>
              <a:t>Cognitive Function</a:t>
            </a:r>
            <a:r>
              <a:rPr lang="lv-LV"/>
              <a:t>;</a:t>
            </a:r>
            <a:r>
              <a:rPr lang="en-US"/>
              <a:t> </a:t>
            </a:r>
            <a:endParaRPr lang="lv-LV"/>
          </a:p>
          <a:p>
            <a:pPr marL="361950" indent="-361950"/>
            <a:r>
              <a:rPr lang="en-US"/>
              <a:t>Grip Strength</a:t>
            </a:r>
            <a:r>
              <a:rPr lang="lv-LV"/>
              <a:t>;</a:t>
            </a:r>
          </a:p>
          <a:p>
            <a:pPr marL="361950" indent="-361950"/>
            <a:r>
              <a:rPr lang="en-US"/>
              <a:t>Mental Health</a:t>
            </a:r>
            <a:r>
              <a:rPr lang="lv-LV"/>
              <a:t>*;</a:t>
            </a:r>
          </a:p>
          <a:p>
            <a:pPr marL="361950" indent="-361950"/>
            <a:r>
              <a:rPr lang="en-US"/>
              <a:t>Health Care</a:t>
            </a:r>
            <a:r>
              <a:rPr lang="lv-LV"/>
              <a:t>;</a:t>
            </a:r>
          </a:p>
          <a:p>
            <a:pPr marL="361950" indent="-361950"/>
            <a:r>
              <a:rPr lang="en-US"/>
              <a:t>Employment and Pensions</a:t>
            </a:r>
            <a:r>
              <a:rPr lang="lv-LV"/>
              <a:t>;</a:t>
            </a:r>
          </a:p>
          <a:p>
            <a:pPr marL="361950" indent="-361950"/>
            <a:r>
              <a:rPr lang="lv-LV"/>
              <a:t>IT / </a:t>
            </a:r>
            <a:r>
              <a:rPr lang="en-US"/>
              <a:t>Computer Use</a:t>
            </a:r>
            <a:r>
              <a:rPr lang="lv-LV"/>
              <a:t>*;</a:t>
            </a:r>
          </a:p>
          <a:p>
            <a:pPr marL="361950" indent="-361950"/>
            <a:r>
              <a:rPr lang="en-US"/>
              <a:t>Social Support</a:t>
            </a:r>
            <a:r>
              <a:rPr lang="lv-LV"/>
              <a:t>*;</a:t>
            </a:r>
          </a:p>
          <a:p>
            <a:pPr marL="361950" indent="-361950"/>
            <a:r>
              <a:rPr lang="en-US"/>
              <a:t>Financial Transfers</a:t>
            </a:r>
            <a:r>
              <a:rPr lang="lv-LV"/>
              <a:t>*;</a:t>
            </a:r>
          </a:p>
          <a:p>
            <a:pPr marL="361950" indent="-361950"/>
            <a:r>
              <a:rPr lang="en-US"/>
              <a:t>Assets</a:t>
            </a:r>
            <a:r>
              <a:rPr lang="lv-LV"/>
              <a:t>*;</a:t>
            </a:r>
          </a:p>
          <a:p>
            <a:pPr marL="361950" indent="-361950"/>
            <a:r>
              <a:rPr lang="en-GB"/>
              <a:t>Housing</a:t>
            </a:r>
            <a:r>
              <a:rPr lang="lv-LV"/>
              <a:t>*;</a:t>
            </a:r>
          </a:p>
          <a:p>
            <a:pPr marL="361950" indent="-361950"/>
            <a:r>
              <a:rPr lang="en-US"/>
              <a:t>Household Income</a:t>
            </a:r>
            <a:r>
              <a:rPr lang="lv-LV"/>
              <a:t>;</a:t>
            </a:r>
          </a:p>
          <a:p>
            <a:pPr marL="361950" indent="-361950"/>
            <a:r>
              <a:rPr lang="en-US"/>
              <a:t>Consumption</a:t>
            </a:r>
            <a:r>
              <a:rPr lang="lv-LV"/>
              <a:t>;</a:t>
            </a:r>
          </a:p>
          <a:p>
            <a:pPr marL="361950" indent="-361950"/>
            <a:r>
              <a:rPr lang="en-US"/>
              <a:t>Activities</a:t>
            </a:r>
            <a:r>
              <a:rPr lang="lv-LV"/>
              <a:t>;</a:t>
            </a:r>
          </a:p>
          <a:p>
            <a:pPr marL="361950" indent="-361950"/>
            <a:r>
              <a:rPr lang="en-GB"/>
              <a:t>Expectations</a:t>
            </a:r>
            <a:r>
              <a:rPr lang="lv-LV"/>
              <a:t>*;</a:t>
            </a:r>
          </a:p>
          <a:p>
            <a:pPr marL="361950" indent="-361950"/>
            <a:r>
              <a:rPr lang="lv-LV"/>
              <a:t>SHARELIFE.</a:t>
            </a:r>
            <a:endParaRPr lang="en-GB"/>
          </a:p>
          <a:p>
            <a:pPr marL="361950" indent="-361950"/>
            <a:endParaRPr lang="lv-LV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19 </a:t>
            </a:r>
            <a:r>
              <a:rPr lang="en-GB"/>
              <a:t>Question modules</a:t>
            </a:r>
          </a:p>
        </p:txBody>
      </p:sp>
      <p:sp>
        <p:nvSpPr>
          <p:cNvPr id="5" name="Rectangle 4"/>
          <p:cNvSpPr/>
          <p:nvPr/>
        </p:nvSpPr>
        <p:spPr>
          <a:xfrm>
            <a:off x="395536" y="5959859"/>
            <a:ext cx="69093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aseline="0" dirty="0"/>
              <a:t>* </a:t>
            </a:r>
            <a:r>
              <a:rPr lang="lv-LV" sz="1400" baseline="0" dirty="0"/>
              <a:t>W</a:t>
            </a:r>
            <a:r>
              <a:rPr lang="en-GB" sz="1400" baseline="0" dirty="0"/>
              <a:t>as not included in LV, these modules will be asked to the respondents in Wave 8. </a:t>
            </a:r>
            <a:endParaRPr lang="en-GB" baseline="0" dirty="0"/>
          </a:p>
        </p:txBody>
      </p:sp>
    </p:spTree>
    <p:extLst>
      <p:ext uri="{BB962C8B-B14F-4D97-AF65-F5344CB8AC3E}">
        <p14:creationId xmlns:p14="http://schemas.microsoft.com/office/powerpoint/2010/main" val="1854179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numCol="2" anchor="t"/>
          <a:lstStyle/>
          <a:p>
            <a:pPr marL="361950" indent="-361950"/>
            <a:r>
              <a:rPr lang="en-GB"/>
              <a:t>Year of birth;</a:t>
            </a:r>
          </a:p>
          <a:p>
            <a:pPr marL="361950" indent="-361950"/>
            <a:r>
              <a:rPr lang="en-GB"/>
              <a:t>Gender;</a:t>
            </a:r>
          </a:p>
          <a:p>
            <a:pPr marL="361950" indent="-361950"/>
            <a:r>
              <a:rPr lang="en-GB"/>
              <a:t>Education;</a:t>
            </a:r>
          </a:p>
          <a:p>
            <a:pPr marL="361950" indent="-361950"/>
            <a:r>
              <a:rPr lang="en-GB"/>
              <a:t>Birth country;</a:t>
            </a:r>
          </a:p>
          <a:p>
            <a:pPr marL="361950" indent="-361950"/>
            <a:r>
              <a:rPr lang="en-GB"/>
              <a:t>Citizenship;</a:t>
            </a:r>
          </a:p>
          <a:p>
            <a:pPr marL="361950" indent="-361950"/>
            <a:r>
              <a:rPr lang="en-GB"/>
              <a:t>Marital status;</a:t>
            </a:r>
          </a:p>
          <a:p>
            <a:pPr marL="361950" indent="-361950"/>
            <a:r>
              <a:rPr lang="en-GB"/>
              <a:t>Number of children;</a:t>
            </a:r>
          </a:p>
          <a:p>
            <a:pPr marL="361950" indent="-361950"/>
            <a:r>
              <a:rPr lang="en-GB"/>
              <a:t>Occupation;</a:t>
            </a:r>
          </a:p>
          <a:p>
            <a:pPr marL="361950" indent="-361950"/>
            <a:r>
              <a:rPr lang="en-GB"/>
              <a:t>Age of parents;</a:t>
            </a:r>
          </a:p>
          <a:p>
            <a:pPr marL="361950" indent="-361950"/>
            <a:r>
              <a:rPr lang="en-GB"/>
              <a:t>Contact intensity with parents</a:t>
            </a:r>
            <a:r>
              <a:rPr lang="lv-LV"/>
              <a:t>;</a:t>
            </a:r>
            <a:endParaRPr lang="en-GB"/>
          </a:p>
          <a:p>
            <a:pPr marL="361950" indent="-361950"/>
            <a:r>
              <a:rPr lang="en-GB"/>
              <a:t>Age of death of parents.</a:t>
            </a:r>
          </a:p>
          <a:p>
            <a:pPr marL="361950" indent="-361950"/>
            <a:endParaRPr lang="en-GB"/>
          </a:p>
          <a:p>
            <a:pPr marL="361950" indent="-361950">
              <a:buNone/>
            </a:pPr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Demographics and Networks</a:t>
            </a:r>
          </a:p>
        </p:txBody>
      </p:sp>
    </p:spTree>
    <p:extLst>
      <p:ext uri="{BB962C8B-B14F-4D97-AF65-F5344CB8AC3E}">
        <p14:creationId xmlns:p14="http://schemas.microsoft.com/office/powerpoint/2010/main" val="1395208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1950" indent="-361950"/>
            <a:r>
              <a:rPr lang="en-GB"/>
              <a:t>Number of children;</a:t>
            </a:r>
          </a:p>
          <a:p>
            <a:pPr marL="361950" indent="-361950"/>
            <a:r>
              <a:rPr lang="en-GB"/>
              <a:t>Demographics of </a:t>
            </a:r>
            <a:r>
              <a:rPr lang="en-US"/>
              <a:t>children;</a:t>
            </a:r>
            <a:endParaRPr lang="lv-LV"/>
          </a:p>
          <a:p>
            <a:pPr marL="715963" lvl="1" indent="-354013"/>
            <a:r>
              <a:rPr lang="en-GB"/>
              <a:t>Gender;</a:t>
            </a:r>
          </a:p>
          <a:p>
            <a:pPr marL="715963" lvl="1" indent="-354013"/>
            <a:r>
              <a:rPr lang="en-GB"/>
              <a:t>Age;</a:t>
            </a:r>
          </a:p>
          <a:p>
            <a:pPr marL="715963" lvl="1" indent="-354013"/>
            <a:r>
              <a:rPr lang="en-GB"/>
              <a:t>Employment;</a:t>
            </a:r>
          </a:p>
          <a:p>
            <a:pPr marL="715963" lvl="1" indent="-354013"/>
            <a:r>
              <a:rPr lang="en-GB"/>
              <a:t>Education;</a:t>
            </a:r>
          </a:p>
          <a:p>
            <a:pPr marL="715963" lvl="1" indent="-354013"/>
            <a:r>
              <a:rPr lang="en-GB"/>
              <a:t>Marital </a:t>
            </a:r>
            <a:r>
              <a:rPr lang="lv-LV"/>
              <a:t>status.</a:t>
            </a:r>
            <a:endParaRPr lang="en-US"/>
          </a:p>
          <a:p>
            <a:pPr marL="361950" indent="-361950"/>
            <a:r>
              <a:rPr lang="en-GB"/>
              <a:t>Contact intensity</a:t>
            </a:r>
            <a:r>
              <a:rPr lang="en-US"/>
              <a:t>;</a:t>
            </a:r>
            <a:endParaRPr lang="lv-LV"/>
          </a:p>
          <a:p>
            <a:pPr marL="361950" indent="-361950"/>
            <a:r>
              <a:rPr lang="en-GB"/>
              <a:t>Number</a:t>
            </a:r>
            <a:r>
              <a:rPr lang="lv-LV"/>
              <a:t> of </a:t>
            </a:r>
            <a:r>
              <a:rPr lang="en-US"/>
              <a:t>grandchildren</a:t>
            </a:r>
            <a:r>
              <a:rPr lang="lv-LV"/>
              <a:t>.</a:t>
            </a:r>
            <a:endParaRPr lang="en-US"/>
          </a:p>
          <a:p>
            <a:pPr marL="361950" indent="-361950"/>
            <a:endParaRPr lang="lv-LV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Children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294967295"/>
          </p:nvPr>
        </p:nvSpPr>
        <p:spPr>
          <a:xfrm>
            <a:off x="5286375" y="2174875"/>
            <a:ext cx="3857625" cy="3968750"/>
          </a:xfrm>
        </p:spPr>
        <p:txBody>
          <a:bodyPr/>
          <a:lstStyle/>
          <a:p>
            <a:endParaRPr lang="en-US"/>
          </a:p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1513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361950" indent="-361950"/>
            <a:r>
              <a:rPr lang="lv-LV"/>
              <a:t>Health </a:t>
            </a:r>
            <a:r>
              <a:rPr lang="en-GB"/>
              <a:t>in general</a:t>
            </a:r>
            <a:r>
              <a:rPr lang="lv-LV"/>
              <a:t>;</a:t>
            </a:r>
          </a:p>
          <a:p>
            <a:pPr marL="361950" indent="-361950"/>
            <a:r>
              <a:rPr lang="en-GB"/>
              <a:t>Long-term illnesses</a:t>
            </a:r>
            <a:r>
              <a:rPr lang="lv-LV"/>
              <a:t>;</a:t>
            </a:r>
          </a:p>
          <a:p>
            <a:pPr marL="361950" indent="-361950"/>
            <a:r>
              <a:rPr lang="en-US"/>
              <a:t>Drug usage;</a:t>
            </a:r>
          </a:p>
          <a:p>
            <a:pPr marL="361950" indent="-361950"/>
            <a:r>
              <a:rPr lang="en-US"/>
              <a:t>Height;</a:t>
            </a:r>
          </a:p>
          <a:p>
            <a:pPr marL="361950" indent="-361950"/>
            <a:r>
              <a:rPr lang="en-US"/>
              <a:t>Weight;</a:t>
            </a:r>
          </a:p>
          <a:p>
            <a:pPr marL="361950" indent="-361950"/>
            <a:r>
              <a:rPr lang="en-US"/>
              <a:t>Difficulties;</a:t>
            </a:r>
          </a:p>
          <a:p>
            <a:pPr marL="361950" indent="-361950"/>
            <a:r>
              <a:rPr lang="en-US"/>
              <a:t>Usage of </a:t>
            </a:r>
            <a:r>
              <a:rPr lang="lv-LV"/>
              <a:t>aids.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Physical Health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1087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361950" indent="-361950"/>
            <a:r>
              <a:rPr lang="lv-LV" dirty="0"/>
              <a:t>Smoking habits</a:t>
            </a:r>
            <a:r>
              <a:rPr lang="en-US" dirty="0"/>
              <a:t>;</a:t>
            </a:r>
            <a:endParaRPr lang="lv-LV" dirty="0"/>
          </a:p>
          <a:p>
            <a:pPr marL="361950" indent="-361950"/>
            <a:r>
              <a:rPr lang="lv-LV" dirty="0"/>
              <a:t>Sports </a:t>
            </a:r>
            <a:r>
              <a:rPr lang="en-GB" dirty="0"/>
              <a:t>or activities that are vigorous</a:t>
            </a:r>
            <a:r>
              <a:rPr lang="lv-LV" dirty="0"/>
              <a:t>;</a:t>
            </a:r>
          </a:p>
          <a:p>
            <a:pPr marL="361950" indent="-361950"/>
            <a:r>
              <a:rPr lang="en-GB" dirty="0"/>
              <a:t>Eating</a:t>
            </a:r>
            <a:r>
              <a:rPr lang="lv-LV" dirty="0"/>
              <a:t> habits:</a:t>
            </a:r>
            <a:endParaRPr lang="en-US" dirty="0"/>
          </a:p>
          <a:p>
            <a:pPr marL="808038" lvl="1" indent="-274638"/>
            <a:r>
              <a:rPr lang="en-GB" dirty="0"/>
              <a:t>Dairy;</a:t>
            </a:r>
          </a:p>
          <a:p>
            <a:pPr marL="808038" lvl="1" indent="-274638"/>
            <a:r>
              <a:rPr lang="en-GB" dirty="0"/>
              <a:t>Eggs;</a:t>
            </a:r>
          </a:p>
          <a:p>
            <a:pPr marL="808038" lvl="1" indent="-274638"/>
            <a:r>
              <a:rPr lang="en-GB" dirty="0"/>
              <a:t>Meat;</a:t>
            </a:r>
          </a:p>
          <a:p>
            <a:pPr marL="808038" lvl="1" indent="-274638"/>
            <a:r>
              <a:rPr lang="en-GB" dirty="0"/>
              <a:t>Fruits and vegetables</a:t>
            </a:r>
            <a:r>
              <a:rPr lang="lv-LV" dirty="0"/>
              <a:t>.</a:t>
            </a:r>
            <a:endParaRPr lang="en-GB" dirty="0"/>
          </a:p>
          <a:p>
            <a:pPr marL="361950" indent="-361950"/>
            <a:r>
              <a:rPr lang="en-GB" dirty="0"/>
              <a:t>Consumption of alcohol</a:t>
            </a:r>
            <a:r>
              <a:rPr lang="lv-LV" dirty="0"/>
              <a:t>.</a:t>
            </a:r>
            <a:endParaRPr lang="en-GB" dirty="0"/>
          </a:p>
          <a:p>
            <a:pPr marL="0" indent="0">
              <a:buNone/>
            </a:pPr>
            <a:endParaRPr lang="lv-LV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Behavioral Risks</a:t>
            </a:r>
            <a:r>
              <a:rPr lang="lv-LV"/>
              <a:t>*</a:t>
            </a:r>
          </a:p>
        </p:txBody>
      </p:sp>
      <p:sp>
        <p:nvSpPr>
          <p:cNvPr id="7" name="Rectangle 6"/>
          <p:cNvSpPr/>
          <p:nvPr/>
        </p:nvSpPr>
        <p:spPr>
          <a:xfrm>
            <a:off x="395536" y="5835848"/>
            <a:ext cx="67575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aseline="0" dirty="0"/>
              <a:t>* </a:t>
            </a:r>
            <a:r>
              <a:rPr lang="lv-LV" sz="1400" baseline="0" dirty="0" err="1"/>
              <a:t>Module</a:t>
            </a:r>
            <a:r>
              <a:rPr lang="lv-LV" sz="1400" baseline="0" dirty="0"/>
              <a:t> </a:t>
            </a:r>
            <a:r>
              <a:rPr lang="en-GB" sz="1400" baseline="0" dirty="0"/>
              <a:t>was not included in LV in Wave 7, will be asked to respondents in Wave 8.</a:t>
            </a:r>
            <a:endParaRPr lang="en-GB" baseline="0" dirty="0"/>
          </a:p>
        </p:txBody>
      </p:sp>
    </p:spTree>
    <p:extLst>
      <p:ext uri="{BB962C8B-B14F-4D97-AF65-F5344CB8AC3E}">
        <p14:creationId xmlns:p14="http://schemas.microsoft.com/office/powerpoint/2010/main" val="3175893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361950" indent="-361950"/>
            <a:r>
              <a:rPr lang="en-GB"/>
              <a:t>Memory training – </a:t>
            </a:r>
          </a:p>
          <a:p>
            <a:pPr marL="808038" lvl="1" indent="-274638"/>
            <a:r>
              <a:rPr lang="en-GB"/>
              <a:t>Remember 10 words;</a:t>
            </a:r>
          </a:p>
          <a:p>
            <a:pPr marL="808038" lvl="1" indent="-274638"/>
            <a:r>
              <a:rPr lang="en-GB"/>
              <a:t>Reading and writing skills;</a:t>
            </a:r>
          </a:p>
          <a:p>
            <a:pPr marL="808038" lvl="1" indent="-274638"/>
            <a:r>
              <a:rPr lang="en-GB"/>
              <a:t>Verbal fluency;</a:t>
            </a:r>
          </a:p>
          <a:p>
            <a:pPr marL="808038" lvl="1" indent="-274638"/>
            <a:r>
              <a:rPr lang="en-GB"/>
              <a:t>Numeracy</a:t>
            </a:r>
            <a:r>
              <a:rPr lang="lv-LV"/>
              <a:t>;</a:t>
            </a:r>
          </a:p>
          <a:p>
            <a:pPr marL="361950" indent="-361950"/>
            <a:r>
              <a:rPr lang="en-GB"/>
              <a:t>Grip strength</a:t>
            </a:r>
            <a:r>
              <a:rPr lang="lv-LV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Cognitive Function</a:t>
            </a:r>
            <a:r>
              <a:rPr lang="lv-LV"/>
              <a:t> &amp; </a:t>
            </a:r>
            <a:r>
              <a:rPr lang="en-GB"/>
              <a:t>Strength</a:t>
            </a:r>
          </a:p>
        </p:txBody>
      </p:sp>
    </p:spTree>
    <p:extLst>
      <p:ext uri="{BB962C8B-B14F-4D97-AF65-F5344CB8AC3E}">
        <p14:creationId xmlns:p14="http://schemas.microsoft.com/office/powerpoint/2010/main" val="41195453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361950" indent="-361950"/>
            <a:r>
              <a:rPr lang="en-US" dirty="0"/>
              <a:t>Depression;</a:t>
            </a:r>
          </a:p>
          <a:p>
            <a:pPr marL="361950" indent="-361950"/>
            <a:r>
              <a:rPr lang="en-US" dirty="0"/>
              <a:t>Suicidal feelings;</a:t>
            </a:r>
          </a:p>
          <a:p>
            <a:pPr marL="361950" indent="-361950"/>
            <a:r>
              <a:rPr lang="en-US" dirty="0"/>
              <a:t>Trouble sleeping;</a:t>
            </a:r>
          </a:p>
          <a:p>
            <a:pPr marL="361950" indent="-361950"/>
            <a:r>
              <a:rPr lang="en-US" dirty="0"/>
              <a:t>Appetite;</a:t>
            </a:r>
          </a:p>
          <a:p>
            <a:pPr marL="361950" indent="-361950"/>
            <a:r>
              <a:rPr lang="en-US" dirty="0"/>
              <a:t>Isolation from others</a:t>
            </a:r>
            <a:r>
              <a:rPr lang="lv-LV" dirty="0"/>
              <a:t>.</a:t>
            </a:r>
          </a:p>
          <a:p>
            <a:pPr marL="361950" indent="-361950"/>
            <a:endParaRPr lang="lv-LV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Mental Health</a:t>
            </a:r>
            <a:r>
              <a:rPr lang="lv-LV"/>
              <a:t>*</a:t>
            </a:r>
          </a:p>
        </p:txBody>
      </p:sp>
      <p:sp>
        <p:nvSpPr>
          <p:cNvPr id="6" name="Rectangle 5"/>
          <p:cNvSpPr/>
          <p:nvPr/>
        </p:nvSpPr>
        <p:spPr>
          <a:xfrm>
            <a:off x="395536" y="5835848"/>
            <a:ext cx="687778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aseline="0" dirty="0"/>
              <a:t>* Module was not included in LV in Wave 7, will be asked to respondents in Wave 8.</a:t>
            </a:r>
          </a:p>
          <a:p>
            <a:endParaRPr lang="en-GB" baseline="0" dirty="0"/>
          </a:p>
        </p:txBody>
      </p:sp>
    </p:spTree>
    <p:extLst>
      <p:ext uri="{BB962C8B-B14F-4D97-AF65-F5344CB8AC3E}">
        <p14:creationId xmlns:p14="http://schemas.microsoft.com/office/powerpoint/2010/main" val="3849723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361950" indent="-361950"/>
            <a:r>
              <a:rPr lang="en-GB"/>
              <a:t>Doctor and hospital visit frequency;</a:t>
            </a:r>
          </a:p>
          <a:p>
            <a:pPr marL="361950" indent="-361950"/>
            <a:r>
              <a:rPr lang="en-GB"/>
              <a:t>Opportunity to visit doctors;</a:t>
            </a:r>
          </a:p>
          <a:p>
            <a:pPr marL="361950" indent="-361950"/>
            <a:r>
              <a:rPr lang="en-GB"/>
              <a:t>Opportunity to buy drugs:</a:t>
            </a:r>
          </a:p>
          <a:p>
            <a:pPr marL="808038" lvl="1" indent="-274638"/>
            <a:r>
              <a:rPr lang="en-GB"/>
              <a:t>High costs;</a:t>
            </a:r>
          </a:p>
          <a:p>
            <a:pPr marL="808038" lvl="1" indent="-274638"/>
            <a:r>
              <a:rPr lang="en-GB"/>
              <a:t>Too long.</a:t>
            </a:r>
          </a:p>
          <a:p>
            <a:pPr lvl="1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Health care</a:t>
            </a:r>
          </a:p>
        </p:txBody>
      </p:sp>
    </p:spTree>
    <p:extLst>
      <p:ext uri="{BB962C8B-B14F-4D97-AF65-F5344CB8AC3E}">
        <p14:creationId xmlns:p14="http://schemas.microsoft.com/office/powerpoint/2010/main" val="24683294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numCol="2" anchor="t"/>
          <a:lstStyle/>
          <a:p>
            <a:pPr marL="361950" indent="-361950"/>
            <a:r>
              <a:rPr lang="en-GB"/>
              <a:t>Employment stages</a:t>
            </a:r>
            <a:r>
              <a:rPr lang="lv-LV"/>
              <a:t>:</a:t>
            </a:r>
            <a:endParaRPr lang="en-GB"/>
          </a:p>
          <a:p>
            <a:pPr marL="808038" lvl="1" indent="-274638"/>
            <a:r>
              <a:rPr lang="en-GB"/>
              <a:t>Start;</a:t>
            </a:r>
          </a:p>
          <a:p>
            <a:pPr marL="808038" lvl="1" indent="-274638"/>
            <a:r>
              <a:rPr lang="en-GB"/>
              <a:t>Characteristics;</a:t>
            </a:r>
          </a:p>
          <a:p>
            <a:pPr marL="808038" lvl="1" indent="-274638"/>
            <a:r>
              <a:rPr lang="en-GB"/>
              <a:t>Industry;</a:t>
            </a:r>
          </a:p>
          <a:p>
            <a:pPr marL="808038" lvl="1" indent="-274638"/>
            <a:r>
              <a:rPr lang="en-GB"/>
              <a:t>Load;</a:t>
            </a:r>
          </a:p>
          <a:p>
            <a:pPr marL="808038" lvl="1" indent="-274638"/>
            <a:r>
              <a:rPr lang="en-GB"/>
              <a:t>Salary;</a:t>
            </a:r>
          </a:p>
          <a:p>
            <a:pPr marL="808038" lvl="1" indent="-274638"/>
            <a:r>
              <a:rPr lang="en-GB"/>
              <a:t>Taxes;</a:t>
            </a:r>
          </a:p>
          <a:p>
            <a:pPr marL="808038" lvl="1" indent="-274638"/>
            <a:r>
              <a:rPr lang="en-GB"/>
              <a:t>Duration;</a:t>
            </a:r>
          </a:p>
          <a:p>
            <a:pPr marL="808038" lvl="1" indent="-274638"/>
            <a:r>
              <a:rPr lang="en-GB"/>
              <a:t>Satisfaction.</a:t>
            </a:r>
          </a:p>
          <a:p>
            <a:endParaRPr lang="en-GB"/>
          </a:p>
          <a:p>
            <a:pPr marL="361950" indent="-361950"/>
            <a:r>
              <a:rPr lang="en-GB"/>
              <a:t>Retirement;</a:t>
            </a:r>
          </a:p>
          <a:p>
            <a:pPr marL="361950" indent="-361950"/>
            <a:r>
              <a:rPr lang="en-GB"/>
              <a:t>Amount of pension</a:t>
            </a:r>
          </a:p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Employment and Pensions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07396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57224" y="1428750"/>
            <a:ext cx="7891240" cy="4714875"/>
          </a:xfrm>
        </p:spPr>
        <p:txBody>
          <a:bodyPr anchor="t"/>
          <a:lstStyle/>
          <a:p>
            <a:pPr marL="360363" indent="-360363"/>
            <a:r>
              <a:rPr lang="en-GB"/>
              <a:t>The </a:t>
            </a:r>
            <a:r>
              <a:rPr lang="en-GB" b="1"/>
              <a:t>1</a:t>
            </a:r>
            <a:r>
              <a:rPr lang="en-GB" b="1" baseline="30000"/>
              <a:t>st</a:t>
            </a:r>
            <a:r>
              <a:rPr lang="en-GB" b="1"/>
              <a:t> wave </a:t>
            </a:r>
            <a:r>
              <a:rPr lang="en-GB"/>
              <a:t>of SHARE was conducted in </a:t>
            </a:r>
            <a:r>
              <a:rPr lang="en-GB" b="1"/>
              <a:t>2004</a:t>
            </a:r>
            <a:r>
              <a:rPr lang="en-GB"/>
              <a:t> as a representative survey in 11 European countries.</a:t>
            </a:r>
          </a:p>
          <a:p>
            <a:pPr marL="360363" indent="-360363"/>
            <a:r>
              <a:rPr lang="en-GB"/>
              <a:t>Since 2004 survey has been repeated </a:t>
            </a:r>
            <a:r>
              <a:rPr lang="en-GB" b="1"/>
              <a:t>every 2 years; </a:t>
            </a:r>
          </a:p>
          <a:p>
            <a:pPr marL="360363" indent="-360363"/>
            <a:r>
              <a:rPr lang="en-GB"/>
              <a:t>Within those </a:t>
            </a:r>
            <a:r>
              <a:rPr lang="en-GB" b="1"/>
              <a:t>6 waves </a:t>
            </a:r>
            <a:r>
              <a:rPr lang="en-GB"/>
              <a:t>new countries took participation in SHARE project.</a:t>
            </a:r>
          </a:p>
          <a:p>
            <a:pPr marL="360363" indent="-360363"/>
            <a:r>
              <a:rPr lang="en-GB" b="1"/>
              <a:t>Wave 7 </a:t>
            </a:r>
            <a:r>
              <a:rPr lang="en-GB"/>
              <a:t>was realised in </a:t>
            </a:r>
            <a:r>
              <a:rPr lang="en-GB" b="1"/>
              <a:t>2017</a:t>
            </a:r>
            <a:r>
              <a:rPr lang="en-GB"/>
              <a:t> in 28 European countries + Israel.</a:t>
            </a:r>
          </a:p>
          <a:p>
            <a:pPr marL="360363" indent="-360363"/>
            <a:r>
              <a:rPr lang="en-GB" b="1"/>
              <a:t>Wave 8 </a:t>
            </a:r>
          </a:p>
          <a:p>
            <a:pPr marL="812801" lvl="1" indent="-360363"/>
            <a:r>
              <a:rPr lang="en-GB" err="1"/>
              <a:t>Pretest</a:t>
            </a:r>
            <a:r>
              <a:rPr lang="en-GB"/>
              <a:t> and Field Rehearsal was realised in 2019.</a:t>
            </a:r>
          </a:p>
          <a:p>
            <a:pPr marL="812801" lvl="1" indent="-360363"/>
            <a:r>
              <a:rPr lang="en-GB"/>
              <a:t>Main field work would be realized 2020 in 28 European countries + Israel.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Waves of SHARE</a:t>
            </a:r>
          </a:p>
        </p:txBody>
      </p:sp>
    </p:spTree>
    <p:extLst>
      <p:ext uri="{BB962C8B-B14F-4D97-AF65-F5344CB8AC3E}">
        <p14:creationId xmlns:p14="http://schemas.microsoft.com/office/powerpoint/2010/main" val="16523306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361950" indent="-361950"/>
            <a:r>
              <a:rPr lang="en-GB"/>
              <a:t>Computer use:</a:t>
            </a:r>
          </a:p>
          <a:p>
            <a:pPr marL="808038" lvl="1" indent="-274638"/>
            <a:r>
              <a:rPr lang="en-GB"/>
              <a:t>Usage in workplace</a:t>
            </a:r>
            <a:r>
              <a:rPr lang="lv-LV"/>
              <a:t>;</a:t>
            </a:r>
            <a:endParaRPr lang="en-GB"/>
          </a:p>
          <a:p>
            <a:pPr marL="808038" lvl="1" indent="-274638"/>
            <a:r>
              <a:rPr lang="en-GB"/>
              <a:t>Computer skills</a:t>
            </a:r>
            <a:r>
              <a:rPr lang="lv-LV"/>
              <a:t>;</a:t>
            </a:r>
            <a:endParaRPr lang="en-GB"/>
          </a:p>
          <a:p>
            <a:pPr marL="808038" lvl="1" indent="-274638"/>
            <a:r>
              <a:rPr lang="en-GB"/>
              <a:t>Usage of internet</a:t>
            </a:r>
            <a:r>
              <a:rPr lang="lv-LV"/>
              <a:t>.</a:t>
            </a:r>
            <a:endParaRPr lang="en-GB"/>
          </a:p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IT / Computer Use*</a:t>
            </a:r>
          </a:p>
        </p:txBody>
      </p:sp>
      <p:sp>
        <p:nvSpPr>
          <p:cNvPr id="6" name="Rectangle 5"/>
          <p:cNvSpPr/>
          <p:nvPr/>
        </p:nvSpPr>
        <p:spPr>
          <a:xfrm>
            <a:off x="395536" y="5835848"/>
            <a:ext cx="68569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aseline="0" dirty="0"/>
              <a:t>* Module</a:t>
            </a:r>
            <a:r>
              <a:rPr lang="lv-LV" sz="1400" baseline="0" dirty="0"/>
              <a:t> </a:t>
            </a:r>
            <a:r>
              <a:rPr lang="en-GB" sz="1400" baseline="0" dirty="0"/>
              <a:t>was not included in LV in Wave 7, will be asked to respondents in Wave 8. </a:t>
            </a:r>
            <a:endParaRPr lang="en-GB" baseline="0" dirty="0"/>
          </a:p>
        </p:txBody>
      </p:sp>
    </p:spTree>
    <p:extLst>
      <p:ext uri="{BB962C8B-B14F-4D97-AF65-F5344CB8AC3E}">
        <p14:creationId xmlns:p14="http://schemas.microsoft.com/office/powerpoint/2010/main" val="27709728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361950" indent="-361950"/>
            <a:r>
              <a:rPr lang="en-GB" dirty="0"/>
              <a:t>Received support from others:</a:t>
            </a:r>
          </a:p>
          <a:p>
            <a:pPr marL="808038" lvl="1" indent="-273050"/>
            <a:r>
              <a:rPr lang="en-GB" dirty="0"/>
              <a:t>Help provider;</a:t>
            </a:r>
          </a:p>
          <a:p>
            <a:pPr marL="808038" lvl="1" indent="-273050"/>
            <a:r>
              <a:rPr lang="en-GB" dirty="0"/>
              <a:t>Frequency.</a:t>
            </a:r>
          </a:p>
          <a:p>
            <a:pPr marL="457200" lvl="1" indent="0">
              <a:buNone/>
            </a:pPr>
            <a:endParaRPr lang="en-GB" dirty="0"/>
          </a:p>
          <a:p>
            <a:pPr marL="361950" indent="-361950"/>
            <a:r>
              <a:rPr lang="en-GB" dirty="0"/>
              <a:t>Providing help</a:t>
            </a:r>
            <a:r>
              <a:rPr lang="lv-LV" dirty="0"/>
              <a:t>:</a:t>
            </a:r>
            <a:endParaRPr lang="en-GB" dirty="0"/>
          </a:p>
          <a:p>
            <a:pPr marL="808038" lvl="1" indent="-274638"/>
            <a:r>
              <a:rPr lang="en-GB" dirty="0"/>
              <a:t>Help receiver</a:t>
            </a:r>
            <a:r>
              <a:rPr lang="lv-LV" dirty="0"/>
              <a:t>;</a:t>
            </a:r>
            <a:endParaRPr lang="en-GB" dirty="0"/>
          </a:p>
          <a:p>
            <a:pPr marL="808038" lvl="1" indent="-274638"/>
            <a:r>
              <a:rPr lang="en-GB" dirty="0"/>
              <a:t>Frequency.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Social Support</a:t>
            </a:r>
            <a:r>
              <a:rPr lang="lv-LV"/>
              <a:t>*</a:t>
            </a:r>
          </a:p>
        </p:txBody>
      </p:sp>
      <p:sp>
        <p:nvSpPr>
          <p:cNvPr id="5" name="Rectangle 4"/>
          <p:cNvSpPr/>
          <p:nvPr/>
        </p:nvSpPr>
        <p:spPr>
          <a:xfrm>
            <a:off x="395536" y="5835848"/>
            <a:ext cx="68569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aseline="0" dirty="0"/>
              <a:t>* Module</a:t>
            </a:r>
            <a:r>
              <a:rPr lang="lv-LV" sz="1400" baseline="0" dirty="0"/>
              <a:t> </a:t>
            </a:r>
            <a:r>
              <a:rPr lang="en-GB" sz="1400" baseline="0" dirty="0"/>
              <a:t>was not included in LV in Wave 7, will be asked to respondents in Wave 8. </a:t>
            </a:r>
            <a:endParaRPr lang="en-GB" baseline="0" dirty="0"/>
          </a:p>
        </p:txBody>
      </p:sp>
    </p:spTree>
    <p:extLst>
      <p:ext uri="{BB962C8B-B14F-4D97-AF65-F5344CB8AC3E}">
        <p14:creationId xmlns:p14="http://schemas.microsoft.com/office/powerpoint/2010/main" val="312035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marL="0" indent="0">
              <a:buNone/>
            </a:pPr>
            <a:r>
              <a:rPr lang="en-GB" b="1"/>
              <a:t>Financial Transfers:</a:t>
            </a:r>
          </a:p>
          <a:p>
            <a:pPr marL="361950" indent="-361950"/>
            <a:r>
              <a:rPr lang="en-GB"/>
              <a:t>Transfers given:</a:t>
            </a:r>
          </a:p>
          <a:p>
            <a:pPr marL="808038" lvl="1" indent="-274638"/>
            <a:r>
              <a:rPr lang="en-GB"/>
              <a:t>Amount;</a:t>
            </a:r>
          </a:p>
          <a:p>
            <a:pPr marL="808038" lvl="1" indent="-274638"/>
            <a:r>
              <a:rPr lang="en-GB"/>
              <a:t>Receiver.</a:t>
            </a:r>
          </a:p>
          <a:p>
            <a:pPr marL="361950" indent="-361950"/>
            <a:r>
              <a:rPr lang="en-GB"/>
              <a:t>Transfers received;</a:t>
            </a:r>
          </a:p>
          <a:p>
            <a:pPr marL="808038" lvl="1" indent="-274638"/>
            <a:r>
              <a:rPr lang="en-GB"/>
              <a:t>Amount;</a:t>
            </a:r>
          </a:p>
          <a:p>
            <a:pPr marL="808038" lvl="1" indent="-274638"/>
            <a:r>
              <a:rPr lang="en-GB"/>
              <a:t>Giver.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 b="1"/>
              <a:t>Assets:</a:t>
            </a:r>
          </a:p>
          <a:p>
            <a:pPr marL="361950" indent="-361950"/>
            <a:r>
              <a:rPr lang="en-GB"/>
              <a:t>Amount and value;</a:t>
            </a:r>
          </a:p>
          <a:p>
            <a:pPr marL="361950" indent="-361950"/>
            <a:r>
              <a:rPr lang="en-GB"/>
              <a:t>Types;</a:t>
            </a:r>
          </a:p>
          <a:p>
            <a:pPr marL="361950" indent="-361950"/>
            <a:r>
              <a:rPr lang="en-GB"/>
              <a:t>Debts;</a:t>
            </a:r>
          </a:p>
          <a:p>
            <a:pPr marL="361950" indent="-361950"/>
            <a:r>
              <a:rPr lang="en-GB"/>
              <a:t>Insurances;</a:t>
            </a:r>
          </a:p>
          <a:p>
            <a:pPr marL="361950" indent="-361950"/>
            <a:r>
              <a:rPr lang="en-GB"/>
              <a:t>Cars.</a:t>
            </a:r>
          </a:p>
          <a:p>
            <a:pPr marL="533400" lvl="1" indent="0">
              <a:buNone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Financial Transfers* and Assets*</a:t>
            </a:r>
          </a:p>
        </p:txBody>
      </p:sp>
      <p:sp>
        <p:nvSpPr>
          <p:cNvPr id="9" name="Rectangle 8"/>
          <p:cNvSpPr/>
          <p:nvPr/>
        </p:nvSpPr>
        <p:spPr>
          <a:xfrm>
            <a:off x="395536" y="5835848"/>
            <a:ext cx="69162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aseline="0" dirty="0"/>
              <a:t>* Modules were not included in LV in Wave 7, will be asked to respondents in Wave 8.</a:t>
            </a:r>
            <a:endParaRPr lang="en-GB" baseline="0" dirty="0"/>
          </a:p>
        </p:txBody>
      </p:sp>
    </p:spTree>
    <p:extLst>
      <p:ext uri="{BB962C8B-B14F-4D97-AF65-F5344CB8AC3E}">
        <p14:creationId xmlns:p14="http://schemas.microsoft.com/office/powerpoint/2010/main" val="30518295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numCol="2" anchor="t">
            <a:noAutofit/>
          </a:bodyPr>
          <a:lstStyle/>
          <a:p>
            <a:pPr marL="0" indent="0">
              <a:buNone/>
            </a:pPr>
            <a:r>
              <a:rPr lang="en-GB" sz="2000" b="1"/>
              <a:t>Housing:</a:t>
            </a:r>
          </a:p>
          <a:p>
            <a:r>
              <a:rPr lang="en-GB" sz="2000"/>
              <a:t>Characteristics:</a:t>
            </a:r>
          </a:p>
          <a:p>
            <a:pPr marL="625475" lvl="1" indent="-263525"/>
            <a:r>
              <a:rPr lang="en-GB" sz="1800"/>
              <a:t>Inc. children's home, prisons, camps, hospital, etc.</a:t>
            </a:r>
          </a:p>
          <a:p>
            <a:r>
              <a:rPr lang="en-GB" sz="2000"/>
              <a:t>Ownership;</a:t>
            </a:r>
          </a:p>
          <a:p>
            <a:r>
              <a:rPr lang="en-GB" sz="2000"/>
              <a:t>Location;</a:t>
            </a:r>
          </a:p>
          <a:p>
            <a:pPr lvl="1"/>
            <a:r>
              <a:rPr lang="en-GB" sz="1800"/>
              <a:t>Region.</a:t>
            </a:r>
          </a:p>
          <a:p>
            <a:r>
              <a:rPr lang="en-GB" sz="2000"/>
              <a:t>Duration;</a:t>
            </a:r>
          </a:p>
          <a:p>
            <a:r>
              <a:rPr lang="en-GB" sz="2000"/>
              <a:t>Current housing situation</a:t>
            </a:r>
          </a:p>
          <a:p>
            <a:r>
              <a:rPr lang="en-GB" sz="2000"/>
              <a:t>Mortgages or property loans.</a:t>
            </a:r>
          </a:p>
          <a:p>
            <a:pPr marL="0" indent="0">
              <a:buNone/>
            </a:pPr>
            <a:endParaRPr lang="en-GB" sz="2000"/>
          </a:p>
          <a:p>
            <a:pPr marL="0" indent="0">
              <a:buNone/>
            </a:pPr>
            <a:endParaRPr lang="en-GB" sz="2000"/>
          </a:p>
          <a:p>
            <a:pPr marL="0" indent="0">
              <a:buNone/>
            </a:pPr>
            <a:r>
              <a:rPr lang="en-GB" sz="2000" b="1"/>
              <a:t>Living conditions:</a:t>
            </a:r>
          </a:p>
          <a:p>
            <a:r>
              <a:rPr lang="en-GB" sz="2000"/>
              <a:t>Number of rooms;</a:t>
            </a:r>
          </a:p>
          <a:p>
            <a:r>
              <a:rPr lang="en-GB" sz="2000"/>
              <a:t>Living amenities;</a:t>
            </a:r>
          </a:p>
          <a:p>
            <a:r>
              <a:rPr lang="en-GB" sz="2000"/>
              <a:t>Household composition;</a:t>
            </a:r>
          </a:p>
          <a:p>
            <a:r>
              <a:rPr lang="en-GB" sz="2000"/>
              <a:t>Household economic status;</a:t>
            </a:r>
          </a:p>
          <a:p>
            <a:pPr lvl="1"/>
            <a:r>
              <a:rPr lang="en-GB" sz="1800"/>
              <a:t>Objective;</a:t>
            </a:r>
          </a:p>
          <a:p>
            <a:pPr lvl="1"/>
            <a:r>
              <a:rPr lang="en-GB" sz="1800"/>
              <a:t>Subjective.</a:t>
            </a:r>
          </a:p>
          <a:p>
            <a:endParaRPr lang="en-GB" sz="2000"/>
          </a:p>
          <a:p>
            <a:endParaRPr lang="en-GB" sz="2000"/>
          </a:p>
          <a:p>
            <a:endParaRPr lang="en-GB" sz="2000"/>
          </a:p>
          <a:p>
            <a:endParaRPr lang="en-GB" sz="20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Housing*</a:t>
            </a:r>
          </a:p>
        </p:txBody>
      </p:sp>
      <p:sp>
        <p:nvSpPr>
          <p:cNvPr id="9" name="Rectangle 8"/>
          <p:cNvSpPr/>
          <p:nvPr/>
        </p:nvSpPr>
        <p:spPr>
          <a:xfrm>
            <a:off x="395536" y="5835848"/>
            <a:ext cx="68569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aseline="0" dirty="0"/>
              <a:t>* Module was not included in LV in Wave 7, will be asked to respondents in Wave 8. </a:t>
            </a:r>
            <a:endParaRPr lang="en-GB" baseline="0" dirty="0"/>
          </a:p>
        </p:txBody>
      </p:sp>
    </p:spTree>
    <p:extLst>
      <p:ext uri="{BB962C8B-B14F-4D97-AF65-F5344CB8AC3E}">
        <p14:creationId xmlns:p14="http://schemas.microsoft.com/office/powerpoint/2010/main" val="23996349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361950" indent="-361950"/>
            <a:r>
              <a:rPr lang="en-GB"/>
              <a:t>Total income;</a:t>
            </a:r>
          </a:p>
          <a:p>
            <a:pPr marL="361950" indent="-361950"/>
            <a:r>
              <a:rPr lang="en-GB"/>
              <a:t>Additional income;</a:t>
            </a:r>
          </a:p>
          <a:p>
            <a:pPr marL="361950" indent="-361950"/>
            <a:r>
              <a:rPr lang="en-GB"/>
              <a:t>Income from other sources;</a:t>
            </a:r>
          </a:p>
          <a:p>
            <a:pPr marL="361950" indent="-361950"/>
            <a:r>
              <a:rPr lang="en-GB"/>
              <a:t>Contributors to household income.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Household Income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000988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361950" indent="-361950"/>
            <a:r>
              <a:rPr lang="en-GB"/>
              <a:t>Food:</a:t>
            </a:r>
          </a:p>
          <a:p>
            <a:pPr marL="808038" lvl="1" indent="-274638"/>
            <a:r>
              <a:rPr lang="en-GB"/>
              <a:t>Expenses;</a:t>
            </a:r>
          </a:p>
          <a:p>
            <a:pPr marL="808038" lvl="1" indent="-274638"/>
            <a:r>
              <a:rPr lang="en-GB"/>
              <a:t>Home produced food.</a:t>
            </a:r>
          </a:p>
          <a:p>
            <a:pPr marL="361950" indent="-361950"/>
            <a:r>
              <a:rPr lang="en-GB"/>
              <a:t>Minimum amount needed for month;</a:t>
            </a:r>
          </a:p>
          <a:p>
            <a:pPr marL="361950" indent="-361950"/>
            <a:r>
              <a:rPr lang="en-GB"/>
              <a:t>Borrowing money;</a:t>
            </a:r>
          </a:p>
          <a:p>
            <a:pPr marL="361950" indent="-361950"/>
            <a:r>
              <a:rPr lang="en-GB"/>
              <a:t>Being able to make ends meet.</a:t>
            </a:r>
          </a:p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Consumption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365736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numCol="2" anchor="t">
            <a:normAutofit/>
          </a:bodyPr>
          <a:lstStyle/>
          <a:p>
            <a:pPr marL="457200" lvl="1" indent="-457200">
              <a:buNone/>
            </a:pPr>
            <a:r>
              <a:rPr lang="en-GB" sz="2400" b="1"/>
              <a:t>Activities:</a:t>
            </a:r>
          </a:p>
          <a:p>
            <a:pPr marL="361950" indent="-361950"/>
            <a:r>
              <a:rPr lang="en-GB"/>
              <a:t>Satisfaction with life;</a:t>
            </a:r>
          </a:p>
          <a:p>
            <a:pPr marL="361950" indent="-361950"/>
            <a:r>
              <a:rPr lang="en-GB"/>
              <a:t>Activities done in last </a:t>
            </a:r>
            <a:r>
              <a:rPr lang="lv-LV"/>
              <a:t/>
            </a:r>
            <a:br>
              <a:rPr lang="lv-LV"/>
            </a:br>
            <a:r>
              <a:rPr lang="en-GB"/>
              <a:t>12 months:</a:t>
            </a:r>
          </a:p>
          <a:p>
            <a:pPr marL="808038" lvl="1" indent="-273050"/>
            <a:r>
              <a:rPr lang="en-GB"/>
              <a:t>Reading books;</a:t>
            </a:r>
          </a:p>
          <a:p>
            <a:pPr marL="808038" lvl="1" indent="-273050"/>
            <a:r>
              <a:rPr lang="en-GB"/>
              <a:t>Educational training;</a:t>
            </a:r>
          </a:p>
          <a:p>
            <a:pPr marL="808038" lvl="1" indent="-273050"/>
            <a:r>
              <a:rPr lang="en-GB"/>
              <a:t>Games;</a:t>
            </a:r>
          </a:p>
          <a:p>
            <a:pPr marL="808038" lvl="1" indent="-273050"/>
            <a:r>
              <a:rPr lang="en-GB"/>
              <a:t>Sports</a:t>
            </a:r>
            <a:r>
              <a:rPr lang="lv-LV"/>
              <a:t>.</a:t>
            </a: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 b="1"/>
              <a:t>Expectations and future</a:t>
            </a:r>
            <a:r>
              <a:rPr lang="lv-LV" b="1"/>
              <a:t>*</a:t>
            </a:r>
            <a:r>
              <a:rPr lang="en-GB" b="1"/>
              <a:t>:</a:t>
            </a:r>
          </a:p>
          <a:p>
            <a:pPr marL="361950" indent="-361950"/>
            <a:r>
              <a:rPr lang="en-GB"/>
              <a:t>Life expectancy;</a:t>
            </a:r>
          </a:p>
          <a:p>
            <a:pPr marL="361950" indent="-361950"/>
            <a:r>
              <a:rPr lang="en-GB"/>
              <a:t>Saving money;</a:t>
            </a:r>
          </a:p>
          <a:p>
            <a:pPr marL="361950" indent="-361950"/>
            <a:r>
              <a:rPr lang="en-GB"/>
              <a:t>Political views;</a:t>
            </a:r>
          </a:p>
          <a:p>
            <a:pPr marL="361950" indent="-361950"/>
            <a:r>
              <a:rPr lang="en-GB"/>
              <a:t>Frequency of praying.</a:t>
            </a:r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Activities and Expectations*</a:t>
            </a:r>
          </a:p>
        </p:txBody>
      </p:sp>
      <p:sp>
        <p:nvSpPr>
          <p:cNvPr id="7" name="Rectangle 6"/>
          <p:cNvSpPr/>
          <p:nvPr/>
        </p:nvSpPr>
        <p:spPr>
          <a:xfrm>
            <a:off x="395536" y="5835848"/>
            <a:ext cx="67575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aseline="0" dirty="0"/>
              <a:t>* Module was not included in LV in Wave 7, will be asked to respondents in Wave 8.</a:t>
            </a:r>
            <a:endParaRPr lang="en-GB" baseline="0" dirty="0"/>
          </a:p>
        </p:txBody>
      </p:sp>
    </p:spTree>
    <p:extLst>
      <p:ext uri="{BB962C8B-B14F-4D97-AF65-F5344CB8AC3E}">
        <p14:creationId xmlns:p14="http://schemas.microsoft.com/office/powerpoint/2010/main" val="13151140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numCol="2" anchor="t"/>
          <a:lstStyle/>
          <a:p>
            <a:pPr marL="361950" indent="-361950"/>
            <a:r>
              <a:rPr lang="en-GB"/>
              <a:t>Retrospective Children;</a:t>
            </a:r>
          </a:p>
          <a:p>
            <a:pPr marL="361950" indent="-361950"/>
            <a:r>
              <a:rPr lang="en-GB"/>
              <a:t>Retrospective Partner History;</a:t>
            </a:r>
          </a:p>
          <a:p>
            <a:pPr marL="361950" indent="-361950"/>
            <a:r>
              <a:rPr lang="en-GB"/>
              <a:t>Retrospective Accommodation;</a:t>
            </a:r>
          </a:p>
          <a:p>
            <a:pPr marL="361950" indent="-361950"/>
            <a:r>
              <a:rPr lang="en-GB"/>
              <a:t>Childhood Conditions (age 10);</a:t>
            </a:r>
          </a:p>
          <a:p>
            <a:pPr marL="361950" indent="-361950"/>
            <a:r>
              <a:rPr lang="en-GB"/>
              <a:t>Retrospective Employment;</a:t>
            </a:r>
          </a:p>
          <a:p>
            <a:pPr marL="361950" indent="-361950"/>
            <a:r>
              <a:rPr lang="en-GB"/>
              <a:t>Work quality</a:t>
            </a:r>
            <a:r>
              <a:rPr lang="lv-LV"/>
              <a:t>;</a:t>
            </a:r>
            <a:endParaRPr lang="en-GB"/>
          </a:p>
          <a:p>
            <a:pPr marL="361950" indent="-361950"/>
            <a:r>
              <a:rPr lang="en-GB"/>
              <a:t>Disability;</a:t>
            </a:r>
          </a:p>
          <a:p>
            <a:pPr marL="361950" indent="-361950"/>
            <a:r>
              <a:rPr lang="en-GB"/>
              <a:t>Health History;</a:t>
            </a:r>
          </a:p>
          <a:p>
            <a:pPr marL="361950" indent="-361950"/>
            <a:r>
              <a:rPr lang="en-GB"/>
              <a:t>Health Care History;</a:t>
            </a:r>
          </a:p>
          <a:p>
            <a:pPr marL="361950" indent="-361950"/>
            <a:r>
              <a:rPr lang="en-GB"/>
              <a:t>General Life and Persecution History;</a:t>
            </a:r>
          </a:p>
          <a:p>
            <a:pPr marL="361950" indent="-361950"/>
            <a:r>
              <a:rPr lang="en-GB"/>
              <a:t>Financial Investment History</a:t>
            </a:r>
          </a:p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SHARELIFE sections</a:t>
            </a:r>
          </a:p>
        </p:txBody>
      </p:sp>
    </p:spTree>
    <p:extLst>
      <p:ext uri="{BB962C8B-B14F-4D97-AF65-F5344CB8AC3E}">
        <p14:creationId xmlns:p14="http://schemas.microsoft.com/office/powerpoint/2010/main" val="34087908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8270" y="640363"/>
            <a:ext cx="8686519" cy="5730619"/>
          </a:xfrm>
        </p:spPr>
        <p:txBody>
          <a:bodyPr numCol="2" anchor="t"/>
          <a:lstStyle/>
          <a:p>
            <a:pPr marL="361950" indent="-361950"/>
            <a:r>
              <a:rPr lang="en-GB" dirty="0"/>
              <a:t>Demographics</a:t>
            </a:r>
          </a:p>
          <a:p>
            <a:pPr marL="361950" indent="-361950"/>
            <a:r>
              <a:rPr lang="en-GB" dirty="0"/>
              <a:t>Social Networks* </a:t>
            </a:r>
          </a:p>
          <a:p>
            <a:pPr marL="361950" indent="-361950"/>
            <a:r>
              <a:rPr lang="en-GB" dirty="0"/>
              <a:t>Children </a:t>
            </a:r>
          </a:p>
          <a:p>
            <a:pPr marL="361950" indent="-361950"/>
            <a:r>
              <a:rPr lang="en-GB" dirty="0"/>
              <a:t>Physical Health</a:t>
            </a:r>
          </a:p>
          <a:p>
            <a:pPr marL="361950" indent="-361950"/>
            <a:r>
              <a:rPr lang="en-GB" dirty="0" err="1"/>
              <a:t>Behavioral</a:t>
            </a:r>
            <a:r>
              <a:rPr lang="en-GB" dirty="0"/>
              <a:t> risks</a:t>
            </a:r>
          </a:p>
          <a:p>
            <a:pPr marL="361950" indent="-361950"/>
            <a:r>
              <a:rPr lang="en-GB" dirty="0"/>
              <a:t>Cognitive Function</a:t>
            </a:r>
          </a:p>
          <a:p>
            <a:pPr marL="361950" indent="-361950"/>
            <a:r>
              <a:rPr lang="en-GB" dirty="0"/>
              <a:t>Mental Health</a:t>
            </a:r>
          </a:p>
          <a:p>
            <a:pPr marL="361950" indent="-361950"/>
            <a:r>
              <a:rPr lang="en-GB" dirty="0"/>
              <a:t>Health Care</a:t>
            </a:r>
          </a:p>
          <a:p>
            <a:pPr marL="361950" indent="-361950"/>
            <a:r>
              <a:rPr lang="en-GB" dirty="0"/>
              <a:t>Employment and Pensions</a:t>
            </a:r>
          </a:p>
          <a:p>
            <a:pPr marL="361950" indent="-361950"/>
            <a:r>
              <a:rPr lang="en-GB" dirty="0"/>
              <a:t>Financial Transfers</a:t>
            </a:r>
          </a:p>
          <a:p>
            <a:pPr marL="361950" indent="-361950"/>
            <a:r>
              <a:rPr lang="en-GB" dirty="0"/>
              <a:t>Housing</a:t>
            </a:r>
          </a:p>
          <a:p>
            <a:pPr marL="361950" indent="-361950"/>
            <a:r>
              <a:rPr lang="en-GB" dirty="0"/>
              <a:t>Household Income</a:t>
            </a:r>
          </a:p>
          <a:p>
            <a:pPr marL="361950" indent="-361950"/>
            <a:r>
              <a:rPr lang="en-GB" dirty="0"/>
              <a:t>Consumption</a:t>
            </a:r>
          </a:p>
          <a:p>
            <a:pPr marL="361950" indent="-361950"/>
            <a:r>
              <a:rPr lang="en-GB" dirty="0"/>
              <a:t>Assets</a:t>
            </a:r>
          </a:p>
          <a:p>
            <a:pPr marL="361950" indent="-361950"/>
            <a:r>
              <a:rPr lang="en-GB" dirty="0"/>
              <a:t>Grip Strength</a:t>
            </a:r>
          </a:p>
          <a:p>
            <a:pPr marL="361950" indent="-361950"/>
            <a:r>
              <a:rPr lang="en-GB" dirty="0"/>
              <a:t>IT module</a:t>
            </a:r>
          </a:p>
          <a:p>
            <a:pPr marL="361950" indent="-361950"/>
            <a:r>
              <a:rPr lang="en-GB" dirty="0"/>
              <a:t>Activities</a:t>
            </a:r>
          </a:p>
          <a:p>
            <a:pPr marL="361950" indent="-361950"/>
            <a:r>
              <a:rPr lang="en-GB" dirty="0"/>
              <a:t> Expectations</a:t>
            </a:r>
          </a:p>
          <a:p>
            <a:pPr marL="361950" indent="-361950"/>
            <a:r>
              <a:rPr lang="en-GB" dirty="0"/>
              <a:t>End-of-Life Interview*</a:t>
            </a:r>
          </a:p>
          <a:p>
            <a:pPr marL="361950" indent="-361950"/>
            <a:r>
              <a:rPr lang="en-GB" dirty="0"/>
              <a:t>Social Support</a:t>
            </a:r>
          </a:p>
          <a:p>
            <a:pPr marL="361950" indent="-361950"/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8159" y="-98459"/>
            <a:ext cx="7786743" cy="1071562"/>
          </a:xfrm>
        </p:spPr>
        <p:txBody>
          <a:bodyPr/>
          <a:lstStyle/>
          <a:p>
            <a:r>
              <a:rPr lang="en-GB" dirty="0"/>
              <a:t>Modules</a:t>
            </a:r>
            <a:r>
              <a:rPr lang="lv-LV" dirty="0"/>
              <a:t> </a:t>
            </a:r>
            <a:r>
              <a:rPr lang="en-US" dirty="0"/>
              <a:t>in Wave 8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5CDEDCA-8562-4E61-9E14-6C51A389FFEE}"/>
              </a:ext>
            </a:extLst>
          </p:cNvPr>
          <p:cNvSpPr/>
          <p:nvPr/>
        </p:nvSpPr>
        <p:spPr>
          <a:xfrm>
            <a:off x="7558429" y="5685183"/>
            <a:ext cx="2514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aseline="0" dirty="0"/>
              <a:t>* </a:t>
            </a:r>
            <a:r>
              <a:rPr lang="en-GB" sz="1400" baseline="0" dirty="0"/>
              <a:t>New modules</a:t>
            </a:r>
          </a:p>
        </p:txBody>
      </p:sp>
    </p:spTree>
    <p:extLst>
      <p:ext uri="{BB962C8B-B14F-4D97-AF65-F5344CB8AC3E}">
        <p14:creationId xmlns:p14="http://schemas.microsoft.com/office/powerpoint/2010/main" val="9522977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Thanks,</a:t>
            </a:r>
            <a:br>
              <a:rPr lang="en-US"/>
            </a:br>
            <a:r>
              <a:rPr lang="en-US"/>
              <a:t>any questions? 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0355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7223" y="214290"/>
            <a:ext cx="7786743" cy="1071562"/>
          </a:xfrm>
        </p:spPr>
        <p:txBody>
          <a:bodyPr/>
          <a:lstStyle/>
          <a:p>
            <a:r>
              <a:rPr lang="ru-RU"/>
              <a:t>2002 – 201</a:t>
            </a:r>
            <a:r>
              <a:rPr lang="lv-LV"/>
              <a:t>7</a:t>
            </a:r>
          </a:p>
        </p:txBody>
      </p:sp>
      <p:pic>
        <p:nvPicPr>
          <p:cNvPr id="1028" name="Picture 4" descr="http://www.share-project.org/fileadmin/_processed_/2/4/csm_edbbcb83c1_fefb4322a9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194" y="1285852"/>
            <a:ext cx="6781865" cy="493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417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err="1"/>
              <a:t>Wave</a:t>
            </a:r>
            <a:r>
              <a:rPr lang="lv-LV"/>
              <a:t> 7, 2017</a:t>
            </a:r>
          </a:p>
        </p:txBody>
      </p:sp>
      <p:pic>
        <p:nvPicPr>
          <p:cNvPr id="2050" name="Picture 2" descr="PÄtÄ«juma dalÄ«bvalstis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673" y="1428750"/>
            <a:ext cx="4889841" cy="471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093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447675" indent="-447675"/>
            <a:r>
              <a:rPr lang="en-GB" err="1"/>
              <a:t>Multidisciplinarity</a:t>
            </a:r>
            <a:r>
              <a:rPr lang="lv-LV"/>
              <a:t>;</a:t>
            </a:r>
          </a:p>
          <a:p>
            <a:pPr marL="447675" indent="-447675"/>
            <a:r>
              <a:rPr lang="en-GB"/>
              <a:t>Longitudinal design;</a:t>
            </a:r>
          </a:p>
          <a:p>
            <a:pPr marL="447675" indent="-447675"/>
            <a:r>
              <a:rPr lang="en-GB"/>
              <a:t>Comparability. </a:t>
            </a:r>
            <a:endParaRPr lang="lv-LV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SHARE’s</a:t>
            </a:r>
            <a:r>
              <a:rPr lang="lv-LV"/>
              <a:t> </a:t>
            </a:r>
            <a:r>
              <a:rPr lang="en-GB"/>
              <a:t>data advantages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67213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57224" y="1285852"/>
            <a:ext cx="7786743" cy="4857773"/>
          </a:xfrm>
        </p:spPr>
        <p:txBody>
          <a:bodyPr anchor="t"/>
          <a:lstStyle/>
          <a:p>
            <a:pPr marL="361950" indent="-361950"/>
            <a:r>
              <a:rPr lang="en-GB"/>
              <a:t>Investigates the </a:t>
            </a:r>
            <a:r>
              <a:rPr lang="en-GB" b="1"/>
              <a:t>population ageing process </a:t>
            </a:r>
            <a:r>
              <a:rPr lang="en-GB"/>
              <a:t>of relations between economics, social and medical variables.</a:t>
            </a:r>
          </a:p>
          <a:p>
            <a:pPr marL="361950" indent="-361950"/>
            <a:r>
              <a:rPr lang="en-GB"/>
              <a:t>Brings together many scientific disciplines:</a:t>
            </a:r>
          </a:p>
          <a:p>
            <a:pPr marL="814388" lvl="1" indent="-361950">
              <a:spcBef>
                <a:spcPts val="300"/>
              </a:spcBef>
              <a:spcAft>
                <a:spcPts val="300"/>
              </a:spcAft>
            </a:pPr>
            <a:r>
              <a:rPr lang="en-GB"/>
              <a:t>Demography;</a:t>
            </a:r>
          </a:p>
          <a:p>
            <a:pPr marL="814388" lvl="1" indent="-361950">
              <a:spcBef>
                <a:spcPts val="300"/>
              </a:spcBef>
              <a:spcAft>
                <a:spcPts val="300"/>
              </a:spcAft>
            </a:pPr>
            <a:r>
              <a:rPr lang="en-GB"/>
              <a:t>Economics;</a:t>
            </a:r>
          </a:p>
          <a:p>
            <a:pPr marL="814388" lvl="1" indent="-361950">
              <a:spcBef>
                <a:spcPts val="300"/>
              </a:spcBef>
              <a:spcAft>
                <a:spcPts val="300"/>
              </a:spcAft>
            </a:pPr>
            <a:r>
              <a:rPr lang="en-GB"/>
              <a:t>Epidemiology;</a:t>
            </a:r>
          </a:p>
          <a:p>
            <a:pPr marL="814388" lvl="1" indent="-361950">
              <a:spcBef>
                <a:spcPts val="300"/>
              </a:spcBef>
              <a:spcAft>
                <a:spcPts val="300"/>
              </a:spcAft>
            </a:pPr>
            <a:r>
              <a:rPr lang="en-GB"/>
              <a:t>Psychology;</a:t>
            </a:r>
          </a:p>
          <a:p>
            <a:pPr marL="814388" lvl="1" indent="-361950">
              <a:spcBef>
                <a:spcPts val="300"/>
              </a:spcBef>
              <a:spcAft>
                <a:spcPts val="300"/>
              </a:spcAft>
            </a:pPr>
            <a:r>
              <a:rPr lang="en-GB"/>
              <a:t>Sociology;</a:t>
            </a:r>
          </a:p>
          <a:p>
            <a:pPr marL="814388" lvl="1" indent="-361950">
              <a:spcBef>
                <a:spcPts val="300"/>
              </a:spcBef>
              <a:spcAft>
                <a:spcPts val="300"/>
              </a:spcAft>
            </a:pPr>
            <a:r>
              <a:rPr lang="en-GB"/>
              <a:t>Medicine;</a:t>
            </a:r>
          </a:p>
          <a:p>
            <a:pPr marL="814388" lvl="1" indent="-361950">
              <a:spcBef>
                <a:spcPts val="300"/>
              </a:spcBef>
              <a:spcAft>
                <a:spcPts val="300"/>
              </a:spcAft>
            </a:pPr>
            <a:r>
              <a:rPr lang="en-GB"/>
              <a:t>Biology;</a:t>
            </a:r>
          </a:p>
          <a:p>
            <a:pPr marL="814388" lvl="1" indent="-361950">
              <a:spcBef>
                <a:spcPts val="300"/>
              </a:spcBef>
              <a:spcAft>
                <a:spcPts val="300"/>
              </a:spcAft>
            </a:pPr>
            <a:r>
              <a:rPr lang="en-GB"/>
              <a:t>Statistics.</a:t>
            </a:r>
          </a:p>
          <a:p>
            <a:pPr marL="361950" indent="-361950"/>
            <a:endParaRPr lang="en-GB"/>
          </a:p>
          <a:p>
            <a:pPr marL="361950" indent="-361950"/>
            <a:endParaRPr lang="lv-LV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7223" y="214290"/>
            <a:ext cx="7891241" cy="1071562"/>
          </a:xfrm>
        </p:spPr>
        <p:txBody>
          <a:bodyPr/>
          <a:lstStyle/>
          <a:p>
            <a:r>
              <a:rPr lang="en-GB"/>
              <a:t>1. </a:t>
            </a:r>
            <a:r>
              <a:rPr lang="en-GB" err="1"/>
              <a:t>Multidisciplinarity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1054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361950" indent="-361950"/>
            <a:r>
              <a:rPr lang="en-GB"/>
              <a:t>The panel design show the </a:t>
            </a:r>
            <a:r>
              <a:rPr lang="en-GB" b="1"/>
              <a:t>dynamic character </a:t>
            </a:r>
            <a:r>
              <a:rPr lang="en-GB"/>
              <a:t>of the ageing process.</a:t>
            </a:r>
          </a:p>
          <a:p>
            <a:pPr marL="361950" indent="-361950"/>
            <a:r>
              <a:rPr lang="en-GB"/>
              <a:t>SHARE data contains information about respondents’ </a:t>
            </a:r>
            <a:r>
              <a:rPr lang="en-GB" b="1"/>
              <a:t>entire life </a:t>
            </a:r>
            <a:r>
              <a:rPr lang="en-GB"/>
              <a:t>– early childhood until now. </a:t>
            </a:r>
          </a:p>
          <a:p>
            <a:pPr marL="361950" indent="-361950"/>
            <a:endParaRPr lang="lv-LV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2. Longitudinal design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88247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361950" indent="-361950"/>
            <a:r>
              <a:rPr lang="en-GB"/>
              <a:t>Cross-national design allows to </a:t>
            </a:r>
            <a:r>
              <a:rPr lang="en-GB" b="1"/>
              <a:t>compare</a:t>
            </a:r>
            <a:r>
              <a:rPr lang="en-GB"/>
              <a:t> different </a:t>
            </a:r>
            <a:r>
              <a:rPr lang="en-GB" b="1"/>
              <a:t>country situations</a:t>
            </a:r>
            <a:r>
              <a:rPr lang="en-GB"/>
              <a:t>.</a:t>
            </a:r>
          </a:p>
          <a:p>
            <a:pPr marL="361950" indent="-361950"/>
            <a:r>
              <a:rPr lang="en-GB"/>
              <a:t>Data is </a:t>
            </a:r>
            <a:r>
              <a:rPr lang="en-GB" b="1"/>
              <a:t>harmonized</a:t>
            </a:r>
            <a:r>
              <a:rPr lang="en-GB"/>
              <a:t> with:</a:t>
            </a:r>
          </a:p>
          <a:p>
            <a:pPr marL="814388" lvl="1" indent="-361950"/>
            <a:r>
              <a:rPr lang="en-GB"/>
              <a:t>U.S. Health and Retirement Study (HRS);</a:t>
            </a:r>
          </a:p>
          <a:p>
            <a:pPr marL="814388" lvl="1" indent="-361950"/>
            <a:r>
              <a:rPr lang="en-US"/>
              <a:t>English Longitudinal Study of Ageing (ELSA).</a:t>
            </a:r>
          </a:p>
          <a:p>
            <a:pPr marL="361950" indent="-361950"/>
            <a:r>
              <a:rPr lang="en-US"/>
              <a:t>Has become a</a:t>
            </a:r>
            <a:r>
              <a:rPr lang="en-US" b="1"/>
              <a:t> role model </a:t>
            </a:r>
            <a:r>
              <a:rPr lang="en-US"/>
              <a:t>for several ageing surveys worldwide. </a:t>
            </a:r>
            <a:endParaRPr lang="lv-LV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3. Comparability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76938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A328C49-802F-4866-A673-652783D0D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23" y="1340768"/>
            <a:ext cx="7786743" cy="4714875"/>
          </a:xfrm>
        </p:spPr>
        <p:txBody>
          <a:bodyPr anchor="t"/>
          <a:lstStyle/>
          <a:p>
            <a:pPr marL="346075" indent="-346075"/>
            <a:r>
              <a:rPr lang="en-US" sz="1800" dirty="0"/>
              <a:t>Sample – </a:t>
            </a:r>
          </a:p>
          <a:p>
            <a:pPr marL="798513" lvl="1" indent="-346075"/>
            <a:r>
              <a:rPr lang="en-US" sz="1600" b="1" dirty="0"/>
              <a:t>Cluster</a:t>
            </a:r>
            <a:r>
              <a:rPr lang="en-US" sz="1600" dirty="0"/>
              <a:t> random sample;</a:t>
            </a:r>
          </a:p>
          <a:p>
            <a:pPr marL="798513" lvl="1" indent="-346075"/>
            <a:r>
              <a:rPr lang="en-US" sz="1600" dirty="0"/>
              <a:t>Data from </a:t>
            </a:r>
            <a:r>
              <a:rPr lang="en-US" sz="1600" b="1" dirty="0"/>
              <a:t>Address Register</a:t>
            </a:r>
            <a:r>
              <a:rPr lang="en-US" sz="1600" dirty="0"/>
              <a:t>;</a:t>
            </a:r>
          </a:p>
          <a:p>
            <a:pPr marL="1243013" lvl="2" indent="-346075"/>
            <a:r>
              <a:rPr lang="en-US" sz="1400" dirty="0"/>
              <a:t>By The Office of Citizenship and Migration Affairs (PLMP </a:t>
            </a:r>
            <a:r>
              <a:rPr lang="en-US" sz="1400" dirty="0">
                <a:sym typeface="Wingdings" panose="05000000000000000000" pitchFamily="2" charset="2"/>
              </a:rPr>
              <a:t></a:t>
            </a:r>
            <a:r>
              <a:rPr lang="en-US" sz="1400" dirty="0"/>
              <a:t>)</a:t>
            </a:r>
          </a:p>
          <a:p>
            <a:pPr marL="798513" lvl="1" indent="-346075"/>
            <a:r>
              <a:rPr lang="en-US" sz="1600" dirty="0"/>
              <a:t>Addresses of households with at least one person aged 50 years and older.</a:t>
            </a:r>
          </a:p>
          <a:p>
            <a:pPr marL="346075" indent="-346075"/>
            <a:r>
              <a:rPr lang="en-US" sz="1800" dirty="0"/>
              <a:t>Sample </a:t>
            </a:r>
            <a:r>
              <a:rPr lang="en-US" sz="1800" b="1" dirty="0"/>
              <a:t>size</a:t>
            </a:r>
            <a:r>
              <a:rPr lang="en-US" sz="1800" dirty="0"/>
              <a:t> – </a:t>
            </a:r>
          </a:p>
          <a:p>
            <a:pPr marL="798513" lvl="1" indent="-346075"/>
            <a:r>
              <a:rPr lang="en-US" sz="1600" dirty="0"/>
              <a:t>Individual interviews: 1755;</a:t>
            </a:r>
          </a:p>
          <a:p>
            <a:pPr marL="798513" lvl="1" indent="-346075"/>
            <a:r>
              <a:rPr lang="en-US" sz="1600" dirty="0"/>
              <a:t>Households with complete interview: 1304.</a:t>
            </a:r>
          </a:p>
          <a:p>
            <a:pPr marL="346075" indent="-346075"/>
            <a:r>
              <a:rPr lang="lv-LV" sz="1800" dirty="0"/>
              <a:t>F</a:t>
            </a:r>
            <a:r>
              <a:rPr lang="en-US" sz="1800" dirty="0"/>
              <a:t>ace-to-face </a:t>
            </a:r>
            <a:r>
              <a:rPr lang="en-US" sz="1800" dirty="0" smtClean="0"/>
              <a:t>interviews</a:t>
            </a:r>
            <a:r>
              <a:rPr lang="lv-LV" sz="1800" dirty="0" smtClean="0"/>
              <a:t>;</a:t>
            </a:r>
            <a:endParaRPr lang="lv-LV" sz="1800" dirty="0" smtClean="0"/>
          </a:p>
          <a:p>
            <a:pPr marL="346075" indent="-346075"/>
            <a:r>
              <a:rPr lang="en-US" sz="1800" dirty="0" smtClean="0"/>
              <a:t>Individual </a:t>
            </a:r>
            <a:r>
              <a:rPr lang="en-US" sz="1800" b="1" dirty="0"/>
              <a:t>response rate</a:t>
            </a:r>
            <a:r>
              <a:rPr lang="en-US" sz="1800" dirty="0"/>
              <a:t>: 58.3 %;</a:t>
            </a:r>
          </a:p>
          <a:p>
            <a:pPr marL="346075" indent="-346075"/>
            <a:r>
              <a:rPr lang="en-GB" sz="1800" dirty="0"/>
              <a:t>Data was </a:t>
            </a:r>
            <a:r>
              <a:rPr lang="en-GB" sz="1800" b="1" dirty="0"/>
              <a:t>weight</a:t>
            </a:r>
            <a:r>
              <a:rPr lang="en-GB" sz="1800" dirty="0"/>
              <a:t> on accordingly the general population structure in Latvia.</a:t>
            </a:r>
            <a:endParaRPr lang="en-US" sz="1800" dirty="0"/>
          </a:p>
          <a:p>
            <a:pPr marL="346075" indent="-346075"/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2A2C517B-FCDB-4114-9981-755A74695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Methodology</a:t>
            </a:r>
            <a:r>
              <a:rPr lang="lv-LV"/>
              <a:t> of SHARE </a:t>
            </a:r>
            <a:r>
              <a:rPr lang="lv-LV" err="1"/>
              <a:t>in</a:t>
            </a:r>
            <a:r>
              <a:rPr lang="lv-LV"/>
              <a:t> Latvia</a:t>
            </a:r>
          </a:p>
        </p:txBody>
      </p:sp>
    </p:spTree>
    <p:extLst>
      <p:ext uri="{BB962C8B-B14F-4D97-AF65-F5344CB8AC3E}">
        <p14:creationId xmlns:p14="http://schemas.microsoft.com/office/powerpoint/2010/main" val="3186890036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HARE Titel">
  <a:themeElements>
    <a:clrScheme name="SHARE Colours">
      <a:dk1>
        <a:srgbClr val="000000"/>
      </a:dk1>
      <a:lt1>
        <a:srgbClr val="FFFFFF"/>
      </a:lt1>
      <a:dk2>
        <a:srgbClr val="7F7F7F"/>
      </a:dk2>
      <a:lt2>
        <a:srgbClr val="F2F2F2"/>
      </a:lt2>
      <a:accent1>
        <a:srgbClr val="EC660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C6608"/>
      </a:hlink>
      <a:folHlink>
        <a:srgbClr val="EC6608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1886BDD49E1BDD48B605EE56306BA4A1" ma:contentTypeVersion="1" ma:contentTypeDescription="Izveidot jaunu dokumentu." ma:contentTypeScope="" ma:versionID="bb5e463cd8282eb65f733467dd17ef7c">
  <xsd:schema xmlns:xsd="http://www.w3.org/2001/XMLSchema" xmlns:xs="http://www.w3.org/2001/XMLSchema" xmlns:p="http://schemas.microsoft.com/office/2006/metadata/properties" xmlns:ns1="http://schemas.microsoft.com/sharepoint/v3" xmlns:ns2="323f7832-4617-4a04-9584-fda549a8824c" targetNamespace="http://schemas.microsoft.com/office/2006/metadata/properties" ma:root="true" ma:fieldsID="3093e29d263050b0227a9b055b366d95" ns1:_="" ns2:_="">
    <xsd:import namespace="http://schemas.microsoft.com/sharepoint/v3"/>
    <xsd:import namespace="323f7832-4617-4a04-9584-fda549a8824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ākuma datuma plānošana" ma:internalName="PublishingStartDate">
      <xsd:simpleType>
        <xsd:restriction base="dms:Unknown"/>
      </xsd:simpleType>
    </xsd:element>
    <xsd:element name="PublishingExpirationDate" ma:index="9" nillable="true" ma:displayName="Beigu datuma plānošana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3f7832-4617-4a04-9584-fda549a8824c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kumenta ID vērtība" ma:description="Šim vienumam piešķirtā dokumenta ID vērtība." ma:internalName="_dlc_DocId" ma:readOnly="true">
      <xsd:simpleType>
        <xsd:restriction base="dms:Text"/>
      </xsd:simpleType>
    </xsd:element>
    <xsd:element name="_dlc_DocIdUrl" ma:index="11" nillable="true" ma:displayName="Dokumenta ID" ma:description="Pastāvīga saite uz šo dokumentu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/>
        <xsd:element ref="dc:title" minOccurs="0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3C18F383-43C5-46D9-B749-5A31ACA60BB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4535D4E3-F62D-4EFF-99AD-54DAED9EDE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23f7832-4617-4a04-9584-fda549a882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7887137-3DA8-41E7-8276-8054ACD6D229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1064</Words>
  <Application>Microsoft Office PowerPoint</Application>
  <PresentationFormat>On-screen Show (4:3)</PresentationFormat>
  <Paragraphs>270</Paragraphs>
  <Slides>29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MS PGothic</vt:lpstr>
      <vt:lpstr>Arial</vt:lpstr>
      <vt:lpstr>Times New Roman</vt:lpstr>
      <vt:lpstr>Wingdings</vt:lpstr>
      <vt:lpstr>ヒラギノ角ゴ Pro W3</vt:lpstr>
      <vt:lpstr>Blank Presentation</vt:lpstr>
      <vt:lpstr>SHARE Titel</vt:lpstr>
      <vt:lpstr>Overview of SHARE data</vt:lpstr>
      <vt:lpstr>Waves of SHARE</vt:lpstr>
      <vt:lpstr>2002 – 2017</vt:lpstr>
      <vt:lpstr>Wave 7, 2017</vt:lpstr>
      <vt:lpstr>SHARE’s data advantages</vt:lpstr>
      <vt:lpstr>1. Multidisciplinarity</vt:lpstr>
      <vt:lpstr>2. Longitudinal design</vt:lpstr>
      <vt:lpstr>3. Comparability</vt:lpstr>
      <vt:lpstr>Methodology of SHARE in Latvia</vt:lpstr>
      <vt:lpstr>Questions included  in the SHARE questionnaire</vt:lpstr>
      <vt:lpstr>19 Question modules</vt:lpstr>
      <vt:lpstr>Demographics and Networks</vt:lpstr>
      <vt:lpstr>Children</vt:lpstr>
      <vt:lpstr>Physical Health</vt:lpstr>
      <vt:lpstr>Behavioral Risks*</vt:lpstr>
      <vt:lpstr>Cognitive Function &amp; Strength</vt:lpstr>
      <vt:lpstr>Mental Health*</vt:lpstr>
      <vt:lpstr>Health care</vt:lpstr>
      <vt:lpstr>Employment and Pensions</vt:lpstr>
      <vt:lpstr>IT / Computer Use*</vt:lpstr>
      <vt:lpstr>Social Support*</vt:lpstr>
      <vt:lpstr>Financial Transfers* and Assets*</vt:lpstr>
      <vt:lpstr>Housing*</vt:lpstr>
      <vt:lpstr>Household Income</vt:lpstr>
      <vt:lpstr>Consumption</vt:lpstr>
      <vt:lpstr>Activities and Expectations*</vt:lpstr>
      <vt:lpstr>SHARELIFE sections</vt:lpstr>
      <vt:lpstr>Modules in Wave 8</vt:lpstr>
      <vt:lpstr>Thanks, any questions? </vt:lpstr>
    </vt:vector>
  </TitlesOfParts>
  <Company>eforma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RSU PowerPointa prezentācijas standarta sagatave</dc:title>
  <dc:creator>RSU</dc:creator>
  <cp:lastModifiedBy>Andrejs Ivanovs</cp:lastModifiedBy>
  <cp:revision>2</cp:revision>
  <cp:lastPrinted>2018-10-16T09:03:52Z</cp:lastPrinted>
  <dcterms:created xsi:type="dcterms:W3CDTF">2009-08-25T09:42:51Z</dcterms:created>
  <dcterms:modified xsi:type="dcterms:W3CDTF">2019-10-07T14:25:09Z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Dokuments</vt:lpwstr>
  </property>
</Properties>
</file>