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5"/>
  </p:sldMasterIdLst>
  <p:notesMasterIdLst>
    <p:notesMasterId r:id="rId16"/>
  </p:notesMasterIdLst>
  <p:handoutMasterIdLst>
    <p:handoutMasterId r:id="rId17"/>
  </p:handoutMasterIdLst>
  <p:sldIdLst>
    <p:sldId id="284" r:id="rId6"/>
    <p:sldId id="258" r:id="rId7"/>
    <p:sldId id="285" r:id="rId8"/>
    <p:sldId id="286" r:id="rId9"/>
    <p:sldId id="288" r:id="rId10"/>
    <p:sldId id="287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C2C1C1"/>
    <a:srgbClr val="7F7F7F"/>
    <a:srgbClr val="7E0000"/>
    <a:srgbClr val="501818"/>
    <a:srgbClr val="A13544"/>
    <a:srgbClr val="8D2F3C"/>
    <a:srgbClr val="A94949"/>
    <a:srgbClr val="E4A6A6"/>
    <a:srgbClr val="85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EB62D-FE96-FDA3-D3C0-5ADD1F3D80E5}" v="409" dt="2025-03-12T15:04:45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Ģirts Ozoliņš" userId="S::girts.ozolins_cfi.lu.lv#ext#@universityoflatvia387.onmicrosoft.com::249a0a4e-be50-47ab-b1b2-9e2082dc3ba7" providerId="AD" clId="Web-{C43EB62D-FE96-FDA3-D3C0-5ADD1F3D80E5}"/>
    <pc:docChg chg="modSld">
      <pc:chgData name="Ģirts Ozoliņš" userId="S::girts.ozolins_cfi.lu.lv#ext#@universityoflatvia387.onmicrosoft.com::249a0a4e-be50-47ab-b1b2-9e2082dc3ba7" providerId="AD" clId="Web-{C43EB62D-FE96-FDA3-D3C0-5ADD1F3D80E5}" dt="2025-03-12T15:04:45.797" v="392"/>
      <pc:docMkLst>
        <pc:docMk/>
      </pc:docMkLst>
      <pc:sldChg chg="modSp">
        <pc:chgData name="Ģirts Ozoliņš" userId="S::girts.ozolins_cfi.lu.lv#ext#@universityoflatvia387.onmicrosoft.com::249a0a4e-be50-47ab-b1b2-9e2082dc3ba7" providerId="AD" clId="Web-{C43EB62D-FE96-FDA3-D3C0-5ADD1F3D80E5}" dt="2025-03-12T14:53:32.360" v="10" actId="20577"/>
        <pc:sldMkLst>
          <pc:docMk/>
          <pc:sldMk cId="3363457593" sldId="258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3:32.360" v="10" actId="20577"/>
          <ac:spMkLst>
            <pc:docMk/>
            <pc:sldMk cId="3363457593" sldId="258"/>
            <ac:spMk id="3" creationId="{BA193E3F-D1CB-9C4B-82E5-90E358E153D0}"/>
          </ac:spMkLst>
        </pc:spChg>
        <pc:spChg chg="mod">
          <ac:chgData name="Ģirts Ozoliņš" userId="S::girts.ozolins_cfi.lu.lv#ext#@universityoflatvia387.onmicrosoft.com::249a0a4e-be50-47ab-b1b2-9e2082dc3ba7" providerId="AD" clId="Web-{C43EB62D-FE96-FDA3-D3C0-5ADD1F3D80E5}" dt="2025-03-12T14:52:41.125" v="1" actId="14100"/>
          <ac:spMkLst>
            <pc:docMk/>
            <pc:sldMk cId="3363457593" sldId="258"/>
            <ac:spMk id="6" creationId="{D9ED3A79-A484-9941-A7A9-C0F5D03B9D19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4:57:11.850" v="39"/>
        <pc:sldMkLst>
          <pc:docMk/>
          <pc:sldMk cId="1665729588" sldId="284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6:14.348" v="37" actId="14100"/>
          <ac:spMkLst>
            <pc:docMk/>
            <pc:sldMk cId="1665729588" sldId="284"/>
            <ac:spMk id="4" creationId="{6366443C-4E80-A54E-BC5F-CAFD84343110}"/>
          </ac:spMkLst>
        </pc:spChg>
        <pc:spChg chg="mod">
          <ac:chgData name="Ģirts Ozoliņš" userId="S::girts.ozolins_cfi.lu.lv#ext#@universityoflatvia387.onmicrosoft.com::249a0a4e-be50-47ab-b1b2-9e2082dc3ba7" providerId="AD" clId="Web-{C43EB62D-FE96-FDA3-D3C0-5ADD1F3D80E5}" dt="2025-03-12T14:56:20.911" v="38"/>
          <ac:spMkLst>
            <pc:docMk/>
            <pc:sldMk cId="1665729588" sldId="284"/>
            <ac:spMk id="5" creationId="{C59A84F4-4C40-4244-8804-4B70DCBC22D2}"/>
          </ac:spMkLst>
        </pc:spChg>
        <pc:spChg chg="mod">
          <ac:chgData name="Ģirts Ozoliņš" userId="S::girts.ozolins_cfi.lu.lv#ext#@universityoflatvia387.onmicrosoft.com::249a0a4e-be50-47ab-b1b2-9e2082dc3ba7" providerId="AD" clId="Web-{C43EB62D-FE96-FDA3-D3C0-5ADD1F3D80E5}" dt="2025-03-12T14:55:44.410" v="31"/>
          <ac:spMkLst>
            <pc:docMk/>
            <pc:sldMk cId="1665729588" sldId="284"/>
            <ac:spMk id="6" creationId="{BEAFF357-CA10-F54D-B14E-CF07F9926B5E}"/>
          </ac:spMkLst>
        </pc:spChg>
        <pc:spChg chg="mod">
          <ac:chgData name="Ģirts Ozoliņš" userId="S::girts.ozolins_cfi.lu.lv#ext#@universityoflatvia387.onmicrosoft.com::249a0a4e-be50-47ab-b1b2-9e2082dc3ba7" providerId="AD" clId="Web-{C43EB62D-FE96-FDA3-D3C0-5ADD1F3D80E5}" dt="2025-03-12T14:55:39.098" v="30"/>
          <ac:spMkLst>
            <pc:docMk/>
            <pc:sldMk cId="1665729588" sldId="284"/>
            <ac:spMk id="7" creationId="{BA89146A-72E1-E747-876A-94133E2EBB0D}"/>
          </ac:spMkLst>
        </pc:spChg>
        <pc:spChg chg="mod">
          <ac:chgData name="Ģirts Ozoliņš" userId="S::girts.ozolins_cfi.lu.lv#ext#@universityoflatvia387.onmicrosoft.com::249a0a4e-be50-47ab-b1b2-9e2082dc3ba7" providerId="AD" clId="Web-{C43EB62D-FE96-FDA3-D3C0-5ADD1F3D80E5}" dt="2025-03-12T14:57:11.850" v="39"/>
          <ac:spMkLst>
            <pc:docMk/>
            <pc:sldMk cId="1665729588" sldId="284"/>
            <ac:spMk id="8" creationId="{4E7F44C6-4FDD-C340-A3CB-F8E9A7DAAC6A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4:53:34.689" v="11"/>
        <pc:sldMkLst>
          <pc:docMk/>
          <pc:sldMk cId="1408650437" sldId="285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3:34.689" v="11"/>
          <ac:spMkLst>
            <pc:docMk/>
            <pc:sldMk cId="1408650437" sldId="285"/>
            <ac:spMk id="3" creationId="{BA193E3F-D1CB-9C4B-82E5-90E358E153D0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4:53:40.392" v="12"/>
        <pc:sldMkLst>
          <pc:docMk/>
          <pc:sldMk cId="4115310964" sldId="286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3:40.392" v="12"/>
          <ac:spMkLst>
            <pc:docMk/>
            <pc:sldMk cId="4115310964" sldId="286"/>
            <ac:spMk id="3" creationId="{BA193E3F-D1CB-9C4B-82E5-90E358E153D0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5:04:45.797" v="392"/>
        <pc:sldMkLst>
          <pc:docMk/>
          <pc:sldMk cId="178322697" sldId="287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5:04:45.797" v="392"/>
          <ac:spMkLst>
            <pc:docMk/>
            <pc:sldMk cId="178322697" sldId="287"/>
            <ac:spMk id="3" creationId="{BA193E3F-D1CB-9C4B-82E5-90E358E153D0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4:54:02.080" v="24" actId="20577"/>
        <pc:sldMkLst>
          <pc:docMk/>
          <pc:sldMk cId="1762615598" sldId="288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4:02.080" v="24" actId="20577"/>
          <ac:spMkLst>
            <pc:docMk/>
            <pc:sldMk cId="1762615598" sldId="288"/>
            <ac:spMk id="3" creationId="{BA193E3F-D1CB-9C4B-82E5-90E358E153D0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4:54:18.674" v="25"/>
        <pc:sldMkLst>
          <pc:docMk/>
          <pc:sldMk cId="3275063575" sldId="289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4:54:18.674" v="25"/>
          <ac:spMkLst>
            <pc:docMk/>
            <pc:sldMk cId="3275063575" sldId="289"/>
            <ac:spMk id="3" creationId="{BA193E3F-D1CB-9C4B-82E5-90E358E153D0}"/>
          </ac:spMkLst>
        </pc:sp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5:04:11.812" v="391"/>
        <pc:sldMkLst>
          <pc:docMk/>
          <pc:sldMk cId="1236562299" sldId="290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5:02:49.091" v="265" actId="20577"/>
          <ac:spMkLst>
            <pc:docMk/>
            <pc:sldMk cId="1236562299" sldId="290"/>
            <ac:spMk id="3" creationId="{BA193E3F-D1CB-9C4B-82E5-90E358E153D0}"/>
          </ac:spMkLst>
        </pc:spChg>
        <pc:graphicFrameChg chg="mod modGraphic">
          <ac:chgData name="Ģirts Ozoliņš" userId="S::girts.ozolins_cfi.lu.lv#ext#@universityoflatvia387.onmicrosoft.com::249a0a4e-be50-47ab-b1b2-9e2082dc3ba7" providerId="AD" clId="Web-{C43EB62D-FE96-FDA3-D3C0-5ADD1F3D80E5}" dt="2025-03-12T15:04:11.812" v="391"/>
          <ac:graphicFrameMkLst>
            <pc:docMk/>
            <pc:sldMk cId="1236562299" sldId="290"/>
            <ac:graphicFrameMk id="8" creationId="{88B142A5-5844-514A-BE86-ADBF61F44443}"/>
          </ac:graphicFrameMkLst>
        </pc:graphicFrameChg>
      </pc:sldChg>
      <pc:sldChg chg="modSp">
        <pc:chgData name="Ģirts Ozoliņš" userId="S::girts.ozolins_cfi.lu.lv#ext#@universityoflatvia387.onmicrosoft.com::249a0a4e-be50-47ab-b1b2-9e2082dc3ba7" providerId="AD" clId="Web-{C43EB62D-FE96-FDA3-D3C0-5ADD1F3D80E5}" dt="2025-03-12T15:03:36.077" v="267"/>
        <pc:sldMkLst>
          <pc:docMk/>
          <pc:sldMk cId="2035276576" sldId="291"/>
        </pc:sldMkLst>
        <pc:spChg chg="mod">
          <ac:chgData name="Ģirts Ozoliņš" userId="S::girts.ozolins_cfi.lu.lv#ext#@universityoflatvia387.onmicrosoft.com::249a0a4e-be50-47ab-b1b2-9e2082dc3ba7" providerId="AD" clId="Web-{C43EB62D-FE96-FDA3-D3C0-5ADD1F3D80E5}" dt="2025-03-12T15:02:40.794" v="261" actId="20577"/>
          <ac:spMkLst>
            <pc:docMk/>
            <pc:sldMk cId="2035276576" sldId="291"/>
            <ac:spMk id="3" creationId="{BA193E3F-D1CB-9C4B-82E5-90E358E153D0}"/>
          </ac:spMkLst>
        </pc:spChg>
        <pc:graphicFrameChg chg="mod modGraphic">
          <ac:chgData name="Ģirts Ozoliņš" userId="S::girts.ozolins_cfi.lu.lv#ext#@universityoflatvia387.onmicrosoft.com::249a0a4e-be50-47ab-b1b2-9e2082dc3ba7" providerId="AD" clId="Web-{C43EB62D-FE96-FDA3-D3C0-5ADD1F3D80E5}" dt="2025-03-12T15:03:36.077" v="267"/>
          <ac:graphicFrameMkLst>
            <pc:docMk/>
            <pc:sldMk cId="2035276576" sldId="291"/>
            <ac:graphicFrameMk id="11" creationId="{53FFD99D-4504-4B45-A166-D08154A2CE2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A296D-DF31-4F1C-9B42-4EDC3DBEF806}" type="datetimeFigureOut">
              <a:rPr lang="lv-LV" smtClean="0"/>
              <a:t>01.04.2025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BD26-EC43-4658-88AD-E2FA292152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716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A86E-6112-4AAB-9781-9855716935BF}" type="datetimeFigureOut">
              <a:rPr lang="lv-LV" smtClean="0"/>
              <a:t>01.04.2025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9D82C-B89C-4E0C-BBE9-6D8599F175C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730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EDAE-A3A6-A043-B211-DB62216EB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0AF6-F681-3A4D-8BFC-2F92C253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01FB-C2D4-2A4C-B515-A75891CD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583A1-F46C-A643-8821-AF00EB61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DFC0-68CD-1F42-8B52-864D0296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991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3BA3-D915-5F46-A7FD-80EB556D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FFE4-D77C-AE46-87B9-11DD3017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702A-B97A-7B40-9529-1B252815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B45E-4F9D-9B41-A51F-AD80363C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64B05-C4FE-E142-AE21-B15A2F4F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2003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10340-F8A2-6149-8B47-659D4A42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47EE4-8129-634F-BCFB-92B2022C1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92D6-338C-DC4A-A5AD-8E2CE1EF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FCF9-5E5C-E944-80B7-194AA013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A2D7-C5D5-F845-AA0D-F36C9A54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77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2FF3-B73E-174B-BBE9-A07D7B98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6096-3497-A245-96B3-A94B50FA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053C-D113-554C-9A1B-E63507EB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658A0-7736-E944-A48C-0BDC8726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1296-EB89-7B49-BE59-BADB53F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873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5A7C-4BF8-2946-91F8-33139B48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CBC12-B9AF-804B-8D7A-C36B3A4B9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3DBF-5F50-624E-ADEF-2CC077AE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38A4-BC23-DA41-977E-F3C08ADB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3780-B4A6-E548-8749-D758B5AA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114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8F04-5799-914C-B57F-340A2785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6E6F-756C-3E4B-A460-2560F6697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6CAF7-025B-4A44-BC9C-F9849C0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E9A5-43F6-F34C-ABB5-38C3D55A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4515-1810-F443-9B8F-B11BB570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1EDBA-01A5-6348-B792-A40E48B7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21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4275-3EB7-8C46-872D-6494595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54A8-15D3-0242-BBA3-6688A5E8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79F21-AFE3-8845-BD89-1FF801A9E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48C6A-28E5-5846-BBD9-CCB48FC5A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3EBB7-9925-2F47-8F15-116B25D47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1B361-F0EB-1647-89C9-48B2BB3A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B1FDA-F1FF-6945-ADFF-B832489E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02A9D-20A3-F949-B772-4B3C703C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90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15AB-27BF-B04B-8E6C-28FBA823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DF8B2-BEC3-DA41-8B0A-C9F8A8EE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AFE64-780B-274A-B7F3-D81F3E8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07854-0DD5-3246-96B1-D99FBA7C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578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EB68D-A0EC-874D-A181-F31D1773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154C2-025A-CD44-9F2C-9EB038FC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278E-5F5C-EE42-8C18-3B174252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1427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635D-0C14-9C48-97E9-9FAEE8E1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8D08-44E8-9D4A-A18A-2EBE2F9D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C244-7B22-4442-95AC-1B04B321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6353A-F488-574D-BDC7-6EF2BEF2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D0A3F-0EF0-B145-A878-C43B20C2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4E4E-A959-234B-B5F7-C92C62E6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2556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BE88-08F6-F34E-858C-8C99EEA9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8CC96-EAE0-BF4E-A898-F72C84FB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5A911-141C-F44F-9220-625F78B2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CA83E-E43B-EE4C-8706-8F69F27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304B4-8C8C-3F4E-B66D-AA182076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4D735-0BC2-694F-9180-08E30084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917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3AAD-D30A-5A4C-A37C-1E05ABFE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8CD5-59A6-F04E-91C6-BE0DE02F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07189-BB27-A548-9DD3-4FFF4A987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3F67-00D9-4140-BF00-1464484408D6}" type="datetimeFigureOut">
              <a:rPr lang="en-LV" smtClean="0"/>
              <a:t>04/01/2025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C803-0A30-9F43-872B-CBCF6796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86ED-4DEC-F647-8B83-087A2B01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770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gpt.com/g/g-K8IfLOeRD-tam-sam-som-calcula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0B16893-EDDA-F348-8494-489F528F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Virsraksts 1">
            <a:extLst>
              <a:ext uri="{FF2B5EF4-FFF2-40B4-BE49-F238E27FC236}">
                <a16:creationId xmlns:a16="http://schemas.microsoft.com/office/drawing/2014/main" id="{A0F45CD8-4C1C-6048-965C-051B85D3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2806700"/>
            <a:ext cx="5718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lv-LV" sz="4800" b="1" dirty="0" err="1">
                <a:solidFill>
                  <a:srgbClr val="0D7D84"/>
                </a:solidFill>
                <a:latin typeface="Bahnschrift "/>
                <a:cs typeface="Calibri Light" panose="020F0302020204030204" pitchFamily="34" charset="0"/>
              </a:rPr>
              <a:t>Your</a:t>
            </a:r>
            <a:r>
              <a:rPr lang="lv-LV" sz="4800" b="1" dirty="0">
                <a:solidFill>
                  <a:srgbClr val="0D7D84"/>
                </a:solidFill>
                <a:latin typeface="Bahnschrift "/>
                <a:cs typeface="Calibri Light" panose="020F0302020204030204" pitchFamily="34" charset="0"/>
              </a:rPr>
              <a:t> Project </a:t>
            </a:r>
            <a:r>
              <a:rPr lang="lv-LV" sz="4800" b="1" dirty="0" err="1">
                <a:solidFill>
                  <a:srgbClr val="0D7D84"/>
                </a:solidFill>
                <a:latin typeface="Bahnschrift "/>
                <a:cs typeface="Calibri Light" panose="020F0302020204030204" pitchFamily="34" charset="0"/>
              </a:rPr>
              <a:t>title</a:t>
            </a:r>
            <a:r>
              <a:rPr lang="lv-LV" sz="4800" b="1" dirty="0">
                <a:solidFill>
                  <a:srgbClr val="0D7D84"/>
                </a:solidFill>
                <a:latin typeface="Bahnschrift "/>
                <a:cs typeface="Calibri Light" panose="020F0302020204030204" pitchFamily="34" charset="0"/>
              </a:rPr>
              <a:t> / </a:t>
            </a:r>
            <a:r>
              <a:rPr lang="lv-LV" sz="4800" b="1" dirty="0" err="1">
                <a:solidFill>
                  <a:srgbClr val="0D7D84"/>
                </a:solidFill>
                <a:latin typeface="Bahnschrift "/>
                <a:cs typeface="Calibri Light" panose="020F0302020204030204" pitchFamily="34" charset="0"/>
              </a:rPr>
              <a:t>Acronym</a:t>
            </a:r>
            <a:endParaRPr lang="lv-LV" altLang="en-LV" sz="4800" b="1" dirty="0">
              <a:solidFill>
                <a:srgbClr val="0D7D84"/>
              </a:solidFill>
              <a:latin typeface="Bahnschrift "/>
              <a:cs typeface="Calibri Light" panose="020F030202020403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66443C-4E80-A54E-BC5F-CAFD84343110}"/>
              </a:ext>
            </a:extLst>
          </p:cNvPr>
          <p:cNvSpPr/>
          <p:nvPr/>
        </p:nvSpPr>
        <p:spPr>
          <a:xfrm>
            <a:off x="1713129" y="1693229"/>
            <a:ext cx="3437841" cy="958556"/>
          </a:xfrm>
          <a:prstGeom prst="roundRect">
            <a:avLst/>
          </a:prstGeom>
          <a:solidFill>
            <a:srgbClr val="35353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THIS 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TEMPLATE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HAS BEEN DESIGNED BY THE BIOPHOT MANAGEMENT TEAM FOR RESEARCHERS APPL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YING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FOR THE P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RE-SELECTION STAGE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 OF THE </a:t>
            </a:r>
            <a:endParaRPr lang="en-US" sz="1050" dirty="0">
              <a:solidFill>
                <a:prstClr val="white"/>
              </a:solidFill>
              <a:latin typeface=""/>
            </a:endParaRPr>
          </a:p>
          <a:p>
            <a:pPr lvl="0" algn="ctr" defTabSz="914400"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1st BIOPHOT OPEN CALL 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9A84F4-4C40-4244-8804-4B70DCBC22D2}"/>
              </a:ext>
            </a:extLst>
          </p:cNvPr>
          <p:cNvSpPr/>
          <p:nvPr/>
        </p:nvSpPr>
        <p:spPr>
          <a:xfrm>
            <a:off x="6944935" y="1677833"/>
            <a:ext cx="3464814" cy="759466"/>
          </a:xfrm>
          <a:prstGeom prst="roundRect">
            <a:avLst/>
          </a:prstGeom>
          <a:solidFill>
            <a:srgbClr val="353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lvl="0" indent="0" algn="l" defTabSz="914400" rtl="0" eaLnBrk="1" fontAlgn="auto" latinLnBrk="0" hangingPunct="1">
              <a:lnSpc>
                <a:spcPct val="96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THESE NOTES WILL GUIDE YOU THROUGH THE TEMPLATE. PLEASE CONSULT WITH BIOPHOT MENTORS IF YOU HAVE ANY QUESTIONS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AFF357-CA10-F54D-B14E-CF07F9926B5E}"/>
              </a:ext>
            </a:extLst>
          </p:cNvPr>
          <p:cNvSpPr/>
          <p:nvPr/>
        </p:nvSpPr>
        <p:spPr>
          <a:xfrm>
            <a:off x="1686155" y="4790573"/>
            <a:ext cx="3572625" cy="111999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>
              <a:spcBef>
                <a:spcPts val="1240"/>
              </a:spcBef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IT IS AN EXAMPLE PITCH DECK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 TEMPLATE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OF BIOPHOT INDUSTRY PITCH. PLEASE STICK TO THIS FORMAT, IF POSSIBLE. AND PLEASE CONTACT US IF WE CAN HELP AT </a:t>
            </a:r>
            <a:br>
              <a:rPr lang="en-US" sz="1050" dirty="0">
                <a:solidFill>
                  <a:prstClr val="white"/>
                </a:solidFill>
                <a:latin typeface=""/>
              </a:rPr>
            </a:br>
            <a:r>
              <a:rPr lang="en-US" sz="1050" dirty="0">
                <a:solidFill>
                  <a:prstClr val="white"/>
                </a:solidFill>
                <a:latin typeface=""/>
              </a:rPr>
              <a:t>BIOPHOT@OSI.LV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89146A-72E1-E747-876A-94133E2EBB0D}"/>
              </a:ext>
            </a:extLst>
          </p:cNvPr>
          <p:cNvSpPr/>
          <p:nvPr/>
        </p:nvSpPr>
        <p:spPr>
          <a:xfrm>
            <a:off x="6944935" y="4891530"/>
            <a:ext cx="3464814" cy="84821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WE HOPE THIS WILL HELP YOU UNDERSTAND THE DIFFERENCE BETWEEN A PITCH AND A RESEARCH PRESENTATION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F44C6-4FDD-C340-A3CB-F8E9A7DAAC6A}"/>
              </a:ext>
            </a:extLst>
          </p:cNvPr>
          <p:cNvSpPr txBox="1"/>
          <p:nvPr/>
        </p:nvSpPr>
        <p:spPr>
          <a:xfrm>
            <a:off x="243955" y="3104479"/>
            <a:ext cx="162692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dirty="0">
                <a:solidFill>
                  <a:srgbClr val="353535"/>
                </a:solidFill>
                <a:latin typeface="Source Sans Pro"/>
                <a:ea typeface="Source Sans Pro"/>
              </a:rPr>
              <a:t>Please delete these notes from the final pitchdeck version!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2DF7822-CC30-424D-955C-B55D8D432A37}"/>
              </a:ext>
            </a:extLst>
          </p:cNvPr>
          <p:cNvSpPr/>
          <p:nvPr/>
        </p:nvSpPr>
        <p:spPr>
          <a:xfrm rot="18585444">
            <a:off x="1774104" y="3078943"/>
            <a:ext cx="712519" cy="421929"/>
          </a:xfrm>
          <a:prstGeom prst="rightArrow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7B4FE7C-C63A-CE4F-9026-13E3D290120F}"/>
              </a:ext>
            </a:extLst>
          </p:cNvPr>
          <p:cNvSpPr/>
          <p:nvPr/>
        </p:nvSpPr>
        <p:spPr>
          <a:xfrm rot="2658359">
            <a:off x="1795331" y="3971030"/>
            <a:ext cx="712519" cy="421929"/>
          </a:xfrm>
          <a:prstGeom prst="rightArrow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572958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EC59010-B3A1-8A46-BD19-F2EE86B6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irsraksts 1">
            <a:extLst>
              <a:ext uri="{FF2B5EF4-FFF2-40B4-BE49-F238E27FC236}">
                <a16:creationId xmlns:a16="http://schemas.microsoft.com/office/drawing/2014/main" id="{670AEB0A-D297-F34B-8229-E518DA0557B6}"/>
              </a:ext>
            </a:extLst>
          </p:cNvPr>
          <p:cNvSpPr txBox="1"/>
          <p:nvPr/>
        </p:nvSpPr>
        <p:spPr>
          <a:xfrm>
            <a:off x="2474238" y="2806705"/>
            <a:ext cx="7243520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fontScale="92500"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8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THANK YOU! QUESTIONS?</a:t>
            </a:r>
            <a:br>
              <a:rPr lang="lv-LV" sz="48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</a:b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[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Contacts</a:t>
            </a: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of</a:t>
            </a: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the</a:t>
            </a: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 Project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leader</a:t>
            </a: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/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applicant</a:t>
            </a: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]</a:t>
            </a:r>
            <a:endParaRPr lang="lv-LV" sz="48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4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AA64D10E-76BE-554F-8555-E976CC6C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26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008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Focus on one specific industry/niche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Who is the 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: what pains / challenges 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it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face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s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currently / needs they have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How important "big" is the problem [give some examples, people affected, businesses affected, geographically, global trend, EU investment focus area etc.]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Person X / Company X [</a:t>
            </a:r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Do you have an End-User Collaborator (Subject Matter Expert)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who can validate the problems/challenges and needs]</a:t>
            </a:r>
            <a:endParaRPr lang="lv-LV" sz="1800" dirty="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Remember – patient treatment/diagnostic methods are fully eligible, although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one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can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not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indicate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the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a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standard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sense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of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this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term</a:t>
            </a:r>
            <a:endParaRPr lang="en-LV" sz="1800" dirty="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pPr marL="0" indent="0">
              <a:lnSpc>
                <a:spcPct val="150000"/>
              </a:lnSpc>
              <a:buNone/>
            </a:pPr>
            <a:endParaRPr lang="lv-LV" sz="1800" dirty="0">
              <a:solidFill>
                <a:srgbClr val="353535"/>
              </a:solidFill>
              <a:latin typeface=""/>
              <a:ea typeface="Source Sans Pro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THE PROBLEM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9ED3A79-A484-9941-A7A9-C0F5D03B9D19}"/>
              </a:ext>
            </a:extLst>
          </p:cNvPr>
          <p:cNvSpPr/>
          <p:nvPr/>
        </p:nvSpPr>
        <p:spPr>
          <a:xfrm>
            <a:off x="8115300" y="480204"/>
            <a:ext cx="3464814" cy="1554395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ts val="1240"/>
              </a:spcBef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IMPORTANT! THIS IS TO EXPLAIN WHAT REAL LIFE PROBLEM(S) YOUR TECHNOLOGY /INNOVATION WILL SOLVE.</a:t>
            </a:r>
          </a:p>
          <a:p>
            <a:pPr defTabSz="914400">
              <a:spcBef>
                <a:spcPts val="1240"/>
              </a:spcBef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EXPLAIN THE PROBLEM IN SIMPLE WORDS.</a:t>
            </a:r>
          </a:p>
          <a:p>
            <a:pPr defTabSz="914400">
              <a:spcBef>
                <a:spcPts val="1240"/>
              </a:spcBef>
              <a:defRPr/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IDEALLY</a:t>
            </a:r>
            <a:r>
              <a:rPr lang="lv-LV" sz="1050" dirty="0">
                <a:solidFill>
                  <a:prstClr val="white"/>
                </a:solidFill>
                <a:latin typeface=""/>
              </a:rPr>
              <a:t>,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SHOW THAT YOU HAVE ACCESS TO INDUSTRY/END_USER.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6345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/>
          <a:lstStyle/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Short explanation of your research/technology [Use picture(s) and explain it]</a:t>
            </a:r>
          </a:p>
          <a:p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TRL it is currently?</a:t>
            </a:r>
          </a:p>
          <a:p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How it solves the 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 problem(s) [or pains, needs and challenges]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is superior/unique/different comparing to state of the art or other existing solutions – potential competitors</a:t>
            </a:r>
          </a:p>
          <a:p>
            <a:pPr marL="0" lvl="0" indent="0">
              <a:lnSpc>
                <a:spcPct val="150000"/>
              </a:lnSpc>
              <a:buNone/>
            </a:pPr>
            <a:endParaRPr lang="lv-LV" sz="1800" dirty="0">
              <a:solidFill>
                <a:srgbClr val="353535"/>
              </a:solidFill>
              <a:latin typeface="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THE SOLUTION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F525E9-E27E-E848-8986-21EEE5D2BFDD}"/>
              </a:ext>
            </a:extLst>
          </p:cNvPr>
          <p:cNvSpPr/>
          <p:nvPr/>
        </p:nvSpPr>
        <p:spPr>
          <a:xfrm>
            <a:off x="8115300" y="251604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ANSWER ”THE PROBLEM” SLIDE HERE. EXPLAIN YOUR TECHNOLOGY OR RESEARCH IN SIMPLE WORDS. HOW EXACTLY  IT CAN POTENTIALLY SOLVE THE PROBLEM? 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795BF8-FF3A-7B43-8177-BF9C52AAC2B7}"/>
              </a:ext>
            </a:extLst>
          </p:cNvPr>
          <p:cNvSpPr/>
          <p:nvPr/>
        </p:nvSpPr>
        <p:spPr>
          <a:xfrm>
            <a:off x="8115300" y="5557028"/>
            <a:ext cx="3464814" cy="1049368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ALSO ANSWER WHY IS YOUR TECHNOLOGY THE SUPERIOR SOLUTION? MISSING THIS INFORMATION IS THE MOST COMMON MISTAKE FOR SCIENTIST.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086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Our research field: [shortly explain what you do / your research area]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previous research have you done, if any? [name relevant key publications, projects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, IP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objects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etc.]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[More pictures, graphs.. less text]</a:t>
            </a:r>
          </a:p>
          <a:p>
            <a:endParaRPr lang="en-LV" sz="1800" dirty="0">
              <a:solidFill>
                <a:srgbClr val="7F7F7F"/>
              </a:solidFill>
              <a:latin typeface="Trebuchet MS" panose="020B070302020209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lv-LV" sz="1800" dirty="0">
              <a:solidFill>
                <a:srgbClr val="353535"/>
              </a:solidFill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0D7D84"/>
                </a:solidFill>
                <a:latin typeface="Bahnschrift "/>
                <a:cs typeface="Calibri Light"/>
              </a:rPr>
              <a:t>THE SCIENTIFIC FIELD</a:t>
            </a:r>
            <a:r>
              <a:rPr lang="en-LV" sz="3200" b="1" dirty="0">
                <a:solidFill>
                  <a:srgbClr val="0D7D84"/>
                </a:solidFill>
                <a:latin typeface="Bahnschrift "/>
                <a:cs typeface="Calibri Light"/>
              </a:rPr>
              <a:t> </a:t>
            </a:r>
            <a:endParaRPr lang="lv-LV" sz="3200" b="1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B6FD4F-C7D7-F347-80BB-1FF08E0AF3AE}"/>
              </a:ext>
            </a:extLst>
          </p:cNvPr>
          <p:cNvSpPr/>
          <p:nvPr/>
        </p:nvSpPr>
        <p:spPr>
          <a:xfrm>
            <a:off x="8115300" y="480204"/>
            <a:ext cx="3464814" cy="904096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INDUSTRY EXPERT PANEL MAY NOT KNOW YOUR FIELD. INTRODUCE IT AND COMMUNICATE AN EXCITING STORY WITH A GLOBAL PERSPECTIVE! WHATS HAPPENING?!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1531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Project leader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“</a:t>
            </a:r>
            <a:r>
              <a:rPr lang="en-US" sz="1400" dirty="0">
                <a:solidFill>
                  <a:srgbClr val="353535"/>
                </a:solidFill>
                <a:latin typeface="Source Sans Pro"/>
                <a:ea typeface="Source Sans Pro"/>
              </a:rPr>
              <a:t>I am a post-doctorial </a:t>
            </a:r>
            <a:r>
              <a:rPr lang="en-US" sz="1400" err="1">
                <a:solidFill>
                  <a:srgbClr val="353535"/>
                </a:solidFill>
                <a:latin typeface="Source Sans Pro"/>
                <a:ea typeface="Source Sans Pro"/>
              </a:rPr>
              <a:t>reasearcher</a:t>
            </a:r>
            <a:r>
              <a:rPr lang="en-US" sz="1400" dirty="0">
                <a:solidFill>
                  <a:srgbClr val="353535"/>
                </a:solidFill>
                <a:latin typeface="Source Sans Pro"/>
                <a:ea typeface="Source Sans Pro"/>
              </a:rPr>
              <a:t> within the laboratory of Prof. XYZ: I wish to join the innovation culture and learn the tools of the university entrepreneur. I hold a </a:t>
            </a:r>
            <a:r>
              <a:rPr lang="en-US" sz="1400" err="1">
                <a:solidFill>
                  <a:srgbClr val="353535"/>
                </a:solidFill>
                <a:latin typeface="Source Sans Pro"/>
                <a:ea typeface="Source Sans Pro"/>
              </a:rPr>
              <a:t>Ph.D</a:t>
            </a:r>
            <a:r>
              <a:rPr lang="en-US" sz="1400" dirty="0">
                <a:solidFill>
                  <a:srgbClr val="353535"/>
                </a:solidFill>
                <a:latin typeface="Source Sans Pro"/>
                <a:ea typeface="Source Sans Pro"/>
              </a:rPr>
              <a:t> in XYZ and have XX years experience in XYZ</a:t>
            </a: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 ”</a:t>
            </a:r>
          </a:p>
          <a:p>
            <a:pPr>
              <a:lnSpc>
                <a:spcPct val="110000"/>
              </a:lnSpc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Researcher 1 [subject matter expert]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“</a:t>
            </a:r>
            <a:r>
              <a:rPr lang="en-US" sz="1400" dirty="0">
                <a:solidFill>
                  <a:srgbClr val="353535"/>
                </a:solidFill>
                <a:latin typeface="Source Sans Pro"/>
                <a:ea typeface="Source Sans Pro"/>
              </a:rPr>
              <a:t>I am a professor within the field of XYZ and hold XXX years experience related to XXX biology. This is my first innovation project, but I am keen to understand how we can learn the commercial and regulatory aspects of this case and work with experts in this field</a:t>
            </a: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 ”</a:t>
            </a:r>
          </a:p>
          <a:p>
            <a:pPr>
              <a:lnSpc>
                <a:spcPct val="110000"/>
              </a:lnSpc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Business developer / External Consultant [if available]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“</a:t>
            </a:r>
            <a:r>
              <a:rPr lang="en-US" sz="1400" dirty="0">
                <a:solidFill>
                  <a:srgbClr val="353535"/>
                </a:solidFill>
                <a:latin typeface="Source Sans Pro"/>
                <a:ea typeface="Source Sans Pro"/>
              </a:rPr>
              <a:t>My firm has a XX year of key expertise in XYZ and will be able to ensure that this project is executed on a professional basis, linked with industry needs</a:t>
            </a:r>
            <a:r>
              <a:rPr lang="en-LV" sz="1400" dirty="0">
                <a:solidFill>
                  <a:srgbClr val="353535"/>
                </a:solidFill>
                <a:latin typeface="Source Sans Pro"/>
                <a:ea typeface="Source Sans Pro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You can also show that you have industrial partner</a:t>
            </a:r>
          </a:p>
          <a:p>
            <a:pPr>
              <a:lnSpc>
                <a:spcPct val="110000"/>
              </a:lnSpc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team members / expertise is missing? How will you fill the gap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during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project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implementation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?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PROJECT TEAM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0E8784-70B2-5C4B-8679-34C865C16419}"/>
              </a:ext>
            </a:extLst>
          </p:cNvPr>
          <p:cNvSpPr/>
          <p:nvPr/>
        </p:nvSpPr>
        <p:spPr>
          <a:xfrm>
            <a:off x="6764867" y="251603"/>
            <a:ext cx="4815247" cy="175532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THIS SHOULD NOT BE TRADITIONAL RESEARCH TEAM. THE TEAM HAS TO BE DIVERSED AND IDEALLY CROSS-SECTORAL (IT SHOULD HAVE GENDER BALANCE, RESEARCHERS FROM DIFFERENT FIELDS). ALSO A BUSINESS PEOPLE ARE RECOMMENDED TO BE IN THE TEAM FROM THE VERY BEGINNING. INSTEAD OF BUSINESS PEOPLE AN INDUSTRIAL PARTNER IS OPTION TOO.</a:t>
            </a:r>
          </a:p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PLEASE PROVIDE TITLE, ROLE AND EXPERTISE OF EACH CORE TEAM MEMBER/ OR PARTNER.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6261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353535"/>
                </a:solidFill>
                <a:latin typeface="Source Sans Pro"/>
                <a:ea typeface="Source Sans Pro"/>
              </a:rPr>
              <a:t>Today’s resource &amp; knowledge assets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[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accomplished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previous projects, intellectual property assets, research infrastructure etc.]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are our current strenghts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What are our current weaknesses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Our resource &amp; knowledge gaps:</a:t>
            </a:r>
          </a:p>
          <a:p>
            <a:pPr lvl="1"/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[for example, we need a 3D printing tool, for our sensor casing. We plan to us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e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an outsourced service provider Company X because they have Y or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needed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capacity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.]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LV" sz="3200" b="1" dirty="0">
                <a:solidFill>
                  <a:srgbClr val="0D7D84"/>
                </a:solidFill>
                <a:latin typeface="Bahnschrift "/>
                <a:cs typeface="Calibri Light"/>
              </a:rPr>
              <a:t>RESOURCES &amp; CAPABILITIES</a:t>
            </a:r>
            <a:endParaRPr lang="lv-LV" sz="3200" b="1" dirty="0">
              <a:solidFill>
                <a:srgbClr val="0D7D84"/>
              </a:solidFill>
              <a:latin typeface="Bahnschrift "/>
              <a:cs typeface="Calibri Light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FC11E1-A9A3-9F4F-98AC-9EF17BA8D927}"/>
              </a:ext>
            </a:extLst>
          </p:cNvPr>
          <p:cNvSpPr/>
          <p:nvPr/>
        </p:nvSpPr>
        <p:spPr>
          <a:xfrm>
            <a:off x="8115300" y="251604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THIS SLIDE SHOULD DEMONSTRATE THAT YOU KNOW WHAT RESOURCES AND ASSETS YOU HAVE CURRENTLY AND WHAT YOU NEED TO ATTRACT DURING THE PROJECT EXECUTION.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832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591907" cy="4351336"/>
          </a:xfrm>
        </p:spPr>
        <p:txBody>
          <a:bodyPr/>
          <a:lstStyle/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O</a:t>
            </a:r>
            <a:r>
              <a:rPr lang="en-GB" sz="1800" dirty="0">
                <a:solidFill>
                  <a:srgbClr val="353535"/>
                </a:solidFill>
                <a:latin typeface="Source Sans Pro"/>
                <a:ea typeface="Source Sans Pro"/>
              </a:rPr>
              <a:t>u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r market [in numbers]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remember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–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patient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treatment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/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diagnostic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methods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may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have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no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market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a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standard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sense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but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there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are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end-users</a:t>
            </a:r>
            <a:endParaRPr lang="en-LV" sz="1800" dirty="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Our unique value proposition for customers or end-users [remember, your customers might not be the end-users]</a:t>
            </a:r>
          </a:p>
          <a:p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How our value proposition is different in comparison to other competitors [available solutions or other state-of-the-art research groups working in similar field]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MARKET ANALYSIS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5F7812-94E1-D943-A8EA-1D7F1B10CDF3}"/>
              </a:ext>
            </a:extLst>
          </p:cNvPr>
          <p:cNvSpPr/>
          <p:nvPr/>
        </p:nvSpPr>
        <p:spPr>
          <a:xfrm>
            <a:off x="8115300" y="251604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THIS SLIDE SHOULD SHOW YOUR TEAM’S UNDERSTANDING OF THE MARKET. THIS SHOULD EXPLAIN AND SHOW THE POTENTIAL MARKET OF YOUR SOLUTION IN THE INDUSTRY/NICHE YOU MENTIONED ON THE PROBLEM SLIDE.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EC4176-A909-8648-A518-C191A9CB9DAA}"/>
              </a:ext>
            </a:extLst>
          </p:cNvPr>
          <p:cNvSpPr/>
          <p:nvPr/>
        </p:nvSpPr>
        <p:spPr>
          <a:xfrm>
            <a:off x="8113014" y="1618393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YOU CAN USE TAM/SAM/SOM CONCEPT  IF YOU ARE FAMILIAR WITH IT </a:t>
            </a:r>
            <a:r>
              <a:rPr lang="en-US" sz="1050">
                <a:solidFill>
                  <a:prstClr val="white"/>
                </a:solidFill>
                <a:latin typeface=""/>
              </a:rPr>
              <a:t>AND ChatGPT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CALCULATOR IF IT IS CONVENIENT</a:t>
            </a:r>
            <a:r>
              <a:rPr lang="en-US" sz="1050">
                <a:solidFill>
                  <a:prstClr val="white"/>
                </a:solidFill>
                <a:latin typeface=""/>
              </a:rPr>
              <a:t/>
            </a:r>
            <a:br>
              <a:rPr lang="en-US" sz="1050">
                <a:solidFill>
                  <a:prstClr val="white"/>
                </a:solidFill>
                <a:latin typeface=""/>
              </a:rPr>
            </a:br>
            <a:r>
              <a:rPr lang="en-US" sz="1050" dirty="0">
                <a:solidFill>
                  <a:prstClr val="white"/>
                </a:solidFill>
                <a:latin typeface=""/>
                <a:hlinkClick r:id="rId4"/>
              </a:rPr>
              <a:t>https://chatgpt.com/g</a:t>
            </a:r>
            <a:r>
              <a:rPr lang="en-US" sz="1050">
                <a:solidFill>
                  <a:prstClr val="white"/>
                </a:solidFill>
                <a:latin typeface=""/>
                <a:hlinkClick r:id="rId4"/>
              </a:rPr>
              <a:t>/g-K8IfLOeRD-tam-sam-som-calculator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 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829429-D7FB-7B4D-B2F1-C7374533CB0F}"/>
              </a:ext>
            </a:extLst>
          </p:cNvPr>
          <p:cNvSpPr/>
          <p:nvPr/>
        </p:nvSpPr>
        <p:spPr>
          <a:xfrm>
            <a:off x="8113014" y="2963814"/>
            <a:ext cx="3464814" cy="2289985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b="1" dirty="0">
                <a:solidFill>
                  <a:prstClr val="white"/>
                </a:solidFill>
                <a:latin typeface=""/>
              </a:rPr>
              <a:t>IMPORTANT</a:t>
            </a:r>
            <a:r>
              <a:rPr lang="en-US" sz="1050" dirty="0">
                <a:solidFill>
                  <a:prstClr val="white"/>
                </a:solidFill>
                <a:latin typeface=""/>
              </a:rPr>
              <a:t>: THE MOST IMPORTANT OUTCOME OF A MARKET ANALYSIS IS THE ABILITY TO COMMUNICATE WHY YOUR TECHNOLOGY SOLUTION IS BETTER THAN OTHER SOLUTIONS.</a:t>
            </a:r>
          </a:p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COMPARE THE ATTRIBUTES OF YOUR INVENTION TO OTHER COMPANIES OR RESEARCH GROUPS IN THE FIELD. CONTRAST YOUR APPROACH AND HIGHLIGHT WHY YOU THINK IT IS DIFFERENT – AND SUPERIOR!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7BEB39-9BFB-2741-AD7D-9BC20D354A89}"/>
              </a:ext>
            </a:extLst>
          </p:cNvPr>
          <p:cNvSpPr/>
          <p:nvPr/>
        </p:nvSpPr>
        <p:spPr>
          <a:xfrm>
            <a:off x="8151114" y="5386631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lv-LV" sz="1050" dirty="0">
                <a:solidFill>
                  <a:prstClr val="white"/>
                </a:solidFill>
                <a:latin typeface=""/>
              </a:rPr>
              <a:t>REMEMBER – APPLICATION OF AN INNOVATIVE TREATMENT/DIAGNOSTIC METHOD MAY HAVE NO DIRECT MARKET IMPACT. CONSIDER QUALITY OF LIFE, EFFICACY OF TREATMENT BECAUSE OF EARLY DIAGNOSTICS ETC.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7506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10209240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This is the </a:t>
            </a:r>
            <a:r>
              <a:rPr lang="en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gantt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 chart of our planned activities and timeline [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please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fill-in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own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content]</a:t>
            </a:r>
            <a:endParaRPr lang="en-US" sz="1800">
              <a:solidFill>
                <a:srgbClr val="353535"/>
              </a:solidFill>
              <a:latin typeface="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OUR PLAN: 12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months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658B5B-4CAB-9D46-8169-5957D24E65F7}"/>
              </a:ext>
            </a:extLst>
          </p:cNvPr>
          <p:cNvSpPr/>
          <p:nvPr/>
        </p:nvSpPr>
        <p:spPr>
          <a:xfrm>
            <a:off x="8115300" y="251604"/>
            <a:ext cx="3464814" cy="1574021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dirty="0">
                <a:solidFill>
                  <a:prstClr val="white"/>
                </a:solidFill>
                <a:latin typeface=""/>
              </a:rPr>
              <a:t>MANY APPLICATIONS FAIL DUE TO A LACK OF PLANNING AND IMPLEMENTATION THINKING. YOU NEED TO DEMONSTRATE THAT YOUR TEAM WILL NOT SPEND THE GRANT FUNDING ON ACADEMIC RESEARCH, BUT WILL MANAGE THE PROJECT TO ACHIEVE MARKET- STANDARD OUTCOMES.</a:t>
            </a:r>
            <a:endParaRPr lang="en-LV" sz="1050" dirty="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02DE6AC-FA2D-8E40-A2A1-26C77A9398B3}"/>
              </a:ext>
            </a:extLst>
          </p:cNvPr>
          <p:cNvSpPr/>
          <p:nvPr/>
        </p:nvSpPr>
        <p:spPr>
          <a:xfrm>
            <a:off x="8115299" y="5700622"/>
            <a:ext cx="3464814" cy="78326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cap="all" dirty="0">
                <a:solidFill>
                  <a:prstClr val="white"/>
                </a:solidFill>
                <a:latin typeface=""/>
              </a:rPr>
              <a:t>This chart is just an example. Please copy &amp; paste the chart content from the 1st stage application form.</a:t>
            </a:r>
          </a:p>
        </p:txBody>
      </p:sp>
      <p:graphicFrame>
        <p:nvGraphicFramePr>
          <p:cNvPr id="8" name="Tabula 6">
            <a:extLst>
              <a:ext uri="{FF2B5EF4-FFF2-40B4-BE49-F238E27FC236}">
                <a16:creationId xmlns:a16="http://schemas.microsoft.com/office/drawing/2014/main" id="{88B142A5-5844-514A-BE86-ADBF61F44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24189"/>
              </p:ext>
            </p:extLst>
          </p:nvPr>
        </p:nvGraphicFramePr>
        <p:xfrm>
          <a:off x="1559207" y="2927935"/>
          <a:ext cx="9837075" cy="237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622">
                  <a:extLst>
                    <a:ext uri="{9D8B030D-6E8A-4147-A177-3AD203B41FA5}">
                      <a16:colId xmlns:a16="http://schemas.microsoft.com/office/drawing/2014/main" val="715665003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1957636015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3126343414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3178416083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1032139089"/>
                    </a:ext>
                  </a:extLst>
                </a:gridCol>
                <a:gridCol w="3049825">
                  <a:extLst>
                    <a:ext uri="{9D8B030D-6E8A-4147-A177-3AD203B41FA5}">
                      <a16:colId xmlns:a16="http://schemas.microsoft.com/office/drawing/2014/main" val="2910260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Task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name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Q1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Q2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Q3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Q4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</a:pPr>
                      <a:r>
                        <a:rPr lang="lv-LV" sz="1600" i="1" kern="120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Outcome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/</a:t>
                      </a:r>
                      <a:r>
                        <a:rPr lang="lv-LV" sz="1600" i="1" kern="120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Result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 marL="66675" marR="6667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19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Market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&amp;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customer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research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050"/>
                        </a:lnSpc>
                        <a:buNone/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Identified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industry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niche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/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validated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customer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problems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&amp;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needs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64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State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of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the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art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research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Unique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diferentiation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verified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. IP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basis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908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Prototype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development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Low-level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(TR3)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prototype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.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Submitted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patent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application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47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Marketing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PR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activities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Visited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X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industry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events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/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meeting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X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stakeholders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02027"/>
                  </a:ext>
                </a:extLst>
              </a:tr>
              <a:tr h="359433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Further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project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strategy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X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plan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for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further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R&amp;D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financing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1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56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10209240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This is the indicative budget of our planned activities and timeline [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please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fill-in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own</a:t>
            </a:r>
            <a:r>
              <a:rPr lang="lv-LV" sz="1800" dirty="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dirty="0" err="1">
                <a:solidFill>
                  <a:srgbClr val="353535"/>
                </a:solidFill>
                <a:latin typeface="Source Sans Pro"/>
                <a:ea typeface="Source Sans Pro"/>
              </a:rPr>
              <a:t>content</a:t>
            </a:r>
            <a:r>
              <a:rPr lang="en-LV" sz="1800" dirty="0">
                <a:solidFill>
                  <a:srgbClr val="353535"/>
                </a:solidFill>
                <a:latin typeface="Source Sans Pro"/>
                <a:ea typeface="Source Sans Pro"/>
              </a:rPr>
              <a:t>]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 dirty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OUR BUDGET: 12 </a:t>
            </a:r>
            <a:r>
              <a:rPr lang="lv-LV" sz="3200" b="1" i="0" u="none" strike="noStrike" kern="1200" cap="none" spc="0" baseline="0" dirty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months</a:t>
            </a:r>
            <a:endParaRPr lang="lv-LV" sz="3200" b="1" i="0" u="none" strike="noStrike" kern="1200" cap="none" spc="0" baseline="0" dirty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473FBF6-6E5C-9741-B65B-3FC7164BBAB2}"/>
              </a:ext>
            </a:extLst>
          </p:cNvPr>
          <p:cNvSpPr/>
          <p:nvPr/>
        </p:nvSpPr>
        <p:spPr>
          <a:xfrm>
            <a:off x="8115299" y="5700622"/>
            <a:ext cx="3464814" cy="78326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cap="all" dirty="0">
                <a:solidFill>
                  <a:prstClr val="white"/>
                </a:solidFill>
                <a:latin typeface=""/>
              </a:rPr>
              <a:t>This chart is just an example. Please copy &amp; paste the chart content from the 1st stage application form.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656C2B6E-B234-8C48-99D7-8918BE708D0B}"/>
              </a:ext>
            </a:extLst>
          </p:cNvPr>
          <p:cNvSpPr/>
          <p:nvPr/>
        </p:nvSpPr>
        <p:spPr>
          <a:xfrm>
            <a:off x="8115298" y="133890"/>
            <a:ext cx="3464815" cy="1529498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cap="all" dirty="0">
                <a:solidFill>
                  <a:prstClr val="white"/>
                </a:solidFill>
                <a:latin typeface=""/>
              </a:rPr>
              <a:t>This is only indicative budget to demonstrate to industry panel jury your understanding of what cost</a:t>
            </a:r>
            <a:r>
              <a:rPr lang="lv-LV" sz="1050" cap="all" dirty="0">
                <a:solidFill>
                  <a:prstClr val="white"/>
                </a:solidFill>
                <a:latin typeface=""/>
              </a:rPr>
              <a:t> </a:t>
            </a:r>
            <a:r>
              <a:rPr lang="lv-LV" sz="1050" cap="all" dirty="0" err="1">
                <a:solidFill>
                  <a:prstClr val="white"/>
                </a:solidFill>
                <a:latin typeface=""/>
              </a:rPr>
              <a:t>positions</a:t>
            </a:r>
            <a:r>
              <a:rPr lang="lv-LV" sz="1050" cap="all" dirty="0">
                <a:solidFill>
                  <a:prstClr val="white"/>
                </a:solidFill>
                <a:latin typeface=""/>
              </a:rPr>
              <a:t> </a:t>
            </a:r>
            <a:r>
              <a:rPr lang="lv-LV" sz="1050" cap="all" dirty="0" err="1">
                <a:solidFill>
                  <a:prstClr val="white"/>
                </a:solidFill>
                <a:latin typeface=""/>
              </a:rPr>
              <a:t>you</a:t>
            </a:r>
            <a:r>
              <a:rPr lang="lv-LV" sz="1050" cap="all" dirty="0">
                <a:solidFill>
                  <a:prstClr val="white"/>
                </a:solidFill>
                <a:latin typeface=""/>
              </a:rPr>
              <a:t> </a:t>
            </a:r>
            <a:r>
              <a:rPr lang="lv-LV" sz="1050" cap="all" dirty="0" err="1">
                <a:solidFill>
                  <a:prstClr val="white"/>
                </a:solidFill>
                <a:latin typeface=""/>
              </a:rPr>
              <a:t>have</a:t>
            </a:r>
            <a:r>
              <a:rPr lang="lv-LV" sz="1050" cap="all" dirty="0">
                <a:solidFill>
                  <a:prstClr val="white"/>
                </a:solidFill>
                <a:latin typeface=""/>
              </a:rPr>
              <a:t> </a:t>
            </a:r>
            <a:r>
              <a:rPr lang="lv-LV" sz="1050" cap="all" dirty="0" err="1">
                <a:solidFill>
                  <a:prstClr val="white"/>
                </a:solidFill>
                <a:latin typeface=""/>
              </a:rPr>
              <a:t>considered</a:t>
            </a:r>
            <a:r>
              <a:rPr lang="en-US" sz="1050" cap="all" dirty="0">
                <a:solidFill>
                  <a:prstClr val="white"/>
                </a:solidFill>
                <a:latin typeface=""/>
              </a:rPr>
              <a:t>. In full proposal you will have to write detailed budget and it can differentiate from this budget version as long as the total costs do not change.</a:t>
            </a:r>
          </a:p>
        </p:txBody>
      </p:sp>
      <p:graphicFrame>
        <p:nvGraphicFramePr>
          <p:cNvPr id="11" name="Tabula 6">
            <a:extLst>
              <a:ext uri="{FF2B5EF4-FFF2-40B4-BE49-F238E27FC236}">
                <a16:creationId xmlns:a16="http://schemas.microsoft.com/office/drawing/2014/main" id="{53FFD99D-4504-4B45-A166-D08154A2C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28629"/>
              </p:ext>
            </p:extLst>
          </p:nvPr>
        </p:nvGraphicFramePr>
        <p:xfrm>
          <a:off x="1559207" y="2913313"/>
          <a:ext cx="9837075" cy="262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622">
                  <a:extLst>
                    <a:ext uri="{9D8B030D-6E8A-4147-A177-3AD203B41FA5}">
                      <a16:colId xmlns:a16="http://schemas.microsoft.com/office/drawing/2014/main" val="715665003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1957636015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3126343414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3178416083"/>
                    </a:ext>
                  </a:extLst>
                </a:gridCol>
                <a:gridCol w="938407">
                  <a:extLst>
                    <a:ext uri="{9D8B030D-6E8A-4147-A177-3AD203B41FA5}">
                      <a16:colId xmlns:a16="http://schemas.microsoft.com/office/drawing/2014/main" val="1032139089"/>
                    </a:ext>
                  </a:extLst>
                </a:gridCol>
                <a:gridCol w="3049825">
                  <a:extLst>
                    <a:ext uri="{9D8B030D-6E8A-4147-A177-3AD203B41FA5}">
                      <a16:colId xmlns:a16="http://schemas.microsoft.com/office/drawing/2014/main" val="2910260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Position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Q1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Q2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Q3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Q4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Outcome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/</a:t>
                      </a:r>
                      <a:r>
                        <a:rPr lang="lv-LV" sz="1600" i="1" kern="1200" dirty="0" err="1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Result</a:t>
                      </a: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19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Market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&amp;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customer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research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Identified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industry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niche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/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validated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customer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problems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&amp; </a:t>
                      </a:r>
                      <a:r>
                        <a:rPr lang="lv-LV" sz="1600" i="1" kern="1200" dirty="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needs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64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State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of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the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art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research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 dirty="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Unique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diferentiation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verified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. IP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basis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908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Prototype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development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10000 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40000 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40000 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Low-level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(TR3)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prototype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.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Submitted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patent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application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47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Marketing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PR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activities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Visited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X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industry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events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/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meeting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X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stakeholders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02027"/>
                  </a:ext>
                </a:extLst>
              </a:tr>
              <a:tr h="359433"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Further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project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strategy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endParaRPr lang="lv-LV" sz="1600" i="1" kern="1200">
                        <a:solidFill>
                          <a:srgbClr val="353535"/>
                        </a:solidFill>
                        <a:latin typeface="Source Sans Pro"/>
                        <a:ea typeface="Source Sans Pro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10000 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050"/>
                        </a:lnSpc>
                      </a:pP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Developed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plan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for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further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R&amp;D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and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 </a:t>
                      </a:r>
                      <a:r>
                        <a:rPr lang="lv-LV" sz="1600" i="1" kern="1200" err="1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financing</a:t>
                      </a:r>
                      <a:r>
                        <a:rPr lang="lv-LV" sz="1600" i="1" kern="1200" dirty="0">
                          <a:solidFill>
                            <a:srgbClr val="353535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13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TOTAL: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00"/>
                        </a:lnSpc>
                      </a:pPr>
                      <a:r>
                        <a:rPr lang="lv-LV" sz="1600" i="1" kern="1200" dirty="0">
                          <a:solidFill>
                            <a:schemeClr val="bg1"/>
                          </a:solidFill>
                          <a:latin typeface="Source Sans Pro"/>
                          <a:ea typeface="Source Sans Pro"/>
                          <a:cs typeface="+mn-cs"/>
                        </a:rPr>
                        <a:t>200’000 EUR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0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765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D17D5D05DAC44AD9E3DD0E2BD3010" ma:contentTypeVersion="14" ma:contentTypeDescription="Create a new document." ma:contentTypeScope="" ma:versionID="835946a66307a0e73f854c833f9bbac6">
  <xsd:schema xmlns:xsd="http://www.w3.org/2001/XMLSchema" xmlns:xs="http://www.w3.org/2001/XMLSchema" xmlns:p="http://schemas.microsoft.com/office/2006/metadata/properties" xmlns:ns2="a21fef88-7d2d-423b-bf68-ec53b81c272c" xmlns:ns3="e71c0d51-e28d-4673-bbf7-f908920b931a" targetNamespace="http://schemas.microsoft.com/office/2006/metadata/properties" ma:root="true" ma:fieldsID="41a4cc838b4dc2dac29ce66f66b65e77" ns2:_="" ns3:_="">
    <xsd:import namespace="a21fef88-7d2d-423b-bf68-ec53b81c272c"/>
    <xsd:import namespace="e71c0d51-e28d-4673-bbf7-f908920b93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fef88-7d2d-423b-bf68-ec53b81c27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1986ffa2-5f8d-4a11-b47e-e7c68a3e916d}" ma:internalName="TaxCatchAll" ma:showField="CatchAllData" ma:web="a21fef88-7d2d-423b-bf68-ec53b81c2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c0d51-e28d-4673-bbf7-f908920b9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1fef88-7d2d-423b-bf68-ec53b81c272c" xsi:nil="true"/>
    <lcf76f155ced4ddcb4097134ff3c332f xmlns="e71c0d51-e28d-4673-bbf7-f908920b931a">
      <Terms xmlns="http://schemas.microsoft.com/office/infopath/2007/PartnerControls"/>
    </lcf76f155ced4ddcb4097134ff3c332f>
    <_dlc_DocId xmlns="a21fef88-7d2d-423b-bf68-ec53b81c272c">FFMMQ3CDQQWS-817560096-1835</_dlc_DocId>
    <_dlc_DocIdUrl xmlns="a21fef88-7d2d-423b-bf68-ec53b81c272c">
      <Url>https://universityoflatvia387.sharepoint.com/sites/BioPhoT/_layouts/15/DocIdRedir.aspx?ID=FFMMQ3CDQQWS-817560096-1835</Url>
      <Description>FFMMQ3CDQQWS-817560096-1835</Description>
    </_dlc_DocIdUrl>
  </documentManagement>
</p:properties>
</file>

<file path=customXml/itemProps1.xml><?xml version="1.0" encoding="utf-8"?>
<ds:datastoreItem xmlns:ds="http://schemas.openxmlformats.org/officeDocument/2006/customXml" ds:itemID="{A34F536F-17AB-4593-B564-F26C69FF0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DC007-5D4E-430C-B466-BF4996CE0ED4}"/>
</file>

<file path=customXml/itemProps3.xml><?xml version="1.0" encoding="utf-8"?>
<ds:datastoreItem xmlns:ds="http://schemas.openxmlformats.org/officeDocument/2006/customXml" ds:itemID="{A7FA8CAE-5852-4C45-B486-AAFF20BF18F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1FE858A-CC27-401A-892F-49C5BD3F6F87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7793fe6a-fa30-40d0-91d0-7d74abe4b2c9"/>
    <ds:schemaRef ds:uri="bca3d327-2aa5-4109-a750-173461e020ea"/>
    <ds:schemaRef ds:uri="http://purl.org/dc/dcmitype/"/>
    <ds:schemaRef ds:uri="http://purl.org/dc/elements/1.1/"/>
    <ds:schemaRef ds:uri="a21fef88-7d2d-423b-bf68-ec53b81c272c"/>
    <ds:schemaRef ds:uri="e71c0d51-e28d-4673-bbf7-f908920b93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1369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</vt:lpstr>
      <vt:lpstr>Calibri</vt:lpstr>
      <vt:lpstr>Calibri Light</vt:lpstr>
      <vt:lpstr>Source Sans Pro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Skane</dc:creator>
  <cp:lastModifiedBy>Pugovics, Osvalds</cp:lastModifiedBy>
  <cp:revision>112</cp:revision>
  <dcterms:created xsi:type="dcterms:W3CDTF">2019-03-05T13:19:18Z</dcterms:created>
  <dcterms:modified xsi:type="dcterms:W3CDTF">2025-04-01T05:36:31Z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0x010100750D17D5D05DAC44AD9E3DD0E2BD3010</vt:lpwstr>
  </property>
  <property fmtid="{D5CDD505-2E9C-101B-9397-08002B2CF9AE}" pid="3" name="MediaServiceImageTags">
    <vt:lpwstr/>
  </property>
  <property fmtid="{D5CDD505-2E9C-101B-9397-08002B2CF9AE}" pid="4" name="_dlc_DocIdItemGuid">
    <vt:lpwstr>1a09fec3-b182-4e0a-81ca-858a3808fd46</vt:lpwstr>
  </property>
</Properties>
</file>