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74" r:id="rId3"/>
    <p:sldId id="272" r:id="rId4"/>
    <p:sldId id="271" r:id="rId5"/>
    <p:sldId id="258" r:id="rId6"/>
    <p:sldId id="265" r:id="rId7"/>
    <p:sldId id="266" r:id="rId8"/>
    <p:sldId id="267" r:id="rId9"/>
    <p:sldId id="264" r:id="rId10"/>
    <p:sldId id="259" r:id="rId11"/>
    <p:sldId id="269" r:id="rId12"/>
    <p:sldId id="260" r:id="rId13"/>
    <p:sldId id="273" r:id="rId14"/>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1" clrIdx="0">
    <p:extLst>
      <p:ext uri="{19B8F6BF-5375-455C-9EA6-DF929625EA0E}">
        <p15:presenceInfo xmlns:p15="http://schemas.microsoft.com/office/powerpoint/2012/main" userId="e13cae52c3d33bb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082" autoAdjust="0"/>
    <p:restoredTop sz="81845" autoAdjust="0"/>
  </p:normalViewPr>
  <p:slideViewPr>
    <p:cSldViewPr snapToGrid="0" showGuides="1">
      <p:cViewPr varScale="1">
        <p:scale>
          <a:sx n="40" d="100"/>
          <a:sy n="40" d="100"/>
        </p:scale>
        <p:origin x="1020" y="3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Issagouliantis" userId="6a497f5d-868e-4575-8e41-42d209c3b3cc" providerId="ADAL" clId="{867CD3A7-042E-493B-98DA-07228DEF2AAE}"/>
    <pc:docChg chg="modSld">
      <pc:chgData name="Maria Issagouliantis" userId="6a497f5d-868e-4575-8e41-42d209c3b3cc" providerId="ADAL" clId="{867CD3A7-042E-493B-98DA-07228DEF2AAE}" dt="2024-01-18T10:33:18.834" v="38" actId="1076"/>
      <pc:docMkLst>
        <pc:docMk/>
      </pc:docMkLst>
      <pc:sldChg chg="modSp mod">
        <pc:chgData name="Maria Issagouliantis" userId="6a497f5d-868e-4575-8e41-42d209c3b3cc" providerId="ADAL" clId="{867CD3A7-042E-493B-98DA-07228DEF2AAE}" dt="2024-01-18T10:33:18.834" v="38" actId="1076"/>
        <pc:sldMkLst>
          <pc:docMk/>
          <pc:sldMk cId="1448148242" sldId="257"/>
        </pc:sldMkLst>
        <pc:spChg chg="mod">
          <ac:chgData name="Maria Issagouliantis" userId="6a497f5d-868e-4575-8e41-42d209c3b3cc" providerId="ADAL" clId="{867CD3A7-042E-493B-98DA-07228DEF2AAE}" dt="2024-01-18T10:33:18.834" v="38" actId="1076"/>
          <ac:spMkLst>
            <pc:docMk/>
            <pc:sldMk cId="1448148242" sldId="257"/>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07D2C2-4BB4-4EE9-AFC4-79EE34788CBF}" type="datetimeFigureOut">
              <a:rPr lang="lv-LV" smtClean="0"/>
              <a:t>18.01.2024</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EAFE6D-BD4D-43CD-9B23-773C8CD40C91}" type="slidenum">
              <a:rPr lang="lv-LV" smtClean="0"/>
              <a:t>‹#›</a:t>
            </a:fld>
            <a:endParaRPr lang="lv-LV"/>
          </a:p>
        </p:txBody>
      </p:sp>
    </p:spTree>
    <p:extLst>
      <p:ext uri="{BB962C8B-B14F-4D97-AF65-F5344CB8AC3E}">
        <p14:creationId xmlns:p14="http://schemas.microsoft.com/office/powerpoint/2010/main" val="3277418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s://pubmed.ncbi.nlm.nih.gov/?sort=date&amp;size=200&amp;term=Kim+S&amp;cauthor_id=26625774" TargetMode="External"/><Relationship Id="rId13" Type="http://schemas.openxmlformats.org/officeDocument/2006/relationships/hyperlink" Target="https://pubmed.ncbi.nlm.nih.gov/?sort=date&amp;size=200&amp;term=Lee+H&amp;cauthor_id=26625774" TargetMode="External"/><Relationship Id="rId3" Type="http://schemas.openxmlformats.org/officeDocument/2006/relationships/hyperlink" Target="https://pubmed.ncbi.nlm.nih.gov/?sort=date&amp;size=200&amp;term=Wang+HY&amp;cauthor_id=26625774" TargetMode="External"/><Relationship Id="rId7" Type="http://schemas.openxmlformats.org/officeDocument/2006/relationships/hyperlink" Target="https://pubmed.ncbi.nlm.nih.gov/?sort=date&amp;size=200&amp;term=Kim+G&amp;cauthor_id=26625774" TargetMode="External"/><Relationship Id="rId12" Type="http://schemas.openxmlformats.org/officeDocument/2006/relationships/hyperlink" Target="https://pubmed.ncbi.nlm.nih.gov/?sort=date&amp;size=200&amp;term=Park+KH&amp;cauthor_id=26625774"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pubmed.ncbi.nlm.nih.gov/?sort=date&amp;size=200&amp;term=Park+S&amp;cauthor_id=26625774" TargetMode="External"/><Relationship Id="rId11" Type="http://schemas.openxmlformats.org/officeDocument/2006/relationships/hyperlink" Target="https://pubmed.ncbi.nlm.nih.gov/?sort=date&amp;size=200&amp;term=Li+Y&amp;cauthor_id=26625774" TargetMode="External"/><Relationship Id="rId5" Type="http://schemas.openxmlformats.org/officeDocument/2006/relationships/hyperlink" Target="https://pubmed.ncbi.nlm.nih.gov/?sort=date&amp;size=200&amp;term=Lee+D&amp;cauthor_id=26625774" TargetMode="External"/><Relationship Id="rId10" Type="http://schemas.openxmlformats.org/officeDocument/2006/relationships/hyperlink" Target="https://pubmed.ncbi.nlm.nih.gov/?sort=date&amp;size=200&amp;term=Yubo+R&amp;cauthor_id=26625774" TargetMode="External"/><Relationship Id="rId4" Type="http://schemas.openxmlformats.org/officeDocument/2006/relationships/hyperlink" Target="https://pubmed.ncbi.nlm.nih.gov/26625774/#affiliation-1" TargetMode="External"/><Relationship Id="rId9" Type="http://schemas.openxmlformats.org/officeDocument/2006/relationships/hyperlink" Target="https://pubmed.ncbi.nlm.nih.gov/?sort=date&amp;size=200&amp;term=Han+L&amp;cauthor_id=26625774" TargetMode="External"/><Relationship Id="rId14" Type="http://schemas.openxmlformats.org/officeDocument/2006/relationships/hyperlink" Target="https://doi.org/10.7314/apjcp.2015.16.17.7633"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F0EAFE6D-BD4D-43CD-9B23-773C8CD40C91}" type="slidenum">
              <a:rPr lang="lv-LV" smtClean="0"/>
              <a:t>1</a:t>
            </a:fld>
            <a:endParaRPr lang="lv-LV"/>
          </a:p>
        </p:txBody>
      </p:sp>
    </p:spTree>
    <p:extLst>
      <p:ext uri="{BB962C8B-B14F-4D97-AF65-F5344CB8AC3E}">
        <p14:creationId xmlns:p14="http://schemas.microsoft.com/office/powerpoint/2010/main" val="4185848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Asian Pac J Cancer </a:t>
            </a:r>
            <a:r>
              <a:rPr lang="en-US" sz="1200" kern="1200" dirty="0" err="1">
                <a:solidFill>
                  <a:schemeClr val="tx1"/>
                </a:solidFill>
                <a:effectLst/>
                <a:latin typeface="+mn-lt"/>
                <a:ea typeface="+mn-ea"/>
                <a:cs typeface="+mn-cs"/>
              </a:rPr>
              <a:t>Prev</a:t>
            </a:r>
            <a:endParaRPr lang="en-US" sz="1200" b="0" kern="1200" cap="small"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2015;16(17):7633-40.</a:t>
            </a:r>
          </a:p>
          <a:p>
            <a:r>
              <a:rPr lang="en-US" dirty="0">
                <a:effectLst/>
              </a:rPr>
              <a:t> </a:t>
            </a:r>
            <a:r>
              <a:rPr lang="en-US" sz="1200" kern="1200" dirty="0" err="1">
                <a:solidFill>
                  <a:schemeClr val="tx1"/>
                </a:solidFill>
                <a:effectLst/>
                <a:latin typeface="+mn-lt"/>
                <a:ea typeface="+mn-ea"/>
                <a:cs typeface="+mn-cs"/>
              </a:rPr>
              <a:t>doi</a:t>
            </a:r>
            <a:r>
              <a:rPr lang="en-US" sz="1200" kern="1200" dirty="0">
                <a:solidFill>
                  <a:schemeClr val="tx1"/>
                </a:solidFill>
                <a:effectLst/>
                <a:latin typeface="+mn-lt"/>
                <a:ea typeface="+mn-ea"/>
                <a:cs typeface="+mn-cs"/>
              </a:rPr>
              <a:t>: 10.7314/apjcp.2015.16.17.7633.</a:t>
            </a:r>
            <a:endParaRPr lang="en-US" dirty="0">
              <a:effectLst/>
            </a:endParaRPr>
          </a:p>
          <a:p>
            <a:r>
              <a:rPr lang="en-US" sz="1200" b="1" kern="1200" dirty="0">
                <a:solidFill>
                  <a:schemeClr val="tx1"/>
                </a:solidFill>
                <a:effectLst/>
                <a:latin typeface="+mn-lt"/>
                <a:ea typeface="+mn-ea"/>
                <a:cs typeface="+mn-cs"/>
              </a:rPr>
              <a:t>Diagnostic Performance of HPV E6/E7 mRNA and HPV DNA Assays for the Detection and Screening of Oncogenic Human Papillomavirus Infection among Woman with Cervical Lesions in China</a:t>
            </a:r>
          </a:p>
          <a:p>
            <a:r>
              <a:rPr lang="en-US" sz="1200" u="none" strike="noStrike" kern="1200" dirty="0" err="1">
                <a:solidFill>
                  <a:schemeClr val="tx1"/>
                </a:solidFill>
                <a:effectLst/>
                <a:latin typeface="+mn-lt"/>
                <a:ea typeface="+mn-ea"/>
                <a:cs typeface="+mn-cs"/>
                <a:hlinkClick r:id="rId3"/>
              </a:rPr>
              <a:t>Hye</a:t>
            </a:r>
            <a:r>
              <a:rPr lang="en-US" sz="1200" u="none" strike="noStrike" kern="1200" dirty="0">
                <a:solidFill>
                  <a:schemeClr val="tx1"/>
                </a:solidFill>
                <a:effectLst/>
                <a:latin typeface="+mn-lt"/>
                <a:ea typeface="+mn-ea"/>
                <a:cs typeface="+mn-cs"/>
                <a:hlinkClick r:id="rId3"/>
              </a:rPr>
              <a:t>-young Wang</a:t>
            </a:r>
            <a:r>
              <a:rPr lang="en-US" sz="1200" kern="1200" baseline="30000" dirty="0">
                <a:solidFill>
                  <a:schemeClr val="tx1"/>
                </a:solidFill>
                <a:effectLst/>
                <a:latin typeface="+mn-lt"/>
                <a:ea typeface="+mn-ea"/>
                <a:cs typeface="+mn-cs"/>
              </a:rPr>
              <a:t> </a:t>
            </a:r>
            <a:r>
              <a:rPr lang="en-US" sz="1200" u="none" strike="noStrike" kern="1200" baseline="30000" dirty="0">
                <a:solidFill>
                  <a:schemeClr val="tx1"/>
                </a:solidFill>
                <a:effectLst/>
                <a:latin typeface="+mn-lt"/>
                <a:ea typeface="+mn-ea"/>
                <a:cs typeface="+mn-cs"/>
                <a:hlinkClick r:id="rId4" tooltip="Wonju Eco Environmental Technology Center, Wonju, Gangwon, Republic of Korea E-mail : abba@yonsei.ac.kr, hyelee@yonsei.ac.kr."/>
              </a:rPr>
              <a:t>1</a:t>
            </a:r>
            <a:r>
              <a:rPr lang="en-US" sz="1200" kern="1200" dirty="0">
                <a:solidFill>
                  <a:schemeClr val="tx1"/>
                </a:solidFill>
                <a:effectLst/>
                <a:latin typeface="+mn-lt"/>
                <a:ea typeface="+mn-ea"/>
                <a:cs typeface="+mn-cs"/>
              </a:rPr>
              <a:t>, </a:t>
            </a:r>
            <a:r>
              <a:rPr lang="en-US" sz="1200" u="none" strike="noStrike" kern="1200" dirty="0" err="1">
                <a:solidFill>
                  <a:schemeClr val="tx1"/>
                </a:solidFill>
                <a:effectLst/>
                <a:latin typeface="+mn-lt"/>
                <a:ea typeface="+mn-ea"/>
                <a:cs typeface="+mn-cs"/>
                <a:hlinkClick r:id="rId5"/>
              </a:rPr>
              <a:t>Dongsup</a:t>
            </a:r>
            <a:r>
              <a:rPr lang="en-US" sz="1200" u="none" strike="noStrike" kern="1200" dirty="0">
                <a:solidFill>
                  <a:schemeClr val="tx1"/>
                </a:solidFill>
                <a:effectLst/>
                <a:latin typeface="+mn-lt"/>
                <a:ea typeface="+mn-ea"/>
                <a:cs typeface="+mn-cs"/>
                <a:hlinkClick r:id="rId5"/>
              </a:rPr>
              <a:t> Lee</a:t>
            </a:r>
            <a:r>
              <a:rPr lang="en-US" sz="1200" kern="1200" dirty="0">
                <a:solidFill>
                  <a:schemeClr val="tx1"/>
                </a:solidFill>
                <a:effectLst/>
                <a:latin typeface="+mn-lt"/>
                <a:ea typeface="+mn-ea"/>
                <a:cs typeface="+mn-cs"/>
              </a:rPr>
              <a:t>, </a:t>
            </a:r>
            <a:r>
              <a:rPr lang="en-US" sz="1200" u="none" strike="noStrike" kern="1200" dirty="0" err="1">
                <a:solidFill>
                  <a:schemeClr val="tx1"/>
                </a:solidFill>
                <a:effectLst/>
                <a:latin typeface="+mn-lt"/>
                <a:ea typeface="+mn-ea"/>
                <a:cs typeface="+mn-cs"/>
                <a:hlinkClick r:id="rId6"/>
              </a:rPr>
              <a:t>Sunyoung</a:t>
            </a:r>
            <a:r>
              <a:rPr lang="en-US" sz="1200" u="none" strike="noStrike" kern="1200" dirty="0">
                <a:solidFill>
                  <a:schemeClr val="tx1"/>
                </a:solidFill>
                <a:effectLst/>
                <a:latin typeface="+mn-lt"/>
                <a:ea typeface="+mn-ea"/>
                <a:cs typeface="+mn-cs"/>
                <a:hlinkClick r:id="rId6"/>
              </a:rPr>
              <a:t> Park</a:t>
            </a:r>
            <a:r>
              <a:rPr lang="en-US" sz="1200" kern="1200" dirty="0">
                <a:solidFill>
                  <a:schemeClr val="tx1"/>
                </a:solidFill>
                <a:effectLst/>
                <a:latin typeface="+mn-lt"/>
                <a:ea typeface="+mn-ea"/>
                <a:cs typeface="+mn-cs"/>
              </a:rPr>
              <a:t>, </a:t>
            </a:r>
            <a:r>
              <a:rPr lang="en-US" sz="1200" u="none" strike="noStrike" kern="1200" dirty="0" err="1">
                <a:solidFill>
                  <a:schemeClr val="tx1"/>
                </a:solidFill>
                <a:effectLst/>
                <a:latin typeface="+mn-lt"/>
                <a:ea typeface="+mn-ea"/>
                <a:cs typeface="+mn-cs"/>
                <a:hlinkClick r:id="rId7"/>
              </a:rPr>
              <a:t>Geehyuk</a:t>
            </a:r>
            <a:r>
              <a:rPr lang="en-US" sz="1200" u="none" strike="noStrike" kern="1200" dirty="0">
                <a:solidFill>
                  <a:schemeClr val="tx1"/>
                </a:solidFill>
                <a:effectLst/>
                <a:latin typeface="+mn-lt"/>
                <a:ea typeface="+mn-ea"/>
                <a:cs typeface="+mn-cs"/>
                <a:hlinkClick r:id="rId7"/>
              </a:rPr>
              <a:t> Kim</a:t>
            </a:r>
            <a:r>
              <a:rPr lang="en-US" sz="1200" kern="1200" dirty="0">
                <a:solidFill>
                  <a:schemeClr val="tx1"/>
                </a:solidFill>
                <a:effectLst/>
                <a:latin typeface="+mn-lt"/>
                <a:ea typeface="+mn-ea"/>
                <a:cs typeface="+mn-cs"/>
              </a:rPr>
              <a:t>, </a:t>
            </a:r>
            <a:r>
              <a:rPr lang="en-US" sz="1200" u="none" strike="noStrike" kern="1200" dirty="0" err="1">
                <a:solidFill>
                  <a:schemeClr val="tx1"/>
                </a:solidFill>
                <a:effectLst/>
                <a:latin typeface="+mn-lt"/>
                <a:ea typeface="+mn-ea"/>
                <a:cs typeface="+mn-cs"/>
                <a:hlinkClick r:id="rId8"/>
              </a:rPr>
              <a:t>Sunghyun</a:t>
            </a:r>
            <a:r>
              <a:rPr lang="en-US" sz="1200" u="none" strike="noStrike" kern="1200" dirty="0">
                <a:solidFill>
                  <a:schemeClr val="tx1"/>
                </a:solidFill>
                <a:effectLst/>
                <a:latin typeface="+mn-lt"/>
                <a:ea typeface="+mn-ea"/>
                <a:cs typeface="+mn-cs"/>
                <a:hlinkClick r:id="rId8"/>
              </a:rPr>
              <a:t> Kim</a:t>
            </a:r>
            <a:r>
              <a:rPr lang="en-US" sz="1200" kern="1200" dirty="0">
                <a:solidFill>
                  <a:schemeClr val="tx1"/>
                </a:solidFill>
                <a:effectLst/>
                <a:latin typeface="+mn-lt"/>
                <a:ea typeface="+mn-ea"/>
                <a:cs typeface="+mn-cs"/>
              </a:rPr>
              <a:t>, </a:t>
            </a:r>
            <a:r>
              <a:rPr lang="en-US" sz="1200" u="none" strike="noStrike" kern="1200" dirty="0">
                <a:solidFill>
                  <a:schemeClr val="tx1"/>
                </a:solidFill>
                <a:effectLst/>
                <a:latin typeface="+mn-lt"/>
                <a:ea typeface="+mn-ea"/>
                <a:cs typeface="+mn-cs"/>
                <a:hlinkClick r:id="rId9"/>
              </a:rPr>
              <a:t>Lin Han</a:t>
            </a:r>
            <a:r>
              <a:rPr lang="en-US" sz="1200" kern="1200" dirty="0">
                <a:solidFill>
                  <a:schemeClr val="tx1"/>
                </a:solidFill>
                <a:effectLst/>
                <a:latin typeface="+mn-lt"/>
                <a:ea typeface="+mn-ea"/>
                <a:cs typeface="+mn-cs"/>
              </a:rPr>
              <a:t>, </a:t>
            </a:r>
            <a:r>
              <a:rPr lang="en-US" sz="1200" u="none" strike="noStrike" kern="1200" dirty="0">
                <a:solidFill>
                  <a:schemeClr val="tx1"/>
                </a:solidFill>
                <a:effectLst/>
                <a:latin typeface="+mn-lt"/>
                <a:ea typeface="+mn-ea"/>
                <a:cs typeface="+mn-cs"/>
                <a:hlinkClick r:id="rId10"/>
              </a:rPr>
              <a:t>Ren </a:t>
            </a:r>
            <a:r>
              <a:rPr lang="en-US" sz="1200" u="none" strike="noStrike" kern="1200" dirty="0" err="1">
                <a:solidFill>
                  <a:schemeClr val="tx1"/>
                </a:solidFill>
                <a:effectLst/>
                <a:latin typeface="+mn-lt"/>
                <a:ea typeface="+mn-ea"/>
                <a:cs typeface="+mn-cs"/>
                <a:hlinkClick r:id="rId10"/>
              </a:rPr>
              <a:t>Yubo</a:t>
            </a:r>
            <a:r>
              <a:rPr lang="en-US" sz="1200" kern="1200" dirty="0">
                <a:solidFill>
                  <a:schemeClr val="tx1"/>
                </a:solidFill>
                <a:effectLst/>
                <a:latin typeface="+mn-lt"/>
                <a:ea typeface="+mn-ea"/>
                <a:cs typeface="+mn-cs"/>
              </a:rPr>
              <a:t>, </a:t>
            </a:r>
            <a:r>
              <a:rPr lang="en-US" sz="1200" u="none" strike="noStrike" kern="1200" dirty="0" err="1">
                <a:solidFill>
                  <a:schemeClr val="tx1"/>
                </a:solidFill>
                <a:effectLst/>
                <a:latin typeface="+mn-lt"/>
                <a:ea typeface="+mn-ea"/>
                <a:cs typeface="+mn-cs"/>
                <a:hlinkClick r:id="rId11"/>
              </a:rPr>
              <a:t>Yingxue</a:t>
            </a:r>
            <a:r>
              <a:rPr lang="en-US" sz="1200" u="none" strike="noStrike" kern="1200" dirty="0">
                <a:solidFill>
                  <a:schemeClr val="tx1"/>
                </a:solidFill>
                <a:effectLst/>
                <a:latin typeface="+mn-lt"/>
                <a:ea typeface="+mn-ea"/>
                <a:cs typeface="+mn-cs"/>
                <a:hlinkClick r:id="rId11"/>
              </a:rPr>
              <a:t> Li</a:t>
            </a:r>
            <a:r>
              <a:rPr lang="en-US" sz="1200" kern="1200" dirty="0">
                <a:solidFill>
                  <a:schemeClr val="tx1"/>
                </a:solidFill>
                <a:effectLst/>
                <a:latin typeface="+mn-lt"/>
                <a:ea typeface="+mn-ea"/>
                <a:cs typeface="+mn-cs"/>
              </a:rPr>
              <a:t>, </a:t>
            </a:r>
            <a:r>
              <a:rPr lang="en-US" sz="1200" u="none" strike="noStrike" kern="1200" dirty="0" err="1">
                <a:solidFill>
                  <a:schemeClr val="tx1"/>
                </a:solidFill>
                <a:effectLst/>
                <a:latin typeface="+mn-lt"/>
                <a:ea typeface="+mn-ea"/>
                <a:cs typeface="+mn-cs"/>
                <a:hlinkClick r:id="rId12"/>
              </a:rPr>
              <a:t>Kwang</a:t>
            </a:r>
            <a:r>
              <a:rPr lang="en-US" sz="1200" u="none" strike="noStrike" kern="1200" dirty="0">
                <a:solidFill>
                  <a:schemeClr val="tx1"/>
                </a:solidFill>
                <a:effectLst/>
                <a:latin typeface="+mn-lt"/>
                <a:ea typeface="+mn-ea"/>
                <a:cs typeface="+mn-cs"/>
                <a:hlinkClick r:id="rId12"/>
              </a:rPr>
              <a:t> </a:t>
            </a:r>
            <a:r>
              <a:rPr lang="en-US" sz="1200" u="none" strike="noStrike" kern="1200" dirty="0" err="1">
                <a:solidFill>
                  <a:schemeClr val="tx1"/>
                </a:solidFill>
                <a:effectLst/>
                <a:latin typeface="+mn-lt"/>
                <a:ea typeface="+mn-ea"/>
                <a:cs typeface="+mn-cs"/>
                <a:hlinkClick r:id="rId12"/>
              </a:rPr>
              <a:t>Hwa</a:t>
            </a:r>
            <a:r>
              <a:rPr lang="en-US" sz="1200" u="none" strike="noStrike" kern="1200" dirty="0">
                <a:solidFill>
                  <a:schemeClr val="tx1"/>
                </a:solidFill>
                <a:effectLst/>
                <a:latin typeface="+mn-lt"/>
                <a:ea typeface="+mn-ea"/>
                <a:cs typeface="+mn-cs"/>
                <a:hlinkClick r:id="rId12"/>
              </a:rPr>
              <a:t> Park</a:t>
            </a:r>
            <a:r>
              <a:rPr lang="en-US" sz="1200" kern="1200" dirty="0">
                <a:solidFill>
                  <a:schemeClr val="tx1"/>
                </a:solidFill>
                <a:effectLst/>
                <a:latin typeface="+mn-lt"/>
                <a:ea typeface="+mn-ea"/>
                <a:cs typeface="+mn-cs"/>
              </a:rPr>
              <a:t>, </a:t>
            </a:r>
            <a:r>
              <a:rPr lang="en-US" sz="1200" u="none" strike="noStrike" kern="1200" dirty="0" err="1">
                <a:solidFill>
                  <a:schemeClr val="tx1"/>
                </a:solidFill>
                <a:effectLst/>
                <a:latin typeface="+mn-lt"/>
                <a:ea typeface="+mn-ea"/>
                <a:cs typeface="+mn-cs"/>
                <a:hlinkClick r:id="rId13"/>
              </a:rPr>
              <a:t>Hyeyoung</a:t>
            </a:r>
            <a:r>
              <a:rPr lang="en-US" sz="1200" u="none" strike="noStrike" kern="1200" dirty="0">
                <a:solidFill>
                  <a:schemeClr val="tx1"/>
                </a:solidFill>
                <a:effectLst/>
                <a:latin typeface="+mn-lt"/>
                <a:ea typeface="+mn-ea"/>
                <a:cs typeface="+mn-cs"/>
                <a:hlinkClick r:id="rId13"/>
              </a:rPr>
              <a:t> Lee</a:t>
            </a:r>
            <a:endParaRPr lang="en-US" sz="1200" kern="1200" dirty="0">
              <a:solidFill>
                <a:schemeClr val="tx1"/>
              </a:solidFill>
              <a:effectLst/>
              <a:latin typeface="+mn-lt"/>
              <a:ea typeface="+mn-ea"/>
              <a:cs typeface="+mn-cs"/>
            </a:endParaRPr>
          </a:p>
          <a:p>
            <a:r>
              <a:rPr lang="en-US" dirty="0">
                <a:effectLst/>
              </a:rPr>
              <a:t>Affiliations expand</a:t>
            </a:r>
          </a:p>
          <a:p>
            <a:r>
              <a:rPr lang="en-US" dirty="0">
                <a:effectLst/>
              </a:rPr>
              <a:t>PMID: </a:t>
            </a:r>
            <a:r>
              <a:rPr lang="en-US" sz="1200" b="0" kern="1200" dirty="0">
                <a:solidFill>
                  <a:schemeClr val="tx1"/>
                </a:solidFill>
                <a:effectLst/>
                <a:latin typeface="+mn-lt"/>
                <a:ea typeface="+mn-ea"/>
                <a:cs typeface="+mn-cs"/>
              </a:rPr>
              <a:t>26625774</a:t>
            </a:r>
            <a:endParaRPr lang="en-US" dirty="0">
              <a:effectLst/>
            </a:endParaRPr>
          </a:p>
          <a:p>
            <a:r>
              <a:rPr lang="en-US" dirty="0">
                <a:effectLst/>
              </a:rPr>
              <a:t> DOI: </a:t>
            </a:r>
            <a:r>
              <a:rPr lang="en-US" sz="1200" u="none" strike="noStrike" kern="1200" dirty="0">
                <a:solidFill>
                  <a:schemeClr val="tx1"/>
                </a:solidFill>
                <a:effectLst/>
                <a:latin typeface="+mn-lt"/>
                <a:ea typeface="+mn-ea"/>
                <a:cs typeface="+mn-cs"/>
                <a:hlinkClick r:id="rId14"/>
              </a:rPr>
              <a:t>10.7314/apjcp.2015.16.17.7633</a:t>
            </a:r>
            <a:endParaRPr lang="en-US" dirty="0">
              <a:effectLst/>
            </a:endParaRPr>
          </a:p>
          <a:p>
            <a:r>
              <a:rPr lang="en-US" sz="1200" b="1" kern="1200" dirty="0">
                <a:solidFill>
                  <a:schemeClr val="tx1"/>
                </a:solidFill>
                <a:effectLst/>
                <a:latin typeface="+mn-lt"/>
                <a:ea typeface="+mn-ea"/>
                <a:cs typeface="+mn-cs"/>
              </a:rPr>
              <a:t>Free article</a:t>
            </a:r>
            <a:endParaRPr lang="en-US" dirty="0">
              <a:effectLst/>
            </a:endParaRPr>
          </a:p>
          <a:p>
            <a:r>
              <a:rPr lang="en-US" sz="1200" b="1" i="0" kern="1200" dirty="0">
                <a:solidFill>
                  <a:schemeClr val="tx1"/>
                </a:solidFill>
                <a:effectLst/>
                <a:latin typeface="+mn-lt"/>
                <a:ea typeface="+mn-ea"/>
                <a:cs typeface="+mn-cs"/>
              </a:rPr>
              <a:t>Abstract</a:t>
            </a:r>
          </a:p>
          <a:p>
            <a:r>
              <a:rPr lang="en-US" sz="1200" b="1" i="0" kern="1200" dirty="0">
                <a:solidFill>
                  <a:schemeClr val="tx1"/>
                </a:solidFill>
                <a:effectLst/>
                <a:latin typeface="+mn-lt"/>
                <a:ea typeface="+mn-ea"/>
                <a:cs typeface="+mn-cs"/>
              </a:rPr>
              <a:t>Background: </a:t>
            </a:r>
            <a:r>
              <a:rPr lang="en-US" sz="1200" b="0" i="0" kern="1200" dirty="0">
                <a:solidFill>
                  <a:schemeClr val="tx1"/>
                </a:solidFill>
                <a:effectLst/>
                <a:latin typeface="+mn-lt"/>
                <a:ea typeface="+mn-ea"/>
                <a:cs typeface="+mn-cs"/>
              </a:rPr>
              <a:t>Human papillomavirus (HPV) is the most common sexually transmitted infection worldwide and it is responsible for most cases of cervical uterine cancer. Although HPV infections of the cervix do not always progress to cancer, 90% of cervical cancer cases have been found to be associated with high risk HPV (HR- HPV) infection. HPV DNA testing is widely used, along with </a:t>
            </a:r>
            <a:r>
              <a:rPr lang="en-US" sz="1200" b="0" i="0" kern="1200" dirty="0" err="1">
                <a:solidFill>
                  <a:schemeClr val="tx1"/>
                </a:solidFill>
                <a:effectLst/>
                <a:latin typeface="+mn-lt"/>
                <a:ea typeface="+mn-ea"/>
                <a:cs typeface="+mn-cs"/>
              </a:rPr>
              <a:t>Papanicolaou</a:t>
            </a:r>
            <a:r>
              <a:rPr lang="en-US" sz="1200" b="0" i="0" kern="1200" dirty="0">
                <a:solidFill>
                  <a:schemeClr val="tx1"/>
                </a:solidFill>
                <a:effectLst/>
                <a:latin typeface="+mn-lt"/>
                <a:ea typeface="+mn-ea"/>
                <a:cs typeface="+mn-cs"/>
              </a:rPr>
              <a:t> (Pap) testing, to screen for cervical abnormalities. However, there are no data on the prevalence of genotype-specific HPV infections assessed by measuring HPV E6/E7 mRNA in women representative of the Chinese population across a broad age range.</a:t>
            </a:r>
          </a:p>
          <a:p>
            <a:r>
              <a:rPr lang="en-US" sz="1200" b="1" i="0" kern="1200" dirty="0">
                <a:solidFill>
                  <a:schemeClr val="tx1"/>
                </a:solidFill>
                <a:effectLst/>
                <a:latin typeface="+mn-lt"/>
                <a:ea typeface="+mn-ea"/>
                <a:cs typeface="+mn-cs"/>
              </a:rPr>
              <a:t>Materials and methods: </a:t>
            </a:r>
            <a:r>
              <a:rPr lang="en-US" sz="1200" b="0" i="0" kern="1200" dirty="0">
                <a:solidFill>
                  <a:schemeClr val="tx1"/>
                </a:solidFill>
                <a:effectLst/>
                <a:latin typeface="+mn-lt"/>
                <a:ea typeface="+mn-ea"/>
                <a:cs typeface="+mn-cs"/>
              </a:rPr>
              <a:t>In the present study, we compared the results with the </a:t>
            </a:r>
            <a:r>
              <a:rPr lang="en-US" sz="1200" b="0" i="0" kern="1200" dirty="0" err="1">
                <a:solidFill>
                  <a:schemeClr val="tx1"/>
                </a:solidFill>
                <a:effectLst/>
                <a:latin typeface="+mn-lt"/>
                <a:ea typeface="+mn-ea"/>
                <a:cs typeface="+mn-cs"/>
              </a:rPr>
              <a:t>CervicGen</a:t>
            </a:r>
            <a:r>
              <a:rPr lang="en-US" sz="1200" b="0" i="0" kern="1200" dirty="0">
                <a:solidFill>
                  <a:schemeClr val="tx1"/>
                </a:solidFill>
                <a:effectLst/>
                <a:latin typeface="+mn-lt"/>
                <a:ea typeface="+mn-ea"/>
                <a:cs typeface="+mn-cs"/>
              </a:rPr>
              <a:t> HPV RT-</a:t>
            </a:r>
            <a:r>
              <a:rPr lang="en-US" sz="1200" b="0" i="0" kern="1200" dirty="0" err="1">
                <a:solidFill>
                  <a:schemeClr val="tx1"/>
                </a:solidFill>
                <a:effectLst/>
                <a:latin typeface="+mn-lt"/>
                <a:ea typeface="+mn-ea"/>
                <a:cs typeface="+mn-cs"/>
              </a:rPr>
              <a:t>qDx</a:t>
            </a:r>
            <a:r>
              <a:rPr lang="en-US" sz="1200" b="0" i="0" kern="1200" dirty="0">
                <a:solidFill>
                  <a:schemeClr val="tx1"/>
                </a:solidFill>
                <a:effectLst/>
                <a:latin typeface="+mn-lt"/>
                <a:ea typeface="+mn-ea"/>
                <a:cs typeface="+mn-cs"/>
              </a:rPr>
              <a:t> assay, which detects 16 HR-HPV genotypes (Alpha-9: HPV 16, 31, 33, 35, 52, and 58; Alpha-7: HPV 18, 39, 45, 51, 59, and 68; and Alpha-5, 6: HPV 53, 56, 66, and 69), and the REBA HPV-ID assay, which detects 32 HPV genotypes based on the reverse blot hybridization assay (REBA) for the detection of oncogenic HPV infection according to cytological diagnosis. We also investigated the prevalence and genotype distribution of HPV infection with a total of 324 liquid-based cytology samples collected in western Shandong province, East China.</a:t>
            </a:r>
          </a:p>
          <a:p>
            <a:r>
              <a:rPr lang="en-US" sz="1200" b="1" i="0" kern="1200" dirty="0">
                <a:solidFill>
                  <a:schemeClr val="tx1"/>
                </a:solidFill>
                <a:effectLst/>
                <a:latin typeface="+mn-lt"/>
                <a:ea typeface="+mn-ea"/>
                <a:cs typeface="+mn-cs"/>
              </a:rPr>
              <a:t>Results: </a:t>
            </a:r>
            <a:r>
              <a:rPr lang="en-US" sz="1200" b="0" i="0" kern="1200" dirty="0">
                <a:solidFill>
                  <a:schemeClr val="tx1"/>
                </a:solidFill>
                <a:effectLst/>
                <a:latin typeface="+mn-lt"/>
                <a:ea typeface="+mn-ea"/>
                <a:cs typeface="+mn-cs"/>
              </a:rPr>
              <a:t>The overall HPV </a:t>
            </a:r>
            <a:r>
              <a:rPr lang="en-US" sz="1200" b="0" i="0" kern="1200" dirty="0" err="1">
                <a:solidFill>
                  <a:schemeClr val="tx1"/>
                </a:solidFill>
                <a:effectLst/>
                <a:latin typeface="+mn-lt"/>
                <a:ea typeface="+mn-ea"/>
                <a:cs typeface="+mn-cs"/>
              </a:rPr>
              <a:t>prevalences</a:t>
            </a:r>
            <a:r>
              <a:rPr lang="en-US" sz="1200" b="0" i="0" kern="1200" dirty="0">
                <a:solidFill>
                  <a:schemeClr val="tx1"/>
                </a:solidFill>
                <a:effectLst/>
                <a:latin typeface="+mn-lt"/>
                <a:ea typeface="+mn-ea"/>
                <a:cs typeface="+mn-cs"/>
              </a:rPr>
              <a:t> determined by HPV DNA and HPV E6/E7 mRNA assays in this study were 79.9% (259/324) and 55.6% (180/324), respectively. Although the positivity of HPV E6/E7 mRNA expression was significantly lower than HPV DNA positivity, the HPV E6/E7 mRNA assay showed greater specificity than the HPV DNA assay (88.6% vs. 48.1%) in normal cytology samples. The prevalence of Alpha-9 (HPV 16, 31, 33, 35, 52, and 58) HPV infection among these women accounted for up to 80.3% and 76.1% of the high-grade lesions detected in the HPV mRNA and DNA tests, respectively. The HR-HPV genotype distribution, based on HPV DNA and E6/E7 mRNA expression by age group in patients with </a:t>
            </a:r>
            <a:r>
              <a:rPr lang="en-US" sz="1200" b="0" i="0" kern="1200" dirty="0" err="1">
                <a:solidFill>
                  <a:schemeClr val="tx1"/>
                </a:solidFill>
                <a:effectLst/>
                <a:latin typeface="+mn-lt"/>
                <a:ea typeface="+mn-ea"/>
                <a:cs typeface="+mn-cs"/>
              </a:rPr>
              <a:t>cytologically</a:t>
            </a:r>
            <a:r>
              <a:rPr lang="en-US" sz="1200" b="0" i="0" kern="1200" dirty="0">
                <a:solidFill>
                  <a:schemeClr val="tx1"/>
                </a:solidFill>
                <a:effectLst/>
                <a:latin typeface="+mn-lt"/>
                <a:ea typeface="+mn-ea"/>
                <a:cs typeface="+mn-cs"/>
              </a:rPr>
              <a:t> confirmed lesions, was highest in women aged 40 to 49 years (35.9% for </a:t>
            </a:r>
            <a:r>
              <a:rPr lang="en-US" sz="1200" b="0" i="0" kern="1200" dirty="0" err="1">
                <a:solidFill>
                  <a:schemeClr val="tx1"/>
                </a:solidFill>
                <a:effectLst/>
                <a:latin typeface="+mn-lt"/>
                <a:ea typeface="+mn-ea"/>
                <a:cs typeface="+mn-cs"/>
              </a:rPr>
              <a:t>cytologically</a:t>
            </a:r>
            <a:r>
              <a:rPr lang="en-US" sz="1200" b="0" i="0" kern="1200" dirty="0">
                <a:solidFill>
                  <a:schemeClr val="tx1"/>
                </a:solidFill>
                <a:effectLst/>
                <a:latin typeface="+mn-lt"/>
                <a:ea typeface="+mn-ea"/>
                <a:cs typeface="+mn-cs"/>
              </a:rPr>
              <a:t> confirmed cases, Pearson correlation r value=0.993, p&lt;0.001) for high-grade lesions. Among the oncogenic HR-HPV genotypes for all age groups, there was little difference in the distribution of HPV genotypes between the HPV DNA (HPV -16, 53, 18, 58, and 33) and HPV E6/E7 mRNA (HPV -16, 53, 33, 58, and 18) assays. HPV 16 was the most common HPV genotype among women with high- grade lesions.</a:t>
            </a:r>
          </a:p>
          <a:p>
            <a:r>
              <a:rPr lang="en-US" sz="1200" b="1" i="0" kern="1200" dirty="0">
                <a:solidFill>
                  <a:schemeClr val="tx1"/>
                </a:solidFill>
                <a:effectLst/>
                <a:latin typeface="+mn-lt"/>
                <a:ea typeface="+mn-ea"/>
                <a:cs typeface="+mn-cs"/>
              </a:rPr>
              <a:t>Conclusions: </a:t>
            </a:r>
            <a:r>
              <a:rPr lang="en-US" sz="1200" b="0" i="0" kern="1200" dirty="0">
                <a:solidFill>
                  <a:schemeClr val="tx1"/>
                </a:solidFill>
                <a:effectLst/>
                <a:latin typeface="+mn-lt"/>
                <a:ea typeface="+mn-ea"/>
                <a:cs typeface="+mn-cs"/>
              </a:rPr>
              <a:t>Our results suggest that the HPV E6/E7 mRNA assay can be a sensitive and specific tool for the screening and investigation of cervical cancer. Furthermore, it may provide useful information regarding the necessity for early cervical cancer screenings and the development of additional effective HPV vaccines, such as one for HPV 53 and 58. Additionally, gaining knowledge of HPV distribution may also inform us about ecological changes in HPV after the vaccination.</a:t>
            </a:r>
          </a:p>
          <a:p>
            <a:endParaRPr lang="lv-LV" dirty="0"/>
          </a:p>
        </p:txBody>
      </p:sp>
      <p:sp>
        <p:nvSpPr>
          <p:cNvPr id="4" name="Slide Number Placeholder 3"/>
          <p:cNvSpPr>
            <a:spLocks noGrp="1"/>
          </p:cNvSpPr>
          <p:nvPr>
            <p:ph type="sldNum" sz="quarter" idx="10"/>
          </p:nvPr>
        </p:nvSpPr>
        <p:spPr/>
        <p:txBody>
          <a:bodyPr/>
          <a:lstStyle/>
          <a:p>
            <a:fld id="{F0EAFE6D-BD4D-43CD-9B23-773C8CD40C91}" type="slidenum">
              <a:rPr lang="lv-LV" smtClean="0"/>
              <a:t>3</a:t>
            </a:fld>
            <a:endParaRPr lang="lv-LV"/>
          </a:p>
        </p:txBody>
      </p:sp>
    </p:spTree>
    <p:extLst>
      <p:ext uri="{BB962C8B-B14F-4D97-AF65-F5344CB8AC3E}">
        <p14:creationId xmlns:p14="http://schemas.microsoft.com/office/powerpoint/2010/main" val="3193727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a:t>Shall we try pt quests</a:t>
            </a:r>
            <a:r>
              <a:rPr lang="lv-LV" dirty="0"/>
              <a:t>?</a:t>
            </a:r>
            <a:r>
              <a:rPr lang="lv-LV" baseline="0" dirty="0"/>
              <a:t> I can give an example. </a:t>
            </a:r>
          </a:p>
          <a:p>
            <a:r>
              <a:rPr lang="lv-LV" baseline="0" dirty="0"/>
              <a:t>Ethical permit.</a:t>
            </a:r>
            <a:endParaRPr lang="lv-LV" dirty="0"/>
          </a:p>
        </p:txBody>
      </p:sp>
      <p:sp>
        <p:nvSpPr>
          <p:cNvPr id="4" name="Slide Number Placeholder 3"/>
          <p:cNvSpPr>
            <a:spLocks noGrp="1"/>
          </p:cNvSpPr>
          <p:nvPr>
            <p:ph type="sldNum" sz="quarter" idx="10"/>
          </p:nvPr>
        </p:nvSpPr>
        <p:spPr/>
        <p:txBody>
          <a:bodyPr/>
          <a:lstStyle/>
          <a:p>
            <a:fld id="{F0EAFE6D-BD4D-43CD-9B23-773C8CD40C91}" type="slidenum">
              <a:rPr lang="lv-LV" smtClean="0"/>
              <a:t>5</a:t>
            </a:fld>
            <a:endParaRPr lang="lv-LV"/>
          </a:p>
        </p:txBody>
      </p:sp>
    </p:spTree>
    <p:extLst>
      <p:ext uri="{BB962C8B-B14F-4D97-AF65-F5344CB8AC3E}">
        <p14:creationId xmlns:p14="http://schemas.microsoft.com/office/powerpoint/2010/main" val="38390325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MGI Latvian sequencing, LBMC, Genera – sequencing</a:t>
            </a:r>
            <a:r>
              <a:rPr lang="lv-LV" baseline="0" dirty="0"/>
              <a:t> options. </a:t>
            </a:r>
            <a:endParaRPr lang="lv-LV" dirty="0"/>
          </a:p>
        </p:txBody>
      </p:sp>
      <p:sp>
        <p:nvSpPr>
          <p:cNvPr id="4" name="Slide Number Placeholder 3"/>
          <p:cNvSpPr>
            <a:spLocks noGrp="1"/>
          </p:cNvSpPr>
          <p:nvPr>
            <p:ph type="sldNum" sz="quarter" idx="10"/>
          </p:nvPr>
        </p:nvSpPr>
        <p:spPr/>
        <p:txBody>
          <a:bodyPr/>
          <a:lstStyle/>
          <a:p>
            <a:fld id="{F0EAFE6D-BD4D-43CD-9B23-773C8CD40C91}" type="slidenum">
              <a:rPr lang="lv-LV" smtClean="0"/>
              <a:t>9</a:t>
            </a:fld>
            <a:endParaRPr lang="lv-LV"/>
          </a:p>
        </p:txBody>
      </p:sp>
    </p:spTree>
    <p:extLst>
      <p:ext uri="{BB962C8B-B14F-4D97-AF65-F5344CB8AC3E}">
        <p14:creationId xmlns:p14="http://schemas.microsoft.com/office/powerpoint/2010/main" val="3331073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p:cNvSpPr>
            <a:spLocks noGrp="1"/>
          </p:cNvSpPr>
          <p:nvPr>
            <p:ph type="dt" sz="half" idx="10"/>
          </p:nvPr>
        </p:nvSpPr>
        <p:spPr/>
        <p:txBody>
          <a:bodyPr/>
          <a:lstStyle/>
          <a:p>
            <a:fld id="{310780B6-133F-410C-89B5-BD311666B78C}" type="datetimeFigureOut">
              <a:rPr lang="lv-LV" smtClean="0"/>
              <a:t>18.01.2024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C9F0B6F8-A677-4C81-A539-2F83BB123870}" type="slidenum">
              <a:rPr lang="lv-LV" smtClean="0"/>
              <a:t>‹#›</a:t>
            </a:fld>
            <a:endParaRPr lang="lv-LV"/>
          </a:p>
        </p:txBody>
      </p:sp>
    </p:spTree>
    <p:extLst>
      <p:ext uri="{BB962C8B-B14F-4D97-AF65-F5344CB8AC3E}">
        <p14:creationId xmlns:p14="http://schemas.microsoft.com/office/powerpoint/2010/main" val="2203076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310780B6-133F-410C-89B5-BD311666B78C}" type="datetimeFigureOut">
              <a:rPr lang="lv-LV" smtClean="0"/>
              <a:t>18.01.2024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C9F0B6F8-A677-4C81-A539-2F83BB123870}" type="slidenum">
              <a:rPr lang="lv-LV" smtClean="0"/>
              <a:t>‹#›</a:t>
            </a:fld>
            <a:endParaRPr lang="lv-LV"/>
          </a:p>
        </p:txBody>
      </p:sp>
    </p:spTree>
    <p:extLst>
      <p:ext uri="{BB962C8B-B14F-4D97-AF65-F5344CB8AC3E}">
        <p14:creationId xmlns:p14="http://schemas.microsoft.com/office/powerpoint/2010/main" val="3797907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310780B6-133F-410C-89B5-BD311666B78C}" type="datetimeFigureOut">
              <a:rPr lang="lv-LV" smtClean="0"/>
              <a:t>18.01.2024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C9F0B6F8-A677-4C81-A539-2F83BB123870}" type="slidenum">
              <a:rPr lang="lv-LV" smtClean="0"/>
              <a:t>‹#›</a:t>
            </a:fld>
            <a:endParaRPr lang="lv-LV"/>
          </a:p>
        </p:txBody>
      </p:sp>
    </p:spTree>
    <p:extLst>
      <p:ext uri="{BB962C8B-B14F-4D97-AF65-F5344CB8AC3E}">
        <p14:creationId xmlns:p14="http://schemas.microsoft.com/office/powerpoint/2010/main" val="1275274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310780B6-133F-410C-89B5-BD311666B78C}" type="datetimeFigureOut">
              <a:rPr lang="lv-LV" smtClean="0"/>
              <a:t>18.01.2024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C9F0B6F8-A677-4C81-A539-2F83BB123870}" type="slidenum">
              <a:rPr lang="lv-LV" smtClean="0"/>
              <a:t>‹#›</a:t>
            </a:fld>
            <a:endParaRPr lang="lv-LV"/>
          </a:p>
        </p:txBody>
      </p:sp>
    </p:spTree>
    <p:extLst>
      <p:ext uri="{BB962C8B-B14F-4D97-AF65-F5344CB8AC3E}">
        <p14:creationId xmlns:p14="http://schemas.microsoft.com/office/powerpoint/2010/main" val="4172519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10780B6-133F-410C-89B5-BD311666B78C}" type="datetimeFigureOut">
              <a:rPr lang="lv-LV" smtClean="0"/>
              <a:t>18.01.2024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C9F0B6F8-A677-4C81-A539-2F83BB123870}" type="slidenum">
              <a:rPr lang="lv-LV" smtClean="0"/>
              <a:t>‹#›</a:t>
            </a:fld>
            <a:endParaRPr lang="lv-LV"/>
          </a:p>
        </p:txBody>
      </p:sp>
    </p:spTree>
    <p:extLst>
      <p:ext uri="{BB962C8B-B14F-4D97-AF65-F5344CB8AC3E}">
        <p14:creationId xmlns:p14="http://schemas.microsoft.com/office/powerpoint/2010/main" val="3298923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fld id="{310780B6-133F-410C-89B5-BD311666B78C}" type="datetimeFigureOut">
              <a:rPr lang="lv-LV" smtClean="0"/>
              <a:t>18.01.2024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C9F0B6F8-A677-4C81-A539-2F83BB123870}" type="slidenum">
              <a:rPr lang="lv-LV" smtClean="0"/>
              <a:t>‹#›</a:t>
            </a:fld>
            <a:endParaRPr lang="lv-LV"/>
          </a:p>
        </p:txBody>
      </p:sp>
    </p:spTree>
    <p:extLst>
      <p:ext uri="{BB962C8B-B14F-4D97-AF65-F5344CB8AC3E}">
        <p14:creationId xmlns:p14="http://schemas.microsoft.com/office/powerpoint/2010/main" val="511405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fld id="{310780B6-133F-410C-89B5-BD311666B78C}" type="datetimeFigureOut">
              <a:rPr lang="lv-LV" smtClean="0"/>
              <a:t>18.01.2024</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C9F0B6F8-A677-4C81-A539-2F83BB123870}" type="slidenum">
              <a:rPr lang="lv-LV" smtClean="0"/>
              <a:t>‹#›</a:t>
            </a:fld>
            <a:endParaRPr lang="lv-LV"/>
          </a:p>
        </p:txBody>
      </p:sp>
    </p:spTree>
    <p:extLst>
      <p:ext uri="{BB962C8B-B14F-4D97-AF65-F5344CB8AC3E}">
        <p14:creationId xmlns:p14="http://schemas.microsoft.com/office/powerpoint/2010/main" val="3012000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fld id="{310780B6-133F-410C-89B5-BD311666B78C}" type="datetimeFigureOut">
              <a:rPr lang="lv-LV" smtClean="0"/>
              <a:t>18.01.2024</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C9F0B6F8-A677-4C81-A539-2F83BB123870}" type="slidenum">
              <a:rPr lang="lv-LV" smtClean="0"/>
              <a:t>‹#›</a:t>
            </a:fld>
            <a:endParaRPr lang="lv-LV"/>
          </a:p>
        </p:txBody>
      </p:sp>
    </p:spTree>
    <p:extLst>
      <p:ext uri="{BB962C8B-B14F-4D97-AF65-F5344CB8AC3E}">
        <p14:creationId xmlns:p14="http://schemas.microsoft.com/office/powerpoint/2010/main" val="589425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0780B6-133F-410C-89B5-BD311666B78C}" type="datetimeFigureOut">
              <a:rPr lang="lv-LV" smtClean="0"/>
              <a:t>18.01.2024</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C9F0B6F8-A677-4C81-A539-2F83BB123870}" type="slidenum">
              <a:rPr lang="lv-LV" smtClean="0"/>
              <a:t>‹#›</a:t>
            </a:fld>
            <a:endParaRPr lang="lv-LV"/>
          </a:p>
        </p:txBody>
      </p:sp>
    </p:spTree>
    <p:extLst>
      <p:ext uri="{BB962C8B-B14F-4D97-AF65-F5344CB8AC3E}">
        <p14:creationId xmlns:p14="http://schemas.microsoft.com/office/powerpoint/2010/main" val="1068652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10780B6-133F-410C-89B5-BD311666B78C}" type="datetimeFigureOut">
              <a:rPr lang="lv-LV" smtClean="0"/>
              <a:t>18.01.2024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C9F0B6F8-A677-4C81-A539-2F83BB123870}" type="slidenum">
              <a:rPr lang="lv-LV" smtClean="0"/>
              <a:t>‹#›</a:t>
            </a:fld>
            <a:endParaRPr lang="lv-LV"/>
          </a:p>
        </p:txBody>
      </p:sp>
    </p:spTree>
    <p:extLst>
      <p:ext uri="{BB962C8B-B14F-4D97-AF65-F5344CB8AC3E}">
        <p14:creationId xmlns:p14="http://schemas.microsoft.com/office/powerpoint/2010/main" val="2218425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10780B6-133F-410C-89B5-BD311666B78C}" type="datetimeFigureOut">
              <a:rPr lang="lv-LV" smtClean="0"/>
              <a:t>18.01.2024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C9F0B6F8-A677-4C81-A539-2F83BB123870}" type="slidenum">
              <a:rPr lang="lv-LV" smtClean="0"/>
              <a:t>‹#›</a:t>
            </a:fld>
            <a:endParaRPr lang="lv-LV"/>
          </a:p>
        </p:txBody>
      </p:sp>
    </p:spTree>
    <p:extLst>
      <p:ext uri="{BB962C8B-B14F-4D97-AF65-F5344CB8AC3E}">
        <p14:creationId xmlns:p14="http://schemas.microsoft.com/office/powerpoint/2010/main" val="1698741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0780B6-133F-410C-89B5-BD311666B78C}" type="datetimeFigureOut">
              <a:rPr lang="lv-LV" smtClean="0"/>
              <a:t>18.01.2024</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F0B6F8-A677-4C81-A539-2F83BB123870}" type="slidenum">
              <a:rPr lang="lv-LV" smtClean="0"/>
              <a:t>‹#›</a:t>
            </a:fld>
            <a:endParaRPr lang="lv-LV"/>
          </a:p>
        </p:txBody>
      </p:sp>
    </p:spTree>
    <p:extLst>
      <p:ext uri="{BB962C8B-B14F-4D97-AF65-F5344CB8AC3E}">
        <p14:creationId xmlns:p14="http://schemas.microsoft.com/office/powerpoint/2010/main" val="1403679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ncbi.nlm.nih.gov/core/lw/2.0/html/tileshop_pmc/tileshop_pmc_inline.html?title=Click%20on%20image%20to%20zoom&amp;p=PMC3&amp;id=3975992_bau031f2p.jpg"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39252" y="1183975"/>
            <a:ext cx="9713495" cy="5078313"/>
          </a:xfrm>
          <a:prstGeom prst="rect">
            <a:avLst/>
          </a:prstGeom>
          <a:noFill/>
        </p:spPr>
        <p:txBody>
          <a:bodyPr wrap="square" rtlCol="0">
            <a:spAutoFit/>
          </a:bodyPr>
          <a:lstStyle/>
          <a:p>
            <a:pPr algn="ctr"/>
            <a:r>
              <a:rPr lang="lv-LV" sz="3600" b="1" dirty="0"/>
              <a:t>Human papillomavirus genome associated correlates of disease progression and treatment response for cervical neoplasms and cancer</a:t>
            </a:r>
          </a:p>
          <a:p>
            <a:pPr algn="ctr"/>
            <a:endParaRPr lang="lv-LV" sz="3600" b="1" dirty="0"/>
          </a:p>
          <a:p>
            <a:pPr algn="ctr"/>
            <a:r>
              <a:rPr lang="lv-LV" sz="3600" dirty="0"/>
              <a:t>LZP-2021/1-0484</a:t>
            </a:r>
            <a:endParaRPr lang="sv-SE" sz="3600" dirty="0"/>
          </a:p>
          <a:p>
            <a:pPr algn="ctr"/>
            <a:endParaRPr lang="sv-SE" sz="3600" dirty="0"/>
          </a:p>
          <a:p>
            <a:pPr algn="ctr"/>
            <a:r>
              <a:rPr lang="sv-SE" sz="2600" b="1" dirty="0"/>
              <a:t>Maria Issagouliantis (</a:t>
            </a:r>
            <a:r>
              <a:rPr lang="sv-SE" sz="2600" b="1" dirty="0" err="1"/>
              <a:t>Isaguliants</a:t>
            </a:r>
            <a:r>
              <a:rPr lang="sv-SE" sz="2600" b="1" dirty="0"/>
              <a:t>)</a:t>
            </a:r>
            <a:endParaRPr lang="lv-LV" sz="2600" b="1" dirty="0"/>
          </a:p>
          <a:p>
            <a:pPr algn="ctr"/>
            <a:endParaRPr lang="lv-LV" sz="3600" dirty="0"/>
          </a:p>
          <a:p>
            <a:pPr algn="ctr"/>
            <a:endParaRPr lang="lv-LV" sz="3600" dirty="0"/>
          </a:p>
        </p:txBody>
      </p:sp>
    </p:spTree>
    <p:extLst>
      <p:ext uri="{BB962C8B-B14F-4D97-AF65-F5344CB8AC3E}">
        <p14:creationId xmlns:p14="http://schemas.microsoft.com/office/powerpoint/2010/main" val="1448148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43200" y="1347537"/>
            <a:ext cx="5799221" cy="369332"/>
          </a:xfrm>
          <a:prstGeom prst="rect">
            <a:avLst/>
          </a:prstGeom>
          <a:noFill/>
        </p:spPr>
        <p:txBody>
          <a:bodyPr wrap="square" rtlCol="0">
            <a:spAutoFit/>
          </a:bodyPr>
          <a:lstStyle/>
          <a:p>
            <a:r>
              <a:rPr lang="lv-LV" dirty="0"/>
              <a:t> </a:t>
            </a:r>
          </a:p>
        </p:txBody>
      </p:sp>
      <p:sp>
        <p:nvSpPr>
          <p:cNvPr id="3" name="TextBox 2"/>
          <p:cNvSpPr txBox="1"/>
          <p:nvPr/>
        </p:nvSpPr>
        <p:spPr>
          <a:xfrm>
            <a:off x="1467853" y="428178"/>
            <a:ext cx="9745579" cy="6093976"/>
          </a:xfrm>
          <a:prstGeom prst="rect">
            <a:avLst/>
          </a:prstGeom>
          <a:noFill/>
        </p:spPr>
        <p:txBody>
          <a:bodyPr wrap="square" rtlCol="0">
            <a:spAutoFit/>
          </a:bodyPr>
          <a:lstStyle/>
          <a:p>
            <a:pPr algn="ctr"/>
            <a:r>
              <a:rPr lang="lv-LV" sz="3000" b="1" dirty="0"/>
              <a:t>HPV whole genomic sequencing (WGS) - 2024</a:t>
            </a:r>
          </a:p>
          <a:p>
            <a:endParaRPr lang="lv-LV" sz="2400" dirty="0"/>
          </a:p>
          <a:p>
            <a:r>
              <a:rPr lang="lv-LV" sz="2400" dirty="0"/>
              <a:t>Quality of DNA in stored samples, HPV WGS where amount of HR HPV DNA permits (independently of HR HPV genotype)</a:t>
            </a:r>
          </a:p>
          <a:p>
            <a:endParaRPr lang="lv-LV" sz="2400" dirty="0"/>
          </a:p>
          <a:p>
            <a:r>
              <a:rPr lang="lv-LV" sz="2400" dirty="0"/>
              <a:t>HPV genomic sequencing in samples with sufficiently good DNA quality and amount of HPV DNA (approx n=10)</a:t>
            </a:r>
          </a:p>
          <a:p>
            <a:endParaRPr lang="lv-LV" sz="2400" dirty="0"/>
          </a:p>
          <a:p>
            <a:r>
              <a:rPr lang="lv-LV" sz="2400" dirty="0"/>
              <a:t>Search for human-HPV DNA chimeras and insertions of full lenght oncogenes E6 and E7 (have preliminary data to publish; findings here will be in support)</a:t>
            </a:r>
          </a:p>
          <a:p>
            <a:endParaRPr lang="lv-LV" sz="2400" dirty="0"/>
          </a:p>
          <a:p>
            <a:r>
              <a:rPr lang="lv-LV" sz="2400" dirty="0"/>
              <a:t>HPV-human DNA chimeras resulting from HPV integration will be quantified and their quantitiy and localization compared in patient with</a:t>
            </a:r>
          </a:p>
          <a:p>
            <a:pPr marL="285750" indent="-285750">
              <a:buFontTx/>
              <a:buChar char="-"/>
            </a:pPr>
            <a:r>
              <a:rPr lang="lv-LV" sz="2400" dirty="0"/>
              <a:t>Different course/outcome of HPV infection</a:t>
            </a:r>
          </a:p>
          <a:p>
            <a:pPr marL="285750" indent="-285750">
              <a:buFontTx/>
              <a:buChar char="-"/>
            </a:pPr>
            <a:r>
              <a:rPr lang="lv-LV" sz="2400" dirty="0"/>
              <a:t>Patients with different HR HPV genotypes</a:t>
            </a:r>
          </a:p>
          <a:p>
            <a:pPr marL="285750" indent="-285750">
              <a:buFontTx/>
              <a:buChar char="-"/>
            </a:pPr>
            <a:r>
              <a:rPr lang="lv-LV" sz="2400" dirty="0"/>
              <a:t>Depending on epitopic drift</a:t>
            </a:r>
          </a:p>
        </p:txBody>
      </p:sp>
    </p:spTree>
    <p:extLst>
      <p:ext uri="{BB962C8B-B14F-4D97-AF65-F5344CB8AC3E}">
        <p14:creationId xmlns:p14="http://schemas.microsoft.com/office/powerpoint/2010/main" val="4089237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73019" y="375927"/>
            <a:ext cx="11140157" cy="5816977"/>
          </a:xfrm>
          <a:prstGeom prst="rect">
            <a:avLst/>
          </a:prstGeom>
          <a:noFill/>
        </p:spPr>
        <p:txBody>
          <a:bodyPr wrap="square" rtlCol="0">
            <a:spAutoFit/>
          </a:bodyPr>
          <a:lstStyle/>
          <a:p>
            <a:r>
              <a:rPr lang="lv-LV" sz="3000" b="1" dirty="0"/>
              <a:t>In vitro experiments will assess the effect of typical HPV DNA inserts on tumorigenic &amp; metastatic portential of expressing epithelial cells</a:t>
            </a:r>
          </a:p>
          <a:p>
            <a:endParaRPr lang="lv-LV" sz="2400" dirty="0"/>
          </a:p>
          <a:p>
            <a:pPr marL="285750" indent="-285750">
              <a:buFontTx/>
              <a:buChar char="-"/>
            </a:pPr>
            <a:r>
              <a:rPr lang="lv-LV" sz="2400" dirty="0"/>
              <a:t>E6E7 expressing murine adenocarcinoma cells already established</a:t>
            </a:r>
          </a:p>
          <a:p>
            <a:pPr marL="285750" indent="-285750">
              <a:buFontTx/>
              <a:buChar char="-"/>
            </a:pPr>
            <a:r>
              <a:rPr lang="lv-LV" sz="2400" dirty="0"/>
              <a:t>Metabolism (mitochondrial respiration &amp; glycolysis)</a:t>
            </a:r>
          </a:p>
          <a:p>
            <a:pPr marL="285750" indent="-285750">
              <a:buFontTx/>
              <a:buChar char="-"/>
            </a:pPr>
            <a:r>
              <a:rPr lang="lv-LV" sz="2400" dirty="0"/>
              <a:t>Motility (wound healing assay)</a:t>
            </a:r>
          </a:p>
          <a:p>
            <a:pPr marL="285750" indent="-285750">
              <a:buFontTx/>
              <a:buChar char="-"/>
            </a:pPr>
            <a:r>
              <a:rPr lang="lv-LV" sz="2400" dirty="0"/>
              <a:t>Doubling time, colony formation on soft agar</a:t>
            </a:r>
          </a:p>
          <a:p>
            <a:pPr marL="285750" indent="-285750">
              <a:buFontTx/>
              <a:buChar char="-"/>
            </a:pPr>
            <a:r>
              <a:rPr lang="lv-LV" sz="2400" dirty="0"/>
              <a:t>Tumorigenicity and metastatic activity in vivo in syngenic mice</a:t>
            </a:r>
          </a:p>
          <a:p>
            <a:pPr marL="285750" indent="-285750">
              <a:buFontTx/>
              <a:buChar char="-"/>
            </a:pPr>
            <a:endParaRPr lang="lv-LV" sz="2400" dirty="0"/>
          </a:p>
          <a:p>
            <a:r>
              <a:rPr lang="lv-LV" sz="2400" dirty="0"/>
              <a:t>Assessment of the effects of E6E7 expression on tumor cells.</a:t>
            </a:r>
          </a:p>
          <a:p>
            <a:endParaRPr lang="lv-LV" sz="2400" dirty="0"/>
          </a:p>
          <a:p>
            <a:r>
              <a:rPr lang="lv-LV" sz="2400" dirty="0"/>
              <a:t>Effects of longitudinal E6E7 expression on genonic stability by WGS of E6E7 expressing adenocarcinoma cells after short (10 passages) and long passaging  (&gt;40).</a:t>
            </a:r>
          </a:p>
          <a:p>
            <a:endParaRPr lang="lv-LV" sz="2400" dirty="0"/>
          </a:p>
          <a:p>
            <a:r>
              <a:rPr lang="lv-LV" sz="2400" dirty="0"/>
              <a:t>E6/E7 based DNA vaccines against HR HPVs (optional)</a:t>
            </a:r>
          </a:p>
        </p:txBody>
      </p:sp>
    </p:spTree>
    <p:extLst>
      <p:ext uri="{BB962C8B-B14F-4D97-AF65-F5344CB8AC3E}">
        <p14:creationId xmlns:p14="http://schemas.microsoft.com/office/powerpoint/2010/main" val="2646674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40042" y="302359"/>
            <a:ext cx="9111915" cy="6647974"/>
          </a:xfrm>
          <a:prstGeom prst="rect">
            <a:avLst/>
          </a:prstGeom>
          <a:noFill/>
        </p:spPr>
        <p:txBody>
          <a:bodyPr wrap="square" rtlCol="0">
            <a:spAutoFit/>
          </a:bodyPr>
          <a:lstStyle/>
          <a:p>
            <a:pPr algn="ctr"/>
            <a:r>
              <a:rPr lang="lv-LV" sz="3600" b="1" dirty="0"/>
              <a:t>Outcomes</a:t>
            </a:r>
          </a:p>
          <a:p>
            <a:endParaRPr lang="lv-LV" sz="3000" dirty="0"/>
          </a:p>
          <a:p>
            <a:r>
              <a:rPr lang="lv-LV" sz="3000" dirty="0"/>
              <a:t>Identification of </a:t>
            </a:r>
            <a:r>
              <a:rPr lang="lv-LV" sz="3000" b="1" dirty="0"/>
              <a:t>early markers predisposing to malignization </a:t>
            </a:r>
            <a:r>
              <a:rPr lang="lv-LV" sz="3000" dirty="0"/>
              <a:t>to personalize treatment and prevent development of cervical cancer:</a:t>
            </a:r>
          </a:p>
          <a:p>
            <a:pPr marL="457200" indent="-457200">
              <a:buFont typeface="Arial" panose="020B0604020202020204" pitchFamily="34" charset="0"/>
              <a:buChar char="•"/>
            </a:pPr>
            <a:r>
              <a:rPr lang="lv-LV" sz="3000" dirty="0"/>
              <a:t>Epitopic drift </a:t>
            </a:r>
          </a:p>
          <a:p>
            <a:pPr marL="457200" indent="-457200">
              <a:buFont typeface="Arial" panose="020B0604020202020204" pitchFamily="34" charset="0"/>
              <a:buChar char="•"/>
            </a:pPr>
            <a:r>
              <a:rPr lang="lv-LV" sz="3000" dirty="0"/>
              <a:t>Degree of DNA damage </a:t>
            </a:r>
          </a:p>
          <a:p>
            <a:endParaRPr lang="lv-LV" sz="3000" dirty="0"/>
          </a:p>
          <a:p>
            <a:r>
              <a:rPr lang="lv-LV" sz="3000" dirty="0"/>
              <a:t>Rates of HR HPV </a:t>
            </a:r>
            <a:r>
              <a:rPr lang="lv-LV" sz="3000" b="1" dirty="0"/>
              <a:t>clearance</a:t>
            </a:r>
            <a:r>
              <a:rPr lang="lv-LV" sz="3000" dirty="0"/>
              <a:t> and reinfection</a:t>
            </a:r>
          </a:p>
          <a:p>
            <a:endParaRPr lang="lv-LV" sz="3000" dirty="0"/>
          </a:p>
          <a:p>
            <a:r>
              <a:rPr lang="lv-LV" sz="3000" dirty="0"/>
              <a:t>Evaluation of the direct tumorigenic effects of E6 and E7 expression on the epithelial cells in the absence of interference of p53 (4T1luc2 cells are p53(-)).</a:t>
            </a:r>
          </a:p>
          <a:p>
            <a:endParaRPr lang="lv-LV" sz="3000" dirty="0"/>
          </a:p>
        </p:txBody>
      </p:sp>
    </p:spTree>
    <p:extLst>
      <p:ext uri="{BB962C8B-B14F-4D97-AF65-F5344CB8AC3E}">
        <p14:creationId xmlns:p14="http://schemas.microsoft.com/office/powerpoint/2010/main" val="3060927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0709" y="1606731"/>
            <a:ext cx="11155680" cy="1169551"/>
          </a:xfrm>
          <a:prstGeom prst="rect">
            <a:avLst/>
          </a:prstGeom>
          <a:noFill/>
        </p:spPr>
        <p:txBody>
          <a:bodyPr wrap="square" rtlCol="0">
            <a:spAutoFit/>
          </a:bodyPr>
          <a:lstStyle/>
          <a:p>
            <a:r>
              <a:rPr lang="lv-LV" sz="7000" dirty="0"/>
              <a:t>Thank you for your attention!</a:t>
            </a:r>
          </a:p>
        </p:txBody>
      </p:sp>
    </p:spTree>
    <p:extLst>
      <p:ext uri="{BB962C8B-B14F-4D97-AF65-F5344CB8AC3E}">
        <p14:creationId xmlns:p14="http://schemas.microsoft.com/office/powerpoint/2010/main" val="32681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3499" y="384308"/>
            <a:ext cx="9525001" cy="7017306"/>
          </a:xfrm>
          <a:prstGeom prst="rect">
            <a:avLst/>
          </a:prstGeom>
          <a:noFill/>
        </p:spPr>
        <p:txBody>
          <a:bodyPr wrap="square" rtlCol="0">
            <a:spAutoFit/>
          </a:bodyPr>
          <a:lstStyle/>
          <a:p>
            <a:r>
              <a:rPr lang="lv-LV" sz="3000" b="1" dirty="0"/>
              <a:t>Partner RSU</a:t>
            </a:r>
          </a:p>
          <a:p>
            <a:r>
              <a:rPr lang="lv-LV" sz="2600" dirty="0"/>
              <a:t>Maria Issagouliantis, leading researcher</a:t>
            </a:r>
          </a:p>
          <a:p>
            <a:r>
              <a:rPr lang="lv-LV" sz="2600" dirty="0"/>
              <a:t>Androniks Mitildzans, MD</a:t>
            </a:r>
          </a:p>
          <a:p>
            <a:r>
              <a:rPr lang="lv-LV" sz="2600" dirty="0"/>
              <a:t>Arta Spridzane, MD</a:t>
            </a:r>
          </a:p>
          <a:p>
            <a:r>
              <a:rPr lang="lv-LV" sz="2600" dirty="0"/>
              <a:t>Ilvija Uzulina, medical nurse</a:t>
            </a:r>
          </a:p>
          <a:p>
            <a:r>
              <a:rPr lang="lv-LV" sz="2600" dirty="0"/>
              <a:t>Juris Jansons , researcher</a:t>
            </a:r>
          </a:p>
          <a:p>
            <a:r>
              <a:rPr lang="lv-LV" sz="2600" dirty="0"/>
              <a:t>Liba Sokolovska, researcher, PhD student</a:t>
            </a:r>
          </a:p>
          <a:p>
            <a:r>
              <a:rPr lang="lv-LV" sz="2600" dirty="0"/>
              <a:t>Alesja Dudorova (internship, completed)</a:t>
            </a:r>
          </a:p>
          <a:p>
            <a:r>
              <a:rPr lang="lv-LV" sz="2600" dirty="0"/>
              <a:t>Karina Biserova (internship)</a:t>
            </a:r>
          </a:p>
          <a:p>
            <a:endParaRPr lang="lv-LV" sz="2600" dirty="0"/>
          </a:p>
          <a:p>
            <a:r>
              <a:rPr lang="lv-LV" sz="3000" b="1" dirty="0"/>
              <a:t>Partner Paul Stradins University Hospital</a:t>
            </a:r>
          </a:p>
          <a:p>
            <a:r>
              <a:rPr lang="lv-LV" sz="2600" dirty="0"/>
              <a:t>Jurijs Nazarovs,  Specialist in Pathology, MD, PhD</a:t>
            </a:r>
          </a:p>
          <a:p>
            <a:r>
              <a:rPr lang="lv-LV" sz="2600" dirty="0"/>
              <a:t>Austra Breiksa, MD (2022-2023)</a:t>
            </a:r>
          </a:p>
          <a:p>
            <a:r>
              <a:rPr lang="lv-LV" sz="2600" dirty="0"/>
              <a:t>Daira Krisande, MD (2023-2024)</a:t>
            </a:r>
          </a:p>
          <a:p>
            <a:r>
              <a:rPr lang="lv-LV" sz="2600" dirty="0"/>
              <a:t>Svetlana Gebrila, laboratory assistant</a:t>
            </a:r>
          </a:p>
          <a:p>
            <a:endParaRPr lang="lv-LV" sz="2600" dirty="0"/>
          </a:p>
          <a:p>
            <a:endParaRPr lang="lv-LV" sz="2600" dirty="0"/>
          </a:p>
        </p:txBody>
      </p:sp>
    </p:spTree>
    <p:extLst>
      <p:ext uri="{BB962C8B-B14F-4D97-AF65-F5344CB8AC3E}">
        <p14:creationId xmlns:p14="http://schemas.microsoft.com/office/powerpoint/2010/main" val="248774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n external file that holds a picture, illustration, etc.&#10;Object name is bau031f2p.jpg">
            <a:hlinkClick r:id="rId3" tgtFrame="&quot;tileshopwindow&quo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6339" y="1042463"/>
            <a:ext cx="9046945" cy="5196574"/>
          </a:xfrm>
          <a:prstGeom prst="rect">
            <a:avLst/>
          </a:prstGeom>
          <a:noFill/>
          <a:ln>
            <a:noFill/>
          </a:ln>
        </p:spPr>
      </p:pic>
      <p:sp>
        <p:nvSpPr>
          <p:cNvPr id="3" name="TextBox 2"/>
          <p:cNvSpPr txBox="1"/>
          <p:nvPr/>
        </p:nvSpPr>
        <p:spPr>
          <a:xfrm>
            <a:off x="1898582" y="240632"/>
            <a:ext cx="8763000" cy="553998"/>
          </a:xfrm>
          <a:prstGeom prst="rect">
            <a:avLst/>
          </a:prstGeom>
          <a:noFill/>
        </p:spPr>
        <p:txBody>
          <a:bodyPr wrap="square" rtlCol="0">
            <a:spAutoFit/>
          </a:bodyPr>
          <a:lstStyle/>
          <a:p>
            <a:r>
              <a:rPr lang="lv-LV" sz="3000" b="1" dirty="0"/>
              <a:t>Circulating genotypes of human papilloma viruses</a:t>
            </a:r>
          </a:p>
        </p:txBody>
      </p:sp>
      <p:sp>
        <p:nvSpPr>
          <p:cNvPr id="4" name="TextBox 3"/>
          <p:cNvSpPr txBox="1"/>
          <p:nvPr/>
        </p:nvSpPr>
        <p:spPr>
          <a:xfrm>
            <a:off x="8644755" y="1057164"/>
            <a:ext cx="3081081" cy="646331"/>
          </a:xfrm>
          <a:prstGeom prst="rect">
            <a:avLst/>
          </a:prstGeom>
          <a:noFill/>
        </p:spPr>
        <p:txBody>
          <a:bodyPr wrap="square" rtlCol="0">
            <a:spAutoFit/>
          </a:bodyPr>
          <a:lstStyle/>
          <a:p>
            <a:r>
              <a:rPr lang="en-US" b="1" dirty="0">
                <a:solidFill>
                  <a:srgbClr val="FF0000"/>
                </a:solidFill>
              </a:rPr>
              <a:t>Alpha-9: </a:t>
            </a:r>
            <a:endParaRPr lang="lv-LV" b="1" dirty="0">
              <a:solidFill>
                <a:srgbClr val="FF0000"/>
              </a:solidFill>
            </a:endParaRPr>
          </a:p>
          <a:p>
            <a:r>
              <a:rPr lang="en-US" b="1" dirty="0">
                <a:solidFill>
                  <a:srgbClr val="FF0000"/>
                </a:solidFill>
              </a:rPr>
              <a:t>HPV 16, 31, 33, 35, 52, and 58</a:t>
            </a:r>
            <a:endParaRPr lang="lv-LV" b="1" dirty="0">
              <a:solidFill>
                <a:srgbClr val="FF0000"/>
              </a:solidFill>
            </a:endParaRPr>
          </a:p>
        </p:txBody>
      </p:sp>
      <p:sp>
        <p:nvSpPr>
          <p:cNvPr id="5" name="TextBox 4"/>
          <p:cNvSpPr txBox="1"/>
          <p:nvPr/>
        </p:nvSpPr>
        <p:spPr>
          <a:xfrm>
            <a:off x="8644755" y="1755274"/>
            <a:ext cx="3160058" cy="1477328"/>
          </a:xfrm>
          <a:prstGeom prst="rect">
            <a:avLst/>
          </a:prstGeom>
          <a:noFill/>
        </p:spPr>
        <p:txBody>
          <a:bodyPr wrap="square" rtlCol="0">
            <a:spAutoFit/>
          </a:bodyPr>
          <a:lstStyle/>
          <a:p>
            <a:r>
              <a:rPr lang="lv-LV" b="1" dirty="0">
                <a:solidFill>
                  <a:srgbClr val="C00000"/>
                </a:solidFill>
              </a:rPr>
              <a:t>A</a:t>
            </a:r>
            <a:r>
              <a:rPr lang="en-US" b="1" dirty="0">
                <a:solidFill>
                  <a:srgbClr val="C00000"/>
                </a:solidFill>
              </a:rPr>
              <a:t>lpha-7: </a:t>
            </a:r>
            <a:endParaRPr lang="lv-LV" b="1" dirty="0">
              <a:solidFill>
                <a:srgbClr val="C00000"/>
              </a:solidFill>
            </a:endParaRPr>
          </a:p>
          <a:p>
            <a:r>
              <a:rPr lang="en-US" b="1" dirty="0">
                <a:solidFill>
                  <a:srgbClr val="C00000"/>
                </a:solidFill>
              </a:rPr>
              <a:t>HPV 18, 39, 45, 51, 59, and 68</a:t>
            </a:r>
            <a:endParaRPr lang="lv-LV" b="1" dirty="0">
              <a:solidFill>
                <a:srgbClr val="C00000"/>
              </a:solidFill>
            </a:endParaRPr>
          </a:p>
          <a:p>
            <a:endParaRPr lang="lv-LV" b="1" dirty="0">
              <a:solidFill>
                <a:srgbClr val="C00000"/>
              </a:solidFill>
            </a:endParaRPr>
          </a:p>
          <a:p>
            <a:r>
              <a:rPr lang="en-US" b="1" dirty="0">
                <a:solidFill>
                  <a:srgbClr val="7030A0"/>
                </a:solidFill>
              </a:rPr>
              <a:t>Alpha-5, 6: </a:t>
            </a:r>
            <a:endParaRPr lang="lv-LV" b="1" dirty="0">
              <a:solidFill>
                <a:srgbClr val="7030A0"/>
              </a:solidFill>
            </a:endParaRPr>
          </a:p>
          <a:p>
            <a:r>
              <a:rPr lang="en-US" b="1" dirty="0">
                <a:solidFill>
                  <a:srgbClr val="7030A0"/>
                </a:solidFill>
              </a:rPr>
              <a:t>HPV 53, 56, 66, and 69</a:t>
            </a:r>
            <a:endParaRPr lang="lv-LV" b="1" dirty="0">
              <a:solidFill>
                <a:srgbClr val="7030A0"/>
              </a:solidFill>
            </a:endParaRPr>
          </a:p>
        </p:txBody>
      </p:sp>
    </p:spTree>
    <p:extLst>
      <p:ext uri="{BB962C8B-B14F-4D97-AF65-F5344CB8AC3E}">
        <p14:creationId xmlns:p14="http://schemas.microsoft.com/office/powerpoint/2010/main" val="1005389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11022" y="711439"/>
            <a:ext cx="9938085" cy="4708981"/>
          </a:xfrm>
          <a:prstGeom prst="rect">
            <a:avLst/>
          </a:prstGeom>
          <a:noFill/>
        </p:spPr>
        <p:txBody>
          <a:bodyPr wrap="square" rtlCol="0">
            <a:spAutoFit/>
          </a:bodyPr>
          <a:lstStyle/>
          <a:p>
            <a:pPr algn="ctr"/>
            <a:r>
              <a:rPr lang="lv-LV" sz="3000" b="1" dirty="0"/>
              <a:t>PROJECT AIMS </a:t>
            </a:r>
          </a:p>
          <a:p>
            <a:endParaRPr lang="lv-LV" sz="3000" dirty="0"/>
          </a:p>
          <a:p>
            <a:r>
              <a:rPr lang="lv-LV" sz="3000" dirty="0"/>
              <a:t>Genotype </a:t>
            </a:r>
            <a:r>
              <a:rPr lang="sv-SE" sz="3000" dirty="0"/>
              <a:t>HR </a:t>
            </a:r>
            <a:r>
              <a:rPr lang="lv-LV" sz="3000" dirty="0"/>
              <a:t>HPVs in healthy and diseased cervix and determine prevalent genotypes; </a:t>
            </a:r>
          </a:p>
          <a:p>
            <a:endParaRPr lang="lv-LV" sz="3000" dirty="0"/>
          </a:p>
          <a:p>
            <a:r>
              <a:rPr lang="lv-LV" sz="3000" dirty="0"/>
              <a:t>Indentify eventual genotype drift;</a:t>
            </a:r>
          </a:p>
          <a:p>
            <a:endParaRPr lang="lv-LV" sz="3000" dirty="0"/>
          </a:p>
          <a:p>
            <a:r>
              <a:rPr lang="lv-LV" sz="3000" dirty="0"/>
              <a:t>Characterize evolution of dominant strains (epitopic drift);</a:t>
            </a:r>
          </a:p>
          <a:p>
            <a:endParaRPr lang="lv-LV" sz="3000" dirty="0"/>
          </a:p>
          <a:p>
            <a:r>
              <a:rPr lang="lv-LV" sz="3000" dirty="0"/>
              <a:t>Assess degree of DNA damage due to HPV integration.</a:t>
            </a:r>
          </a:p>
        </p:txBody>
      </p:sp>
    </p:spTree>
    <p:extLst>
      <p:ext uri="{BB962C8B-B14F-4D97-AF65-F5344CB8AC3E}">
        <p14:creationId xmlns:p14="http://schemas.microsoft.com/office/powerpoint/2010/main" val="3332691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00912" y="134555"/>
            <a:ext cx="9232699" cy="892552"/>
          </a:xfrm>
          <a:prstGeom prst="rect">
            <a:avLst/>
          </a:prstGeom>
          <a:noFill/>
        </p:spPr>
        <p:txBody>
          <a:bodyPr wrap="square" rtlCol="0">
            <a:spAutoFit/>
          </a:bodyPr>
          <a:lstStyle/>
          <a:p>
            <a:pPr algn="ctr"/>
            <a:r>
              <a:rPr lang="lv-LV" sz="2600" b="1" dirty="0"/>
              <a:t>Study include</a:t>
            </a:r>
            <a:r>
              <a:rPr lang="sv-SE" sz="2600" b="1" dirty="0"/>
              <a:t>s</a:t>
            </a:r>
            <a:r>
              <a:rPr lang="lv-LV" sz="2600" b="1" dirty="0"/>
              <a:t> women with squamous intraepithelial lesions and carcinomas and matching controls (40 each). </a:t>
            </a:r>
          </a:p>
        </p:txBody>
      </p:sp>
      <p:sp>
        <p:nvSpPr>
          <p:cNvPr id="3" name="TextBox 2"/>
          <p:cNvSpPr txBox="1"/>
          <p:nvPr/>
        </p:nvSpPr>
        <p:spPr>
          <a:xfrm>
            <a:off x="568331" y="1121857"/>
            <a:ext cx="7035627" cy="5232202"/>
          </a:xfrm>
          <a:prstGeom prst="rect">
            <a:avLst/>
          </a:prstGeom>
          <a:noFill/>
          <a:ln w="25400">
            <a:solidFill>
              <a:schemeClr val="tx1"/>
            </a:solidFill>
          </a:ln>
        </p:spPr>
        <p:txBody>
          <a:bodyPr wrap="square" rtlCol="0">
            <a:spAutoFit/>
          </a:bodyPr>
          <a:lstStyle/>
          <a:p>
            <a:r>
              <a:rPr lang="lv-LV" b="1" dirty="0"/>
              <a:t>Women with squamous intraepithelial lesions and carcinomas (n=40</a:t>
            </a:r>
            <a:r>
              <a:rPr lang="lv-LV" dirty="0"/>
              <a:t>)</a:t>
            </a:r>
          </a:p>
          <a:p>
            <a:endParaRPr lang="lv-LV" dirty="0"/>
          </a:p>
          <a:p>
            <a:r>
              <a:rPr lang="lv-LV" dirty="0"/>
              <a:t>Squamous intraepithelial lesions HSIL (n=20)</a:t>
            </a:r>
          </a:p>
          <a:p>
            <a:r>
              <a:rPr lang="lv-LV" dirty="0"/>
              <a:t>- n=10-15, Jurijs N., from Paul Stradins University Hospital dated before 2015</a:t>
            </a:r>
          </a:p>
          <a:p>
            <a:pPr marL="285750" indent="-285750">
              <a:buFontTx/>
              <a:buChar char="-"/>
            </a:pPr>
            <a:r>
              <a:rPr lang="lv-LV" dirty="0"/>
              <a:t>n=10-15 from clinical follow up, Androns M dated from 2021 on. </a:t>
            </a:r>
          </a:p>
          <a:p>
            <a:r>
              <a:rPr lang="lv-LV" b="1" i="1" dirty="0">
                <a:solidFill>
                  <a:srgbClr val="0000FF"/>
                </a:solidFill>
              </a:rPr>
              <a:t>Sample collection and sreenings 1-4(5) – smears, bipsies, materials from conization</a:t>
            </a:r>
          </a:p>
          <a:p>
            <a:endParaRPr lang="lv-LV" dirty="0"/>
          </a:p>
          <a:p>
            <a:r>
              <a:rPr lang="lv-LV" b="1" dirty="0"/>
              <a:t>Squamous cell carcinomas (n=20, Jurijs N. from Paul Stradins University Hospital collection) </a:t>
            </a:r>
          </a:p>
          <a:p>
            <a:pPr marL="285750" indent="-285750">
              <a:buFontTx/>
              <a:buChar char="-"/>
            </a:pPr>
            <a:r>
              <a:rPr lang="lv-LV" dirty="0"/>
              <a:t>dated before 2015 (n=10) </a:t>
            </a:r>
          </a:p>
          <a:p>
            <a:pPr marL="285750" indent="-285750">
              <a:buFontTx/>
              <a:buChar char="-"/>
            </a:pPr>
            <a:r>
              <a:rPr lang="lv-LV" dirty="0"/>
              <a:t>dated after 2016 (n=10)  </a:t>
            </a:r>
            <a:endParaRPr lang="lv-LV" sz="1000" dirty="0"/>
          </a:p>
          <a:p>
            <a:pPr marL="285750" indent="-285750">
              <a:buFontTx/>
              <a:buChar char="-"/>
            </a:pPr>
            <a:r>
              <a:rPr lang="lv-LV" dirty="0"/>
              <a:t>Newly collected (n=100) </a:t>
            </a:r>
          </a:p>
          <a:p>
            <a:r>
              <a:rPr lang="lv-LV" b="1" i="1" dirty="0">
                <a:solidFill>
                  <a:srgbClr val="0000FF"/>
                </a:solidFill>
              </a:rPr>
              <a:t>Screenings 1-4(5) Every 6 month after primary investigation – semars, bipsoies, excised tumor materials.</a:t>
            </a:r>
          </a:p>
          <a:p>
            <a:r>
              <a:rPr lang="lv-LV" i="1" dirty="0">
                <a:solidFill>
                  <a:srgbClr val="0000FF"/>
                </a:solidFill>
              </a:rPr>
              <a:t>Follow up after surgery - month 3, month 9, month 15, month 21-22 (year left before project completion, one more screening is possible</a:t>
            </a:r>
            <a:endParaRPr lang="lv-LV" dirty="0">
              <a:solidFill>
                <a:srgbClr val="FF0000"/>
              </a:solidFill>
            </a:endParaRPr>
          </a:p>
        </p:txBody>
      </p:sp>
      <p:sp>
        <p:nvSpPr>
          <p:cNvPr id="4" name="TextBox 3"/>
          <p:cNvSpPr txBox="1"/>
          <p:nvPr/>
        </p:nvSpPr>
        <p:spPr>
          <a:xfrm>
            <a:off x="8016519" y="1475800"/>
            <a:ext cx="3459967" cy="4524315"/>
          </a:xfrm>
          <a:prstGeom prst="rect">
            <a:avLst/>
          </a:prstGeom>
          <a:noFill/>
          <a:ln w="25400">
            <a:solidFill>
              <a:schemeClr val="tx1"/>
            </a:solidFill>
          </a:ln>
        </p:spPr>
        <p:txBody>
          <a:bodyPr wrap="square" rtlCol="0">
            <a:spAutoFit/>
          </a:bodyPr>
          <a:lstStyle/>
          <a:p>
            <a:r>
              <a:rPr lang="lv-LV" b="1" dirty="0"/>
              <a:t>Matching conditionally healthy controls (n=40)</a:t>
            </a:r>
          </a:p>
          <a:p>
            <a:endParaRPr lang="lv-LV" dirty="0"/>
          </a:p>
          <a:p>
            <a:r>
              <a:rPr lang="lv-LV" dirty="0"/>
              <a:t>from clinical follow up, Androns M dated from 2021 (n=40 for start)</a:t>
            </a:r>
          </a:p>
          <a:p>
            <a:endParaRPr lang="lv-LV" dirty="0"/>
          </a:p>
          <a:p>
            <a:r>
              <a:rPr lang="lv-LV" i="1" dirty="0">
                <a:solidFill>
                  <a:srgbClr val="0000FF"/>
                </a:solidFill>
              </a:rPr>
              <a:t>Every 8-10 month after primary investigation</a:t>
            </a:r>
          </a:p>
          <a:p>
            <a:endParaRPr lang="lv-LV" i="1" dirty="0">
              <a:solidFill>
                <a:srgbClr val="0000FF"/>
              </a:solidFill>
            </a:endParaRPr>
          </a:p>
          <a:p>
            <a:r>
              <a:rPr lang="lv-LV" b="1" i="1" dirty="0">
                <a:solidFill>
                  <a:srgbClr val="0000FF"/>
                </a:solidFill>
              </a:rPr>
              <a:t>Cervical smear collection and screenings 1-3(4) </a:t>
            </a:r>
          </a:p>
          <a:p>
            <a:r>
              <a:rPr lang="lv-LV" i="1" dirty="0">
                <a:solidFill>
                  <a:srgbClr val="0000FF"/>
                </a:solidFill>
              </a:rPr>
              <a:t>Month 3, month 12, month 22, (year left before project completion, one more screening is possible - month 30-32).</a:t>
            </a:r>
          </a:p>
          <a:p>
            <a:endParaRPr lang="lv-LV" dirty="0">
              <a:solidFill>
                <a:srgbClr val="FF0000"/>
              </a:solidFill>
            </a:endParaRPr>
          </a:p>
        </p:txBody>
      </p:sp>
    </p:spTree>
    <p:extLst>
      <p:ext uri="{BB962C8B-B14F-4D97-AF65-F5344CB8AC3E}">
        <p14:creationId xmlns:p14="http://schemas.microsoft.com/office/powerpoint/2010/main" val="471910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43788" y="487025"/>
            <a:ext cx="9769643" cy="5816977"/>
          </a:xfrm>
          <a:prstGeom prst="rect">
            <a:avLst/>
          </a:prstGeom>
          <a:noFill/>
        </p:spPr>
        <p:txBody>
          <a:bodyPr wrap="square" rtlCol="0">
            <a:spAutoFit/>
          </a:bodyPr>
          <a:lstStyle/>
          <a:p>
            <a:pPr algn="ctr"/>
            <a:r>
              <a:rPr lang="lv-LV" sz="3000" b="1" dirty="0"/>
              <a:t>Cervical smears  (on-going) </a:t>
            </a:r>
          </a:p>
          <a:p>
            <a:pPr algn="ctr"/>
            <a:endParaRPr lang="lv-LV" sz="3000" b="1" dirty="0"/>
          </a:p>
          <a:p>
            <a:pPr algn="ctr"/>
            <a:r>
              <a:rPr lang="lv-LV" sz="2400" b="1" dirty="0"/>
              <a:t> </a:t>
            </a:r>
            <a:r>
              <a:rPr lang="lv-LV" sz="2400" dirty="0"/>
              <a:t>80 primary + 40*3=120 conditionally healthy follow up + 40*3=120 HSIL &amp; CSSC follow up, totally 350 samples during 24 month.</a:t>
            </a:r>
          </a:p>
          <a:p>
            <a:pPr algn="ctr"/>
            <a:endParaRPr lang="lv-LV" sz="2400" b="1" dirty="0"/>
          </a:p>
          <a:p>
            <a:r>
              <a:rPr lang="lv-LV" sz="2400" b="1" dirty="0"/>
              <a:t>Collection</a:t>
            </a:r>
            <a:r>
              <a:rPr lang="lv-LV" sz="2400" dirty="0"/>
              <a:t>  - cervical brush, conservation of material, transfer for PCR analysis in sets of 20-30 samples at a time (10-12 runs in total). Samples </a:t>
            </a:r>
            <a:r>
              <a:rPr lang="sv-SE" sz="2400" dirty="0"/>
              <a:t>w</a:t>
            </a:r>
            <a:r>
              <a:rPr lang="lv-LV" sz="2400" dirty="0"/>
              <a:t>ould be kept in preservation material in the freege for &gt;month </a:t>
            </a:r>
            <a:r>
              <a:rPr lang="sv-SE" sz="2400" dirty="0"/>
              <a:t> </a:t>
            </a:r>
            <a:r>
              <a:rPr lang="lv-LV" sz="2400" dirty="0"/>
              <a:t>)</a:t>
            </a:r>
          </a:p>
          <a:p>
            <a:endParaRPr lang="lv-LV" sz="2400" dirty="0"/>
          </a:p>
          <a:p>
            <a:r>
              <a:rPr lang="lv-LV" sz="2400" b="1" dirty="0"/>
              <a:t>Liquid cytometry </a:t>
            </a:r>
            <a:r>
              <a:rPr lang="lv-LV" sz="2400" dirty="0"/>
              <a:t>– </a:t>
            </a:r>
            <a:r>
              <a:rPr lang="sv-SE" sz="2400" dirty="0"/>
              <a:t>Subcontracts with Centrala Laboratorija and Gulbja Laboratoria.</a:t>
            </a:r>
            <a:r>
              <a:rPr lang="lv-LV" sz="2400" dirty="0"/>
              <a:t> Diagnosis confirmation </a:t>
            </a:r>
            <a:r>
              <a:rPr lang="sv-SE" sz="2400" dirty="0"/>
              <a:t> </a:t>
            </a:r>
            <a:endParaRPr lang="lv-LV" sz="2400" dirty="0"/>
          </a:p>
          <a:p>
            <a:endParaRPr lang="lv-LV" sz="2400" b="1" dirty="0"/>
          </a:p>
          <a:p>
            <a:r>
              <a:rPr lang="lv-LV" sz="2400" b="1" dirty="0"/>
              <a:t>DNA extraction</a:t>
            </a:r>
            <a:r>
              <a:rPr lang="sv-SE" sz="2400" b="1" dirty="0"/>
              <a:t> </a:t>
            </a:r>
            <a:r>
              <a:rPr lang="lv-LV" sz="2400" b="1" dirty="0"/>
              <a:t>+ HR HPV specific PCR </a:t>
            </a:r>
            <a:r>
              <a:rPr lang="lv-LV" sz="2400" dirty="0"/>
              <a:t>(kits) </a:t>
            </a:r>
            <a:r>
              <a:rPr lang="sv-SE" sz="2400" dirty="0"/>
              <a:t>Subcontracts with Centrala Laboratorija and Gulbja Laboratoria.</a:t>
            </a:r>
            <a:r>
              <a:rPr lang="lv-LV" sz="2400" dirty="0"/>
              <a:t> </a:t>
            </a:r>
          </a:p>
          <a:p>
            <a:endParaRPr lang="lv-LV" sz="2400" dirty="0"/>
          </a:p>
        </p:txBody>
      </p:sp>
    </p:spTree>
    <p:extLst>
      <p:ext uri="{BB962C8B-B14F-4D97-AF65-F5344CB8AC3E}">
        <p14:creationId xmlns:p14="http://schemas.microsoft.com/office/powerpoint/2010/main" val="1913166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38989" y="412789"/>
            <a:ext cx="9914021" cy="6093976"/>
          </a:xfrm>
          <a:prstGeom prst="rect">
            <a:avLst/>
          </a:prstGeom>
          <a:noFill/>
        </p:spPr>
        <p:txBody>
          <a:bodyPr wrap="square" rtlCol="0">
            <a:spAutoFit/>
          </a:bodyPr>
          <a:lstStyle/>
          <a:p>
            <a:pPr algn="ctr"/>
            <a:r>
              <a:rPr lang="lv-LV" sz="3000" b="1" dirty="0"/>
              <a:t>Cervical biopsies and resected material of tumors (done) </a:t>
            </a:r>
            <a:endParaRPr lang="sv-SE" sz="3000" b="1" dirty="0"/>
          </a:p>
          <a:p>
            <a:pPr algn="ctr"/>
            <a:endParaRPr lang="lv-LV" sz="2400" b="1" dirty="0"/>
          </a:p>
          <a:p>
            <a:pPr algn="ctr"/>
            <a:r>
              <a:rPr lang="lv-LV" sz="2400" b="1" dirty="0"/>
              <a:t>40 from collection, </a:t>
            </a:r>
          </a:p>
          <a:p>
            <a:pPr algn="ctr"/>
            <a:r>
              <a:rPr lang="lv-LV" sz="2400" b="1" dirty="0"/>
              <a:t>unknown number from the prospective study – expected to be approx 20</a:t>
            </a:r>
          </a:p>
          <a:p>
            <a:pPr algn="ctr"/>
            <a:endParaRPr lang="lv-LV" sz="2400" b="1" dirty="0"/>
          </a:p>
          <a:p>
            <a:r>
              <a:rPr lang="lv-LV" sz="2400" b="1" dirty="0"/>
              <a:t>Collection</a:t>
            </a:r>
            <a:r>
              <a:rPr lang="lv-LV" sz="2400" dirty="0"/>
              <a:t>  -  formalin fixation 1-2 days 4% formalin, transfer to PBS, paraffinization  </a:t>
            </a:r>
            <a:r>
              <a:rPr lang="sv-SE" sz="2400" dirty="0"/>
              <a:t> </a:t>
            </a:r>
            <a:endParaRPr lang="lv-LV" sz="2400" dirty="0"/>
          </a:p>
          <a:p>
            <a:endParaRPr lang="lv-LV" sz="2400" dirty="0"/>
          </a:p>
          <a:p>
            <a:r>
              <a:rPr lang="lv-LV" sz="2400" b="1" dirty="0"/>
              <a:t>Immunohistochemistry</a:t>
            </a:r>
            <a:r>
              <a:rPr lang="lv-LV" sz="2400" dirty="0"/>
              <a:t> of biopsies and sections from conization materials and resected tumors for p21, p53– Paul Stradins University Hospital </a:t>
            </a:r>
            <a:r>
              <a:rPr lang="sv-SE" sz="2400" dirty="0"/>
              <a:t> </a:t>
            </a:r>
            <a:endParaRPr lang="lv-LV" sz="2400" dirty="0"/>
          </a:p>
          <a:p>
            <a:endParaRPr lang="lv-LV" sz="2400" dirty="0"/>
          </a:p>
          <a:p>
            <a:r>
              <a:rPr lang="lv-LV" sz="2400" b="1" dirty="0"/>
              <a:t>DNA extraction </a:t>
            </a:r>
            <a:r>
              <a:rPr lang="lv-LV" sz="2400" dirty="0"/>
              <a:t>Sectioning FFPE blocks, DNA extraction</a:t>
            </a:r>
            <a:r>
              <a:rPr lang="lv-LV" sz="2400" b="1" dirty="0"/>
              <a:t> </a:t>
            </a:r>
            <a:r>
              <a:rPr lang="lv-LV" sz="2400" dirty="0"/>
              <a:t>QUIGEN kits. Aliqoting, deep freezing of the aliqotes.</a:t>
            </a:r>
          </a:p>
          <a:p>
            <a:endParaRPr lang="lv-LV" sz="2400" b="1" dirty="0"/>
          </a:p>
          <a:p>
            <a:r>
              <a:rPr lang="lv-LV" sz="2400" b="1" dirty="0"/>
              <a:t>HR HPV specific PCR of extracted DNA </a:t>
            </a:r>
            <a:r>
              <a:rPr lang="lv-LV" sz="2400" dirty="0"/>
              <a:t>(Q PCR for 15 HR HPVs) </a:t>
            </a:r>
            <a:r>
              <a:rPr lang="sv-SE" sz="2400" dirty="0"/>
              <a:t> </a:t>
            </a:r>
            <a:endParaRPr lang="lv-LV" sz="2400" dirty="0"/>
          </a:p>
          <a:p>
            <a:endParaRPr lang="lv-LV" sz="2400" dirty="0"/>
          </a:p>
        </p:txBody>
      </p:sp>
    </p:spTree>
    <p:extLst>
      <p:ext uri="{BB962C8B-B14F-4D97-AF65-F5344CB8AC3E}">
        <p14:creationId xmlns:p14="http://schemas.microsoft.com/office/powerpoint/2010/main" val="2501307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9020" y="301519"/>
            <a:ext cx="10897403" cy="6155531"/>
          </a:xfrm>
          <a:prstGeom prst="rect">
            <a:avLst/>
          </a:prstGeom>
        </p:spPr>
        <p:txBody>
          <a:bodyPr wrap="square">
            <a:spAutoFit/>
          </a:bodyPr>
          <a:lstStyle/>
          <a:p>
            <a:pPr algn="ctr"/>
            <a:r>
              <a:rPr lang="lv-LV" sz="3000" b="1" dirty="0"/>
              <a:t>Genotype HR HPVs in healthy and diseased cervix  - 2023 (done)</a:t>
            </a:r>
          </a:p>
          <a:p>
            <a:endParaRPr lang="lv-LV" sz="2600" b="1" dirty="0"/>
          </a:p>
          <a:p>
            <a:r>
              <a:rPr lang="lv-LV" sz="2600" dirty="0"/>
              <a:t>Determine prevalent genotypes on newly collected samples</a:t>
            </a:r>
          </a:p>
          <a:p>
            <a:r>
              <a:rPr lang="lv-LV" sz="2600" dirty="0"/>
              <a:t> – after each screening – 20* 5=100 HSIL samples</a:t>
            </a:r>
          </a:p>
          <a:p>
            <a:pPr marL="285750" indent="-285750">
              <a:buFontTx/>
              <a:buChar char="-"/>
            </a:pPr>
            <a:r>
              <a:rPr lang="lv-LV" sz="2600" dirty="0"/>
              <a:t>In biobank HSIL and SCCC samples from earlier years – before 2015, after 2016  – max 40 SCCC samples</a:t>
            </a:r>
          </a:p>
          <a:p>
            <a:r>
              <a:rPr lang="lv-LV" sz="2600" dirty="0"/>
              <a:t>In total, 140 samples</a:t>
            </a:r>
          </a:p>
          <a:p>
            <a:pPr marL="285750" indent="-285750">
              <a:buFontTx/>
              <a:buChar char="-"/>
            </a:pPr>
            <a:endParaRPr lang="lv-LV" sz="2600" dirty="0"/>
          </a:p>
          <a:p>
            <a:r>
              <a:rPr lang="lv-LV" sz="2600" dirty="0"/>
              <a:t>Conditionally healthy – 40 pts * 2-4 visits </a:t>
            </a:r>
          </a:p>
          <a:p>
            <a:endParaRPr lang="lv-LV" sz="2600" dirty="0"/>
          </a:p>
          <a:p>
            <a:r>
              <a:rPr lang="lv-LV" sz="2600" dirty="0"/>
              <a:t>HR HPV PCR in totally 300 samples during two years.</a:t>
            </a:r>
          </a:p>
          <a:p>
            <a:endParaRPr lang="lv-LV" sz="2600" dirty="0"/>
          </a:p>
          <a:p>
            <a:r>
              <a:rPr lang="lv-LV" sz="2600" b="1" dirty="0"/>
              <a:t>Define two dominant HR HPVs – HPV16 and ?? (HPV 56, or 58, or 52??)</a:t>
            </a:r>
          </a:p>
          <a:p>
            <a:endParaRPr lang="lv-LV" sz="2600" b="1" dirty="0"/>
          </a:p>
          <a:p>
            <a:r>
              <a:rPr lang="lv-LV" sz="2600" b="1" dirty="0"/>
              <a:t>Now we know that it is HPV31 in conditionally healthy, and HPV33 in cancer</a:t>
            </a:r>
          </a:p>
        </p:txBody>
      </p:sp>
    </p:spTree>
    <p:extLst>
      <p:ext uri="{BB962C8B-B14F-4D97-AF65-F5344CB8AC3E}">
        <p14:creationId xmlns:p14="http://schemas.microsoft.com/office/powerpoint/2010/main" val="2500640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6411" y="240804"/>
            <a:ext cx="12035589" cy="5878532"/>
          </a:xfrm>
          <a:prstGeom prst="rect">
            <a:avLst/>
          </a:prstGeom>
          <a:noFill/>
        </p:spPr>
        <p:txBody>
          <a:bodyPr wrap="square" rtlCol="0">
            <a:spAutoFit/>
          </a:bodyPr>
          <a:lstStyle/>
          <a:p>
            <a:pPr algn="ctr"/>
            <a:r>
              <a:rPr lang="lv-LV" sz="3000" b="1" dirty="0"/>
              <a:t>Characterize evolution of dominant strains (started)</a:t>
            </a:r>
          </a:p>
          <a:p>
            <a:endParaRPr lang="lv-LV" sz="1000" b="1" dirty="0"/>
          </a:p>
          <a:p>
            <a:r>
              <a:rPr lang="lv-LV" sz="2600" strike="sngStrike" dirty="0"/>
              <a:t>L1 as most variable capsid, </a:t>
            </a:r>
            <a:r>
              <a:rPr lang="lv-LV" sz="2600" dirty="0"/>
              <a:t>E6 and E7 as oncoproteins defining chronic infection &amp; malignization – attempt Sanger sequening in all 1st and last samples from the dominant strains. </a:t>
            </a:r>
          </a:p>
          <a:p>
            <a:endParaRPr lang="lv-LV" sz="1000" dirty="0"/>
          </a:p>
          <a:p>
            <a:r>
              <a:rPr lang="lv-LV" sz="2600" dirty="0"/>
              <a:t>HPV 16 – 100% in cancer, 10-15% in general population.  </a:t>
            </a:r>
          </a:p>
          <a:p>
            <a:endParaRPr lang="lv-LV" sz="1000" dirty="0"/>
          </a:p>
          <a:p>
            <a:r>
              <a:rPr lang="lv-LV" sz="2600" strike="sngStrike" dirty="0"/>
              <a:t>Other HR HPV – 10% max, of total 80 – 10 early and 10 late samples. 20 sequencing runs.</a:t>
            </a:r>
          </a:p>
          <a:p>
            <a:endParaRPr lang="lv-LV" sz="1000" dirty="0"/>
          </a:p>
          <a:p>
            <a:r>
              <a:rPr lang="lv-LV" sz="2600" dirty="0"/>
              <a:t>Subcontract arranged for the whole RSU, experiments to be done in 2024.</a:t>
            </a:r>
          </a:p>
          <a:p>
            <a:endParaRPr lang="lv-LV" sz="2600" dirty="0"/>
          </a:p>
          <a:p>
            <a:r>
              <a:rPr lang="lv-LV" sz="2600" b="1" dirty="0"/>
              <a:t>Will receive approx 40 sequences of E6 and E7 of HR HPV 16 </a:t>
            </a:r>
            <a:r>
              <a:rPr lang="lv-LV" sz="2600" b="1" strike="sngStrike" dirty="0"/>
              <a:t>and one more HR HPV</a:t>
            </a:r>
            <a:r>
              <a:rPr lang="lv-LV" sz="2600" b="1" dirty="0"/>
              <a:t>.</a:t>
            </a:r>
          </a:p>
          <a:p>
            <a:r>
              <a:rPr lang="lv-LV" sz="2400" dirty="0"/>
              <a:t>In sequential samples, and in newly collected vs biobanked samples:</a:t>
            </a:r>
          </a:p>
          <a:p>
            <a:pPr marL="342900" indent="-342900">
              <a:buFont typeface="Wingdings" panose="05000000000000000000" pitchFamily="2" charset="2"/>
              <a:buChar char="ü"/>
            </a:pPr>
            <a:r>
              <a:rPr lang="lv-LV" sz="2400" dirty="0"/>
              <a:t>Genotype drift   </a:t>
            </a:r>
          </a:p>
          <a:p>
            <a:pPr marL="342900" indent="-342900">
              <a:buFont typeface="Wingdings" panose="05000000000000000000" pitchFamily="2" charset="2"/>
              <a:buChar char="ü"/>
            </a:pPr>
            <a:r>
              <a:rPr lang="lv-LV" sz="2400" dirty="0"/>
              <a:t>Epitopic drift in </a:t>
            </a:r>
            <a:r>
              <a:rPr lang="lv-LV" sz="2400" strike="sngStrike" dirty="0"/>
              <a:t>L1, </a:t>
            </a:r>
            <a:r>
              <a:rPr lang="lv-LV" sz="2400" dirty="0"/>
              <a:t>E6, E7</a:t>
            </a:r>
          </a:p>
        </p:txBody>
      </p:sp>
    </p:spTree>
    <p:extLst>
      <p:ext uri="{BB962C8B-B14F-4D97-AF65-F5344CB8AC3E}">
        <p14:creationId xmlns:p14="http://schemas.microsoft.com/office/powerpoint/2010/main" val="15328260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TotalTime>
  <Words>1867</Words>
  <Application>Microsoft Office PowerPoint</Application>
  <PresentationFormat>Bredbild</PresentationFormat>
  <Paragraphs>165</Paragraphs>
  <Slides>13</Slides>
  <Notes>4</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13</vt:i4>
      </vt:variant>
    </vt:vector>
  </HeadingPairs>
  <TitlesOfParts>
    <vt:vector size="18" baseType="lpstr">
      <vt:lpstr>Arial</vt:lpstr>
      <vt:lpstr>Calibri</vt:lpstr>
      <vt:lpstr>Calibri Light</vt:lpstr>
      <vt:lpstr>Wingdings</vt:lpstr>
      <vt:lpstr>Office Theme</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Maria Issagouliantis</cp:lastModifiedBy>
  <cp:revision>27</cp:revision>
  <dcterms:created xsi:type="dcterms:W3CDTF">2022-01-26T14:16:55Z</dcterms:created>
  <dcterms:modified xsi:type="dcterms:W3CDTF">2024-01-18T10:33:28Z</dcterms:modified>
</cp:coreProperties>
</file>