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77" r:id="rId2"/>
    <p:sldId id="291" r:id="rId3"/>
    <p:sldId id="292" r:id="rId4"/>
    <p:sldId id="283" r:id="rId5"/>
    <p:sldId id="279" r:id="rId6"/>
    <p:sldId id="278" r:id="rId7"/>
    <p:sldId id="280" r:id="rId8"/>
    <p:sldId id="284" r:id="rId9"/>
    <p:sldId id="287" r:id="rId10"/>
    <p:sldId id="293" r:id="rId11"/>
    <p:sldId id="285"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563"/>
    <p:restoredTop sz="94589"/>
  </p:normalViewPr>
  <p:slideViewPr>
    <p:cSldViewPr snapToGrid="0">
      <p:cViewPr varScale="1">
        <p:scale>
          <a:sx n="60" d="100"/>
          <a:sy n="60" d="100"/>
        </p:scale>
        <p:origin x="200" y="1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84464-2844-9343-8995-897D910C1EFB}"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AF221-66BA-6346-BC3E-1FAC5048B766}" type="slidenum">
              <a:rPr lang="en-US" smtClean="0"/>
              <a:t>‹#›</a:t>
            </a:fld>
            <a:endParaRPr lang="en-US"/>
          </a:p>
        </p:txBody>
      </p:sp>
    </p:spTree>
    <p:extLst>
      <p:ext uri="{BB962C8B-B14F-4D97-AF65-F5344CB8AC3E}">
        <p14:creationId xmlns:p14="http://schemas.microsoft.com/office/powerpoint/2010/main" val="269585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AF221-66BA-6346-BC3E-1FAC5048B766}" type="slidenum">
              <a:rPr lang="en-US" smtClean="0"/>
              <a:t>3</a:t>
            </a:fld>
            <a:endParaRPr lang="en-US"/>
          </a:p>
        </p:txBody>
      </p:sp>
    </p:spTree>
    <p:extLst>
      <p:ext uri="{BB962C8B-B14F-4D97-AF65-F5344CB8AC3E}">
        <p14:creationId xmlns:p14="http://schemas.microsoft.com/office/powerpoint/2010/main" val="298691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F860-6E85-2D70-1F8E-D89EA6AD2E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00543-7407-3A7D-920F-CA304B0CB3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9DB3D3-AB2E-F490-7851-2FE337BFCF29}"/>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5" name="Footer Placeholder 4">
            <a:extLst>
              <a:ext uri="{FF2B5EF4-FFF2-40B4-BE49-F238E27FC236}">
                <a16:creationId xmlns:a16="http://schemas.microsoft.com/office/drawing/2014/main" id="{4DC589F4-A5D6-B55A-EEBF-CE10E5D93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282BC-1A99-834D-4D2E-D74528CA6EF1}"/>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4265319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C240-DA68-E530-6057-D44E8F814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E24E56-6AFC-B5DA-4D2D-37327ADBC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9DD02-5B19-9B32-CAA7-6B5EFB39E8A2}"/>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5" name="Footer Placeholder 4">
            <a:extLst>
              <a:ext uri="{FF2B5EF4-FFF2-40B4-BE49-F238E27FC236}">
                <a16:creationId xmlns:a16="http://schemas.microsoft.com/office/drawing/2014/main" id="{548B6CC2-B2AD-913A-39AC-3C519FD46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92DA0-7184-9E16-1F3C-9B9F252B46F2}"/>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96569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D4613-4B22-59F0-06B5-8BA14A09C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C4D9F4-C8B6-5575-B38E-4A5141CE50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184F5-8416-7453-DBC4-EBD59391AE05}"/>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5" name="Footer Placeholder 4">
            <a:extLst>
              <a:ext uri="{FF2B5EF4-FFF2-40B4-BE49-F238E27FC236}">
                <a16:creationId xmlns:a16="http://schemas.microsoft.com/office/drawing/2014/main" id="{6EBCBBEC-25F4-3126-FAD8-218E569E5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FD9C6-EC97-2E54-2B1F-E1D11516DB19}"/>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384697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5895-8742-A93D-D431-79BBB3E0D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072A8-D551-9CCC-ADA9-3B80CECD0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EFEFF-D5BE-483F-44DB-3EE829BBBC3E}"/>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5" name="Footer Placeholder 4">
            <a:extLst>
              <a:ext uri="{FF2B5EF4-FFF2-40B4-BE49-F238E27FC236}">
                <a16:creationId xmlns:a16="http://schemas.microsoft.com/office/drawing/2014/main" id="{A1A215E6-2235-BC91-47AC-3FF258F8D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FFA07-7844-7E20-DB9D-C154602F219F}"/>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157534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2568-8C38-E91C-443E-96AB1C6C4F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859FB4-8D7A-C5C8-0996-3F7F3CE8F3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79323C-2DBD-E639-E1B7-A48F967E01FC}"/>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5" name="Footer Placeholder 4">
            <a:extLst>
              <a:ext uri="{FF2B5EF4-FFF2-40B4-BE49-F238E27FC236}">
                <a16:creationId xmlns:a16="http://schemas.microsoft.com/office/drawing/2014/main" id="{9B9C5492-4BB9-BF37-5E3A-F9D3B0C8B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5EEBC-BE2A-3438-637A-B97D2A7D469A}"/>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140430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A06D-5C87-1BA8-617E-8EA65A4B0D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277E07-08BB-FADA-5640-8419913D74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D17C70-2EA6-33BF-1C73-24DF72559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CEF84-B5F2-6BFA-A5AE-9D64A8D25359}"/>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6" name="Footer Placeholder 5">
            <a:extLst>
              <a:ext uri="{FF2B5EF4-FFF2-40B4-BE49-F238E27FC236}">
                <a16:creationId xmlns:a16="http://schemas.microsoft.com/office/drawing/2014/main" id="{BDC9D2E1-E0BF-4354-B7D2-E01F76714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E42D7-F0C6-C8E1-DF7E-41084895B234}"/>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1466536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831C-653C-9D73-1D50-C92CDE28D7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7D507-2E8A-76DF-7567-8D1114A6BA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5CF0B-F5C5-0BDB-05C8-CA74D0DBB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0C8F4C-7EFD-446F-5F2E-0D1D964960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053D8C-AA29-BEDA-9DE1-5C5C4EDD8D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F1BA6-6A54-5526-BC41-566D2FCD4E25}"/>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8" name="Footer Placeholder 7">
            <a:extLst>
              <a:ext uri="{FF2B5EF4-FFF2-40B4-BE49-F238E27FC236}">
                <a16:creationId xmlns:a16="http://schemas.microsoft.com/office/drawing/2014/main" id="{9D507EB1-C175-416C-0E04-C43D74AAFB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2C9499-5A51-0294-5C9D-024B26457E14}"/>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181995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A957-F45B-7D07-5944-6BC3D6E714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C98D5-BBE5-52BD-F8F8-58BB6F29A648}"/>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4" name="Footer Placeholder 3">
            <a:extLst>
              <a:ext uri="{FF2B5EF4-FFF2-40B4-BE49-F238E27FC236}">
                <a16:creationId xmlns:a16="http://schemas.microsoft.com/office/drawing/2014/main" id="{C4A2ACB8-AD3E-05A1-7F0A-7D85944AD6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BCAD8A-032B-5081-F6C4-53316B54DCFB}"/>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238926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E95A09-F5E3-C61B-5936-C54DBF39FEC7}"/>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3" name="Footer Placeholder 2">
            <a:extLst>
              <a:ext uri="{FF2B5EF4-FFF2-40B4-BE49-F238E27FC236}">
                <a16:creationId xmlns:a16="http://schemas.microsoft.com/office/drawing/2014/main" id="{F7CABE03-EE5C-759C-BE4B-E909F5477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F4C02B-7B87-F5CD-EB5E-BA75D16389F3}"/>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418473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DA64-0093-2EF1-DE1A-7F3A966B0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0F6A3B-78FD-BAF3-0750-BC08E17D2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EF5C00-ADC5-E0E3-5520-FB8762FEC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B374E-969C-A9E2-DD68-8970F9143EA2}"/>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6" name="Footer Placeholder 5">
            <a:extLst>
              <a:ext uri="{FF2B5EF4-FFF2-40B4-BE49-F238E27FC236}">
                <a16:creationId xmlns:a16="http://schemas.microsoft.com/office/drawing/2014/main" id="{7DB1F5EB-CE6B-33F7-8BE6-51CEF2E44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35181-E6B5-ACD4-682B-19B5EA919A0E}"/>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10131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CD6E-D190-EC5C-9154-BA0B2CC54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E79C16-4736-952A-D3AE-A8FCE17EFC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3A37A2-2574-1F14-A84F-55E421DB4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0E9CF-D3F7-9072-3F6B-7274AC2DBA0C}"/>
              </a:ext>
            </a:extLst>
          </p:cNvPr>
          <p:cNvSpPr>
            <a:spLocks noGrp="1"/>
          </p:cNvSpPr>
          <p:nvPr>
            <p:ph type="dt" sz="half" idx="10"/>
          </p:nvPr>
        </p:nvSpPr>
        <p:spPr/>
        <p:txBody>
          <a:bodyPr/>
          <a:lstStyle/>
          <a:p>
            <a:fld id="{C648DC76-6946-7B47-9268-BC798BDC2748}" type="datetimeFigureOut">
              <a:rPr lang="en-US" smtClean="0"/>
              <a:t>4/21/26</a:t>
            </a:fld>
            <a:endParaRPr lang="en-US"/>
          </a:p>
        </p:txBody>
      </p:sp>
      <p:sp>
        <p:nvSpPr>
          <p:cNvPr id="6" name="Footer Placeholder 5">
            <a:extLst>
              <a:ext uri="{FF2B5EF4-FFF2-40B4-BE49-F238E27FC236}">
                <a16:creationId xmlns:a16="http://schemas.microsoft.com/office/drawing/2014/main" id="{195C0AFE-1C18-6456-D0D1-D7526691B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74FEF-DF35-D057-1FC5-4BDBE3ECB295}"/>
              </a:ext>
            </a:extLst>
          </p:cNvPr>
          <p:cNvSpPr>
            <a:spLocks noGrp="1"/>
          </p:cNvSpPr>
          <p:nvPr>
            <p:ph type="sldNum" sz="quarter" idx="12"/>
          </p:nvPr>
        </p:nvSpPr>
        <p:spPr/>
        <p:txBody>
          <a:bodyPr/>
          <a:lstStyle/>
          <a:p>
            <a:fld id="{971BD307-CB22-9A44-BF45-CEFB14A27719}" type="slidenum">
              <a:rPr lang="en-US" smtClean="0"/>
              <a:t>‹#›</a:t>
            </a:fld>
            <a:endParaRPr lang="en-US"/>
          </a:p>
        </p:txBody>
      </p:sp>
    </p:spTree>
    <p:extLst>
      <p:ext uri="{BB962C8B-B14F-4D97-AF65-F5344CB8AC3E}">
        <p14:creationId xmlns:p14="http://schemas.microsoft.com/office/powerpoint/2010/main" val="350571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B0947-BD54-C681-8680-42F515ED91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C7DA1E-3212-B1DF-6870-50548C1296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FA472-AA01-E7B8-D89F-15D65AC28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48DC76-6946-7B47-9268-BC798BDC2748}" type="datetimeFigureOut">
              <a:rPr lang="en-US" smtClean="0"/>
              <a:t>4/21/26</a:t>
            </a:fld>
            <a:endParaRPr lang="en-US"/>
          </a:p>
        </p:txBody>
      </p:sp>
      <p:sp>
        <p:nvSpPr>
          <p:cNvPr id="5" name="Footer Placeholder 4">
            <a:extLst>
              <a:ext uri="{FF2B5EF4-FFF2-40B4-BE49-F238E27FC236}">
                <a16:creationId xmlns:a16="http://schemas.microsoft.com/office/drawing/2014/main" id="{07ACB8C6-AFA3-3072-DF23-32E93D85A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CD53A9-68A7-43F1-3F86-F9A300F7C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BD307-CB22-9A44-BF45-CEFB14A27719}" type="slidenum">
              <a:rPr lang="en-US" smtClean="0"/>
              <a:t>‹#›</a:t>
            </a:fld>
            <a:endParaRPr lang="en-US"/>
          </a:p>
        </p:txBody>
      </p:sp>
    </p:spTree>
    <p:extLst>
      <p:ext uri="{BB962C8B-B14F-4D97-AF65-F5344CB8AC3E}">
        <p14:creationId xmlns:p14="http://schemas.microsoft.com/office/powerpoint/2010/main" val="1628944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hyperlink" Target="https://monoskop.org/images/6/6e/Haraway_Donna_1988_Situated_Knowledges_The_Science_Question_in_Feminism_and_the_Privilege_of_Partial_Perspective.pdf" TargetMode="External"/><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hyperlink" Target="https://instituteofradicalimagination.org/" TargetMode="External"/><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hyperlink" Target="https://shared-campus.com/" TargetMode="External"/><Relationship Id="rId4" Type="http://schemas.openxmlformats.org/officeDocument/2006/relationships/hyperlink" Target="https://www.schoolofdisobedien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94E03-1FB3-5D9E-F720-B053E550120D}"/>
              </a:ext>
            </a:extLst>
          </p:cNvPr>
          <p:cNvPicPr>
            <a:picLocks noChangeAspect="1"/>
          </p:cNvPicPr>
          <p:nvPr/>
        </p:nvPicPr>
        <p:blipFill>
          <a:blip r:embed="rId2"/>
          <a:stretch>
            <a:fillRect/>
          </a:stretch>
        </p:blipFill>
        <p:spPr>
          <a:xfrm>
            <a:off x="8834958" y="5727939"/>
            <a:ext cx="1365504" cy="800100"/>
          </a:xfrm>
          <a:prstGeom prst="rect">
            <a:avLst/>
          </a:prstGeom>
        </p:spPr>
      </p:pic>
      <p:pic>
        <p:nvPicPr>
          <p:cNvPr id="7" name="Attēls 7">
            <a:extLst>
              <a:ext uri="{FF2B5EF4-FFF2-40B4-BE49-F238E27FC236}">
                <a16:creationId xmlns:a16="http://schemas.microsoft.com/office/drawing/2014/main" id="{B7CE51EE-5CBE-8267-0A4D-1A8D060A1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462" y="5657940"/>
            <a:ext cx="1504599" cy="940098"/>
          </a:xfrm>
          <a:prstGeom prst="rect">
            <a:avLst/>
          </a:prstGeom>
        </p:spPr>
      </p:pic>
      <p:sp>
        <p:nvSpPr>
          <p:cNvPr id="8" name="TextBox 7">
            <a:extLst>
              <a:ext uri="{FF2B5EF4-FFF2-40B4-BE49-F238E27FC236}">
                <a16:creationId xmlns:a16="http://schemas.microsoft.com/office/drawing/2014/main" id="{D5608C78-529A-CAEA-44ED-9236522467B2}"/>
              </a:ext>
            </a:extLst>
          </p:cNvPr>
          <p:cNvSpPr txBox="1"/>
          <p:nvPr/>
        </p:nvSpPr>
        <p:spPr>
          <a:xfrm flipH="1">
            <a:off x="700866" y="2510953"/>
            <a:ext cx="11303623" cy="1631216"/>
          </a:xfrm>
          <a:prstGeom prst="rect">
            <a:avLst/>
          </a:prstGeom>
          <a:noFill/>
        </p:spPr>
        <p:txBody>
          <a:bodyPr wrap="square" rtlCol="0">
            <a:spAutoFit/>
          </a:bodyPr>
          <a:lstStyle/>
          <a:p>
            <a:r>
              <a:rPr lang="en-US" sz="3200" b="1" dirty="0">
                <a:latin typeface="Lao MN" pitchFamily="2" charset="0"/>
                <a:cs typeface="Lao MN" pitchFamily="2" charset="0"/>
              </a:rPr>
              <a:t>Learning from the unknown. </a:t>
            </a:r>
          </a:p>
          <a:p>
            <a:r>
              <a:rPr lang="en-US" sz="3200" b="1" dirty="0">
                <a:latin typeface="Lao MN" pitchFamily="2" charset="0"/>
                <a:cs typeface="Lao MN" pitchFamily="2" charset="0"/>
              </a:rPr>
              <a:t>Curatorial education as source for the experiment</a:t>
            </a:r>
          </a:p>
          <a:p>
            <a:endParaRPr lang="en-US" sz="3600" b="1" dirty="0">
              <a:latin typeface="Lao MN" pitchFamily="2" charset="0"/>
              <a:cs typeface="Lao MN" pitchFamily="2" charset="0"/>
            </a:endParaRPr>
          </a:p>
        </p:txBody>
      </p:sp>
      <p:sp>
        <p:nvSpPr>
          <p:cNvPr id="10" name="TextBox 9">
            <a:extLst>
              <a:ext uri="{FF2B5EF4-FFF2-40B4-BE49-F238E27FC236}">
                <a16:creationId xmlns:a16="http://schemas.microsoft.com/office/drawing/2014/main" id="{D647F389-8564-CFB3-B726-1AB1178E9837}"/>
              </a:ext>
            </a:extLst>
          </p:cNvPr>
          <p:cNvSpPr txBox="1"/>
          <p:nvPr/>
        </p:nvSpPr>
        <p:spPr>
          <a:xfrm>
            <a:off x="6096000" y="4347047"/>
            <a:ext cx="5580780" cy="1477328"/>
          </a:xfrm>
          <a:prstGeom prst="rect">
            <a:avLst/>
          </a:prstGeom>
          <a:noFill/>
        </p:spPr>
        <p:txBody>
          <a:bodyPr wrap="square" rtlCol="0">
            <a:spAutoFit/>
          </a:bodyPr>
          <a:lstStyle/>
          <a:p>
            <a:pPr algn="r"/>
            <a:r>
              <a:rPr lang="en-US" dirty="0">
                <a:latin typeface="Lao MN" pitchFamily="2" charset="0"/>
                <a:cs typeface="Lao MN" pitchFamily="2" charset="0"/>
              </a:rPr>
              <a:t>Antra Priede </a:t>
            </a:r>
          </a:p>
          <a:p>
            <a:pPr algn="r"/>
            <a:r>
              <a:rPr lang="en-US" dirty="0">
                <a:latin typeface="Lao MN" pitchFamily="2" charset="0"/>
                <a:cs typeface="Lao MN" pitchFamily="2" charset="0"/>
              </a:rPr>
              <a:t>Mag. art., Vice-rector for Academic Affairs</a:t>
            </a:r>
          </a:p>
          <a:p>
            <a:pPr algn="r"/>
            <a:r>
              <a:rPr lang="en-US" dirty="0">
                <a:latin typeface="Lao MN" pitchFamily="2" charset="0"/>
                <a:cs typeface="Lao MN" pitchFamily="2" charset="0"/>
              </a:rPr>
              <a:t>The Art Academy of Latvia</a:t>
            </a:r>
          </a:p>
          <a:p>
            <a:pPr algn="r"/>
            <a:r>
              <a:rPr lang="en-US" dirty="0">
                <a:latin typeface="Lao MN" pitchFamily="2" charset="0"/>
                <a:cs typeface="Lao MN" pitchFamily="2" charset="0"/>
              </a:rPr>
              <a:t>22.04.2026.</a:t>
            </a:r>
          </a:p>
          <a:p>
            <a:endParaRPr lang="en-US" dirty="0"/>
          </a:p>
        </p:txBody>
      </p:sp>
    </p:spTree>
    <p:extLst>
      <p:ext uri="{BB962C8B-B14F-4D97-AF65-F5344CB8AC3E}">
        <p14:creationId xmlns:p14="http://schemas.microsoft.com/office/powerpoint/2010/main" val="79164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3233AD-74C7-C399-240A-83C8FC179E2C}"/>
            </a:ext>
          </a:extLst>
        </p:cNvPr>
        <p:cNvGrpSpPr/>
        <p:nvPr/>
      </p:nvGrpSpPr>
      <p:grpSpPr>
        <a:xfrm>
          <a:off x="0" y="0"/>
          <a:ext cx="0" cy="0"/>
          <a:chOff x="0" y="0"/>
          <a:chExt cx="0" cy="0"/>
        </a:xfrm>
      </p:grpSpPr>
      <p:pic>
        <p:nvPicPr>
          <p:cNvPr id="7" name="Picture 6" descr="A house with a body of water and a bird on the side&#10;&#10;AI-generated content may be incorrect.">
            <a:extLst>
              <a:ext uri="{FF2B5EF4-FFF2-40B4-BE49-F238E27FC236}">
                <a16:creationId xmlns:a16="http://schemas.microsoft.com/office/drawing/2014/main" id="{89B8A83C-CC62-1790-FACA-56698717B048}"/>
              </a:ext>
            </a:extLst>
          </p:cNvPr>
          <p:cNvPicPr>
            <a:picLocks noChangeAspect="1"/>
          </p:cNvPicPr>
          <p:nvPr/>
        </p:nvPicPr>
        <p:blipFill>
          <a:blip r:embed="rId2"/>
          <a:stretch>
            <a:fillRect/>
          </a:stretch>
        </p:blipFill>
        <p:spPr>
          <a:xfrm>
            <a:off x="1472524" y="997806"/>
            <a:ext cx="3646791" cy="4862388"/>
          </a:xfrm>
          <a:prstGeom prst="rect">
            <a:avLst/>
          </a:prstGeom>
        </p:spPr>
      </p:pic>
      <p:pic>
        <p:nvPicPr>
          <p:cNvPr id="5" name="Picture 4" descr="A group of people sitting on a wood floor&#10;&#10;AI-generated content may be incorrect.">
            <a:extLst>
              <a:ext uri="{FF2B5EF4-FFF2-40B4-BE49-F238E27FC236}">
                <a16:creationId xmlns:a16="http://schemas.microsoft.com/office/drawing/2014/main" id="{93534C61-C6A3-0A00-2E6C-D5D2523762BD}"/>
              </a:ext>
            </a:extLst>
          </p:cNvPr>
          <p:cNvPicPr>
            <a:picLocks noChangeAspect="1"/>
          </p:cNvPicPr>
          <p:nvPr/>
        </p:nvPicPr>
        <p:blipFill>
          <a:blip r:embed="rId3"/>
          <a:stretch>
            <a:fillRect/>
          </a:stretch>
        </p:blipFill>
        <p:spPr>
          <a:xfrm>
            <a:off x="7072685" y="997806"/>
            <a:ext cx="3646791" cy="4862388"/>
          </a:xfrm>
          <a:prstGeom prst="rect">
            <a:avLst/>
          </a:prstGeom>
        </p:spPr>
      </p:pic>
      <p:pic>
        <p:nvPicPr>
          <p:cNvPr id="3" name="Picture 2">
            <a:extLst>
              <a:ext uri="{FF2B5EF4-FFF2-40B4-BE49-F238E27FC236}">
                <a16:creationId xmlns:a16="http://schemas.microsoft.com/office/drawing/2014/main" id="{F30F7A65-D421-A4F0-23B1-C11BA9E86A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8" name="TextBox 7">
            <a:extLst>
              <a:ext uri="{FF2B5EF4-FFF2-40B4-BE49-F238E27FC236}">
                <a16:creationId xmlns:a16="http://schemas.microsoft.com/office/drawing/2014/main" id="{5CADF121-C82D-E626-8D80-01A4494B6418}"/>
              </a:ext>
            </a:extLst>
          </p:cNvPr>
          <p:cNvSpPr txBox="1"/>
          <p:nvPr/>
        </p:nvSpPr>
        <p:spPr>
          <a:xfrm>
            <a:off x="5119315" y="6204965"/>
            <a:ext cx="8440375" cy="369332"/>
          </a:xfrm>
          <a:prstGeom prst="rect">
            <a:avLst/>
          </a:prstGeom>
          <a:noFill/>
        </p:spPr>
        <p:txBody>
          <a:bodyPr wrap="square">
            <a:spAutoFit/>
          </a:bodyPr>
          <a:lstStyle/>
          <a:p>
            <a:r>
              <a:rPr lang="en-US" dirty="0">
                <a:latin typeface="Lao MN" pitchFamily="2" charset="0"/>
                <a:cs typeface="Lao MN" pitchFamily="2" charset="0"/>
              </a:rPr>
              <a:t>AAL Curatorial Course Summer practice in </a:t>
            </a:r>
            <a:r>
              <a:rPr lang="en-US" dirty="0" err="1">
                <a:latin typeface="Lao MN" pitchFamily="2" charset="0"/>
                <a:cs typeface="Lao MN" pitchFamily="2" charset="0"/>
              </a:rPr>
              <a:t>Savvaļa</a:t>
            </a:r>
            <a:r>
              <a:rPr lang="en-US" dirty="0">
                <a:latin typeface="Lao MN" pitchFamily="2" charset="0"/>
                <a:cs typeface="Lao MN" pitchFamily="2" charset="0"/>
              </a:rPr>
              <a:t>, 2025 </a:t>
            </a:r>
          </a:p>
        </p:txBody>
      </p:sp>
    </p:spTree>
    <p:extLst>
      <p:ext uri="{BB962C8B-B14F-4D97-AF65-F5344CB8AC3E}">
        <p14:creationId xmlns:p14="http://schemas.microsoft.com/office/powerpoint/2010/main" val="1473789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26F4-C2E6-813C-DE29-1886174D37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CC9F0D-7A84-25B5-4670-D7B38FBB1F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2" name="TextBox 1">
            <a:extLst>
              <a:ext uri="{FF2B5EF4-FFF2-40B4-BE49-F238E27FC236}">
                <a16:creationId xmlns:a16="http://schemas.microsoft.com/office/drawing/2014/main" id="{F2284955-AB7D-C519-83F6-0605FE528697}"/>
              </a:ext>
            </a:extLst>
          </p:cNvPr>
          <p:cNvSpPr txBox="1"/>
          <p:nvPr/>
        </p:nvSpPr>
        <p:spPr>
          <a:xfrm>
            <a:off x="1022256" y="1211008"/>
            <a:ext cx="10631479" cy="5459187"/>
          </a:xfrm>
          <a:prstGeom prst="rect">
            <a:avLst/>
          </a:prstGeom>
          <a:noFill/>
        </p:spPr>
        <p:txBody>
          <a:bodyPr wrap="square" rtlCol="0">
            <a:spAutoFit/>
          </a:bodyPr>
          <a:lstStyle/>
          <a:p>
            <a:pPr>
              <a:lnSpc>
                <a:spcPct val="150000"/>
              </a:lnSpc>
            </a:pPr>
            <a:r>
              <a:rPr lang="en-US" sz="2400" dirty="0">
                <a:latin typeface="Lao MN" pitchFamily="2" charset="0"/>
                <a:cs typeface="Lao MN" pitchFamily="2" charset="0"/>
              </a:rPr>
              <a:t>(..) but we do need an </a:t>
            </a:r>
            <a:r>
              <a:rPr lang="en-US" sz="2400" dirty="0" err="1">
                <a:latin typeface="Lao MN" pitchFamily="2" charset="0"/>
                <a:cs typeface="Lao MN" pitchFamily="2" charset="0"/>
              </a:rPr>
              <a:t>earthwide</a:t>
            </a:r>
            <a:r>
              <a:rPr lang="en-US" sz="2400" dirty="0">
                <a:latin typeface="Lao MN" pitchFamily="2" charset="0"/>
                <a:cs typeface="Lao MN" pitchFamily="2" charset="0"/>
              </a:rPr>
              <a:t> network of connections, including the ability partially to translate knowledges among very different- and power- differentiated- communities. We need the power of modern critical theories of how meanings and bodies get made, not in order to deny meanings and bodies, but in order to build meanings and bodies that have a chance for life. Natural, social, and human sciences.</a:t>
            </a:r>
          </a:p>
          <a:p>
            <a:pPr>
              <a:lnSpc>
                <a:spcPct val="150000"/>
              </a:lnSpc>
            </a:pPr>
            <a:endParaRPr lang="en-US" dirty="0">
              <a:latin typeface="Lao MN" pitchFamily="2" charset="0"/>
              <a:cs typeface="Lao MN" pitchFamily="2" charset="0"/>
            </a:endParaRPr>
          </a:p>
          <a:p>
            <a:pPr>
              <a:lnSpc>
                <a:spcPct val="150000"/>
              </a:lnSpc>
            </a:pPr>
            <a:r>
              <a:rPr lang="en-US" dirty="0">
                <a:latin typeface="Lao MN" pitchFamily="2" charset="0"/>
                <a:cs typeface="Lao MN" pitchFamily="2" charset="0"/>
              </a:rPr>
              <a:t>Donna Haraway, </a:t>
            </a:r>
            <a:r>
              <a:rPr lang="en-US" dirty="0">
                <a:latin typeface="Lao MN" pitchFamily="2" charset="0"/>
                <a:cs typeface="Lao MN" pitchFamily="2" charset="0"/>
                <a:hlinkClick r:id="rId3" tooltip="Haraway Donna 1988 Situated Knowledges The Science Question in Feminism and the Privilege of Partial Perspective.pdf"/>
              </a:rPr>
              <a:t>"Situated Knowledges: The Science Question in Feminism and the Privilege of Partial Perspective"</a:t>
            </a:r>
            <a:r>
              <a:rPr lang="en-US" dirty="0">
                <a:latin typeface="Lao MN" pitchFamily="2" charset="0"/>
                <a:cs typeface="Lao MN" pitchFamily="2" charset="0"/>
              </a:rPr>
              <a:t>, </a:t>
            </a:r>
            <a:r>
              <a:rPr lang="en-US" i="1" dirty="0">
                <a:latin typeface="Lao MN" pitchFamily="2" charset="0"/>
                <a:cs typeface="Lao MN" pitchFamily="2" charset="0"/>
              </a:rPr>
              <a:t>Feminist Studies</a:t>
            </a:r>
            <a:r>
              <a:rPr lang="en-US" dirty="0">
                <a:latin typeface="Lao MN" pitchFamily="2" charset="0"/>
                <a:cs typeface="Lao MN" pitchFamily="2" charset="0"/>
              </a:rPr>
              <a:t> 14:3, Autumn 1988, pp 575-599. </a:t>
            </a:r>
          </a:p>
          <a:p>
            <a:pPr>
              <a:lnSpc>
                <a:spcPct val="150000"/>
              </a:lnSpc>
            </a:pPr>
            <a:endParaRPr lang="en-US" dirty="0"/>
          </a:p>
          <a:p>
            <a:pPr>
              <a:lnSpc>
                <a:spcPct val="150000"/>
              </a:lnSpc>
            </a:pPr>
            <a:endParaRPr lang="en-US" dirty="0">
              <a:latin typeface="Lao MN" pitchFamily="2" charset="0"/>
              <a:cs typeface="Lao MN" pitchFamily="2" charset="0"/>
            </a:endParaRPr>
          </a:p>
        </p:txBody>
      </p:sp>
    </p:spTree>
    <p:extLst>
      <p:ext uri="{BB962C8B-B14F-4D97-AF65-F5344CB8AC3E}">
        <p14:creationId xmlns:p14="http://schemas.microsoft.com/office/powerpoint/2010/main" val="119745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6220-E3C2-B981-EDBD-FA9FCD809B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A8EBAE-34CF-8C89-2C40-010EB4C9E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2" name="TextBox 1">
            <a:extLst>
              <a:ext uri="{FF2B5EF4-FFF2-40B4-BE49-F238E27FC236}">
                <a16:creationId xmlns:a16="http://schemas.microsoft.com/office/drawing/2014/main" id="{E779EFDC-C29B-097A-5282-5321801988D2}"/>
              </a:ext>
            </a:extLst>
          </p:cNvPr>
          <p:cNvSpPr txBox="1"/>
          <p:nvPr/>
        </p:nvSpPr>
        <p:spPr>
          <a:xfrm>
            <a:off x="1013263" y="1648606"/>
            <a:ext cx="10682551" cy="5632311"/>
          </a:xfrm>
          <a:prstGeom prst="rect">
            <a:avLst/>
          </a:prstGeom>
          <a:noFill/>
        </p:spPr>
        <p:txBody>
          <a:bodyPr wrap="square" rtlCol="0">
            <a:spAutoFit/>
          </a:bodyPr>
          <a:lstStyle/>
          <a:p>
            <a:r>
              <a:rPr lang="en-US" sz="2400" noProof="0" dirty="0">
                <a:latin typeface="Lao MN" pitchFamily="2" charset="0"/>
                <a:cs typeface="Lao MN" pitchFamily="2" charset="0"/>
              </a:rPr>
              <a:t>Knowledge:  Awareness of the world, the history  and the context. Be able to speak as the soil, as trees and rocks, as the concrete building form the place you are coming from. </a:t>
            </a:r>
          </a:p>
          <a:p>
            <a:endParaRPr lang="en-US" sz="2400" dirty="0">
              <a:latin typeface="Lao MN" pitchFamily="2" charset="0"/>
              <a:cs typeface="Lao MN" pitchFamily="2" charset="0"/>
            </a:endParaRPr>
          </a:p>
          <a:p>
            <a:endParaRPr lang="en-US" sz="2400" noProof="0" dirty="0">
              <a:latin typeface="Lao MN" pitchFamily="2" charset="0"/>
              <a:cs typeface="Lao MN" pitchFamily="2" charset="0"/>
            </a:endParaRPr>
          </a:p>
          <a:p>
            <a:r>
              <a:rPr lang="en-US" sz="2400" noProof="0" dirty="0">
                <a:latin typeface="Lao MN" pitchFamily="2" charset="0"/>
                <a:cs typeface="Lao MN" pitchFamily="2" charset="0"/>
              </a:rPr>
              <a:t>Competences:  To care without the need to become overprotective an be deep as  an ocean.  </a:t>
            </a:r>
          </a:p>
          <a:p>
            <a:endParaRPr lang="en-US" sz="2400" noProof="0" dirty="0">
              <a:latin typeface="Lao MN" pitchFamily="2" charset="0"/>
              <a:cs typeface="Lao MN" pitchFamily="2" charset="0"/>
            </a:endParaRPr>
          </a:p>
          <a:p>
            <a:endParaRPr lang="en-US" sz="2400" noProof="0" dirty="0">
              <a:latin typeface="Lao MN" pitchFamily="2" charset="0"/>
              <a:cs typeface="Lao MN" pitchFamily="2" charset="0"/>
            </a:endParaRPr>
          </a:p>
          <a:p>
            <a:r>
              <a:rPr lang="en-US" sz="2400" noProof="0" dirty="0">
                <a:latin typeface="Lao MN" pitchFamily="2" charset="0"/>
                <a:cs typeface="Lao MN" pitchFamily="2" charset="0"/>
              </a:rPr>
              <a:t>Skills:  To transform into a bird and be able to </a:t>
            </a:r>
            <a:r>
              <a:rPr lang="en-US" sz="2400" dirty="0">
                <a:latin typeface="Lao MN" pitchFamily="2" charset="0"/>
                <a:cs typeface="Lao MN" pitchFamily="2" charset="0"/>
              </a:rPr>
              <a:t>listen and translate between different forms of knowing, explicit and tacit, claimed and unspoken. To be loud as a protester and quite as in forest. </a:t>
            </a:r>
            <a:endParaRPr lang="en-US" sz="2400" noProof="0" dirty="0">
              <a:latin typeface="Lao MN" pitchFamily="2" charset="0"/>
              <a:cs typeface="Lao MN" pitchFamily="2" charset="0"/>
            </a:endParaRPr>
          </a:p>
          <a:p>
            <a:endParaRPr lang="en-US" sz="2400" dirty="0">
              <a:latin typeface="Lao MN" pitchFamily="2" charset="0"/>
              <a:cs typeface="Lao MN" pitchFamily="2" charset="0"/>
            </a:endParaRPr>
          </a:p>
          <a:p>
            <a:endParaRPr lang="en-US" sz="2400" noProof="0" dirty="0">
              <a:latin typeface="Lao MN" pitchFamily="2" charset="0"/>
              <a:cs typeface="Lao MN" pitchFamily="2" charset="0"/>
            </a:endParaRPr>
          </a:p>
          <a:p>
            <a:endParaRPr lang="en-US" sz="2400" noProof="0" dirty="0">
              <a:latin typeface="Lao MN" pitchFamily="2" charset="0"/>
              <a:cs typeface="Lao MN" pitchFamily="2" charset="0"/>
            </a:endParaRPr>
          </a:p>
        </p:txBody>
      </p:sp>
    </p:spTree>
    <p:extLst>
      <p:ext uri="{BB962C8B-B14F-4D97-AF65-F5344CB8AC3E}">
        <p14:creationId xmlns:p14="http://schemas.microsoft.com/office/powerpoint/2010/main" val="422729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CB496-897A-AF84-0A58-D054E196E8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B79890-233C-BA21-56E4-8D40F50611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7" name="TextBox 6">
            <a:extLst>
              <a:ext uri="{FF2B5EF4-FFF2-40B4-BE49-F238E27FC236}">
                <a16:creationId xmlns:a16="http://schemas.microsoft.com/office/drawing/2014/main" id="{12338037-B49C-A988-E845-90543192D29C}"/>
              </a:ext>
            </a:extLst>
          </p:cNvPr>
          <p:cNvSpPr txBox="1"/>
          <p:nvPr/>
        </p:nvSpPr>
        <p:spPr>
          <a:xfrm>
            <a:off x="875489" y="1906621"/>
            <a:ext cx="9980579" cy="3693319"/>
          </a:xfrm>
          <a:prstGeom prst="rect">
            <a:avLst/>
          </a:prstGeom>
          <a:noFill/>
        </p:spPr>
        <p:txBody>
          <a:bodyPr wrap="square" rtlCol="0">
            <a:spAutoFit/>
          </a:bodyPr>
          <a:lstStyle/>
          <a:p>
            <a:pPr>
              <a:lnSpc>
                <a:spcPct val="150000"/>
              </a:lnSpc>
            </a:pPr>
            <a:r>
              <a:rPr lang="en-US" dirty="0">
                <a:latin typeface="Lao MN" pitchFamily="2" charset="0"/>
                <a:cs typeface="Lao MN" pitchFamily="2" charset="0"/>
              </a:rPr>
              <a:t>The defining categories of curatorial work — often underestimated by academic research — are space and the material presence of artifacts, as well as the non-linearity of presentation. This allows for establishing connections through analogy and opposition, through aesthetic and temporal properties, and through multi-media environments that incorporate visual, textual, and material items. A less hierarchical, associative</a:t>
            </a:r>
          </a:p>
          <a:p>
            <a:pPr>
              <a:lnSpc>
                <a:spcPct val="150000"/>
              </a:lnSpc>
            </a:pPr>
            <a:r>
              <a:rPr lang="en-US" dirty="0">
                <a:latin typeface="Lao MN" pitchFamily="2" charset="0"/>
                <a:cs typeface="Lao MN" pitchFamily="2" charset="0"/>
              </a:rPr>
              <a:t>experience can open up subjective readings, or rather perceptions and perspectives.</a:t>
            </a:r>
          </a:p>
          <a:p>
            <a:endParaRPr lang="en-US" dirty="0">
              <a:latin typeface="Lao MN" pitchFamily="2" charset="0"/>
              <a:cs typeface="Lao MN" pitchFamily="2" charset="0"/>
            </a:endParaRPr>
          </a:p>
          <a:p>
            <a:endParaRPr lang="en-US" dirty="0">
              <a:latin typeface="Lao MN" pitchFamily="2" charset="0"/>
              <a:cs typeface="Lao MN" pitchFamily="2" charset="0"/>
            </a:endParaRPr>
          </a:p>
          <a:p>
            <a:r>
              <a:rPr lang="en-US" dirty="0">
                <a:latin typeface="Lao MN" pitchFamily="2" charset="0"/>
                <a:cs typeface="Lao MN" pitchFamily="2" charset="0"/>
              </a:rPr>
              <a:t>Raul </a:t>
            </a:r>
            <a:r>
              <a:rPr lang="en-US" dirty="0" err="1">
                <a:latin typeface="Lao MN" pitchFamily="2" charset="0"/>
                <a:cs typeface="Lao MN" pitchFamily="2" charset="0"/>
              </a:rPr>
              <a:t>Gschrey</a:t>
            </a:r>
            <a:r>
              <a:rPr lang="en-US" dirty="0">
                <a:latin typeface="Lao MN" pitchFamily="2" charset="0"/>
                <a:cs typeface="Lao MN" pitchFamily="2" charset="0"/>
              </a:rPr>
              <a:t>, Curating as Research, 2016</a:t>
            </a:r>
          </a:p>
          <a:p>
            <a:r>
              <a:rPr lang="en-US" dirty="0">
                <a:latin typeface="Lao MN" pitchFamily="2" charset="0"/>
                <a:cs typeface="Lao MN" pitchFamily="2" charset="0"/>
              </a:rPr>
              <a:t>https://</a:t>
            </a:r>
            <a:r>
              <a:rPr lang="en-US" dirty="0" err="1">
                <a:latin typeface="Lao MN" pitchFamily="2" charset="0"/>
                <a:cs typeface="Lao MN" pitchFamily="2" charset="0"/>
              </a:rPr>
              <a:t>www.on-culture.org</a:t>
            </a:r>
            <a:r>
              <a:rPr lang="en-US" dirty="0">
                <a:latin typeface="Lao MN" pitchFamily="2" charset="0"/>
                <a:cs typeface="Lao MN" pitchFamily="2" charset="0"/>
              </a:rPr>
              <a:t>/journal/perspectives/curating-as-research/</a:t>
            </a:r>
          </a:p>
        </p:txBody>
      </p:sp>
    </p:spTree>
    <p:extLst>
      <p:ext uri="{BB962C8B-B14F-4D97-AF65-F5344CB8AC3E}">
        <p14:creationId xmlns:p14="http://schemas.microsoft.com/office/powerpoint/2010/main" val="137261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EE6B-BD68-A500-3A08-E5A0C30B5F5C}"/>
            </a:ext>
          </a:extLst>
        </p:cNvPr>
        <p:cNvGrpSpPr/>
        <p:nvPr/>
      </p:nvGrpSpPr>
      <p:grpSpPr>
        <a:xfrm>
          <a:off x="0" y="0"/>
          <a:ext cx="0" cy="0"/>
          <a:chOff x="0" y="0"/>
          <a:chExt cx="0" cy="0"/>
        </a:xfrm>
      </p:grpSpPr>
      <p:pic>
        <p:nvPicPr>
          <p:cNvPr id="5" name="Picture 4" descr="A group of people in a room&#10;&#10;AI-generated content may be incorrect.">
            <a:extLst>
              <a:ext uri="{FF2B5EF4-FFF2-40B4-BE49-F238E27FC236}">
                <a16:creationId xmlns:a16="http://schemas.microsoft.com/office/drawing/2014/main" id="{560CE9E2-5C28-E711-F3FC-37E65253D731}"/>
              </a:ext>
            </a:extLst>
          </p:cNvPr>
          <p:cNvPicPr>
            <a:picLocks noChangeAspect="1"/>
          </p:cNvPicPr>
          <p:nvPr/>
        </p:nvPicPr>
        <p:blipFill>
          <a:blip r:embed="rId3"/>
          <a:stretch>
            <a:fillRect/>
          </a:stretch>
        </p:blipFill>
        <p:spPr>
          <a:xfrm>
            <a:off x="643467" y="1444625"/>
            <a:ext cx="5291666" cy="3968749"/>
          </a:xfrm>
          <a:prstGeom prst="rect">
            <a:avLst/>
          </a:prstGeom>
        </p:spPr>
      </p:pic>
      <p:pic>
        <p:nvPicPr>
          <p:cNvPr id="6" name="Picture 5" descr="A group of people in a room&#10;&#10;AI-generated content may be incorrect.">
            <a:extLst>
              <a:ext uri="{FF2B5EF4-FFF2-40B4-BE49-F238E27FC236}">
                <a16:creationId xmlns:a16="http://schemas.microsoft.com/office/drawing/2014/main" id="{7CD5D2A0-641C-078D-11C6-51EB1CF8A47A}"/>
              </a:ext>
            </a:extLst>
          </p:cNvPr>
          <p:cNvPicPr>
            <a:picLocks noChangeAspect="1"/>
          </p:cNvPicPr>
          <p:nvPr/>
        </p:nvPicPr>
        <p:blipFill>
          <a:blip r:embed="rId4"/>
          <a:stretch>
            <a:fillRect/>
          </a:stretch>
        </p:blipFill>
        <p:spPr>
          <a:xfrm>
            <a:off x="6256865" y="1444625"/>
            <a:ext cx="5291667" cy="3968750"/>
          </a:xfrm>
          <a:prstGeom prst="rect">
            <a:avLst/>
          </a:prstGeom>
        </p:spPr>
      </p:pic>
      <p:pic>
        <p:nvPicPr>
          <p:cNvPr id="3" name="Picture 2">
            <a:extLst>
              <a:ext uri="{FF2B5EF4-FFF2-40B4-BE49-F238E27FC236}">
                <a16:creationId xmlns:a16="http://schemas.microsoft.com/office/drawing/2014/main" id="{AD3A19BB-5B32-E5C6-9157-1FF018B3B0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4" name="TextBox 3">
            <a:extLst>
              <a:ext uri="{FF2B5EF4-FFF2-40B4-BE49-F238E27FC236}">
                <a16:creationId xmlns:a16="http://schemas.microsoft.com/office/drawing/2014/main" id="{0450E98F-2BC3-39F1-DFF1-105944F7A178}"/>
              </a:ext>
            </a:extLst>
          </p:cNvPr>
          <p:cNvSpPr txBox="1"/>
          <p:nvPr/>
        </p:nvSpPr>
        <p:spPr>
          <a:xfrm>
            <a:off x="5222377" y="6048864"/>
            <a:ext cx="6326155" cy="369332"/>
          </a:xfrm>
          <a:prstGeom prst="rect">
            <a:avLst/>
          </a:prstGeom>
          <a:noFill/>
        </p:spPr>
        <p:txBody>
          <a:bodyPr wrap="none" rtlCol="0">
            <a:spAutoFit/>
          </a:bodyPr>
          <a:lstStyle/>
          <a:p>
            <a:r>
              <a:rPr lang="en-US" dirty="0">
                <a:latin typeface="Lao MN" pitchFamily="2" charset="0"/>
                <a:cs typeface="Lao MN" pitchFamily="2" charset="0"/>
              </a:rPr>
              <a:t>AAL Curatorial Course Summer practice in </a:t>
            </a:r>
            <a:r>
              <a:rPr lang="en-US" dirty="0" err="1">
                <a:latin typeface="Lao MN" pitchFamily="2" charset="0"/>
                <a:cs typeface="Lao MN" pitchFamily="2" charset="0"/>
              </a:rPr>
              <a:t>Kuldīga</a:t>
            </a:r>
            <a:r>
              <a:rPr lang="en-US" dirty="0">
                <a:latin typeface="Lao MN" pitchFamily="2" charset="0"/>
                <a:cs typeface="Lao MN" pitchFamily="2" charset="0"/>
              </a:rPr>
              <a:t>, 2019 </a:t>
            </a:r>
          </a:p>
        </p:txBody>
      </p:sp>
    </p:spTree>
    <p:extLst>
      <p:ext uri="{BB962C8B-B14F-4D97-AF65-F5344CB8AC3E}">
        <p14:creationId xmlns:p14="http://schemas.microsoft.com/office/powerpoint/2010/main" val="102257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1159-E6D2-1051-1AF7-4B55D58207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31D64B-70D2-A56A-D862-9882259218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2" name="TextBox 1">
            <a:extLst>
              <a:ext uri="{FF2B5EF4-FFF2-40B4-BE49-F238E27FC236}">
                <a16:creationId xmlns:a16="http://schemas.microsoft.com/office/drawing/2014/main" id="{2617C3A4-580D-B272-578F-5084813A5B60}"/>
              </a:ext>
            </a:extLst>
          </p:cNvPr>
          <p:cNvSpPr txBox="1"/>
          <p:nvPr/>
        </p:nvSpPr>
        <p:spPr>
          <a:xfrm>
            <a:off x="962526" y="2023352"/>
            <a:ext cx="10477202" cy="3970318"/>
          </a:xfrm>
          <a:prstGeom prst="rect">
            <a:avLst/>
          </a:prstGeom>
          <a:noFill/>
        </p:spPr>
        <p:txBody>
          <a:bodyPr wrap="square" rtlCol="0">
            <a:spAutoFit/>
          </a:bodyPr>
          <a:lstStyle/>
          <a:p>
            <a:pPr>
              <a:lnSpc>
                <a:spcPct val="150000"/>
              </a:lnSpc>
            </a:pPr>
            <a:r>
              <a:rPr lang="en-US" dirty="0">
                <a:latin typeface="Lao MN" pitchFamily="2" charset="0"/>
                <a:cs typeface="Lao MN" pitchFamily="2" charset="0"/>
              </a:rPr>
              <a:t>My question is: how can we learn something that does not exist yet? It might sound paradoxical at first, because classically what is expected from educators is that they teach something that already exists; they transmit existing knowledge to someone else. But this is neither all that education nor research has been about. We could say research should be about learning what we don't know yet. In that way, if we relate research to learning something that didn't exist before we knew it, we also create it by knowing it. </a:t>
            </a:r>
          </a:p>
          <a:p>
            <a:endParaRPr lang="en-US" dirty="0">
              <a:latin typeface="Lao MN" pitchFamily="2" charset="0"/>
              <a:cs typeface="Lao MN" pitchFamily="2" charset="0"/>
            </a:endParaRPr>
          </a:p>
          <a:p>
            <a:r>
              <a:rPr lang="en-US" dirty="0">
                <a:latin typeface="Lao MN" pitchFamily="2" charset="0"/>
                <a:cs typeface="Lao MN" pitchFamily="2" charset="0"/>
              </a:rPr>
              <a:t>Nora Sternfeld , Lecture at the Symposium "Show and try again", 18th of October 2019 at Academy of Fine Arts HGB Leipzig</a:t>
            </a:r>
          </a:p>
          <a:p>
            <a:endParaRPr lang="en-US" dirty="0">
              <a:latin typeface="Lao MN" pitchFamily="2" charset="0"/>
              <a:cs typeface="Lao MN" pitchFamily="2" charset="0"/>
            </a:endParaRPr>
          </a:p>
          <a:p>
            <a:r>
              <a:rPr lang="en-US" dirty="0">
                <a:latin typeface="Lao MN" pitchFamily="2" charset="0"/>
                <a:cs typeface="Lao MN" pitchFamily="2" charset="0"/>
              </a:rPr>
              <a:t>https://</a:t>
            </a:r>
            <a:r>
              <a:rPr lang="en-US" dirty="0" err="1">
                <a:latin typeface="Lao MN" pitchFamily="2" charset="0"/>
                <a:cs typeface="Lao MN" pitchFamily="2" charset="0"/>
              </a:rPr>
              <a:t>www.youtube.com</a:t>
            </a:r>
            <a:r>
              <a:rPr lang="en-US" dirty="0">
                <a:latin typeface="Lao MN" pitchFamily="2" charset="0"/>
                <a:cs typeface="Lao MN" pitchFamily="2" charset="0"/>
              </a:rPr>
              <a:t>/</a:t>
            </a:r>
            <a:r>
              <a:rPr lang="en-US" dirty="0" err="1">
                <a:latin typeface="Lao MN" pitchFamily="2" charset="0"/>
                <a:cs typeface="Lao MN" pitchFamily="2" charset="0"/>
              </a:rPr>
              <a:t>watch?v</a:t>
            </a:r>
            <a:r>
              <a:rPr lang="en-US" dirty="0">
                <a:latin typeface="Lao MN" pitchFamily="2" charset="0"/>
                <a:cs typeface="Lao MN" pitchFamily="2" charset="0"/>
              </a:rPr>
              <a:t>=VsKj9L3uvqQ</a:t>
            </a:r>
          </a:p>
        </p:txBody>
      </p:sp>
    </p:spTree>
    <p:extLst>
      <p:ext uri="{BB962C8B-B14F-4D97-AF65-F5344CB8AC3E}">
        <p14:creationId xmlns:p14="http://schemas.microsoft.com/office/powerpoint/2010/main" val="199615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2D0DDC-6EDB-F577-5D1F-E7295A01D8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F428D56-8F5C-A581-D807-B4BA7AA0DE06}"/>
              </a:ext>
            </a:extLst>
          </p:cNvPr>
          <p:cNvPicPr>
            <a:picLocks noChangeAspect="1"/>
          </p:cNvPicPr>
          <p:nvPr/>
        </p:nvPicPr>
        <p:blipFill>
          <a:blip r:embed="rId2"/>
          <a:srcRect l="714"/>
          <a:stretch/>
        </p:blipFill>
        <p:spPr>
          <a:xfrm>
            <a:off x="1504999" y="643467"/>
            <a:ext cx="4148466" cy="5571066"/>
          </a:xfrm>
          <a:prstGeom prst="rect">
            <a:avLst/>
          </a:prstGeom>
        </p:spPr>
      </p:pic>
      <p:pic>
        <p:nvPicPr>
          <p:cNvPr id="4" name="Picture 3">
            <a:extLst>
              <a:ext uri="{FF2B5EF4-FFF2-40B4-BE49-F238E27FC236}">
                <a16:creationId xmlns:a16="http://schemas.microsoft.com/office/drawing/2014/main" id="{F4D89000-6FF5-751D-79A8-4FF9F7CE8054}"/>
              </a:ext>
            </a:extLst>
          </p:cNvPr>
          <p:cNvPicPr>
            <a:picLocks noChangeAspect="1"/>
          </p:cNvPicPr>
          <p:nvPr/>
        </p:nvPicPr>
        <p:blipFill>
          <a:blip r:embed="rId3"/>
          <a:srcRect r="7316" b="-2"/>
          <a:stretch/>
        </p:blipFill>
        <p:spPr>
          <a:xfrm>
            <a:off x="6256865" y="1287946"/>
            <a:ext cx="5291667" cy="4282108"/>
          </a:xfrm>
          <a:prstGeom prst="rect">
            <a:avLst/>
          </a:prstGeom>
        </p:spPr>
      </p:pic>
      <p:pic>
        <p:nvPicPr>
          <p:cNvPr id="3" name="Picture 2">
            <a:extLst>
              <a:ext uri="{FF2B5EF4-FFF2-40B4-BE49-F238E27FC236}">
                <a16:creationId xmlns:a16="http://schemas.microsoft.com/office/drawing/2014/main" id="{6C51371D-2AA1-D12A-9D7D-491DF44F79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6" name="TextBox 5">
            <a:extLst>
              <a:ext uri="{FF2B5EF4-FFF2-40B4-BE49-F238E27FC236}">
                <a16:creationId xmlns:a16="http://schemas.microsoft.com/office/drawing/2014/main" id="{C8805F7B-6C38-A9B5-CCC5-315E35E50E6F}"/>
              </a:ext>
            </a:extLst>
          </p:cNvPr>
          <p:cNvSpPr txBox="1"/>
          <p:nvPr/>
        </p:nvSpPr>
        <p:spPr>
          <a:xfrm>
            <a:off x="5653465" y="6029867"/>
            <a:ext cx="6326155" cy="369332"/>
          </a:xfrm>
          <a:prstGeom prst="rect">
            <a:avLst/>
          </a:prstGeom>
          <a:noFill/>
        </p:spPr>
        <p:txBody>
          <a:bodyPr wrap="none" rtlCol="0">
            <a:spAutoFit/>
          </a:bodyPr>
          <a:lstStyle/>
          <a:p>
            <a:r>
              <a:rPr lang="en-US" dirty="0">
                <a:latin typeface="Lao MN" pitchFamily="2" charset="0"/>
                <a:cs typeface="Lao MN" pitchFamily="2" charset="0"/>
              </a:rPr>
              <a:t>AAL Curatorial Course Summer practice in </a:t>
            </a:r>
            <a:r>
              <a:rPr lang="en-US" dirty="0" err="1">
                <a:latin typeface="Lao MN" pitchFamily="2" charset="0"/>
                <a:cs typeface="Lao MN" pitchFamily="2" charset="0"/>
              </a:rPr>
              <a:t>Kuldīga</a:t>
            </a:r>
            <a:r>
              <a:rPr lang="en-US" dirty="0">
                <a:latin typeface="Lao MN" pitchFamily="2" charset="0"/>
                <a:cs typeface="Lao MN" pitchFamily="2" charset="0"/>
              </a:rPr>
              <a:t>, 2019 </a:t>
            </a:r>
          </a:p>
        </p:txBody>
      </p:sp>
    </p:spTree>
    <p:extLst>
      <p:ext uri="{BB962C8B-B14F-4D97-AF65-F5344CB8AC3E}">
        <p14:creationId xmlns:p14="http://schemas.microsoft.com/office/powerpoint/2010/main" val="164253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7E0E0-9244-65B2-0753-9814B9FE1C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7" name="TextBox 6">
            <a:extLst>
              <a:ext uri="{FF2B5EF4-FFF2-40B4-BE49-F238E27FC236}">
                <a16:creationId xmlns:a16="http://schemas.microsoft.com/office/drawing/2014/main" id="{5414B95B-B802-C12F-E2B4-F87B57CB6256}"/>
              </a:ext>
            </a:extLst>
          </p:cNvPr>
          <p:cNvSpPr txBox="1"/>
          <p:nvPr/>
        </p:nvSpPr>
        <p:spPr>
          <a:xfrm>
            <a:off x="4081590" y="1322575"/>
            <a:ext cx="3824950" cy="523220"/>
          </a:xfrm>
          <a:prstGeom prst="rect">
            <a:avLst/>
          </a:prstGeom>
          <a:noFill/>
        </p:spPr>
        <p:txBody>
          <a:bodyPr wrap="square" rtlCol="0">
            <a:spAutoFit/>
          </a:bodyPr>
          <a:lstStyle/>
          <a:p>
            <a:r>
              <a:rPr lang="en-GB" sz="2800" b="1" dirty="0">
                <a:latin typeface="Lao MN" pitchFamily="2" charset="0"/>
                <a:cs typeface="Lao MN" pitchFamily="2" charset="0"/>
              </a:rPr>
              <a:t>Fail Again, Fail Better </a:t>
            </a:r>
            <a:endParaRPr lang="en-GB" sz="2800" dirty="0">
              <a:latin typeface="Lao MN" pitchFamily="2" charset="0"/>
              <a:cs typeface="Lao MN" pitchFamily="2" charset="0"/>
            </a:endParaRPr>
          </a:p>
        </p:txBody>
      </p:sp>
      <p:sp>
        <p:nvSpPr>
          <p:cNvPr id="9" name="Up-down Arrow 2">
            <a:extLst>
              <a:ext uri="{FF2B5EF4-FFF2-40B4-BE49-F238E27FC236}">
                <a16:creationId xmlns:a16="http://schemas.microsoft.com/office/drawing/2014/main" id="{2EE3594E-B5E9-7779-DE49-1C867D5F0FAA}"/>
              </a:ext>
            </a:extLst>
          </p:cNvPr>
          <p:cNvSpPr/>
          <p:nvPr/>
        </p:nvSpPr>
        <p:spPr>
          <a:xfrm>
            <a:off x="5751749" y="2020011"/>
            <a:ext cx="242316" cy="400962"/>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TextBox 9">
            <a:extLst>
              <a:ext uri="{FF2B5EF4-FFF2-40B4-BE49-F238E27FC236}">
                <a16:creationId xmlns:a16="http://schemas.microsoft.com/office/drawing/2014/main" id="{3A9AD6E9-E558-93D3-AED9-DF7F7296330B}"/>
              </a:ext>
            </a:extLst>
          </p:cNvPr>
          <p:cNvSpPr txBox="1"/>
          <p:nvPr/>
        </p:nvSpPr>
        <p:spPr>
          <a:xfrm>
            <a:off x="797668" y="428017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DDBC2E7D-4BF2-D6E6-AB1C-26AF780EB24B}"/>
              </a:ext>
            </a:extLst>
          </p:cNvPr>
          <p:cNvSpPr txBox="1"/>
          <p:nvPr/>
        </p:nvSpPr>
        <p:spPr>
          <a:xfrm>
            <a:off x="3558142" y="2582315"/>
            <a:ext cx="4871847" cy="954107"/>
          </a:xfrm>
          <a:prstGeom prst="rect">
            <a:avLst/>
          </a:prstGeom>
          <a:noFill/>
        </p:spPr>
        <p:txBody>
          <a:bodyPr wrap="none" rtlCol="0">
            <a:spAutoFit/>
          </a:bodyPr>
          <a:lstStyle/>
          <a:p>
            <a:r>
              <a:rPr lang="en-GB" sz="2800" b="1" dirty="0">
                <a:latin typeface="Lao MN" pitchFamily="2" charset="0"/>
                <a:cs typeface="Lao MN" pitchFamily="2" charset="0"/>
              </a:rPr>
              <a:t>Democracy of Experiences</a:t>
            </a:r>
            <a:br>
              <a:rPr lang="en-GB" sz="2800" b="1" dirty="0">
                <a:latin typeface="Lao MN" pitchFamily="2" charset="0"/>
                <a:cs typeface="Lao MN" pitchFamily="2" charset="0"/>
              </a:rPr>
            </a:br>
            <a:endParaRPr lang="en-GB" sz="2800" b="1" dirty="0">
              <a:latin typeface="Lao MN" pitchFamily="2" charset="0"/>
              <a:cs typeface="Lao MN" pitchFamily="2" charset="0"/>
            </a:endParaRPr>
          </a:p>
        </p:txBody>
      </p:sp>
      <p:sp>
        <p:nvSpPr>
          <p:cNvPr id="12" name="TextBox 11">
            <a:extLst>
              <a:ext uri="{FF2B5EF4-FFF2-40B4-BE49-F238E27FC236}">
                <a16:creationId xmlns:a16="http://schemas.microsoft.com/office/drawing/2014/main" id="{55120C13-2E8D-8E58-4D24-A6E27E736B6D}"/>
              </a:ext>
            </a:extLst>
          </p:cNvPr>
          <p:cNvSpPr txBox="1"/>
          <p:nvPr/>
        </p:nvSpPr>
        <p:spPr>
          <a:xfrm>
            <a:off x="764594" y="5985551"/>
            <a:ext cx="7650171" cy="646331"/>
          </a:xfrm>
          <a:prstGeom prst="rect">
            <a:avLst/>
          </a:prstGeom>
          <a:noFill/>
        </p:spPr>
        <p:txBody>
          <a:bodyPr wrap="none" rtlCol="0">
            <a:spAutoFit/>
          </a:bodyPr>
          <a:lstStyle/>
          <a:p>
            <a:r>
              <a:rPr lang="en-GB" dirty="0">
                <a:latin typeface="Lao MN" pitchFamily="2" charset="0"/>
                <a:cs typeface="Lao MN" pitchFamily="2" charset="0"/>
              </a:rPr>
              <a:t>Artistic Research Methodology: Narrative, Power and the Public, 2014</a:t>
            </a:r>
            <a:endParaRPr lang="en-LV">
              <a:latin typeface="Lao MN" pitchFamily="2" charset="0"/>
              <a:cs typeface="Lao MN" pitchFamily="2" charset="0"/>
            </a:endParaRPr>
          </a:p>
          <a:p>
            <a:endParaRPr lang="en-US" dirty="0">
              <a:latin typeface="Lao MN" pitchFamily="2" charset="0"/>
              <a:cs typeface="Lao MN" pitchFamily="2" charset="0"/>
            </a:endParaRPr>
          </a:p>
        </p:txBody>
      </p:sp>
      <p:sp>
        <p:nvSpPr>
          <p:cNvPr id="14" name="TextBox 13">
            <a:extLst>
              <a:ext uri="{FF2B5EF4-FFF2-40B4-BE49-F238E27FC236}">
                <a16:creationId xmlns:a16="http://schemas.microsoft.com/office/drawing/2014/main" id="{7D93ADF8-275A-04DA-AF7B-5EDA71BD808F}"/>
              </a:ext>
            </a:extLst>
          </p:cNvPr>
          <p:cNvSpPr txBox="1"/>
          <p:nvPr/>
        </p:nvSpPr>
        <p:spPr>
          <a:xfrm>
            <a:off x="797668" y="4037630"/>
            <a:ext cx="10596664" cy="1938992"/>
          </a:xfrm>
          <a:prstGeom prst="rect">
            <a:avLst/>
          </a:prstGeom>
          <a:noFill/>
        </p:spPr>
        <p:txBody>
          <a:bodyPr wrap="square" rtlCol="0">
            <a:spAutoFit/>
          </a:bodyPr>
          <a:lstStyle/>
          <a:p>
            <a:r>
              <a:rPr lang="en-GB" sz="2400" dirty="0">
                <a:latin typeface="Lao MN" pitchFamily="2" charset="0"/>
                <a:ea typeface="Garamond"/>
                <a:cs typeface="Lao MN" pitchFamily="2" charset="0"/>
                <a:sym typeface="Garamond"/>
              </a:rPr>
              <a:t>It is important to realize that versatility, insecurity, openness, complexity, ambiguity are not a problem, but a necessity. The challenge is to face them and respond in such a way that the solution creates a meaning.</a:t>
            </a:r>
          </a:p>
          <a:p>
            <a:endParaRPr lang="en-US" sz="2400" dirty="0">
              <a:latin typeface="Lao MN" pitchFamily="2" charset="0"/>
              <a:cs typeface="Lao MN" pitchFamily="2" charset="0"/>
            </a:endParaRPr>
          </a:p>
        </p:txBody>
      </p:sp>
    </p:spTree>
    <p:extLst>
      <p:ext uri="{BB962C8B-B14F-4D97-AF65-F5344CB8AC3E}">
        <p14:creationId xmlns:p14="http://schemas.microsoft.com/office/powerpoint/2010/main" val="4250120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EB2BF4-5BBB-811E-FDAD-1C4DF9DE0351}"/>
            </a:ext>
          </a:extLst>
        </p:cNvPr>
        <p:cNvGrpSpPr/>
        <p:nvPr/>
      </p:nvGrpSpPr>
      <p:grpSpPr>
        <a:xfrm>
          <a:off x="0" y="0"/>
          <a:ext cx="0" cy="0"/>
          <a:chOff x="0" y="0"/>
          <a:chExt cx="0" cy="0"/>
        </a:xfrm>
      </p:grpSpPr>
      <p:pic>
        <p:nvPicPr>
          <p:cNvPr id="4" name="Picture 3" descr="A group of people around a fire pit&#10;&#10;AI-generated content may be incorrect.">
            <a:extLst>
              <a:ext uri="{FF2B5EF4-FFF2-40B4-BE49-F238E27FC236}">
                <a16:creationId xmlns:a16="http://schemas.microsoft.com/office/drawing/2014/main" id="{A0AB9FC6-6380-A742-2BFE-3D1A66BAABE8}"/>
              </a:ext>
            </a:extLst>
          </p:cNvPr>
          <p:cNvPicPr>
            <a:picLocks noChangeAspect="1"/>
          </p:cNvPicPr>
          <p:nvPr/>
        </p:nvPicPr>
        <p:blipFill>
          <a:blip r:embed="rId2"/>
          <a:stretch>
            <a:fillRect/>
          </a:stretch>
        </p:blipFill>
        <p:spPr>
          <a:xfrm>
            <a:off x="1828800" y="643467"/>
            <a:ext cx="3798849" cy="5065133"/>
          </a:xfrm>
          <a:prstGeom prst="rect">
            <a:avLst/>
          </a:prstGeom>
        </p:spPr>
      </p:pic>
      <p:pic>
        <p:nvPicPr>
          <p:cNvPr id="6" name="Picture 5" descr="A table with various objects on it&#10;&#10;AI-generated content may be incorrect.">
            <a:extLst>
              <a:ext uri="{FF2B5EF4-FFF2-40B4-BE49-F238E27FC236}">
                <a16:creationId xmlns:a16="http://schemas.microsoft.com/office/drawing/2014/main" id="{48C023C6-673E-0168-B064-DAF5460D087D}"/>
              </a:ext>
            </a:extLst>
          </p:cNvPr>
          <p:cNvPicPr>
            <a:picLocks noChangeAspect="1"/>
          </p:cNvPicPr>
          <p:nvPr/>
        </p:nvPicPr>
        <p:blipFill>
          <a:blip r:embed="rId3"/>
          <a:stretch>
            <a:fillRect/>
          </a:stretch>
        </p:blipFill>
        <p:spPr>
          <a:xfrm>
            <a:off x="7192999" y="643467"/>
            <a:ext cx="3798849" cy="5065133"/>
          </a:xfrm>
          <a:prstGeom prst="rect">
            <a:avLst/>
          </a:prstGeom>
        </p:spPr>
      </p:pic>
      <p:pic>
        <p:nvPicPr>
          <p:cNvPr id="3" name="Picture 2">
            <a:extLst>
              <a:ext uri="{FF2B5EF4-FFF2-40B4-BE49-F238E27FC236}">
                <a16:creationId xmlns:a16="http://schemas.microsoft.com/office/drawing/2014/main" id="{97B3AA84-E098-06A2-9B58-B82E0CD195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5" name="TextBox 4">
            <a:extLst>
              <a:ext uri="{FF2B5EF4-FFF2-40B4-BE49-F238E27FC236}">
                <a16:creationId xmlns:a16="http://schemas.microsoft.com/office/drawing/2014/main" id="{E0FC9CF8-F73B-2180-AD09-09C42DE99476}"/>
              </a:ext>
            </a:extLst>
          </p:cNvPr>
          <p:cNvSpPr txBox="1"/>
          <p:nvPr/>
        </p:nvSpPr>
        <p:spPr>
          <a:xfrm>
            <a:off x="5627649" y="6214533"/>
            <a:ext cx="7899876" cy="369332"/>
          </a:xfrm>
          <a:prstGeom prst="rect">
            <a:avLst/>
          </a:prstGeom>
          <a:noFill/>
        </p:spPr>
        <p:txBody>
          <a:bodyPr wrap="square">
            <a:spAutoFit/>
          </a:bodyPr>
          <a:lstStyle/>
          <a:p>
            <a:r>
              <a:rPr lang="en-US" dirty="0">
                <a:latin typeface="Lao MN" pitchFamily="2" charset="0"/>
                <a:cs typeface="Lao MN" pitchFamily="2" charset="0"/>
              </a:rPr>
              <a:t>AAL Curatorial Course Summer practice in </a:t>
            </a:r>
            <a:r>
              <a:rPr lang="en-US" dirty="0" err="1">
                <a:latin typeface="Lao MN" pitchFamily="2" charset="0"/>
                <a:cs typeface="Lao MN" pitchFamily="2" charset="0"/>
              </a:rPr>
              <a:t>Savvaļa</a:t>
            </a:r>
            <a:r>
              <a:rPr lang="en-US" dirty="0">
                <a:latin typeface="Lao MN" pitchFamily="2" charset="0"/>
                <a:cs typeface="Lao MN" pitchFamily="2" charset="0"/>
              </a:rPr>
              <a:t>, 2023 </a:t>
            </a:r>
          </a:p>
        </p:txBody>
      </p:sp>
    </p:spTree>
    <p:extLst>
      <p:ext uri="{BB962C8B-B14F-4D97-AF65-F5344CB8AC3E}">
        <p14:creationId xmlns:p14="http://schemas.microsoft.com/office/powerpoint/2010/main" val="360113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416D19-9907-7D0C-8B52-AAC25E6CFCE2}"/>
            </a:ext>
          </a:extLst>
        </p:cNvPr>
        <p:cNvGrpSpPr/>
        <p:nvPr/>
      </p:nvGrpSpPr>
      <p:grpSpPr>
        <a:xfrm>
          <a:off x="0" y="0"/>
          <a:ext cx="0" cy="0"/>
          <a:chOff x="0" y="0"/>
          <a:chExt cx="0" cy="0"/>
        </a:xfrm>
      </p:grpSpPr>
      <p:pic>
        <p:nvPicPr>
          <p:cNvPr id="6" name="Picture 5" descr="A group of people working on a tarp&#10;&#10;AI-generated content may be incorrect.">
            <a:extLst>
              <a:ext uri="{FF2B5EF4-FFF2-40B4-BE49-F238E27FC236}">
                <a16:creationId xmlns:a16="http://schemas.microsoft.com/office/drawing/2014/main" id="{5B427819-AEB5-4B0B-7913-97210F1AF42C}"/>
              </a:ext>
            </a:extLst>
          </p:cNvPr>
          <p:cNvPicPr>
            <a:picLocks noChangeAspect="1"/>
          </p:cNvPicPr>
          <p:nvPr/>
        </p:nvPicPr>
        <p:blipFill>
          <a:blip r:embed="rId2"/>
          <a:stretch>
            <a:fillRect/>
          </a:stretch>
        </p:blipFill>
        <p:spPr>
          <a:xfrm>
            <a:off x="1429957" y="643467"/>
            <a:ext cx="3718686" cy="5571066"/>
          </a:xfrm>
          <a:prstGeom prst="rect">
            <a:avLst/>
          </a:prstGeom>
        </p:spPr>
      </p:pic>
      <p:pic>
        <p:nvPicPr>
          <p:cNvPr id="4" name="Picture 3" descr="A group of people carrying a net&#10;&#10;AI-generated content may be incorrect.">
            <a:extLst>
              <a:ext uri="{FF2B5EF4-FFF2-40B4-BE49-F238E27FC236}">
                <a16:creationId xmlns:a16="http://schemas.microsoft.com/office/drawing/2014/main" id="{952CA951-56F8-45A4-0E1D-07F64FE3C938}"/>
              </a:ext>
            </a:extLst>
          </p:cNvPr>
          <p:cNvPicPr>
            <a:picLocks noChangeAspect="1"/>
          </p:cNvPicPr>
          <p:nvPr/>
        </p:nvPicPr>
        <p:blipFill>
          <a:blip r:embed="rId3"/>
          <a:stretch>
            <a:fillRect/>
          </a:stretch>
        </p:blipFill>
        <p:spPr>
          <a:xfrm>
            <a:off x="6256865" y="1662906"/>
            <a:ext cx="5291667" cy="3532187"/>
          </a:xfrm>
          <a:prstGeom prst="rect">
            <a:avLst/>
          </a:prstGeom>
        </p:spPr>
      </p:pic>
      <p:pic>
        <p:nvPicPr>
          <p:cNvPr id="3" name="Picture 2">
            <a:extLst>
              <a:ext uri="{FF2B5EF4-FFF2-40B4-BE49-F238E27FC236}">
                <a16:creationId xmlns:a16="http://schemas.microsoft.com/office/drawing/2014/main" id="{3BDE0337-AD9E-8B78-5D41-B816CB192B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8" name="TextBox 7">
            <a:extLst>
              <a:ext uri="{FF2B5EF4-FFF2-40B4-BE49-F238E27FC236}">
                <a16:creationId xmlns:a16="http://schemas.microsoft.com/office/drawing/2014/main" id="{77644526-3AAD-7659-1A6E-679AACA577DB}"/>
              </a:ext>
            </a:extLst>
          </p:cNvPr>
          <p:cNvSpPr txBox="1"/>
          <p:nvPr/>
        </p:nvSpPr>
        <p:spPr>
          <a:xfrm>
            <a:off x="5408578" y="6029867"/>
            <a:ext cx="8440375" cy="369332"/>
          </a:xfrm>
          <a:prstGeom prst="rect">
            <a:avLst/>
          </a:prstGeom>
          <a:noFill/>
        </p:spPr>
        <p:txBody>
          <a:bodyPr wrap="square">
            <a:spAutoFit/>
          </a:bodyPr>
          <a:lstStyle/>
          <a:p>
            <a:r>
              <a:rPr lang="en-US" dirty="0">
                <a:latin typeface="Lao MN" pitchFamily="2" charset="0"/>
                <a:cs typeface="Lao MN" pitchFamily="2" charset="0"/>
              </a:rPr>
              <a:t>AAL Curatorial Course Summer practice in </a:t>
            </a:r>
            <a:r>
              <a:rPr lang="en-US" dirty="0" err="1">
                <a:latin typeface="Lao MN" pitchFamily="2" charset="0"/>
                <a:cs typeface="Lao MN" pitchFamily="2" charset="0"/>
              </a:rPr>
              <a:t>Savvaļa</a:t>
            </a:r>
            <a:r>
              <a:rPr lang="en-US" dirty="0">
                <a:latin typeface="Lao MN" pitchFamily="2" charset="0"/>
                <a:cs typeface="Lao MN" pitchFamily="2" charset="0"/>
              </a:rPr>
              <a:t>, 2024 </a:t>
            </a:r>
          </a:p>
        </p:txBody>
      </p:sp>
    </p:spTree>
    <p:extLst>
      <p:ext uri="{BB962C8B-B14F-4D97-AF65-F5344CB8AC3E}">
        <p14:creationId xmlns:p14="http://schemas.microsoft.com/office/powerpoint/2010/main" val="2679740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8695-A159-EE70-1FEA-8253F15FA2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BE5AA7-282B-1268-D653-A73A04521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94" y="282085"/>
            <a:ext cx="381000" cy="527050"/>
          </a:xfrm>
          <a:prstGeom prst="rect">
            <a:avLst/>
          </a:prstGeom>
          <a:noFill/>
          <a:ln>
            <a:noFill/>
          </a:ln>
        </p:spPr>
      </p:pic>
      <p:sp>
        <p:nvSpPr>
          <p:cNvPr id="2" name="TextBox 1">
            <a:extLst>
              <a:ext uri="{FF2B5EF4-FFF2-40B4-BE49-F238E27FC236}">
                <a16:creationId xmlns:a16="http://schemas.microsoft.com/office/drawing/2014/main" id="{F1841869-DAAB-654D-A830-0FA254B03722}"/>
              </a:ext>
            </a:extLst>
          </p:cNvPr>
          <p:cNvSpPr txBox="1"/>
          <p:nvPr/>
        </p:nvSpPr>
        <p:spPr>
          <a:xfrm>
            <a:off x="1090181" y="1224661"/>
            <a:ext cx="10621921" cy="5078313"/>
          </a:xfrm>
          <a:prstGeom prst="rect">
            <a:avLst/>
          </a:prstGeom>
          <a:noFill/>
        </p:spPr>
        <p:txBody>
          <a:bodyPr wrap="square" rtlCol="0">
            <a:spAutoFit/>
          </a:bodyPr>
          <a:lstStyle/>
          <a:p>
            <a:r>
              <a:rPr lang="en-US" dirty="0">
                <a:latin typeface="Lao MN" pitchFamily="2" charset="0"/>
                <a:cs typeface="Lao MN" pitchFamily="2" charset="0"/>
              </a:rPr>
              <a:t>From Black Mountain college (1933–1957) to :  </a:t>
            </a:r>
            <a:endParaRPr lang="en-US" dirty="0">
              <a:latin typeface="Lao MN" pitchFamily="2" charset="0"/>
              <a:cs typeface="Lao MN" pitchFamily="2" charset="0"/>
              <a:hlinkClick r:id="rId3"/>
            </a:endParaRPr>
          </a:p>
          <a:p>
            <a:endParaRPr lang="en-US" dirty="0">
              <a:latin typeface="Lao MN" pitchFamily="2" charset="0"/>
              <a:cs typeface="Lao MN" pitchFamily="2" charset="0"/>
              <a:hlinkClick r:id="rId3"/>
            </a:endParaRPr>
          </a:p>
          <a:p>
            <a:r>
              <a:rPr lang="en-US" dirty="0">
                <a:latin typeface="Lao MN" pitchFamily="2" charset="0"/>
                <a:cs typeface="Lao MN" pitchFamily="2" charset="0"/>
                <a:hlinkClick r:id="rId3"/>
              </a:rPr>
              <a:t>https://instituteofradicalimagination.org</a:t>
            </a:r>
            <a:endParaRPr lang="en-US" dirty="0">
              <a:latin typeface="Lao MN" pitchFamily="2" charset="0"/>
              <a:cs typeface="Lao MN" pitchFamily="2" charset="0"/>
            </a:endParaRPr>
          </a:p>
          <a:p>
            <a:r>
              <a:rPr lang="en-US" dirty="0">
                <a:latin typeface="Lao MN" pitchFamily="2" charset="0"/>
                <a:cs typeface="Lao MN" pitchFamily="2" charset="0"/>
              </a:rPr>
              <a:t>Institute of Radical Imagination (IRI)  is a group of curators, artists, activists, scholars with a shared interest in co-producing knowledge as artistic and political research-interventions aimed at implementing post-capitalist forms of life in the Mediterranean and the Global South.</a:t>
            </a:r>
          </a:p>
          <a:p>
            <a:endParaRPr lang="en-US" dirty="0">
              <a:latin typeface="Lao MN" pitchFamily="2" charset="0"/>
              <a:cs typeface="Lao MN" pitchFamily="2" charset="0"/>
            </a:endParaRPr>
          </a:p>
          <a:p>
            <a:r>
              <a:rPr lang="lv-LV" u="sng" dirty="0">
                <a:latin typeface="Lao MN" pitchFamily="2" charset="0"/>
                <a:cs typeface="Lao MN" pitchFamily="2" charset="0"/>
                <a:hlinkClick r:id="rId4"/>
              </a:rPr>
              <a:t>https://www.schoolofdisobedience.org</a:t>
            </a:r>
            <a:endParaRPr lang="lv-LV" u="sng" dirty="0">
              <a:latin typeface="Lao MN" pitchFamily="2" charset="0"/>
              <a:cs typeface="Lao MN" pitchFamily="2" charset="0"/>
            </a:endParaRPr>
          </a:p>
          <a:p>
            <a:r>
              <a:rPr lang="en-US" dirty="0">
                <a:latin typeface="Lao MN" pitchFamily="2" charset="0"/>
                <a:cs typeface="Lao MN" pitchFamily="2" charset="0"/>
              </a:rPr>
              <a:t>In this world of brutality and aggression, the School of Disobedience wants to be a peaceful island of radical tenderness, softness, and care.</a:t>
            </a:r>
          </a:p>
          <a:p>
            <a:endParaRPr lang="en-US" dirty="0">
              <a:latin typeface="Lao MN" pitchFamily="2" charset="0"/>
              <a:cs typeface="Lao MN" pitchFamily="2" charset="0"/>
            </a:endParaRPr>
          </a:p>
          <a:p>
            <a:r>
              <a:rPr lang="en-US" dirty="0">
                <a:latin typeface="Lao MN" pitchFamily="2" charset="0"/>
                <a:cs typeface="Lao MN" pitchFamily="2" charset="0"/>
                <a:hlinkClick r:id="rId5"/>
              </a:rPr>
              <a:t>https://shared-campus.com</a:t>
            </a:r>
            <a:endParaRPr lang="en-US" dirty="0">
              <a:latin typeface="Lao MN" pitchFamily="2" charset="0"/>
              <a:cs typeface="Lao MN" pitchFamily="2" charset="0"/>
            </a:endParaRPr>
          </a:p>
          <a:p>
            <a:r>
              <a:rPr lang="en-US" dirty="0">
                <a:latin typeface="Lao MN" pitchFamily="2" charset="0"/>
                <a:cs typeface="Lao MN" pitchFamily="2" charset="0"/>
              </a:rPr>
              <a:t>The future belongs to professionals who communicate, exchange, debate, and critically reflect on ideas within a global framework.</a:t>
            </a:r>
          </a:p>
          <a:p>
            <a:pPr fontAlgn="base"/>
            <a:r>
              <a:rPr lang="en-US" dirty="0">
                <a:latin typeface="Lao MN" pitchFamily="2" charset="0"/>
                <a:cs typeface="Lao MN" pitchFamily="2" charset="0"/>
              </a:rPr>
              <a:t>Shared Campus is a cooperative platform for international education formats, research networks, and joint productions, established by leading international arts universities, schools, and colleges.</a:t>
            </a:r>
          </a:p>
          <a:p>
            <a:endParaRPr lang="en-US" dirty="0">
              <a:latin typeface="Lao MN" pitchFamily="2" charset="0"/>
              <a:cs typeface="Lao MN" pitchFamily="2" charset="0"/>
            </a:endParaRPr>
          </a:p>
        </p:txBody>
      </p:sp>
    </p:spTree>
    <p:extLst>
      <p:ext uri="{BB962C8B-B14F-4D97-AF65-F5344CB8AC3E}">
        <p14:creationId xmlns:p14="http://schemas.microsoft.com/office/powerpoint/2010/main" val="2660499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1CC78812F1E946AEE7A918D7A3EF27" ma:contentTypeVersion="10" ma:contentTypeDescription="Create a new document." ma:contentTypeScope="" ma:versionID="47a3dc7c2027bd3d6c6e9a20b576aa09">
  <xsd:schema xmlns:xsd="http://www.w3.org/2001/XMLSchema" xmlns:xs="http://www.w3.org/2001/XMLSchema" xmlns:p="http://schemas.microsoft.com/office/2006/metadata/properties" xmlns:ns2="7e0cba2e-16d9-47fe-a3f3-953a288681ea" xmlns:ns3="dc6e69b2-f489-4a2d-ad16-31cd177281d7" targetNamespace="http://schemas.microsoft.com/office/2006/metadata/properties" ma:root="true" ma:fieldsID="acc36323187ed8dce7a903977be02722" ns2:_="" ns3:_="">
    <xsd:import namespace="7e0cba2e-16d9-47fe-a3f3-953a288681ea"/>
    <xsd:import namespace="dc6e69b2-f489-4a2d-ad16-31cd177281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cba2e-16d9-47fe-a3f3-953a288681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6e69b2-f489-4a2d-ad16-31cd177281d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82e23d-0891-488c-85cd-c7cd7be9eac7}" ma:internalName="TaxCatchAll" ma:showField="CatchAllData" ma:web="dc6e69b2-f489-4a2d-ad16-31cd177281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0cba2e-16d9-47fe-a3f3-953a288681ea">
      <Terms xmlns="http://schemas.microsoft.com/office/infopath/2007/PartnerControls"/>
    </lcf76f155ced4ddcb4097134ff3c332f>
    <TaxCatchAll xmlns="dc6e69b2-f489-4a2d-ad16-31cd177281d7" xsi:nil="true"/>
  </documentManagement>
</p:properties>
</file>

<file path=customXml/itemProps1.xml><?xml version="1.0" encoding="utf-8"?>
<ds:datastoreItem xmlns:ds="http://schemas.openxmlformats.org/officeDocument/2006/customXml" ds:itemID="{842E90A0-FB6C-4069-9673-FA2DFB250FF9}"/>
</file>

<file path=customXml/itemProps2.xml><?xml version="1.0" encoding="utf-8"?>
<ds:datastoreItem xmlns:ds="http://schemas.openxmlformats.org/officeDocument/2006/customXml" ds:itemID="{63F2DA41-C8FC-4E7F-AE86-D8560E6D6D99}"/>
</file>

<file path=customXml/itemProps3.xml><?xml version="1.0" encoding="utf-8"?>
<ds:datastoreItem xmlns:ds="http://schemas.openxmlformats.org/officeDocument/2006/customXml" ds:itemID="{6F005692-F733-4D08-8F25-D51B46F3FD74}"/>
</file>

<file path=docProps/app.xml><?xml version="1.0" encoding="utf-8"?>
<Properties xmlns="http://schemas.openxmlformats.org/officeDocument/2006/extended-properties" xmlns:vt="http://schemas.openxmlformats.org/officeDocument/2006/docPropsVTypes">
  <TotalTime>1999</TotalTime>
  <Words>724</Words>
  <Application>Microsoft Macintosh PowerPoint</Application>
  <PresentationFormat>Widescreen</PresentationFormat>
  <Paragraphs>49</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Lao MN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Antra Priede</dc:creator>
  <cp:lastModifiedBy>Antra Priede</cp:lastModifiedBy>
  <cp:revision>10</cp:revision>
  <dcterms:created xsi:type="dcterms:W3CDTF">2026-04-18T17:48:25Z</dcterms:created>
  <dcterms:modified xsi:type="dcterms:W3CDTF">2026-04-21T09:59:05Z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0x010100491CC78812F1E946AEE7A918D7A3EF27</vt:lpwstr>
  </property>
</Properties>
</file>