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9" r:id="rId7"/>
    <p:sldId id="260" r:id="rId8"/>
    <p:sldId id="272" r:id="rId9"/>
    <p:sldId id="270" r:id="rId10"/>
    <p:sldId id="276" r:id="rId11"/>
    <p:sldId id="271" r:id="rId12"/>
    <p:sldId id="273" r:id="rId13"/>
    <p:sldId id="261" r:id="rId14"/>
    <p:sldId id="280" r:id="rId15"/>
    <p:sldId id="278" r:id="rId16"/>
    <p:sldId id="279" r:id="rId17"/>
    <p:sldId id="274" r:id="rId18"/>
    <p:sldId id="275" r:id="rId19"/>
    <p:sldId id="277" r:id="rId20"/>
    <p:sldId id="266" r:id="rId2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F80D37-DD74-4312-2398-FF5722ED2C3E}" v="3" dt="2026-04-21T19:25:32.7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52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C807-1726-434B-A504-DC7917D3F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52B4C-DCBD-4697-A2FA-BCDF64FD7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8811-DFEF-4BA8-B7B3-91DB4D951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406CD-35AD-4739-8277-78D87369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E6886-1011-45B6-9FF1-8CCA9E67A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629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BA701-A7DD-424D-A7ED-ED3D40FBF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F08B3-5377-4A07-B63E-72CA77AEC7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F9823-BE4D-42E5-97DE-D3759C26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24E79-8E35-4BC4-AB67-A5CF094C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9C7B3-AA52-4E89-A62E-590A8338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3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590447-7798-407F-A95B-DDEB147A39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44A65D-3300-487C-8612-8C407C02A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6DED4-1D17-4FE0-A1F5-B60D0642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54E00-2161-46CB-BD75-D9992F867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8635C-976B-4534-9C23-CB0FA9B4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934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4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5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2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1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14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57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2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40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EEB5-A273-4882-8CFD-8C9D8E3B9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E9D15-2F5D-4163-AA7A-69171A3C0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F61B-0F1B-4302-95A1-47BFC21E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C9176-11E4-4C60-93BA-149CD9AF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EA4F4-AE5A-4D9F-A8FD-325C353E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91090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0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67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97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086CD-0EAA-41AE-BE79-A273C5C25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B3ECE-23E6-4C67-A58A-DE78696C6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8D4C6-EC30-48DB-9981-DB491950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4B972-D9F5-4C72-8B86-F58DFFECE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B1EBA-4C77-4D19-A1D3-01906F3D8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6352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E9C6A-423C-47CF-A401-84585CE70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823CC-F5F4-4A03-8D97-6C7897EA8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86A0D-B888-4D05-8F5F-DE055986E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A0EE7-1F6A-48AC-B085-A985792E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F689-8200-48CB-9090-3CE1F0265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614362-2877-4445-BB8A-ABE0C79B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441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ACBC-C919-4E0F-BF85-CF195C47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DC7B6-4B15-4CF8-A31C-9DA4E5199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769DC-C52F-47E0-9B38-493C88894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CB543-D58B-4787-B692-98EDA5E56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36090-AD02-40EC-9420-600F26A90B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1F2955-1044-49B5-9F00-DBFFD95A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B34D8C-5BCF-44C4-8FC2-E2BAE0EC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EF467D-2E9D-4EEC-90E4-D2DC34B2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3702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5A1B-B9C6-4A32-8464-4F58DF31B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A479B2-2D73-415F-9B99-E1CA8D3C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0D98D-6F92-4C61-8896-0BC8738B1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5F7CDF-9B64-47C1-AFFD-D4461A98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939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71058-F3D5-45EA-9694-3266B10A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B5CDCF-8354-4DBA-84CD-EA6A9973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5F13B-96F9-4CD4-9E16-C5CDEB75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81042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1001-AD60-4275-90D3-7D6F1C1B5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C732A-B3DE-40F3-8231-0F6B14A80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2B0F8-D7C5-4A25-8002-FADB2B037E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40D8-237D-4171-BCE8-8B37498FB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73838B-2AEC-4828-855A-8A928A25C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51066-C399-4702-AF4F-5F1450C7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2100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6596-9867-47A5-AD53-A7C84270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36AD96-F6FE-4524-BA47-4B033C754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A8BF70-2714-4BAC-80A1-B2B3019BF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B6DDF-A9BC-4C8B-97F3-BAD2FEF28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1F1C9-6F91-4BAA-B047-8A34B8B8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66424-4CCF-451D-8849-F4D3E25A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4765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70AA4-F0C3-4358-ABAC-9FAA79F7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C8933-5B10-4BF9-8C3B-6A4F2EDB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6E060-CCE8-4ABF-8A35-4047E74F1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8B75E-212F-4F29-A9C9-7841AFB8E024}" type="datetimeFigureOut">
              <a:rPr lang="lv-LV" smtClean="0"/>
              <a:t>21.04.2026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97271-D9C6-4663-92C8-EFC98FA36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87FAA-4B01-444F-AC73-DC6E9B393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7E7B6-6F9B-4CBD-92BF-F783854E994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9993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67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clivieproject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78102-72E2-41BF-9D36-3785CD847E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A0E7A-83E0-49CC-88BE-A7AB8E1B45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869BC-C5EF-42C8-8D96-118F985BA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3737"/>
            <a:ext cx="12269755" cy="69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95E7-230C-46A2-ADD8-3566CC0BE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A42AF-4C95-4F9C-AAC4-F9FF258CD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lv-LV" b="1" dirty="0" err="1"/>
              <a:t>Monetary</a:t>
            </a:r>
            <a:endParaRPr lang="lv-LV" b="1" dirty="0"/>
          </a:p>
          <a:p>
            <a:pPr lvl="0"/>
            <a:r>
              <a:rPr lang="en-GB" dirty="0"/>
              <a:t>The </a:t>
            </a:r>
            <a:r>
              <a:rPr lang="en-GB" dirty="0" err="1"/>
              <a:t>CliViE</a:t>
            </a:r>
            <a:r>
              <a:rPr lang="en-GB" dirty="0"/>
              <a:t> project funding,</a:t>
            </a:r>
            <a:endParaRPr lang="lv-LV" dirty="0"/>
          </a:p>
          <a:p>
            <a:pPr lvl="0"/>
            <a:r>
              <a:rPr lang="en-GB" dirty="0"/>
              <a:t>Daugavpils municipality funding (e.g., teachers' salaries),</a:t>
            </a:r>
            <a:endParaRPr lang="lv-LV" dirty="0"/>
          </a:p>
          <a:p>
            <a:pPr lvl="0"/>
            <a:r>
              <a:rPr lang="en-GB" dirty="0"/>
              <a:t>In-kind contributions – the Rothko Museum's financial resources and assets (space, salaries of involved cultural workers, exhibition visit costs).</a:t>
            </a:r>
            <a:endParaRPr lang="lv-LV" dirty="0"/>
          </a:p>
          <a:p>
            <a:pPr marL="0" lvl="0" indent="0">
              <a:buNone/>
            </a:pPr>
            <a:endParaRPr lang="lv-LV" dirty="0"/>
          </a:p>
          <a:p>
            <a:pPr marL="0" lvl="0" indent="0">
              <a:buNone/>
            </a:pPr>
            <a:r>
              <a:rPr lang="lv-LV" b="1" dirty="0"/>
              <a:t>Non </a:t>
            </a:r>
            <a:r>
              <a:rPr lang="lv-LV" b="1" dirty="0" err="1"/>
              <a:t>monetary</a:t>
            </a:r>
            <a:endParaRPr lang="lv-LV" b="1" dirty="0"/>
          </a:p>
          <a:p>
            <a:pPr lvl="0"/>
            <a:r>
              <a:rPr lang="en-GB" dirty="0"/>
              <a:t>cultural and educational space (the Rothko Museum).</a:t>
            </a:r>
            <a:endParaRPr lang="lv-LV" dirty="0"/>
          </a:p>
          <a:p>
            <a:pPr lvl="0"/>
            <a:r>
              <a:rPr lang="en-GB" dirty="0"/>
              <a:t>Rothko Museum’s technical equipment and furniture.</a:t>
            </a:r>
            <a:endParaRPr lang="lv-LV" dirty="0"/>
          </a:p>
          <a:p>
            <a:pPr lvl="0"/>
            <a:r>
              <a:rPr lang="lv-LV" dirty="0"/>
              <a:t>y</a:t>
            </a:r>
            <a:r>
              <a:rPr lang="en-GB" dirty="0" err="1"/>
              <a:t>oung</a:t>
            </a:r>
            <a:r>
              <a:rPr lang="en-GB" dirty="0"/>
              <a:t> volunteers from the Rothko Museum</a:t>
            </a:r>
            <a:endParaRPr lang="lv-LV" dirty="0"/>
          </a:p>
          <a:p>
            <a:pPr lvl="0"/>
            <a:r>
              <a:rPr lang="lv-LV" dirty="0"/>
              <a:t>c</a:t>
            </a:r>
            <a:r>
              <a:rPr lang="en-GB" dirty="0" err="1"/>
              <a:t>ommunication</a:t>
            </a:r>
            <a:r>
              <a:rPr lang="en-GB" dirty="0"/>
              <a:t>, administrative support, and access to institutional networks provided by the Rothko Museum.</a:t>
            </a:r>
            <a:endParaRPr lang="lv-LV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988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9089F-FF65-4587-9AB0-0D59B0700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28CFD-0E4A-4324-B7AC-B37647E6C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Non-</a:t>
            </a:r>
            <a:r>
              <a:rPr lang="en-US" b="1" dirty="0" err="1"/>
              <a:t>monetised</a:t>
            </a:r>
            <a:r>
              <a:rPr lang="en-US" b="1" dirty="0"/>
              <a:t> inputs:</a:t>
            </a:r>
          </a:p>
          <a:p>
            <a:pPr marL="0" indent="0">
              <a:buNone/>
            </a:pPr>
            <a:r>
              <a:rPr lang="en-US" dirty="0"/>
              <a:t>•	Previous collaboration between Daugavpils University and the Rothko Museum</a:t>
            </a:r>
          </a:p>
          <a:p>
            <a:pPr marL="0" indent="0">
              <a:buNone/>
            </a:pPr>
            <a:r>
              <a:rPr lang="en-US" dirty="0"/>
              <a:t>•	Emotional engagement of young people</a:t>
            </a:r>
            <a:endParaRPr lang="lv-LV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Moneti</a:t>
            </a:r>
            <a:r>
              <a:rPr lang="lv-LV" b="1" dirty="0"/>
              <a:t>s</a:t>
            </a:r>
            <a:r>
              <a:rPr lang="en-US" b="1" dirty="0"/>
              <a:t>ed inputs:</a:t>
            </a:r>
          </a:p>
          <a:p>
            <a:pPr marL="0" indent="0">
              <a:buNone/>
            </a:pPr>
            <a:r>
              <a:rPr lang="en-US" dirty="0"/>
              <a:t>•	Contribution of the Rothko Museum's management</a:t>
            </a:r>
          </a:p>
          <a:p>
            <a:pPr marL="0" indent="0">
              <a:buNone/>
            </a:pPr>
            <a:r>
              <a:rPr lang="en-US" dirty="0"/>
              <a:t>•	Contribution of the Rothko Museum's cultural workers in leading activities</a:t>
            </a:r>
          </a:p>
          <a:p>
            <a:pPr marL="0" indent="0">
              <a:buNone/>
            </a:pPr>
            <a:r>
              <a:rPr lang="en-US" dirty="0"/>
              <a:t>•	Contribution of teachers</a:t>
            </a:r>
          </a:p>
          <a:p>
            <a:pPr marL="0" indent="0">
              <a:buNone/>
            </a:pPr>
            <a:r>
              <a:rPr lang="en-US" dirty="0"/>
              <a:t>•	Volunteer work</a:t>
            </a:r>
          </a:p>
          <a:p>
            <a:pPr marL="0" indent="0">
              <a:buNone/>
            </a:pPr>
            <a:r>
              <a:rPr lang="en-US" dirty="0"/>
              <a:t>•	Material resources for conducting the sessions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11021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9CC26-8DB6-4935-BF2E-3AA99D59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ACTIVITIES&gt; PROCESSES &gt;OUTPUTS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C3366-57AF-4D28-9200-9185C982D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dirty="0" err="1"/>
              <a:t>Collaboration</a:t>
            </a:r>
            <a:r>
              <a:rPr lang="lv-LV" dirty="0"/>
              <a:t> </a:t>
            </a:r>
            <a:r>
              <a:rPr lang="lv-LV" dirty="0" err="1"/>
              <a:t>with</a:t>
            </a:r>
            <a:r>
              <a:rPr lang="lv-LV" dirty="0"/>
              <a:t> </a:t>
            </a:r>
            <a:r>
              <a:rPr lang="lv-LV" dirty="0" err="1"/>
              <a:t>Rothko</a:t>
            </a:r>
            <a:r>
              <a:rPr lang="lv-LV" dirty="0"/>
              <a:t> </a:t>
            </a:r>
            <a:r>
              <a:rPr lang="lv-LV" dirty="0" err="1"/>
              <a:t>museum</a:t>
            </a:r>
            <a:r>
              <a:rPr lang="lv-LV" dirty="0"/>
              <a:t>, art </a:t>
            </a:r>
            <a:r>
              <a:rPr lang="lv-LV" dirty="0" err="1"/>
              <a:t>college</a:t>
            </a:r>
            <a:r>
              <a:rPr lang="lv-LV" dirty="0"/>
              <a:t> «Saules skola»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local</a:t>
            </a:r>
            <a:r>
              <a:rPr lang="lv-LV" dirty="0"/>
              <a:t> </a:t>
            </a:r>
            <a:r>
              <a:rPr lang="lv-LV" dirty="0" err="1"/>
              <a:t>schools</a:t>
            </a:r>
            <a:endParaRPr lang="lv-LV" dirty="0"/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b="1" dirty="0"/>
              <a:t>5 workshops </a:t>
            </a:r>
            <a:r>
              <a:rPr lang="en-US" dirty="0"/>
              <a:t>attended by 30 young people (aged 16-18);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b="1" dirty="0"/>
              <a:t>Pre-survey</a:t>
            </a:r>
            <a:r>
              <a:rPr lang="en-US" dirty="0"/>
              <a:t> filled in by the young people 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b="1" dirty="0"/>
              <a:t>5 focus group discussions </a:t>
            </a:r>
            <a:r>
              <a:rPr lang="en-US" dirty="0"/>
              <a:t>with the young people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b="1" dirty="0"/>
              <a:t>3 interviews </a:t>
            </a:r>
            <a:r>
              <a:rPr lang="en-US" dirty="0"/>
              <a:t>with stakeholders;</a:t>
            </a:r>
          </a:p>
          <a:p>
            <a:pPr marL="0" indent="0">
              <a:buNone/>
            </a:pPr>
            <a:r>
              <a:rPr lang="en-US" dirty="0"/>
              <a:t>•	</a:t>
            </a:r>
            <a:r>
              <a:rPr lang="en-US" b="1" dirty="0"/>
              <a:t>Exhibition</a:t>
            </a:r>
            <a:r>
              <a:rPr lang="en-US" dirty="0"/>
              <a:t> of youth works at the Museums Night 2025;</a:t>
            </a:r>
          </a:p>
          <a:p>
            <a:pPr marL="0" indent="0">
              <a:buNone/>
            </a:pPr>
            <a:r>
              <a:rPr lang="en-US" dirty="0"/>
              <a:t>•	Follow-up </a:t>
            </a:r>
            <a:r>
              <a:rPr lang="en-US" b="1" dirty="0"/>
              <a:t>creative task on belonging to the place </a:t>
            </a:r>
            <a:r>
              <a:rPr lang="en-US" dirty="0"/>
              <a:t>where the young people live.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03625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!!Dati\Desktop\WhatsApp Image 2025-01-14 at 13.07.2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368300"/>
            <a:ext cx="4368306" cy="326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 descr="D:\!!!Dati\Desktop\clivia2.jf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900" y="361950"/>
            <a:ext cx="49149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Z:\FOTOarhīvs\2025\Bērnu pasākumi\2025.03.18. CLIVIE jauniešu projekts_Foto_Margarita Abarasa\IMG_18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3752850"/>
            <a:ext cx="4391057" cy="292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!!!Dati\Downloads\IMG_186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4000" y="3797321"/>
            <a:ext cx="4324350" cy="288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2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Dati\Desktop\IMG_1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847" y="469453"/>
            <a:ext cx="4375150" cy="291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!!!Dati\Desktop\IMG_14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72" y="3382112"/>
            <a:ext cx="4373250" cy="291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!!!Dati\Desktop\IMG_1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53" y="1250950"/>
            <a:ext cx="5762624" cy="384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Z:\FOTOarhīvs\2025\Bērnu pasākumi\2025.05.13. CLIVIE jauniešu projekts_foto Māris Popovs\PAV091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-25820688"/>
            <a:ext cx="1828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775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13" descr="Z:\FOTOarhīvs\2025\Bērnu pasākumi\2025.03.18. CLIVIE jauniešu projekts_Foto_Margarita Abarasa\IMG_18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9" y="3644900"/>
            <a:ext cx="43148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!!!Dati\Downloads\IMG_18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59" y="1140858"/>
            <a:ext cx="5622963" cy="37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D:\!!!Dati\Downloads\IMG_18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9" y="569358"/>
            <a:ext cx="4211991" cy="263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67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DD0B4-C901-430C-B40D-AD2862FF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 </a:t>
            </a:r>
            <a:br>
              <a:rPr lang="en-US" dirty="0"/>
            </a:b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3BF15-B63E-40F1-A33D-E54823E1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060" y="1511559"/>
            <a:ext cx="10420739" cy="46654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•	Increased understanding of cultural diversity, identity, and the role of art in society (measured through focus group interviews).</a:t>
            </a:r>
          </a:p>
          <a:p>
            <a:pPr marL="0" indent="0">
              <a:buNone/>
            </a:pPr>
            <a:r>
              <a:rPr lang="en-US" dirty="0"/>
              <a:t>•	Greater confidence in engaging with museums and contemporary art practices measured through focus group interviews.</a:t>
            </a:r>
          </a:p>
          <a:p>
            <a:pPr marL="0" indent="0">
              <a:buNone/>
            </a:pPr>
            <a:r>
              <a:rPr lang="en-US" dirty="0"/>
              <a:t>•	Improved teamwork, collaboration, and communication skills demonstrated during group activities, measured through focus group interviews.</a:t>
            </a:r>
          </a:p>
          <a:p>
            <a:pPr marL="0" indent="0">
              <a:buNone/>
            </a:pPr>
            <a:r>
              <a:rPr lang="en-US" dirty="0"/>
              <a:t>•	Strengthened cooperation between participating schools and the Rothko Museum (measured through stakeholder feedback).</a:t>
            </a:r>
          </a:p>
          <a:p>
            <a:pPr marL="0" indent="0">
              <a:buNone/>
            </a:pPr>
            <a:r>
              <a:rPr lang="en-US" dirty="0"/>
              <a:t>•	Positive student perception of museums as relevant community spaces measured through focus group interviews.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2497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E51D-FDA8-476D-B4F3-C99CEEC2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67551-C00E-48C5-BFC1-174AB49B6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	Increased sustained engagement of young people with art and cultural institutions (continued event attendance, enrolment in cultural education, further creative participation).</a:t>
            </a:r>
          </a:p>
          <a:p>
            <a:pPr marL="0" indent="0">
              <a:buNone/>
            </a:pPr>
            <a:r>
              <a:rPr lang="en-US" dirty="0"/>
              <a:t>•	Development of values and attitudes supporting empathy, openness to the Other, and intercultural understanding.</a:t>
            </a:r>
          </a:p>
          <a:p>
            <a:pPr marL="0" indent="0">
              <a:buNone/>
            </a:pPr>
            <a:r>
              <a:rPr lang="en-US" dirty="0"/>
              <a:t>•	Contribution to a more inclusive cultural environment in Daugavpils through youth participation and institutional collaboration.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25235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2FABC-446A-1C87-23BB-08124789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302C8D-3FBA-4DDE-B881-ED3860921129}"/>
              </a:ext>
            </a:extLst>
          </p:cNvPr>
          <p:cNvSpPr/>
          <p:nvPr/>
        </p:nvSpPr>
        <p:spPr>
          <a:xfrm>
            <a:off x="203200" y="76200"/>
            <a:ext cx="11734800" cy="647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320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CONCLUSIONS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endParaRPr lang="lv-LV" sz="18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non-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ethnical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Daugavpils.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endParaRPr lang="lv-LV" sz="18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artistic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interventions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especially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integration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allows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precisely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strategically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understood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practice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elements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 a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deeper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elaborated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perception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otherness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differences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life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living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together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endParaRPr lang="lv-LV" sz="18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reflection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deliberation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ToC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regarding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cohasion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youth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Daugavpils).</a:t>
            </a: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endParaRPr lang="lv-LV" sz="1867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09630">
              <a:lnSpc>
                <a:spcPct val="107000"/>
              </a:lnSpc>
              <a:spcAft>
                <a:spcPts val="533"/>
              </a:spcAft>
            </a:pP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Methodology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connected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potencial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subjectivity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To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deminish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limitations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comparative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would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appropriate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based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precision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criteria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lv-LV" sz="1867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scales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867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indicators</a:t>
            </a:r>
            <a:r>
              <a:rPr lang="lv-LV" sz="1867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7687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1B245E-58B3-AB99-7F0F-1CE2A1593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5AB32D5E-2987-3D9A-101F-23540575AE65}"/>
              </a:ext>
            </a:extLst>
          </p:cNvPr>
          <p:cNvSpPr/>
          <p:nvPr/>
        </p:nvSpPr>
        <p:spPr>
          <a:xfrm>
            <a:off x="9043496" y="436374"/>
            <a:ext cx="2881890" cy="936614"/>
          </a:xfrm>
          <a:custGeom>
            <a:avLst/>
            <a:gdLst/>
            <a:ahLst/>
            <a:cxnLst/>
            <a:rect l="l" t="t" r="r" b="b"/>
            <a:pathLst>
              <a:path w="4322835" h="1404921">
                <a:moveTo>
                  <a:pt x="0" y="0"/>
                </a:moveTo>
                <a:lnTo>
                  <a:pt x="4322834" y="0"/>
                </a:lnTo>
                <a:lnTo>
                  <a:pt x="4322834" y="1404921"/>
                </a:lnTo>
                <a:lnTo>
                  <a:pt x="0" y="14049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en-LV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4" name="Picture 13" descr="A white letter u on a black background&#10;&#10;AI-generated content may be incorrect.">
            <a:extLst>
              <a:ext uri="{FF2B5EF4-FFF2-40B4-BE49-F238E27FC236}">
                <a16:creationId xmlns:a16="http://schemas.microsoft.com/office/drawing/2014/main" id="{C48DEEAC-5148-98D1-80ED-E9A22EE5D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644517"/>
            <a:ext cx="2590800" cy="520328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D05BDBB3-F4FC-DCAB-F5FD-114DAF3404C4}"/>
              </a:ext>
            </a:extLst>
          </p:cNvPr>
          <p:cNvSpPr txBox="1"/>
          <p:nvPr/>
        </p:nvSpPr>
        <p:spPr>
          <a:xfrm>
            <a:off x="3352800" y="2860191"/>
            <a:ext cx="5248965" cy="2281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9734"/>
              </a:lnSpc>
            </a:pPr>
            <a:r>
              <a:rPr lang="lv-LV" sz="3600" dirty="0" err="1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Thank</a:t>
            </a:r>
            <a:r>
              <a:rPr lang="lv-LV" sz="3600" dirty="0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 </a:t>
            </a:r>
            <a:r>
              <a:rPr lang="lv-LV" sz="3600" dirty="0" err="1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You</a:t>
            </a:r>
            <a:r>
              <a:rPr lang="lv-LV" sz="3600" dirty="0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 </a:t>
            </a:r>
            <a:r>
              <a:rPr lang="lv-LV" sz="3600" dirty="0" err="1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for</a:t>
            </a:r>
            <a:r>
              <a:rPr lang="lv-LV" sz="3600" dirty="0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 </a:t>
            </a:r>
            <a:r>
              <a:rPr lang="lv-LV" sz="3600" dirty="0" err="1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Your</a:t>
            </a:r>
            <a:r>
              <a:rPr lang="lv-LV" sz="3600" dirty="0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 </a:t>
            </a:r>
            <a:r>
              <a:rPr lang="lv-LV" sz="3600" dirty="0" err="1">
                <a:solidFill>
                  <a:srgbClr val="FFFFFF"/>
                </a:solidFill>
                <a:latin typeface="Arial" panose="020B0604020202020204" pitchFamily="34" charset="0"/>
                <a:ea typeface="Playfair Display 3"/>
                <a:cs typeface="Arial" panose="020B0604020202020204" pitchFamily="34" charset="0"/>
                <a:sym typeface="Playfair Display 3"/>
              </a:rPr>
              <a:t>attention</a:t>
            </a:r>
            <a:endParaRPr lang="en-US" sz="3600" dirty="0">
              <a:solidFill>
                <a:srgbClr val="FFFFFF"/>
              </a:solidFill>
              <a:latin typeface="Arial" panose="020B0604020202020204" pitchFamily="34" charset="0"/>
              <a:ea typeface="Playfair Display 3"/>
              <a:cs typeface="Arial" panose="020B0604020202020204" pitchFamily="34" charset="0"/>
              <a:sym typeface="Playfair Display 3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5F239D8A-2BDC-C66F-DAC2-2D9ED5E77499}"/>
              </a:ext>
            </a:extLst>
          </p:cNvPr>
          <p:cNvSpPr txBox="1"/>
          <p:nvPr/>
        </p:nvSpPr>
        <p:spPr>
          <a:xfrm>
            <a:off x="4013200" y="6121400"/>
            <a:ext cx="2954949" cy="362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0">
              <a:lnSpc>
                <a:spcPts val="3061"/>
              </a:lnSpc>
            </a:pPr>
            <a:r>
              <a:rPr lang="en-US" sz="2187" u="sng" dirty="0">
                <a:solidFill>
                  <a:prstClr val="white"/>
                </a:solidFill>
                <a:latin typeface="Arial" panose="020B0604020202020204" pitchFamily="34" charset="0"/>
                <a:ea typeface="Playfair Display 2"/>
                <a:cs typeface="Arial" panose="020B0604020202020204" pitchFamily="34" charset="0"/>
                <a:sym typeface="Playfair Display 2"/>
                <a:hlinkClick r:id="rId4" tooltip="https://www.clivieproject.eu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www.clivieproject.eu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0852F-EFA1-4473-9D65-815253D008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168" y="440471"/>
            <a:ext cx="2475191" cy="9957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DB0E5D-73F8-428D-9D2D-6CF0B0C0C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999" y="414251"/>
            <a:ext cx="122337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2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08015-D1B4-4890-B538-7BB9B7F37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SOCIAL CHANGE &gt;&gt;&gt;&gt;&gt; THEORY OF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4A85CB3-CD47-4FAD-B9B1-0A34F20E7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77" y="1287624"/>
            <a:ext cx="4599991" cy="48893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lv-LV" sz="9600" dirty="0"/>
              <a:t>«</a:t>
            </a:r>
            <a:r>
              <a:rPr lang="en-US" sz="9600" dirty="0"/>
              <a:t>Theoretical analysis of change should </a:t>
            </a:r>
            <a:r>
              <a:rPr lang="en-US" sz="9600" dirty="0" err="1"/>
              <a:t>distinguisg</a:t>
            </a:r>
            <a:r>
              <a:rPr lang="en-US" sz="9600" dirty="0"/>
              <a:t> between processes which maintain the </a:t>
            </a:r>
            <a:r>
              <a:rPr lang="en-US" sz="9600" dirty="0" err="1"/>
              <a:t>equilibrum</a:t>
            </a:r>
            <a:r>
              <a:rPr lang="en-US" sz="9600" dirty="0"/>
              <a:t> of a system and structural changes wherein a system moves from one state to another. Structural change occurs when disturbances in or around system are sufficient to overcome the forces of </a:t>
            </a:r>
            <a:r>
              <a:rPr lang="en-US" sz="9600" dirty="0" err="1"/>
              <a:t>equilibrum</a:t>
            </a:r>
            <a:r>
              <a:rPr lang="en-US" sz="9600" dirty="0"/>
              <a:t>. For social systems one source of disturbance is alteration in the relation of the system to its environment which produces the deficits in the input </a:t>
            </a:r>
            <a:r>
              <a:rPr lang="lv-LV" sz="9600" dirty="0"/>
              <a:t>o</a:t>
            </a:r>
            <a:r>
              <a:rPr lang="en-US" sz="9600" dirty="0"/>
              <a:t>f goal </a:t>
            </a:r>
            <a:r>
              <a:rPr lang="en-US" sz="9600" dirty="0" err="1"/>
              <a:t>atta</a:t>
            </a:r>
            <a:r>
              <a:rPr lang="lv-LV" sz="9600" dirty="0"/>
              <a:t>i</a:t>
            </a:r>
            <a:r>
              <a:rPr lang="en-US" sz="9600" dirty="0" err="1"/>
              <a:t>nment</a:t>
            </a:r>
            <a:r>
              <a:rPr lang="en-US" sz="9600" dirty="0"/>
              <a:t> to acting units.</a:t>
            </a:r>
            <a:r>
              <a:rPr lang="lv-LV" sz="9600" dirty="0"/>
              <a:t>»</a:t>
            </a:r>
          </a:p>
          <a:p>
            <a:pPr marL="0" indent="0">
              <a:buNone/>
            </a:pPr>
            <a:r>
              <a:rPr lang="en-US" sz="4400" dirty="0"/>
              <a:t> (Source: Parsons, T. (1961). Some considerations on the theory of social change. Rural Sociology, 26(3), 219.)</a:t>
            </a:r>
            <a:endParaRPr lang="lv-LV" sz="4400" dirty="0"/>
          </a:p>
          <a:p>
            <a:endParaRPr lang="lv-LV" dirty="0"/>
          </a:p>
          <a:p>
            <a:pPr marL="0" indent="0">
              <a:buNone/>
            </a:pPr>
            <a:endParaRPr lang="lv-LV" sz="8600" dirty="0"/>
          </a:p>
          <a:p>
            <a:r>
              <a:rPr lang="lv-LV" sz="8600" b="1" dirty="0" err="1"/>
              <a:t>Problem</a:t>
            </a:r>
            <a:r>
              <a:rPr lang="lv-LV" sz="8600" b="1" dirty="0"/>
              <a:t> </a:t>
            </a:r>
            <a:r>
              <a:rPr lang="lv-LV" sz="8600" b="1" dirty="0" err="1"/>
              <a:t>of</a:t>
            </a:r>
            <a:r>
              <a:rPr lang="lv-LV" sz="8600" b="1" dirty="0"/>
              <a:t> </a:t>
            </a:r>
            <a:r>
              <a:rPr lang="lv-LV" sz="8600" dirty="0" err="1"/>
              <a:t>theory</a:t>
            </a:r>
            <a:r>
              <a:rPr lang="lv-LV" sz="8600" dirty="0"/>
              <a:t> </a:t>
            </a:r>
            <a:r>
              <a:rPr lang="lv-LV" sz="8600" b="1" dirty="0" err="1"/>
              <a:t>based</a:t>
            </a:r>
            <a:r>
              <a:rPr lang="lv-LV" sz="8600" b="1" dirty="0"/>
              <a:t> </a:t>
            </a:r>
            <a:r>
              <a:rPr lang="lv-LV" sz="8600" b="1" dirty="0" err="1"/>
              <a:t>evaluation</a:t>
            </a:r>
            <a:r>
              <a:rPr lang="lv-LV" sz="8600" dirty="0"/>
              <a:t> </a:t>
            </a:r>
            <a:r>
              <a:rPr lang="lv-LV" dirty="0"/>
              <a:t>(</a:t>
            </a:r>
            <a:r>
              <a:rPr lang="lv-LV" dirty="0" err="1"/>
              <a:t>Weiss</a:t>
            </a:r>
            <a:r>
              <a:rPr lang="lv-LV" dirty="0"/>
              <a:t>, 1995, 1998)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7BDBDC6-0C4E-43B7-91D4-61C7EEAA6C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93878" y="1452963"/>
            <a:ext cx="7398122" cy="45586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6D0AFE-973B-4D00-BA11-A4919292A110}"/>
              </a:ext>
            </a:extLst>
          </p:cNvPr>
          <p:cNvSpPr/>
          <p:nvPr/>
        </p:nvSpPr>
        <p:spPr>
          <a:xfrm>
            <a:off x="5225142" y="6060487"/>
            <a:ext cx="6265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200" dirty="0" err="1"/>
              <a:t>Source</a:t>
            </a:r>
            <a:r>
              <a:rPr lang="lv-LV" sz="1200" dirty="0"/>
              <a:t>: </a:t>
            </a:r>
            <a:r>
              <a:rPr lang="en-US" sz="1200" dirty="0" err="1"/>
              <a:t>Ramia</a:t>
            </a:r>
            <a:r>
              <a:rPr lang="en-US" sz="1200" dirty="0"/>
              <a:t>, I., Powell, A., Stratton, K.,</a:t>
            </a:r>
            <a:r>
              <a:rPr lang="lv-LV" sz="1200" dirty="0"/>
              <a:t> </a:t>
            </a:r>
            <a:r>
              <a:rPr lang="en-US" sz="1200" dirty="0"/>
              <a:t>Stokes, C., Meltzer, A., Muir, K. (2021).</a:t>
            </a:r>
            <a:r>
              <a:rPr lang="lv-LV" sz="1200" dirty="0"/>
              <a:t> </a:t>
            </a:r>
            <a:r>
              <a:rPr lang="en-US" sz="1200" dirty="0"/>
              <a:t>Roadmap to outcomes measurement.</a:t>
            </a:r>
            <a:r>
              <a:rPr lang="lv-LV" sz="1200" dirty="0"/>
              <a:t> </a:t>
            </a:r>
            <a:r>
              <a:rPr lang="en-US" sz="1200" dirty="0"/>
              <a:t>Your step-by-step guide to planning,</a:t>
            </a:r>
            <a:r>
              <a:rPr lang="lv-LV" sz="1200" dirty="0"/>
              <a:t> </a:t>
            </a:r>
            <a:r>
              <a:rPr lang="en-US" sz="1200" dirty="0"/>
              <a:t>measuring and communicating social</a:t>
            </a:r>
            <a:r>
              <a:rPr lang="lv-LV" sz="1200" dirty="0"/>
              <a:t> </a:t>
            </a:r>
            <a:r>
              <a:rPr lang="en-US" sz="1200" dirty="0"/>
              <a:t>impact. Centre for Social Impact.</a:t>
            </a:r>
            <a:r>
              <a:rPr lang="lv-LV" sz="1200" dirty="0"/>
              <a:t>, p. 16.</a:t>
            </a:r>
          </a:p>
        </p:txBody>
      </p:sp>
    </p:spTree>
    <p:extLst>
      <p:ext uri="{BB962C8B-B14F-4D97-AF65-F5344CB8AC3E}">
        <p14:creationId xmlns:p14="http://schemas.microsoft.com/office/powerpoint/2010/main" val="204694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4F98A-797D-4114-A3EA-C27F13F7B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REFLECTION&gt;&gt;&gt;&gt;CREATIVITY&gt;&gt;&gt;&gt;PRACTICE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7F26C4-57DB-4186-9026-BE6918270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8892" y="1690688"/>
            <a:ext cx="7032181" cy="46881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4105C4-AC51-4483-971A-07E24FEF967D}"/>
              </a:ext>
            </a:extLst>
          </p:cNvPr>
          <p:cNvSpPr/>
          <p:nvPr/>
        </p:nvSpPr>
        <p:spPr>
          <a:xfrm>
            <a:off x="838200" y="4434840"/>
            <a:ext cx="3261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/>
              <a:t>Source</a:t>
            </a:r>
            <a:r>
              <a:rPr lang="lv-LV" dirty="0"/>
              <a:t>: </a:t>
            </a:r>
            <a:r>
              <a:rPr lang="en-US" dirty="0"/>
              <a:t>Archer, M. S. (2010). Routine, reflexivity, and realism. Sociological theory, 28(3), 272-303.</a:t>
            </a:r>
            <a:endParaRPr 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866045-0F32-4E24-9A92-07E15A25D135}"/>
              </a:ext>
            </a:extLst>
          </p:cNvPr>
          <p:cNvSpPr/>
          <p:nvPr/>
        </p:nvSpPr>
        <p:spPr>
          <a:xfrm>
            <a:off x="312420" y="1584960"/>
            <a:ext cx="36804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/>
              <a:t>«</a:t>
            </a:r>
            <a:r>
              <a:rPr lang="en-US" sz="2400" dirty="0"/>
              <a:t>The general formula [social contexts + personal concerns] attaches equal importance to both elements in accounting for the extensiveness of reflexivity and its dominant modality.</a:t>
            </a:r>
            <a:r>
              <a:rPr lang="lv-LV" sz="2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42280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28C3C9-4744-4CDC-97FE-935B8971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41290" cy="69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31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2FABC-446A-1C87-23BB-081247899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5FBD-5981-4AFB-842C-B6D57999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THE CONCEPT OF OTHERNESS/OTHER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3364D-A77D-45FE-BBF3-2B86E38DFE17}"/>
              </a:ext>
            </a:extLst>
          </p:cNvPr>
          <p:cNvSpPr/>
          <p:nvPr/>
        </p:nvSpPr>
        <p:spPr>
          <a:xfrm>
            <a:off x="1268963" y="1511559"/>
            <a:ext cx="10198359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/>
              <a:t>«</a:t>
            </a:r>
            <a:r>
              <a:rPr lang="en-US" sz="3200" dirty="0"/>
              <a:t>I think, therefore I think</a:t>
            </a:r>
            <a:r>
              <a:rPr lang="lv-LV" sz="3200" dirty="0"/>
              <a:t> </a:t>
            </a:r>
            <a:r>
              <a:rPr lang="en-US" sz="3200" dirty="0"/>
              <a:t>the other; </a:t>
            </a:r>
            <a:endParaRPr lang="lv-LV" sz="3200" dirty="0"/>
          </a:p>
          <a:p>
            <a:r>
              <a:rPr lang="en-US" sz="3200" dirty="0"/>
              <a:t>I think, therefore I need the other (to think); </a:t>
            </a:r>
            <a:endParaRPr lang="lv-LV" sz="3200" dirty="0"/>
          </a:p>
          <a:p>
            <a:r>
              <a:rPr lang="lv-LV" sz="3200" dirty="0"/>
              <a:t>I </a:t>
            </a:r>
            <a:r>
              <a:rPr lang="en-US" sz="3200" dirty="0"/>
              <a:t>think, therefore the possibility of friendship lodges itself in</a:t>
            </a:r>
          </a:p>
          <a:p>
            <a:r>
              <a:rPr lang="en-US" sz="3200" dirty="0"/>
              <a:t>the movement of my thought insofar as it requires, calls,</a:t>
            </a:r>
          </a:p>
          <a:p>
            <a:r>
              <a:rPr lang="en-US" sz="3200" dirty="0"/>
              <a:t>desires the other, the necessity of the other, the cause of the</a:t>
            </a:r>
            <a:r>
              <a:rPr lang="lv-LV" sz="3200" dirty="0"/>
              <a:t> </a:t>
            </a:r>
            <a:r>
              <a:rPr lang="en-US" sz="3200" dirty="0"/>
              <a:t>other at the heart of the cogito.</a:t>
            </a:r>
            <a:r>
              <a:rPr lang="lv-LV" sz="3200" dirty="0"/>
              <a:t>»</a:t>
            </a:r>
          </a:p>
          <a:p>
            <a:endParaRPr lang="lv-LV" sz="3200" dirty="0"/>
          </a:p>
          <a:p>
            <a:r>
              <a:rPr lang="en-US" dirty="0"/>
              <a:t>Derrida, J. (1993). Politics of friendship. </a:t>
            </a:r>
            <a:r>
              <a:rPr lang="en-US" i="1" dirty="0"/>
              <a:t>American Imago</a:t>
            </a:r>
            <a:r>
              <a:rPr lang="en-US" dirty="0"/>
              <a:t>, </a:t>
            </a:r>
            <a:r>
              <a:rPr lang="en-US" i="1" dirty="0"/>
              <a:t>50</a:t>
            </a:r>
            <a:r>
              <a:rPr lang="en-US" dirty="0"/>
              <a:t>(3), 353-391.</a:t>
            </a:r>
            <a:endParaRPr lang="lv-LV" sz="3200" dirty="0"/>
          </a:p>
          <a:p>
            <a:endParaRPr lang="lv-LV" sz="3200" dirty="0"/>
          </a:p>
          <a:p>
            <a:endParaRPr lang="lv-LV" sz="3200" dirty="0"/>
          </a:p>
          <a:p>
            <a:endParaRPr lang="lv-LV" sz="3200" dirty="0"/>
          </a:p>
          <a:p>
            <a:endParaRPr lang="lv-LV" sz="3200" dirty="0"/>
          </a:p>
          <a:p>
            <a:endParaRPr lang="lv-LV" sz="3200" dirty="0"/>
          </a:p>
        </p:txBody>
      </p:sp>
    </p:spTree>
    <p:extLst>
      <p:ext uri="{BB962C8B-B14F-4D97-AF65-F5344CB8AC3E}">
        <p14:creationId xmlns:p14="http://schemas.microsoft.com/office/powerpoint/2010/main" val="168808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6751F-2D78-4A29-A3DD-88D23018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CASE STUDY AS AN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F0DD6-71DF-44DC-8691-9F7859168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lv-LV" dirty="0" err="1"/>
              <a:t>Exploration</a:t>
            </a:r>
            <a:r>
              <a:rPr lang="lv-LV" dirty="0"/>
              <a:t> </a:t>
            </a:r>
            <a:r>
              <a:rPr lang="lv-LV" dirty="0" err="1"/>
              <a:t>of</a:t>
            </a:r>
            <a:r>
              <a:rPr lang="lv-LV" dirty="0"/>
              <a:t> </a:t>
            </a:r>
            <a:r>
              <a:rPr lang="en-US" dirty="0"/>
              <a:t>art as a medium for fostering cultural understanding, collaboration, and social engagement among young people in Daugavpils and the </a:t>
            </a:r>
            <a:r>
              <a:rPr lang="en-US" dirty="0" err="1"/>
              <a:t>Augšdaugava</a:t>
            </a:r>
            <a:r>
              <a:rPr lang="en-US" dirty="0"/>
              <a:t> region. </a:t>
            </a:r>
            <a:endParaRPr lang="lv-LV" dirty="0"/>
          </a:p>
          <a:p>
            <a:r>
              <a:rPr lang="en-US" dirty="0"/>
              <a:t>artistic exploration</a:t>
            </a:r>
            <a:r>
              <a:rPr lang="lv-LV" dirty="0"/>
              <a:t>,</a:t>
            </a:r>
          </a:p>
          <a:p>
            <a:r>
              <a:rPr lang="en-US" dirty="0"/>
              <a:t>participatory research methods,</a:t>
            </a:r>
            <a:endParaRPr lang="lv-LV" dirty="0"/>
          </a:p>
          <a:p>
            <a:r>
              <a:rPr lang="lv-LV" dirty="0" err="1"/>
              <a:t>cultural</a:t>
            </a:r>
            <a:r>
              <a:rPr lang="lv-LV" dirty="0"/>
              <a:t> </a:t>
            </a:r>
            <a:r>
              <a:rPr lang="lv-LV" dirty="0" err="1"/>
              <a:t>attitudes</a:t>
            </a:r>
            <a:r>
              <a:rPr lang="lv-LV" dirty="0"/>
              <a:t>,</a:t>
            </a:r>
          </a:p>
          <a:p>
            <a:r>
              <a:rPr lang="lv-LV" dirty="0" err="1"/>
              <a:t>engagement</a:t>
            </a:r>
            <a:r>
              <a:rPr lang="lv-LV" dirty="0"/>
              <a:t>,</a:t>
            </a:r>
          </a:p>
          <a:p>
            <a:r>
              <a:rPr lang="lv-LV" dirty="0"/>
              <a:t>tolerance </a:t>
            </a:r>
          </a:p>
          <a:p>
            <a:r>
              <a:rPr lang="lv-LV" dirty="0" err="1"/>
              <a:t>more</a:t>
            </a:r>
            <a:r>
              <a:rPr lang="lv-LV" dirty="0"/>
              <a:t> </a:t>
            </a:r>
            <a:r>
              <a:rPr lang="lv-LV" dirty="0" err="1"/>
              <a:t>inclusive</a:t>
            </a:r>
            <a:r>
              <a:rPr lang="lv-LV" dirty="0"/>
              <a:t> </a:t>
            </a:r>
            <a:r>
              <a:rPr lang="lv-LV" dirty="0" err="1"/>
              <a:t>and</a:t>
            </a:r>
            <a:r>
              <a:rPr lang="lv-LV" dirty="0"/>
              <a:t> </a:t>
            </a:r>
            <a:r>
              <a:rPr lang="lv-LV" dirty="0" err="1"/>
              <a:t>collaborative</a:t>
            </a:r>
            <a:r>
              <a:rPr lang="lv-LV" dirty="0"/>
              <a:t> </a:t>
            </a:r>
            <a:r>
              <a:rPr lang="lv-LV" dirty="0" err="1"/>
              <a:t>cultural</a:t>
            </a:r>
            <a:r>
              <a:rPr lang="lv-LV" dirty="0"/>
              <a:t> </a:t>
            </a:r>
            <a:r>
              <a:rPr lang="lv-LV" dirty="0" err="1"/>
              <a:t>environment</a:t>
            </a:r>
            <a:r>
              <a:rPr lang="lv-LV" dirty="0"/>
              <a:t>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57906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1E02-1D70-481A-B5A6-615E30AB9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WHAT WE WANTED TO ACHIEVE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E667-BB35-48C7-97C0-BE6E18401C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Intended Impact  </a:t>
            </a:r>
          </a:p>
          <a:p>
            <a:r>
              <a:rPr lang="en-US" dirty="0"/>
              <a:t>Develop and apply values, attitudes, and skills to manage and engage with diverse groups and perspectives</a:t>
            </a:r>
          </a:p>
          <a:p>
            <a:pPr marL="0" indent="0">
              <a:buNone/>
            </a:pPr>
            <a:r>
              <a:rPr lang="en-US" b="1" dirty="0"/>
              <a:t>Intended Outcomes</a:t>
            </a:r>
          </a:p>
          <a:p>
            <a:r>
              <a:rPr lang="en-US" dirty="0"/>
              <a:t>Strengthened intercultural understanding and empathy through artistic collaboration</a:t>
            </a:r>
          </a:p>
          <a:p>
            <a:r>
              <a:rPr lang="en-US" dirty="0"/>
              <a:t>Enhanced engagement with and understanding of art and museum practice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80090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091CC-2650-4E67-AD86-376360202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STAKEHOLDERS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9528D-6433-4060-9CE2-D79B2792E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/>
              <a:t>K</a:t>
            </a:r>
            <a:r>
              <a:rPr lang="en-US" dirty="0" err="1"/>
              <a:t>ey</a:t>
            </a:r>
            <a:r>
              <a:rPr lang="en-US" dirty="0"/>
              <a:t> groups of stakeholders:</a:t>
            </a:r>
          </a:p>
          <a:p>
            <a:r>
              <a:rPr lang="en-US" dirty="0"/>
              <a:t>	Teachers of culture and art subjects,</a:t>
            </a:r>
          </a:p>
          <a:p>
            <a:r>
              <a:rPr lang="en-US" dirty="0"/>
              <a:t>	Students (16-18 years old),</a:t>
            </a:r>
          </a:p>
          <a:p>
            <a:r>
              <a:rPr lang="en-US" dirty="0"/>
              <a:t>	Cultural workers directly or indirectly involved in the case study,</a:t>
            </a:r>
          </a:p>
          <a:p>
            <a:r>
              <a:rPr lang="en-US" dirty="0"/>
              <a:t>	Leaders of cultural organizations (both state and non-state) and local cultural policymakers,</a:t>
            </a:r>
          </a:p>
          <a:p>
            <a:r>
              <a:rPr lang="en-US" dirty="0"/>
              <a:t>	Researchers.</a:t>
            </a:r>
          </a:p>
          <a:p>
            <a:pPr marL="0" indent="0">
              <a:buNone/>
            </a:pPr>
            <a:r>
              <a:rPr lang="en-US" dirty="0"/>
              <a:t>A meeting was held with representatives of all the identified stakeholder groups to discuss the concept of the case study and establish its priorities.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7097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E8540-F7AB-4B14-B80F-6DC928C3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METHODOLOGY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04B8550-37C1-4AB9-B211-34EE096B3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F187626-F618-4A75-A057-972EBD6517B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questionnaires, </a:t>
            </a:r>
          </a:p>
          <a:p>
            <a:r>
              <a:rPr lang="en-US" dirty="0"/>
              <a:t>semi-structured interviews with stakeholders </a:t>
            </a:r>
          </a:p>
          <a:p>
            <a:r>
              <a:rPr lang="en-US" dirty="0"/>
              <a:t>focus group discussions with the young participants, </a:t>
            </a:r>
          </a:p>
          <a:p>
            <a:r>
              <a:rPr lang="en-US" dirty="0"/>
              <a:t>observations, </a:t>
            </a:r>
          </a:p>
          <a:p>
            <a:r>
              <a:rPr lang="en-US" dirty="0"/>
              <a:t>field notes, photo and video documentation, </a:t>
            </a:r>
          </a:p>
          <a:p>
            <a:r>
              <a:rPr lang="en-US" dirty="0"/>
              <a:t>attendance records, </a:t>
            </a:r>
          </a:p>
          <a:p>
            <a:r>
              <a:rPr lang="en-US" dirty="0"/>
              <a:t>exhibition of the participants’ artworks.</a:t>
            </a:r>
          </a:p>
          <a:p>
            <a:endParaRPr lang="en-US" dirty="0"/>
          </a:p>
          <a:p>
            <a:endParaRPr lang="en-US" dirty="0"/>
          </a:p>
          <a:p>
            <a:endParaRPr lang="lv-LV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8EBB1B-8B55-4A27-B61D-20439ADA76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Indicators</a:t>
            </a:r>
            <a:endParaRPr lang="lv-LV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DFF50CA9-304A-4872-80C7-E333F08AFB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v-LV" dirty="0"/>
              <a:t>[o</a:t>
            </a:r>
            <a:r>
              <a:rPr lang="en-US" dirty="0" err="1"/>
              <a:t>utputs</a:t>
            </a:r>
            <a:r>
              <a:rPr lang="en-US" dirty="0"/>
              <a:t>, outcomes and/or impacts of this case study</a:t>
            </a:r>
            <a:r>
              <a:rPr lang="lv-LV" dirty="0"/>
              <a:t>]</a:t>
            </a:r>
            <a:endParaRPr lang="en-US" dirty="0"/>
          </a:p>
          <a:p>
            <a:r>
              <a:rPr lang="en-US" dirty="0"/>
              <a:t>Improved participants' mental well-being;</a:t>
            </a:r>
          </a:p>
          <a:p>
            <a:r>
              <a:rPr lang="en-US" dirty="0"/>
              <a:t>Improved participants' skills development, which affects employment, productivity, and wages in future life;</a:t>
            </a:r>
          </a:p>
          <a:p>
            <a:r>
              <a:rPr lang="en-US" dirty="0"/>
              <a:t>Improved participation in cultural life;</a:t>
            </a:r>
          </a:p>
          <a:p>
            <a:r>
              <a:rPr lang="en-US" dirty="0"/>
              <a:t>Promoted social cohesion and improved civic participation. 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2086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CC78812F1E946AEE7A918D7A3EF27" ma:contentTypeVersion="10" ma:contentTypeDescription="Create a new document." ma:contentTypeScope="" ma:versionID="47a3dc7c2027bd3d6c6e9a20b576aa09">
  <xsd:schema xmlns:xsd="http://www.w3.org/2001/XMLSchema" xmlns:xs="http://www.w3.org/2001/XMLSchema" xmlns:p="http://schemas.microsoft.com/office/2006/metadata/properties" xmlns:ns2="7e0cba2e-16d9-47fe-a3f3-953a288681ea" xmlns:ns3="dc6e69b2-f489-4a2d-ad16-31cd177281d7" targetNamespace="http://schemas.microsoft.com/office/2006/metadata/properties" ma:root="true" ma:fieldsID="acc36323187ed8dce7a903977be02722" ns2:_="" ns3:_="">
    <xsd:import namespace="7e0cba2e-16d9-47fe-a3f3-953a288681ea"/>
    <xsd:import namespace="dc6e69b2-f489-4a2d-ad16-31cd177281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0cba2e-16d9-47fe-a3f3-953a288681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e33c868-91b6-4098-a4a1-cbe5720a53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e69b2-f489-4a2d-ad16-31cd177281d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582e23d-0891-488c-85cd-c7cd7be9eac7}" ma:internalName="TaxCatchAll" ma:showField="CatchAllData" ma:web="dc6e69b2-f489-4a2d-ad16-31cd177281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0cba2e-16d9-47fe-a3f3-953a288681ea">
      <Terms xmlns="http://schemas.microsoft.com/office/infopath/2007/PartnerControls"/>
    </lcf76f155ced4ddcb4097134ff3c332f>
    <TaxCatchAll xmlns="dc6e69b2-f489-4a2d-ad16-31cd177281d7" xsi:nil="true"/>
  </documentManagement>
</p:properties>
</file>

<file path=customXml/itemProps1.xml><?xml version="1.0" encoding="utf-8"?>
<ds:datastoreItem xmlns:ds="http://schemas.openxmlformats.org/officeDocument/2006/customXml" ds:itemID="{B23F9BC3-AB84-4C29-9EC1-B59A2573D65C}"/>
</file>

<file path=customXml/itemProps2.xml><?xml version="1.0" encoding="utf-8"?>
<ds:datastoreItem xmlns:ds="http://schemas.openxmlformats.org/officeDocument/2006/customXml" ds:itemID="{431E4710-2123-43A5-AB51-C696458C942C}"/>
</file>

<file path=customXml/itemProps3.xml><?xml version="1.0" encoding="utf-8"?>
<ds:datastoreItem xmlns:ds="http://schemas.openxmlformats.org/officeDocument/2006/customXml" ds:itemID="{D22DF41F-B519-48FD-A4BA-CB24CE00B547}"/>
</file>

<file path=docProps/app.xml><?xml version="1.0" encoding="utf-8"?>
<Properties xmlns="http://schemas.openxmlformats.org/officeDocument/2006/extended-properties" xmlns:vt="http://schemas.openxmlformats.org/officeDocument/2006/docPropsVTypes">
  <TotalTime>4018</TotalTime>
  <Words>1192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SOCIAL CHANGE &gt;&gt;&gt;&gt;&gt; THEORY OF CHANGE</vt:lpstr>
      <vt:lpstr>REFLECTION&gt;&gt;&gt;&gt;CREATIVITY&gt;&gt;&gt;&gt;PRACTICE</vt:lpstr>
      <vt:lpstr>PowerPoint Presentation</vt:lpstr>
      <vt:lpstr>THE CONCEPT OF OTHERNESS/OTHER</vt:lpstr>
      <vt:lpstr>CASE STUDY AS AN INTERVENTION</vt:lpstr>
      <vt:lpstr>WHAT WE WANTED TO ACHIEVE</vt:lpstr>
      <vt:lpstr>STAKEHOLDERS</vt:lpstr>
      <vt:lpstr>METHODOLOGY</vt:lpstr>
      <vt:lpstr>RESOURCES</vt:lpstr>
      <vt:lpstr>INPUTS</vt:lpstr>
      <vt:lpstr>ACTIVITIES&gt; PROCESSES &gt;OUTPUTS</vt:lpstr>
      <vt:lpstr>PowerPoint Presentation</vt:lpstr>
      <vt:lpstr>PowerPoint Presentation</vt:lpstr>
      <vt:lpstr>PowerPoint Presentation</vt:lpstr>
      <vt:lpstr>OUTCOMES  </vt:lpstr>
      <vt:lpstr>IMPACT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Ilva Skulte</dc:creator>
  <cp:lastModifiedBy>Ilva Skulte</cp:lastModifiedBy>
  <cp:revision>25</cp:revision>
  <dcterms:created xsi:type="dcterms:W3CDTF">2026-04-18T22:19:15Z</dcterms:created>
  <dcterms:modified xsi:type="dcterms:W3CDTF">2026-04-22T04:30:51Z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0x010100491CC78812F1E946AEE7A918D7A3EF27</vt:lpwstr>
  </property>
</Properties>
</file>