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7" r:id="rId4"/>
    <p:sldId id="286" r:id="rId5"/>
    <p:sldId id="258" r:id="rId6"/>
    <p:sldId id="288" r:id="rId7"/>
    <p:sldId id="259" r:id="rId8"/>
    <p:sldId id="289"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60"/>
  </p:normalViewPr>
  <p:slideViewPr>
    <p:cSldViewPr snapToGrid="0">
      <p:cViewPr varScale="1">
        <p:scale>
          <a:sx n="88" d="100"/>
          <a:sy n="88" d="100"/>
        </p:scale>
        <p:origin x="210"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4/20/2026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4/20/2026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4/20/2026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4/20/2026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074169" y="4850536"/>
            <a:ext cx="4717203" cy="1067087"/>
          </a:xfrm>
          <a:prstGeom prst="rect">
            <a:avLst/>
          </a:prstGeom>
        </p:spPr>
        <p:txBody>
          <a:bodyPr wrap="square" lIns="0" tIns="0" rIns="0" bIns="0">
            <a:spAutoFit/>
          </a:bodyPr>
          <a:lstStyle>
            <a:lvl1pPr>
              <a:defRPr sz="6934" b="1" i="0">
                <a:solidFill>
                  <a:schemeClr val="bg1"/>
                </a:solidFill>
                <a:latin typeface="Cambria"/>
                <a:cs typeface="Cambria"/>
              </a:defRPr>
            </a:lvl1pPr>
          </a:lstStyle>
          <a:p>
            <a:endParaRPr/>
          </a:p>
        </p:txBody>
      </p:sp>
      <p:sp>
        <p:nvSpPr>
          <p:cNvPr id="3" name="Holder 3"/>
          <p:cNvSpPr>
            <a:spLocks noGrp="1"/>
          </p:cNvSpPr>
          <p:nvPr>
            <p:ph type="subTitle" idx="4"/>
          </p:nvPr>
        </p:nvSpPr>
        <p:spPr>
          <a:xfrm>
            <a:off x="7074169" y="4393903"/>
            <a:ext cx="471720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F48043F-F7CB-4D84-936D-C416886C367A}" type="datetime1">
              <a:rPr lang="en-US" smtClean="0"/>
              <a:t>4/20/2026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0404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4/20/2026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4/20/2026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4/20/2026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4/20/2026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4/20/2026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4/20/2026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4/20/2026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4/20/2026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8.xml"/><Relationship Id="rId4" Type="http://schemas.openxmlformats.org/officeDocument/2006/relationships/hyperlink" Target="https://www.clivieproject.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10F92-EF11-6916-6D84-8B594CDE15FA}"/>
              </a:ext>
            </a:extLst>
          </p:cNvPr>
          <p:cNvSpPr>
            <a:spLocks noGrp="1"/>
          </p:cNvSpPr>
          <p:nvPr>
            <p:ph type="ctrTitle"/>
          </p:nvPr>
        </p:nvSpPr>
        <p:spPr>
          <a:xfrm>
            <a:off x="908956" y="598714"/>
            <a:ext cx="9196842" cy="3374572"/>
          </a:xfrm>
        </p:spPr>
        <p:txBody>
          <a:bodyPr/>
          <a:lstStyle/>
          <a:p>
            <a:pPr algn="ctr"/>
            <a:r>
              <a:rPr lang="en-GB"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Promotion of social cohesion through </a:t>
            </a:r>
            <a:br>
              <a:rPr lang="lv-LV"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non-formal cultural education: </a:t>
            </a:r>
            <a:br>
              <a:rPr lang="lv-LV"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case study in Daugavpils</a:t>
            </a:r>
            <a:endParaRPr lang="en-US" sz="3600" dirty="0"/>
          </a:p>
        </p:txBody>
      </p:sp>
      <p:sp>
        <p:nvSpPr>
          <p:cNvPr id="3" name="Subtitle 2">
            <a:extLst>
              <a:ext uri="{FF2B5EF4-FFF2-40B4-BE49-F238E27FC236}">
                <a16:creationId xmlns:a16="http://schemas.microsoft.com/office/drawing/2014/main" id="{27E7E7BF-205B-267D-09DF-495A83214803}"/>
              </a:ext>
            </a:extLst>
          </p:cNvPr>
          <p:cNvSpPr>
            <a:spLocks noGrp="1"/>
          </p:cNvSpPr>
          <p:nvPr>
            <p:ph type="subTitle" idx="1"/>
          </p:nvPr>
        </p:nvSpPr>
        <p:spPr>
          <a:xfrm>
            <a:off x="2329542" y="4126315"/>
            <a:ext cx="8882743" cy="1590763"/>
          </a:xfrm>
        </p:spPr>
        <p:txBody>
          <a:bodyPr>
            <a:normAutofit fontScale="85000" lnSpcReduction="10000"/>
          </a:bodyPr>
          <a:lstStyle/>
          <a:p>
            <a:pPr algn="ctr"/>
            <a:r>
              <a:rPr lang="lv-LV" sz="1800" b="1" dirty="0">
                <a:solidFill>
                  <a:schemeClr val="bg1"/>
                </a:solidFill>
                <a:effectLst/>
              </a:rPr>
              <a:t>Anita </a:t>
            </a:r>
            <a:r>
              <a:rPr lang="lv-LV" sz="1800" b="1" dirty="0" err="1">
                <a:solidFill>
                  <a:schemeClr val="bg1"/>
                </a:solidFill>
                <a:effectLst/>
              </a:rPr>
              <a:t>Stašulāne</a:t>
            </a:r>
            <a:r>
              <a:rPr lang="lv-LV" sz="1800" b="1" dirty="0">
                <a:solidFill>
                  <a:schemeClr val="bg1"/>
                </a:solidFill>
                <a:effectLst/>
              </a:rPr>
              <a:t>, Alīna </a:t>
            </a:r>
            <a:r>
              <a:rPr lang="lv-LV" sz="1800" b="1" dirty="0" err="1">
                <a:solidFill>
                  <a:schemeClr val="bg1"/>
                </a:solidFill>
                <a:effectLst/>
              </a:rPr>
              <a:t>Romanovska</a:t>
            </a:r>
            <a:r>
              <a:rPr lang="lv-LV" sz="1800" b="1" dirty="0">
                <a:solidFill>
                  <a:schemeClr val="bg1"/>
                </a:solidFill>
                <a:effectLst/>
              </a:rPr>
              <a:t>, Irina </a:t>
            </a:r>
            <a:r>
              <a:rPr lang="lv-LV" sz="1800" b="1" dirty="0" err="1">
                <a:solidFill>
                  <a:schemeClr val="bg1"/>
                </a:solidFill>
                <a:effectLst/>
              </a:rPr>
              <a:t>Presnakova</a:t>
            </a:r>
            <a:r>
              <a:rPr lang="lv-LV" sz="1800" b="1" dirty="0">
                <a:solidFill>
                  <a:schemeClr val="bg1"/>
                </a:solidFill>
                <a:effectLst/>
              </a:rPr>
              <a:t>, </a:t>
            </a:r>
          </a:p>
          <a:p>
            <a:pPr algn="ctr"/>
            <a:r>
              <a:rPr lang="lv-LV" sz="1800" b="1" dirty="0">
                <a:solidFill>
                  <a:schemeClr val="bg1"/>
                </a:solidFill>
                <a:effectLst/>
              </a:rPr>
              <a:t>Daugavpils </a:t>
            </a:r>
            <a:r>
              <a:rPr lang="lv-LV" sz="1800" b="1" dirty="0" err="1">
                <a:solidFill>
                  <a:schemeClr val="bg1"/>
                </a:solidFill>
                <a:effectLst/>
              </a:rPr>
              <a:t>University</a:t>
            </a:r>
            <a:r>
              <a:rPr lang="lv-LV" b="1" dirty="0">
                <a:solidFill>
                  <a:schemeClr val="bg1"/>
                </a:solidFill>
              </a:rPr>
              <a:t>, LATVIA</a:t>
            </a:r>
          </a:p>
          <a:p>
            <a:endParaRPr lang="en-US" sz="1800" b="1" dirty="0">
              <a:solidFill>
                <a:schemeClr val="bg1"/>
              </a:solidFill>
            </a:endParaRPr>
          </a:p>
          <a:p>
            <a:r>
              <a:rPr lang="en-US" sz="1800" dirty="0">
                <a:effectLst/>
              </a:rPr>
              <a:t>This project has received funding from the European Union’s Horizon Europe Research and Innovation </a:t>
            </a:r>
            <a:r>
              <a:rPr lang="en-US" sz="1800" dirty="0" err="1">
                <a:effectLst/>
              </a:rPr>
              <a:t>programme</a:t>
            </a:r>
            <a:r>
              <a:rPr lang="en-US" sz="1800" dirty="0">
                <a:effectLst/>
              </a:rPr>
              <a:t> under grant agreement No. 101132285</a:t>
            </a:r>
            <a:r>
              <a:rPr lang="en-US" sz="1600" dirty="0">
                <a:effectLst/>
              </a:rPr>
              <a:t>.</a:t>
            </a:r>
            <a:endParaRPr lang="en-US" sz="1600" dirty="0"/>
          </a:p>
          <a:p>
            <a:endParaRPr lang="en-US" dirty="0"/>
          </a:p>
        </p:txBody>
      </p:sp>
      <p:pic>
        <p:nvPicPr>
          <p:cNvPr id="5" name="object 5">
            <a:extLst>
              <a:ext uri="{FF2B5EF4-FFF2-40B4-BE49-F238E27FC236}">
                <a16:creationId xmlns:a16="http://schemas.microsoft.com/office/drawing/2014/main" id="{069FAEE9-419B-F72B-CE2D-5D041973F781}"/>
              </a:ext>
            </a:extLst>
          </p:cNvPr>
          <p:cNvPicPr/>
          <p:nvPr/>
        </p:nvPicPr>
        <p:blipFill>
          <a:blip r:embed="rId2" cstate="print"/>
          <a:stretch>
            <a:fillRect/>
          </a:stretch>
        </p:blipFill>
        <p:spPr>
          <a:xfrm>
            <a:off x="7527174" y="1140922"/>
            <a:ext cx="4076699" cy="1219200"/>
          </a:xfrm>
          <a:prstGeom prst="rect">
            <a:avLst/>
          </a:prstGeom>
        </p:spPr>
      </p:pic>
      <p:pic>
        <p:nvPicPr>
          <p:cNvPr id="6" name="Picture 5">
            <a:extLst>
              <a:ext uri="{FF2B5EF4-FFF2-40B4-BE49-F238E27FC236}">
                <a16:creationId xmlns:a16="http://schemas.microsoft.com/office/drawing/2014/main" id="{2171F47C-25E2-592B-51DA-7B71D74E98D5}"/>
              </a:ext>
            </a:extLst>
          </p:cNvPr>
          <p:cNvPicPr>
            <a:picLocks noChangeAspect="1"/>
          </p:cNvPicPr>
          <p:nvPr/>
        </p:nvPicPr>
        <p:blipFill>
          <a:blip r:embed="rId3"/>
          <a:stretch>
            <a:fillRect/>
          </a:stretch>
        </p:blipFill>
        <p:spPr>
          <a:xfrm>
            <a:off x="908956" y="5149572"/>
            <a:ext cx="1333500" cy="895350"/>
          </a:xfrm>
          <a:prstGeom prst="rect">
            <a:avLst/>
          </a:prstGeom>
        </p:spPr>
      </p:pic>
    </p:spTree>
    <p:extLst>
      <p:ext uri="{BB962C8B-B14F-4D97-AF65-F5344CB8AC3E}">
        <p14:creationId xmlns:p14="http://schemas.microsoft.com/office/powerpoint/2010/main" val="1669525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A7A8-45F6-7295-D4F6-B406F55686AF}"/>
              </a:ext>
            </a:extLst>
          </p:cNvPr>
          <p:cNvSpPr>
            <a:spLocks noGrp="1"/>
          </p:cNvSpPr>
          <p:nvPr>
            <p:ph type="title"/>
          </p:nvPr>
        </p:nvSpPr>
        <p:spPr/>
        <p:txBody>
          <a:bodyPr/>
          <a:lstStyle/>
          <a:p>
            <a:r>
              <a:rPr lang="en-GB" sz="4000" b="1" i="1" dirty="0">
                <a:effectLst/>
                <a:latin typeface="Calibri" panose="020F0502020204030204" pitchFamily="34" charset="0"/>
                <a:ea typeface="Calibri" panose="020F0502020204030204" pitchFamily="34" charset="0"/>
                <a:cs typeface="Times New Roman" panose="02020603050405020304" pitchFamily="18" charset="0"/>
              </a:rPr>
              <a:t>Site selection</a:t>
            </a:r>
            <a:r>
              <a:rPr lang="lv-LV" sz="4000" b="1" i="1" dirty="0">
                <a:latin typeface="Calibri" panose="020F0502020204030204" pitchFamily="34" charset="0"/>
                <a:ea typeface="Calibri" panose="020F0502020204030204" pitchFamily="34" charset="0"/>
                <a:cs typeface="Times New Roman" panose="02020603050405020304" pitchFamily="18" charset="0"/>
              </a:rPr>
              <a:t>:</a:t>
            </a:r>
            <a:r>
              <a:rPr lang="en-GB" sz="4000" dirty="0">
                <a:effectLst/>
                <a:latin typeface="Calibri" panose="020F0502020204030204" pitchFamily="34" charset="0"/>
                <a:ea typeface="Calibri" panose="020F0502020204030204" pitchFamily="34" charset="0"/>
                <a:cs typeface="Times New Roman" panose="02020603050405020304" pitchFamily="18" charset="0"/>
              </a:rPr>
              <a:t> </a:t>
            </a:r>
            <a:r>
              <a:rPr lang="en-GB" sz="4000" b="1" i="1" dirty="0">
                <a:effectLst/>
                <a:latin typeface="Calibri" panose="020F0502020204030204" pitchFamily="34" charset="0"/>
                <a:ea typeface="Calibri" panose="020F0502020204030204" pitchFamily="34" charset="0"/>
                <a:cs typeface="Times New Roman" panose="02020603050405020304" pitchFamily="18" charset="0"/>
              </a:rPr>
              <a:t>Daugavpils</a:t>
            </a:r>
            <a:endParaRPr lang="en-US" sz="4000" b="1" i="1" dirty="0"/>
          </a:p>
        </p:txBody>
      </p:sp>
      <p:sp>
        <p:nvSpPr>
          <p:cNvPr id="3" name="Content Placeholder 2">
            <a:extLst>
              <a:ext uri="{FF2B5EF4-FFF2-40B4-BE49-F238E27FC236}">
                <a16:creationId xmlns:a16="http://schemas.microsoft.com/office/drawing/2014/main" id="{BF4148F4-880F-8DF0-F6F7-C9C3B067E558}"/>
              </a:ext>
            </a:extLst>
          </p:cNvPr>
          <p:cNvSpPr>
            <a:spLocks noGrp="1"/>
          </p:cNvSpPr>
          <p:nvPr>
            <p:ph idx="1"/>
          </p:nvPr>
        </p:nvSpPr>
        <p:spPr>
          <a:xfrm>
            <a:off x="163285" y="2336800"/>
            <a:ext cx="11957957" cy="4151086"/>
          </a:xfrm>
        </p:spPr>
        <p:txBody>
          <a:bodyPr>
            <a:no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the unemployment level has reached 6.7% at the beginning of 2025 (</a:t>
            </a:r>
            <a:r>
              <a:rPr lang="lv-LV" sz="2400" dirty="0">
                <a:effectLst/>
                <a:latin typeface="Calibri" panose="020F0502020204030204" pitchFamily="34" charset="0"/>
                <a:ea typeface="Calibri" panose="020F0502020204030204" pitchFamily="34" charset="0"/>
                <a:cs typeface="Times New Roman" panose="02020603050405020304" pitchFamily="18" charset="0"/>
              </a:rPr>
              <a:t>Latgales plānošanas reģions, 2025)</a:t>
            </a:r>
          </a:p>
          <a:p>
            <a:r>
              <a:rPr lang="lv-LV" sz="2400" dirty="0">
                <a:effectLst/>
                <a:latin typeface="Calibri" panose="020F0502020204030204" pitchFamily="34" charset="0"/>
                <a:ea typeface="Calibri" panose="020F0502020204030204" pitchFamily="34" charset="0"/>
                <a:cs typeface="Times New Roman" panose="02020603050405020304" pitchFamily="18" charset="0"/>
              </a:rPr>
              <a:t>e</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thnic</a:t>
            </a:r>
            <a:r>
              <a:rPr lang="en-GB" sz="2400" dirty="0">
                <a:effectLst/>
                <a:latin typeface="Calibri" panose="020F0502020204030204" pitchFamily="34" charset="0"/>
                <a:ea typeface="Calibri" panose="020F0502020204030204" pitchFamily="34" charset="0"/>
                <a:cs typeface="Times New Roman" panose="02020603050405020304" pitchFamily="18" charset="0"/>
              </a:rPr>
              <a:t> diversity: 78,3000 residents of whom 46% are Russians, 21% Latvians, 13% Poles, and 20% other ethnicities, including Belarusians, Ukrainians, Lithuanians, and Roma people (</a:t>
            </a:r>
            <a:r>
              <a:rPr lang="lv-LV" sz="2400" dirty="0">
                <a:effectLst/>
                <a:latin typeface="Calibri" panose="020F0502020204030204" pitchFamily="34" charset="0"/>
                <a:ea typeface="Calibri" panose="020F0502020204030204" pitchFamily="34" charset="0"/>
                <a:cs typeface="Times New Roman" panose="02020603050405020304" pitchFamily="18" charset="0"/>
              </a:rPr>
              <a:t>Oficiālās statistikas portāls, 2024</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p>
            <a:r>
              <a:rPr lang="lv-LV" sz="2400" dirty="0">
                <a:effectLst/>
                <a:latin typeface="Calibri" panose="020F0502020204030204" pitchFamily="34" charset="0"/>
                <a:ea typeface="Calibri" panose="020F0502020204030204" pitchFamily="34" charset="0"/>
                <a:cs typeface="Times New Roman" panose="02020603050405020304" pitchFamily="18" charset="0"/>
              </a:rPr>
              <a:t>t</a:t>
            </a:r>
            <a:r>
              <a:rPr lang="en-GB" sz="2400" dirty="0">
                <a:effectLst/>
                <a:latin typeface="Calibri" panose="020F0502020204030204" pitchFamily="34" charset="0"/>
                <a:ea typeface="Calibri" panose="020F0502020204030204" pitchFamily="34" charset="0"/>
                <a:cs typeface="Times New Roman" panose="02020603050405020304" pitchFamily="18" charset="0"/>
              </a:rPr>
              <a:t>he attitude towards the Russian war in Ukraine in Daugavpils s is certainly ambiguous amongst residents of the city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Ardava-Āboliņa</a:t>
            </a:r>
            <a:r>
              <a:rPr lang="en-GB" sz="2400" dirty="0">
                <a:effectLst/>
                <a:latin typeface="Calibri" panose="020F0502020204030204" pitchFamily="34" charset="0"/>
                <a:ea typeface="Calibri" panose="020F0502020204030204" pitchFamily="34" charset="0"/>
                <a:cs typeface="Times New Roman" panose="02020603050405020304" pitchFamily="18" charset="0"/>
              </a:rPr>
              <a:t>, 2023). </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effectLst/>
                <a:latin typeface="Calibri" panose="020F0502020204030204" pitchFamily="34" charset="0"/>
                <a:ea typeface="Calibri" panose="020F0502020204030204" pitchFamily="34" charset="0"/>
                <a:cs typeface="Times New Roman" panose="02020603050405020304" pitchFamily="18" charset="0"/>
              </a:rPr>
              <a:t>Latvians generally trust and use the media in Latvian, whereas the Russian-speaking inhabitants have preferred the TV channels controlled by the Russian government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Rožukalne</a:t>
            </a:r>
            <a:r>
              <a:rPr lang="en-GB" sz="2400" dirty="0">
                <a:effectLst/>
                <a:latin typeface="Calibri" panose="020F0502020204030204" pitchFamily="34" charset="0"/>
                <a:ea typeface="Calibri" panose="020F0502020204030204" pitchFamily="34" charset="0"/>
                <a:cs typeface="Times New Roman" panose="02020603050405020304" pitchFamily="18" charset="0"/>
              </a:rPr>
              <a:t>, 2022). </a:t>
            </a:r>
            <a:endParaRPr lang="en-US" sz="2400" dirty="0"/>
          </a:p>
        </p:txBody>
      </p:sp>
    </p:spTree>
    <p:extLst>
      <p:ext uri="{BB962C8B-B14F-4D97-AF65-F5344CB8AC3E}">
        <p14:creationId xmlns:p14="http://schemas.microsoft.com/office/powerpoint/2010/main" val="1268636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435-750C-FCAC-80D9-08E9ED753E79}"/>
              </a:ext>
            </a:extLst>
          </p:cNvPr>
          <p:cNvSpPr>
            <a:spLocks noGrp="1"/>
          </p:cNvSpPr>
          <p:nvPr>
            <p:ph type="title"/>
          </p:nvPr>
        </p:nvSpPr>
        <p:spPr/>
        <p:txBody>
          <a:bodyPr/>
          <a:lstStyle/>
          <a:p>
            <a:r>
              <a:rPr lang="lv-LV" sz="3600" b="1" i="1" dirty="0" err="1">
                <a:latin typeface="Times New Roman" panose="02020603050405020304" pitchFamily="18" charset="0"/>
                <a:cs typeface="Times New Roman" panose="02020603050405020304" pitchFamily="18" charset="0"/>
              </a:rPr>
              <a:t>Case</a:t>
            </a:r>
            <a:r>
              <a:rPr lang="lv-LV" sz="3600" b="1" i="1" dirty="0">
                <a:latin typeface="Times New Roman" panose="02020603050405020304" pitchFamily="18" charset="0"/>
                <a:cs typeface="Times New Roman" panose="02020603050405020304" pitchFamily="18" charset="0"/>
              </a:rPr>
              <a:t> </a:t>
            </a:r>
            <a:r>
              <a:rPr lang="lv-LV" sz="3600" b="1" i="1" dirty="0" err="1">
                <a:latin typeface="Times New Roman" panose="02020603050405020304" pitchFamily="18" charset="0"/>
                <a:cs typeface="Times New Roman" panose="02020603050405020304" pitchFamily="18" charset="0"/>
              </a:rPr>
              <a:t>Study</a:t>
            </a:r>
            <a:endParaRPr lang="en-US" i="1"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89D26D1E-0680-7576-5E6C-FF7A8F599EB3}"/>
              </a:ext>
            </a:extLst>
          </p:cNvPr>
          <p:cNvGraphicFramePr>
            <a:graphicFrameLocks noGrp="1"/>
          </p:cNvGraphicFramePr>
          <p:nvPr>
            <p:ph idx="1"/>
            <p:extLst>
              <p:ext uri="{D42A27DB-BD31-4B8C-83A1-F6EECF244321}">
                <p14:modId xmlns:p14="http://schemas.microsoft.com/office/powerpoint/2010/main" val="2595216079"/>
              </p:ext>
            </p:extLst>
          </p:nvPr>
        </p:nvGraphicFramePr>
        <p:xfrm>
          <a:off x="1349829" y="2407557"/>
          <a:ext cx="9067801" cy="4254500"/>
        </p:xfrm>
        <a:graphic>
          <a:graphicData uri="http://schemas.openxmlformats.org/drawingml/2006/table">
            <a:tbl>
              <a:tblPr firstRow="1" bandRow="1">
                <a:tableStyleId>{5C22544A-7EE6-4342-B048-85BDC9FD1C3A}</a:tableStyleId>
              </a:tblPr>
              <a:tblGrid>
                <a:gridCol w="3045581">
                  <a:extLst>
                    <a:ext uri="{9D8B030D-6E8A-4147-A177-3AD203B41FA5}">
                      <a16:colId xmlns:a16="http://schemas.microsoft.com/office/drawing/2014/main" val="3559953026"/>
                    </a:ext>
                  </a:extLst>
                </a:gridCol>
                <a:gridCol w="3011110">
                  <a:extLst>
                    <a:ext uri="{9D8B030D-6E8A-4147-A177-3AD203B41FA5}">
                      <a16:colId xmlns:a16="http://schemas.microsoft.com/office/drawing/2014/main" val="3404092758"/>
                    </a:ext>
                  </a:extLst>
                </a:gridCol>
                <a:gridCol w="3011110">
                  <a:extLst>
                    <a:ext uri="{9D8B030D-6E8A-4147-A177-3AD203B41FA5}">
                      <a16:colId xmlns:a16="http://schemas.microsoft.com/office/drawing/2014/main" val="486892572"/>
                    </a:ext>
                  </a:extLst>
                </a:gridCol>
              </a:tblGrid>
              <a:tr h="715909">
                <a:tc>
                  <a:txBody>
                    <a:bodyPr/>
                    <a:lstStyle/>
                    <a:p>
                      <a:r>
                        <a:rPr lang="lv-LV" dirty="0" err="1"/>
                        <a:t>Activities</a:t>
                      </a:r>
                      <a:r>
                        <a:rPr lang="lv-LV" dirty="0"/>
                        <a:t>:</a:t>
                      </a:r>
                      <a:endParaRPr lang="en-US" dirty="0"/>
                    </a:p>
                  </a:txBody>
                  <a:tcPr/>
                </a:tc>
                <a:tc>
                  <a:txBody>
                    <a:bodyPr/>
                    <a:lstStyle/>
                    <a:p>
                      <a:pPr algn="ctr">
                        <a:lnSpc>
                          <a:spcPct val="107000"/>
                        </a:lnSpc>
                        <a:spcAft>
                          <a:spcPts val="0"/>
                        </a:spcAft>
                      </a:pPr>
                      <a:r>
                        <a:rPr lang="lv-LV" sz="1800" b="1" i="1" dirty="0" err="1">
                          <a:solidFill>
                            <a:schemeClr val="bg1"/>
                          </a:solidFill>
                          <a:effectLst/>
                          <a:latin typeface="Poppins" panose="020B0604020202020204" charset="0"/>
                          <a:ea typeface="Calibri" panose="020F0502020204030204" pitchFamily="34" charset="0"/>
                          <a:cs typeface="Poppins" panose="020B0604020202020204" charset="0"/>
                        </a:rPr>
                        <a:t>The</a:t>
                      </a:r>
                      <a:r>
                        <a:rPr lang="lv-LV" sz="1800" b="1" i="1" dirty="0">
                          <a:solidFill>
                            <a:schemeClr val="bg1"/>
                          </a:solidFill>
                          <a:effectLst/>
                          <a:latin typeface="Poppins" panose="020B0604020202020204" charset="0"/>
                          <a:ea typeface="Calibri" panose="020F0502020204030204" pitchFamily="34" charset="0"/>
                          <a:cs typeface="Poppins" panose="020B0604020202020204" charset="0"/>
                        </a:rPr>
                        <a:t> </a:t>
                      </a:r>
                      <a:r>
                        <a:rPr lang="lv-LV" sz="1800" b="1" i="1" dirty="0" err="1">
                          <a:solidFill>
                            <a:schemeClr val="bg1"/>
                          </a:solidFill>
                          <a:effectLst/>
                          <a:latin typeface="Poppins" panose="020B0604020202020204" charset="0"/>
                          <a:ea typeface="Calibri" panose="020F0502020204030204" pitchFamily="34" charset="0"/>
                          <a:cs typeface="Poppins" panose="020B0604020202020204" charset="0"/>
                        </a:rPr>
                        <a:t>Other</a:t>
                      </a:r>
                      <a:r>
                        <a:rPr lang="lv-LV" sz="1800" b="1" i="1" dirty="0">
                          <a:solidFill>
                            <a:schemeClr val="bg1"/>
                          </a:solidFill>
                          <a:effectLst/>
                          <a:latin typeface="Poppins" panose="020B0604020202020204" charset="0"/>
                          <a:ea typeface="Calibri" panose="020F0502020204030204" pitchFamily="34" charset="0"/>
                          <a:cs typeface="Poppins" panose="020B0604020202020204" charset="0"/>
                        </a:rPr>
                        <a:t>  </a:t>
                      </a:r>
                    </a:p>
                    <a:p>
                      <a:pPr algn="ctr">
                        <a:lnSpc>
                          <a:spcPct val="107000"/>
                        </a:lnSpc>
                        <a:spcAft>
                          <a:spcPts val="0"/>
                        </a:spcAft>
                      </a:pPr>
                      <a:r>
                        <a:rPr lang="lv-LV" sz="1800" b="1" i="1" dirty="0" err="1">
                          <a:solidFill>
                            <a:schemeClr val="bg1"/>
                          </a:solidFill>
                          <a:effectLst/>
                          <a:latin typeface="Poppins" panose="020B0604020202020204" charset="0"/>
                          <a:ea typeface="Calibri" panose="020F0502020204030204" pitchFamily="34" charset="0"/>
                          <a:cs typeface="Poppins" panose="020B0604020202020204" charset="0"/>
                        </a:rPr>
                        <a:t>in</a:t>
                      </a:r>
                      <a:r>
                        <a:rPr lang="lv-LV" sz="1800" b="1" i="1" dirty="0">
                          <a:solidFill>
                            <a:schemeClr val="bg1"/>
                          </a:solidFill>
                          <a:effectLst/>
                          <a:latin typeface="Poppins" panose="020B0604020202020204" charset="0"/>
                          <a:ea typeface="Calibri" panose="020F0502020204030204" pitchFamily="34" charset="0"/>
                          <a:cs typeface="Poppins" panose="020B0604020202020204" charset="0"/>
                        </a:rPr>
                        <a:t> Art </a:t>
                      </a:r>
                      <a:r>
                        <a:rPr lang="lv-LV" sz="1800" b="1" i="1" dirty="0" err="1">
                          <a:solidFill>
                            <a:schemeClr val="bg1"/>
                          </a:solidFill>
                          <a:effectLst/>
                          <a:latin typeface="Poppins" panose="020B0604020202020204" charset="0"/>
                          <a:ea typeface="Calibri" panose="020F0502020204030204" pitchFamily="34" charset="0"/>
                          <a:cs typeface="Poppins" panose="020B0604020202020204" charset="0"/>
                        </a:rPr>
                        <a:t>and</a:t>
                      </a:r>
                      <a:r>
                        <a:rPr lang="lv-LV" sz="1800" b="1" i="1" dirty="0">
                          <a:solidFill>
                            <a:schemeClr val="bg1"/>
                          </a:solidFill>
                          <a:effectLst/>
                          <a:latin typeface="Poppins" panose="020B0604020202020204" charset="0"/>
                          <a:ea typeface="Calibri" panose="020F0502020204030204" pitchFamily="34" charset="0"/>
                          <a:cs typeface="Poppins" panose="020B0604020202020204" charset="0"/>
                        </a:rPr>
                        <a:t> </a:t>
                      </a:r>
                      <a:r>
                        <a:rPr lang="lv-LV" sz="1800" b="1" i="1" dirty="0" err="1">
                          <a:solidFill>
                            <a:schemeClr val="bg1"/>
                          </a:solidFill>
                          <a:effectLst/>
                          <a:latin typeface="Poppins" panose="020B0604020202020204" charset="0"/>
                          <a:ea typeface="Calibri" panose="020F0502020204030204" pitchFamily="34" charset="0"/>
                          <a:cs typeface="Poppins" panose="020B0604020202020204" charset="0"/>
                        </a:rPr>
                        <a:t>Life</a:t>
                      </a:r>
                      <a:endParaRPr lang="en-US" dirty="0">
                        <a:solidFill>
                          <a:schemeClr val="bg1"/>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v-LV" sz="1800" b="1" i="1" dirty="0" err="1">
                          <a:solidFill>
                            <a:schemeClr val="bg1"/>
                          </a:solidFill>
                          <a:effectLst/>
                          <a:latin typeface="Poppins" panose="020B0604020202020204" charset="0"/>
                          <a:ea typeface="Calibri" panose="020F0502020204030204" pitchFamily="34" charset="0"/>
                          <a:cs typeface="Poppins" panose="020B0604020202020204" charset="0"/>
                        </a:rPr>
                        <a:t>Together</a:t>
                      </a:r>
                      <a:r>
                        <a:rPr lang="lv-LV" sz="1800" b="1" i="1" dirty="0">
                          <a:solidFill>
                            <a:schemeClr val="bg1"/>
                          </a:solidFill>
                          <a:effectLst/>
                          <a:latin typeface="Poppins" panose="020B0604020202020204" charset="0"/>
                          <a:ea typeface="Calibri" panose="020F0502020204030204" pitchFamily="34" charset="0"/>
                          <a:cs typeface="Poppins" panose="020B0604020202020204" charset="0"/>
                        </a:rPr>
                        <a:t> </a:t>
                      </a:r>
                      <a:r>
                        <a:rPr lang="lv-LV" sz="1800" b="1" i="1" dirty="0" err="1">
                          <a:solidFill>
                            <a:schemeClr val="bg1"/>
                          </a:solidFill>
                          <a:effectLst/>
                          <a:latin typeface="Poppins" panose="020B0604020202020204" charset="0"/>
                          <a:ea typeface="Calibri" panose="020F0502020204030204" pitchFamily="34" charset="0"/>
                          <a:cs typeface="Poppins" panose="020B0604020202020204" charset="0"/>
                        </a:rPr>
                        <a:t>We</a:t>
                      </a:r>
                      <a:r>
                        <a:rPr lang="lv-LV" sz="1800" b="1" i="1" dirty="0">
                          <a:solidFill>
                            <a:schemeClr val="bg1"/>
                          </a:solidFill>
                          <a:effectLst/>
                          <a:latin typeface="Poppins" panose="020B0604020202020204" charset="0"/>
                          <a:ea typeface="Calibri" panose="020F0502020204030204" pitchFamily="34" charset="0"/>
                          <a:cs typeface="Poppins" panose="020B0604020202020204" charset="0"/>
                        </a:rPr>
                        <a:t> </a:t>
                      </a:r>
                      <a:r>
                        <a:rPr lang="lv-LV" sz="1800" b="1" i="1" dirty="0" err="1">
                          <a:solidFill>
                            <a:schemeClr val="bg1"/>
                          </a:solidFill>
                          <a:effectLst/>
                          <a:latin typeface="Poppins" panose="020B0604020202020204" charset="0"/>
                          <a:ea typeface="Calibri" panose="020F0502020204030204" pitchFamily="34" charset="0"/>
                          <a:cs typeface="Poppins" panose="020B0604020202020204" charset="0"/>
                        </a:rPr>
                        <a:t>Rise</a:t>
                      </a:r>
                      <a:endParaRPr lang="en-US" sz="1800" i="1" dirty="0">
                        <a:solidFill>
                          <a:schemeClr val="bg1"/>
                        </a:solidFill>
                        <a:effectLst/>
                        <a:latin typeface="Poppins" panose="020B0604020202020204" charset="0"/>
                        <a:ea typeface="Calibri" panose="020F0502020204030204" pitchFamily="34" charset="0"/>
                        <a:cs typeface="Poppins" panose="020B0604020202020204" charset="0"/>
                      </a:endParaRPr>
                    </a:p>
                    <a:p>
                      <a:endParaRPr lang="en-US" dirty="0"/>
                    </a:p>
                  </a:txBody>
                  <a:tcPr/>
                </a:tc>
                <a:extLst>
                  <a:ext uri="{0D108BD9-81ED-4DB2-BD59-A6C34878D82A}">
                    <a16:rowId xmlns:a16="http://schemas.microsoft.com/office/drawing/2014/main" val="470528306"/>
                  </a:ext>
                </a:extLst>
              </a:tr>
              <a:tr h="98294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v-LV" sz="1800" b="1" dirty="0" err="1">
                          <a:solidFill>
                            <a:schemeClr val="accent6">
                              <a:lumMod val="50000"/>
                            </a:schemeClr>
                          </a:solidFill>
                        </a:rPr>
                        <a:t>Age</a:t>
                      </a:r>
                      <a:r>
                        <a:rPr lang="lv-LV" sz="1800" b="1" dirty="0">
                          <a:solidFill>
                            <a:schemeClr val="accent6">
                              <a:lumMod val="50000"/>
                            </a:schemeClr>
                          </a:solidFill>
                        </a:rPr>
                        <a:t>: </a:t>
                      </a:r>
                      <a:endParaRPr lang="en-US" sz="1800" b="1" dirty="0">
                        <a:solidFill>
                          <a:schemeClr val="accent6">
                            <a:lumMod val="50000"/>
                          </a:schemeClr>
                        </a:solidFill>
                      </a:endParaRPr>
                    </a:p>
                    <a:p>
                      <a:endParaRPr lang="en-US" dirty="0"/>
                    </a:p>
                  </a:txBody>
                  <a:tcPr/>
                </a:tc>
                <a:tc>
                  <a:txBody>
                    <a:bodyPr/>
                    <a:lstStyle/>
                    <a:p>
                      <a:r>
                        <a:rPr lang="lv-LV" sz="1800" b="1" dirty="0"/>
                        <a:t>16-18</a:t>
                      </a:r>
                    </a:p>
                    <a:p>
                      <a:r>
                        <a:rPr lang="lv-LV" sz="1800" dirty="0"/>
                        <a:t>(n=30)</a:t>
                      </a:r>
                      <a:endParaRPr lang="lv-LV" sz="1800" kern="1200" dirty="0">
                        <a:solidFill>
                          <a:schemeClr val="dk1"/>
                        </a:solidFill>
                        <a:effectLst/>
                        <a:latin typeface="+mn-lt"/>
                        <a:ea typeface="+mn-ea"/>
                        <a:cs typeface="+mn-cs"/>
                      </a:endParaRPr>
                    </a:p>
                    <a:p>
                      <a:endParaRPr lang="en-US" dirty="0"/>
                    </a:p>
                  </a:txBody>
                  <a:tcPr/>
                </a:tc>
                <a:tc>
                  <a:txBody>
                    <a:bodyPr/>
                    <a:lstStyle/>
                    <a:p>
                      <a:r>
                        <a:rPr lang="lv-LV" sz="1800" b="1" dirty="0"/>
                        <a:t>11-13 </a:t>
                      </a:r>
                    </a:p>
                    <a:p>
                      <a:r>
                        <a:rPr lang="lv-LV" sz="1800" dirty="0"/>
                        <a:t>( n=25)</a:t>
                      </a:r>
                      <a:endParaRPr lang="en-US" sz="1800" dirty="0"/>
                    </a:p>
                    <a:p>
                      <a:endParaRPr lang="en-US" dirty="0"/>
                    </a:p>
                  </a:txBody>
                  <a:tcPr/>
                </a:tc>
                <a:extLst>
                  <a:ext uri="{0D108BD9-81ED-4DB2-BD59-A6C34878D82A}">
                    <a16:rowId xmlns:a16="http://schemas.microsoft.com/office/drawing/2014/main" val="2688255750"/>
                  </a:ext>
                </a:extLst>
              </a:tr>
              <a:tr h="18675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accent6">
                              <a:lumMod val="50000"/>
                            </a:schemeClr>
                          </a:solidFill>
                          <a:effectLst/>
                          <a:latin typeface="+mn-lt"/>
                          <a:ea typeface="+mn-ea"/>
                          <a:cs typeface="+mn-cs"/>
                        </a:rPr>
                        <a:t>Institutional setting</a:t>
                      </a:r>
                      <a:r>
                        <a:rPr lang="lv-LV" sz="1800" b="1" kern="1200" dirty="0">
                          <a:solidFill>
                            <a:schemeClr val="accent6">
                              <a:lumMod val="50000"/>
                            </a:schemeClr>
                          </a:solidFill>
                          <a:effectLst/>
                          <a:latin typeface="+mn-lt"/>
                          <a:ea typeface="+mn-ea"/>
                          <a:cs typeface="+mn-cs"/>
                        </a:rPr>
                        <a:t>: </a:t>
                      </a:r>
                      <a:endParaRPr lang="en-US" sz="1800" b="1" dirty="0">
                        <a:solidFill>
                          <a:schemeClr val="accent6">
                            <a:lumMod val="50000"/>
                          </a:schemeClr>
                        </a:solidFill>
                      </a:endParaRPr>
                    </a:p>
                    <a:p>
                      <a:endParaRPr lang="en-US" dirty="0"/>
                    </a:p>
                  </a:txBody>
                  <a:tcPr/>
                </a:tc>
                <a:tc>
                  <a:txBody>
                    <a:bodyPr/>
                    <a:lstStyle/>
                    <a:p>
                      <a:r>
                        <a:rPr lang="lv-LV" sz="1800" b="1" kern="1200" dirty="0">
                          <a:solidFill>
                            <a:schemeClr val="dk1"/>
                          </a:solidFill>
                          <a:effectLst/>
                          <a:latin typeface="+mn-lt"/>
                          <a:ea typeface="+mn-ea"/>
                          <a:cs typeface="+mn-cs"/>
                        </a:rPr>
                        <a:t>Non-</a:t>
                      </a:r>
                      <a:r>
                        <a:rPr lang="lv-LV" sz="1800" b="1" kern="1200" dirty="0" err="1">
                          <a:solidFill>
                            <a:schemeClr val="dk1"/>
                          </a:solidFill>
                          <a:effectLst/>
                          <a:latin typeface="+mn-lt"/>
                          <a:ea typeface="+mn-ea"/>
                          <a:cs typeface="+mn-cs"/>
                        </a:rPr>
                        <a:t>formal</a:t>
                      </a:r>
                      <a:endParaRPr lang="lv-LV" sz="1800" b="1" kern="1200" dirty="0">
                        <a:solidFill>
                          <a:schemeClr val="dk1"/>
                        </a:solidFill>
                        <a:effectLst/>
                        <a:latin typeface="+mn-lt"/>
                        <a:ea typeface="+mn-ea"/>
                        <a:cs typeface="+mn-cs"/>
                      </a:endParaRPr>
                    </a:p>
                    <a:p>
                      <a:r>
                        <a:rPr lang="lv-LV" sz="1800" kern="1200" dirty="0" err="1">
                          <a:solidFill>
                            <a:schemeClr val="dk1"/>
                          </a:solidFill>
                          <a:effectLst/>
                          <a:latin typeface="+mn-lt"/>
                          <a:ea typeface="+mn-ea"/>
                          <a:cs typeface="+mn-cs"/>
                        </a:rPr>
                        <a:t>Marko</a:t>
                      </a:r>
                      <a:r>
                        <a:rPr lang="lv-LV" sz="1800" kern="1200" dirty="0">
                          <a:solidFill>
                            <a:schemeClr val="dk1"/>
                          </a:solidFill>
                          <a:effectLst/>
                          <a:latin typeface="+mn-lt"/>
                          <a:ea typeface="+mn-ea"/>
                          <a:cs typeface="+mn-cs"/>
                        </a:rPr>
                        <a:t> </a:t>
                      </a:r>
                      <a:r>
                        <a:rPr lang="lv-LV" sz="1800" kern="1200" dirty="0" err="1">
                          <a:solidFill>
                            <a:schemeClr val="dk1"/>
                          </a:solidFill>
                          <a:effectLst/>
                          <a:latin typeface="+mn-lt"/>
                          <a:ea typeface="+mn-ea"/>
                          <a:cs typeface="+mn-cs"/>
                        </a:rPr>
                        <a:t>Rothko</a:t>
                      </a:r>
                      <a:r>
                        <a:rPr lang="lv-LV" sz="1800" kern="1200" dirty="0">
                          <a:solidFill>
                            <a:schemeClr val="dk1"/>
                          </a:solidFill>
                          <a:effectLst/>
                          <a:latin typeface="+mn-lt"/>
                          <a:ea typeface="+mn-ea"/>
                          <a:cs typeface="+mn-cs"/>
                        </a:rPr>
                        <a:t> </a:t>
                      </a:r>
                      <a:r>
                        <a:rPr lang="lv-LV" sz="1800" kern="1200" dirty="0" err="1">
                          <a:solidFill>
                            <a:schemeClr val="dk1"/>
                          </a:solidFill>
                          <a:effectLst/>
                          <a:latin typeface="+mn-lt"/>
                          <a:ea typeface="+mn-ea"/>
                          <a:cs typeface="+mn-cs"/>
                        </a:rPr>
                        <a:t>Museum</a:t>
                      </a:r>
                      <a:endParaRPr lang="lv-LV" sz="1800" kern="1200" dirty="0">
                        <a:solidFill>
                          <a:schemeClr val="dk1"/>
                        </a:solidFill>
                        <a:effectLst/>
                        <a:latin typeface="+mn-lt"/>
                        <a:ea typeface="+mn-ea"/>
                        <a:cs typeface="+mn-cs"/>
                      </a:endParaRPr>
                    </a:p>
                    <a:p>
                      <a:endParaRPr lang="en-US" dirty="0"/>
                    </a:p>
                  </a:txBody>
                  <a:tcPr/>
                </a:tc>
                <a:tc>
                  <a:txBody>
                    <a:bodyPr/>
                    <a:lstStyle/>
                    <a:p>
                      <a:r>
                        <a:rPr lang="lv-LV" sz="1800" b="1" kern="1200" dirty="0">
                          <a:solidFill>
                            <a:schemeClr val="dk1"/>
                          </a:solidFill>
                          <a:effectLst/>
                          <a:latin typeface="+mn-lt"/>
                          <a:ea typeface="+mn-ea"/>
                          <a:cs typeface="+mn-cs"/>
                        </a:rPr>
                        <a:t>Non-</a:t>
                      </a:r>
                      <a:r>
                        <a:rPr lang="lv-LV" sz="1800" b="1" kern="1200" dirty="0" err="1">
                          <a:solidFill>
                            <a:schemeClr val="dk1"/>
                          </a:solidFill>
                          <a:effectLst/>
                          <a:latin typeface="+mn-lt"/>
                          <a:ea typeface="+mn-ea"/>
                          <a:cs typeface="+mn-cs"/>
                        </a:rPr>
                        <a:t>formal</a:t>
                      </a:r>
                      <a:endParaRPr lang="lv-LV" sz="1800" b="1" kern="1200" dirty="0">
                        <a:solidFill>
                          <a:schemeClr val="dk1"/>
                        </a:solidFill>
                        <a:effectLst/>
                        <a:latin typeface="+mn-lt"/>
                        <a:ea typeface="+mn-ea"/>
                        <a:cs typeface="+mn-cs"/>
                      </a:endParaRPr>
                    </a:p>
                    <a:p>
                      <a:r>
                        <a:rPr lang="lv-LV" sz="1800" kern="1200" dirty="0">
                          <a:solidFill>
                            <a:schemeClr val="dk1"/>
                          </a:solidFill>
                          <a:effectLst/>
                          <a:latin typeface="+mn-lt"/>
                          <a:ea typeface="+mn-ea"/>
                          <a:cs typeface="+mn-cs"/>
                        </a:rPr>
                        <a:t>NGO «HVARAN»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lv-LV" sz="1800"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lv-LV" sz="1800" kern="1200" dirty="0">
                          <a:solidFill>
                            <a:schemeClr val="dk1"/>
                          </a:solidFill>
                          <a:effectLst/>
                          <a:latin typeface="+mn-lt"/>
                          <a:ea typeface="+mn-ea"/>
                          <a:cs typeface="+mn-cs"/>
                        </a:rPr>
                        <a:t>Latgale </a:t>
                      </a:r>
                      <a:r>
                        <a:rPr lang="lv-LV" sz="1800" kern="1200" dirty="0" err="1">
                          <a:solidFill>
                            <a:schemeClr val="dk1"/>
                          </a:solidFill>
                          <a:effectLst/>
                          <a:latin typeface="+mn-lt"/>
                          <a:ea typeface="+mn-ea"/>
                          <a:cs typeface="+mn-cs"/>
                        </a:rPr>
                        <a:t>Taekwondo</a:t>
                      </a:r>
                      <a:r>
                        <a:rPr lang="lv-LV" sz="1800" kern="1200" dirty="0">
                          <a:solidFill>
                            <a:schemeClr val="dk1"/>
                          </a:solidFill>
                          <a:effectLst/>
                          <a:latin typeface="+mn-lt"/>
                          <a:ea typeface="+mn-ea"/>
                          <a:cs typeface="+mn-cs"/>
                        </a:rPr>
                        <a:t> </a:t>
                      </a:r>
                      <a:r>
                        <a:rPr lang="lv-LV" sz="1800" kern="1200" dirty="0" err="1">
                          <a:solidFill>
                            <a:schemeClr val="dk1"/>
                          </a:solidFill>
                          <a:effectLst/>
                          <a:latin typeface="+mn-lt"/>
                          <a:ea typeface="+mn-ea"/>
                          <a:cs typeface="+mn-cs"/>
                        </a:rPr>
                        <a:t>Centre</a:t>
                      </a:r>
                      <a:r>
                        <a:rPr lang="lv-LV" sz="1800" kern="1200" dirty="0">
                          <a:solidFill>
                            <a:schemeClr val="dk1"/>
                          </a:solidFill>
                          <a:effectLst/>
                          <a:latin typeface="+mn-lt"/>
                          <a:ea typeface="+mn-ea"/>
                          <a:cs typeface="+mn-cs"/>
                        </a:rPr>
                        <a:t> “</a:t>
                      </a:r>
                      <a:r>
                        <a:rPr lang="lv-LV" sz="1800" kern="1200" dirty="0" err="1">
                          <a:solidFill>
                            <a:schemeClr val="dk1"/>
                          </a:solidFill>
                          <a:effectLst/>
                          <a:latin typeface="+mn-lt"/>
                          <a:ea typeface="+mn-ea"/>
                          <a:cs typeface="+mn-cs"/>
                        </a:rPr>
                        <a:t>Jitae</a:t>
                      </a:r>
                      <a:r>
                        <a:rPr lang="lv-LV" sz="1800" kern="1200" dirty="0">
                          <a:solidFill>
                            <a:schemeClr val="dk1"/>
                          </a:solidFill>
                          <a:effectLst/>
                          <a:latin typeface="+mn-lt"/>
                          <a:ea typeface="+mn-ea"/>
                          <a:cs typeface="+mn-cs"/>
                        </a:rPr>
                        <a:t>” </a:t>
                      </a:r>
                    </a:p>
                    <a:p>
                      <a:endParaRPr lang="en-US" dirty="0"/>
                    </a:p>
                  </a:txBody>
                  <a:tcPr/>
                </a:tc>
                <a:extLst>
                  <a:ext uri="{0D108BD9-81ED-4DB2-BD59-A6C34878D82A}">
                    <a16:rowId xmlns:a16="http://schemas.microsoft.com/office/drawing/2014/main" val="583773258"/>
                  </a:ext>
                </a:extLst>
              </a:tr>
              <a:tr h="6880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accent6">
                              <a:lumMod val="50000"/>
                            </a:schemeClr>
                          </a:solidFill>
                          <a:effectLst/>
                          <a:latin typeface="+mn-lt"/>
                          <a:ea typeface="+mn-ea"/>
                          <a:cs typeface="+mn-cs"/>
                        </a:rPr>
                        <a:t>Art/Cultural for</a:t>
                      </a:r>
                      <a:r>
                        <a:rPr lang="lv-LV" sz="1800" b="1" kern="1200" dirty="0">
                          <a:solidFill>
                            <a:schemeClr val="accent6">
                              <a:lumMod val="50000"/>
                            </a:schemeClr>
                          </a:solidFill>
                          <a:effectLst/>
                          <a:latin typeface="+mn-lt"/>
                          <a:ea typeface="+mn-ea"/>
                          <a:cs typeface="+mn-cs"/>
                        </a:rPr>
                        <a:t>m:</a:t>
                      </a:r>
                      <a:endParaRPr lang="en-US" sz="1800" b="1" dirty="0">
                        <a:solidFill>
                          <a:schemeClr val="accent6">
                            <a:lumMod val="50000"/>
                          </a:schemeClr>
                        </a:solidFill>
                      </a:endParaRP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Visual Arts and Crafts</a:t>
                      </a:r>
                      <a:endParaRPr lang="en-US" sz="1800" b="1" dirty="0"/>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v-LV" sz="1800" b="1" kern="1200" dirty="0">
                          <a:solidFill>
                            <a:schemeClr val="dk1"/>
                          </a:solidFill>
                          <a:effectLst/>
                          <a:latin typeface="+mn-lt"/>
                          <a:ea typeface="+mn-ea"/>
                          <a:cs typeface="+mn-cs"/>
                        </a:rPr>
                        <a:t>Sports </a:t>
                      </a:r>
                      <a:r>
                        <a:rPr lang="lv-LV" sz="1800" b="1" kern="1200" dirty="0" err="1">
                          <a:solidFill>
                            <a:schemeClr val="dk1"/>
                          </a:solidFill>
                          <a:effectLst/>
                          <a:latin typeface="+mn-lt"/>
                          <a:ea typeface="+mn-ea"/>
                          <a:cs typeface="+mn-cs"/>
                        </a:rPr>
                        <a:t>and</a:t>
                      </a:r>
                      <a:r>
                        <a:rPr lang="lv-LV" sz="1800" b="1" kern="1200" dirty="0">
                          <a:solidFill>
                            <a:schemeClr val="dk1"/>
                          </a:solidFill>
                          <a:effectLst/>
                          <a:latin typeface="+mn-lt"/>
                          <a:ea typeface="+mn-ea"/>
                          <a:cs typeface="+mn-cs"/>
                        </a:rPr>
                        <a:t> </a:t>
                      </a:r>
                      <a:r>
                        <a:rPr lang="lv-LV" sz="1800" b="1" kern="1200" dirty="0" err="1">
                          <a:solidFill>
                            <a:schemeClr val="dk1"/>
                          </a:solidFill>
                          <a:effectLst/>
                          <a:latin typeface="+mn-lt"/>
                          <a:ea typeface="+mn-ea"/>
                          <a:cs typeface="+mn-cs"/>
                        </a:rPr>
                        <a:t>recreation</a:t>
                      </a:r>
                      <a:endParaRPr lang="en-US" sz="1800" b="1" dirty="0"/>
                    </a:p>
                    <a:p>
                      <a:endParaRPr lang="en-US" dirty="0"/>
                    </a:p>
                  </a:txBody>
                  <a:tcPr/>
                </a:tc>
                <a:extLst>
                  <a:ext uri="{0D108BD9-81ED-4DB2-BD59-A6C34878D82A}">
                    <a16:rowId xmlns:a16="http://schemas.microsoft.com/office/drawing/2014/main" val="2228893009"/>
                  </a:ext>
                </a:extLst>
              </a:tr>
            </a:tbl>
          </a:graphicData>
        </a:graphic>
      </p:graphicFrame>
    </p:spTree>
    <p:extLst>
      <p:ext uri="{BB962C8B-B14F-4D97-AF65-F5344CB8AC3E}">
        <p14:creationId xmlns:p14="http://schemas.microsoft.com/office/powerpoint/2010/main" val="393198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CAF6CE-39B2-4588-8F6D-E111869FFBC2}"/>
              </a:ext>
            </a:extLst>
          </p:cNvPr>
          <p:cNvSpPr txBox="1"/>
          <p:nvPr/>
        </p:nvSpPr>
        <p:spPr>
          <a:xfrm>
            <a:off x="1727200" y="838200"/>
            <a:ext cx="2133600" cy="276999"/>
          </a:xfrm>
          <a:prstGeom prst="rect">
            <a:avLst/>
          </a:prstGeom>
          <a:noFill/>
        </p:spPr>
        <p:txBody>
          <a:bodyPr wrap="square" rtlCol="0">
            <a:spAutoFit/>
          </a:bodyPr>
          <a:lstStyle/>
          <a:p>
            <a:endParaRPr lang="lv-LV" sz="1200" dirty="0"/>
          </a:p>
        </p:txBody>
      </p:sp>
      <p:sp>
        <p:nvSpPr>
          <p:cNvPr id="7" name="TextBox 6">
            <a:extLst>
              <a:ext uri="{FF2B5EF4-FFF2-40B4-BE49-F238E27FC236}">
                <a16:creationId xmlns:a16="http://schemas.microsoft.com/office/drawing/2014/main" id="{5E7814BE-0EA2-47D3-B132-37C07E7FCE1C}"/>
              </a:ext>
            </a:extLst>
          </p:cNvPr>
          <p:cNvSpPr txBox="1"/>
          <p:nvPr/>
        </p:nvSpPr>
        <p:spPr>
          <a:xfrm>
            <a:off x="2133600" y="838200"/>
            <a:ext cx="1625600" cy="276999"/>
          </a:xfrm>
          <a:prstGeom prst="rect">
            <a:avLst/>
          </a:prstGeom>
          <a:noFill/>
        </p:spPr>
        <p:txBody>
          <a:bodyPr wrap="square" rtlCol="0">
            <a:spAutoFit/>
          </a:bodyPr>
          <a:lstStyle/>
          <a:p>
            <a:r>
              <a:rPr lang="lv-LV" sz="1200" dirty="0" err="1"/>
              <a:t>nnn</a:t>
            </a:r>
            <a:endParaRPr lang="lv-LV" sz="1200" dirty="0"/>
          </a:p>
        </p:txBody>
      </p:sp>
      <p:sp>
        <p:nvSpPr>
          <p:cNvPr id="2" name="Slide Number Placeholder 1">
            <a:extLst>
              <a:ext uri="{FF2B5EF4-FFF2-40B4-BE49-F238E27FC236}">
                <a16:creationId xmlns:a16="http://schemas.microsoft.com/office/drawing/2014/main" id="{0CA43BE4-0507-4C30-8119-98CF6691E9B4}"/>
              </a:ext>
            </a:extLst>
          </p:cNvPr>
          <p:cNvSpPr>
            <a:spLocks noGrp="1"/>
          </p:cNvSpPr>
          <p:nvPr>
            <p:ph type="sldNum" sz="quarter" idx="7"/>
          </p:nvPr>
        </p:nvSpPr>
        <p:spPr>
          <a:xfrm>
            <a:off x="13167361" y="9566910"/>
            <a:ext cx="4206240" cy="51435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fld id="{B6F15528-21DE-4FAA-801E-634DDDAF4B2B}" type="slidenum">
              <a:rPr lang="en-US" smtClean="0"/>
              <a:pPr/>
              <a:t>4</a:t>
            </a:fld>
            <a:endParaRPr lang="lv-LV"/>
          </a:p>
        </p:txBody>
      </p:sp>
      <p:pic>
        <p:nvPicPr>
          <p:cNvPr id="6" name="Picture 5">
            <a:extLst>
              <a:ext uri="{FF2B5EF4-FFF2-40B4-BE49-F238E27FC236}">
                <a16:creationId xmlns:a16="http://schemas.microsoft.com/office/drawing/2014/main" id="{E111FE8A-E8F9-4FD7-9120-9A07CFC07013}"/>
              </a:ext>
            </a:extLst>
          </p:cNvPr>
          <p:cNvPicPr/>
          <p:nvPr/>
        </p:nvPicPr>
        <p:blipFill rotWithShape="1">
          <a:blip r:embed="rId2"/>
          <a:srcRect l="8733" t="9582" r="28725" b="7034"/>
          <a:stretch/>
        </p:blipFill>
        <p:spPr bwMode="auto">
          <a:xfrm>
            <a:off x="3603585" y="405024"/>
            <a:ext cx="4738493" cy="3923907"/>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C16B329-5924-40D7-AAAA-61FFEC66DCE4}"/>
              </a:ext>
            </a:extLst>
          </p:cNvPr>
          <p:cNvPicPr/>
          <p:nvPr/>
        </p:nvPicPr>
        <p:blipFill rotWithShape="1">
          <a:blip r:embed="rId3"/>
          <a:srcRect l="9379" t="36987" r="50195" b="14701"/>
          <a:stretch/>
        </p:blipFill>
        <p:spPr bwMode="auto">
          <a:xfrm rot="1087290">
            <a:off x="8384929" y="704483"/>
            <a:ext cx="3444759" cy="222576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5F8FFE35-DC22-4856-8A00-3859D39C4440}"/>
              </a:ext>
            </a:extLst>
          </p:cNvPr>
          <p:cNvPicPr/>
          <p:nvPr/>
        </p:nvPicPr>
        <p:blipFill rotWithShape="1">
          <a:blip r:embed="rId4"/>
          <a:srcRect l="9488" t="13224" r="29050" b="14704"/>
          <a:stretch/>
        </p:blipFill>
        <p:spPr bwMode="auto">
          <a:xfrm rot="1062876">
            <a:off x="8653850" y="2979242"/>
            <a:ext cx="3307913" cy="2028831"/>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61DF7F5-49A1-4401-A564-7583C136602E}"/>
              </a:ext>
            </a:extLst>
          </p:cNvPr>
          <p:cNvPicPr/>
          <p:nvPr/>
        </p:nvPicPr>
        <p:blipFill rotWithShape="1">
          <a:blip r:embed="rId5"/>
          <a:srcRect l="10242" t="28753" r="28423" b="22761"/>
          <a:stretch/>
        </p:blipFill>
        <p:spPr bwMode="auto">
          <a:xfrm rot="19269505">
            <a:off x="2414505" y="4643414"/>
            <a:ext cx="2997200" cy="1536668"/>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7523F3AE-8FAB-43DD-9379-46E768ADA4BE}"/>
              </a:ext>
            </a:extLst>
          </p:cNvPr>
          <p:cNvPicPr/>
          <p:nvPr/>
        </p:nvPicPr>
        <p:blipFill rotWithShape="1">
          <a:blip r:embed="rId6"/>
          <a:srcRect l="9057" t="18402" r="31623" b="8580"/>
          <a:stretch/>
        </p:blipFill>
        <p:spPr bwMode="auto">
          <a:xfrm>
            <a:off x="5348873" y="5152813"/>
            <a:ext cx="2265257" cy="1568027"/>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6BCF667C-40B8-4BE2-9238-63684FCABE34}"/>
              </a:ext>
            </a:extLst>
          </p:cNvPr>
          <p:cNvPicPr/>
          <p:nvPr/>
        </p:nvPicPr>
        <p:blipFill rotWithShape="1">
          <a:blip r:embed="rId7"/>
          <a:srcRect l="35578" t="15332" r="34014" b="15637"/>
          <a:stretch/>
        </p:blipFill>
        <p:spPr bwMode="auto">
          <a:xfrm>
            <a:off x="8423612" y="4902200"/>
            <a:ext cx="1685589" cy="175637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1A4AA348-8822-4908-A6B8-ACAEECD56179}"/>
              </a:ext>
            </a:extLst>
          </p:cNvPr>
          <p:cNvPicPr/>
          <p:nvPr/>
        </p:nvPicPr>
        <p:blipFill rotWithShape="1">
          <a:blip r:embed="rId8"/>
          <a:srcRect l="8840" t="8050" r="28621" b="53035"/>
          <a:stretch/>
        </p:blipFill>
        <p:spPr bwMode="auto">
          <a:xfrm rot="20573581">
            <a:off x="75395" y="600665"/>
            <a:ext cx="3349512" cy="2000495"/>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0C382B3D-99A4-425C-B975-99A029498E64}"/>
              </a:ext>
            </a:extLst>
          </p:cNvPr>
          <p:cNvPicPr/>
          <p:nvPr/>
        </p:nvPicPr>
        <p:blipFill rotWithShape="1">
          <a:blip r:embed="rId9"/>
          <a:srcRect l="33852" t="20122" r="33914" b="15655"/>
          <a:stretch/>
        </p:blipFill>
        <p:spPr bwMode="auto">
          <a:xfrm rot="20709949">
            <a:off x="-1" y="3327400"/>
            <a:ext cx="2195277" cy="2489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7130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0A0A-3CBA-2889-6483-FE2713E7B8B0}"/>
              </a:ext>
            </a:extLst>
          </p:cNvPr>
          <p:cNvSpPr>
            <a:spLocks noGrp="1"/>
          </p:cNvSpPr>
          <p:nvPr>
            <p:ph type="title"/>
          </p:nvPr>
        </p:nvSpPr>
        <p:spPr/>
        <p:txBody>
          <a:bodyPr/>
          <a:lstStyle/>
          <a:p>
            <a:r>
              <a:rPr lang="en-GB" sz="4000" b="1" i="1" dirty="0">
                <a:effectLst/>
                <a:latin typeface="Times New Roman" panose="02020603050405020304" pitchFamily="18" charset="0"/>
                <a:ea typeface="Times New Roman" panose="02020603050405020304" pitchFamily="18" charset="0"/>
              </a:rPr>
              <a:t>Towards social cohesion through collective identity building</a:t>
            </a:r>
            <a:endParaRPr lang="en-US" sz="4000" dirty="0"/>
          </a:p>
        </p:txBody>
      </p:sp>
      <p:sp>
        <p:nvSpPr>
          <p:cNvPr id="3" name="Content Placeholder 2">
            <a:extLst>
              <a:ext uri="{FF2B5EF4-FFF2-40B4-BE49-F238E27FC236}">
                <a16:creationId xmlns:a16="http://schemas.microsoft.com/office/drawing/2014/main" id="{E3846B5C-C62F-798C-FEF7-5EFE06432AFE}"/>
              </a:ext>
            </a:extLst>
          </p:cNvPr>
          <p:cNvSpPr>
            <a:spLocks noGrp="1"/>
          </p:cNvSpPr>
          <p:nvPr>
            <p:ph idx="1"/>
          </p:nvPr>
        </p:nvSpPr>
        <p:spPr>
          <a:xfrm>
            <a:off x="1154954" y="2603499"/>
            <a:ext cx="9611017" cy="3764643"/>
          </a:xfrm>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“We are one team”, reflects an intrinsic connection to a sense of belonging and collective identity, which is essential for their emotional stability and self-esteem.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“We are friends not only at school but also at training”</a:t>
            </a:r>
            <a:r>
              <a:rPr lang="lv-LV"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illustrates the sport’s role as a facilitator of social connections, enhancing their sense of identity and belonging within both their peer group and cultural context.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“Support is there during competitions”</a:t>
            </a:r>
            <a:r>
              <a:rPr lang="lv-LV"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encapsulate</a:t>
            </a:r>
            <a:r>
              <a:rPr lang="lv-LV" sz="1800" dirty="0">
                <a:effectLst/>
                <a:latin typeface="Calibri" panose="020F0502020204030204" pitchFamily="34" charset="0"/>
                <a:ea typeface="Calibri" panose="020F0502020204030204" pitchFamily="34" charset="0"/>
                <a:cs typeface="Times New Roman" panose="02020603050405020304" pitchFamily="18" charset="0"/>
              </a:rPr>
              <a:t>s</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essence of solidarity and communal encouragement inherent in their experiences.</a:t>
            </a:r>
            <a:endParaRPr lang="en-US" dirty="0"/>
          </a:p>
        </p:txBody>
      </p:sp>
    </p:spTree>
    <p:extLst>
      <p:ext uri="{BB962C8B-B14F-4D97-AF65-F5344CB8AC3E}">
        <p14:creationId xmlns:p14="http://schemas.microsoft.com/office/powerpoint/2010/main" val="1665273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6E7C-C8E6-D5B6-FF7D-E81E54F7088C}"/>
              </a:ext>
            </a:extLst>
          </p:cNvPr>
          <p:cNvSpPr>
            <a:spLocks noGrp="1"/>
          </p:cNvSpPr>
          <p:nvPr>
            <p:ph type="title"/>
          </p:nvPr>
        </p:nvSpPr>
        <p:spPr/>
        <p:txBody>
          <a:bodyPr/>
          <a:lstStyle/>
          <a:p>
            <a:r>
              <a:rPr lang="en-GB" sz="3600" b="1" i="1" dirty="0">
                <a:effectLst/>
                <a:latin typeface="Times New Roman" panose="02020603050405020304" pitchFamily="18" charset="0"/>
                <a:ea typeface="Times New Roman" panose="02020603050405020304" pitchFamily="18" charset="0"/>
              </a:rPr>
              <a:t>Towards social cohesion through collective identity building</a:t>
            </a:r>
            <a:endParaRPr lang="en-US" b="1"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07F0C6C-61BD-3511-1245-5AC3754424DE}"/>
              </a:ext>
            </a:extLst>
          </p:cNvPr>
          <p:cNvSpPr>
            <a:spLocks noGrp="1"/>
          </p:cNvSpPr>
          <p:nvPr>
            <p:ph idx="1"/>
          </p:nvPr>
        </p:nvSpPr>
        <p:spPr>
          <a:xfrm>
            <a:off x="364672" y="2405743"/>
            <a:ext cx="11685814" cy="4256314"/>
          </a:xfrm>
        </p:spPr>
        <p:txBody>
          <a:bodyPr>
            <a:normAutofit fontScale="92500" lnSpcReduction="20000"/>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role of cultural education in early childhood (Banks, 2016; Rogoff, 2003).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Since social cohesion is built through the strengthening of relationships, trust, solidarity, and a sense of belonging within a group and society, non-formal cultural education provides a significant contribution to fostering these elements by creating inclusive spaces for participation, shared experiences, and mutual understanding.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interviews with young people reveal a significant intertwining of sports education with the development of shared experiences, and mutual understanding.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participation in team sports fosters social responsibility and ethical behaviour (Fraser-Thomas, 2005).</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Research indicates that social bonds formed through shared activities are crucial for fostering a sense of belonging (Baumeister &amp; Leary, 1995).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lv-LV" dirty="0">
                <a:latin typeface="Calibri" panose="020F0502020204030204" pitchFamily="34" charset="0"/>
                <a:ea typeface="Calibri" panose="020F0502020204030204" pitchFamily="34" charset="0"/>
                <a:cs typeface="Times New Roman" panose="02020603050405020304" pitchFamily="18" charset="0"/>
              </a:rPr>
              <a:t>S</a:t>
            </a:r>
            <a:r>
              <a:rPr lang="en-GB" sz="1800" dirty="0">
                <a:effectLst/>
                <a:latin typeface="Calibri" panose="020F0502020204030204" pitchFamily="34" charset="0"/>
                <a:ea typeface="Calibri" panose="020F0502020204030204" pitchFamily="34" charset="0"/>
                <a:cs typeface="Times New Roman" panose="02020603050405020304" pitchFamily="18" charset="0"/>
              </a:rPr>
              <a:t>port often provides the social glue that binds individuals together through shared experience and collective identity.” </a:t>
            </a:r>
            <a:r>
              <a:rPr lang="lv-LV"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Donnelly et al.</a:t>
            </a:r>
            <a:r>
              <a:rPr lang="lv-LV"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2011, p. 593) </a:t>
            </a:r>
            <a:r>
              <a:rPr lang="lv-LV"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That said, the narratives derived from the children's interviews encapsulate the multifaceted benefits of participating in sports, addressing not only emotional and cultural education but also the cultivation of lifelong values and social networks.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As evidenced by the interview data, participants developed greater self-confidence, strengthened their social networks, and fostered a stronger sense of community belonging.</a:t>
            </a:r>
            <a:endParaRPr lang="en-US" dirty="0"/>
          </a:p>
        </p:txBody>
      </p:sp>
    </p:spTree>
    <p:extLst>
      <p:ext uri="{BB962C8B-B14F-4D97-AF65-F5344CB8AC3E}">
        <p14:creationId xmlns:p14="http://schemas.microsoft.com/office/powerpoint/2010/main" val="1914671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0711-C076-693E-3518-B01A93413287}"/>
              </a:ext>
            </a:extLst>
          </p:cNvPr>
          <p:cNvSpPr>
            <a:spLocks noGrp="1"/>
          </p:cNvSpPr>
          <p:nvPr>
            <p:ph type="title"/>
          </p:nvPr>
        </p:nvSpPr>
        <p:spPr/>
        <p:txBody>
          <a:bodyPr/>
          <a:lstStyle/>
          <a:p>
            <a:r>
              <a:rPr lang="en-GB" sz="3600" b="1" i="1" dirty="0">
                <a:effectLst/>
                <a:latin typeface="Times New Roman" panose="02020603050405020304" pitchFamily="18" charset="0"/>
                <a:ea typeface="Times New Roman" panose="02020603050405020304" pitchFamily="18" charset="0"/>
              </a:rPr>
              <a:t>Towards social cohesion through</a:t>
            </a:r>
            <a:r>
              <a:rPr lang="lv-LV" sz="3600" b="1" i="1" dirty="0">
                <a:effectLst/>
                <a:latin typeface="Times New Roman" panose="02020603050405020304" pitchFamily="18" charset="0"/>
                <a:ea typeface="Times New Roman" panose="02020603050405020304" pitchFamily="18" charset="0"/>
              </a:rPr>
              <a:t> </a:t>
            </a:r>
            <a:r>
              <a:rPr lang="lv-LV" sz="3600" b="1" i="1" dirty="0" err="1">
                <a:effectLst/>
                <a:latin typeface="Times New Roman" panose="02020603050405020304" pitchFamily="18" charset="0"/>
                <a:ea typeface="Times New Roman" panose="02020603050405020304" pitchFamily="18" charset="0"/>
              </a:rPr>
              <a:t>intercultural</a:t>
            </a:r>
            <a:r>
              <a:rPr lang="lv-LV" sz="3600" b="1" i="1" dirty="0">
                <a:effectLst/>
                <a:latin typeface="Times New Roman" panose="02020603050405020304" pitchFamily="18" charset="0"/>
                <a:ea typeface="Times New Roman" panose="02020603050405020304" pitchFamily="18" charset="0"/>
              </a:rPr>
              <a:t> </a:t>
            </a:r>
            <a:r>
              <a:rPr lang="lv-LV" sz="3600" b="1" i="1" dirty="0" err="1">
                <a:effectLst/>
                <a:latin typeface="Times New Roman" panose="02020603050405020304" pitchFamily="18" charset="0"/>
                <a:ea typeface="Times New Roman" panose="02020603050405020304" pitchFamily="18" charset="0"/>
              </a:rPr>
              <a:t>dialogue</a:t>
            </a:r>
            <a:r>
              <a:rPr lang="lv-LV" sz="3600" b="1" i="1" dirty="0">
                <a:effectLst/>
                <a:latin typeface="Times New Roman" panose="02020603050405020304" pitchFamily="18" charset="0"/>
                <a:ea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CEB5E11B-DE1F-FB7F-9A50-5F871DA348BA}"/>
              </a:ext>
            </a:extLst>
          </p:cNvPr>
          <p:cNvSpPr>
            <a:spLocks noGrp="1"/>
          </p:cNvSpPr>
          <p:nvPr>
            <p:ph idx="1"/>
          </p:nvPr>
        </p:nvSpPr>
        <p:spPr>
          <a:xfrm>
            <a:off x="979714" y="2269671"/>
            <a:ext cx="9552215" cy="4490357"/>
          </a:xfrm>
        </p:spPr>
        <p:txBody>
          <a:bodyPr>
            <a:normAutofit lnSpcReduction="10000"/>
          </a:bodyPr>
          <a:lstStyle/>
          <a:p>
            <a:r>
              <a:rPr lang="en-GB" dirty="0">
                <a:effectLst/>
                <a:latin typeface="Calibri" panose="020F0502020204030204" pitchFamily="34" charset="0"/>
                <a:ea typeface="Calibri" panose="020F0502020204030204" pitchFamily="34" charset="0"/>
                <a:cs typeface="Calibri" panose="020F0502020204030204" pitchFamily="34" charset="0"/>
              </a:rPr>
              <a:t>communicative and cognitive in nature</a:t>
            </a:r>
            <a:r>
              <a:rPr lang="lv-LV" dirty="0">
                <a:effectLst/>
                <a:latin typeface="Calibri" panose="020F0502020204030204" pitchFamily="34" charset="0"/>
                <a:ea typeface="Calibri" panose="020F0502020204030204" pitchFamily="34" charset="0"/>
                <a:cs typeface="Calibri" panose="020F0502020204030204" pitchFamily="34" charset="0"/>
              </a:rPr>
              <a:t>;</a:t>
            </a:r>
          </a:p>
          <a:p>
            <a:r>
              <a:rPr lang="en-GB" dirty="0">
                <a:effectLst/>
                <a:latin typeface="Calibri" panose="020F0502020204030204" pitchFamily="34" charset="0"/>
                <a:ea typeface="Calibri" panose="020F0502020204030204" pitchFamily="34" charset="0"/>
                <a:cs typeface="Calibri" panose="020F0502020204030204" pitchFamily="34" charset="0"/>
              </a:rPr>
              <a:t>new cognitive avenues in relation to themselves and others</a:t>
            </a:r>
            <a:r>
              <a:rPr lang="lv-LV" dirty="0">
                <a:latin typeface="Calibri" panose="020F0502020204030204" pitchFamily="34" charset="0"/>
                <a:ea typeface="Calibri" panose="020F0502020204030204" pitchFamily="34" charset="0"/>
                <a:cs typeface="Calibri" panose="020F0502020204030204" pitchFamily="34" charset="0"/>
              </a:rPr>
              <a:t>;</a:t>
            </a:r>
          </a:p>
          <a:p>
            <a:r>
              <a:rPr lang="lv-LV" dirty="0">
                <a:effectLst/>
                <a:latin typeface="Calibri" panose="020F0502020204030204" pitchFamily="34" charset="0"/>
                <a:ea typeface="Calibri" panose="020F0502020204030204" pitchFamily="34" charset="0"/>
                <a:cs typeface="Calibri" panose="020F0502020204030204" pitchFamily="34" charset="0"/>
              </a:rPr>
              <a:t>YP</a:t>
            </a:r>
            <a:r>
              <a:rPr lang="en-GB" dirty="0">
                <a:effectLst/>
                <a:latin typeface="Calibri" panose="020F0502020204030204" pitchFamily="34" charset="0"/>
                <a:ea typeface="Calibri" panose="020F0502020204030204" pitchFamily="34" charset="0"/>
                <a:cs typeface="Calibri" panose="020F0502020204030204" pitchFamily="34" charset="0"/>
              </a:rPr>
              <a:t> </a:t>
            </a:r>
            <a:r>
              <a:rPr lang="en-GB" b="1"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reflect</a:t>
            </a:r>
            <a:r>
              <a:rPr lang="en-GB" dirty="0">
                <a:effectLst/>
                <a:latin typeface="Calibri" panose="020F0502020204030204" pitchFamily="34" charset="0"/>
                <a:ea typeface="Calibri" panose="020F0502020204030204" pitchFamily="34" charset="0"/>
                <a:cs typeface="Calibri" panose="020F0502020204030204" pitchFamily="34" charset="0"/>
              </a:rPr>
              <a:t> on</a:t>
            </a:r>
            <a:r>
              <a:rPr lang="lv-LV" dirty="0">
                <a:latin typeface="Calibri" panose="020F0502020204030204" pitchFamily="34" charset="0"/>
                <a:ea typeface="Calibri" panose="020F0502020204030204" pitchFamily="34" charset="0"/>
                <a:cs typeface="Calibri" panose="020F0502020204030204" pitchFamily="34" charset="0"/>
              </a:rPr>
              <a:t>:</a:t>
            </a:r>
          </a:p>
          <a:p>
            <a:pPr lvl="1"/>
            <a:r>
              <a:rPr lang="en-GB" sz="1800" dirty="0">
                <a:effectLst/>
                <a:latin typeface="Calibri" panose="020F0502020204030204" pitchFamily="34" charset="0"/>
                <a:ea typeface="Calibri" panose="020F0502020204030204" pitchFamily="34" charset="0"/>
                <a:cs typeface="Calibri" panose="020F0502020204030204" pitchFamily="34" charset="0"/>
              </a:rPr>
              <a:t>their own beliefs, </a:t>
            </a:r>
            <a:endParaRPr lang="lv-LV" sz="1800" dirty="0">
              <a:effectLst/>
              <a:latin typeface="Calibri" panose="020F0502020204030204" pitchFamily="34" charset="0"/>
              <a:ea typeface="Calibri" panose="020F0502020204030204" pitchFamily="34" charset="0"/>
              <a:cs typeface="Calibri" panose="020F0502020204030204" pitchFamily="34" charset="0"/>
            </a:endParaRPr>
          </a:p>
          <a:p>
            <a:pPr lvl="1"/>
            <a:r>
              <a:rPr lang="en-GB" sz="1800" dirty="0">
                <a:effectLst/>
                <a:latin typeface="Calibri" panose="020F0502020204030204" pitchFamily="34" charset="0"/>
                <a:ea typeface="Calibri" panose="020F0502020204030204" pitchFamily="34" charset="0"/>
                <a:cs typeface="Calibri" panose="020F0502020204030204" pitchFamily="34" charset="0"/>
              </a:rPr>
              <a:t>values, </a:t>
            </a:r>
            <a:endParaRPr lang="lv-LV" sz="1800" dirty="0">
              <a:effectLst/>
              <a:latin typeface="Calibri" panose="020F0502020204030204" pitchFamily="34" charset="0"/>
              <a:ea typeface="Calibri" panose="020F0502020204030204" pitchFamily="34" charset="0"/>
              <a:cs typeface="Calibri" panose="020F0502020204030204" pitchFamily="34" charset="0"/>
            </a:endParaRPr>
          </a:p>
          <a:p>
            <a:pPr lvl="1"/>
            <a:r>
              <a:rPr lang="en-GB" sz="1800" dirty="0">
                <a:effectLst/>
                <a:latin typeface="Calibri" panose="020F0502020204030204" pitchFamily="34" charset="0"/>
                <a:ea typeface="Calibri" panose="020F0502020204030204" pitchFamily="34" charset="0"/>
                <a:cs typeface="Calibri" panose="020F0502020204030204" pitchFamily="34" charset="0"/>
              </a:rPr>
              <a:t>assumptions, </a:t>
            </a:r>
            <a:endParaRPr lang="lv-LV" sz="1800" dirty="0">
              <a:effectLst/>
              <a:latin typeface="Calibri" panose="020F0502020204030204" pitchFamily="34" charset="0"/>
              <a:ea typeface="Calibri" panose="020F0502020204030204" pitchFamily="34" charset="0"/>
              <a:cs typeface="Calibri" panose="020F0502020204030204" pitchFamily="34" charset="0"/>
            </a:endParaRPr>
          </a:p>
          <a:p>
            <a:r>
              <a:rPr lang="lv-LV" dirty="0">
                <a:latin typeface="Calibri" panose="020F0502020204030204" pitchFamily="34" charset="0"/>
                <a:ea typeface="Calibri" panose="020F0502020204030204" pitchFamily="34" charset="0"/>
                <a:cs typeface="Calibri" panose="020F0502020204030204" pitchFamily="34" charset="0"/>
              </a:rPr>
              <a:t>YP</a:t>
            </a:r>
            <a:r>
              <a:rPr lang="lv-LV" dirty="0">
                <a:effectLst/>
                <a:latin typeface="Calibri" panose="020F0502020204030204" pitchFamily="34" charset="0"/>
                <a:ea typeface="Calibri" panose="020F0502020204030204" pitchFamily="34" charset="0"/>
                <a:cs typeface="Calibri" panose="020F0502020204030204" pitchFamily="34" charset="0"/>
              </a:rPr>
              <a:t> </a:t>
            </a:r>
            <a:r>
              <a:rPr lang="en-GB" dirty="0">
                <a:latin typeface="Calibri" panose="020F0502020204030204" pitchFamily="34" charset="0"/>
                <a:ea typeface="Calibri" panose="020F0502020204030204" pitchFamily="34" charset="0"/>
                <a:cs typeface="Calibri" panose="020F0502020204030204" pitchFamily="34" charset="0"/>
              </a:rPr>
              <a:t>gain</a:t>
            </a:r>
            <a:r>
              <a:rPr lang="en-GB" dirty="0">
                <a:effectLst/>
                <a:latin typeface="Calibri" panose="020F0502020204030204" pitchFamily="34" charset="0"/>
                <a:ea typeface="Calibri" panose="020F0502020204030204" pitchFamily="34" charset="0"/>
                <a:cs typeface="Calibri" panose="020F0502020204030204" pitchFamily="34" charset="0"/>
              </a:rPr>
              <a:t> </a:t>
            </a:r>
            <a:r>
              <a:rPr lang="en-GB" b="1"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new perspectives </a:t>
            </a:r>
            <a:r>
              <a:rPr lang="en-GB" dirty="0">
                <a:effectLst/>
                <a:latin typeface="Calibri" panose="020F0502020204030204" pitchFamily="34" charset="0"/>
                <a:ea typeface="Calibri" panose="020F0502020204030204" pitchFamily="34" charset="0"/>
                <a:cs typeface="Calibri" panose="020F0502020204030204" pitchFamily="34" charset="0"/>
              </a:rPr>
              <a:t>on</a:t>
            </a:r>
            <a:r>
              <a:rPr lang="lv-LV" dirty="0">
                <a:effectLst/>
                <a:latin typeface="Calibri" panose="020F0502020204030204" pitchFamily="34" charset="0"/>
                <a:ea typeface="Calibri" panose="020F0502020204030204" pitchFamily="34" charset="0"/>
                <a:cs typeface="Calibri" panose="020F0502020204030204" pitchFamily="34" charset="0"/>
              </a:rPr>
              <a:t>:</a:t>
            </a:r>
          </a:p>
          <a:p>
            <a:pPr lvl="1"/>
            <a:r>
              <a:rPr lang="en-GB" sz="1800" dirty="0">
                <a:effectLst/>
                <a:latin typeface="Calibri" panose="020F0502020204030204" pitchFamily="34" charset="0"/>
                <a:ea typeface="Calibri" panose="020F0502020204030204" pitchFamily="34" charset="0"/>
                <a:cs typeface="Calibri" panose="020F0502020204030204" pitchFamily="34" charset="0"/>
              </a:rPr>
              <a:t>others’ cultures, </a:t>
            </a:r>
            <a:endParaRPr lang="lv-LV" sz="1800" dirty="0">
              <a:effectLst/>
              <a:latin typeface="Calibri" panose="020F0502020204030204" pitchFamily="34" charset="0"/>
              <a:ea typeface="Calibri" panose="020F0502020204030204" pitchFamily="34" charset="0"/>
              <a:cs typeface="Calibri" panose="020F0502020204030204" pitchFamily="34" charset="0"/>
            </a:endParaRPr>
          </a:p>
          <a:p>
            <a:pPr lvl="1"/>
            <a:r>
              <a:rPr lang="en-GB" sz="1800" dirty="0">
                <a:effectLst/>
                <a:latin typeface="Calibri" panose="020F0502020204030204" pitchFamily="34" charset="0"/>
                <a:ea typeface="Calibri" panose="020F0502020204030204" pitchFamily="34" charset="0"/>
                <a:cs typeface="Calibri" panose="020F0502020204030204" pitchFamily="34" charset="0"/>
              </a:rPr>
              <a:t>identities, </a:t>
            </a:r>
            <a:endParaRPr lang="lv-LV" sz="1800" dirty="0">
              <a:effectLst/>
              <a:latin typeface="Calibri" panose="020F0502020204030204" pitchFamily="34" charset="0"/>
              <a:ea typeface="Calibri" panose="020F0502020204030204" pitchFamily="34" charset="0"/>
              <a:cs typeface="Calibri" panose="020F0502020204030204" pitchFamily="34" charset="0"/>
            </a:endParaRPr>
          </a:p>
          <a:p>
            <a:pPr lvl="1"/>
            <a:r>
              <a:rPr lang="en-GB" sz="1800" dirty="0">
                <a:effectLst/>
                <a:latin typeface="Calibri" panose="020F0502020204030204" pitchFamily="34" charset="0"/>
                <a:ea typeface="Calibri" panose="020F0502020204030204" pitchFamily="34" charset="0"/>
                <a:cs typeface="Calibri" panose="020F0502020204030204" pitchFamily="34" charset="0"/>
              </a:rPr>
              <a:t>experiences, </a:t>
            </a:r>
            <a:endParaRPr lang="lv-LV" sz="1800" dirty="0">
              <a:effectLst/>
              <a:latin typeface="Calibri" panose="020F0502020204030204" pitchFamily="34" charset="0"/>
              <a:ea typeface="Calibri" panose="020F0502020204030204" pitchFamily="34" charset="0"/>
              <a:cs typeface="Calibri" panose="020F0502020204030204" pitchFamily="34" charset="0"/>
            </a:endParaRPr>
          </a:p>
          <a:p>
            <a:r>
              <a:rPr lang="lv-LV" dirty="0">
                <a:latin typeface="Calibri" panose="020F0502020204030204" pitchFamily="34" charset="0"/>
                <a:ea typeface="Calibri" panose="020F0502020204030204" pitchFamily="34" charset="0"/>
                <a:cs typeface="Calibri" panose="020F0502020204030204" pitchFamily="34" charset="0"/>
              </a:rPr>
              <a:t>YP</a:t>
            </a:r>
            <a:r>
              <a:rPr lang="en-GB" dirty="0">
                <a:effectLst/>
                <a:latin typeface="Calibri" panose="020F0502020204030204" pitchFamily="34" charset="0"/>
                <a:ea typeface="Calibri" panose="020F0502020204030204" pitchFamily="34" charset="0"/>
                <a:cs typeface="Calibri" panose="020F0502020204030204" pitchFamily="34" charset="0"/>
              </a:rPr>
              <a:t> </a:t>
            </a:r>
            <a:r>
              <a:rPr lang="en-GB" b="1"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expand their thinking </a:t>
            </a:r>
            <a:r>
              <a:rPr lang="en-GB" dirty="0">
                <a:effectLst/>
                <a:latin typeface="Calibri" panose="020F0502020204030204" pitchFamily="34" charset="0"/>
                <a:ea typeface="Calibri" panose="020F0502020204030204" pitchFamily="34" charset="0"/>
                <a:cs typeface="Calibri" panose="020F0502020204030204" pitchFamily="34" charset="0"/>
              </a:rPr>
              <a:t>by considering viewpoints they may not have encountered before</a:t>
            </a:r>
            <a:r>
              <a:rPr lang="lv-LV" dirty="0">
                <a:effectLst/>
                <a:latin typeface="Calibri" panose="020F0502020204030204" pitchFamily="34" charset="0"/>
                <a:ea typeface="Calibri" panose="020F0502020204030204" pitchFamily="34" charset="0"/>
                <a:cs typeface="Calibri" panose="020F0502020204030204" pitchFamily="34" charset="0"/>
              </a:rPr>
              <a:t>;</a:t>
            </a:r>
            <a:endParaRPr lang="lv-LV" dirty="0">
              <a:latin typeface="Calibri" panose="020F0502020204030204" pitchFamily="34" charset="0"/>
              <a:ea typeface="Calibri" panose="020F0502020204030204" pitchFamily="34" charset="0"/>
              <a:cs typeface="Calibri" panose="020F0502020204030204" pitchFamily="34" charset="0"/>
            </a:endParaRPr>
          </a:p>
          <a:p>
            <a:r>
              <a:rPr lang="lv-LV" dirty="0" err="1">
                <a:latin typeface="Calibri" panose="020F0502020204030204" pitchFamily="34" charset="0"/>
                <a:ea typeface="Calibri" panose="020F0502020204030204" pitchFamily="34" charset="0"/>
                <a:cs typeface="Calibri" panose="020F0502020204030204" pitchFamily="34" charset="0"/>
              </a:rPr>
              <a:t>i</a:t>
            </a:r>
            <a:r>
              <a:rPr lang="lv-LV" dirty="0" err="1">
                <a:effectLst/>
                <a:latin typeface="Calibri" panose="020F0502020204030204" pitchFamily="34" charset="0"/>
                <a:ea typeface="Calibri" panose="020F0502020204030204" pitchFamily="34" charset="0"/>
                <a:cs typeface="Calibri" panose="020F0502020204030204" pitchFamily="34" charset="0"/>
              </a:rPr>
              <a:t>ntercultural</a:t>
            </a:r>
            <a:r>
              <a:rPr lang="lv-LV" dirty="0">
                <a:effectLst/>
                <a:latin typeface="Calibri" panose="020F0502020204030204" pitchFamily="34" charset="0"/>
                <a:ea typeface="Calibri" panose="020F0502020204030204" pitchFamily="34" charset="0"/>
                <a:cs typeface="Calibri" panose="020F0502020204030204" pitchFamily="34" charset="0"/>
              </a:rPr>
              <a:t> </a:t>
            </a:r>
            <a:r>
              <a:rPr lang="lv-LV" dirty="0" err="1">
                <a:effectLst/>
                <a:latin typeface="Calibri" panose="020F0502020204030204" pitchFamily="34" charset="0"/>
                <a:ea typeface="Calibri" panose="020F0502020204030204" pitchFamily="34" charset="0"/>
                <a:cs typeface="Calibri" panose="020F0502020204030204" pitchFamily="34" charset="0"/>
              </a:rPr>
              <a:t>dialogue</a:t>
            </a:r>
            <a:r>
              <a:rPr lang="lv-LV" dirty="0">
                <a:effectLst/>
                <a:latin typeface="Calibri" panose="020F0502020204030204" pitchFamily="34" charset="0"/>
                <a:ea typeface="Calibri" panose="020F0502020204030204" pitchFamily="34" charset="0"/>
                <a:cs typeface="Calibri" panose="020F0502020204030204" pitchFamily="34" charset="0"/>
              </a:rPr>
              <a:t> </a:t>
            </a:r>
            <a:r>
              <a:rPr lang="en-GB" dirty="0">
                <a:effectLst/>
                <a:latin typeface="Calibri" panose="020F0502020204030204" pitchFamily="34" charset="0"/>
                <a:ea typeface="Calibri" panose="020F0502020204030204" pitchFamily="34" charset="0"/>
                <a:cs typeface="Calibri" panose="020F0502020204030204" pitchFamily="34" charset="0"/>
              </a:rPr>
              <a:t>invites to re-think heritage and to build inclusive identity</a:t>
            </a:r>
            <a:endParaRPr lang="lv-LV"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07377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B9A8-9DDC-DB0E-6CA2-E44CD40CD0F3}"/>
              </a:ext>
            </a:extLst>
          </p:cNvPr>
          <p:cNvSpPr>
            <a:spLocks noGrp="1"/>
          </p:cNvSpPr>
          <p:nvPr>
            <p:ph type="title"/>
          </p:nvPr>
        </p:nvSpPr>
        <p:spPr/>
        <p:txBody>
          <a:bodyPr/>
          <a:lstStyle/>
          <a:p>
            <a:r>
              <a:rPr lang="lv-LV" b="1" i="1" dirty="0" err="1">
                <a:latin typeface="Times New Roman" panose="02020603050405020304" pitchFamily="18" charset="0"/>
                <a:cs typeface="Times New Roman" panose="02020603050405020304" pitchFamily="18" charset="0"/>
              </a:rPr>
              <a:t>Conclusions</a:t>
            </a:r>
            <a:endParaRPr lang="en-US" b="1"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4D11D19-F0C3-07A3-866D-4DF5B5EA44C9}"/>
              </a:ext>
            </a:extLst>
          </p:cNvPr>
          <p:cNvSpPr>
            <a:spLocks noGrp="1"/>
          </p:cNvSpPr>
          <p:nvPr>
            <p:ph idx="1"/>
          </p:nvPr>
        </p:nvSpPr>
        <p:spPr>
          <a:xfrm>
            <a:off x="1154954" y="2603499"/>
            <a:ext cx="9839617" cy="3699329"/>
          </a:xfrm>
        </p:spPr>
        <p:txBody>
          <a:bodyPr/>
          <a:lstStyle/>
          <a:p>
            <a:r>
              <a:rPr lang="lv-LV" sz="2400" dirty="0">
                <a:latin typeface="Calibri" panose="020F0502020204030204" pitchFamily="34" charset="0"/>
                <a:ea typeface="Calibri" panose="020F0502020204030204" pitchFamily="34" charset="0"/>
                <a:cs typeface="Times New Roman" panose="02020603050405020304" pitchFamily="18" charset="0"/>
              </a:rPr>
              <a:t>N</a:t>
            </a:r>
            <a:r>
              <a:rPr lang="en-GB" sz="2400" dirty="0">
                <a:effectLst/>
                <a:latin typeface="Calibri" panose="020F0502020204030204" pitchFamily="34" charset="0"/>
                <a:ea typeface="Calibri" panose="020F0502020204030204" pitchFamily="34" charset="0"/>
                <a:cs typeface="Times New Roman" panose="02020603050405020304" pitchFamily="18" charset="0"/>
              </a:rPr>
              <a:t>on-formal cultural education</a:t>
            </a:r>
            <a:r>
              <a:rPr lang="lv-LV" sz="2400" dirty="0">
                <a:effectLst/>
                <a:latin typeface="Calibri" panose="020F0502020204030204" pitchFamily="34" charset="0"/>
                <a:ea typeface="Calibri" panose="020F0502020204030204" pitchFamily="34" charset="0"/>
                <a:cs typeface="Times New Roman" panose="02020603050405020304" pitchFamily="18" charset="0"/>
              </a:rPr>
              <a:t>:</a:t>
            </a:r>
          </a:p>
          <a:p>
            <a:r>
              <a:rPr lang="lv-LV" dirty="0" err="1">
                <a:latin typeface="Calibri" panose="020F0502020204030204" pitchFamily="34" charset="0"/>
                <a:ea typeface="Calibri" panose="020F0502020204030204" pitchFamily="34" charset="0"/>
                <a:cs typeface="Times New Roman" panose="02020603050405020304" pitchFamily="18" charset="0"/>
              </a:rPr>
              <a:t>creates</a:t>
            </a:r>
            <a:r>
              <a:rPr lang="lv-LV"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inclusive spaces for participation, shared experiences, and mutual understanding</a:t>
            </a:r>
            <a:r>
              <a:rPr lang="lv-LV" sz="1800" dirty="0">
                <a:effectLst/>
                <a:latin typeface="Calibri" panose="020F0502020204030204" pitchFamily="34" charset="0"/>
                <a:ea typeface="Calibri" panose="020F0502020204030204" pitchFamily="34" charset="0"/>
                <a:cs typeface="Times New Roman" panose="02020603050405020304" pitchFamily="18" charset="0"/>
              </a:rPr>
              <a:t>;</a:t>
            </a:r>
          </a:p>
          <a:p>
            <a:r>
              <a:rPr lang="lv-LV" dirty="0" err="1">
                <a:latin typeface="Calibri" panose="020F0502020204030204" pitchFamily="34" charset="0"/>
                <a:ea typeface="Calibri" panose="020F0502020204030204" pitchFamily="34" charset="0"/>
                <a:cs typeface="Times New Roman" panose="02020603050405020304" pitchFamily="18" charset="0"/>
              </a:rPr>
              <a:t>cultivates</a:t>
            </a:r>
            <a:r>
              <a:rPr lang="lv-LV"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lifelong values and social networks</a:t>
            </a:r>
            <a:r>
              <a:rPr lang="lv-LV"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lv-LV"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encourages co-learning, collaboration and learner agency</a:t>
            </a:r>
            <a:r>
              <a:rPr lang="lv-LV" dirty="0">
                <a:latin typeface="Calibri" panose="020F0502020204030204" pitchFamily="34" charset="0"/>
                <a:ea typeface="Calibri" panose="020F0502020204030204" pitchFamily="34" charset="0"/>
                <a:cs typeface="Times New Roman" panose="02020603050405020304" pitchFamily="18" charset="0"/>
              </a:rPr>
              <a: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fosters an inclusive identity, serving as the foundation for effective intercultural dialogue</a:t>
            </a:r>
            <a:r>
              <a:rPr lang="lv-LV"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fosters critical awareness, empathy and the ability to navigate diverse social environments</a:t>
            </a:r>
            <a:r>
              <a:rPr lang="lv-LV" dirty="0">
                <a:latin typeface="Calibri" panose="020F0502020204030204" pitchFamily="34" charset="0"/>
                <a:ea typeface="Calibri" panose="020F0502020204030204" pitchFamily="34" charset="0"/>
                <a:cs typeface="Times New Roman" panose="02020603050405020304" pitchFamily="18" charset="0"/>
              </a:rPr>
              <a: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offer</a:t>
            </a:r>
            <a:r>
              <a:rPr lang="lv-LV" sz="1800" dirty="0">
                <a:effectLst/>
                <a:latin typeface="Calibri" panose="020F0502020204030204" pitchFamily="34" charset="0"/>
                <a:ea typeface="Calibri" panose="020F0502020204030204" pitchFamily="34" charset="0"/>
                <a:cs typeface="Times New Roman" panose="02020603050405020304" pitchFamily="18" charset="0"/>
              </a:rPr>
              <a:t>s</a:t>
            </a:r>
            <a:r>
              <a:rPr lang="en-GB" sz="1800" dirty="0">
                <a:effectLst/>
                <a:latin typeface="Calibri" panose="020F0502020204030204" pitchFamily="34" charset="0"/>
                <a:ea typeface="Calibri" panose="020F0502020204030204" pitchFamily="34" charset="0"/>
                <a:cs typeface="Times New Roman" panose="02020603050405020304" pitchFamily="18" charset="0"/>
              </a:rPr>
              <a:t> an important foundation for strengthening social cohesion</a:t>
            </a:r>
            <a:r>
              <a:rPr lang="lv-LV"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1058592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8100"/>
            <a:ext cx="12192000" cy="6858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pic>
          <p:nvPicPr>
            <p:cNvPr id="4" name="object 4"/>
            <p:cNvPicPr/>
            <p:nvPr/>
          </p:nvPicPr>
          <p:blipFill>
            <a:blip r:embed="rId3" cstate="print"/>
            <a:stretch>
              <a:fillRect/>
            </a:stretch>
          </p:blipFill>
          <p:spPr>
            <a:xfrm>
              <a:off x="13565246" y="654560"/>
              <a:ext cx="4324349" cy="1400174"/>
            </a:xfrm>
            <a:prstGeom prst="rect">
              <a:avLst/>
            </a:prstGeom>
          </p:spPr>
        </p:pic>
        <p:sp>
          <p:nvSpPr>
            <p:cNvPr id="5" name="object 5"/>
            <p:cNvSpPr/>
            <p:nvPr/>
          </p:nvSpPr>
          <p:spPr>
            <a:xfrm>
              <a:off x="8598002" y="8695511"/>
              <a:ext cx="8910320" cy="1195070"/>
            </a:xfrm>
            <a:custGeom>
              <a:avLst/>
              <a:gdLst/>
              <a:ahLst/>
              <a:cxnLst/>
              <a:rect l="l" t="t" r="r" b="b"/>
              <a:pathLst>
                <a:path w="8910319" h="1195070">
                  <a:moveTo>
                    <a:pt x="419455" y="382270"/>
                  </a:moveTo>
                  <a:lnTo>
                    <a:pt x="415671" y="350520"/>
                  </a:lnTo>
                  <a:lnTo>
                    <a:pt x="411378" y="341630"/>
                  </a:lnTo>
                  <a:lnTo>
                    <a:pt x="405231" y="328930"/>
                  </a:lnTo>
                  <a:lnTo>
                    <a:pt x="404012" y="326390"/>
                  </a:lnTo>
                  <a:lnTo>
                    <a:pt x="383971" y="311150"/>
                  </a:lnTo>
                  <a:lnTo>
                    <a:pt x="355092" y="306070"/>
                  </a:lnTo>
                  <a:lnTo>
                    <a:pt x="341884" y="307340"/>
                  </a:lnTo>
                  <a:lnTo>
                    <a:pt x="329133" y="311150"/>
                  </a:lnTo>
                  <a:lnTo>
                    <a:pt x="317093" y="317500"/>
                  </a:lnTo>
                  <a:lnTo>
                    <a:pt x="306006" y="328930"/>
                  </a:lnTo>
                  <a:lnTo>
                    <a:pt x="306006" y="241300"/>
                  </a:lnTo>
                  <a:lnTo>
                    <a:pt x="267119" y="241300"/>
                  </a:lnTo>
                  <a:lnTo>
                    <a:pt x="267119" y="464820"/>
                  </a:lnTo>
                  <a:lnTo>
                    <a:pt x="306006" y="464820"/>
                  </a:lnTo>
                  <a:lnTo>
                    <a:pt x="306006" y="384810"/>
                  </a:lnTo>
                  <a:lnTo>
                    <a:pt x="308864" y="368300"/>
                  </a:lnTo>
                  <a:lnTo>
                    <a:pt x="316852" y="354330"/>
                  </a:lnTo>
                  <a:lnTo>
                    <a:pt x="329145" y="345440"/>
                  </a:lnTo>
                  <a:lnTo>
                    <a:pt x="344906" y="341630"/>
                  </a:lnTo>
                  <a:lnTo>
                    <a:pt x="359219" y="344170"/>
                  </a:lnTo>
                  <a:lnTo>
                    <a:pt x="370509" y="351790"/>
                  </a:lnTo>
                  <a:lnTo>
                    <a:pt x="377913" y="364490"/>
                  </a:lnTo>
                  <a:lnTo>
                    <a:pt x="380568" y="382270"/>
                  </a:lnTo>
                  <a:lnTo>
                    <a:pt x="380568" y="464820"/>
                  </a:lnTo>
                  <a:lnTo>
                    <a:pt x="419455" y="464820"/>
                  </a:lnTo>
                  <a:lnTo>
                    <a:pt x="419455" y="382270"/>
                  </a:lnTo>
                  <a:close/>
                </a:path>
                <a:path w="8910319" h="1195070">
                  <a:moveTo>
                    <a:pt x="556717" y="459740"/>
                  </a:moveTo>
                  <a:lnTo>
                    <a:pt x="547522" y="431800"/>
                  </a:lnTo>
                  <a:lnTo>
                    <a:pt x="545858" y="426720"/>
                  </a:lnTo>
                  <a:lnTo>
                    <a:pt x="540131" y="430530"/>
                  </a:lnTo>
                  <a:lnTo>
                    <a:pt x="533146" y="431800"/>
                  </a:lnTo>
                  <a:lnTo>
                    <a:pt x="527075" y="431800"/>
                  </a:lnTo>
                  <a:lnTo>
                    <a:pt x="518782" y="430530"/>
                  </a:lnTo>
                  <a:lnTo>
                    <a:pt x="512343" y="426720"/>
                  </a:lnTo>
                  <a:lnTo>
                    <a:pt x="508165" y="419100"/>
                  </a:lnTo>
                  <a:lnTo>
                    <a:pt x="506679" y="410210"/>
                  </a:lnTo>
                  <a:lnTo>
                    <a:pt x="506679" y="341630"/>
                  </a:lnTo>
                  <a:lnTo>
                    <a:pt x="550367" y="341630"/>
                  </a:lnTo>
                  <a:lnTo>
                    <a:pt x="550367" y="308610"/>
                  </a:lnTo>
                  <a:lnTo>
                    <a:pt x="507009" y="308610"/>
                  </a:lnTo>
                  <a:lnTo>
                    <a:pt x="507009" y="264160"/>
                  </a:lnTo>
                  <a:lnTo>
                    <a:pt x="468122" y="267970"/>
                  </a:lnTo>
                  <a:lnTo>
                    <a:pt x="468122" y="308610"/>
                  </a:lnTo>
                  <a:lnTo>
                    <a:pt x="438810" y="308610"/>
                  </a:lnTo>
                  <a:lnTo>
                    <a:pt x="438810" y="341630"/>
                  </a:lnTo>
                  <a:lnTo>
                    <a:pt x="468122" y="341630"/>
                  </a:lnTo>
                  <a:lnTo>
                    <a:pt x="468122" y="410210"/>
                  </a:lnTo>
                  <a:lnTo>
                    <a:pt x="472122" y="435610"/>
                  </a:lnTo>
                  <a:lnTo>
                    <a:pt x="483514" y="453390"/>
                  </a:lnTo>
                  <a:lnTo>
                    <a:pt x="501307" y="463550"/>
                  </a:lnTo>
                  <a:lnTo>
                    <a:pt x="524510" y="467360"/>
                  </a:lnTo>
                  <a:lnTo>
                    <a:pt x="532942" y="466090"/>
                  </a:lnTo>
                  <a:lnTo>
                    <a:pt x="548640" y="463550"/>
                  </a:lnTo>
                  <a:lnTo>
                    <a:pt x="556717" y="459740"/>
                  </a:lnTo>
                  <a:close/>
                </a:path>
                <a:path w="8910319" h="1195070">
                  <a:moveTo>
                    <a:pt x="683818" y="459740"/>
                  </a:moveTo>
                  <a:lnTo>
                    <a:pt x="674636" y="431800"/>
                  </a:lnTo>
                  <a:lnTo>
                    <a:pt x="672960" y="426720"/>
                  </a:lnTo>
                  <a:lnTo>
                    <a:pt x="667232" y="430530"/>
                  </a:lnTo>
                  <a:lnTo>
                    <a:pt x="660247" y="431800"/>
                  </a:lnTo>
                  <a:lnTo>
                    <a:pt x="654177" y="431800"/>
                  </a:lnTo>
                  <a:lnTo>
                    <a:pt x="645896" y="430530"/>
                  </a:lnTo>
                  <a:lnTo>
                    <a:pt x="639445" y="426720"/>
                  </a:lnTo>
                  <a:lnTo>
                    <a:pt x="635279" y="419100"/>
                  </a:lnTo>
                  <a:lnTo>
                    <a:pt x="633793" y="410210"/>
                  </a:lnTo>
                  <a:lnTo>
                    <a:pt x="633793" y="341630"/>
                  </a:lnTo>
                  <a:lnTo>
                    <a:pt x="677418" y="341630"/>
                  </a:lnTo>
                  <a:lnTo>
                    <a:pt x="677418" y="308610"/>
                  </a:lnTo>
                  <a:lnTo>
                    <a:pt x="634123" y="308610"/>
                  </a:lnTo>
                  <a:lnTo>
                    <a:pt x="634123" y="264160"/>
                  </a:lnTo>
                  <a:lnTo>
                    <a:pt x="595223" y="267970"/>
                  </a:lnTo>
                  <a:lnTo>
                    <a:pt x="595223" y="308610"/>
                  </a:lnTo>
                  <a:lnTo>
                    <a:pt x="565924" y="308610"/>
                  </a:lnTo>
                  <a:lnTo>
                    <a:pt x="565924" y="341630"/>
                  </a:lnTo>
                  <a:lnTo>
                    <a:pt x="595223" y="341630"/>
                  </a:lnTo>
                  <a:lnTo>
                    <a:pt x="595223" y="410210"/>
                  </a:lnTo>
                  <a:lnTo>
                    <a:pt x="599249" y="435610"/>
                  </a:lnTo>
                  <a:lnTo>
                    <a:pt x="610641" y="453390"/>
                  </a:lnTo>
                  <a:lnTo>
                    <a:pt x="628434" y="463550"/>
                  </a:lnTo>
                  <a:lnTo>
                    <a:pt x="651624" y="467360"/>
                  </a:lnTo>
                  <a:lnTo>
                    <a:pt x="660057" y="466090"/>
                  </a:lnTo>
                  <a:lnTo>
                    <a:pt x="675741" y="463550"/>
                  </a:lnTo>
                  <a:lnTo>
                    <a:pt x="683818" y="459740"/>
                  </a:lnTo>
                  <a:close/>
                </a:path>
                <a:path w="8910319" h="1195070">
                  <a:moveTo>
                    <a:pt x="876909" y="386080"/>
                  </a:moveTo>
                  <a:lnTo>
                    <a:pt x="871118" y="354330"/>
                  </a:lnTo>
                  <a:lnTo>
                    <a:pt x="863320" y="341630"/>
                  </a:lnTo>
                  <a:lnTo>
                    <a:pt x="855535" y="328930"/>
                  </a:lnTo>
                  <a:lnTo>
                    <a:pt x="854748" y="327660"/>
                  </a:lnTo>
                  <a:lnTo>
                    <a:pt x="837971" y="316776"/>
                  </a:lnTo>
                  <a:lnTo>
                    <a:pt x="837971" y="386080"/>
                  </a:lnTo>
                  <a:lnTo>
                    <a:pt x="834720" y="403860"/>
                  </a:lnTo>
                  <a:lnTo>
                    <a:pt x="825588" y="417830"/>
                  </a:lnTo>
                  <a:lnTo>
                    <a:pt x="811504" y="427990"/>
                  </a:lnTo>
                  <a:lnTo>
                    <a:pt x="793381" y="431800"/>
                  </a:lnTo>
                  <a:lnTo>
                    <a:pt x="775258" y="427990"/>
                  </a:lnTo>
                  <a:lnTo>
                    <a:pt x="761149" y="417830"/>
                  </a:lnTo>
                  <a:lnTo>
                    <a:pt x="752005" y="403860"/>
                  </a:lnTo>
                  <a:lnTo>
                    <a:pt x="748753" y="386080"/>
                  </a:lnTo>
                  <a:lnTo>
                    <a:pt x="751789" y="369570"/>
                  </a:lnTo>
                  <a:lnTo>
                    <a:pt x="760552" y="355600"/>
                  </a:lnTo>
                  <a:lnTo>
                    <a:pt x="774585" y="345440"/>
                  </a:lnTo>
                  <a:lnTo>
                    <a:pt x="793381" y="341630"/>
                  </a:lnTo>
                  <a:lnTo>
                    <a:pt x="812177" y="345440"/>
                  </a:lnTo>
                  <a:lnTo>
                    <a:pt x="826185" y="355600"/>
                  </a:lnTo>
                  <a:lnTo>
                    <a:pt x="834948" y="369570"/>
                  </a:lnTo>
                  <a:lnTo>
                    <a:pt x="837971" y="386080"/>
                  </a:lnTo>
                  <a:lnTo>
                    <a:pt x="837971" y="316776"/>
                  </a:lnTo>
                  <a:lnTo>
                    <a:pt x="829310" y="311150"/>
                  </a:lnTo>
                  <a:lnTo>
                    <a:pt x="796277" y="304800"/>
                  </a:lnTo>
                  <a:lnTo>
                    <a:pt x="782459" y="306070"/>
                  </a:lnTo>
                  <a:lnTo>
                    <a:pt x="768591" y="309880"/>
                  </a:lnTo>
                  <a:lnTo>
                    <a:pt x="755815" y="318770"/>
                  </a:lnTo>
                  <a:lnTo>
                    <a:pt x="745248" y="328930"/>
                  </a:lnTo>
                  <a:lnTo>
                    <a:pt x="742734" y="307340"/>
                  </a:lnTo>
                  <a:lnTo>
                    <a:pt x="706399" y="307340"/>
                  </a:lnTo>
                  <a:lnTo>
                    <a:pt x="706399" y="530860"/>
                  </a:lnTo>
                  <a:lnTo>
                    <a:pt x="745299" y="530860"/>
                  </a:lnTo>
                  <a:lnTo>
                    <a:pt x="745299" y="447040"/>
                  </a:lnTo>
                  <a:lnTo>
                    <a:pt x="755827" y="457200"/>
                  </a:lnTo>
                  <a:lnTo>
                    <a:pt x="769391" y="463550"/>
                  </a:lnTo>
                  <a:lnTo>
                    <a:pt x="783971" y="467360"/>
                  </a:lnTo>
                  <a:lnTo>
                    <a:pt x="797560" y="468630"/>
                  </a:lnTo>
                  <a:lnTo>
                    <a:pt x="831189" y="462280"/>
                  </a:lnTo>
                  <a:lnTo>
                    <a:pt x="852551" y="447040"/>
                  </a:lnTo>
                  <a:lnTo>
                    <a:pt x="856107" y="444500"/>
                  </a:lnTo>
                  <a:lnTo>
                    <a:pt x="863854" y="431800"/>
                  </a:lnTo>
                  <a:lnTo>
                    <a:pt x="871588" y="419100"/>
                  </a:lnTo>
                  <a:lnTo>
                    <a:pt x="876909" y="386080"/>
                  </a:lnTo>
                  <a:close/>
                </a:path>
                <a:path w="8910319" h="1195070">
                  <a:moveTo>
                    <a:pt x="952322" y="444500"/>
                  </a:moveTo>
                  <a:lnTo>
                    <a:pt x="950379" y="435610"/>
                  </a:lnTo>
                  <a:lnTo>
                    <a:pt x="945248" y="427990"/>
                  </a:lnTo>
                  <a:lnTo>
                    <a:pt x="937996" y="424180"/>
                  </a:lnTo>
                  <a:lnTo>
                    <a:pt x="929690" y="422910"/>
                  </a:lnTo>
                  <a:lnTo>
                    <a:pt x="921385" y="424180"/>
                  </a:lnTo>
                  <a:lnTo>
                    <a:pt x="914146" y="427990"/>
                  </a:lnTo>
                  <a:lnTo>
                    <a:pt x="909015" y="435610"/>
                  </a:lnTo>
                  <a:lnTo>
                    <a:pt x="907072" y="444500"/>
                  </a:lnTo>
                  <a:lnTo>
                    <a:pt x="914146" y="461010"/>
                  </a:lnTo>
                  <a:lnTo>
                    <a:pt x="929690" y="467360"/>
                  </a:lnTo>
                  <a:lnTo>
                    <a:pt x="945248" y="461010"/>
                  </a:lnTo>
                  <a:lnTo>
                    <a:pt x="952322" y="444500"/>
                  </a:lnTo>
                  <a:close/>
                </a:path>
                <a:path w="8910319" h="1195070">
                  <a:moveTo>
                    <a:pt x="952322" y="353060"/>
                  </a:moveTo>
                  <a:lnTo>
                    <a:pt x="950379" y="342900"/>
                  </a:lnTo>
                  <a:lnTo>
                    <a:pt x="945248" y="335280"/>
                  </a:lnTo>
                  <a:lnTo>
                    <a:pt x="937996" y="331470"/>
                  </a:lnTo>
                  <a:lnTo>
                    <a:pt x="929690" y="330200"/>
                  </a:lnTo>
                  <a:lnTo>
                    <a:pt x="921385" y="331470"/>
                  </a:lnTo>
                  <a:lnTo>
                    <a:pt x="914146" y="335280"/>
                  </a:lnTo>
                  <a:lnTo>
                    <a:pt x="909015" y="342900"/>
                  </a:lnTo>
                  <a:lnTo>
                    <a:pt x="907072" y="353060"/>
                  </a:lnTo>
                  <a:lnTo>
                    <a:pt x="914146" y="369570"/>
                  </a:lnTo>
                  <a:lnTo>
                    <a:pt x="929690" y="374650"/>
                  </a:lnTo>
                  <a:lnTo>
                    <a:pt x="945248" y="369570"/>
                  </a:lnTo>
                  <a:lnTo>
                    <a:pt x="952322" y="353060"/>
                  </a:lnTo>
                  <a:close/>
                </a:path>
                <a:path w="8910319" h="1195070">
                  <a:moveTo>
                    <a:pt x="1111300" y="220980"/>
                  </a:moveTo>
                  <a:lnTo>
                    <a:pt x="1070508" y="220980"/>
                  </a:lnTo>
                  <a:lnTo>
                    <a:pt x="964412" y="491490"/>
                  </a:lnTo>
                  <a:lnTo>
                    <a:pt x="1004874" y="491490"/>
                  </a:lnTo>
                  <a:lnTo>
                    <a:pt x="1111300" y="220980"/>
                  </a:lnTo>
                  <a:close/>
                </a:path>
                <a:path w="8910319" h="1195070">
                  <a:moveTo>
                    <a:pt x="1256195" y="220980"/>
                  </a:moveTo>
                  <a:lnTo>
                    <a:pt x="1215402" y="220980"/>
                  </a:lnTo>
                  <a:lnTo>
                    <a:pt x="1109306" y="491490"/>
                  </a:lnTo>
                  <a:lnTo>
                    <a:pt x="1149769" y="491490"/>
                  </a:lnTo>
                  <a:lnTo>
                    <a:pt x="1256195" y="220980"/>
                  </a:lnTo>
                  <a:close/>
                </a:path>
                <a:path w="8910319" h="1195070">
                  <a:moveTo>
                    <a:pt x="1583131" y="527050"/>
                  </a:moveTo>
                  <a:lnTo>
                    <a:pt x="1575765" y="509270"/>
                  </a:lnTo>
                  <a:lnTo>
                    <a:pt x="1573758" y="505460"/>
                  </a:lnTo>
                  <a:lnTo>
                    <a:pt x="1569250" y="501650"/>
                  </a:lnTo>
                  <a:lnTo>
                    <a:pt x="1562950" y="501650"/>
                  </a:lnTo>
                  <a:lnTo>
                    <a:pt x="1561363" y="502920"/>
                  </a:lnTo>
                  <a:lnTo>
                    <a:pt x="1553667" y="505460"/>
                  </a:lnTo>
                  <a:lnTo>
                    <a:pt x="1550784" y="513080"/>
                  </a:lnTo>
                  <a:lnTo>
                    <a:pt x="1560169" y="534670"/>
                  </a:lnTo>
                  <a:lnTo>
                    <a:pt x="1564678" y="537210"/>
                  </a:lnTo>
                  <a:lnTo>
                    <a:pt x="1572602" y="537210"/>
                  </a:lnTo>
                  <a:lnTo>
                    <a:pt x="1580324" y="533400"/>
                  </a:lnTo>
                  <a:lnTo>
                    <a:pt x="1583131" y="527050"/>
                  </a:lnTo>
                  <a:close/>
                </a:path>
                <a:path w="8910319" h="1195070">
                  <a:moveTo>
                    <a:pt x="1724126" y="24130"/>
                  </a:moveTo>
                  <a:lnTo>
                    <a:pt x="1722221" y="13970"/>
                  </a:lnTo>
                  <a:lnTo>
                    <a:pt x="1717014" y="6350"/>
                  </a:lnTo>
                  <a:lnTo>
                    <a:pt x="1709305" y="1270"/>
                  </a:lnTo>
                  <a:lnTo>
                    <a:pt x="1699844" y="0"/>
                  </a:lnTo>
                  <a:lnTo>
                    <a:pt x="198818" y="0"/>
                  </a:lnTo>
                  <a:lnTo>
                    <a:pt x="153276" y="5080"/>
                  </a:lnTo>
                  <a:lnTo>
                    <a:pt x="111442" y="19050"/>
                  </a:lnTo>
                  <a:lnTo>
                    <a:pt x="74523" y="43180"/>
                  </a:lnTo>
                  <a:lnTo>
                    <a:pt x="43726" y="73660"/>
                  </a:lnTo>
                  <a:lnTo>
                    <a:pt x="20231" y="110490"/>
                  </a:lnTo>
                  <a:lnTo>
                    <a:pt x="5257" y="152400"/>
                  </a:lnTo>
                  <a:lnTo>
                    <a:pt x="0" y="198120"/>
                  </a:lnTo>
                  <a:lnTo>
                    <a:pt x="0" y="553720"/>
                  </a:lnTo>
                  <a:lnTo>
                    <a:pt x="5257" y="599440"/>
                  </a:lnTo>
                  <a:lnTo>
                    <a:pt x="20243" y="640080"/>
                  </a:lnTo>
                  <a:lnTo>
                    <a:pt x="43726" y="678180"/>
                  </a:lnTo>
                  <a:lnTo>
                    <a:pt x="74536" y="708660"/>
                  </a:lnTo>
                  <a:lnTo>
                    <a:pt x="111455" y="731520"/>
                  </a:lnTo>
                  <a:lnTo>
                    <a:pt x="153289" y="746760"/>
                  </a:lnTo>
                  <a:lnTo>
                    <a:pt x="198818" y="751840"/>
                  </a:lnTo>
                  <a:lnTo>
                    <a:pt x="995616" y="751840"/>
                  </a:lnTo>
                  <a:lnTo>
                    <a:pt x="1017993" y="718820"/>
                  </a:lnTo>
                  <a:lnTo>
                    <a:pt x="198818" y="703580"/>
                  </a:lnTo>
                  <a:lnTo>
                    <a:pt x="151384" y="695960"/>
                  </a:lnTo>
                  <a:lnTo>
                    <a:pt x="110134" y="674370"/>
                  </a:lnTo>
                  <a:lnTo>
                    <a:pt x="77597" y="642620"/>
                  </a:lnTo>
                  <a:lnTo>
                    <a:pt x="56235" y="600710"/>
                  </a:lnTo>
                  <a:lnTo>
                    <a:pt x="48564" y="553720"/>
                  </a:lnTo>
                  <a:lnTo>
                    <a:pt x="48564" y="198120"/>
                  </a:lnTo>
                  <a:lnTo>
                    <a:pt x="56235" y="151130"/>
                  </a:lnTo>
                  <a:lnTo>
                    <a:pt x="77597" y="109220"/>
                  </a:lnTo>
                  <a:lnTo>
                    <a:pt x="110134" y="77470"/>
                  </a:lnTo>
                  <a:lnTo>
                    <a:pt x="151384" y="55880"/>
                  </a:lnTo>
                  <a:lnTo>
                    <a:pt x="198818" y="48260"/>
                  </a:lnTo>
                  <a:lnTo>
                    <a:pt x="1699844" y="48260"/>
                  </a:lnTo>
                  <a:lnTo>
                    <a:pt x="1709305" y="45720"/>
                  </a:lnTo>
                  <a:lnTo>
                    <a:pt x="1717014" y="40640"/>
                  </a:lnTo>
                  <a:lnTo>
                    <a:pt x="1722221" y="33020"/>
                  </a:lnTo>
                  <a:lnTo>
                    <a:pt x="1724126" y="24130"/>
                  </a:lnTo>
                  <a:close/>
                </a:path>
                <a:path w="8910319" h="1195070">
                  <a:moveTo>
                    <a:pt x="2038527" y="763270"/>
                  </a:moveTo>
                  <a:lnTo>
                    <a:pt x="2037829" y="756920"/>
                  </a:lnTo>
                  <a:lnTo>
                    <a:pt x="2035238" y="750570"/>
                  </a:lnTo>
                  <a:lnTo>
                    <a:pt x="2030844" y="744220"/>
                  </a:lnTo>
                  <a:lnTo>
                    <a:pt x="1957755" y="676097"/>
                  </a:lnTo>
                  <a:lnTo>
                    <a:pt x="1957755" y="742950"/>
                  </a:lnTo>
                  <a:lnTo>
                    <a:pt x="1734972" y="762000"/>
                  </a:lnTo>
                  <a:lnTo>
                    <a:pt x="1727962" y="767080"/>
                  </a:lnTo>
                  <a:lnTo>
                    <a:pt x="1719999" y="779780"/>
                  </a:lnTo>
                  <a:lnTo>
                    <a:pt x="1719541" y="788670"/>
                  </a:lnTo>
                  <a:lnTo>
                    <a:pt x="1866036" y="1112520"/>
                  </a:lnTo>
                  <a:lnTo>
                    <a:pt x="1808454" y="1139190"/>
                  </a:lnTo>
                  <a:lnTo>
                    <a:pt x="1691728" y="868680"/>
                  </a:lnTo>
                  <a:lnTo>
                    <a:pt x="1666519" y="810260"/>
                  </a:lnTo>
                  <a:lnTo>
                    <a:pt x="1660067" y="805180"/>
                  </a:lnTo>
                  <a:lnTo>
                    <a:pt x="1650669" y="803910"/>
                  </a:lnTo>
                  <a:lnTo>
                    <a:pt x="1648993" y="802640"/>
                  </a:lnTo>
                  <a:lnTo>
                    <a:pt x="1641221" y="802640"/>
                  </a:lnTo>
                  <a:lnTo>
                    <a:pt x="1635188" y="805180"/>
                  </a:lnTo>
                  <a:lnTo>
                    <a:pt x="1481289" y="952500"/>
                  </a:lnTo>
                  <a:lnTo>
                    <a:pt x="1481289" y="346710"/>
                  </a:lnTo>
                  <a:lnTo>
                    <a:pt x="1541602" y="482600"/>
                  </a:lnTo>
                  <a:lnTo>
                    <a:pt x="1546034" y="485140"/>
                  </a:lnTo>
                  <a:lnTo>
                    <a:pt x="1554035" y="485140"/>
                  </a:lnTo>
                  <a:lnTo>
                    <a:pt x="1561757" y="481330"/>
                  </a:lnTo>
                  <a:lnTo>
                    <a:pt x="1564500" y="473710"/>
                  </a:lnTo>
                  <a:lnTo>
                    <a:pt x="1507782" y="346710"/>
                  </a:lnTo>
                  <a:lnTo>
                    <a:pt x="1489633" y="306070"/>
                  </a:lnTo>
                  <a:lnTo>
                    <a:pt x="1957755" y="742950"/>
                  </a:lnTo>
                  <a:lnTo>
                    <a:pt x="1957755" y="676097"/>
                  </a:lnTo>
                  <a:lnTo>
                    <a:pt x="1560766" y="306070"/>
                  </a:lnTo>
                  <a:lnTo>
                    <a:pt x="1473555" y="224790"/>
                  </a:lnTo>
                  <a:lnTo>
                    <a:pt x="1468221" y="219710"/>
                  </a:lnTo>
                  <a:lnTo>
                    <a:pt x="1461122" y="217170"/>
                  </a:lnTo>
                  <a:lnTo>
                    <a:pt x="1454162" y="218440"/>
                  </a:lnTo>
                  <a:lnTo>
                    <a:pt x="1451838" y="218440"/>
                  </a:lnTo>
                  <a:lnTo>
                    <a:pt x="1449539" y="219710"/>
                  </a:lnTo>
                  <a:lnTo>
                    <a:pt x="1447330" y="219710"/>
                  </a:lnTo>
                  <a:lnTo>
                    <a:pt x="1441310" y="223520"/>
                  </a:lnTo>
                  <a:lnTo>
                    <a:pt x="1436700" y="228600"/>
                  </a:lnTo>
                  <a:lnTo>
                    <a:pt x="1433766" y="234950"/>
                  </a:lnTo>
                  <a:lnTo>
                    <a:pt x="1432725" y="242570"/>
                  </a:lnTo>
                  <a:lnTo>
                    <a:pt x="1432725" y="1008380"/>
                  </a:lnTo>
                  <a:lnTo>
                    <a:pt x="1454264" y="1032510"/>
                  </a:lnTo>
                  <a:lnTo>
                    <a:pt x="1461236" y="1032510"/>
                  </a:lnTo>
                  <a:lnTo>
                    <a:pt x="1467866" y="1029970"/>
                  </a:lnTo>
                  <a:lnTo>
                    <a:pt x="1473708" y="1026160"/>
                  </a:lnTo>
                  <a:lnTo>
                    <a:pt x="1550987" y="952500"/>
                  </a:lnTo>
                  <a:lnTo>
                    <a:pt x="1638947" y="868680"/>
                  </a:lnTo>
                  <a:lnTo>
                    <a:pt x="1776260" y="1186180"/>
                  </a:lnTo>
                  <a:lnTo>
                    <a:pt x="1781162" y="1191260"/>
                  </a:lnTo>
                  <a:lnTo>
                    <a:pt x="1790039" y="1195070"/>
                  </a:lnTo>
                  <a:lnTo>
                    <a:pt x="1802828" y="1195070"/>
                  </a:lnTo>
                  <a:lnTo>
                    <a:pt x="1908200" y="1146810"/>
                  </a:lnTo>
                  <a:lnTo>
                    <a:pt x="1916010" y="1140460"/>
                  </a:lnTo>
                  <a:lnTo>
                    <a:pt x="1916823" y="1139190"/>
                  </a:lnTo>
                  <a:lnTo>
                    <a:pt x="1920887" y="1132840"/>
                  </a:lnTo>
                  <a:lnTo>
                    <a:pt x="1922449" y="1123950"/>
                  </a:lnTo>
                  <a:lnTo>
                    <a:pt x="1920290" y="1115060"/>
                  </a:lnTo>
                  <a:lnTo>
                    <a:pt x="1781136" y="806450"/>
                  </a:lnTo>
                  <a:lnTo>
                    <a:pt x="2016328" y="786130"/>
                  </a:lnTo>
                  <a:lnTo>
                    <a:pt x="2023186" y="784860"/>
                  </a:lnTo>
                  <a:lnTo>
                    <a:pt x="2029180" y="781050"/>
                  </a:lnTo>
                  <a:lnTo>
                    <a:pt x="2033968" y="775970"/>
                  </a:lnTo>
                  <a:lnTo>
                    <a:pt x="2037207" y="770890"/>
                  </a:lnTo>
                  <a:lnTo>
                    <a:pt x="2038527" y="763270"/>
                  </a:lnTo>
                  <a:close/>
                </a:path>
                <a:path w="8910319" h="1195070">
                  <a:moveTo>
                    <a:pt x="5742952" y="730402"/>
                  </a:moveTo>
                  <a:lnTo>
                    <a:pt x="2329942" y="730402"/>
                  </a:lnTo>
                  <a:lnTo>
                    <a:pt x="2329942" y="797077"/>
                  </a:lnTo>
                  <a:lnTo>
                    <a:pt x="5742952" y="797077"/>
                  </a:lnTo>
                  <a:lnTo>
                    <a:pt x="5742952" y="730402"/>
                  </a:lnTo>
                  <a:close/>
                </a:path>
                <a:path w="8910319" h="1195070">
                  <a:moveTo>
                    <a:pt x="8910079" y="730402"/>
                  </a:moveTo>
                  <a:lnTo>
                    <a:pt x="7032650" y="730402"/>
                  </a:lnTo>
                  <a:lnTo>
                    <a:pt x="5977039" y="730402"/>
                  </a:lnTo>
                  <a:lnTo>
                    <a:pt x="5977039" y="797077"/>
                  </a:lnTo>
                  <a:lnTo>
                    <a:pt x="7032650" y="797077"/>
                  </a:lnTo>
                  <a:lnTo>
                    <a:pt x="8910079" y="797077"/>
                  </a:lnTo>
                  <a:lnTo>
                    <a:pt x="8910079" y="730402"/>
                  </a:lnTo>
                  <a:close/>
                </a:path>
              </a:pathLst>
            </a:custGeom>
            <a:solidFill>
              <a:srgbClr val="FFFFFF"/>
            </a:solidFill>
          </p:spPr>
          <p:txBody>
            <a:bodyPr wrap="square" lIns="0" tIns="0" rIns="0" bIns="0" rtlCol="0"/>
            <a:lstStyle/>
            <a:p>
              <a:endParaRPr sz="1200"/>
            </a:p>
          </p:txBody>
        </p:sp>
      </p:grpSp>
      <p:sp>
        <p:nvSpPr>
          <p:cNvPr id="6" name="object 6"/>
          <p:cNvSpPr txBox="1">
            <a:spLocks noGrp="1"/>
          </p:cNvSpPr>
          <p:nvPr>
            <p:ph type="subTitle" idx="4"/>
          </p:nvPr>
        </p:nvSpPr>
        <p:spPr>
          <a:xfrm>
            <a:off x="7255329" y="5348110"/>
            <a:ext cx="4800600" cy="821593"/>
          </a:xfrm>
          <a:prstGeom prst="rect">
            <a:avLst/>
          </a:prstGeom>
        </p:spPr>
        <p:txBody>
          <a:bodyPr vert="horz" wrap="square" lIns="0" tIns="173567" rIns="0" bIns="0" rtlCol="0">
            <a:spAutoFit/>
          </a:bodyPr>
          <a:lstStyle/>
          <a:p>
            <a:pPr marL="210831">
              <a:spcBef>
                <a:spcPts val="793"/>
              </a:spcBef>
            </a:pPr>
            <a:r>
              <a:rPr sz="4200" spc="-253" dirty="0">
                <a:solidFill>
                  <a:srgbClr val="FFFFFF"/>
                </a:solidFill>
                <a:latin typeface="Times New Roman" panose="02020603050405020304" pitchFamily="18" charset="0"/>
                <a:cs typeface="Times New Roman" panose="02020603050405020304" pitchFamily="18" charset="0"/>
                <a:hlinkClick r:id="rId4"/>
              </a:rPr>
              <a:t>www</a:t>
            </a:r>
            <a:r>
              <a:rPr sz="3734" spc="-253" dirty="0">
                <a:solidFill>
                  <a:srgbClr val="FFFFFF"/>
                </a:solidFill>
                <a:latin typeface="Times New Roman" panose="02020603050405020304" pitchFamily="18" charset="0"/>
                <a:cs typeface="Times New Roman" panose="02020603050405020304" pitchFamily="18" charset="0"/>
                <a:hlinkClick r:id="rId4"/>
              </a:rPr>
              <a:t>.c</a:t>
            </a:r>
            <a:r>
              <a:rPr sz="4200" spc="-253" dirty="0">
                <a:solidFill>
                  <a:srgbClr val="FFFFFF"/>
                </a:solidFill>
                <a:latin typeface="Times New Roman" panose="02020603050405020304" pitchFamily="18" charset="0"/>
                <a:cs typeface="Times New Roman" panose="02020603050405020304" pitchFamily="18" charset="0"/>
                <a:hlinkClick r:id="rId4"/>
              </a:rPr>
              <a:t>livi</a:t>
            </a:r>
            <a:r>
              <a:rPr sz="3734" spc="-253" dirty="0">
                <a:solidFill>
                  <a:srgbClr val="FFFFFF"/>
                </a:solidFill>
                <a:latin typeface="Times New Roman" panose="02020603050405020304" pitchFamily="18" charset="0"/>
                <a:cs typeface="Times New Roman" panose="02020603050405020304" pitchFamily="18" charset="0"/>
                <a:hlinkClick r:id="rId4"/>
              </a:rPr>
              <a:t>e</a:t>
            </a:r>
            <a:r>
              <a:rPr sz="4200" spc="-253" dirty="0">
                <a:solidFill>
                  <a:srgbClr val="FFFFFF"/>
                </a:solidFill>
                <a:latin typeface="Times New Roman" panose="02020603050405020304" pitchFamily="18" charset="0"/>
                <a:cs typeface="Times New Roman" panose="02020603050405020304" pitchFamily="18" charset="0"/>
                <a:hlinkClick r:id="rId4"/>
              </a:rPr>
              <a:t>p</a:t>
            </a:r>
            <a:r>
              <a:rPr lang="en-US" sz="4200" spc="-253" dirty="0">
                <a:solidFill>
                  <a:srgbClr val="FFFFFF"/>
                </a:solidFill>
                <a:latin typeface="Times New Roman" panose="02020603050405020304" pitchFamily="18" charset="0"/>
                <a:cs typeface="Times New Roman" panose="02020603050405020304" pitchFamily="18" charset="0"/>
                <a:hlinkClick r:id="rId4"/>
              </a:rPr>
              <a:t>r</a:t>
            </a:r>
            <a:r>
              <a:rPr sz="4200" spc="-253" dirty="0">
                <a:solidFill>
                  <a:srgbClr val="FFFFFF"/>
                </a:solidFill>
                <a:latin typeface="Times New Roman" panose="02020603050405020304" pitchFamily="18" charset="0"/>
                <a:cs typeface="Times New Roman" panose="02020603050405020304" pitchFamily="18" charset="0"/>
                <a:hlinkClick r:id="rId4"/>
              </a:rPr>
              <a:t>oj</a:t>
            </a:r>
            <a:r>
              <a:rPr sz="3734" spc="-253" dirty="0">
                <a:solidFill>
                  <a:srgbClr val="FFFFFF"/>
                </a:solidFill>
                <a:latin typeface="Times New Roman" panose="02020603050405020304" pitchFamily="18" charset="0"/>
                <a:cs typeface="Times New Roman" panose="02020603050405020304" pitchFamily="18" charset="0"/>
                <a:hlinkClick r:id="rId4"/>
              </a:rPr>
              <a:t>ec</a:t>
            </a:r>
            <a:r>
              <a:rPr sz="4200" spc="-253" dirty="0">
                <a:solidFill>
                  <a:srgbClr val="FFFFFF"/>
                </a:solidFill>
                <a:latin typeface="Times New Roman" panose="02020603050405020304" pitchFamily="18" charset="0"/>
                <a:cs typeface="Times New Roman" panose="02020603050405020304" pitchFamily="18" charset="0"/>
                <a:hlinkClick r:id="rId4"/>
              </a:rPr>
              <a:t>t</a:t>
            </a:r>
            <a:r>
              <a:rPr sz="3734" spc="-253" dirty="0">
                <a:solidFill>
                  <a:srgbClr val="FFFFFF"/>
                </a:solidFill>
                <a:latin typeface="Times New Roman" panose="02020603050405020304" pitchFamily="18" charset="0"/>
                <a:cs typeface="Times New Roman" panose="02020603050405020304" pitchFamily="18" charset="0"/>
                <a:hlinkClick r:id="rId4"/>
              </a:rPr>
              <a:t>.e</a:t>
            </a:r>
            <a:r>
              <a:rPr sz="4200" spc="-253" dirty="0">
                <a:solidFill>
                  <a:srgbClr val="FFFFFF"/>
                </a:solidFill>
                <a:latin typeface="Times New Roman" panose="02020603050405020304" pitchFamily="18" charset="0"/>
                <a:cs typeface="Times New Roman" panose="02020603050405020304" pitchFamily="18" charset="0"/>
                <a:hlinkClick r:id="rId4"/>
              </a:rPr>
              <a:t>u</a:t>
            </a:r>
            <a:endParaRPr sz="42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7DEB53F-1AB5-4B26-BEEA-D8582D17011B}"/>
              </a:ext>
            </a:extLst>
          </p:cNvPr>
          <p:cNvSpPr/>
          <p:nvPr/>
        </p:nvSpPr>
        <p:spPr>
          <a:xfrm>
            <a:off x="4826001" y="3584345"/>
            <a:ext cx="6965372" cy="379656"/>
          </a:xfrm>
          <a:prstGeom prst="rect">
            <a:avLst/>
          </a:prstGeom>
        </p:spPr>
        <p:txBody>
          <a:bodyPr wrap="square">
            <a:spAutoFit/>
          </a:bodyPr>
          <a:lstStyle/>
          <a:p>
            <a:r>
              <a:rPr lang="en-US" sz="1867" dirty="0">
                <a:solidFill>
                  <a:srgbClr val="FF6600"/>
                </a:solidFill>
              </a:rPr>
              <a:t>Instagram</a:t>
            </a:r>
            <a:r>
              <a:rPr lang="en-US" sz="1867" dirty="0">
                <a:solidFill>
                  <a:schemeClr val="bg1"/>
                </a:solidFill>
              </a:rPr>
              <a:t> / @</a:t>
            </a:r>
            <a:r>
              <a:rPr lang="en-US" sz="1867" dirty="0" err="1">
                <a:solidFill>
                  <a:schemeClr val="bg1"/>
                </a:solidFill>
              </a:rPr>
              <a:t>clivieproject</a:t>
            </a:r>
            <a:endParaRPr lang="en-US" sz="1867" dirty="0">
              <a:solidFill>
                <a:schemeClr val="bg1"/>
              </a:solidFill>
            </a:endParaRPr>
          </a:p>
        </p:txBody>
      </p:sp>
      <p:sp>
        <p:nvSpPr>
          <p:cNvPr id="8" name="Rectangle 7">
            <a:extLst>
              <a:ext uri="{FF2B5EF4-FFF2-40B4-BE49-F238E27FC236}">
                <a16:creationId xmlns:a16="http://schemas.microsoft.com/office/drawing/2014/main" id="{C0D9BE5F-71DF-4A20-8C7F-E6F57872F2CA}"/>
              </a:ext>
            </a:extLst>
          </p:cNvPr>
          <p:cNvSpPr/>
          <p:nvPr/>
        </p:nvSpPr>
        <p:spPr>
          <a:xfrm>
            <a:off x="4826000" y="3106279"/>
            <a:ext cx="7147753" cy="379656"/>
          </a:xfrm>
          <a:prstGeom prst="rect">
            <a:avLst/>
          </a:prstGeom>
        </p:spPr>
        <p:txBody>
          <a:bodyPr wrap="square">
            <a:spAutoFit/>
          </a:bodyPr>
          <a:lstStyle/>
          <a:p>
            <a:r>
              <a:rPr lang="en-US" sz="1867" dirty="0">
                <a:solidFill>
                  <a:srgbClr val="FF6600"/>
                </a:solidFill>
              </a:rPr>
              <a:t>Facebook</a:t>
            </a:r>
            <a:r>
              <a:rPr lang="en-US" sz="1867" dirty="0">
                <a:solidFill>
                  <a:schemeClr val="bg1"/>
                </a:solidFill>
              </a:rPr>
              <a:t> / @Cultural Literacies’ Value in Europe Project</a:t>
            </a:r>
          </a:p>
        </p:txBody>
      </p:sp>
      <p:sp>
        <p:nvSpPr>
          <p:cNvPr id="10" name="Rectangle 9">
            <a:extLst>
              <a:ext uri="{FF2B5EF4-FFF2-40B4-BE49-F238E27FC236}">
                <a16:creationId xmlns:a16="http://schemas.microsoft.com/office/drawing/2014/main" id="{81BACA8E-9706-4E12-A426-E7976BA1CA48}"/>
              </a:ext>
            </a:extLst>
          </p:cNvPr>
          <p:cNvSpPr/>
          <p:nvPr/>
        </p:nvSpPr>
        <p:spPr>
          <a:xfrm>
            <a:off x="4755554" y="2741298"/>
            <a:ext cx="7371132" cy="379656"/>
          </a:xfrm>
          <a:prstGeom prst="rect">
            <a:avLst/>
          </a:prstGeom>
        </p:spPr>
        <p:txBody>
          <a:bodyPr wrap="square">
            <a:spAutoFit/>
          </a:bodyPr>
          <a:lstStyle/>
          <a:p>
            <a:r>
              <a:rPr lang="en-US" sz="1867" dirty="0">
                <a:solidFill>
                  <a:srgbClr val="FF6600"/>
                </a:solidFill>
              </a:rPr>
              <a:t>LinkedIn</a:t>
            </a:r>
            <a:r>
              <a:rPr lang="en-US" sz="1867" dirty="0">
                <a:solidFill>
                  <a:schemeClr val="bg1"/>
                </a:solidFill>
              </a:rPr>
              <a:t> / @</a:t>
            </a:r>
            <a:r>
              <a:rPr lang="en-US" sz="1867" dirty="0" err="1">
                <a:solidFill>
                  <a:schemeClr val="bg1"/>
                </a:solidFill>
              </a:rPr>
              <a:t>CLiViE</a:t>
            </a:r>
            <a:r>
              <a:rPr lang="en-US" sz="1867" dirty="0">
                <a:solidFill>
                  <a:schemeClr val="bg1"/>
                </a:solidFill>
              </a:rPr>
              <a:t> Project - Cultural Literacies’ Value in Europe</a:t>
            </a:r>
          </a:p>
        </p:txBody>
      </p:sp>
      <p:sp>
        <p:nvSpPr>
          <p:cNvPr id="9" name="Slide Number Placeholder 8">
            <a:extLst>
              <a:ext uri="{FF2B5EF4-FFF2-40B4-BE49-F238E27FC236}">
                <a16:creationId xmlns:a16="http://schemas.microsoft.com/office/drawing/2014/main" id="{D2015722-A75E-46F7-A72D-825A46C05A05}"/>
              </a:ext>
            </a:extLst>
          </p:cNvPr>
          <p:cNvSpPr>
            <a:spLocks noGrp="1"/>
          </p:cNvSpPr>
          <p:nvPr>
            <p:ph type="sldNum" sz="quarter" idx="7"/>
          </p:nvPr>
        </p:nvSpPr>
        <p:spPr/>
        <p:txBody>
          <a:bodyPr/>
          <a:lstStyle/>
          <a:p>
            <a:fld id="{B6F15528-21DE-4FAA-801E-634DDDAF4B2B}" type="slidenum">
              <a:rPr lang="lv-LV" smtClean="0"/>
              <a:t>9</a:t>
            </a:fld>
            <a:endParaRPr lang="lv-LV"/>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1CC78812F1E946AEE7A918D7A3EF27" ma:contentTypeVersion="10" ma:contentTypeDescription="Create a new document." ma:contentTypeScope="" ma:versionID="47a3dc7c2027bd3d6c6e9a20b576aa09">
  <xsd:schema xmlns:xsd="http://www.w3.org/2001/XMLSchema" xmlns:xs="http://www.w3.org/2001/XMLSchema" xmlns:p="http://schemas.microsoft.com/office/2006/metadata/properties" xmlns:ns2="7e0cba2e-16d9-47fe-a3f3-953a288681ea" xmlns:ns3="dc6e69b2-f489-4a2d-ad16-31cd177281d7" targetNamespace="http://schemas.microsoft.com/office/2006/metadata/properties" ma:root="true" ma:fieldsID="acc36323187ed8dce7a903977be02722" ns2:_="" ns3:_="">
    <xsd:import namespace="7e0cba2e-16d9-47fe-a3f3-953a288681ea"/>
    <xsd:import namespace="dc6e69b2-f489-4a2d-ad16-31cd177281d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cba2e-16d9-47fe-a3f3-953a288681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33c868-91b6-4098-a4a1-cbe5720a532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BillingMetadata" ma:index="1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6e69b2-f489-4a2d-ad16-31cd177281d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82e23d-0891-488c-85cd-c7cd7be9eac7}" ma:internalName="TaxCatchAll" ma:showField="CatchAllData" ma:web="dc6e69b2-f489-4a2d-ad16-31cd177281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0cba2e-16d9-47fe-a3f3-953a288681ea">
      <Terms xmlns="http://schemas.microsoft.com/office/infopath/2007/PartnerControls"/>
    </lcf76f155ced4ddcb4097134ff3c332f>
    <TaxCatchAll xmlns="dc6e69b2-f489-4a2d-ad16-31cd177281d7" xsi:nil="true"/>
  </documentManagement>
</p:properties>
</file>

<file path=customXml/itemProps1.xml><?xml version="1.0" encoding="utf-8"?>
<ds:datastoreItem xmlns:ds="http://schemas.openxmlformats.org/officeDocument/2006/customXml" ds:itemID="{57318CC4-3BB0-4D10-9A26-9CFC0E716C4C}"/>
</file>

<file path=customXml/itemProps2.xml><?xml version="1.0" encoding="utf-8"?>
<ds:datastoreItem xmlns:ds="http://schemas.openxmlformats.org/officeDocument/2006/customXml" ds:itemID="{5D5DA9AF-7450-40F7-A9B2-B74B6EEE1471}"/>
</file>

<file path=customXml/itemProps3.xml><?xml version="1.0" encoding="utf-8"?>
<ds:datastoreItem xmlns:ds="http://schemas.openxmlformats.org/officeDocument/2006/customXml" ds:itemID="{E7997E8A-07A1-4E24-89CB-BE8F238FE7C4}"/>
</file>

<file path=docProps/app.xml><?xml version="1.0" encoding="utf-8"?>
<Properties xmlns="http://schemas.openxmlformats.org/officeDocument/2006/extended-properties" xmlns:vt="http://schemas.openxmlformats.org/officeDocument/2006/docPropsVTypes">
  <Template>{76768A7E-1028-4054-A690-AF0CC899AD44}TF229edf6a-8a49-49ee-a0a6-5037052947485fb3ca0c-bc27bf41d645</Template>
  <TotalTime>87</TotalTime>
  <Words>742</Words>
  <Application>Microsoft Office PowerPoint</Application>
  <PresentationFormat>Widescreen</PresentationFormat>
  <Paragraphs>71</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Cambria</vt:lpstr>
      <vt:lpstr>Century Gothic</vt:lpstr>
      <vt:lpstr>Poppins</vt:lpstr>
      <vt:lpstr>Times New Roman</vt:lpstr>
      <vt:lpstr>Wingdings 3</vt:lpstr>
      <vt:lpstr>Ion Boardroom</vt:lpstr>
      <vt:lpstr>Promotion of social cohesion through  non-formal cultural education:  the case study in Daugavpils</vt:lpstr>
      <vt:lpstr>Site selection: Daugavpils</vt:lpstr>
      <vt:lpstr>Case Study</vt:lpstr>
      <vt:lpstr>PowerPoint Presentation</vt:lpstr>
      <vt:lpstr>Towards social cohesion through collective identity building</vt:lpstr>
      <vt:lpstr>Towards social cohesion through collective identity building</vt:lpstr>
      <vt:lpstr>Towards social cohesion through intercultural dialogue </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14</cp:revision>
  <dcterms:created xsi:type="dcterms:W3CDTF">2026-04-20T18:58:50Z</dcterms:created>
  <dcterms:modified xsi:type="dcterms:W3CDTF">2026-04-20T20:29:13Z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0x010100491CC78812F1E946AEE7A918D7A3EF27</vt:lpwstr>
  </property>
</Properties>
</file>