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drawing2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4" r:id="rId2"/>
    <p:sldId id="256" r:id="rId3"/>
    <p:sldId id="257" r:id="rId4"/>
    <p:sldId id="278" r:id="rId5"/>
    <p:sldId id="279" r:id="rId6"/>
    <p:sldId id="275" r:id="rId7"/>
    <p:sldId id="288" r:id="rId8"/>
    <p:sldId id="287" r:id="rId9"/>
    <p:sldId id="283" r:id="rId10"/>
    <p:sldId id="261" r:id="rId11"/>
    <p:sldId id="262" r:id="rId12"/>
    <p:sldId id="276" r:id="rId13"/>
    <p:sldId id="277" r:id="rId14"/>
    <p:sldId id="264" r:id="rId15"/>
    <p:sldId id="265" r:id="rId16"/>
    <p:sldId id="266" r:id="rId17"/>
    <p:sldId id="267" r:id="rId18"/>
    <p:sldId id="270" r:id="rId19"/>
    <p:sldId id="289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0083EF-64D2-4CB4-A015-E90AD59703CC}" v="60" dt="2026-04-19T17:54:47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33" autoAdjust="0"/>
  </p:normalViewPr>
  <p:slideViewPr>
    <p:cSldViewPr snapToGrid="0" snapToObjects="1">
      <p:cViewPr>
        <p:scale>
          <a:sx n="80" d="100"/>
          <a:sy n="80" d="100"/>
        </p:scale>
        <p:origin x="1522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02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Relationship Id="rId30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B4E9CF-AF37-4DE6-8E39-D126631E3EE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2961EAE-5FCF-49B8-BA57-F479148F48CE}">
      <dgm:prSet/>
      <dgm:spPr/>
      <dgm:t>
        <a:bodyPr/>
        <a:lstStyle/>
        <a:p>
          <a:r>
            <a:rPr lang="en-US"/>
            <a:t>Build audiences</a:t>
          </a:r>
        </a:p>
      </dgm:t>
    </dgm:pt>
    <dgm:pt modelId="{D7D2502F-C2A4-4DDC-B22A-E176732E4884}" type="parTrans" cxnId="{4F4C300A-8FE2-43A3-9EF1-BDD35757A645}">
      <dgm:prSet/>
      <dgm:spPr/>
      <dgm:t>
        <a:bodyPr/>
        <a:lstStyle/>
        <a:p>
          <a:endParaRPr lang="en-US"/>
        </a:p>
      </dgm:t>
    </dgm:pt>
    <dgm:pt modelId="{C93D5FE5-0C36-45EE-9D1B-9FE829E2A5AF}" type="sibTrans" cxnId="{4F4C300A-8FE2-43A3-9EF1-BDD35757A645}">
      <dgm:prSet/>
      <dgm:spPr/>
      <dgm:t>
        <a:bodyPr/>
        <a:lstStyle/>
        <a:p>
          <a:endParaRPr lang="en-US"/>
        </a:p>
      </dgm:t>
    </dgm:pt>
    <dgm:pt modelId="{427C2B99-CA20-4CD4-A56A-21D0ABDDACB1}">
      <dgm:prSet/>
      <dgm:spPr/>
      <dgm:t>
        <a:bodyPr/>
        <a:lstStyle/>
        <a:p>
          <a:r>
            <a:rPr lang="en-US"/>
            <a:t>Support European cinema</a:t>
          </a:r>
        </a:p>
      </dgm:t>
    </dgm:pt>
    <dgm:pt modelId="{6D63E73C-02B8-4CCC-A7FA-E3D0EDD6026E}" type="parTrans" cxnId="{3B9BA7D9-5CFE-4D84-BB79-33D8AF669CC2}">
      <dgm:prSet/>
      <dgm:spPr/>
      <dgm:t>
        <a:bodyPr/>
        <a:lstStyle/>
        <a:p>
          <a:endParaRPr lang="en-US"/>
        </a:p>
      </dgm:t>
    </dgm:pt>
    <dgm:pt modelId="{A49F60FE-F960-46DB-A345-D608D764E3B5}" type="sibTrans" cxnId="{3B9BA7D9-5CFE-4D84-BB79-33D8AF669CC2}">
      <dgm:prSet/>
      <dgm:spPr/>
      <dgm:t>
        <a:bodyPr/>
        <a:lstStyle/>
        <a:p>
          <a:endParaRPr lang="en-US"/>
        </a:p>
      </dgm:t>
    </dgm:pt>
    <dgm:pt modelId="{57DC0D2C-8ED8-414E-93CD-37F36F0414D8}">
      <dgm:prSet/>
      <dgm:spPr/>
      <dgm:t>
        <a:bodyPr/>
        <a:lstStyle/>
        <a:p>
          <a:r>
            <a:rPr lang="en-US"/>
            <a:t>Promote heritage</a:t>
          </a:r>
        </a:p>
      </dgm:t>
    </dgm:pt>
    <dgm:pt modelId="{350E96A9-9524-4BB6-B7E1-4CEC06016D92}" type="parTrans" cxnId="{4BEB5337-15A0-4621-B988-FB08DB4671A3}">
      <dgm:prSet/>
      <dgm:spPr/>
      <dgm:t>
        <a:bodyPr/>
        <a:lstStyle/>
        <a:p>
          <a:endParaRPr lang="en-US"/>
        </a:p>
      </dgm:t>
    </dgm:pt>
    <dgm:pt modelId="{88614023-9D0C-4831-A126-05F7B767E3F8}" type="sibTrans" cxnId="{4BEB5337-15A0-4621-B988-FB08DB4671A3}">
      <dgm:prSet/>
      <dgm:spPr/>
      <dgm:t>
        <a:bodyPr/>
        <a:lstStyle/>
        <a:p>
          <a:endParaRPr lang="en-US"/>
        </a:p>
      </dgm:t>
    </dgm:pt>
    <dgm:pt modelId="{10485740-7723-4593-8EA2-17AD2FF186C4}" type="pres">
      <dgm:prSet presAssocID="{B1B4E9CF-AF37-4DE6-8E39-D126631E3EEF}" presName="root" presStyleCnt="0">
        <dgm:presLayoutVars>
          <dgm:dir/>
          <dgm:resizeHandles val="exact"/>
        </dgm:presLayoutVars>
      </dgm:prSet>
      <dgm:spPr/>
    </dgm:pt>
    <dgm:pt modelId="{925F1228-B001-4104-9A06-C6ECD6DF594C}" type="pres">
      <dgm:prSet presAssocID="{12961EAE-5FCF-49B8-BA57-F479148F48CE}" presName="compNode" presStyleCnt="0"/>
      <dgm:spPr/>
    </dgm:pt>
    <dgm:pt modelId="{2BDD2742-ED72-4101-AE74-6B4941FB9979}" type="pres">
      <dgm:prSet presAssocID="{12961EAE-5FCF-49B8-BA57-F479148F48CE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etotāji"/>
        </a:ext>
      </dgm:extLst>
    </dgm:pt>
    <dgm:pt modelId="{825E72D8-FBBE-486B-A3BD-B120A00B9264}" type="pres">
      <dgm:prSet presAssocID="{12961EAE-5FCF-49B8-BA57-F479148F48CE}" presName="spaceRect" presStyleCnt="0"/>
      <dgm:spPr/>
    </dgm:pt>
    <dgm:pt modelId="{7863CF43-5CD0-42A9-B2C1-381455DFF722}" type="pres">
      <dgm:prSet presAssocID="{12961EAE-5FCF-49B8-BA57-F479148F48CE}" presName="textRect" presStyleLbl="revTx" presStyleIdx="0" presStyleCnt="3">
        <dgm:presLayoutVars>
          <dgm:chMax val="1"/>
          <dgm:chPref val="1"/>
        </dgm:presLayoutVars>
      </dgm:prSet>
      <dgm:spPr/>
    </dgm:pt>
    <dgm:pt modelId="{C18A1D1F-22D0-433F-82E9-0F8E48287C21}" type="pres">
      <dgm:prSet presAssocID="{C93D5FE5-0C36-45EE-9D1B-9FE829E2A5AF}" presName="sibTrans" presStyleCnt="0"/>
      <dgm:spPr/>
    </dgm:pt>
    <dgm:pt modelId="{2AAD2C82-AB2F-467E-B462-B0F26EDE4F72}" type="pres">
      <dgm:prSet presAssocID="{427C2B99-CA20-4CD4-A56A-21D0ABDDACB1}" presName="compNode" presStyleCnt="0"/>
      <dgm:spPr/>
    </dgm:pt>
    <dgm:pt modelId="{ABD0B6BA-010C-494C-8339-74CE36516A35}" type="pres">
      <dgm:prSet presAssocID="{427C2B99-CA20-4CD4-A56A-21D0ABDDACB1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996733AD-DF67-4267-A6E1-6D22DF85DEDC}" type="pres">
      <dgm:prSet presAssocID="{427C2B99-CA20-4CD4-A56A-21D0ABDDACB1}" presName="spaceRect" presStyleCnt="0"/>
      <dgm:spPr/>
    </dgm:pt>
    <dgm:pt modelId="{5E74F8F4-8F5A-44E1-B927-78CD427D7784}" type="pres">
      <dgm:prSet presAssocID="{427C2B99-CA20-4CD4-A56A-21D0ABDDACB1}" presName="textRect" presStyleLbl="revTx" presStyleIdx="1" presStyleCnt="3">
        <dgm:presLayoutVars>
          <dgm:chMax val="1"/>
          <dgm:chPref val="1"/>
        </dgm:presLayoutVars>
      </dgm:prSet>
      <dgm:spPr/>
    </dgm:pt>
    <dgm:pt modelId="{FEF39D61-D776-4C32-8C1D-97E59BD5CA83}" type="pres">
      <dgm:prSet presAssocID="{A49F60FE-F960-46DB-A345-D608D764E3B5}" presName="sibTrans" presStyleCnt="0"/>
      <dgm:spPr/>
    </dgm:pt>
    <dgm:pt modelId="{F3576DBB-AD9A-4D5B-B516-B7FA8DD40BFF}" type="pres">
      <dgm:prSet presAssocID="{57DC0D2C-8ED8-414E-93CD-37F36F0414D8}" presName="compNode" presStyleCnt="0"/>
      <dgm:spPr/>
    </dgm:pt>
    <dgm:pt modelId="{49BF3215-8E8A-49B6-9199-71B29FA8B5AB}" type="pres">
      <dgm:prSet presAssocID="{57DC0D2C-8ED8-414E-93CD-37F36F0414D8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a"/>
        </a:ext>
      </dgm:extLst>
    </dgm:pt>
    <dgm:pt modelId="{B3571A1C-87C7-468A-911D-02026FE0FF88}" type="pres">
      <dgm:prSet presAssocID="{57DC0D2C-8ED8-414E-93CD-37F36F0414D8}" presName="spaceRect" presStyleCnt="0"/>
      <dgm:spPr/>
    </dgm:pt>
    <dgm:pt modelId="{BE3A9D1B-7641-40B7-8A48-098EAAC6E0D2}" type="pres">
      <dgm:prSet presAssocID="{57DC0D2C-8ED8-414E-93CD-37F36F0414D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1F26508-43E3-4AEE-BEE3-1F76EE740F10}" type="presOf" srcId="{B1B4E9CF-AF37-4DE6-8E39-D126631E3EEF}" destId="{10485740-7723-4593-8EA2-17AD2FF186C4}" srcOrd="0" destOrd="0" presId="urn:microsoft.com/office/officeart/2018/2/layout/IconLabelList"/>
    <dgm:cxn modelId="{4F4C300A-8FE2-43A3-9EF1-BDD35757A645}" srcId="{B1B4E9CF-AF37-4DE6-8E39-D126631E3EEF}" destId="{12961EAE-5FCF-49B8-BA57-F479148F48CE}" srcOrd="0" destOrd="0" parTransId="{D7D2502F-C2A4-4DDC-B22A-E176732E4884}" sibTransId="{C93D5FE5-0C36-45EE-9D1B-9FE829E2A5AF}"/>
    <dgm:cxn modelId="{1A3F9F15-9F48-4C9C-B0F4-B7C187BF4A9F}" type="presOf" srcId="{12961EAE-5FCF-49B8-BA57-F479148F48CE}" destId="{7863CF43-5CD0-42A9-B2C1-381455DFF722}" srcOrd="0" destOrd="0" presId="urn:microsoft.com/office/officeart/2018/2/layout/IconLabelList"/>
    <dgm:cxn modelId="{4BEB5337-15A0-4621-B988-FB08DB4671A3}" srcId="{B1B4E9CF-AF37-4DE6-8E39-D126631E3EEF}" destId="{57DC0D2C-8ED8-414E-93CD-37F36F0414D8}" srcOrd="2" destOrd="0" parTransId="{350E96A9-9524-4BB6-B7E1-4CEC06016D92}" sibTransId="{88614023-9D0C-4831-A126-05F7B767E3F8}"/>
    <dgm:cxn modelId="{3B9BA7D9-5CFE-4D84-BB79-33D8AF669CC2}" srcId="{B1B4E9CF-AF37-4DE6-8E39-D126631E3EEF}" destId="{427C2B99-CA20-4CD4-A56A-21D0ABDDACB1}" srcOrd="1" destOrd="0" parTransId="{6D63E73C-02B8-4CCC-A7FA-E3D0EDD6026E}" sibTransId="{A49F60FE-F960-46DB-A345-D608D764E3B5}"/>
    <dgm:cxn modelId="{99B4B7E0-DF93-458E-AC29-C5321903F259}" type="presOf" srcId="{57DC0D2C-8ED8-414E-93CD-37F36F0414D8}" destId="{BE3A9D1B-7641-40B7-8A48-098EAAC6E0D2}" srcOrd="0" destOrd="0" presId="urn:microsoft.com/office/officeart/2018/2/layout/IconLabelList"/>
    <dgm:cxn modelId="{08F882E2-1E8A-408A-8B36-1DA134A26CE8}" type="presOf" srcId="{427C2B99-CA20-4CD4-A56A-21D0ABDDACB1}" destId="{5E74F8F4-8F5A-44E1-B927-78CD427D7784}" srcOrd="0" destOrd="0" presId="urn:microsoft.com/office/officeart/2018/2/layout/IconLabelList"/>
    <dgm:cxn modelId="{7CB06BD6-3FDA-447C-88BC-A806738F6EEF}" type="presParOf" srcId="{10485740-7723-4593-8EA2-17AD2FF186C4}" destId="{925F1228-B001-4104-9A06-C6ECD6DF594C}" srcOrd="0" destOrd="0" presId="urn:microsoft.com/office/officeart/2018/2/layout/IconLabelList"/>
    <dgm:cxn modelId="{517CD315-F160-4404-82FB-78B40A88BB17}" type="presParOf" srcId="{925F1228-B001-4104-9A06-C6ECD6DF594C}" destId="{2BDD2742-ED72-4101-AE74-6B4941FB9979}" srcOrd="0" destOrd="0" presId="urn:microsoft.com/office/officeart/2018/2/layout/IconLabelList"/>
    <dgm:cxn modelId="{7DC41914-DC52-4898-B493-C398F45110B9}" type="presParOf" srcId="{925F1228-B001-4104-9A06-C6ECD6DF594C}" destId="{825E72D8-FBBE-486B-A3BD-B120A00B9264}" srcOrd="1" destOrd="0" presId="urn:microsoft.com/office/officeart/2018/2/layout/IconLabelList"/>
    <dgm:cxn modelId="{3EBF8FD5-CC50-4823-909A-A853FB753EE0}" type="presParOf" srcId="{925F1228-B001-4104-9A06-C6ECD6DF594C}" destId="{7863CF43-5CD0-42A9-B2C1-381455DFF722}" srcOrd="2" destOrd="0" presId="urn:microsoft.com/office/officeart/2018/2/layout/IconLabelList"/>
    <dgm:cxn modelId="{46F4709E-0DC6-4296-9A40-86F747915C3E}" type="presParOf" srcId="{10485740-7723-4593-8EA2-17AD2FF186C4}" destId="{C18A1D1F-22D0-433F-82E9-0F8E48287C21}" srcOrd="1" destOrd="0" presId="urn:microsoft.com/office/officeart/2018/2/layout/IconLabelList"/>
    <dgm:cxn modelId="{726D7111-0711-407A-B675-4F8FF9221978}" type="presParOf" srcId="{10485740-7723-4593-8EA2-17AD2FF186C4}" destId="{2AAD2C82-AB2F-467E-B462-B0F26EDE4F72}" srcOrd="2" destOrd="0" presId="urn:microsoft.com/office/officeart/2018/2/layout/IconLabelList"/>
    <dgm:cxn modelId="{CABD5895-9B07-46DB-960D-46EE0047816A}" type="presParOf" srcId="{2AAD2C82-AB2F-467E-B462-B0F26EDE4F72}" destId="{ABD0B6BA-010C-494C-8339-74CE36516A35}" srcOrd="0" destOrd="0" presId="urn:microsoft.com/office/officeart/2018/2/layout/IconLabelList"/>
    <dgm:cxn modelId="{B66D26B4-065E-4639-ADEA-A375FA4F5CD5}" type="presParOf" srcId="{2AAD2C82-AB2F-467E-B462-B0F26EDE4F72}" destId="{996733AD-DF67-4267-A6E1-6D22DF85DEDC}" srcOrd="1" destOrd="0" presId="urn:microsoft.com/office/officeart/2018/2/layout/IconLabelList"/>
    <dgm:cxn modelId="{6D0A6BFC-3014-4FD9-A167-092DEFB53C7C}" type="presParOf" srcId="{2AAD2C82-AB2F-467E-B462-B0F26EDE4F72}" destId="{5E74F8F4-8F5A-44E1-B927-78CD427D7784}" srcOrd="2" destOrd="0" presId="urn:microsoft.com/office/officeart/2018/2/layout/IconLabelList"/>
    <dgm:cxn modelId="{BF85D630-2D50-4117-9A0D-D5241B95990A}" type="presParOf" srcId="{10485740-7723-4593-8EA2-17AD2FF186C4}" destId="{FEF39D61-D776-4C32-8C1D-97E59BD5CA83}" srcOrd="3" destOrd="0" presId="urn:microsoft.com/office/officeart/2018/2/layout/IconLabelList"/>
    <dgm:cxn modelId="{0C20507C-F52F-4B49-B48B-D3C4952E92DB}" type="presParOf" srcId="{10485740-7723-4593-8EA2-17AD2FF186C4}" destId="{F3576DBB-AD9A-4D5B-B516-B7FA8DD40BFF}" srcOrd="4" destOrd="0" presId="urn:microsoft.com/office/officeart/2018/2/layout/IconLabelList"/>
    <dgm:cxn modelId="{D628F362-BC97-4313-8A87-332AE03AE659}" type="presParOf" srcId="{F3576DBB-AD9A-4D5B-B516-B7FA8DD40BFF}" destId="{49BF3215-8E8A-49B6-9199-71B29FA8B5AB}" srcOrd="0" destOrd="0" presId="urn:microsoft.com/office/officeart/2018/2/layout/IconLabelList"/>
    <dgm:cxn modelId="{924F9CF6-262A-4A48-BE5F-03BB4BF8FF34}" type="presParOf" srcId="{F3576DBB-AD9A-4D5B-B516-B7FA8DD40BFF}" destId="{B3571A1C-87C7-468A-911D-02026FE0FF88}" srcOrd="1" destOrd="0" presId="urn:microsoft.com/office/officeart/2018/2/layout/IconLabelList"/>
    <dgm:cxn modelId="{B7B6C4C4-1421-4F1E-BA23-01220BE3A724}" type="presParOf" srcId="{F3576DBB-AD9A-4D5B-B516-B7FA8DD40BFF}" destId="{BE3A9D1B-7641-40B7-8A48-098EAAC6E0D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F040C4-1B80-4178-AB42-A3C403C7D3B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A2F3FAE3-326A-4B94-BF40-8D80DDD9F2C2}">
      <dgm:prSet/>
      <dgm:spPr/>
      <dgm:t>
        <a:bodyPr/>
        <a:lstStyle/>
        <a:p>
          <a:r>
            <a:rPr lang="en-US" dirty="0"/>
            <a:t>Cultural policy</a:t>
          </a:r>
        </a:p>
      </dgm:t>
    </dgm:pt>
    <dgm:pt modelId="{6C7FC609-5949-4B61-8334-F6FC5AC4E40E}" type="parTrans" cxnId="{0E60084C-078D-45C0-9803-1B4E107EC361}">
      <dgm:prSet/>
      <dgm:spPr/>
      <dgm:t>
        <a:bodyPr/>
        <a:lstStyle/>
        <a:p>
          <a:endParaRPr lang="en-US"/>
        </a:p>
      </dgm:t>
    </dgm:pt>
    <dgm:pt modelId="{98012A99-CD67-4FCA-80D1-235EBF506928}" type="sibTrans" cxnId="{0E60084C-078D-45C0-9803-1B4E107EC361}">
      <dgm:prSet/>
      <dgm:spPr/>
      <dgm:t>
        <a:bodyPr/>
        <a:lstStyle/>
        <a:p>
          <a:endParaRPr lang="en-US"/>
        </a:p>
      </dgm:t>
    </dgm:pt>
    <dgm:pt modelId="{1FDC015E-CA4D-46D1-B00B-A87D7085D9FC}">
      <dgm:prSet/>
      <dgm:spPr/>
      <dgm:t>
        <a:bodyPr/>
        <a:lstStyle/>
        <a:p>
          <a:r>
            <a:rPr lang="en-US"/>
            <a:t>Audience development</a:t>
          </a:r>
        </a:p>
      </dgm:t>
    </dgm:pt>
    <dgm:pt modelId="{29BF6148-3580-4BB1-B2FD-A6B83B9DE4C2}" type="parTrans" cxnId="{67537CF9-4C9E-4C6C-99D9-1A528B0F3F75}">
      <dgm:prSet/>
      <dgm:spPr/>
      <dgm:t>
        <a:bodyPr/>
        <a:lstStyle/>
        <a:p>
          <a:endParaRPr lang="en-US"/>
        </a:p>
      </dgm:t>
    </dgm:pt>
    <dgm:pt modelId="{21890123-DB0A-4A6E-B516-F64499D57D89}" type="sibTrans" cxnId="{67537CF9-4C9E-4C6C-99D9-1A528B0F3F75}">
      <dgm:prSet/>
      <dgm:spPr/>
      <dgm:t>
        <a:bodyPr/>
        <a:lstStyle/>
        <a:p>
          <a:endParaRPr lang="en-US"/>
        </a:p>
      </dgm:t>
    </dgm:pt>
    <dgm:pt modelId="{5B2127C0-0980-42C4-A4B4-1ED213F13BC4}" type="pres">
      <dgm:prSet presAssocID="{4DF040C4-1B80-4178-AB42-A3C403C7D3B0}" presName="root" presStyleCnt="0">
        <dgm:presLayoutVars>
          <dgm:dir/>
          <dgm:resizeHandles val="exact"/>
        </dgm:presLayoutVars>
      </dgm:prSet>
      <dgm:spPr/>
    </dgm:pt>
    <dgm:pt modelId="{57CA0988-66AD-42F3-A0C4-4BA81CDE4572}" type="pres">
      <dgm:prSet presAssocID="{A2F3FAE3-326A-4B94-BF40-8D80DDD9F2C2}" presName="compNode" presStyleCnt="0"/>
      <dgm:spPr/>
    </dgm:pt>
    <dgm:pt modelId="{CDD00554-791C-4790-A306-A692C77AB36B}" type="pres">
      <dgm:prSet presAssocID="{A2F3FAE3-326A-4B94-BF40-8D80DDD9F2C2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425CAF55-3C6C-4257-ABAA-FD8F578BF53D}" type="pres">
      <dgm:prSet presAssocID="{A2F3FAE3-326A-4B94-BF40-8D80DDD9F2C2}" presName="spaceRect" presStyleCnt="0"/>
      <dgm:spPr/>
    </dgm:pt>
    <dgm:pt modelId="{BD018E90-0AB3-45E6-815B-8F418A64C881}" type="pres">
      <dgm:prSet presAssocID="{A2F3FAE3-326A-4B94-BF40-8D80DDD9F2C2}" presName="textRect" presStyleLbl="revTx" presStyleIdx="0" presStyleCnt="2">
        <dgm:presLayoutVars>
          <dgm:chMax val="1"/>
          <dgm:chPref val="1"/>
        </dgm:presLayoutVars>
      </dgm:prSet>
      <dgm:spPr/>
    </dgm:pt>
    <dgm:pt modelId="{619C5EC8-5741-4D62-B980-3E7A6E1DFBD7}" type="pres">
      <dgm:prSet presAssocID="{98012A99-CD67-4FCA-80D1-235EBF506928}" presName="sibTrans" presStyleCnt="0"/>
      <dgm:spPr/>
    </dgm:pt>
    <dgm:pt modelId="{9F2092A9-1B88-480E-8E64-2AE667FAD8A6}" type="pres">
      <dgm:prSet presAssocID="{1FDC015E-CA4D-46D1-B00B-A87D7085D9FC}" presName="compNode" presStyleCnt="0"/>
      <dgm:spPr/>
    </dgm:pt>
    <dgm:pt modelId="{6803D86C-5C77-4F19-99F4-06363753E821}" type="pres">
      <dgm:prSet presAssocID="{1FDC015E-CA4D-46D1-B00B-A87D7085D9FC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a"/>
        </a:ext>
      </dgm:extLst>
    </dgm:pt>
    <dgm:pt modelId="{E464BEA5-7C14-4EC2-9068-4A2C4088149C}" type="pres">
      <dgm:prSet presAssocID="{1FDC015E-CA4D-46D1-B00B-A87D7085D9FC}" presName="spaceRect" presStyleCnt="0"/>
      <dgm:spPr/>
    </dgm:pt>
    <dgm:pt modelId="{CF5C4958-41BD-401D-A0A3-F57B4478CF7D}" type="pres">
      <dgm:prSet presAssocID="{1FDC015E-CA4D-46D1-B00B-A87D7085D9F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D74B42F-9CA5-480D-9B25-646104B10B1D}" type="presOf" srcId="{A2F3FAE3-326A-4B94-BF40-8D80DDD9F2C2}" destId="{BD018E90-0AB3-45E6-815B-8F418A64C881}" srcOrd="0" destOrd="0" presId="urn:microsoft.com/office/officeart/2018/2/layout/IconLabelList"/>
    <dgm:cxn modelId="{6B8FF862-10BE-4D1F-9F8B-4132B93B2C81}" type="presOf" srcId="{1FDC015E-CA4D-46D1-B00B-A87D7085D9FC}" destId="{CF5C4958-41BD-401D-A0A3-F57B4478CF7D}" srcOrd="0" destOrd="0" presId="urn:microsoft.com/office/officeart/2018/2/layout/IconLabelList"/>
    <dgm:cxn modelId="{0E60084C-078D-45C0-9803-1B4E107EC361}" srcId="{4DF040C4-1B80-4178-AB42-A3C403C7D3B0}" destId="{A2F3FAE3-326A-4B94-BF40-8D80DDD9F2C2}" srcOrd="0" destOrd="0" parTransId="{6C7FC609-5949-4B61-8334-F6FC5AC4E40E}" sibTransId="{98012A99-CD67-4FCA-80D1-235EBF506928}"/>
    <dgm:cxn modelId="{88748BA6-7703-4319-80B8-C4372C4E743A}" type="presOf" srcId="{4DF040C4-1B80-4178-AB42-A3C403C7D3B0}" destId="{5B2127C0-0980-42C4-A4B4-1ED213F13BC4}" srcOrd="0" destOrd="0" presId="urn:microsoft.com/office/officeart/2018/2/layout/IconLabelList"/>
    <dgm:cxn modelId="{67537CF9-4C9E-4C6C-99D9-1A528B0F3F75}" srcId="{4DF040C4-1B80-4178-AB42-A3C403C7D3B0}" destId="{1FDC015E-CA4D-46D1-B00B-A87D7085D9FC}" srcOrd="1" destOrd="0" parTransId="{29BF6148-3580-4BB1-B2FD-A6B83B9DE4C2}" sibTransId="{21890123-DB0A-4A6E-B516-F64499D57D89}"/>
    <dgm:cxn modelId="{C8234D71-8C9B-40E9-9091-A8940333BC2B}" type="presParOf" srcId="{5B2127C0-0980-42C4-A4B4-1ED213F13BC4}" destId="{57CA0988-66AD-42F3-A0C4-4BA81CDE4572}" srcOrd="0" destOrd="0" presId="urn:microsoft.com/office/officeart/2018/2/layout/IconLabelList"/>
    <dgm:cxn modelId="{5A08B450-3CDE-4DF0-B65A-0CEF0472B8C5}" type="presParOf" srcId="{57CA0988-66AD-42F3-A0C4-4BA81CDE4572}" destId="{CDD00554-791C-4790-A306-A692C77AB36B}" srcOrd="0" destOrd="0" presId="urn:microsoft.com/office/officeart/2018/2/layout/IconLabelList"/>
    <dgm:cxn modelId="{54DDD069-A665-45A5-B0F4-B2ACBEDB2031}" type="presParOf" srcId="{57CA0988-66AD-42F3-A0C4-4BA81CDE4572}" destId="{425CAF55-3C6C-4257-ABAA-FD8F578BF53D}" srcOrd="1" destOrd="0" presId="urn:microsoft.com/office/officeart/2018/2/layout/IconLabelList"/>
    <dgm:cxn modelId="{EA13769C-011D-4520-97C1-8D7499F0C61E}" type="presParOf" srcId="{57CA0988-66AD-42F3-A0C4-4BA81CDE4572}" destId="{BD018E90-0AB3-45E6-815B-8F418A64C881}" srcOrd="2" destOrd="0" presId="urn:microsoft.com/office/officeart/2018/2/layout/IconLabelList"/>
    <dgm:cxn modelId="{F1E2627F-7B28-48EF-AD05-D0D978CC4A66}" type="presParOf" srcId="{5B2127C0-0980-42C4-A4B4-1ED213F13BC4}" destId="{619C5EC8-5741-4D62-B980-3E7A6E1DFBD7}" srcOrd="1" destOrd="0" presId="urn:microsoft.com/office/officeart/2018/2/layout/IconLabelList"/>
    <dgm:cxn modelId="{0A0528E9-E8BC-4971-B4FE-7AED3A5573D6}" type="presParOf" srcId="{5B2127C0-0980-42C4-A4B4-1ED213F13BC4}" destId="{9F2092A9-1B88-480E-8E64-2AE667FAD8A6}" srcOrd="2" destOrd="0" presId="urn:microsoft.com/office/officeart/2018/2/layout/IconLabelList"/>
    <dgm:cxn modelId="{6FDABE31-B12C-4ABC-85C3-5356BC6E4E76}" type="presParOf" srcId="{9F2092A9-1B88-480E-8E64-2AE667FAD8A6}" destId="{6803D86C-5C77-4F19-99F4-06363753E821}" srcOrd="0" destOrd="0" presId="urn:microsoft.com/office/officeart/2018/2/layout/IconLabelList"/>
    <dgm:cxn modelId="{AEDAB02D-BFB5-4FA0-B74E-027E63CC3519}" type="presParOf" srcId="{9F2092A9-1B88-480E-8E64-2AE667FAD8A6}" destId="{E464BEA5-7C14-4EC2-9068-4A2C4088149C}" srcOrd="1" destOrd="0" presId="urn:microsoft.com/office/officeart/2018/2/layout/IconLabelList"/>
    <dgm:cxn modelId="{B9B83781-B06E-42DA-A8E8-C637E0B12B30}" type="presParOf" srcId="{9F2092A9-1B88-480E-8E64-2AE667FAD8A6}" destId="{CF5C4958-41BD-401D-A0A3-F57B4478CF7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D2742-ED72-4101-AE74-6B4941FB9979}">
      <dsp:nvSpPr>
        <dsp:cNvPr id="0" name=""/>
        <dsp:cNvSpPr/>
      </dsp:nvSpPr>
      <dsp:spPr>
        <a:xfrm>
          <a:off x="738477" y="840360"/>
          <a:ext cx="1079825" cy="10798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3CF43-5CD0-42A9-B2C1-381455DFF722}">
      <dsp:nvSpPr>
        <dsp:cNvPr id="0" name=""/>
        <dsp:cNvSpPr/>
      </dsp:nvSpPr>
      <dsp:spPr>
        <a:xfrm>
          <a:off x="78583" y="2238003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Build audiences</a:t>
          </a:r>
        </a:p>
      </dsp:txBody>
      <dsp:txXfrm>
        <a:off x="78583" y="2238003"/>
        <a:ext cx="2399612" cy="720000"/>
      </dsp:txXfrm>
    </dsp:sp>
    <dsp:sp modelId="{ABD0B6BA-010C-494C-8339-74CE36516A35}">
      <dsp:nvSpPr>
        <dsp:cNvPr id="0" name=""/>
        <dsp:cNvSpPr/>
      </dsp:nvSpPr>
      <dsp:spPr>
        <a:xfrm>
          <a:off x="3558022" y="840360"/>
          <a:ext cx="1079825" cy="10798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4F8F4-8F5A-44E1-B927-78CD427D7784}">
      <dsp:nvSpPr>
        <dsp:cNvPr id="0" name=""/>
        <dsp:cNvSpPr/>
      </dsp:nvSpPr>
      <dsp:spPr>
        <a:xfrm>
          <a:off x="2898129" y="2238003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Support European cinema</a:t>
          </a:r>
        </a:p>
      </dsp:txBody>
      <dsp:txXfrm>
        <a:off x="2898129" y="2238003"/>
        <a:ext cx="2399612" cy="720000"/>
      </dsp:txXfrm>
    </dsp:sp>
    <dsp:sp modelId="{49BF3215-8E8A-49B6-9199-71B29FA8B5AB}">
      <dsp:nvSpPr>
        <dsp:cNvPr id="0" name=""/>
        <dsp:cNvSpPr/>
      </dsp:nvSpPr>
      <dsp:spPr>
        <a:xfrm>
          <a:off x="6377567" y="840360"/>
          <a:ext cx="1079825" cy="10798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A9D1B-7641-40B7-8A48-098EAAC6E0D2}">
      <dsp:nvSpPr>
        <dsp:cNvPr id="0" name=""/>
        <dsp:cNvSpPr/>
      </dsp:nvSpPr>
      <dsp:spPr>
        <a:xfrm>
          <a:off x="5717674" y="2238003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Promote heritage</a:t>
          </a:r>
        </a:p>
      </dsp:txBody>
      <dsp:txXfrm>
        <a:off x="5717674" y="2238003"/>
        <a:ext cx="239961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00554-791C-4790-A306-A692C77AB36B}">
      <dsp:nvSpPr>
        <dsp:cNvPr id="0" name=""/>
        <dsp:cNvSpPr/>
      </dsp:nvSpPr>
      <dsp:spPr>
        <a:xfrm>
          <a:off x="1099810" y="696102"/>
          <a:ext cx="1660500" cy="16605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18E90-0AB3-45E6-815B-8F418A64C881}">
      <dsp:nvSpPr>
        <dsp:cNvPr id="0" name=""/>
        <dsp:cNvSpPr/>
      </dsp:nvSpPr>
      <dsp:spPr>
        <a:xfrm>
          <a:off x="85060" y="2776702"/>
          <a:ext cx="369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Cultural policy</a:t>
          </a:r>
        </a:p>
      </dsp:txBody>
      <dsp:txXfrm>
        <a:off x="85060" y="2776702"/>
        <a:ext cx="3690000" cy="720000"/>
      </dsp:txXfrm>
    </dsp:sp>
    <dsp:sp modelId="{6803D86C-5C77-4F19-99F4-06363753E821}">
      <dsp:nvSpPr>
        <dsp:cNvPr id="0" name=""/>
        <dsp:cNvSpPr/>
      </dsp:nvSpPr>
      <dsp:spPr>
        <a:xfrm>
          <a:off x="5435560" y="696102"/>
          <a:ext cx="1660500" cy="16605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C4958-41BD-401D-A0A3-F57B4478CF7D}">
      <dsp:nvSpPr>
        <dsp:cNvPr id="0" name=""/>
        <dsp:cNvSpPr/>
      </dsp:nvSpPr>
      <dsp:spPr>
        <a:xfrm>
          <a:off x="4420810" y="2776702"/>
          <a:ext cx="369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Audience development</a:t>
          </a:r>
        </a:p>
      </dsp:txBody>
      <dsp:txXfrm>
        <a:off x="4420810" y="2776702"/>
        <a:ext cx="369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42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Closing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Quote: level of understanding… critically watch… create moving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Quote: build long term audience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France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Latvia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Programme explanation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Programme importance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Film often marginal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Example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creativamedia.c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tvijasskolassoma.lv/" TargetMode="External"/><Relationship Id="rId5" Type="http://schemas.openxmlformats.org/officeDocument/2006/relationships/hyperlink" Target="https://www.bfi.org.uk/" TargetMode="External"/><Relationship Id="rId4" Type="http://schemas.openxmlformats.org/officeDocument/2006/relationships/hyperlink" Target="https://www.bfi.org.uk/find-resources-events-teachers/research-advocac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C81BC74E-D7DE-50AC-DC33-BC852E2C6D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381" r="17769" b="2"/>
          <a:stretch>
            <a:fillRect/>
          </a:stretch>
        </p:blipFill>
        <p:spPr>
          <a:xfrm>
            <a:off x="-167931" y="10"/>
            <a:ext cx="7252212" cy="6857990"/>
          </a:xfrm>
          <a:prstGeom prst="rect">
            <a:avLst/>
          </a:prstGeom>
        </p:spPr>
      </p:pic>
      <p:sp>
        <p:nvSpPr>
          <p:cNvPr id="25" name="Rectangle 2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C20AEEA6-942F-1FD2-4B36-6DD6CD4BC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1551" y="743447"/>
            <a:ext cx="2584324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500" b="1">
                <a:latin typeface="Calibri" panose="020F0502020204030204" pitchFamily="34" charset="0"/>
              </a:rPr>
              <a:t>Film Literacy in Latvia</a:t>
            </a:r>
            <a:endParaRPr lang="lv-LV" sz="450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6BE8BB58-AA0A-987A-9F6B-2AEA5D2B4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1552" y="4049486"/>
            <a:ext cx="2584324" cy="2065067"/>
          </a:xfrm>
          <a:noFill/>
        </p:spPr>
        <p:txBody>
          <a:bodyPr>
            <a:normAutofit fontScale="85000" lnSpcReduction="20000"/>
          </a:bodyPr>
          <a:lstStyle/>
          <a:p>
            <a:pPr algn="l">
              <a:lnSpc>
                <a:spcPct val="90000"/>
              </a:lnSpc>
            </a:pPr>
            <a:r>
              <a:rPr lang="en-US" sz="2500" b="1" dirty="0">
                <a:latin typeface="Calibri" panose="020F0502020204030204" pitchFamily="34" charset="0"/>
              </a:rPr>
              <a:t>Experience and Lessons from the Film </a:t>
            </a:r>
            <a:r>
              <a:rPr lang="lv-LV" sz="2500" b="1" dirty="0">
                <a:latin typeface="Calibri" panose="020F0502020204030204" pitchFamily="34" charset="0"/>
              </a:rPr>
              <a:t>FLOW</a:t>
            </a:r>
            <a:r>
              <a:rPr lang="en-US" sz="2500" b="1" dirty="0">
                <a:latin typeface="Calibri" panose="020F0502020204030204" pitchFamily="34" charset="0"/>
              </a:rPr>
              <a:t> ('Straume’)</a:t>
            </a:r>
            <a:endParaRPr lang="lv-LV" sz="2500" b="1" dirty="0">
              <a:latin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endParaRPr lang="lv-LV" sz="2500" b="1" dirty="0">
              <a:latin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lv-LV" sz="2500" b="1" dirty="0" err="1">
                <a:latin typeface="Calibri" panose="020F0502020204030204" pitchFamily="34" charset="0"/>
              </a:rPr>
              <a:t>Dr.Art</a:t>
            </a:r>
            <a:r>
              <a:rPr lang="lv-LV" sz="2500" b="1" dirty="0">
                <a:latin typeface="Calibri" panose="020F0502020204030204" pitchFamily="34" charset="0"/>
              </a:rPr>
              <a:t> Dita Rietuma, LAC, RSU, National Film </a:t>
            </a:r>
            <a:r>
              <a:rPr lang="lv-LV" sz="2500" b="1" dirty="0" err="1">
                <a:latin typeface="Calibri" panose="020F0502020204030204" pitchFamily="34" charset="0"/>
              </a:rPr>
              <a:t>Centre</a:t>
            </a:r>
            <a:r>
              <a:rPr lang="lv-LV" sz="2500" b="1" dirty="0">
                <a:latin typeface="Calibri" panose="020F0502020204030204" pitchFamily="34" charset="0"/>
              </a:rPr>
              <a:t> of Latvia</a:t>
            </a:r>
          </a:p>
          <a:p>
            <a:pPr algn="l">
              <a:lnSpc>
                <a:spcPct val="90000"/>
              </a:lnSpc>
            </a:pPr>
            <a:endParaRPr lang="lv-LV" sz="2500" b="1" dirty="0">
              <a:latin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endParaRPr lang="lv-LV" sz="2500" b="1" dirty="0">
              <a:latin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endParaRPr lang="lv-LV" sz="2500" b="1" dirty="0">
              <a:latin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endParaRPr lang="lv-LV" sz="2500" dirty="0"/>
          </a:p>
        </p:txBody>
      </p:sp>
    </p:spTree>
    <p:extLst>
      <p:ext uri="{BB962C8B-B14F-4D97-AF65-F5344CB8AC3E}">
        <p14:creationId xmlns:p14="http://schemas.microsoft.com/office/powerpoint/2010/main" val="113956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lv-LV" sz="3500">
                <a:solidFill>
                  <a:srgbClr val="FFFFFF"/>
                </a:solidFill>
              </a:rPr>
              <a:t>EU Goal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90FAE6-82F7-5EA0-7AEC-54D7BBB14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070967"/>
              </p:ext>
            </p:extLst>
          </p:nvPr>
        </p:nvGraphicFramePr>
        <p:xfrm>
          <a:off x="483042" y="1198182"/>
          <a:ext cx="8195871" cy="379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51657F0-D378-5819-3DCB-A71C2D15E46E}"/>
              </a:ext>
            </a:extLst>
          </p:cNvPr>
          <p:cNvSpPr txBox="1"/>
          <p:nvPr/>
        </p:nvSpPr>
        <p:spPr>
          <a:xfrm>
            <a:off x="881743" y="4474029"/>
            <a:ext cx="7679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C</a:t>
            </a:r>
            <a:r>
              <a:rPr lang="en-US" dirty="0"/>
              <a:t>all</a:t>
            </a:r>
            <a:r>
              <a:rPr lang="lv-LV" dirty="0"/>
              <a:t>s</a:t>
            </a:r>
            <a:r>
              <a:rPr lang="en-US" dirty="0"/>
              <a:t> for proposals for EU action grants in the field of the MEDIA strand under the Creative Europe Programme</a:t>
            </a:r>
            <a:r>
              <a:rPr lang="lv-LV" dirty="0"/>
              <a:t> - </a:t>
            </a:r>
            <a:r>
              <a:rPr lang="en-US" b="1" dirty="0"/>
              <a:t>Audience Development and Film Education </a:t>
            </a:r>
            <a:endParaRPr lang="lv-LV" b="1" dirty="0"/>
          </a:p>
          <a:p>
            <a:endParaRPr lang="lv-LV" dirty="0"/>
          </a:p>
          <a:p>
            <a:r>
              <a:rPr lang="lv-LV" dirty="0" err="1"/>
              <a:t>Different</a:t>
            </a:r>
            <a:r>
              <a:rPr lang="lv-LV" dirty="0"/>
              <a:t> </a:t>
            </a:r>
            <a:r>
              <a:rPr lang="lv-LV" dirty="0" err="1"/>
              <a:t>projects</a:t>
            </a:r>
            <a:r>
              <a:rPr lang="lv-LV" dirty="0"/>
              <a:t> </a:t>
            </a:r>
            <a:r>
              <a:rPr lang="lv-LV" dirty="0" err="1"/>
              <a:t>supported</a:t>
            </a:r>
            <a:r>
              <a:rPr lang="lv-LV" dirty="0"/>
              <a:t> </a:t>
            </a:r>
            <a:r>
              <a:rPr lang="lv-LV" dirty="0" err="1"/>
              <a:t>by</a:t>
            </a:r>
            <a:r>
              <a:rPr lang="lv-LV" dirty="0"/>
              <a:t> </a:t>
            </a:r>
            <a:r>
              <a:rPr lang="lv-LV" dirty="0" err="1"/>
              <a:t>Creative</a:t>
            </a:r>
            <a:r>
              <a:rPr lang="lv-LV" dirty="0"/>
              <a:t> Europe Media.</a:t>
            </a:r>
          </a:p>
          <a:p>
            <a:endParaRPr lang="lv-LV" dirty="0"/>
          </a:p>
          <a:p>
            <a:r>
              <a:rPr lang="lv-LV" dirty="0" err="1"/>
              <a:t>Problems</a:t>
            </a:r>
            <a:r>
              <a:rPr lang="lv-LV" dirty="0"/>
              <a:t>: </a:t>
            </a:r>
            <a:r>
              <a:rPr lang="lv-LV" dirty="0" err="1"/>
              <a:t>fragmentation</a:t>
            </a:r>
            <a:r>
              <a:rPr lang="lv-LV" dirty="0"/>
              <a:t>, </a:t>
            </a:r>
            <a:r>
              <a:rPr lang="lv-LV" dirty="0" err="1"/>
              <a:t>limited</a:t>
            </a:r>
            <a:r>
              <a:rPr lang="lv-LV" dirty="0"/>
              <a:t> </a:t>
            </a:r>
            <a:r>
              <a:rPr lang="lv-LV" dirty="0" err="1"/>
              <a:t>time</a:t>
            </a:r>
            <a:r>
              <a:rPr lang="lv-LV" dirty="0"/>
              <a:t> </a:t>
            </a:r>
            <a:r>
              <a:rPr lang="lv-LV" dirty="0" err="1"/>
              <a:t>freame</a:t>
            </a:r>
            <a:r>
              <a:rPr lang="lv-LV" dirty="0"/>
              <a:t> </a:t>
            </a:r>
            <a:r>
              <a:rPr lang="lv-LV" dirty="0" err="1"/>
              <a:t>etc</a:t>
            </a:r>
            <a:r>
              <a:rPr lang="lv-LV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Strong Example: 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dirty="0"/>
              <a:t>National system</a:t>
            </a:r>
            <a:r>
              <a:rPr lang="lv-LV" dirty="0"/>
              <a:t> </a:t>
            </a:r>
            <a:r>
              <a:rPr lang="lv-LV" dirty="0" err="1"/>
              <a:t>supported</a:t>
            </a:r>
            <a:r>
              <a:rPr lang="lv-LV" dirty="0"/>
              <a:t> </a:t>
            </a:r>
            <a:r>
              <a:rPr lang="lv-LV" dirty="0" err="1"/>
              <a:t>by</a:t>
            </a:r>
            <a:r>
              <a:rPr lang="lv-LV" dirty="0"/>
              <a:t> CNC.</a:t>
            </a:r>
          </a:p>
          <a:p>
            <a:r>
              <a:rPr lang="en-US" dirty="0"/>
              <a:t>The </a:t>
            </a:r>
            <a:r>
              <a:rPr lang="en-US" b="1" dirty="0"/>
              <a:t>national “Ma </a:t>
            </a:r>
            <a:r>
              <a:rPr lang="en-US" b="1" dirty="0" err="1"/>
              <a:t>classe</a:t>
            </a:r>
            <a:r>
              <a:rPr lang="en-US" b="1" dirty="0"/>
              <a:t> au cinéma” </a:t>
            </a:r>
            <a:r>
              <a:rPr lang="en-US" dirty="0"/>
              <a:t>is generally estimated at:</a:t>
            </a:r>
            <a:r>
              <a:rPr lang="lv-LV" dirty="0"/>
              <a:t> </a:t>
            </a:r>
            <a:r>
              <a:rPr lang="en-US" b="1" dirty="0"/>
              <a:t>€20–30 million per year</a:t>
            </a:r>
            <a:endParaRPr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lv-LV" dirty="0"/>
              <a:t>   </a:t>
            </a:r>
            <a:r>
              <a:rPr lang="lv-LV" dirty="0" err="1"/>
              <a:t>Concept</a:t>
            </a:r>
            <a:r>
              <a:rPr lang="lv-LV" dirty="0"/>
              <a:t>:</a:t>
            </a:r>
            <a:r>
              <a:rPr lang="lv-LV" dirty="0">
                <a:latin typeface="Arial" panose="020B0604020202020204" pitchFamily="34" charset="0"/>
              </a:rPr>
              <a:t> </a:t>
            </a:r>
            <a:r>
              <a:rPr lang="lv-LV" altLang="lv-LV" dirty="0" err="1">
                <a:latin typeface="Arial" panose="020B0604020202020204" pitchFamily="34" charset="0"/>
              </a:rPr>
              <a:t>introduce</a:t>
            </a:r>
            <a:r>
              <a:rPr lang="lv-LV" altLang="lv-LV" dirty="0">
                <a:latin typeface="Arial" panose="020B0604020202020204" pitchFamily="34" charset="0"/>
              </a:rPr>
              <a:t> </a:t>
            </a:r>
            <a:r>
              <a:rPr lang="lv-LV" altLang="lv-LV" dirty="0" err="1">
                <a:latin typeface="Arial" panose="020B0604020202020204" pitchFamily="34" charset="0"/>
              </a:rPr>
              <a:t>children</a:t>
            </a:r>
            <a:r>
              <a:rPr lang="lv-LV" altLang="lv-LV" dirty="0">
                <a:latin typeface="Arial" panose="020B0604020202020204" pitchFamily="34" charset="0"/>
              </a:rPr>
              <a:t> to </a:t>
            </a:r>
            <a:r>
              <a:rPr lang="lv-LV" altLang="lv-LV" dirty="0" err="1">
                <a:latin typeface="Arial" panose="020B0604020202020204" pitchFamily="34" charset="0"/>
              </a:rPr>
              <a:t>cinema</a:t>
            </a:r>
            <a:r>
              <a:rPr lang="lv-LV" altLang="lv-LV" dirty="0">
                <a:latin typeface="Arial" panose="020B0604020202020204" pitchFamily="34" charset="0"/>
              </a:rPr>
              <a:t> </a:t>
            </a:r>
            <a:r>
              <a:rPr lang="lv-LV" altLang="lv-LV" dirty="0" err="1">
                <a:latin typeface="Arial" panose="020B0604020202020204" pitchFamily="34" charset="0"/>
              </a:rPr>
              <a:t>as</a:t>
            </a:r>
            <a:r>
              <a:rPr lang="lv-LV" altLang="lv-LV" dirty="0">
                <a:latin typeface="Arial" panose="020B0604020202020204" pitchFamily="34" charset="0"/>
              </a:rPr>
              <a:t> </a:t>
            </a:r>
            <a:r>
              <a:rPr lang="lv-LV" altLang="lv-LV" dirty="0" err="1">
                <a:latin typeface="Arial" panose="020B0604020202020204" pitchFamily="34" charset="0"/>
              </a:rPr>
              <a:t>an</a:t>
            </a:r>
            <a:r>
              <a:rPr lang="lv-LV" altLang="lv-LV" dirty="0">
                <a:latin typeface="Arial" panose="020B0604020202020204" pitchFamily="34" charset="0"/>
              </a:rPr>
              <a:t> </a:t>
            </a:r>
            <a:r>
              <a:rPr lang="lv-LV" altLang="lv-LV" b="1" dirty="0">
                <a:latin typeface="Arial" panose="020B0604020202020204" pitchFamily="34" charset="0"/>
              </a:rPr>
              <a:t>art </a:t>
            </a:r>
            <a:r>
              <a:rPr lang="lv-LV" altLang="lv-LV" b="1" dirty="0" err="1">
                <a:latin typeface="Arial" panose="020B0604020202020204" pitchFamily="34" charset="0"/>
              </a:rPr>
              <a:t>form</a:t>
            </a:r>
            <a:r>
              <a:rPr lang="lv-LV" altLang="lv-LV" dirty="0">
                <a:latin typeface="Arial" panose="020B0604020202020204" pitchFamily="34" charset="0"/>
              </a:rPr>
              <a:t> </a:t>
            </a:r>
            <a:r>
              <a:rPr lang="lv-LV" altLang="lv-LV" dirty="0" err="1">
                <a:latin typeface="Arial" panose="020B0604020202020204" pitchFamily="34" charset="0"/>
              </a:rPr>
              <a:t>since</a:t>
            </a:r>
            <a:r>
              <a:rPr lang="lv-LV" altLang="lv-LV" dirty="0">
                <a:latin typeface="Arial" panose="020B0604020202020204" pitchFamily="34" charset="0"/>
              </a:rPr>
              <a:t> 1994</a:t>
            </a:r>
            <a:endParaRPr lang="lv-LV" dirty="0"/>
          </a:p>
          <a:p>
            <a:r>
              <a:rPr lang="lv-LV" dirty="0"/>
              <a:t> </a:t>
            </a:r>
            <a:r>
              <a:rPr lang="en-US" dirty="0"/>
              <a:t>regular cinema access during the school year</a:t>
            </a:r>
            <a:endParaRPr lang="lv-LV" altLang="lv-LV" dirty="0"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lv-LV" altLang="lv-LV" dirty="0">
                <a:latin typeface="Arial" panose="020B0604020202020204" pitchFamily="34" charset="0"/>
              </a:rPr>
              <a:t>    </a:t>
            </a:r>
            <a:r>
              <a:rPr lang="lv-LV" altLang="lv-LV" dirty="0" err="1">
                <a:latin typeface="Arial" panose="020B0604020202020204" pitchFamily="34" charset="0"/>
              </a:rPr>
              <a:t>Around</a:t>
            </a:r>
            <a:r>
              <a:rPr lang="lv-LV" altLang="lv-LV" dirty="0">
                <a:latin typeface="Arial" panose="020B0604020202020204" pitchFamily="34" charset="0"/>
              </a:rPr>
              <a:t> </a:t>
            </a:r>
            <a:r>
              <a:rPr lang="lv-LV" altLang="lv-LV" b="1" dirty="0">
                <a:latin typeface="Arial" panose="020B0604020202020204" pitchFamily="34" charset="0"/>
              </a:rPr>
              <a:t>2 </a:t>
            </a:r>
            <a:r>
              <a:rPr lang="lv-LV" altLang="lv-LV" b="1" dirty="0" err="1">
                <a:latin typeface="Arial" panose="020B0604020202020204" pitchFamily="34" charset="0"/>
              </a:rPr>
              <a:t>million</a:t>
            </a:r>
            <a:r>
              <a:rPr lang="lv-LV" altLang="lv-LV" b="1" dirty="0">
                <a:latin typeface="Arial" panose="020B0604020202020204" pitchFamily="34" charset="0"/>
              </a:rPr>
              <a:t> students </a:t>
            </a:r>
            <a:r>
              <a:rPr lang="lv-LV" altLang="lv-LV" b="1" dirty="0" err="1">
                <a:latin typeface="Arial" panose="020B0604020202020204" pitchFamily="34" charset="0"/>
              </a:rPr>
              <a:t>participate</a:t>
            </a:r>
            <a:r>
              <a:rPr lang="lv-LV" altLang="lv-LV" b="1" dirty="0">
                <a:latin typeface="Arial" panose="020B0604020202020204" pitchFamily="34" charset="0"/>
              </a:rPr>
              <a:t> </a:t>
            </a:r>
            <a:r>
              <a:rPr lang="lv-LV" altLang="lv-LV" b="1" dirty="0" err="1">
                <a:latin typeface="Arial" panose="020B0604020202020204" pitchFamily="34" charset="0"/>
              </a:rPr>
              <a:t>annually</a:t>
            </a:r>
            <a:r>
              <a:rPr lang="lv-LV" altLang="lv-LV" dirty="0">
                <a:latin typeface="Arial" panose="020B0604020202020204" pitchFamily="34" charset="0"/>
              </a:rPr>
              <a:t>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lv-LV" altLang="lv-LV" dirty="0">
                <a:latin typeface="Arial" panose="020B0604020202020204" pitchFamily="34" charset="0"/>
              </a:rPr>
              <a:t>   </a:t>
            </a:r>
            <a:r>
              <a:rPr lang="lv-LV" altLang="lv-LV" dirty="0" err="1">
                <a:latin typeface="Arial" panose="020B0604020202020204" pitchFamily="34" charset="0"/>
              </a:rPr>
              <a:t>Each</a:t>
            </a:r>
            <a:r>
              <a:rPr lang="lv-LV" altLang="lv-LV" dirty="0">
                <a:latin typeface="Arial" panose="020B0604020202020204" pitchFamily="34" charset="0"/>
              </a:rPr>
              <a:t> student </a:t>
            </a:r>
            <a:r>
              <a:rPr lang="lv-LV" altLang="lv-LV" dirty="0" err="1">
                <a:latin typeface="Arial" panose="020B0604020202020204" pitchFamily="34" charset="0"/>
              </a:rPr>
              <a:t>attends</a:t>
            </a:r>
            <a:r>
              <a:rPr lang="lv-LV" altLang="lv-LV" dirty="0">
                <a:latin typeface="Arial" panose="020B0604020202020204" pitchFamily="34" charset="0"/>
              </a:rPr>
              <a:t> </a:t>
            </a:r>
            <a:r>
              <a:rPr lang="lv-LV" altLang="lv-LV" b="1" dirty="0">
                <a:latin typeface="Arial" panose="020B0604020202020204" pitchFamily="34" charset="0"/>
              </a:rPr>
              <a:t>~3 </a:t>
            </a:r>
            <a:r>
              <a:rPr lang="lv-LV" altLang="lv-LV" b="1" dirty="0" err="1">
                <a:latin typeface="Arial" panose="020B0604020202020204" pitchFamily="34" charset="0"/>
              </a:rPr>
              <a:t>screenings</a:t>
            </a:r>
            <a:r>
              <a:rPr lang="lv-LV" altLang="lv-LV" b="1" dirty="0">
                <a:latin typeface="Arial" panose="020B0604020202020204" pitchFamily="34" charset="0"/>
              </a:rPr>
              <a:t> per </a:t>
            </a:r>
            <a:r>
              <a:rPr lang="lv-LV" altLang="lv-LV" b="1" dirty="0" err="1">
                <a:latin typeface="Arial" panose="020B0604020202020204" pitchFamily="34" charset="0"/>
              </a:rPr>
              <a:t>year</a:t>
            </a:r>
            <a:endParaRPr lang="lv-LV" altLang="lv-LV" b="1" dirty="0"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lv-LV" altLang="lv-LV" b="1" dirty="0">
              <a:latin typeface="Arial" panose="020B0604020202020204" pitchFamily="34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lv-LV" b="1" dirty="0"/>
              <a:t>    </a:t>
            </a:r>
            <a:r>
              <a:rPr lang="lv-LV" b="1" dirty="0" err="1"/>
              <a:t>Cinema</a:t>
            </a:r>
            <a:r>
              <a:rPr lang="lv-LV" b="1" dirty="0"/>
              <a:t> </a:t>
            </a:r>
            <a:r>
              <a:rPr lang="lv-LV" b="1" dirty="0" err="1"/>
              <a:t>as</a:t>
            </a:r>
            <a:r>
              <a:rPr lang="lv-LV" b="1" dirty="0"/>
              <a:t> </a:t>
            </a:r>
            <a:r>
              <a:rPr lang="lv-LV" b="1" dirty="0" err="1"/>
              <a:t>digital</a:t>
            </a:r>
            <a:r>
              <a:rPr lang="lv-LV" b="1" dirty="0"/>
              <a:t> </a:t>
            </a:r>
            <a:r>
              <a:rPr lang="lv-LV" b="1" dirty="0" err="1"/>
              <a:t>detox</a:t>
            </a:r>
            <a:r>
              <a:rPr lang="lv-LV" b="1" dirty="0"/>
              <a:t>!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lv-LV" altLang="lv-LV" dirty="0">
                <a:latin typeface="Arial" panose="020B0604020202020204" pitchFamily="34" charset="0"/>
              </a:rPr>
              <a:t> </a:t>
            </a:r>
          </a:p>
          <a:p>
            <a:endParaRPr lang="lv-LV" dirty="0"/>
          </a:p>
          <a:p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E778A8D-71D0-0CE3-4564-F7C65701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Strong</a:t>
            </a:r>
            <a:r>
              <a:rPr lang="lv-LV" dirty="0"/>
              <a:t> </a:t>
            </a:r>
            <a:r>
              <a:rPr lang="lv-LV" dirty="0" err="1"/>
              <a:t>Example</a:t>
            </a:r>
            <a:r>
              <a:rPr lang="lv-LV" dirty="0"/>
              <a:t>: </a:t>
            </a:r>
            <a:r>
              <a:rPr lang="lv-LV" dirty="0" err="1"/>
              <a:t>Great</a:t>
            </a:r>
            <a:r>
              <a:rPr lang="lv-LV" dirty="0"/>
              <a:t> </a:t>
            </a:r>
            <a:r>
              <a:rPr lang="lv-LV" dirty="0" err="1"/>
              <a:t>Britain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DC4765C-50DD-B058-4783-6BAF7C1C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83" y="1417638"/>
            <a:ext cx="4020634" cy="4708525"/>
          </a:xfrm>
        </p:spPr>
        <p:txBody>
          <a:bodyPr>
            <a:normAutofit/>
          </a:bodyPr>
          <a:lstStyle/>
          <a:p>
            <a:r>
              <a:rPr lang="lv-LV" sz="2600" dirty="0" err="1"/>
              <a:t>Several</a:t>
            </a:r>
            <a:r>
              <a:rPr lang="lv-LV" sz="2600" dirty="0"/>
              <a:t> </a:t>
            </a:r>
            <a:r>
              <a:rPr lang="lv-LV" sz="2600" dirty="0" err="1"/>
              <a:t>tutorials</a:t>
            </a:r>
            <a:r>
              <a:rPr lang="lv-LV" sz="2600" dirty="0"/>
              <a:t> </a:t>
            </a:r>
            <a:r>
              <a:rPr lang="lv-LV" sz="2600" dirty="0" err="1"/>
              <a:t>by</a:t>
            </a:r>
            <a:r>
              <a:rPr lang="lv-LV" sz="2600" dirty="0"/>
              <a:t> BFI.</a:t>
            </a:r>
          </a:p>
          <a:p>
            <a:r>
              <a:rPr lang="en-US" sz="2600" dirty="0"/>
              <a:t>The eight basic techniques designed to help unravel the codes and conventions of the moving image, and enable to use a wider range of film and moving image texts in the classroom</a:t>
            </a:r>
            <a:r>
              <a:rPr lang="lv-LV" sz="2600" dirty="0"/>
              <a:t>. </a:t>
            </a:r>
          </a:p>
          <a:p>
            <a:r>
              <a:rPr lang="lv-LV" sz="1400" b="1" dirty="0" err="1"/>
              <a:t>Moving</a:t>
            </a:r>
            <a:r>
              <a:rPr lang="lv-LV" sz="1400" b="1" dirty="0"/>
              <a:t> </a:t>
            </a:r>
            <a:r>
              <a:rPr lang="lv-LV" sz="1400" b="1" dirty="0" err="1"/>
              <a:t>Images</a:t>
            </a:r>
            <a:r>
              <a:rPr lang="lv-LV" sz="1400" b="1" dirty="0"/>
              <a:t> in the </a:t>
            </a:r>
            <a:r>
              <a:rPr lang="lv-LV" sz="1400" b="1" dirty="0" err="1"/>
              <a:t>Classroom</a:t>
            </a:r>
            <a:r>
              <a:rPr lang="lv-LV" sz="1400" b="1" dirty="0"/>
              <a:t>. </a:t>
            </a:r>
            <a:r>
              <a:rPr lang="lv-LV" sz="1400" b="1" dirty="0" err="1"/>
              <a:t>Tutorial</a:t>
            </a:r>
            <a:r>
              <a:rPr lang="lv-LV" sz="1400" b="1" dirty="0"/>
              <a:t> </a:t>
            </a:r>
            <a:r>
              <a:rPr lang="lv-LV" sz="1400" b="1" dirty="0" err="1"/>
              <a:t>by</a:t>
            </a:r>
            <a:r>
              <a:rPr lang="lv-LV" sz="1400" b="1" dirty="0"/>
              <a:t> BFI, 2019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FEF0A528-A37F-9594-14EC-2FB11A182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81522"/>
            <a:ext cx="3039089" cy="2147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544F00-4A76-C901-A745-A76C8B11FC3B}"/>
              </a:ext>
            </a:extLst>
          </p:cNvPr>
          <p:cNvSpPr txBox="1"/>
          <p:nvPr/>
        </p:nvSpPr>
        <p:spPr>
          <a:xfrm>
            <a:off x="4619085" y="3512554"/>
            <a:ext cx="4093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British Film </a:t>
            </a:r>
            <a:r>
              <a:rPr lang="lv-LV" b="1" dirty="0" err="1"/>
              <a:t>Institute</a:t>
            </a:r>
            <a:r>
              <a:rPr lang="lv-LV" b="1" dirty="0"/>
              <a:t>. </a:t>
            </a:r>
            <a:r>
              <a:rPr lang="lv-LV" b="1" dirty="0" err="1"/>
              <a:t>Moving</a:t>
            </a:r>
            <a:r>
              <a:rPr lang="lv-LV" b="1" dirty="0"/>
              <a:t> </a:t>
            </a:r>
            <a:r>
              <a:rPr lang="lv-LV" b="1" dirty="0" err="1"/>
              <a:t>Images</a:t>
            </a:r>
            <a:r>
              <a:rPr lang="lv-LV" b="1" dirty="0"/>
              <a:t> in the </a:t>
            </a:r>
            <a:r>
              <a:rPr lang="lv-LV" b="1" dirty="0" err="1"/>
              <a:t>Classroom</a:t>
            </a:r>
            <a:r>
              <a:rPr lang="lv-LV" b="1" dirty="0"/>
              <a:t>. 2019</a:t>
            </a:r>
          </a:p>
          <a:p>
            <a:endParaRPr lang="lv-LV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66A3B8CE-ADAA-522F-FAAD-B6AE8ECFE4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" r="-3" b="-3"/>
          <a:stretch>
            <a:fillRect/>
          </a:stretch>
        </p:blipFill>
        <p:spPr>
          <a:xfrm>
            <a:off x="4619085" y="4202921"/>
            <a:ext cx="1779680" cy="24665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DB6F4F-C279-906E-A13F-02918C3294ED}"/>
              </a:ext>
            </a:extLst>
          </p:cNvPr>
          <p:cNvSpPr txBox="1"/>
          <p:nvPr/>
        </p:nvSpPr>
        <p:spPr>
          <a:xfrm>
            <a:off x="6398766" y="4691743"/>
            <a:ext cx="2396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British Film </a:t>
            </a:r>
            <a:r>
              <a:rPr lang="lv-LV" b="1" dirty="0" err="1"/>
              <a:t>Institute</a:t>
            </a:r>
            <a:r>
              <a:rPr lang="lv-LV" b="1" dirty="0"/>
              <a:t>. A </a:t>
            </a:r>
            <a:r>
              <a:rPr lang="lv-LV" b="1" dirty="0" err="1"/>
              <a:t>Framework</a:t>
            </a:r>
            <a:r>
              <a:rPr lang="lv-LV" b="1" dirty="0"/>
              <a:t> </a:t>
            </a:r>
            <a:r>
              <a:rPr lang="lv-LV" b="1" dirty="0" err="1"/>
              <a:t>for</a:t>
            </a:r>
            <a:r>
              <a:rPr lang="lv-LV" b="1" dirty="0"/>
              <a:t> Film </a:t>
            </a:r>
            <a:r>
              <a:rPr lang="lv-LV" b="1" dirty="0" err="1"/>
              <a:t>Education</a:t>
            </a:r>
            <a:r>
              <a:rPr lang="lv-LV" b="1" dirty="0"/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340158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61BB502-4D07-D46B-FA7F-4395F8B0F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6320"/>
            <a:ext cx="4792980" cy="5089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/>
              <a:t>The first three techniques concentrate on</a:t>
            </a:r>
            <a:r>
              <a:rPr lang="lv-LV" sz="1400" b="1" dirty="0"/>
              <a:t> </a:t>
            </a:r>
            <a:r>
              <a:rPr lang="en-US" sz="1400" b="1" dirty="0"/>
              <a:t>the language of the moving image</a:t>
            </a:r>
            <a:endParaRPr lang="lv-LV" sz="1400" b="1" dirty="0"/>
          </a:p>
          <a:p>
            <a:r>
              <a:rPr lang="fr-FR" sz="1400" dirty="0"/>
              <a:t>Technique 1</a:t>
            </a:r>
            <a:r>
              <a:rPr lang="fr-FR" sz="1400" b="1" dirty="0"/>
              <a:t>, Freeze Frame</a:t>
            </a:r>
            <a:r>
              <a:rPr lang="fr-FR" sz="1400" dirty="0"/>
              <a:t>, </a:t>
            </a:r>
            <a:r>
              <a:rPr lang="fr-FR" sz="1400" dirty="0" err="1"/>
              <a:t>concentrates</a:t>
            </a:r>
            <a:r>
              <a:rPr lang="lv-LV" sz="1400" dirty="0"/>
              <a:t> </a:t>
            </a:r>
            <a:r>
              <a:rPr lang="en-US" sz="1400" dirty="0"/>
              <a:t>on the visual language of moving images.</a:t>
            </a:r>
          </a:p>
          <a:p>
            <a:r>
              <a:rPr lang="en-US" sz="1400" dirty="0"/>
              <a:t>Technique 2, </a:t>
            </a:r>
            <a:r>
              <a:rPr lang="en-US" sz="1400" b="1" dirty="0"/>
              <a:t>Sound and Image</a:t>
            </a:r>
            <a:r>
              <a:rPr lang="en-US" sz="1400" dirty="0"/>
              <a:t>, helps</a:t>
            </a:r>
            <a:r>
              <a:rPr lang="lv-LV" sz="1400" dirty="0"/>
              <a:t> </a:t>
            </a:r>
            <a:r>
              <a:rPr lang="en-US" sz="1400" dirty="0" err="1"/>
              <a:t>pu</a:t>
            </a:r>
            <a:r>
              <a:rPr lang="lv-LV" sz="1400" dirty="0"/>
              <a:t>pils (students)</a:t>
            </a:r>
            <a:r>
              <a:rPr lang="en-US" sz="1400" dirty="0"/>
              <a:t> see how important sound is in the</a:t>
            </a:r>
            <a:r>
              <a:rPr lang="lv-LV" sz="1400" dirty="0"/>
              <a:t> </a:t>
            </a:r>
            <a:r>
              <a:rPr lang="en-US" sz="1400" dirty="0"/>
              <a:t>interpretation of moving image texts.</a:t>
            </a:r>
          </a:p>
          <a:p>
            <a:r>
              <a:rPr lang="en-US" sz="1400" dirty="0"/>
              <a:t>Technique 3, </a:t>
            </a:r>
            <a:r>
              <a:rPr lang="en-US" sz="1400" b="1" dirty="0"/>
              <a:t>Spot the Shots,</a:t>
            </a:r>
            <a:r>
              <a:rPr lang="lv-LV" sz="1400" b="1" dirty="0"/>
              <a:t> </a:t>
            </a:r>
            <a:r>
              <a:rPr lang="lv-LV" sz="1400" dirty="0" err="1"/>
              <a:t>draws</a:t>
            </a:r>
            <a:r>
              <a:rPr lang="lv-LV" sz="1400" dirty="0"/>
              <a:t> </a:t>
            </a:r>
            <a:r>
              <a:rPr lang="lv-LV" sz="1400" dirty="0" err="1"/>
              <a:t>their</a:t>
            </a:r>
            <a:r>
              <a:rPr lang="lv-LV" sz="1400" dirty="0"/>
              <a:t> </a:t>
            </a:r>
            <a:r>
              <a:rPr lang="en-US" sz="1400" dirty="0"/>
              <a:t>attention to the editing</a:t>
            </a:r>
            <a:endParaRPr lang="lv-LV" sz="1400" dirty="0"/>
          </a:p>
          <a:p>
            <a:pPr marL="0" indent="0">
              <a:buNone/>
            </a:pPr>
            <a:endParaRPr lang="lv-LV" sz="1400" dirty="0"/>
          </a:p>
          <a:p>
            <a:pPr marL="0" indent="0">
              <a:buNone/>
            </a:pPr>
            <a:endParaRPr lang="lv-LV" sz="1400" dirty="0"/>
          </a:p>
          <a:p>
            <a:r>
              <a:rPr lang="en-US" sz="1400" dirty="0"/>
              <a:t>Techniques 6, 7 and 8, deal with the ways in which moving image texts are produced and circulated to audiences. </a:t>
            </a:r>
            <a:endParaRPr lang="lv-LV" sz="1400" dirty="0"/>
          </a:p>
          <a:p>
            <a:r>
              <a:rPr lang="en-US" sz="1400" b="1" dirty="0"/>
              <a:t>Generic</a:t>
            </a:r>
            <a:r>
              <a:rPr lang="lv-LV" sz="1400" b="1" dirty="0"/>
              <a:t> </a:t>
            </a:r>
            <a:r>
              <a:rPr lang="lv-LV" sz="1400" b="1" dirty="0" err="1"/>
              <a:t>Translations</a:t>
            </a:r>
            <a:r>
              <a:rPr lang="lv-LV" sz="1400" dirty="0"/>
              <a:t>, </a:t>
            </a:r>
          </a:p>
          <a:p>
            <a:r>
              <a:rPr lang="lv-LV" sz="1400" b="1" dirty="0" err="1"/>
              <a:t>Crossmedia</a:t>
            </a:r>
            <a:r>
              <a:rPr lang="lv-LV" sz="1400" b="1" dirty="0"/>
              <a:t> </a:t>
            </a:r>
            <a:r>
              <a:rPr lang="lv-LV" sz="1400" b="1" dirty="0" err="1"/>
              <a:t>Comparisons</a:t>
            </a:r>
            <a:r>
              <a:rPr lang="lv-LV" sz="1400" b="1" dirty="0"/>
              <a:t> </a:t>
            </a:r>
            <a:r>
              <a:rPr lang="en-US" sz="1400" dirty="0"/>
              <a:t>an</a:t>
            </a:r>
            <a:r>
              <a:rPr lang="lv-LV" sz="1400" dirty="0"/>
              <a:t>d</a:t>
            </a:r>
            <a:r>
              <a:rPr lang="en-US" sz="1400" dirty="0"/>
              <a:t> </a:t>
            </a:r>
            <a:endParaRPr lang="lv-LV" sz="1400" dirty="0"/>
          </a:p>
          <a:p>
            <a:r>
              <a:rPr lang="en-US" sz="1400" b="1" dirty="0"/>
              <a:t>Simulation</a:t>
            </a:r>
            <a:r>
              <a:rPr lang="en-US" sz="1400" dirty="0"/>
              <a:t>, offer more substantial</a:t>
            </a:r>
            <a:r>
              <a:rPr lang="lv-LV" sz="1400" dirty="0"/>
              <a:t> </a:t>
            </a:r>
            <a:r>
              <a:rPr lang="en-US" sz="1400" dirty="0"/>
              <a:t>classroom activities to explore ways of</a:t>
            </a:r>
            <a:r>
              <a:rPr lang="lv-LV" sz="1400" dirty="0"/>
              <a:t> </a:t>
            </a:r>
            <a:r>
              <a:rPr lang="en-US" sz="1400" dirty="0"/>
              <a:t>making changes to moving image texts</a:t>
            </a:r>
            <a:r>
              <a:rPr lang="lv-LV" sz="1400" dirty="0"/>
              <a:t> </a:t>
            </a:r>
            <a:r>
              <a:rPr lang="en-US" sz="1400" dirty="0"/>
              <a:t>and relating them to other media</a:t>
            </a:r>
            <a:endParaRPr lang="lv-LV" sz="1400" dirty="0"/>
          </a:p>
          <a:p>
            <a:pPr marL="0" indent="0">
              <a:buNone/>
            </a:pPr>
            <a:endParaRPr lang="lv-LV" sz="1400" dirty="0"/>
          </a:p>
          <a:p>
            <a:pPr marL="0" indent="0">
              <a:buNone/>
            </a:pPr>
            <a:endParaRPr lang="lv-LV" sz="1400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6B0917E0-4521-30DE-947A-3AB772EEE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180" y="1036320"/>
            <a:ext cx="3635709" cy="2522352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2346E0DD-B9B9-D6D7-A275-0E81EDCFF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180" y="3497421"/>
            <a:ext cx="3787140" cy="29101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00ECB2-A6D2-CF78-5AA4-D8DC648C4CC9}"/>
              </a:ext>
            </a:extLst>
          </p:cNvPr>
          <p:cNvSpPr txBox="1"/>
          <p:nvPr/>
        </p:nvSpPr>
        <p:spPr>
          <a:xfrm>
            <a:off x="655320" y="6316663"/>
            <a:ext cx="796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British Film </a:t>
            </a:r>
            <a:r>
              <a:rPr lang="lv-LV" b="1" dirty="0" err="1"/>
              <a:t>Institute</a:t>
            </a:r>
            <a:r>
              <a:rPr lang="lv-LV" b="1" dirty="0"/>
              <a:t>. </a:t>
            </a:r>
            <a:r>
              <a:rPr lang="lv-LV" b="1" dirty="0" err="1"/>
              <a:t>Moving</a:t>
            </a:r>
            <a:r>
              <a:rPr lang="lv-LV" b="1" dirty="0"/>
              <a:t> </a:t>
            </a:r>
            <a:r>
              <a:rPr lang="lv-LV" b="1" dirty="0" err="1"/>
              <a:t>Images</a:t>
            </a:r>
            <a:r>
              <a:rPr lang="lv-LV" b="1" dirty="0"/>
              <a:t> in the </a:t>
            </a:r>
            <a:r>
              <a:rPr lang="lv-LV" b="1" dirty="0" err="1"/>
              <a:t>Classroom</a:t>
            </a:r>
            <a:r>
              <a:rPr lang="lv-LV" b="1" dirty="0"/>
              <a:t>. 2019</a:t>
            </a:r>
          </a:p>
          <a:p>
            <a:endParaRPr lang="lv-LV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E9D13-E55A-21AA-527C-56F31416084E}"/>
              </a:ext>
            </a:extLst>
          </p:cNvPr>
          <p:cNvSpPr txBox="1"/>
          <p:nvPr/>
        </p:nvSpPr>
        <p:spPr>
          <a:xfrm>
            <a:off x="457199" y="544286"/>
            <a:ext cx="787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/>
              <a:t>Moving</a:t>
            </a:r>
            <a:r>
              <a:rPr lang="lv-LV" dirty="0"/>
              <a:t> </a:t>
            </a:r>
            <a:r>
              <a:rPr lang="lv-LV" dirty="0" err="1"/>
              <a:t>Images</a:t>
            </a:r>
            <a:r>
              <a:rPr lang="lv-LV" dirty="0"/>
              <a:t> in the </a:t>
            </a:r>
            <a:r>
              <a:rPr lang="lv-LV" dirty="0" err="1"/>
              <a:t>Classroom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26871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lv-LV" sz="3500" dirty="0">
                <a:solidFill>
                  <a:srgbClr val="FFFFFF"/>
                </a:solidFill>
              </a:rPr>
              <a:t>Latvia. </a:t>
            </a:r>
            <a:r>
              <a:rPr lang="lv-LV" sz="3500" dirty="0" err="1">
                <a:solidFill>
                  <a:srgbClr val="FFFFFF"/>
                </a:solidFill>
              </a:rPr>
              <a:t>Context</a:t>
            </a:r>
            <a:endParaRPr lang="lv-LV" sz="35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8B927F-AB5A-5D06-37FF-AF603F7370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921932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741391"/>
            <a:ext cx="3481256" cy="478201"/>
          </a:xfrm>
        </p:spPr>
        <p:txBody>
          <a:bodyPr anchor="b">
            <a:normAutofit fontScale="90000"/>
          </a:bodyPr>
          <a:lstStyle/>
          <a:p>
            <a:r>
              <a:rPr lang="lv-LV" sz="2800" dirty="0"/>
              <a:t>Kino skolās (Film in </a:t>
            </a:r>
            <a:r>
              <a:rPr lang="lv-LV" sz="2800" dirty="0" err="1"/>
              <a:t>Schools</a:t>
            </a:r>
            <a:r>
              <a:rPr lang="lv-LV" sz="2800" dirty="0"/>
              <a:t> - </a:t>
            </a:r>
            <a:r>
              <a:rPr lang="lv-LV" sz="2800" dirty="0" err="1"/>
              <a:t>since</a:t>
            </a:r>
            <a:r>
              <a:rPr lang="lv-LV" sz="2800" dirty="0"/>
              <a:t> 2015)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519" y="1581150"/>
            <a:ext cx="3299987" cy="4057258"/>
          </a:xfrm>
        </p:spPr>
        <p:txBody>
          <a:bodyPr anchor="t">
            <a:normAutofit/>
          </a:bodyPr>
          <a:lstStyle/>
          <a:p>
            <a:r>
              <a:rPr lang="en-US" sz="1700" dirty="0"/>
              <a:t>Teaching materials on 6</a:t>
            </a:r>
            <a:r>
              <a:rPr lang="lv-LV" sz="1700" dirty="0"/>
              <a:t>3</a:t>
            </a:r>
            <a:r>
              <a:rPr lang="en-US" sz="1700" dirty="0"/>
              <a:t> Latvian films</a:t>
            </a:r>
            <a:r>
              <a:rPr lang="lv-LV" sz="1700" dirty="0"/>
              <a:t> – </a:t>
            </a:r>
            <a:r>
              <a:rPr lang="lv-LV" sz="1700" dirty="0" err="1"/>
              <a:t>fictions</a:t>
            </a:r>
            <a:r>
              <a:rPr lang="lv-LV" sz="1700" dirty="0"/>
              <a:t>, </a:t>
            </a:r>
            <a:r>
              <a:rPr lang="lv-LV" sz="1700" dirty="0" err="1"/>
              <a:t>documentaries</a:t>
            </a:r>
            <a:r>
              <a:rPr lang="lv-LV" sz="1700" dirty="0"/>
              <a:t>, </a:t>
            </a:r>
            <a:r>
              <a:rPr lang="lv-LV" sz="1700" dirty="0" err="1"/>
              <a:t>animnation</a:t>
            </a:r>
            <a:endParaRPr lang="lv-LV" sz="1700" dirty="0"/>
          </a:p>
          <a:p>
            <a:r>
              <a:rPr lang="lv-LV" sz="1700" dirty="0" err="1"/>
              <a:t>Available</a:t>
            </a:r>
            <a:r>
              <a:rPr lang="lv-LV" sz="1700" dirty="0"/>
              <a:t> </a:t>
            </a:r>
            <a:r>
              <a:rPr lang="lv-LV" sz="1700" dirty="0" err="1"/>
              <a:t>on</a:t>
            </a:r>
            <a:r>
              <a:rPr lang="lv-LV" sz="1700" dirty="0"/>
              <a:t> Filmas.lv – </a:t>
            </a:r>
            <a:r>
              <a:rPr lang="lv-LV" sz="1700" dirty="0" err="1"/>
              <a:t>platform</a:t>
            </a:r>
            <a:r>
              <a:rPr lang="lv-LV" sz="1700" dirty="0"/>
              <a:t> of National Film </a:t>
            </a:r>
            <a:r>
              <a:rPr lang="lv-LV" sz="1700" dirty="0" err="1"/>
              <a:t>Centre</a:t>
            </a:r>
            <a:r>
              <a:rPr lang="lv-LV" sz="1700" dirty="0"/>
              <a:t> of Latvia (</a:t>
            </a:r>
            <a:r>
              <a:rPr lang="lv-LV" sz="1700" dirty="0" err="1"/>
              <a:t>Ministry</a:t>
            </a:r>
            <a:r>
              <a:rPr lang="lv-LV" sz="1700" dirty="0"/>
              <a:t> of </a:t>
            </a:r>
            <a:r>
              <a:rPr lang="lv-LV" sz="1700" dirty="0" err="1"/>
              <a:t>Culture</a:t>
            </a:r>
            <a:r>
              <a:rPr lang="lv-LV" sz="1700" dirty="0"/>
              <a:t>)</a:t>
            </a:r>
          </a:p>
          <a:p>
            <a:r>
              <a:rPr lang="lv-LV" sz="1700" dirty="0"/>
              <a:t>1500 </a:t>
            </a:r>
            <a:r>
              <a:rPr lang="lv-LV" sz="1700" dirty="0" err="1"/>
              <a:t>registered</a:t>
            </a:r>
            <a:r>
              <a:rPr lang="lv-LV" sz="1700" dirty="0"/>
              <a:t> </a:t>
            </a:r>
            <a:r>
              <a:rPr lang="lv-LV" sz="1700" dirty="0" err="1"/>
              <a:t>teachers</a:t>
            </a:r>
            <a:r>
              <a:rPr lang="lv-LV" sz="1700" dirty="0"/>
              <a:t> in Latvia </a:t>
            </a:r>
            <a:r>
              <a:rPr lang="lv-LV" sz="1700" dirty="0" err="1"/>
              <a:t>and</a:t>
            </a:r>
            <a:r>
              <a:rPr lang="lv-LV" sz="1700" dirty="0"/>
              <a:t> </a:t>
            </a:r>
            <a:r>
              <a:rPr lang="lv-LV" sz="1700" dirty="0" err="1"/>
              <a:t>abroud</a:t>
            </a:r>
            <a:r>
              <a:rPr lang="lv-LV" sz="1700" dirty="0"/>
              <a:t> (diaspora)</a:t>
            </a:r>
            <a:endParaRPr lang="en-US" sz="1700" dirty="0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7C557D95-862E-6353-0FC4-356E9944A2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42" r="3849" b="5"/>
          <a:stretch>
            <a:fillRect/>
          </a:stretch>
        </p:blipFill>
        <p:spPr>
          <a:xfrm>
            <a:off x="6775199" y="-18834"/>
            <a:ext cx="2251182" cy="3447834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11977321-DC47-8084-BF00-FBC4047549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770" b="5"/>
          <a:stretch>
            <a:fillRect/>
          </a:stretch>
        </p:blipFill>
        <p:spPr>
          <a:xfrm>
            <a:off x="6750102" y="3468860"/>
            <a:ext cx="2249919" cy="3447832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EBEB44BF-C0AD-130B-0AAA-98B886C6F9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8823" b="6"/>
          <a:stretch>
            <a:fillRect/>
          </a:stretch>
        </p:blipFill>
        <p:spPr>
          <a:xfrm>
            <a:off x="4498921" y="1"/>
            <a:ext cx="2251182" cy="3429000"/>
          </a:xfrm>
          <a:prstGeom prst="rect">
            <a:avLst/>
          </a:prstGeom>
        </p:spPr>
      </p:pic>
      <p:grpSp>
        <p:nvGrpSpPr>
          <p:cNvPr id="25" name="Group 15">
            <a:extLst>
              <a:ext uri="{FF2B5EF4-FFF2-40B4-BE49-F238E27FC236}">
                <a16:creationId xmlns:a16="http://schemas.microsoft.com/office/drawing/2014/main" id="{8D4A50DE-FA8B-E462-0A25-1485F0471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51478" y="0"/>
            <a:ext cx="92522" cy="6858000"/>
            <a:chOff x="12068638" y="0"/>
            <a:chExt cx="123362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238042B-E057-0EBF-33B3-F11EC571AB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7786B6C-268E-0B05-1F09-4C3577A12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34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  <a:alpha val="73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Simtgades filmas portāla sadaļā “Kino skolās” | Filmas.lv | LMDb">
            <a:extLst>
              <a:ext uri="{FF2B5EF4-FFF2-40B4-BE49-F238E27FC236}">
                <a16:creationId xmlns:a16="http://schemas.microsoft.com/office/drawing/2014/main" id="{12E314AC-59FE-316E-7B54-0051528EA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6" y="4159250"/>
            <a:ext cx="6248400" cy="260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287" y="499397"/>
            <a:ext cx="4447066" cy="1640180"/>
          </a:xfrm>
        </p:spPr>
        <p:txBody>
          <a:bodyPr anchor="b">
            <a:normAutofit fontScale="90000"/>
          </a:bodyPr>
          <a:lstStyle/>
          <a:p>
            <a:r>
              <a:rPr lang="lv-LV" sz="3500" dirty="0"/>
              <a:t>Latvijas skolas soma (Latvian School </a:t>
            </a:r>
            <a:r>
              <a:rPr lang="lv-LV" sz="3500" dirty="0" err="1"/>
              <a:t>Bag</a:t>
            </a:r>
            <a:r>
              <a:rPr lang="lv-LV" sz="3500" dirty="0"/>
              <a:t> - </a:t>
            </a:r>
            <a:r>
              <a:rPr lang="lv-LV" sz="3500" dirty="0" err="1"/>
              <a:t>since</a:t>
            </a:r>
            <a:r>
              <a:rPr lang="lv-LV" sz="3500" dirty="0"/>
              <a:t> 2018)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287" y="2423821"/>
            <a:ext cx="4447067" cy="3519780"/>
          </a:xfrm>
        </p:spPr>
        <p:txBody>
          <a:bodyPr>
            <a:normAutofit fontScale="92500" lnSpcReduction="20000"/>
          </a:bodyPr>
          <a:lstStyle/>
          <a:p>
            <a:r>
              <a:rPr lang="lv-LV" sz="1700" dirty="0" err="1"/>
              <a:t>Since</a:t>
            </a:r>
            <a:r>
              <a:rPr lang="lv-LV" sz="1700" dirty="0"/>
              <a:t> 2018</a:t>
            </a:r>
          </a:p>
          <a:p>
            <a:r>
              <a:rPr lang="lv-LV" sz="1700" dirty="0" err="1"/>
              <a:t>Cultural</a:t>
            </a:r>
            <a:r>
              <a:rPr lang="lv-LV" sz="1700" dirty="0"/>
              <a:t> </a:t>
            </a:r>
            <a:r>
              <a:rPr lang="lv-LV" sz="1700" dirty="0" err="1"/>
              <a:t>access</a:t>
            </a:r>
            <a:r>
              <a:rPr lang="lv-LV" sz="1700" dirty="0"/>
              <a:t>. </a:t>
            </a:r>
            <a:r>
              <a:rPr lang="lv-LV" sz="1700" dirty="0" err="1"/>
              <a:t>Ministry</a:t>
            </a:r>
            <a:r>
              <a:rPr lang="lv-LV" sz="1700" dirty="0"/>
              <a:t> of </a:t>
            </a:r>
            <a:r>
              <a:rPr lang="lv-LV" sz="1700" dirty="0" err="1"/>
              <a:t>Culture</a:t>
            </a:r>
            <a:r>
              <a:rPr lang="lv-LV" sz="1700" dirty="0"/>
              <a:t>, Nacionālais kultūras centrs.</a:t>
            </a:r>
          </a:p>
          <a:p>
            <a:r>
              <a:rPr lang="lv-LV" sz="1700" dirty="0"/>
              <a:t>230k students/</a:t>
            </a:r>
            <a:r>
              <a:rPr lang="lv-LV" sz="1700" dirty="0" err="1"/>
              <a:t>semester</a:t>
            </a:r>
            <a:endParaRPr lang="lv-LV" sz="1700" dirty="0"/>
          </a:p>
          <a:p>
            <a:r>
              <a:rPr lang="lv-LV" sz="1700" dirty="0"/>
              <a:t>2026: 63 </a:t>
            </a:r>
            <a:r>
              <a:rPr lang="lv-LV" sz="1700" dirty="0" err="1"/>
              <a:t>film</a:t>
            </a:r>
            <a:r>
              <a:rPr lang="lv-LV" sz="1700" dirty="0"/>
              <a:t> </a:t>
            </a:r>
            <a:r>
              <a:rPr lang="lv-LV" sz="1700" dirty="0" err="1"/>
              <a:t>related</a:t>
            </a:r>
            <a:r>
              <a:rPr lang="lv-LV" sz="1700" dirty="0"/>
              <a:t> </a:t>
            </a:r>
            <a:r>
              <a:rPr lang="lv-LV" sz="1700" dirty="0" err="1"/>
              <a:t>activities</a:t>
            </a:r>
            <a:r>
              <a:rPr lang="lv-LV" sz="1700" dirty="0"/>
              <a:t> </a:t>
            </a:r>
            <a:r>
              <a:rPr lang="lv-LV" sz="1700" dirty="0" err="1"/>
              <a:t>available</a:t>
            </a:r>
            <a:r>
              <a:rPr lang="lv-LV" sz="1700" dirty="0"/>
              <a:t> (</a:t>
            </a:r>
            <a:r>
              <a:rPr lang="lv-LV" sz="1700" dirty="0" err="1"/>
              <a:t>activities</a:t>
            </a:r>
            <a:r>
              <a:rPr lang="lv-LV" sz="1700" dirty="0"/>
              <a:t> </a:t>
            </a:r>
            <a:r>
              <a:rPr lang="lv-LV" sz="1700" dirty="0" err="1"/>
              <a:t>provided</a:t>
            </a:r>
            <a:r>
              <a:rPr lang="lv-LV" sz="1700" dirty="0"/>
              <a:t> </a:t>
            </a:r>
            <a:r>
              <a:rPr lang="lv-LV" sz="1700" dirty="0" err="1"/>
              <a:t>by</a:t>
            </a:r>
            <a:r>
              <a:rPr lang="lv-LV" sz="1700" dirty="0"/>
              <a:t> </a:t>
            </a:r>
            <a:r>
              <a:rPr lang="lv-LV" sz="1700" dirty="0" err="1"/>
              <a:t>NGO’s</a:t>
            </a:r>
            <a:r>
              <a:rPr lang="lv-LV" sz="1700" dirty="0"/>
              <a:t>, </a:t>
            </a:r>
            <a:r>
              <a:rPr lang="lv-LV" sz="1700" dirty="0" err="1"/>
              <a:t>independent</a:t>
            </a:r>
            <a:r>
              <a:rPr lang="lv-LV" sz="1700" dirty="0"/>
              <a:t> </a:t>
            </a:r>
            <a:r>
              <a:rPr lang="lv-LV" sz="1700" dirty="0" err="1"/>
              <a:t>cultural</a:t>
            </a:r>
            <a:r>
              <a:rPr lang="lv-LV" sz="1700" dirty="0"/>
              <a:t> </a:t>
            </a:r>
            <a:r>
              <a:rPr lang="lv-LV" sz="1700" dirty="0" err="1"/>
              <a:t>managers</a:t>
            </a:r>
            <a:r>
              <a:rPr lang="lv-LV" sz="1700" dirty="0"/>
              <a:t> </a:t>
            </a:r>
            <a:r>
              <a:rPr lang="lv-LV" sz="1700" dirty="0" err="1"/>
              <a:t>etc</a:t>
            </a:r>
            <a:r>
              <a:rPr lang="lv-LV" sz="1700" dirty="0"/>
              <a:t>.)</a:t>
            </a:r>
          </a:p>
          <a:p>
            <a:r>
              <a:rPr lang="lv-LV" sz="1800" b="1" dirty="0"/>
              <a:t>D</a:t>
            </a:r>
            <a:r>
              <a:rPr lang="en-US" sz="1800" b="1" dirty="0" err="1"/>
              <a:t>emonstrates</a:t>
            </a:r>
            <a:r>
              <a:rPr lang="en-US" sz="1800" b="1" dirty="0"/>
              <a:t> a relevant impact as an audience development tool.</a:t>
            </a:r>
            <a:endParaRPr lang="lv-LV" sz="1800" b="1" dirty="0"/>
          </a:p>
          <a:p>
            <a:pPr marL="0" indent="0">
              <a:buNone/>
            </a:pPr>
            <a:r>
              <a:rPr lang="lv-LV" dirty="0"/>
              <a:t>2025:  23 000 admissions, 37 filmas (28 – Latvian </a:t>
            </a:r>
            <a:r>
              <a:rPr lang="lv-LV" dirty="0" err="1"/>
              <a:t>films</a:t>
            </a:r>
            <a:r>
              <a:rPr lang="lv-LV" dirty="0"/>
              <a:t>).</a:t>
            </a:r>
            <a:endParaRPr lang="en-US" sz="1800" b="1" dirty="0"/>
          </a:p>
          <a:p>
            <a:pPr marL="0" indent="0">
              <a:buNone/>
            </a:pPr>
            <a:endParaRPr lang="lv-LV" sz="1700" dirty="0"/>
          </a:p>
          <a:p>
            <a:pPr marL="0" indent="0">
              <a:buNone/>
            </a:pPr>
            <a:endParaRPr lang="lv-LV" sz="1700" dirty="0"/>
          </a:p>
          <a:p>
            <a:pPr marL="0" indent="0">
              <a:buNone/>
            </a:pPr>
            <a:endParaRPr lang="lv-LV" sz="1700" dirty="0"/>
          </a:p>
          <a:p>
            <a:pPr marL="0" indent="0">
              <a:buNone/>
            </a:pPr>
            <a:endParaRPr lang="lv-LV" sz="1700" dirty="0"/>
          </a:p>
          <a:p>
            <a:pPr marL="0" indent="0">
              <a:buNone/>
            </a:pPr>
            <a:endParaRPr lang="lv-LV" sz="1700" dirty="0"/>
          </a:p>
          <a:p>
            <a:pPr marL="0" indent="0">
              <a:buNone/>
            </a:pPr>
            <a:endParaRPr lang="lv-LV" sz="1700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E982B2FE-69F6-2675-10D1-20A079DFC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448" y="0"/>
            <a:ext cx="3408455" cy="60060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Challenges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92350AE-BA19-B9A9-C015-6EFE1DF8FB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47058" y="1574403"/>
            <a:ext cx="7260771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Limited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institutional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resources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instiitutons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the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Ministry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Culture</a:t>
            </a:r>
            <a:endParaRPr kumimoji="0" lang="lv-LV" altLang="lv-LV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lv-LV" altLang="lv-LV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Ignorance of the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Ministry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Education</a:t>
            </a:r>
            <a:r>
              <a:rPr lang="lv-LV" altLang="lv-LV" sz="1800" b="1" dirty="0">
                <a:latin typeface="Arial" panose="020B0604020202020204" pitchFamily="34" charset="0"/>
              </a:rPr>
              <a:t> – </a:t>
            </a:r>
            <a:r>
              <a:rPr lang="lv-LV" altLang="lv-LV" sz="1800" b="1" dirty="0" err="1">
                <a:latin typeface="Arial" panose="020B0604020202020204" pitchFamily="34" charset="0"/>
              </a:rPr>
              <a:t>absence</a:t>
            </a:r>
            <a:r>
              <a:rPr lang="lv-LV" altLang="lv-LV" sz="1800" b="1" dirty="0">
                <a:latin typeface="Arial" panose="020B0604020202020204" pitchFamily="34" charset="0"/>
              </a:rPr>
              <a:t>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marginalisation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absence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film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within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formal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curriculum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lv-LV" altLang="lv-LV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lv-LV" alt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Film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frequently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employed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pedagogical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tool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support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teaching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other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subjects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rather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than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being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studied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discipline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its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own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right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lv-LV" altLang="lv-LV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lv-LV" alt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Teachers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often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lack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necessary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skills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training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critical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awareness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engage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film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distinct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medium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artistic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lv-LV" altLang="lv-LV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</a:t>
            </a: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lv-LV" altLang="lv-LV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lv-LV" alt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lv-LV" altLang="lv-LV" sz="1800" dirty="0">
                <a:latin typeface="Arial" panose="020B0604020202020204" pitchFamily="34" charset="0"/>
              </a:rPr>
              <a:t> </a:t>
            </a:r>
            <a:r>
              <a:rPr lang="lv-LV" altLang="lv-LV" sz="1800" b="1" dirty="0">
                <a:latin typeface="Arial" panose="020B0604020202020204" pitchFamily="34" charset="0"/>
              </a:rPr>
              <a:t>New </a:t>
            </a:r>
            <a:r>
              <a:rPr lang="lv-LV" altLang="lv-LV" sz="1800" b="1" dirty="0" err="1">
                <a:latin typeface="Arial" panose="020B0604020202020204" pitchFamily="34" charset="0"/>
              </a:rPr>
              <a:t>reality</a:t>
            </a:r>
            <a:r>
              <a:rPr lang="lv-LV" altLang="lv-LV" sz="1800" b="1" dirty="0">
                <a:latin typeface="Arial" panose="020B0604020202020204" pitchFamily="34" charset="0"/>
              </a:rPr>
              <a:t> </a:t>
            </a:r>
            <a:r>
              <a:rPr lang="lv-LV" altLang="lv-LV" sz="1800" b="1" dirty="0" err="1">
                <a:latin typeface="Arial" panose="020B0604020202020204" pitchFamily="34" charset="0"/>
              </a:rPr>
              <a:t>with</a:t>
            </a:r>
            <a:r>
              <a:rPr lang="lv-LV" altLang="lv-LV" sz="1800" b="1" dirty="0">
                <a:latin typeface="Arial" panose="020B0604020202020204" pitchFamily="34" charset="0"/>
              </a:rPr>
              <a:t> the dominance of the </a:t>
            </a:r>
            <a:r>
              <a:rPr lang="lv-LV" altLang="lv-LV" sz="1800" b="1" dirty="0" err="1">
                <a:latin typeface="Arial" panose="020B0604020202020204" pitchFamily="34" charset="0"/>
              </a:rPr>
              <a:t>social</a:t>
            </a:r>
            <a:r>
              <a:rPr lang="lv-LV" altLang="lv-LV" sz="1800" b="1" dirty="0">
                <a:latin typeface="Arial" panose="020B0604020202020204" pitchFamily="34" charset="0"/>
              </a:rPr>
              <a:t> </a:t>
            </a:r>
            <a:r>
              <a:rPr lang="lv-LV" altLang="lv-LV" sz="1800" b="1" dirty="0" err="1">
                <a:latin typeface="Arial" panose="020B0604020202020204" pitchFamily="34" charset="0"/>
              </a:rPr>
              <a:t>media</a:t>
            </a:r>
            <a:r>
              <a:rPr lang="lv-LV" altLang="lv-LV" sz="1800" b="1" dirty="0">
                <a:latin typeface="Arial" panose="020B0604020202020204" pitchFamily="34" charset="0"/>
              </a:rPr>
              <a:t> </a:t>
            </a:r>
            <a:r>
              <a:rPr lang="lv-LV" altLang="lv-LV" sz="1800" b="1" dirty="0" err="1">
                <a:latin typeface="Arial" panose="020B0604020202020204" pitchFamily="34" charset="0"/>
              </a:rPr>
              <a:t>and</a:t>
            </a:r>
            <a:r>
              <a:rPr lang="lv-LV" altLang="lv-LV" sz="1800" b="1" dirty="0">
                <a:latin typeface="Arial" panose="020B0604020202020204" pitchFamily="34" charset="0"/>
              </a:rPr>
              <a:t> </a:t>
            </a:r>
            <a:r>
              <a:rPr lang="lv-LV" altLang="lv-LV" sz="1800" b="1" dirty="0" err="1">
                <a:latin typeface="Arial" panose="020B0604020202020204" pitchFamily="34" charset="0"/>
              </a:rPr>
              <a:t>futher</a:t>
            </a:r>
            <a:r>
              <a:rPr lang="lv-LV" altLang="lv-LV" sz="1800" b="1" dirty="0">
                <a:latin typeface="Arial" panose="020B0604020202020204" pitchFamily="34" charset="0"/>
              </a:rPr>
              <a:t> </a:t>
            </a:r>
            <a:r>
              <a:rPr lang="lv-LV" altLang="lv-LV" sz="1800" b="1" dirty="0" err="1">
                <a:latin typeface="Arial" panose="020B0604020202020204" pitchFamily="34" charset="0"/>
              </a:rPr>
              <a:t>marginalisation</a:t>
            </a:r>
            <a:r>
              <a:rPr lang="lv-LV" altLang="lv-LV" sz="1800" b="1" dirty="0">
                <a:latin typeface="Arial" panose="020B0604020202020204" pitchFamily="34" charset="0"/>
              </a:rPr>
              <a:t> of </a:t>
            </a:r>
            <a:r>
              <a:rPr lang="lv-LV" altLang="lv-LV" sz="1800" b="1" dirty="0" err="1">
                <a:latin typeface="Arial" panose="020B0604020202020204" pitchFamily="34" charset="0"/>
              </a:rPr>
              <a:t>film</a:t>
            </a:r>
            <a:r>
              <a:rPr lang="lv-LV" altLang="lv-LV" sz="1800" b="1" dirty="0">
                <a:latin typeface="Arial" panose="020B0604020202020204" pitchFamily="34" charset="0"/>
              </a:rPr>
              <a:t> </a:t>
            </a:r>
            <a:r>
              <a:rPr lang="lv-LV" altLang="lv-LV" sz="1800" b="1" dirty="0" err="1">
                <a:latin typeface="Arial" panose="020B0604020202020204" pitchFamily="34" charset="0"/>
              </a:rPr>
              <a:t>as</a:t>
            </a:r>
            <a:r>
              <a:rPr lang="lv-LV" altLang="lv-LV" sz="1800" b="1" dirty="0">
                <a:latin typeface="Arial" panose="020B0604020202020204" pitchFamily="34" charset="0"/>
              </a:rPr>
              <a:t> art </a:t>
            </a:r>
            <a:r>
              <a:rPr lang="lv-LV" altLang="lv-LV" sz="1800" b="1" dirty="0" err="1">
                <a:latin typeface="Arial" panose="020B0604020202020204" pitchFamily="34" charset="0"/>
              </a:rPr>
              <a:t>form</a:t>
            </a:r>
            <a:r>
              <a:rPr lang="lv-LV" altLang="lv-LV" sz="1800" b="1" dirty="0">
                <a:latin typeface="Arial" panose="020B0604020202020204" pitchFamily="34" charset="0"/>
              </a:rPr>
              <a:t> </a:t>
            </a:r>
            <a:r>
              <a:rPr lang="lv-LV" altLang="lv-LV" sz="1800" b="1" dirty="0" err="1">
                <a:latin typeface="Arial" panose="020B0604020202020204" pitchFamily="34" charset="0"/>
              </a:rPr>
              <a:t>and</a:t>
            </a:r>
            <a:r>
              <a:rPr lang="lv-LV" altLang="lv-LV" sz="1800" b="1" dirty="0">
                <a:latin typeface="Arial" panose="020B0604020202020204" pitchFamily="34" charset="0"/>
              </a:rPr>
              <a:t> </a:t>
            </a:r>
            <a:r>
              <a:rPr lang="lv-LV" altLang="lv-LV" sz="1800" b="1" dirty="0" err="1">
                <a:latin typeface="Arial" panose="020B0604020202020204" pitchFamily="34" charset="0"/>
              </a:rPr>
              <a:t>media</a:t>
            </a:r>
            <a:r>
              <a:rPr lang="lv-LV" altLang="lv-LV" sz="1800" b="1" dirty="0">
                <a:latin typeface="Arial" panose="020B0604020202020204" pitchFamily="34" charset="0"/>
              </a:rPr>
              <a:t>.</a:t>
            </a:r>
            <a:endParaRPr kumimoji="0" lang="lv-LV" altLang="lv-LV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lv-LV" altLang="lv-LV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lv-LV" alt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19" y="741391"/>
            <a:ext cx="2513760" cy="1616203"/>
          </a:xfrm>
        </p:spPr>
        <p:txBody>
          <a:bodyPr anchor="b">
            <a:normAutofit/>
          </a:bodyPr>
          <a:lstStyle/>
          <a:p>
            <a:r>
              <a:rPr lang="lv-LV" sz="2800"/>
              <a:t>Case study: Flow (2024)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519" y="2533476"/>
            <a:ext cx="2513760" cy="3447832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200"/>
              <a:t>Latvian success with a global reach</a:t>
            </a:r>
          </a:p>
          <a:p>
            <a:pPr marL="0" indent="0">
              <a:lnSpc>
                <a:spcPct val="90000"/>
              </a:lnSpc>
              <a:buNone/>
            </a:pPr>
            <a:endParaRPr lang="lv-LV" sz="1200"/>
          </a:p>
          <a:p>
            <a:pPr marL="0" indent="0">
              <a:lnSpc>
                <a:spcPct val="90000"/>
              </a:lnSpc>
              <a:buNone/>
            </a:pPr>
            <a:r>
              <a:rPr lang="en-US" sz="1200"/>
              <a:t>Visual storytelling: understanding that visual, film images can be ‘read’ like other texts</a:t>
            </a:r>
          </a:p>
          <a:p>
            <a:pPr>
              <a:lnSpc>
                <a:spcPct val="90000"/>
              </a:lnSpc>
            </a:pPr>
            <a:endParaRPr lang="en-US" sz="1200"/>
          </a:p>
          <a:p>
            <a:pPr marL="0" indent="0">
              <a:lnSpc>
                <a:spcPct val="90000"/>
              </a:lnSpc>
              <a:buNone/>
            </a:pPr>
            <a:r>
              <a:rPr lang="en-US" sz="1200" b="1"/>
              <a:t>Freeze frame and anayze film language elements: </a:t>
            </a:r>
            <a:r>
              <a:rPr lang="en-US" sz="1200"/>
              <a:t>composition, framing, colors, lightning, camera distance, the number of shots effect. Every element of a visual image can carry meaning.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b="1"/>
              <a:t>Sound effects</a:t>
            </a:r>
            <a:r>
              <a:rPr lang="en-US" sz="1200"/>
              <a:t>: music, sound effects, voice and silence.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b="1"/>
              <a:t>Spot the Shots: t</a:t>
            </a:r>
            <a:r>
              <a:rPr lang="en-US" sz="1200"/>
              <a:t>he pace and rhythm of editing and the types of transition used also contribute to meaning.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C88FCFFA-BBAC-8913-E9B1-9D4BF8E928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22" r="14772"/>
          <a:stretch>
            <a:fillRect/>
          </a:stretch>
        </p:blipFill>
        <p:spPr>
          <a:xfrm>
            <a:off x="3799174" y="10"/>
            <a:ext cx="5274619" cy="4378805"/>
          </a:xfrm>
          <a:prstGeom prst="rect">
            <a:avLst/>
          </a:prstGeom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4DD35268-6FBE-0BCD-C050-3F804C7C5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51447" y="0"/>
            <a:ext cx="92551" cy="3290157"/>
          </a:xfrm>
          <a:prstGeom prst="rect">
            <a:avLst/>
          </a:prstGeom>
          <a:gradFill>
            <a:gsLst>
              <a:gs pos="20000">
                <a:schemeClr val="accent3">
                  <a:alpha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low, le chat qui n'avait plus peur de l'eau - film 2024 - Gints ...">
            <a:extLst>
              <a:ext uri="{FF2B5EF4-FFF2-40B4-BE49-F238E27FC236}">
                <a16:creationId xmlns:a16="http://schemas.microsoft.com/office/drawing/2014/main" id="{ED1642AB-C26F-8A7F-6D0E-38A62B6C3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3" r="13668" b="4"/>
          <a:stretch>
            <a:fillRect/>
          </a:stretch>
        </p:blipFill>
        <p:spPr bwMode="auto">
          <a:xfrm>
            <a:off x="3799174" y="4378817"/>
            <a:ext cx="2643621" cy="247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5D9DB815-6312-EAE8-9CB4-9D6F71B0EE4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978" r="11975" b="-6"/>
          <a:stretch>
            <a:fillRect/>
          </a:stretch>
        </p:blipFill>
        <p:spPr>
          <a:xfrm>
            <a:off x="6430172" y="4378818"/>
            <a:ext cx="2643621" cy="2479182"/>
          </a:xfrm>
          <a:prstGeom prst="rect">
            <a:avLst/>
          </a:prstGeom>
        </p:spPr>
      </p:pic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F3A0B02E-2A29-A1CD-0D60-A9E1681AF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51478" y="0"/>
            <a:ext cx="92522" cy="6858000"/>
            <a:chOff x="12068638" y="0"/>
            <a:chExt cx="123362" cy="6858000"/>
          </a:xfrm>
        </p:grpSpPr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DB760236-1E5E-7CEA-DCDD-21F3FB288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1043">
              <a:extLst>
                <a:ext uri="{FF2B5EF4-FFF2-40B4-BE49-F238E27FC236}">
                  <a16:creationId xmlns:a16="http://schemas.microsoft.com/office/drawing/2014/main" id="{30D6BAEE-FD58-F5B7-5CF3-A74EB385D7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27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‘Flow’ gana el Óscar a Mejor Película Animada | Cine | Entretenimiento ...">
            <a:extLst>
              <a:ext uri="{FF2B5EF4-FFF2-40B4-BE49-F238E27FC236}">
                <a16:creationId xmlns:a16="http://schemas.microsoft.com/office/drawing/2014/main" id="{6D2A883D-CE8A-2DA3-7F8F-61A5502ED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4" r="33076"/>
          <a:stretch>
            <a:fillRect/>
          </a:stretch>
        </p:blipFill>
        <p:spPr bwMode="auto">
          <a:xfrm>
            <a:off x="20" y="10"/>
            <a:ext cx="554267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6" name="Rectangle 205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955894" y="3271199"/>
            <a:ext cx="1630908" cy="5542697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206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2296081" y="2296080"/>
            <a:ext cx="6854280" cy="226211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068" name="Rectangle 206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346242" y="4425055"/>
            <a:ext cx="2196454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22B8CD5-05B4-BD2D-1011-781924ACA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983" y="2533475"/>
            <a:ext cx="2828934" cy="375846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lv-LV" sz="1400" b="1" dirty="0"/>
              <a:t>Top </a:t>
            </a:r>
            <a:r>
              <a:rPr lang="lv-LV" sz="1400" b="1" dirty="0" err="1"/>
              <a:t>and</a:t>
            </a:r>
            <a:r>
              <a:rPr lang="lv-LV" sz="1400" b="1" dirty="0"/>
              <a:t> </a:t>
            </a:r>
            <a:r>
              <a:rPr lang="lv-LV" sz="1400" b="1" dirty="0" err="1"/>
              <a:t>tale</a:t>
            </a:r>
            <a:r>
              <a:rPr lang="lv-LV" sz="1400" b="1" dirty="0"/>
              <a:t>: </a:t>
            </a:r>
            <a:r>
              <a:rPr lang="en-US" sz="1400" dirty="0"/>
              <a:t>Information about who made </a:t>
            </a:r>
            <a:r>
              <a:rPr lang="lv-LV" sz="1400" dirty="0"/>
              <a:t>the </a:t>
            </a:r>
            <a:r>
              <a:rPr lang="lv-LV" sz="1400" dirty="0" err="1"/>
              <a:t>film</a:t>
            </a:r>
            <a:r>
              <a:rPr lang="en-US" sz="1400" dirty="0"/>
              <a:t>,who financed it, and who owns it, can</a:t>
            </a:r>
            <a:r>
              <a:rPr lang="lv-LV" sz="1400" dirty="0"/>
              <a:t> </a:t>
            </a:r>
            <a:r>
              <a:rPr lang="en-US" sz="1400" dirty="0"/>
              <a:t>alert you to the interests it represents</a:t>
            </a:r>
            <a:endParaRPr lang="lv-LV" sz="1400" dirty="0"/>
          </a:p>
          <a:p>
            <a:pPr>
              <a:lnSpc>
                <a:spcPct val="90000"/>
              </a:lnSpc>
            </a:pPr>
            <a:r>
              <a:rPr lang="lv-LV" sz="1400" b="1" dirty="0" err="1"/>
              <a:t>Attracting</a:t>
            </a:r>
            <a:r>
              <a:rPr lang="lv-LV" sz="1400" b="1" dirty="0"/>
              <a:t> audiences: </a:t>
            </a:r>
            <a:r>
              <a:rPr lang="en-US" sz="1400" dirty="0"/>
              <a:t>Marketing and promotional strategies are central to</a:t>
            </a:r>
            <a:r>
              <a:rPr lang="lv-LV" sz="1400" dirty="0"/>
              <a:t> </a:t>
            </a:r>
            <a:r>
              <a:rPr lang="en-US" sz="1400" dirty="0"/>
              <a:t>most of the moving image industries.</a:t>
            </a:r>
            <a:endParaRPr lang="lv-LV" sz="1400" dirty="0"/>
          </a:p>
          <a:p>
            <a:pPr>
              <a:lnSpc>
                <a:spcPct val="90000"/>
              </a:lnSpc>
            </a:pPr>
            <a:r>
              <a:rPr lang="lv-LV" sz="1400" b="1" dirty="0" err="1"/>
              <a:t>Simulation</a:t>
            </a:r>
            <a:r>
              <a:rPr lang="lv-LV" sz="1400" b="1" dirty="0"/>
              <a:t>: </a:t>
            </a:r>
            <a:r>
              <a:rPr lang="en-US" sz="1400" dirty="0"/>
              <a:t>Most moving image texts are produced within editorial</a:t>
            </a:r>
            <a:r>
              <a:rPr lang="lv-LV" sz="1400" dirty="0" err="1"/>
              <a:t>and</a:t>
            </a:r>
            <a:r>
              <a:rPr lang="lv-LV" sz="1400" dirty="0"/>
              <a:t> </a:t>
            </a:r>
            <a:r>
              <a:rPr lang="lv-LV" sz="1400" dirty="0" err="1"/>
              <a:t>institutional</a:t>
            </a:r>
            <a:r>
              <a:rPr lang="lv-LV" sz="1400" dirty="0"/>
              <a:t> </a:t>
            </a:r>
            <a:r>
              <a:rPr lang="lv-LV" sz="1400" dirty="0" err="1"/>
              <a:t>constrains</a:t>
            </a:r>
            <a:r>
              <a:rPr lang="lv-LV" sz="1400" dirty="0"/>
              <a:t>: </a:t>
            </a:r>
            <a:r>
              <a:rPr lang="lv-LV" sz="1400" dirty="0" err="1"/>
              <a:t>time</a:t>
            </a:r>
            <a:r>
              <a:rPr lang="lv-LV" sz="1400" dirty="0"/>
              <a:t>, </a:t>
            </a:r>
            <a:r>
              <a:rPr lang="lv-LV" sz="1400" dirty="0" err="1"/>
              <a:t>budget</a:t>
            </a:r>
            <a:r>
              <a:rPr lang="lv-LV" sz="1400" dirty="0"/>
              <a:t>, </a:t>
            </a:r>
            <a:r>
              <a:rPr lang="lv-LV" sz="1400" dirty="0" err="1"/>
              <a:t>context</a:t>
            </a:r>
            <a:r>
              <a:rPr lang="lv-LV" sz="1400" dirty="0"/>
              <a:t>, </a:t>
            </a:r>
            <a:r>
              <a:rPr lang="lv-LV" sz="1400" dirty="0" err="1"/>
              <a:t>purpose</a:t>
            </a:r>
            <a:r>
              <a:rPr lang="lv-LV" sz="1400" dirty="0"/>
              <a:t> </a:t>
            </a:r>
            <a:r>
              <a:rPr lang="lv-LV" sz="1400" dirty="0" err="1"/>
              <a:t>etc</a:t>
            </a:r>
            <a:r>
              <a:rPr lang="lv-LV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3561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lv-LV" sz="4700"/>
              <a:t>Film Literacy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sX0" fmla="*/ 0 w 8140446"/>
              <a:gd name="csY0" fmla="*/ 0 h 18288"/>
              <a:gd name="csX1" fmla="*/ 434157 w 8140446"/>
              <a:gd name="csY1" fmla="*/ 0 h 18288"/>
              <a:gd name="csX2" fmla="*/ 1193932 w 8140446"/>
              <a:gd name="csY2" fmla="*/ 0 h 18288"/>
              <a:gd name="csX3" fmla="*/ 1628089 w 8140446"/>
              <a:gd name="csY3" fmla="*/ 0 h 18288"/>
              <a:gd name="csX4" fmla="*/ 2225055 w 8140446"/>
              <a:gd name="csY4" fmla="*/ 0 h 18288"/>
              <a:gd name="csX5" fmla="*/ 3066235 w 8140446"/>
              <a:gd name="csY5" fmla="*/ 0 h 18288"/>
              <a:gd name="csX6" fmla="*/ 3744605 w 8140446"/>
              <a:gd name="csY6" fmla="*/ 0 h 18288"/>
              <a:gd name="csX7" fmla="*/ 4504380 w 8140446"/>
              <a:gd name="csY7" fmla="*/ 0 h 18288"/>
              <a:gd name="csX8" fmla="*/ 5101346 w 8140446"/>
              <a:gd name="csY8" fmla="*/ 0 h 18288"/>
              <a:gd name="csX9" fmla="*/ 5779717 w 8140446"/>
              <a:gd name="csY9" fmla="*/ 0 h 18288"/>
              <a:gd name="csX10" fmla="*/ 6620896 w 8140446"/>
              <a:gd name="csY10" fmla="*/ 0 h 18288"/>
              <a:gd name="csX11" fmla="*/ 7136458 w 8140446"/>
              <a:gd name="csY11" fmla="*/ 0 h 18288"/>
              <a:gd name="csX12" fmla="*/ 8140446 w 8140446"/>
              <a:gd name="csY12" fmla="*/ 0 h 18288"/>
              <a:gd name="csX13" fmla="*/ 8140446 w 8140446"/>
              <a:gd name="csY13" fmla="*/ 18288 h 18288"/>
              <a:gd name="csX14" fmla="*/ 7543480 w 8140446"/>
              <a:gd name="csY14" fmla="*/ 18288 h 18288"/>
              <a:gd name="csX15" fmla="*/ 7109323 w 8140446"/>
              <a:gd name="csY15" fmla="*/ 18288 h 18288"/>
              <a:gd name="csX16" fmla="*/ 6430952 w 8140446"/>
              <a:gd name="csY16" fmla="*/ 18288 h 18288"/>
              <a:gd name="csX17" fmla="*/ 5915391 w 8140446"/>
              <a:gd name="csY17" fmla="*/ 18288 h 18288"/>
              <a:gd name="csX18" fmla="*/ 5237020 w 8140446"/>
              <a:gd name="csY18" fmla="*/ 18288 h 18288"/>
              <a:gd name="csX19" fmla="*/ 4558650 w 8140446"/>
              <a:gd name="csY19" fmla="*/ 18288 h 18288"/>
              <a:gd name="csX20" fmla="*/ 3880279 w 8140446"/>
              <a:gd name="csY20" fmla="*/ 18288 h 18288"/>
              <a:gd name="csX21" fmla="*/ 3201909 w 8140446"/>
              <a:gd name="csY21" fmla="*/ 18288 h 18288"/>
              <a:gd name="csX22" fmla="*/ 2604943 w 8140446"/>
              <a:gd name="csY22" fmla="*/ 18288 h 18288"/>
              <a:gd name="csX23" fmla="*/ 1845168 w 8140446"/>
              <a:gd name="csY23" fmla="*/ 18288 h 18288"/>
              <a:gd name="csX24" fmla="*/ 1166797 w 8140446"/>
              <a:gd name="csY24" fmla="*/ 18288 h 18288"/>
              <a:gd name="csX25" fmla="*/ 0 w 8140446"/>
              <a:gd name="csY25" fmla="*/ 18288 h 18288"/>
              <a:gd name="csX26" fmla="*/ 0 w 8140446"/>
              <a:gd name="csY2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 lnSpcReduction="10000"/>
          </a:bodyPr>
          <a:lstStyle/>
          <a:p>
            <a:r>
              <a:rPr lang="en-US" sz="1900" dirty="0"/>
              <a:t>European context</a:t>
            </a:r>
          </a:p>
          <a:p>
            <a:r>
              <a:rPr lang="en-US" sz="1900" dirty="0"/>
              <a:t>Policy</a:t>
            </a:r>
          </a:p>
          <a:p>
            <a:r>
              <a:rPr lang="en-US" sz="1900" dirty="0"/>
              <a:t>Latvia</a:t>
            </a:r>
            <a:r>
              <a:rPr lang="lv-LV" sz="1900" dirty="0"/>
              <a:t>’s</a:t>
            </a:r>
            <a:r>
              <a:rPr lang="en-US" sz="1900" dirty="0"/>
              <a:t> examples</a:t>
            </a:r>
          </a:p>
          <a:p>
            <a:endParaRPr lang="en-US" sz="1900" dirty="0"/>
          </a:p>
          <a:p>
            <a:endParaRPr lang="en-US" sz="1900" dirty="0"/>
          </a:p>
          <a:p>
            <a:pPr marL="0" indent="0">
              <a:buNone/>
            </a:pPr>
            <a:endParaRPr lang="lv-LV" sz="2800" b="1" dirty="0"/>
          </a:p>
          <a:p>
            <a:pPr marL="0" indent="0">
              <a:buNone/>
            </a:pPr>
            <a:r>
              <a:rPr lang="en-US" sz="2800" b="1" dirty="0"/>
              <a:t>Film language is everywhere, even on </a:t>
            </a:r>
            <a:r>
              <a:rPr lang="en-US" sz="2800" b="1" dirty="0" err="1"/>
              <a:t>Instagarm</a:t>
            </a:r>
            <a:r>
              <a:rPr lang="en-US" sz="2800" b="1" dirty="0"/>
              <a:t>.</a:t>
            </a:r>
          </a:p>
          <a:p>
            <a:pPr marL="0" indent="0">
              <a:buNone/>
            </a:pPr>
            <a:r>
              <a:rPr lang="lv-LV" sz="2800" b="1" dirty="0"/>
              <a:t>									</a:t>
            </a:r>
            <a:r>
              <a:rPr lang="en-US" sz="2800" b="1" dirty="0"/>
              <a:t>Thiery </a:t>
            </a:r>
            <a:r>
              <a:rPr lang="en-US" sz="2800" b="1" dirty="0" err="1"/>
              <a:t>Fremaux</a:t>
            </a:r>
            <a:r>
              <a:rPr lang="en-US" sz="2800" b="1" dirty="0"/>
              <a:t>, 2026</a:t>
            </a:r>
            <a:endParaRPr lang="lv-LV" sz="2800" b="1" dirty="0"/>
          </a:p>
          <a:p>
            <a:pPr marL="0" indent="0">
              <a:buNone/>
            </a:pPr>
            <a:endParaRPr lang="en-US" sz="1900" b="1" dirty="0"/>
          </a:p>
          <a:p>
            <a:pPr marL="0" indent="0">
              <a:buNone/>
            </a:pPr>
            <a:r>
              <a:rPr lang="en-US" sz="1900" b="1" dirty="0"/>
              <a:t>Then why we still struggle </a:t>
            </a:r>
            <a:r>
              <a:rPr lang="lv-LV" sz="1900" b="1" dirty="0"/>
              <a:t>to </a:t>
            </a:r>
            <a:r>
              <a:rPr lang="lv-LV" sz="1900" b="1" dirty="0" err="1"/>
              <a:t>teach</a:t>
            </a:r>
            <a:r>
              <a:rPr lang="lv-LV" sz="1900" b="1" dirty="0"/>
              <a:t> the </a:t>
            </a:r>
            <a:r>
              <a:rPr lang="lv-LV" sz="1900" b="1" dirty="0" err="1"/>
              <a:t>film</a:t>
            </a:r>
            <a:r>
              <a:rPr lang="lv-LV" sz="1900" b="1" dirty="0"/>
              <a:t> </a:t>
            </a:r>
            <a:r>
              <a:rPr lang="lv-LV" sz="1900" b="1" dirty="0" err="1"/>
              <a:t>language</a:t>
            </a:r>
            <a:r>
              <a:rPr lang="lv-LV" sz="1900" b="1" dirty="0"/>
              <a:t> </a:t>
            </a:r>
            <a:r>
              <a:rPr lang="lv-LV" sz="1900" b="1" dirty="0" err="1"/>
              <a:t>and</a:t>
            </a:r>
            <a:r>
              <a:rPr lang="lv-LV" sz="1900" b="1" dirty="0"/>
              <a:t> </a:t>
            </a:r>
            <a:r>
              <a:rPr lang="en-US" sz="1900" b="1" dirty="0"/>
              <a:t>to implement</a:t>
            </a:r>
            <a:endParaRPr lang="lv-LV" sz="1900" b="1" dirty="0"/>
          </a:p>
          <a:p>
            <a:pPr marL="0" indent="0">
              <a:buNone/>
            </a:pPr>
            <a:r>
              <a:rPr lang="en-US" sz="1900" b="1" dirty="0"/>
              <a:t>film literacy in the educational system?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836D6B19-017E-0D15-A856-ABD7DBE9E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405" y="1771861"/>
            <a:ext cx="3707945" cy="212750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62500" lnSpcReduction="20000"/>
          </a:bodyPr>
          <a:lstStyle/>
          <a:p>
            <a:r>
              <a:rPr lang="lv-LV" dirty="0"/>
              <a:t>European </a:t>
            </a:r>
            <a:r>
              <a:rPr lang="lv-LV" dirty="0" err="1"/>
              <a:t>Comission</a:t>
            </a:r>
            <a:r>
              <a:rPr lang="lv-LV" dirty="0"/>
              <a:t>. BFI. </a:t>
            </a:r>
            <a:r>
              <a:rPr lang="lv-LV" dirty="0" err="1"/>
              <a:t>Screening</a:t>
            </a:r>
            <a:r>
              <a:rPr lang="lv-LV" dirty="0"/>
              <a:t> </a:t>
            </a:r>
            <a:r>
              <a:rPr lang="lv-LV" dirty="0" err="1"/>
              <a:t>literacy</a:t>
            </a:r>
            <a:r>
              <a:rPr lang="lv-LV" dirty="0"/>
              <a:t>: </a:t>
            </a:r>
            <a:r>
              <a:rPr lang="lv-LV" dirty="0" err="1"/>
              <a:t>Executive</a:t>
            </a:r>
            <a:r>
              <a:rPr lang="lv-LV" dirty="0"/>
              <a:t> </a:t>
            </a:r>
            <a:r>
              <a:rPr lang="lv-LV" dirty="0" err="1"/>
              <a:t>Summary</a:t>
            </a:r>
            <a:r>
              <a:rPr lang="lv-LV" dirty="0"/>
              <a:t>, 2013. </a:t>
            </a:r>
            <a:r>
              <a:rPr lang="lv-LV" dirty="0" err="1"/>
              <a:t>Available</a:t>
            </a:r>
            <a:r>
              <a:rPr lang="lv-LV" dirty="0"/>
              <a:t>: </a:t>
            </a:r>
            <a:r>
              <a:rPr lang="en-US" dirty="0">
                <a:hlinkClick r:id="rId3"/>
              </a:rPr>
              <a:t>https://www.europacreativamedia.ca</a:t>
            </a:r>
            <a:endParaRPr lang="lv-LV" dirty="0"/>
          </a:p>
          <a:p>
            <a:pPr marL="0" indent="0">
              <a:buNone/>
            </a:pPr>
            <a:endParaRPr lang="lv-LV" dirty="0"/>
          </a:p>
          <a:p>
            <a:r>
              <a:rPr lang="lv-LV" dirty="0"/>
              <a:t>British Film </a:t>
            </a:r>
            <a:r>
              <a:rPr lang="lv-LV" dirty="0" err="1"/>
              <a:t>Institute</a:t>
            </a:r>
            <a:r>
              <a:rPr lang="lv-LV" dirty="0"/>
              <a:t>. A </a:t>
            </a:r>
            <a:r>
              <a:rPr lang="lv-LV" dirty="0" err="1"/>
              <a:t>Framework</a:t>
            </a:r>
            <a:r>
              <a:rPr lang="lv-LV" dirty="0"/>
              <a:t> </a:t>
            </a:r>
            <a:r>
              <a:rPr lang="lv-LV" dirty="0" err="1"/>
              <a:t>for</a:t>
            </a:r>
            <a:r>
              <a:rPr lang="lv-LV" dirty="0"/>
              <a:t> Film </a:t>
            </a:r>
            <a:r>
              <a:rPr lang="lv-LV" dirty="0" err="1"/>
              <a:t>Education</a:t>
            </a:r>
            <a:r>
              <a:rPr lang="lv-LV" dirty="0"/>
              <a:t>, 2015. </a:t>
            </a:r>
            <a:r>
              <a:rPr lang="lv-LV" dirty="0" err="1"/>
              <a:t>Available</a:t>
            </a:r>
            <a:r>
              <a:rPr lang="lv-LV" dirty="0"/>
              <a:t>: </a:t>
            </a:r>
            <a:r>
              <a:rPr lang="en-US" dirty="0">
                <a:hlinkClick r:id="rId4"/>
              </a:rPr>
              <a:t>Film education research and advocacy | BFI</a:t>
            </a:r>
            <a:r>
              <a:rPr lang="lv-LV" dirty="0"/>
              <a:t>; https://www.bfi.org.uk/</a:t>
            </a:r>
          </a:p>
          <a:p>
            <a:endParaRPr lang="lv-LV" dirty="0"/>
          </a:p>
          <a:p>
            <a:r>
              <a:rPr lang="lv-LV" dirty="0"/>
              <a:t>British Film </a:t>
            </a:r>
            <a:r>
              <a:rPr lang="lv-LV" dirty="0" err="1"/>
              <a:t>Institute</a:t>
            </a:r>
            <a:r>
              <a:rPr lang="lv-LV" dirty="0"/>
              <a:t>. </a:t>
            </a:r>
            <a:r>
              <a:rPr lang="lv-LV" b="1" dirty="0" err="1"/>
              <a:t>Moving</a:t>
            </a:r>
            <a:r>
              <a:rPr lang="lv-LV" b="1" dirty="0"/>
              <a:t> </a:t>
            </a:r>
            <a:r>
              <a:rPr lang="lv-LV" b="1" dirty="0" err="1"/>
              <a:t>Images</a:t>
            </a:r>
            <a:r>
              <a:rPr lang="lv-LV" b="1" dirty="0"/>
              <a:t> in the </a:t>
            </a:r>
            <a:r>
              <a:rPr lang="lv-LV" b="1" dirty="0" err="1"/>
              <a:t>Classroom</a:t>
            </a:r>
            <a:r>
              <a:rPr lang="lv-LV" b="1" dirty="0"/>
              <a:t>, 2019. </a:t>
            </a:r>
            <a:r>
              <a:rPr lang="lv-LV" b="1" dirty="0" err="1"/>
              <a:t>Available</a:t>
            </a:r>
            <a:r>
              <a:rPr lang="lv-LV" b="1" dirty="0"/>
              <a:t>:</a:t>
            </a:r>
            <a:r>
              <a:rPr lang="lv-LV" dirty="0"/>
              <a:t> </a:t>
            </a:r>
            <a:r>
              <a:rPr lang="en-US" dirty="0">
                <a:hlinkClick r:id="rId4"/>
              </a:rPr>
              <a:t>Film education research and advocacy | BFI</a:t>
            </a:r>
            <a:r>
              <a:rPr lang="lv-LV" dirty="0"/>
              <a:t>, </a:t>
            </a:r>
            <a:r>
              <a:rPr lang="lv-LV" dirty="0">
                <a:hlinkClick r:id="rId5"/>
              </a:rPr>
              <a:t>https://www.bfi.org.uk/</a:t>
            </a:r>
            <a:endParaRPr lang="lv-LV" dirty="0"/>
          </a:p>
          <a:p>
            <a:endParaRPr lang="lv-LV" dirty="0"/>
          </a:p>
          <a:p>
            <a:r>
              <a:rPr lang="lv-LV" dirty="0"/>
              <a:t>Nacionālais kino centrs: Kino skolās. </a:t>
            </a:r>
            <a:r>
              <a:rPr lang="lv-LV" dirty="0" err="1"/>
              <a:t>Aivailable</a:t>
            </a:r>
            <a:r>
              <a:rPr lang="lv-LV" dirty="0"/>
              <a:t>: https//www.filmas.lv</a:t>
            </a:r>
          </a:p>
          <a:p>
            <a:endParaRPr lang="lv-LV" dirty="0"/>
          </a:p>
          <a:p>
            <a:r>
              <a:rPr lang="lv-LV" dirty="0"/>
              <a:t>Nacionālais kultūras centrs. Latvijas skolas soma. </a:t>
            </a:r>
            <a:r>
              <a:rPr lang="lv-LV" dirty="0">
                <a:hlinkClick r:id="rId6"/>
              </a:rPr>
              <a:t>https://latvijasskolassoma.lv</a:t>
            </a:r>
          </a:p>
          <a:p>
            <a:endParaRPr lang="lv-LV" dirty="0"/>
          </a:p>
          <a:p>
            <a:endParaRPr lang="lv-LV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What is </a:t>
            </a:r>
            <a:r>
              <a:rPr lang="lv-LV" dirty="0"/>
              <a:t>a </a:t>
            </a:r>
            <a:r>
              <a:rPr dirty="0"/>
              <a:t>Film Literacy?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0188" cy="4525963"/>
          </a:xfrm>
        </p:spPr>
        <p:txBody>
          <a:bodyPr>
            <a:normAutofit fontScale="85000" lnSpcReduction="10000"/>
          </a:bodyPr>
          <a:lstStyle/>
          <a:p>
            <a:r>
              <a:rPr dirty="0"/>
              <a:t>Understand</a:t>
            </a:r>
            <a:r>
              <a:rPr lang="lv-LV" dirty="0" err="1"/>
              <a:t>ing</a:t>
            </a:r>
            <a:r>
              <a:rPr dirty="0"/>
              <a:t> film</a:t>
            </a:r>
            <a:r>
              <a:rPr lang="lv-LV" dirty="0"/>
              <a:t>, c</a:t>
            </a:r>
            <a:r>
              <a:rPr dirty="0" err="1"/>
              <a:t>ritical</a:t>
            </a:r>
            <a:r>
              <a:rPr dirty="0"/>
              <a:t> viewing</a:t>
            </a:r>
            <a:r>
              <a:rPr lang="lv-LV" dirty="0"/>
              <a:t>, c</a:t>
            </a:r>
            <a:r>
              <a:rPr dirty="0" err="1"/>
              <a:t>reative</a:t>
            </a:r>
            <a:r>
              <a:rPr dirty="0"/>
              <a:t> production</a:t>
            </a:r>
            <a:endParaRPr lang="lv-LV" dirty="0"/>
          </a:p>
          <a:p>
            <a:pPr marL="0" indent="0">
              <a:buNone/>
            </a:pPr>
            <a:endParaRPr lang="lv-LV" dirty="0"/>
          </a:p>
          <a:p>
            <a:r>
              <a:rPr lang="en-US" dirty="0">
                <a:solidFill>
                  <a:srgbClr val="FF0000"/>
                </a:solidFill>
              </a:rPr>
              <a:t>‘The level of understanding of a film, the ability to be conscious and curious in the choice of films; the competence to critically watch a film and to </a:t>
            </a:r>
            <a:r>
              <a:rPr lang="en-US" dirty="0" err="1">
                <a:solidFill>
                  <a:srgbClr val="FF0000"/>
                </a:solidFill>
              </a:rPr>
              <a:t>analyse</a:t>
            </a:r>
            <a:r>
              <a:rPr lang="en-US" dirty="0">
                <a:solidFill>
                  <a:srgbClr val="FF0000"/>
                </a:solidFill>
              </a:rPr>
              <a:t> its content, cinematography and technical aspects; and the ability to manipulate its language and technical resources in creative moving image production’</a:t>
            </a:r>
            <a:endParaRPr lang="lv-LV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sz="1900" dirty="0"/>
              <a:t>European </a:t>
            </a:r>
            <a:r>
              <a:rPr lang="lv-LV" sz="1900" dirty="0" err="1"/>
              <a:t>Comission</a:t>
            </a:r>
            <a:r>
              <a:rPr lang="lv-LV" sz="1900" dirty="0"/>
              <a:t>. </a:t>
            </a:r>
            <a:r>
              <a:rPr lang="lv-LV" sz="1900" dirty="0" err="1"/>
              <a:t>Screening</a:t>
            </a:r>
            <a:r>
              <a:rPr lang="lv-LV" sz="1900" dirty="0"/>
              <a:t> </a:t>
            </a:r>
            <a:r>
              <a:rPr lang="lv-LV" sz="1900" dirty="0" err="1"/>
              <a:t>Literacy</a:t>
            </a:r>
            <a:r>
              <a:rPr lang="lv-LV" sz="1900" dirty="0"/>
              <a:t>: </a:t>
            </a:r>
            <a:r>
              <a:rPr lang="lv-LV" sz="1900" dirty="0" err="1"/>
              <a:t>Executive</a:t>
            </a:r>
            <a:r>
              <a:rPr lang="lv-LV" sz="1900" dirty="0"/>
              <a:t> </a:t>
            </a:r>
            <a:r>
              <a:rPr lang="lv-LV" sz="1900" dirty="0" err="1"/>
              <a:t>Summary</a:t>
            </a:r>
            <a:r>
              <a:rPr lang="lv-LV" sz="1900" dirty="0"/>
              <a:t>. 2013</a:t>
            </a:r>
            <a:endParaRPr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26D2D8C1-A73A-6673-8A2F-2DD1D2CB3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lv-LV" sz="4700"/>
              <a:t>EU Policy Context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sX0" fmla="*/ 0 w 8140446"/>
              <a:gd name="csY0" fmla="*/ 0 h 18288"/>
              <a:gd name="csX1" fmla="*/ 434157 w 8140446"/>
              <a:gd name="csY1" fmla="*/ 0 h 18288"/>
              <a:gd name="csX2" fmla="*/ 1193932 w 8140446"/>
              <a:gd name="csY2" fmla="*/ 0 h 18288"/>
              <a:gd name="csX3" fmla="*/ 1628089 w 8140446"/>
              <a:gd name="csY3" fmla="*/ 0 h 18288"/>
              <a:gd name="csX4" fmla="*/ 2225055 w 8140446"/>
              <a:gd name="csY4" fmla="*/ 0 h 18288"/>
              <a:gd name="csX5" fmla="*/ 3066235 w 8140446"/>
              <a:gd name="csY5" fmla="*/ 0 h 18288"/>
              <a:gd name="csX6" fmla="*/ 3744605 w 8140446"/>
              <a:gd name="csY6" fmla="*/ 0 h 18288"/>
              <a:gd name="csX7" fmla="*/ 4504380 w 8140446"/>
              <a:gd name="csY7" fmla="*/ 0 h 18288"/>
              <a:gd name="csX8" fmla="*/ 5101346 w 8140446"/>
              <a:gd name="csY8" fmla="*/ 0 h 18288"/>
              <a:gd name="csX9" fmla="*/ 5779717 w 8140446"/>
              <a:gd name="csY9" fmla="*/ 0 h 18288"/>
              <a:gd name="csX10" fmla="*/ 6620896 w 8140446"/>
              <a:gd name="csY10" fmla="*/ 0 h 18288"/>
              <a:gd name="csX11" fmla="*/ 7136458 w 8140446"/>
              <a:gd name="csY11" fmla="*/ 0 h 18288"/>
              <a:gd name="csX12" fmla="*/ 8140446 w 8140446"/>
              <a:gd name="csY12" fmla="*/ 0 h 18288"/>
              <a:gd name="csX13" fmla="*/ 8140446 w 8140446"/>
              <a:gd name="csY13" fmla="*/ 18288 h 18288"/>
              <a:gd name="csX14" fmla="*/ 7543480 w 8140446"/>
              <a:gd name="csY14" fmla="*/ 18288 h 18288"/>
              <a:gd name="csX15" fmla="*/ 7109323 w 8140446"/>
              <a:gd name="csY15" fmla="*/ 18288 h 18288"/>
              <a:gd name="csX16" fmla="*/ 6430952 w 8140446"/>
              <a:gd name="csY16" fmla="*/ 18288 h 18288"/>
              <a:gd name="csX17" fmla="*/ 5915391 w 8140446"/>
              <a:gd name="csY17" fmla="*/ 18288 h 18288"/>
              <a:gd name="csX18" fmla="*/ 5237020 w 8140446"/>
              <a:gd name="csY18" fmla="*/ 18288 h 18288"/>
              <a:gd name="csX19" fmla="*/ 4558650 w 8140446"/>
              <a:gd name="csY19" fmla="*/ 18288 h 18288"/>
              <a:gd name="csX20" fmla="*/ 3880279 w 8140446"/>
              <a:gd name="csY20" fmla="*/ 18288 h 18288"/>
              <a:gd name="csX21" fmla="*/ 3201909 w 8140446"/>
              <a:gd name="csY21" fmla="*/ 18288 h 18288"/>
              <a:gd name="csX22" fmla="*/ 2604943 w 8140446"/>
              <a:gd name="csY22" fmla="*/ 18288 h 18288"/>
              <a:gd name="csX23" fmla="*/ 1845168 w 8140446"/>
              <a:gd name="csY23" fmla="*/ 18288 h 18288"/>
              <a:gd name="csX24" fmla="*/ 1166797 w 8140446"/>
              <a:gd name="csY24" fmla="*/ 18288 h 18288"/>
              <a:gd name="csX25" fmla="*/ 0 w 8140446"/>
              <a:gd name="csY25" fmla="*/ 18288 h 18288"/>
              <a:gd name="csX26" fmla="*/ 0 w 8140446"/>
              <a:gd name="csY2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DFEF5E7F-F953-A988-8A47-5673B8067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 lnSpcReduction="10000"/>
          </a:bodyPr>
          <a:lstStyle/>
          <a:p>
            <a:r>
              <a:rPr lang="en-GB" sz="1600" b="1" dirty="0"/>
              <a:t>Term film literacy </a:t>
            </a:r>
            <a:r>
              <a:rPr lang="en-GB" sz="1600" dirty="0"/>
              <a:t>appears in several </a:t>
            </a:r>
            <a:r>
              <a:rPr lang="en-GB" sz="1600" b="1" dirty="0"/>
              <a:t>European Commission and EU-related documents and studies</a:t>
            </a:r>
            <a:r>
              <a:rPr lang="en-GB" sz="1600" dirty="0"/>
              <a:t>, especially from around 2011–2015 within audiovisual/media policy and education contexts.</a:t>
            </a:r>
            <a:endParaRPr lang="lv-LV" sz="1600" dirty="0"/>
          </a:p>
          <a:p>
            <a:pPr marL="0" indent="0">
              <a:buNone/>
            </a:pPr>
            <a:endParaRPr lang="lv-LV" sz="1600" dirty="0"/>
          </a:p>
          <a:p>
            <a:r>
              <a:rPr lang="lv-LV" sz="1600" dirty="0"/>
              <a:t>I</a:t>
            </a:r>
            <a:r>
              <a:rPr lang="en-GB" sz="1600" dirty="0"/>
              <a:t>n July 2011, the European </a:t>
            </a:r>
            <a:r>
              <a:rPr lang="lv-LV" sz="1600" dirty="0"/>
              <a:t>C</a:t>
            </a:r>
            <a:r>
              <a:rPr lang="en-GB" sz="1600" dirty="0" err="1"/>
              <a:t>ommission</a:t>
            </a:r>
            <a:r>
              <a:rPr lang="en-GB" sz="1600" dirty="0"/>
              <a:t> published an invitation to tender for a </a:t>
            </a:r>
            <a:r>
              <a:rPr lang="lv-LV" sz="1600" dirty="0"/>
              <a:t>E</a:t>
            </a:r>
            <a:r>
              <a:rPr lang="en-GB" sz="1600" dirty="0" err="1"/>
              <a:t>uropean</a:t>
            </a:r>
            <a:r>
              <a:rPr lang="en-GB" sz="1600" dirty="0"/>
              <a:t>-scale experts’ </a:t>
            </a:r>
            <a:r>
              <a:rPr lang="en-GB" sz="1600" i="1" dirty="0"/>
              <a:t>Study on film literacy in </a:t>
            </a:r>
            <a:r>
              <a:rPr lang="lv-LV" sz="1600" i="1" dirty="0"/>
              <a:t>E</a:t>
            </a:r>
            <a:r>
              <a:rPr lang="en-GB" sz="1600" i="1" dirty="0" err="1"/>
              <a:t>urope</a:t>
            </a:r>
            <a:r>
              <a:rPr lang="en-GB" sz="1600" i="1" dirty="0"/>
              <a:t>, </a:t>
            </a:r>
            <a:r>
              <a:rPr lang="en-GB" sz="1600" dirty="0"/>
              <a:t>asking for evidence-based recommendations to inform policy making in the forthcoming </a:t>
            </a:r>
            <a:r>
              <a:rPr lang="lv-LV" sz="1600" i="1" dirty="0"/>
              <a:t>C</a:t>
            </a:r>
            <a:r>
              <a:rPr lang="en-GB" sz="1600" i="1" dirty="0" err="1"/>
              <a:t>reative</a:t>
            </a:r>
            <a:r>
              <a:rPr lang="en-GB" sz="1600" i="1" dirty="0"/>
              <a:t> </a:t>
            </a:r>
            <a:r>
              <a:rPr lang="lv-LV" sz="1600" i="1" dirty="0"/>
              <a:t>E</a:t>
            </a:r>
            <a:r>
              <a:rPr lang="en-GB" sz="1600" i="1" dirty="0" err="1"/>
              <a:t>urope</a:t>
            </a:r>
            <a:r>
              <a:rPr lang="en-GB" sz="1600" i="1" dirty="0"/>
              <a:t> </a:t>
            </a:r>
            <a:r>
              <a:rPr lang="en-GB" sz="1600" dirty="0"/>
              <a:t>framework. </a:t>
            </a:r>
            <a:endParaRPr lang="lv-LV" sz="1600" dirty="0"/>
          </a:p>
          <a:p>
            <a:pPr marL="0" indent="0">
              <a:buNone/>
            </a:pPr>
            <a:endParaRPr lang="lv-LV" sz="1600" dirty="0"/>
          </a:p>
          <a:p>
            <a:r>
              <a:rPr lang="en-GB" sz="1600" b="1" dirty="0"/>
              <a:t>The European Commission’s definition of film literacy from the original tender specification: </a:t>
            </a:r>
            <a:endParaRPr lang="lv-LV" sz="1600" b="1" dirty="0"/>
          </a:p>
          <a:p>
            <a:r>
              <a:rPr lang="en-GB" sz="1600" b="1" dirty="0"/>
              <a:t>‘the level of understanding of a film, the ability to be conscious and curious in the choice of films and the competence to critically watch a film and to analyse its content, cinematography and technical aspects’. </a:t>
            </a:r>
            <a:endParaRPr lang="lv-LV" sz="1600" b="1" dirty="0"/>
          </a:p>
          <a:p>
            <a:pPr marL="0" indent="0">
              <a:buNone/>
            </a:pPr>
            <a:endParaRPr lang="lv-LV" sz="1600" b="1" dirty="0"/>
          </a:p>
          <a:p>
            <a:r>
              <a:rPr lang="en-GB" sz="1600" b="1" dirty="0"/>
              <a:t>The tender specified coverage of the formal, informal, and audio-visual sectors in film education (but not including Higher education).</a:t>
            </a:r>
            <a:endParaRPr lang="lv-LV" sz="1600" dirty="0"/>
          </a:p>
          <a:p>
            <a:endParaRPr lang="lv-LV" sz="1900" dirty="0"/>
          </a:p>
        </p:txBody>
      </p:sp>
    </p:spTree>
    <p:extLst>
      <p:ext uri="{BB962C8B-B14F-4D97-AF65-F5344CB8AC3E}">
        <p14:creationId xmlns:p14="http://schemas.microsoft.com/office/powerpoint/2010/main" val="149237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sX0" fmla="*/ 0 w 8229600"/>
              <a:gd name="csY0" fmla="*/ 0 h 18288"/>
              <a:gd name="csX1" fmla="*/ 521208 w 8229600"/>
              <a:gd name="csY1" fmla="*/ 0 h 18288"/>
              <a:gd name="csX2" fmla="*/ 1371600 w 8229600"/>
              <a:gd name="csY2" fmla="*/ 0 h 18288"/>
              <a:gd name="csX3" fmla="*/ 2221992 w 8229600"/>
              <a:gd name="csY3" fmla="*/ 0 h 18288"/>
              <a:gd name="csX4" fmla="*/ 3072384 w 8229600"/>
              <a:gd name="csY4" fmla="*/ 0 h 18288"/>
              <a:gd name="csX5" fmla="*/ 3511296 w 8229600"/>
              <a:gd name="csY5" fmla="*/ 0 h 18288"/>
              <a:gd name="csX6" fmla="*/ 4114800 w 8229600"/>
              <a:gd name="csY6" fmla="*/ 0 h 18288"/>
              <a:gd name="csX7" fmla="*/ 4553712 w 8229600"/>
              <a:gd name="csY7" fmla="*/ 0 h 18288"/>
              <a:gd name="csX8" fmla="*/ 5239512 w 8229600"/>
              <a:gd name="csY8" fmla="*/ 0 h 18288"/>
              <a:gd name="csX9" fmla="*/ 5843016 w 8229600"/>
              <a:gd name="csY9" fmla="*/ 0 h 18288"/>
              <a:gd name="csX10" fmla="*/ 6611112 w 8229600"/>
              <a:gd name="csY10" fmla="*/ 0 h 18288"/>
              <a:gd name="csX11" fmla="*/ 7461504 w 8229600"/>
              <a:gd name="csY11" fmla="*/ 0 h 18288"/>
              <a:gd name="csX12" fmla="*/ 8229600 w 8229600"/>
              <a:gd name="csY12" fmla="*/ 0 h 18288"/>
              <a:gd name="csX13" fmla="*/ 8229600 w 8229600"/>
              <a:gd name="csY13" fmla="*/ 18288 h 18288"/>
              <a:gd name="csX14" fmla="*/ 7461504 w 8229600"/>
              <a:gd name="csY14" fmla="*/ 18288 h 18288"/>
              <a:gd name="csX15" fmla="*/ 6940296 w 8229600"/>
              <a:gd name="csY15" fmla="*/ 18288 h 18288"/>
              <a:gd name="csX16" fmla="*/ 6419088 w 8229600"/>
              <a:gd name="csY16" fmla="*/ 18288 h 18288"/>
              <a:gd name="csX17" fmla="*/ 5650992 w 8229600"/>
              <a:gd name="csY17" fmla="*/ 18288 h 18288"/>
              <a:gd name="csX18" fmla="*/ 5129784 w 8229600"/>
              <a:gd name="csY18" fmla="*/ 18288 h 18288"/>
              <a:gd name="csX19" fmla="*/ 4690872 w 8229600"/>
              <a:gd name="csY19" fmla="*/ 18288 h 18288"/>
              <a:gd name="csX20" fmla="*/ 4087368 w 8229600"/>
              <a:gd name="csY20" fmla="*/ 18288 h 18288"/>
              <a:gd name="csX21" fmla="*/ 3401568 w 8229600"/>
              <a:gd name="csY21" fmla="*/ 18288 h 18288"/>
              <a:gd name="csX22" fmla="*/ 2798064 w 8229600"/>
              <a:gd name="csY22" fmla="*/ 18288 h 18288"/>
              <a:gd name="csX23" fmla="*/ 2276856 w 8229600"/>
              <a:gd name="csY23" fmla="*/ 18288 h 18288"/>
              <a:gd name="csX24" fmla="*/ 1426464 w 8229600"/>
              <a:gd name="csY24" fmla="*/ 18288 h 18288"/>
              <a:gd name="csX25" fmla="*/ 740664 w 8229600"/>
              <a:gd name="csY25" fmla="*/ 18288 h 18288"/>
              <a:gd name="csX26" fmla="*/ 0 w 8229600"/>
              <a:gd name="csY26" fmla="*/ 18288 h 18288"/>
              <a:gd name="csX27" fmla="*/ 0 w 8229600"/>
              <a:gd name="csY2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D5E6887-7D47-7BE1-8BDE-DFD5F695C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lv-LV" sz="1600" dirty="0"/>
              <a:t>T</a:t>
            </a:r>
            <a:r>
              <a:rPr lang="en-GB" sz="1600" dirty="0"/>
              <a:t>he tender was won by a consortium of UK and </a:t>
            </a:r>
            <a:r>
              <a:rPr lang="lv-LV" sz="1600" dirty="0"/>
              <a:t>E</a:t>
            </a:r>
            <a:r>
              <a:rPr lang="en-GB" sz="1600" dirty="0" err="1"/>
              <a:t>uropean</a:t>
            </a:r>
            <a:r>
              <a:rPr lang="en-GB" sz="1600" dirty="0"/>
              <a:t> partners, led by the British Film institute. </a:t>
            </a:r>
            <a:r>
              <a:rPr lang="lv-LV" sz="1600" dirty="0"/>
              <a:t>R</a:t>
            </a:r>
            <a:r>
              <a:rPr lang="en-GB" sz="1600" dirty="0" err="1"/>
              <a:t>eport</a:t>
            </a:r>
            <a:r>
              <a:rPr lang="lv-LV" sz="1600" dirty="0"/>
              <a:t> </a:t>
            </a:r>
            <a:r>
              <a:rPr lang="lv-LV" sz="1600" i="1" dirty="0" err="1"/>
              <a:t>Screening</a:t>
            </a:r>
            <a:r>
              <a:rPr lang="lv-LV" sz="1600" i="1" dirty="0"/>
              <a:t> </a:t>
            </a:r>
            <a:r>
              <a:rPr lang="lv-LV" sz="1600" i="1" dirty="0" err="1"/>
              <a:t>Literacy</a:t>
            </a:r>
            <a:r>
              <a:rPr lang="lv-LV" sz="1600" i="1" dirty="0"/>
              <a:t>: Film </a:t>
            </a:r>
            <a:r>
              <a:rPr lang="lv-LV" sz="1600" i="1" dirty="0" err="1"/>
              <a:t>Education</a:t>
            </a:r>
            <a:r>
              <a:rPr lang="lv-LV" sz="1600" i="1" dirty="0"/>
              <a:t> in Europe</a:t>
            </a:r>
            <a:r>
              <a:rPr lang="lv-LV" sz="1600" dirty="0"/>
              <a:t> (2013)</a:t>
            </a:r>
          </a:p>
          <a:p>
            <a:pPr>
              <a:lnSpc>
                <a:spcPct val="90000"/>
              </a:lnSpc>
            </a:pPr>
            <a:endParaRPr lang="lv-LV" sz="1600" b="1" dirty="0"/>
          </a:p>
          <a:p>
            <a:pPr>
              <a:lnSpc>
                <a:spcPct val="90000"/>
              </a:lnSpc>
            </a:pPr>
            <a:r>
              <a:rPr lang="lv-LV" sz="1600" b="1" dirty="0" err="1"/>
              <a:t>Authors</a:t>
            </a:r>
            <a:r>
              <a:rPr lang="lv-LV" sz="1600" b="1" dirty="0"/>
              <a:t>: </a:t>
            </a:r>
            <a:r>
              <a:rPr lang="en-GB" sz="1600" b="1" dirty="0"/>
              <a:t>Mark Reid, </a:t>
            </a:r>
            <a:r>
              <a:rPr lang="en-GB" sz="1600" dirty="0"/>
              <a:t>British Film I</a:t>
            </a:r>
            <a:r>
              <a:rPr lang="lv-LV" sz="1600" dirty="0"/>
              <a:t>n</a:t>
            </a:r>
            <a:r>
              <a:rPr lang="en-GB" sz="1600" dirty="0" err="1"/>
              <a:t>stitute</a:t>
            </a:r>
            <a:r>
              <a:rPr lang="lv-LV" sz="1600" dirty="0"/>
              <a:t>,</a:t>
            </a:r>
            <a:r>
              <a:rPr lang="en-GB" sz="1600" dirty="0"/>
              <a:t> and </a:t>
            </a:r>
            <a:r>
              <a:rPr lang="en-GB" sz="1600" b="1" dirty="0"/>
              <a:t>Andrew Burn</a:t>
            </a:r>
            <a:r>
              <a:rPr lang="en-GB" sz="1600" dirty="0"/>
              <a:t>, London University institute of </a:t>
            </a:r>
            <a:r>
              <a:rPr lang="lv-LV" sz="1600" dirty="0"/>
              <a:t>E</a:t>
            </a:r>
            <a:r>
              <a:rPr lang="en-GB" sz="1600" dirty="0" err="1"/>
              <a:t>ducation</a:t>
            </a:r>
            <a:r>
              <a:rPr lang="en-GB" sz="1600" dirty="0"/>
              <a:t>. </a:t>
            </a:r>
            <a:endParaRPr lang="lv-LV" sz="1600" dirty="0"/>
          </a:p>
          <a:p>
            <a:pPr>
              <a:lnSpc>
                <a:spcPct val="90000"/>
              </a:lnSpc>
            </a:pPr>
            <a:endParaRPr lang="lv-LV" sz="1600" dirty="0"/>
          </a:p>
          <a:p>
            <a:pPr>
              <a:lnSpc>
                <a:spcPct val="90000"/>
              </a:lnSpc>
            </a:pPr>
            <a:r>
              <a:rPr lang="en-GB" sz="1600" dirty="0"/>
              <a:t>British film institute is the governmental body responsible for the film policy and subsidies for the film industry. </a:t>
            </a:r>
            <a:endParaRPr lang="lv-LV" sz="1600" dirty="0"/>
          </a:p>
          <a:p>
            <a:pPr marL="0" indent="0">
              <a:lnSpc>
                <a:spcPct val="90000"/>
              </a:lnSpc>
              <a:buNone/>
            </a:pPr>
            <a:r>
              <a:rPr lang="lv-LV" sz="1600" dirty="0"/>
              <a:t>-------------------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It is important to note, </a:t>
            </a:r>
            <a:r>
              <a:rPr lang="lv-LV" sz="1600" dirty="0" err="1"/>
              <a:t>that</a:t>
            </a:r>
            <a:r>
              <a:rPr lang="en-US" sz="1600" dirty="0"/>
              <a:t> </a:t>
            </a:r>
            <a:r>
              <a:rPr lang="lv-LV" sz="1600" dirty="0" err="1"/>
              <a:t>governmental</a:t>
            </a:r>
            <a:r>
              <a:rPr lang="lv-LV" sz="1600" dirty="0"/>
              <a:t> </a:t>
            </a:r>
            <a:r>
              <a:rPr lang="en-US" sz="1600" dirty="0"/>
              <a:t>film institutions (not universities) were the ones that, during the given time period, brought the issue of film literacy to the forefront.</a:t>
            </a:r>
            <a:endParaRPr lang="lv-LV" sz="1600" dirty="0"/>
          </a:p>
          <a:p>
            <a:pPr>
              <a:lnSpc>
                <a:spcPct val="90000"/>
              </a:lnSpc>
            </a:pPr>
            <a:endParaRPr lang="lv-LV" sz="1600" dirty="0"/>
          </a:p>
          <a:p>
            <a:pPr>
              <a:lnSpc>
                <a:spcPct val="90000"/>
              </a:lnSpc>
            </a:pPr>
            <a:endParaRPr lang="lv-LV" sz="1600" dirty="0"/>
          </a:p>
        </p:txBody>
      </p:sp>
      <p:sp>
        <p:nvSpPr>
          <p:cNvPr id="6" name="Virsraksts 5">
            <a:extLst>
              <a:ext uri="{FF2B5EF4-FFF2-40B4-BE49-F238E27FC236}">
                <a16:creationId xmlns:a16="http://schemas.microsoft.com/office/drawing/2014/main" id="{6068D765-E69E-C02C-3C2D-0A2B215F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EU </a:t>
            </a:r>
            <a:r>
              <a:rPr lang="lv-LV" dirty="0" err="1"/>
              <a:t>Policy</a:t>
            </a:r>
            <a:r>
              <a:rPr lang="lv-LV" dirty="0"/>
              <a:t> </a:t>
            </a:r>
            <a:r>
              <a:rPr lang="lv-LV" dirty="0" err="1"/>
              <a:t>Context</a:t>
            </a:r>
            <a:endParaRPr lang="lv-LV" dirty="0"/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49D72827-4BF5-D393-98BD-8AE2CF6EE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911" y="1918516"/>
            <a:ext cx="3297720" cy="464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1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DDEB35EA-4C6E-2790-8DE5-32CB3EDDD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444" y="1940558"/>
            <a:ext cx="5697111" cy="48066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7DB59-91E1-41CC-AEAF-DD010F922A8F}"/>
              </a:ext>
            </a:extLst>
          </p:cNvPr>
          <p:cNvSpPr txBox="1"/>
          <p:nvPr/>
        </p:nvSpPr>
        <p:spPr>
          <a:xfrm>
            <a:off x="566057" y="740229"/>
            <a:ext cx="7935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AIM: To </a:t>
            </a:r>
            <a:r>
              <a:rPr lang="lv-LV" sz="2400" b="1" dirty="0" err="1"/>
              <a:t>inspire</a:t>
            </a:r>
            <a:r>
              <a:rPr lang="lv-LV" sz="2400" b="1" dirty="0"/>
              <a:t> </a:t>
            </a:r>
            <a:r>
              <a:rPr lang="lv-LV" sz="2400" b="1" dirty="0" err="1"/>
              <a:t>and</a:t>
            </a:r>
            <a:r>
              <a:rPr lang="lv-LV" sz="2400" b="1" dirty="0"/>
              <a:t> </a:t>
            </a:r>
            <a:r>
              <a:rPr lang="lv-LV" sz="2400" b="1" dirty="0" err="1"/>
              <a:t>equip</a:t>
            </a:r>
            <a:r>
              <a:rPr lang="lv-LV" sz="2400" b="1" dirty="0"/>
              <a:t> </a:t>
            </a:r>
            <a:r>
              <a:rPr lang="lv-LV" sz="2400" b="1" dirty="0" err="1"/>
              <a:t>people</a:t>
            </a:r>
            <a:r>
              <a:rPr lang="lv-LV" sz="2400" b="1" dirty="0"/>
              <a:t> </a:t>
            </a:r>
            <a:r>
              <a:rPr lang="lv-LV" sz="2400" b="1" dirty="0" err="1"/>
              <a:t>across</a:t>
            </a:r>
            <a:r>
              <a:rPr lang="lv-LV" sz="2400" b="1" dirty="0"/>
              <a:t> Europe to </a:t>
            </a:r>
            <a:r>
              <a:rPr lang="lv-LV" sz="2400" b="1" dirty="0" err="1"/>
              <a:t>be</a:t>
            </a:r>
            <a:r>
              <a:rPr lang="lv-LV" sz="2400" b="1" dirty="0"/>
              <a:t> </a:t>
            </a:r>
            <a:r>
              <a:rPr lang="lv-LV" sz="2400" b="1" dirty="0" err="1"/>
              <a:t>able</a:t>
            </a:r>
            <a:r>
              <a:rPr lang="lv-LV" sz="2400" b="1" dirty="0"/>
              <a:t> to </a:t>
            </a:r>
            <a:r>
              <a:rPr lang="lv-LV" sz="2400" b="1" dirty="0" err="1"/>
              <a:t>access</a:t>
            </a:r>
            <a:r>
              <a:rPr lang="lv-LV" sz="2400" b="1" dirty="0"/>
              <a:t>, </a:t>
            </a:r>
            <a:r>
              <a:rPr lang="lv-LV" sz="2400" b="1" dirty="0" err="1"/>
              <a:t>enjoy</a:t>
            </a:r>
            <a:r>
              <a:rPr lang="lv-LV" sz="2400" b="1" dirty="0"/>
              <a:t> </a:t>
            </a:r>
            <a:r>
              <a:rPr lang="lv-LV" sz="2400" b="1" dirty="0" err="1"/>
              <a:t>and</a:t>
            </a:r>
            <a:r>
              <a:rPr lang="lv-LV" sz="2400" b="1" dirty="0"/>
              <a:t> </a:t>
            </a:r>
            <a:r>
              <a:rPr lang="lv-LV" sz="2400" b="1" dirty="0" err="1"/>
              <a:t>understand</a:t>
            </a:r>
            <a:r>
              <a:rPr lang="lv-LV" sz="2400" b="1" dirty="0"/>
              <a:t>, </a:t>
            </a:r>
            <a:r>
              <a:rPr lang="lv-LV" sz="2400" b="1" dirty="0" err="1"/>
              <a:t>create</a:t>
            </a:r>
            <a:r>
              <a:rPr lang="lv-LV" sz="2400" b="1" dirty="0"/>
              <a:t>, </a:t>
            </a:r>
            <a:r>
              <a:rPr lang="lv-LV" sz="2400" b="1" dirty="0" err="1"/>
              <a:t>explore</a:t>
            </a:r>
            <a:r>
              <a:rPr lang="lv-LV" sz="2400" b="1" dirty="0"/>
              <a:t> </a:t>
            </a:r>
            <a:r>
              <a:rPr lang="lv-LV" sz="2400" b="1" dirty="0" err="1"/>
              <a:t>and</a:t>
            </a:r>
            <a:r>
              <a:rPr lang="lv-LV" sz="2400" b="1" dirty="0"/>
              <a:t> </a:t>
            </a:r>
            <a:r>
              <a:rPr lang="lv-LV" sz="2400" b="1" dirty="0" err="1"/>
              <a:t>share</a:t>
            </a:r>
            <a:r>
              <a:rPr lang="lv-LV" sz="2400" b="1" dirty="0"/>
              <a:t> </a:t>
            </a:r>
            <a:r>
              <a:rPr lang="lv-LV" sz="2400" b="1" dirty="0" err="1"/>
              <a:t>film</a:t>
            </a:r>
            <a:r>
              <a:rPr lang="lv-LV" sz="2400" b="1" dirty="0"/>
              <a:t> in </a:t>
            </a:r>
            <a:r>
              <a:rPr lang="lv-LV" sz="2400" b="1" dirty="0" err="1"/>
              <a:t>all</a:t>
            </a:r>
            <a:r>
              <a:rPr lang="lv-LV" sz="2400" b="1" dirty="0"/>
              <a:t> </a:t>
            </a:r>
            <a:r>
              <a:rPr lang="lv-LV" sz="2400" b="1" dirty="0" err="1"/>
              <a:t>its</a:t>
            </a:r>
            <a:r>
              <a:rPr lang="lv-LV" sz="2400" b="1" dirty="0"/>
              <a:t> </a:t>
            </a:r>
            <a:r>
              <a:rPr lang="lv-LV" sz="2400" b="1" dirty="0" err="1"/>
              <a:t>forms</a:t>
            </a:r>
            <a:r>
              <a:rPr lang="lv-LV" sz="2400" b="1" dirty="0"/>
              <a:t> </a:t>
            </a:r>
            <a:r>
              <a:rPr lang="lv-LV" sz="2400" b="1" dirty="0" err="1"/>
              <a:t>through</a:t>
            </a:r>
            <a:r>
              <a:rPr lang="lv-LV" sz="2400" b="1" dirty="0"/>
              <a:t> </a:t>
            </a:r>
            <a:r>
              <a:rPr lang="lv-LV" sz="2400" b="1" dirty="0" err="1"/>
              <a:t>their</a:t>
            </a:r>
            <a:r>
              <a:rPr lang="lv-LV" sz="2400" b="1" dirty="0"/>
              <a:t> </a:t>
            </a:r>
            <a:r>
              <a:rPr lang="lv-LV" sz="2400" b="1" dirty="0" err="1"/>
              <a:t>lives</a:t>
            </a:r>
            <a:endParaRPr lang="lv-LV" sz="2400" b="1" dirty="0"/>
          </a:p>
        </p:txBody>
      </p:sp>
    </p:spTree>
    <p:extLst>
      <p:ext uri="{BB962C8B-B14F-4D97-AF65-F5344CB8AC3E}">
        <p14:creationId xmlns:p14="http://schemas.microsoft.com/office/powerpoint/2010/main" val="120529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0ADA7E5-D2DA-E01B-78EA-E123C418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Findings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challenges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9C192C2-4DE4-2742-26B2-D75629756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lv-LV" dirty="0" err="1"/>
              <a:t>Where</a:t>
            </a:r>
            <a:r>
              <a:rPr lang="lv-LV" dirty="0"/>
              <a:t> </a:t>
            </a:r>
            <a:r>
              <a:rPr lang="lv-LV" dirty="0" err="1"/>
              <a:t>does</a:t>
            </a:r>
            <a:r>
              <a:rPr lang="lv-LV" dirty="0"/>
              <a:t> </a:t>
            </a:r>
            <a:r>
              <a:rPr lang="lv-LV" dirty="0" err="1"/>
              <a:t>film</a:t>
            </a:r>
            <a:r>
              <a:rPr lang="lv-LV" dirty="0"/>
              <a:t> </a:t>
            </a:r>
            <a:r>
              <a:rPr lang="lv-LV" dirty="0" err="1"/>
              <a:t>education</a:t>
            </a:r>
            <a:r>
              <a:rPr lang="lv-LV" dirty="0"/>
              <a:t> </a:t>
            </a:r>
            <a:r>
              <a:rPr lang="lv-LV" dirty="0" err="1"/>
              <a:t>happen</a:t>
            </a:r>
            <a:r>
              <a:rPr lang="lv-LV" dirty="0"/>
              <a:t>?</a:t>
            </a:r>
          </a:p>
          <a:p>
            <a:r>
              <a:rPr lang="lv-LV" dirty="0"/>
              <a:t> </a:t>
            </a:r>
            <a:r>
              <a:rPr lang="lv-LV" b="1" dirty="0"/>
              <a:t>In the </a:t>
            </a:r>
            <a:r>
              <a:rPr lang="lv-LV" b="1" dirty="0" err="1"/>
              <a:t>school</a:t>
            </a:r>
            <a:r>
              <a:rPr lang="lv-LV" b="1" dirty="0"/>
              <a:t> </a:t>
            </a:r>
            <a:r>
              <a:rPr lang="lv-LV" b="1" dirty="0" err="1"/>
              <a:t>curriculum</a:t>
            </a:r>
            <a:r>
              <a:rPr lang="lv-LV" b="1" dirty="0"/>
              <a:t>; </a:t>
            </a:r>
            <a:r>
              <a:rPr lang="lv-LV" b="1" dirty="0" err="1"/>
              <a:t>after</a:t>
            </a:r>
            <a:r>
              <a:rPr lang="lv-LV" b="1" dirty="0"/>
              <a:t> </a:t>
            </a:r>
            <a:r>
              <a:rPr lang="lv-LV" b="1" dirty="0" err="1"/>
              <a:t>school</a:t>
            </a:r>
            <a:r>
              <a:rPr lang="lv-LV" b="1" dirty="0"/>
              <a:t>; </a:t>
            </a:r>
            <a:r>
              <a:rPr lang="lv-LV" b="1" dirty="0" err="1"/>
              <a:t>outside</a:t>
            </a:r>
            <a:r>
              <a:rPr lang="lv-LV" b="1" dirty="0"/>
              <a:t> </a:t>
            </a:r>
            <a:r>
              <a:rPr lang="lv-LV" b="1" dirty="0" err="1"/>
              <a:t>school</a:t>
            </a:r>
            <a:endParaRPr lang="lv-LV" b="1" dirty="0"/>
          </a:p>
          <a:p>
            <a:r>
              <a:rPr lang="en-US" dirty="0"/>
              <a:t>School curriculum is central to European policy because it is the main area where states can ensure access for all students. </a:t>
            </a:r>
            <a:r>
              <a:rPr lang="en-US" dirty="0">
                <a:solidFill>
                  <a:srgbClr val="FF0000"/>
                </a:solidFill>
              </a:rPr>
              <a:t>Findings show that film education is usually integrated into other subjects, which can weaken its quality and visibility. </a:t>
            </a:r>
            <a:endParaRPr lang="lv-LV" dirty="0">
              <a:solidFill>
                <a:srgbClr val="FF0000"/>
              </a:solidFill>
            </a:endParaRPr>
          </a:p>
          <a:p>
            <a:r>
              <a:rPr lang="en-US" dirty="0"/>
              <a:t>Only rarely is film education a separate subject in the core curriculum, and this occurs in very few countries and education levels.</a:t>
            </a: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98564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5589A37-4462-2474-F2D4-370BABDC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14 </a:t>
            </a:r>
            <a:r>
              <a:rPr lang="lv-LV" dirty="0" err="1"/>
              <a:t>Recomendations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C82753E-9521-37F9-9008-CF4B199B0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Draft a model of film education for </a:t>
            </a:r>
            <a:r>
              <a:rPr lang="lv-LV" dirty="0"/>
              <a:t>E</a:t>
            </a:r>
            <a:r>
              <a:rPr lang="en-US" dirty="0" err="1"/>
              <a:t>urope</a:t>
            </a:r>
            <a:r>
              <a:rPr lang="en-US" dirty="0"/>
              <a:t>, including appreciation of film as an art form, critical understanding, access to national heritage, world cinema and popular film, and creative film-making skills. </a:t>
            </a: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R</a:t>
            </a:r>
            <a:r>
              <a:rPr lang="en-US" dirty="0" err="1"/>
              <a:t>ecommend</a:t>
            </a:r>
            <a:r>
              <a:rPr lang="lv-LV" dirty="0" err="1"/>
              <a:t>ation</a:t>
            </a:r>
            <a:r>
              <a:rPr lang="en-US" dirty="0"/>
              <a:t> </a:t>
            </a:r>
            <a:r>
              <a:rPr lang="lv-LV" dirty="0"/>
              <a:t>to </a:t>
            </a:r>
            <a:r>
              <a:rPr lang="lv-LV" dirty="0" err="1"/>
              <a:t>adpot</a:t>
            </a:r>
            <a:r>
              <a:rPr lang="lv-LV" dirty="0"/>
              <a:t> </a:t>
            </a:r>
            <a:r>
              <a:rPr lang="en-US" dirty="0"/>
              <a:t>revised definition of film education </a:t>
            </a:r>
            <a:r>
              <a:rPr lang="lv-LV" dirty="0"/>
              <a:t>/../</a:t>
            </a:r>
            <a:r>
              <a:rPr lang="en-US" dirty="0"/>
              <a:t>: </a:t>
            </a:r>
            <a:endParaRPr lang="lv-LV" dirty="0"/>
          </a:p>
          <a:p>
            <a:endParaRPr lang="lv-LV" dirty="0">
              <a:solidFill>
                <a:srgbClr val="FF0000"/>
              </a:solidFill>
            </a:endParaRPr>
          </a:p>
          <a:p>
            <a:r>
              <a:rPr lang="lv-LV" dirty="0">
                <a:solidFill>
                  <a:srgbClr val="FF0000"/>
                </a:solidFill>
              </a:rPr>
              <a:t>WHAT IS FILM EDUCACTION?:</a:t>
            </a:r>
          </a:p>
          <a:p>
            <a:pPr marL="0" indent="0">
              <a:buNone/>
            </a:pPr>
            <a:endParaRPr lang="lv-LV" dirty="0">
              <a:solidFill>
                <a:srgbClr val="FF0000"/>
              </a:solidFill>
            </a:endParaRPr>
          </a:p>
          <a:p>
            <a:r>
              <a:rPr lang="lv-LV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‘The level of understanding of a film, the ability to be conscious and curious in the choice of films; the competence to critically watch a film and to </a:t>
            </a:r>
            <a:r>
              <a:rPr lang="en-US" dirty="0" err="1">
                <a:solidFill>
                  <a:srgbClr val="FF0000"/>
                </a:solidFill>
              </a:rPr>
              <a:t>analyse</a:t>
            </a:r>
            <a:r>
              <a:rPr lang="en-US" dirty="0">
                <a:solidFill>
                  <a:srgbClr val="FF0000"/>
                </a:solidFill>
              </a:rPr>
              <a:t> its content, cinematography and technical aspects; </a:t>
            </a:r>
            <a:r>
              <a:rPr lang="en-US" u="sng" dirty="0">
                <a:solidFill>
                  <a:srgbClr val="FF0000"/>
                </a:solidFill>
              </a:rPr>
              <a:t>and the ability to manipulate its language and technical resources in creative moving image production</a:t>
            </a:r>
            <a:endParaRPr lang="lv-LV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88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B0170EA-64E3-87D7-8DF0-0AEA75F76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 </a:t>
            </a:r>
            <a:r>
              <a:rPr lang="lv-LV" dirty="0" err="1"/>
              <a:t>Recomendations</a:t>
            </a:r>
            <a:endParaRPr lang="lv-LV" dirty="0"/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2CB2D73D-C4A2-9F10-5BD6-B49756D0F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417638"/>
            <a:ext cx="4040188" cy="4708525"/>
          </a:xfrm>
        </p:spPr>
        <p:txBody>
          <a:bodyPr>
            <a:normAutofit fontScale="47500" lnSpcReduction="20000"/>
          </a:bodyPr>
          <a:lstStyle/>
          <a:p>
            <a:pPr lvl="0"/>
            <a:endParaRPr lang="lv-LV" dirty="0"/>
          </a:p>
          <a:p>
            <a:pPr lvl="0"/>
            <a:r>
              <a:rPr lang="lv-LV" sz="2500" b="1" dirty="0" err="1"/>
              <a:t>Establish</a:t>
            </a:r>
            <a:r>
              <a:rPr lang="lv-LV" sz="2500" b="1" dirty="0"/>
              <a:t> a Film </a:t>
            </a:r>
            <a:r>
              <a:rPr lang="lv-LV" sz="2500" b="1" dirty="0" err="1"/>
              <a:t>Literacy</a:t>
            </a:r>
            <a:r>
              <a:rPr lang="lv-LV" sz="2500" b="1" dirty="0"/>
              <a:t> </a:t>
            </a:r>
            <a:r>
              <a:rPr lang="lv-LV" sz="2500" b="1" dirty="0" err="1"/>
              <a:t>Advisory</a:t>
            </a:r>
            <a:r>
              <a:rPr lang="lv-LV" sz="2500" b="1" dirty="0"/>
              <a:t> Group (FLAG) to </a:t>
            </a:r>
            <a:r>
              <a:rPr lang="lv-LV" sz="2500" b="1" dirty="0" err="1"/>
              <a:t>develop</a:t>
            </a:r>
            <a:r>
              <a:rPr lang="lv-LV" sz="2500" b="1" dirty="0"/>
              <a:t> the </a:t>
            </a:r>
            <a:r>
              <a:rPr lang="lv-LV" sz="2500" b="1" dirty="0" err="1"/>
              <a:t>model</a:t>
            </a:r>
            <a:r>
              <a:rPr lang="lv-LV" sz="2500" b="1" dirty="0"/>
              <a:t> </a:t>
            </a:r>
            <a:r>
              <a:rPr lang="lv-LV" sz="2500" b="1" dirty="0" err="1"/>
              <a:t>and</a:t>
            </a:r>
            <a:r>
              <a:rPr lang="lv-LV" sz="2500" b="1" dirty="0"/>
              <a:t> </a:t>
            </a:r>
            <a:r>
              <a:rPr lang="lv-LV" sz="2500" b="1" dirty="0" err="1"/>
              <a:t>guide</a:t>
            </a:r>
            <a:r>
              <a:rPr lang="lv-LV" sz="2500" b="1" dirty="0"/>
              <a:t> </a:t>
            </a:r>
            <a:r>
              <a:rPr lang="lv-LV" sz="2500" b="1" dirty="0" err="1"/>
              <a:t>implementation</a:t>
            </a:r>
            <a:r>
              <a:rPr lang="lv-LV" sz="2500" b="1" dirty="0"/>
              <a:t>. </a:t>
            </a:r>
          </a:p>
          <a:p>
            <a:pPr marL="0" lvl="0" indent="0">
              <a:buNone/>
            </a:pPr>
            <a:endParaRPr lang="lv-LV" sz="2500" dirty="0"/>
          </a:p>
          <a:p>
            <a:pPr lvl="0"/>
            <a:r>
              <a:rPr lang="lv-LV" sz="2500" b="1" dirty="0" err="1"/>
              <a:t>Support</a:t>
            </a:r>
            <a:r>
              <a:rPr lang="lv-LV" sz="2500" b="1" dirty="0"/>
              <a:t> </a:t>
            </a:r>
            <a:r>
              <a:rPr lang="lv-LV" sz="2500" b="1" dirty="0" err="1"/>
              <a:t>policy</a:t>
            </a:r>
            <a:r>
              <a:rPr lang="lv-LV" sz="2500" b="1" dirty="0"/>
              <a:t> </a:t>
            </a:r>
            <a:r>
              <a:rPr lang="lv-LV" sz="2500" b="1" dirty="0" err="1"/>
              <a:t>exchange</a:t>
            </a:r>
            <a:r>
              <a:rPr lang="lv-LV" sz="2500" b="1" dirty="0"/>
              <a:t> </a:t>
            </a:r>
            <a:r>
              <a:rPr lang="lv-LV" sz="2500" b="1" dirty="0" err="1"/>
              <a:t>between</a:t>
            </a:r>
            <a:r>
              <a:rPr lang="lv-LV" sz="2500" b="1" dirty="0"/>
              <a:t> </a:t>
            </a:r>
            <a:r>
              <a:rPr lang="lv-LV" sz="2500" b="1" dirty="0" err="1"/>
              <a:t>countries</a:t>
            </a:r>
            <a:br>
              <a:rPr lang="lv-LV" sz="2500" b="1" dirty="0"/>
            </a:br>
            <a:r>
              <a:rPr lang="lv-LV" sz="2500" b="1" dirty="0" err="1"/>
              <a:t>Create</a:t>
            </a:r>
            <a:r>
              <a:rPr lang="lv-LV" sz="2500" b="1" dirty="0"/>
              <a:t> a “</a:t>
            </a:r>
            <a:r>
              <a:rPr lang="lv-LV" sz="2500" b="1" dirty="0" err="1"/>
              <a:t>translation</a:t>
            </a:r>
            <a:r>
              <a:rPr lang="lv-LV" sz="2500" b="1" dirty="0"/>
              <a:t> </a:t>
            </a:r>
            <a:r>
              <a:rPr lang="lv-LV" sz="2500" b="1" dirty="0" err="1"/>
              <a:t>fund</a:t>
            </a:r>
            <a:r>
              <a:rPr lang="lv-LV" sz="2500" b="1" dirty="0"/>
              <a:t>” </a:t>
            </a:r>
            <a:r>
              <a:rPr lang="lv-LV" sz="2500" b="1" dirty="0" err="1"/>
              <a:t>for</a:t>
            </a:r>
            <a:r>
              <a:rPr lang="lv-LV" sz="2500" b="1" dirty="0"/>
              <a:t> </a:t>
            </a:r>
            <a:r>
              <a:rPr lang="lv-LV" sz="2500" b="1" dirty="0" err="1"/>
              <a:t>sharing</a:t>
            </a:r>
            <a:r>
              <a:rPr lang="lv-LV" sz="2500" b="1" dirty="0"/>
              <a:t> </a:t>
            </a:r>
            <a:r>
              <a:rPr lang="lv-LV" sz="2500" b="1" dirty="0" err="1"/>
              <a:t>best</a:t>
            </a:r>
            <a:r>
              <a:rPr lang="lv-LV" sz="2500" b="1" dirty="0"/>
              <a:t> </a:t>
            </a:r>
            <a:r>
              <a:rPr lang="lv-LV" sz="2500" b="1" dirty="0" err="1"/>
              <a:t>practices</a:t>
            </a:r>
            <a:r>
              <a:rPr lang="lv-LV" sz="2500" b="1" dirty="0"/>
              <a:t> </a:t>
            </a:r>
            <a:r>
              <a:rPr lang="lv-LV" sz="2500" b="1" dirty="0" err="1"/>
              <a:t>and</a:t>
            </a:r>
            <a:r>
              <a:rPr lang="lv-LV" sz="2500" b="1" dirty="0"/>
              <a:t> </a:t>
            </a:r>
            <a:r>
              <a:rPr lang="lv-LV" sz="2500" b="1" dirty="0" err="1"/>
              <a:t>training</a:t>
            </a:r>
            <a:r>
              <a:rPr lang="lv-LV" sz="2500" b="1" dirty="0"/>
              <a:t>. </a:t>
            </a:r>
          </a:p>
          <a:p>
            <a:pPr marL="0" lvl="0" indent="0">
              <a:buNone/>
            </a:pPr>
            <a:endParaRPr lang="lv-LV" sz="2500" dirty="0"/>
          </a:p>
          <a:p>
            <a:pPr lvl="0"/>
            <a:r>
              <a:rPr lang="lv-LV" sz="2500" b="1" dirty="0" err="1">
                <a:solidFill>
                  <a:srgbClr val="FF0000"/>
                </a:solidFill>
              </a:rPr>
              <a:t>Strengthen</a:t>
            </a:r>
            <a:r>
              <a:rPr lang="lv-LV" sz="2500" b="1" dirty="0">
                <a:solidFill>
                  <a:srgbClr val="FF0000"/>
                </a:solidFill>
              </a:rPr>
              <a:t> </a:t>
            </a:r>
            <a:r>
              <a:rPr lang="lv-LV" sz="2500" b="1" dirty="0" err="1">
                <a:solidFill>
                  <a:srgbClr val="FF0000"/>
                </a:solidFill>
              </a:rPr>
              <a:t>film</a:t>
            </a:r>
            <a:r>
              <a:rPr lang="lv-LV" sz="2500" b="1" dirty="0">
                <a:solidFill>
                  <a:srgbClr val="FF0000"/>
                </a:solidFill>
              </a:rPr>
              <a:t> </a:t>
            </a:r>
            <a:r>
              <a:rPr lang="lv-LV" sz="2500" b="1" dirty="0" err="1">
                <a:solidFill>
                  <a:srgbClr val="FF0000"/>
                </a:solidFill>
              </a:rPr>
              <a:t>education</a:t>
            </a:r>
            <a:r>
              <a:rPr lang="lv-LV" sz="2500" b="1" dirty="0">
                <a:solidFill>
                  <a:srgbClr val="FF0000"/>
                </a:solidFill>
              </a:rPr>
              <a:t> in </a:t>
            </a:r>
            <a:r>
              <a:rPr lang="lv-LV" sz="2500" b="1" dirty="0" err="1">
                <a:solidFill>
                  <a:srgbClr val="FF0000"/>
                </a:solidFill>
              </a:rPr>
              <a:t>schools</a:t>
            </a:r>
            <a:br>
              <a:rPr lang="lv-LV" sz="2500" b="1" dirty="0">
                <a:solidFill>
                  <a:srgbClr val="FF0000"/>
                </a:solidFill>
              </a:rPr>
            </a:br>
            <a:r>
              <a:rPr lang="lv-LV" sz="2500" b="1" dirty="0" err="1">
                <a:solidFill>
                  <a:srgbClr val="FF0000"/>
                </a:solidFill>
              </a:rPr>
              <a:t>Ensure</a:t>
            </a:r>
            <a:r>
              <a:rPr lang="lv-LV" sz="2500" b="1" dirty="0">
                <a:solidFill>
                  <a:srgbClr val="FF0000"/>
                </a:solidFill>
              </a:rPr>
              <a:t> </a:t>
            </a:r>
            <a:r>
              <a:rPr lang="lv-LV" sz="2500" b="1" dirty="0" err="1">
                <a:solidFill>
                  <a:srgbClr val="FF0000"/>
                </a:solidFill>
              </a:rPr>
              <a:t>provision</a:t>
            </a:r>
            <a:r>
              <a:rPr lang="lv-LV" sz="2500" b="1" dirty="0">
                <a:solidFill>
                  <a:srgbClr val="FF0000"/>
                </a:solidFill>
              </a:rPr>
              <a:t> at </a:t>
            </a:r>
            <a:r>
              <a:rPr lang="lv-LV" sz="2500" b="1" dirty="0" err="1">
                <a:solidFill>
                  <a:srgbClr val="FF0000"/>
                </a:solidFill>
              </a:rPr>
              <a:t>primary</a:t>
            </a:r>
            <a:r>
              <a:rPr lang="lv-LV" sz="2500" b="1" dirty="0">
                <a:solidFill>
                  <a:srgbClr val="FF0000"/>
                </a:solidFill>
              </a:rPr>
              <a:t> &amp; </a:t>
            </a:r>
            <a:r>
              <a:rPr lang="lv-LV" sz="2500" b="1" dirty="0" err="1">
                <a:solidFill>
                  <a:srgbClr val="FF0000"/>
                </a:solidFill>
              </a:rPr>
              <a:t>secondary</a:t>
            </a:r>
            <a:r>
              <a:rPr lang="lv-LV" sz="2500" b="1" dirty="0">
                <a:solidFill>
                  <a:srgbClr val="FF0000"/>
                </a:solidFill>
              </a:rPr>
              <a:t> </a:t>
            </a:r>
            <a:r>
              <a:rPr lang="lv-LV" sz="2500" b="1" dirty="0" err="1">
                <a:solidFill>
                  <a:srgbClr val="FF0000"/>
                </a:solidFill>
              </a:rPr>
              <a:t>levels</a:t>
            </a:r>
            <a:r>
              <a:rPr lang="lv-LV" sz="2500" b="1" dirty="0">
                <a:solidFill>
                  <a:srgbClr val="FF0000"/>
                </a:solidFill>
              </a:rPr>
              <a:t> </a:t>
            </a:r>
            <a:r>
              <a:rPr lang="lv-LV" sz="2500" b="1" dirty="0" err="1">
                <a:solidFill>
                  <a:srgbClr val="FF0000"/>
                </a:solidFill>
              </a:rPr>
              <a:t>and</a:t>
            </a:r>
            <a:r>
              <a:rPr lang="lv-LV" sz="2500" b="1" dirty="0">
                <a:solidFill>
                  <a:srgbClr val="FF0000"/>
                </a:solidFill>
              </a:rPr>
              <a:t> </a:t>
            </a:r>
            <a:r>
              <a:rPr lang="lv-LV" sz="2500" b="1" dirty="0" err="1">
                <a:solidFill>
                  <a:srgbClr val="FF0000"/>
                </a:solidFill>
              </a:rPr>
              <a:t>track</a:t>
            </a:r>
            <a:r>
              <a:rPr lang="lv-LV" sz="2500" b="1" dirty="0">
                <a:solidFill>
                  <a:srgbClr val="FF0000"/>
                </a:solidFill>
              </a:rPr>
              <a:t> </a:t>
            </a:r>
            <a:r>
              <a:rPr lang="lv-LV" sz="2500" b="1" dirty="0" err="1">
                <a:solidFill>
                  <a:srgbClr val="FF0000"/>
                </a:solidFill>
              </a:rPr>
              <a:t>participation</a:t>
            </a:r>
            <a:r>
              <a:rPr lang="lv-LV" sz="2500" b="1" dirty="0">
                <a:solidFill>
                  <a:srgbClr val="FF0000"/>
                </a:solidFill>
              </a:rPr>
              <a:t>/</a:t>
            </a:r>
            <a:r>
              <a:rPr lang="lv-LV" sz="2500" b="1" dirty="0" err="1">
                <a:solidFill>
                  <a:srgbClr val="FF0000"/>
                </a:solidFill>
              </a:rPr>
              <a:t>data</a:t>
            </a:r>
            <a:r>
              <a:rPr lang="lv-LV" sz="2500" b="1" dirty="0">
                <a:solidFill>
                  <a:srgbClr val="FF0000"/>
                </a:solidFill>
              </a:rPr>
              <a:t>. </a:t>
            </a:r>
          </a:p>
          <a:p>
            <a:pPr marL="0" lvl="0" indent="0">
              <a:buNone/>
            </a:pPr>
            <a:endParaRPr lang="lv-LV" sz="2500" dirty="0">
              <a:solidFill>
                <a:srgbClr val="FF0000"/>
              </a:solidFill>
            </a:endParaRPr>
          </a:p>
          <a:p>
            <a:pPr lvl="0"/>
            <a:r>
              <a:rPr lang="lv-LV" sz="2500" b="1" dirty="0" err="1">
                <a:solidFill>
                  <a:srgbClr val="FF0000"/>
                </a:solidFill>
              </a:rPr>
              <a:t>Provide</a:t>
            </a:r>
            <a:r>
              <a:rPr lang="lv-LV" sz="2500" b="1" dirty="0">
                <a:solidFill>
                  <a:srgbClr val="FF0000"/>
                </a:solidFill>
              </a:rPr>
              <a:t> </a:t>
            </a:r>
            <a:r>
              <a:rPr lang="lv-LV" sz="2500" b="1" dirty="0" err="1">
                <a:solidFill>
                  <a:srgbClr val="FF0000"/>
                </a:solidFill>
              </a:rPr>
              <a:t>curriculum</a:t>
            </a:r>
            <a:r>
              <a:rPr lang="lv-LV" sz="2500" b="1" dirty="0">
                <a:solidFill>
                  <a:srgbClr val="FF0000"/>
                </a:solidFill>
              </a:rPr>
              <a:t> </a:t>
            </a:r>
            <a:r>
              <a:rPr lang="lv-LV" sz="2500" b="1" dirty="0" err="1">
                <a:solidFill>
                  <a:srgbClr val="FF0000"/>
                </a:solidFill>
              </a:rPr>
              <a:t>guidance</a:t>
            </a:r>
            <a:br>
              <a:rPr lang="lv-LV" sz="2500" b="1" dirty="0">
                <a:solidFill>
                  <a:srgbClr val="FF0000"/>
                </a:solidFill>
              </a:rPr>
            </a:br>
            <a:r>
              <a:rPr lang="lv-LV" sz="2500" b="1" dirty="0" err="1">
                <a:solidFill>
                  <a:srgbClr val="FF0000"/>
                </a:solidFill>
              </a:rPr>
              <a:t>Define</a:t>
            </a:r>
            <a:r>
              <a:rPr lang="lv-LV" sz="2500" b="1" dirty="0">
                <a:solidFill>
                  <a:srgbClr val="FF0000"/>
                </a:solidFill>
              </a:rPr>
              <a:t> minimum </a:t>
            </a:r>
            <a:r>
              <a:rPr lang="lv-LV" sz="2500" b="1" dirty="0" err="1">
                <a:solidFill>
                  <a:srgbClr val="FF0000"/>
                </a:solidFill>
              </a:rPr>
              <a:t>standards</a:t>
            </a:r>
            <a:r>
              <a:rPr lang="lv-LV" sz="2500" b="1" dirty="0">
                <a:solidFill>
                  <a:srgbClr val="FF0000"/>
                </a:solidFill>
              </a:rPr>
              <a:t>, </a:t>
            </a:r>
            <a:r>
              <a:rPr lang="lv-LV" sz="2500" b="1" dirty="0" err="1">
                <a:solidFill>
                  <a:srgbClr val="FF0000"/>
                </a:solidFill>
              </a:rPr>
              <a:t>teaching</a:t>
            </a:r>
            <a:r>
              <a:rPr lang="lv-LV" sz="2500" b="1" dirty="0">
                <a:solidFill>
                  <a:srgbClr val="FF0000"/>
                </a:solidFill>
              </a:rPr>
              <a:t> </a:t>
            </a:r>
            <a:r>
              <a:rPr lang="lv-LV" sz="2500" b="1" dirty="0" err="1">
                <a:solidFill>
                  <a:srgbClr val="FF0000"/>
                </a:solidFill>
              </a:rPr>
              <a:t>methods</a:t>
            </a:r>
            <a:r>
              <a:rPr lang="lv-LV" sz="2500" b="1" dirty="0">
                <a:solidFill>
                  <a:srgbClr val="FF0000"/>
                </a:solidFill>
              </a:rPr>
              <a:t>, </a:t>
            </a:r>
            <a:r>
              <a:rPr lang="lv-LV" sz="2500" b="1" dirty="0" err="1">
                <a:solidFill>
                  <a:srgbClr val="FF0000"/>
                </a:solidFill>
              </a:rPr>
              <a:t>and</a:t>
            </a:r>
            <a:r>
              <a:rPr lang="lv-LV" sz="2500" b="1" dirty="0">
                <a:solidFill>
                  <a:srgbClr val="FF0000"/>
                </a:solidFill>
              </a:rPr>
              <a:t> </a:t>
            </a:r>
            <a:r>
              <a:rPr lang="lv-LV" sz="2500" b="1" dirty="0" err="1">
                <a:solidFill>
                  <a:srgbClr val="FF0000"/>
                </a:solidFill>
              </a:rPr>
              <a:t>links</a:t>
            </a:r>
            <a:r>
              <a:rPr lang="lv-LV" sz="2500" b="1" dirty="0">
                <a:solidFill>
                  <a:srgbClr val="FF0000"/>
                </a:solidFill>
              </a:rPr>
              <a:t> to arts/</a:t>
            </a:r>
            <a:r>
              <a:rPr lang="lv-LV" sz="2500" b="1" dirty="0" err="1">
                <a:solidFill>
                  <a:srgbClr val="FF0000"/>
                </a:solidFill>
              </a:rPr>
              <a:t>media</a:t>
            </a:r>
            <a:r>
              <a:rPr lang="lv-LV" sz="2500" b="1" dirty="0">
                <a:solidFill>
                  <a:srgbClr val="FF0000"/>
                </a:solidFill>
              </a:rPr>
              <a:t> </a:t>
            </a:r>
            <a:r>
              <a:rPr lang="lv-LV" sz="2500" b="1" dirty="0" err="1">
                <a:solidFill>
                  <a:srgbClr val="FF0000"/>
                </a:solidFill>
              </a:rPr>
              <a:t>education</a:t>
            </a:r>
            <a:r>
              <a:rPr lang="lv-LV" sz="2500" b="1" dirty="0">
                <a:solidFill>
                  <a:srgbClr val="FF0000"/>
                </a:solidFill>
              </a:rPr>
              <a:t>. </a:t>
            </a:r>
          </a:p>
          <a:p>
            <a:pPr marL="0" lvl="0" indent="0">
              <a:buNone/>
            </a:pPr>
            <a:endParaRPr lang="lv-LV" sz="2500" dirty="0">
              <a:solidFill>
                <a:srgbClr val="FF0000"/>
              </a:solidFill>
            </a:endParaRPr>
          </a:p>
          <a:p>
            <a:pPr lvl="0"/>
            <a:r>
              <a:rPr lang="lv-LV" sz="2500" b="1" dirty="0" err="1"/>
              <a:t>Fund</a:t>
            </a:r>
            <a:r>
              <a:rPr lang="lv-LV" sz="2500" b="1" dirty="0"/>
              <a:t> </a:t>
            </a:r>
            <a:r>
              <a:rPr lang="lv-LV" sz="2500" b="1" dirty="0" err="1"/>
              <a:t>outreach</a:t>
            </a:r>
            <a:r>
              <a:rPr lang="lv-LV" sz="2500" b="1" dirty="0"/>
              <a:t> </a:t>
            </a:r>
            <a:r>
              <a:rPr lang="lv-LV" sz="2500" b="1" dirty="0" err="1"/>
              <a:t>programmes</a:t>
            </a:r>
            <a:br>
              <a:rPr lang="lv-LV" sz="2500" b="1" dirty="0"/>
            </a:br>
            <a:r>
              <a:rPr lang="lv-LV" sz="2500" b="1" dirty="0" err="1"/>
              <a:t>Especially</a:t>
            </a:r>
            <a:r>
              <a:rPr lang="lv-LV" sz="2500" b="1" dirty="0"/>
              <a:t> in </a:t>
            </a:r>
            <a:r>
              <a:rPr lang="lv-LV" sz="2500" b="1" dirty="0" err="1"/>
              <a:t>newer</a:t>
            </a:r>
            <a:r>
              <a:rPr lang="lv-LV" sz="2500" b="1" dirty="0"/>
              <a:t> EU </a:t>
            </a:r>
            <a:r>
              <a:rPr lang="lv-LV" sz="2500" b="1" dirty="0" err="1"/>
              <a:t>member</a:t>
            </a:r>
            <a:r>
              <a:rPr lang="lv-LV" sz="2500" b="1" dirty="0"/>
              <a:t> </a:t>
            </a:r>
            <a:r>
              <a:rPr lang="lv-LV" sz="2500" b="1" dirty="0" err="1"/>
              <a:t>states</a:t>
            </a:r>
            <a:r>
              <a:rPr lang="lv-LV" sz="2500" b="1" dirty="0"/>
              <a:t>, </a:t>
            </a:r>
            <a:r>
              <a:rPr lang="lv-LV" sz="2500" b="1" dirty="0" err="1"/>
              <a:t>based</a:t>
            </a:r>
            <a:r>
              <a:rPr lang="lv-LV" sz="2500" b="1" dirty="0"/>
              <a:t> </a:t>
            </a:r>
            <a:r>
              <a:rPr lang="lv-LV" sz="2500" b="1" dirty="0" err="1"/>
              <a:t>on</a:t>
            </a:r>
            <a:r>
              <a:rPr lang="lv-LV" sz="2500" b="1" dirty="0"/>
              <a:t> </a:t>
            </a:r>
            <a:r>
              <a:rPr lang="lv-LV" sz="2500" b="1" dirty="0" err="1"/>
              <a:t>successful</a:t>
            </a:r>
            <a:r>
              <a:rPr lang="lv-LV" sz="2500" b="1" dirty="0"/>
              <a:t> </a:t>
            </a:r>
            <a:r>
              <a:rPr lang="lv-LV" sz="2500" b="1" dirty="0" err="1"/>
              <a:t>models</a:t>
            </a:r>
            <a:r>
              <a:rPr lang="lv-LV" sz="2500" b="1" dirty="0"/>
              <a:t>. </a:t>
            </a:r>
          </a:p>
          <a:p>
            <a:pPr marL="0" lvl="0" indent="0">
              <a:buNone/>
            </a:pPr>
            <a:endParaRPr lang="lv-LV" sz="2500" dirty="0"/>
          </a:p>
          <a:p>
            <a:pPr lvl="0"/>
            <a:r>
              <a:rPr lang="lv-LV" sz="2500" b="1" dirty="0" err="1"/>
              <a:t>Promote</a:t>
            </a:r>
            <a:r>
              <a:rPr lang="lv-LV" sz="2500" b="1" dirty="0"/>
              <a:t> </a:t>
            </a:r>
            <a:r>
              <a:rPr lang="lv-LV" sz="2500" b="1" dirty="0" err="1"/>
              <a:t>industry</a:t>
            </a:r>
            <a:r>
              <a:rPr lang="lv-LV" sz="2500" b="1" dirty="0"/>
              <a:t>–</a:t>
            </a:r>
            <a:r>
              <a:rPr lang="lv-LV" sz="2500" b="1" dirty="0" err="1"/>
              <a:t>education</a:t>
            </a:r>
            <a:r>
              <a:rPr lang="lv-LV" sz="2500" b="1" dirty="0"/>
              <a:t> </a:t>
            </a:r>
            <a:r>
              <a:rPr lang="lv-LV" sz="2500" b="1" dirty="0" err="1"/>
              <a:t>partnerships</a:t>
            </a:r>
            <a:br>
              <a:rPr lang="lv-LV" sz="2500" b="1" dirty="0"/>
            </a:br>
            <a:r>
              <a:rPr lang="lv-LV" sz="2500" b="1" dirty="0" err="1"/>
              <a:t>Support</a:t>
            </a:r>
            <a:r>
              <a:rPr lang="lv-LV" sz="2500" b="1" dirty="0"/>
              <a:t> </a:t>
            </a:r>
            <a:r>
              <a:rPr lang="lv-LV" sz="2500" b="1" dirty="0" err="1"/>
              <a:t>learning</a:t>
            </a:r>
            <a:r>
              <a:rPr lang="lv-LV" sz="2500" b="1" dirty="0"/>
              <a:t> </a:t>
            </a:r>
            <a:r>
              <a:rPr lang="lv-LV" sz="2500" b="1" dirty="0" err="1"/>
              <a:t>materials</a:t>
            </a:r>
            <a:r>
              <a:rPr lang="lv-LV" sz="2500" b="1" dirty="0"/>
              <a:t>, </a:t>
            </a:r>
            <a:r>
              <a:rPr lang="lv-LV" sz="2500" b="1" dirty="0" err="1"/>
              <a:t>industry</a:t>
            </a:r>
            <a:r>
              <a:rPr lang="lv-LV" sz="2500" b="1" dirty="0"/>
              <a:t> </a:t>
            </a:r>
            <a:r>
              <a:rPr lang="lv-LV" sz="2500" b="1" dirty="0" err="1"/>
              <a:t>access</a:t>
            </a:r>
            <a:r>
              <a:rPr lang="lv-LV" sz="2500" b="1" dirty="0"/>
              <a:t>, </a:t>
            </a:r>
            <a:r>
              <a:rPr lang="lv-LV" sz="2500" b="1" dirty="0" err="1"/>
              <a:t>and</a:t>
            </a:r>
            <a:r>
              <a:rPr lang="lv-LV" sz="2500" b="1" dirty="0"/>
              <a:t> </a:t>
            </a:r>
            <a:r>
              <a:rPr lang="lv-LV" sz="2500" b="1" dirty="0" err="1"/>
              <a:t>free</a:t>
            </a:r>
            <a:r>
              <a:rPr lang="lv-LV" sz="2500" b="1" dirty="0"/>
              <a:t> </a:t>
            </a:r>
            <a:r>
              <a:rPr lang="lv-LV" sz="2500" b="1" dirty="0" err="1"/>
              <a:t>educational</a:t>
            </a:r>
            <a:r>
              <a:rPr lang="lv-LV" sz="2500" b="1" dirty="0"/>
              <a:t> </a:t>
            </a:r>
            <a:r>
              <a:rPr lang="lv-LV" sz="2500" b="1" dirty="0" err="1"/>
              <a:t>screenings</a:t>
            </a:r>
            <a:r>
              <a:rPr lang="lv-LV" sz="2500" b="1" dirty="0"/>
              <a:t>. </a:t>
            </a:r>
            <a:endParaRPr lang="lv-LV" sz="2500" dirty="0"/>
          </a:p>
          <a:p>
            <a:endParaRPr lang="lv-LV" dirty="0"/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ABBECB40-FB8A-CF8A-87A5-52A5BA65D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417638"/>
            <a:ext cx="4041775" cy="4708525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lv-LV" sz="2500" b="1" dirty="0" err="1"/>
              <a:t>Clarify</a:t>
            </a:r>
            <a:r>
              <a:rPr lang="lv-LV" sz="2500" b="1" dirty="0"/>
              <a:t> </a:t>
            </a:r>
            <a:r>
              <a:rPr lang="lv-LV" sz="2500" b="1" dirty="0" err="1"/>
              <a:t>archive</a:t>
            </a:r>
            <a:r>
              <a:rPr lang="lv-LV" sz="2500" b="1" dirty="0"/>
              <a:t> </a:t>
            </a:r>
            <a:r>
              <a:rPr lang="lv-LV" sz="2500" b="1" dirty="0" err="1"/>
              <a:t>use</a:t>
            </a:r>
            <a:r>
              <a:rPr lang="lv-LV" sz="2500" b="1" dirty="0"/>
              <a:t> in </a:t>
            </a:r>
            <a:r>
              <a:rPr lang="lv-LV" sz="2500" b="1" dirty="0" err="1"/>
              <a:t>education</a:t>
            </a:r>
            <a:br>
              <a:rPr lang="lv-LV" sz="2500" b="1" dirty="0"/>
            </a:br>
            <a:r>
              <a:rPr lang="lv-LV" sz="2500" b="1" dirty="0" err="1"/>
              <a:t>Provide</a:t>
            </a:r>
            <a:r>
              <a:rPr lang="lv-LV" sz="2500" b="1" dirty="0"/>
              <a:t> </a:t>
            </a:r>
            <a:r>
              <a:rPr lang="lv-LV" sz="2500" b="1" dirty="0" err="1"/>
              <a:t>guidelines</a:t>
            </a:r>
            <a:r>
              <a:rPr lang="lv-LV" sz="2500" b="1" dirty="0"/>
              <a:t> </a:t>
            </a:r>
            <a:r>
              <a:rPr lang="lv-LV" sz="2500" b="1" dirty="0" err="1"/>
              <a:t>on</a:t>
            </a:r>
            <a:r>
              <a:rPr lang="lv-LV" sz="2500" b="1" dirty="0"/>
              <a:t> </a:t>
            </a:r>
            <a:r>
              <a:rPr lang="lv-LV" sz="2500" b="1" dirty="0" err="1"/>
              <a:t>licensing</a:t>
            </a:r>
            <a:r>
              <a:rPr lang="lv-LV" sz="2500" b="1" dirty="0"/>
              <a:t> </a:t>
            </a:r>
            <a:r>
              <a:rPr lang="lv-LV" sz="2500" b="1" dirty="0" err="1"/>
              <a:t>and</a:t>
            </a:r>
            <a:r>
              <a:rPr lang="lv-LV" sz="2500" b="1" dirty="0"/>
              <a:t> </a:t>
            </a:r>
            <a:r>
              <a:rPr lang="lv-LV" sz="2500" b="1" dirty="0" err="1"/>
              <a:t>copyright</a:t>
            </a:r>
            <a:r>
              <a:rPr lang="lv-LV" sz="2500" b="1" dirty="0"/>
              <a:t> </a:t>
            </a:r>
            <a:r>
              <a:rPr lang="lv-LV" sz="2500" b="1" dirty="0" err="1"/>
              <a:t>for</a:t>
            </a:r>
            <a:r>
              <a:rPr lang="lv-LV" sz="2500" b="1" dirty="0"/>
              <a:t> </a:t>
            </a:r>
            <a:r>
              <a:rPr lang="lv-LV" sz="2500" b="1" dirty="0" err="1"/>
              <a:t>classroom</a:t>
            </a:r>
            <a:r>
              <a:rPr lang="lv-LV" sz="2500" b="1" dirty="0"/>
              <a:t> </a:t>
            </a:r>
            <a:r>
              <a:rPr lang="lv-LV" sz="2500" b="1" dirty="0" err="1"/>
              <a:t>use</a:t>
            </a:r>
            <a:r>
              <a:rPr lang="lv-LV" sz="2500" b="1" dirty="0"/>
              <a:t>. </a:t>
            </a:r>
          </a:p>
          <a:p>
            <a:pPr marL="0" lvl="0" indent="0">
              <a:buNone/>
            </a:pPr>
            <a:endParaRPr lang="lv-LV" sz="2500" dirty="0"/>
          </a:p>
          <a:p>
            <a:pPr lvl="0"/>
            <a:r>
              <a:rPr lang="lv-LV" sz="2500" b="1" dirty="0" err="1"/>
              <a:t>Support</a:t>
            </a:r>
            <a:r>
              <a:rPr lang="lv-LV" sz="2500" b="1" dirty="0"/>
              <a:t> </a:t>
            </a:r>
            <a:r>
              <a:rPr lang="lv-LV" sz="2500" b="1" dirty="0" err="1"/>
              <a:t>adult</a:t>
            </a:r>
            <a:r>
              <a:rPr lang="lv-LV" sz="2500" b="1" dirty="0"/>
              <a:t> </a:t>
            </a:r>
            <a:r>
              <a:rPr lang="lv-LV" sz="2500" b="1" dirty="0" err="1"/>
              <a:t>film</a:t>
            </a:r>
            <a:r>
              <a:rPr lang="lv-LV" sz="2500" b="1" dirty="0"/>
              <a:t> </a:t>
            </a:r>
            <a:r>
              <a:rPr lang="lv-LV" sz="2500" b="1" dirty="0" err="1"/>
              <a:t>education</a:t>
            </a:r>
            <a:br>
              <a:rPr lang="lv-LV" sz="2500" b="1" dirty="0"/>
            </a:br>
            <a:r>
              <a:rPr lang="lv-LV" sz="2500" b="1" dirty="0"/>
              <a:t>Target </a:t>
            </a:r>
            <a:r>
              <a:rPr lang="lv-LV" sz="2500" b="1" dirty="0" err="1"/>
              <a:t>diverse</a:t>
            </a:r>
            <a:r>
              <a:rPr lang="lv-LV" sz="2500" b="1" dirty="0"/>
              <a:t>, migrant, </a:t>
            </a:r>
            <a:r>
              <a:rPr lang="lv-LV" sz="2500" b="1" dirty="0" err="1"/>
              <a:t>and</a:t>
            </a:r>
            <a:r>
              <a:rPr lang="lv-LV" sz="2500" b="1" dirty="0"/>
              <a:t> </a:t>
            </a:r>
            <a:r>
              <a:rPr lang="lv-LV" sz="2500" b="1" dirty="0" err="1"/>
              <a:t>older</a:t>
            </a:r>
            <a:r>
              <a:rPr lang="lv-LV" sz="2500" b="1" dirty="0"/>
              <a:t> audiences. </a:t>
            </a:r>
            <a:endParaRPr lang="lv-LV" sz="2500" dirty="0"/>
          </a:p>
          <a:p>
            <a:pPr lvl="0"/>
            <a:r>
              <a:rPr lang="lv-LV" sz="2500" b="1" dirty="0" err="1"/>
              <a:t>Create</a:t>
            </a:r>
            <a:r>
              <a:rPr lang="lv-LV" sz="2500" b="1" dirty="0"/>
              <a:t> EU </a:t>
            </a:r>
            <a:r>
              <a:rPr lang="lv-LV" sz="2500" b="1" dirty="0" err="1"/>
              <a:t>online</a:t>
            </a:r>
            <a:r>
              <a:rPr lang="lv-LV" sz="2500" b="1" dirty="0"/>
              <a:t> </a:t>
            </a:r>
            <a:r>
              <a:rPr lang="lv-LV" sz="2500" b="1" dirty="0" err="1"/>
              <a:t>resource</a:t>
            </a:r>
            <a:r>
              <a:rPr lang="lv-LV" sz="2500" b="1" dirty="0"/>
              <a:t> </a:t>
            </a:r>
            <a:r>
              <a:rPr lang="lv-LV" sz="2500" b="1" dirty="0" err="1"/>
              <a:t>bank</a:t>
            </a:r>
            <a:r>
              <a:rPr lang="lv-LV" sz="2500" b="1" dirty="0"/>
              <a:t>. </a:t>
            </a:r>
            <a:r>
              <a:rPr lang="lv-LV" sz="2500" b="1" dirty="0" err="1"/>
              <a:t>Share</a:t>
            </a:r>
            <a:r>
              <a:rPr lang="lv-LV" sz="2500" b="1" dirty="0"/>
              <a:t> </a:t>
            </a:r>
            <a:r>
              <a:rPr lang="lv-LV" sz="2500" b="1" dirty="0" err="1"/>
              <a:t>best</a:t>
            </a:r>
            <a:r>
              <a:rPr lang="lv-LV" sz="2500" b="1" dirty="0"/>
              <a:t> </a:t>
            </a:r>
            <a:r>
              <a:rPr lang="lv-LV" sz="2500" b="1" dirty="0" err="1"/>
              <a:t>practices</a:t>
            </a:r>
            <a:r>
              <a:rPr lang="lv-LV" sz="2500" b="1" dirty="0"/>
              <a:t> </a:t>
            </a:r>
            <a:r>
              <a:rPr lang="lv-LV" sz="2500" b="1" dirty="0" err="1"/>
              <a:t>and</a:t>
            </a:r>
            <a:r>
              <a:rPr lang="lv-LV" sz="2500" b="1" dirty="0"/>
              <a:t> </a:t>
            </a:r>
            <a:r>
              <a:rPr lang="lv-LV" sz="2500" b="1" dirty="0" err="1"/>
              <a:t>teaching</a:t>
            </a:r>
            <a:r>
              <a:rPr lang="lv-LV" sz="2500" b="1" dirty="0"/>
              <a:t> </a:t>
            </a:r>
            <a:r>
              <a:rPr lang="lv-LV" sz="2500" b="1" dirty="0" err="1"/>
              <a:t>materials</a:t>
            </a:r>
            <a:r>
              <a:rPr lang="lv-LV" sz="2500" b="1" dirty="0"/>
              <a:t>. </a:t>
            </a:r>
          </a:p>
          <a:p>
            <a:pPr marL="0" lvl="0" indent="0">
              <a:buNone/>
            </a:pPr>
            <a:endParaRPr lang="lv-LV" sz="2500" dirty="0">
              <a:solidFill>
                <a:srgbClr val="FF0000"/>
              </a:solidFill>
            </a:endParaRPr>
          </a:p>
          <a:p>
            <a:pPr lvl="0"/>
            <a:r>
              <a:rPr lang="lv-LV" sz="2500" b="1" dirty="0" err="1">
                <a:solidFill>
                  <a:srgbClr val="FF0000"/>
                </a:solidFill>
              </a:rPr>
              <a:t>Include</a:t>
            </a:r>
            <a:r>
              <a:rPr lang="lv-LV" sz="2500" b="1" dirty="0">
                <a:solidFill>
                  <a:srgbClr val="FF0000"/>
                </a:solidFill>
              </a:rPr>
              <a:t> </a:t>
            </a:r>
            <a:r>
              <a:rPr lang="lv-LV" sz="2500" b="1" dirty="0" err="1">
                <a:solidFill>
                  <a:srgbClr val="FF0000"/>
                </a:solidFill>
              </a:rPr>
              <a:t>film</a:t>
            </a:r>
            <a:r>
              <a:rPr lang="lv-LV" sz="2500" b="1" dirty="0">
                <a:solidFill>
                  <a:srgbClr val="FF0000"/>
                </a:solidFill>
              </a:rPr>
              <a:t> </a:t>
            </a:r>
            <a:r>
              <a:rPr lang="lv-LV" sz="2500" b="1" dirty="0" err="1">
                <a:solidFill>
                  <a:srgbClr val="FF0000"/>
                </a:solidFill>
              </a:rPr>
              <a:t>education</a:t>
            </a:r>
            <a:r>
              <a:rPr lang="lv-LV" sz="2500" b="1" dirty="0">
                <a:solidFill>
                  <a:srgbClr val="FF0000"/>
                </a:solidFill>
              </a:rPr>
              <a:t> in </a:t>
            </a:r>
            <a:r>
              <a:rPr lang="lv-LV" sz="2500" b="1" dirty="0" err="1">
                <a:solidFill>
                  <a:srgbClr val="FF0000"/>
                </a:solidFill>
              </a:rPr>
              <a:t>teacher</a:t>
            </a:r>
            <a:r>
              <a:rPr lang="lv-LV" sz="2500" b="1" dirty="0">
                <a:solidFill>
                  <a:srgbClr val="FF0000"/>
                </a:solidFill>
              </a:rPr>
              <a:t> </a:t>
            </a:r>
            <a:r>
              <a:rPr lang="lv-LV" sz="2500" b="1" dirty="0" err="1">
                <a:solidFill>
                  <a:srgbClr val="FF0000"/>
                </a:solidFill>
              </a:rPr>
              <a:t>training</a:t>
            </a:r>
            <a:br>
              <a:rPr lang="lv-LV" sz="2500" b="1" dirty="0">
                <a:solidFill>
                  <a:srgbClr val="FF0000"/>
                </a:solidFill>
              </a:rPr>
            </a:br>
            <a:r>
              <a:rPr lang="lv-LV" sz="2500" b="1" dirty="0" err="1">
                <a:solidFill>
                  <a:srgbClr val="FF0000"/>
                </a:solidFill>
              </a:rPr>
              <a:t>Integrate</a:t>
            </a:r>
            <a:r>
              <a:rPr lang="lv-LV" sz="2500" b="1" dirty="0">
                <a:solidFill>
                  <a:srgbClr val="FF0000"/>
                </a:solidFill>
              </a:rPr>
              <a:t> </a:t>
            </a:r>
            <a:r>
              <a:rPr lang="lv-LV" sz="2500" b="1" dirty="0" err="1">
                <a:solidFill>
                  <a:srgbClr val="FF0000"/>
                </a:solidFill>
              </a:rPr>
              <a:t>into</a:t>
            </a:r>
            <a:r>
              <a:rPr lang="lv-LV" sz="2500" b="1" dirty="0">
                <a:solidFill>
                  <a:srgbClr val="FF0000"/>
                </a:solidFill>
              </a:rPr>
              <a:t> </a:t>
            </a:r>
            <a:r>
              <a:rPr lang="lv-LV" sz="2500" b="1" dirty="0" err="1">
                <a:solidFill>
                  <a:srgbClr val="FF0000"/>
                </a:solidFill>
              </a:rPr>
              <a:t>initial</a:t>
            </a:r>
            <a:r>
              <a:rPr lang="lv-LV" sz="2500" b="1" dirty="0">
                <a:solidFill>
                  <a:srgbClr val="FF0000"/>
                </a:solidFill>
              </a:rPr>
              <a:t> </a:t>
            </a:r>
            <a:r>
              <a:rPr lang="lv-LV" sz="2500" b="1" dirty="0" err="1">
                <a:solidFill>
                  <a:srgbClr val="FF0000"/>
                </a:solidFill>
              </a:rPr>
              <a:t>teacher</a:t>
            </a:r>
            <a:r>
              <a:rPr lang="lv-LV" sz="2500" b="1" dirty="0">
                <a:solidFill>
                  <a:srgbClr val="FF0000"/>
                </a:solidFill>
              </a:rPr>
              <a:t> </a:t>
            </a:r>
            <a:r>
              <a:rPr lang="lv-LV" sz="2500" b="1" dirty="0" err="1">
                <a:solidFill>
                  <a:srgbClr val="FF0000"/>
                </a:solidFill>
              </a:rPr>
              <a:t>education</a:t>
            </a:r>
            <a:r>
              <a:rPr lang="lv-LV" sz="2500" b="1" dirty="0">
                <a:solidFill>
                  <a:srgbClr val="FF0000"/>
                </a:solidFill>
              </a:rPr>
              <a:t> </a:t>
            </a:r>
            <a:r>
              <a:rPr lang="lv-LV" sz="2500" b="1" dirty="0" err="1">
                <a:solidFill>
                  <a:srgbClr val="FF0000"/>
                </a:solidFill>
              </a:rPr>
              <a:t>programmes</a:t>
            </a:r>
            <a:r>
              <a:rPr lang="lv-LV" sz="2500" b="1" dirty="0">
                <a:solidFill>
                  <a:srgbClr val="FF0000"/>
                </a:solidFill>
              </a:rPr>
              <a:t>. </a:t>
            </a:r>
          </a:p>
          <a:p>
            <a:pPr marL="0" lvl="0" indent="0">
              <a:buNone/>
            </a:pPr>
            <a:endParaRPr lang="lv-LV" sz="2500" dirty="0"/>
          </a:p>
          <a:p>
            <a:pPr lvl="0"/>
            <a:r>
              <a:rPr lang="lv-LV" sz="2500" b="1" dirty="0" err="1"/>
              <a:t>Provide</a:t>
            </a:r>
            <a:r>
              <a:rPr lang="lv-LV" sz="2500" b="1" dirty="0"/>
              <a:t> in-</a:t>
            </a:r>
            <a:r>
              <a:rPr lang="lv-LV" sz="2500" b="1" dirty="0" err="1"/>
              <a:t>service</a:t>
            </a:r>
            <a:r>
              <a:rPr lang="lv-LV" sz="2500" b="1" dirty="0"/>
              <a:t> </a:t>
            </a:r>
            <a:r>
              <a:rPr lang="lv-LV" sz="2500" b="1" dirty="0" err="1"/>
              <a:t>teacher</a:t>
            </a:r>
            <a:r>
              <a:rPr lang="lv-LV" sz="2500" b="1" dirty="0"/>
              <a:t> </a:t>
            </a:r>
            <a:r>
              <a:rPr lang="lv-LV" sz="2500" b="1" dirty="0" err="1"/>
              <a:t>training</a:t>
            </a:r>
            <a:r>
              <a:rPr lang="lv-LV" sz="2500" b="1" dirty="0"/>
              <a:t> </a:t>
            </a:r>
            <a:r>
              <a:rPr lang="lv-LV" sz="2500" b="1" dirty="0" err="1"/>
              <a:t>guidance</a:t>
            </a:r>
            <a:br>
              <a:rPr lang="lv-LV" sz="2500" b="1" dirty="0"/>
            </a:br>
            <a:r>
              <a:rPr lang="lv-LV" sz="2500" b="1" dirty="0" err="1"/>
              <a:t>Share</a:t>
            </a:r>
            <a:r>
              <a:rPr lang="lv-LV" sz="2500" b="1" dirty="0"/>
              <a:t> </a:t>
            </a:r>
            <a:r>
              <a:rPr lang="lv-LV" sz="2500" b="1" dirty="0" err="1"/>
              <a:t>best</a:t>
            </a:r>
            <a:r>
              <a:rPr lang="lv-LV" sz="2500" b="1" dirty="0"/>
              <a:t> </a:t>
            </a:r>
            <a:r>
              <a:rPr lang="lv-LV" sz="2500" b="1" dirty="0" err="1"/>
              <a:t>practices</a:t>
            </a:r>
            <a:r>
              <a:rPr lang="lv-LV" sz="2500" b="1" dirty="0"/>
              <a:t> </a:t>
            </a:r>
            <a:r>
              <a:rPr lang="lv-LV" sz="2500" b="1" dirty="0" err="1"/>
              <a:t>across</a:t>
            </a:r>
            <a:r>
              <a:rPr lang="lv-LV" sz="2500" b="1" dirty="0"/>
              <a:t> the EU. </a:t>
            </a:r>
          </a:p>
          <a:p>
            <a:pPr marL="0" lvl="0" indent="0">
              <a:buNone/>
            </a:pPr>
            <a:endParaRPr lang="lv-LV" sz="2500" dirty="0"/>
          </a:p>
          <a:p>
            <a:pPr lvl="0"/>
            <a:r>
              <a:rPr lang="lv-LV" sz="2500" b="1" dirty="0" err="1"/>
              <a:t>Develop</a:t>
            </a:r>
            <a:r>
              <a:rPr lang="lv-LV" sz="2500" b="1" dirty="0"/>
              <a:t> </a:t>
            </a:r>
            <a:r>
              <a:rPr lang="lv-LV" sz="2500" b="1" dirty="0" err="1"/>
              <a:t>advanced</a:t>
            </a:r>
            <a:r>
              <a:rPr lang="lv-LV" sz="2500" b="1" dirty="0"/>
              <a:t> </a:t>
            </a:r>
            <a:r>
              <a:rPr lang="lv-LV" sz="2500" b="1" dirty="0" err="1"/>
              <a:t>training</a:t>
            </a:r>
            <a:r>
              <a:rPr lang="lv-LV" sz="2500" b="1" dirty="0"/>
              <a:t> </a:t>
            </a:r>
            <a:r>
              <a:rPr lang="lv-LV" sz="2500" b="1" dirty="0" err="1"/>
              <a:t>programmes</a:t>
            </a:r>
            <a:br>
              <a:rPr lang="lv-LV" sz="2500" b="1" dirty="0"/>
            </a:br>
            <a:r>
              <a:rPr lang="lv-LV" sz="2500" b="1" dirty="0" err="1"/>
              <a:t>Support</a:t>
            </a:r>
            <a:r>
              <a:rPr lang="lv-LV" sz="2500" b="1" dirty="0"/>
              <a:t> </a:t>
            </a:r>
            <a:r>
              <a:rPr lang="lv-LV" sz="2500" b="1" dirty="0" err="1"/>
              <a:t>collaborative</a:t>
            </a:r>
            <a:r>
              <a:rPr lang="lv-LV" sz="2500" b="1" dirty="0"/>
              <a:t>, </a:t>
            </a:r>
            <a:r>
              <a:rPr lang="lv-LV" sz="2500" b="1" dirty="0" err="1"/>
              <a:t>accredited</a:t>
            </a:r>
            <a:r>
              <a:rPr lang="lv-LV" sz="2500" b="1" dirty="0"/>
              <a:t> (</a:t>
            </a:r>
            <a:r>
              <a:rPr lang="lv-LV" sz="2500" b="1" dirty="0" err="1"/>
              <a:t>e.g</a:t>
            </a:r>
            <a:r>
              <a:rPr lang="lv-LV" sz="2500" b="1" dirty="0"/>
              <a:t>. </a:t>
            </a:r>
            <a:r>
              <a:rPr lang="lv-LV" sz="2500" b="1" dirty="0" err="1"/>
              <a:t>Master’s-level</a:t>
            </a:r>
            <a:r>
              <a:rPr lang="lv-LV" sz="2500" b="1" dirty="0"/>
              <a:t>) </a:t>
            </a:r>
            <a:r>
              <a:rPr lang="lv-LV" sz="2500" b="1" dirty="0" err="1"/>
              <a:t>courses</a:t>
            </a:r>
            <a:r>
              <a:rPr lang="lv-LV" sz="2500" b="1" dirty="0"/>
              <a:t>. </a:t>
            </a:r>
          </a:p>
          <a:p>
            <a:pPr marL="0" lvl="0" indent="0">
              <a:buNone/>
            </a:pPr>
            <a:endParaRPr lang="lv-LV" sz="2500" dirty="0"/>
          </a:p>
          <a:p>
            <a:pPr lvl="0"/>
            <a:r>
              <a:rPr lang="lv-LV" sz="2500" b="1" dirty="0" err="1"/>
              <a:t>Research</a:t>
            </a:r>
            <a:r>
              <a:rPr lang="lv-LV" sz="2500" b="1" dirty="0"/>
              <a:t> </a:t>
            </a:r>
            <a:r>
              <a:rPr lang="lv-LV" sz="2500" b="1" dirty="0" err="1"/>
              <a:t>and</a:t>
            </a:r>
            <a:r>
              <a:rPr lang="lv-LV" sz="2500" b="1" dirty="0"/>
              <a:t> </a:t>
            </a:r>
            <a:r>
              <a:rPr lang="lv-LV" sz="2500" b="1" dirty="0" err="1"/>
              <a:t>guide</a:t>
            </a:r>
            <a:r>
              <a:rPr lang="lv-LV" sz="2500" b="1" dirty="0"/>
              <a:t> </a:t>
            </a:r>
            <a:r>
              <a:rPr lang="lv-LV" sz="2500" b="1" dirty="0" err="1"/>
              <a:t>funding</a:t>
            </a:r>
            <a:r>
              <a:rPr lang="lv-LV" sz="2500" b="1" dirty="0"/>
              <a:t> </a:t>
            </a:r>
            <a:r>
              <a:rPr lang="lv-LV" sz="2500" b="1" dirty="0" err="1"/>
              <a:t>levels</a:t>
            </a:r>
            <a:br>
              <a:rPr lang="lv-LV" sz="2500" b="1" dirty="0"/>
            </a:br>
            <a:r>
              <a:rPr lang="lv-LV" sz="2500" b="1" dirty="0" err="1"/>
              <a:t>Define</a:t>
            </a:r>
            <a:r>
              <a:rPr lang="lv-LV" sz="2500" b="1" dirty="0"/>
              <a:t> minimum </a:t>
            </a:r>
            <a:r>
              <a:rPr lang="lv-LV" sz="2500" b="1" dirty="0" err="1"/>
              <a:t>investment</a:t>
            </a:r>
            <a:r>
              <a:rPr lang="lv-LV" sz="2500" b="1" dirty="0"/>
              <a:t> </a:t>
            </a:r>
            <a:r>
              <a:rPr lang="lv-LV" sz="2500" b="1" dirty="0" err="1"/>
              <a:t>and</a:t>
            </a:r>
            <a:r>
              <a:rPr lang="lv-LV" sz="2500" b="1" dirty="0"/>
              <a:t> </a:t>
            </a:r>
            <a:r>
              <a:rPr lang="lv-LV" sz="2500" b="1" dirty="0" err="1"/>
              <a:t>effective</a:t>
            </a:r>
            <a:r>
              <a:rPr lang="lv-LV" sz="2500" b="1" dirty="0"/>
              <a:t> </a:t>
            </a:r>
            <a:r>
              <a:rPr lang="lv-LV" sz="2500" b="1" dirty="0" err="1"/>
              <a:t>funding</a:t>
            </a:r>
            <a:r>
              <a:rPr lang="lv-LV" sz="2500" b="1" dirty="0"/>
              <a:t> </a:t>
            </a:r>
            <a:r>
              <a:rPr lang="lv-LV" sz="2500" b="1" dirty="0" err="1"/>
              <a:t>strategies</a:t>
            </a:r>
            <a:r>
              <a:rPr lang="lv-LV" sz="2500" b="1" dirty="0"/>
              <a:t>. </a:t>
            </a:r>
          </a:p>
          <a:p>
            <a:pPr marL="0" lvl="0" indent="0">
              <a:buNone/>
            </a:pPr>
            <a:endParaRPr lang="lv-LV" b="1" dirty="0"/>
          </a:p>
          <a:p>
            <a:pPr marL="0" lvl="0" indent="0">
              <a:buNone/>
            </a:pPr>
            <a:endParaRPr lang="lv-LV" b="1" dirty="0"/>
          </a:p>
          <a:p>
            <a:pPr lvl="0"/>
            <a:endParaRPr lang="lv-LV" b="1" dirty="0"/>
          </a:p>
          <a:p>
            <a:pPr lvl="0"/>
            <a:r>
              <a:rPr lang="lv-LV" b="1" dirty="0"/>
              <a:t>Reid, M, </a:t>
            </a:r>
            <a:r>
              <a:rPr lang="lv-LV" b="1" dirty="0" err="1"/>
              <a:t>Brun</a:t>
            </a:r>
            <a:r>
              <a:rPr lang="lv-LV" b="1" dirty="0"/>
              <a:t>, A. </a:t>
            </a:r>
            <a:r>
              <a:rPr lang="lv-LV" b="1" dirty="0" err="1"/>
              <a:t>Screening</a:t>
            </a:r>
            <a:r>
              <a:rPr lang="lv-LV" b="1" dirty="0"/>
              <a:t> </a:t>
            </a:r>
            <a:r>
              <a:rPr lang="lv-LV" b="1" dirty="0" err="1"/>
              <a:t>literacy</a:t>
            </a:r>
            <a:r>
              <a:rPr lang="lv-LV" b="1" dirty="0"/>
              <a:t>: </a:t>
            </a:r>
            <a:r>
              <a:rPr lang="lv-LV" b="1" dirty="0" err="1"/>
              <a:t>Executive</a:t>
            </a:r>
            <a:r>
              <a:rPr lang="lv-LV" b="1" dirty="0"/>
              <a:t> </a:t>
            </a:r>
            <a:r>
              <a:rPr lang="lv-LV" b="1" dirty="0" err="1"/>
              <a:t>summary</a:t>
            </a:r>
            <a:r>
              <a:rPr lang="lv-LV" b="1" dirty="0"/>
              <a:t>, 2013</a:t>
            </a:r>
            <a:endParaRPr lang="lv-LV" dirty="0"/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64034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CC78812F1E946AEE7A918D7A3EF27" ma:contentTypeVersion="10" ma:contentTypeDescription="Create a new document." ma:contentTypeScope="" ma:versionID="47a3dc7c2027bd3d6c6e9a20b576aa09">
  <xsd:schema xmlns:xsd="http://www.w3.org/2001/XMLSchema" xmlns:xs="http://www.w3.org/2001/XMLSchema" xmlns:p="http://schemas.microsoft.com/office/2006/metadata/properties" xmlns:ns2="7e0cba2e-16d9-47fe-a3f3-953a288681ea" xmlns:ns3="dc6e69b2-f489-4a2d-ad16-31cd177281d7" targetNamespace="http://schemas.microsoft.com/office/2006/metadata/properties" ma:root="true" ma:fieldsID="acc36323187ed8dce7a903977be02722" ns2:_="" ns3:_="">
    <xsd:import namespace="7e0cba2e-16d9-47fe-a3f3-953a288681ea"/>
    <xsd:import namespace="dc6e69b2-f489-4a2d-ad16-31cd177281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cba2e-16d9-47fe-a3f3-953a288681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e33c868-91b6-4098-a4a1-cbe5720a5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6e69b2-f489-4a2d-ad16-31cd177281d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582e23d-0891-488c-85cd-c7cd7be9eac7}" ma:internalName="TaxCatchAll" ma:showField="CatchAllData" ma:web="dc6e69b2-f489-4a2d-ad16-31cd177281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0cba2e-16d9-47fe-a3f3-953a288681ea">
      <Terms xmlns="http://schemas.microsoft.com/office/infopath/2007/PartnerControls"/>
    </lcf76f155ced4ddcb4097134ff3c332f>
    <TaxCatchAll xmlns="dc6e69b2-f489-4a2d-ad16-31cd177281d7" xsi:nil="true"/>
  </documentManagement>
</p:properties>
</file>

<file path=customXml/itemProps1.xml><?xml version="1.0" encoding="utf-8"?>
<ds:datastoreItem xmlns:ds="http://schemas.openxmlformats.org/officeDocument/2006/customXml" ds:itemID="{618BD289-2B1D-4E58-A345-48885CCE1444}"/>
</file>

<file path=customXml/itemProps2.xml><?xml version="1.0" encoding="utf-8"?>
<ds:datastoreItem xmlns:ds="http://schemas.openxmlformats.org/officeDocument/2006/customXml" ds:itemID="{997B9027-187B-4ECE-84BD-48DD0468A490}"/>
</file>

<file path=customXml/itemProps3.xml><?xml version="1.0" encoding="utf-8"?>
<ds:datastoreItem xmlns:ds="http://schemas.openxmlformats.org/officeDocument/2006/customXml" ds:itemID="{86735F8A-601D-4D6D-A1BC-55F926AE315D}"/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1772</Words>
  <Application>Microsoft Office PowerPoint</Application>
  <PresentationFormat>On-screen Show (4:3)</PresentationFormat>
  <Paragraphs>180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Film Literacy in Latvia</vt:lpstr>
      <vt:lpstr>Film Literacy </vt:lpstr>
      <vt:lpstr>What is a Film Literacy?</vt:lpstr>
      <vt:lpstr>EU Policy Context</vt:lpstr>
      <vt:lpstr>EU Policy Context</vt:lpstr>
      <vt:lpstr>PowerPoint Presentation</vt:lpstr>
      <vt:lpstr>Findings and challenges</vt:lpstr>
      <vt:lpstr>14 Recomendations</vt:lpstr>
      <vt:lpstr> Recomendations</vt:lpstr>
      <vt:lpstr>EU Goal</vt:lpstr>
      <vt:lpstr>Strong Example: France</vt:lpstr>
      <vt:lpstr>Strong Example: Great Britain</vt:lpstr>
      <vt:lpstr>PowerPoint Presentation</vt:lpstr>
      <vt:lpstr>Latvia. Context</vt:lpstr>
      <vt:lpstr>Kino skolās (Film in Schools - since 2015)</vt:lpstr>
      <vt:lpstr>Latvijas skolas soma (Latvian School Bag - since 2018)</vt:lpstr>
      <vt:lpstr>Challenges</vt:lpstr>
      <vt:lpstr>Case study: Flow (2024)</vt:lpstr>
      <vt:lpstr>PowerPoint Presentation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Dita Rietuma</cp:lastModifiedBy>
  <cp:revision>2</cp:revision>
  <dcterms:created xsi:type="dcterms:W3CDTF">2013-01-27T09:14:16Z</dcterms:created>
  <dcterms:modified xsi:type="dcterms:W3CDTF">2026-04-22T08:18:53Z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0x010100491CC78812F1E946AEE7A918D7A3EF27</vt:lpwstr>
  </property>
</Properties>
</file>