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3333FF"/>
    <a:srgbClr val="54AEF8"/>
    <a:srgbClr val="3366FF"/>
    <a:srgbClr val="3C3C3B"/>
    <a:srgbClr val="7C7B7B"/>
    <a:srgbClr val="B04D60"/>
    <a:srgbClr val="8E00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1" autoAdjust="0"/>
    <p:restoredTop sz="93469" autoAdjust="0"/>
  </p:normalViewPr>
  <p:slideViewPr>
    <p:cSldViewPr>
      <p:cViewPr varScale="1">
        <p:scale>
          <a:sx n="159" d="100"/>
          <a:sy n="159" d="100"/>
        </p:scale>
        <p:origin x="318" y="13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C0E52-0789-49BD-B920-5A7E21831359}" type="datetimeFigureOut">
              <a:rPr lang="lv-LV" smtClean="0"/>
              <a:t>30.01.2019</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0316A6-6105-44E6-A866-4BFB596C3FD7}" type="slidenum">
              <a:rPr lang="lv-LV" smtClean="0"/>
              <a:t>‹#›</a:t>
            </a:fld>
            <a:endParaRPr lang="lv-LV"/>
          </a:p>
        </p:txBody>
      </p:sp>
    </p:spTree>
    <p:extLst>
      <p:ext uri="{BB962C8B-B14F-4D97-AF65-F5344CB8AC3E}">
        <p14:creationId xmlns:p14="http://schemas.microsoft.com/office/powerpoint/2010/main" val="1246491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su.l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Mēs esam Rīgas Stradiņa universitātes vēstneši/</a:t>
            </a:r>
            <a:r>
              <a:rPr lang="lv-LV" sz="1200" kern="1200" dirty="0" err="1">
                <a:solidFill>
                  <a:schemeClr val="tx1"/>
                </a:solidFill>
                <a:effectLst/>
                <a:latin typeface="+mn-lt"/>
                <a:ea typeface="+mn-ea"/>
                <a:cs typeface="+mn-cs"/>
              </a:rPr>
              <a:t>ses</a:t>
            </a:r>
            <a:r>
              <a:rPr lang="lv-LV" sz="1200" kern="1200" dirty="0">
                <a:solidFill>
                  <a:schemeClr val="tx1"/>
                </a:solidFill>
                <a:effectLst/>
                <a:latin typeface="+mn-lt"/>
                <a:ea typeface="+mn-ea"/>
                <a:cs typeface="+mn-cs"/>
              </a:rPr>
              <a:t>.</a:t>
            </a:r>
          </a:p>
          <a:p>
            <a:r>
              <a:rPr lang="lv-LV" sz="1200" kern="1200" dirty="0">
                <a:solidFill>
                  <a:schemeClr val="tx1"/>
                </a:solidFill>
                <a:effectLst/>
                <a:latin typeface="+mn-lt"/>
                <a:ea typeface="+mn-ea"/>
                <a:cs typeface="+mn-cs"/>
              </a:rPr>
              <a:t>Studējam studiju programmas ….. x kursā. Skolas gaitas mēs beidzām pirms x gadiem, tāpēc lieliski atceramies to laiku, kad tikai domājām, par ko gribam kļūt un kur studēt. Gatavoties studijām ir kā gatavoties ilgam ceļojums. Galvenais ir izlemt – kurp vēlies doties un tad gatavošanās kļūst par aizraujošu un interesantu procesu.</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a:t>
            </a:fld>
            <a:endParaRPr lang="lv-LV"/>
          </a:p>
        </p:txBody>
      </p:sp>
    </p:spTree>
    <p:extLst>
      <p:ext uri="{BB962C8B-B14F-4D97-AF65-F5344CB8AC3E}">
        <p14:creationId xmlns:p14="http://schemas.microsoft.com/office/powerpoint/2010/main" val="1834370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a:solidFill>
                  <a:schemeClr val="tx1"/>
                </a:solidFill>
                <a:effectLst/>
                <a:latin typeface="+mn-lt"/>
                <a:ea typeface="+mn-ea"/>
                <a:cs typeface="+mn-cs"/>
              </a:rPr>
              <a:t>Veselības sporta speciālists</a:t>
            </a:r>
            <a:r>
              <a:rPr lang="lv-LV" sz="1200" kern="1200" dirty="0">
                <a:solidFill>
                  <a:schemeClr val="tx1"/>
                </a:solidFill>
                <a:effectLst/>
                <a:latin typeface="+mn-lt"/>
                <a:ea typeface="+mn-ea"/>
                <a:cs typeface="+mn-cs"/>
              </a:rPr>
              <a:t> - Studiju programma ,, Veselības sporta speciālists” (studiju ilgums 2,5 gadi) – strādā par treneriem </a:t>
            </a:r>
            <a:r>
              <a:rPr lang="lv-LV" sz="1200" kern="1200" dirty="0" err="1">
                <a:solidFill>
                  <a:schemeClr val="tx1"/>
                </a:solidFill>
                <a:effectLst/>
                <a:latin typeface="+mn-lt"/>
                <a:ea typeface="+mn-ea"/>
                <a:cs typeface="+mn-cs"/>
              </a:rPr>
              <a:t>fitnesa</a:t>
            </a:r>
            <a:r>
              <a:rPr lang="lv-LV" sz="1200" kern="1200" dirty="0">
                <a:solidFill>
                  <a:schemeClr val="tx1"/>
                </a:solidFill>
                <a:effectLst/>
                <a:latin typeface="+mn-lt"/>
                <a:ea typeface="+mn-ea"/>
                <a:cs typeface="+mn-cs"/>
              </a:rPr>
              <a:t> iestādēs.</a:t>
            </a:r>
          </a:p>
          <a:p>
            <a:pPr lvl="0"/>
            <a:r>
              <a:rPr lang="lv-LV" sz="1200" b="1" kern="1200" dirty="0">
                <a:solidFill>
                  <a:schemeClr val="tx1"/>
                </a:solidFill>
                <a:effectLst/>
                <a:latin typeface="+mn-lt"/>
                <a:ea typeface="+mn-ea"/>
                <a:cs typeface="+mn-cs"/>
              </a:rPr>
              <a:t>Medicīnas māsa</a:t>
            </a:r>
            <a:r>
              <a:rPr lang="lv-LV" sz="1200" kern="1200" dirty="0">
                <a:solidFill>
                  <a:schemeClr val="tx1"/>
                </a:solidFill>
                <a:effectLst/>
                <a:latin typeface="+mn-lt"/>
                <a:ea typeface="+mn-ea"/>
                <a:cs typeface="+mn-cs"/>
              </a:rPr>
              <a:t>- Studiju programma ,,</a:t>
            </a:r>
            <a:r>
              <a:rPr lang="lv-LV" sz="1200" kern="1200" dirty="0" err="1">
                <a:solidFill>
                  <a:schemeClr val="tx1"/>
                </a:solidFill>
                <a:effectLst/>
                <a:latin typeface="+mn-lt"/>
                <a:ea typeface="+mn-ea"/>
                <a:cs typeface="+mn-cs"/>
              </a:rPr>
              <a:t>Māszinības</a:t>
            </a:r>
            <a:r>
              <a:rPr lang="lv-LV" sz="1200" kern="1200" dirty="0">
                <a:solidFill>
                  <a:schemeClr val="tx1"/>
                </a:solidFill>
                <a:effectLst/>
                <a:latin typeface="+mn-lt"/>
                <a:ea typeface="+mn-ea"/>
                <a:cs typeface="+mn-cs"/>
              </a:rPr>
              <a:t>” (studiju ilgums 4 gadi vai 1 gads ( ja iepriekš iegūta 1. līmeņa profesionālā augstākā izglītība un medicīnas māsas kvalifikācija). </a:t>
            </a:r>
          </a:p>
          <a:p>
            <a:pPr lvl="0"/>
            <a:r>
              <a:rPr lang="lv-LV" sz="1200" b="1" kern="1200" dirty="0">
                <a:solidFill>
                  <a:schemeClr val="tx1"/>
                </a:solidFill>
                <a:effectLst/>
                <a:latin typeface="+mn-lt"/>
                <a:ea typeface="+mn-ea"/>
                <a:cs typeface="+mn-cs"/>
              </a:rPr>
              <a:t>Vecmāte</a:t>
            </a:r>
            <a:r>
              <a:rPr lang="lv-LV" sz="1200" kern="1200" dirty="0">
                <a:solidFill>
                  <a:schemeClr val="tx1"/>
                </a:solidFill>
                <a:effectLst/>
                <a:latin typeface="+mn-lt"/>
                <a:ea typeface="+mn-ea"/>
                <a:cs typeface="+mn-cs"/>
              </a:rPr>
              <a:t>- Studiju programma ,,Vecmāte” (studiju ilgums 4 gadi).</a:t>
            </a:r>
          </a:p>
          <a:p>
            <a:pPr lvl="0"/>
            <a:r>
              <a:rPr lang="lv-LV" sz="1200" b="1" kern="1200" dirty="0">
                <a:solidFill>
                  <a:schemeClr val="tx1"/>
                </a:solidFill>
                <a:effectLst/>
                <a:latin typeface="+mn-lt"/>
                <a:ea typeface="+mn-ea"/>
                <a:cs typeface="+mn-cs"/>
              </a:rPr>
              <a:t>Sociālais darbinieks</a:t>
            </a:r>
            <a:r>
              <a:rPr lang="lv-LV" sz="1200" kern="1200" dirty="0">
                <a:solidFill>
                  <a:schemeClr val="tx1"/>
                </a:solidFill>
                <a:effectLst/>
                <a:latin typeface="+mn-lt"/>
                <a:ea typeface="+mn-ea"/>
                <a:cs typeface="+mn-cs"/>
              </a:rPr>
              <a:t> - Studiju programma ,,Sociālais darbs” (studiju ilgums 4 gadi).</a:t>
            </a:r>
          </a:p>
          <a:p>
            <a:r>
              <a:rPr lang="lv-LV" sz="1200" b="1" kern="1200" dirty="0">
                <a:solidFill>
                  <a:schemeClr val="tx1"/>
                </a:solidFill>
                <a:effectLst/>
                <a:latin typeface="+mn-lt"/>
                <a:ea typeface="+mn-ea"/>
                <a:cs typeface="+mn-cs"/>
              </a:rPr>
              <a:t>Sabiedrības veselības speciālists</a:t>
            </a:r>
            <a:r>
              <a:rPr lang="lv-LV" sz="1200" kern="1200" dirty="0">
                <a:solidFill>
                  <a:schemeClr val="tx1"/>
                </a:solidFill>
                <a:effectLst/>
                <a:latin typeface="+mn-lt"/>
                <a:ea typeface="+mn-ea"/>
                <a:cs typeface="+mn-cs"/>
              </a:rPr>
              <a:t>- Studiju programma ,,Sabiedrības veselība” (studiju ilgums 4 gadi). Sabiedrības veselības speciālisti reizē gan aizsargā iedzīvotājus no veselības riskiem, gan rūpējas par veselībai labvēlīgas vides un apstākļu nodrošināšanu.</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10</a:t>
            </a:fld>
            <a:endParaRPr lang="lv-LV"/>
          </a:p>
        </p:txBody>
      </p:sp>
    </p:spTree>
    <p:extLst>
      <p:ext uri="{BB962C8B-B14F-4D97-AF65-F5344CB8AC3E}">
        <p14:creationId xmlns:p14="http://schemas.microsoft.com/office/powerpoint/2010/main" val="2944215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a:solidFill>
                  <a:schemeClr val="tx1"/>
                </a:solidFill>
                <a:effectLst/>
                <a:latin typeface="+mn-lt"/>
                <a:ea typeface="+mn-ea"/>
                <a:cs typeface="+mn-cs"/>
              </a:rPr>
              <a:t>Zobārsts</a:t>
            </a:r>
            <a:r>
              <a:rPr lang="lv-LV" sz="1200" kern="1200" dirty="0">
                <a:solidFill>
                  <a:schemeClr val="tx1"/>
                </a:solidFill>
                <a:effectLst/>
                <a:latin typeface="+mn-lt"/>
                <a:ea typeface="+mn-ea"/>
                <a:cs typeface="+mn-cs"/>
              </a:rPr>
              <a:t> - Studiju programma ,,Zobārstniecība” (studiju ilgums 5 gadi).</a:t>
            </a:r>
          </a:p>
          <a:p>
            <a:r>
              <a:rPr lang="lv-LV" sz="1200" b="1" kern="1200" dirty="0">
                <a:solidFill>
                  <a:schemeClr val="tx1"/>
                </a:solidFill>
                <a:effectLst/>
                <a:latin typeface="+mn-lt"/>
                <a:ea typeface="+mn-ea"/>
                <a:cs typeface="+mn-cs"/>
              </a:rPr>
              <a:t>Zobu higiēnists</a:t>
            </a:r>
            <a:r>
              <a:rPr lang="lv-LV" sz="1200" kern="1200" dirty="0">
                <a:solidFill>
                  <a:schemeClr val="tx1"/>
                </a:solidFill>
                <a:effectLst/>
                <a:latin typeface="+mn-lt"/>
                <a:ea typeface="+mn-ea"/>
                <a:cs typeface="+mn-cs"/>
              </a:rPr>
              <a:t>- Studiju programma ,,Zobu higiēnists” (studiju ilgums 2 gadi- iepriekš iegūta 1. līmeņa profesionālā augstākā izglītība (zobārstniecības asistenta, zobu tehniķa, zobārstniecības māsa kvalifikācija).</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11</a:t>
            </a:fld>
            <a:endParaRPr lang="lv-LV"/>
          </a:p>
        </p:txBody>
      </p:sp>
    </p:spTree>
    <p:extLst>
      <p:ext uri="{BB962C8B-B14F-4D97-AF65-F5344CB8AC3E}">
        <p14:creationId xmlns:p14="http://schemas.microsoft.com/office/powerpoint/2010/main" val="1903769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a:solidFill>
                  <a:schemeClr val="tx1"/>
                </a:solidFill>
                <a:effectLst/>
                <a:latin typeface="+mn-lt"/>
                <a:ea typeface="+mn-ea"/>
                <a:cs typeface="+mn-cs"/>
              </a:rPr>
              <a:t>Diplomāts </a:t>
            </a:r>
            <a:r>
              <a:rPr lang="lv-LV" sz="1200" kern="1200" dirty="0">
                <a:solidFill>
                  <a:schemeClr val="tx1"/>
                </a:solidFill>
                <a:effectLst/>
                <a:latin typeface="+mn-lt"/>
                <a:ea typeface="+mn-ea"/>
                <a:cs typeface="+mn-cs"/>
              </a:rPr>
              <a:t>- Studiju programma ,,Politika un politiskā komunikācija” (studiju ilgums 3 gadi). Diplomāts ir valsts ārlietu dienesta amatpersona, kas ir pilnvarota sakaru uzturēšanai ar citām valstīm.</a:t>
            </a:r>
          </a:p>
          <a:p>
            <a:pPr lvl="0"/>
            <a:r>
              <a:rPr lang="lv-LV" sz="1200" b="1" kern="1200" dirty="0">
                <a:solidFill>
                  <a:schemeClr val="tx1"/>
                </a:solidFill>
                <a:effectLst/>
                <a:latin typeface="+mn-lt"/>
                <a:ea typeface="+mn-ea"/>
                <a:cs typeface="+mn-cs"/>
              </a:rPr>
              <a:t>Start – </a:t>
            </a:r>
            <a:r>
              <a:rPr lang="lv-LV" sz="1200" b="1" kern="1200" dirty="0" err="1">
                <a:solidFill>
                  <a:schemeClr val="tx1"/>
                </a:solidFill>
                <a:effectLst/>
                <a:latin typeface="+mn-lt"/>
                <a:ea typeface="+mn-ea"/>
                <a:cs typeface="+mn-cs"/>
              </a:rPr>
              <a:t>up</a:t>
            </a:r>
            <a:r>
              <a:rPr lang="lv-LV" sz="1200" b="1" kern="1200" dirty="0">
                <a:solidFill>
                  <a:schemeClr val="tx1"/>
                </a:solidFill>
                <a:effectLst/>
                <a:latin typeface="+mn-lt"/>
                <a:ea typeface="+mn-ea"/>
                <a:cs typeface="+mn-cs"/>
              </a:rPr>
              <a:t> uzņēmējs</a:t>
            </a:r>
            <a:r>
              <a:rPr lang="lv-LV" sz="1200" kern="1200" dirty="0">
                <a:solidFill>
                  <a:schemeClr val="tx1"/>
                </a:solidFill>
                <a:effectLst/>
                <a:latin typeface="+mn-lt"/>
                <a:ea typeface="+mn-ea"/>
                <a:cs typeface="+mn-cs"/>
              </a:rPr>
              <a:t>- Studiju programma ,,Starta uzņēmējdarbības vadība” (studiju ilgums 3 gadi).</a:t>
            </a:r>
          </a:p>
          <a:p>
            <a:pPr lvl="0"/>
            <a:r>
              <a:rPr lang="lv-LV" sz="1200" b="1" kern="1200" dirty="0">
                <a:solidFill>
                  <a:schemeClr val="tx1"/>
                </a:solidFill>
                <a:effectLst/>
                <a:latin typeface="+mn-lt"/>
                <a:ea typeface="+mn-ea"/>
                <a:cs typeface="+mn-cs"/>
              </a:rPr>
              <a:t>Finanšu direktors un Ekonomists un Nekustamo īpašumu aģents</a:t>
            </a:r>
            <a:r>
              <a:rPr lang="lv-LV" sz="1200" kern="1200" dirty="0">
                <a:solidFill>
                  <a:schemeClr val="tx1"/>
                </a:solidFill>
                <a:effectLst/>
                <a:latin typeface="+mn-lt"/>
                <a:ea typeface="+mn-ea"/>
                <a:cs typeface="+mn-cs"/>
              </a:rPr>
              <a:t>- Studiju programma ,, Starptautiskais bizness un ilgtspējīga ekonomika” (studiju ilgums 3 gadi). Absolventi ieņem vadošus amatus Latvijas un ārvalstu uzņēmumos finanšu jomā (apdrošināšanā, bankās, fondos), nekustamā īpašuma, ražošanas, tirdzniecības, transporta, juridisko un grāmatvedības pakalpojumu nozarē, valsts pārvaldē un citās jomās.</a:t>
            </a:r>
          </a:p>
          <a:p>
            <a:pPr lvl="0"/>
            <a:r>
              <a:rPr lang="lv-LV" sz="1200" b="1" kern="1200" dirty="0">
                <a:solidFill>
                  <a:schemeClr val="tx1"/>
                </a:solidFill>
                <a:effectLst/>
                <a:latin typeface="+mn-lt"/>
                <a:ea typeface="+mn-ea"/>
                <a:cs typeface="+mn-cs"/>
              </a:rPr>
              <a:t>Mārketinga daļas vadītājs</a:t>
            </a:r>
            <a:r>
              <a:rPr lang="lv-LV" sz="1200" kern="1200" dirty="0">
                <a:solidFill>
                  <a:schemeClr val="tx1"/>
                </a:solidFill>
                <a:effectLst/>
                <a:latin typeface="+mn-lt"/>
                <a:ea typeface="+mn-ea"/>
                <a:cs typeface="+mn-cs"/>
              </a:rPr>
              <a:t> - Studiju programma ,, Starptautiskais mārketings un reklāma” (studiju ilgums 3 gadi). absolventi strādā dažādos uzņēmumos, kas pārstāv vairāk nekā 15 </a:t>
            </a:r>
            <a:r>
              <a:rPr lang="lv-LV" sz="1200" kern="1200" dirty="0" err="1">
                <a:solidFill>
                  <a:schemeClr val="tx1"/>
                </a:solidFill>
                <a:effectLst/>
                <a:latin typeface="+mn-lt"/>
                <a:ea typeface="+mn-ea"/>
                <a:cs typeface="+mn-cs"/>
              </a:rPr>
              <a:t>apakšnozares</a:t>
            </a:r>
            <a:r>
              <a:rPr lang="lv-LV" sz="1200" kern="1200" dirty="0">
                <a:solidFill>
                  <a:schemeClr val="tx1"/>
                </a:solidFill>
                <a:effectLst/>
                <a:latin typeface="+mn-lt"/>
                <a:ea typeface="+mn-ea"/>
                <a:cs typeface="+mn-cs"/>
              </a:rPr>
              <a:t>, tādas kā mazumtirdzniecība, apdrošināšana, sabiedriskās attiecības un komunikācija, reklāmas aģentūras, tirgus pētījumu aģentūras, tūrisms, aviopārvadājumi, interneta portālu uzturēšana, semināru un izstāžu organizēšana, konsultāciju pakalpojumi un citas</a:t>
            </a:r>
          </a:p>
          <a:p>
            <a:pPr lvl="0"/>
            <a:r>
              <a:rPr lang="lv-LV" sz="1200" b="1" kern="1200" dirty="0" err="1">
                <a:solidFill>
                  <a:schemeClr val="tx1"/>
                </a:solidFill>
                <a:effectLst/>
                <a:latin typeface="+mn-lt"/>
                <a:ea typeface="+mn-ea"/>
                <a:cs typeface="+mn-cs"/>
              </a:rPr>
              <a:t>Polittehnologs</a:t>
            </a:r>
            <a:r>
              <a:rPr lang="lv-LV" sz="1200" kern="1200" dirty="0">
                <a:solidFill>
                  <a:schemeClr val="tx1"/>
                </a:solidFill>
                <a:effectLst/>
                <a:latin typeface="+mn-lt"/>
                <a:ea typeface="+mn-ea"/>
                <a:cs typeface="+mn-cs"/>
              </a:rPr>
              <a:t> - Studiju programma ,,Politika un politiskā komunikācija” (studiju ilgums 3 gadi). Politikas un politiskās komunikācijas zināšanas programmas beidzējiem palīdzēs kļūt par gudriem un zinošiem politiķiem vai politikas analītiķiem.</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12</a:t>
            </a:fld>
            <a:endParaRPr lang="lv-LV"/>
          </a:p>
        </p:txBody>
      </p:sp>
    </p:spTree>
    <p:extLst>
      <p:ext uri="{BB962C8B-B14F-4D97-AF65-F5344CB8AC3E}">
        <p14:creationId xmlns:p14="http://schemas.microsoft.com/office/powerpoint/2010/main" val="2337267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Studiju programma ,,</a:t>
            </a:r>
            <a:r>
              <a:rPr lang="lv-LV" sz="1200" b="1" kern="1200" dirty="0">
                <a:solidFill>
                  <a:schemeClr val="tx1"/>
                </a:solidFill>
                <a:effectLst/>
                <a:latin typeface="+mn-lt"/>
                <a:ea typeface="+mn-ea"/>
                <a:cs typeface="+mn-cs"/>
              </a:rPr>
              <a:t>Tiesību zinātne</a:t>
            </a:r>
            <a:r>
              <a:rPr lang="lv-LV" sz="1200" kern="1200" dirty="0">
                <a:solidFill>
                  <a:schemeClr val="tx1"/>
                </a:solidFill>
                <a:effectLst/>
                <a:latin typeface="+mn-lt"/>
                <a:ea typeface="+mn-ea"/>
                <a:cs typeface="+mn-cs"/>
              </a:rPr>
              <a:t>”. Studiju ilgums – 3 gadi (akadēmiskais bakalaurs), 4 gadi- profesionālais bakalaurs. Profesijas:</a:t>
            </a:r>
          </a:p>
          <a:p>
            <a:pPr lvl="0"/>
            <a:r>
              <a:rPr lang="lv-LV" sz="1200" b="1" kern="1200" dirty="0">
                <a:solidFill>
                  <a:schemeClr val="tx1"/>
                </a:solidFill>
                <a:effectLst/>
                <a:latin typeface="+mn-lt"/>
                <a:ea typeface="+mn-ea"/>
                <a:cs typeface="+mn-cs"/>
              </a:rPr>
              <a:t>Jurists</a:t>
            </a:r>
            <a:r>
              <a:rPr lang="lv-LV" sz="1200" kern="1200" dirty="0">
                <a:solidFill>
                  <a:schemeClr val="tx1"/>
                </a:solidFill>
                <a:effectLst/>
                <a:latin typeface="+mn-lt"/>
                <a:ea typeface="+mn-ea"/>
                <a:cs typeface="+mn-cs"/>
              </a:rPr>
              <a:t>- Jurists piemēro un skaidro dažādus likumus, juridiskus noteikumus un lēmumus fiziskām personām un uzņēmumiem, informē klientus par izmaiņām likumdošanā, sniedz ieteikumus un vērtējumu par klienta darbības likumību. Jurists var strādāt, piemēram, par advokātu, prokuroru, notāru, juridisko konsultantu.</a:t>
            </a:r>
          </a:p>
          <a:p>
            <a:pPr lvl="0"/>
            <a:r>
              <a:rPr lang="lv-LV" sz="1200" b="1" kern="1200" dirty="0">
                <a:solidFill>
                  <a:schemeClr val="tx1"/>
                </a:solidFill>
                <a:effectLst/>
                <a:latin typeface="+mn-lt"/>
                <a:ea typeface="+mn-ea"/>
                <a:cs typeface="+mn-cs"/>
              </a:rPr>
              <a:t>Prokurors- </a:t>
            </a:r>
            <a:r>
              <a:rPr lang="lv-LV" sz="1200" kern="1200" dirty="0">
                <a:solidFill>
                  <a:schemeClr val="tx1"/>
                </a:solidFill>
                <a:effectLst/>
                <a:latin typeface="+mn-lt"/>
                <a:ea typeface="+mn-ea"/>
                <a:cs typeface="+mn-cs"/>
              </a:rPr>
              <a:t>Valsts amatpersona, kas īsteno uzraudzību pār likumu precīzu izpildi, pareizu un vienveidīgu to piemērošanu, ierosina likuma pārkāpēju saukšanu pie atbildības un valsts vārdā uztur apsūdzību pret tiem tiesā.</a:t>
            </a:r>
          </a:p>
          <a:p>
            <a:pPr lvl="0"/>
            <a:r>
              <a:rPr lang="lv-LV" sz="1200" b="1" kern="1200" dirty="0">
                <a:solidFill>
                  <a:schemeClr val="tx1"/>
                </a:solidFill>
                <a:effectLst/>
                <a:latin typeface="+mn-lt"/>
                <a:ea typeface="+mn-ea"/>
                <a:cs typeface="+mn-cs"/>
              </a:rPr>
              <a:t>Tiesnesis</a:t>
            </a:r>
            <a:r>
              <a:rPr lang="lv-LV" sz="1200" kern="1200" dirty="0">
                <a:solidFill>
                  <a:schemeClr val="tx1"/>
                </a:solidFill>
                <a:effectLst/>
                <a:latin typeface="+mn-lt"/>
                <a:ea typeface="+mn-ea"/>
                <a:cs typeface="+mn-cs"/>
              </a:rPr>
              <a:t>- ir amatpersona, kas tiesā pieņem lēmumus, atsaucoties uz likumiem.</a:t>
            </a:r>
          </a:p>
          <a:p>
            <a:pPr lvl="0"/>
            <a:r>
              <a:rPr lang="lv-LV" sz="1200" b="1" kern="1200" dirty="0">
                <a:solidFill>
                  <a:schemeClr val="tx1"/>
                </a:solidFill>
                <a:effectLst/>
                <a:latin typeface="+mn-lt"/>
                <a:ea typeface="+mn-ea"/>
                <a:cs typeface="+mn-cs"/>
              </a:rPr>
              <a:t>Probācijas darbinieks</a:t>
            </a:r>
            <a:r>
              <a:rPr lang="lv-LV" sz="1200" kern="1200" dirty="0">
                <a:solidFill>
                  <a:schemeClr val="tx1"/>
                </a:solidFill>
                <a:effectLst/>
                <a:latin typeface="+mn-lt"/>
                <a:ea typeface="+mn-ea"/>
                <a:cs typeface="+mn-cs"/>
              </a:rPr>
              <a:t>- amatpersona, kas strādā, lai sekmētu noziedzības novēršanu valstī, nodrošinātu sabiedrībā izciešamo sodu kvalitatīvu izpildi un koordināciju un atslogotu pārējo tiesību aizsardzības iestāžu darbu.</a:t>
            </a:r>
          </a:p>
          <a:p>
            <a:r>
              <a:rPr lang="lv-LV" sz="1200" b="1" kern="1200" dirty="0">
                <a:solidFill>
                  <a:schemeClr val="tx1"/>
                </a:solidFill>
                <a:effectLst/>
                <a:latin typeface="+mn-lt"/>
                <a:ea typeface="+mn-ea"/>
                <a:cs typeface="+mn-cs"/>
              </a:rPr>
              <a:t>Izmeklētājs</a:t>
            </a:r>
            <a:r>
              <a:rPr lang="lv-LV" sz="1200" kern="1200" dirty="0">
                <a:solidFill>
                  <a:schemeClr val="tx1"/>
                </a:solidFill>
                <a:effectLst/>
                <a:latin typeface="+mn-lt"/>
                <a:ea typeface="+mn-ea"/>
                <a:cs typeface="+mn-cs"/>
              </a:rPr>
              <a:t>- valsts amatpersona, kas veic iepriekšējo izmeklēšanu. </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13</a:t>
            </a:fld>
            <a:endParaRPr lang="lv-LV"/>
          </a:p>
        </p:txBody>
      </p:sp>
    </p:spTree>
    <p:extLst>
      <p:ext uri="{BB962C8B-B14F-4D97-AF65-F5344CB8AC3E}">
        <p14:creationId xmlns:p14="http://schemas.microsoft.com/office/powerpoint/2010/main" val="213340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a:solidFill>
                  <a:schemeClr val="tx1"/>
                </a:solidFill>
                <a:effectLst/>
                <a:latin typeface="+mn-lt"/>
                <a:ea typeface="+mn-ea"/>
                <a:cs typeface="+mn-cs"/>
              </a:rPr>
              <a:t>Producents</a:t>
            </a:r>
            <a:r>
              <a:rPr lang="lv-LV" sz="1200" kern="1200" dirty="0">
                <a:solidFill>
                  <a:schemeClr val="tx1"/>
                </a:solidFill>
                <a:effectLst/>
                <a:latin typeface="+mn-lt"/>
                <a:ea typeface="+mn-ea"/>
                <a:cs typeface="+mn-cs"/>
              </a:rPr>
              <a:t> – Studiju programma ,, Multimediju komunikācija” (studiju ilgums 3 gadi). Producents ir persona, kas kontrolē kinofilmas, radio, TV raidījuma vai kāda pasākuma māksliniecisko un organizatoriski finansiālo pusi.</a:t>
            </a:r>
          </a:p>
          <a:p>
            <a:pPr lvl="0"/>
            <a:r>
              <a:rPr lang="lv-LV" sz="1200" b="1" kern="1200" dirty="0">
                <a:solidFill>
                  <a:schemeClr val="tx1"/>
                </a:solidFill>
                <a:effectLst/>
                <a:latin typeface="+mn-lt"/>
                <a:ea typeface="+mn-ea"/>
                <a:cs typeface="+mn-cs"/>
              </a:rPr>
              <a:t>Sabiedrisko attiecību speciālists</a:t>
            </a:r>
            <a:r>
              <a:rPr lang="lv-LV" sz="1200" kern="1200" dirty="0">
                <a:solidFill>
                  <a:schemeClr val="tx1"/>
                </a:solidFill>
                <a:effectLst/>
                <a:latin typeface="+mn-lt"/>
                <a:ea typeface="+mn-ea"/>
                <a:cs typeface="+mn-cs"/>
              </a:rPr>
              <a:t>: Studiju programma ,, Sabiedriskās attiecības” (studiju ilgums 3 gadi). Studiju programmas absolventi strādā privātajos uzņēmumos par sabiedrisko attiecību speciālistiem, nevalstiskajās organizācijās un valsts pārvaldē – par preses sekretāriem un sabiedrisko attiecību vadītājiem.</a:t>
            </a:r>
          </a:p>
          <a:p>
            <a:pPr lvl="0"/>
            <a:r>
              <a:rPr lang="lv-LV" sz="1200" b="1" kern="1200" dirty="0">
                <a:solidFill>
                  <a:schemeClr val="tx1"/>
                </a:solidFill>
                <a:effectLst/>
                <a:latin typeface="+mn-lt"/>
                <a:ea typeface="+mn-ea"/>
                <a:cs typeface="+mn-cs"/>
              </a:rPr>
              <a:t>Multimediju speciālists</a:t>
            </a:r>
            <a:r>
              <a:rPr lang="lv-LV" sz="1200" kern="1200" dirty="0">
                <a:solidFill>
                  <a:schemeClr val="tx1"/>
                </a:solidFill>
                <a:effectLst/>
                <a:latin typeface="+mn-lt"/>
                <a:ea typeface="+mn-ea"/>
                <a:cs typeface="+mn-cs"/>
              </a:rPr>
              <a:t> - Studiju programma ,, Multimediju komunikācija” (studiju ilgums 3 gadi). </a:t>
            </a:r>
          </a:p>
          <a:p>
            <a:pPr lvl="0"/>
            <a:r>
              <a:rPr lang="lv-LV" sz="1200" b="1" kern="1200" dirty="0">
                <a:solidFill>
                  <a:schemeClr val="tx1"/>
                </a:solidFill>
                <a:effectLst/>
                <a:latin typeface="+mn-lt"/>
                <a:ea typeface="+mn-ea"/>
                <a:cs typeface="+mn-cs"/>
              </a:rPr>
              <a:t>Fotogrāfs</a:t>
            </a:r>
            <a:r>
              <a:rPr lang="lv-LV" sz="1200" kern="1200" dirty="0">
                <a:solidFill>
                  <a:schemeClr val="tx1"/>
                </a:solidFill>
                <a:effectLst/>
                <a:latin typeface="+mn-lt"/>
                <a:ea typeface="+mn-ea"/>
                <a:cs typeface="+mn-cs"/>
              </a:rPr>
              <a:t>- Studiju programma ,, Fotogrāfija” (studiju ilgums 3 gadi).</a:t>
            </a:r>
          </a:p>
          <a:p>
            <a:pPr lvl="0"/>
            <a:r>
              <a:rPr lang="lv-LV" sz="1200" b="1" kern="1200" dirty="0">
                <a:solidFill>
                  <a:schemeClr val="tx1"/>
                </a:solidFill>
                <a:effectLst/>
                <a:latin typeface="+mn-lt"/>
                <a:ea typeface="+mn-ea"/>
                <a:cs typeface="+mn-cs"/>
              </a:rPr>
              <a:t>Žurnālists</a:t>
            </a:r>
            <a:r>
              <a:rPr lang="lv-LV" sz="1200" kern="1200" dirty="0">
                <a:solidFill>
                  <a:schemeClr val="tx1"/>
                </a:solidFill>
                <a:effectLst/>
                <a:latin typeface="+mn-lt"/>
                <a:ea typeface="+mn-ea"/>
                <a:cs typeface="+mn-cs"/>
              </a:rPr>
              <a:t> - Studiju programma ,, Žurnālistika” (studiju ilgums 3 gadi).</a:t>
            </a:r>
          </a:p>
          <a:p>
            <a:pPr lvl="0"/>
            <a:r>
              <a:rPr lang="lv-LV" sz="1200" b="1" kern="1200" dirty="0">
                <a:solidFill>
                  <a:schemeClr val="tx1"/>
                </a:solidFill>
                <a:effectLst/>
                <a:latin typeface="+mn-lt"/>
                <a:ea typeface="+mn-ea"/>
                <a:cs typeface="+mn-cs"/>
              </a:rPr>
              <a:t>Sociologs</a:t>
            </a:r>
            <a:r>
              <a:rPr lang="lv-LV" sz="1200" kern="1200" dirty="0">
                <a:solidFill>
                  <a:schemeClr val="tx1"/>
                </a:solidFill>
                <a:effectLst/>
                <a:latin typeface="+mn-lt"/>
                <a:ea typeface="+mn-ea"/>
                <a:cs typeface="+mn-cs"/>
              </a:rPr>
              <a:t>- Studiju programma ,, Organizāciju un menedžmenta socioloģija” (studiju ilgums 3 gadi). Darbs uzņēmumos, mārketinga, </a:t>
            </a:r>
            <a:r>
              <a:rPr lang="lv-LV" sz="1200" kern="1200" dirty="0" err="1">
                <a:solidFill>
                  <a:schemeClr val="tx1"/>
                </a:solidFill>
                <a:effectLst/>
                <a:latin typeface="+mn-lt"/>
                <a:ea typeface="+mn-ea"/>
                <a:cs typeface="+mn-cs"/>
              </a:rPr>
              <a:t>personālvadības</a:t>
            </a:r>
            <a:r>
              <a:rPr lang="lv-LV" sz="1200" kern="1200" dirty="0">
                <a:solidFill>
                  <a:schemeClr val="tx1"/>
                </a:solidFill>
                <a:effectLst/>
                <a:latin typeface="+mn-lt"/>
                <a:ea typeface="+mn-ea"/>
                <a:cs typeface="+mn-cs"/>
              </a:rPr>
              <a:t> un menedžmenta struktūrās, sociālo pētījumu centros, nevalstiskajās organizācijās, laikrakstu redakcijās, kā arī jebkurā amatā, kurā nepieciešama sociālo problēmu izpēte, informācijas analīze, efektīvas zināšanas un iemaņas lēmumu pieņemšanā.</a:t>
            </a:r>
          </a:p>
          <a:p>
            <a:r>
              <a:rPr lang="lv-LV" sz="1200" b="1" kern="1200" dirty="0">
                <a:solidFill>
                  <a:schemeClr val="tx1"/>
                </a:solidFill>
                <a:effectLst/>
                <a:latin typeface="+mn-lt"/>
                <a:ea typeface="+mn-ea"/>
                <a:cs typeface="+mn-cs"/>
              </a:rPr>
              <a:t>Psihologs</a:t>
            </a:r>
            <a:r>
              <a:rPr lang="lv-LV" sz="1200" kern="1200" dirty="0">
                <a:solidFill>
                  <a:schemeClr val="tx1"/>
                </a:solidFill>
                <a:effectLst/>
                <a:latin typeface="+mn-lt"/>
                <a:ea typeface="+mn-ea"/>
                <a:cs typeface="+mn-cs"/>
              </a:rPr>
              <a:t>- Studiju programma ,, Psiholoģija” (studiju ilgums 3 gadi).</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14</a:t>
            </a:fld>
            <a:endParaRPr lang="lv-LV"/>
          </a:p>
        </p:txBody>
      </p:sp>
    </p:spTree>
    <p:extLst>
      <p:ext uri="{BB962C8B-B14F-4D97-AF65-F5344CB8AC3E}">
        <p14:creationId xmlns:p14="http://schemas.microsoft.com/office/powerpoint/2010/main" val="2812553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Skolēns </a:t>
            </a:r>
            <a:r>
              <a:rPr lang="lv-LV" sz="1200" kern="1200" dirty="0" err="1">
                <a:solidFill>
                  <a:schemeClr val="tx1"/>
                </a:solidFill>
                <a:effectLst/>
                <a:latin typeface="+mn-lt"/>
                <a:ea typeface="+mn-ea"/>
                <a:cs typeface="+mn-cs"/>
              </a:rPr>
              <a:t>vs</a:t>
            </a:r>
            <a:r>
              <a:rPr lang="lv-LV" sz="1200" kern="1200" dirty="0">
                <a:solidFill>
                  <a:schemeClr val="tx1"/>
                </a:solidFill>
                <a:effectLst/>
                <a:latin typeface="+mn-lt"/>
                <a:ea typeface="+mn-ea"/>
                <a:cs typeface="+mn-cs"/>
              </a:rPr>
              <a:t> students</a:t>
            </a:r>
          </a:p>
          <a:p>
            <a:r>
              <a:rPr lang="lv-LV" sz="1200" kern="1200" dirty="0">
                <a:solidFill>
                  <a:schemeClr val="tx1"/>
                </a:solidFill>
                <a:effectLst/>
                <a:latin typeface="+mn-lt"/>
                <a:ea typeface="+mn-ea"/>
                <a:cs typeface="+mn-cs"/>
              </a:rPr>
              <a:t>Stāstām par lielākajām atšķirībām, pārmaiņām, ieguvumiem- piemēri iz dzīves.</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15</a:t>
            </a:fld>
            <a:endParaRPr lang="lv-LV"/>
          </a:p>
        </p:txBody>
      </p:sp>
    </p:spTree>
    <p:extLst>
      <p:ext uri="{BB962C8B-B14F-4D97-AF65-F5344CB8AC3E}">
        <p14:creationId xmlns:p14="http://schemas.microsoft.com/office/powerpoint/2010/main" val="1606704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a:solidFill>
                  <a:schemeClr val="tx1"/>
                </a:solidFill>
                <a:effectLst/>
                <a:latin typeface="+mn-lt"/>
                <a:ea typeface="+mn-ea"/>
                <a:cs typeface="+mn-cs"/>
              </a:rPr>
              <a:t>RSU Studējošo pašpārvalde</a:t>
            </a:r>
            <a:r>
              <a:rPr lang="lv-LV" sz="1200" kern="1200" dirty="0">
                <a:solidFill>
                  <a:schemeClr val="tx1"/>
                </a:solidFill>
                <a:effectLst/>
                <a:latin typeface="+mn-lt"/>
                <a:ea typeface="+mn-ea"/>
                <a:cs typeface="+mn-cs"/>
              </a:rPr>
              <a:t>- studentu organizācija, kuras mērķis ir pārstāvēt universitātes studējošo intereses akadēmiskās, materiālās un kultūras dzīves jautājumos.</a:t>
            </a:r>
          </a:p>
          <a:p>
            <a:pPr lvl="0"/>
            <a:r>
              <a:rPr lang="lv-LV" sz="1200" b="1" kern="1200" dirty="0">
                <a:solidFill>
                  <a:schemeClr val="tx1"/>
                </a:solidFill>
                <a:effectLst/>
                <a:latin typeface="+mn-lt"/>
                <a:ea typeface="+mn-ea"/>
                <a:cs typeface="+mn-cs"/>
              </a:rPr>
              <a:t>Sporta klubs</a:t>
            </a:r>
            <a:r>
              <a:rPr lang="lv-LV" sz="1200" kern="1200" dirty="0">
                <a:solidFill>
                  <a:schemeClr val="tx1"/>
                </a:solidFill>
                <a:effectLst/>
                <a:latin typeface="+mn-lt"/>
                <a:ea typeface="+mn-ea"/>
                <a:cs typeface="+mn-cs"/>
              </a:rPr>
              <a:t>- sniedz iespēju attīstīt sevi tādos sporta veidos kā basketbols, volejbols, futbols, estētiskā vingrošana u.c., katru gadu organizē RSU basketbola čempionātu, volejbola čempionātu un citus sporta pasākumus.</a:t>
            </a:r>
          </a:p>
          <a:p>
            <a:pPr lvl="0"/>
            <a:r>
              <a:rPr lang="lv-LV" sz="1200" b="1" kern="1200" dirty="0">
                <a:solidFill>
                  <a:schemeClr val="tx1"/>
                </a:solidFill>
                <a:effectLst/>
                <a:latin typeface="+mn-lt"/>
                <a:ea typeface="+mn-ea"/>
                <a:cs typeface="+mn-cs"/>
              </a:rPr>
              <a:t>Tautas deju ansamblis </a:t>
            </a:r>
            <a:r>
              <a:rPr lang="lv-LV" sz="1200" b="1" kern="1200" dirty="0" err="1">
                <a:solidFill>
                  <a:schemeClr val="tx1"/>
                </a:solidFill>
                <a:effectLst/>
                <a:latin typeface="+mn-lt"/>
                <a:ea typeface="+mn-ea"/>
                <a:cs typeface="+mn-cs"/>
              </a:rPr>
              <a:t>Ačkups</a:t>
            </a:r>
            <a:r>
              <a:rPr lang="lv-LV" sz="1200" b="1" kern="120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viens no vadošajiem tautas deju ansambļiem Latvijā, starptautisku festivālu laureāts, Vispārējo latviešu Dziesmu un Deju svētku un Baltijas valstu studentu Dziesmu un deju svētkos Gaudeamus dalībnieks.</a:t>
            </a:r>
            <a:r>
              <a:rPr lang="lv-LV" sz="1200" b="1" kern="1200" dirty="0">
                <a:solidFill>
                  <a:schemeClr val="tx1"/>
                </a:solidFill>
                <a:effectLst/>
                <a:latin typeface="+mn-lt"/>
                <a:ea typeface="+mn-ea"/>
                <a:cs typeface="+mn-cs"/>
              </a:rPr>
              <a:t> </a:t>
            </a:r>
            <a:endParaRPr lang="lv-LV" sz="1200" kern="1200" dirty="0">
              <a:solidFill>
                <a:schemeClr val="tx1"/>
              </a:solidFill>
              <a:effectLst/>
              <a:latin typeface="+mn-lt"/>
              <a:ea typeface="+mn-ea"/>
              <a:cs typeface="+mn-cs"/>
            </a:endParaRPr>
          </a:p>
          <a:p>
            <a:pPr lvl="0"/>
            <a:r>
              <a:rPr lang="lv-LV" sz="1200" b="1" kern="1200" dirty="0">
                <a:solidFill>
                  <a:schemeClr val="tx1"/>
                </a:solidFill>
                <a:effectLst/>
                <a:latin typeface="+mn-lt"/>
                <a:ea typeface="+mn-ea"/>
                <a:cs typeface="+mn-cs"/>
              </a:rPr>
              <a:t>Jauktais koris Rīga</a:t>
            </a:r>
            <a:r>
              <a:rPr lang="lv-LV" sz="1200" kern="1200" dirty="0">
                <a:solidFill>
                  <a:schemeClr val="tx1"/>
                </a:solidFill>
                <a:effectLst/>
                <a:latin typeface="+mn-lt"/>
                <a:ea typeface="+mn-ea"/>
                <a:cs typeface="+mn-cs"/>
              </a:rPr>
              <a:t>- starptautisku konkursu laureāts. Šī gada oktobrī saņēmis augstu novērtējumu Starptautiskajā koru konkursā </a:t>
            </a:r>
            <a:r>
              <a:rPr lang="lv-LV" sz="1200" kern="1200" dirty="0" err="1">
                <a:solidFill>
                  <a:schemeClr val="tx1"/>
                </a:solidFill>
                <a:effectLst/>
                <a:latin typeface="+mn-lt"/>
                <a:ea typeface="+mn-ea"/>
                <a:cs typeface="+mn-cs"/>
              </a:rPr>
              <a:t>Canta</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al</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mar</a:t>
            </a:r>
            <a:r>
              <a:rPr lang="lv-LV" sz="1200" kern="1200" dirty="0">
                <a:solidFill>
                  <a:schemeClr val="tx1"/>
                </a:solidFill>
                <a:effectLst/>
                <a:latin typeface="+mn-lt"/>
                <a:ea typeface="+mn-ea"/>
                <a:cs typeface="+mn-cs"/>
              </a:rPr>
              <a:t> Spānijas pilsētā </a:t>
            </a:r>
            <a:r>
              <a:rPr lang="lv-LV" sz="1200" kern="1200" dirty="0" err="1">
                <a:solidFill>
                  <a:schemeClr val="tx1"/>
                </a:solidFill>
                <a:effectLst/>
                <a:latin typeface="+mn-lt"/>
                <a:ea typeface="+mn-ea"/>
                <a:cs typeface="+mn-cs"/>
              </a:rPr>
              <a:t>Kaleljā</a:t>
            </a:r>
            <a:r>
              <a:rPr lang="lv-LV" sz="1200" kern="1200" dirty="0">
                <a:solidFill>
                  <a:schemeClr val="tx1"/>
                </a:solidFill>
                <a:effectLst/>
                <a:latin typeface="+mn-lt"/>
                <a:ea typeface="+mn-ea"/>
                <a:cs typeface="+mn-cs"/>
              </a:rPr>
              <a:t>, uzvarot divās konkursa kategorijās.</a:t>
            </a:r>
          </a:p>
          <a:p>
            <a:pPr lvl="0"/>
            <a:r>
              <a:rPr lang="lv-LV" sz="1200" b="1" kern="1200" dirty="0">
                <a:solidFill>
                  <a:schemeClr val="tx1"/>
                </a:solidFill>
                <a:effectLst/>
                <a:latin typeface="+mn-lt"/>
                <a:ea typeface="+mn-ea"/>
                <a:cs typeface="+mn-cs"/>
              </a:rPr>
              <a:t>Studentu medijs Skaļāk</a:t>
            </a:r>
            <a:r>
              <a:rPr lang="lv-LV" sz="1200" kern="1200" dirty="0">
                <a:solidFill>
                  <a:schemeClr val="tx1"/>
                </a:solidFill>
                <a:effectLst/>
                <a:latin typeface="+mn-lt"/>
                <a:ea typeface="+mn-ea"/>
                <a:cs typeface="+mn-cs"/>
              </a:rPr>
              <a:t>- tapis 2014. gada pavasarī ar saukli- Mēs tevi </a:t>
            </a:r>
            <a:r>
              <a:rPr lang="lv-LV" sz="1200" kern="1200" dirty="0" err="1">
                <a:solidFill>
                  <a:schemeClr val="tx1"/>
                </a:solidFill>
                <a:effectLst/>
                <a:latin typeface="+mn-lt"/>
                <a:ea typeface="+mn-ea"/>
                <a:cs typeface="+mn-cs"/>
              </a:rPr>
              <a:t>knapi</a:t>
            </a:r>
            <a:r>
              <a:rPr lang="lv-LV" sz="1200" kern="1200" dirty="0">
                <a:solidFill>
                  <a:schemeClr val="tx1"/>
                </a:solidFill>
                <a:effectLst/>
                <a:latin typeface="+mn-lt"/>
                <a:ea typeface="+mn-ea"/>
                <a:cs typeface="+mn-cs"/>
              </a:rPr>
              <a:t> dzirdam, runā skaļāk!. Studentu medijs ir atvērts un pieejams visiem RSU studentiem, lai radoši izpaustos un informētu sabiedrību par notikumiem mums apkārt.</a:t>
            </a:r>
          </a:p>
          <a:p>
            <a:pPr lvl="0"/>
            <a:r>
              <a:rPr lang="lv-LV" sz="1200" b="1" kern="1200" dirty="0">
                <a:solidFill>
                  <a:schemeClr val="tx1"/>
                </a:solidFill>
                <a:effectLst/>
                <a:latin typeface="+mn-lt"/>
                <a:ea typeface="+mn-ea"/>
                <a:cs typeface="+mn-cs"/>
              </a:rPr>
              <a:t>Zinātniskie pulciņi</a:t>
            </a:r>
            <a:r>
              <a:rPr lang="lv-LV" sz="1200" kern="1200" dirty="0">
                <a:solidFill>
                  <a:schemeClr val="tx1"/>
                </a:solidFill>
                <a:effectLst/>
                <a:latin typeface="+mn-lt"/>
                <a:ea typeface="+mn-ea"/>
                <a:cs typeface="+mn-cs"/>
              </a:rPr>
              <a:t> - Studiju gada laikā RSU medicīnas un veselības aprūpes 1.–6. kursa studentiem iespējams darboties vairāk nekā divdesmit dažādos zinātniskajos pulciņos un apliecināt savu profesionālo izaugsmi specializētās olimpiādēs.</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20</a:t>
            </a:fld>
            <a:endParaRPr lang="lv-LV"/>
          </a:p>
        </p:txBody>
      </p:sp>
    </p:spTree>
    <p:extLst>
      <p:ext uri="{BB962C8B-B14F-4D97-AF65-F5344CB8AC3E}">
        <p14:creationId xmlns:p14="http://schemas.microsoft.com/office/powerpoint/2010/main" val="1197550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Simulācijās balstīta izglītība.</a:t>
            </a:r>
          </a:p>
          <a:p>
            <a:r>
              <a:rPr lang="lv-LV" sz="1200" kern="1200" dirty="0">
                <a:solidFill>
                  <a:schemeClr val="tx1"/>
                </a:solidFill>
                <a:effectLst/>
                <a:latin typeface="+mn-lt"/>
                <a:ea typeface="+mn-ea"/>
                <a:cs typeface="+mn-cs"/>
              </a:rPr>
              <a:t>RSU Medicīnas izglītības tehnoloģiju centrā ir jaunākās darba iekārtas – </a:t>
            </a:r>
            <a:r>
              <a:rPr lang="lv-LV" sz="1200" kern="1200" dirty="0" err="1">
                <a:solidFill>
                  <a:schemeClr val="tx1"/>
                </a:solidFill>
                <a:effectLst/>
                <a:latin typeface="+mn-lt"/>
                <a:ea typeface="+mn-ea"/>
                <a:cs typeface="+mn-cs"/>
              </a:rPr>
              <a:t>mulāžas</a:t>
            </a:r>
            <a:r>
              <a:rPr lang="lv-LV" sz="1200" kern="1200" dirty="0">
                <a:solidFill>
                  <a:schemeClr val="tx1"/>
                </a:solidFill>
                <a:effectLst/>
                <a:latin typeface="+mn-lt"/>
                <a:ea typeface="+mn-ea"/>
                <a:cs typeface="+mn-cs"/>
              </a:rPr>
              <a:t> (manekeni), uz kurām veikt medicīniskās manipulācijas. Šeit arī </a:t>
            </a:r>
            <a:r>
              <a:rPr lang="lv-LV" sz="1200" kern="1200" dirty="0" err="1">
                <a:solidFill>
                  <a:schemeClr val="tx1"/>
                </a:solidFill>
                <a:effectLst/>
                <a:latin typeface="+mn-lt"/>
                <a:ea typeface="+mn-ea"/>
                <a:cs typeface="+mn-cs"/>
              </a:rPr>
              <a:t>fitnesa</a:t>
            </a:r>
            <a:r>
              <a:rPr lang="lv-LV" sz="1200" kern="1200" dirty="0">
                <a:solidFill>
                  <a:schemeClr val="tx1"/>
                </a:solidFill>
                <a:effectLst/>
                <a:latin typeface="+mn-lt"/>
                <a:ea typeface="+mn-ea"/>
                <a:cs typeface="+mn-cs"/>
              </a:rPr>
              <a:t> un trenažieru zāle, mācību virtuve studiju programmas ,,Uzturs” studentiem. </a:t>
            </a:r>
          </a:p>
          <a:p>
            <a:r>
              <a:rPr lang="lv-LV" sz="1200" kern="1200" dirty="0">
                <a:solidFill>
                  <a:schemeClr val="tx1"/>
                </a:solidFill>
                <a:effectLst/>
                <a:latin typeface="+mn-lt"/>
                <a:ea typeface="+mn-ea"/>
                <a:cs typeface="+mn-cs"/>
              </a:rPr>
              <a:t>Komunikācijas fakultātes studentiem ir iespēja apgūt praktiskās iemaņas fotostudijā. </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21</a:t>
            </a:fld>
            <a:endParaRPr lang="lv-LV"/>
          </a:p>
        </p:txBody>
      </p:sp>
    </p:spTree>
    <p:extLst>
      <p:ext uri="{BB962C8B-B14F-4D97-AF65-F5344CB8AC3E}">
        <p14:creationId xmlns:p14="http://schemas.microsoft.com/office/powerpoint/2010/main" val="636344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Lai saprastu, ko vēlies, jācenšas iegūt pēc iespējas vairāk informācijas. </a:t>
            </a:r>
          </a:p>
          <a:p>
            <a:r>
              <a:rPr lang="lv-LV" sz="1200" kern="1200" dirty="0">
                <a:solidFill>
                  <a:schemeClr val="tx1"/>
                </a:solidFill>
                <a:effectLst/>
                <a:latin typeface="+mn-lt"/>
                <a:ea typeface="+mn-ea"/>
                <a:cs typeface="+mn-cs"/>
              </a:rPr>
              <a:t> - Pirmkārt par sevi – izzināt, kas mani interesē, doties pie karjeras konsultanta skolā vai RSU. </a:t>
            </a:r>
          </a:p>
          <a:p>
            <a:r>
              <a:rPr lang="lv-LV" sz="1200" kern="1200" dirty="0">
                <a:solidFill>
                  <a:schemeClr val="tx1"/>
                </a:solidFill>
                <a:effectLst/>
                <a:latin typeface="+mn-lt"/>
                <a:ea typeface="+mn-ea"/>
                <a:cs typeface="+mn-cs"/>
              </a:rPr>
              <a:t>- Otrkārt, izpētīt un izmēģināt visu, kas saistīts ar interesējošo profesiju.</a:t>
            </a:r>
          </a:p>
          <a:p>
            <a:r>
              <a:rPr lang="lv-LV" sz="1200" kern="1200" dirty="0">
                <a:solidFill>
                  <a:schemeClr val="tx1"/>
                </a:solidFill>
                <a:effectLst/>
                <a:latin typeface="+mn-lt"/>
                <a:ea typeface="+mn-ea"/>
                <a:cs typeface="+mn-cs"/>
              </a:rPr>
              <a:t> Lūk, kādas ir iespējas skolēniem  tuvāk iepazīties ar RSU studiju programmām.</a:t>
            </a:r>
          </a:p>
          <a:p>
            <a:pPr lvl="0"/>
            <a:r>
              <a:rPr lang="lv-LV" sz="1200" kern="1200" dirty="0">
                <a:solidFill>
                  <a:schemeClr val="tx1"/>
                </a:solidFill>
                <a:effectLst/>
                <a:latin typeface="+mn-lt"/>
                <a:ea typeface="+mn-ea"/>
                <a:cs typeface="+mn-cs"/>
              </a:rPr>
              <a:t>Vēstnešu programma</a:t>
            </a:r>
          </a:p>
          <a:p>
            <a:pPr lvl="0"/>
            <a:r>
              <a:rPr lang="lv-LV" sz="1200" kern="1200" dirty="0">
                <a:solidFill>
                  <a:schemeClr val="tx1"/>
                </a:solidFill>
                <a:effectLst/>
                <a:latin typeface="+mn-lt"/>
                <a:ea typeface="+mn-ea"/>
                <a:cs typeface="+mn-cs"/>
              </a:rPr>
              <a:t>Pielaiko studijas- no oktobra līdz maijam apmeklē bez maksas lekcijas RSU un iepazīsti ieinteresējošās studiju programmas</a:t>
            </a:r>
          </a:p>
          <a:p>
            <a:pPr lvl="0"/>
            <a:r>
              <a:rPr lang="lv-LV" sz="1200" kern="1200" dirty="0">
                <a:solidFill>
                  <a:schemeClr val="tx1"/>
                </a:solidFill>
                <a:effectLst/>
                <a:latin typeface="+mn-lt"/>
                <a:ea typeface="+mn-ea"/>
                <a:cs typeface="+mn-cs"/>
              </a:rPr>
              <a:t>Izstāde skola- </a:t>
            </a:r>
            <a:r>
              <a:rPr lang="lv-LV" sz="1200" b="1" kern="1200" dirty="0">
                <a:solidFill>
                  <a:schemeClr val="tx1"/>
                </a:solidFill>
                <a:effectLst/>
                <a:latin typeface="+mn-lt"/>
                <a:ea typeface="+mn-ea"/>
                <a:cs typeface="+mn-cs"/>
              </a:rPr>
              <a:t>no 1. līdz 3. martam</a:t>
            </a:r>
            <a:r>
              <a:rPr lang="lv-LV" sz="1200" kern="1200" dirty="0">
                <a:solidFill>
                  <a:schemeClr val="tx1"/>
                </a:solidFill>
                <a:effectLst/>
                <a:latin typeface="+mn-lt"/>
                <a:ea typeface="+mn-ea"/>
                <a:cs typeface="+mn-cs"/>
              </a:rPr>
              <a:t> Starptautiskajā izstāžu centrā Ķīpsalā</a:t>
            </a:r>
          </a:p>
          <a:p>
            <a:pPr lvl="0"/>
            <a:r>
              <a:rPr lang="lv-LV" sz="1200" kern="1200" dirty="0">
                <a:solidFill>
                  <a:schemeClr val="tx1"/>
                </a:solidFill>
                <a:effectLst/>
                <a:latin typeface="+mn-lt"/>
                <a:ea typeface="+mn-ea"/>
                <a:cs typeface="+mn-cs"/>
              </a:rPr>
              <a:t>Atvērto durvju </a:t>
            </a:r>
            <a:r>
              <a:rPr lang="lv-LV" sz="1200" kern="1200" dirty="0" smtClean="0">
                <a:solidFill>
                  <a:schemeClr val="tx1"/>
                </a:solidFill>
                <a:effectLst/>
                <a:latin typeface="+mn-lt"/>
                <a:ea typeface="+mn-ea"/>
                <a:cs typeface="+mn-cs"/>
              </a:rPr>
              <a:t>diena-</a:t>
            </a:r>
            <a:r>
              <a:rPr lang="lv-LV" sz="1200" kern="1200" baseline="0" dirty="0" smtClean="0">
                <a:solidFill>
                  <a:schemeClr val="tx1"/>
                </a:solidFill>
                <a:effectLst/>
                <a:latin typeface="+mn-lt"/>
                <a:ea typeface="+mn-ea"/>
                <a:cs typeface="+mn-cs"/>
              </a:rPr>
              <a:t> 30 marts</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ea typeface="+mn-ea"/>
                <a:cs typeface="+mn-cs"/>
              </a:rPr>
              <a:t>Ekskursijas RSU – kopā ar draugiem vai klasi piesaki ekskursiju un gida pavadībā iepazīsti universitāti (auditorijas, muzeju bibliotēku, Aulu)</a:t>
            </a:r>
          </a:p>
          <a:p>
            <a:pPr lvl="0"/>
            <a:r>
              <a:rPr lang="lv-LV" sz="1200" kern="1200" dirty="0">
                <a:solidFill>
                  <a:schemeClr val="tx1"/>
                </a:solidFill>
                <a:effectLst/>
                <a:latin typeface="+mn-lt"/>
                <a:ea typeface="+mn-ea"/>
                <a:cs typeface="+mn-cs"/>
              </a:rPr>
              <a:t>RSU Karjeras centrs (piesaki individuālo vai grupas konsultāciju par karjeras izvēli, mērķu uzstādīšanu)</a:t>
            </a:r>
          </a:p>
          <a:p>
            <a:r>
              <a:rPr lang="lv-LV" sz="1200" kern="1200" dirty="0">
                <a:solidFill>
                  <a:schemeClr val="tx1"/>
                </a:solidFill>
                <a:effectLst/>
                <a:latin typeface="+mn-lt"/>
                <a:ea typeface="+mn-ea"/>
                <a:cs typeface="+mn-cs"/>
              </a:rPr>
              <a:t>Meklē - </a:t>
            </a:r>
            <a:r>
              <a:rPr lang="lv-LV" sz="1200" u="sng" kern="1200" dirty="0">
                <a:solidFill>
                  <a:schemeClr val="tx1"/>
                </a:solidFill>
                <a:effectLst/>
                <a:latin typeface="+mn-lt"/>
                <a:ea typeface="+mn-ea"/>
                <a:cs typeface="+mn-cs"/>
                <a:hlinkClick r:id="rId3"/>
              </a:rPr>
              <a:t>www.rsu.lv</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ea typeface="+mn-ea"/>
                <a:cs typeface="+mn-cs"/>
              </a:rPr>
              <a:t> </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22</a:t>
            </a:fld>
            <a:endParaRPr lang="lv-LV"/>
          </a:p>
        </p:txBody>
      </p:sp>
    </p:spTree>
    <p:extLst>
      <p:ext uri="{BB962C8B-B14F-4D97-AF65-F5344CB8AC3E}">
        <p14:creationId xmlns:p14="http://schemas.microsoft.com/office/powerpoint/2010/main" val="1386292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kern="1200" dirty="0">
                <a:solidFill>
                  <a:schemeClr val="tx1"/>
                </a:solidFill>
                <a:effectLst/>
                <a:latin typeface="+mn-lt"/>
                <a:ea typeface="+mn-ea"/>
                <a:cs typeface="+mn-cs"/>
              </a:rPr>
              <a:t>Jauno mediķu akadēmija – 14 nodarbību cikls (no oktobra līdz aprīlim). Iespēja RSU mācībspēku pavadībā iepazīt mediķa profesiju un jau laikus saprast, vai šis ceļš ir īstais. </a:t>
            </a:r>
          </a:p>
          <a:p>
            <a:pPr lvl="0"/>
            <a:r>
              <a:rPr lang="lv-LV" sz="1200" kern="1200" dirty="0">
                <a:solidFill>
                  <a:schemeClr val="tx1"/>
                </a:solidFill>
                <a:effectLst/>
                <a:latin typeface="+mn-lt"/>
                <a:ea typeface="+mn-ea"/>
                <a:cs typeface="+mn-cs"/>
              </a:rPr>
              <a:t>Jauno diplomātu un politologu akadēmija- sagatavošanas kursi RSU Eiropas studiju fakultātes studiju programmās </a:t>
            </a:r>
            <a:r>
              <a:rPr lang="lv-LV" sz="1200" i="1" kern="1200" dirty="0">
                <a:solidFill>
                  <a:schemeClr val="tx1"/>
                </a:solidFill>
                <a:effectLst/>
                <a:latin typeface="+mn-lt"/>
                <a:ea typeface="+mn-ea"/>
                <a:cs typeface="+mn-cs"/>
              </a:rPr>
              <a:t>Politika un politiskā komunikācija</a:t>
            </a:r>
            <a:r>
              <a:rPr lang="lv-LV" sz="1200" kern="1200" dirty="0">
                <a:solidFill>
                  <a:schemeClr val="tx1"/>
                </a:solidFill>
                <a:effectLst/>
                <a:latin typeface="+mn-lt"/>
                <a:ea typeface="+mn-ea"/>
                <a:cs typeface="+mn-cs"/>
              </a:rPr>
              <a:t> un </a:t>
            </a:r>
            <a:r>
              <a:rPr lang="lv-LV" sz="1200" i="1" kern="1200" dirty="0">
                <a:solidFill>
                  <a:schemeClr val="tx1"/>
                </a:solidFill>
                <a:effectLst/>
                <a:latin typeface="+mn-lt"/>
                <a:ea typeface="+mn-ea"/>
                <a:cs typeface="+mn-cs"/>
              </a:rPr>
              <a:t>Starptautiskās attiecības – Eiropas studijas. </a:t>
            </a:r>
            <a:r>
              <a:rPr lang="lv-LV" sz="1200" kern="1200" dirty="0">
                <a:solidFill>
                  <a:schemeClr val="tx1"/>
                </a:solidFill>
                <a:effectLst/>
                <a:latin typeface="+mn-lt"/>
                <a:ea typeface="+mn-ea"/>
                <a:cs typeface="+mn-cs"/>
              </a:rPr>
              <a:t>2019. gada 9. februāris – 6. aprīlis sestdienās no 10.00 līdz 15.00.</a:t>
            </a:r>
          </a:p>
          <a:p>
            <a:pPr lvl="0"/>
            <a:r>
              <a:rPr lang="lv-LV" sz="1200" kern="1200" dirty="0">
                <a:solidFill>
                  <a:schemeClr val="tx1"/>
                </a:solidFill>
                <a:effectLst/>
                <a:latin typeface="+mn-lt"/>
                <a:ea typeface="+mn-ea"/>
                <a:cs typeface="+mn-cs"/>
              </a:rPr>
              <a:t>CE sagatavošanās kursi- sagatavojies eksāmenam angļu valodā, bioloģijā, ķīmijā, matemātikā, latviešu valodā. Pieejami pilna laika (darbdienu vakaros), nepilna laika (viena sestdiena vai svētdiena mēnesī) kursi kā arī tālmācība (konsultācijas un kontroldarbi tiešsaistē katru mēnesi). Pieteikšanās septembrī.</a:t>
            </a:r>
          </a:p>
          <a:p>
            <a:r>
              <a:rPr lang="lv-LV" sz="1200" kern="1200" dirty="0">
                <a:solidFill>
                  <a:schemeClr val="tx1"/>
                </a:solidFill>
                <a:effectLst/>
                <a:latin typeface="+mn-lt"/>
                <a:ea typeface="+mn-ea"/>
                <a:cs typeface="+mn-cs"/>
              </a:rPr>
              <a:t>Meklē - www.rsu.lv</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23</a:t>
            </a:fld>
            <a:endParaRPr lang="lv-LV"/>
          </a:p>
        </p:txBody>
      </p:sp>
    </p:spTree>
    <p:extLst>
      <p:ext uri="{BB962C8B-B14F-4D97-AF65-F5344CB8AC3E}">
        <p14:creationId xmlns:p14="http://schemas.microsoft.com/office/powerpoint/2010/main" val="291756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Mēs zinām tik daudzas profesijas – žurnālists, jurists, ārsts.. </a:t>
            </a:r>
            <a:r>
              <a:rPr lang="lv-LV" sz="1200" i="1" kern="1200" dirty="0">
                <a:solidFill>
                  <a:schemeClr val="tx1"/>
                </a:solidFill>
                <a:effectLst/>
                <a:latin typeface="+mn-lt"/>
                <a:ea typeface="+mn-ea"/>
                <a:cs typeface="+mn-cs"/>
              </a:rPr>
              <a:t>(lūdz auditoriju saukt populārākās profesijas)</a:t>
            </a:r>
            <a:r>
              <a:rPr lang="lv-LV" sz="1200" kern="1200" dirty="0">
                <a:solidFill>
                  <a:schemeClr val="tx1"/>
                </a:solidFill>
                <a:effectLst/>
                <a:latin typeface="+mn-lt"/>
                <a:ea typeface="+mn-ea"/>
                <a:cs typeface="+mn-cs"/>
              </a:rPr>
              <a:t> un vēl tik pat daudz profesijas mēs nepazīstam, bet varbūt tieši tās ir īstās?</a:t>
            </a:r>
          </a:p>
          <a:p>
            <a:r>
              <a:rPr lang="lv-LV" sz="1200" kern="1200" dirty="0">
                <a:solidFill>
                  <a:schemeClr val="tx1"/>
                </a:solidFill>
                <a:effectLst/>
                <a:latin typeface="+mn-lt"/>
                <a:ea typeface="+mn-ea"/>
                <a:cs typeface="+mn-cs"/>
              </a:rPr>
              <a:t>Kā neapmaldīties profesiju džungļos, atrast savu karjeras ceļu?</a:t>
            </a:r>
          </a:p>
          <a:p>
            <a:r>
              <a:rPr lang="lv-LV" sz="1200" kern="1200" dirty="0">
                <a:solidFill>
                  <a:schemeClr val="tx1"/>
                </a:solidFill>
                <a:effectLst/>
                <a:latin typeface="+mn-lt"/>
                <a:ea typeface="+mn-ea"/>
                <a:cs typeface="+mn-cs"/>
              </a:rPr>
              <a:t>Piedāvājam izpildīt pavisam īsu testu, kas palīdzēs noskaidrot, kuras profesijas katram no jums ir vispiemērotākās.</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a:t>
            </a:fld>
            <a:endParaRPr lang="lv-LV"/>
          </a:p>
        </p:txBody>
      </p:sp>
    </p:spTree>
    <p:extLst>
      <p:ext uri="{BB962C8B-B14F-4D97-AF65-F5344CB8AC3E}">
        <p14:creationId xmlns:p14="http://schemas.microsoft.com/office/powerpoint/2010/main" val="3277764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Aicinām skenēt QR kodu</a:t>
            </a:r>
          </a:p>
          <a:p>
            <a:r>
              <a:rPr lang="lv-LV" sz="1200" kern="1200" dirty="0">
                <a:solidFill>
                  <a:schemeClr val="tx1"/>
                </a:solidFill>
                <a:effectLst/>
                <a:latin typeface="+mn-lt"/>
                <a:ea typeface="+mn-ea"/>
                <a:cs typeface="+mn-cs"/>
              </a:rPr>
              <a:t> </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24</a:t>
            </a:fld>
            <a:endParaRPr lang="lv-LV"/>
          </a:p>
        </p:txBody>
      </p:sp>
    </p:spTree>
    <p:extLst>
      <p:ext uri="{BB962C8B-B14F-4D97-AF65-F5344CB8AC3E}">
        <p14:creationId xmlns:p14="http://schemas.microsoft.com/office/powerpoint/2010/main" val="125515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Seko mums sociālajos tīklos, lai būtu notikumu epicentrā un uzzinātu par kursiem, pasākumiem, nodarbībām kā arī iepazītu studentu dzīvi un augstskolas vidi.</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25</a:t>
            </a:fld>
            <a:endParaRPr lang="lv-LV"/>
          </a:p>
        </p:txBody>
      </p:sp>
    </p:spTree>
    <p:extLst>
      <p:ext uri="{BB962C8B-B14F-4D97-AF65-F5344CB8AC3E}">
        <p14:creationId xmlns:p14="http://schemas.microsoft.com/office/powerpoint/2010/main" val="4161089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u="none" strike="noStrike" kern="1200" dirty="0">
                <a:solidFill>
                  <a:schemeClr val="tx1"/>
                </a:solidFill>
                <a:effectLst/>
                <a:latin typeface="+mn-lt"/>
                <a:ea typeface="+mn-ea"/>
                <a:cs typeface="+mn-cs"/>
              </a:rPr>
              <a:t>Vēl pieminēt: pieejamas kopmītnes – reģionu skolās.</a:t>
            </a:r>
            <a:endParaRPr lang="lv-LV" sz="1200" kern="1200" dirty="0">
              <a:solidFill>
                <a:schemeClr val="tx1"/>
              </a:solidFill>
              <a:effectLst/>
              <a:latin typeface="+mn-lt"/>
              <a:ea typeface="+mn-ea"/>
              <a:cs typeface="+mn-cs"/>
            </a:endParaRPr>
          </a:p>
          <a:p>
            <a:r>
              <a:rPr lang="lv-LV" sz="1200" b="1" u="none" strike="noStrike" kern="1200" dirty="0">
                <a:solidFill>
                  <a:schemeClr val="tx1"/>
                </a:solidFill>
                <a:effectLst/>
                <a:latin typeface="+mn-lt"/>
                <a:ea typeface="+mn-ea"/>
                <a:cs typeface="+mn-cs"/>
              </a:rPr>
              <a:t>Atbildes uz biežāk uzdotajiem jautājumiem</a:t>
            </a:r>
            <a:r>
              <a:rPr lang="lv-LV" sz="1200" u="none" strike="noStrike" kern="1200" dirty="0">
                <a:solidFill>
                  <a:schemeClr val="tx1"/>
                </a:solidFill>
                <a:effectLst/>
                <a:latin typeface="+mn-lt"/>
                <a:ea typeface="+mn-ea"/>
                <a:cs typeface="+mn-cs"/>
              </a:rPr>
              <a:t>: </a:t>
            </a:r>
            <a:endParaRPr lang="lv-LV" sz="1200" kern="1200" dirty="0">
              <a:solidFill>
                <a:schemeClr val="tx1"/>
              </a:solidFill>
              <a:effectLst/>
              <a:latin typeface="+mn-lt"/>
              <a:ea typeface="+mn-ea"/>
              <a:cs typeface="+mn-cs"/>
            </a:endParaRPr>
          </a:p>
          <a:p>
            <a:r>
              <a:rPr lang="lv-LV" sz="1200" u="none" strike="noStrike" kern="1200" dirty="0">
                <a:solidFill>
                  <a:schemeClr val="tx1"/>
                </a:solidFill>
                <a:effectLst/>
                <a:latin typeface="+mn-lt"/>
                <a:ea typeface="+mn-ea"/>
                <a:cs typeface="+mn-cs"/>
              </a:rPr>
              <a:t>Cik procentus vajag? Atkarīgs no valsts kopēja līmeņa (citreiz netiek ar 90 %. Citreiz tiek ar 60%)</a:t>
            </a:r>
            <a:endParaRPr lang="lv-LV" sz="1200" kern="1200" dirty="0">
              <a:solidFill>
                <a:schemeClr val="tx1"/>
              </a:solidFill>
              <a:effectLst/>
              <a:latin typeface="+mn-lt"/>
              <a:ea typeface="+mn-ea"/>
              <a:cs typeface="+mn-cs"/>
            </a:endParaRPr>
          </a:p>
          <a:p>
            <a:r>
              <a:rPr lang="lv-LV" sz="1200" u="none" strike="noStrike" kern="1200" dirty="0">
                <a:solidFill>
                  <a:schemeClr val="tx1"/>
                </a:solidFill>
                <a:effectLst/>
                <a:latin typeface="+mn-lt"/>
                <a:ea typeface="+mn-ea"/>
                <a:cs typeface="+mn-cs"/>
              </a:rPr>
              <a:t>Padoms: tiem, kas domā par veselības bloku, lai liek abus eksāmenus (skatīsies labāko, un nereti ķīmijas ir vieglāks)</a:t>
            </a:r>
            <a:endParaRPr lang="lv-LV" sz="1200" kern="1200" dirty="0">
              <a:solidFill>
                <a:schemeClr val="tx1"/>
              </a:solidFill>
              <a:effectLst/>
              <a:latin typeface="+mn-lt"/>
              <a:ea typeface="+mn-ea"/>
              <a:cs typeface="+mn-cs"/>
            </a:endParaRPr>
          </a:p>
          <a:p>
            <a:r>
              <a:rPr lang="lv-LV" sz="1200" u="none" strike="noStrike" kern="1200" dirty="0">
                <a:solidFill>
                  <a:schemeClr val="tx1"/>
                </a:solidFill>
                <a:effectLst/>
                <a:latin typeface="+mn-lt"/>
                <a:ea typeface="+mn-ea"/>
                <a:cs typeface="+mn-cs"/>
              </a:rPr>
              <a:t>Kāpēc apmeklēt CE kursus? Skolā tev nebūs iespējas gatavoties tieši eksāmeniem jau no oktobra. Ērti arī tiem, kas brauc no reģioniem- ir kursi reizi mēnesī. Starp pasniedzējiem ir tie, kas piedalās CE vērtēšanas komisijā, līdz ar to sniedzot priekšstatu par to, kā tiek vērtēti eksāmeni un kā labāk rakstīt un atbildēt. </a:t>
            </a:r>
            <a:endParaRPr lang="lv-LV" sz="1200" kern="1200" dirty="0">
              <a:solidFill>
                <a:schemeClr val="tx1"/>
              </a:solidFill>
              <a:effectLst/>
              <a:latin typeface="+mn-lt"/>
              <a:ea typeface="+mn-ea"/>
              <a:cs typeface="+mn-cs"/>
            </a:endParaRPr>
          </a:p>
          <a:p>
            <a:r>
              <a:rPr lang="lv-LV" sz="1200" u="none" strike="noStrike" kern="1200" dirty="0">
                <a:solidFill>
                  <a:schemeClr val="tx1"/>
                </a:solidFill>
                <a:effectLst/>
                <a:latin typeface="+mn-lt"/>
                <a:ea typeface="+mn-ea"/>
                <a:cs typeface="+mn-cs"/>
              </a:rPr>
              <a:t>Objektīvi strukturētais profesionālās piemērotības pārbaudījums (OSPPP)- no novembra tiks atcelts.</a:t>
            </a:r>
            <a:endParaRPr lang="lv-LV" sz="1200" kern="1200" dirty="0">
              <a:solidFill>
                <a:schemeClr val="tx1"/>
              </a:solidFill>
              <a:effectLst/>
              <a:latin typeface="+mn-lt"/>
              <a:ea typeface="+mn-ea"/>
              <a:cs typeface="+mn-cs"/>
            </a:endParaRP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26</a:t>
            </a:fld>
            <a:endParaRPr lang="lv-LV"/>
          </a:p>
        </p:txBody>
      </p:sp>
    </p:spTree>
    <p:extLst>
      <p:ext uri="{BB962C8B-B14F-4D97-AF65-F5344CB8AC3E}">
        <p14:creationId xmlns:p14="http://schemas.microsoft.com/office/powerpoint/2010/main" val="3192495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Lūdzam noskenēt un aizpildīt 30 sekunžu testu.</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3</a:t>
            </a:fld>
            <a:endParaRPr lang="lv-LV"/>
          </a:p>
        </p:txBody>
      </p:sp>
    </p:spTree>
    <p:extLst>
      <p:ext uri="{BB962C8B-B14F-4D97-AF65-F5344CB8AC3E}">
        <p14:creationId xmlns:p14="http://schemas.microsoft.com/office/powerpoint/2010/main" val="261072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Auditorija izpilda testu un sastājas pēc rezultātiem – 16 tipi- 16 grupas.</a:t>
            </a:r>
          </a:p>
          <a:p>
            <a:r>
              <a:rPr lang="lv-LV" sz="1200" kern="1200" dirty="0">
                <a:solidFill>
                  <a:schemeClr val="tx1"/>
                </a:solidFill>
                <a:effectLst/>
                <a:latin typeface="+mn-lt"/>
                <a:ea typeface="+mn-ea"/>
                <a:cs typeface="+mn-cs"/>
              </a:rPr>
              <a:t>Tipu grupiņās 30 sekundes apspriež, vai piedāvātās profesijas sakrīt ar esošajām vēlmēm un interesēm.</a:t>
            </a:r>
          </a:p>
          <a:p>
            <a:r>
              <a:rPr lang="lv-LV" sz="1200" kern="1200" dirty="0">
                <a:solidFill>
                  <a:schemeClr val="tx1"/>
                </a:solidFill>
                <a:effectLst/>
                <a:latin typeface="+mn-lt"/>
                <a:ea typeface="+mn-ea"/>
                <a:cs typeface="+mn-cs"/>
              </a:rPr>
              <a:t>Vēstneši katrai grupai ātri palūdz atgriezenisko saiti un lūdz ieņemt savas vietas. </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4</a:t>
            </a:fld>
            <a:endParaRPr lang="lv-LV"/>
          </a:p>
        </p:txBody>
      </p:sp>
    </p:spTree>
    <p:extLst>
      <p:ext uri="{BB962C8B-B14F-4D97-AF65-F5344CB8AC3E}">
        <p14:creationId xmlns:p14="http://schemas.microsoft.com/office/powerpoint/2010/main" val="60476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Vai kāds zina, kas ir visātrākais un efektīvākais ceļš, lai sasniegtu savu mērķi un nākotnē strādātu sapņu darbā? </a:t>
            </a:r>
            <a:r>
              <a:rPr lang="lv-LV" sz="1200" i="1" kern="1200" dirty="0">
                <a:solidFill>
                  <a:schemeClr val="tx1"/>
                </a:solidFill>
                <a:effectLst/>
                <a:latin typeface="+mn-lt"/>
                <a:ea typeface="+mn-ea"/>
                <a:cs typeface="+mn-cs"/>
              </a:rPr>
              <a:t>(skolēni atbild).</a:t>
            </a:r>
            <a:r>
              <a:rPr lang="lv-LV" sz="1200" kern="1200" dirty="0">
                <a:solidFill>
                  <a:schemeClr val="tx1"/>
                </a:solidFill>
                <a:effectLst/>
                <a:latin typeface="+mn-lt"/>
                <a:ea typeface="+mn-ea"/>
                <a:cs typeface="+mn-cs"/>
              </a:rPr>
              <a:t>  Mūsdienās, protams, daudz ko var apgūt </a:t>
            </a:r>
            <a:r>
              <a:rPr lang="lv-LV" sz="1200" kern="1200" dirty="0" err="1">
                <a:solidFill>
                  <a:schemeClr val="tx1"/>
                </a:solidFill>
                <a:effectLst/>
                <a:latin typeface="+mn-lt"/>
                <a:ea typeface="+mn-ea"/>
                <a:cs typeface="+mn-cs"/>
              </a:rPr>
              <a:t>youtubā</a:t>
            </a:r>
            <a:r>
              <a:rPr lang="lv-LV" sz="1200" kern="1200" dirty="0">
                <a:solidFill>
                  <a:schemeClr val="tx1"/>
                </a:solidFill>
                <a:effectLst/>
                <a:latin typeface="+mn-lt"/>
                <a:ea typeface="+mn-ea"/>
                <a:cs typeface="+mn-cs"/>
              </a:rPr>
              <a:t>, bet mēs jums pastāstīsim, kāpēc tieši studijas augstskolā ir visdrošākais ceļš līdz sapņu profesijai. </a:t>
            </a:r>
          </a:p>
          <a:p>
            <a:pPr lvl="0"/>
            <a:r>
              <a:rPr lang="lv-LV" sz="1200" kern="1200" dirty="0">
                <a:solidFill>
                  <a:schemeClr val="tx1"/>
                </a:solidFill>
                <a:effectLst/>
                <a:latin typeface="+mn-lt"/>
                <a:ea typeface="+mn-ea"/>
                <a:cs typeface="+mn-cs"/>
              </a:rPr>
              <a:t>Cilvēkiem ar augstāko izglītību ienākumi ir par 66% augstāki. (*Nacionālā izglītības statistikas centra pētījums, ASV, 2014  )</a:t>
            </a:r>
          </a:p>
          <a:p>
            <a:pPr lvl="0"/>
            <a:r>
              <a:rPr lang="lv-LV" sz="1200" kern="1200" dirty="0">
                <a:solidFill>
                  <a:schemeClr val="tx1"/>
                </a:solidFill>
                <a:effectLst/>
                <a:latin typeface="+mn-lt"/>
                <a:ea typeface="+mn-ea"/>
                <a:cs typeface="+mn-cs"/>
              </a:rPr>
              <a:t>Jaunieši ar augstāko izglītību ir par 44%  veselāki - vairāk sporto, atturas no kaitīgiem ieradumiem, lieto veselīgu uzturu. (*</a:t>
            </a:r>
            <a:r>
              <a:rPr lang="lv-LV" sz="1200" kern="1200" dirty="0" err="1">
                <a:solidFill>
                  <a:schemeClr val="tx1"/>
                </a:solidFill>
                <a:effectLst/>
                <a:latin typeface="+mn-lt"/>
                <a:ea typeface="+mn-ea"/>
                <a:cs typeface="+mn-cs"/>
              </a:rPr>
              <a:t>Meinas</a:t>
            </a:r>
            <a:r>
              <a:rPr lang="lv-LV" sz="1200" kern="1200" dirty="0">
                <a:solidFill>
                  <a:schemeClr val="tx1"/>
                </a:solidFill>
                <a:effectLst/>
                <a:latin typeface="+mn-lt"/>
                <a:ea typeface="+mn-ea"/>
                <a:cs typeface="+mn-cs"/>
              </a:rPr>
              <a:t> </a:t>
            </a:r>
            <a:r>
              <a:rPr lang="lv-LV" sz="1200" kern="1200" dirty="0" err="1">
                <a:solidFill>
                  <a:schemeClr val="tx1"/>
                </a:solidFill>
                <a:effectLst/>
                <a:latin typeface="+mn-lt"/>
                <a:ea typeface="+mn-ea"/>
                <a:cs typeface="+mn-cs"/>
              </a:rPr>
              <a:t>Universitates</a:t>
            </a:r>
            <a:r>
              <a:rPr lang="lv-LV" sz="1200" kern="1200" dirty="0">
                <a:solidFill>
                  <a:schemeClr val="tx1"/>
                </a:solidFill>
                <a:effectLst/>
                <a:latin typeface="+mn-lt"/>
                <a:ea typeface="+mn-ea"/>
                <a:cs typeface="+mn-cs"/>
              </a:rPr>
              <a:t> pētījums, ASV, 2015)</a:t>
            </a:r>
          </a:p>
          <a:p>
            <a:pPr lvl="0"/>
            <a:r>
              <a:rPr lang="lv-LV" sz="1200" kern="1200" dirty="0">
                <a:solidFill>
                  <a:schemeClr val="tx1"/>
                </a:solidFill>
                <a:effectLst/>
                <a:latin typeface="+mn-lt"/>
                <a:ea typeface="+mn-ea"/>
                <a:cs typeface="+mn-cs"/>
              </a:rPr>
              <a:t>Personas ar augstāko izglītību ir 2,3 reizes sociāli aktīvākas – iesaistās brīvprātīgajā darbā, nodarbojas ar labdarību. (*</a:t>
            </a:r>
            <a:r>
              <a:rPr lang="lv-LV" sz="1200" kern="1200" dirty="0" err="1">
                <a:solidFill>
                  <a:schemeClr val="tx1"/>
                </a:solidFill>
                <a:effectLst/>
                <a:latin typeface="+mn-lt"/>
                <a:ea typeface="+mn-ea"/>
                <a:cs typeface="+mn-cs"/>
              </a:rPr>
              <a:t>Meinas</a:t>
            </a:r>
            <a:r>
              <a:rPr lang="lv-LV" sz="1200" kern="1200" dirty="0">
                <a:solidFill>
                  <a:schemeClr val="tx1"/>
                </a:solidFill>
                <a:effectLst/>
                <a:latin typeface="+mn-lt"/>
                <a:ea typeface="+mn-ea"/>
                <a:cs typeface="+mn-cs"/>
              </a:rPr>
              <a:t> Universitātes pētījums, ASV, 2015)</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5</a:t>
            </a:fld>
            <a:endParaRPr lang="lv-LV"/>
          </a:p>
        </p:txBody>
      </p:sp>
    </p:spTree>
    <p:extLst>
      <p:ext uri="{BB962C8B-B14F-4D97-AF65-F5344CB8AC3E}">
        <p14:creationId xmlns:p14="http://schemas.microsoft.com/office/powerpoint/2010/main" val="102246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Kā savu augstskolu esam izvēlējušies tieši RSU un tagad jums pastāstīsim – kāpēc?</a:t>
            </a:r>
          </a:p>
          <a:p>
            <a:r>
              <a:rPr lang="lv-LV" sz="1200" kern="1200" dirty="0">
                <a:solidFill>
                  <a:schemeClr val="tx1"/>
                </a:solidFill>
                <a:effectLst/>
                <a:latin typeface="+mn-lt"/>
                <a:ea typeface="+mn-ea"/>
                <a:cs typeface="+mn-cs"/>
              </a:rPr>
              <a:t>1.Rīgas Stradiņa universitāte ir Latvijas augstskolu reputācijas topa līdere, viena no modernākajām augstākās izglītības mācību iestādēm Baltijā – RSU diplomu augstu vērtē gan paši absolventi, gan viņu darba devēji.  </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2.RSU ir izteikti starptautiska augstskola – ceturtā daļa studentu šurp atbraukuši studēt no ārzemēm, pasniedz vieslektori. Izbaudi starptautisko atmosfēru, būdams dzimtenē, kā arī izmanto iespēju pavadīt kādu studiju posmu labākajās Eiropas un pasaules augstskolās studentu apmaiņas programmas </a:t>
            </a:r>
            <a:r>
              <a:rPr lang="lv-LV" sz="1200" kern="1200" dirty="0" err="1">
                <a:solidFill>
                  <a:schemeClr val="tx1"/>
                </a:solidFill>
                <a:effectLst/>
                <a:latin typeface="+mn-lt"/>
                <a:ea typeface="+mn-ea"/>
                <a:cs typeface="+mn-cs"/>
              </a:rPr>
              <a:t>Erasmus</a:t>
            </a:r>
            <a:r>
              <a:rPr lang="lv-LV" sz="1200" kern="1200" dirty="0">
                <a:solidFill>
                  <a:schemeClr val="tx1"/>
                </a:solidFill>
                <a:effectLst/>
                <a:latin typeface="+mn-lt"/>
                <a:ea typeface="+mn-ea"/>
                <a:cs typeface="+mn-cs"/>
              </a:rPr>
              <a:t>+ ietvaros.</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3.RSU studentu un pasniedzēju attiecība ir 13:1, kas nodrošinot individuālu pieeju, tādēļ ar lektoriem veidojas koleģiālas attiecības – un labi, ka tā, jo pēc pāris gadiem visticamāk plecu pie pleca darbosieties vienā nozarē. </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4.Pie mums apgūtās zināšanas mācēsi lietot arī praktiski – studiju laikā prakse ir obligāta, lai tu būtu gatavs darba tirgum. Mūsu docētāji – nozaru eksperti un viedokļa līderi – palīdzēs atrast prakses vietas labākajos uzņēmumos un organizācijās.</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5.Sociālo zinātņu virzienā studijas notiek pēc moduļu sistēmas, kas paredz lielāku iedziļināšanos apgūstamajā tēmā: dominējošie, garie kursi tiek papildināti ar īsākiem un intensīvākiem kursiem, bet akadēmiskā gada laikā apgūto priekšmetu daudzums nepārsniedz septiņus līdz astoņus. Tas palīdz studiju kursus apgūt pamatīgi un ļauj izvairīties no stresa par semestra beigu sesiju ar daudziem eksāmeniem.</a:t>
            </a:r>
          </a:p>
          <a:p>
            <a:r>
              <a:rPr lang="lv-LV" sz="1200" kern="1200" dirty="0">
                <a:solidFill>
                  <a:schemeClr val="tx1"/>
                </a:solidFill>
                <a:effectLst/>
                <a:latin typeface="+mn-lt"/>
                <a:ea typeface="+mn-ea"/>
                <a:cs typeface="+mn-cs"/>
              </a:rPr>
              <a:t> </a:t>
            </a:r>
          </a:p>
          <a:p>
            <a:r>
              <a:rPr lang="lv-LV" sz="1200" kern="1200" dirty="0">
                <a:solidFill>
                  <a:schemeClr val="tx1"/>
                </a:solidFill>
                <a:effectLst/>
                <a:latin typeface="+mn-lt"/>
                <a:ea typeface="+mn-ea"/>
                <a:cs typeface="+mn-cs"/>
              </a:rPr>
              <a:t>6.Simulācijās balstīta izglītība- klāt kvalitatīvai teorētisko zināšanu apguvei, neatņemama sastāvdaļa ir praktisko iemaņu attīstīšana. Medicīnā tās ir datorizētas </a:t>
            </a:r>
            <a:r>
              <a:rPr lang="lv-LV" sz="1200" kern="1200" dirty="0" err="1">
                <a:solidFill>
                  <a:schemeClr val="tx1"/>
                </a:solidFill>
                <a:effectLst/>
                <a:latin typeface="+mn-lt"/>
                <a:ea typeface="+mn-ea"/>
                <a:cs typeface="+mn-cs"/>
              </a:rPr>
              <a:t>mulāžas</a:t>
            </a:r>
            <a:r>
              <a:rPr lang="lv-LV" sz="1200" kern="1200" dirty="0">
                <a:solidFill>
                  <a:schemeClr val="tx1"/>
                </a:solidFill>
                <a:effectLst/>
                <a:latin typeface="+mn-lt"/>
                <a:ea typeface="+mn-ea"/>
                <a:cs typeface="+mn-cs"/>
              </a:rPr>
              <a:t> un simulāciju iekārtas, kas dod iespēju mācīties bez jebkādiem riskiem, kā arī droši attīstīt jaunas kompetences, izvairoties no riskiem, kas skar pacienta veselību. Sociālajās zinātnēs- tās ir gan tiesu izspēles Juridiskajā fakultātē, gan darbs radio studijā Komunikācijas fakultātē.</a:t>
            </a:r>
          </a:p>
          <a:p>
            <a:endParaRPr lang="lv-LV" dirty="0"/>
          </a:p>
        </p:txBody>
      </p:sp>
      <p:sp>
        <p:nvSpPr>
          <p:cNvPr id="4" name="Slide Number Placeholder 3"/>
          <p:cNvSpPr>
            <a:spLocks noGrp="1"/>
          </p:cNvSpPr>
          <p:nvPr>
            <p:ph type="sldNum" sz="quarter" idx="5"/>
          </p:nvPr>
        </p:nvSpPr>
        <p:spPr/>
        <p:txBody>
          <a:bodyPr/>
          <a:lstStyle/>
          <a:p>
            <a:fld id="{010316A6-6105-44E6-A866-4BFB596C3FD7}" type="slidenum">
              <a:rPr lang="lv-LV" smtClean="0"/>
              <a:t>6</a:t>
            </a:fld>
            <a:endParaRPr lang="lv-LV"/>
          </a:p>
        </p:txBody>
      </p:sp>
    </p:spTree>
    <p:extLst>
      <p:ext uri="{BB962C8B-B14F-4D97-AF65-F5344CB8AC3E}">
        <p14:creationId xmlns:p14="http://schemas.microsoft.com/office/powerpoint/2010/main" val="359746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ea typeface="+mn-ea"/>
                <a:cs typeface="+mn-cs"/>
              </a:rPr>
              <a:t>Studiju programma – Farmācija, studiju ilgums – 5 gadi. Studē ķīmiju, bioķīmiju, medikamentu sintezēšanu u. c. un nākotnē strādā kādā no lielākajām farmācijas firmām vai aptiekām. Piemēri – Olainfarm, </a:t>
            </a:r>
            <a:r>
              <a:rPr lang="lv-LV" sz="1200" kern="1200" dirty="0" err="1">
                <a:solidFill>
                  <a:schemeClr val="tx1"/>
                </a:solidFill>
                <a:effectLst/>
                <a:latin typeface="+mn-lt"/>
                <a:ea typeface="+mn-ea"/>
                <a:cs typeface="+mn-cs"/>
              </a:rPr>
              <a:t>Grindex</a:t>
            </a:r>
            <a:r>
              <a:rPr lang="lv-LV" sz="1200" kern="1200" dirty="0">
                <a:solidFill>
                  <a:schemeClr val="tx1"/>
                </a:solidFill>
                <a:effectLst/>
                <a:latin typeface="+mn-lt"/>
                <a:ea typeface="+mn-ea"/>
                <a:cs typeface="+mn-cs"/>
              </a:rPr>
              <a:t>.</a:t>
            </a:r>
          </a:p>
          <a:p>
            <a:r>
              <a:rPr lang="lv-LV" sz="1200" kern="1200" dirty="0">
                <a:solidFill>
                  <a:schemeClr val="tx1"/>
                </a:solidFill>
                <a:effectLst/>
                <a:latin typeface="+mn-lt"/>
                <a:ea typeface="+mn-ea"/>
                <a:cs typeface="+mn-cs"/>
              </a:rPr>
              <a:t>Iespējamās nākotnes profesijas:</a:t>
            </a:r>
          </a:p>
          <a:p>
            <a:pPr lvl="0"/>
            <a:r>
              <a:rPr lang="lv-LV" sz="1200" kern="1200" dirty="0">
                <a:solidFill>
                  <a:schemeClr val="tx1"/>
                </a:solidFill>
                <a:effectLst/>
                <a:latin typeface="+mn-lt"/>
                <a:ea typeface="+mn-ea"/>
                <a:cs typeface="+mn-cs"/>
              </a:rPr>
              <a:t>Farmaceits</a:t>
            </a:r>
          </a:p>
          <a:p>
            <a:pPr lvl="0"/>
            <a:r>
              <a:rPr lang="lv-LV" sz="1200" kern="1200" dirty="0">
                <a:solidFill>
                  <a:schemeClr val="tx1"/>
                </a:solidFill>
                <a:effectLst/>
                <a:latin typeface="+mn-lt"/>
                <a:ea typeface="+mn-ea"/>
                <a:cs typeface="+mn-cs"/>
              </a:rPr>
              <a:t>Zāļu pētnieks</a:t>
            </a:r>
          </a:p>
          <a:p>
            <a:r>
              <a:rPr lang="lv-LV" sz="1200" kern="1200" dirty="0">
                <a:solidFill>
                  <a:schemeClr val="tx1"/>
                </a:solidFill>
                <a:effectLst/>
                <a:latin typeface="+mn-lt"/>
                <a:ea typeface="+mn-ea"/>
                <a:cs typeface="+mn-cs"/>
              </a:rPr>
              <a:t>Laborants</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7</a:t>
            </a:fld>
            <a:endParaRPr lang="lv-LV"/>
          </a:p>
        </p:txBody>
      </p:sp>
    </p:spTree>
    <p:extLst>
      <p:ext uri="{BB962C8B-B14F-4D97-AF65-F5344CB8AC3E}">
        <p14:creationId xmlns:p14="http://schemas.microsoft.com/office/powerpoint/2010/main" val="316901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Studiju programma – </a:t>
            </a:r>
            <a:r>
              <a:rPr lang="lv-LV" sz="1200" b="1" dirty="0">
                <a:effectLst/>
                <a:latin typeface="Times New Roman" panose="02020603050405020304" pitchFamily="18" charset="0"/>
                <a:ea typeface="Calibri" panose="020F0502020204030204" pitchFamily="34" charset="0"/>
                <a:cs typeface="Times New Roman" panose="02020603050405020304" pitchFamily="18" charset="0"/>
              </a:rPr>
              <a:t>medicīna</a:t>
            </a: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 Studiju ilgums 6 gadi. Kad iegūts Ārsta grāds, turpini mācības rezidentūrā un kļūsti par: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Ķirurgu</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Medicīnas zinātnieku</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Psihiatru</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lv-LV" sz="1200" dirty="0">
                <a:effectLst/>
                <a:latin typeface="Times New Roman" panose="02020603050405020304" pitchFamily="18" charset="0"/>
                <a:ea typeface="Calibri" panose="020F0502020204030204" pitchFamily="34" charset="0"/>
              </a:rPr>
              <a:t>Pediatru</a:t>
            </a:r>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8</a:t>
            </a:fld>
            <a:endParaRPr lang="lv-LV"/>
          </a:p>
        </p:txBody>
      </p:sp>
    </p:spTree>
    <p:extLst>
      <p:ext uri="{BB962C8B-B14F-4D97-AF65-F5344CB8AC3E}">
        <p14:creationId xmlns:p14="http://schemas.microsoft.com/office/powerpoint/2010/main" val="225638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lv-LV" sz="1200" b="1" kern="1200" dirty="0" err="1">
                <a:solidFill>
                  <a:schemeClr val="tx1"/>
                </a:solidFill>
                <a:effectLst/>
                <a:latin typeface="+mn-lt"/>
                <a:ea typeface="+mn-ea"/>
                <a:cs typeface="+mn-cs"/>
              </a:rPr>
              <a:t>Ergoterapeits</a:t>
            </a:r>
            <a:r>
              <a:rPr lang="lv-LV" sz="1200" kern="1200" dirty="0">
                <a:solidFill>
                  <a:schemeClr val="tx1"/>
                </a:solidFill>
                <a:effectLst/>
                <a:latin typeface="+mn-lt"/>
                <a:ea typeface="+mn-ea"/>
                <a:cs typeface="+mn-cs"/>
              </a:rPr>
              <a:t>- Studiju programma ,,</a:t>
            </a:r>
            <a:r>
              <a:rPr lang="lv-LV" sz="1200" kern="1200" dirty="0" err="1">
                <a:solidFill>
                  <a:schemeClr val="tx1"/>
                </a:solidFill>
                <a:effectLst/>
                <a:latin typeface="+mn-lt"/>
                <a:ea typeface="+mn-ea"/>
                <a:cs typeface="+mn-cs"/>
              </a:rPr>
              <a:t>Ergoterapija</a:t>
            </a:r>
            <a:r>
              <a:rPr lang="lv-LV" sz="1200" kern="1200" dirty="0">
                <a:solidFill>
                  <a:schemeClr val="tx1"/>
                </a:solidFill>
                <a:effectLst/>
                <a:latin typeface="+mn-lt"/>
                <a:ea typeface="+mn-ea"/>
                <a:cs typeface="+mn-cs"/>
              </a:rPr>
              <a:t>” (studiju ilgums 4 gadi). </a:t>
            </a:r>
            <a:r>
              <a:rPr lang="lv-LV" sz="1200" kern="1200" dirty="0" err="1">
                <a:solidFill>
                  <a:schemeClr val="tx1"/>
                </a:solidFill>
                <a:effectLst/>
                <a:latin typeface="+mn-lt"/>
                <a:ea typeface="+mn-ea"/>
                <a:cs typeface="+mn-cs"/>
              </a:rPr>
              <a:t>Ergoterapeita</a:t>
            </a:r>
            <a:r>
              <a:rPr lang="lv-LV" sz="1200" kern="1200" dirty="0">
                <a:solidFill>
                  <a:schemeClr val="tx1"/>
                </a:solidFill>
                <a:effectLst/>
                <a:latin typeface="+mn-lt"/>
                <a:ea typeface="+mn-ea"/>
                <a:cs typeface="+mn-cs"/>
              </a:rPr>
              <a:t> galvenais uzdevums ir palīdzēt apgūt/atgūt prasmes, kas ļauj pacientam ar </a:t>
            </a:r>
            <a:r>
              <a:rPr lang="lv-LV" sz="1200" kern="1200" dirty="0" err="1">
                <a:solidFill>
                  <a:schemeClr val="tx1"/>
                </a:solidFill>
                <a:effectLst/>
                <a:latin typeface="+mn-lt"/>
                <a:ea typeface="+mn-ea"/>
                <a:cs typeface="+mn-cs"/>
              </a:rPr>
              <a:t>funcionāliem</a:t>
            </a:r>
            <a:r>
              <a:rPr lang="lv-LV" sz="1200" kern="1200" dirty="0">
                <a:solidFill>
                  <a:schemeClr val="tx1"/>
                </a:solidFill>
                <a:effectLst/>
                <a:latin typeface="+mn-lt"/>
                <a:ea typeface="+mn-ea"/>
                <a:cs typeface="+mn-cs"/>
              </a:rPr>
              <a:t> traucējumiem būt neatkarīgam ikdienas nodarbēs.</a:t>
            </a:r>
          </a:p>
          <a:p>
            <a:pPr lvl="0"/>
            <a:r>
              <a:rPr lang="lv-LV" sz="1200" b="1" kern="1200" dirty="0">
                <a:solidFill>
                  <a:schemeClr val="tx1"/>
                </a:solidFill>
                <a:effectLst/>
                <a:latin typeface="+mn-lt"/>
                <a:ea typeface="+mn-ea"/>
                <a:cs typeface="+mn-cs"/>
              </a:rPr>
              <a:t>Uztura speciālists </a:t>
            </a:r>
            <a:r>
              <a:rPr lang="lv-LV" sz="1200" kern="1200" dirty="0">
                <a:solidFill>
                  <a:schemeClr val="tx1"/>
                </a:solidFill>
                <a:effectLst/>
                <a:latin typeface="+mn-lt"/>
                <a:ea typeface="+mn-ea"/>
                <a:cs typeface="+mn-cs"/>
              </a:rPr>
              <a:t>– Studiju programma ,,Uzturs” (studiju ilgums 4 gadi). </a:t>
            </a:r>
          </a:p>
          <a:p>
            <a:pPr lvl="0"/>
            <a:r>
              <a:rPr lang="lv-LV" sz="1200" b="1" kern="1200" dirty="0">
                <a:solidFill>
                  <a:schemeClr val="tx1"/>
                </a:solidFill>
                <a:effectLst/>
                <a:latin typeface="+mn-lt"/>
                <a:ea typeface="+mn-ea"/>
                <a:cs typeface="+mn-cs"/>
              </a:rPr>
              <a:t>Fizioterapeits</a:t>
            </a:r>
            <a:r>
              <a:rPr lang="lv-LV" sz="1200" kern="1200" dirty="0">
                <a:solidFill>
                  <a:schemeClr val="tx1"/>
                </a:solidFill>
                <a:effectLst/>
                <a:latin typeface="+mn-lt"/>
                <a:ea typeface="+mn-ea"/>
                <a:cs typeface="+mn-cs"/>
              </a:rPr>
              <a:t>- Studiju programma ,,Fizioterapija” (studiju ilgums 4 gadi). </a:t>
            </a:r>
          </a:p>
          <a:p>
            <a:pPr lvl="0"/>
            <a:r>
              <a:rPr lang="lv-LV" sz="1200" b="1" kern="1200" dirty="0" err="1">
                <a:solidFill>
                  <a:schemeClr val="tx1"/>
                </a:solidFill>
                <a:effectLst/>
                <a:latin typeface="+mn-lt"/>
                <a:ea typeface="+mn-ea"/>
                <a:cs typeface="+mn-cs"/>
              </a:rPr>
              <a:t>Audiologopēds</a:t>
            </a:r>
            <a:r>
              <a:rPr lang="lv-LV" sz="1200" b="1" kern="1200" dirty="0">
                <a:solidFill>
                  <a:schemeClr val="tx1"/>
                </a:solidFill>
                <a:effectLst/>
                <a:latin typeface="+mn-lt"/>
                <a:ea typeface="+mn-ea"/>
                <a:cs typeface="+mn-cs"/>
              </a:rPr>
              <a:t>- </a:t>
            </a:r>
            <a:r>
              <a:rPr lang="lv-LV" sz="1200" kern="1200" dirty="0">
                <a:solidFill>
                  <a:schemeClr val="tx1"/>
                </a:solidFill>
                <a:effectLst/>
                <a:latin typeface="+mn-lt"/>
                <a:ea typeface="+mn-ea"/>
                <a:cs typeface="+mn-cs"/>
              </a:rPr>
              <a:t>Studiju programma ,,</a:t>
            </a:r>
            <a:r>
              <a:rPr lang="lv-LV" sz="1200" kern="1200" dirty="0" err="1">
                <a:solidFill>
                  <a:schemeClr val="tx1"/>
                </a:solidFill>
                <a:effectLst/>
                <a:latin typeface="+mn-lt"/>
                <a:ea typeface="+mn-ea"/>
                <a:cs typeface="+mn-cs"/>
              </a:rPr>
              <a:t>Audiologopēdija</a:t>
            </a:r>
            <a:r>
              <a:rPr lang="lv-LV" sz="1200" kern="1200" dirty="0">
                <a:solidFill>
                  <a:schemeClr val="tx1"/>
                </a:solidFill>
                <a:effectLst/>
                <a:latin typeface="+mn-lt"/>
                <a:ea typeface="+mn-ea"/>
                <a:cs typeface="+mn-cs"/>
              </a:rPr>
              <a:t>” (studiju ilgums 4 gadi)- </a:t>
            </a:r>
            <a:r>
              <a:rPr lang="lv-LV" sz="1200" kern="1200" dirty="0" err="1">
                <a:solidFill>
                  <a:schemeClr val="tx1"/>
                </a:solidFill>
                <a:effectLst/>
                <a:latin typeface="+mn-lt"/>
                <a:ea typeface="+mn-ea"/>
                <a:cs typeface="+mn-cs"/>
              </a:rPr>
              <a:t>Audiologopēds</a:t>
            </a:r>
            <a:r>
              <a:rPr lang="lv-LV" sz="1200" kern="1200" dirty="0">
                <a:solidFill>
                  <a:schemeClr val="tx1"/>
                </a:solidFill>
                <a:effectLst/>
                <a:latin typeface="+mn-lt"/>
                <a:ea typeface="+mn-ea"/>
                <a:cs typeface="+mn-cs"/>
              </a:rPr>
              <a:t> ir funkcionālais speciālists, kurš veic komunikācijas spēju, runas/valodas, </a:t>
            </a:r>
            <a:r>
              <a:rPr lang="lv-LV" sz="1200" kern="1200" dirty="0" err="1">
                <a:solidFill>
                  <a:schemeClr val="tx1"/>
                </a:solidFill>
                <a:effectLst/>
                <a:latin typeface="+mn-lt"/>
                <a:ea typeface="+mn-ea"/>
                <a:cs typeface="+mn-cs"/>
              </a:rPr>
              <a:t>fonācijas</a:t>
            </a:r>
            <a:r>
              <a:rPr lang="lv-LV" sz="1200" kern="1200" dirty="0">
                <a:solidFill>
                  <a:schemeClr val="tx1"/>
                </a:solidFill>
                <a:effectLst/>
                <a:latin typeface="+mn-lt"/>
                <a:ea typeface="+mn-ea"/>
                <a:cs typeface="+mn-cs"/>
              </a:rPr>
              <a:t> un rīšanas traucējumu novērtēšanu, diagnostiku, korekciju un rehabilitāciju. </a:t>
            </a:r>
          </a:p>
          <a:p>
            <a:endParaRPr lang="lv-LV" dirty="0"/>
          </a:p>
        </p:txBody>
      </p:sp>
      <p:sp>
        <p:nvSpPr>
          <p:cNvPr id="4" name="Slide Number Placeholder 3"/>
          <p:cNvSpPr>
            <a:spLocks noGrp="1"/>
          </p:cNvSpPr>
          <p:nvPr>
            <p:ph type="sldNum" sz="quarter" idx="10"/>
          </p:nvPr>
        </p:nvSpPr>
        <p:spPr/>
        <p:txBody>
          <a:bodyPr/>
          <a:lstStyle/>
          <a:p>
            <a:fld id="{010316A6-6105-44E6-A866-4BFB596C3FD7}" type="slidenum">
              <a:rPr lang="lv-LV" smtClean="0"/>
              <a:t>9</a:t>
            </a:fld>
            <a:endParaRPr lang="lv-LV"/>
          </a:p>
        </p:txBody>
      </p:sp>
    </p:spTree>
    <p:extLst>
      <p:ext uri="{BB962C8B-B14F-4D97-AF65-F5344CB8AC3E}">
        <p14:creationId xmlns:p14="http://schemas.microsoft.com/office/powerpoint/2010/main" val="1561830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daļas galve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1CEEF1-4E6B-43A6-9A9D-6D216876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38173"/>
          </a:xfrm>
          <a:prstGeom prst="rect">
            <a:avLst/>
          </a:prstGeom>
        </p:spPr>
      </p:pic>
    </p:spTree>
    <p:extLst>
      <p:ext uri="{BB962C8B-B14F-4D97-AF65-F5344CB8AC3E}">
        <p14:creationId xmlns:p14="http://schemas.microsoft.com/office/powerpoint/2010/main" val="185677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457201" y="204787"/>
            <a:ext cx="3008313" cy="871538"/>
          </a:xfrm>
        </p:spPr>
        <p:txBody>
          <a:bodyPr anchor="b"/>
          <a:lstStyle>
            <a:lvl1pPr algn="l">
              <a:defRPr sz="2000" b="1"/>
            </a:lvl1pPr>
          </a:lstStyle>
          <a:p>
            <a:r>
              <a:rPr lang="lv-LV"/>
              <a:t>Rediģēt šablona virsraksta stilu</a:t>
            </a:r>
          </a:p>
        </p:txBody>
      </p:sp>
      <p:sp>
        <p:nvSpPr>
          <p:cNvPr id="3" name="Satura vietturis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uma vietturis 4"/>
          <p:cNvSpPr>
            <a:spLocks noGrp="1"/>
          </p:cNvSpPr>
          <p:nvPr>
            <p:ph type="dt" sz="half" idx="10"/>
          </p:nvPr>
        </p:nvSpPr>
        <p:spPr/>
        <p:txBody>
          <a:bodyPr/>
          <a:lstStyle/>
          <a:p>
            <a:fld id="{8A015A29-7ED1-498F-84EC-308CAF908E38}" type="datetimeFigureOut">
              <a:rPr lang="lv-LV" smtClean="0"/>
              <a:t>30.01.2019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354824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1792288" y="3600450"/>
            <a:ext cx="5486400" cy="425054"/>
          </a:xfrm>
        </p:spPr>
        <p:txBody>
          <a:bodyPr anchor="b"/>
          <a:lstStyle>
            <a:lvl1pPr algn="l">
              <a:defRPr sz="2000" b="1"/>
            </a:lvl1pPr>
          </a:lstStyle>
          <a:p>
            <a:r>
              <a:rPr lang="lv-LV"/>
              <a:t>Rediģēt šablona virsraksta stilu</a:t>
            </a:r>
          </a:p>
        </p:txBody>
      </p:sp>
      <p:sp>
        <p:nvSpPr>
          <p:cNvPr id="3" name="Attēla vietturis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Rediģēt šablona teksta stilus</a:t>
            </a:r>
          </a:p>
        </p:txBody>
      </p:sp>
      <p:sp>
        <p:nvSpPr>
          <p:cNvPr id="5" name="Datuma vietturis 4"/>
          <p:cNvSpPr>
            <a:spLocks noGrp="1"/>
          </p:cNvSpPr>
          <p:nvPr>
            <p:ph type="dt" sz="half" idx="10"/>
          </p:nvPr>
        </p:nvSpPr>
        <p:spPr/>
        <p:txBody>
          <a:bodyPr/>
          <a:lstStyle/>
          <a:p>
            <a:fld id="{8A015A29-7ED1-498F-84EC-308CAF908E38}" type="datetimeFigureOut">
              <a:rPr lang="lv-LV" smtClean="0"/>
              <a:t>30.01.2019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174896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8A015A29-7ED1-498F-84EC-308CAF908E38}" type="datetimeFigureOut">
              <a:rPr lang="lv-LV" smtClean="0"/>
              <a:t>30.01.2019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2540461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6629400" y="154781"/>
            <a:ext cx="2057400" cy="3290888"/>
          </a:xfrm>
        </p:spPr>
        <p:txBody>
          <a:bodyPr vert="eaVert"/>
          <a:lstStyle/>
          <a:p>
            <a:r>
              <a:rPr lang="lv-LV"/>
              <a:t>Rediģēt šablona virsraksta stilu</a:t>
            </a:r>
          </a:p>
        </p:txBody>
      </p:sp>
      <p:sp>
        <p:nvSpPr>
          <p:cNvPr id="3" name="Vertikāls teksta vietturis 2"/>
          <p:cNvSpPr>
            <a:spLocks noGrp="1"/>
          </p:cNvSpPr>
          <p:nvPr>
            <p:ph type="body" orient="vert" idx="1"/>
          </p:nvPr>
        </p:nvSpPr>
        <p:spPr>
          <a:xfrm>
            <a:off x="457200" y="154781"/>
            <a:ext cx="6019800" cy="329088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8A015A29-7ED1-498F-84EC-308CAF908E38}" type="datetimeFigureOut">
              <a:rPr lang="lv-LV" smtClean="0"/>
              <a:t>30.01.2019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48275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adaļas galve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3FE23-F7CF-4DC3-9810-88FA8DA69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388801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adaļas galve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833E22-1463-497F-A340-63D4C04E2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7"/>
          </a:xfrm>
          <a:prstGeom prst="rect">
            <a:avLst/>
          </a:prstGeom>
        </p:spPr>
      </p:pic>
    </p:spTree>
    <p:extLst>
      <p:ext uri="{BB962C8B-B14F-4D97-AF65-F5344CB8AC3E}">
        <p14:creationId xmlns:p14="http://schemas.microsoft.com/office/powerpoint/2010/main" val="2682132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685800" y="1597819"/>
            <a:ext cx="7772400" cy="1102519"/>
          </a:xfrm>
        </p:spPr>
        <p:txBody>
          <a:bodyPr/>
          <a:lstStyle/>
          <a:p>
            <a:r>
              <a:rPr lang="lv-LV"/>
              <a:t>Rediģēt šablona virsraksta stilu</a:t>
            </a:r>
          </a:p>
        </p:txBody>
      </p:sp>
      <p:sp>
        <p:nvSpPr>
          <p:cNvPr id="3" name="Apakšvirsrakst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Rediģēt šablona apakšvirsraksta stilu</a:t>
            </a:r>
          </a:p>
        </p:txBody>
      </p:sp>
      <p:sp>
        <p:nvSpPr>
          <p:cNvPr id="4" name="Datuma vietturis 3"/>
          <p:cNvSpPr>
            <a:spLocks noGrp="1"/>
          </p:cNvSpPr>
          <p:nvPr>
            <p:ph type="dt" sz="half" idx="10"/>
          </p:nvPr>
        </p:nvSpPr>
        <p:spPr/>
        <p:txBody>
          <a:bodyPr/>
          <a:lstStyle/>
          <a:p>
            <a:fld id="{8A015A29-7ED1-498F-84EC-308CAF908E38}" type="datetimeFigureOut">
              <a:rPr lang="lv-LV" smtClean="0"/>
              <a:t>30.01.2019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97552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8A015A29-7ED1-498F-84EC-308CAF908E38}" type="datetimeFigureOut">
              <a:rPr lang="lv-LV" smtClean="0"/>
              <a:t>30.01.2019</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77349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p:cNvSpPr>
            <a:spLocks noGrp="1"/>
          </p:cNvSpPr>
          <p:nvPr>
            <p:ph type="dt" sz="half" idx="10"/>
          </p:nvPr>
        </p:nvSpPr>
        <p:spPr/>
        <p:txBody>
          <a:bodyPr/>
          <a:lstStyle/>
          <a:p>
            <a:fld id="{8A015A29-7ED1-498F-84EC-308CAF908E38}" type="datetimeFigureOut">
              <a:rPr lang="lv-LV" smtClean="0"/>
              <a:t>30.01.2019</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35271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457200" y="205979"/>
            <a:ext cx="8229600" cy="857250"/>
          </a:xfrm>
        </p:spPr>
        <p:txBody>
          <a:bodyPr/>
          <a:lstStyle>
            <a:lvl1pPr>
              <a:defRPr/>
            </a:lvl1pPr>
          </a:lstStyle>
          <a:p>
            <a:r>
              <a:rPr lang="lv-LV"/>
              <a:t>Rediģēt šablona virsraksta stilu</a:t>
            </a:r>
          </a:p>
        </p:txBody>
      </p:sp>
      <p:sp>
        <p:nvSpPr>
          <p:cNvPr id="3" name="Teksta vietturis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p:cNvSpPr>
            <a:spLocks noGrp="1"/>
          </p:cNvSpPr>
          <p:nvPr>
            <p:ph type="dt" sz="half" idx="10"/>
          </p:nvPr>
        </p:nvSpPr>
        <p:spPr/>
        <p:txBody>
          <a:bodyPr/>
          <a:lstStyle/>
          <a:p>
            <a:fld id="{8A015A29-7ED1-498F-84EC-308CAF908E38}" type="datetimeFigureOut">
              <a:rPr lang="lv-LV" smtClean="0"/>
              <a:t>30.01.2019</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233429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Datuma vietturis 2"/>
          <p:cNvSpPr>
            <a:spLocks noGrp="1"/>
          </p:cNvSpPr>
          <p:nvPr>
            <p:ph type="dt" sz="half" idx="10"/>
          </p:nvPr>
        </p:nvSpPr>
        <p:spPr/>
        <p:txBody>
          <a:bodyPr/>
          <a:lstStyle/>
          <a:p>
            <a:fld id="{8A015A29-7ED1-498F-84EC-308CAF908E38}" type="datetimeFigureOut">
              <a:rPr lang="lv-LV" smtClean="0"/>
              <a:t>30.01.2019</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16037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8A015A29-7ED1-498F-84EC-308CAF908E38}" type="datetimeFigureOut">
              <a:rPr lang="lv-LV" smtClean="0"/>
              <a:t>30.01.2019</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2C6E9A3D-3A24-49F1-A9F4-D288DE9942E8}" type="slidenum">
              <a:rPr lang="lv-LV" smtClean="0"/>
              <a:t>‹#›</a:t>
            </a:fld>
            <a:endParaRPr lang="lv-LV"/>
          </a:p>
        </p:txBody>
      </p:sp>
    </p:spTree>
    <p:extLst>
      <p:ext uri="{BB962C8B-B14F-4D97-AF65-F5344CB8AC3E}">
        <p14:creationId xmlns:p14="http://schemas.microsoft.com/office/powerpoint/2010/main" val="373015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A015A29-7ED1-498F-84EC-308CAF908E38}" type="datetimeFigureOut">
              <a:rPr lang="lv-LV" smtClean="0"/>
              <a:t>30.01.2019</a:t>
            </a:fld>
            <a:endParaRPr lang="lv-LV"/>
          </a:p>
        </p:txBody>
      </p:sp>
      <p:sp>
        <p:nvSpPr>
          <p:cNvPr id="5" name="Kājenes vietturis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C6E9A3D-3A24-49F1-A9F4-D288DE9942E8}" type="slidenum">
              <a:rPr lang="lv-LV" smtClean="0"/>
              <a:t>‹#›</a:t>
            </a:fld>
            <a:endParaRPr lang="lv-LV"/>
          </a:p>
        </p:txBody>
      </p:sp>
    </p:spTree>
    <p:extLst>
      <p:ext uri="{BB962C8B-B14F-4D97-AF65-F5344CB8AC3E}">
        <p14:creationId xmlns:p14="http://schemas.microsoft.com/office/powerpoint/2010/main" val="1526386429"/>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61" r:id="rId3"/>
    <p:sldLayoutId id="2147483649" r:id="rId4"/>
    <p:sldLayoutId id="2147483650"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5.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9.png"/><Relationship Id="rId7" Type="http://schemas.openxmlformats.org/officeDocument/2006/relationships/image" Target="../media/image9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png"/><Relationship Id="rId10" Type="http://schemas.openxmlformats.org/officeDocument/2006/relationships/image" Target="../media/image95.emf"/><Relationship Id="rId4" Type="http://schemas.openxmlformats.org/officeDocument/2006/relationships/image" Target="../media/image5.png"/><Relationship Id="rId9" Type="http://schemas.openxmlformats.org/officeDocument/2006/relationships/image" Target="../media/image94.emf"/></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2.emf"/><Relationship Id="rId5" Type="http://schemas.openxmlformats.org/officeDocument/2006/relationships/image" Target="../media/image98.png"/><Relationship Id="rId10" Type="http://schemas.openxmlformats.org/officeDocument/2006/relationships/image" Target="../media/image101.emf"/><Relationship Id="rId4" Type="http://schemas.openxmlformats.org/officeDocument/2006/relationships/image" Target="../media/image97.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5.png"/></Relationships>
</file>

<file path=ppt/slides/_rels/slide1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5.png"/><Relationship Id="rId5" Type="http://schemas.openxmlformats.org/officeDocument/2006/relationships/image" Target="../media/image122.png"/><Relationship Id="rId10" Type="http://schemas.openxmlformats.org/officeDocument/2006/relationships/image" Target="../media/image127.gif"/><Relationship Id="rId4" Type="http://schemas.openxmlformats.org/officeDocument/2006/relationships/image" Target="../media/image121.png"/><Relationship Id="rId9"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28.gi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5.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5.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4.png"/><Relationship Id="rId9" Type="http://schemas.openxmlformats.org/officeDocument/2006/relationships/image" Target="../media/image6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Desktop\RSU\logo_bal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3"/>
            <a:ext cx="1127125" cy="207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1520" y="3579862"/>
            <a:ext cx="6552728"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lv-LV" sz="2800" b="1" dirty="0">
                <a:solidFill>
                  <a:schemeClr val="bg1"/>
                </a:solidFill>
                <a:latin typeface="Arial" panose="020B0604020202020204" pitchFamily="34" charset="0"/>
              </a:rPr>
              <a:t>Gatavoties studijām</a:t>
            </a:r>
          </a:p>
          <a:p>
            <a:r>
              <a:rPr lang="lv-LV" sz="2800" b="1" dirty="0">
                <a:solidFill>
                  <a:schemeClr val="bg1"/>
                </a:solidFill>
                <a:latin typeface="Arial" panose="020B0604020202020204" pitchFamily="34" charset="0"/>
              </a:rPr>
              <a:t>ir kā gatavoties ilgam ceļojumam</a:t>
            </a:r>
          </a:p>
        </p:txBody>
      </p:sp>
    </p:spTree>
    <p:extLst>
      <p:ext uri="{BB962C8B-B14F-4D97-AF65-F5344CB8AC3E}">
        <p14:creationId xmlns:p14="http://schemas.microsoft.com/office/powerpoint/2010/main" val="2855344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1785104"/>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Sabiedrības</a:t>
            </a:r>
          </a:p>
          <a:p>
            <a:r>
              <a:rPr lang="lv-LV" sz="2200" b="1" dirty="0">
                <a:solidFill>
                  <a:schemeClr val="bg1"/>
                </a:solidFill>
                <a:latin typeface="Arial" panose="020B0604020202020204" pitchFamily="34" charset="0"/>
                <a:cs typeface="Arial" panose="020B0604020202020204" pitchFamily="34" charset="0"/>
              </a:rPr>
              <a:t>veselības un</a:t>
            </a:r>
          </a:p>
          <a:p>
            <a:r>
              <a:rPr lang="lv-LV" sz="2200" b="1" dirty="0">
                <a:solidFill>
                  <a:schemeClr val="bg1"/>
                </a:solidFill>
                <a:latin typeface="Arial" panose="020B0604020202020204" pitchFamily="34" charset="0"/>
                <a:cs typeface="Arial" panose="020B0604020202020204" pitchFamily="34" charset="0"/>
              </a:rPr>
              <a:t>sociālās</a:t>
            </a:r>
          </a:p>
          <a:p>
            <a:r>
              <a:rPr lang="lv-LV" sz="2200" b="1" dirty="0">
                <a:solidFill>
                  <a:schemeClr val="bg1"/>
                </a:solidFill>
                <a:latin typeface="Arial" panose="020B0604020202020204" pitchFamily="34" charset="0"/>
                <a:cs typeface="Arial" panose="020B0604020202020204" pitchFamily="34" charset="0"/>
              </a:rPr>
              <a:t>labklājības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9219" name="Picture 3" descr="D:\Desktop\RSU\ve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02778"/>
            <a:ext cx="5089525" cy="39131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Desktop\RSU\v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5618" y="1903785"/>
            <a:ext cx="1316037" cy="13160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24856" y="730045"/>
            <a:ext cx="2796215" cy="400110"/>
          </a:xfrm>
          <a:prstGeom prst="rect">
            <a:avLst/>
          </a:prstGeom>
          <a:noFill/>
        </p:spPr>
        <p:txBody>
          <a:bodyPr wrap="none" rtlCol="0">
            <a:spAutoFit/>
          </a:bodyPr>
          <a:lstStyle/>
          <a:p>
            <a:r>
              <a:rPr lang="lv-LV" sz="2000" spc="-150" dirty="0">
                <a:solidFill>
                  <a:srgbClr val="3C3C3B"/>
                </a:solidFill>
                <a:latin typeface="Arial" panose="020B0604020202020204" pitchFamily="34" charset="0"/>
                <a:cs typeface="Arial" panose="020B0604020202020204" pitchFamily="34" charset="0"/>
              </a:rPr>
              <a:t>Veselības sporta speciālists</a:t>
            </a:r>
          </a:p>
        </p:txBody>
      </p:sp>
      <p:sp>
        <p:nvSpPr>
          <p:cNvPr id="21" name="TextBox 20"/>
          <p:cNvSpPr txBox="1"/>
          <p:nvPr/>
        </p:nvSpPr>
        <p:spPr>
          <a:xfrm>
            <a:off x="5624856" y="1564075"/>
            <a:ext cx="2050561"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Medicīnas māsa</a:t>
            </a:r>
          </a:p>
        </p:txBody>
      </p:sp>
      <p:sp>
        <p:nvSpPr>
          <p:cNvPr id="22" name="TextBox 21"/>
          <p:cNvSpPr txBox="1"/>
          <p:nvPr/>
        </p:nvSpPr>
        <p:spPr>
          <a:xfrm>
            <a:off x="5624856" y="2401334"/>
            <a:ext cx="118199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Vecmāte</a:t>
            </a:r>
          </a:p>
        </p:txBody>
      </p:sp>
      <p:sp>
        <p:nvSpPr>
          <p:cNvPr id="16" name="TextBox 15"/>
          <p:cNvSpPr txBox="1"/>
          <p:nvPr/>
        </p:nvSpPr>
        <p:spPr>
          <a:xfrm>
            <a:off x="5624856" y="3192713"/>
            <a:ext cx="2454518"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Sociālais darbinieks</a:t>
            </a:r>
          </a:p>
        </p:txBody>
      </p:sp>
      <p:sp>
        <p:nvSpPr>
          <p:cNvPr id="17" name="TextBox 16"/>
          <p:cNvSpPr txBox="1"/>
          <p:nvPr/>
        </p:nvSpPr>
        <p:spPr>
          <a:xfrm>
            <a:off x="5624856" y="3939902"/>
            <a:ext cx="2621230" cy="400110"/>
          </a:xfrm>
          <a:prstGeom prst="rect">
            <a:avLst/>
          </a:prstGeom>
          <a:noFill/>
        </p:spPr>
        <p:txBody>
          <a:bodyPr wrap="none" rtlCol="0">
            <a:spAutoFit/>
          </a:bodyPr>
          <a:lstStyle/>
          <a:p>
            <a:r>
              <a:rPr lang="lv-LV" sz="2000" spc="-150" dirty="0" err="1">
                <a:solidFill>
                  <a:srgbClr val="3C3C3B"/>
                </a:solidFill>
                <a:latin typeface="Arial" panose="020B0604020202020204" pitchFamily="34" charset="0"/>
                <a:cs typeface="Arial" panose="020B0604020202020204" pitchFamily="34" charset="0"/>
              </a:rPr>
              <a:t>Sab</a:t>
            </a:r>
            <a:r>
              <a:rPr lang="lv-LV" sz="2000" spc="-150" dirty="0">
                <a:solidFill>
                  <a:srgbClr val="3C3C3B"/>
                </a:solidFill>
                <a:latin typeface="Arial" panose="020B0604020202020204" pitchFamily="34" charset="0"/>
                <a:cs typeface="Arial" panose="020B0604020202020204" pitchFamily="34" charset="0"/>
              </a:rPr>
              <a:t>. veselības speciālists</a:t>
            </a:r>
          </a:p>
        </p:txBody>
      </p:sp>
      <p:pic>
        <p:nvPicPr>
          <p:cNvPr id="9220" name="Picture 4" descr="D:\Desktop\RSU\ve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7986" y="3939902"/>
            <a:ext cx="331788" cy="43338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D:\Desktop\RSU\ves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7986" y="3178174"/>
            <a:ext cx="331788" cy="3841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Desktop\RSU\ves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7986" y="2424113"/>
            <a:ext cx="331788" cy="31115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D:\Desktop\RSU\ves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7987" y="1640724"/>
            <a:ext cx="331787" cy="3413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D:\Desktop\RSU\ves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9574" y="771550"/>
            <a:ext cx="328613" cy="36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88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1000" fill="hold"/>
                                        <p:tgtEl>
                                          <p:spTgt spid="9224"/>
                                        </p:tgtEl>
                                        <p:attrNameLst>
                                          <p:attrName>ppt_x</p:attrName>
                                        </p:attrNameLst>
                                      </p:cBhvr>
                                      <p:tavLst>
                                        <p:tav tm="0">
                                          <p:val>
                                            <p:strVal val="1+#ppt_w/2"/>
                                          </p:val>
                                        </p:tav>
                                        <p:tav tm="100000">
                                          <p:val>
                                            <p:strVal val="#ppt_x"/>
                                          </p:val>
                                        </p:tav>
                                      </p:tavLst>
                                    </p:anim>
                                    <p:anim calcmode="lin" valueType="num">
                                      <p:cBhvr additive="base">
                                        <p:cTn id="8" dur="1000" fill="hold"/>
                                        <p:tgtEl>
                                          <p:spTgt spid="92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9223"/>
                                        </p:tgtEl>
                                        <p:attrNameLst>
                                          <p:attrName>style.visibility</p:attrName>
                                        </p:attrNameLst>
                                      </p:cBhvr>
                                      <p:to>
                                        <p:strVal val="visible"/>
                                      </p:to>
                                    </p:set>
                                    <p:anim calcmode="lin" valueType="num">
                                      <p:cBhvr additive="base">
                                        <p:cTn id="16" dur="1000" fill="hold"/>
                                        <p:tgtEl>
                                          <p:spTgt spid="9223"/>
                                        </p:tgtEl>
                                        <p:attrNameLst>
                                          <p:attrName>ppt_x</p:attrName>
                                        </p:attrNameLst>
                                      </p:cBhvr>
                                      <p:tavLst>
                                        <p:tav tm="0">
                                          <p:val>
                                            <p:strVal val="1+#ppt_w/2"/>
                                          </p:val>
                                        </p:tav>
                                        <p:tav tm="100000">
                                          <p:val>
                                            <p:strVal val="#ppt_x"/>
                                          </p:val>
                                        </p:tav>
                                      </p:tavLst>
                                    </p:anim>
                                    <p:anim calcmode="lin" valueType="num">
                                      <p:cBhvr additive="base">
                                        <p:cTn id="17" dur="1000" fill="hold"/>
                                        <p:tgtEl>
                                          <p:spTgt spid="922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9222"/>
                                        </p:tgtEl>
                                        <p:attrNameLst>
                                          <p:attrName>style.visibility</p:attrName>
                                        </p:attrNameLst>
                                      </p:cBhvr>
                                      <p:to>
                                        <p:strVal val="visible"/>
                                      </p:to>
                                    </p:set>
                                    <p:anim calcmode="lin" valueType="num">
                                      <p:cBhvr additive="base">
                                        <p:cTn id="25" dur="1000" fill="hold"/>
                                        <p:tgtEl>
                                          <p:spTgt spid="9222"/>
                                        </p:tgtEl>
                                        <p:attrNameLst>
                                          <p:attrName>ppt_x</p:attrName>
                                        </p:attrNameLst>
                                      </p:cBhvr>
                                      <p:tavLst>
                                        <p:tav tm="0">
                                          <p:val>
                                            <p:strVal val="1+#ppt_w/2"/>
                                          </p:val>
                                        </p:tav>
                                        <p:tav tm="100000">
                                          <p:val>
                                            <p:strVal val="#ppt_x"/>
                                          </p:val>
                                        </p:tav>
                                      </p:tavLst>
                                    </p:anim>
                                    <p:anim calcmode="lin" valueType="num">
                                      <p:cBhvr additive="base">
                                        <p:cTn id="26" dur="1000" fill="hold"/>
                                        <p:tgtEl>
                                          <p:spTgt spid="922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1+#ppt_w/2"/>
                                          </p:val>
                                        </p:tav>
                                        <p:tav tm="100000">
                                          <p:val>
                                            <p:strVal val="#ppt_x"/>
                                          </p:val>
                                        </p:tav>
                                      </p:tavLst>
                                    </p:anim>
                                    <p:anim calcmode="lin" valueType="num">
                                      <p:cBhvr additive="base">
                                        <p:cTn id="30" dur="10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9221"/>
                                        </p:tgtEl>
                                        <p:attrNameLst>
                                          <p:attrName>style.visibility</p:attrName>
                                        </p:attrNameLst>
                                      </p:cBhvr>
                                      <p:to>
                                        <p:strVal val="visible"/>
                                      </p:to>
                                    </p:set>
                                    <p:anim calcmode="lin" valueType="num">
                                      <p:cBhvr additive="base">
                                        <p:cTn id="34" dur="1000" fill="hold"/>
                                        <p:tgtEl>
                                          <p:spTgt spid="9221"/>
                                        </p:tgtEl>
                                        <p:attrNameLst>
                                          <p:attrName>ppt_x</p:attrName>
                                        </p:attrNameLst>
                                      </p:cBhvr>
                                      <p:tavLst>
                                        <p:tav tm="0">
                                          <p:val>
                                            <p:strVal val="1+#ppt_w/2"/>
                                          </p:val>
                                        </p:tav>
                                        <p:tav tm="100000">
                                          <p:val>
                                            <p:strVal val="#ppt_x"/>
                                          </p:val>
                                        </p:tav>
                                      </p:tavLst>
                                    </p:anim>
                                    <p:anim calcmode="lin" valueType="num">
                                      <p:cBhvr additive="base">
                                        <p:cTn id="35" dur="1000" fill="hold"/>
                                        <p:tgtEl>
                                          <p:spTgt spid="922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fill="hold"/>
                                        <p:tgtEl>
                                          <p:spTgt spid="16"/>
                                        </p:tgtEl>
                                        <p:attrNameLst>
                                          <p:attrName>ppt_x</p:attrName>
                                        </p:attrNameLst>
                                      </p:cBhvr>
                                      <p:tavLst>
                                        <p:tav tm="0">
                                          <p:val>
                                            <p:strVal val="1+#ppt_w/2"/>
                                          </p:val>
                                        </p:tav>
                                        <p:tav tm="100000">
                                          <p:val>
                                            <p:strVal val="#ppt_x"/>
                                          </p:val>
                                        </p:tav>
                                      </p:tavLst>
                                    </p:anim>
                                    <p:anim calcmode="lin" valueType="num">
                                      <p:cBhvr additive="base">
                                        <p:cTn id="39" dur="1000" fill="hold"/>
                                        <p:tgtEl>
                                          <p:spTgt spid="16"/>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stCondLst>
                                    <p:cond delay="0"/>
                                  </p:stCondLst>
                                  <p:childTnLst>
                                    <p:set>
                                      <p:cBhvr>
                                        <p:cTn id="42" dur="1" fill="hold">
                                          <p:stCondLst>
                                            <p:cond delay="0"/>
                                          </p:stCondLst>
                                        </p:cTn>
                                        <p:tgtEl>
                                          <p:spTgt spid="9220"/>
                                        </p:tgtEl>
                                        <p:attrNameLst>
                                          <p:attrName>style.visibility</p:attrName>
                                        </p:attrNameLst>
                                      </p:cBhvr>
                                      <p:to>
                                        <p:strVal val="visible"/>
                                      </p:to>
                                    </p:set>
                                    <p:anim calcmode="lin" valueType="num">
                                      <p:cBhvr additive="base">
                                        <p:cTn id="43" dur="1000" fill="hold"/>
                                        <p:tgtEl>
                                          <p:spTgt spid="9220"/>
                                        </p:tgtEl>
                                        <p:attrNameLst>
                                          <p:attrName>ppt_x</p:attrName>
                                        </p:attrNameLst>
                                      </p:cBhvr>
                                      <p:tavLst>
                                        <p:tav tm="0">
                                          <p:val>
                                            <p:strVal val="1+#ppt_w/2"/>
                                          </p:val>
                                        </p:tav>
                                        <p:tav tm="100000">
                                          <p:val>
                                            <p:strVal val="#ppt_x"/>
                                          </p:val>
                                        </p:tav>
                                      </p:tavLst>
                                    </p:anim>
                                    <p:anim calcmode="lin" valueType="num">
                                      <p:cBhvr additive="base">
                                        <p:cTn id="44" dur="1000" fill="hold"/>
                                        <p:tgtEl>
                                          <p:spTgt spid="922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00" fill="hold"/>
                                        <p:tgtEl>
                                          <p:spTgt spid="17"/>
                                        </p:tgtEl>
                                        <p:attrNameLst>
                                          <p:attrName>ppt_x</p:attrName>
                                        </p:attrNameLst>
                                      </p:cBhvr>
                                      <p:tavLst>
                                        <p:tav tm="0">
                                          <p:val>
                                            <p:strVal val="1+#ppt_w/2"/>
                                          </p:val>
                                        </p:tav>
                                        <p:tav tm="100000">
                                          <p:val>
                                            <p:strVal val="#ppt_x"/>
                                          </p:val>
                                        </p:tav>
                                      </p:tavLst>
                                    </p:anim>
                                    <p:anim calcmode="lin" valueType="num">
                                      <p:cBhvr additive="base">
                                        <p:cTn id="4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spc="-150" dirty="0">
                <a:solidFill>
                  <a:schemeClr val="bg1"/>
                </a:solidFill>
                <a:latin typeface="Arial" panose="020B0604020202020204" pitchFamily="34" charset="0"/>
                <a:cs typeface="Arial" panose="020B0604020202020204" pitchFamily="34" charset="0"/>
              </a:rPr>
              <a:t>Zobārstniecības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10243" name="Picture 3" descr="D:\Desktop\RSU\z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791744"/>
            <a:ext cx="5086350" cy="14874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624856" y="1878263"/>
            <a:ext cx="1181734"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Zobārsts</a:t>
            </a:r>
          </a:p>
        </p:txBody>
      </p:sp>
      <p:sp>
        <p:nvSpPr>
          <p:cNvPr id="16" name="TextBox 15"/>
          <p:cNvSpPr txBox="1"/>
          <p:nvPr/>
        </p:nvSpPr>
        <p:spPr>
          <a:xfrm>
            <a:off x="5624856" y="2747287"/>
            <a:ext cx="1911101"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Zobu higiēnists</a:t>
            </a:r>
          </a:p>
        </p:txBody>
      </p:sp>
      <p:pic>
        <p:nvPicPr>
          <p:cNvPr id="10244" name="Picture 4" descr="D:\Desktop\RSU\z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9159" y="2746424"/>
            <a:ext cx="331787" cy="390525"/>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Desktop\RSU\z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5984" y="1978309"/>
            <a:ext cx="334962"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Desktop\RSU\z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7205" y="1905372"/>
            <a:ext cx="131445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5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1000" fill="hold"/>
                                        <p:tgtEl>
                                          <p:spTgt spid="10245"/>
                                        </p:tgtEl>
                                        <p:attrNameLst>
                                          <p:attrName>ppt_x</p:attrName>
                                        </p:attrNameLst>
                                      </p:cBhvr>
                                      <p:tavLst>
                                        <p:tav tm="0">
                                          <p:val>
                                            <p:strVal val="1+#ppt_w/2"/>
                                          </p:val>
                                        </p:tav>
                                        <p:tav tm="100000">
                                          <p:val>
                                            <p:strVal val="#ppt_x"/>
                                          </p:val>
                                        </p:tav>
                                      </p:tavLst>
                                    </p:anim>
                                    <p:anim calcmode="lin" valueType="num">
                                      <p:cBhvr additive="base">
                                        <p:cTn id="8" dur="1000" fill="hold"/>
                                        <p:tgtEl>
                                          <p:spTgt spid="1024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244"/>
                                        </p:tgtEl>
                                        <p:attrNameLst>
                                          <p:attrName>style.visibility</p:attrName>
                                        </p:attrNameLst>
                                      </p:cBhvr>
                                      <p:to>
                                        <p:strVal val="visible"/>
                                      </p:to>
                                    </p:set>
                                    <p:anim calcmode="lin" valueType="num">
                                      <p:cBhvr additive="base">
                                        <p:cTn id="16" dur="1000" fill="hold"/>
                                        <p:tgtEl>
                                          <p:spTgt spid="10244"/>
                                        </p:tgtEl>
                                        <p:attrNameLst>
                                          <p:attrName>ppt_x</p:attrName>
                                        </p:attrNameLst>
                                      </p:cBhvr>
                                      <p:tavLst>
                                        <p:tav tm="0">
                                          <p:val>
                                            <p:strVal val="1+#ppt_w/2"/>
                                          </p:val>
                                        </p:tav>
                                        <p:tav tm="100000">
                                          <p:val>
                                            <p:strVal val="#ppt_x"/>
                                          </p:val>
                                        </p:tav>
                                      </p:tavLst>
                                    </p:anim>
                                    <p:anim calcmode="lin" valueType="num">
                                      <p:cBhvr additive="base">
                                        <p:cTn id="17" dur="1000" fill="hold"/>
                                        <p:tgtEl>
                                          <p:spTgt spid="1024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1+#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1107996"/>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Eiropas</a:t>
            </a:r>
          </a:p>
          <a:p>
            <a:r>
              <a:rPr lang="lv-LV" sz="2200" b="1" dirty="0">
                <a:solidFill>
                  <a:schemeClr val="bg1"/>
                </a:solidFill>
                <a:latin typeface="Arial" panose="020B0604020202020204" pitchFamily="34" charset="0"/>
                <a:cs typeface="Arial" panose="020B0604020202020204" pitchFamily="34" charset="0"/>
              </a:rPr>
              <a:t>studiju</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11267" name="Picture 3" descr="D:\Desktop\RSU\eu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88654"/>
            <a:ext cx="5086350" cy="409575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Desktop\RSU\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205" y="1903785"/>
            <a:ext cx="1314450" cy="13160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560468" y="556106"/>
            <a:ext cx="1326004"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Diplomāts</a:t>
            </a:r>
          </a:p>
        </p:txBody>
      </p:sp>
      <p:sp>
        <p:nvSpPr>
          <p:cNvPr id="16" name="TextBox 15"/>
          <p:cNvSpPr txBox="1"/>
          <p:nvPr/>
        </p:nvSpPr>
        <p:spPr>
          <a:xfrm>
            <a:off x="5560468" y="1179353"/>
            <a:ext cx="2263761"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Start-up</a:t>
            </a:r>
            <a:r>
              <a:rPr lang="lv-LV" sz="2000" dirty="0">
                <a:solidFill>
                  <a:srgbClr val="3C3C3B"/>
                </a:solidFill>
                <a:latin typeface="Arial" panose="020B0604020202020204" pitchFamily="34" charset="0"/>
                <a:cs typeface="Arial" panose="020B0604020202020204" pitchFamily="34" charset="0"/>
              </a:rPr>
              <a:t> uzņēmējs</a:t>
            </a:r>
          </a:p>
        </p:txBody>
      </p:sp>
      <p:sp>
        <p:nvSpPr>
          <p:cNvPr id="14" name="TextBox 13"/>
          <p:cNvSpPr txBox="1"/>
          <p:nvPr/>
        </p:nvSpPr>
        <p:spPr>
          <a:xfrm>
            <a:off x="5560468" y="1762640"/>
            <a:ext cx="151035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Ekonomists</a:t>
            </a:r>
          </a:p>
        </p:txBody>
      </p:sp>
      <p:sp>
        <p:nvSpPr>
          <p:cNvPr id="15" name="TextBox 14"/>
          <p:cNvSpPr txBox="1"/>
          <p:nvPr/>
        </p:nvSpPr>
        <p:spPr>
          <a:xfrm>
            <a:off x="5560468" y="2356887"/>
            <a:ext cx="2151551"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Finanšu direktors</a:t>
            </a:r>
          </a:p>
        </p:txBody>
      </p:sp>
      <p:sp>
        <p:nvSpPr>
          <p:cNvPr id="17" name="TextBox 16"/>
          <p:cNvSpPr txBox="1"/>
          <p:nvPr/>
        </p:nvSpPr>
        <p:spPr>
          <a:xfrm>
            <a:off x="5560468" y="2931790"/>
            <a:ext cx="2912977" cy="400110"/>
          </a:xfrm>
          <a:prstGeom prst="rect">
            <a:avLst/>
          </a:prstGeom>
          <a:noFill/>
        </p:spPr>
        <p:txBody>
          <a:bodyPr wrap="none" rtlCol="0">
            <a:spAutoFit/>
          </a:bodyPr>
          <a:lstStyle/>
          <a:p>
            <a:r>
              <a:rPr lang="lv-LV" sz="2000" spc="-150" dirty="0">
                <a:solidFill>
                  <a:srgbClr val="3C3C3B"/>
                </a:solidFill>
                <a:latin typeface="Arial" panose="020B0604020202020204" pitchFamily="34" charset="0"/>
                <a:cs typeface="Arial" panose="020B0604020202020204" pitchFamily="34" charset="0"/>
              </a:rPr>
              <a:t>Nekustamo īpašumu aģents</a:t>
            </a:r>
          </a:p>
        </p:txBody>
      </p:sp>
      <p:sp>
        <p:nvSpPr>
          <p:cNvPr id="18" name="TextBox 17"/>
          <p:cNvSpPr txBox="1"/>
          <p:nvPr/>
        </p:nvSpPr>
        <p:spPr>
          <a:xfrm>
            <a:off x="5560468" y="3522768"/>
            <a:ext cx="2610010" cy="400110"/>
          </a:xfrm>
          <a:prstGeom prst="rect">
            <a:avLst/>
          </a:prstGeom>
          <a:noFill/>
        </p:spPr>
        <p:txBody>
          <a:bodyPr wrap="none" rtlCol="0">
            <a:spAutoFit/>
          </a:bodyPr>
          <a:lstStyle/>
          <a:p>
            <a:r>
              <a:rPr lang="lv-LV" sz="2000" spc="-150" dirty="0">
                <a:solidFill>
                  <a:srgbClr val="3C3C3B"/>
                </a:solidFill>
                <a:latin typeface="Arial" panose="020B0604020202020204" pitchFamily="34" charset="0"/>
                <a:cs typeface="Arial" panose="020B0604020202020204" pitchFamily="34" charset="0"/>
              </a:rPr>
              <a:t>Mārketinga daļas vadītājs</a:t>
            </a:r>
          </a:p>
        </p:txBody>
      </p:sp>
      <p:sp>
        <p:nvSpPr>
          <p:cNvPr id="19" name="TextBox 18"/>
          <p:cNvSpPr txBox="1"/>
          <p:nvPr/>
        </p:nvSpPr>
        <p:spPr>
          <a:xfrm>
            <a:off x="5560468" y="4085078"/>
            <a:ext cx="1726755"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Politehnologs</a:t>
            </a:r>
            <a:endParaRPr lang="lv-LV" sz="2000" dirty="0">
              <a:solidFill>
                <a:srgbClr val="3C3C3B"/>
              </a:solidFill>
              <a:latin typeface="Arial" panose="020B0604020202020204" pitchFamily="34" charset="0"/>
              <a:cs typeface="Arial" panose="020B0604020202020204" pitchFamily="34" charset="0"/>
            </a:endParaRPr>
          </a:p>
        </p:txBody>
      </p:sp>
      <p:pic>
        <p:nvPicPr>
          <p:cNvPr id="11268" name="Picture 4" descr="D:\Desktop\RSU\eu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2351" y="3592513"/>
            <a:ext cx="328612" cy="28575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D:\Desktop\RSU\eu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9176" y="4129865"/>
            <a:ext cx="334963" cy="34131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Desktop\RSU\eu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0764" y="2948795"/>
            <a:ext cx="331787" cy="396875"/>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D:\Desktop\RSU\eu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92514" y="2356887"/>
            <a:ext cx="268287" cy="36512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D:\Desktop\RSU\eu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1239" y="1825683"/>
            <a:ext cx="350837" cy="304800"/>
          </a:xfrm>
          <a:prstGeom prst="rect">
            <a:avLst/>
          </a:prstGeom>
          <a:noFill/>
          <a:extLst>
            <a:ext uri="{909E8E84-426E-40DD-AFC4-6F175D3DCCD1}">
              <a14:hiddenFill xmlns:a14="http://schemas.microsoft.com/office/drawing/2010/main">
                <a:solidFill>
                  <a:srgbClr val="FFFFFF"/>
                </a:solidFill>
              </a14:hiddenFill>
            </a:ext>
          </a:extLst>
        </p:spPr>
      </p:pic>
      <p:pic>
        <p:nvPicPr>
          <p:cNvPr id="11273" name="Picture 9" descr="D:\Desktop\RSU\eu6.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0763" y="1179353"/>
            <a:ext cx="331788" cy="33178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D:\Desktop\RSU\eu7.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48064" y="665186"/>
            <a:ext cx="357187" cy="21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274"/>
                                        </p:tgtEl>
                                        <p:attrNameLst>
                                          <p:attrName>style.visibility</p:attrName>
                                        </p:attrNameLst>
                                      </p:cBhvr>
                                      <p:to>
                                        <p:strVal val="visible"/>
                                      </p:to>
                                    </p:set>
                                    <p:anim calcmode="lin" valueType="num">
                                      <p:cBhvr additive="base">
                                        <p:cTn id="7" dur="1000" fill="hold"/>
                                        <p:tgtEl>
                                          <p:spTgt spid="11274"/>
                                        </p:tgtEl>
                                        <p:attrNameLst>
                                          <p:attrName>ppt_x</p:attrName>
                                        </p:attrNameLst>
                                      </p:cBhvr>
                                      <p:tavLst>
                                        <p:tav tm="0">
                                          <p:val>
                                            <p:strVal val="1+#ppt_w/2"/>
                                          </p:val>
                                        </p:tav>
                                        <p:tav tm="100000">
                                          <p:val>
                                            <p:strVal val="#ppt_x"/>
                                          </p:val>
                                        </p:tav>
                                      </p:tavLst>
                                    </p:anim>
                                    <p:anim calcmode="lin" valueType="num">
                                      <p:cBhvr additive="base">
                                        <p:cTn id="8" dur="1000" fill="hold"/>
                                        <p:tgtEl>
                                          <p:spTgt spid="1127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273"/>
                                        </p:tgtEl>
                                        <p:attrNameLst>
                                          <p:attrName>style.visibility</p:attrName>
                                        </p:attrNameLst>
                                      </p:cBhvr>
                                      <p:to>
                                        <p:strVal val="visible"/>
                                      </p:to>
                                    </p:set>
                                    <p:anim calcmode="lin" valueType="num">
                                      <p:cBhvr additive="base">
                                        <p:cTn id="16" dur="1000" fill="hold"/>
                                        <p:tgtEl>
                                          <p:spTgt spid="11273"/>
                                        </p:tgtEl>
                                        <p:attrNameLst>
                                          <p:attrName>ppt_x</p:attrName>
                                        </p:attrNameLst>
                                      </p:cBhvr>
                                      <p:tavLst>
                                        <p:tav tm="0">
                                          <p:val>
                                            <p:strVal val="1+#ppt_w/2"/>
                                          </p:val>
                                        </p:tav>
                                        <p:tav tm="100000">
                                          <p:val>
                                            <p:strVal val="#ppt_x"/>
                                          </p:val>
                                        </p:tav>
                                      </p:tavLst>
                                    </p:anim>
                                    <p:anim calcmode="lin" valueType="num">
                                      <p:cBhvr additive="base">
                                        <p:cTn id="17" dur="1000" fill="hold"/>
                                        <p:tgtEl>
                                          <p:spTgt spid="11273"/>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1+#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1272"/>
                                        </p:tgtEl>
                                        <p:attrNameLst>
                                          <p:attrName>style.visibility</p:attrName>
                                        </p:attrNameLst>
                                      </p:cBhvr>
                                      <p:to>
                                        <p:strVal val="visible"/>
                                      </p:to>
                                    </p:set>
                                    <p:anim calcmode="lin" valueType="num">
                                      <p:cBhvr additive="base">
                                        <p:cTn id="25" dur="1000" fill="hold"/>
                                        <p:tgtEl>
                                          <p:spTgt spid="11272"/>
                                        </p:tgtEl>
                                        <p:attrNameLst>
                                          <p:attrName>ppt_x</p:attrName>
                                        </p:attrNameLst>
                                      </p:cBhvr>
                                      <p:tavLst>
                                        <p:tav tm="0">
                                          <p:val>
                                            <p:strVal val="1+#ppt_w/2"/>
                                          </p:val>
                                        </p:tav>
                                        <p:tav tm="100000">
                                          <p:val>
                                            <p:strVal val="#ppt_x"/>
                                          </p:val>
                                        </p:tav>
                                      </p:tavLst>
                                    </p:anim>
                                    <p:anim calcmode="lin" valueType="num">
                                      <p:cBhvr additive="base">
                                        <p:cTn id="26" dur="1000" fill="hold"/>
                                        <p:tgtEl>
                                          <p:spTgt spid="11272"/>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000" fill="hold"/>
                                        <p:tgtEl>
                                          <p:spTgt spid="14"/>
                                        </p:tgtEl>
                                        <p:attrNameLst>
                                          <p:attrName>ppt_x</p:attrName>
                                        </p:attrNameLst>
                                      </p:cBhvr>
                                      <p:tavLst>
                                        <p:tav tm="0">
                                          <p:val>
                                            <p:strVal val="1+#ppt_w/2"/>
                                          </p:val>
                                        </p:tav>
                                        <p:tav tm="100000">
                                          <p:val>
                                            <p:strVal val="#ppt_x"/>
                                          </p:val>
                                        </p:tav>
                                      </p:tavLst>
                                    </p:anim>
                                    <p:anim calcmode="lin" valueType="num">
                                      <p:cBhvr additive="base">
                                        <p:cTn id="30" dur="1000" fill="hold"/>
                                        <p:tgtEl>
                                          <p:spTgt spid="1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1271"/>
                                        </p:tgtEl>
                                        <p:attrNameLst>
                                          <p:attrName>style.visibility</p:attrName>
                                        </p:attrNameLst>
                                      </p:cBhvr>
                                      <p:to>
                                        <p:strVal val="visible"/>
                                      </p:to>
                                    </p:set>
                                    <p:anim calcmode="lin" valueType="num">
                                      <p:cBhvr additive="base">
                                        <p:cTn id="34" dur="1000" fill="hold"/>
                                        <p:tgtEl>
                                          <p:spTgt spid="11271"/>
                                        </p:tgtEl>
                                        <p:attrNameLst>
                                          <p:attrName>ppt_x</p:attrName>
                                        </p:attrNameLst>
                                      </p:cBhvr>
                                      <p:tavLst>
                                        <p:tav tm="0">
                                          <p:val>
                                            <p:strVal val="1+#ppt_w/2"/>
                                          </p:val>
                                        </p:tav>
                                        <p:tav tm="100000">
                                          <p:val>
                                            <p:strVal val="#ppt_x"/>
                                          </p:val>
                                        </p:tav>
                                      </p:tavLst>
                                    </p:anim>
                                    <p:anim calcmode="lin" valueType="num">
                                      <p:cBhvr additive="base">
                                        <p:cTn id="35" dur="1000" fill="hold"/>
                                        <p:tgtEl>
                                          <p:spTgt spid="1127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1000" fill="hold"/>
                                        <p:tgtEl>
                                          <p:spTgt spid="15"/>
                                        </p:tgtEl>
                                        <p:attrNameLst>
                                          <p:attrName>ppt_x</p:attrName>
                                        </p:attrNameLst>
                                      </p:cBhvr>
                                      <p:tavLst>
                                        <p:tav tm="0">
                                          <p:val>
                                            <p:strVal val="1+#ppt_w/2"/>
                                          </p:val>
                                        </p:tav>
                                        <p:tav tm="100000">
                                          <p:val>
                                            <p:strVal val="#ppt_x"/>
                                          </p:val>
                                        </p:tav>
                                      </p:tavLst>
                                    </p:anim>
                                    <p:anim calcmode="lin" valueType="num">
                                      <p:cBhvr additive="base">
                                        <p:cTn id="39" dur="1000" fill="hold"/>
                                        <p:tgtEl>
                                          <p:spTgt spid="15"/>
                                        </p:tgtEl>
                                        <p:attrNameLst>
                                          <p:attrName>ppt_y</p:attrName>
                                        </p:attrNameLst>
                                      </p:cBhvr>
                                      <p:tavLst>
                                        <p:tav tm="0">
                                          <p:val>
                                            <p:strVal val="#ppt_y"/>
                                          </p:val>
                                        </p:tav>
                                        <p:tav tm="100000">
                                          <p:val>
                                            <p:strVal val="#ppt_y"/>
                                          </p:val>
                                        </p:tav>
                                      </p:tavLst>
                                    </p:anim>
                                  </p:childTnLst>
                                </p:cTn>
                              </p:par>
                            </p:childTnLst>
                          </p:cTn>
                        </p:par>
                        <p:par>
                          <p:cTn id="40" fill="hold">
                            <p:stCondLst>
                              <p:cond delay="4000"/>
                            </p:stCondLst>
                            <p:childTnLst>
                              <p:par>
                                <p:cTn id="41" presetID="2" presetClass="entr" presetSubtype="2" fill="hold" nodeType="afterEffect">
                                  <p:stCondLst>
                                    <p:cond delay="0"/>
                                  </p:stCondLst>
                                  <p:childTnLst>
                                    <p:set>
                                      <p:cBhvr>
                                        <p:cTn id="42" dur="1" fill="hold">
                                          <p:stCondLst>
                                            <p:cond delay="0"/>
                                          </p:stCondLst>
                                        </p:cTn>
                                        <p:tgtEl>
                                          <p:spTgt spid="11270"/>
                                        </p:tgtEl>
                                        <p:attrNameLst>
                                          <p:attrName>style.visibility</p:attrName>
                                        </p:attrNameLst>
                                      </p:cBhvr>
                                      <p:to>
                                        <p:strVal val="visible"/>
                                      </p:to>
                                    </p:set>
                                    <p:anim calcmode="lin" valueType="num">
                                      <p:cBhvr additive="base">
                                        <p:cTn id="43" dur="1000" fill="hold"/>
                                        <p:tgtEl>
                                          <p:spTgt spid="11270"/>
                                        </p:tgtEl>
                                        <p:attrNameLst>
                                          <p:attrName>ppt_x</p:attrName>
                                        </p:attrNameLst>
                                      </p:cBhvr>
                                      <p:tavLst>
                                        <p:tav tm="0">
                                          <p:val>
                                            <p:strVal val="1+#ppt_w/2"/>
                                          </p:val>
                                        </p:tav>
                                        <p:tav tm="100000">
                                          <p:val>
                                            <p:strVal val="#ppt_x"/>
                                          </p:val>
                                        </p:tav>
                                      </p:tavLst>
                                    </p:anim>
                                    <p:anim calcmode="lin" valueType="num">
                                      <p:cBhvr additive="base">
                                        <p:cTn id="44" dur="1000" fill="hold"/>
                                        <p:tgtEl>
                                          <p:spTgt spid="11270"/>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00" fill="hold"/>
                                        <p:tgtEl>
                                          <p:spTgt spid="17"/>
                                        </p:tgtEl>
                                        <p:attrNameLst>
                                          <p:attrName>ppt_x</p:attrName>
                                        </p:attrNameLst>
                                      </p:cBhvr>
                                      <p:tavLst>
                                        <p:tav tm="0">
                                          <p:val>
                                            <p:strVal val="1+#ppt_w/2"/>
                                          </p:val>
                                        </p:tav>
                                        <p:tav tm="100000">
                                          <p:val>
                                            <p:strVal val="#ppt_x"/>
                                          </p:val>
                                        </p:tav>
                                      </p:tavLst>
                                    </p:anim>
                                    <p:anim calcmode="lin" valueType="num">
                                      <p:cBhvr additive="base">
                                        <p:cTn id="48" dur="10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2" fill="hold" nodeType="afterEffect">
                                  <p:stCondLst>
                                    <p:cond delay="0"/>
                                  </p:stCondLst>
                                  <p:childTnLst>
                                    <p:set>
                                      <p:cBhvr>
                                        <p:cTn id="51" dur="1" fill="hold">
                                          <p:stCondLst>
                                            <p:cond delay="0"/>
                                          </p:stCondLst>
                                        </p:cTn>
                                        <p:tgtEl>
                                          <p:spTgt spid="11268"/>
                                        </p:tgtEl>
                                        <p:attrNameLst>
                                          <p:attrName>style.visibility</p:attrName>
                                        </p:attrNameLst>
                                      </p:cBhvr>
                                      <p:to>
                                        <p:strVal val="visible"/>
                                      </p:to>
                                    </p:set>
                                    <p:anim calcmode="lin" valueType="num">
                                      <p:cBhvr additive="base">
                                        <p:cTn id="52" dur="1000" fill="hold"/>
                                        <p:tgtEl>
                                          <p:spTgt spid="11268"/>
                                        </p:tgtEl>
                                        <p:attrNameLst>
                                          <p:attrName>ppt_x</p:attrName>
                                        </p:attrNameLst>
                                      </p:cBhvr>
                                      <p:tavLst>
                                        <p:tav tm="0">
                                          <p:val>
                                            <p:strVal val="1+#ppt_w/2"/>
                                          </p:val>
                                        </p:tav>
                                        <p:tav tm="100000">
                                          <p:val>
                                            <p:strVal val="#ppt_x"/>
                                          </p:val>
                                        </p:tav>
                                      </p:tavLst>
                                    </p:anim>
                                    <p:anim calcmode="lin" valueType="num">
                                      <p:cBhvr additive="base">
                                        <p:cTn id="53" dur="1000" fill="hold"/>
                                        <p:tgtEl>
                                          <p:spTgt spid="11268"/>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1+#ppt_w/2"/>
                                          </p:val>
                                        </p:tav>
                                        <p:tav tm="100000">
                                          <p:val>
                                            <p:strVal val="#ppt_x"/>
                                          </p:val>
                                        </p:tav>
                                      </p:tavLst>
                                    </p:anim>
                                    <p:anim calcmode="lin" valueType="num">
                                      <p:cBhvr additive="base">
                                        <p:cTn id="57" dur="1000" fill="hold"/>
                                        <p:tgtEl>
                                          <p:spTgt spid="18"/>
                                        </p:tgtEl>
                                        <p:attrNameLst>
                                          <p:attrName>ppt_y</p:attrName>
                                        </p:attrNameLst>
                                      </p:cBhvr>
                                      <p:tavLst>
                                        <p:tav tm="0">
                                          <p:val>
                                            <p:strVal val="#ppt_y"/>
                                          </p:val>
                                        </p:tav>
                                        <p:tav tm="100000">
                                          <p:val>
                                            <p:strVal val="#ppt_y"/>
                                          </p:val>
                                        </p:tav>
                                      </p:tavLst>
                                    </p:anim>
                                  </p:childTnLst>
                                </p:cTn>
                              </p:par>
                            </p:childTnLst>
                          </p:cTn>
                        </p:par>
                        <p:par>
                          <p:cTn id="58" fill="hold">
                            <p:stCondLst>
                              <p:cond delay="6000"/>
                            </p:stCondLst>
                            <p:childTnLst>
                              <p:par>
                                <p:cTn id="59" presetID="2" presetClass="entr" presetSubtype="2" fill="hold" nodeType="afterEffect">
                                  <p:stCondLst>
                                    <p:cond delay="0"/>
                                  </p:stCondLst>
                                  <p:childTnLst>
                                    <p:set>
                                      <p:cBhvr>
                                        <p:cTn id="60" dur="1" fill="hold">
                                          <p:stCondLst>
                                            <p:cond delay="0"/>
                                          </p:stCondLst>
                                        </p:cTn>
                                        <p:tgtEl>
                                          <p:spTgt spid="11269"/>
                                        </p:tgtEl>
                                        <p:attrNameLst>
                                          <p:attrName>style.visibility</p:attrName>
                                        </p:attrNameLst>
                                      </p:cBhvr>
                                      <p:to>
                                        <p:strVal val="visible"/>
                                      </p:to>
                                    </p:set>
                                    <p:anim calcmode="lin" valueType="num">
                                      <p:cBhvr additive="base">
                                        <p:cTn id="61" dur="1000" fill="hold"/>
                                        <p:tgtEl>
                                          <p:spTgt spid="11269"/>
                                        </p:tgtEl>
                                        <p:attrNameLst>
                                          <p:attrName>ppt_x</p:attrName>
                                        </p:attrNameLst>
                                      </p:cBhvr>
                                      <p:tavLst>
                                        <p:tav tm="0">
                                          <p:val>
                                            <p:strVal val="1+#ppt_w/2"/>
                                          </p:val>
                                        </p:tav>
                                        <p:tav tm="100000">
                                          <p:val>
                                            <p:strVal val="#ppt_x"/>
                                          </p:val>
                                        </p:tav>
                                      </p:tavLst>
                                    </p:anim>
                                    <p:anim calcmode="lin" valueType="num">
                                      <p:cBhvr additive="base">
                                        <p:cTn id="62" dur="1000" fill="hold"/>
                                        <p:tgtEl>
                                          <p:spTgt spid="11269"/>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1000" fill="hold"/>
                                        <p:tgtEl>
                                          <p:spTgt spid="19"/>
                                        </p:tgtEl>
                                        <p:attrNameLst>
                                          <p:attrName>ppt_x</p:attrName>
                                        </p:attrNameLst>
                                      </p:cBhvr>
                                      <p:tavLst>
                                        <p:tav tm="0">
                                          <p:val>
                                            <p:strVal val="1+#ppt_w/2"/>
                                          </p:val>
                                        </p:tav>
                                        <p:tav tm="100000">
                                          <p:val>
                                            <p:strVal val="#ppt_x"/>
                                          </p:val>
                                        </p:tav>
                                      </p:tavLst>
                                    </p:anim>
                                    <p:anim calcmode="lin" valueType="num">
                                      <p:cBhvr additive="base">
                                        <p:cTn id="6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4" grpId="0"/>
      <p:bldP spid="15"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Juridiskā</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12290" name="Picture 2" descr="D:\Desktop\RSU\ju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582855"/>
            <a:ext cx="5086350" cy="39131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586543" y="699542"/>
            <a:ext cx="925253"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Jurists</a:t>
            </a:r>
          </a:p>
        </p:txBody>
      </p:sp>
      <p:sp>
        <p:nvSpPr>
          <p:cNvPr id="16" name="TextBox 15"/>
          <p:cNvSpPr txBox="1"/>
          <p:nvPr/>
        </p:nvSpPr>
        <p:spPr>
          <a:xfrm>
            <a:off x="5586543" y="1511141"/>
            <a:ext cx="1295547"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Prokurors</a:t>
            </a:r>
          </a:p>
        </p:txBody>
      </p:sp>
      <p:sp>
        <p:nvSpPr>
          <p:cNvPr id="14" name="TextBox 13"/>
          <p:cNvSpPr txBox="1"/>
          <p:nvPr/>
        </p:nvSpPr>
        <p:spPr>
          <a:xfrm>
            <a:off x="5586543" y="2353372"/>
            <a:ext cx="126041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Tiesnesis</a:t>
            </a:r>
          </a:p>
        </p:txBody>
      </p:sp>
      <p:sp>
        <p:nvSpPr>
          <p:cNvPr id="15" name="TextBox 14"/>
          <p:cNvSpPr txBox="1"/>
          <p:nvPr/>
        </p:nvSpPr>
        <p:spPr>
          <a:xfrm>
            <a:off x="5586543" y="3170545"/>
            <a:ext cx="2624436"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Probācijas darbinieks</a:t>
            </a:r>
          </a:p>
        </p:txBody>
      </p:sp>
      <p:sp>
        <p:nvSpPr>
          <p:cNvPr id="17" name="TextBox 16"/>
          <p:cNvSpPr txBox="1"/>
          <p:nvPr/>
        </p:nvSpPr>
        <p:spPr>
          <a:xfrm>
            <a:off x="5586543" y="3867894"/>
            <a:ext cx="1467068"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Izmeklētājs</a:t>
            </a:r>
          </a:p>
        </p:txBody>
      </p:sp>
      <p:pic>
        <p:nvPicPr>
          <p:cNvPr id="12291" name="Picture 3" descr="D:\Desktop\RSU\j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205" y="1903785"/>
            <a:ext cx="1314450" cy="13160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A9CE00-D7C1-3E48-8D93-47EAFE03F840}"/>
              </a:ext>
            </a:extLst>
          </p:cNvPr>
          <p:cNvPicPr>
            <a:picLocks noChangeAspect="1"/>
          </p:cNvPicPr>
          <p:nvPr/>
        </p:nvPicPr>
        <p:blipFill>
          <a:blip r:embed="rId6"/>
          <a:stretch>
            <a:fillRect/>
          </a:stretch>
        </p:blipFill>
        <p:spPr>
          <a:xfrm>
            <a:off x="5186838" y="2387533"/>
            <a:ext cx="331787" cy="331787"/>
          </a:xfrm>
          <a:prstGeom prst="rect">
            <a:avLst/>
          </a:prstGeom>
        </p:spPr>
      </p:pic>
      <p:pic>
        <p:nvPicPr>
          <p:cNvPr id="4" name="Picture 3">
            <a:extLst>
              <a:ext uri="{FF2B5EF4-FFF2-40B4-BE49-F238E27FC236}">
                <a16:creationId xmlns:a16="http://schemas.microsoft.com/office/drawing/2014/main" id="{8AF45205-7174-2345-962A-EFFE3C39ECBF}"/>
              </a:ext>
            </a:extLst>
          </p:cNvPr>
          <p:cNvPicPr>
            <a:picLocks noChangeAspect="1"/>
          </p:cNvPicPr>
          <p:nvPr/>
        </p:nvPicPr>
        <p:blipFill>
          <a:blip r:embed="rId7"/>
          <a:stretch>
            <a:fillRect/>
          </a:stretch>
        </p:blipFill>
        <p:spPr>
          <a:xfrm>
            <a:off x="5235538" y="760835"/>
            <a:ext cx="304800" cy="304800"/>
          </a:xfrm>
          <a:prstGeom prst="rect">
            <a:avLst/>
          </a:prstGeom>
        </p:spPr>
      </p:pic>
      <p:pic>
        <p:nvPicPr>
          <p:cNvPr id="5" name="Picture 4">
            <a:extLst>
              <a:ext uri="{FF2B5EF4-FFF2-40B4-BE49-F238E27FC236}">
                <a16:creationId xmlns:a16="http://schemas.microsoft.com/office/drawing/2014/main" id="{04D3A5D6-5049-224C-9559-87C463F4DDFA}"/>
              </a:ext>
            </a:extLst>
          </p:cNvPr>
          <p:cNvPicPr>
            <a:picLocks noChangeAspect="1"/>
          </p:cNvPicPr>
          <p:nvPr/>
        </p:nvPicPr>
        <p:blipFill>
          <a:blip r:embed="rId8"/>
          <a:stretch>
            <a:fillRect/>
          </a:stretch>
        </p:blipFill>
        <p:spPr>
          <a:xfrm>
            <a:off x="5218589" y="3902880"/>
            <a:ext cx="330200" cy="330200"/>
          </a:xfrm>
          <a:prstGeom prst="rect">
            <a:avLst/>
          </a:prstGeom>
        </p:spPr>
      </p:pic>
      <p:pic>
        <p:nvPicPr>
          <p:cNvPr id="7" name="Picture 6">
            <a:extLst>
              <a:ext uri="{FF2B5EF4-FFF2-40B4-BE49-F238E27FC236}">
                <a16:creationId xmlns:a16="http://schemas.microsoft.com/office/drawing/2014/main" id="{A81AD491-3086-A449-90EB-773A97681A6E}"/>
              </a:ext>
            </a:extLst>
          </p:cNvPr>
          <p:cNvPicPr>
            <a:picLocks noChangeAspect="1"/>
          </p:cNvPicPr>
          <p:nvPr/>
        </p:nvPicPr>
        <p:blipFill>
          <a:blip r:embed="rId9"/>
          <a:stretch>
            <a:fillRect/>
          </a:stretch>
        </p:blipFill>
        <p:spPr>
          <a:xfrm>
            <a:off x="5234677" y="1599584"/>
            <a:ext cx="266700" cy="254000"/>
          </a:xfrm>
          <a:prstGeom prst="rect">
            <a:avLst/>
          </a:prstGeom>
        </p:spPr>
      </p:pic>
      <p:pic>
        <p:nvPicPr>
          <p:cNvPr id="8" name="Picture 7">
            <a:extLst>
              <a:ext uri="{FF2B5EF4-FFF2-40B4-BE49-F238E27FC236}">
                <a16:creationId xmlns:a16="http://schemas.microsoft.com/office/drawing/2014/main" id="{293A248C-65BA-8A41-A068-54B8AD5FB3DA}"/>
              </a:ext>
            </a:extLst>
          </p:cNvPr>
          <p:cNvPicPr>
            <a:picLocks noChangeAspect="1"/>
          </p:cNvPicPr>
          <p:nvPr/>
        </p:nvPicPr>
        <p:blipFill>
          <a:blip r:embed="rId10"/>
          <a:stretch>
            <a:fillRect/>
          </a:stretch>
        </p:blipFill>
        <p:spPr>
          <a:xfrm>
            <a:off x="5220072" y="3219822"/>
            <a:ext cx="320036" cy="288032"/>
          </a:xfrm>
          <a:prstGeom prst="rect">
            <a:avLst/>
          </a:prstGeom>
        </p:spPr>
      </p:pic>
    </p:spTree>
    <p:extLst>
      <p:ext uri="{BB962C8B-B14F-4D97-AF65-F5344CB8AC3E}">
        <p14:creationId xmlns:p14="http://schemas.microsoft.com/office/powerpoint/2010/main" val="4211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1+#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Komunikācijas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13315" name="Picture 3" descr="D:\Desktop\RSU\ko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473068"/>
            <a:ext cx="5086350" cy="414813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Desktop\RSU\k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205" y="1905372"/>
            <a:ext cx="1314450" cy="13144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574642" y="556106"/>
            <a:ext cx="1481496"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Producents</a:t>
            </a:r>
          </a:p>
        </p:txBody>
      </p:sp>
      <p:sp>
        <p:nvSpPr>
          <p:cNvPr id="16" name="TextBox 15"/>
          <p:cNvSpPr txBox="1"/>
          <p:nvPr/>
        </p:nvSpPr>
        <p:spPr>
          <a:xfrm>
            <a:off x="5574642" y="1131321"/>
            <a:ext cx="3005951"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Sab</a:t>
            </a:r>
            <a:r>
              <a:rPr lang="lv-LV" sz="2000" dirty="0">
                <a:solidFill>
                  <a:srgbClr val="3C3C3B"/>
                </a:solidFill>
                <a:latin typeface="Arial" panose="020B0604020202020204" pitchFamily="34" charset="0"/>
                <a:cs typeface="Arial" panose="020B0604020202020204" pitchFamily="34" charset="0"/>
              </a:rPr>
              <a:t>. attiecību speciālists</a:t>
            </a:r>
          </a:p>
        </p:txBody>
      </p:sp>
      <p:sp>
        <p:nvSpPr>
          <p:cNvPr id="14" name="TextBox 13"/>
          <p:cNvSpPr txBox="1"/>
          <p:nvPr/>
        </p:nvSpPr>
        <p:spPr>
          <a:xfrm>
            <a:off x="5574641" y="1733157"/>
            <a:ext cx="273825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Multimediju speciālists</a:t>
            </a:r>
          </a:p>
        </p:txBody>
      </p:sp>
      <p:sp>
        <p:nvSpPr>
          <p:cNvPr id="15" name="TextBox 14"/>
          <p:cNvSpPr txBox="1"/>
          <p:nvPr/>
        </p:nvSpPr>
        <p:spPr>
          <a:xfrm>
            <a:off x="5574642" y="2353372"/>
            <a:ext cx="1266693"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Fotogrāfs</a:t>
            </a:r>
          </a:p>
        </p:txBody>
      </p:sp>
      <p:sp>
        <p:nvSpPr>
          <p:cNvPr id="17" name="TextBox 16"/>
          <p:cNvSpPr txBox="1"/>
          <p:nvPr/>
        </p:nvSpPr>
        <p:spPr>
          <a:xfrm>
            <a:off x="5574642" y="2931790"/>
            <a:ext cx="129715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Žurnālists</a:t>
            </a:r>
          </a:p>
        </p:txBody>
      </p:sp>
      <p:sp>
        <p:nvSpPr>
          <p:cNvPr id="19" name="TextBox 18"/>
          <p:cNvSpPr txBox="1"/>
          <p:nvPr/>
        </p:nvSpPr>
        <p:spPr>
          <a:xfrm>
            <a:off x="5574642" y="3515077"/>
            <a:ext cx="1298753"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Sociologs</a:t>
            </a:r>
          </a:p>
        </p:txBody>
      </p:sp>
      <p:sp>
        <p:nvSpPr>
          <p:cNvPr id="20" name="TextBox 19"/>
          <p:cNvSpPr txBox="1"/>
          <p:nvPr/>
        </p:nvSpPr>
        <p:spPr>
          <a:xfrm>
            <a:off x="5574642" y="4083918"/>
            <a:ext cx="1298753"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Psihologs</a:t>
            </a:r>
          </a:p>
        </p:txBody>
      </p:sp>
      <p:pic>
        <p:nvPicPr>
          <p:cNvPr id="13316" name="Picture 4" descr="D:\Desktop\RSU\ko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541" y="611211"/>
            <a:ext cx="331788" cy="3206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D:\Desktop\RSU\ko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3541" y="2353372"/>
            <a:ext cx="33178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D:\Desktop\RSU\ko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1954" y="3629713"/>
            <a:ext cx="334963" cy="201613"/>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D:\Desktop\RSU\med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83541" y="4083918"/>
            <a:ext cx="331788" cy="4079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D:\Desktop\RSU\RSU_logo.png">
            <a:extLst>
              <a:ext uri="{FF2B5EF4-FFF2-40B4-BE49-F238E27FC236}">
                <a16:creationId xmlns:a16="http://schemas.microsoft.com/office/drawing/2014/main" id="{9BF3E6AB-2484-48D9-8611-55769B7DAC8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7AB65-7D4F-0F49-99FC-3A6D9163204B}"/>
              </a:ext>
            </a:extLst>
          </p:cNvPr>
          <p:cNvPicPr>
            <a:picLocks noChangeAspect="1"/>
          </p:cNvPicPr>
          <p:nvPr/>
        </p:nvPicPr>
        <p:blipFill>
          <a:blip r:embed="rId10"/>
          <a:stretch>
            <a:fillRect/>
          </a:stretch>
        </p:blipFill>
        <p:spPr>
          <a:xfrm>
            <a:off x="5198303" y="1204376"/>
            <a:ext cx="342900" cy="254000"/>
          </a:xfrm>
          <a:prstGeom prst="rect">
            <a:avLst/>
          </a:prstGeom>
        </p:spPr>
      </p:pic>
      <p:pic>
        <p:nvPicPr>
          <p:cNvPr id="4" name="Picture 3">
            <a:extLst>
              <a:ext uri="{FF2B5EF4-FFF2-40B4-BE49-F238E27FC236}">
                <a16:creationId xmlns:a16="http://schemas.microsoft.com/office/drawing/2014/main" id="{94B31E35-2F92-AF48-83A7-3E2D59E00297}"/>
              </a:ext>
            </a:extLst>
          </p:cNvPr>
          <p:cNvPicPr>
            <a:picLocks noChangeAspect="1"/>
          </p:cNvPicPr>
          <p:nvPr/>
        </p:nvPicPr>
        <p:blipFill>
          <a:blip r:embed="rId11"/>
          <a:stretch>
            <a:fillRect/>
          </a:stretch>
        </p:blipFill>
        <p:spPr>
          <a:xfrm>
            <a:off x="5200812" y="1808177"/>
            <a:ext cx="330200" cy="279400"/>
          </a:xfrm>
          <a:prstGeom prst="rect">
            <a:avLst/>
          </a:prstGeom>
        </p:spPr>
      </p:pic>
      <p:pic>
        <p:nvPicPr>
          <p:cNvPr id="5" name="Picture 4">
            <a:extLst>
              <a:ext uri="{FF2B5EF4-FFF2-40B4-BE49-F238E27FC236}">
                <a16:creationId xmlns:a16="http://schemas.microsoft.com/office/drawing/2014/main" id="{0F922F51-6534-6E4A-B8CA-5F94565DC290}"/>
              </a:ext>
            </a:extLst>
          </p:cNvPr>
          <p:cNvPicPr>
            <a:picLocks noChangeAspect="1"/>
          </p:cNvPicPr>
          <p:nvPr/>
        </p:nvPicPr>
        <p:blipFill>
          <a:blip r:embed="rId12"/>
          <a:stretch>
            <a:fillRect/>
          </a:stretch>
        </p:blipFill>
        <p:spPr>
          <a:xfrm>
            <a:off x="5219862" y="2996049"/>
            <a:ext cx="292100" cy="292100"/>
          </a:xfrm>
          <a:prstGeom prst="rect">
            <a:avLst/>
          </a:prstGeom>
        </p:spPr>
      </p:pic>
    </p:spTree>
    <p:extLst>
      <p:ext uri="{BB962C8B-B14F-4D97-AF65-F5344CB8AC3E}">
        <p14:creationId xmlns:p14="http://schemas.microsoft.com/office/powerpoint/2010/main" val="53827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additive="base">
                                        <p:cTn id="7" dur="1000" fill="hold"/>
                                        <p:tgtEl>
                                          <p:spTgt spid="13316"/>
                                        </p:tgtEl>
                                        <p:attrNameLst>
                                          <p:attrName>ppt_x</p:attrName>
                                        </p:attrNameLst>
                                      </p:cBhvr>
                                      <p:tavLst>
                                        <p:tav tm="0">
                                          <p:val>
                                            <p:strVal val="1+#ppt_w/2"/>
                                          </p:val>
                                        </p:tav>
                                        <p:tav tm="100000">
                                          <p:val>
                                            <p:strVal val="#ppt_x"/>
                                          </p:val>
                                        </p:tav>
                                      </p:tavLst>
                                    </p:anim>
                                    <p:anim calcmode="lin" valueType="num">
                                      <p:cBhvr additive="base">
                                        <p:cTn id="8" dur="1000" fill="hold"/>
                                        <p:tgtEl>
                                          <p:spTgt spid="133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1+#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3319"/>
                                        </p:tgtEl>
                                        <p:attrNameLst>
                                          <p:attrName>style.visibility</p:attrName>
                                        </p:attrNameLst>
                                      </p:cBhvr>
                                      <p:to>
                                        <p:strVal val="visible"/>
                                      </p:to>
                                    </p:set>
                                    <p:anim calcmode="lin" valueType="num">
                                      <p:cBhvr additive="base">
                                        <p:cTn id="24" dur="1000" fill="hold"/>
                                        <p:tgtEl>
                                          <p:spTgt spid="13319"/>
                                        </p:tgtEl>
                                        <p:attrNameLst>
                                          <p:attrName>ppt_x</p:attrName>
                                        </p:attrNameLst>
                                      </p:cBhvr>
                                      <p:tavLst>
                                        <p:tav tm="0">
                                          <p:val>
                                            <p:strVal val="1+#ppt_w/2"/>
                                          </p:val>
                                        </p:tav>
                                        <p:tav tm="100000">
                                          <p:val>
                                            <p:strVal val="#ppt_x"/>
                                          </p:val>
                                        </p:tav>
                                      </p:tavLst>
                                    </p:anim>
                                    <p:anim calcmode="lin" valueType="num">
                                      <p:cBhvr additive="base">
                                        <p:cTn id="25" dur="1000" fill="hold"/>
                                        <p:tgtEl>
                                          <p:spTgt spid="13319"/>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1+#ppt_w/2"/>
                                          </p:val>
                                        </p:tav>
                                        <p:tav tm="100000">
                                          <p:val>
                                            <p:strVal val="#ppt_x"/>
                                          </p:val>
                                        </p:tav>
                                      </p:tavLst>
                                    </p:anim>
                                    <p:anim calcmode="lin" valueType="num">
                                      <p:cBhvr additive="base">
                                        <p:cTn id="29" dur="10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1+#ppt_w/2"/>
                                          </p:val>
                                        </p:tav>
                                        <p:tav tm="100000">
                                          <p:val>
                                            <p:strVal val="#ppt_x"/>
                                          </p:val>
                                        </p:tav>
                                      </p:tavLst>
                                    </p:anim>
                                    <p:anim calcmode="lin" valueType="num">
                                      <p:cBhvr additive="base">
                                        <p:cTn id="33" dur="1000" fill="hold"/>
                                        <p:tgtEl>
                                          <p:spTgt spid="17"/>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2" fill="hold" nodeType="afterEffect">
                                  <p:stCondLst>
                                    <p:cond delay="0"/>
                                  </p:stCondLst>
                                  <p:childTnLst>
                                    <p:set>
                                      <p:cBhvr>
                                        <p:cTn id="36" dur="1" fill="hold">
                                          <p:stCondLst>
                                            <p:cond delay="0"/>
                                          </p:stCondLst>
                                        </p:cTn>
                                        <p:tgtEl>
                                          <p:spTgt spid="13321"/>
                                        </p:tgtEl>
                                        <p:attrNameLst>
                                          <p:attrName>style.visibility</p:attrName>
                                        </p:attrNameLst>
                                      </p:cBhvr>
                                      <p:to>
                                        <p:strVal val="visible"/>
                                      </p:to>
                                    </p:set>
                                    <p:anim calcmode="lin" valueType="num">
                                      <p:cBhvr additive="base">
                                        <p:cTn id="37" dur="1000" fill="hold"/>
                                        <p:tgtEl>
                                          <p:spTgt spid="13321"/>
                                        </p:tgtEl>
                                        <p:attrNameLst>
                                          <p:attrName>ppt_x</p:attrName>
                                        </p:attrNameLst>
                                      </p:cBhvr>
                                      <p:tavLst>
                                        <p:tav tm="0">
                                          <p:val>
                                            <p:strVal val="1+#ppt_w/2"/>
                                          </p:val>
                                        </p:tav>
                                        <p:tav tm="100000">
                                          <p:val>
                                            <p:strVal val="#ppt_x"/>
                                          </p:val>
                                        </p:tav>
                                      </p:tavLst>
                                    </p:anim>
                                    <p:anim calcmode="lin" valueType="num">
                                      <p:cBhvr additive="base">
                                        <p:cTn id="38" dur="1000" fill="hold"/>
                                        <p:tgtEl>
                                          <p:spTgt spid="1332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3322"/>
                                        </p:tgtEl>
                                        <p:attrNameLst>
                                          <p:attrName>style.visibility</p:attrName>
                                        </p:attrNameLst>
                                      </p:cBhvr>
                                      <p:to>
                                        <p:strVal val="visible"/>
                                      </p:to>
                                    </p:set>
                                    <p:anim calcmode="lin" valueType="num">
                                      <p:cBhvr additive="base">
                                        <p:cTn id="46" dur="1000" fill="hold"/>
                                        <p:tgtEl>
                                          <p:spTgt spid="13322"/>
                                        </p:tgtEl>
                                        <p:attrNameLst>
                                          <p:attrName>ppt_x</p:attrName>
                                        </p:attrNameLst>
                                      </p:cBhvr>
                                      <p:tavLst>
                                        <p:tav tm="0">
                                          <p:val>
                                            <p:strVal val="1+#ppt_w/2"/>
                                          </p:val>
                                        </p:tav>
                                        <p:tav tm="100000">
                                          <p:val>
                                            <p:strVal val="#ppt_x"/>
                                          </p:val>
                                        </p:tav>
                                      </p:tavLst>
                                    </p:anim>
                                    <p:anim calcmode="lin" valueType="num">
                                      <p:cBhvr additive="base">
                                        <p:cTn id="47" dur="1000" fill="hold"/>
                                        <p:tgtEl>
                                          <p:spTgt spid="1332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1000" fill="hold"/>
                                        <p:tgtEl>
                                          <p:spTgt spid="20"/>
                                        </p:tgtEl>
                                        <p:attrNameLst>
                                          <p:attrName>ppt_x</p:attrName>
                                        </p:attrNameLst>
                                      </p:cBhvr>
                                      <p:tavLst>
                                        <p:tav tm="0">
                                          <p:val>
                                            <p:strVal val="1+#ppt_w/2"/>
                                          </p:val>
                                        </p:tav>
                                        <p:tav tm="100000">
                                          <p:val>
                                            <p:strVal val="#ppt_x"/>
                                          </p:val>
                                        </p:tav>
                                      </p:tavLst>
                                    </p:anim>
                                    <p:anim calcmode="lin" valueType="num">
                                      <p:cBhvr additive="base">
                                        <p:cTn id="51"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4" grpId="0"/>
      <p:bldP spid="15" grpId="0"/>
      <p:bldP spid="17"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23B286-F80F-4D4F-9A8A-8EF72F7F4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278" y="1168889"/>
            <a:ext cx="2764542" cy="2395733"/>
          </a:xfrm>
          <a:prstGeom prst="rect">
            <a:avLst/>
          </a:prstGeom>
        </p:spPr>
      </p:pic>
      <p:pic>
        <p:nvPicPr>
          <p:cNvPr id="11" name="Picture 10">
            <a:extLst>
              <a:ext uri="{FF2B5EF4-FFF2-40B4-BE49-F238E27FC236}">
                <a16:creationId xmlns:a16="http://schemas.microsoft.com/office/drawing/2014/main" id="{C50CA53F-785C-440E-8645-EAA7FCB01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9220" y="1029102"/>
            <a:ext cx="2764542" cy="2551181"/>
          </a:xfrm>
          <a:prstGeom prst="rect">
            <a:avLst/>
          </a:prstGeom>
        </p:spPr>
      </p:pic>
      <p:sp>
        <p:nvSpPr>
          <p:cNvPr id="2" name="TextBox 1"/>
          <p:cNvSpPr txBox="1"/>
          <p:nvPr/>
        </p:nvSpPr>
        <p:spPr>
          <a:xfrm>
            <a:off x="251520" y="771550"/>
            <a:ext cx="2376264" cy="1446550"/>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Mācības skolā</a:t>
            </a:r>
          </a:p>
          <a:p>
            <a:r>
              <a:rPr lang="lv-LV" sz="2200" b="1" dirty="0" err="1">
                <a:solidFill>
                  <a:srgbClr val="B04D60"/>
                </a:solidFill>
                <a:latin typeface="Arial" panose="020B0604020202020204" pitchFamily="34" charset="0"/>
                <a:cs typeface="Arial" panose="020B0604020202020204" pitchFamily="34" charset="0"/>
              </a:rPr>
              <a:t>vs</a:t>
            </a:r>
            <a:endParaRPr lang="lv-LV" sz="2200" b="1" dirty="0">
              <a:solidFill>
                <a:srgbClr val="B04D60"/>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studijas</a:t>
            </a:r>
          </a:p>
          <a:p>
            <a:r>
              <a:rPr lang="lv-LV" sz="2200" b="1" dirty="0">
                <a:solidFill>
                  <a:schemeClr val="bg1"/>
                </a:solidFill>
                <a:latin typeface="Arial" panose="020B0604020202020204" pitchFamily="34" charset="0"/>
                <a:cs typeface="Arial" panose="020B0604020202020204" pitchFamily="34" charset="0"/>
              </a:rPr>
              <a:t>augstskolā</a:t>
            </a:r>
          </a:p>
        </p:txBody>
      </p:sp>
      <p:pic>
        <p:nvPicPr>
          <p:cNvPr id="1027" name="Picture 3" descr="D:\Desktop\RSU\RSU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72000" y="3118426"/>
            <a:ext cx="116891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Skolēns </a:t>
            </a:r>
          </a:p>
        </p:txBody>
      </p:sp>
      <p:sp>
        <p:nvSpPr>
          <p:cNvPr id="13" name="Rectangle 12">
            <a:extLst>
              <a:ext uri="{FF2B5EF4-FFF2-40B4-BE49-F238E27FC236}">
                <a16:creationId xmlns:a16="http://schemas.microsoft.com/office/drawing/2014/main" id="{3D731294-003B-4A59-9929-32D3F9CD242E}"/>
              </a:ext>
            </a:extLst>
          </p:cNvPr>
          <p:cNvSpPr/>
          <p:nvPr/>
        </p:nvSpPr>
        <p:spPr>
          <a:xfrm>
            <a:off x="5580112" y="3131486"/>
            <a:ext cx="1479892" cy="400110"/>
          </a:xfrm>
          <a:prstGeom prst="rect">
            <a:avLst/>
          </a:prstGeom>
        </p:spPr>
        <p:txBody>
          <a:bodyPr wrap="none">
            <a:spAutoFit/>
          </a:bodyPr>
          <a:lstStyle/>
          <a:p>
            <a:r>
              <a:rPr lang="lv-LV" sz="2000" dirty="0" err="1">
                <a:solidFill>
                  <a:srgbClr val="7C7B7B"/>
                </a:solidFill>
                <a:latin typeface="Arial" panose="020B0604020202020204" pitchFamily="34" charset="0"/>
                <a:cs typeface="Arial" panose="020B0604020202020204" pitchFamily="34" charset="0"/>
              </a:rPr>
              <a:t>vs</a:t>
            </a:r>
            <a:r>
              <a:rPr lang="lv-LV" sz="2000" dirty="0">
                <a:solidFill>
                  <a:srgbClr val="3C3C3B"/>
                </a:solidFill>
                <a:latin typeface="Arial" panose="020B0604020202020204" pitchFamily="34" charset="0"/>
                <a:cs typeface="Arial" panose="020B0604020202020204" pitchFamily="34" charset="0"/>
              </a:rPr>
              <a:t> students</a:t>
            </a:r>
            <a:endParaRPr lang="lv-LV" sz="2000" dirty="0"/>
          </a:p>
        </p:txBody>
      </p:sp>
    </p:spTree>
    <p:extLst>
      <p:ext uri="{BB962C8B-B14F-4D97-AF65-F5344CB8AC3E}">
        <p14:creationId xmlns:p14="http://schemas.microsoft.com/office/powerpoint/2010/main" val="242911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1446550"/>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Mācības skolā</a:t>
            </a:r>
          </a:p>
          <a:p>
            <a:r>
              <a:rPr lang="lv-LV" sz="2200" b="1" dirty="0" err="1">
                <a:solidFill>
                  <a:srgbClr val="B04D60"/>
                </a:solidFill>
                <a:latin typeface="Arial" panose="020B0604020202020204" pitchFamily="34" charset="0"/>
                <a:cs typeface="Arial" panose="020B0604020202020204" pitchFamily="34" charset="0"/>
              </a:rPr>
              <a:t>vs</a:t>
            </a:r>
            <a:endParaRPr lang="lv-LV" sz="2200" b="1" dirty="0">
              <a:solidFill>
                <a:srgbClr val="B04D60"/>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studijas</a:t>
            </a:r>
          </a:p>
          <a:p>
            <a:r>
              <a:rPr lang="lv-LV" sz="2200" b="1" dirty="0">
                <a:solidFill>
                  <a:schemeClr val="bg1"/>
                </a:solidFill>
                <a:latin typeface="Arial" panose="020B0604020202020204" pitchFamily="34" charset="0"/>
                <a:cs typeface="Arial" panose="020B0604020202020204" pitchFamily="34" charset="0"/>
              </a:rPr>
              <a:t>augstskolā</a:t>
            </a:r>
          </a:p>
        </p:txBody>
      </p:sp>
      <p:pic>
        <p:nvPicPr>
          <p:cNvPr id="1027" name="Picture 3" descr="D:\Desktop\RSU\RSU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72000" y="3118426"/>
            <a:ext cx="1196161"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Stundas </a:t>
            </a:r>
          </a:p>
        </p:txBody>
      </p:sp>
      <p:sp>
        <p:nvSpPr>
          <p:cNvPr id="9" name="Rectangle 8">
            <a:extLst>
              <a:ext uri="{FF2B5EF4-FFF2-40B4-BE49-F238E27FC236}">
                <a16:creationId xmlns:a16="http://schemas.microsoft.com/office/drawing/2014/main" id="{92BEBABA-96FD-425D-9890-1558A1562281}"/>
              </a:ext>
            </a:extLst>
          </p:cNvPr>
          <p:cNvSpPr/>
          <p:nvPr/>
        </p:nvSpPr>
        <p:spPr>
          <a:xfrm>
            <a:off x="5579139" y="3126590"/>
            <a:ext cx="1354858" cy="400110"/>
          </a:xfrm>
          <a:prstGeom prst="rect">
            <a:avLst/>
          </a:prstGeom>
        </p:spPr>
        <p:txBody>
          <a:bodyPr wrap="none">
            <a:spAutoFit/>
          </a:bodyPr>
          <a:lstStyle/>
          <a:p>
            <a:r>
              <a:rPr lang="lv-LV" sz="2000" dirty="0" err="1">
                <a:solidFill>
                  <a:srgbClr val="7C7B7B"/>
                </a:solidFill>
                <a:latin typeface="Arial" panose="020B0604020202020204" pitchFamily="34" charset="0"/>
                <a:cs typeface="Arial" panose="020B0604020202020204" pitchFamily="34" charset="0"/>
              </a:rPr>
              <a:t>vs</a:t>
            </a:r>
            <a:r>
              <a:rPr lang="lv-LV" sz="2000" dirty="0">
                <a:solidFill>
                  <a:srgbClr val="3C3C3B"/>
                </a:solidFill>
                <a:latin typeface="Arial" panose="020B0604020202020204" pitchFamily="34" charset="0"/>
                <a:cs typeface="Arial" panose="020B0604020202020204" pitchFamily="34" charset="0"/>
              </a:rPr>
              <a:t> lekcijas</a:t>
            </a:r>
            <a:endParaRPr lang="lv-LV" sz="2000" dirty="0"/>
          </a:p>
        </p:txBody>
      </p:sp>
      <p:pic>
        <p:nvPicPr>
          <p:cNvPr id="4" name="Picture 3">
            <a:extLst>
              <a:ext uri="{FF2B5EF4-FFF2-40B4-BE49-F238E27FC236}">
                <a16:creationId xmlns:a16="http://schemas.microsoft.com/office/drawing/2014/main" id="{F2DD256B-D3B7-0D4D-B36C-48E499D5C17D}"/>
              </a:ext>
            </a:extLst>
          </p:cNvPr>
          <p:cNvPicPr>
            <a:picLocks noChangeAspect="1"/>
          </p:cNvPicPr>
          <p:nvPr/>
        </p:nvPicPr>
        <p:blipFill>
          <a:blip r:embed="rId3"/>
          <a:stretch>
            <a:fillRect/>
          </a:stretch>
        </p:blipFill>
        <p:spPr>
          <a:xfrm>
            <a:off x="3532961" y="915566"/>
            <a:ext cx="4470400" cy="2260600"/>
          </a:xfrm>
          <a:prstGeom prst="rect">
            <a:avLst/>
          </a:prstGeom>
        </p:spPr>
      </p:pic>
    </p:spTree>
    <p:extLst>
      <p:ext uri="{BB962C8B-B14F-4D97-AF65-F5344CB8AC3E}">
        <p14:creationId xmlns:p14="http://schemas.microsoft.com/office/powerpoint/2010/main" val="19254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0F0CBA-3B93-4B37-8AB7-4A066071B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914" y="1105659"/>
            <a:ext cx="2913894" cy="2551181"/>
          </a:xfrm>
          <a:prstGeom prst="rect">
            <a:avLst/>
          </a:prstGeom>
        </p:spPr>
      </p:pic>
      <p:pic>
        <p:nvPicPr>
          <p:cNvPr id="11" name="Picture 10">
            <a:extLst>
              <a:ext uri="{FF2B5EF4-FFF2-40B4-BE49-F238E27FC236}">
                <a16:creationId xmlns:a16="http://schemas.microsoft.com/office/drawing/2014/main" id="{C0B8BF2D-CEB3-4E1D-9AFE-936F54328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366" y="1100689"/>
            <a:ext cx="2913894" cy="2551181"/>
          </a:xfrm>
          <a:prstGeom prst="rect">
            <a:avLst/>
          </a:prstGeom>
        </p:spPr>
      </p:pic>
      <p:sp>
        <p:nvSpPr>
          <p:cNvPr id="2" name="TextBox 1"/>
          <p:cNvSpPr txBox="1"/>
          <p:nvPr/>
        </p:nvSpPr>
        <p:spPr>
          <a:xfrm>
            <a:off x="251520" y="771550"/>
            <a:ext cx="2376264" cy="1446550"/>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Mācības skolā</a:t>
            </a:r>
          </a:p>
          <a:p>
            <a:r>
              <a:rPr lang="lv-LV" sz="2200" b="1" dirty="0" err="1">
                <a:solidFill>
                  <a:srgbClr val="B04D60"/>
                </a:solidFill>
                <a:latin typeface="Arial" panose="020B0604020202020204" pitchFamily="34" charset="0"/>
                <a:cs typeface="Arial" panose="020B0604020202020204" pitchFamily="34" charset="0"/>
              </a:rPr>
              <a:t>vs</a:t>
            </a:r>
            <a:endParaRPr lang="lv-LV" sz="2200" b="1" dirty="0">
              <a:solidFill>
                <a:srgbClr val="B04D60"/>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studijas</a:t>
            </a:r>
          </a:p>
          <a:p>
            <a:r>
              <a:rPr lang="lv-LV" sz="2200" b="1" dirty="0">
                <a:solidFill>
                  <a:schemeClr val="bg1"/>
                </a:solidFill>
                <a:latin typeface="Arial" panose="020B0604020202020204" pitchFamily="34" charset="0"/>
                <a:cs typeface="Arial" panose="020B0604020202020204" pitchFamily="34" charset="0"/>
              </a:rPr>
              <a:t>augstskolā</a:t>
            </a:r>
          </a:p>
        </p:txBody>
      </p:sp>
      <p:pic>
        <p:nvPicPr>
          <p:cNvPr id="1027" name="Picture 3" descr="D:\Desktop\RSU\RSU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499992" y="3118425"/>
            <a:ext cx="129715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Skolotājs </a:t>
            </a:r>
          </a:p>
        </p:txBody>
      </p:sp>
      <p:sp>
        <p:nvSpPr>
          <p:cNvPr id="7" name="Rectangle 6">
            <a:extLst>
              <a:ext uri="{FF2B5EF4-FFF2-40B4-BE49-F238E27FC236}">
                <a16:creationId xmlns:a16="http://schemas.microsoft.com/office/drawing/2014/main" id="{87B8099E-237A-4517-997B-E59CE2564256}"/>
              </a:ext>
            </a:extLst>
          </p:cNvPr>
          <p:cNvSpPr/>
          <p:nvPr/>
        </p:nvSpPr>
        <p:spPr>
          <a:xfrm>
            <a:off x="5616110" y="3125828"/>
            <a:ext cx="1467068" cy="400110"/>
          </a:xfrm>
          <a:prstGeom prst="rect">
            <a:avLst/>
          </a:prstGeom>
        </p:spPr>
        <p:txBody>
          <a:bodyPr wrap="none">
            <a:spAutoFit/>
          </a:bodyPr>
          <a:lstStyle/>
          <a:p>
            <a:r>
              <a:rPr lang="lv-LV" sz="2000" dirty="0" err="1">
                <a:solidFill>
                  <a:srgbClr val="7C7B7B"/>
                </a:solidFill>
                <a:latin typeface="Arial" panose="020B0604020202020204" pitchFamily="34" charset="0"/>
                <a:cs typeface="Arial" panose="020B0604020202020204" pitchFamily="34" charset="0"/>
              </a:rPr>
              <a:t>vs</a:t>
            </a:r>
            <a:r>
              <a:rPr lang="lv-LV" sz="2000" dirty="0">
                <a:solidFill>
                  <a:srgbClr val="3C3C3B"/>
                </a:solidFill>
                <a:latin typeface="Arial" panose="020B0604020202020204" pitchFamily="34" charset="0"/>
                <a:cs typeface="Arial" panose="020B0604020202020204" pitchFamily="34" charset="0"/>
              </a:rPr>
              <a:t> docētājs</a:t>
            </a:r>
            <a:endParaRPr lang="lv-LV" sz="2000" dirty="0"/>
          </a:p>
        </p:txBody>
      </p:sp>
    </p:spTree>
    <p:extLst>
      <p:ext uri="{BB962C8B-B14F-4D97-AF65-F5344CB8AC3E}">
        <p14:creationId xmlns:p14="http://schemas.microsoft.com/office/powerpoint/2010/main" val="183688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1446550"/>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Mācības skolā</a:t>
            </a:r>
          </a:p>
          <a:p>
            <a:r>
              <a:rPr lang="lv-LV" sz="2200" b="1" dirty="0" err="1">
                <a:solidFill>
                  <a:srgbClr val="B04D60"/>
                </a:solidFill>
                <a:latin typeface="Arial" panose="020B0604020202020204" pitchFamily="34" charset="0"/>
                <a:cs typeface="Arial" panose="020B0604020202020204" pitchFamily="34" charset="0"/>
              </a:rPr>
              <a:t>vs</a:t>
            </a:r>
            <a:endParaRPr lang="lv-LV" sz="2200" b="1" dirty="0">
              <a:solidFill>
                <a:srgbClr val="B04D60"/>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studijas</a:t>
            </a:r>
          </a:p>
          <a:p>
            <a:r>
              <a:rPr lang="lv-LV" sz="2200" b="1" dirty="0">
                <a:solidFill>
                  <a:schemeClr val="bg1"/>
                </a:solidFill>
                <a:latin typeface="Arial" panose="020B0604020202020204" pitchFamily="34" charset="0"/>
                <a:cs typeface="Arial" panose="020B0604020202020204" pitchFamily="34" charset="0"/>
              </a:rPr>
              <a:t>augstskolā</a:t>
            </a:r>
          </a:p>
        </p:txBody>
      </p:sp>
      <p:pic>
        <p:nvPicPr>
          <p:cNvPr id="1027" name="Picture 3" descr="D:\Desktop\RSU\RSU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623C40-C442-EB43-9CD5-9800B4265467}"/>
              </a:ext>
            </a:extLst>
          </p:cNvPr>
          <p:cNvPicPr>
            <a:picLocks noChangeAspect="1"/>
          </p:cNvPicPr>
          <p:nvPr/>
        </p:nvPicPr>
        <p:blipFill>
          <a:blip r:embed="rId3"/>
          <a:stretch>
            <a:fillRect/>
          </a:stretch>
        </p:blipFill>
        <p:spPr>
          <a:xfrm>
            <a:off x="2555776" y="931869"/>
            <a:ext cx="6475774" cy="2567979"/>
          </a:xfrm>
          <a:prstGeom prst="rect">
            <a:avLst/>
          </a:prstGeom>
        </p:spPr>
      </p:pic>
      <p:sp>
        <p:nvSpPr>
          <p:cNvPr id="22" name="TextBox 21"/>
          <p:cNvSpPr txBox="1"/>
          <p:nvPr/>
        </p:nvSpPr>
        <p:spPr>
          <a:xfrm>
            <a:off x="4905411" y="3118425"/>
            <a:ext cx="898003" cy="400110"/>
          </a:xfrm>
          <a:prstGeom prst="rect">
            <a:avLst/>
          </a:prstGeom>
          <a:noFill/>
        </p:spPr>
        <p:txBody>
          <a:bodyPr wrap="none" rtlCol="0">
            <a:spAutoFit/>
          </a:bodyPr>
          <a:lstStyle/>
          <a:p>
            <a:pPr algn="ctr"/>
            <a:r>
              <a:rPr lang="lv-LV" sz="2000" dirty="0">
                <a:solidFill>
                  <a:srgbClr val="3C3C3B"/>
                </a:solidFill>
                <a:latin typeface="Arial" panose="020B0604020202020204" pitchFamily="34" charset="0"/>
                <a:cs typeface="Arial" panose="020B0604020202020204" pitchFamily="34" charset="0"/>
              </a:rPr>
              <a:t>Klase </a:t>
            </a:r>
          </a:p>
        </p:txBody>
      </p:sp>
      <p:sp>
        <p:nvSpPr>
          <p:cNvPr id="7" name="Rectangle 6">
            <a:extLst>
              <a:ext uri="{FF2B5EF4-FFF2-40B4-BE49-F238E27FC236}">
                <a16:creationId xmlns:a16="http://schemas.microsoft.com/office/drawing/2014/main" id="{BC8314DC-678E-4A1C-8F91-9CAE7EA671BD}"/>
              </a:ext>
            </a:extLst>
          </p:cNvPr>
          <p:cNvSpPr/>
          <p:nvPr/>
        </p:nvSpPr>
        <p:spPr>
          <a:xfrm>
            <a:off x="5608214" y="3120284"/>
            <a:ext cx="1124026" cy="363736"/>
          </a:xfrm>
          <a:prstGeom prst="rect">
            <a:avLst/>
          </a:prstGeom>
        </p:spPr>
        <p:txBody>
          <a:bodyPr wrap="none">
            <a:spAutoFit/>
          </a:bodyPr>
          <a:lstStyle/>
          <a:p>
            <a:r>
              <a:rPr lang="lv-LV" sz="2000" dirty="0" err="1">
                <a:solidFill>
                  <a:srgbClr val="7C7B7B"/>
                </a:solidFill>
                <a:latin typeface="Arial" panose="020B0604020202020204" pitchFamily="34" charset="0"/>
                <a:cs typeface="Arial" panose="020B0604020202020204" pitchFamily="34" charset="0"/>
              </a:rPr>
              <a:t>vs</a:t>
            </a:r>
            <a:r>
              <a:rPr lang="lv-LV" sz="2000" dirty="0">
                <a:solidFill>
                  <a:srgbClr val="3C3C3B"/>
                </a:solidFill>
                <a:latin typeface="Arial" panose="020B0604020202020204" pitchFamily="34" charset="0"/>
                <a:cs typeface="Arial" panose="020B0604020202020204" pitchFamily="34" charset="0"/>
              </a:rPr>
              <a:t> kurss</a:t>
            </a:r>
            <a:endParaRPr lang="lv-LV" sz="2000" dirty="0"/>
          </a:p>
        </p:txBody>
      </p:sp>
    </p:spTree>
    <p:extLst>
      <p:ext uri="{BB962C8B-B14F-4D97-AF65-F5344CB8AC3E}">
        <p14:creationId xmlns:p14="http://schemas.microsoft.com/office/powerpoint/2010/main" val="86202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CA03B8-4612-4E00-8C07-0ABBBC16D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069" y="1029459"/>
            <a:ext cx="3319279" cy="2688341"/>
          </a:xfrm>
          <a:prstGeom prst="rect">
            <a:avLst/>
          </a:prstGeom>
        </p:spPr>
      </p:pic>
      <p:pic>
        <p:nvPicPr>
          <p:cNvPr id="11" name="Picture 10">
            <a:extLst>
              <a:ext uri="{FF2B5EF4-FFF2-40B4-BE49-F238E27FC236}">
                <a16:creationId xmlns:a16="http://schemas.microsoft.com/office/drawing/2014/main" id="{B0DC2B8D-7779-45CB-8929-1A1DC8CF2D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5684" y="965369"/>
            <a:ext cx="3319279" cy="2688341"/>
          </a:xfrm>
          <a:prstGeom prst="rect">
            <a:avLst/>
          </a:prstGeom>
        </p:spPr>
      </p:pic>
      <p:sp>
        <p:nvSpPr>
          <p:cNvPr id="2" name="TextBox 1"/>
          <p:cNvSpPr txBox="1"/>
          <p:nvPr/>
        </p:nvSpPr>
        <p:spPr>
          <a:xfrm>
            <a:off x="251520" y="771550"/>
            <a:ext cx="2376264" cy="1446550"/>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Mācības skolā</a:t>
            </a:r>
          </a:p>
          <a:p>
            <a:r>
              <a:rPr lang="lv-LV" sz="2200" b="1" dirty="0" err="1">
                <a:solidFill>
                  <a:srgbClr val="B04D60"/>
                </a:solidFill>
                <a:latin typeface="Arial" panose="020B0604020202020204" pitchFamily="34" charset="0"/>
                <a:cs typeface="Arial" panose="020B0604020202020204" pitchFamily="34" charset="0"/>
              </a:rPr>
              <a:t>vs</a:t>
            </a:r>
            <a:endParaRPr lang="lv-LV" sz="2200" b="1" dirty="0">
              <a:solidFill>
                <a:srgbClr val="B04D60"/>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studijas</a:t>
            </a:r>
          </a:p>
          <a:p>
            <a:r>
              <a:rPr lang="lv-LV" sz="2200" b="1" dirty="0">
                <a:solidFill>
                  <a:schemeClr val="bg1"/>
                </a:solidFill>
                <a:latin typeface="Arial" panose="020B0604020202020204" pitchFamily="34" charset="0"/>
                <a:cs typeface="Arial" panose="020B0604020202020204" pitchFamily="34" charset="0"/>
              </a:rPr>
              <a:t>augstskolā</a:t>
            </a:r>
          </a:p>
        </p:txBody>
      </p:sp>
      <p:pic>
        <p:nvPicPr>
          <p:cNvPr id="1027" name="Picture 3" descr="D:\Desktop\RSU\RSU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80248" y="3118425"/>
            <a:ext cx="1281120" cy="400110"/>
          </a:xfrm>
          <a:prstGeom prst="rect">
            <a:avLst/>
          </a:prstGeom>
          <a:noFill/>
        </p:spPr>
        <p:txBody>
          <a:bodyPr wrap="none" rtlCol="0">
            <a:spAutoFit/>
          </a:bodyPr>
          <a:lstStyle/>
          <a:p>
            <a:pPr algn="ctr"/>
            <a:r>
              <a:rPr lang="lv-LV" sz="2000" dirty="0">
                <a:solidFill>
                  <a:srgbClr val="3C3C3B"/>
                </a:solidFill>
                <a:latin typeface="Arial" panose="020B0604020202020204" pitchFamily="34" charset="0"/>
                <a:cs typeface="Arial" panose="020B0604020202020204" pitchFamily="34" charset="0"/>
              </a:rPr>
              <a:t>Direktors </a:t>
            </a:r>
          </a:p>
        </p:txBody>
      </p:sp>
      <p:sp>
        <p:nvSpPr>
          <p:cNvPr id="7" name="Rectangle 6">
            <a:extLst>
              <a:ext uri="{FF2B5EF4-FFF2-40B4-BE49-F238E27FC236}">
                <a16:creationId xmlns:a16="http://schemas.microsoft.com/office/drawing/2014/main" id="{08001DF5-FD6C-4F19-A1D5-A1C95C38AB19}"/>
              </a:ext>
            </a:extLst>
          </p:cNvPr>
          <p:cNvSpPr/>
          <p:nvPr/>
        </p:nvSpPr>
        <p:spPr>
          <a:xfrm>
            <a:off x="5683660" y="3121665"/>
            <a:ext cx="1293944" cy="400110"/>
          </a:xfrm>
          <a:prstGeom prst="rect">
            <a:avLst/>
          </a:prstGeom>
        </p:spPr>
        <p:txBody>
          <a:bodyPr wrap="none">
            <a:spAutoFit/>
          </a:bodyPr>
          <a:lstStyle/>
          <a:p>
            <a:r>
              <a:rPr lang="lv-LV" sz="2000" dirty="0" err="1">
                <a:solidFill>
                  <a:srgbClr val="7C7B7B"/>
                </a:solidFill>
                <a:latin typeface="Arial" panose="020B0604020202020204" pitchFamily="34" charset="0"/>
                <a:cs typeface="Arial" panose="020B0604020202020204" pitchFamily="34" charset="0"/>
              </a:rPr>
              <a:t>vs</a:t>
            </a:r>
            <a:r>
              <a:rPr lang="lv-LV" sz="2000" dirty="0">
                <a:solidFill>
                  <a:srgbClr val="3C3C3B"/>
                </a:solidFill>
                <a:latin typeface="Arial" panose="020B0604020202020204" pitchFamily="34" charset="0"/>
                <a:cs typeface="Arial" panose="020B0604020202020204" pitchFamily="34" charset="0"/>
              </a:rPr>
              <a:t> rektors</a:t>
            </a:r>
            <a:endParaRPr lang="lv-LV" sz="2000" dirty="0"/>
          </a:p>
        </p:txBody>
      </p:sp>
    </p:spTree>
    <p:extLst>
      <p:ext uri="{BB962C8B-B14F-4D97-AF65-F5344CB8AC3E}">
        <p14:creationId xmlns:p14="http://schemas.microsoft.com/office/powerpoint/2010/main" val="20782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esktop\RSU\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8831" y="1393825"/>
            <a:ext cx="2359025" cy="21002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esktop\RSU\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7313" y="3960621"/>
            <a:ext cx="615276" cy="618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Desktop\RSU\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3646" y="3628400"/>
            <a:ext cx="590606" cy="6051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esktop\RSU\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4048" y="4068860"/>
            <a:ext cx="609471"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Desktop\RSU\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4127569"/>
            <a:ext cx="529660"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D:\Desktop\RSU\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79421" y="3229913"/>
            <a:ext cx="423727" cy="6239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esktop\RSU\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0151" y="3573108"/>
            <a:ext cx="626884" cy="57899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Desktop\RSU\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8938" y="2583849"/>
            <a:ext cx="576096"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Desktop\RSU\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21785" y="2234991"/>
            <a:ext cx="612373" cy="62108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Desktop\RSU\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15388" y="1427015"/>
            <a:ext cx="596411" cy="5906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Desktop\RSU\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02100" y="1091871"/>
            <a:ext cx="484675"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Desktop\RSU\1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71839" y="477926"/>
            <a:ext cx="542720"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Desktop\RSU\1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04048" y="606864"/>
            <a:ext cx="635591" cy="55142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Desktop\RSU\13.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08716" y="543014"/>
            <a:ext cx="615276"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Desktop\RSU\14.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52782" y="614975"/>
            <a:ext cx="563035" cy="674772"/>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D:\Desktop\RSU\15.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977313" y="1563638"/>
            <a:ext cx="565937" cy="6123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Desktop\RSU\16.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54517" y="1707147"/>
            <a:ext cx="506441" cy="60801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D:\Desktop\RSU\17.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35394" y="2568817"/>
            <a:ext cx="515148" cy="6210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Desktop\RSU\18.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48173" y="2499742"/>
            <a:ext cx="409217"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Desktop\RSU\19.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47262" y="3462227"/>
            <a:ext cx="520953" cy="61237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51520" y="771550"/>
            <a:ext cx="2232248" cy="1107996"/>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Vai jau zini,</a:t>
            </a:r>
          </a:p>
          <a:p>
            <a:r>
              <a:rPr lang="lv-LV" sz="2200" b="1" dirty="0">
                <a:solidFill>
                  <a:schemeClr val="bg1"/>
                </a:solidFill>
                <a:latin typeface="Arial" panose="020B0604020202020204" pitchFamily="34" charset="0"/>
                <a:cs typeface="Arial" panose="020B0604020202020204" pitchFamily="34" charset="0"/>
              </a:rPr>
              <a:t>par ko vēlies</a:t>
            </a:r>
          </a:p>
          <a:p>
            <a:r>
              <a:rPr lang="lv-LV" sz="2200" b="1" dirty="0">
                <a:solidFill>
                  <a:schemeClr val="bg1"/>
                </a:solidFill>
                <a:latin typeface="Arial" panose="020B0604020202020204" pitchFamily="34" charset="0"/>
                <a:cs typeface="Arial" panose="020B0604020202020204" pitchFamily="34" charset="0"/>
              </a:rPr>
              <a:t>kļūt?</a:t>
            </a:r>
          </a:p>
        </p:txBody>
      </p:sp>
    </p:spTree>
    <p:extLst>
      <p:ext uri="{BB962C8B-B14F-4D97-AF65-F5344CB8AC3E}">
        <p14:creationId xmlns:p14="http://schemas.microsoft.com/office/powerpoint/2010/main" val="72992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9"/>
                                        </p:tgtEl>
                                        <p:attrNameLst>
                                          <p:attrName>r</p:attrName>
                                        </p:attrNameLst>
                                      </p:cBhvr>
                                    </p:animRot>
                                    <p:animRot by="-240000">
                                      <p:cBhvr>
                                        <p:cTn id="7" dur="200" fill="hold">
                                          <p:stCondLst>
                                            <p:cond delay="200"/>
                                          </p:stCondLst>
                                        </p:cTn>
                                        <p:tgtEl>
                                          <p:spTgt spid="1039"/>
                                        </p:tgtEl>
                                        <p:attrNameLst>
                                          <p:attrName>r</p:attrName>
                                        </p:attrNameLst>
                                      </p:cBhvr>
                                    </p:animRot>
                                    <p:animRot by="240000">
                                      <p:cBhvr>
                                        <p:cTn id="8" dur="200" fill="hold">
                                          <p:stCondLst>
                                            <p:cond delay="400"/>
                                          </p:stCondLst>
                                        </p:cTn>
                                        <p:tgtEl>
                                          <p:spTgt spid="1039"/>
                                        </p:tgtEl>
                                        <p:attrNameLst>
                                          <p:attrName>r</p:attrName>
                                        </p:attrNameLst>
                                      </p:cBhvr>
                                    </p:animRot>
                                    <p:animRot by="-240000">
                                      <p:cBhvr>
                                        <p:cTn id="9" dur="200" fill="hold">
                                          <p:stCondLst>
                                            <p:cond delay="600"/>
                                          </p:stCondLst>
                                        </p:cTn>
                                        <p:tgtEl>
                                          <p:spTgt spid="1039"/>
                                        </p:tgtEl>
                                        <p:attrNameLst>
                                          <p:attrName>r</p:attrName>
                                        </p:attrNameLst>
                                      </p:cBhvr>
                                    </p:animRot>
                                    <p:animRot by="120000">
                                      <p:cBhvr>
                                        <p:cTn id="10" dur="200" fill="hold">
                                          <p:stCondLst>
                                            <p:cond delay="800"/>
                                          </p:stCondLst>
                                        </p:cTn>
                                        <p:tgtEl>
                                          <p:spTgt spid="103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7"/>
                                        </p:tgtEl>
                                        <p:attrNameLst>
                                          <p:attrName>r</p:attrName>
                                        </p:attrNameLst>
                                      </p:cBhvr>
                                    </p:animRot>
                                    <p:animRot by="-240000">
                                      <p:cBhvr>
                                        <p:cTn id="13" dur="200" fill="hold">
                                          <p:stCondLst>
                                            <p:cond delay="200"/>
                                          </p:stCondLst>
                                        </p:cTn>
                                        <p:tgtEl>
                                          <p:spTgt spid="1037"/>
                                        </p:tgtEl>
                                        <p:attrNameLst>
                                          <p:attrName>r</p:attrName>
                                        </p:attrNameLst>
                                      </p:cBhvr>
                                    </p:animRot>
                                    <p:animRot by="240000">
                                      <p:cBhvr>
                                        <p:cTn id="14" dur="200" fill="hold">
                                          <p:stCondLst>
                                            <p:cond delay="400"/>
                                          </p:stCondLst>
                                        </p:cTn>
                                        <p:tgtEl>
                                          <p:spTgt spid="1037"/>
                                        </p:tgtEl>
                                        <p:attrNameLst>
                                          <p:attrName>r</p:attrName>
                                        </p:attrNameLst>
                                      </p:cBhvr>
                                    </p:animRot>
                                    <p:animRot by="-240000">
                                      <p:cBhvr>
                                        <p:cTn id="15" dur="200" fill="hold">
                                          <p:stCondLst>
                                            <p:cond delay="600"/>
                                          </p:stCondLst>
                                        </p:cTn>
                                        <p:tgtEl>
                                          <p:spTgt spid="1037"/>
                                        </p:tgtEl>
                                        <p:attrNameLst>
                                          <p:attrName>r</p:attrName>
                                        </p:attrNameLst>
                                      </p:cBhvr>
                                    </p:animRot>
                                    <p:animRot by="120000">
                                      <p:cBhvr>
                                        <p:cTn id="16" dur="200" fill="hold">
                                          <p:stCondLst>
                                            <p:cond delay="800"/>
                                          </p:stCondLst>
                                        </p:cTn>
                                        <p:tgtEl>
                                          <p:spTgt spid="10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38"/>
                                        </p:tgtEl>
                                        <p:attrNameLst>
                                          <p:attrName>r</p:attrName>
                                        </p:attrNameLst>
                                      </p:cBhvr>
                                    </p:animRot>
                                    <p:animRot by="-240000">
                                      <p:cBhvr>
                                        <p:cTn id="19" dur="200" fill="hold">
                                          <p:stCondLst>
                                            <p:cond delay="200"/>
                                          </p:stCondLst>
                                        </p:cTn>
                                        <p:tgtEl>
                                          <p:spTgt spid="1038"/>
                                        </p:tgtEl>
                                        <p:attrNameLst>
                                          <p:attrName>r</p:attrName>
                                        </p:attrNameLst>
                                      </p:cBhvr>
                                    </p:animRot>
                                    <p:animRot by="240000">
                                      <p:cBhvr>
                                        <p:cTn id="20" dur="200" fill="hold">
                                          <p:stCondLst>
                                            <p:cond delay="400"/>
                                          </p:stCondLst>
                                        </p:cTn>
                                        <p:tgtEl>
                                          <p:spTgt spid="1038"/>
                                        </p:tgtEl>
                                        <p:attrNameLst>
                                          <p:attrName>r</p:attrName>
                                        </p:attrNameLst>
                                      </p:cBhvr>
                                    </p:animRot>
                                    <p:animRot by="-240000">
                                      <p:cBhvr>
                                        <p:cTn id="21" dur="200" fill="hold">
                                          <p:stCondLst>
                                            <p:cond delay="600"/>
                                          </p:stCondLst>
                                        </p:cTn>
                                        <p:tgtEl>
                                          <p:spTgt spid="1038"/>
                                        </p:tgtEl>
                                        <p:attrNameLst>
                                          <p:attrName>r</p:attrName>
                                        </p:attrNameLst>
                                      </p:cBhvr>
                                    </p:animRot>
                                    <p:animRot by="120000">
                                      <p:cBhvr>
                                        <p:cTn id="22" dur="200" fill="hold">
                                          <p:stCondLst>
                                            <p:cond delay="8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40"/>
                                        </p:tgtEl>
                                        <p:attrNameLst>
                                          <p:attrName>r</p:attrName>
                                        </p:attrNameLst>
                                      </p:cBhvr>
                                    </p:animRot>
                                    <p:animRot by="-240000">
                                      <p:cBhvr>
                                        <p:cTn id="25" dur="200" fill="hold">
                                          <p:stCondLst>
                                            <p:cond delay="200"/>
                                          </p:stCondLst>
                                        </p:cTn>
                                        <p:tgtEl>
                                          <p:spTgt spid="1040"/>
                                        </p:tgtEl>
                                        <p:attrNameLst>
                                          <p:attrName>r</p:attrName>
                                        </p:attrNameLst>
                                      </p:cBhvr>
                                    </p:animRot>
                                    <p:animRot by="240000">
                                      <p:cBhvr>
                                        <p:cTn id="26" dur="200" fill="hold">
                                          <p:stCondLst>
                                            <p:cond delay="400"/>
                                          </p:stCondLst>
                                        </p:cTn>
                                        <p:tgtEl>
                                          <p:spTgt spid="1040"/>
                                        </p:tgtEl>
                                        <p:attrNameLst>
                                          <p:attrName>r</p:attrName>
                                        </p:attrNameLst>
                                      </p:cBhvr>
                                    </p:animRot>
                                    <p:animRot by="-240000">
                                      <p:cBhvr>
                                        <p:cTn id="27" dur="200" fill="hold">
                                          <p:stCondLst>
                                            <p:cond delay="600"/>
                                          </p:stCondLst>
                                        </p:cTn>
                                        <p:tgtEl>
                                          <p:spTgt spid="1040"/>
                                        </p:tgtEl>
                                        <p:attrNameLst>
                                          <p:attrName>r</p:attrName>
                                        </p:attrNameLst>
                                      </p:cBhvr>
                                    </p:animRot>
                                    <p:animRot by="120000">
                                      <p:cBhvr>
                                        <p:cTn id="28" dur="200" fill="hold">
                                          <p:stCondLst>
                                            <p:cond delay="800"/>
                                          </p:stCondLst>
                                        </p:cTn>
                                        <p:tgtEl>
                                          <p:spTgt spid="104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41"/>
                                        </p:tgtEl>
                                        <p:attrNameLst>
                                          <p:attrName>r</p:attrName>
                                        </p:attrNameLst>
                                      </p:cBhvr>
                                    </p:animRot>
                                    <p:animRot by="-240000">
                                      <p:cBhvr>
                                        <p:cTn id="31" dur="200" fill="hold">
                                          <p:stCondLst>
                                            <p:cond delay="200"/>
                                          </p:stCondLst>
                                        </p:cTn>
                                        <p:tgtEl>
                                          <p:spTgt spid="1041"/>
                                        </p:tgtEl>
                                        <p:attrNameLst>
                                          <p:attrName>r</p:attrName>
                                        </p:attrNameLst>
                                      </p:cBhvr>
                                    </p:animRot>
                                    <p:animRot by="240000">
                                      <p:cBhvr>
                                        <p:cTn id="32" dur="200" fill="hold">
                                          <p:stCondLst>
                                            <p:cond delay="400"/>
                                          </p:stCondLst>
                                        </p:cTn>
                                        <p:tgtEl>
                                          <p:spTgt spid="1041"/>
                                        </p:tgtEl>
                                        <p:attrNameLst>
                                          <p:attrName>r</p:attrName>
                                        </p:attrNameLst>
                                      </p:cBhvr>
                                    </p:animRot>
                                    <p:animRot by="-240000">
                                      <p:cBhvr>
                                        <p:cTn id="33" dur="200" fill="hold">
                                          <p:stCondLst>
                                            <p:cond delay="600"/>
                                          </p:stCondLst>
                                        </p:cTn>
                                        <p:tgtEl>
                                          <p:spTgt spid="1041"/>
                                        </p:tgtEl>
                                        <p:attrNameLst>
                                          <p:attrName>r</p:attrName>
                                        </p:attrNameLst>
                                      </p:cBhvr>
                                    </p:animRot>
                                    <p:animRot by="120000">
                                      <p:cBhvr>
                                        <p:cTn id="34" dur="200" fill="hold">
                                          <p:stCondLst>
                                            <p:cond delay="800"/>
                                          </p:stCondLst>
                                        </p:cTn>
                                        <p:tgtEl>
                                          <p:spTgt spid="104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42"/>
                                        </p:tgtEl>
                                        <p:attrNameLst>
                                          <p:attrName>r</p:attrName>
                                        </p:attrNameLst>
                                      </p:cBhvr>
                                    </p:animRot>
                                    <p:animRot by="-240000">
                                      <p:cBhvr>
                                        <p:cTn id="37" dur="200" fill="hold">
                                          <p:stCondLst>
                                            <p:cond delay="200"/>
                                          </p:stCondLst>
                                        </p:cTn>
                                        <p:tgtEl>
                                          <p:spTgt spid="1042"/>
                                        </p:tgtEl>
                                        <p:attrNameLst>
                                          <p:attrName>r</p:attrName>
                                        </p:attrNameLst>
                                      </p:cBhvr>
                                    </p:animRot>
                                    <p:animRot by="240000">
                                      <p:cBhvr>
                                        <p:cTn id="38" dur="200" fill="hold">
                                          <p:stCondLst>
                                            <p:cond delay="400"/>
                                          </p:stCondLst>
                                        </p:cTn>
                                        <p:tgtEl>
                                          <p:spTgt spid="1042"/>
                                        </p:tgtEl>
                                        <p:attrNameLst>
                                          <p:attrName>r</p:attrName>
                                        </p:attrNameLst>
                                      </p:cBhvr>
                                    </p:animRot>
                                    <p:animRot by="-240000">
                                      <p:cBhvr>
                                        <p:cTn id="39" dur="200" fill="hold">
                                          <p:stCondLst>
                                            <p:cond delay="600"/>
                                          </p:stCondLst>
                                        </p:cTn>
                                        <p:tgtEl>
                                          <p:spTgt spid="1042"/>
                                        </p:tgtEl>
                                        <p:attrNameLst>
                                          <p:attrName>r</p:attrName>
                                        </p:attrNameLst>
                                      </p:cBhvr>
                                    </p:animRot>
                                    <p:animRot by="120000">
                                      <p:cBhvr>
                                        <p:cTn id="40" dur="200" fill="hold">
                                          <p:stCondLst>
                                            <p:cond delay="800"/>
                                          </p:stCondLst>
                                        </p:cTn>
                                        <p:tgtEl>
                                          <p:spTgt spid="104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43"/>
                                        </p:tgtEl>
                                        <p:attrNameLst>
                                          <p:attrName>r</p:attrName>
                                        </p:attrNameLst>
                                      </p:cBhvr>
                                    </p:animRot>
                                    <p:animRot by="-240000">
                                      <p:cBhvr>
                                        <p:cTn id="43" dur="200" fill="hold">
                                          <p:stCondLst>
                                            <p:cond delay="200"/>
                                          </p:stCondLst>
                                        </p:cTn>
                                        <p:tgtEl>
                                          <p:spTgt spid="1043"/>
                                        </p:tgtEl>
                                        <p:attrNameLst>
                                          <p:attrName>r</p:attrName>
                                        </p:attrNameLst>
                                      </p:cBhvr>
                                    </p:animRot>
                                    <p:animRot by="240000">
                                      <p:cBhvr>
                                        <p:cTn id="44" dur="200" fill="hold">
                                          <p:stCondLst>
                                            <p:cond delay="400"/>
                                          </p:stCondLst>
                                        </p:cTn>
                                        <p:tgtEl>
                                          <p:spTgt spid="1043"/>
                                        </p:tgtEl>
                                        <p:attrNameLst>
                                          <p:attrName>r</p:attrName>
                                        </p:attrNameLst>
                                      </p:cBhvr>
                                    </p:animRot>
                                    <p:animRot by="-240000">
                                      <p:cBhvr>
                                        <p:cTn id="45" dur="200" fill="hold">
                                          <p:stCondLst>
                                            <p:cond delay="600"/>
                                          </p:stCondLst>
                                        </p:cTn>
                                        <p:tgtEl>
                                          <p:spTgt spid="1043"/>
                                        </p:tgtEl>
                                        <p:attrNameLst>
                                          <p:attrName>r</p:attrName>
                                        </p:attrNameLst>
                                      </p:cBhvr>
                                    </p:animRot>
                                    <p:animRot by="120000">
                                      <p:cBhvr>
                                        <p:cTn id="46" dur="200" fill="hold">
                                          <p:stCondLst>
                                            <p:cond delay="800"/>
                                          </p:stCondLst>
                                        </p:cTn>
                                        <p:tgtEl>
                                          <p:spTgt spid="1043"/>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044"/>
                                        </p:tgtEl>
                                        <p:attrNameLst>
                                          <p:attrName>r</p:attrName>
                                        </p:attrNameLst>
                                      </p:cBhvr>
                                    </p:animRot>
                                    <p:animRot by="-240000">
                                      <p:cBhvr>
                                        <p:cTn id="49" dur="200" fill="hold">
                                          <p:stCondLst>
                                            <p:cond delay="200"/>
                                          </p:stCondLst>
                                        </p:cTn>
                                        <p:tgtEl>
                                          <p:spTgt spid="1044"/>
                                        </p:tgtEl>
                                        <p:attrNameLst>
                                          <p:attrName>r</p:attrName>
                                        </p:attrNameLst>
                                      </p:cBhvr>
                                    </p:animRot>
                                    <p:animRot by="240000">
                                      <p:cBhvr>
                                        <p:cTn id="50" dur="200" fill="hold">
                                          <p:stCondLst>
                                            <p:cond delay="400"/>
                                          </p:stCondLst>
                                        </p:cTn>
                                        <p:tgtEl>
                                          <p:spTgt spid="1044"/>
                                        </p:tgtEl>
                                        <p:attrNameLst>
                                          <p:attrName>r</p:attrName>
                                        </p:attrNameLst>
                                      </p:cBhvr>
                                    </p:animRot>
                                    <p:animRot by="-240000">
                                      <p:cBhvr>
                                        <p:cTn id="51" dur="200" fill="hold">
                                          <p:stCondLst>
                                            <p:cond delay="600"/>
                                          </p:stCondLst>
                                        </p:cTn>
                                        <p:tgtEl>
                                          <p:spTgt spid="1044"/>
                                        </p:tgtEl>
                                        <p:attrNameLst>
                                          <p:attrName>r</p:attrName>
                                        </p:attrNameLst>
                                      </p:cBhvr>
                                    </p:animRot>
                                    <p:animRot by="120000">
                                      <p:cBhvr>
                                        <p:cTn id="52" dur="200" fill="hold">
                                          <p:stCondLst>
                                            <p:cond delay="800"/>
                                          </p:stCondLst>
                                        </p:cTn>
                                        <p:tgtEl>
                                          <p:spTgt spid="104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1046"/>
                                        </p:tgtEl>
                                        <p:attrNameLst>
                                          <p:attrName>r</p:attrName>
                                        </p:attrNameLst>
                                      </p:cBhvr>
                                    </p:animRot>
                                    <p:animRot by="-240000">
                                      <p:cBhvr>
                                        <p:cTn id="55" dur="200" fill="hold">
                                          <p:stCondLst>
                                            <p:cond delay="200"/>
                                          </p:stCondLst>
                                        </p:cTn>
                                        <p:tgtEl>
                                          <p:spTgt spid="1046"/>
                                        </p:tgtEl>
                                        <p:attrNameLst>
                                          <p:attrName>r</p:attrName>
                                        </p:attrNameLst>
                                      </p:cBhvr>
                                    </p:animRot>
                                    <p:animRot by="240000">
                                      <p:cBhvr>
                                        <p:cTn id="56" dur="200" fill="hold">
                                          <p:stCondLst>
                                            <p:cond delay="400"/>
                                          </p:stCondLst>
                                        </p:cTn>
                                        <p:tgtEl>
                                          <p:spTgt spid="1046"/>
                                        </p:tgtEl>
                                        <p:attrNameLst>
                                          <p:attrName>r</p:attrName>
                                        </p:attrNameLst>
                                      </p:cBhvr>
                                    </p:animRot>
                                    <p:animRot by="-240000">
                                      <p:cBhvr>
                                        <p:cTn id="57" dur="200" fill="hold">
                                          <p:stCondLst>
                                            <p:cond delay="600"/>
                                          </p:stCondLst>
                                        </p:cTn>
                                        <p:tgtEl>
                                          <p:spTgt spid="1046"/>
                                        </p:tgtEl>
                                        <p:attrNameLst>
                                          <p:attrName>r</p:attrName>
                                        </p:attrNameLst>
                                      </p:cBhvr>
                                    </p:animRot>
                                    <p:animRot by="120000">
                                      <p:cBhvr>
                                        <p:cTn id="58" dur="200" fill="hold">
                                          <p:stCondLst>
                                            <p:cond delay="800"/>
                                          </p:stCondLst>
                                        </p:cTn>
                                        <p:tgtEl>
                                          <p:spTgt spid="1046"/>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1045"/>
                                        </p:tgtEl>
                                        <p:attrNameLst>
                                          <p:attrName>r</p:attrName>
                                        </p:attrNameLst>
                                      </p:cBhvr>
                                    </p:animRot>
                                    <p:animRot by="-240000">
                                      <p:cBhvr>
                                        <p:cTn id="61" dur="200" fill="hold">
                                          <p:stCondLst>
                                            <p:cond delay="200"/>
                                          </p:stCondLst>
                                        </p:cTn>
                                        <p:tgtEl>
                                          <p:spTgt spid="1045"/>
                                        </p:tgtEl>
                                        <p:attrNameLst>
                                          <p:attrName>r</p:attrName>
                                        </p:attrNameLst>
                                      </p:cBhvr>
                                    </p:animRot>
                                    <p:animRot by="240000">
                                      <p:cBhvr>
                                        <p:cTn id="62" dur="200" fill="hold">
                                          <p:stCondLst>
                                            <p:cond delay="400"/>
                                          </p:stCondLst>
                                        </p:cTn>
                                        <p:tgtEl>
                                          <p:spTgt spid="1045"/>
                                        </p:tgtEl>
                                        <p:attrNameLst>
                                          <p:attrName>r</p:attrName>
                                        </p:attrNameLst>
                                      </p:cBhvr>
                                    </p:animRot>
                                    <p:animRot by="-240000">
                                      <p:cBhvr>
                                        <p:cTn id="63" dur="200" fill="hold">
                                          <p:stCondLst>
                                            <p:cond delay="600"/>
                                          </p:stCondLst>
                                        </p:cTn>
                                        <p:tgtEl>
                                          <p:spTgt spid="1045"/>
                                        </p:tgtEl>
                                        <p:attrNameLst>
                                          <p:attrName>r</p:attrName>
                                        </p:attrNameLst>
                                      </p:cBhvr>
                                    </p:animRot>
                                    <p:animRot by="120000">
                                      <p:cBhvr>
                                        <p:cTn id="64" dur="200" fill="hold">
                                          <p:stCondLst>
                                            <p:cond delay="800"/>
                                          </p:stCondLst>
                                        </p:cTn>
                                        <p:tgtEl>
                                          <p:spTgt spid="1045"/>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1047"/>
                                        </p:tgtEl>
                                        <p:attrNameLst>
                                          <p:attrName>r</p:attrName>
                                        </p:attrNameLst>
                                      </p:cBhvr>
                                    </p:animRot>
                                    <p:animRot by="-240000">
                                      <p:cBhvr>
                                        <p:cTn id="67" dur="200" fill="hold">
                                          <p:stCondLst>
                                            <p:cond delay="200"/>
                                          </p:stCondLst>
                                        </p:cTn>
                                        <p:tgtEl>
                                          <p:spTgt spid="1047"/>
                                        </p:tgtEl>
                                        <p:attrNameLst>
                                          <p:attrName>r</p:attrName>
                                        </p:attrNameLst>
                                      </p:cBhvr>
                                    </p:animRot>
                                    <p:animRot by="240000">
                                      <p:cBhvr>
                                        <p:cTn id="68" dur="200" fill="hold">
                                          <p:stCondLst>
                                            <p:cond delay="400"/>
                                          </p:stCondLst>
                                        </p:cTn>
                                        <p:tgtEl>
                                          <p:spTgt spid="1047"/>
                                        </p:tgtEl>
                                        <p:attrNameLst>
                                          <p:attrName>r</p:attrName>
                                        </p:attrNameLst>
                                      </p:cBhvr>
                                    </p:animRot>
                                    <p:animRot by="-240000">
                                      <p:cBhvr>
                                        <p:cTn id="69" dur="200" fill="hold">
                                          <p:stCondLst>
                                            <p:cond delay="600"/>
                                          </p:stCondLst>
                                        </p:cTn>
                                        <p:tgtEl>
                                          <p:spTgt spid="1047"/>
                                        </p:tgtEl>
                                        <p:attrNameLst>
                                          <p:attrName>r</p:attrName>
                                        </p:attrNameLst>
                                      </p:cBhvr>
                                    </p:animRot>
                                    <p:animRot by="120000">
                                      <p:cBhvr>
                                        <p:cTn id="70" dur="200" fill="hold">
                                          <p:stCondLst>
                                            <p:cond delay="800"/>
                                          </p:stCondLst>
                                        </p:cTn>
                                        <p:tgtEl>
                                          <p:spTgt spid="1047"/>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029"/>
                                        </p:tgtEl>
                                        <p:attrNameLst>
                                          <p:attrName>r</p:attrName>
                                        </p:attrNameLst>
                                      </p:cBhvr>
                                    </p:animRot>
                                    <p:animRot by="-240000">
                                      <p:cBhvr>
                                        <p:cTn id="73" dur="200" fill="hold">
                                          <p:stCondLst>
                                            <p:cond delay="200"/>
                                          </p:stCondLst>
                                        </p:cTn>
                                        <p:tgtEl>
                                          <p:spTgt spid="1029"/>
                                        </p:tgtEl>
                                        <p:attrNameLst>
                                          <p:attrName>r</p:attrName>
                                        </p:attrNameLst>
                                      </p:cBhvr>
                                    </p:animRot>
                                    <p:animRot by="240000">
                                      <p:cBhvr>
                                        <p:cTn id="74" dur="200" fill="hold">
                                          <p:stCondLst>
                                            <p:cond delay="400"/>
                                          </p:stCondLst>
                                        </p:cTn>
                                        <p:tgtEl>
                                          <p:spTgt spid="1029"/>
                                        </p:tgtEl>
                                        <p:attrNameLst>
                                          <p:attrName>r</p:attrName>
                                        </p:attrNameLst>
                                      </p:cBhvr>
                                    </p:animRot>
                                    <p:animRot by="-240000">
                                      <p:cBhvr>
                                        <p:cTn id="75" dur="200" fill="hold">
                                          <p:stCondLst>
                                            <p:cond delay="600"/>
                                          </p:stCondLst>
                                        </p:cTn>
                                        <p:tgtEl>
                                          <p:spTgt spid="1029"/>
                                        </p:tgtEl>
                                        <p:attrNameLst>
                                          <p:attrName>r</p:attrName>
                                        </p:attrNameLst>
                                      </p:cBhvr>
                                    </p:animRot>
                                    <p:animRot by="120000">
                                      <p:cBhvr>
                                        <p:cTn id="76" dur="200" fill="hold">
                                          <p:stCondLst>
                                            <p:cond delay="800"/>
                                          </p:stCondLst>
                                        </p:cTn>
                                        <p:tgtEl>
                                          <p:spTgt spid="1029"/>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030"/>
                                        </p:tgtEl>
                                        <p:attrNameLst>
                                          <p:attrName>r</p:attrName>
                                        </p:attrNameLst>
                                      </p:cBhvr>
                                    </p:animRot>
                                    <p:animRot by="-240000">
                                      <p:cBhvr>
                                        <p:cTn id="79" dur="200" fill="hold">
                                          <p:stCondLst>
                                            <p:cond delay="200"/>
                                          </p:stCondLst>
                                        </p:cTn>
                                        <p:tgtEl>
                                          <p:spTgt spid="1030"/>
                                        </p:tgtEl>
                                        <p:attrNameLst>
                                          <p:attrName>r</p:attrName>
                                        </p:attrNameLst>
                                      </p:cBhvr>
                                    </p:animRot>
                                    <p:animRot by="240000">
                                      <p:cBhvr>
                                        <p:cTn id="80" dur="200" fill="hold">
                                          <p:stCondLst>
                                            <p:cond delay="400"/>
                                          </p:stCondLst>
                                        </p:cTn>
                                        <p:tgtEl>
                                          <p:spTgt spid="1030"/>
                                        </p:tgtEl>
                                        <p:attrNameLst>
                                          <p:attrName>r</p:attrName>
                                        </p:attrNameLst>
                                      </p:cBhvr>
                                    </p:animRot>
                                    <p:animRot by="-240000">
                                      <p:cBhvr>
                                        <p:cTn id="81" dur="200" fill="hold">
                                          <p:stCondLst>
                                            <p:cond delay="600"/>
                                          </p:stCondLst>
                                        </p:cTn>
                                        <p:tgtEl>
                                          <p:spTgt spid="1030"/>
                                        </p:tgtEl>
                                        <p:attrNameLst>
                                          <p:attrName>r</p:attrName>
                                        </p:attrNameLst>
                                      </p:cBhvr>
                                    </p:animRot>
                                    <p:animRot by="120000">
                                      <p:cBhvr>
                                        <p:cTn id="82" dur="200" fill="hold">
                                          <p:stCondLst>
                                            <p:cond delay="800"/>
                                          </p:stCondLst>
                                        </p:cTn>
                                        <p:tgtEl>
                                          <p:spTgt spid="1030"/>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031"/>
                                        </p:tgtEl>
                                        <p:attrNameLst>
                                          <p:attrName>r</p:attrName>
                                        </p:attrNameLst>
                                      </p:cBhvr>
                                    </p:animRot>
                                    <p:animRot by="-240000">
                                      <p:cBhvr>
                                        <p:cTn id="85" dur="200" fill="hold">
                                          <p:stCondLst>
                                            <p:cond delay="200"/>
                                          </p:stCondLst>
                                        </p:cTn>
                                        <p:tgtEl>
                                          <p:spTgt spid="1031"/>
                                        </p:tgtEl>
                                        <p:attrNameLst>
                                          <p:attrName>r</p:attrName>
                                        </p:attrNameLst>
                                      </p:cBhvr>
                                    </p:animRot>
                                    <p:animRot by="240000">
                                      <p:cBhvr>
                                        <p:cTn id="86" dur="200" fill="hold">
                                          <p:stCondLst>
                                            <p:cond delay="400"/>
                                          </p:stCondLst>
                                        </p:cTn>
                                        <p:tgtEl>
                                          <p:spTgt spid="1031"/>
                                        </p:tgtEl>
                                        <p:attrNameLst>
                                          <p:attrName>r</p:attrName>
                                        </p:attrNameLst>
                                      </p:cBhvr>
                                    </p:animRot>
                                    <p:animRot by="-240000">
                                      <p:cBhvr>
                                        <p:cTn id="87" dur="200" fill="hold">
                                          <p:stCondLst>
                                            <p:cond delay="600"/>
                                          </p:stCondLst>
                                        </p:cTn>
                                        <p:tgtEl>
                                          <p:spTgt spid="1031"/>
                                        </p:tgtEl>
                                        <p:attrNameLst>
                                          <p:attrName>r</p:attrName>
                                        </p:attrNameLst>
                                      </p:cBhvr>
                                    </p:animRot>
                                    <p:animRot by="120000">
                                      <p:cBhvr>
                                        <p:cTn id="88" dur="200" fill="hold">
                                          <p:stCondLst>
                                            <p:cond delay="800"/>
                                          </p:stCondLst>
                                        </p:cTn>
                                        <p:tgtEl>
                                          <p:spTgt spid="1031"/>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1033"/>
                                        </p:tgtEl>
                                        <p:attrNameLst>
                                          <p:attrName>r</p:attrName>
                                        </p:attrNameLst>
                                      </p:cBhvr>
                                    </p:animRot>
                                    <p:animRot by="-240000">
                                      <p:cBhvr>
                                        <p:cTn id="91" dur="200" fill="hold">
                                          <p:stCondLst>
                                            <p:cond delay="200"/>
                                          </p:stCondLst>
                                        </p:cTn>
                                        <p:tgtEl>
                                          <p:spTgt spid="1033"/>
                                        </p:tgtEl>
                                        <p:attrNameLst>
                                          <p:attrName>r</p:attrName>
                                        </p:attrNameLst>
                                      </p:cBhvr>
                                    </p:animRot>
                                    <p:animRot by="240000">
                                      <p:cBhvr>
                                        <p:cTn id="92" dur="200" fill="hold">
                                          <p:stCondLst>
                                            <p:cond delay="400"/>
                                          </p:stCondLst>
                                        </p:cTn>
                                        <p:tgtEl>
                                          <p:spTgt spid="1033"/>
                                        </p:tgtEl>
                                        <p:attrNameLst>
                                          <p:attrName>r</p:attrName>
                                        </p:attrNameLst>
                                      </p:cBhvr>
                                    </p:animRot>
                                    <p:animRot by="-240000">
                                      <p:cBhvr>
                                        <p:cTn id="93" dur="200" fill="hold">
                                          <p:stCondLst>
                                            <p:cond delay="600"/>
                                          </p:stCondLst>
                                        </p:cTn>
                                        <p:tgtEl>
                                          <p:spTgt spid="1033"/>
                                        </p:tgtEl>
                                        <p:attrNameLst>
                                          <p:attrName>r</p:attrName>
                                        </p:attrNameLst>
                                      </p:cBhvr>
                                    </p:animRot>
                                    <p:animRot by="120000">
                                      <p:cBhvr>
                                        <p:cTn id="94" dur="200" fill="hold">
                                          <p:stCondLst>
                                            <p:cond delay="800"/>
                                          </p:stCondLst>
                                        </p:cTn>
                                        <p:tgtEl>
                                          <p:spTgt spid="1033"/>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100" fill="hold">
                                          <p:stCondLst>
                                            <p:cond delay="0"/>
                                          </p:stCondLst>
                                        </p:cTn>
                                        <p:tgtEl>
                                          <p:spTgt spid="1032"/>
                                        </p:tgtEl>
                                        <p:attrNameLst>
                                          <p:attrName>r</p:attrName>
                                        </p:attrNameLst>
                                      </p:cBhvr>
                                    </p:animRot>
                                    <p:animRot by="-240000">
                                      <p:cBhvr>
                                        <p:cTn id="97" dur="200" fill="hold">
                                          <p:stCondLst>
                                            <p:cond delay="200"/>
                                          </p:stCondLst>
                                        </p:cTn>
                                        <p:tgtEl>
                                          <p:spTgt spid="1032"/>
                                        </p:tgtEl>
                                        <p:attrNameLst>
                                          <p:attrName>r</p:attrName>
                                        </p:attrNameLst>
                                      </p:cBhvr>
                                    </p:animRot>
                                    <p:animRot by="240000">
                                      <p:cBhvr>
                                        <p:cTn id="98" dur="200" fill="hold">
                                          <p:stCondLst>
                                            <p:cond delay="400"/>
                                          </p:stCondLst>
                                        </p:cTn>
                                        <p:tgtEl>
                                          <p:spTgt spid="1032"/>
                                        </p:tgtEl>
                                        <p:attrNameLst>
                                          <p:attrName>r</p:attrName>
                                        </p:attrNameLst>
                                      </p:cBhvr>
                                    </p:animRot>
                                    <p:animRot by="-240000">
                                      <p:cBhvr>
                                        <p:cTn id="99" dur="200" fill="hold">
                                          <p:stCondLst>
                                            <p:cond delay="600"/>
                                          </p:stCondLst>
                                        </p:cTn>
                                        <p:tgtEl>
                                          <p:spTgt spid="1032"/>
                                        </p:tgtEl>
                                        <p:attrNameLst>
                                          <p:attrName>r</p:attrName>
                                        </p:attrNameLst>
                                      </p:cBhvr>
                                    </p:animRot>
                                    <p:animRot by="120000">
                                      <p:cBhvr>
                                        <p:cTn id="100" dur="200" fill="hold">
                                          <p:stCondLst>
                                            <p:cond delay="800"/>
                                          </p:stCondLst>
                                        </p:cTn>
                                        <p:tgtEl>
                                          <p:spTgt spid="1032"/>
                                        </p:tgtEl>
                                        <p:attrNameLst>
                                          <p:attrName>r</p:attrName>
                                        </p:attrNameLst>
                                      </p:cBhvr>
                                    </p:animRot>
                                  </p:childTnLst>
                                </p:cTn>
                              </p:par>
                              <p:par>
                                <p:cTn id="101" presetID="32" presetClass="emph" presetSubtype="0" repeatCount="indefinite" fill="hold" nodeType="withEffect">
                                  <p:stCondLst>
                                    <p:cond delay="0"/>
                                  </p:stCondLst>
                                  <p:childTnLst>
                                    <p:animRot by="120000">
                                      <p:cBhvr>
                                        <p:cTn id="102" dur="100" fill="hold">
                                          <p:stCondLst>
                                            <p:cond delay="0"/>
                                          </p:stCondLst>
                                        </p:cTn>
                                        <p:tgtEl>
                                          <p:spTgt spid="1034"/>
                                        </p:tgtEl>
                                        <p:attrNameLst>
                                          <p:attrName>r</p:attrName>
                                        </p:attrNameLst>
                                      </p:cBhvr>
                                    </p:animRot>
                                    <p:animRot by="-240000">
                                      <p:cBhvr>
                                        <p:cTn id="103" dur="200" fill="hold">
                                          <p:stCondLst>
                                            <p:cond delay="200"/>
                                          </p:stCondLst>
                                        </p:cTn>
                                        <p:tgtEl>
                                          <p:spTgt spid="1034"/>
                                        </p:tgtEl>
                                        <p:attrNameLst>
                                          <p:attrName>r</p:attrName>
                                        </p:attrNameLst>
                                      </p:cBhvr>
                                    </p:animRot>
                                    <p:animRot by="240000">
                                      <p:cBhvr>
                                        <p:cTn id="104" dur="200" fill="hold">
                                          <p:stCondLst>
                                            <p:cond delay="400"/>
                                          </p:stCondLst>
                                        </p:cTn>
                                        <p:tgtEl>
                                          <p:spTgt spid="1034"/>
                                        </p:tgtEl>
                                        <p:attrNameLst>
                                          <p:attrName>r</p:attrName>
                                        </p:attrNameLst>
                                      </p:cBhvr>
                                    </p:animRot>
                                    <p:animRot by="-240000">
                                      <p:cBhvr>
                                        <p:cTn id="105" dur="200" fill="hold">
                                          <p:stCondLst>
                                            <p:cond delay="600"/>
                                          </p:stCondLst>
                                        </p:cTn>
                                        <p:tgtEl>
                                          <p:spTgt spid="1034"/>
                                        </p:tgtEl>
                                        <p:attrNameLst>
                                          <p:attrName>r</p:attrName>
                                        </p:attrNameLst>
                                      </p:cBhvr>
                                    </p:animRot>
                                    <p:animRot by="120000">
                                      <p:cBhvr>
                                        <p:cTn id="106" dur="200" fill="hold">
                                          <p:stCondLst>
                                            <p:cond delay="800"/>
                                          </p:stCondLst>
                                        </p:cTn>
                                        <p:tgtEl>
                                          <p:spTgt spid="1034"/>
                                        </p:tgtEl>
                                        <p:attrNameLst>
                                          <p:attrName>r</p:attrName>
                                        </p:attrNameLst>
                                      </p:cBhvr>
                                    </p:animRo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1035"/>
                                        </p:tgtEl>
                                        <p:attrNameLst>
                                          <p:attrName>r</p:attrName>
                                        </p:attrNameLst>
                                      </p:cBhvr>
                                    </p:animRot>
                                    <p:animRot by="-240000">
                                      <p:cBhvr>
                                        <p:cTn id="109" dur="200" fill="hold">
                                          <p:stCondLst>
                                            <p:cond delay="200"/>
                                          </p:stCondLst>
                                        </p:cTn>
                                        <p:tgtEl>
                                          <p:spTgt spid="1035"/>
                                        </p:tgtEl>
                                        <p:attrNameLst>
                                          <p:attrName>r</p:attrName>
                                        </p:attrNameLst>
                                      </p:cBhvr>
                                    </p:animRot>
                                    <p:animRot by="240000">
                                      <p:cBhvr>
                                        <p:cTn id="110" dur="200" fill="hold">
                                          <p:stCondLst>
                                            <p:cond delay="400"/>
                                          </p:stCondLst>
                                        </p:cTn>
                                        <p:tgtEl>
                                          <p:spTgt spid="1035"/>
                                        </p:tgtEl>
                                        <p:attrNameLst>
                                          <p:attrName>r</p:attrName>
                                        </p:attrNameLst>
                                      </p:cBhvr>
                                    </p:animRot>
                                    <p:animRot by="-240000">
                                      <p:cBhvr>
                                        <p:cTn id="111" dur="200" fill="hold">
                                          <p:stCondLst>
                                            <p:cond delay="600"/>
                                          </p:stCondLst>
                                        </p:cTn>
                                        <p:tgtEl>
                                          <p:spTgt spid="1035"/>
                                        </p:tgtEl>
                                        <p:attrNameLst>
                                          <p:attrName>r</p:attrName>
                                        </p:attrNameLst>
                                      </p:cBhvr>
                                    </p:animRot>
                                    <p:animRot by="120000">
                                      <p:cBhvr>
                                        <p:cTn id="112" dur="200" fill="hold">
                                          <p:stCondLst>
                                            <p:cond delay="800"/>
                                          </p:stCondLst>
                                        </p:cTn>
                                        <p:tgtEl>
                                          <p:spTgt spid="1035"/>
                                        </p:tgtEl>
                                        <p:attrNameLst>
                                          <p:attrName>r</p:attrName>
                                        </p:attrNameLst>
                                      </p:cBhvr>
                                    </p:animRot>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1036"/>
                                        </p:tgtEl>
                                        <p:attrNameLst>
                                          <p:attrName>r</p:attrName>
                                        </p:attrNameLst>
                                      </p:cBhvr>
                                    </p:animRot>
                                    <p:animRot by="-240000">
                                      <p:cBhvr>
                                        <p:cTn id="115" dur="200" fill="hold">
                                          <p:stCondLst>
                                            <p:cond delay="200"/>
                                          </p:stCondLst>
                                        </p:cTn>
                                        <p:tgtEl>
                                          <p:spTgt spid="1036"/>
                                        </p:tgtEl>
                                        <p:attrNameLst>
                                          <p:attrName>r</p:attrName>
                                        </p:attrNameLst>
                                      </p:cBhvr>
                                    </p:animRot>
                                    <p:animRot by="240000">
                                      <p:cBhvr>
                                        <p:cTn id="116" dur="200" fill="hold">
                                          <p:stCondLst>
                                            <p:cond delay="400"/>
                                          </p:stCondLst>
                                        </p:cTn>
                                        <p:tgtEl>
                                          <p:spTgt spid="1036"/>
                                        </p:tgtEl>
                                        <p:attrNameLst>
                                          <p:attrName>r</p:attrName>
                                        </p:attrNameLst>
                                      </p:cBhvr>
                                    </p:animRot>
                                    <p:animRot by="-240000">
                                      <p:cBhvr>
                                        <p:cTn id="117" dur="200" fill="hold">
                                          <p:stCondLst>
                                            <p:cond delay="600"/>
                                          </p:stCondLst>
                                        </p:cTn>
                                        <p:tgtEl>
                                          <p:spTgt spid="1036"/>
                                        </p:tgtEl>
                                        <p:attrNameLst>
                                          <p:attrName>r</p:attrName>
                                        </p:attrNameLst>
                                      </p:cBhvr>
                                    </p:animRot>
                                    <p:animRot by="120000">
                                      <p:cBhvr>
                                        <p:cTn id="118"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dirty="0" err="1">
                <a:solidFill>
                  <a:schemeClr val="bg1"/>
                </a:solidFill>
                <a:latin typeface="Arial" panose="020B0604020202020204" pitchFamily="34" charset="0"/>
                <a:cs typeface="Arial" panose="020B0604020202020204" pitchFamily="34" charset="0"/>
              </a:rPr>
              <a:t>Ārpusstudiju</a:t>
            </a:r>
            <a:endParaRPr lang="lv-LV" sz="2200" b="1" dirty="0">
              <a:solidFill>
                <a:schemeClr val="bg1"/>
              </a:solidFill>
              <a:latin typeface="Arial" panose="020B0604020202020204" pitchFamily="34" charset="0"/>
              <a:cs typeface="Arial" panose="020B0604020202020204" pitchFamily="34" charset="0"/>
            </a:endParaRPr>
          </a:p>
          <a:p>
            <a:r>
              <a:rPr lang="lv-LV" sz="2200" b="1" dirty="0">
                <a:solidFill>
                  <a:schemeClr val="bg1"/>
                </a:solidFill>
                <a:latin typeface="Arial" panose="020B0604020202020204" pitchFamily="34" charset="0"/>
                <a:cs typeface="Arial" panose="020B0604020202020204" pitchFamily="34" charset="0"/>
              </a:rPr>
              <a:t>aktivitātes</a:t>
            </a:r>
          </a:p>
        </p:txBody>
      </p:sp>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D:\Desktop\RSU\ak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75555"/>
            <a:ext cx="6397501" cy="473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0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19458"/>
                                        </p:tgtEl>
                                        <p:attrNameLst>
                                          <p:attrName>style.visibility</p:attrName>
                                        </p:attrNameLst>
                                      </p:cBhvr>
                                      <p:to>
                                        <p:strVal val="visible"/>
                                      </p:to>
                                    </p:set>
                                    <p:animEffect transition="in" filter="randombar(vertical)">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430887"/>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Studiju vide</a:t>
            </a:r>
          </a:p>
        </p:txBody>
      </p:sp>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D:\Desktop\RSU\v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267494"/>
            <a:ext cx="6260637" cy="467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04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20482"/>
                                        </p:tgtEl>
                                        <p:attrNameLst>
                                          <p:attrName>style.visibility</p:attrName>
                                        </p:attrNameLst>
                                      </p:cBhvr>
                                      <p:to>
                                        <p:strVal val="visible"/>
                                      </p:to>
                                    </p:set>
                                    <p:animEffect transition="in" filter="randombar(vertical)">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Iepazīsti RSU</a:t>
            </a:r>
          </a:p>
          <a:p>
            <a:r>
              <a:rPr lang="lv-LV" sz="2200" b="1" dirty="0">
                <a:solidFill>
                  <a:schemeClr val="bg1"/>
                </a:solidFill>
                <a:latin typeface="Arial" panose="020B0604020202020204" pitchFamily="34" charset="0"/>
                <a:cs typeface="Arial" panose="020B0604020202020204" pitchFamily="34" charset="0"/>
              </a:rPr>
              <a:t>tuvāk</a:t>
            </a:r>
          </a:p>
        </p:txBody>
      </p:sp>
      <p:pic>
        <p:nvPicPr>
          <p:cNvPr id="21507" name="Picture 3" descr="D:\Desktop\RSU\m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79876"/>
            <a:ext cx="5870966" cy="39920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35529" y="4437058"/>
            <a:ext cx="1611788" cy="430887"/>
          </a:xfrm>
          <a:prstGeom prst="rect">
            <a:avLst/>
          </a:prstGeom>
          <a:noFill/>
        </p:spPr>
        <p:txBody>
          <a:bodyPr wrap="none" rtlCol="0">
            <a:spAutoFit/>
          </a:bodyPr>
          <a:lstStyle/>
          <a:p>
            <a:r>
              <a:rPr lang="lv-LV" sz="2200" dirty="0" err="1">
                <a:solidFill>
                  <a:srgbClr val="0066FF"/>
                </a:solidFill>
                <a:latin typeface="Arial" panose="020B0604020202020204" pitchFamily="34" charset="0"/>
                <a:cs typeface="Arial" panose="020B0604020202020204" pitchFamily="34" charset="0"/>
              </a:rPr>
              <a:t>www.rsu.lv</a:t>
            </a:r>
            <a:r>
              <a:rPr lang="lv-LV" sz="2200" dirty="0">
                <a:solidFill>
                  <a:srgbClr val="0066FF"/>
                </a:solidFill>
                <a:latin typeface="Arial" panose="020B0604020202020204" pitchFamily="34" charset="0"/>
                <a:cs typeface="Arial" panose="020B0604020202020204" pitchFamily="34" charset="0"/>
              </a:rPr>
              <a:t>/</a:t>
            </a:r>
          </a:p>
        </p:txBody>
      </p:sp>
      <p:sp>
        <p:nvSpPr>
          <p:cNvPr id="8" name="TextBox 7"/>
          <p:cNvSpPr txBox="1"/>
          <p:nvPr/>
        </p:nvSpPr>
        <p:spPr>
          <a:xfrm>
            <a:off x="3203848" y="1511241"/>
            <a:ext cx="1548822"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Atvērto durvju diena</a:t>
            </a:r>
          </a:p>
        </p:txBody>
      </p:sp>
      <p:sp>
        <p:nvSpPr>
          <p:cNvPr id="9" name="TextBox 8"/>
          <p:cNvSpPr txBox="1"/>
          <p:nvPr/>
        </p:nvSpPr>
        <p:spPr>
          <a:xfrm>
            <a:off x="3203848" y="2079888"/>
            <a:ext cx="1327608"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Ekskursijas RSU</a:t>
            </a:r>
          </a:p>
        </p:txBody>
      </p:sp>
      <p:sp>
        <p:nvSpPr>
          <p:cNvPr id="10" name="TextBox 9"/>
          <p:cNvSpPr txBox="1"/>
          <p:nvPr/>
        </p:nvSpPr>
        <p:spPr>
          <a:xfrm>
            <a:off x="3203848" y="2726799"/>
            <a:ext cx="1608133"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Sagatavošanas kursi</a:t>
            </a:r>
          </a:p>
        </p:txBody>
      </p:sp>
      <p:sp>
        <p:nvSpPr>
          <p:cNvPr id="11" name="TextBox 10"/>
          <p:cNvSpPr txBox="1"/>
          <p:nvPr/>
        </p:nvSpPr>
        <p:spPr>
          <a:xfrm>
            <a:off x="3208178" y="3313316"/>
            <a:ext cx="756938"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Izstādes</a:t>
            </a:r>
          </a:p>
        </p:txBody>
      </p:sp>
      <p:sp>
        <p:nvSpPr>
          <p:cNvPr id="12" name="TextBox 11"/>
          <p:cNvSpPr txBox="1"/>
          <p:nvPr/>
        </p:nvSpPr>
        <p:spPr>
          <a:xfrm>
            <a:off x="3208178" y="3939902"/>
            <a:ext cx="1438214"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Konsultācijas ZPD</a:t>
            </a:r>
          </a:p>
        </p:txBody>
      </p:sp>
      <p:sp>
        <p:nvSpPr>
          <p:cNvPr id="13" name="TextBox 12"/>
          <p:cNvSpPr txBox="1"/>
          <p:nvPr/>
        </p:nvSpPr>
        <p:spPr>
          <a:xfrm>
            <a:off x="6228184" y="1470144"/>
            <a:ext cx="1282723"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Pielaiko studijas</a:t>
            </a:r>
          </a:p>
        </p:txBody>
      </p:sp>
      <p:sp>
        <p:nvSpPr>
          <p:cNvPr id="14" name="TextBox 13"/>
          <p:cNvSpPr txBox="1"/>
          <p:nvPr/>
        </p:nvSpPr>
        <p:spPr>
          <a:xfrm>
            <a:off x="5724128" y="2079888"/>
            <a:ext cx="1114408"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RSU vēstneši</a:t>
            </a:r>
          </a:p>
        </p:txBody>
      </p:sp>
      <p:sp>
        <p:nvSpPr>
          <p:cNvPr id="15" name="TextBox 14"/>
          <p:cNvSpPr txBox="1"/>
          <p:nvPr/>
        </p:nvSpPr>
        <p:spPr>
          <a:xfrm>
            <a:off x="6228184" y="2726799"/>
            <a:ext cx="1879041"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Jauno mediķu akadēmija</a:t>
            </a:r>
          </a:p>
        </p:txBody>
      </p:sp>
      <p:sp>
        <p:nvSpPr>
          <p:cNvPr id="16" name="TextBox 15"/>
          <p:cNvSpPr txBox="1"/>
          <p:nvPr/>
        </p:nvSpPr>
        <p:spPr>
          <a:xfrm>
            <a:off x="5724128" y="3313316"/>
            <a:ext cx="1675459"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Karjeras konsultācijas</a:t>
            </a:r>
          </a:p>
        </p:txBody>
      </p:sp>
      <p:sp>
        <p:nvSpPr>
          <p:cNvPr id="17" name="TextBox 16"/>
          <p:cNvSpPr txBox="1"/>
          <p:nvPr/>
        </p:nvSpPr>
        <p:spPr>
          <a:xfrm>
            <a:off x="6285603" y="3939902"/>
            <a:ext cx="1257075" cy="276999"/>
          </a:xfrm>
          <a:prstGeom prst="rect">
            <a:avLst/>
          </a:prstGeom>
          <a:noFill/>
        </p:spPr>
        <p:txBody>
          <a:bodyPr wrap="none" rtlCol="0">
            <a:spAutoFit/>
          </a:bodyPr>
          <a:lstStyle/>
          <a:p>
            <a:r>
              <a:rPr lang="lv-LV" sz="1200" dirty="0">
                <a:solidFill>
                  <a:schemeClr val="bg1"/>
                </a:solidFill>
                <a:latin typeface="Arial" panose="020B0604020202020204" pitchFamily="34" charset="0"/>
                <a:cs typeface="Arial" panose="020B0604020202020204" pitchFamily="34" charset="0"/>
              </a:rPr>
              <a:t>Studiju iespējas</a:t>
            </a:r>
          </a:p>
        </p:txBody>
      </p:sp>
      <p:cxnSp>
        <p:nvCxnSpPr>
          <p:cNvPr id="18" name="Straight Connector 17">
            <a:extLst>
              <a:ext uri="{FF2B5EF4-FFF2-40B4-BE49-F238E27FC236}">
                <a16:creationId xmlns:a16="http://schemas.microsoft.com/office/drawing/2014/main" id="{8286157E-73CC-4CBA-81A1-F0685F0A93B3}"/>
              </a:ext>
            </a:extLst>
          </p:cNvPr>
          <p:cNvCxnSpPr>
            <a:cxnSpLocks/>
          </p:cNvCxnSpPr>
          <p:nvPr/>
        </p:nvCxnSpPr>
        <p:spPr>
          <a:xfrm>
            <a:off x="5076056" y="4876006"/>
            <a:ext cx="1408679" cy="0"/>
          </a:xfrm>
          <a:prstGeom prst="line">
            <a:avLst/>
          </a:prstGeom>
          <a:ln w="25400">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59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21507"/>
                                        </p:tgtEl>
                                        <p:attrNameLst>
                                          <p:attrName>style.visibility</p:attrName>
                                        </p:attrNameLst>
                                      </p:cBhvr>
                                      <p:to>
                                        <p:strVal val="visible"/>
                                      </p:to>
                                    </p:set>
                                    <p:animEffect transition="in" filter="randombar(vertical)">
                                      <p:cBhvr>
                                        <p:cTn id="7" dur="2000"/>
                                        <p:tgtEl>
                                          <p:spTgt spid="21507"/>
                                        </p:tgtEl>
                                      </p:cBhvr>
                                    </p:animEffect>
                                  </p:childTnLst>
                                </p:cTn>
                              </p:par>
                              <p:par>
                                <p:cTn id="8" presetID="14" presetClass="entr" presetSubtype="5"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randombar(vertical)">
                                      <p:cBhvr>
                                        <p:cTn id="10" dur="2000"/>
                                        <p:tgtEl>
                                          <p:spTgt spid="8"/>
                                        </p:tgtEl>
                                      </p:cBhvr>
                                    </p:animEffect>
                                  </p:childTnLst>
                                </p:cTn>
                              </p:par>
                              <p:par>
                                <p:cTn id="11" presetID="14" presetClass="entr" presetSubtype="5"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randombar(vertical)">
                                      <p:cBhvr>
                                        <p:cTn id="13" dur="2000"/>
                                        <p:tgtEl>
                                          <p:spTgt spid="9"/>
                                        </p:tgtEl>
                                      </p:cBhvr>
                                    </p:animEffect>
                                  </p:childTnLst>
                                </p:cTn>
                              </p:par>
                              <p:par>
                                <p:cTn id="14" presetID="14" presetClass="entr" presetSubtype="5"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randombar(vertical)">
                                      <p:cBhvr>
                                        <p:cTn id="16" dur="2000"/>
                                        <p:tgtEl>
                                          <p:spTgt spid="10"/>
                                        </p:tgtEl>
                                      </p:cBhvr>
                                    </p:animEffect>
                                  </p:childTnLst>
                                </p:cTn>
                              </p:par>
                              <p:par>
                                <p:cTn id="17" presetID="14" presetClass="entr" presetSubtype="5"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randombar(vertical)">
                                      <p:cBhvr>
                                        <p:cTn id="19" dur="2000"/>
                                        <p:tgtEl>
                                          <p:spTgt spid="11"/>
                                        </p:tgtEl>
                                      </p:cBhvr>
                                    </p:animEffect>
                                  </p:childTnLst>
                                </p:cTn>
                              </p:par>
                              <p:par>
                                <p:cTn id="20" presetID="14" presetClass="entr" presetSubtype="5"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2000"/>
                                        <p:tgtEl>
                                          <p:spTgt spid="12"/>
                                        </p:tgtEl>
                                      </p:cBhvr>
                                    </p:animEffect>
                                  </p:childTnLst>
                                </p:cTn>
                              </p:par>
                              <p:par>
                                <p:cTn id="23" presetID="14" presetClass="entr" presetSubtype="5" fill="hold" grpId="0" nodeType="with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randombar(vertical)">
                                      <p:cBhvr>
                                        <p:cTn id="25" dur="2000"/>
                                        <p:tgtEl>
                                          <p:spTgt spid="13"/>
                                        </p:tgtEl>
                                      </p:cBhvr>
                                    </p:animEffect>
                                  </p:childTnLst>
                                </p:cTn>
                              </p:par>
                              <p:par>
                                <p:cTn id="26" presetID="14" presetClass="entr" presetSubtype="5"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randombar(vertical)">
                                      <p:cBhvr>
                                        <p:cTn id="28" dur="2000"/>
                                        <p:tgtEl>
                                          <p:spTgt spid="14"/>
                                        </p:tgtEl>
                                      </p:cBhvr>
                                    </p:animEffect>
                                  </p:childTnLst>
                                </p:cTn>
                              </p:par>
                              <p:par>
                                <p:cTn id="29" presetID="14" presetClass="entr" presetSubtype="5" fill="hold" grpId="0" nodeType="withEffect">
                                  <p:stCondLst>
                                    <p:cond delay="500"/>
                                  </p:stCondLst>
                                  <p:childTnLst>
                                    <p:set>
                                      <p:cBhvr>
                                        <p:cTn id="30" dur="1" fill="hold">
                                          <p:stCondLst>
                                            <p:cond delay="0"/>
                                          </p:stCondLst>
                                        </p:cTn>
                                        <p:tgtEl>
                                          <p:spTgt spid="15"/>
                                        </p:tgtEl>
                                        <p:attrNameLst>
                                          <p:attrName>style.visibility</p:attrName>
                                        </p:attrNameLst>
                                      </p:cBhvr>
                                      <p:to>
                                        <p:strVal val="visible"/>
                                      </p:to>
                                    </p:set>
                                    <p:animEffect transition="in" filter="randombar(vertical)">
                                      <p:cBhvr>
                                        <p:cTn id="31" dur="2000"/>
                                        <p:tgtEl>
                                          <p:spTgt spid="15"/>
                                        </p:tgtEl>
                                      </p:cBhvr>
                                    </p:animEffect>
                                  </p:childTnLst>
                                </p:cTn>
                              </p:par>
                              <p:par>
                                <p:cTn id="32" presetID="14" presetClass="entr" presetSubtype="5" fill="hold" grpId="0" nodeType="withEffect">
                                  <p:stCondLst>
                                    <p:cond delay="500"/>
                                  </p:stCondLst>
                                  <p:childTnLst>
                                    <p:set>
                                      <p:cBhvr>
                                        <p:cTn id="33" dur="1" fill="hold">
                                          <p:stCondLst>
                                            <p:cond delay="0"/>
                                          </p:stCondLst>
                                        </p:cTn>
                                        <p:tgtEl>
                                          <p:spTgt spid="16"/>
                                        </p:tgtEl>
                                        <p:attrNameLst>
                                          <p:attrName>style.visibility</p:attrName>
                                        </p:attrNameLst>
                                      </p:cBhvr>
                                      <p:to>
                                        <p:strVal val="visible"/>
                                      </p:to>
                                    </p:set>
                                    <p:animEffect transition="in" filter="randombar(vertical)">
                                      <p:cBhvr>
                                        <p:cTn id="34" dur="2000"/>
                                        <p:tgtEl>
                                          <p:spTgt spid="16"/>
                                        </p:tgtEl>
                                      </p:cBhvr>
                                    </p:animEffect>
                                  </p:childTnLst>
                                </p:cTn>
                              </p:par>
                              <p:par>
                                <p:cTn id="35" presetID="14" presetClass="entr" presetSubtype="5" fill="hold" grpId="0" nodeType="withEffect">
                                  <p:stCondLst>
                                    <p:cond delay="500"/>
                                  </p:stCondLst>
                                  <p:childTnLst>
                                    <p:set>
                                      <p:cBhvr>
                                        <p:cTn id="36" dur="1" fill="hold">
                                          <p:stCondLst>
                                            <p:cond delay="0"/>
                                          </p:stCondLst>
                                        </p:cTn>
                                        <p:tgtEl>
                                          <p:spTgt spid="17"/>
                                        </p:tgtEl>
                                        <p:attrNameLst>
                                          <p:attrName>style.visibility</p:attrName>
                                        </p:attrNameLst>
                                      </p:cBhvr>
                                      <p:to>
                                        <p:strVal val="visible"/>
                                      </p:to>
                                    </p:set>
                                    <p:animEffect transition="in" filter="randombar(vertical)">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spc="-150" dirty="0">
                <a:solidFill>
                  <a:schemeClr val="bg1"/>
                </a:solidFill>
                <a:latin typeface="Arial" panose="020B0604020202020204" pitchFamily="34" charset="0"/>
                <a:cs typeface="Arial" panose="020B0604020202020204" pitchFamily="34" charset="0"/>
              </a:rPr>
              <a:t>Sagatavošanās</a:t>
            </a:r>
          </a:p>
          <a:p>
            <a:r>
              <a:rPr lang="lv-LV" sz="2200" b="1" dirty="0">
                <a:solidFill>
                  <a:schemeClr val="bg1"/>
                </a:solidFill>
                <a:latin typeface="Arial" panose="020B0604020202020204" pitchFamily="34" charset="0"/>
                <a:cs typeface="Arial" panose="020B0604020202020204" pitchFamily="34" charset="0"/>
              </a:rPr>
              <a:t>kursi</a:t>
            </a:r>
          </a:p>
        </p:txBody>
      </p:sp>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D:\Desktop\RSU\23slai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0379" y="1097987"/>
            <a:ext cx="2197100" cy="2414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6EA700-66A5-294F-8273-9A3ADEBDF2C2}"/>
              </a:ext>
            </a:extLst>
          </p:cNvPr>
          <p:cNvPicPr>
            <a:picLocks noChangeAspect="1"/>
          </p:cNvPicPr>
          <p:nvPr/>
        </p:nvPicPr>
        <p:blipFill>
          <a:blip r:embed="rId5"/>
          <a:stretch>
            <a:fillRect/>
          </a:stretch>
        </p:blipFill>
        <p:spPr>
          <a:xfrm>
            <a:off x="4860032" y="1156270"/>
            <a:ext cx="4165600" cy="3098800"/>
          </a:xfrm>
          <a:prstGeom prst="rect">
            <a:avLst/>
          </a:prstGeom>
        </p:spPr>
      </p:pic>
      <p:sp>
        <p:nvSpPr>
          <p:cNvPr id="19" name="TextBox 18"/>
          <p:cNvSpPr txBox="1"/>
          <p:nvPr/>
        </p:nvSpPr>
        <p:spPr>
          <a:xfrm>
            <a:off x="5758529" y="1299061"/>
            <a:ext cx="3021981"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Jauno mediķu akadēmija</a:t>
            </a:r>
          </a:p>
        </p:txBody>
      </p:sp>
      <p:sp>
        <p:nvSpPr>
          <p:cNvPr id="21" name="TextBox 20"/>
          <p:cNvSpPr txBox="1"/>
          <p:nvPr/>
        </p:nvSpPr>
        <p:spPr>
          <a:xfrm>
            <a:off x="5729603" y="2401960"/>
            <a:ext cx="2553904" cy="707886"/>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Jauno diplomātu un </a:t>
            </a:r>
          </a:p>
          <a:p>
            <a:r>
              <a:rPr lang="lv-LV" sz="2000" dirty="0">
                <a:solidFill>
                  <a:srgbClr val="3C3C3B"/>
                </a:solidFill>
                <a:latin typeface="Arial" panose="020B0604020202020204" pitchFamily="34" charset="0"/>
                <a:cs typeface="Arial" panose="020B0604020202020204" pitchFamily="34" charset="0"/>
              </a:rPr>
              <a:t>Politologu akadēmija</a:t>
            </a:r>
          </a:p>
        </p:txBody>
      </p:sp>
      <p:sp>
        <p:nvSpPr>
          <p:cNvPr id="22" name="TextBox 21"/>
          <p:cNvSpPr txBox="1"/>
          <p:nvPr/>
        </p:nvSpPr>
        <p:spPr>
          <a:xfrm>
            <a:off x="5686839" y="3644384"/>
            <a:ext cx="2949846"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CE sagatavošanas kursi</a:t>
            </a:r>
          </a:p>
        </p:txBody>
      </p:sp>
    </p:spTree>
    <p:extLst>
      <p:ext uri="{BB962C8B-B14F-4D97-AF65-F5344CB8AC3E}">
        <p14:creationId xmlns:p14="http://schemas.microsoft.com/office/powerpoint/2010/main" val="139066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000" fill="hold"/>
                                        <p:tgtEl>
                                          <p:spTgt spid="21"/>
                                        </p:tgtEl>
                                        <p:attrNameLst>
                                          <p:attrName>ppt_x</p:attrName>
                                        </p:attrNameLst>
                                      </p:cBhvr>
                                      <p:tavLst>
                                        <p:tav tm="0">
                                          <p:val>
                                            <p:strVal val="1+#ppt_w/2"/>
                                          </p:val>
                                        </p:tav>
                                        <p:tav tm="100000">
                                          <p:val>
                                            <p:strVal val="#ppt_x"/>
                                          </p:val>
                                        </p:tav>
                                      </p:tavLst>
                                    </p:anim>
                                    <p:anim calcmode="lin" valueType="num">
                                      <p:cBhvr additive="base">
                                        <p:cTn id="13" dur="1000" fill="hold"/>
                                        <p:tgtEl>
                                          <p:spTgt spid="2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1+#ppt_w/2"/>
                                          </p:val>
                                        </p:tav>
                                        <p:tav tm="100000">
                                          <p:val>
                                            <p:strVal val="#ppt_x"/>
                                          </p:val>
                                        </p:tav>
                                      </p:tavLst>
                                    </p:anim>
                                    <p:anim calcmode="lin" valueType="num">
                                      <p:cBhvr additive="base">
                                        <p:cTn id="1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D:\Desktop\RSU\24slaid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699939"/>
            <a:ext cx="2770187" cy="2239963"/>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D:\Desktop\RSU\24slaids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758857"/>
            <a:ext cx="4359275" cy="6619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707904" y="874406"/>
            <a:ext cx="4177619" cy="430887"/>
          </a:xfrm>
          <a:prstGeom prst="rect">
            <a:avLst/>
          </a:prstGeom>
          <a:noFill/>
        </p:spPr>
        <p:txBody>
          <a:bodyPr wrap="square" rtlCol="0">
            <a:spAutoFit/>
          </a:bodyPr>
          <a:lstStyle/>
          <a:p>
            <a:r>
              <a:rPr lang="lv-LV" sz="2200" dirty="0" err="1">
                <a:solidFill>
                  <a:srgbClr val="0066FF"/>
                </a:solidFill>
              </a:rPr>
              <a:t>www.rsu.lv</a:t>
            </a:r>
            <a:r>
              <a:rPr lang="lv-LV" sz="2200" dirty="0">
                <a:solidFill>
                  <a:srgbClr val="0066FF"/>
                </a:solidFill>
              </a:rPr>
              <a:t>/</a:t>
            </a:r>
            <a:r>
              <a:rPr lang="lv-LV" sz="2000" dirty="0">
                <a:solidFill>
                  <a:srgbClr val="0066FF"/>
                </a:solidFill>
                <a:latin typeface="Arial" panose="020B0604020202020204" pitchFamily="34" charset="0"/>
                <a:cs typeface="Arial" panose="020B0604020202020204" pitchFamily="34" charset="0"/>
              </a:rPr>
              <a:t>pieraksties-jaunumiem</a:t>
            </a:r>
          </a:p>
        </p:txBody>
      </p:sp>
      <p:cxnSp>
        <p:nvCxnSpPr>
          <p:cNvPr id="7" name="Straight Connector 6">
            <a:extLst>
              <a:ext uri="{FF2B5EF4-FFF2-40B4-BE49-F238E27FC236}">
                <a16:creationId xmlns:a16="http://schemas.microsoft.com/office/drawing/2014/main" id="{599E810D-E28D-4289-8461-D02DE4A9667C}"/>
              </a:ext>
            </a:extLst>
          </p:cNvPr>
          <p:cNvCxnSpPr>
            <a:cxnSpLocks/>
          </p:cNvCxnSpPr>
          <p:nvPr/>
        </p:nvCxnSpPr>
        <p:spPr>
          <a:xfrm>
            <a:off x="3779912" y="1275606"/>
            <a:ext cx="3954388" cy="0"/>
          </a:xfrm>
          <a:prstGeom prst="line">
            <a:avLst/>
          </a:prstGeom>
          <a:ln w="25400">
            <a:solidFill>
              <a:srgbClr val="0066FF"/>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192" y="2211710"/>
            <a:ext cx="1904762" cy="1904762"/>
          </a:xfrm>
          <a:prstGeom prst="rect">
            <a:avLst/>
          </a:prstGeom>
        </p:spPr>
      </p:pic>
    </p:spTree>
    <p:extLst>
      <p:ext uri="{BB962C8B-B14F-4D97-AF65-F5344CB8AC3E}">
        <p14:creationId xmlns:p14="http://schemas.microsoft.com/office/powerpoint/2010/main" val="95205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fade">
                                      <p:cBhvr>
                                        <p:cTn id="10" dur="1000"/>
                                        <p:tgtEl>
                                          <p:spTgt spid="235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D:\Desktop\RSU\25slaid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310" y="415372"/>
            <a:ext cx="3913187" cy="43068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495427" y="556687"/>
            <a:ext cx="797013"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rsu.lv</a:t>
            </a:r>
            <a:endParaRPr lang="lv-LV" sz="2000" dirty="0">
              <a:solidFill>
                <a:srgbClr val="3C3C3B"/>
              </a:solidFill>
              <a:latin typeface="Arial" panose="020B0604020202020204" pitchFamily="34" charset="0"/>
              <a:cs typeface="Arial" panose="020B0604020202020204" pitchFamily="34" charset="0"/>
            </a:endParaRPr>
          </a:p>
        </p:txBody>
      </p:sp>
      <p:sp>
        <p:nvSpPr>
          <p:cNvPr id="10" name="TextBox 9"/>
          <p:cNvSpPr txBox="1"/>
          <p:nvPr/>
        </p:nvSpPr>
        <p:spPr>
          <a:xfrm>
            <a:off x="4495427" y="1276767"/>
            <a:ext cx="3262432"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Rīgas Stradiņa universitāte</a:t>
            </a:r>
          </a:p>
        </p:txBody>
      </p:sp>
      <p:sp>
        <p:nvSpPr>
          <p:cNvPr id="11" name="TextBox 10"/>
          <p:cNvSpPr txBox="1"/>
          <p:nvPr/>
        </p:nvSpPr>
        <p:spPr>
          <a:xfrm>
            <a:off x="4495427" y="1995686"/>
            <a:ext cx="797013"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rsu.lv</a:t>
            </a:r>
            <a:endParaRPr lang="lv-LV" sz="2000" dirty="0">
              <a:solidFill>
                <a:srgbClr val="3C3C3B"/>
              </a:solidFill>
              <a:latin typeface="Arial" panose="020B0604020202020204" pitchFamily="34" charset="0"/>
              <a:cs typeface="Arial" panose="020B0604020202020204" pitchFamily="34" charset="0"/>
            </a:endParaRPr>
          </a:p>
        </p:txBody>
      </p:sp>
      <p:sp>
        <p:nvSpPr>
          <p:cNvPr id="12" name="TextBox 11"/>
          <p:cNvSpPr txBox="1"/>
          <p:nvPr/>
        </p:nvSpPr>
        <p:spPr>
          <a:xfrm>
            <a:off x="4495427" y="2715766"/>
            <a:ext cx="2169184"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RigasStradinsUni</a:t>
            </a:r>
            <a:endParaRPr lang="lv-LV" sz="2000" dirty="0">
              <a:solidFill>
                <a:srgbClr val="3C3C3B"/>
              </a:solidFill>
              <a:latin typeface="Arial" panose="020B0604020202020204" pitchFamily="34" charset="0"/>
              <a:cs typeface="Arial" panose="020B0604020202020204" pitchFamily="34" charset="0"/>
            </a:endParaRPr>
          </a:p>
        </p:txBody>
      </p:sp>
      <p:sp>
        <p:nvSpPr>
          <p:cNvPr id="13" name="TextBox 12"/>
          <p:cNvSpPr txBox="1"/>
          <p:nvPr/>
        </p:nvSpPr>
        <p:spPr>
          <a:xfrm>
            <a:off x="4495427" y="3395776"/>
            <a:ext cx="1141659"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RSUinfo</a:t>
            </a:r>
            <a:endParaRPr lang="lv-LV" sz="2000" dirty="0">
              <a:solidFill>
                <a:srgbClr val="3C3C3B"/>
              </a:solidFill>
              <a:latin typeface="Arial" panose="020B0604020202020204" pitchFamily="34" charset="0"/>
              <a:cs typeface="Arial" panose="020B0604020202020204" pitchFamily="34" charset="0"/>
            </a:endParaRPr>
          </a:p>
        </p:txBody>
      </p:sp>
      <p:sp>
        <p:nvSpPr>
          <p:cNvPr id="14" name="TextBox 13"/>
          <p:cNvSpPr txBox="1"/>
          <p:nvPr/>
        </p:nvSpPr>
        <p:spPr>
          <a:xfrm>
            <a:off x="4495427" y="4011910"/>
            <a:ext cx="3262432"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Rīgas Stradiņa universitāte</a:t>
            </a:r>
          </a:p>
        </p:txBody>
      </p:sp>
      <p:pic>
        <p:nvPicPr>
          <p:cNvPr id="24580" name="Picture 4" descr="D:\Desktop\RSU\25_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381" y="627062"/>
            <a:ext cx="288925" cy="288925"/>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D:\Desktop\RSU\25_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3187" y="4056805"/>
            <a:ext cx="341312" cy="341313"/>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D:\Desktop\RSU\25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6362" y="3466229"/>
            <a:ext cx="334962" cy="274637"/>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D:\Desktop\RSU\25_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774" y="2769055"/>
            <a:ext cx="338138" cy="234950"/>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D:\Desktop\RSU\25_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1125" y="2012462"/>
            <a:ext cx="325437" cy="307975"/>
          </a:xfrm>
          <a:prstGeom prst="rect">
            <a:avLst/>
          </a:prstGeom>
          <a:noFill/>
          <a:extLst>
            <a:ext uri="{909E8E84-426E-40DD-AFC4-6F175D3DCCD1}">
              <a14:hiddenFill xmlns:a14="http://schemas.microsoft.com/office/drawing/2010/main">
                <a:solidFill>
                  <a:srgbClr val="FFFFFF"/>
                </a:solidFill>
              </a14:hiddenFill>
            </a:ext>
          </a:extLst>
        </p:spPr>
      </p:pic>
      <p:pic>
        <p:nvPicPr>
          <p:cNvPr id="24585" name="Picture 9" descr="D:\Desktop\RSU\25_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4624" y="1255484"/>
            <a:ext cx="198438" cy="3349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BC7457C-833D-4B58-9E53-9789CDDAD0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212" y="1714420"/>
            <a:ext cx="3153525" cy="3153525"/>
          </a:xfrm>
          <a:prstGeom prst="rect">
            <a:avLst/>
          </a:prstGeom>
        </p:spPr>
      </p:pic>
      <p:pic>
        <p:nvPicPr>
          <p:cNvPr id="1027" name="Picture 3" descr="D:\Desktop\RSU\RSU_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75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D:\Desktop\RSU\logo_bal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3"/>
            <a:ext cx="1127125" cy="2079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7813B8-C26A-4589-A921-33F50D452BEB}"/>
              </a:ext>
            </a:extLst>
          </p:cNvPr>
          <p:cNvSpPr txBox="1"/>
          <p:nvPr/>
        </p:nvSpPr>
        <p:spPr>
          <a:xfrm>
            <a:off x="251520" y="771550"/>
            <a:ext cx="1728192"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Gaidīsim Tevi RSU!</a:t>
            </a:r>
          </a:p>
        </p:txBody>
      </p:sp>
      <p:pic>
        <p:nvPicPr>
          <p:cNvPr id="7" name="Picture 6">
            <a:extLst>
              <a:ext uri="{FF2B5EF4-FFF2-40B4-BE49-F238E27FC236}">
                <a16:creationId xmlns:a16="http://schemas.microsoft.com/office/drawing/2014/main" id="{7A168596-927C-4155-93C6-FDDCF5810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4241475"/>
            <a:ext cx="2088234" cy="626470"/>
          </a:xfrm>
          <a:prstGeom prst="rect">
            <a:avLst/>
          </a:prstGeom>
        </p:spPr>
      </p:pic>
    </p:spTree>
    <p:extLst>
      <p:ext uri="{BB962C8B-B14F-4D97-AF65-F5344CB8AC3E}">
        <p14:creationId xmlns:p14="http://schemas.microsoft.com/office/powerpoint/2010/main" val="1935293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esktop\RSU\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7313" y="3960621"/>
            <a:ext cx="615276" cy="61817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esktop\RSU\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4068860"/>
            <a:ext cx="609471"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Desktop\RSU\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3928" y="4127569"/>
            <a:ext cx="529660"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Desktop\RSU\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0151" y="3573108"/>
            <a:ext cx="626884" cy="57899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D:\Desktop\RSU\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8938" y="2583849"/>
            <a:ext cx="576096" cy="6094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Desktop\RSU\8.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1785" y="2234991"/>
            <a:ext cx="612373" cy="62108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Desktop\RSU\9.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15388" y="1427015"/>
            <a:ext cx="596411" cy="5906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Desktop\RSU\1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2100" y="1091871"/>
            <a:ext cx="484675"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Desktop\RSU\1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1839" y="477926"/>
            <a:ext cx="542720"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Desktop\RSU\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4048" y="606864"/>
            <a:ext cx="635591" cy="55142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D:\Desktop\RSU\1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08716" y="543014"/>
            <a:ext cx="615276"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Desktop\RSU\14.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2782" y="614975"/>
            <a:ext cx="563035" cy="674772"/>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D:\Desktop\RSU\15.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77313" y="1563638"/>
            <a:ext cx="565937" cy="6123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Desktop\RSU\16.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54517" y="1707147"/>
            <a:ext cx="506441" cy="608019"/>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D:\Desktop\RSU\17.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35394" y="2568817"/>
            <a:ext cx="515148" cy="62108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D:\Desktop\RSU\1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8173" y="2499742"/>
            <a:ext cx="409217" cy="61527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D:\Desktop\RSU\19.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47262" y="3462227"/>
            <a:ext cx="520953" cy="6123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esktop\RSU\ram.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95936" y="3202732"/>
            <a:ext cx="3544888" cy="66516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51520" y="771550"/>
            <a:ext cx="2232248" cy="1107996"/>
          </a:xfrm>
          <a:prstGeom prst="rect">
            <a:avLst/>
          </a:prstGeom>
          <a:noFill/>
        </p:spPr>
        <p:txBody>
          <a:bodyPr wrap="square" rtlCol="0">
            <a:spAutoFit/>
          </a:bodyPr>
          <a:lstStyle/>
          <a:p>
            <a:r>
              <a:rPr lang="lv-LV" sz="2200" b="1" dirty="0">
                <a:solidFill>
                  <a:schemeClr val="bg1"/>
                </a:solidFill>
                <a:latin typeface="Arial" panose="020B0604020202020204" pitchFamily="34" charset="0"/>
              </a:rPr>
              <a:t>Vai jau zini,</a:t>
            </a:r>
          </a:p>
          <a:p>
            <a:r>
              <a:rPr lang="lv-LV" sz="2200" b="1" dirty="0">
                <a:solidFill>
                  <a:schemeClr val="bg1"/>
                </a:solidFill>
                <a:latin typeface="Arial" panose="020B0604020202020204" pitchFamily="34" charset="0"/>
              </a:rPr>
              <a:t>par ko vēlies</a:t>
            </a:r>
          </a:p>
          <a:p>
            <a:r>
              <a:rPr lang="lv-LV" sz="2200" b="1" dirty="0">
                <a:solidFill>
                  <a:schemeClr val="bg1"/>
                </a:solidFill>
                <a:latin typeface="Arial" panose="020B0604020202020204" pitchFamily="34" charset="0"/>
              </a:rPr>
              <a:t>kļūt?</a:t>
            </a:r>
          </a:p>
        </p:txBody>
      </p:sp>
      <p:grpSp>
        <p:nvGrpSpPr>
          <p:cNvPr id="8" name="Group 7">
            <a:extLst>
              <a:ext uri="{FF2B5EF4-FFF2-40B4-BE49-F238E27FC236}">
                <a16:creationId xmlns:a16="http://schemas.microsoft.com/office/drawing/2014/main" id="{BDE819F9-0120-4C2F-9FC1-D9203E8473C0}"/>
              </a:ext>
            </a:extLst>
          </p:cNvPr>
          <p:cNvGrpSpPr/>
          <p:nvPr/>
        </p:nvGrpSpPr>
        <p:grpSpPr>
          <a:xfrm>
            <a:off x="4155902" y="3319869"/>
            <a:ext cx="3296879" cy="769441"/>
            <a:chOff x="4155903" y="3319869"/>
            <a:chExt cx="3181448" cy="769441"/>
          </a:xfrm>
        </p:grpSpPr>
        <p:sp>
          <p:nvSpPr>
            <p:cNvPr id="3" name="TextBox 2"/>
            <p:cNvSpPr txBox="1"/>
            <p:nvPr/>
          </p:nvSpPr>
          <p:spPr>
            <a:xfrm>
              <a:off x="4155903" y="3319869"/>
              <a:ext cx="3181448" cy="769441"/>
            </a:xfrm>
            <a:prstGeom prst="rect">
              <a:avLst/>
            </a:prstGeom>
            <a:noFill/>
          </p:spPr>
          <p:txBody>
            <a:bodyPr wrap="square" rtlCol="0">
              <a:spAutoFit/>
            </a:bodyPr>
            <a:lstStyle/>
            <a:p>
              <a:r>
                <a:rPr lang="lv-LV" sz="2200" dirty="0">
                  <a:solidFill>
                    <a:srgbClr val="0066FF"/>
                  </a:solidFill>
                  <a:latin typeface="Arial" panose="020B0604020202020204" pitchFamily="34" charset="0"/>
                </a:rPr>
                <a:t>http://karjerastests.rsu.lv</a:t>
              </a:r>
              <a:r>
                <a:rPr lang="lv-LV" sz="2000" dirty="0">
                  <a:solidFill>
                    <a:srgbClr val="0066FF"/>
                  </a:solidFill>
                  <a:latin typeface="Arial" panose="020B0604020202020204" pitchFamily="34" charset="0"/>
                </a:rPr>
                <a:t>/</a:t>
              </a:r>
            </a:p>
          </p:txBody>
        </p:sp>
        <p:cxnSp>
          <p:nvCxnSpPr>
            <p:cNvPr id="5" name="Straight Connector 4">
              <a:extLst>
                <a:ext uri="{FF2B5EF4-FFF2-40B4-BE49-F238E27FC236}">
                  <a16:creationId xmlns:a16="http://schemas.microsoft.com/office/drawing/2014/main" id="{0A199150-335D-4390-84E5-6432EA421994}"/>
                </a:ext>
              </a:extLst>
            </p:cNvPr>
            <p:cNvCxnSpPr>
              <a:cxnSpLocks/>
            </p:cNvCxnSpPr>
            <p:nvPr/>
          </p:nvCxnSpPr>
          <p:spPr>
            <a:xfrm>
              <a:off x="4188758" y="3723878"/>
              <a:ext cx="3071523" cy="0"/>
            </a:xfrm>
            <a:prstGeom prst="line">
              <a:avLst/>
            </a:prstGeom>
            <a:ln w="25400">
              <a:solidFill>
                <a:srgbClr val="0066FF"/>
              </a:solidFill>
            </a:ln>
          </p:spPr>
          <p:style>
            <a:lnRef idx="1">
              <a:schemeClr val="accent1"/>
            </a:lnRef>
            <a:fillRef idx="0">
              <a:schemeClr val="accent1"/>
            </a:fillRef>
            <a:effectRef idx="0">
              <a:schemeClr val="accent1"/>
            </a:effectRef>
            <a:fontRef idx="minor">
              <a:schemeClr val="tx1"/>
            </a:fontRef>
          </p:style>
        </p:cxnSp>
      </p:grpSp>
      <p:pic>
        <p:nvPicPr>
          <p:cNvPr id="26" name="Picture 3" descr="D:\Desktop\RSU\KODS.png">
            <a:extLst>
              <a:ext uri="{FF2B5EF4-FFF2-40B4-BE49-F238E27FC236}">
                <a16:creationId xmlns:a16="http://schemas.microsoft.com/office/drawing/2014/main" id="{2E44FBF0-6122-4C7C-BDB3-829D2BE8402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702748" y="1364337"/>
            <a:ext cx="2097088" cy="210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26"/>
                                        </p:tgtEl>
                                      </p:cBhvr>
                                    </p:animEffect>
                                    <p:animScale>
                                      <p:cBhvr>
                                        <p:cTn id="7" dur="1500" autoRev="1" fill="hold"/>
                                        <p:tgtEl>
                                          <p:spTgt spid="26"/>
                                        </p:tgtEl>
                                      </p:cBhvr>
                                      <p:by x="105000" y="105000"/>
                                    </p:animScale>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1000"/>
                                        <p:tgtEl>
                                          <p:spTgt spid="2052"/>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esktop\RSU\TIP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3076" y="2698852"/>
            <a:ext cx="2355206" cy="20115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esktop\RSU\TIP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6304" y="2720409"/>
            <a:ext cx="2177312" cy="20115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esktop\RSU\TIPS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075" y="400443"/>
            <a:ext cx="2189476" cy="206935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Desktop\RSU\TIPS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309213"/>
            <a:ext cx="2539183" cy="21605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771550"/>
            <a:ext cx="2016224" cy="1107996"/>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Kurš ir Tavs</a:t>
            </a:r>
          </a:p>
          <a:p>
            <a:r>
              <a:rPr lang="lv-LV" sz="2200" b="1" dirty="0">
                <a:solidFill>
                  <a:schemeClr val="bg1"/>
                </a:solidFill>
                <a:latin typeface="Arial" panose="020B0604020202020204" pitchFamily="34" charset="0"/>
                <a:cs typeface="Arial" panose="020B0604020202020204" pitchFamily="34" charset="0"/>
              </a:rPr>
              <a:t>personības</a:t>
            </a:r>
          </a:p>
          <a:p>
            <a:r>
              <a:rPr lang="lv-LV" sz="2200" b="1" dirty="0">
                <a:solidFill>
                  <a:schemeClr val="bg1"/>
                </a:solidFill>
                <a:latin typeface="Arial" panose="020B0604020202020204" pitchFamily="34" charset="0"/>
                <a:cs typeface="Arial" panose="020B0604020202020204" pitchFamily="34" charset="0"/>
              </a:rPr>
              <a:t>tips?</a:t>
            </a:r>
          </a:p>
        </p:txBody>
      </p:sp>
    </p:spTree>
    <p:extLst>
      <p:ext uri="{BB962C8B-B14F-4D97-AF65-F5344CB8AC3E}">
        <p14:creationId xmlns:p14="http://schemas.microsoft.com/office/powerpoint/2010/main" val="21469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fade">
                                      <p:cBhvr>
                                        <p:cTn id="11" dur="1000"/>
                                        <p:tgtEl>
                                          <p:spTgt spid="307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771550"/>
            <a:ext cx="201622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Kāpēc studēt?</a:t>
            </a:r>
          </a:p>
        </p:txBody>
      </p:sp>
      <p:pic>
        <p:nvPicPr>
          <p:cNvPr id="4098" name="Picture 2" descr="D:\Desktop\RSU\KAPEC_STUDET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65016"/>
            <a:ext cx="2160240" cy="216808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esktop\RSU\ka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4763" y="2533099"/>
            <a:ext cx="3306762" cy="673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esktop\RSU\kap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0216" y="2889493"/>
            <a:ext cx="969962" cy="96996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esktop\RSU\kap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8123" y="2889493"/>
            <a:ext cx="974725" cy="9699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Desktop\RSU\kap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7288" y="2889493"/>
            <a:ext cx="969962" cy="9699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95936" y="2202418"/>
            <a:ext cx="3659976" cy="400110"/>
          </a:xfrm>
          <a:prstGeom prst="rect">
            <a:avLst/>
          </a:prstGeom>
          <a:noFill/>
        </p:spPr>
        <p:txBody>
          <a:bodyPr wrap="none" rtlCol="0">
            <a:spAutoFit/>
          </a:bodyPr>
          <a:lstStyle/>
          <a:p>
            <a:r>
              <a:rPr lang="pt-BR" sz="2000" dirty="0">
                <a:solidFill>
                  <a:srgbClr val="3C3C3B"/>
                </a:solidFill>
                <a:latin typeface="Arial" panose="020B0604020202020204" pitchFamily="34" charset="0"/>
                <a:cs typeface="Arial" panose="020B0604020202020204" pitchFamily="34" charset="0"/>
              </a:rPr>
              <a:t>Cilv</a:t>
            </a:r>
            <a:r>
              <a:rPr lang="lv-LV" sz="2000" dirty="0">
                <a:solidFill>
                  <a:srgbClr val="3C3C3B"/>
                </a:solidFill>
                <a:latin typeface="Arial" panose="020B0604020202020204" pitchFamily="34" charset="0"/>
                <a:cs typeface="Arial" panose="020B0604020202020204" pitchFamily="34" charset="0"/>
              </a:rPr>
              <a:t>ē</a:t>
            </a:r>
            <a:r>
              <a:rPr lang="pt-BR" sz="2000" dirty="0">
                <a:solidFill>
                  <a:srgbClr val="3C3C3B"/>
                </a:solidFill>
                <a:latin typeface="Arial" panose="020B0604020202020204" pitchFamily="34" charset="0"/>
                <a:cs typeface="Arial" panose="020B0604020202020204" pitchFamily="34" charset="0"/>
              </a:rPr>
              <a:t>ks ar augst</a:t>
            </a:r>
            <a:r>
              <a:rPr lang="lv-LV" sz="2000" dirty="0">
                <a:solidFill>
                  <a:srgbClr val="3C3C3B"/>
                </a:solidFill>
                <a:latin typeface="Arial" panose="020B0604020202020204" pitchFamily="34" charset="0"/>
                <a:cs typeface="Arial" panose="020B0604020202020204" pitchFamily="34" charset="0"/>
              </a:rPr>
              <a:t>ā</a:t>
            </a:r>
            <a:r>
              <a:rPr lang="pt-BR" sz="2000" dirty="0">
                <a:solidFill>
                  <a:srgbClr val="3C3C3B"/>
                </a:solidFill>
                <a:latin typeface="Arial" panose="020B0604020202020204" pitchFamily="34" charset="0"/>
                <a:cs typeface="Arial" panose="020B0604020202020204" pitchFamily="34" charset="0"/>
              </a:rPr>
              <a:t>ko izgl</a:t>
            </a:r>
            <a:r>
              <a:rPr lang="lv-LV" sz="2000" dirty="0" err="1">
                <a:solidFill>
                  <a:srgbClr val="3C3C3B"/>
                </a:solidFill>
                <a:latin typeface="Arial" panose="020B0604020202020204" pitchFamily="34" charset="0"/>
                <a:cs typeface="Arial" panose="020B0604020202020204" pitchFamily="34" charset="0"/>
              </a:rPr>
              <a:t>ītī</a:t>
            </a:r>
            <a:r>
              <a:rPr lang="pt-BR" sz="2000" dirty="0">
                <a:solidFill>
                  <a:srgbClr val="3C3C3B"/>
                </a:solidFill>
                <a:latin typeface="Arial" panose="020B0604020202020204" pitchFamily="34" charset="0"/>
                <a:cs typeface="Arial" panose="020B0604020202020204" pitchFamily="34" charset="0"/>
              </a:rPr>
              <a:t>bu ir:</a:t>
            </a:r>
            <a:endParaRPr lang="lv-LV" sz="2000" dirty="0">
              <a:solidFill>
                <a:srgbClr val="3C3C3B"/>
              </a:solidFill>
              <a:latin typeface="Arial" panose="020B0604020202020204" pitchFamily="34" charset="0"/>
              <a:cs typeface="Arial" panose="020B0604020202020204" pitchFamily="34" charset="0"/>
            </a:endParaRPr>
          </a:p>
        </p:txBody>
      </p:sp>
      <p:sp>
        <p:nvSpPr>
          <p:cNvPr id="4" name="TextBox 3"/>
          <p:cNvSpPr txBox="1"/>
          <p:nvPr/>
        </p:nvSpPr>
        <p:spPr>
          <a:xfrm>
            <a:off x="3697805" y="3859455"/>
            <a:ext cx="1101584" cy="261610"/>
          </a:xfrm>
          <a:prstGeom prst="rect">
            <a:avLst/>
          </a:prstGeom>
          <a:noFill/>
        </p:spPr>
        <p:txBody>
          <a:bodyPr wrap="none" rtlCol="0">
            <a:spAutoFit/>
          </a:bodyPr>
          <a:lstStyle/>
          <a:p>
            <a:pPr algn="ctr"/>
            <a:r>
              <a:rPr lang="lv-LV" sz="1100" dirty="0">
                <a:solidFill>
                  <a:srgbClr val="3C3C3B"/>
                </a:solidFill>
                <a:latin typeface="Arial" panose="020B0604020202020204" pitchFamily="34" charset="0"/>
                <a:cs typeface="Arial" panose="020B0604020202020204" pitchFamily="34" charset="0"/>
              </a:rPr>
              <a:t>Labāk atalgots</a:t>
            </a:r>
          </a:p>
        </p:txBody>
      </p:sp>
      <p:sp>
        <p:nvSpPr>
          <p:cNvPr id="5" name="TextBox 4"/>
          <p:cNvSpPr txBox="1"/>
          <p:nvPr/>
        </p:nvSpPr>
        <p:spPr>
          <a:xfrm>
            <a:off x="3791631" y="4003199"/>
            <a:ext cx="913931" cy="523220"/>
          </a:xfrm>
          <a:prstGeom prst="rect">
            <a:avLst/>
          </a:prstGeom>
          <a:noFill/>
        </p:spPr>
        <p:txBody>
          <a:bodyPr wrap="square" rtlCol="0">
            <a:spAutoFit/>
          </a:bodyPr>
          <a:lstStyle/>
          <a:p>
            <a:pPr algn="ctr"/>
            <a:r>
              <a:rPr lang="lv-LV" sz="2800" b="1" dirty="0">
                <a:solidFill>
                  <a:srgbClr val="8E001C"/>
                </a:solidFill>
                <a:latin typeface="Arial" panose="020B0604020202020204" pitchFamily="34" charset="0"/>
                <a:cs typeface="Arial" panose="020B0604020202020204" pitchFamily="34" charset="0"/>
              </a:rPr>
              <a:t>66%</a:t>
            </a:r>
          </a:p>
        </p:txBody>
      </p:sp>
      <p:sp>
        <p:nvSpPr>
          <p:cNvPr id="17" name="TextBox 16"/>
          <p:cNvSpPr txBox="1"/>
          <p:nvPr/>
        </p:nvSpPr>
        <p:spPr>
          <a:xfrm>
            <a:off x="5421774" y="3859455"/>
            <a:ext cx="875561" cy="261610"/>
          </a:xfrm>
          <a:prstGeom prst="rect">
            <a:avLst/>
          </a:prstGeom>
          <a:noFill/>
        </p:spPr>
        <p:txBody>
          <a:bodyPr wrap="none" rtlCol="0">
            <a:spAutoFit/>
          </a:bodyPr>
          <a:lstStyle/>
          <a:p>
            <a:pPr algn="ctr"/>
            <a:r>
              <a:rPr lang="lv-LV" sz="1100" dirty="0">
                <a:solidFill>
                  <a:srgbClr val="3C3C3B"/>
                </a:solidFill>
                <a:latin typeface="Arial" panose="020B0604020202020204" pitchFamily="34" charset="0"/>
                <a:cs typeface="Arial" panose="020B0604020202020204" pitchFamily="34" charset="0"/>
              </a:rPr>
              <a:t>Veselīgāks</a:t>
            </a:r>
          </a:p>
        </p:txBody>
      </p:sp>
      <p:sp>
        <p:nvSpPr>
          <p:cNvPr id="18" name="TextBox 17"/>
          <p:cNvSpPr txBox="1"/>
          <p:nvPr/>
        </p:nvSpPr>
        <p:spPr>
          <a:xfrm>
            <a:off x="5402589" y="4003199"/>
            <a:ext cx="913931" cy="523220"/>
          </a:xfrm>
          <a:prstGeom prst="rect">
            <a:avLst/>
          </a:prstGeom>
          <a:noFill/>
        </p:spPr>
        <p:txBody>
          <a:bodyPr wrap="square" rtlCol="0">
            <a:spAutoFit/>
          </a:bodyPr>
          <a:lstStyle/>
          <a:p>
            <a:pPr algn="ctr"/>
            <a:r>
              <a:rPr lang="lv-LV" sz="2800" b="1" dirty="0">
                <a:solidFill>
                  <a:srgbClr val="8E001C"/>
                </a:solidFill>
                <a:latin typeface="Arial" panose="020B0604020202020204" pitchFamily="34" charset="0"/>
                <a:cs typeface="Arial" panose="020B0604020202020204" pitchFamily="34" charset="0"/>
              </a:rPr>
              <a:t>44%</a:t>
            </a:r>
          </a:p>
        </p:txBody>
      </p:sp>
      <p:sp>
        <p:nvSpPr>
          <p:cNvPr id="19" name="TextBox 18"/>
          <p:cNvSpPr txBox="1"/>
          <p:nvPr/>
        </p:nvSpPr>
        <p:spPr>
          <a:xfrm>
            <a:off x="6946064" y="3856007"/>
            <a:ext cx="1157689" cy="261610"/>
          </a:xfrm>
          <a:prstGeom prst="rect">
            <a:avLst/>
          </a:prstGeom>
          <a:noFill/>
        </p:spPr>
        <p:txBody>
          <a:bodyPr wrap="none" rtlCol="0">
            <a:spAutoFit/>
          </a:bodyPr>
          <a:lstStyle/>
          <a:p>
            <a:pPr algn="ctr"/>
            <a:r>
              <a:rPr lang="lv-LV" sz="1100" dirty="0">
                <a:solidFill>
                  <a:srgbClr val="3C3C3B"/>
                </a:solidFill>
                <a:latin typeface="Arial" panose="020B0604020202020204" pitchFamily="34" charset="0"/>
                <a:cs typeface="Arial" panose="020B0604020202020204" pitchFamily="34" charset="0"/>
              </a:rPr>
              <a:t>Sociāli aktīvāks</a:t>
            </a:r>
          </a:p>
        </p:txBody>
      </p:sp>
      <p:sp>
        <p:nvSpPr>
          <p:cNvPr id="20" name="TextBox 19"/>
          <p:cNvSpPr txBox="1"/>
          <p:nvPr/>
        </p:nvSpPr>
        <p:spPr>
          <a:xfrm>
            <a:off x="6942477" y="3999751"/>
            <a:ext cx="1229923" cy="523220"/>
          </a:xfrm>
          <a:prstGeom prst="rect">
            <a:avLst/>
          </a:prstGeom>
          <a:noFill/>
        </p:spPr>
        <p:txBody>
          <a:bodyPr wrap="square" rtlCol="0">
            <a:spAutoFit/>
          </a:bodyPr>
          <a:lstStyle/>
          <a:p>
            <a:pPr algn="ctr"/>
            <a:r>
              <a:rPr lang="lv-LV" sz="2800" b="1" dirty="0">
                <a:solidFill>
                  <a:srgbClr val="8E001C"/>
                </a:solidFill>
                <a:latin typeface="Arial" panose="020B0604020202020204" pitchFamily="34" charset="0"/>
                <a:cs typeface="Arial" panose="020B0604020202020204" pitchFamily="34" charset="0"/>
              </a:rPr>
              <a:t>2.3x</a:t>
            </a:r>
          </a:p>
        </p:txBody>
      </p:sp>
    </p:spTree>
    <p:extLst>
      <p:ext uri="{BB962C8B-B14F-4D97-AF65-F5344CB8AC3E}">
        <p14:creationId xmlns:p14="http://schemas.microsoft.com/office/powerpoint/2010/main" val="238636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2000" fill="hold"/>
                                        <p:tgtEl>
                                          <p:spTgt spid="4102"/>
                                        </p:tgtEl>
                                        <p:attrNameLst>
                                          <p:attrName>ppt_w</p:attrName>
                                        </p:attrNameLst>
                                      </p:cBhvr>
                                      <p:tavLst>
                                        <p:tav tm="0">
                                          <p:val>
                                            <p:fltVal val="0"/>
                                          </p:val>
                                        </p:tav>
                                        <p:tav tm="100000">
                                          <p:val>
                                            <p:strVal val="#ppt_w"/>
                                          </p:val>
                                        </p:tav>
                                      </p:tavLst>
                                    </p:anim>
                                    <p:anim calcmode="lin" valueType="num">
                                      <p:cBhvr>
                                        <p:cTn id="8" dur="2000" fill="hold"/>
                                        <p:tgtEl>
                                          <p:spTgt spid="4102"/>
                                        </p:tgtEl>
                                        <p:attrNameLst>
                                          <p:attrName>ppt_h</p:attrName>
                                        </p:attrNameLst>
                                      </p:cBhvr>
                                      <p:tavLst>
                                        <p:tav tm="0">
                                          <p:val>
                                            <p:fltVal val="0"/>
                                          </p:val>
                                        </p:tav>
                                        <p:tav tm="100000">
                                          <p:val>
                                            <p:strVal val="#ppt_h"/>
                                          </p:val>
                                        </p:tav>
                                      </p:tavLst>
                                    </p:anim>
                                    <p:animEffect transition="in" filter="fade">
                                      <p:cBhvr>
                                        <p:cTn id="9" dur="2000"/>
                                        <p:tgtEl>
                                          <p:spTgt spid="4102"/>
                                        </p:tgtEl>
                                      </p:cBhvr>
                                    </p:animEffect>
                                    <p:anim calcmode="lin" valueType="num">
                                      <p:cBhvr>
                                        <p:cTn id="10" dur="2000" fill="hold"/>
                                        <p:tgtEl>
                                          <p:spTgt spid="4102"/>
                                        </p:tgtEl>
                                        <p:attrNameLst>
                                          <p:attrName>ppt_x</p:attrName>
                                        </p:attrNameLst>
                                      </p:cBhvr>
                                      <p:tavLst>
                                        <p:tav tm="0">
                                          <p:val>
                                            <p:fltVal val="0.5"/>
                                          </p:val>
                                        </p:tav>
                                        <p:tav tm="100000">
                                          <p:val>
                                            <p:strVal val="#ppt_x"/>
                                          </p:val>
                                        </p:tav>
                                      </p:tavLst>
                                    </p:anim>
                                    <p:anim calcmode="lin" valueType="num">
                                      <p:cBhvr>
                                        <p:cTn id="11" dur="2000" fill="hold"/>
                                        <p:tgtEl>
                                          <p:spTgt spid="4102"/>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anim calcmode="lin" valueType="num">
                                      <p:cBhvr>
                                        <p:cTn id="17" dur="2000" fill="hold"/>
                                        <p:tgtEl>
                                          <p:spTgt spid="5"/>
                                        </p:tgtEl>
                                        <p:attrNameLst>
                                          <p:attrName>ppt_x</p:attrName>
                                        </p:attrNameLst>
                                      </p:cBhvr>
                                      <p:tavLst>
                                        <p:tav tm="0">
                                          <p:val>
                                            <p:fltVal val="0.5"/>
                                          </p:val>
                                        </p:tav>
                                        <p:tav tm="100000">
                                          <p:val>
                                            <p:strVal val="#ppt_x"/>
                                          </p:val>
                                        </p:tav>
                                      </p:tavLst>
                                    </p:anim>
                                    <p:anim calcmode="lin" valueType="num">
                                      <p:cBhvr>
                                        <p:cTn id="18" dur="2000" fill="hold"/>
                                        <p:tgtEl>
                                          <p:spTgt spid="5"/>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anim calcmode="lin" valueType="num">
                                      <p:cBhvr>
                                        <p:cTn id="24" dur="2000" fill="hold"/>
                                        <p:tgtEl>
                                          <p:spTgt spid="4"/>
                                        </p:tgtEl>
                                        <p:attrNameLst>
                                          <p:attrName>ppt_x</p:attrName>
                                        </p:attrNameLst>
                                      </p:cBhvr>
                                      <p:tavLst>
                                        <p:tav tm="0">
                                          <p:val>
                                            <p:fltVal val="0.5"/>
                                          </p:val>
                                        </p:tav>
                                        <p:tav tm="100000">
                                          <p:val>
                                            <p:strVal val="#ppt_x"/>
                                          </p:val>
                                        </p:tav>
                                      </p:tavLst>
                                    </p:anim>
                                    <p:anim calcmode="lin" valueType="num">
                                      <p:cBhvr>
                                        <p:cTn id="25" dur="20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nodeType="clickEffect">
                                  <p:stCondLst>
                                    <p:cond delay="0"/>
                                  </p:stCondLst>
                                  <p:childTnLst>
                                    <p:set>
                                      <p:cBhvr>
                                        <p:cTn id="29" dur="1" fill="hold">
                                          <p:stCondLst>
                                            <p:cond delay="0"/>
                                          </p:stCondLst>
                                        </p:cTn>
                                        <p:tgtEl>
                                          <p:spTgt spid="4101"/>
                                        </p:tgtEl>
                                        <p:attrNameLst>
                                          <p:attrName>style.visibility</p:attrName>
                                        </p:attrNameLst>
                                      </p:cBhvr>
                                      <p:to>
                                        <p:strVal val="visible"/>
                                      </p:to>
                                    </p:set>
                                    <p:anim calcmode="lin" valueType="num">
                                      <p:cBhvr>
                                        <p:cTn id="30" dur="2000" fill="hold"/>
                                        <p:tgtEl>
                                          <p:spTgt spid="4101"/>
                                        </p:tgtEl>
                                        <p:attrNameLst>
                                          <p:attrName>ppt_w</p:attrName>
                                        </p:attrNameLst>
                                      </p:cBhvr>
                                      <p:tavLst>
                                        <p:tav tm="0">
                                          <p:val>
                                            <p:fltVal val="0"/>
                                          </p:val>
                                        </p:tav>
                                        <p:tav tm="100000">
                                          <p:val>
                                            <p:strVal val="#ppt_w"/>
                                          </p:val>
                                        </p:tav>
                                      </p:tavLst>
                                    </p:anim>
                                    <p:anim calcmode="lin" valueType="num">
                                      <p:cBhvr>
                                        <p:cTn id="31" dur="2000" fill="hold"/>
                                        <p:tgtEl>
                                          <p:spTgt spid="4101"/>
                                        </p:tgtEl>
                                        <p:attrNameLst>
                                          <p:attrName>ppt_h</p:attrName>
                                        </p:attrNameLst>
                                      </p:cBhvr>
                                      <p:tavLst>
                                        <p:tav tm="0">
                                          <p:val>
                                            <p:fltVal val="0"/>
                                          </p:val>
                                        </p:tav>
                                        <p:tav tm="100000">
                                          <p:val>
                                            <p:strVal val="#ppt_h"/>
                                          </p:val>
                                        </p:tav>
                                      </p:tavLst>
                                    </p:anim>
                                    <p:animEffect transition="in" filter="fade">
                                      <p:cBhvr>
                                        <p:cTn id="32" dur="2000"/>
                                        <p:tgtEl>
                                          <p:spTgt spid="4101"/>
                                        </p:tgtEl>
                                      </p:cBhvr>
                                    </p:animEffect>
                                    <p:anim calcmode="lin" valueType="num">
                                      <p:cBhvr>
                                        <p:cTn id="33" dur="2000" fill="hold"/>
                                        <p:tgtEl>
                                          <p:spTgt spid="4101"/>
                                        </p:tgtEl>
                                        <p:attrNameLst>
                                          <p:attrName>ppt_x</p:attrName>
                                        </p:attrNameLst>
                                      </p:cBhvr>
                                      <p:tavLst>
                                        <p:tav tm="0">
                                          <p:val>
                                            <p:fltVal val="0.5"/>
                                          </p:val>
                                        </p:tav>
                                        <p:tav tm="100000">
                                          <p:val>
                                            <p:strVal val="#ppt_x"/>
                                          </p:val>
                                        </p:tav>
                                      </p:tavLst>
                                    </p:anim>
                                    <p:anim calcmode="lin" valueType="num">
                                      <p:cBhvr>
                                        <p:cTn id="34" dur="2000" fill="hold"/>
                                        <p:tgtEl>
                                          <p:spTgt spid="4101"/>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000" fill="hold"/>
                                        <p:tgtEl>
                                          <p:spTgt spid="17"/>
                                        </p:tgtEl>
                                        <p:attrNameLst>
                                          <p:attrName>ppt_w</p:attrName>
                                        </p:attrNameLst>
                                      </p:cBhvr>
                                      <p:tavLst>
                                        <p:tav tm="0">
                                          <p:val>
                                            <p:fltVal val="0"/>
                                          </p:val>
                                        </p:tav>
                                        <p:tav tm="100000">
                                          <p:val>
                                            <p:strVal val="#ppt_w"/>
                                          </p:val>
                                        </p:tav>
                                      </p:tavLst>
                                    </p:anim>
                                    <p:anim calcmode="lin" valueType="num">
                                      <p:cBhvr>
                                        <p:cTn id="38" dur="2000" fill="hold"/>
                                        <p:tgtEl>
                                          <p:spTgt spid="17"/>
                                        </p:tgtEl>
                                        <p:attrNameLst>
                                          <p:attrName>ppt_h</p:attrName>
                                        </p:attrNameLst>
                                      </p:cBhvr>
                                      <p:tavLst>
                                        <p:tav tm="0">
                                          <p:val>
                                            <p:fltVal val="0"/>
                                          </p:val>
                                        </p:tav>
                                        <p:tav tm="100000">
                                          <p:val>
                                            <p:strVal val="#ppt_h"/>
                                          </p:val>
                                        </p:tav>
                                      </p:tavLst>
                                    </p:anim>
                                    <p:animEffect transition="in" filter="fade">
                                      <p:cBhvr>
                                        <p:cTn id="39" dur="2000"/>
                                        <p:tgtEl>
                                          <p:spTgt spid="17"/>
                                        </p:tgtEl>
                                      </p:cBhvr>
                                    </p:animEffect>
                                    <p:anim calcmode="lin" valueType="num">
                                      <p:cBhvr>
                                        <p:cTn id="40" dur="2000" fill="hold"/>
                                        <p:tgtEl>
                                          <p:spTgt spid="17"/>
                                        </p:tgtEl>
                                        <p:attrNameLst>
                                          <p:attrName>ppt_x</p:attrName>
                                        </p:attrNameLst>
                                      </p:cBhvr>
                                      <p:tavLst>
                                        <p:tav tm="0">
                                          <p:val>
                                            <p:fltVal val="0.5"/>
                                          </p:val>
                                        </p:tav>
                                        <p:tav tm="100000">
                                          <p:val>
                                            <p:strVal val="#ppt_x"/>
                                          </p:val>
                                        </p:tav>
                                      </p:tavLst>
                                    </p:anim>
                                    <p:anim calcmode="lin" valueType="num">
                                      <p:cBhvr>
                                        <p:cTn id="41" dur="2000" fill="hold"/>
                                        <p:tgtEl>
                                          <p:spTgt spid="17"/>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000" fill="hold"/>
                                        <p:tgtEl>
                                          <p:spTgt spid="18"/>
                                        </p:tgtEl>
                                        <p:attrNameLst>
                                          <p:attrName>ppt_w</p:attrName>
                                        </p:attrNameLst>
                                      </p:cBhvr>
                                      <p:tavLst>
                                        <p:tav tm="0">
                                          <p:val>
                                            <p:fltVal val="0"/>
                                          </p:val>
                                        </p:tav>
                                        <p:tav tm="100000">
                                          <p:val>
                                            <p:strVal val="#ppt_w"/>
                                          </p:val>
                                        </p:tav>
                                      </p:tavLst>
                                    </p:anim>
                                    <p:anim calcmode="lin" valueType="num">
                                      <p:cBhvr>
                                        <p:cTn id="45" dur="2000" fill="hold"/>
                                        <p:tgtEl>
                                          <p:spTgt spid="18"/>
                                        </p:tgtEl>
                                        <p:attrNameLst>
                                          <p:attrName>ppt_h</p:attrName>
                                        </p:attrNameLst>
                                      </p:cBhvr>
                                      <p:tavLst>
                                        <p:tav tm="0">
                                          <p:val>
                                            <p:fltVal val="0"/>
                                          </p:val>
                                        </p:tav>
                                        <p:tav tm="100000">
                                          <p:val>
                                            <p:strVal val="#ppt_h"/>
                                          </p:val>
                                        </p:tav>
                                      </p:tavLst>
                                    </p:anim>
                                    <p:animEffect transition="in" filter="fade">
                                      <p:cBhvr>
                                        <p:cTn id="46" dur="2000"/>
                                        <p:tgtEl>
                                          <p:spTgt spid="18"/>
                                        </p:tgtEl>
                                      </p:cBhvr>
                                    </p:animEffect>
                                    <p:anim calcmode="lin" valueType="num">
                                      <p:cBhvr>
                                        <p:cTn id="47" dur="2000" fill="hold"/>
                                        <p:tgtEl>
                                          <p:spTgt spid="18"/>
                                        </p:tgtEl>
                                        <p:attrNameLst>
                                          <p:attrName>ppt_x</p:attrName>
                                        </p:attrNameLst>
                                      </p:cBhvr>
                                      <p:tavLst>
                                        <p:tav tm="0">
                                          <p:val>
                                            <p:fltVal val="0.5"/>
                                          </p:val>
                                        </p:tav>
                                        <p:tav tm="100000">
                                          <p:val>
                                            <p:strVal val="#ppt_x"/>
                                          </p:val>
                                        </p:tav>
                                      </p:tavLst>
                                    </p:anim>
                                    <p:anim calcmode="lin" valueType="num">
                                      <p:cBhvr>
                                        <p:cTn id="48" dur="20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100"/>
                                        </p:tgtEl>
                                        <p:attrNameLst>
                                          <p:attrName>style.visibility</p:attrName>
                                        </p:attrNameLst>
                                      </p:cBhvr>
                                      <p:to>
                                        <p:strVal val="visible"/>
                                      </p:to>
                                    </p:set>
                                    <p:anim calcmode="lin" valueType="num">
                                      <p:cBhvr>
                                        <p:cTn id="53" dur="2000" fill="hold"/>
                                        <p:tgtEl>
                                          <p:spTgt spid="4100"/>
                                        </p:tgtEl>
                                        <p:attrNameLst>
                                          <p:attrName>ppt_w</p:attrName>
                                        </p:attrNameLst>
                                      </p:cBhvr>
                                      <p:tavLst>
                                        <p:tav tm="0">
                                          <p:val>
                                            <p:fltVal val="0"/>
                                          </p:val>
                                        </p:tav>
                                        <p:tav tm="100000">
                                          <p:val>
                                            <p:strVal val="#ppt_w"/>
                                          </p:val>
                                        </p:tav>
                                      </p:tavLst>
                                    </p:anim>
                                    <p:anim calcmode="lin" valueType="num">
                                      <p:cBhvr>
                                        <p:cTn id="54" dur="2000" fill="hold"/>
                                        <p:tgtEl>
                                          <p:spTgt spid="4100"/>
                                        </p:tgtEl>
                                        <p:attrNameLst>
                                          <p:attrName>ppt_h</p:attrName>
                                        </p:attrNameLst>
                                      </p:cBhvr>
                                      <p:tavLst>
                                        <p:tav tm="0">
                                          <p:val>
                                            <p:fltVal val="0"/>
                                          </p:val>
                                        </p:tav>
                                        <p:tav tm="100000">
                                          <p:val>
                                            <p:strVal val="#ppt_h"/>
                                          </p:val>
                                        </p:tav>
                                      </p:tavLst>
                                    </p:anim>
                                    <p:animEffect transition="in" filter="fade">
                                      <p:cBhvr>
                                        <p:cTn id="55" dur="2000"/>
                                        <p:tgtEl>
                                          <p:spTgt spid="4100"/>
                                        </p:tgtEl>
                                      </p:cBhvr>
                                    </p:animEffect>
                                    <p:anim calcmode="lin" valueType="num">
                                      <p:cBhvr>
                                        <p:cTn id="56" dur="2000" fill="hold"/>
                                        <p:tgtEl>
                                          <p:spTgt spid="4100"/>
                                        </p:tgtEl>
                                        <p:attrNameLst>
                                          <p:attrName>ppt_x</p:attrName>
                                        </p:attrNameLst>
                                      </p:cBhvr>
                                      <p:tavLst>
                                        <p:tav tm="0">
                                          <p:val>
                                            <p:fltVal val="0.5"/>
                                          </p:val>
                                        </p:tav>
                                        <p:tav tm="100000">
                                          <p:val>
                                            <p:strVal val="#ppt_x"/>
                                          </p:val>
                                        </p:tav>
                                      </p:tavLst>
                                    </p:anim>
                                    <p:anim calcmode="lin" valueType="num">
                                      <p:cBhvr>
                                        <p:cTn id="57" dur="2000" fill="hold"/>
                                        <p:tgtEl>
                                          <p:spTgt spid="4100"/>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2000" fill="hold"/>
                                        <p:tgtEl>
                                          <p:spTgt spid="20"/>
                                        </p:tgtEl>
                                        <p:attrNameLst>
                                          <p:attrName>ppt_w</p:attrName>
                                        </p:attrNameLst>
                                      </p:cBhvr>
                                      <p:tavLst>
                                        <p:tav tm="0">
                                          <p:val>
                                            <p:fltVal val="0"/>
                                          </p:val>
                                        </p:tav>
                                        <p:tav tm="100000">
                                          <p:val>
                                            <p:strVal val="#ppt_w"/>
                                          </p:val>
                                        </p:tav>
                                      </p:tavLst>
                                    </p:anim>
                                    <p:anim calcmode="lin" valueType="num">
                                      <p:cBhvr>
                                        <p:cTn id="61" dur="2000" fill="hold"/>
                                        <p:tgtEl>
                                          <p:spTgt spid="20"/>
                                        </p:tgtEl>
                                        <p:attrNameLst>
                                          <p:attrName>ppt_h</p:attrName>
                                        </p:attrNameLst>
                                      </p:cBhvr>
                                      <p:tavLst>
                                        <p:tav tm="0">
                                          <p:val>
                                            <p:fltVal val="0"/>
                                          </p:val>
                                        </p:tav>
                                        <p:tav tm="100000">
                                          <p:val>
                                            <p:strVal val="#ppt_h"/>
                                          </p:val>
                                        </p:tav>
                                      </p:tavLst>
                                    </p:anim>
                                    <p:animEffect transition="in" filter="fade">
                                      <p:cBhvr>
                                        <p:cTn id="62" dur="2000"/>
                                        <p:tgtEl>
                                          <p:spTgt spid="20"/>
                                        </p:tgtEl>
                                      </p:cBhvr>
                                    </p:animEffect>
                                    <p:anim calcmode="lin" valueType="num">
                                      <p:cBhvr>
                                        <p:cTn id="63" dur="2000" fill="hold"/>
                                        <p:tgtEl>
                                          <p:spTgt spid="20"/>
                                        </p:tgtEl>
                                        <p:attrNameLst>
                                          <p:attrName>ppt_x</p:attrName>
                                        </p:attrNameLst>
                                      </p:cBhvr>
                                      <p:tavLst>
                                        <p:tav tm="0">
                                          <p:val>
                                            <p:fltVal val="0.5"/>
                                          </p:val>
                                        </p:tav>
                                        <p:tav tm="100000">
                                          <p:val>
                                            <p:strVal val="#ppt_x"/>
                                          </p:val>
                                        </p:tav>
                                      </p:tavLst>
                                    </p:anim>
                                    <p:anim calcmode="lin" valueType="num">
                                      <p:cBhvr>
                                        <p:cTn id="64" dur="2000" fill="hold"/>
                                        <p:tgtEl>
                                          <p:spTgt spid="20"/>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2000" fill="hold"/>
                                        <p:tgtEl>
                                          <p:spTgt spid="19"/>
                                        </p:tgtEl>
                                        <p:attrNameLst>
                                          <p:attrName>ppt_w</p:attrName>
                                        </p:attrNameLst>
                                      </p:cBhvr>
                                      <p:tavLst>
                                        <p:tav tm="0">
                                          <p:val>
                                            <p:fltVal val="0"/>
                                          </p:val>
                                        </p:tav>
                                        <p:tav tm="100000">
                                          <p:val>
                                            <p:strVal val="#ppt_w"/>
                                          </p:val>
                                        </p:tav>
                                      </p:tavLst>
                                    </p:anim>
                                    <p:anim calcmode="lin" valueType="num">
                                      <p:cBhvr>
                                        <p:cTn id="68" dur="2000" fill="hold"/>
                                        <p:tgtEl>
                                          <p:spTgt spid="19"/>
                                        </p:tgtEl>
                                        <p:attrNameLst>
                                          <p:attrName>ppt_h</p:attrName>
                                        </p:attrNameLst>
                                      </p:cBhvr>
                                      <p:tavLst>
                                        <p:tav tm="0">
                                          <p:val>
                                            <p:fltVal val="0"/>
                                          </p:val>
                                        </p:tav>
                                        <p:tav tm="100000">
                                          <p:val>
                                            <p:strVal val="#ppt_h"/>
                                          </p:val>
                                        </p:tav>
                                      </p:tavLst>
                                    </p:anim>
                                    <p:animEffect transition="in" filter="fade">
                                      <p:cBhvr>
                                        <p:cTn id="69" dur="2000"/>
                                        <p:tgtEl>
                                          <p:spTgt spid="19"/>
                                        </p:tgtEl>
                                      </p:cBhvr>
                                    </p:animEffect>
                                    <p:anim calcmode="lin" valueType="num">
                                      <p:cBhvr>
                                        <p:cTn id="70" dur="2000" fill="hold"/>
                                        <p:tgtEl>
                                          <p:spTgt spid="19"/>
                                        </p:tgtEl>
                                        <p:attrNameLst>
                                          <p:attrName>ppt_x</p:attrName>
                                        </p:attrNameLst>
                                      </p:cBhvr>
                                      <p:tavLst>
                                        <p:tav tm="0">
                                          <p:val>
                                            <p:fltVal val="0.5"/>
                                          </p:val>
                                        </p:tav>
                                        <p:tav tm="100000">
                                          <p:val>
                                            <p:strVal val="#ppt_x"/>
                                          </p:val>
                                        </p:tav>
                                      </p:tavLst>
                                    </p:anim>
                                    <p:anim calcmode="lin" valueType="num">
                                      <p:cBhvr>
                                        <p:cTn id="71" dur="20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5A58800-8E15-4559-8307-1FA6BC8ED716}"/>
              </a:ext>
            </a:extLst>
          </p:cNvPr>
          <p:cNvSpPr/>
          <p:nvPr/>
        </p:nvSpPr>
        <p:spPr>
          <a:xfrm>
            <a:off x="2750723" y="444073"/>
            <a:ext cx="2023203" cy="2496168"/>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81B0141-5259-49AF-869F-9134FECE21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0228" y="269602"/>
            <a:ext cx="2032971" cy="2061848"/>
          </a:xfrm>
          <a:prstGeom prst="rect">
            <a:avLst/>
          </a:prstGeom>
        </p:spPr>
      </p:pic>
      <p:pic>
        <p:nvPicPr>
          <p:cNvPr id="8" name="Picture 7">
            <a:extLst>
              <a:ext uri="{FF2B5EF4-FFF2-40B4-BE49-F238E27FC236}">
                <a16:creationId xmlns:a16="http://schemas.microsoft.com/office/drawing/2014/main" id="{691E14C5-7366-4CBD-BE1F-5F8F448F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184" y="1698689"/>
            <a:ext cx="1449857" cy="1441034"/>
          </a:xfrm>
          <a:prstGeom prst="rect">
            <a:avLst/>
          </a:prstGeom>
        </p:spPr>
      </p:pic>
      <p:pic>
        <p:nvPicPr>
          <p:cNvPr id="10" name="Picture 9">
            <a:extLst>
              <a:ext uri="{FF2B5EF4-FFF2-40B4-BE49-F238E27FC236}">
                <a16:creationId xmlns:a16="http://schemas.microsoft.com/office/drawing/2014/main" id="{231F71FC-31B6-434D-8AD5-6CBD8E0AA3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2363818"/>
            <a:ext cx="1465780" cy="1456861"/>
          </a:xfrm>
          <a:prstGeom prst="rect">
            <a:avLst/>
          </a:prstGeom>
        </p:spPr>
      </p:pic>
      <p:pic>
        <p:nvPicPr>
          <p:cNvPr id="12" name="Picture 11">
            <a:extLst>
              <a:ext uri="{FF2B5EF4-FFF2-40B4-BE49-F238E27FC236}">
                <a16:creationId xmlns:a16="http://schemas.microsoft.com/office/drawing/2014/main" id="{BA16F615-0F38-4CFB-9E4A-C8AD82158A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4809" y="3328211"/>
            <a:ext cx="1133924" cy="1061050"/>
          </a:xfrm>
          <a:prstGeom prst="rect">
            <a:avLst/>
          </a:prstGeom>
        </p:spPr>
      </p:pic>
      <p:pic>
        <p:nvPicPr>
          <p:cNvPr id="1027" name="Picture 3" descr="D:\Desktop\RSU\RSU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771550"/>
            <a:ext cx="201622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Kas ir</a:t>
            </a:r>
          </a:p>
          <a:p>
            <a:r>
              <a:rPr lang="lv-LV" sz="2200" b="1" dirty="0">
                <a:solidFill>
                  <a:schemeClr val="bg1"/>
                </a:solidFill>
                <a:latin typeface="Arial" panose="020B0604020202020204" pitchFamily="34" charset="0"/>
                <a:cs typeface="Arial" panose="020B0604020202020204" pitchFamily="34" charset="0"/>
              </a:rPr>
              <a:t>RSU?</a:t>
            </a:r>
          </a:p>
        </p:txBody>
      </p:sp>
      <p:pic>
        <p:nvPicPr>
          <p:cNvPr id="5125" name="Picture 5" descr="D:\Desktop\RSU\fakul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1693" y="1007694"/>
            <a:ext cx="430212" cy="5127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Desktop\RSU\fakult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29509" y="1007694"/>
            <a:ext cx="401638" cy="5207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Desktop\RSU\fakult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5575" y="1011148"/>
            <a:ext cx="573087" cy="50958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Desktop\RSU\fakult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48667" y="1597970"/>
            <a:ext cx="576263" cy="46355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Desktop\RSU\fakult5.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64409" y="1597970"/>
            <a:ext cx="731837" cy="65563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Desktop\RSU\fakult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09517" y="1597970"/>
            <a:ext cx="569912" cy="50006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D:\Desktop\RSU\fakult7.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56617" y="2307671"/>
            <a:ext cx="360362" cy="50958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Desktop\RSU\fakult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66830" y="2320372"/>
            <a:ext cx="566737" cy="496887"/>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D:\Desktop\RSU\fakult9.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38091" y="2320372"/>
            <a:ext cx="512763" cy="5095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663205" y="402799"/>
            <a:ext cx="2204221" cy="615553"/>
          </a:xfrm>
          <a:prstGeom prst="rect">
            <a:avLst/>
          </a:prstGeom>
          <a:noFill/>
        </p:spPr>
        <p:txBody>
          <a:bodyPr wrap="square" rtlCol="0">
            <a:spAutoFit/>
          </a:bodyPr>
          <a:lstStyle/>
          <a:p>
            <a:pPr algn="ctr"/>
            <a:r>
              <a:rPr lang="lv-LV" sz="3400" b="1" spc="-150" dirty="0">
                <a:solidFill>
                  <a:srgbClr val="3C3C3B"/>
                </a:solidFill>
                <a:latin typeface="Arial" panose="020B0604020202020204" pitchFamily="34" charset="0"/>
                <a:cs typeface="Arial" panose="020B0604020202020204" pitchFamily="34" charset="0"/>
              </a:rPr>
              <a:t>9</a:t>
            </a:r>
            <a:r>
              <a:rPr lang="lv-LV" sz="2000" b="1" spc="-150" dirty="0">
                <a:solidFill>
                  <a:srgbClr val="3C3C3B"/>
                </a:solidFill>
                <a:latin typeface="Arial" panose="020B0604020202020204" pitchFamily="34" charset="0"/>
                <a:cs typeface="Arial" panose="020B0604020202020204" pitchFamily="34" charset="0"/>
              </a:rPr>
              <a:t> FAKULTĀTES</a:t>
            </a:r>
          </a:p>
        </p:txBody>
      </p:sp>
      <p:sp>
        <p:nvSpPr>
          <p:cNvPr id="30" name="TextBox 29"/>
          <p:cNvSpPr txBox="1"/>
          <p:nvPr/>
        </p:nvSpPr>
        <p:spPr>
          <a:xfrm>
            <a:off x="2627784" y="2971929"/>
            <a:ext cx="931621" cy="615553"/>
          </a:xfrm>
          <a:prstGeom prst="rect">
            <a:avLst/>
          </a:prstGeom>
          <a:noFill/>
        </p:spPr>
        <p:txBody>
          <a:bodyPr wrap="square" rtlCol="0">
            <a:spAutoFit/>
          </a:bodyPr>
          <a:lstStyle/>
          <a:p>
            <a:pPr algn="ctr"/>
            <a:r>
              <a:rPr lang="lv-LV" sz="3400" b="1" dirty="0" smtClean="0">
                <a:solidFill>
                  <a:srgbClr val="8E001C"/>
                </a:solidFill>
                <a:latin typeface="Arial" panose="020B0604020202020204" pitchFamily="34" charset="0"/>
                <a:cs typeface="Arial" panose="020B0604020202020204" pitchFamily="34" charset="0"/>
              </a:rPr>
              <a:t>69</a:t>
            </a:r>
            <a:endParaRPr lang="lv-LV" sz="3400" b="1" dirty="0">
              <a:solidFill>
                <a:srgbClr val="8E001C"/>
              </a:solidFill>
              <a:latin typeface="Arial" panose="020B0604020202020204" pitchFamily="34" charset="0"/>
              <a:cs typeface="Arial" panose="020B0604020202020204" pitchFamily="34" charset="0"/>
            </a:endParaRPr>
          </a:p>
        </p:txBody>
      </p:sp>
      <p:sp>
        <p:nvSpPr>
          <p:cNvPr id="31" name="TextBox 30"/>
          <p:cNvSpPr txBox="1"/>
          <p:nvPr/>
        </p:nvSpPr>
        <p:spPr>
          <a:xfrm>
            <a:off x="3323330" y="3055708"/>
            <a:ext cx="1327524" cy="461665"/>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STUDIJU</a:t>
            </a:r>
          </a:p>
          <a:p>
            <a:r>
              <a:rPr lang="lv-LV" sz="1200" b="1" dirty="0">
                <a:solidFill>
                  <a:srgbClr val="3C3C3B"/>
                </a:solidFill>
                <a:latin typeface="Arial" panose="020B0604020202020204" pitchFamily="34" charset="0"/>
                <a:cs typeface="Arial" panose="020B0604020202020204" pitchFamily="34" charset="0"/>
              </a:rPr>
              <a:t>PROGRAMMAS</a:t>
            </a:r>
          </a:p>
        </p:txBody>
      </p:sp>
      <p:sp>
        <p:nvSpPr>
          <p:cNvPr id="32" name="TextBox 31"/>
          <p:cNvSpPr txBox="1"/>
          <p:nvPr/>
        </p:nvSpPr>
        <p:spPr>
          <a:xfrm>
            <a:off x="2731061" y="3540373"/>
            <a:ext cx="735769" cy="615553"/>
          </a:xfrm>
          <a:prstGeom prst="rect">
            <a:avLst/>
          </a:prstGeom>
          <a:noFill/>
        </p:spPr>
        <p:txBody>
          <a:bodyPr wrap="square" rtlCol="0">
            <a:spAutoFit/>
          </a:bodyPr>
          <a:lstStyle/>
          <a:p>
            <a:pPr algn="ctr"/>
            <a:r>
              <a:rPr lang="lv-LV" sz="3400" b="1" dirty="0">
                <a:solidFill>
                  <a:srgbClr val="8E001C"/>
                </a:solidFill>
                <a:latin typeface="Arial" panose="020B0604020202020204" pitchFamily="34" charset="0"/>
                <a:cs typeface="Arial" panose="020B0604020202020204" pitchFamily="34" charset="0"/>
              </a:rPr>
              <a:t>11</a:t>
            </a:r>
          </a:p>
        </p:txBody>
      </p:sp>
      <p:sp>
        <p:nvSpPr>
          <p:cNvPr id="33" name="TextBox 32"/>
          <p:cNvSpPr txBox="1"/>
          <p:nvPr/>
        </p:nvSpPr>
        <p:spPr>
          <a:xfrm>
            <a:off x="3307607" y="3536750"/>
            <a:ext cx="1531045" cy="646331"/>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STUDIJU PROGRAMMAS</a:t>
            </a:r>
          </a:p>
          <a:p>
            <a:r>
              <a:rPr lang="lv-LV" sz="1200" b="1" dirty="0">
                <a:solidFill>
                  <a:srgbClr val="3C3C3B"/>
                </a:solidFill>
                <a:latin typeface="Arial" panose="020B0604020202020204" pitchFamily="34" charset="0"/>
                <a:cs typeface="Arial" panose="020B0604020202020204" pitchFamily="34" charset="0"/>
              </a:rPr>
              <a:t>ANGĻU VALODĀ</a:t>
            </a:r>
          </a:p>
        </p:txBody>
      </p:sp>
      <p:sp>
        <p:nvSpPr>
          <p:cNvPr id="34" name="TextBox 33"/>
          <p:cNvSpPr txBox="1"/>
          <p:nvPr/>
        </p:nvSpPr>
        <p:spPr>
          <a:xfrm>
            <a:off x="3323328" y="4227935"/>
            <a:ext cx="1575385" cy="646331"/>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SIMULĀCIJĀS</a:t>
            </a:r>
          </a:p>
          <a:p>
            <a:r>
              <a:rPr lang="lv-LV" sz="1200" b="1" dirty="0">
                <a:solidFill>
                  <a:srgbClr val="3C3C3B"/>
                </a:solidFill>
                <a:latin typeface="Arial" panose="020B0604020202020204" pitchFamily="34" charset="0"/>
                <a:cs typeface="Arial" panose="020B0604020202020204" pitchFamily="34" charset="0"/>
              </a:rPr>
              <a:t>BALSTĪTAS STUDIJAS</a:t>
            </a:r>
          </a:p>
        </p:txBody>
      </p:sp>
      <p:sp>
        <p:nvSpPr>
          <p:cNvPr id="35" name="TextBox 34"/>
          <p:cNvSpPr txBox="1"/>
          <p:nvPr/>
        </p:nvSpPr>
        <p:spPr>
          <a:xfrm>
            <a:off x="6727349" y="448098"/>
            <a:ext cx="1355582" cy="615553"/>
          </a:xfrm>
          <a:prstGeom prst="rect">
            <a:avLst/>
          </a:prstGeom>
          <a:noFill/>
        </p:spPr>
        <p:txBody>
          <a:bodyPr wrap="square" rtlCol="0">
            <a:spAutoFit/>
          </a:bodyPr>
          <a:lstStyle/>
          <a:p>
            <a:pPr algn="ctr"/>
            <a:r>
              <a:rPr lang="lv-LV" sz="3400" b="1" dirty="0">
                <a:solidFill>
                  <a:srgbClr val="8E001C"/>
                </a:solidFill>
                <a:latin typeface="Arial" panose="020B0604020202020204" pitchFamily="34" charset="0"/>
                <a:cs typeface="Arial" panose="020B0604020202020204" pitchFamily="34" charset="0"/>
              </a:rPr>
              <a:t>900+</a:t>
            </a:r>
          </a:p>
        </p:txBody>
      </p:sp>
      <p:sp>
        <p:nvSpPr>
          <p:cNvPr id="36" name="TextBox 35"/>
          <p:cNvSpPr txBox="1"/>
          <p:nvPr/>
        </p:nvSpPr>
        <p:spPr>
          <a:xfrm>
            <a:off x="6821355" y="957957"/>
            <a:ext cx="2286058" cy="461665"/>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BUDŽETA UN BEZMAKSAS</a:t>
            </a:r>
          </a:p>
          <a:p>
            <a:r>
              <a:rPr lang="lv-LV" sz="1200" b="1" dirty="0">
                <a:solidFill>
                  <a:srgbClr val="3C3C3B"/>
                </a:solidFill>
                <a:latin typeface="Arial" panose="020B0604020202020204" pitchFamily="34" charset="0"/>
                <a:cs typeface="Arial" panose="020B0604020202020204" pitchFamily="34" charset="0"/>
              </a:rPr>
              <a:t>STUDIJU VIETAS</a:t>
            </a:r>
          </a:p>
        </p:txBody>
      </p:sp>
      <p:sp>
        <p:nvSpPr>
          <p:cNvPr id="37" name="TextBox 36"/>
          <p:cNvSpPr txBox="1"/>
          <p:nvPr/>
        </p:nvSpPr>
        <p:spPr>
          <a:xfrm>
            <a:off x="6810582" y="1491630"/>
            <a:ext cx="1336875" cy="615553"/>
          </a:xfrm>
          <a:prstGeom prst="rect">
            <a:avLst/>
          </a:prstGeom>
          <a:noFill/>
        </p:spPr>
        <p:txBody>
          <a:bodyPr wrap="square" rtlCol="0">
            <a:spAutoFit/>
          </a:bodyPr>
          <a:lstStyle/>
          <a:p>
            <a:r>
              <a:rPr lang="lv-LV" sz="3400" b="1" dirty="0">
                <a:solidFill>
                  <a:srgbClr val="8E001C"/>
                </a:solidFill>
                <a:latin typeface="Arial" panose="020B0604020202020204" pitchFamily="34" charset="0"/>
                <a:cs typeface="Arial" panose="020B0604020202020204" pitchFamily="34" charset="0"/>
              </a:rPr>
              <a:t>11:1</a:t>
            </a:r>
          </a:p>
        </p:txBody>
      </p:sp>
      <p:sp>
        <p:nvSpPr>
          <p:cNvPr id="38" name="TextBox 37"/>
          <p:cNvSpPr txBox="1"/>
          <p:nvPr/>
        </p:nvSpPr>
        <p:spPr>
          <a:xfrm>
            <a:off x="6850835" y="2012864"/>
            <a:ext cx="2147712" cy="461665"/>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STUDENTU PASNIEDZĒJU</a:t>
            </a:r>
          </a:p>
          <a:p>
            <a:r>
              <a:rPr lang="lv-LV" sz="1200" b="1" dirty="0">
                <a:solidFill>
                  <a:srgbClr val="3C3C3B"/>
                </a:solidFill>
                <a:latin typeface="Arial" panose="020B0604020202020204" pitchFamily="34" charset="0"/>
                <a:cs typeface="Arial" panose="020B0604020202020204" pitchFamily="34" charset="0"/>
              </a:rPr>
              <a:t>ATTIECĪBA</a:t>
            </a:r>
          </a:p>
        </p:txBody>
      </p:sp>
      <p:sp>
        <p:nvSpPr>
          <p:cNvPr id="39" name="TextBox 38"/>
          <p:cNvSpPr txBox="1"/>
          <p:nvPr/>
        </p:nvSpPr>
        <p:spPr>
          <a:xfrm>
            <a:off x="6850835" y="2534676"/>
            <a:ext cx="1312343" cy="584775"/>
          </a:xfrm>
          <a:prstGeom prst="rect">
            <a:avLst/>
          </a:prstGeom>
          <a:noFill/>
        </p:spPr>
        <p:txBody>
          <a:bodyPr wrap="square" rtlCol="0">
            <a:spAutoFit/>
          </a:bodyPr>
          <a:lstStyle/>
          <a:p>
            <a:r>
              <a:rPr lang="lv-LV" sz="3200" b="1" dirty="0">
                <a:solidFill>
                  <a:srgbClr val="8E001C"/>
                </a:solidFill>
                <a:latin typeface="Arial" panose="020B0604020202020204" pitchFamily="34" charset="0"/>
                <a:cs typeface="Arial" panose="020B0604020202020204" pitchFamily="34" charset="0"/>
              </a:rPr>
              <a:t>RSU</a:t>
            </a:r>
          </a:p>
        </p:txBody>
      </p:sp>
      <p:sp>
        <p:nvSpPr>
          <p:cNvPr id="40" name="TextBox 39"/>
          <p:cNvSpPr txBox="1"/>
          <p:nvPr/>
        </p:nvSpPr>
        <p:spPr>
          <a:xfrm>
            <a:off x="6880315" y="3030113"/>
            <a:ext cx="2058753" cy="646331"/>
          </a:xfrm>
          <a:prstGeom prst="rect">
            <a:avLst/>
          </a:prstGeom>
          <a:noFill/>
        </p:spPr>
        <p:txBody>
          <a:bodyPr wrap="square" rtlCol="0">
            <a:spAutoFit/>
          </a:bodyPr>
          <a:lstStyle/>
          <a:p>
            <a:r>
              <a:rPr lang="lv-LV" sz="1200" b="1" dirty="0">
                <a:solidFill>
                  <a:srgbClr val="3C3C3B"/>
                </a:solidFill>
                <a:latin typeface="Arial" panose="020B0604020202020204" pitchFamily="34" charset="0"/>
                <a:cs typeface="Arial" panose="020B0604020202020204" pitchFamily="34" charset="0"/>
              </a:rPr>
              <a:t>REPUTĀCIJAS LĪDERE</a:t>
            </a:r>
          </a:p>
          <a:p>
            <a:r>
              <a:rPr lang="lv-LV" sz="1200" b="1" dirty="0">
                <a:solidFill>
                  <a:srgbClr val="3C3C3B"/>
                </a:solidFill>
                <a:latin typeface="Arial" panose="020B0604020202020204" pitchFamily="34" charset="0"/>
                <a:cs typeface="Arial" panose="020B0604020202020204" pitchFamily="34" charset="0"/>
              </a:rPr>
              <a:t>LATVIJAS AUGSTSKOLU</a:t>
            </a:r>
          </a:p>
          <a:p>
            <a:r>
              <a:rPr lang="lv-LV" sz="1200" b="1" dirty="0">
                <a:solidFill>
                  <a:srgbClr val="3C3C3B"/>
                </a:solidFill>
                <a:latin typeface="Arial" panose="020B0604020202020204" pitchFamily="34" charset="0"/>
                <a:cs typeface="Arial" panose="020B0604020202020204" pitchFamily="34" charset="0"/>
              </a:rPr>
              <a:t>VIDŪ </a:t>
            </a:r>
            <a:r>
              <a:rPr lang="lv-LV" sz="700" b="1" dirty="0">
                <a:solidFill>
                  <a:srgbClr val="3C3C3B"/>
                </a:solidFill>
                <a:latin typeface="Arial" panose="020B0604020202020204" pitchFamily="34" charset="0"/>
                <a:cs typeface="Arial" panose="020B0604020202020204" pitchFamily="34" charset="0"/>
              </a:rPr>
              <a:t>(KANTAR TNS 2018. GADA DATI)</a:t>
            </a:r>
          </a:p>
        </p:txBody>
      </p:sp>
      <p:sp>
        <p:nvSpPr>
          <p:cNvPr id="41" name="TextBox 40"/>
          <p:cNvSpPr txBox="1"/>
          <p:nvPr/>
        </p:nvSpPr>
        <p:spPr>
          <a:xfrm>
            <a:off x="4943304" y="705002"/>
            <a:ext cx="1584176" cy="1077218"/>
          </a:xfrm>
          <a:prstGeom prst="rect">
            <a:avLst/>
          </a:prstGeom>
          <a:noFill/>
        </p:spPr>
        <p:txBody>
          <a:bodyPr wrap="square" rtlCol="0">
            <a:spAutoFit/>
          </a:bodyPr>
          <a:lstStyle/>
          <a:p>
            <a:pPr algn="ctr"/>
            <a:r>
              <a:rPr lang="lv-LV" sz="4600" b="1" dirty="0">
                <a:solidFill>
                  <a:schemeClr val="bg1"/>
                </a:solidFill>
                <a:latin typeface="Arial" panose="020B0604020202020204" pitchFamily="34" charset="0"/>
                <a:cs typeface="Arial" panose="020B0604020202020204" pitchFamily="34" charset="0"/>
              </a:rPr>
              <a:t>9130</a:t>
            </a:r>
          </a:p>
          <a:p>
            <a:pPr algn="ctr"/>
            <a:r>
              <a:rPr lang="lv-LV" b="1" dirty="0">
                <a:solidFill>
                  <a:schemeClr val="bg1"/>
                </a:solidFill>
                <a:latin typeface="Arial" panose="020B0604020202020204" pitchFamily="34" charset="0"/>
                <a:cs typeface="Arial" panose="020B0604020202020204" pitchFamily="34" charset="0"/>
              </a:rPr>
              <a:t>STUDENTI</a:t>
            </a:r>
          </a:p>
        </p:txBody>
      </p:sp>
      <p:sp>
        <p:nvSpPr>
          <p:cNvPr id="42" name="TextBox 41"/>
          <p:cNvSpPr txBox="1"/>
          <p:nvPr/>
        </p:nvSpPr>
        <p:spPr>
          <a:xfrm>
            <a:off x="4568876" y="1997900"/>
            <a:ext cx="1449857" cy="892552"/>
          </a:xfrm>
          <a:prstGeom prst="rect">
            <a:avLst/>
          </a:prstGeom>
          <a:noFill/>
        </p:spPr>
        <p:txBody>
          <a:bodyPr wrap="square" rtlCol="0">
            <a:spAutoFit/>
          </a:bodyPr>
          <a:lstStyle/>
          <a:p>
            <a:pPr algn="ctr"/>
            <a:r>
              <a:rPr lang="lv-LV" sz="3200" b="1" dirty="0">
                <a:solidFill>
                  <a:schemeClr val="bg1"/>
                </a:solidFill>
                <a:latin typeface="Arial" panose="020B0604020202020204" pitchFamily="34" charset="0"/>
                <a:cs typeface="Arial" panose="020B0604020202020204" pitchFamily="34" charset="0"/>
              </a:rPr>
              <a:t>2210</a:t>
            </a:r>
          </a:p>
          <a:p>
            <a:pPr algn="ctr"/>
            <a:r>
              <a:rPr lang="lv-LV" sz="900" b="1" dirty="0">
                <a:solidFill>
                  <a:schemeClr val="bg1"/>
                </a:solidFill>
                <a:latin typeface="Arial" panose="020B0604020202020204" pitchFamily="34" charset="0"/>
                <a:cs typeface="Arial" panose="020B0604020202020204" pitchFamily="34" charset="0"/>
              </a:rPr>
              <a:t>ĀRVALSTU</a:t>
            </a:r>
          </a:p>
          <a:p>
            <a:pPr algn="ctr"/>
            <a:r>
              <a:rPr lang="lv-LV" sz="900" b="1" dirty="0">
                <a:solidFill>
                  <a:schemeClr val="bg1"/>
                </a:solidFill>
                <a:latin typeface="Arial" panose="020B0604020202020204" pitchFamily="34" charset="0"/>
                <a:cs typeface="Arial" panose="020B0604020202020204" pitchFamily="34" charset="0"/>
              </a:rPr>
              <a:t>STUDENTI</a:t>
            </a:r>
          </a:p>
        </p:txBody>
      </p:sp>
      <p:sp>
        <p:nvSpPr>
          <p:cNvPr id="43" name="TextBox 42"/>
          <p:cNvSpPr txBox="1"/>
          <p:nvPr/>
        </p:nvSpPr>
        <p:spPr>
          <a:xfrm>
            <a:off x="5908604" y="2643758"/>
            <a:ext cx="936104" cy="923330"/>
          </a:xfrm>
          <a:prstGeom prst="rect">
            <a:avLst/>
          </a:prstGeom>
          <a:noFill/>
        </p:spPr>
        <p:txBody>
          <a:bodyPr wrap="square" rtlCol="0">
            <a:spAutoFit/>
          </a:bodyPr>
          <a:lstStyle/>
          <a:p>
            <a:r>
              <a:rPr lang="lv-LV" sz="800" b="1" dirty="0">
                <a:solidFill>
                  <a:schemeClr val="bg1"/>
                </a:solidFill>
                <a:latin typeface="Arial" panose="020B0604020202020204" pitchFamily="34" charset="0"/>
                <a:cs typeface="Arial" panose="020B0604020202020204" pitchFamily="34" charset="0"/>
              </a:rPr>
              <a:t>NO</a:t>
            </a:r>
          </a:p>
          <a:p>
            <a:r>
              <a:rPr lang="lv-LV" sz="3600" b="1">
                <a:solidFill>
                  <a:schemeClr val="bg1"/>
                </a:solidFill>
                <a:latin typeface="Arial" panose="020B0604020202020204" pitchFamily="34" charset="0"/>
                <a:cs typeface="Arial" panose="020B0604020202020204" pitchFamily="34" charset="0"/>
              </a:rPr>
              <a:t>55</a:t>
            </a:r>
            <a:endParaRPr lang="lv-LV" sz="3600" b="1" dirty="0">
              <a:solidFill>
                <a:schemeClr val="bg1"/>
              </a:solidFill>
              <a:latin typeface="Arial" panose="020B0604020202020204" pitchFamily="34" charset="0"/>
              <a:cs typeface="Arial" panose="020B0604020202020204" pitchFamily="34" charset="0"/>
            </a:endParaRPr>
          </a:p>
          <a:p>
            <a:r>
              <a:rPr lang="lv-LV" sz="800" b="1" dirty="0">
                <a:solidFill>
                  <a:schemeClr val="bg1"/>
                </a:solidFill>
                <a:latin typeface="Arial" panose="020B0604020202020204" pitchFamily="34" charset="0"/>
                <a:cs typeface="Arial" panose="020B0604020202020204" pitchFamily="34" charset="0"/>
              </a:rPr>
              <a:t>VALSTĪM</a:t>
            </a:r>
          </a:p>
        </p:txBody>
      </p:sp>
      <p:sp>
        <p:nvSpPr>
          <p:cNvPr id="44" name="TextBox 43"/>
          <p:cNvSpPr txBox="1"/>
          <p:nvPr/>
        </p:nvSpPr>
        <p:spPr>
          <a:xfrm>
            <a:off x="5026142" y="3381548"/>
            <a:ext cx="879249" cy="846386"/>
          </a:xfrm>
          <a:prstGeom prst="rect">
            <a:avLst/>
          </a:prstGeom>
          <a:noFill/>
        </p:spPr>
        <p:txBody>
          <a:bodyPr wrap="square" rtlCol="0">
            <a:spAutoFit/>
          </a:bodyPr>
          <a:lstStyle/>
          <a:p>
            <a:pPr algn="ctr"/>
            <a:r>
              <a:rPr lang="lv-LV" sz="4000" b="1" dirty="0">
                <a:solidFill>
                  <a:schemeClr val="bg1"/>
                </a:solidFill>
                <a:latin typeface="Arial" panose="020B0604020202020204" pitchFamily="34" charset="0"/>
                <a:cs typeface="Arial" panose="020B0604020202020204" pitchFamily="34" charset="0"/>
              </a:rPr>
              <a:t>32</a:t>
            </a:r>
          </a:p>
          <a:p>
            <a:pPr algn="ctr"/>
            <a:r>
              <a:rPr lang="lv-LV" sz="800" b="1" dirty="0">
                <a:solidFill>
                  <a:schemeClr val="bg1"/>
                </a:solidFill>
                <a:latin typeface="Arial" panose="020B0604020202020204" pitchFamily="34" charset="0"/>
                <a:cs typeface="Arial" panose="020B0604020202020204" pitchFamily="34" charset="0"/>
              </a:rPr>
              <a:t>VALSTĪS</a:t>
            </a:r>
          </a:p>
        </p:txBody>
      </p:sp>
      <p:sp>
        <p:nvSpPr>
          <p:cNvPr id="46" name="Rectangle: Rounded Corners 45">
            <a:extLst>
              <a:ext uri="{FF2B5EF4-FFF2-40B4-BE49-F238E27FC236}">
                <a16:creationId xmlns:a16="http://schemas.microsoft.com/office/drawing/2014/main" id="{2CDE13E0-C3E8-4B17-933F-943D95784C06}"/>
              </a:ext>
            </a:extLst>
          </p:cNvPr>
          <p:cNvSpPr/>
          <p:nvPr/>
        </p:nvSpPr>
        <p:spPr>
          <a:xfrm>
            <a:off x="2764957" y="3012598"/>
            <a:ext cx="2023203" cy="518124"/>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DD8280DB-A29A-4934-8E85-25FF11293293}"/>
              </a:ext>
            </a:extLst>
          </p:cNvPr>
          <p:cNvSpPr/>
          <p:nvPr/>
        </p:nvSpPr>
        <p:spPr>
          <a:xfrm>
            <a:off x="2755593" y="3598765"/>
            <a:ext cx="2023203" cy="590035"/>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07A522B8-8C86-4EAC-8F4D-A8A24FAFC669}"/>
              </a:ext>
            </a:extLst>
          </p:cNvPr>
          <p:cNvSpPr/>
          <p:nvPr/>
        </p:nvSpPr>
        <p:spPr>
          <a:xfrm>
            <a:off x="2764957" y="4170553"/>
            <a:ext cx="2023203" cy="658826"/>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EFFF0F8-6D61-4907-B23D-9AA3CAD3FD66}"/>
              </a:ext>
            </a:extLst>
          </p:cNvPr>
          <p:cNvPicPr>
            <a:picLocks noChangeAspect="1"/>
          </p:cNvPicPr>
          <p:nvPr/>
        </p:nvPicPr>
        <p:blipFill>
          <a:blip r:embed="rId17"/>
          <a:stretch>
            <a:fillRect/>
          </a:stretch>
        </p:blipFill>
        <p:spPr>
          <a:xfrm>
            <a:off x="2879229" y="4332817"/>
            <a:ext cx="405131" cy="399173"/>
          </a:xfrm>
          <a:prstGeom prst="rect">
            <a:avLst/>
          </a:prstGeom>
        </p:spPr>
      </p:pic>
      <p:sp>
        <p:nvSpPr>
          <p:cNvPr id="49" name="Rectangle: Rounded Corners 48">
            <a:extLst>
              <a:ext uri="{FF2B5EF4-FFF2-40B4-BE49-F238E27FC236}">
                <a16:creationId xmlns:a16="http://schemas.microsoft.com/office/drawing/2014/main" id="{1476F76C-93A9-408E-8AF2-0947BA7B30AB}"/>
              </a:ext>
            </a:extLst>
          </p:cNvPr>
          <p:cNvSpPr/>
          <p:nvPr/>
        </p:nvSpPr>
        <p:spPr>
          <a:xfrm>
            <a:off x="6805643" y="479404"/>
            <a:ext cx="2191400" cy="987023"/>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3A3B748D-D65C-4095-ACC6-D94698DEED66}"/>
              </a:ext>
            </a:extLst>
          </p:cNvPr>
          <p:cNvSpPr/>
          <p:nvPr/>
        </p:nvSpPr>
        <p:spPr>
          <a:xfrm>
            <a:off x="6805643" y="1512719"/>
            <a:ext cx="2190553" cy="997383"/>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sp>
        <p:nvSpPr>
          <p:cNvPr id="51" name="Rectangle: Rounded Corners 50">
            <a:extLst>
              <a:ext uri="{FF2B5EF4-FFF2-40B4-BE49-F238E27FC236}">
                <a16:creationId xmlns:a16="http://schemas.microsoft.com/office/drawing/2014/main" id="{F90D1E3E-DD7D-47E0-9ECF-9B624585BC1F}"/>
              </a:ext>
            </a:extLst>
          </p:cNvPr>
          <p:cNvSpPr/>
          <p:nvPr/>
        </p:nvSpPr>
        <p:spPr>
          <a:xfrm>
            <a:off x="6791356" y="2567997"/>
            <a:ext cx="2205224" cy="1166342"/>
          </a:xfrm>
          <a:prstGeom prst="roundRect">
            <a:avLst>
              <a:gd name="adj" fmla="val 1883"/>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63B1965F-6B62-476D-A93E-576AF5AC4B8E}"/>
              </a:ext>
            </a:extLst>
          </p:cNvPr>
          <p:cNvSpPr txBox="1"/>
          <p:nvPr/>
        </p:nvSpPr>
        <p:spPr>
          <a:xfrm>
            <a:off x="5836764" y="3805164"/>
            <a:ext cx="1327524" cy="415498"/>
          </a:xfrm>
          <a:prstGeom prst="rect">
            <a:avLst/>
          </a:prstGeom>
          <a:noFill/>
        </p:spPr>
        <p:txBody>
          <a:bodyPr wrap="square" rtlCol="0">
            <a:spAutoFit/>
          </a:bodyPr>
          <a:lstStyle/>
          <a:p>
            <a:r>
              <a:rPr lang="lv-LV" sz="700" b="1" dirty="0">
                <a:solidFill>
                  <a:schemeClr val="bg1">
                    <a:lumMod val="50000"/>
                  </a:schemeClr>
                </a:solidFill>
                <a:latin typeface="Arial" panose="020B0604020202020204" pitchFamily="34" charset="0"/>
                <a:cs typeface="Arial" panose="020B0604020202020204" pitchFamily="34" charset="0"/>
              </a:rPr>
              <a:t>ERASMUS+</a:t>
            </a:r>
          </a:p>
          <a:p>
            <a:r>
              <a:rPr lang="lv-LV" sz="700" b="1" dirty="0">
                <a:solidFill>
                  <a:schemeClr val="bg1">
                    <a:lumMod val="50000"/>
                  </a:schemeClr>
                </a:solidFill>
                <a:latin typeface="Arial" panose="020B0604020202020204" pitchFamily="34" charset="0"/>
                <a:cs typeface="Arial" panose="020B0604020202020204" pitchFamily="34" charset="0"/>
              </a:rPr>
              <a:t>APMAIŅAS</a:t>
            </a:r>
          </a:p>
          <a:p>
            <a:r>
              <a:rPr lang="lv-LV" sz="700" b="1" dirty="0">
                <a:solidFill>
                  <a:schemeClr val="bg1">
                    <a:lumMod val="50000"/>
                  </a:schemeClr>
                </a:solidFill>
                <a:latin typeface="Arial" panose="020B0604020202020204" pitchFamily="34" charset="0"/>
                <a:cs typeface="Arial" panose="020B0604020202020204" pitchFamily="34" charset="0"/>
              </a:rPr>
              <a:t>PROGRAMMAS</a:t>
            </a:r>
          </a:p>
        </p:txBody>
      </p:sp>
    </p:spTree>
    <p:extLst>
      <p:ext uri="{BB962C8B-B14F-4D97-AF65-F5344CB8AC3E}">
        <p14:creationId xmlns:p14="http://schemas.microsoft.com/office/powerpoint/2010/main" val="243615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2000"/>
                                        <p:tgtEl>
                                          <p:spTgt spid="5125"/>
                                        </p:tgtEl>
                                      </p:cBhvr>
                                    </p:animEffect>
                                  </p:childTnLst>
                                </p:cTn>
                              </p:par>
                              <p:par>
                                <p:cTn id="11" presetID="10"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fade">
                                      <p:cBhvr>
                                        <p:cTn id="13" dur="2000"/>
                                        <p:tgtEl>
                                          <p:spTgt spid="5126"/>
                                        </p:tgtEl>
                                      </p:cBhvr>
                                    </p:animEffect>
                                  </p:childTnLst>
                                </p:cTn>
                              </p:par>
                              <p:par>
                                <p:cTn id="14" presetID="10" presetClass="entr" presetSubtype="0" fill="hold" nodeType="withEffect">
                                  <p:stCondLst>
                                    <p:cond delay="0"/>
                                  </p:stCondLst>
                                  <p:childTnLst>
                                    <p:set>
                                      <p:cBhvr>
                                        <p:cTn id="15" dur="1" fill="hold">
                                          <p:stCondLst>
                                            <p:cond delay="0"/>
                                          </p:stCondLst>
                                        </p:cTn>
                                        <p:tgtEl>
                                          <p:spTgt spid="5127"/>
                                        </p:tgtEl>
                                        <p:attrNameLst>
                                          <p:attrName>style.visibility</p:attrName>
                                        </p:attrNameLst>
                                      </p:cBhvr>
                                      <p:to>
                                        <p:strVal val="visible"/>
                                      </p:to>
                                    </p:set>
                                    <p:animEffect transition="in" filter="fade">
                                      <p:cBhvr>
                                        <p:cTn id="16" dur="2000"/>
                                        <p:tgtEl>
                                          <p:spTgt spid="5127"/>
                                        </p:tgtEl>
                                      </p:cBhvr>
                                    </p:animEffect>
                                  </p:childTnLst>
                                </p:cTn>
                              </p:par>
                              <p:par>
                                <p:cTn id="17" presetID="10" presetClass="entr" presetSubtype="0" fill="hold" nodeType="withEffect">
                                  <p:stCondLst>
                                    <p:cond delay="0"/>
                                  </p:stCondLst>
                                  <p:childTnLst>
                                    <p:set>
                                      <p:cBhvr>
                                        <p:cTn id="18" dur="1" fill="hold">
                                          <p:stCondLst>
                                            <p:cond delay="0"/>
                                          </p:stCondLst>
                                        </p:cTn>
                                        <p:tgtEl>
                                          <p:spTgt spid="5128"/>
                                        </p:tgtEl>
                                        <p:attrNameLst>
                                          <p:attrName>style.visibility</p:attrName>
                                        </p:attrNameLst>
                                      </p:cBhvr>
                                      <p:to>
                                        <p:strVal val="visible"/>
                                      </p:to>
                                    </p:set>
                                    <p:animEffect transition="in" filter="fade">
                                      <p:cBhvr>
                                        <p:cTn id="19" dur="2000"/>
                                        <p:tgtEl>
                                          <p:spTgt spid="5128"/>
                                        </p:tgtEl>
                                      </p:cBhvr>
                                    </p:animEffect>
                                  </p:childTnLst>
                                </p:cTn>
                              </p:par>
                              <p:par>
                                <p:cTn id="20" presetID="10" presetClass="entr" presetSubtype="0" fill="hold" nodeType="withEffect">
                                  <p:stCondLst>
                                    <p:cond delay="0"/>
                                  </p:stCondLst>
                                  <p:childTnLst>
                                    <p:set>
                                      <p:cBhvr>
                                        <p:cTn id="21" dur="1" fill="hold">
                                          <p:stCondLst>
                                            <p:cond delay="0"/>
                                          </p:stCondLst>
                                        </p:cTn>
                                        <p:tgtEl>
                                          <p:spTgt spid="5129"/>
                                        </p:tgtEl>
                                        <p:attrNameLst>
                                          <p:attrName>style.visibility</p:attrName>
                                        </p:attrNameLst>
                                      </p:cBhvr>
                                      <p:to>
                                        <p:strVal val="visible"/>
                                      </p:to>
                                    </p:set>
                                    <p:animEffect transition="in" filter="fade">
                                      <p:cBhvr>
                                        <p:cTn id="22" dur="2000"/>
                                        <p:tgtEl>
                                          <p:spTgt spid="5129"/>
                                        </p:tgtEl>
                                      </p:cBhvr>
                                    </p:animEffect>
                                  </p:childTnLst>
                                </p:cTn>
                              </p:par>
                              <p:par>
                                <p:cTn id="23" presetID="10" presetClass="entr" presetSubtype="0" fill="hold" nodeType="withEffect">
                                  <p:stCondLst>
                                    <p:cond delay="0"/>
                                  </p:stCondLst>
                                  <p:childTnLst>
                                    <p:set>
                                      <p:cBhvr>
                                        <p:cTn id="24" dur="1" fill="hold">
                                          <p:stCondLst>
                                            <p:cond delay="0"/>
                                          </p:stCondLst>
                                        </p:cTn>
                                        <p:tgtEl>
                                          <p:spTgt spid="5130"/>
                                        </p:tgtEl>
                                        <p:attrNameLst>
                                          <p:attrName>style.visibility</p:attrName>
                                        </p:attrNameLst>
                                      </p:cBhvr>
                                      <p:to>
                                        <p:strVal val="visible"/>
                                      </p:to>
                                    </p:set>
                                    <p:animEffect transition="in" filter="fade">
                                      <p:cBhvr>
                                        <p:cTn id="25" dur="2000"/>
                                        <p:tgtEl>
                                          <p:spTgt spid="5130"/>
                                        </p:tgtEl>
                                      </p:cBhvr>
                                    </p:animEffect>
                                  </p:childTnLst>
                                </p:cTn>
                              </p:par>
                              <p:par>
                                <p:cTn id="26" presetID="10" presetClass="entr" presetSubtype="0" fill="hold" nodeType="withEffect">
                                  <p:stCondLst>
                                    <p:cond delay="0"/>
                                  </p:stCondLst>
                                  <p:childTnLst>
                                    <p:set>
                                      <p:cBhvr>
                                        <p:cTn id="27" dur="1" fill="hold">
                                          <p:stCondLst>
                                            <p:cond delay="0"/>
                                          </p:stCondLst>
                                        </p:cTn>
                                        <p:tgtEl>
                                          <p:spTgt spid="5131"/>
                                        </p:tgtEl>
                                        <p:attrNameLst>
                                          <p:attrName>style.visibility</p:attrName>
                                        </p:attrNameLst>
                                      </p:cBhvr>
                                      <p:to>
                                        <p:strVal val="visible"/>
                                      </p:to>
                                    </p:set>
                                    <p:animEffect transition="in" filter="fade">
                                      <p:cBhvr>
                                        <p:cTn id="28" dur="2000"/>
                                        <p:tgtEl>
                                          <p:spTgt spid="5131"/>
                                        </p:tgtEl>
                                      </p:cBhvr>
                                    </p:animEffect>
                                  </p:childTnLst>
                                </p:cTn>
                              </p:par>
                              <p:par>
                                <p:cTn id="29" presetID="10" presetClass="entr" presetSubtype="0" fill="hold" nodeType="withEffect">
                                  <p:stCondLst>
                                    <p:cond delay="0"/>
                                  </p:stCondLst>
                                  <p:childTnLst>
                                    <p:set>
                                      <p:cBhvr>
                                        <p:cTn id="30" dur="1" fill="hold">
                                          <p:stCondLst>
                                            <p:cond delay="0"/>
                                          </p:stCondLst>
                                        </p:cTn>
                                        <p:tgtEl>
                                          <p:spTgt spid="5132"/>
                                        </p:tgtEl>
                                        <p:attrNameLst>
                                          <p:attrName>style.visibility</p:attrName>
                                        </p:attrNameLst>
                                      </p:cBhvr>
                                      <p:to>
                                        <p:strVal val="visible"/>
                                      </p:to>
                                    </p:set>
                                    <p:animEffect transition="in" filter="fade">
                                      <p:cBhvr>
                                        <p:cTn id="31" dur="2000"/>
                                        <p:tgtEl>
                                          <p:spTgt spid="5132"/>
                                        </p:tgtEl>
                                      </p:cBhvr>
                                    </p:animEffect>
                                  </p:childTnLst>
                                </p:cTn>
                              </p:par>
                              <p:par>
                                <p:cTn id="32" presetID="10" presetClass="entr" presetSubtype="0" fill="hold" nodeType="withEffect">
                                  <p:stCondLst>
                                    <p:cond delay="0"/>
                                  </p:stCondLst>
                                  <p:childTnLst>
                                    <p:set>
                                      <p:cBhvr>
                                        <p:cTn id="33" dur="1" fill="hold">
                                          <p:stCondLst>
                                            <p:cond delay="0"/>
                                          </p:stCondLst>
                                        </p:cTn>
                                        <p:tgtEl>
                                          <p:spTgt spid="5133"/>
                                        </p:tgtEl>
                                        <p:attrNameLst>
                                          <p:attrName>style.visibility</p:attrName>
                                        </p:attrNameLst>
                                      </p:cBhvr>
                                      <p:to>
                                        <p:strVal val="visible"/>
                                      </p:to>
                                    </p:set>
                                    <p:animEffect transition="in" filter="fade">
                                      <p:cBhvr>
                                        <p:cTn id="34" dur="2000"/>
                                        <p:tgtEl>
                                          <p:spTgt spid="51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0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0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0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20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20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2000"/>
                                        <p:tgtEl>
                                          <p:spTgt spid="3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200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2000"/>
                                        <p:tgtEl>
                                          <p:spTgt spid="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20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2000" fill="hold"/>
                                        <p:tgtEl>
                                          <p:spTgt spid="6"/>
                                        </p:tgtEl>
                                        <p:attrNameLst>
                                          <p:attrName>ppt_w</p:attrName>
                                        </p:attrNameLst>
                                      </p:cBhvr>
                                      <p:tavLst>
                                        <p:tav tm="0">
                                          <p:val>
                                            <p:fltVal val="0"/>
                                          </p:val>
                                        </p:tav>
                                        <p:tav tm="100000">
                                          <p:val>
                                            <p:strVal val="#ppt_w"/>
                                          </p:val>
                                        </p:tav>
                                      </p:tavLst>
                                    </p:anim>
                                    <p:anim calcmode="lin" valueType="num">
                                      <p:cBhvr>
                                        <p:cTn id="70" dur="2000" fill="hold"/>
                                        <p:tgtEl>
                                          <p:spTgt spid="6"/>
                                        </p:tgtEl>
                                        <p:attrNameLst>
                                          <p:attrName>ppt_h</p:attrName>
                                        </p:attrNameLst>
                                      </p:cBhvr>
                                      <p:tavLst>
                                        <p:tav tm="0">
                                          <p:val>
                                            <p:fltVal val="0"/>
                                          </p:val>
                                        </p:tav>
                                        <p:tav tm="100000">
                                          <p:val>
                                            <p:strVal val="#ppt_h"/>
                                          </p:val>
                                        </p:tav>
                                      </p:tavLst>
                                    </p:anim>
                                    <p:animEffect transition="in" filter="fade">
                                      <p:cBhvr>
                                        <p:cTn id="71" dur="2000"/>
                                        <p:tgtEl>
                                          <p:spTgt spid="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p:cTn id="74" dur="2000" fill="hold"/>
                                        <p:tgtEl>
                                          <p:spTgt spid="41"/>
                                        </p:tgtEl>
                                        <p:attrNameLst>
                                          <p:attrName>ppt_w</p:attrName>
                                        </p:attrNameLst>
                                      </p:cBhvr>
                                      <p:tavLst>
                                        <p:tav tm="0">
                                          <p:val>
                                            <p:fltVal val="0"/>
                                          </p:val>
                                        </p:tav>
                                        <p:tav tm="100000">
                                          <p:val>
                                            <p:strVal val="#ppt_w"/>
                                          </p:val>
                                        </p:tav>
                                      </p:tavLst>
                                    </p:anim>
                                    <p:anim calcmode="lin" valueType="num">
                                      <p:cBhvr>
                                        <p:cTn id="75" dur="2000" fill="hold"/>
                                        <p:tgtEl>
                                          <p:spTgt spid="41"/>
                                        </p:tgtEl>
                                        <p:attrNameLst>
                                          <p:attrName>ppt_h</p:attrName>
                                        </p:attrNameLst>
                                      </p:cBhvr>
                                      <p:tavLst>
                                        <p:tav tm="0">
                                          <p:val>
                                            <p:fltVal val="0"/>
                                          </p:val>
                                        </p:tav>
                                        <p:tav tm="100000">
                                          <p:val>
                                            <p:strVal val="#ppt_h"/>
                                          </p:val>
                                        </p:tav>
                                      </p:tavLst>
                                    </p:anim>
                                    <p:animEffect transition="in" filter="fade">
                                      <p:cBhvr>
                                        <p:cTn id="76" dur="2000"/>
                                        <p:tgtEl>
                                          <p:spTgt spid="4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2000" fill="hold"/>
                                        <p:tgtEl>
                                          <p:spTgt spid="8"/>
                                        </p:tgtEl>
                                        <p:attrNameLst>
                                          <p:attrName>ppt_w</p:attrName>
                                        </p:attrNameLst>
                                      </p:cBhvr>
                                      <p:tavLst>
                                        <p:tav tm="0">
                                          <p:val>
                                            <p:fltVal val="0"/>
                                          </p:val>
                                        </p:tav>
                                        <p:tav tm="100000">
                                          <p:val>
                                            <p:strVal val="#ppt_w"/>
                                          </p:val>
                                        </p:tav>
                                      </p:tavLst>
                                    </p:anim>
                                    <p:anim calcmode="lin" valueType="num">
                                      <p:cBhvr>
                                        <p:cTn id="82" dur="2000" fill="hold"/>
                                        <p:tgtEl>
                                          <p:spTgt spid="8"/>
                                        </p:tgtEl>
                                        <p:attrNameLst>
                                          <p:attrName>ppt_h</p:attrName>
                                        </p:attrNameLst>
                                      </p:cBhvr>
                                      <p:tavLst>
                                        <p:tav tm="0">
                                          <p:val>
                                            <p:fltVal val="0"/>
                                          </p:val>
                                        </p:tav>
                                        <p:tav tm="100000">
                                          <p:val>
                                            <p:strVal val="#ppt_h"/>
                                          </p:val>
                                        </p:tav>
                                      </p:tavLst>
                                    </p:anim>
                                    <p:animEffect transition="in" filter="fade">
                                      <p:cBhvr>
                                        <p:cTn id="83" dur="2000"/>
                                        <p:tgtEl>
                                          <p:spTgt spid="8"/>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2000" fill="hold"/>
                                        <p:tgtEl>
                                          <p:spTgt spid="42"/>
                                        </p:tgtEl>
                                        <p:attrNameLst>
                                          <p:attrName>ppt_w</p:attrName>
                                        </p:attrNameLst>
                                      </p:cBhvr>
                                      <p:tavLst>
                                        <p:tav tm="0">
                                          <p:val>
                                            <p:fltVal val="0"/>
                                          </p:val>
                                        </p:tav>
                                        <p:tav tm="100000">
                                          <p:val>
                                            <p:strVal val="#ppt_w"/>
                                          </p:val>
                                        </p:tav>
                                      </p:tavLst>
                                    </p:anim>
                                    <p:anim calcmode="lin" valueType="num">
                                      <p:cBhvr>
                                        <p:cTn id="87" dur="2000" fill="hold"/>
                                        <p:tgtEl>
                                          <p:spTgt spid="42"/>
                                        </p:tgtEl>
                                        <p:attrNameLst>
                                          <p:attrName>ppt_h</p:attrName>
                                        </p:attrNameLst>
                                      </p:cBhvr>
                                      <p:tavLst>
                                        <p:tav tm="0">
                                          <p:val>
                                            <p:fltVal val="0"/>
                                          </p:val>
                                        </p:tav>
                                        <p:tav tm="100000">
                                          <p:val>
                                            <p:strVal val="#ppt_h"/>
                                          </p:val>
                                        </p:tav>
                                      </p:tavLst>
                                    </p:anim>
                                    <p:animEffect transition="in" filter="fade">
                                      <p:cBhvr>
                                        <p:cTn id="88" dur="2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p:cTn id="93" dur="2000" fill="hold"/>
                                        <p:tgtEl>
                                          <p:spTgt spid="10"/>
                                        </p:tgtEl>
                                        <p:attrNameLst>
                                          <p:attrName>ppt_w</p:attrName>
                                        </p:attrNameLst>
                                      </p:cBhvr>
                                      <p:tavLst>
                                        <p:tav tm="0">
                                          <p:val>
                                            <p:fltVal val="0"/>
                                          </p:val>
                                        </p:tav>
                                        <p:tav tm="100000">
                                          <p:val>
                                            <p:strVal val="#ppt_w"/>
                                          </p:val>
                                        </p:tav>
                                      </p:tavLst>
                                    </p:anim>
                                    <p:anim calcmode="lin" valueType="num">
                                      <p:cBhvr>
                                        <p:cTn id="94" dur="2000" fill="hold"/>
                                        <p:tgtEl>
                                          <p:spTgt spid="10"/>
                                        </p:tgtEl>
                                        <p:attrNameLst>
                                          <p:attrName>ppt_h</p:attrName>
                                        </p:attrNameLst>
                                      </p:cBhvr>
                                      <p:tavLst>
                                        <p:tav tm="0">
                                          <p:val>
                                            <p:fltVal val="0"/>
                                          </p:val>
                                        </p:tav>
                                        <p:tav tm="100000">
                                          <p:val>
                                            <p:strVal val="#ppt_h"/>
                                          </p:val>
                                        </p:tav>
                                      </p:tavLst>
                                    </p:anim>
                                    <p:animEffect transition="in" filter="fade">
                                      <p:cBhvr>
                                        <p:cTn id="95" dur="2000"/>
                                        <p:tgtEl>
                                          <p:spTgt spid="1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43"/>
                                        </p:tgtEl>
                                        <p:attrNameLst>
                                          <p:attrName>style.visibility</p:attrName>
                                        </p:attrNameLst>
                                      </p:cBhvr>
                                      <p:to>
                                        <p:strVal val="visible"/>
                                      </p:to>
                                    </p:set>
                                    <p:anim calcmode="lin" valueType="num">
                                      <p:cBhvr>
                                        <p:cTn id="98" dur="2000" fill="hold"/>
                                        <p:tgtEl>
                                          <p:spTgt spid="43"/>
                                        </p:tgtEl>
                                        <p:attrNameLst>
                                          <p:attrName>ppt_w</p:attrName>
                                        </p:attrNameLst>
                                      </p:cBhvr>
                                      <p:tavLst>
                                        <p:tav tm="0">
                                          <p:val>
                                            <p:fltVal val="0"/>
                                          </p:val>
                                        </p:tav>
                                        <p:tav tm="100000">
                                          <p:val>
                                            <p:strVal val="#ppt_w"/>
                                          </p:val>
                                        </p:tav>
                                      </p:tavLst>
                                    </p:anim>
                                    <p:anim calcmode="lin" valueType="num">
                                      <p:cBhvr>
                                        <p:cTn id="99" dur="2000" fill="hold"/>
                                        <p:tgtEl>
                                          <p:spTgt spid="43"/>
                                        </p:tgtEl>
                                        <p:attrNameLst>
                                          <p:attrName>ppt_h</p:attrName>
                                        </p:attrNameLst>
                                      </p:cBhvr>
                                      <p:tavLst>
                                        <p:tav tm="0">
                                          <p:val>
                                            <p:fltVal val="0"/>
                                          </p:val>
                                        </p:tav>
                                        <p:tav tm="100000">
                                          <p:val>
                                            <p:strVal val="#ppt_h"/>
                                          </p:val>
                                        </p:tav>
                                      </p:tavLst>
                                    </p:anim>
                                    <p:animEffect transition="in" filter="fade">
                                      <p:cBhvr>
                                        <p:cTn id="100" dur="2000"/>
                                        <p:tgtEl>
                                          <p:spTgt spid="43"/>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2000" fill="hold"/>
                                        <p:tgtEl>
                                          <p:spTgt spid="12"/>
                                        </p:tgtEl>
                                        <p:attrNameLst>
                                          <p:attrName>ppt_w</p:attrName>
                                        </p:attrNameLst>
                                      </p:cBhvr>
                                      <p:tavLst>
                                        <p:tav tm="0">
                                          <p:val>
                                            <p:fltVal val="0"/>
                                          </p:val>
                                        </p:tav>
                                        <p:tav tm="100000">
                                          <p:val>
                                            <p:strVal val="#ppt_w"/>
                                          </p:val>
                                        </p:tav>
                                      </p:tavLst>
                                    </p:anim>
                                    <p:anim calcmode="lin" valueType="num">
                                      <p:cBhvr>
                                        <p:cTn id="106" dur="2000" fill="hold"/>
                                        <p:tgtEl>
                                          <p:spTgt spid="12"/>
                                        </p:tgtEl>
                                        <p:attrNameLst>
                                          <p:attrName>ppt_h</p:attrName>
                                        </p:attrNameLst>
                                      </p:cBhvr>
                                      <p:tavLst>
                                        <p:tav tm="0">
                                          <p:val>
                                            <p:fltVal val="0"/>
                                          </p:val>
                                        </p:tav>
                                        <p:tav tm="100000">
                                          <p:val>
                                            <p:strVal val="#ppt_h"/>
                                          </p:val>
                                        </p:tav>
                                      </p:tavLst>
                                    </p:anim>
                                    <p:animEffect transition="in" filter="fade">
                                      <p:cBhvr>
                                        <p:cTn id="107" dur="2000"/>
                                        <p:tgtEl>
                                          <p:spTgt spid="12"/>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44"/>
                                        </p:tgtEl>
                                        <p:attrNameLst>
                                          <p:attrName>style.visibility</p:attrName>
                                        </p:attrNameLst>
                                      </p:cBhvr>
                                      <p:to>
                                        <p:strVal val="visible"/>
                                      </p:to>
                                    </p:set>
                                    <p:anim calcmode="lin" valueType="num">
                                      <p:cBhvr>
                                        <p:cTn id="110" dur="2000" fill="hold"/>
                                        <p:tgtEl>
                                          <p:spTgt spid="44"/>
                                        </p:tgtEl>
                                        <p:attrNameLst>
                                          <p:attrName>ppt_w</p:attrName>
                                        </p:attrNameLst>
                                      </p:cBhvr>
                                      <p:tavLst>
                                        <p:tav tm="0">
                                          <p:val>
                                            <p:fltVal val="0"/>
                                          </p:val>
                                        </p:tav>
                                        <p:tav tm="100000">
                                          <p:val>
                                            <p:strVal val="#ppt_w"/>
                                          </p:val>
                                        </p:tav>
                                      </p:tavLst>
                                    </p:anim>
                                    <p:anim calcmode="lin" valueType="num">
                                      <p:cBhvr>
                                        <p:cTn id="111" dur="2000" fill="hold"/>
                                        <p:tgtEl>
                                          <p:spTgt spid="44"/>
                                        </p:tgtEl>
                                        <p:attrNameLst>
                                          <p:attrName>ppt_h</p:attrName>
                                        </p:attrNameLst>
                                      </p:cBhvr>
                                      <p:tavLst>
                                        <p:tav tm="0">
                                          <p:val>
                                            <p:fltVal val="0"/>
                                          </p:val>
                                        </p:tav>
                                        <p:tav tm="100000">
                                          <p:val>
                                            <p:strVal val="#ppt_h"/>
                                          </p:val>
                                        </p:tav>
                                      </p:tavLst>
                                    </p:anim>
                                    <p:animEffect transition="in" filter="fade">
                                      <p:cBhvr>
                                        <p:cTn id="112" dur="2000"/>
                                        <p:tgtEl>
                                          <p:spTgt spid="44"/>
                                        </p:tgtEl>
                                      </p:cBhvr>
                                    </p:animEffec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fade">
                                      <p:cBhvr>
                                        <p:cTn id="116" dur="1000"/>
                                        <p:tgtEl>
                                          <p:spTgt spid="5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2000"/>
                                        <p:tgtEl>
                                          <p:spTgt spid="3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fade">
                                      <p:cBhvr>
                                        <p:cTn id="124" dur="2000"/>
                                        <p:tgtEl>
                                          <p:spTgt spid="3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fade">
                                      <p:cBhvr>
                                        <p:cTn id="127" dur="2000"/>
                                        <p:tgtEl>
                                          <p:spTgt spid="3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2000"/>
                                        <p:tgtEl>
                                          <p:spTgt spid="3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39"/>
                                        </p:tgtEl>
                                        <p:attrNameLst>
                                          <p:attrName>style.visibility</p:attrName>
                                        </p:attrNameLst>
                                      </p:cBhvr>
                                      <p:to>
                                        <p:strVal val="visible"/>
                                      </p:to>
                                    </p:set>
                                    <p:animEffect transition="in" filter="fade">
                                      <p:cBhvr>
                                        <p:cTn id="133" dur="2000"/>
                                        <p:tgtEl>
                                          <p:spTgt spid="3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fade">
                                      <p:cBhvr>
                                        <p:cTn id="136" dur="2000"/>
                                        <p:tgtEl>
                                          <p:spTgt spid="4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fade">
                                      <p:cBhvr>
                                        <p:cTn id="139" dur="2000"/>
                                        <p:tgtEl>
                                          <p:spTgt spid="4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fade">
                                      <p:cBhvr>
                                        <p:cTn id="142" dur="2000"/>
                                        <p:tgtEl>
                                          <p:spTgt spid="50"/>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6" grpId="0" animBg="1"/>
      <p:bldP spid="47" grpId="0" animBg="1"/>
      <p:bldP spid="48" grpId="0" animBg="1"/>
      <p:bldP spid="49" grpId="0" animBg="1"/>
      <p:bldP spid="50" grpId="0" animBg="1"/>
      <p:bldP spid="51" grpId="0" animBg="1"/>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771550"/>
            <a:ext cx="201622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Farmācijas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6147" name="Picture 3" descr="D:\Desktop\RSU\farmacija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1353047"/>
            <a:ext cx="5367338" cy="240188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Desktop\RSU\far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5617" y="1910797"/>
            <a:ext cx="1316037" cy="13160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24128" y="1510687"/>
            <a:ext cx="1452642"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Farmaceits</a:t>
            </a:r>
          </a:p>
        </p:txBody>
      </p:sp>
      <p:sp>
        <p:nvSpPr>
          <p:cNvPr id="21" name="TextBox 20"/>
          <p:cNvSpPr txBox="1"/>
          <p:nvPr/>
        </p:nvSpPr>
        <p:spPr>
          <a:xfrm>
            <a:off x="5735560" y="2353934"/>
            <a:ext cx="1710725"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Zāļu pētnieks</a:t>
            </a:r>
          </a:p>
        </p:txBody>
      </p:sp>
      <p:sp>
        <p:nvSpPr>
          <p:cNvPr id="22" name="TextBox 21"/>
          <p:cNvSpPr txBox="1"/>
          <p:nvPr/>
        </p:nvSpPr>
        <p:spPr>
          <a:xfrm>
            <a:off x="5735560" y="3147814"/>
            <a:ext cx="1324402"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Laborants</a:t>
            </a:r>
          </a:p>
        </p:txBody>
      </p:sp>
      <p:pic>
        <p:nvPicPr>
          <p:cNvPr id="6148" name="Picture 4" descr="D:\Desktop\RSU\farm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7975" y="3147814"/>
            <a:ext cx="252413" cy="41751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Desktop\RSU\farm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1462" y="2411114"/>
            <a:ext cx="325437" cy="285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Desktop\RSU\farm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1462" y="1523417"/>
            <a:ext cx="292100" cy="37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1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150"/>
                                        </p:tgtEl>
                                        <p:attrNameLst>
                                          <p:attrName>style.visibility</p:attrName>
                                        </p:attrNameLst>
                                      </p:cBhvr>
                                      <p:to>
                                        <p:strVal val="visible"/>
                                      </p:to>
                                    </p:set>
                                    <p:anim calcmode="lin" valueType="num">
                                      <p:cBhvr additive="base">
                                        <p:cTn id="11" dur="1000" fill="hold"/>
                                        <p:tgtEl>
                                          <p:spTgt spid="6150"/>
                                        </p:tgtEl>
                                        <p:attrNameLst>
                                          <p:attrName>ppt_x</p:attrName>
                                        </p:attrNameLst>
                                      </p:cBhvr>
                                      <p:tavLst>
                                        <p:tav tm="0">
                                          <p:val>
                                            <p:strVal val="1+#ppt_w/2"/>
                                          </p:val>
                                        </p:tav>
                                        <p:tav tm="100000">
                                          <p:val>
                                            <p:strVal val="#ppt_x"/>
                                          </p:val>
                                        </p:tav>
                                      </p:tavLst>
                                    </p:anim>
                                    <p:anim calcmode="lin" valueType="num">
                                      <p:cBhvr additive="base">
                                        <p:cTn id="12" dur="1000" fill="hold"/>
                                        <p:tgtEl>
                                          <p:spTgt spid="615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1+#ppt_w/2"/>
                                          </p:val>
                                        </p:tav>
                                        <p:tav tm="100000">
                                          <p:val>
                                            <p:strVal val="#ppt_x"/>
                                          </p:val>
                                        </p:tav>
                                      </p:tavLst>
                                    </p:anim>
                                    <p:anim calcmode="lin" valueType="num">
                                      <p:cBhvr additive="base">
                                        <p:cTn id="17" dur="1000" fill="hold"/>
                                        <p:tgtEl>
                                          <p:spTgt spid="21"/>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6149"/>
                                        </p:tgtEl>
                                        <p:attrNameLst>
                                          <p:attrName>style.visibility</p:attrName>
                                        </p:attrNameLst>
                                      </p:cBhvr>
                                      <p:to>
                                        <p:strVal val="visible"/>
                                      </p:to>
                                    </p:set>
                                    <p:anim calcmode="lin" valueType="num">
                                      <p:cBhvr additive="base">
                                        <p:cTn id="20" dur="1000" fill="hold"/>
                                        <p:tgtEl>
                                          <p:spTgt spid="6149"/>
                                        </p:tgtEl>
                                        <p:attrNameLst>
                                          <p:attrName>ppt_x</p:attrName>
                                        </p:attrNameLst>
                                      </p:cBhvr>
                                      <p:tavLst>
                                        <p:tav tm="0">
                                          <p:val>
                                            <p:strVal val="1+#ppt_w/2"/>
                                          </p:val>
                                        </p:tav>
                                        <p:tav tm="100000">
                                          <p:val>
                                            <p:strVal val="#ppt_x"/>
                                          </p:val>
                                        </p:tav>
                                      </p:tavLst>
                                    </p:anim>
                                    <p:anim calcmode="lin" valueType="num">
                                      <p:cBhvr additive="base">
                                        <p:cTn id="21" dur="1000" fill="hold"/>
                                        <p:tgtEl>
                                          <p:spTgt spid="614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1+#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 calcmode="lin" valueType="num">
                                      <p:cBhvr additive="base">
                                        <p:cTn id="29" dur="1000" fill="hold"/>
                                        <p:tgtEl>
                                          <p:spTgt spid="6148"/>
                                        </p:tgtEl>
                                        <p:attrNameLst>
                                          <p:attrName>ppt_x</p:attrName>
                                        </p:attrNameLst>
                                      </p:cBhvr>
                                      <p:tavLst>
                                        <p:tav tm="0">
                                          <p:val>
                                            <p:strVal val="1+#ppt_w/2"/>
                                          </p:val>
                                        </p:tav>
                                        <p:tav tm="100000">
                                          <p:val>
                                            <p:strVal val="#ppt_x"/>
                                          </p:val>
                                        </p:tav>
                                      </p:tavLst>
                                    </p:anim>
                                    <p:anim calcmode="lin" valueType="num">
                                      <p:cBhvr additive="base">
                                        <p:cTn id="30" dur="10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Desktop\RSU\RSU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771550"/>
            <a:ext cx="201622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Medicīnas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7171" name="Picture 3" descr="D:\Desktop\RSU\med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4056" y="921171"/>
            <a:ext cx="4505325" cy="330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28184" y="1037298"/>
            <a:ext cx="997389"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Ķirurgs</a:t>
            </a:r>
          </a:p>
        </p:txBody>
      </p:sp>
      <p:sp>
        <p:nvSpPr>
          <p:cNvPr id="21" name="TextBox 20"/>
          <p:cNvSpPr txBox="1"/>
          <p:nvPr/>
        </p:nvSpPr>
        <p:spPr>
          <a:xfrm>
            <a:off x="6228184" y="1770947"/>
            <a:ext cx="1423788" cy="707886"/>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Medicīnas </a:t>
            </a:r>
          </a:p>
          <a:p>
            <a:r>
              <a:rPr lang="lv-LV" sz="2000" dirty="0">
                <a:solidFill>
                  <a:srgbClr val="3C3C3B"/>
                </a:solidFill>
                <a:latin typeface="Arial" panose="020B0604020202020204" pitchFamily="34" charset="0"/>
                <a:cs typeface="Arial" panose="020B0604020202020204" pitchFamily="34" charset="0"/>
              </a:rPr>
              <a:t>zinātnieks</a:t>
            </a:r>
          </a:p>
        </p:txBody>
      </p:sp>
      <p:sp>
        <p:nvSpPr>
          <p:cNvPr id="22" name="TextBox 21"/>
          <p:cNvSpPr txBox="1"/>
          <p:nvPr/>
        </p:nvSpPr>
        <p:spPr>
          <a:xfrm>
            <a:off x="6228184" y="2860943"/>
            <a:ext cx="1168910"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Psihiatrs</a:t>
            </a:r>
          </a:p>
        </p:txBody>
      </p:sp>
      <p:sp>
        <p:nvSpPr>
          <p:cNvPr id="16" name="TextBox 15"/>
          <p:cNvSpPr txBox="1"/>
          <p:nvPr/>
        </p:nvSpPr>
        <p:spPr>
          <a:xfrm>
            <a:off x="6228184" y="3607744"/>
            <a:ext cx="1125629"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Pediatrs</a:t>
            </a:r>
          </a:p>
        </p:txBody>
      </p:sp>
      <p:pic>
        <p:nvPicPr>
          <p:cNvPr id="7170" name="Picture 2" descr="D:\Desktop\RSU\med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5617" y="1903784"/>
            <a:ext cx="1316037" cy="13160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Desktop\RSU\m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2488" y="2254591"/>
            <a:ext cx="338137" cy="31115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Desktop\RSU\med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4849" y="1067005"/>
            <a:ext cx="331788" cy="371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Desktop\RSU\med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4537" y="1923678"/>
            <a:ext cx="252413" cy="417513"/>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Desktop\RSU\med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4849" y="2883842"/>
            <a:ext cx="331788" cy="40798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Desktop\RSU\med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1674" y="3611563"/>
            <a:ext cx="334963" cy="447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456100" y="2531680"/>
            <a:ext cx="768159"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Ārsts</a:t>
            </a:r>
          </a:p>
        </p:txBody>
      </p:sp>
    </p:spTree>
    <p:extLst>
      <p:ext uri="{BB962C8B-B14F-4D97-AF65-F5344CB8AC3E}">
        <p14:creationId xmlns:p14="http://schemas.microsoft.com/office/powerpoint/2010/main" val="254296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1000" fill="hold"/>
                                        <p:tgtEl>
                                          <p:spTgt spid="7173"/>
                                        </p:tgtEl>
                                        <p:attrNameLst>
                                          <p:attrName>ppt_x</p:attrName>
                                        </p:attrNameLst>
                                      </p:cBhvr>
                                      <p:tavLst>
                                        <p:tav tm="0">
                                          <p:val>
                                            <p:strVal val="1+#ppt_w/2"/>
                                          </p:val>
                                        </p:tav>
                                        <p:tav tm="100000">
                                          <p:val>
                                            <p:strVal val="#ppt_x"/>
                                          </p:val>
                                        </p:tav>
                                      </p:tavLst>
                                    </p:anim>
                                    <p:anim calcmode="lin" valueType="num">
                                      <p:cBhvr additive="base">
                                        <p:cTn id="8" dur="1000" fill="hold"/>
                                        <p:tgtEl>
                                          <p:spTgt spid="717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7174"/>
                                        </p:tgtEl>
                                        <p:attrNameLst>
                                          <p:attrName>style.visibility</p:attrName>
                                        </p:attrNameLst>
                                      </p:cBhvr>
                                      <p:to>
                                        <p:strVal val="visible"/>
                                      </p:to>
                                    </p:set>
                                    <p:anim calcmode="lin" valueType="num">
                                      <p:cBhvr additive="base">
                                        <p:cTn id="16" dur="1000" fill="hold"/>
                                        <p:tgtEl>
                                          <p:spTgt spid="7174"/>
                                        </p:tgtEl>
                                        <p:attrNameLst>
                                          <p:attrName>ppt_x</p:attrName>
                                        </p:attrNameLst>
                                      </p:cBhvr>
                                      <p:tavLst>
                                        <p:tav tm="0">
                                          <p:val>
                                            <p:strVal val="1+#ppt_w/2"/>
                                          </p:val>
                                        </p:tav>
                                        <p:tav tm="100000">
                                          <p:val>
                                            <p:strVal val="#ppt_x"/>
                                          </p:val>
                                        </p:tav>
                                      </p:tavLst>
                                    </p:anim>
                                    <p:anim calcmode="lin" valueType="num">
                                      <p:cBhvr additive="base">
                                        <p:cTn id="17" dur="1000" fill="hold"/>
                                        <p:tgtEl>
                                          <p:spTgt spid="717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7175"/>
                                        </p:tgtEl>
                                        <p:attrNameLst>
                                          <p:attrName>style.visibility</p:attrName>
                                        </p:attrNameLst>
                                      </p:cBhvr>
                                      <p:to>
                                        <p:strVal val="visible"/>
                                      </p:to>
                                    </p:set>
                                    <p:anim calcmode="lin" valueType="num">
                                      <p:cBhvr additive="base">
                                        <p:cTn id="25" dur="1000" fill="hold"/>
                                        <p:tgtEl>
                                          <p:spTgt spid="7175"/>
                                        </p:tgtEl>
                                        <p:attrNameLst>
                                          <p:attrName>ppt_x</p:attrName>
                                        </p:attrNameLst>
                                      </p:cBhvr>
                                      <p:tavLst>
                                        <p:tav tm="0">
                                          <p:val>
                                            <p:strVal val="1+#ppt_w/2"/>
                                          </p:val>
                                        </p:tav>
                                        <p:tav tm="100000">
                                          <p:val>
                                            <p:strVal val="#ppt_x"/>
                                          </p:val>
                                        </p:tav>
                                      </p:tavLst>
                                    </p:anim>
                                    <p:anim calcmode="lin" valueType="num">
                                      <p:cBhvr additive="base">
                                        <p:cTn id="26" dur="1000" fill="hold"/>
                                        <p:tgtEl>
                                          <p:spTgt spid="717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1+#ppt_w/2"/>
                                          </p:val>
                                        </p:tav>
                                        <p:tav tm="100000">
                                          <p:val>
                                            <p:strVal val="#ppt_x"/>
                                          </p:val>
                                        </p:tav>
                                      </p:tavLst>
                                    </p:anim>
                                    <p:anim calcmode="lin" valueType="num">
                                      <p:cBhvr additive="base">
                                        <p:cTn id="30" dur="10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7176"/>
                                        </p:tgtEl>
                                        <p:attrNameLst>
                                          <p:attrName>style.visibility</p:attrName>
                                        </p:attrNameLst>
                                      </p:cBhvr>
                                      <p:to>
                                        <p:strVal val="visible"/>
                                      </p:to>
                                    </p:set>
                                    <p:anim calcmode="lin" valueType="num">
                                      <p:cBhvr additive="base">
                                        <p:cTn id="34" dur="1000" fill="hold"/>
                                        <p:tgtEl>
                                          <p:spTgt spid="7176"/>
                                        </p:tgtEl>
                                        <p:attrNameLst>
                                          <p:attrName>ppt_x</p:attrName>
                                        </p:attrNameLst>
                                      </p:cBhvr>
                                      <p:tavLst>
                                        <p:tav tm="0">
                                          <p:val>
                                            <p:strVal val="1+#ppt_w/2"/>
                                          </p:val>
                                        </p:tav>
                                        <p:tav tm="100000">
                                          <p:val>
                                            <p:strVal val="#ppt_x"/>
                                          </p:val>
                                        </p:tav>
                                      </p:tavLst>
                                    </p:anim>
                                    <p:anim calcmode="lin" valueType="num">
                                      <p:cBhvr additive="base">
                                        <p:cTn id="35" dur="1000" fill="hold"/>
                                        <p:tgtEl>
                                          <p:spTgt spid="717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1000" fill="hold"/>
                                        <p:tgtEl>
                                          <p:spTgt spid="16"/>
                                        </p:tgtEl>
                                        <p:attrNameLst>
                                          <p:attrName>ppt_x</p:attrName>
                                        </p:attrNameLst>
                                      </p:cBhvr>
                                      <p:tavLst>
                                        <p:tav tm="0">
                                          <p:val>
                                            <p:strVal val="1+#ppt_w/2"/>
                                          </p:val>
                                        </p:tav>
                                        <p:tav tm="100000">
                                          <p:val>
                                            <p:strVal val="#ppt_x"/>
                                          </p:val>
                                        </p:tav>
                                      </p:tavLst>
                                    </p:anim>
                                    <p:anim calcmode="lin" valueType="num">
                                      <p:cBhvr additive="base">
                                        <p:cTn id="3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771550"/>
            <a:ext cx="2376264" cy="769441"/>
          </a:xfrm>
          <a:prstGeom prst="rect">
            <a:avLst/>
          </a:prstGeom>
          <a:noFill/>
        </p:spPr>
        <p:txBody>
          <a:bodyPr wrap="square" rtlCol="0">
            <a:spAutoFit/>
          </a:bodyPr>
          <a:lstStyle/>
          <a:p>
            <a:r>
              <a:rPr lang="lv-LV" sz="2200" b="1" dirty="0">
                <a:solidFill>
                  <a:schemeClr val="bg1"/>
                </a:solidFill>
                <a:latin typeface="Arial" panose="020B0604020202020204" pitchFamily="34" charset="0"/>
                <a:cs typeface="Arial" panose="020B0604020202020204" pitchFamily="34" charset="0"/>
              </a:rPr>
              <a:t>Rehabilitācijas</a:t>
            </a:r>
          </a:p>
          <a:p>
            <a:r>
              <a:rPr lang="lv-LV" sz="2200" b="1" dirty="0">
                <a:solidFill>
                  <a:schemeClr val="bg1"/>
                </a:solidFill>
                <a:latin typeface="Arial" panose="020B0604020202020204" pitchFamily="34" charset="0"/>
                <a:cs typeface="Arial" panose="020B0604020202020204" pitchFamily="34" charset="0"/>
              </a:rPr>
              <a:t>fakultāte</a:t>
            </a:r>
          </a:p>
        </p:txBody>
      </p:sp>
      <p:pic>
        <p:nvPicPr>
          <p:cNvPr id="8195" name="Picture 3" descr="D:\Desktop\RSU\rehab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1023384"/>
            <a:ext cx="5089525" cy="309086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Desktop\RSU\reh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5617" y="1905372"/>
            <a:ext cx="1316038"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Desktop\RSU\RSU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4300" y="4659982"/>
            <a:ext cx="1127125" cy="2079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53458" y="1132135"/>
            <a:ext cx="1709122"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Ergoterapeits</a:t>
            </a:r>
            <a:endParaRPr lang="lv-LV" sz="2000" dirty="0">
              <a:solidFill>
                <a:srgbClr val="3C3C3B"/>
              </a:solidFill>
              <a:latin typeface="Arial" panose="020B0604020202020204" pitchFamily="34" charset="0"/>
              <a:cs typeface="Arial" panose="020B0604020202020204" pitchFamily="34" charset="0"/>
            </a:endParaRPr>
          </a:p>
        </p:txBody>
      </p:sp>
      <p:sp>
        <p:nvSpPr>
          <p:cNvPr id="21" name="TextBox 20"/>
          <p:cNvSpPr txBox="1"/>
          <p:nvPr/>
        </p:nvSpPr>
        <p:spPr>
          <a:xfrm>
            <a:off x="5653458" y="1987941"/>
            <a:ext cx="2124299"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Uztura speciālisti</a:t>
            </a:r>
          </a:p>
        </p:txBody>
      </p:sp>
      <p:sp>
        <p:nvSpPr>
          <p:cNvPr id="22" name="TextBox 21"/>
          <p:cNvSpPr txBox="1"/>
          <p:nvPr/>
        </p:nvSpPr>
        <p:spPr>
          <a:xfrm>
            <a:off x="5653458" y="2809789"/>
            <a:ext cx="1710725" cy="400110"/>
          </a:xfrm>
          <a:prstGeom prst="rect">
            <a:avLst/>
          </a:prstGeom>
          <a:noFill/>
        </p:spPr>
        <p:txBody>
          <a:bodyPr wrap="none" rtlCol="0">
            <a:spAutoFit/>
          </a:bodyPr>
          <a:lstStyle/>
          <a:p>
            <a:r>
              <a:rPr lang="lv-LV" sz="2000" dirty="0">
                <a:solidFill>
                  <a:srgbClr val="3C3C3B"/>
                </a:solidFill>
                <a:latin typeface="Arial" panose="020B0604020202020204" pitchFamily="34" charset="0"/>
                <a:cs typeface="Arial" panose="020B0604020202020204" pitchFamily="34" charset="0"/>
              </a:rPr>
              <a:t>Fizioterapeits</a:t>
            </a:r>
          </a:p>
        </p:txBody>
      </p:sp>
      <p:sp>
        <p:nvSpPr>
          <p:cNvPr id="16" name="TextBox 15"/>
          <p:cNvSpPr txBox="1"/>
          <p:nvPr/>
        </p:nvSpPr>
        <p:spPr>
          <a:xfrm>
            <a:off x="5653458" y="3579630"/>
            <a:ext cx="1883849" cy="400110"/>
          </a:xfrm>
          <a:prstGeom prst="rect">
            <a:avLst/>
          </a:prstGeom>
          <a:noFill/>
        </p:spPr>
        <p:txBody>
          <a:bodyPr wrap="none" rtlCol="0">
            <a:spAutoFit/>
          </a:bodyPr>
          <a:lstStyle/>
          <a:p>
            <a:r>
              <a:rPr lang="lv-LV" sz="2000" dirty="0" err="1">
                <a:solidFill>
                  <a:srgbClr val="3C3C3B"/>
                </a:solidFill>
                <a:latin typeface="Arial" panose="020B0604020202020204" pitchFamily="34" charset="0"/>
                <a:cs typeface="Arial" panose="020B0604020202020204" pitchFamily="34" charset="0"/>
              </a:rPr>
              <a:t>Audiologopēds</a:t>
            </a:r>
            <a:endParaRPr lang="lv-LV" sz="2000" dirty="0">
              <a:solidFill>
                <a:srgbClr val="3C3C3B"/>
              </a:solidFill>
              <a:latin typeface="Arial" panose="020B0604020202020204" pitchFamily="34" charset="0"/>
              <a:cs typeface="Arial" panose="020B0604020202020204" pitchFamily="34" charset="0"/>
            </a:endParaRPr>
          </a:p>
        </p:txBody>
      </p:sp>
      <p:pic>
        <p:nvPicPr>
          <p:cNvPr id="8196" name="Picture 4" descr="D:\Desktop\RSU\rehab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21659" y="2062890"/>
            <a:ext cx="328612" cy="28098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Desktop\RSU\rehab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202437"/>
            <a:ext cx="331787" cy="331788"/>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D:\Desktop\RSU\rehab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0072" y="3579630"/>
            <a:ext cx="331787" cy="3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A02EC0-0606-FF42-BC3A-BC647226FACD}"/>
              </a:ext>
            </a:extLst>
          </p:cNvPr>
          <p:cNvPicPr>
            <a:picLocks noChangeAspect="1"/>
          </p:cNvPicPr>
          <p:nvPr/>
        </p:nvPicPr>
        <p:blipFill>
          <a:blip r:embed="rId9"/>
          <a:stretch>
            <a:fillRect/>
          </a:stretch>
        </p:blipFill>
        <p:spPr>
          <a:xfrm>
            <a:off x="5201815" y="2857444"/>
            <a:ext cx="368300" cy="304800"/>
          </a:xfrm>
          <a:prstGeom prst="rect">
            <a:avLst/>
          </a:prstGeom>
        </p:spPr>
      </p:pic>
    </p:spTree>
    <p:extLst>
      <p:ext uri="{BB962C8B-B14F-4D97-AF65-F5344CB8AC3E}">
        <p14:creationId xmlns:p14="http://schemas.microsoft.com/office/powerpoint/2010/main" val="1446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1000" fill="hold"/>
                                        <p:tgtEl>
                                          <p:spTgt spid="8197"/>
                                        </p:tgtEl>
                                        <p:attrNameLst>
                                          <p:attrName>ppt_x</p:attrName>
                                        </p:attrNameLst>
                                      </p:cBhvr>
                                      <p:tavLst>
                                        <p:tav tm="0">
                                          <p:val>
                                            <p:strVal val="1+#ppt_w/2"/>
                                          </p:val>
                                        </p:tav>
                                        <p:tav tm="100000">
                                          <p:val>
                                            <p:strVal val="#ppt_x"/>
                                          </p:val>
                                        </p:tav>
                                      </p:tavLst>
                                    </p:anim>
                                    <p:anim calcmode="lin" valueType="num">
                                      <p:cBhvr additive="base">
                                        <p:cTn id="8" dur="1000" fill="hold"/>
                                        <p:tgtEl>
                                          <p:spTgt spid="819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8196"/>
                                        </p:tgtEl>
                                        <p:attrNameLst>
                                          <p:attrName>style.visibility</p:attrName>
                                        </p:attrNameLst>
                                      </p:cBhvr>
                                      <p:to>
                                        <p:strVal val="visible"/>
                                      </p:to>
                                    </p:set>
                                    <p:anim calcmode="lin" valueType="num">
                                      <p:cBhvr additive="base">
                                        <p:cTn id="16" dur="1000" fill="hold"/>
                                        <p:tgtEl>
                                          <p:spTgt spid="8196"/>
                                        </p:tgtEl>
                                        <p:attrNameLst>
                                          <p:attrName>ppt_x</p:attrName>
                                        </p:attrNameLst>
                                      </p:cBhvr>
                                      <p:tavLst>
                                        <p:tav tm="0">
                                          <p:val>
                                            <p:strVal val="1+#ppt_w/2"/>
                                          </p:val>
                                        </p:tav>
                                        <p:tav tm="100000">
                                          <p:val>
                                            <p:strVal val="#ppt_x"/>
                                          </p:val>
                                        </p:tav>
                                      </p:tavLst>
                                    </p:anim>
                                    <p:anim calcmode="lin" valueType="num">
                                      <p:cBhvr additive="base">
                                        <p:cTn id="17" dur="1000" fill="hold"/>
                                        <p:tgtEl>
                                          <p:spTgt spid="8196"/>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1000" fill="hold"/>
                                        <p:tgtEl>
                                          <p:spTgt spid="21"/>
                                        </p:tgtEl>
                                        <p:attrNameLst>
                                          <p:attrName>ppt_x</p:attrName>
                                        </p:attrNameLst>
                                      </p:cBhvr>
                                      <p:tavLst>
                                        <p:tav tm="0">
                                          <p:val>
                                            <p:strVal val="1+#ppt_w/2"/>
                                          </p:val>
                                        </p:tav>
                                        <p:tav tm="100000">
                                          <p:val>
                                            <p:strVal val="#ppt_x"/>
                                          </p:val>
                                        </p:tav>
                                      </p:tavLst>
                                    </p:anim>
                                    <p:anim calcmode="lin" valueType="num">
                                      <p:cBhvr additive="base">
                                        <p:cTn id="21" dur="10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1000" fill="hold"/>
                                        <p:tgtEl>
                                          <p:spTgt spid="22"/>
                                        </p:tgtEl>
                                        <p:attrNameLst>
                                          <p:attrName>ppt_x</p:attrName>
                                        </p:attrNameLst>
                                      </p:cBhvr>
                                      <p:tavLst>
                                        <p:tav tm="0">
                                          <p:val>
                                            <p:strVal val="1+#ppt_w/2"/>
                                          </p:val>
                                        </p:tav>
                                        <p:tav tm="100000">
                                          <p:val>
                                            <p:strVal val="#ppt_x"/>
                                          </p:val>
                                        </p:tav>
                                      </p:tavLst>
                                    </p:anim>
                                    <p:anim calcmode="lin" valueType="num">
                                      <p:cBhvr additive="base">
                                        <p:cTn id="25" dur="1000" fill="hold"/>
                                        <p:tgtEl>
                                          <p:spTgt spid="2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8199"/>
                                        </p:tgtEl>
                                        <p:attrNameLst>
                                          <p:attrName>style.visibility</p:attrName>
                                        </p:attrNameLst>
                                      </p:cBhvr>
                                      <p:to>
                                        <p:strVal val="visible"/>
                                      </p:to>
                                    </p:set>
                                    <p:anim calcmode="lin" valueType="num">
                                      <p:cBhvr additive="base">
                                        <p:cTn id="29" dur="1000" fill="hold"/>
                                        <p:tgtEl>
                                          <p:spTgt spid="8199"/>
                                        </p:tgtEl>
                                        <p:attrNameLst>
                                          <p:attrName>ppt_x</p:attrName>
                                        </p:attrNameLst>
                                      </p:cBhvr>
                                      <p:tavLst>
                                        <p:tav tm="0">
                                          <p:val>
                                            <p:strVal val="1+#ppt_w/2"/>
                                          </p:val>
                                        </p:tav>
                                        <p:tav tm="100000">
                                          <p:val>
                                            <p:strVal val="#ppt_x"/>
                                          </p:val>
                                        </p:tav>
                                      </p:tavLst>
                                    </p:anim>
                                    <p:anim calcmode="lin" valueType="num">
                                      <p:cBhvr additive="base">
                                        <p:cTn id="30" dur="1000" fill="hold"/>
                                        <p:tgtEl>
                                          <p:spTgt spid="819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1+#ppt_w/2"/>
                                          </p:val>
                                        </p:tav>
                                        <p:tav tm="100000">
                                          <p:val>
                                            <p:strVal val="#ppt_x"/>
                                          </p:val>
                                        </p:tav>
                                      </p:tavLst>
                                    </p:anim>
                                    <p:anim calcmode="lin" valueType="num">
                                      <p:cBhvr additive="base">
                                        <p:cTn id="3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16" grpId="0"/>
    </p:bldLst>
  </p:timing>
</p:sld>
</file>

<file path=ppt/theme/theme1.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844</TotalTime>
  <Words>2223</Words>
  <Application>Microsoft Office PowerPoint</Application>
  <PresentationFormat>On-screen Show (16:9)</PresentationFormat>
  <Paragraphs>295</Paragraphs>
  <Slides>26</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Symbol</vt:lpstr>
      <vt:lpstr>Times New Roman</vt:lpstr>
      <vt:lpstr>Office tēma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Gita</dc:creator>
  <cp:lastModifiedBy>Baiba Vingre</cp:lastModifiedBy>
  <cp:revision>82</cp:revision>
  <dcterms:created xsi:type="dcterms:W3CDTF">2018-10-23T04:51:25Z</dcterms:created>
  <dcterms:modified xsi:type="dcterms:W3CDTF">2019-01-30T14:08:56Z</dcterms:modified>
</cp:coreProperties>
</file>