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3"/>
  </p:notesMasterIdLst>
  <p:sldIdLst>
    <p:sldId id="264" r:id="rId2"/>
    <p:sldId id="2973" r:id="rId3"/>
    <p:sldId id="258" r:id="rId4"/>
    <p:sldId id="2978" r:id="rId5"/>
    <p:sldId id="290" r:id="rId6"/>
    <p:sldId id="2983" r:id="rId7"/>
    <p:sldId id="2977" r:id="rId8"/>
    <p:sldId id="309" r:id="rId9"/>
    <p:sldId id="267" r:id="rId10"/>
    <p:sldId id="269" r:id="rId11"/>
    <p:sldId id="2984" r:id="rId12"/>
    <p:sldId id="310" r:id="rId13"/>
    <p:sldId id="259" r:id="rId14"/>
    <p:sldId id="312" r:id="rId15"/>
    <p:sldId id="300" r:id="rId16"/>
    <p:sldId id="311" r:id="rId17"/>
    <p:sldId id="299" r:id="rId18"/>
    <p:sldId id="307" r:id="rId19"/>
    <p:sldId id="2814" r:id="rId20"/>
    <p:sldId id="2813" r:id="rId21"/>
    <p:sldId id="286" r:id="rId22"/>
  </p:sldIdLst>
  <p:sldSz cx="18694400" cy="10515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42"/>
    <p:restoredTop sz="96110"/>
  </p:normalViewPr>
  <p:slideViewPr>
    <p:cSldViewPr snapToGrid="0">
      <p:cViewPr varScale="1">
        <p:scale>
          <a:sx n="32" d="100"/>
          <a:sy n="32" d="100"/>
        </p:scale>
        <p:origin x="95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30968-0EEC-894B-BCC2-47B999E0F1FC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1E05A-4B2E-FD4E-B1FD-090A374D7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82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1E05A-4B2E-FD4E-B1FD-090A374D7B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74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several vaccine efficacy trials. However, only RV144 showed moderate vaccine efficacy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AE116-03B4-5A4A-AC5E-429444EE0A5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30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RV144 was conducted in male and female</a:t>
            </a:r>
          </a:p>
          <a:p>
            <a:r>
              <a:rPr lang="en-US" dirty="0"/>
              <a:t>At Dr. Franchini's lab, RV144 trial like study was conducted using macaque model</a:t>
            </a:r>
          </a:p>
          <a:p>
            <a:r>
              <a:rPr lang="en-US" dirty="0"/>
              <a:t>in male and female the vaccine efficacy was 44% through rectal challenges</a:t>
            </a:r>
          </a:p>
          <a:p>
            <a:r>
              <a:rPr lang="en-US" dirty="0"/>
              <a:t>In female it was 50% by vaginal challenges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1E05A-4B2E-FD4E-B1FD-090A374D7B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59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 of these animals, we look for V1 antibody and saw that animals with high V1 antibody were more likely to get infected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1E05A-4B2E-FD4E-B1FD-090A374D7B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53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Thus we design a vaccine by modifying the RV144 trial.</a:t>
            </a:r>
          </a:p>
          <a:p>
            <a:r>
              <a:rPr lang="en-US" dirty="0"/>
              <a:t>WE deleted the V1 loop, since it was associated with high risk of SIV infection</a:t>
            </a:r>
          </a:p>
          <a:p>
            <a:r>
              <a:rPr lang="en-US" dirty="0"/>
              <a:t>We did DNA prime and ALVAC gp120 boost</a:t>
            </a:r>
          </a:p>
          <a:p>
            <a:r>
              <a:rPr lang="en-US" dirty="0"/>
              <a:t>We observed 57% vaccine efficacy in male</a:t>
            </a:r>
          </a:p>
          <a:p>
            <a:r>
              <a:rPr lang="en-US" dirty="0"/>
              <a:t>We also observed 65% vaccine efficacy in female macaques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1E05A-4B2E-FD4E-B1FD-090A374D7B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904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SAMT-247 is a microbicide. Which is a potent HIV-1 </a:t>
            </a:r>
            <a:r>
              <a:rPr lang="en-US" dirty="0" err="1"/>
              <a:t>necleocapside</a:t>
            </a:r>
            <a:r>
              <a:rPr lang="en-US" dirty="0"/>
              <a:t> protein inhibitor. It was able to protect the animals from SIV infection when the microbicide was applied 2 hours before the challenge.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1E05A-4B2E-FD4E-B1FD-090A374D7B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44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924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6800" y="1720956"/>
            <a:ext cx="14020800" cy="3660987"/>
          </a:xfrm>
        </p:spPr>
        <p:txBody>
          <a:bodyPr anchor="b"/>
          <a:lstStyle>
            <a:lvl1pPr algn="ctr">
              <a:defRPr sz="9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6800" y="5523125"/>
            <a:ext cx="14020800" cy="2538835"/>
          </a:xfrm>
        </p:spPr>
        <p:txBody>
          <a:bodyPr/>
          <a:lstStyle>
            <a:lvl1pPr marL="0" indent="0" algn="ctr">
              <a:buNone/>
              <a:defRPr sz="3680"/>
            </a:lvl1pPr>
            <a:lvl2pPr marL="701025" indent="0" algn="ctr">
              <a:buNone/>
              <a:defRPr sz="3067"/>
            </a:lvl2pPr>
            <a:lvl3pPr marL="1402050" indent="0" algn="ctr">
              <a:buNone/>
              <a:defRPr sz="2760"/>
            </a:lvl3pPr>
            <a:lvl4pPr marL="2103074" indent="0" algn="ctr">
              <a:buNone/>
              <a:defRPr sz="2453"/>
            </a:lvl4pPr>
            <a:lvl5pPr marL="2804099" indent="0" algn="ctr">
              <a:buNone/>
              <a:defRPr sz="2453"/>
            </a:lvl5pPr>
            <a:lvl6pPr marL="3505124" indent="0" algn="ctr">
              <a:buNone/>
              <a:defRPr sz="2453"/>
            </a:lvl6pPr>
            <a:lvl7pPr marL="4206149" indent="0" algn="ctr">
              <a:buNone/>
              <a:defRPr sz="2453"/>
            </a:lvl7pPr>
            <a:lvl8pPr marL="4907173" indent="0" algn="ctr">
              <a:buNone/>
              <a:defRPr sz="2453"/>
            </a:lvl8pPr>
            <a:lvl9pPr marL="5608198" indent="0" algn="ctr">
              <a:buNone/>
              <a:defRPr sz="245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31D2-D74C-9646-8FE0-AA2CF23FDE02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875E-6D96-C340-9186-B8DD5C9A9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05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31D2-D74C-9646-8FE0-AA2CF23FDE02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875E-6D96-C340-9186-B8DD5C9A9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4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378180" y="559858"/>
            <a:ext cx="4030980" cy="89114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85240" y="559858"/>
            <a:ext cx="11859260" cy="891148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31D2-D74C-9646-8FE0-AA2CF23FDE02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875E-6D96-C340-9186-B8DD5C9A9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56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31D2-D74C-9646-8FE0-AA2CF23FDE02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875E-6D96-C340-9186-B8DD5C9A9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86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503" y="2621599"/>
            <a:ext cx="16123920" cy="4374197"/>
          </a:xfrm>
        </p:spPr>
        <p:txBody>
          <a:bodyPr anchor="b"/>
          <a:lstStyle>
            <a:lvl1pPr>
              <a:defRPr sz="9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5503" y="7037177"/>
            <a:ext cx="16123920" cy="2300287"/>
          </a:xfrm>
        </p:spPr>
        <p:txBody>
          <a:bodyPr/>
          <a:lstStyle>
            <a:lvl1pPr marL="0" indent="0">
              <a:buNone/>
              <a:defRPr sz="3680">
                <a:solidFill>
                  <a:schemeClr val="tx1">
                    <a:tint val="82000"/>
                  </a:schemeClr>
                </a:solidFill>
              </a:defRPr>
            </a:lvl1pPr>
            <a:lvl2pPr marL="701025" indent="0">
              <a:buNone/>
              <a:defRPr sz="3067">
                <a:solidFill>
                  <a:schemeClr val="tx1">
                    <a:tint val="82000"/>
                  </a:schemeClr>
                </a:solidFill>
              </a:defRPr>
            </a:lvl2pPr>
            <a:lvl3pPr marL="1402050" indent="0">
              <a:buNone/>
              <a:defRPr sz="2760">
                <a:solidFill>
                  <a:schemeClr val="tx1">
                    <a:tint val="82000"/>
                  </a:schemeClr>
                </a:solidFill>
              </a:defRPr>
            </a:lvl3pPr>
            <a:lvl4pPr marL="2103074" indent="0">
              <a:buNone/>
              <a:defRPr sz="2453">
                <a:solidFill>
                  <a:schemeClr val="tx1">
                    <a:tint val="82000"/>
                  </a:schemeClr>
                </a:solidFill>
              </a:defRPr>
            </a:lvl4pPr>
            <a:lvl5pPr marL="2804099" indent="0">
              <a:buNone/>
              <a:defRPr sz="2453">
                <a:solidFill>
                  <a:schemeClr val="tx1">
                    <a:tint val="82000"/>
                  </a:schemeClr>
                </a:solidFill>
              </a:defRPr>
            </a:lvl5pPr>
            <a:lvl6pPr marL="3505124" indent="0">
              <a:buNone/>
              <a:defRPr sz="2453">
                <a:solidFill>
                  <a:schemeClr val="tx1">
                    <a:tint val="82000"/>
                  </a:schemeClr>
                </a:solidFill>
              </a:defRPr>
            </a:lvl6pPr>
            <a:lvl7pPr marL="4206149" indent="0">
              <a:buNone/>
              <a:defRPr sz="2453">
                <a:solidFill>
                  <a:schemeClr val="tx1">
                    <a:tint val="82000"/>
                  </a:schemeClr>
                </a:solidFill>
              </a:defRPr>
            </a:lvl7pPr>
            <a:lvl8pPr marL="4907173" indent="0">
              <a:buNone/>
              <a:defRPr sz="2453">
                <a:solidFill>
                  <a:schemeClr val="tx1">
                    <a:tint val="82000"/>
                  </a:schemeClr>
                </a:solidFill>
              </a:defRPr>
            </a:lvl8pPr>
            <a:lvl9pPr marL="5608198" indent="0">
              <a:buNone/>
              <a:defRPr sz="245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31D2-D74C-9646-8FE0-AA2CF23FDE02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875E-6D96-C340-9186-B8DD5C9A9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21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5240" y="2799291"/>
            <a:ext cx="7945120" cy="66720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0" y="2799291"/>
            <a:ext cx="7945120" cy="66720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31D2-D74C-9646-8FE0-AA2CF23FDE02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875E-6D96-C340-9186-B8DD5C9A9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20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675" y="559859"/>
            <a:ext cx="16123920" cy="20325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7676" y="2577783"/>
            <a:ext cx="7908607" cy="1263332"/>
          </a:xfrm>
        </p:spPr>
        <p:txBody>
          <a:bodyPr anchor="b"/>
          <a:lstStyle>
            <a:lvl1pPr marL="0" indent="0">
              <a:buNone/>
              <a:defRPr sz="3680" b="1"/>
            </a:lvl1pPr>
            <a:lvl2pPr marL="701025" indent="0">
              <a:buNone/>
              <a:defRPr sz="3067" b="1"/>
            </a:lvl2pPr>
            <a:lvl3pPr marL="1402050" indent="0">
              <a:buNone/>
              <a:defRPr sz="2760" b="1"/>
            </a:lvl3pPr>
            <a:lvl4pPr marL="2103074" indent="0">
              <a:buNone/>
              <a:defRPr sz="2453" b="1"/>
            </a:lvl4pPr>
            <a:lvl5pPr marL="2804099" indent="0">
              <a:buNone/>
              <a:defRPr sz="2453" b="1"/>
            </a:lvl5pPr>
            <a:lvl6pPr marL="3505124" indent="0">
              <a:buNone/>
              <a:defRPr sz="2453" b="1"/>
            </a:lvl6pPr>
            <a:lvl7pPr marL="4206149" indent="0">
              <a:buNone/>
              <a:defRPr sz="2453" b="1"/>
            </a:lvl7pPr>
            <a:lvl8pPr marL="4907173" indent="0">
              <a:buNone/>
              <a:defRPr sz="2453" b="1"/>
            </a:lvl8pPr>
            <a:lvl9pPr marL="5608198" indent="0">
              <a:buNone/>
              <a:defRPr sz="245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7676" y="3841115"/>
            <a:ext cx="7908607" cy="56497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464040" y="2577783"/>
            <a:ext cx="7947555" cy="1263332"/>
          </a:xfrm>
        </p:spPr>
        <p:txBody>
          <a:bodyPr anchor="b"/>
          <a:lstStyle>
            <a:lvl1pPr marL="0" indent="0">
              <a:buNone/>
              <a:defRPr sz="3680" b="1"/>
            </a:lvl1pPr>
            <a:lvl2pPr marL="701025" indent="0">
              <a:buNone/>
              <a:defRPr sz="3067" b="1"/>
            </a:lvl2pPr>
            <a:lvl3pPr marL="1402050" indent="0">
              <a:buNone/>
              <a:defRPr sz="2760" b="1"/>
            </a:lvl3pPr>
            <a:lvl4pPr marL="2103074" indent="0">
              <a:buNone/>
              <a:defRPr sz="2453" b="1"/>
            </a:lvl4pPr>
            <a:lvl5pPr marL="2804099" indent="0">
              <a:buNone/>
              <a:defRPr sz="2453" b="1"/>
            </a:lvl5pPr>
            <a:lvl6pPr marL="3505124" indent="0">
              <a:buNone/>
              <a:defRPr sz="2453" b="1"/>
            </a:lvl6pPr>
            <a:lvl7pPr marL="4206149" indent="0">
              <a:buNone/>
              <a:defRPr sz="2453" b="1"/>
            </a:lvl7pPr>
            <a:lvl8pPr marL="4907173" indent="0">
              <a:buNone/>
              <a:defRPr sz="2453" b="1"/>
            </a:lvl8pPr>
            <a:lvl9pPr marL="5608198" indent="0">
              <a:buNone/>
              <a:defRPr sz="245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464040" y="3841115"/>
            <a:ext cx="7947555" cy="56497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31D2-D74C-9646-8FE0-AA2CF23FDE02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875E-6D96-C340-9186-B8DD5C9A9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46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31D2-D74C-9646-8FE0-AA2CF23FDE02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875E-6D96-C340-9186-B8DD5C9A9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47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31D2-D74C-9646-8FE0-AA2CF23FDE02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875E-6D96-C340-9186-B8DD5C9A9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95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676" y="701040"/>
            <a:ext cx="6029430" cy="2453640"/>
          </a:xfrm>
        </p:spPr>
        <p:txBody>
          <a:bodyPr anchor="b"/>
          <a:lstStyle>
            <a:lvl1pPr>
              <a:defRPr sz="490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47555" y="1514052"/>
            <a:ext cx="9464040" cy="7472892"/>
          </a:xfrm>
        </p:spPr>
        <p:txBody>
          <a:bodyPr/>
          <a:lstStyle>
            <a:lvl1pPr>
              <a:defRPr sz="4907"/>
            </a:lvl1pPr>
            <a:lvl2pPr>
              <a:defRPr sz="4293"/>
            </a:lvl2pPr>
            <a:lvl3pPr>
              <a:defRPr sz="3680"/>
            </a:lvl3pPr>
            <a:lvl4pPr>
              <a:defRPr sz="3067"/>
            </a:lvl4pPr>
            <a:lvl5pPr>
              <a:defRPr sz="3067"/>
            </a:lvl5pPr>
            <a:lvl6pPr>
              <a:defRPr sz="3067"/>
            </a:lvl6pPr>
            <a:lvl7pPr>
              <a:defRPr sz="3067"/>
            </a:lvl7pPr>
            <a:lvl8pPr>
              <a:defRPr sz="3067"/>
            </a:lvl8pPr>
            <a:lvl9pPr>
              <a:defRPr sz="3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87676" y="3154680"/>
            <a:ext cx="6029430" cy="5844435"/>
          </a:xfrm>
        </p:spPr>
        <p:txBody>
          <a:bodyPr/>
          <a:lstStyle>
            <a:lvl1pPr marL="0" indent="0">
              <a:buNone/>
              <a:defRPr sz="2453"/>
            </a:lvl1pPr>
            <a:lvl2pPr marL="701025" indent="0">
              <a:buNone/>
              <a:defRPr sz="2147"/>
            </a:lvl2pPr>
            <a:lvl3pPr marL="1402050" indent="0">
              <a:buNone/>
              <a:defRPr sz="1840"/>
            </a:lvl3pPr>
            <a:lvl4pPr marL="2103074" indent="0">
              <a:buNone/>
              <a:defRPr sz="1533"/>
            </a:lvl4pPr>
            <a:lvl5pPr marL="2804099" indent="0">
              <a:buNone/>
              <a:defRPr sz="1533"/>
            </a:lvl5pPr>
            <a:lvl6pPr marL="3505124" indent="0">
              <a:buNone/>
              <a:defRPr sz="1533"/>
            </a:lvl6pPr>
            <a:lvl7pPr marL="4206149" indent="0">
              <a:buNone/>
              <a:defRPr sz="1533"/>
            </a:lvl7pPr>
            <a:lvl8pPr marL="4907173" indent="0">
              <a:buNone/>
              <a:defRPr sz="1533"/>
            </a:lvl8pPr>
            <a:lvl9pPr marL="5608198" indent="0">
              <a:buNone/>
              <a:defRPr sz="15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31D2-D74C-9646-8FE0-AA2CF23FDE02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875E-6D96-C340-9186-B8DD5C9A9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2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676" y="701040"/>
            <a:ext cx="6029430" cy="2453640"/>
          </a:xfrm>
        </p:spPr>
        <p:txBody>
          <a:bodyPr anchor="b"/>
          <a:lstStyle>
            <a:lvl1pPr>
              <a:defRPr sz="490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947555" y="1514052"/>
            <a:ext cx="9464040" cy="7472892"/>
          </a:xfrm>
        </p:spPr>
        <p:txBody>
          <a:bodyPr anchor="t"/>
          <a:lstStyle>
            <a:lvl1pPr marL="0" indent="0">
              <a:buNone/>
              <a:defRPr sz="4907"/>
            </a:lvl1pPr>
            <a:lvl2pPr marL="701025" indent="0">
              <a:buNone/>
              <a:defRPr sz="4293"/>
            </a:lvl2pPr>
            <a:lvl3pPr marL="1402050" indent="0">
              <a:buNone/>
              <a:defRPr sz="3680"/>
            </a:lvl3pPr>
            <a:lvl4pPr marL="2103074" indent="0">
              <a:buNone/>
              <a:defRPr sz="3067"/>
            </a:lvl4pPr>
            <a:lvl5pPr marL="2804099" indent="0">
              <a:buNone/>
              <a:defRPr sz="3067"/>
            </a:lvl5pPr>
            <a:lvl6pPr marL="3505124" indent="0">
              <a:buNone/>
              <a:defRPr sz="3067"/>
            </a:lvl6pPr>
            <a:lvl7pPr marL="4206149" indent="0">
              <a:buNone/>
              <a:defRPr sz="3067"/>
            </a:lvl7pPr>
            <a:lvl8pPr marL="4907173" indent="0">
              <a:buNone/>
              <a:defRPr sz="3067"/>
            </a:lvl8pPr>
            <a:lvl9pPr marL="5608198" indent="0">
              <a:buNone/>
              <a:defRPr sz="30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87676" y="3154680"/>
            <a:ext cx="6029430" cy="5844435"/>
          </a:xfrm>
        </p:spPr>
        <p:txBody>
          <a:bodyPr/>
          <a:lstStyle>
            <a:lvl1pPr marL="0" indent="0">
              <a:buNone/>
              <a:defRPr sz="2453"/>
            </a:lvl1pPr>
            <a:lvl2pPr marL="701025" indent="0">
              <a:buNone/>
              <a:defRPr sz="2147"/>
            </a:lvl2pPr>
            <a:lvl3pPr marL="1402050" indent="0">
              <a:buNone/>
              <a:defRPr sz="1840"/>
            </a:lvl3pPr>
            <a:lvl4pPr marL="2103074" indent="0">
              <a:buNone/>
              <a:defRPr sz="1533"/>
            </a:lvl4pPr>
            <a:lvl5pPr marL="2804099" indent="0">
              <a:buNone/>
              <a:defRPr sz="1533"/>
            </a:lvl5pPr>
            <a:lvl6pPr marL="3505124" indent="0">
              <a:buNone/>
              <a:defRPr sz="1533"/>
            </a:lvl6pPr>
            <a:lvl7pPr marL="4206149" indent="0">
              <a:buNone/>
              <a:defRPr sz="1533"/>
            </a:lvl7pPr>
            <a:lvl8pPr marL="4907173" indent="0">
              <a:buNone/>
              <a:defRPr sz="1533"/>
            </a:lvl8pPr>
            <a:lvl9pPr marL="5608198" indent="0">
              <a:buNone/>
              <a:defRPr sz="15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31D2-D74C-9646-8FE0-AA2CF23FDE02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875E-6D96-C340-9186-B8DD5C9A9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77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85240" y="559859"/>
            <a:ext cx="16123920" cy="2032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240" y="2799291"/>
            <a:ext cx="16123920" cy="6672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5240" y="9746404"/>
            <a:ext cx="4206240" cy="5598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3E31D2-D74C-9646-8FE0-AA2CF23FDE02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92520" y="9746404"/>
            <a:ext cx="6309360" cy="5598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202920" y="9746404"/>
            <a:ext cx="4206240" cy="5598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2B875E-6D96-C340-9186-B8DD5C9A9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46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402050" rtl="0" eaLnBrk="1" latinLnBrk="0" hangingPunct="1">
        <a:lnSpc>
          <a:spcPct val="90000"/>
        </a:lnSpc>
        <a:spcBef>
          <a:spcPct val="0"/>
        </a:spcBef>
        <a:buNone/>
        <a:defRPr sz="67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0512" indent="-350512" algn="l" defTabSz="1402050" rtl="0" eaLnBrk="1" latinLnBrk="0" hangingPunct="1">
        <a:lnSpc>
          <a:spcPct val="90000"/>
        </a:lnSpc>
        <a:spcBef>
          <a:spcPts val="1533"/>
        </a:spcBef>
        <a:buFont typeface="Arial" panose="020B0604020202020204" pitchFamily="34" charset="0"/>
        <a:buChar char="•"/>
        <a:defRPr sz="4293" kern="1200">
          <a:solidFill>
            <a:schemeClr val="tx1"/>
          </a:solidFill>
          <a:latin typeface="+mn-lt"/>
          <a:ea typeface="+mn-ea"/>
          <a:cs typeface="+mn-cs"/>
        </a:defRPr>
      </a:lvl1pPr>
      <a:lvl2pPr marL="1051537" indent="-350512" algn="l" defTabSz="1402050" rtl="0" eaLnBrk="1" latinLnBrk="0" hangingPunct="1">
        <a:lnSpc>
          <a:spcPct val="90000"/>
        </a:lnSpc>
        <a:spcBef>
          <a:spcPts val="767"/>
        </a:spcBef>
        <a:buFont typeface="Arial" panose="020B0604020202020204" pitchFamily="34" charset="0"/>
        <a:buChar char="•"/>
        <a:defRPr sz="3680" kern="1200">
          <a:solidFill>
            <a:schemeClr val="tx1"/>
          </a:solidFill>
          <a:latin typeface="+mn-lt"/>
          <a:ea typeface="+mn-ea"/>
          <a:cs typeface="+mn-cs"/>
        </a:defRPr>
      </a:lvl2pPr>
      <a:lvl3pPr marL="1752562" indent="-350512" algn="l" defTabSz="1402050" rtl="0" eaLnBrk="1" latinLnBrk="0" hangingPunct="1">
        <a:lnSpc>
          <a:spcPct val="90000"/>
        </a:lnSpc>
        <a:spcBef>
          <a:spcPts val="767"/>
        </a:spcBef>
        <a:buFont typeface="Arial" panose="020B0604020202020204" pitchFamily="34" charset="0"/>
        <a:buChar char="•"/>
        <a:defRPr sz="3067" kern="1200">
          <a:solidFill>
            <a:schemeClr val="tx1"/>
          </a:solidFill>
          <a:latin typeface="+mn-lt"/>
          <a:ea typeface="+mn-ea"/>
          <a:cs typeface="+mn-cs"/>
        </a:defRPr>
      </a:lvl3pPr>
      <a:lvl4pPr marL="2453587" indent="-350512" algn="l" defTabSz="1402050" rtl="0" eaLnBrk="1" latinLnBrk="0" hangingPunct="1">
        <a:lnSpc>
          <a:spcPct val="90000"/>
        </a:lnSpc>
        <a:spcBef>
          <a:spcPts val="767"/>
        </a:spcBef>
        <a:buFont typeface="Arial" panose="020B0604020202020204" pitchFamily="34" charset="0"/>
        <a:buChar char="•"/>
        <a:defRPr sz="2760" kern="1200">
          <a:solidFill>
            <a:schemeClr val="tx1"/>
          </a:solidFill>
          <a:latin typeface="+mn-lt"/>
          <a:ea typeface="+mn-ea"/>
          <a:cs typeface="+mn-cs"/>
        </a:defRPr>
      </a:lvl4pPr>
      <a:lvl5pPr marL="3154611" indent="-350512" algn="l" defTabSz="1402050" rtl="0" eaLnBrk="1" latinLnBrk="0" hangingPunct="1">
        <a:lnSpc>
          <a:spcPct val="90000"/>
        </a:lnSpc>
        <a:spcBef>
          <a:spcPts val="767"/>
        </a:spcBef>
        <a:buFont typeface="Arial" panose="020B0604020202020204" pitchFamily="34" charset="0"/>
        <a:buChar char="•"/>
        <a:defRPr sz="2760" kern="1200">
          <a:solidFill>
            <a:schemeClr val="tx1"/>
          </a:solidFill>
          <a:latin typeface="+mn-lt"/>
          <a:ea typeface="+mn-ea"/>
          <a:cs typeface="+mn-cs"/>
        </a:defRPr>
      </a:lvl5pPr>
      <a:lvl6pPr marL="3855636" indent="-350512" algn="l" defTabSz="1402050" rtl="0" eaLnBrk="1" latinLnBrk="0" hangingPunct="1">
        <a:lnSpc>
          <a:spcPct val="90000"/>
        </a:lnSpc>
        <a:spcBef>
          <a:spcPts val="767"/>
        </a:spcBef>
        <a:buFont typeface="Arial" panose="020B0604020202020204" pitchFamily="34" charset="0"/>
        <a:buChar char="•"/>
        <a:defRPr sz="2760" kern="1200">
          <a:solidFill>
            <a:schemeClr val="tx1"/>
          </a:solidFill>
          <a:latin typeface="+mn-lt"/>
          <a:ea typeface="+mn-ea"/>
          <a:cs typeface="+mn-cs"/>
        </a:defRPr>
      </a:lvl6pPr>
      <a:lvl7pPr marL="4556661" indent="-350512" algn="l" defTabSz="1402050" rtl="0" eaLnBrk="1" latinLnBrk="0" hangingPunct="1">
        <a:lnSpc>
          <a:spcPct val="90000"/>
        </a:lnSpc>
        <a:spcBef>
          <a:spcPts val="767"/>
        </a:spcBef>
        <a:buFont typeface="Arial" panose="020B0604020202020204" pitchFamily="34" charset="0"/>
        <a:buChar char="•"/>
        <a:defRPr sz="2760" kern="1200">
          <a:solidFill>
            <a:schemeClr val="tx1"/>
          </a:solidFill>
          <a:latin typeface="+mn-lt"/>
          <a:ea typeface="+mn-ea"/>
          <a:cs typeface="+mn-cs"/>
        </a:defRPr>
      </a:lvl7pPr>
      <a:lvl8pPr marL="5257686" indent="-350512" algn="l" defTabSz="1402050" rtl="0" eaLnBrk="1" latinLnBrk="0" hangingPunct="1">
        <a:lnSpc>
          <a:spcPct val="90000"/>
        </a:lnSpc>
        <a:spcBef>
          <a:spcPts val="767"/>
        </a:spcBef>
        <a:buFont typeface="Arial" panose="020B0604020202020204" pitchFamily="34" charset="0"/>
        <a:buChar char="•"/>
        <a:defRPr sz="2760" kern="1200">
          <a:solidFill>
            <a:schemeClr val="tx1"/>
          </a:solidFill>
          <a:latin typeface="+mn-lt"/>
          <a:ea typeface="+mn-ea"/>
          <a:cs typeface="+mn-cs"/>
        </a:defRPr>
      </a:lvl8pPr>
      <a:lvl9pPr marL="5958710" indent="-350512" algn="l" defTabSz="1402050" rtl="0" eaLnBrk="1" latinLnBrk="0" hangingPunct="1">
        <a:lnSpc>
          <a:spcPct val="90000"/>
        </a:lnSpc>
        <a:spcBef>
          <a:spcPts val="767"/>
        </a:spcBef>
        <a:buFont typeface="Arial" panose="020B0604020202020204" pitchFamily="34" charset="0"/>
        <a:buChar char="•"/>
        <a:defRPr sz="2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02050" rtl="0" eaLnBrk="1" latinLnBrk="0" hangingPunct="1">
        <a:defRPr sz="2760" kern="1200">
          <a:solidFill>
            <a:schemeClr val="tx1"/>
          </a:solidFill>
          <a:latin typeface="+mn-lt"/>
          <a:ea typeface="+mn-ea"/>
          <a:cs typeface="+mn-cs"/>
        </a:defRPr>
      </a:lvl1pPr>
      <a:lvl2pPr marL="701025" algn="l" defTabSz="1402050" rtl="0" eaLnBrk="1" latinLnBrk="0" hangingPunct="1">
        <a:defRPr sz="2760" kern="1200">
          <a:solidFill>
            <a:schemeClr val="tx1"/>
          </a:solidFill>
          <a:latin typeface="+mn-lt"/>
          <a:ea typeface="+mn-ea"/>
          <a:cs typeface="+mn-cs"/>
        </a:defRPr>
      </a:lvl2pPr>
      <a:lvl3pPr marL="1402050" algn="l" defTabSz="1402050" rtl="0" eaLnBrk="1" latinLnBrk="0" hangingPunct="1">
        <a:defRPr sz="2760" kern="1200">
          <a:solidFill>
            <a:schemeClr val="tx1"/>
          </a:solidFill>
          <a:latin typeface="+mn-lt"/>
          <a:ea typeface="+mn-ea"/>
          <a:cs typeface="+mn-cs"/>
        </a:defRPr>
      </a:lvl3pPr>
      <a:lvl4pPr marL="2103074" algn="l" defTabSz="1402050" rtl="0" eaLnBrk="1" latinLnBrk="0" hangingPunct="1">
        <a:defRPr sz="2760" kern="1200">
          <a:solidFill>
            <a:schemeClr val="tx1"/>
          </a:solidFill>
          <a:latin typeface="+mn-lt"/>
          <a:ea typeface="+mn-ea"/>
          <a:cs typeface="+mn-cs"/>
        </a:defRPr>
      </a:lvl4pPr>
      <a:lvl5pPr marL="2804099" algn="l" defTabSz="1402050" rtl="0" eaLnBrk="1" latinLnBrk="0" hangingPunct="1">
        <a:defRPr sz="2760" kern="1200">
          <a:solidFill>
            <a:schemeClr val="tx1"/>
          </a:solidFill>
          <a:latin typeface="+mn-lt"/>
          <a:ea typeface="+mn-ea"/>
          <a:cs typeface="+mn-cs"/>
        </a:defRPr>
      </a:lvl5pPr>
      <a:lvl6pPr marL="3505124" algn="l" defTabSz="1402050" rtl="0" eaLnBrk="1" latinLnBrk="0" hangingPunct="1">
        <a:defRPr sz="2760" kern="1200">
          <a:solidFill>
            <a:schemeClr val="tx1"/>
          </a:solidFill>
          <a:latin typeface="+mn-lt"/>
          <a:ea typeface="+mn-ea"/>
          <a:cs typeface="+mn-cs"/>
        </a:defRPr>
      </a:lvl6pPr>
      <a:lvl7pPr marL="4206149" algn="l" defTabSz="1402050" rtl="0" eaLnBrk="1" latinLnBrk="0" hangingPunct="1">
        <a:defRPr sz="2760" kern="1200">
          <a:solidFill>
            <a:schemeClr val="tx1"/>
          </a:solidFill>
          <a:latin typeface="+mn-lt"/>
          <a:ea typeface="+mn-ea"/>
          <a:cs typeface="+mn-cs"/>
        </a:defRPr>
      </a:lvl7pPr>
      <a:lvl8pPr marL="4907173" algn="l" defTabSz="1402050" rtl="0" eaLnBrk="1" latinLnBrk="0" hangingPunct="1">
        <a:defRPr sz="2760" kern="1200">
          <a:solidFill>
            <a:schemeClr val="tx1"/>
          </a:solidFill>
          <a:latin typeface="+mn-lt"/>
          <a:ea typeface="+mn-ea"/>
          <a:cs typeface="+mn-cs"/>
        </a:defRPr>
      </a:lvl8pPr>
      <a:lvl9pPr marL="5608198" algn="l" defTabSz="1402050" rtl="0" eaLnBrk="1" latinLnBrk="0" hangingPunct="1">
        <a:defRPr sz="2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6EA76-EF50-8E3E-54F6-AE9E0CA06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5257799"/>
            <a:ext cx="16123920" cy="421354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Mohammad Arif Rahman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Staff scientist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Dr. Franchini’s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lab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AMRVS/NCI/NIH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11.21.2024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FC8C8E-05C8-445A-5AC1-450BE987527C}"/>
              </a:ext>
            </a:extLst>
          </p:cNvPr>
          <p:cNvSpPr/>
          <p:nvPr/>
        </p:nvSpPr>
        <p:spPr>
          <a:xfrm>
            <a:off x="0" y="2254102"/>
            <a:ext cx="18694400" cy="1935126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/>
            <a:r>
              <a:rPr lang="en-US" sz="4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Vaccine and SAMT-247 continuous released by intravaginal ring (IVR) decreased the risk of SIV acquisition in macaques</a:t>
            </a:r>
            <a:endParaRPr lang="en-US" sz="48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365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2F72F6F4-F903-724C-9776-35D93CD162EE}"/>
              </a:ext>
            </a:extLst>
          </p:cNvPr>
          <p:cNvSpPr txBox="1"/>
          <p:nvPr/>
        </p:nvSpPr>
        <p:spPr>
          <a:xfrm>
            <a:off x="2" y="27439"/>
            <a:ext cx="18694400" cy="70788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Vaccine 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efficacy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Happy monkey cartoon waving hand Royalty Free Vector Image">
            <a:extLst>
              <a:ext uri="{FF2B5EF4-FFF2-40B4-BE49-F238E27FC236}">
                <a16:creationId xmlns:a16="http://schemas.microsoft.com/office/drawing/2014/main" id="{FE1D799C-8322-4087-B1E3-4A1A89E4F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4" b="8019"/>
          <a:stretch/>
        </p:blipFill>
        <p:spPr bwMode="auto">
          <a:xfrm>
            <a:off x="1948844" y="3382822"/>
            <a:ext cx="2720074" cy="364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E9EBC1F-8790-489C-AE0B-B9396649ECCA}"/>
              </a:ext>
            </a:extLst>
          </p:cNvPr>
          <p:cNvGrpSpPr/>
          <p:nvPr/>
        </p:nvGrpSpPr>
        <p:grpSpPr>
          <a:xfrm>
            <a:off x="4668918" y="1721716"/>
            <a:ext cx="6434510" cy="7072167"/>
            <a:chOff x="1850195" y="700654"/>
            <a:chExt cx="2657714" cy="2949135"/>
          </a:xfrm>
        </p:grpSpPr>
        <p:pic>
          <p:nvPicPr>
            <p:cNvPr id="9" name="Picture 8" descr="Chart&#10;&#10;Description automatically generated">
              <a:extLst>
                <a:ext uri="{FF2B5EF4-FFF2-40B4-BE49-F238E27FC236}">
                  <a16:creationId xmlns:a16="http://schemas.microsoft.com/office/drawing/2014/main" id="{9C626278-8C8C-4451-8C77-E8631F67A1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568" t="3799" r="24804" b="47827"/>
            <a:stretch/>
          </p:blipFill>
          <p:spPr>
            <a:xfrm>
              <a:off x="1995564" y="700654"/>
              <a:ext cx="2512345" cy="294913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399A0DB-B6DC-491F-9EBB-0083FDB9DA44}"/>
                </a:ext>
              </a:extLst>
            </p:cNvPr>
            <p:cNvSpPr/>
            <p:nvPr/>
          </p:nvSpPr>
          <p:spPr>
            <a:xfrm>
              <a:off x="1850195" y="700654"/>
              <a:ext cx="387927" cy="2341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6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652959E-FBC6-2E5A-8C99-FA8E317F7561}"/>
              </a:ext>
            </a:extLst>
          </p:cNvPr>
          <p:cNvGrpSpPr/>
          <p:nvPr/>
        </p:nvGrpSpPr>
        <p:grpSpPr>
          <a:xfrm>
            <a:off x="11658606" y="1474133"/>
            <a:ext cx="6082562" cy="7072167"/>
            <a:chOff x="11658606" y="1474133"/>
            <a:chExt cx="6082562" cy="7072167"/>
          </a:xfrm>
        </p:grpSpPr>
        <p:pic>
          <p:nvPicPr>
            <p:cNvPr id="2" name="Picture 1" descr="Chart&#10;&#10;Description automatically generated">
              <a:extLst>
                <a:ext uri="{FF2B5EF4-FFF2-40B4-BE49-F238E27FC236}">
                  <a16:creationId xmlns:a16="http://schemas.microsoft.com/office/drawing/2014/main" id="{DF3A4066-5E87-554C-C93B-CEE49BD1B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5250" t="3650" r="122" b="47976"/>
            <a:stretch/>
          </p:blipFill>
          <p:spPr>
            <a:xfrm>
              <a:off x="11658606" y="1474133"/>
              <a:ext cx="6082562" cy="7072167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33E640E-F4C5-3412-D08C-6D3E8CC03EFD}"/>
                </a:ext>
              </a:extLst>
            </p:cNvPr>
            <p:cNvSpPr/>
            <p:nvPr/>
          </p:nvSpPr>
          <p:spPr>
            <a:xfrm>
              <a:off x="11658606" y="1497529"/>
              <a:ext cx="605667" cy="561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60"/>
            </a:p>
          </p:txBody>
        </p:sp>
      </p:grpSp>
      <p:sp>
        <p:nvSpPr>
          <p:cNvPr id="4" name="TextBox 10">
            <a:extLst>
              <a:ext uri="{FF2B5EF4-FFF2-40B4-BE49-F238E27FC236}">
                <a16:creationId xmlns:a16="http://schemas.microsoft.com/office/drawing/2014/main" id="{EAE09F15-D1F1-883A-8A4E-F78E21363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4790" y="9914513"/>
            <a:ext cx="4030399" cy="37548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sz="1840" b="1" dirty="0">
                <a:latin typeface="Arial" panose="020B0604020202020204" pitchFamily="34" charset="0"/>
                <a:cs typeface="Arial" panose="020B0604020202020204" pitchFamily="34" charset="0"/>
              </a:rPr>
              <a:t>Rahman</a:t>
            </a:r>
            <a:r>
              <a:rPr lang="en-US" sz="18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4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et al. N. Microbiology, 2023</a:t>
            </a:r>
          </a:p>
        </p:txBody>
      </p:sp>
    </p:spTree>
    <p:extLst>
      <p:ext uri="{BB962C8B-B14F-4D97-AF65-F5344CB8AC3E}">
        <p14:creationId xmlns:p14="http://schemas.microsoft.com/office/powerpoint/2010/main" val="304170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2EA4E-58D3-0EC1-1A4C-E35441C54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44C396-8E18-43E4-1BF4-6E3184DAE076}"/>
              </a:ext>
            </a:extLst>
          </p:cNvPr>
          <p:cNvSpPr txBox="1"/>
          <p:nvPr/>
        </p:nvSpPr>
        <p:spPr>
          <a:xfrm>
            <a:off x="0" y="4549914"/>
            <a:ext cx="18694400" cy="132343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We performed in vitro studies to understand the mechanism of this protection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477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839F1646-7C46-895F-EFB9-F92BD3F494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674" t="32613" r="37153" b="29176"/>
          <a:stretch/>
        </p:blipFill>
        <p:spPr>
          <a:xfrm>
            <a:off x="2812835" y="2572510"/>
            <a:ext cx="12443172" cy="7534468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F7B3E447-45CA-4946-9E66-826DAE8AD403}"/>
              </a:ext>
            </a:extLst>
          </p:cNvPr>
          <p:cNvSpPr txBox="1">
            <a:spLocks/>
          </p:cNvSpPr>
          <p:nvPr/>
        </p:nvSpPr>
        <p:spPr>
          <a:xfrm>
            <a:off x="155788" y="441279"/>
            <a:ext cx="18439474" cy="73442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B0F0"/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Antibody-dependent cellular cytotoxicity (ADCC)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D4D3B15-53A3-2AEC-D94D-1F9998E92029}"/>
              </a:ext>
            </a:extLst>
          </p:cNvPr>
          <p:cNvGrpSpPr/>
          <p:nvPr/>
        </p:nvGrpSpPr>
        <p:grpSpPr>
          <a:xfrm>
            <a:off x="3438392" y="1468866"/>
            <a:ext cx="10103437" cy="4801304"/>
            <a:chOff x="1140608" y="957956"/>
            <a:chExt cx="6589198" cy="313128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0B9F78B-16CB-68AF-B1A6-2EC35C55D33C}"/>
                </a:ext>
              </a:extLst>
            </p:cNvPr>
            <p:cNvSpPr/>
            <p:nvPr/>
          </p:nvSpPr>
          <p:spPr>
            <a:xfrm>
              <a:off x="1140608" y="2527379"/>
              <a:ext cx="1562838" cy="1561862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6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AC900F1-F6AB-CF24-49A2-4C320BDA22AC}"/>
                </a:ext>
              </a:extLst>
            </p:cNvPr>
            <p:cNvSpPr/>
            <p:nvPr/>
          </p:nvSpPr>
          <p:spPr>
            <a:xfrm>
              <a:off x="4013392" y="957956"/>
              <a:ext cx="3716414" cy="478972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Treated with SAMT-247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AF19DAE-B36E-8B6B-FDDC-F75A8790A8C6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 flipH="1">
              <a:off x="2703446" y="1436928"/>
              <a:ext cx="3168153" cy="109045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716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592B76F-50E0-4BBD-A995-1D2CD0A47320}"/>
              </a:ext>
            </a:extLst>
          </p:cNvPr>
          <p:cNvSpPr txBox="1"/>
          <p:nvPr/>
        </p:nvSpPr>
        <p:spPr>
          <a:xfrm>
            <a:off x="0" y="245006"/>
            <a:ext cx="18694400" cy="132343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SAMT-247 induced ADCC correlated with reduced risk in vaccine+SAMT-247 group                         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9DE3F8-9F48-3C6B-6CB9-B1DA09B422CA}"/>
              </a:ext>
            </a:extLst>
          </p:cNvPr>
          <p:cNvGrpSpPr/>
          <p:nvPr/>
        </p:nvGrpSpPr>
        <p:grpSpPr>
          <a:xfrm>
            <a:off x="-1" y="1769024"/>
            <a:ext cx="7635779" cy="6653081"/>
            <a:chOff x="3237346" y="479560"/>
            <a:chExt cx="3275143" cy="2808062"/>
          </a:xfrm>
        </p:grpSpPr>
        <p:pic>
          <p:nvPicPr>
            <p:cNvPr id="6" name="Picture 5" descr="Chart, diagram, schematic&#10;&#10;Description automatically generated">
              <a:extLst>
                <a:ext uri="{FF2B5EF4-FFF2-40B4-BE49-F238E27FC236}">
                  <a16:creationId xmlns:a16="http://schemas.microsoft.com/office/drawing/2014/main" id="{FE124F44-5B38-4E68-AF34-45DB15BD2E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8803" b="55586"/>
            <a:stretch/>
          </p:blipFill>
          <p:spPr>
            <a:xfrm>
              <a:off x="3237346" y="479560"/>
              <a:ext cx="2584334" cy="280806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0F52CC9-102C-C699-72BC-7FF63C018831}"/>
                </a:ext>
              </a:extLst>
            </p:cNvPr>
            <p:cNvSpPr/>
            <p:nvPr/>
          </p:nvSpPr>
          <p:spPr>
            <a:xfrm>
              <a:off x="6216223" y="621624"/>
              <a:ext cx="296266" cy="2698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60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69B9521-07D4-6C5C-4CD1-1046F95FD7CD}"/>
                </a:ext>
              </a:extLst>
            </p:cNvPr>
            <p:cNvSpPr/>
            <p:nvPr/>
          </p:nvSpPr>
          <p:spPr>
            <a:xfrm>
              <a:off x="3461227" y="553223"/>
              <a:ext cx="296266" cy="2698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6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F2F769A-0BEC-874C-89CA-6877FE1FB554}"/>
              </a:ext>
            </a:extLst>
          </p:cNvPr>
          <p:cNvGrpSpPr/>
          <p:nvPr/>
        </p:nvGrpSpPr>
        <p:grpSpPr>
          <a:xfrm>
            <a:off x="12536668" y="2483688"/>
            <a:ext cx="6157732" cy="5996822"/>
            <a:chOff x="3093951" y="3841596"/>
            <a:chExt cx="2758209" cy="2808062"/>
          </a:xfrm>
        </p:grpSpPr>
        <p:pic>
          <p:nvPicPr>
            <p:cNvPr id="16" name="Picture 15" descr="Chart, diagram, schematic&#10;&#10;Description automatically generated">
              <a:extLst>
                <a:ext uri="{FF2B5EF4-FFF2-40B4-BE49-F238E27FC236}">
                  <a16:creationId xmlns:a16="http://schemas.microsoft.com/office/drawing/2014/main" id="{2F084CC1-F775-4A97-A04E-71E44D33B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000" r="27377" b="55586"/>
            <a:stretch/>
          </p:blipFill>
          <p:spPr>
            <a:xfrm>
              <a:off x="3093951" y="3841596"/>
              <a:ext cx="2758209" cy="2808062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71A46A7-003E-0D42-6CE7-E746AE036E2A}"/>
                </a:ext>
              </a:extLst>
            </p:cNvPr>
            <p:cNvSpPr/>
            <p:nvPr/>
          </p:nvSpPr>
          <p:spPr>
            <a:xfrm>
              <a:off x="3117142" y="3915259"/>
              <a:ext cx="296266" cy="2698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6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F876323-B1E4-AD4F-075A-58C093921A25}"/>
              </a:ext>
            </a:extLst>
          </p:cNvPr>
          <p:cNvGrpSpPr/>
          <p:nvPr/>
        </p:nvGrpSpPr>
        <p:grpSpPr>
          <a:xfrm>
            <a:off x="5931971" y="1827429"/>
            <a:ext cx="7364560" cy="6653081"/>
            <a:chOff x="3237346" y="479560"/>
            <a:chExt cx="3275143" cy="2808062"/>
          </a:xfrm>
        </p:grpSpPr>
        <p:pic>
          <p:nvPicPr>
            <p:cNvPr id="10" name="Picture 9" descr="Chart, diagram, schematic&#10;&#10;Description automatically generated">
              <a:extLst>
                <a:ext uri="{FF2B5EF4-FFF2-40B4-BE49-F238E27FC236}">
                  <a16:creationId xmlns:a16="http://schemas.microsoft.com/office/drawing/2014/main" id="{F001E7F4-0CE2-E2B0-02AA-BF2C7742A8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765" t="1071" r="53622" b="54515"/>
            <a:stretch/>
          </p:blipFill>
          <p:spPr>
            <a:xfrm>
              <a:off x="3237346" y="479560"/>
              <a:ext cx="2878974" cy="280806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6CFBDB8-4D7E-76A0-5625-5CD7C9C9E0FB}"/>
                </a:ext>
              </a:extLst>
            </p:cNvPr>
            <p:cNvSpPr/>
            <p:nvPr/>
          </p:nvSpPr>
          <p:spPr>
            <a:xfrm>
              <a:off x="6216223" y="621624"/>
              <a:ext cx="296266" cy="2698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6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2974BF3-07D8-5458-7847-5E4F03AAAA6F}"/>
                </a:ext>
              </a:extLst>
            </p:cNvPr>
            <p:cNvSpPr/>
            <p:nvPr/>
          </p:nvSpPr>
          <p:spPr>
            <a:xfrm>
              <a:off x="3461227" y="553223"/>
              <a:ext cx="296266" cy="2698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60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2F240677-9AB5-8C5F-B0AF-1DA659A17D32}"/>
              </a:ext>
            </a:extLst>
          </p:cNvPr>
          <p:cNvSpPr txBox="1">
            <a:spLocks/>
          </p:cNvSpPr>
          <p:nvPr/>
        </p:nvSpPr>
        <p:spPr>
          <a:xfrm>
            <a:off x="449246" y="8538915"/>
            <a:ext cx="5931971" cy="13716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ADCC increases in presence of SAMT-247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A853FE6-6C52-DBD2-DDFF-5D6FB6D526AC}"/>
              </a:ext>
            </a:extLst>
          </p:cNvPr>
          <p:cNvSpPr txBox="1">
            <a:spLocks/>
          </p:cNvSpPr>
          <p:nvPr/>
        </p:nvSpPr>
        <p:spPr>
          <a:xfrm>
            <a:off x="6834151" y="8549293"/>
            <a:ext cx="5479034" cy="13716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SAMT-247 induced ADCC cause protection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A612343-9571-D468-3792-7E87D97C98EF}"/>
              </a:ext>
            </a:extLst>
          </p:cNvPr>
          <p:cNvSpPr txBox="1">
            <a:spLocks/>
          </p:cNvSpPr>
          <p:nvPr/>
        </p:nvSpPr>
        <p:spPr>
          <a:xfrm>
            <a:off x="12766119" y="8562249"/>
            <a:ext cx="5928281" cy="13716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en-US" sz="368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GranB</a:t>
            </a:r>
            <a:r>
              <a:rPr lang="en-US" sz="36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/perforin by SAMT-247 increases ADCC</a:t>
            </a:r>
          </a:p>
        </p:txBody>
      </p:sp>
    </p:spTree>
    <p:extLst>
      <p:ext uri="{BB962C8B-B14F-4D97-AF65-F5344CB8AC3E}">
        <p14:creationId xmlns:p14="http://schemas.microsoft.com/office/powerpoint/2010/main" val="55953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DA4587-4537-AE76-4650-C746546281BD}"/>
              </a:ext>
            </a:extLst>
          </p:cNvPr>
          <p:cNvSpPr txBox="1"/>
          <p:nvPr/>
        </p:nvSpPr>
        <p:spPr>
          <a:xfrm>
            <a:off x="0" y="78640"/>
            <a:ext cx="18694400" cy="132343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       CD14</a:t>
            </a:r>
            <a:r>
              <a:rPr lang="en-US" sz="4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cell mediated efferocytosis help to maintain immune equilibrium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A3681D-A16D-0DC8-EF34-59FEB118E3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15" t="25410" r="12979" b="26171"/>
          <a:stretch/>
        </p:blipFill>
        <p:spPr>
          <a:xfrm>
            <a:off x="1584040" y="2937714"/>
            <a:ext cx="12518573" cy="628525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44DD94B-2220-E4FA-EF38-8E1D2571E1D8}"/>
              </a:ext>
            </a:extLst>
          </p:cNvPr>
          <p:cNvGrpSpPr/>
          <p:nvPr/>
        </p:nvGrpSpPr>
        <p:grpSpPr>
          <a:xfrm>
            <a:off x="7843328" y="1468866"/>
            <a:ext cx="6485735" cy="6042277"/>
            <a:chOff x="4013392" y="957956"/>
            <a:chExt cx="4229827" cy="394061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2034EFC-1D27-AF4C-0B7D-5CDFFA057B51}"/>
                </a:ext>
              </a:extLst>
            </p:cNvPr>
            <p:cNvSpPr/>
            <p:nvPr/>
          </p:nvSpPr>
          <p:spPr>
            <a:xfrm>
              <a:off x="6680381" y="2438429"/>
              <a:ext cx="1562838" cy="2460142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6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3297707-59ED-6131-C732-440BF383D0A5}"/>
                </a:ext>
              </a:extLst>
            </p:cNvPr>
            <p:cNvSpPr/>
            <p:nvPr/>
          </p:nvSpPr>
          <p:spPr>
            <a:xfrm>
              <a:off x="4013392" y="957956"/>
              <a:ext cx="3716414" cy="478972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Treated with SAMT-247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14D21E6-E00F-FF00-920C-7D9732C7B23E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>
              <a:off x="5871599" y="1436928"/>
              <a:ext cx="808782" cy="1001501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338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C51103-6DC6-D1EC-23F8-D18AB4311823}"/>
              </a:ext>
            </a:extLst>
          </p:cNvPr>
          <p:cNvSpPr txBox="1"/>
          <p:nvPr/>
        </p:nvSpPr>
        <p:spPr>
          <a:xfrm>
            <a:off x="0" y="547032"/>
            <a:ext cx="18694400" cy="65864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CD14</a:t>
            </a:r>
            <a:r>
              <a:rPr lang="en-US" sz="368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6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cell mediated efferocytosis correlated with reduced risk of SIV infection</a:t>
            </a:r>
            <a:endParaRPr lang="en-US" sz="36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hart, diagram, schematic&#10;&#10;Description automatically generated">
            <a:extLst>
              <a:ext uri="{FF2B5EF4-FFF2-40B4-BE49-F238E27FC236}">
                <a16:creationId xmlns:a16="http://schemas.microsoft.com/office/drawing/2014/main" id="{9AAE305A-0839-4682-919F-50ED2B8578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53" t="55580" r="41520" b="6551"/>
          <a:stretch/>
        </p:blipFill>
        <p:spPr>
          <a:xfrm>
            <a:off x="4512691" y="1607921"/>
            <a:ext cx="8334108" cy="833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49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A2A3AFCC-C05F-ADD8-F6EF-C491756CDC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" t="4472" r="50586" b="64332"/>
          <a:stretch/>
        </p:blipFill>
        <p:spPr>
          <a:xfrm>
            <a:off x="2189916" y="3218108"/>
            <a:ext cx="14367983" cy="59421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0B84E0-55B7-51E4-4970-065073880597}"/>
              </a:ext>
            </a:extLst>
          </p:cNvPr>
          <p:cNvSpPr txBox="1"/>
          <p:nvPr/>
        </p:nvSpPr>
        <p:spPr>
          <a:xfrm>
            <a:off x="26708" y="850680"/>
            <a:ext cx="18694400" cy="65864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Mucosal NKp44</a:t>
            </a:r>
            <a:r>
              <a:rPr lang="en-US" sz="368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6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IL-17</a:t>
            </a:r>
            <a:r>
              <a:rPr lang="en-US" sz="368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6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cells help to maintain mucosal integrity</a:t>
            </a:r>
            <a:endParaRPr lang="en-US" sz="36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781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6A780C-3A04-A2C3-31D0-41664B801163}"/>
              </a:ext>
            </a:extLst>
          </p:cNvPr>
          <p:cNvSpPr/>
          <p:nvPr/>
        </p:nvSpPr>
        <p:spPr>
          <a:xfrm>
            <a:off x="4951478" y="1681442"/>
            <a:ext cx="454275" cy="4220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60" dirty="0"/>
          </a:p>
        </p:txBody>
      </p:sp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242BFC00-61D1-172E-861A-AE9D9EFF7A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28" t="35725" r="-117" b="42388"/>
          <a:stretch/>
        </p:blipFill>
        <p:spPr>
          <a:xfrm>
            <a:off x="1097771" y="3098843"/>
            <a:ext cx="7707413" cy="558422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C15B5A1-7C49-7A6D-CBDD-F8F04A2C8BF0}"/>
              </a:ext>
            </a:extLst>
          </p:cNvPr>
          <p:cNvGrpSpPr/>
          <p:nvPr/>
        </p:nvGrpSpPr>
        <p:grpSpPr>
          <a:xfrm>
            <a:off x="10635441" y="2103483"/>
            <a:ext cx="5655317" cy="7112706"/>
            <a:chOff x="8002988" y="3310666"/>
            <a:chExt cx="2494822" cy="3418125"/>
          </a:xfrm>
        </p:grpSpPr>
        <p:pic>
          <p:nvPicPr>
            <p:cNvPr id="7" name="Picture 6" descr="Chart, diagram, schematic&#10;&#10;Description automatically generated">
              <a:extLst>
                <a:ext uri="{FF2B5EF4-FFF2-40B4-BE49-F238E27FC236}">
                  <a16:creationId xmlns:a16="http://schemas.microsoft.com/office/drawing/2014/main" id="{2E7B2B21-2396-471E-92D6-78A60AF7AD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089" r="83189" b="7497"/>
            <a:stretch/>
          </p:blipFill>
          <p:spPr>
            <a:xfrm>
              <a:off x="8002988" y="3310666"/>
              <a:ext cx="2494822" cy="341812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160DB6A-4550-1130-E234-ADA578C19E15}"/>
                </a:ext>
              </a:extLst>
            </p:cNvPr>
            <p:cNvSpPr/>
            <p:nvPr/>
          </p:nvSpPr>
          <p:spPr>
            <a:xfrm>
              <a:off x="8155057" y="3558803"/>
              <a:ext cx="296266" cy="2752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60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FCFA24F-002C-E5CA-EE7C-126D1C011977}"/>
              </a:ext>
            </a:extLst>
          </p:cNvPr>
          <p:cNvSpPr txBox="1"/>
          <p:nvPr/>
        </p:nvSpPr>
        <p:spPr>
          <a:xfrm>
            <a:off x="0" y="332139"/>
            <a:ext cx="18694400" cy="70788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  Mucosal NKp44</a:t>
            </a:r>
            <a:r>
              <a:rPr lang="en-US" sz="4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IL-17</a:t>
            </a:r>
            <a:r>
              <a:rPr lang="en-US" sz="4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cells correlated with reduced risk of SIV infection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90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364207E9-5F26-465E-B2D5-E8696C018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60" y="1227084"/>
            <a:ext cx="14340489" cy="92885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CC8679-8F82-0E5A-BE76-668868704BF1}"/>
              </a:ext>
            </a:extLst>
          </p:cNvPr>
          <p:cNvSpPr txBox="1"/>
          <p:nvPr/>
        </p:nvSpPr>
        <p:spPr>
          <a:xfrm>
            <a:off x="2" y="27439"/>
            <a:ext cx="18694400" cy="70788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Working Model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369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502D6E-8695-A222-6A2A-83E973022CB4}"/>
              </a:ext>
            </a:extLst>
          </p:cNvPr>
          <p:cNvSpPr txBox="1"/>
          <p:nvPr/>
        </p:nvSpPr>
        <p:spPr>
          <a:xfrm>
            <a:off x="0" y="4142239"/>
            <a:ext cx="18694400" cy="70788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Translate to human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956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5393E-D797-2345-9480-53D0ACB1A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2373"/>
            <a:ext cx="18694400" cy="1055840"/>
          </a:xfrm>
          <a:solidFill>
            <a:schemeClr val="tx2">
              <a:lumMod val="10000"/>
              <a:lumOff val="90000"/>
            </a:schemeClr>
          </a:solidFill>
          <a:ln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Completed Phase IIb/III HIV vaccine efficacy trials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FA52DAC-132D-05FA-1BF6-53B3C6357670}"/>
              </a:ext>
            </a:extLst>
          </p:cNvPr>
          <p:cNvCxnSpPr>
            <a:cxnSpLocks/>
          </p:cNvCxnSpPr>
          <p:nvPr/>
        </p:nvCxnSpPr>
        <p:spPr>
          <a:xfrm>
            <a:off x="3569779" y="5174182"/>
            <a:ext cx="13395340" cy="31320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A6721D0-56E6-3C7E-D16B-800442DBA500}"/>
              </a:ext>
            </a:extLst>
          </p:cNvPr>
          <p:cNvSpPr txBox="1"/>
          <p:nvPr/>
        </p:nvSpPr>
        <p:spPr>
          <a:xfrm rot="19098966">
            <a:off x="2677294" y="4368656"/>
            <a:ext cx="269748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6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1995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9EE9C6-30B1-D8E6-676D-D409F414814F}"/>
              </a:ext>
            </a:extLst>
          </p:cNvPr>
          <p:cNvSpPr txBox="1"/>
          <p:nvPr/>
        </p:nvSpPr>
        <p:spPr>
          <a:xfrm rot="19098966">
            <a:off x="4084391" y="4368656"/>
            <a:ext cx="269748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6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2000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912C60-68B4-017E-B8B5-43E2C3567325}"/>
              </a:ext>
            </a:extLst>
          </p:cNvPr>
          <p:cNvSpPr txBox="1"/>
          <p:nvPr/>
        </p:nvSpPr>
        <p:spPr>
          <a:xfrm rot="19098966">
            <a:off x="5491488" y="4368656"/>
            <a:ext cx="269748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6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2005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EC013E-4859-2330-C572-F2C91DC61A3B}"/>
              </a:ext>
            </a:extLst>
          </p:cNvPr>
          <p:cNvSpPr txBox="1"/>
          <p:nvPr/>
        </p:nvSpPr>
        <p:spPr>
          <a:xfrm rot="19098966">
            <a:off x="6898585" y="4368656"/>
            <a:ext cx="269748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6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C61F90-B1FF-1DE2-1A61-C10607D01489}"/>
              </a:ext>
            </a:extLst>
          </p:cNvPr>
          <p:cNvSpPr txBox="1"/>
          <p:nvPr/>
        </p:nvSpPr>
        <p:spPr>
          <a:xfrm rot="19098966">
            <a:off x="8305684" y="4368656"/>
            <a:ext cx="269748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6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4834CF-AD44-7B43-B208-6BA887D2AB73}"/>
              </a:ext>
            </a:extLst>
          </p:cNvPr>
          <p:cNvSpPr txBox="1"/>
          <p:nvPr/>
        </p:nvSpPr>
        <p:spPr>
          <a:xfrm rot="19098966">
            <a:off x="13572725" y="4316986"/>
            <a:ext cx="269748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6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36377E-4438-9D5E-AF64-1B153C5B01C3}"/>
              </a:ext>
            </a:extLst>
          </p:cNvPr>
          <p:cNvSpPr txBox="1"/>
          <p:nvPr/>
        </p:nvSpPr>
        <p:spPr>
          <a:xfrm>
            <a:off x="13702702" y="8051158"/>
            <a:ext cx="5344087" cy="2774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47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Flynn </a:t>
            </a:r>
            <a:r>
              <a:rPr lang="en-US" sz="2147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2147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Infect Dis. </a:t>
            </a:r>
            <a:r>
              <a:rPr lang="en-US" sz="2147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2005.</a:t>
            </a:r>
          </a:p>
          <a:p>
            <a:r>
              <a:rPr lang="en-US" sz="2147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Pitisuttithum</a:t>
            </a:r>
            <a:r>
              <a:rPr lang="en-US" sz="2147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47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2147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 Infect Dis. </a:t>
            </a:r>
            <a:r>
              <a:rPr lang="en-US" sz="2147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2006.</a:t>
            </a:r>
          </a:p>
          <a:p>
            <a:r>
              <a:rPr lang="en-US" sz="2147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Buchbinder </a:t>
            </a:r>
            <a:r>
              <a:rPr lang="en-US" sz="2147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2147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Lancet. </a:t>
            </a:r>
            <a:r>
              <a:rPr lang="en-US" sz="2147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2008.</a:t>
            </a:r>
          </a:p>
          <a:p>
            <a:r>
              <a:rPr lang="en-US" sz="214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Rerks-Ngarm</a:t>
            </a:r>
            <a:r>
              <a:rPr lang="en-US" sz="214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4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2147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NEJM. </a:t>
            </a:r>
            <a:r>
              <a:rPr lang="en-US" sz="214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2009.</a:t>
            </a:r>
            <a:endParaRPr lang="en-US" sz="2147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47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Hammer </a:t>
            </a:r>
            <a:r>
              <a:rPr lang="en-US" sz="2147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2147" i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NEJM. </a:t>
            </a:r>
            <a:r>
              <a:rPr lang="en-US" sz="2147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2013.  </a:t>
            </a:r>
          </a:p>
          <a:p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 et al, </a:t>
            </a:r>
            <a:r>
              <a:rPr lang="en-US" sz="2400" i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NEJM. 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en-US" sz="2147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47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Corey </a:t>
            </a:r>
            <a:r>
              <a:rPr lang="en-US" sz="2147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2147" i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NEJM. </a:t>
            </a:r>
            <a:r>
              <a:rPr lang="en-US" sz="2147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2021.</a:t>
            </a:r>
          </a:p>
          <a:p>
            <a:endParaRPr lang="en-US" sz="2147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17873F-3247-5B9A-FE02-04999D207127}"/>
              </a:ext>
            </a:extLst>
          </p:cNvPr>
          <p:cNvSpPr/>
          <p:nvPr/>
        </p:nvSpPr>
        <p:spPr>
          <a:xfrm>
            <a:off x="1680276" y="3062194"/>
            <a:ext cx="2657431" cy="815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60">
                <a:solidFill>
                  <a:schemeClr val="accent1">
                    <a:lumMod val="75000"/>
                  </a:schemeClr>
                </a:solidFill>
              </a:rPr>
              <a:t>Hypothesis</a:t>
            </a:r>
          </a:p>
          <a:p>
            <a:pPr algn="ctr"/>
            <a:r>
              <a:rPr lang="en-US" sz="2760">
                <a:solidFill>
                  <a:schemeClr val="accent1">
                    <a:lumMod val="75000"/>
                  </a:schemeClr>
                </a:solidFill>
              </a:rPr>
              <a:t>tested :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7BBBD7B-E266-6D7B-024D-67664A1ED644}"/>
              </a:ext>
            </a:extLst>
          </p:cNvPr>
          <p:cNvGrpSpPr/>
          <p:nvPr/>
        </p:nvGrpSpPr>
        <p:grpSpPr>
          <a:xfrm>
            <a:off x="3569779" y="3292269"/>
            <a:ext cx="2657431" cy="2586373"/>
            <a:chOff x="3721307" y="1279717"/>
            <a:chExt cx="1733107" cy="168676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B9B40A3-3D4B-A6C2-83CA-5CB1D7A9F3D5}"/>
                </a:ext>
              </a:extLst>
            </p:cNvPr>
            <p:cNvSpPr txBox="1"/>
            <p:nvPr/>
          </p:nvSpPr>
          <p:spPr>
            <a:xfrm>
              <a:off x="3772655" y="2536933"/>
              <a:ext cx="1587413" cy="429549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40" dirty="0">
                  <a:latin typeface="Arial" panose="020B0604020202020204" pitchFamily="34" charset="0"/>
                  <a:cs typeface="Arial" panose="020B0604020202020204" pitchFamily="34" charset="0"/>
                </a:rPr>
                <a:t>VAX004 &amp; VAX003</a:t>
              </a:r>
            </a:p>
            <a:p>
              <a:pPr algn="ctr"/>
              <a:r>
                <a:rPr lang="en-US" sz="1840" dirty="0">
                  <a:latin typeface="Arial" panose="020B0604020202020204" pitchFamily="34" charset="0"/>
                  <a:cs typeface="Arial" panose="020B0604020202020204" pitchFamily="34" charset="0"/>
                </a:rPr>
                <a:t>7x gp120/Alum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FE7ED40-D109-35DB-549C-0B9FE8B4315D}"/>
                </a:ext>
              </a:extLst>
            </p:cNvPr>
            <p:cNvSpPr/>
            <p:nvPr/>
          </p:nvSpPr>
          <p:spPr>
            <a:xfrm>
              <a:off x="3721307" y="1279717"/>
              <a:ext cx="1733107" cy="5316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60">
                  <a:solidFill>
                    <a:srgbClr val="FF0000"/>
                  </a:solidFill>
                </a:rPr>
                <a:t>Binding Abs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4B4BCEF-454B-ABE6-5A07-48E7E3615486}"/>
              </a:ext>
            </a:extLst>
          </p:cNvPr>
          <p:cNvGrpSpPr/>
          <p:nvPr/>
        </p:nvGrpSpPr>
        <p:grpSpPr>
          <a:xfrm>
            <a:off x="5688191" y="3335369"/>
            <a:ext cx="2657431" cy="2827003"/>
            <a:chOff x="5102880" y="1307826"/>
            <a:chExt cx="1733107" cy="1843699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9AD340C-CCC2-999B-E81B-B2A66415C178}"/>
                </a:ext>
              </a:extLst>
            </p:cNvPr>
            <p:cNvSpPr txBox="1"/>
            <p:nvPr/>
          </p:nvSpPr>
          <p:spPr>
            <a:xfrm>
              <a:off x="5491895" y="2537310"/>
              <a:ext cx="910938" cy="614215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40" dirty="0">
                  <a:latin typeface="Arial" panose="020B0604020202020204" pitchFamily="34" charset="0"/>
                  <a:cs typeface="Arial" panose="020B0604020202020204" pitchFamily="34" charset="0"/>
                </a:rPr>
                <a:t>STEP</a:t>
              </a:r>
            </a:p>
            <a:p>
              <a:pPr algn="ctr"/>
              <a:r>
                <a:rPr lang="en-US" sz="1840" dirty="0" err="1">
                  <a:latin typeface="Arial" panose="020B0604020202020204" pitchFamily="34" charset="0"/>
                  <a:cs typeface="Arial" panose="020B0604020202020204" pitchFamily="34" charset="0"/>
                </a:rPr>
                <a:t>Phambili</a:t>
              </a:r>
              <a:endParaRPr lang="en-US" sz="184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840" dirty="0">
                  <a:latin typeface="Arial" panose="020B0604020202020204" pitchFamily="34" charset="0"/>
                  <a:cs typeface="Arial" panose="020B0604020202020204" pitchFamily="34" charset="0"/>
                </a:rPr>
                <a:t>Ad5-HIV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1227065-EBCA-A103-C2F0-C7BA39DF6863}"/>
                </a:ext>
              </a:extLst>
            </p:cNvPr>
            <p:cNvSpPr/>
            <p:nvPr/>
          </p:nvSpPr>
          <p:spPr>
            <a:xfrm>
              <a:off x="5102880" y="1307826"/>
              <a:ext cx="1733107" cy="5316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60">
                  <a:solidFill>
                    <a:srgbClr val="FF0000"/>
                  </a:solidFill>
                </a:rPr>
                <a:t>CD8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DA04392-4977-15D3-76D1-865D479B68FB}"/>
              </a:ext>
            </a:extLst>
          </p:cNvPr>
          <p:cNvGrpSpPr/>
          <p:nvPr/>
        </p:nvGrpSpPr>
        <p:grpSpPr>
          <a:xfrm>
            <a:off x="8560933" y="2959676"/>
            <a:ext cx="2675779" cy="3194478"/>
            <a:chOff x="6976407" y="1062808"/>
            <a:chExt cx="1745073" cy="208335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3C879AE-7CF0-6763-FDC5-D6CD2987D9C1}"/>
                </a:ext>
              </a:extLst>
            </p:cNvPr>
            <p:cNvSpPr txBox="1"/>
            <p:nvPr/>
          </p:nvSpPr>
          <p:spPr>
            <a:xfrm>
              <a:off x="7068691" y="2531948"/>
              <a:ext cx="1017908" cy="614215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40" dirty="0">
                  <a:latin typeface="Arial" panose="020B0604020202020204" pitchFamily="34" charset="0"/>
                  <a:cs typeface="Arial" panose="020B0604020202020204" pitchFamily="34" charset="0"/>
                </a:rPr>
                <a:t>HVTN-505</a:t>
              </a:r>
            </a:p>
            <a:p>
              <a:pPr algn="ctr"/>
              <a:r>
                <a:rPr lang="en-US" sz="1840" dirty="0">
                  <a:latin typeface="Arial" panose="020B0604020202020204" pitchFamily="34" charset="0"/>
                  <a:cs typeface="Arial" panose="020B0604020202020204" pitchFamily="34" charset="0"/>
                </a:rPr>
                <a:t>DNA-HIV</a:t>
              </a:r>
            </a:p>
            <a:p>
              <a:pPr algn="ctr"/>
              <a:r>
                <a:rPr lang="en-US" sz="1840" dirty="0">
                  <a:latin typeface="Arial" panose="020B0604020202020204" pitchFamily="34" charset="0"/>
                  <a:cs typeface="Arial" panose="020B0604020202020204" pitchFamily="34" charset="0"/>
                </a:rPr>
                <a:t>Ad5-HIV</a:t>
              </a:r>
              <a:endParaRPr lang="en-US" sz="184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3B85B37-77E7-9EE6-BFD7-E1D13E9D4B95}"/>
                </a:ext>
              </a:extLst>
            </p:cNvPr>
            <p:cNvGrpSpPr/>
            <p:nvPr/>
          </p:nvGrpSpPr>
          <p:grpSpPr>
            <a:xfrm>
              <a:off x="6976407" y="1062808"/>
              <a:ext cx="1745073" cy="762870"/>
              <a:chOff x="6474541" y="993684"/>
              <a:chExt cx="1745073" cy="76287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93D8FD9-7E03-065D-07BC-B0D4031E813B}"/>
                  </a:ext>
                </a:extLst>
              </p:cNvPr>
              <p:cNvSpPr/>
              <p:nvPr/>
            </p:nvSpPr>
            <p:spPr>
              <a:xfrm>
                <a:off x="6474541" y="1224926"/>
                <a:ext cx="1733107" cy="53162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760">
                    <a:solidFill>
                      <a:srgbClr val="FF0000"/>
                    </a:solidFill>
                  </a:rPr>
                  <a:t>CD8/CD4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E255EC4-B8A3-D7D2-3989-32B1D9ACA8B6}"/>
                  </a:ext>
                </a:extLst>
              </p:cNvPr>
              <p:cNvSpPr/>
              <p:nvPr/>
            </p:nvSpPr>
            <p:spPr>
              <a:xfrm>
                <a:off x="6486507" y="993684"/>
                <a:ext cx="1733107" cy="53162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760">
                    <a:solidFill>
                      <a:srgbClr val="FF0000"/>
                    </a:solidFill>
                  </a:rPr>
                  <a:t>Binding Abs</a:t>
                </a: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FCF5C49-CE03-AEE3-DB16-24F72A806C5D}"/>
              </a:ext>
            </a:extLst>
          </p:cNvPr>
          <p:cNvGrpSpPr/>
          <p:nvPr/>
        </p:nvGrpSpPr>
        <p:grpSpPr>
          <a:xfrm>
            <a:off x="11183156" y="3011681"/>
            <a:ext cx="3314577" cy="3425437"/>
            <a:chOff x="8589807" y="1074722"/>
            <a:chExt cx="2161680" cy="223398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AFC8C3E-93A4-6C32-6A07-CD75CD8C918B}"/>
                </a:ext>
              </a:extLst>
            </p:cNvPr>
            <p:cNvSpPr txBox="1"/>
            <p:nvPr/>
          </p:nvSpPr>
          <p:spPr>
            <a:xfrm>
              <a:off x="9575347" y="2509822"/>
              <a:ext cx="1176140" cy="798881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40" dirty="0">
                  <a:latin typeface="Arial" panose="020B0604020202020204" pitchFamily="34" charset="0"/>
                  <a:cs typeface="Arial" panose="020B0604020202020204" pitchFamily="34" charset="0"/>
                </a:rPr>
                <a:t>HVTN-705/</a:t>
              </a:r>
            </a:p>
            <a:p>
              <a:pPr algn="ctr"/>
              <a:r>
                <a:rPr lang="en-US" sz="1840" dirty="0">
                  <a:latin typeface="Arial" panose="020B0604020202020204" pitchFamily="34" charset="0"/>
                  <a:cs typeface="Arial" panose="020B0604020202020204" pitchFamily="34" charset="0"/>
                </a:rPr>
                <a:t>HVTN-706</a:t>
              </a:r>
            </a:p>
            <a:p>
              <a:pPr algn="ctr"/>
              <a:r>
                <a:rPr lang="en-US" sz="1840" dirty="0">
                  <a:latin typeface="Arial" panose="020B0604020202020204" pitchFamily="34" charset="0"/>
                  <a:cs typeface="Arial" panose="020B0604020202020204" pitchFamily="34" charset="0"/>
                </a:rPr>
                <a:t>Ad26.Mos.HIV gp140/Alum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F271A91-7D64-0317-5D24-682012EA9546}"/>
                </a:ext>
              </a:extLst>
            </p:cNvPr>
            <p:cNvGrpSpPr/>
            <p:nvPr/>
          </p:nvGrpSpPr>
          <p:grpSpPr>
            <a:xfrm>
              <a:off x="8589807" y="1074722"/>
              <a:ext cx="1753426" cy="764732"/>
              <a:chOff x="8589807" y="1074722"/>
              <a:chExt cx="1753426" cy="764732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B6E49C0-6D16-AF8C-23D9-DA111D027C56}"/>
                  </a:ext>
                </a:extLst>
              </p:cNvPr>
              <p:cNvSpPr/>
              <p:nvPr/>
            </p:nvSpPr>
            <p:spPr>
              <a:xfrm>
                <a:off x="8589807" y="1074722"/>
                <a:ext cx="1733107" cy="53162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760" dirty="0">
                    <a:solidFill>
                      <a:srgbClr val="FF0000"/>
                    </a:solidFill>
                  </a:rPr>
                  <a:t>Binding Abs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2945557-041E-12BA-CBE3-14A223B20A17}"/>
                  </a:ext>
                </a:extLst>
              </p:cNvPr>
              <p:cNvSpPr/>
              <p:nvPr/>
            </p:nvSpPr>
            <p:spPr>
              <a:xfrm>
                <a:off x="8610126" y="1307826"/>
                <a:ext cx="1733107" cy="53162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760">
                    <a:solidFill>
                      <a:srgbClr val="FF0000"/>
                    </a:solidFill>
                  </a:rPr>
                  <a:t>CD8/CD4</a:t>
                </a:r>
              </a:p>
            </p:txBody>
          </p:sp>
        </p:grp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A8FF25A-AA62-DA46-4EE6-3A0CF7C36F66}"/>
              </a:ext>
            </a:extLst>
          </p:cNvPr>
          <p:cNvSpPr/>
          <p:nvPr/>
        </p:nvSpPr>
        <p:spPr>
          <a:xfrm>
            <a:off x="750195" y="4990333"/>
            <a:ext cx="2368531" cy="910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5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Futile vaccine trials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E1BBF5A-E0F3-72C5-1FF5-153BD8F8461A}"/>
              </a:ext>
            </a:extLst>
          </p:cNvPr>
          <p:cNvGrpSpPr/>
          <p:nvPr/>
        </p:nvGrpSpPr>
        <p:grpSpPr>
          <a:xfrm>
            <a:off x="13702702" y="3155750"/>
            <a:ext cx="4228093" cy="2733590"/>
            <a:chOff x="8786627" y="3153972"/>
            <a:chExt cx="2757452" cy="178277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6AC6C97-7EEF-5E00-283B-E1E8C9A15E02}"/>
                </a:ext>
              </a:extLst>
            </p:cNvPr>
            <p:cNvGrpSpPr/>
            <p:nvPr/>
          </p:nvGrpSpPr>
          <p:grpSpPr>
            <a:xfrm>
              <a:off x="8786627" y="3272668"/>
              <a:ext cx="2457819" cy="1664079"/>
              <a:chOff x="7871534" y="3051775"/>
              <a:chExt cx="2457819" cy="1664079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2788436-C06B-0CD5-09DC-C9F8D33A03CA}"/>
                  </a:ext>
                </a:extLst>
              </p:cNvPr>
              <p:cNvSpPr txBox="1"/>
              <p:nvPr/>
            </p:nvSpPr>
            <p:spPr>
              <a:xfrm>
                <a:off x="8777144" y="4286305"/>
                <a:ext cx="924773" cy="429549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40" dirty="0">
                    <a:latin typeface="Arial" panose="020B0604020202020204" pitchFamily="34" charset="0"/>
                    <a:cs typeface="Arial" panose="020B0604020202020204" pitchFamily="34" charset="0"/>
                  </a:rPr>
                  <a:t>HVTN-704</a:t>
                </a:r>
              </a:p>
              <a:p>
                <a:pPr algn="ctr"/>
                <a:r>
                  <a:rPr lang="en-US" sz="1840" dirty="0">
                    <a:latin typeface="Arial" panose="020B0604020202020204" pitchFamily="34" charset="0"/>
                    <a:cs typeface="Arial" panose="020B0604020202020204" pitchFamily="34" charset="0"/>
                  </a:rPr>
                  <a:t>HVTN-703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201B7D6-571E-1713-07AB-B8462256DBBD}"/>
                  </a:ext>
                </a:extLst>
              </p:cNvPr>
              <p:cNvSpPr/>
              <p:nvPr/>
            </p:nvSpPr>
            <p:spPr>
              <a:xfrm>
                <a:off x="7871534" y="3051775"/>
                <a:ext cx="2457819" cy="53162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760">
                    <a:solidFill>
                      <a:srgbClr val="FF0000"/>
                    </a:solidFill>
                  </a:rPr>
                  <a:t>Neutralization + ADCC</a:t>
                </a: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4251FBE-F53A-2A73-2B9A-13F8B302F827}"/>
                </a:ext>
              </a:extLst>
            </p:cNvPr>
            <p:cNvSpPr txBox="1"/>
            <p:nvPr/>
          </p:nvSpPr>
          <p:spPr>
            <a:xfrm>
              <a:off x="8897958" y="3153972"/>
              <a:ext cx="2646121" cy="337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760" dirty="0">
                  <a:solidFill>
                    <a:srgbClr val="FF0000"/>
                  </a:solidFill>
                </a:rPr>
                <a:t>Passive VRC-01 transfer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64918E30-4EB1-268E-28A8-8C83808A0EE1}"/>
              </a:ext>
            </a:extLst>
          </p:cNvPr>
          <p:cNvSpPr txBox="1"/>
          <p:nvPr/>
        </p:nvSpPr>
        <p:spPr>
          <a:xfrm>
            <a:off x="10630612" y="5217149"/>
            <a:ext cx="1742998" cy="941797"/>
          </a:xfrm>
          <a:prstGeom prst="rect">
            <a:avLst/>
          </a:prstGeom>
          <a:solidFill>
            <a:schemeClr val="bg1"/>
          </a:solidFill>
          <a:ln w="317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40" dirty="0">
                <a:latin typeface="Arial" panose="020B0604020202020204" pitchFamily="34" charset="0"/>
                <a:cs typeface="Arial" panose="020B0604020202020204" pitchFamily="34" charset="0"/>
              </a:rPr>
              <a:t>HVTN-702</a:t>
            </a:r>
          </a:p>
          <a:p>
            <a:pPr algn="ctr"/>
            <a:r>
              <a:rPr lang="en-US" sz="1840" dirty="0">
                <a:latin typeface="Arial" panose="020B0604020202020204" pitchFamily="34" charset="0"/>
                <a:cs typeface="Arial" panose="020B0604020202020204" pitchFamily="34" charset="0"/>
              </a:rPr>
              <a:t>ALVAC-HIV</a:t>
            </a:r>
          </a:p>
          <a:p>
            <a:pPr algn="ctr"/>
            <a:r>
              <a:rPr lang="en-US" sz="1840" dirty="0">
                <a:latin typeface="Arial" panose="020B0604020202020204" pitchFamily="34" charset="0"/>
                <a:cs typeface="Arial" panose="020B0604020202020204" pitchFamily="34" charset="0"/>
              </a:rPr>
              <a:t>gp120</a:t>
            </a:r>
            <a:r>
              <a:rPr lang="en-US" sz="1840" b="1" dirty="0">
                <a:latin typeface="Arial" panose="020B0604020202020204" pitchFamily="34" charset="0"/>
                <a:cs typeface="Arial" panose="020B0604020202020204" pitchFamily="34" charset="0"/>
              </a:rPr>
              <a:t>/MF59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8AEE0A7-C0B5-08EB-081D-07F635DB2ED1}"/>
              </a:ext>
            </a:extLst>
          </p:cNvPr>
          <p:cNvGrpSpPr/>
          <p:nvPr/>
        </p:nvGrpSpPr>
        <p:grpSpPr>
          <a:xfrm>
            <a:off x="5948634" y="6294205"/>
            <a:ext cx="3937483" cy="1443571"/>
            <a:chOff x="4611504" y="3157243"/>
            <a:chExt cx="2578894" cy="1033113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66F979E-F57B-A82F-AB0B-E337C43E6EAE}"/>
                </a:ext>
              </a:extLst>
            </p:cNvPr>
            <p:cNvSpPr txBox="1"/>
            <p:nvPr/>
          </p:nvSpPr>
          <p:spPr>
            <a:xfrm>
              <a:off x="5118357" y="3157243"/>
              <a:ext cx="1565188" cy="67401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40" dirty="0">
                  <a:latin typeface="Arial" panose="020B0604020202020204" pitchFamily="34" charset="0"/>
                  <a:cs typeface="Arial" panose="020B0604020202020204" pitchFamily="34" charset="0"/>
                </a:rPr>
                <a:t>RV144</a:t>
              </a:r>
            </a:p>
            <a:p>
              <a:pPr algn="ctr"/>
              <a:r>
                <a:rPr lang="en-US" sz="1840" dirty="0">
                  <a:latin typeface="Arial" panose="020B0604020202020204" pitchFamily="34" charset="0"/>
                  <a:cs typeface="Arial" panose="020B0604020202020204" pitchFamily="34" charset="0"/>
                </a:rPr>
                <a:t>ALVAC-HIV gp120/Alum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D08E987-1F9D-029F-162F-93C140ED25A4}"/>
                </a:ext>
              </a:extLst>
            </p:cNvPr>
            <p:cNvSpPr txBox="1"/>
            <p:nvPr/>
          </p:nvSpPr>
          <p:spPr>
            <a:xfrm>
              <a:off x="4611504" y="3820311"/>
              <a:ext cx="2578894" cy="370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60" dirty="0">
                  <a:solidFill>
                    <a:srgbClr val="FF0000"/>
                  </a:solidFill>
                  <a:cs typeface="Arial" panose="020B0604020202020204" pitchFamily="34" charset="0"/>
                </a:rPr>
                <a:t>31.2% vaccine efficacy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2574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7C8DC-9103-B008-1DAA-598268CF9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2799291"/>
            <a:ext cx="17922240" cy="6672052"/>
          </a:xfrm>
        </p:spPr>
        <p:txBody>
          <a:bodyPr>
            <a:normAutofit/>
          </a:bodyPr>
          <a:lstStyle/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Mucosal treatment with SAMT-247 synergizes with the DNA/ALVAC/gp120/alum  vaccine </a:t>
            </a:r>
          </a:p>
          <a:p>
            <a:pPr algn="just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SAMT-247 modulates vaccine-induced adaptive and innated immune responses 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in vivo</a:t>
            </a:r>
          </a:p>
          <a:p>
            <a:pPr algn="just"/>
            <a:endParaRPr lang="en-US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This approach could significantly decrease HIV transmission in vulnerable female populations</a:t>
            </a:r>
          </a:p>
          <a:p>
            <a:pPr algn="just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1835DF-2AAA-30E5-8721-A2E1C0C0D583}"/>
              </a:ext>
            </a:extLst>
          </p:cNvPr>
          <p:cNvSpPr txBox="1"/>
          <p:nvPr/>
        </p:nvSpPr>
        <p:spPr>
          <a:xfrm>
            <a:off x="0" y="526119"/>
            <a:ext cx="18694400" cy="70788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</a:p>
        </p:txBody>
      </p:sp>
    </p:spTree>
    <p:extLst>
      <p:ext uri="{BB962C8B-B14F-4D97-AF65-F5344CB8AC3E}">
        <p14:creationId xmlns:p14="http://schemas.microsoft.com/office/powerpoint/2010/main" val="2467678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1BE9B6-4A43-5BB4-3442-E870794DC5B4}"/>
              </a:ext>
            </a:extLst>
          </p:cNvPr>
          <p:cNvSpPr/>
          <p:nvPr/>
        </p:nvSpPr>
        <p:spPr>
          <a:xfrm>
            <a:off x="1" y="463220"/>
            <a:ext cx="18694401" cy="78199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C0A0523-6497-1AEA-3731-5AA6CC62B1A0}"/>
              </a:ext>
            </a:extLst>
          </p:cNvPr>
          <p:cNvGrpSpPr/>
          <p:nvPr/>
        </p:nvGrpSpPr>
        <p:grpSpPr>
          <a:xfrm>
            <a:off x="3211458" y="1506787"/>
            <a:ext cx="5408027" cy="5457097"/>
            <a:chOff x="-1" y="2040565"/>
            <a:chExt cx="5408027" cy="417911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C7D21E-428A-16A1-A8D3-EC7056D628DA}"/>
                </a:ext>
              </a:extLst>
            </p:cNvPr>
            <p:cNvSpPr/>
            <p:nvPr/>
          </p:nvSpPr>
          <p:spPr>
            <a:xfrm>
              <a:off x="1" y="2040565"/>
              <a:ext cx="5408025" cy="7911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Animal Models and Retroviral Vaccines Section, NCI, NIH</a:t>
              </a:r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4C74F5E-2C7A-A8D8-B330-DEE79D146FA7}"/>
                </a:ext>
              </a:extLst>
            </p:cNvPr>
            <p:cNvSpPr/>
            <p:nvPr/>
          </p:nvSpPr>
          <p:spPr>
            <a:xfrm>
              <a:off x="-1" y="2831689"/>
              <a:ext cx="5408025" cy="3387992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1" algn="ctr"/>
              <a:r>
                <a:rPr lang="en-US" sz="28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Genoveffa</a:t>
              </a:r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Franchini</a:t>
              </a:r>
            </a:p>
            <a:p>
              <a:pPr lvl="1"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Emmanuel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Woode</a:t>
              </a:r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1"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Massimiliano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Bissa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1"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Sophia Brown</a:t>
              </a:r>
            </a:p>
            <a:p>
              <a:pPr lvl="1"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Isabela Silva-De Castro</a:t>
              </a:r>
            </a:p>
            <a:p>
              <a:pPr lvl="1"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Anna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Gutoskwa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1"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Sarkis Sarkis</a:t>
              </a:r>
            </a:p>
            <a:p>
              <a:pPr lvl="1"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Luca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Schifanella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1" algn="ctr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Melvin N. Doster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3084BBF-CD1B-E7F0-5BD3-08D17D501BB6}"/>
              </a:ext>
            </a:extLst>
          </p:cNvPr>
          <p:cNvGrpSpPr/>
          <p:nvPr/>
        </p:nvGrpSpPr>
        <p:grpSpPr>
          <a:xfrm>
            <a:off x="9071204" y="1506787"/>
            <a:ext cx="5408027" cy="2750335"/>
            <a:chOff x="-1" y="2040565"/>
            <a:chExt cx="5408027" cy="204473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B3023CA-82F6-8EAA-8301-28A545C6B2CD}"/>
                </a:ext>
              </a:extLst>
            </p:cNvPr>
            <p:cNvSpPr/>
            <p:nvPr/>
          </p:nvSpPr>
          <p:spPr>
            <a:xfrm>
              <a:off x="1" y="2040565"/>
              <a:ext cx="5408025" cy="98321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ヒラギノ角ゴ ProN W3" charset="-128"/>
                  <a:cs typeface="Arial" panose="020B0604020202020204" pitchFamily="34" charset="0"/>
                </a:rPr>
                <a:t>Synthetic Bioactive Molecules Section, 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ヒラギノ角ゴ ProN W3" charset="-128"/>
                  <a:cs typeface="Arial" panose="020B0604020202020204" pitchFamily="34" charset="0"/>
                  <a:sym typeface="Arial" pitchFamily="34" charset="0"/>
                </a:rPr>
                <a:t>NIDDK,NIH, Bethesda,  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Maryland, United States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DB93E7D-CD17-0D82-9F35-E5551422987A}"/>
                </a:ext>
              </a:extLst>
            </p:cNvPr>
            <p:cNvSpPr/>
            <p:nvPr/>
          </p:nvSpPr>
          <p:spPr>
            <a:xfrm>
              <a:off x="-1" y="3023781"/>
              <a:ext cx="5408025" cy="1061521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1"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Daniel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Appella</a:t>
              </a:r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49270AD-DE7C-A9B3-B6CB-189A8A73BA15}"/>
              </a:ext>
            </a:extLst>
          </p:cNvPr>
          <p:cNvGrpSpPr/>
          <p:nvPr/>
        </p:nvGrpSpPr>
        <p:grpSpPr>
          <a:xfrm>
            <a:off x="9071202" y="4477535"/>
            <a:ext cx="5408027" cy="2315133"/>
            <a:chOff x="-3" y="2424648"/>
            <a:chExt cx="5408027" cy="231513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4DEEF9C-1F71-D718-260F-1AC53E848994}"/>
                </a:ext>
              </a:extLst>
            </p:cNvPr>
            <p:cNvSpPr/>
            <p:nvPr/>
          </p:nvSpPr>
          <p:spPr>
            <a:xfrm>
              <a:off x="-1" y="2424648"/>
              <a:ext cx="5408025" cy="106152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ヒラギノ角ゴ ProN W3" charset="-128"/>
                  <a:cs typeface="Arial" panose="020B0604020202020204" pitchFamily="34" charset="0"/>
                </a:rPr>
                <a:t>Oak Crest Institute of Science, Monrovia, CA, 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USA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20859D3-79C4-8329-2632-F11E44AD8B65}"/>
                </a:ext>
              </a:extLst>
            </p:cNvPr>
            <p:cNvSpPr/>
            <p:nvPr/>
          </p:nvSpPr>
          <p:spPr>
            <a:xfrm>
              <a:off x="-3" y="3486169"/>
              <a:ext cx="5408025" cy="1253612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1"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Marc Baum</a:t>
              </a:r>
            </a:p>
            <a:p>
              <a:pPr lvl="1" algn="ctr"/>
              <a:r>
                <a:rPr lang="en-US" sz="2800" kern="0" dirty="0">
                  <a:solidFill>
                    <a:srgbClr val="020202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John Moss</a:t>
              </a:r>
              <a:endParaRPr lang="en-US" sz="2800" kern="0" baseline="30000" dirty="0">
                <a:solidFill>
                  <a:srgbClr val="02020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lvl="1" algn="ctr"/>
              <a:r>
                <a:rPr lang="en-US" sz="2800" kern="0" dirty="0">
                  <a:solidFill>
                    <a:srgbClr val="020202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Manjula </a:t>
              </a:r>
              <a:r>
                <a:rPr lang="en-US" sz="2800" kern="0" dirty="0" err="1">
                  <a:solidFill>
                    <a:srgbClr val="020202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Gunawardana</a:t>
              </a:r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CF123B-5DCC-2C6D-E9A1-57B9BE570AD9}"/>
              </a:ext>
            </a:extLst>
          </p:cNvPr>
          <p:cNvGrpSpPr/>
          <p:nvPr/>
        </p:nvGrpSpPr>
        <p:grpSpPr>
          <a:xfrm>
            <a:off x="3211460" y="7247468"/>
            <a:ext cx="5408027" cy="3003066"/>
            <a:chOff x="-1" y="2040565"/>
            <a:chExt cx="5408027" cy="165209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4EDDD5C-10FA-F519-69E6-DD5366C41904}"/>
                </a:ext>
              </a:extLst>
            </p:cNvPr>
            <p:cNvSpPr/>
            <p:nvPr/>
          </p:nvSpPr>
          <p:spPr>
            <a:xfrm>
              <a:off x="1" y="2040565"/>
              <a:ext cx="5408025" cy="7911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Office of Collaborative Biostatistics, CCR, NCI, Bethesda, MD, USA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102BB91-ABD5-23EE-7373-4BC7261E64B1}"/>
                </a:ext>
              </a:extLst>
            </p:cNvPr>
            <p:cNvSpPr/>
            <p:nvPr/>
          </p:nvSpPr>
          <p:spPr>
            <a:xfrm>
              <a:off x="-1" y="2831691"/>
              <a:ext cx="5408025" cy="860969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1" algn="ctr"/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Hyoyoung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Choo-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Wosoba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877D744-0F78-ED51-4FD3-7319901E30E8}"/>
              </a:ext>
            </a:extLst>
          </p:cNvPr>
          <p:cNvGrpSpPr/>
          <p:nvPr/>
        </p:nvGrpSpPr>
        <p:grpSpPr>
          <a:xfrm>
            <a:off x="9071202" y="6963884"/>
            <a:ext cx="5408027" cy="3286650"/>
            <a:chOff x="-3" y="2424648"/>
            <a:chExt cx="5408027" cy="266319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55A4B0F-E110-C3F2-A708-F00B83E86990}"/>
                </a:ext>
              </a:extLst>
            </p:cNvPr>
            <p:cNvSpPr/>
            <p:nvPr/>
          </p:nvSpPr>
          <p:spPr>
            <a:xfrm>
              <a:off x="-1" y="2424648"/>
              <a:ext cx="5408025" cy="13393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indent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NCI animal facility, Maryland, USA</a:t>
              </a:r>
              <a:endPara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F3B192-4606-8CDE-FF3F-7F9CF00850A4}"/>
                </a:ext>
              </a:extLst>
            </p:cNvPr>
            <p:cNvSpPr/>
            <p:nvPr/>
          </p:nvSpPr>
          <p:spPr>
            <a:xfrm>
              <a:off x="-3" y="3763979"/>
              <a:ext cx="5408025" cy="1323864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Josh Kramer</a:t>
              </a:r>
            </a:p>
            <a:p>
              <a:pPr algn="ctr"/>
              <a:r>
                <a:rPr lang="en-US" sz="2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Kristin </a:t>
              </a:r>
              <a:r>
                <a:rPr lang="en-US" sz="2800" b="0" i="0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Killoran</a:t>
              </a:r>
              <a:endPara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And all the people involved in animal care</a:t>
              </a:r>
              <a:r>
                <a:rPr lang="en-US" sz="2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8680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D75260-D129-6949-97F5-D9DF391217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29"/>
          <a:stretch/>
        </p:blipFill>
        <p:spPr>
          <a:xfrm>
            <a:off x="127860" y="6826618"/>
            <a:ext cx="5647267" cy="31624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7EDFCB-B67E-D54B-B781-F1AC8965541D}"/>
              </a:ext>
            </a:extLst>
          </p:cNvPr>
          <p:cNvSpPr txBox="1"/>
          <p:nvPr/>
        </p:nvSpPr>
        <p:spPr>
          <a:xfrm flipH="1">
            <a:off x="1238965" y="771308"/>
            <a:ext cx="2797073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60" b="1" dirty="0">
                <a:solidFill>
                  <a:schemeClr val="accent1">
                    <a:lumMod val="75000"/>
                  </a:schemeClr>
                </a:solidFill>
              </a:rPr>
              <a:t>RV144 Trial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310DD8C-5A1E-D04F-A27D-4A732C2B0410}"/>
              </a:ext>
            </a:extLst>
          </p:cNvPr>
          <p:cNvSpPr txBox="1"/>
          <p:nvPr/>
        </p:nvSpPr>
        <p:spPr>
          <a:xfrm flipH="1">
            <a:off x="10774887" y="3351204"/>
            <a:ext cx="5707557" cy="51706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60" b="1" dirty="0">
                <a:solidFill>
                  <a:srgbClr val="7030A0"/>
                </a:solidFill>
              </a:rPr>
              <a:t>Dr. Franchini’s macaque studies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F72F6F4-F903-724C-9776-35D93CD162EE}"/>
              </a:ext>
            </a:extLst>
          </p:cNvPr>
          <p:cNvSpPr txBox="1"/>
          <p:nvPr/>
        </p:nvSpPr>
        <p:spPr>
          <a:xfrm>
            <a:off x="2" y="27440"/>
            <a:ext cx="18694400" cy="70788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SIV</a:t>
            </a:r>
            <a:r>
              <a:rPr lang="en-US" sz="4000" b="1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mac251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model produces a similar result to the RV144 human trial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10">
            <a:extLst>
              <a:ext uri="{FF2B5EF4-FFF2-40B4-BE49-F238E27FC236}">
                <a16:creationId xmlns:a16="http://schemas.microsoft.com/office/drawing/2014/main" id="{F4C2A9BF-FB38-894C-978C-ACCEDA5D7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379" y="9959856"/>
            <a:ext cx="5695790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sz="2400" b="1" dirty="0" err="1">
                <a:latin typeface="Arial" charset="0"/>
                <a:cs typeface="Arial" charset="0"/>
              </a:rPr>
              <a:t>Rerks-Ngarm</a:t>
            </a:r>
            <a:r>
              <a:rPr lang="en-US" altLang="en-US" sz="2400" b="1" dirty="0">
                <a:latin typeface="Arial" charset="0"/>
                <a:ea typeface="Arial" charset="0"/>
                <a:cs typeface="Arial" charset="0"/>
              </a:rPr>
              <a:t> et al</a:t>
            </a:r>
            <a:r>
              <a:rPr lang="en-US" altLang="en-US" sz="24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dirty="0">
                <a:latin typeface="Arial" charset="0"/>
                <a:cs typeface="Arial" charset="0"/>
              </a:rPr>
              <a:t>N </a:t>
            </a:r>
            <a:r>
              <a:rPr lang="en-US" sz="2400" dirty="0" err="1">
                <a:latin typeface="Arial" charset="0"/>
                <a:cs typeface="Arial" charset="0"/>
              </a:rPr>
              <a:t>Engl</a:t>
            </a:r>
            <a:r>
              <a:rPr lang="en-US" sz="2400" dirty="0">
                <a:latin typeface="Arial" charset="0"/>
                <a:cs typeface="Arial" charset="0"/>
              </a:rPr>
              <a:t> J Med, 2009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4552E39-763F-441C-876A-5F5323450D75}"/>
              </a:ext>
            </a:extLst>
          </p:cNvPr>
          <p:cNvSpPr/>
          <p:nvPr/>
        </p:nvSpPr>
        <p:spPr>
          <a:xfrm>
            <a:off x="1116852" y="6199533"/>
            <a:ext cx="4446667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60" dirty="0">
                <a:solidFill>
                  <a:srgbClr val="FF0000"/>
                </a:solidFill>
                <a:latin typeface="AdvPSA5CD"/>
              </a:rPr>
              <a:t>RV144-Vaccine efficacy 31.2%</a:t>
            </a:r>
            <a:endParaRPr lang="en-US" sz="2760" dirty="0">
              <a:solidFill>
                <a:srgbClr val="FF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82CAF1-69A5-88CF-D31B-657DB48BFBD7}"/>
              </a:ext>
            </a:extLst>
          </p:cNvPr>
          <p:cNvGrpSpPr/>
          <p:nvPr/>
        </p:nvGrpSpPr>
        <p:grpSpPr>
          <a:xfrm>
            <a:off x="8124872" y="3938257"/>
            <a:ext cx="5454177" cy="6504319"/>
            <a:chOff x="5298830" y="2568428"/>
            <a:chExt cx="3557072" cy="424194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70808FF-CCB6-9345-A6FD-5930B1BFC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04355" y="4261972"/>
              <a:ext cx="2626225" cy="225262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5F80A44-0A66-2D45-9BC0-16E9EE2FDCCC}"/>
                </a:ext>
              </a:extLst>
            </p:cNvPr>
            <p:cNvSpPr txBox="1"/>
            <p:nvPr/>
          </p:nvSpPr>
          <p:spPr>
            <a:xfrm>
              <a:off x="7703508" y="2693095"/>
              <a:ext cx="1152394" cy="614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60" dirty="0"/>
                <a:t>Males &amp; Females</a:t>
              </a:r>
            </a:p>
          </p:txBody>
        </p:sp>
        <p:sp>
          <p:nvSpPr>
            <p:cNvPr id="58" name="TextBox 10">
              <a:extLst>
                <a:ext uri="{FF2B5EF4-FFF2-40B4-BE49-F238E27FC236}">
                  <a16:creationId xmlns:a16="http://schemas.microsoft.com/office/drawing/2014/main" id="{6B2A5C45-0B28-814E-84A6-50CC3FE3A7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8830" y="6509289"/>
              <a:ext cx="3413978" cy="30108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r>
                <a:rPr lang="en-US" altLang="en-US" sz="2400" b="1" dirty="0">
                  <a:latin typeface="Arial" charset="0"/>
                  <a:ea typeface="Arial" charset="0"/>
                  <a:cs typeface="Arial" charset="0"/>
                </a:rPr>
                <a:t>Vaccari et al</a:t>
              </a:r>
              <a:r>
                <a:rPr lang="en-US" altLang="en-US" sz="2400" dirty="0">
                  <a:latin typeface="Arial" charset="0"/>
                  <a:ea typeface="Arial" charset="0"/>
                  <a:cs typeface="Arial" charset="0"/>
                </a:rPr>
                <a:t>. Nature Medicine, 2016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7B2729A-CC65-486B-B7F2-004B8CE6AD8E}"/>
                </a:ext>
              </a:extLst>
            </p:cNvPr>
            <p:cNvSpPr/>
            <p:nvPr/>
          </p:nvSpPr>
          <p:spPr>
            <a:xfrm>
              <a:off x="6170014" y="4082810"/>
              <a:ext cx="2049014" cy="337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760" dirty="0">
                  <a:solidFill>
                    <a:srgbClr val="FF0000"/>
                  </a:solidFill>
                  <a:latin typeface="AdvPSA5CD"/>
                </a:rPr>
                <a:t>Vaccine efficacy 44%</a:t>
              </a:r>
              <a:endParaRPr lang="en-US" sz="2760" dirty="0">
                <a:solidFill>
                  <a:srgbClr val="FF0000"/>
                </a:solidFill>
              </a:endParaRPr>
            </a:p>
          </p:txBody>
        </p:sp>
        <p:pic>
          <p:nvPicPr>
            <p:cNvPr id="61" name="Picture 2" descr="Premium Vector | Cute monkey cartoon">
              <a:extLst>
                <a:ext uri="{FF2B5EF4-FFF2-40B4-BE49-F238E27FC236}">
                  <a16:creationId xmlns:a16="http://schemas.microsoft.com/office/drawing/2014/main" id="{88A18612-D0B0-4B08-8D7E-588D25A18C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1"/>
            <a:stretch/>
          </p:blipFill>
          <p:spPr bwMode="auto">
            <a:xfrm>
              <a:off x="6410711" y="2568428"/>
              <a:ext cx="1343473" cy="147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6" name="Picture 4" descr="Happy monkey cartoon waving hand Royalty Free Vector Image">
              <a:extLst>
                <a:ext uri="{FF2B5EF4-FFF2-40B4-BE49-F238E27FC236}">
                  <a16:creationId xmlns:a16="http://schemas.microsoft.com/office/drawing/2014/main" id="{B6B0222F-7643-44F8-8A0F-9608AF604D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4" b="8019"/>
            <a:stretch/>
          </p:blipFill>
          <p:spPr bwMode="auto">
            <a:xfrm>
              <a:off x="5361970" y="2575957"/>
              <a:ext cx="1068425" cy="1432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1757271-F7F2-0DDF-A0ED-CCEC92328980}"/>
              </a:ext>
            </a:extLst>
          </p:cNvPr>
          <p:cNvGrpSpPr/>
          <p:nvPr/>
        </p:nvGrpSpPr>
        <p:grpSpPr>
          <a:xfrm>
            <a:off x="13471058" y="3989032"/>
            <a:ext cx="5089219" cy="6453544"/>
            <a:chOff x="8785473" y="2601542"/>
            <a:chExt cx="3319056" cy="420883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CBD751B-835A-9E48-AB23-237E8B1E1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72943" y="4250984"/>
              <a:ext cx="2626225" cy="2263608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E40AFAB-31BA-9B45-A2C7-F922374B9C4F}"/>
                </a:ext>
              </a:extLst>
            </p:cNvPr>
            <p:cNvSpPr txBox="1"/>
            <p:nvPr/>
          </p:nvSpPr>
          <p:spPr>
            <a:xfrm>
              <a:off x="10749420" y="2720236"/>
              <a:ext cx="1152394" cy="337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60" dirty="0"/>
                <a:t>Females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264E1E9-DD77-944E-8666-65F4A3FB5614}"/>
                </a:ext>
              </a:extLst>
            </p:cNvPr>
            <p:cNvSpPr/>
            <p:nvPr/>
          </p:nvSpPr>
          <p:spPr>
            <a:xfrm>
              <a:off x="8785473" y="6517034"/>
              <a:ext cx="3319056" cy="29334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Gorini et al.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Plos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Pathogen, 2020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AC1D8EE-41CB-4378-A34A-D0610758EA32}"/>
                </a:ext>
              </a:extLst>
            </p:cNvPr>
            <p:cNvSpPr/>
            <p:nvPr/>
          </p:nvSpPr>
          <p:spPr>
            <a:xfrm>
              <a:off x="9420495" y="4033930"/>
              <a:ext cx="2049014" cy="337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760" dirty="0">
                  <a:solidFill>
                    <a:srgbClr val="FF0000"/>
                  </a:solidFill>
                  <a:latin typeface="AdvPSA5CD"/>
                </a:rPr>
                <a:t>Vaccine efficacy 50%</a:t>
              </a:r>
              <a:endParaRPr lang="en-US" sz="2760" dirty="0">
                <a:solidFill>
                  <a:srgbClr val="FF0000"/>
                </a:solidFill>
              </a:endParaRPr>
            </a:p>
          </p:txBody>
        </p:sp>
        <p:pic>
          <p:nvPicPr>
            <p:cNvPr id="62" name="Picture 4" descr="Happy monkey cartoon waving hand Royalty Free Vector Image">
              <a:extLst>
                <a:ext uri="{FF2B5EF4-FFF2-40B4-BE49-F238E27FC236}">
                  <a16:creationId xmlns:a16="http://schemas.microsoft.com/office/drawing/2014/main" id="{9383C247-D774-4E44-9F37-DDBCC60802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4" b="8019"/>
            <a:stretch/>
          </p:blipFill>
          <p:spPr bwMode="auto">
            <a:xfrm>
              <a:off x="9594802" y="2601542"/>
              <a:ext cx="1068425" cy="1432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FCDE6AB-D28D-7885-A0B6-02AEA3BC0747}"/>
              </a:ext>
            </a:extLst>
          </p:cNvPr>
          <p:cNvGrpSpPr/>
          <p:nvPr/>
        </p:nvGrpSpPr>
        <p:grpSpPr>
          <a:xfrm>
            <a:off x="3701465" y="1035962"/>
            <a:ext cx="11917153" cy="2089478"/>
            <a:chOff x="1648439" y="657657"/>
            <a:chExt cx="7772056" cy="136270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A2EB9AA-E34B-7E4D-9E53-4C1891341E24}"/>
                </a:ext>
              </a:extLst>
            </p:cNvPr>
            <p:cNvGrpSpPr/>
            <p:nvPr/>
          </p:nvGrpSpPr>
          <p:grpSpPr>
            <a:xfrm>
              <a:off x="1648439" y="657657"/>
              <a:ext cx="7535675" cy="1274415"/>
              <a:chOff x="1968290" y="2228719"/>
              <a:chExt cx="6039564" cy="1003437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51E718A2-40B9-5C47-8041-F4717058C722}"/>
                  </a:ext>
                </a:extLst>
              </p:cNvPr>
              <p:cNvCxnSpPr/>
              <p:nvPr/>
            </p:nvCxnSpPr>
            <p:spPr>
              <a:xfrm>
                <a:off x="3939824" y="2977061"/>
                <a:ext cx="3951491" cy="0"/>
              </a:xfrm>
              <a:prstGeom prst="line">
                <a:avLst/>
              </a:prstGeom>
              <a:ln w="5715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AE747A1F-78C2-3B4C-87FB-2B2AF744EC8B}"/>
                  </a:ext>
                </a:extLst>
              </p:cNvPr>
              <p:cNvCxnSpPr/>
              <p:nvPr/>
            </p:nvCxnSpPr>
            <p:spPr>
              <a:xfrm rot="10800000" flipV="1">
                <a:off x="4055497" y="2763646"/>
                <a:ext cx="0" cy="200541"/>
              </a:xfrm>
              <a:prstGeom prst="straightConnector1">
                <a:avLst/>
              </a:prstGeom>
              <a:ln w="22225">
                <a:solidFill>
                  <a:schemeClr val="accent6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A83D6B2-C445-0C44-900A-890EF14BE9D6}"/>
                  </a:ext>
                </a:extLst>
              </p:cNvPr>
              <p:cNvSpPr txBox="1"/>
              <p:nvPr/>
            </p:nvSpPr>
            <p:spPr>
              <a:xfrm>
                <a:off x="4013397" y="2439044"/>
                <a:ext cx="873146" cy="265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760" b="1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ALVAC</a:t>
                </a: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32D16FA9-E84C-8E4F-AD2A-5EE8BE1C607C}"/>
                  </a:ext>
                </a:extLst>
              </p:cNvPr>
              <p:cNvCxnSpPr/>
              <p:nvPr/>
            </p:nvCxnSpPr>
            <p:spPr>
              <a:xfrm rot="10800000" flipV="1">
                <a:off x="6271920" y="2763646"/>
                <a:ext cx="0" cy="200541"/>
              </a:xfrm>
              <a:prstGeom prst="straightConnector1">
                <a:avLst/>
              </a:prstGeom>
              <a:ln w="22225">
                <a:solidFill>
                  <a:schemeClr val="accent6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7E4C4E0D-6FC2-DD48-8677-21E19C27EC7F}"/>
                  </a:ext>
                </a:extLst>
              </p:cNvPr>
              <p:cNvCxnSpPr/>
              <p:nvPr/>
            </p:nvCxnSpPr>
            <p:spPr>
              <a:xfrm rot="10800000" flipV="1">
                <a:off x="4847955" y="2763646"/>
                <a:ext cx="0" cy="200541"/>
              </a:xfrm>
              <a:prstGeom prst="straightConnector1">
                <a:avLst/>
              </a:prstGeom>
              <a:ln w="22225">
                <a:solidFill>
                  <a:schemeClr val="accent6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6EB3DCE4-03A8-5A49-BD50-C8668B6B6BD5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7773851" y="2763646"/>
                <a:ext cx="0" cy="200541"/>
              </a:xfrm>
              <a:prstGeom prst="straightConnector1">
                <a:avLst/>
              </a:prstGeom>
              <a:ln w="22225">
                <a:solidFill>
                  <a:schemeClr val="accent6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4CC8660-E419-1D43-A69D-11F92DE3BF9F}"/>
                  </a:ext>
                </a:extLst>
              </p:cNvPr>
              <p:cNvSpPr txBox="1"/>
              <p:nvPr/>
            </p:nvSpPr>
            <p:spPr>
              <a:xfrm>
                <a:off x="6376553" y="2228719"/>
                <a:ext cx="1251058" cy="483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760" b="1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ALVAC</a:t>
                </a:r>
              </a:p>
              <a:p>
                <a:pPr algn="ctr"/>
                <a:r>
                  <a:rPr lang="en-US" sz="2760" b="1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gp120/Alum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A5E322E4-EA7A-E442-9440-1B9892E8B6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49676" y="2702928"/>
                <a:ext cx="800593" cy="0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3E116DE-6572-B74D-B0B9-B125FA456F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63784" y="2702928"/>
                <a:ext cx="1505535" cy="0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541C040-8BAA-764B-B283-A30010383E12}"/>
                  </a:ext>
                </a:extLst>
              </p:cNvPr>
              <p:cNvSpPr txBox="1"/>
              <p:nvPr/>
            </p:nvSpPr>
            <p:spPr>
              <a:xfrm>
                <a:off x="3973061" y="2961327"/>
                <a:ext cx="164873" cy="265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76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D864A0B-5658-D549-85DD-38F484A242C3}"/>
                  </a:ext>
                </a:extLst>
              </p:cNvPr>
              <p:cNvSpPr txBox="1"/>
              <p:nvPr/>
            </p:nvSpPr>
            <p:spPr>
              <a:xfrm>
                <a:off x="1968290" y="2966642"/>
                <a:ext cx="2712377" cy="265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76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Weeks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21FE401-3E14-EC4B-BB6D-01D2BC981839}"/>
                  </a:ext>
                </a:extLst>
              </p:cNvPr>
              <p:cNvSpPr txBox="1"/>
              <p:nvPr/>
            </p:nvSpPr>
            <p:spPr>
              <a:xfrm>
                <a:off x="7541768" y="2961327"/>
                <a:ext cx="466086" cy="265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76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24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BBA8573-33E2-BB41-859A-F0EA0E7EF80A}"/>
                  </a:ext>
                </a:extLst>
              </p:cNvPr>
              <p:cNvSpPr txBox="1"/>
              <p:nvPr/>
            </p:nvSpPr>
            <p:spPr>
              <a:xfrm>
                <a:off x="4766472" y="2961327"/>
                <a:ext cx="164873" cy="265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76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AD1C9E3-3252-884F-AC11-5697413F4532}"/>
                  </a:ext>
                </a:extLst>
              </p:cNvPr>
              <p:cNvSpPr txBox="1"/>
              <p:nvPr/>
            </p:nvSpPr>
            <p:spPr>
              <a:xfrm>
                <a:off x="6100311" y="2961327"/>
                <a:ext cx="359216" cy="265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76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12</a:t>
                </a: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C8A20F0-420F-BDBC-7925-7248FF8AE3C6}"/>
                </a:ext>
              </a:extLst>
            </p:cNvPr>
            <p:cNvSpPr/>
            <p:nvPr/>
          </p:nvSpPr>
          <p:spPr>
            <a:xfrm>
              <a:off x="2676088" y="657658"/>
              <a:ext cx="6744407" cy="136270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60"/>
            </a:p>
          </p:txBody>
        </p:sp>
      </p:grpSp>
      <p:pic>
        <p:nvPicPr>
          <p:cNvPr id="1028" name="Picture 4" descr="Opposite wordcard for male and female 455670 Vector Art at Vecteezy">
            <a:extLst>
              <a:ext uri="{FF2B5EF4-FFF2-40B4-BE49-F238E27FC236}">
                <a16:creationId xmlns:a16="http://schemas.microsoft.com/office/drawing/2014/main" id="{C02056DD-6C6F-2DD8-20CB-112B91AED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4" y="1216434"/>
            <a:ext cx="4035195" cy="492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7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5">
            <a:extLst>
              <a:ext uri="{FF2B5EF4-FFF2-40B4-BE49-F238E27FC236}">
                <a16:creationId xmlns:a16="http://schemas.microsoft.com/office/drawing/2014/main" id="{D5C5FC81-51F7-9F41-F156-2CE2F084DD7D}"/>
              </a:ext>
            </a:extLst>
          </p:cNvPr>
          <p:cNvSpPr txBox="1">
            <a:spLocks/>
          </p:cNvSpPr>
          <p:nvPr/>
        </p:nvSpPr>
        <p:spPr>
          <a:xfrm>
            <a:off x="840873" y="442228"/>
            <a:ext cx="17012653" cy="64964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70C0"/>
            </a:solidFill>
          </a:ln>
        </p:spPr>
        <p:txBody>
          <a:bodyPr anchor="ctr">
            <a:noAutofit/>
          </a:bodyPr>
          <a:lstStyle>
            <a:lvl1pPr algn="l" defTabSz="14020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4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Animals with high anti-V1 antibodies were more likely to get infected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6912B32-BF2B-6B0B-FA54-A2647734F7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772" t="77489"/>
          <a:stretch/>
        </p:blipFill>
        <p:spPr>
          <a:xfrm>
            <a:off x="6254037" y="1969694"/>
            <a:ext cx="6212894" cy="715030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B6861FC-1646-0030-0D30-8AB3C7893284}"/>
              </a:ext>
            </a:extLst>
          </p:cNvPr>
          <p:cNvSpPr txBox="1"/>
          <p:nvPr/>
        </p:nvSpPr>
        <p:spPr>
          <a:xfrm>
            <a:off x="6712951" y="8962063"/>
            <a:ext cx="5268498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Silva de Castro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et al. iScience 2021</a:t>
            </a:r>
          </a:p>
        </p:txBody>
      </p:sp>
    </p:spTree>
    <p:extLst>
      <p:ext uri="{BB962C8B-B14F-4D97-AF65-F5344CB8AC3E}">
        <p14:creationId xmlns:p14="http://schemas.microsoft.com/office/powerpoint/2010/main" val="2580242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:a16="http://schemas.microsoft.com/office/drawing/2014/main" id="{2136533E-0733-4F88-8C2F-69D4F735EC0D}"/>
              </a:ext>
            </a:extLst>
          </p:cNvPr>
          <p:cNvSpPr txBox="1"/>
          <p:nvPr/>
        </p:nvSpPr>
        <p:spPr>
          <a:xfrm>
            <a:off x="2" y="27440"/>
            <a:ext cx="18694400" cy="70788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Modified DNA/ALVAC/dV1 vaccine protocol to improve vaccine efficacy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Chart, diagram&#10;&#10;Description automatically generated">
            <a:extLst>
              <a:ext uri="{FF2B5EF4-FFF2-40B4-BE49-F238E27FC236}">
                <a16:creationId xmlns:a16="http://schemas.microsoft.com/office/drawing/2014/main" id="{8A613116-8077-E7CE-C76D-7CB89D821B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1541"/>
          <a:stretch/>
        </p:blipFill>
        <p:spPr>
          <a:xfrm>
            <a:off x="2209411" y="5141533"/>
            <a:ext cx="9058990" cy="4862560"/>
          </a:xfrm>
          <a:prstGeom prst="rect">
            <a:avLst/>
          </a:prstGeom>
        </p:spPr>
      </p:pic>
      <p:pic>
        <p:nvPicPr>
          <p:cNvPr id="46" name="Picture 45" descr="Diagram&#10;&#10;Description automatically generated">
            <a:extLst>
              <a:ext uri="{FF2B5EF4-FFF2-40B4-BE49-F238E27FC236}">
                <a16:creationId xmlns:a16="http://schemas.microsoft.com/office/drawing/2014/main" id="{0F435384-0BEA-E303-4824-F4B4611EAB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6707"/>
          <a:stretch/>
        </p:blipFill>
        <p:spPr>
          <a:xfrm>
            <a:off x="2619314" y="792103"/>
            <a:ext cx="13701747" cy="4573256"/>
          </a:xfrm>
          <a:prstGeom prst="rect">
            <a:avLst/>
          </a:prstGeom>
        </p:spPr>
      </p:pic>
      <p:sp>
        <p:nvSpPr>
          <p:cNvPr id="51" name="TextBox 10">
            <a:extLst>
              <a:ext uri="{FF2B5EF4-FFF2-40B4-BE49-F238E27FC236}">
                <a16:creationId xmlns:a16="http://schemas.microsoft.com/office/drawing/2014/main" id="{2E6E0E3E-5D5F-4651-A372-BFBE1C07C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9570" y="4476046"/>
            <a:ext cx="4434227" cy="4001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buNone/>
            </a:pP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Silva de Castro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iScience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2021</a:t>
            </a:r>
          </a:p>
        </p:txBody>
      </p:sp>
      <p:sp>
        <p:nvSpPr>
          <p:cNvPr id="63" name="TextBox 10">
            <a:extLst>
              <a:ext uri="{FF2B5EF4-FFF2-40B4-BE49-F238E27FC236}">
                <a16:creationId xmlns:a16="http://schemas.microsoft.com/office/drawing/2014/main" id="{0A72FE00-69E1-1633-0612-ECA75E988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7590" y="9829846"/>
            <a:ext cx="4030399" cy="37548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sz="1840" b="1" dirty="0">
                <a:latin typeface="Arial" panose="020B0604020202020204" pitchFamily="34" charset="0"/>
                <a:cs typeface="Arial" panose="020B0604020202020204" pitchFamily="34" charset="0"/>
              </a:rPr>
              <a:t>Rahman</a:t>
            </a:r>
            <a:r>
              <a:rPr lang="en-US" sz="18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4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et al. N. Microbiology, 2023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D7665E5-09AA-5C0E-348A-575C4661B38E}"/>
              </a:ext>
            </a:extLst>
          </p:cNvPr>
          <p:cNvSpPr/>
          <p:nvPr/>
        </p:nvSpPr>
        <p:spPr>
          <a:xfrm>
            <a:off x="138350" y="975360"/>
            <a:ext cx="5729050" cy="42473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6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Male: Vaccine </a:t>
            </a:r>
            <a:r>
              <a:rPr lang="en-US" sz="276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efficacy</a:t>
            </a:r>
            <a:r>
              <a:rPr lang="en-US" sz="276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57%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82D5CEE-2EA1-211A-0356-CB1020E198E5}"/>
              </a:ext>
            </a:extLst>
          </p:cNvPr>
          <p:cNvSpPr/>
          <p:nvPr/>
        </p:nvSpPr>
        <p:spPr>
          <a:xfrm>
            <a:off x="29290" y="5537154"/>
            <a:ext cx="6005750" cy="3754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6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Female: Vaccine </a:t>
            </a:r>
            <a:r>
              <a:rPr lang="en-US" sz="276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efficacy</a:t>
            </a:r>
            <a:r>
              <a:rPr lang="en-US" sz="276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65%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BB2019-855D-2BF1-FFCE-C99EB3DB37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5901" y="5617996"/>
            <a:ext cx="4557986" cy="480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2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D15BBD-59A1-B007-40DB-24440E2CCC9A}"/>
              </a:ext>
            </a:extLst>
          </p:cNvPr>
          <p:cNvSpPr txBox="1"/>
          <p:nvPr/>
        </p:nvSpPr>
        <p:spPr>
          <a:xfrm>
            <a:off x="0" y="4549914"/>
            <a:ext cx="18694400" cy="70788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How to increase the vaccine efficacy?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577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2F72F6F4-F903-724C-9776-35D93CD162EE}"/>
              </a:ext>
            </a:extLst>
          </p:cNvPr>
          <p:cNvSpPr txBox="1"/>
          <p:nvPr/>
        </p:nvSpPr>
        <p:spPr>
          <a:xfrm>
            <a:off x="2" y="27440"/>
            <a:ext cx="18694400" cy="70788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SAMT-247 vaginal gel provide protection against SIV infection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05648ED-2AE7-4670-6295-9B853A3C3BF0}"/>
              </a:ext>
            </a:extLst>
          </p:cNvPr>
          <p:cNvGrpSpPr/>
          <p:nvPr/>
        </p:nvGrpSpPr>
        <p:grpSpPr>
          <a:xfrm>
            <a:off x="86488" y="2262863"/>
            <a:ext cx="6345071" cy="5946552"/>
            <a:chOff x="8432995" y="2252504"/>
            <a:chExt cx="4138090" cy="3878186"/>
          </a:xfrm>
        </p:grpSpPr>
        <p:pic>
          <p:nvPicPr>
            <p:cNvPr id="18434" name="Picture 2" descr="SAMT-247 Buy(CAS Number: 850715-59-2)-MuseChem Chemicals">
              <a:extLst>
                <a:ext uri="{FF2B5EF4-FFF2-40B4-BE49-F238E27FC236}">
                  <a16:creationId xmlns:a16="http://schemas.microsoft.com/office/drawing/2014/main" id="{5900AC27-981D-41C0-B3F4-610EEAFFB9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4176" y="2252504"/>
              <a:ext cx="28575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498AC6F-39E1-47D7-AC47-9BA2222D0135}"/>
                </a:ext>
              </a:extLst>
            </p:cNvPr>
            <p:cNvSpPr txBox="1"/>
            <p:nvPr/>
          </p:nvSpPr>
          <p:spPr>
            <a:xfrm>
              <a:off x="8432997" y="4857750"/>
              <a:ext cx="4138088" cy="11682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6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SAMT-247 </a:t>
              </a:r>
            </a:p>
            <a:p>
              <a:pPr algn="ctr"/>
              <a:r>
                <a:rPr lang="en-US" sz="276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76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S-acyl-2-mercaptobenzamide thioester)</a:t>
              </a:r>
              <a:r>
                <a:rPr lang="en-US" sz="276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76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 potent HIV-1 nucleocapsid protein inhibitor.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0760144-FA0B-42F1-A682-3D9FF26F94BD}"/>
                </a:ext>
              </a:extLst>
            </p:cNvPr>
            <p:cNvSpPr/>
            <p:nvPr/>
          </p:nvSpPr>
          <p:spPr>
            <a:xfrm>
              <a:off x="8432995" y="2392217"/>
              <a:ext cx="4103983" cy="3738473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60"/>
            </a:p>
          </p:txBody>
        </p:sp>
      </p:grpSp>
      <p:pic>
        <p:nvPicPr>
          <p:cNvPr id="5" name="Picture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39CB4AF2-29CA-CCB5-526A-C5A8EFE8B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752" y="5845556"/>
            <a:ext cx="11670832" cy="4642605"/>
          </a:xfrm>
          <a:prstGeom prst="rect">
            <a:avLst/>
          </a:prstGeom>
        </p:spPr>
      </p:pic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6110A79-7B31-FF34-3EA7-025028D6DF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2752" y="1131124"/>
            <a:ext cx="11577611" cy="512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92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D29FE3-609B-4DBF-9132-DDA8342F7AD1}"/>
              </a:ext>
            </a:extLst>
          </p:cNvPr>
          <p:cNvSpPr txBox="1"/>
          <p:nvPr/>
        </p:nvSpPr>
        <p:spPr>
          <a:xfrm>
            <a:off x="2" y="27439"/>
            <a:ext cx="18694400" cy="70788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Hypothesis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74CCFF-FDA8-46CB-942E-FF908295FD56}"/>
              </a:ext>
            </a:extLst>
          </p:cNvPr>
          <p:cNvSpPr txBox="1"/>
          <p:nvPr/>
        </p:nvSpPr>
        <p:spPr>
          <a:xfrm>
            <a:off x="2" y="4683027"/>
            <a:ext cx="18694400" cy="16895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SAMT-247 in combination with DNA/ALVAC/gp120ΔV1 vaccination would show a better vaccine efficacy against SIVmac251 vaginal challenge.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Happy monkey cartoon waving hand Royalty Free Vector Image">
            <a:extLst>
              <a:ext uri="{FF2B5EF4-FFF2-40B4-BE49-F238E27FC236}">
                <a16:creationId xmlns:a16="http://schemas.microsoft.com/office/drawing/2014/main" id="{9E3EFFFA-35E2-5A50-B57F-C19B10676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4" b="8019"/>
          <a:stretch/>
        </p:blipFill>
        <p:spPr bwMode="auto">
          <a:xfrm>
            <a:off x="8616690" y="2594496"/>
            <a:ext cx="1461023" cy="195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164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2F72F6F4-F903-724C-9776-35D93CD162EE}"/>
              </a:ext>
            </a:extLst>
          </p:cNvPr>
          <p:cNvSpPr txBox="1"/>
          <p:nvPr/>
        </p:nvSpPr>
        <p:spPr>
          <a:xfrm>
            <a:off x="2" y="27439"/>
            <a:ext cx="18694400" cy="70788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Immunization schedule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856DEA-862D-0E46-9603-404854CD1B1B}"/>
              </a:ext>
            </a:extLst>
          </p:cNvPr>
          <p:cNvSpPr txBox="1"/>
          <p:nvPr/>
        </p:nvSpPr>
        <p:spPr>
          <a:xfrm>
            <a:off x="3441470" y="9921853"/>
            <a:ext cx="14596240" cy="5170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60" dirty="0">
                <a:solidFill>
                  <a:srgbClr val="FF0000"/>
                </a:solidFill>
              </a:rPr>
              <a:t>SAMT-247 in </a:t>
            </a:r>
            <a:r>
              <a:rPr lang="en-US" sz="2760" b="1" dirty="0" err="1">
                <a:solidFill>
                  <a:srgbClr val="FF0000"/>
                </a:solidFill>
                <a:latin typeface="Roboto" panose="02000000000000000000" pitchFamily="2" charset="0"/>
              </a:rPr>
              <a:t>Natrosol</a:t>
            </a:r>
            <a:r>
              <a:rPr lang="en-US" sz="2760" b="1" dirty="0">
                <a:solidFill>
                  <a:srgbClr val="FF0000"/>
                </a:solidFill>
                <a:latin typeface="Roboto" panose="02000000000000000000" pitchFamily="2" charset="0"/>
              </a:rPr>
              <a:t>™ </a:t>
            </a:r>
            <a:r>
              <a:rPr lang="en-US" sz="2760" b="1" dirty="0" err="1">
                <a:solidFill>
                  <a:srgbClr val="FF0000"/>
                </a:solidFill>
                <a:latin typeface="Roboto" panose="02000000000000000000" pitchFamily="2" charset="0"/>
              </a:rPr>
              <a:t>hydroxyethylcellulose</a:t>
            </a:r>
            <a:r>
              <a:rPr lang="en-US" sz="2760" b="1" dirty="0">
                <a:solidFill>
                  <a:srgbClr val="FF0000"/>
                </a:solidFill>
                <a:latin typeface="Roboto" panose="02000000000000000000" pitchFamily="2" charset="0"/>
              </a:rPr>
              <a:t> </a:t>
            </a:r>
            <a:r>
              <a:rPr lang="en-US" sz="2760" b="1" dirty="0">
                <a:solidFill>
                  <a:srgbClr val="FF0000"/>
                </a:solidFill>
              </a:rPr>
              <a:t> </a:t>
            </a:r>
            <a:r>
              <a:rPr lang="en-US" sz="2760" dirty="0">
                <a:solidFill>
                  <a:srgbClr val="FF0000"/>
                </a:solidFill>
              </a:rPr>
              <a:t>gel administered 4 hours prior vaginal exposure</a:t>
            </a:r>
          </a:p>
        </p:txBody>
      </p:sp>
      <p:pic>
        <p:nvPicPr>
          <p:cNvPr id="196" name="Picture 4" descr="Happy monkey cartoon waving hand Royalty Free Vector Image">
            <a:extLst>
              <a:ext uri="{FF2B5EF4-FFF2-40B4-BE49-F238E27FC236}">
                <a16:creationId xmlns:a16="http://schemas.microsoft.com/office/drawing/2014/main" id="{8382F007-D17C-4D50-8A2F-C78782DD6A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4" b="8019"/>
          <a:stretch/>
        </p:blipFill>
        <p:spPr bwMode="auto">
          <a:xfrm>
            <a:off x="524279" y="2629395"/>
            <a:ext cx="2535584" cy="339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DB5BBB7-7AE5-4EAE-BC4F-85F3822B6C9F}"/>
              </a:ext>
            </a:extLst>
          </p:cNvPr>
          <p:cNvGrpSpPr/>
          <p:nvPr/>
        </p:nvGrpSpPr>
        <p:grpSpPr>
          <a:xfrm>
            <a:off x="3059864" y="929725"/>
            <a:ext cx="14616213" cy="8331721"/>
            <a:chOff x="1995563" y="606342"/>
            <a:chExt cx="9937819" cy="5906449"/>
          </a:xfrm>
        </p:grpSpPr>
        <p:pic>
          <p:nvPicPr>
            <p:cNvPr id="5" name="Picture 4" descr="Chart&#10;&#10;Description automatically generated">
              <a:extLst>
                <a:ext uri="{FF2B5EF4-FFF2-40B4-BE49-F238E27FC236}">
                  <a16:creationId xmlns:a16="http://schemas.microsoft.com/office/drawing/2014/main" id="{26D41986-CC74-40CF-8FF8-A4D986E0D3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890" r="50568" b="44736"/>
            <a:stretch/>
          </p:blipFill>
          <p:spPr>
            <a:xfrm>
              <a:off x="1995563" y="700654"/>
              <a:ext cx="9937819" cy="581213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0F95DB5-DE12-4D27-AF88-81FE3AED3A7B}"/>
                </a:ext>
              </a:extLst>
            </p:cNvPr>
            <p:cNvSpPr/>
            <p:nvPr/>
          </p:nvSpPr>
          <p:spPr>
            <a:xfrm>
              <a:off x="2336800" y="606342"/>
              <a:ext cx="387927" cy="2341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60"/>
            </a:p>
          </p:txBody>
        </p:sp>
      </p:grpSp>
    </p:spTree>
    <p:extLst>
      <p:ext uri="{BB962C8B-B14F-4D97-AF65-F5344CB8AC3E}">
        <p14:creationId xmlns:p14="http://schemas.microsoft.com/office/powerpoint/2010/main" val="103692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866</TotalTime>
  <Words>806</Words>
  <Application>Microsoft Office PowerPoint</Application>
  <PresentationFormat>Anpassad</PresentationFormat>
  <Paragraphs>149</Paragraphs>
  <Slides>21</Slides>
  <Notes>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21</vt:i4>
      </vt:variant>
    </vt:vector>
  </HeadingPairs>
  <TitlesOfParts>
    <vt:vector size="28" baseType="lpstr">
      <vt:lpstr>AdvPSA5CD</vt:lpstr>
      <vt:lpstr>Aptos</vt:lpstr>
      <vt:lpstr>Aptos Display</vt:lpstr>
      <vt:lpstr>Arial</vt:lpstr>
      <vt:lpstr>Roboto</vt:lpstr>
      <vt:lpstr>Times New Roman</vt:lpstr>
      <vt:lpstr>Office Theme</vt:lpstr>
      <vt:lpstr>PowerPoint-presentation</vt:lpstr>
      <vt:lpstr>Completed Phase IIb/III HIV vaccine efficacy trials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Rahman, Mohammad Arif (NIH/NCI) [E]</dc:creator>
  <cp:lastModifiedBy>Maria Issagouliantis</cp:lastModifiedBy>
  <cp:revision>73</cp:revision>
  <dcterms:created xsi:type="dcterms:W3CDTF">2024-05-07T19:29:24Z</dcterms:created>
  <dcterms:modified xsi:type="dcterms:W3CDTF">2024-12-13T16:56:11Z</dcterms:modified>
</cp:coreProperties>
</file>