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69" r:id="rId4"/>
    <p:sldId id="283" r:id="rId5"/>
    <p:sldId id="268" r:id="rId6"/>
    <p:sldId id="263" r:id="rId7"/>
    <p:sldId id="267" r:id="rId8"/>
    <p:sldId id="270" r:id="rId9"/>
    <p:sldId id="271" r:id="rId10"/>
    <p:sldId id="262" r:id="rId11"/>
    <p:sldId id="272" r:id="rId12"/>
    <p:sldId id="274" r:id="rId13"/>
    <p:sldId id="273" r:id="rId14"/>
    <p:sldId id="275" r:id="rId15"/>
    <p:sldId id="279" r:id="rId16"/>
    <p:sldId id="278" r:id="rId17"/>
    <p:sldId id="276" r:id="rId18"/>
    <p:sldId id="277" r:id="rId19"/>
    <p:sldId id="280" r:id="rId20"/>
    <p:sldId id="266" r:id="rId21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068" autoAdjust="0"/>
  </p:normalViewPr>
  <p:slideViewPr>
    <p:cSldViewPr snapToGrid="0">
      <p:cViewPr>
        <p:scale>
          <a:sx n="85" d="100"/>
          <a:sy n="85" d="100"/>
        </p:scale>
        <p:origin x="-1032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96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A56305-65B5-4E8E-8C31-0283B11FA7F2}" type="datetimeFigureOut">
              <a:rPr lang="lv-LV" smtClean="0"/>
              <a:t>02/04/19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E0C6C-80EB-4BED-B87C-FDAA050CD59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916049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E2CBC0-17BD-5647-A353-C96B3EA02F96}" type="datetimeFigureOut">
              <a:rPr lang="en-US" smtClean="0"/>
              <a:t>02/04/19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BCCB3C-315F-1043-A161-BFECC89E7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5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Photoacoustic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spectroscopy is based on the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photoacoustic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effect, which was discovered in 1880 by scientist A. G. Bell. If the substance is irradiated with a pulsating light, the substance emits acoustic waves that have the same frequency as the pulsating light. In subsequent experiments, he added a hearing tube and fixed sounds [10]. A. G. Bell's initial works encouraged such scientists and researchers as Roentgen, Tyndall and Price to do the research in the field of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photoacoustic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spectroscopy.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this work, the innovative cantilever – enhanced PAS was used. In 2003, the silicon console, invented by J.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Kaupinen's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replaced the less sensitive microphone membrane. In addition, the movement of the console could be read with both the optical beam deviation and the interferometer. The J.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Kaupinen’s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 chose the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interferometric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reading because it offered a larger dynamic range.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CCB3C-315F-1043-A161-BFECC89E749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592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3722913"/>
            <a:ext cx="7772400" cy="872899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0C7A-2D54-4EA6-A9A7-41CB57779BA4}" type="datetimeFigureOut">
              <a:rPr lang="lv-LV" smtClean="0"/>
              <a:t>02/04/19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4ED9B-8475-427F-92D3-8DF23475C1D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4044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0C7A-2D54-4EA6-A9A7-41CB57779BA4}" type="datetimeFigureOut">
              <a:rPr lang="lv-LV" smtClean="0"/>
              <a:t>02/04/19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4ED9B-8475-427F-92D3-8DF23475C1D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19509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0C7A-2D54-4EA6-A9A7-41CB57779BA4}" type="datetimeFigureOut">
              <a:rPr lang="lv-LV" smtClean="0"/>
              <a:t>02/04/19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4ED9B-8475-427F-92D3-8DF23475C1D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6022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7030A0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0C7A-2D54-4EA6-A9A7-41CB57779BA4}" type="datetimeFigureOut">
              <a:rPr lang="lv-LV" smtClean="0"/>
              <a:t>02/04/19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4ED9B-8475-427F-92D3-8DF23475C1D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17816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0C7A-2D54-4EA6-A9A7-41CB57779BA4}" type="datetimeFigureOut">
              <a:rPr lang="lv-LV" smtClean="0"/>
              <a:t>02/04/19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4ED9B-8475-427F-92D3-8DF23475C1D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68828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0C7A-2D54-4EA6-A9A7-41CB57779BA4}" type="datetimeFigureOut">
              <a:rPr lang="lv-LV" smtClean="0"/>
              <a:t>02/04/19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4ED9B-8475-427F-92D3-8DF23475C1D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41441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0C7A-2D54-4EA6-A9A7-41CB57779BA4}" type="datetimeFigureOut">
              <a:rPr lang="lv-LV" smtClean="0"/>
              <a:t>02/04/19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4ED9B-8475-427F-92D3-8DF23475C1D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68059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0C7A-2D54-4EA6-A9A7-41CB57779BA4}" type="datetimeFigureOut">
              <a:rPr lang="lv-LV" smtClean="0"/>
              <a:t>02/04/19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4ED9B-8475-427F-92D3-8DF23475C1D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1201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0C7A-2D54-4EA6-A9A7-41CB57779BA4}" type="datetimeFigureOut">
              <a:rPr lang="lv-LV" smtClean="0"/>
              <a:t>02/04/19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4ED9B-8475-427F-92D3-8DF23475C1D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61096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0C7A-2D54-4EA6-A9A7-41CB57779BA4}" type="datetimeFigureOut">
              <a:rPr lang="lv-LV" smtClean="0"/>
              <a:t>02/04/19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4ED9B-8475-427F-92D3-8DF23475C1D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56868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0C7A-2D54-4EA6-A9A7-41CB57779BA4}" type="datetimeFigureOut">
              <a:rPr lang="lv-LV" smtClean="0"/>
              <a:t>02/04/19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4ED9B-8475-427F-92D3-8DF23475C1D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68103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20C7A-2D54-4EA6-A9A7-41CB57779BA4}" type="datetimeFigureOut">
              <a:rPr lang="lv-LV" smtClean="0"/>
              <a:t>02/04/19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4ED9B-8475-427F-92D3-8DF23475C1D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05910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8.png"/><Relationship Id="rId7" Type="http://schemas.openxmlformats.org/officeDocument/2006/relationships/image" Target="../media/image25.png"/><Relationship Id="rId8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4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8.png"/><Relationship Id="rId8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jpeg"/><Relationship Id="rId12" Type="http://schemas.openxmlformats.org/officeDocument/2006/relationships/image" Target="../media/image16.jpeg"/><Relationship Id="rId13" Type="http://schemas.openxmlformats.org/officeDocument/2006/relationships/image" Target="../media/image17.jpeg"/><Relationship Id="rId14" Type="http://schemas.openxmlformats.org/officeDocument/2006/relationships/image" Target="../media/image18.jpeg"/><Relationship Id="rId15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7" Type="http://schemas.openxmlformats.org/officeDocument/2006/relationships/image" Target="../media/image11.jpeg"/><Relationship Id="rId8" Type="http://schemas.openxmlformats.org/officeDocument/2006/relationships/image" Target="../media/image12.jpeg"/><Relationship Id="rId9" Type="http://schemas.openxmlformats.org/officeDocument/2006/relationships/image" Target="../media/image13.jpeg"/><Relationship Id="rId10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4410" y="2895601"/>
            <a:ext cx="7772400" cy="1265872"/>
          </a:xfrm>
        </p:spPr>
        <p:txBody>
          <a:bodyPr>
            <a:normAutofit fontScale="90000"/>
          </a:bodyPr>
          <a:lstStyle/>
          <a:p>
            <a:pPr algn="ctr"/>
            <a:r>
              <a:rPr lang="lv-LV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Use of innovative spectroscopy methods and chemometrics for rapid authentication of herbals</a:t>
            </a:r>
          </a:p>
        </p:txBody>
      </p:sp>
      <p:sp>
        <p:nvSpPr>
          <p:cNvPr id="3" name="AutoShape 2" descr="https://intranet.rsu.lv/SiteCollectionImages/rsu_logo_2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Agnese\Desktop\Stradini_logo_ENG_horiz-RG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004" y="7937"/>
            <a:ext cx="3096896" cy="82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46019" y="4468890"/>
            <a:ext cx="490839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 pitchFamily="18" charset="0"/>
                <a:cs typeface="Times New Roman" pitchFamily="18" charset="0"/>
              </a:rPr>
              <a:t>Leading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researcher</a:t>
            </a:r>
            <a:r>
              <a:rPr lang="lv-LV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sz="2000" b="1" dirty="0" smtClean="0">
                <a:latin typeface="Times New Roman" pitchFamily="18" charset="0"/>
                <a:cs typeface="Times New Roman" pitchFamily="18" charset="0"/>
              </a:rPr>
              <a:t>Agnese Brangule</a:t>
            </a:r>
          </a:p>
          <a:p>
            <a:r>
              <a:rPr lang="lv-LV" i="1" dirty="0">
                <a:latin typeface="Times New Roman" pitchFamily="18" charset="0"/>
                <a:cs typeface="Times New Roman" pitchFamily="18" charset="0"/>
              </a:rPr>
              <a:t>Professor, Head of </a:t>
            </a:r>
            <a:r>
              <a:rPr lang="lv-LV" i="1" dirty="0" smtClean="0">
                <a:latin typeface="Times New Roman" pitchFamily="18" charset="0"/>
                <a:cs typeface="Times New Roman" pitchFamily="18" charset="0"/>
              </a:rPr>
              <a:t>Department</a:t>
            </a:r>
            <a:r>
              <a:rPr lang="lv-LV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b="1" dirty="0" smtClean="0">
                <a:latin typeface="Times New Roman" pitchFamily="18" charset="0"/>
                <a:cs typeface="Times New Roman" pitchFamily="18" charset="0"/>
              </a:rPr>
              <a:t>Pēteris Tretjakovs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4557" y="5395436"/>
            <a:ext cx="7885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b="1" dirty="0" smtClean="0">
                <a:latin typeface="Times New Roman" pitchFamily="18" charset="0"/>
                <a:cs typeface="Times New Roman" pitchFamily="18" charset="0"/>
              </a:rPr>
              <a:t>Riga Stradiņš University, Department of Human Physiology and Biochemistry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17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830" y="50388"/>
            <a:ext cx="7886700" cy="1014094"/>
          </a:xfrm>
        </p:spPr>
        <p:txBody>
          <a:bodyPr>
            <a:normAutofit/>
          </a:bodyPr>
          <a:lstStyle/>
          <a:p>
            <a:r>
              <a:rPr lang="lv-LV" sz="3600" dirty="0" smtClean="0"/>
              <a:t>RESULTS. Spectra</a:t>
            </a:r>
            <a:endParaRPr lang="lv-LV" sz="3600" dirty="0"/>
          </a:p>
        </p:txBody>
      </p:sp>
      <p:pic>
        <p:nvPicPr>
          <p:cNvPr id="2050" name="Picture 2" descr="C:\Users\Agnese\Desktop\Stradini_logo_ENG_vert-RG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918" y="5852160"/>
            <a:ext cx="82296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gnese\Desktop\Statistika\Analize_2019_pavasara konferencem\Kumelites_1_6_DRIFT_PAS_samaltas_201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30" y="2145094"/>
            <a:ext cx="8578970" cy="357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gnese\Desktop\Statistika\Analize_2019_pavasara konferencem\Kumelites_1_6_PAS_samaltas_201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85" y="3675528"/>
            <a:ext cx="5556955" cy="231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7147827" y="1372358"/>
            <a:ext cx="2079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/>
              <a:t>Chamomilla</a:t>
            </a:r>
            <a:r>
              <a:rPr lang="en-US" i="1" dirty="0" smtClean="0"/>
              <a:t> </a:t>
            </a:r>
            <a:r>
              <a:rPr lang="en-US" i="1" dirty="0" err="1" smtClean="0"/>
              <a:t>recutita</a:t>
            </a:r>
            <a:endParaRPr lang="en-US" i="1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132" y="84882"/>
            <a:ext cx="1831674" cy="1218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526990" y="1197402"/>
            <a:ext cx="1269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Chamomile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9990" y="824780"/>
            <a:ext cx="1563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b="1" dirty="0" smtClean="0"/>
              <a:t>DRIFT and PAS</a:t>
            </a:r>
            <a:endParaRPr lang="en-US" b="1" dirty="0"/>
          </a:p>
        </p:txBody>
      </p:sp>
      <p:pic>
        <p:nvPicPr>
          <p:cNvPr id="2055" name="Picture 7" descr="C:\Users\Agnese\Desktop\Statistika\Analize_2019_pavasara konferencem\Kumelites_1_6_DRIFT_samaltas_2019_sp_kop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68" y="1493620"/>
            <a:ext cx="5313868" cy="221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1090898" y="1102844"/>
            <a:ext cx="740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b="1" dirty="0" smtClean="0"/>
              <a:t>DRIFT</a:t>
            </a:r>
            <a:endParaRPr lang="en-US" b="1" dirty="0"/>
          </a:p>
        </p:txBody>
      </p:sp>
      <p:sp>
        <p:nvSpPr>
          <p:cNvPr id="19" name="Rectangle 18"/>
          <p:cNvSpPr/>
          <p:nvPr/>
        </p:nvSpPr>
        <p:spPr>
          <a:xfrm>
            <a:off x="1090898" y="3304548"/>
            <a:ext cx="540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b="1" dirty="0" smtClean="0"/>
              <a:t>PAS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3675530" y="1382068"/>
            <a:ext cx="1449442" cy="20992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792068" y="3780117"/>
            <a:ext cx="1512050" cy="19572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690721" y="934446"/>
            <a:ext cx="1236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b="1" dirty="0" smtClean="0">
                <a:solidFill>
                  <a:srgbClr val="FF0000"/>
                </a:solidFill>
              </a:rPr>
              <a:t>Fingerprint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58118" y="567765"/>
            <a:ext cx="1240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632824" y="403412"/>
            <a:ext cx="1105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4" name="Picture 13" descr="fingerprint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537" y="0"/>
            <a:ext cx="1771464" cy="202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656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1"/>
      <p:bldP spid="19" grpId="1"/>
      <p:bldP spid="11" grpId="0" animBg="1"/>
      <p:bldP spid="21" grpId="0" animBg="1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umelites_1_6_DRIFT_samaltas_2019_HCA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08"/>
          <a:stretch/>
        </p:blipFill>
        <p:spPr>
          <a:xfrm>
            <a:off x="-3" y="3877078"/>
            <a:ext cx="4594977" cy="30310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016" y="-116984"/>
            <a:ext cx="7886700" cy="1014094"/>
          </a:xfrm>
        </p:spPr>
        <p:txBody>
          <a:bodyPr>
            <a:normAutofit/>
          </a:bodyPr>
          <a:lstStyle/>
          <a:p>
            <a:r>
              <a:rPr lang="lv-LV" sz="3600" dirty="0" smtClean="0"/>
              <a:t>RESULTS. HCA and PCA diagram</a:t>
            </a:r>
            <a:endParaRPr lang="lv-LV" sz="3600" dirty="0"/>
          </a:p>
        </p:txBody>
      </p:sp>
      <p:pic>
        <p:nvPicPr>
          <p:cNvPr id="2050" name="Picture 2" descr="C:\Users\Agnese\Desktop\Stradini_logo_ENG_vert-RG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918" y="5852160"/>
            <a:ext cx="82296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Kumelites_1_6_DRIFT_samaltas_2019_placenis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8"/>
          <a:stretch/>
        </p:blipFill>
        <p:spPr>
          <a:xfrm>
            <a:off x="4779066" y="3776809"/>
            <a:ext cx="3308089" cy="3148036"/>
          </a:xfrm>
          <a:prstGeom prst="rect">
            <a:avLst/>
          </a:prstGeom>
        </p:spPr>
      </p:pic>
      <p:pic>
        <p:nvPicPr>
          <p:cNvPr id="14" name="Picture 13" descr="Kumelites_1_6_PAS_samaltas_2019_placenis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7"/>
          <a:stretch/>
        </p:blipFill>
        <p:spPr>
          <a:xfrm>
            <a:off x="4376648" y="885712"/>
            <a:ext cx="3981670" cy="2964206"/>
          </a:xfrm>
          <a:prstGeom prst="rect">
            <a:avLst/>
          </a:prstGeom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301" y="18034"/>
            <a:ext cx="1655468" cy="110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 descr="Kumelites_1_6_PAS_samaltas_2019_HCA.pn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68"/>
          <a:stretch/>
        </p:blipFill>
        <p:spPr>
          <a:xfrm>
            <a:off x="401016" y="1086250"/>
            <a:ext cx="3983331" cy="276498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67090" y="818867"/>
            <a:ext cx="76307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/>
              <a:t>PAS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630412" y="787440"/>
            <a:ext cx="76307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/>
              <a:t>PAS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69109" y="3578268"/>
            <a:ext cx="105670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DRIFT</a:t>
            </a:r>
            <a:endParaRPr lang="en-US" sz="28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613703" y="3762096"/>
            <a:ext cx="105670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DRIFT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395989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9" y="-239056"/>
            <a:ext cx="7886700" cy="1014094"/>
          </a:xfrm>
        </p:spPr>
        <p:txBody>
          <a:bodyPr>
            <a:normAutofit/>
          </a:bodyPr>
          <a:lstStyle/>
          <a:p>
            <a:r>
              <a:rPr lang="lv-LV" sz="3600" dirty="0" smtClean="0"/>
              <a:t>RESULTS. PCA </a:t>
            </a:r>
            <a:r>
              <a:rPr lang="lv-LV" sz="3600" dirty="0"/>
              <a:t>and </a:t>
            </a:r>
            <a:r>
              <a:rPr lang="lv-LV" sz="3600" dirty="0" smtClean="0"/>
              <a:t>HCA </a:t>
            </a:r>
            <a:r>
              <a:rPr lang="lv-LV" sz="3600" dirty="0"/>
              <a:t>diagram</a:t>
            </a:r>
          </a:p>
        </p:txBody>
      </p:sp>
      <p:pic>
        <p:nvPicPr>
          <p:cNvPr id="2050" name="Picture 2" descr="C:\Users\Agnese\Desktop\Stradini_logo_ENG_vert-RG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918" y="5852160"/>
            <a:ext cx="82296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Kumelites_1_6_DRIFT_PAS_samaltas_2019_HCA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58"/>
          <a:stretch/>
        </p:blipFill>
        <p:spPr>
          <a:xfrm>
            <a:off x="5141453" y="747059"/>
            <a:ext cx="4278628" cy="2851255"/>
          </a:xfrm>
          <a:prstGeom prst="rect">
            <a:avLst/>
          </a:prstGeom>
        </p:spPr>
      </p:pic>
      <p:pic>
        <p:nvPicPr>
          <p:cNvPr id="4" name="Picture 3" descr="Kumelites_1_6_DRIFT_PAS_samaltas_2019_placenis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0"/>
          <a:stretch/>
        </p:blipFill>
        <p:spPr>
          <a:xfrm>
            <a:off x="298820" y="656740"/>
            <a:ext cx="3152588" cy="2965954"/>
          </a:xfrm>
          <a:prstGeom prst="rect">
            <a:avLst/>
          </a:prstGeom>
        </p:spPr>
      </p:pic>
      <p:pic>
        <p:nvPicPr>
          <p:cNvPr id="9" name="Picture 8" descr="Kumelites_1_6_DRIFT_samaltas_vs_EtOH_2019_HCA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65"/>
          <a:stretch/>
        </p:blipFill>
        <p:spPr>
          <a:xfrm>
            <a:off x="4708676" y="3781742"/>
            <a:ext cx="4689311" cy="3076258"/>
          </a:xfrm>
          <a:prstGeom prst="rect">
            <a:avLst/>
          </a:prstGeom>
        </p:spPr>
      </p:pic>
      <p:pic>
        <p:nvPicPr>
          <p:cNvPr id="12" name="Picture 11" descr="Kumelites_1_6_DRIFT_samaltas_vs_EtOH_2019_placenis.pn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4"/>
          <a:stretch/>
        </p:blipFill>
        <p:spPr>
          <a:xfrm>
            <a:off x="179292" y="3810000"/>
            <a:ext cx="3239253" cy="304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67532" y="971176"/>
            <a:ext cx="21228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/>
                <a:cs typeface="Times New Roman"/>
              </a:rPr>
              <a:t>DRIFT </a:t>
            </a:r>
            <a:r>
              <a:rPr lang="en-US" sz="2400" b="1" dirty="0" err="1" smtClean="0">
                <a:latin typeface="Times New Roman"/>
                <a:cs typeface="Times New Roman"/>
              </a:rPr>
              <a:t>vs</a:t>
            </a:r>
            <a:r>
              <a:rPr lang="en-US" sz="2400" b="1" dirty="0" smtClean="0">
                <a:latin typeface="Times New Roman"/>
                <a:cs typeface="Times New Roman"/>
              </a:rPr>
              <a:t> PAS</a:t>
            </a:r>
            <a:endParaRPr lang="en-US" sz="2400" b="1" dirty="0">
              <a:latin typeface="Times New Roman"/>
              <a:cs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12312" y="3902634"/>
            <a:ext cx="1970762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Times New Roman"/>
                <a:cs typeface="Times New Roman"/>
              </a:rPr>
              <a:t>DRIFT </a:t>
            </a:r>
          </a:p>
          <a:p>
            <a:pPr algn="ctr"/>
            <a:r>
              <a:rPr lang="en-US" sz="2400" b="1" dirty="0" smtClean="0">
                <a:latin typeface="Times New Roman"/>
                <a:cs typeface="Times New Roman"/>
              </a:rPr>
              <a:t>Powder </a:t>
            </a:r>
            <a:r>
              <a:rPr lang="en-US" sz="2400" b="1" dirty="0" err="1" smtClean="0">
                <a:latin typeface="Times New Roman"/>
                <a:cs typeface="Times New Roman"/>
              </a:rPr>
              <a:t>vs</a:t>
            </a:r>
            <a:r>
              <a:rPr lang="en-US" sz="2400" b="1" dirty="0" smtClean="0"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en-US" sz="2400" b="1" dirty="0" err="1" smtClean="0">
                <a:latin typeface="Times New Roman"/>
                <a:cs typeface="Times New Roman"/>
              </a:rPr>
              <a:t>EtOH</a:t>
            </a:r>
            <a:r>
              <a:rPr lang="en-US" sz="2400" b="1" dirty="0" smtClean="0">
                <a:latin typeface="Times New Roman"/>
                <a:cs typeface="Times New Roman"/>
              </a:rPr>
              <a:t> extract</a:t>
            </a:r>
            <a:endParaRPr lang="en-US" sz="24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62020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544" y="-75068"/>
            <a:ext cx="7886700" cy="1014094"/>
          </a:xfrm>
        </p:spPr>
        <p:txBody>
          <a:bodyPr>
            <a:normAutofit/>
          </a:bodyPr>
          <a:lstStyle/>
          <a:p>
            <a:r>
              <a:rPr lang="lv-LV" sz="3600" dirty="0" smtClean="0"/>
              <a:t>RESULTS</a:t>
            </a:r>
            <a:endParaRPr lang="lv-LV" sz="3600" dirty="0"/>
          </a:p>
        </p:txBody>
      </p:sp>
      <p:pic>
        <p:nvPicPr>
          <p:cNvPr id="2050" name="Picture 2" descr="C:\Users\Agnese\Desktop\Stradini_logo_ENG_vert-RG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409" y="5852160"/>
            <a:ext cx="82296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gnese\Desktop\Statistika\Analize_2019_pavasara konferencem\Samalti_ziedi_vs_EtOH_DRIFT_201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84" y="2124149"/>
            <a:ext cx="9010185" cy="375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9571" y="286522"/>
            <a:ext cx="735980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>Chamomile</a:t>
            </a:r>
            <a:r>
              <a:rPr lang="lv-LV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lv-LV" sz="2000" i="1" dirty="0">
                <a:latin typeface="Arial" pitchFamily="34" charset="0"/>
                <a:cs typeface="Arial" pitchFamily="34" charset="0"/>
              </a:rPr>
              <a:t>Chamomilla </a:t>
            </a:r>
            <a:r>
              <a:rPr lang="lv-LV" sz="2000" i="1" dirty="0" smtClean="0">
                <a:latin typeface="Arial" pitchFamily="34" charset="0"/>
                <a:cs typeface="Arial" pitchFamily="34" charset="0"/>
              </a:rPr>
              <a:t>recutita</a:t>
            </a:r>
            <a:r>
              <a:rPr lang="lv-LV" sz="2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cowslip</a:t>
            </a:r>
            <a:r>
              <a:rPr lang="lv-LV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Primula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veris</a:t>
            </a:r>
            <a:r>
              <a:rPr lang="lv-LV" sz="2000" i="1" dirty="0" smtClean="0">
                <a:latin typeface="Arial" pitchFamily="34" charset="0"/>
                <a:cs typeface="Arial" pitchFamily="34" charset="0"/>
              </a:rPr>
              <a:t>), 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small-leaved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lime</a:t>
            </a:r>
            <a:r>
              <a:rPr lang="lv-LV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lv-LV" sz="2000" dirty="0">
                <a:latin typeface="Arial" pitchFamily="34" charset="0"/>
                <a:cs typeface="Arial" pitchFamily="34" charset="0"/>
              </a:rPr>
              <a:t>(</a:t>
            </a:r>
            <a:r>
              <a:rPr lang="lv-LV" sz="2000" i="1" dirty="0">
                <a:latin typeface="Arial" pitchFamily="34" charset="0"/>
                <a:cs typeface="Arial" pitchFamily="34" charset="0"/>
              </a:rPr>
              <a:t>Tilia </a:t>
            </a:r>
            <a:r>
              <a:rPr lang="lv-LV" sz="2000" i="1" dirty="0" smtClean="0">
                <a:latin typeface="Arial" pitchFamily="34" charset="0"/>
                <a:cs typeface="Arial" pitchFamily="34" charset="0"/>
              </a:rPr>
              <a:t>cordata</a:t>
            </a:r>
            <a:r>
              <a:rPr lang="lv-LV" sz="2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dwarf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everlast</a:t>
            </a:r>
            <a:r>
              <a:rPr lang="lv-LV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i="1" dirty="0" err="1"/>
              <a:t>Helichrysum</a:t>
            </a:r>
            <a:r>
              <a:rPr lang="en-US" sz="2000" i="1" dirty="0"/>
              <a:t> </a:t>
            </a:r>
            <a:r>
              <a:rPr lang="en-US" sz="2000" i="1" dirty="0" err="1" smtClean="0"/>
              <a:t>arenarium</a:t>
            </a:r>
            <a:r>
              <a:rPr lang="lv-LV" sz="2000" i="1" dirty="0" smtClean="0"/>
              <a:t>)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marigold</a:t>
            </a:r>
            <a:r>
              <a:rPr lang="lv-LV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lv-LV" sz="2000" i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Calendula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officinalis</a:t>
            </a:r>
            <a:r>
              <a:rPr lang="lv-LV" sz="2000" i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yarrow</a:t>
            </a:r>
            <a:r>
              <a:rPr lang="lv-LV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i="1" dirty="0" err="1"/>
              <a:t>Achillea</a:t>
            </a:r>
            <a:r>
              <a:rPr lang="en-US" sz="2000" i="1" dirty="0"/>
              <a:t> </a:t>
            </a:r>
            <a:r>
              <a:rPr lang="en-US" sz="2000" i="1" dirty="0" err="1" smtClean="0"/>
              <a:t>millefolium</a:t>
            </a:r>
            <a:r>
              <a:rPr lang="lv-LV" sz="2000" i="1" dirty="0" smtClean="0"/>
              <a:t>)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red clover</a:t>
            </a:r>
            <a:r>
              <a:rPr lang="lv-LV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lv-LV" sz="2000" i="1" dirty="0">
                <a:latin typeface="Arial" pitchFamily="34" charset="0"/>
                <a:cs typeface="Arial" pitchFamily="34" charset="0"/>
              </a:rPr>
              <a:t>(Trifolium </a:t>
            </a:r>
            <a:r>
              <a:rPr lang="lv-LV" sz="2000" i="1" dirty="0" smtClean="0">
                <a:latin typeface="Arial" pitchFamily="34" charset="0"/>
                <a:cs typeface="Arial" pitchFamily="34" charset="0"/>
              </a:rPr>
              <a:t>pratense)</a:t>
            </a:r>
            <a:endParaRPr lang="en-US" sz="2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49376" y="6854"/>
            <a:ext cx="1594624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/>
                <a:cs typeface="Times New Roman"/>
              </a:rPr>
              <a:t>DRIFT </a:t>
            </a:r>
          </a:p>
          <a:p>
            <a:pPr algn="ctr"/>
            <a:r>
              <a:rPr lang="en-US" sz="2400" b="1" dirty="0" smtClean="0">
                <a:latin typeface="Times New Roman"/>
                <a:cs typeface="Times New Roman"/>
              </a:rPr>
              <a:t>Powder </a:t>
            </a:r>
            <a:r>
              <a:rPr lang="en-US" sz="2400" b="1" dirty="0" err="1" smtClean="0">
                <a:latin typeface="Times New Roman"/>
                <a:cs typeface="Times New Roman"/>
              </a:rPr>
              <a:t>vs</a:t>
            </a:r>
            <a:r>
              <a:rPr lang="en-US" sz="2400" b="1" dirty="0" smtClean="0"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en-US" sz="2400" b="1" dirty="0" err="1" smtClean="0">
                <a:latin typeface="Times New Roman"/>
                <a:cs typeface="Times New Roman"/>
              </a:rPr>
              <a:t>EtOH</a:t>
            </a:r>
            <a:r>
              <a:rPr lang="en-US" sz="2400" b="1" dirty="0" smtClean="0">
                <a:latin typeface="Times New Roman"/>
                <a:cs typeface="Times New Roman"/>
              </a:rPr>
              <a:t> extract</a:t>
            </a:r>
            <a:endParaRPr lang="en-US" sz="24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25586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012" y="-83427"/>
            <a:ext cx="7886700" cy="1014094"/>
          </a:xfrm>
        </p:spPr>
        <p:txBody>
          <a:bodyPr>
            <a:normAutofit/>
          </a:bodyPr>
          <a:lstStyle/>
          <a:p>
            <a:r>
              <a:rPr lang="lv-LV" sz="3600" dirty="0"/>
              <a:t>RESULTS</a:t>
            </a:r>
          </a:p>
        </p:txBody>
      </p:sp>
      <p:pic>
        <p:nvPicPr>
          <p:cNvPr id="2050" name="Picture 2" descr="C:\Users\Agnese\Desktop\Stradini_logo_ENG_vert-RG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040" y="5907782"/>
            <a:ext cx="82296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Agnese\Desktop\Statistika\Analize_2019_pavasara konferencem\Samalti_ziedi_DRIFT_2019_placenis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5" r="5237"/>
          <a:stretch/>
        </p:blipFill>
        <p:spPr bwMode="auto">
          <a:xfrm>
            <a:off x="256127" y="2462272"/>
            <a:ext cx="3735659" cy="349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gnese\Desktop\Statistika\Analize_2019_pavasara konferencem\Samalti_ziedi_DRIFT_2019_HCA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57" r="7550"/>
          <a:stretch/>
        </p:blipFill>
        <p:spPr bwMode="auto">
          <a:xfrm>
            <a:off x="4147904" y="2397512"/>
            <a:ext cx="4996096" cy="365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964" y="642178"/>
            <a:ext cx="82965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>Chamomile</a:t>
            </a:r>
            <a:r>
              <a:rPr lang="lv-LV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lv-LV" sz="2000" i="1" dirty="0">
                <a:latin typeface="Arial" pitchFamily="34" charset="0"/>
                <a:cs typeface="Arial" pitchFamily="34" charset="0"/>
              </a:rPr>
              <a:t>Chamomilla </a:t>
            </a:r>
            <a:r>
              <a:rPr lang="lv-LV" sz="2000" i="1" dirty="0" smtClean="0">
                <a:latin typeface="Arial" pitchFamily="34" charset="0"/>
                <a:cs typeface="Arial" pitchFamily="34" charset="0"/>
              </a:rPr>
              <a:t>recutita</a:t>
            </a:r>
            <a:r>
              <a:rPr lang="lv-LV" sz="2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cowslip</a:t>
            </a:r>
            <a:r>
              <a:rPr lang="lv-LV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Primula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veris</a:t>
            </a:r>
            <a:r>
              <a:rPr lang="lv-LV" sz="2000" i="1" dirty="0" smtClean="0">
                <a:latin typeface="Arial" pitchFamily="34" charset="0"/>
                <a:cs typeface="Arial" pitchFamily="34" charset="0"/>
              </a:rPr>
              <a:t>), 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small-leaved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lime</a:t>
            </a:r>
            <a:r>
              <a:rPr lang="lv-LV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lv-LV" sz="2000" dirty="0">
                <a:latin typeface="Arial" pitchFamily="34" charset="0"/>
                <a:cs typeface="Arial" pitchFamily="34" charset="0"/>
              </a:rPr>
              <a:t>(</a:t>
            </a:r>
            <a:r>
              <a:rPr lang="lv-LV" sz="2000" i="1" dirty="0">
                <a:latin typeface="Arial" pitchFamily="34" charset="0"/>
                <a:cs typeface="Arial" pitchFamily="34" charset="0"/>
              </a:rPr>
              <a:t>Tilia </a:t>
            </a:r>
            <a:r>
              <a:rPr lang="lv-LV" sz="2000" i="1" dirty="0" smtClean="0">
                <a:latin typeface="Arial" pitchFamily="34" charset="0"/>
                <a:cs typeface="Arial" pitchFamily="34" charset="0"/>
              </a:rPr>
              <a:t>cordata</a:t>
            </a:r>
            <a:r>
              <a:rPr lang="lv-LV" sz="2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dwarf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everlast</a:t>
            </a:r>
            <a:r>
              <a:rPr lang="lv-LV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i="1" dirty="0" err="1"/>
              <a:t>Helichrysum</a:t>
            </a:r>
            <a:r>
              <a:rPr lang="en-US" sz="2000" i="1" dirty="0"/>
              <a:t> </a:t>
            </a:r>
            <a:r>
              <a:rPr lang="en-US" sz="2000" i="1" dirty="0" err="1" smtClean="0"/>
              <a:t>arenarium</a:t>
            </a:r>
            <a:r>
              <a:rPr lang="lv-LV" sz="2000" i="1" dirty="0" smtClean="0"/>
              <a:t>)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marigold</a:t>
            </a:r>
            <a:r>
              <a:rPr lang="lv-LV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lv-LV" sz="2000" i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Calendula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officinalis</a:t>
            </a:r>
            <a:r>
              <a:rPr lang="lv-LV" sz="2000" i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yarrow</a:t>
            </a:r>
            <a:r>
              <a:rPr lang="lv-LV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i="1" dirty="0" err="1"/>
              <a:t>Achillea</a:t>
            </a:r>
            <a:r>
              <a:rPr lang="en-US" sz="2000" i="1" dirty="0"/>
              <a:t> </a:t>
            </a:r>
            <a:r>
              <a:rPr lang="en-US" sz="2000" i="1" dirty="0" err="1" smtClean="0"/>
              <a:t>millefolium</a:t>
            </a:r>
            <a:r>
              <a:rPr lang="lv-LV" sz="2000" i="1" dirty="0" smtClean="0"/>
              <a:t>)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red clover</a:t>
            </a:r>
            <a:r>
              <a:rPr lang="lv-LV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lv-LV" sz="2000" i="1" dirty="0">
                <a:latin typeface="Arial" pitchFamily="34" charset="0"/>
                <a:cs typeface="Arial" pitchFamily="34" charset="0"/>
              </a:rPr>
              <a:t>(Trifolium </a:t>
            </a:r>
            <a:r>
              <a:rPr lang="lv-LV" sz="2000" i="1" dirty="0" smtClean="0">
                <a:latin typeface="Arial" pitchFamily="34" charset="0"/>
                <a:cs typeface="Arial" pitchFamily="34" charset="0"/>
              </a:rPr>
              <a:t>pratense)</a:t>
            </a:r>
            <a:endParaRPr lang="en-US" sz="2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29373" y="19515"/>
            <a:ext cx="1214627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Times New Roman"/>
                <a:cs typeface="Times New Roman"/>
              </a:rPr>
              <a:t>DRIFT </a:t>
            </a:r>
          </a:p>
          <a:p>
            <a:pPr algn="ctr"/>
            <a:r>
              <a:rPr lang="en-US" sz="2400" b="1" dirty="0" smtClean="0">
                <a:latin typeface="Times New Roman"/>
                <a:cs typeface="Times New Roman"/>
              </a:rPr>
              <a:t>Powder</a:t>
            </a:r>
            <a:endParaRPr lang="en-US" sz="24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77818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012" y="-83427"/>
            <a:ext cx="7886700" cy="1014094"/>
          </a:xfrm>
        </p:spPr>
        <p:txBody>
          <a:bodyPr>
            <a:normAutofit/>
          </a:bodyPr>
          <a:lstStyle/>
          <a:p>
            <a:r>
              <a:rPr lang="lv-LV" sz="3600" dirty="0"/>
              <a:t>RESULTS</a:t>
            </a:r>
          </a:p>
        </p:txBody>
      </p:sp>
      <p:pic>
        <p:nvPicPr>
          <p:cNvPr id="2050" name="Picture 2" descr="C:\Users\Agnese\Desktop\Stradini_logo_ENG_vert-RG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040" y="5907782"/>
            <a:ext cx="82296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6012" y="594325"/>
            <a:ext cx="829650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>Chamomile</a:t>
            </a:r>
            <a:r>
              <a:rPr lang="lv-LV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lv-LV" sz="2000" i="1" dirty="0">
                <a:latin typeface="Arial" pitchFamily="34" charset="0"/>
                <a:cs typeface="Arial" pitchFamily="34" charset="0"/>
              </a:rPr>
              <a:t>Chamomilla </a:t>
            </a:r>
            <a:r>
              <a:rPr lang="lv-LV" sz="2000" i="1" dirty="0" smtClean="0">
                <a:latin typeface="Arial" pitchFamily="34" charset="0"/>
                <a:cs typeface="Arial" pitchFamily="34" charset="0"/>
              </a:rPr>
              <a:t>recutita</a:t>
            </a:r>
            <a:r>
              <a:rPr lang="lv-LV" sz="2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cowslip</a:t>
            </a:r>
            <a:r>
              <a:rPr lang="lv-LV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Primula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veris</a:t>
            </a:r>
            <a:r>
              <a:rPr lang="lv-LV" sz="2000" i="1" dirty="0" smtClean="0">
                <a:latin typeface="Arial" pitchFamily="34" charset="0"/>
                <a:cs typeface="Arial" pitchFamily="34" charset="0"/>
              </a:rPr>
              <a:t>), 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small-leaved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lime</a:t>
            </a:r>
            <a:r>
              <a:rPr lang="lv-LV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lv-LV" sz="2000" dirty="0">
                <a:latin typeface="Arial" pitchFamily="34" charset="0"/>
                <a:cs typeface="Arial" pitchFamily="34" charset="0"/>
              </a:rPr>
              <a:t>(</a:t>
            </a:r>
            <a:r>
              <a:rPr lang="lv-LV" sz="2000" i="1" dirty="0">
                <a:latin typeface="Arial" pitchFamily="34" charset="0"/>
                <a:cs typeface="Arial" pitchFamily="34" charset="0"/>
              </a:rPr>
              <a:t>Tilia </a:t>
            </a:r>
            <a:r>
              <a:rPr lang="lv-LV" sz="2000" i="1" dirty="0" smtClean="0">
                <a:latin typeface="Arial" pitchFamily="34" charset="0"/>
                <a:cs typeface="Arial" pitchFamily="34" charset="0"/>
              </a:rPr>
              <a:t>cordata</a:t>
            </a:r>
            <a:r>
              <a:rPr lang="lv-LV" sz="2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dwarf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everlast</a:t>
            </a:r>
            <a:r>
              <a:rPr lang="lv-LV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Helichrysum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arenarium</a:t>
            </a:r>
            <a:r>
              <a:rPr lang="lv-LV" sz="2000" i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marigold</a:t>
            </a:r>
            <a:r>
              <a:rPr lang="lv-LV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lv-LV" sz="2000" i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Calendula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officinalis</a:t>
            </a:r>
            <a:r>
              <a:rPr lang="lv-LV" sz="2000" i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yarrow</a:t>
            </a:r>
            <a:r>
              <a:rPr lang="lv-LV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Achillea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millefolium</a:t>
            </a:r>
            <a:r>
              <a:rPr lang="lv-LV" sz="2000" i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red clover</a:t>
            </a:r>
            <a:r>
              <a:rPr lang="lv-LV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lv-LV" sz="2000" i="1" dirty="0">
                <a:latin typeface="Arial" pitchFamily="34" charset="0"/>
                <a:cs typeface="Arial" pitchFamily="34" charset="0"/>
              </a:rPr>
              <a:t>(Trifolium </a:t>
            </a:r>
            <a:r>
              <a:rPr lang="lv-LV" sz="2000" i="1" dirty="0" smtClean="0">
                <a:latin typeface="Arial" pitchFamily="34" charset="0"/>
                <a:cs typeface="Arial" pitchFamily="34" charset="0"/>
              </a:rPr>
              <a:t>pratense)</a:t>
            </a:r>
            <a:endParaRPr lang="en-US" sz="2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73238" y="6854"/>
            <a:ext cx="1970762" cy="1200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Times New Roman"/>
                <a:cs typeface="Times New Roman"/>
              </a:rPr>
              <a:t>DRIFT </a:t>
            </a:r>
          </a:p>
          <a:p>
            <a:pPr algn="ctr"/>
            <a:r>
              <a:rPr lang="en-US" sz="2400" b="1" dirty="0" smtClean="0">
                <a:latin typeface="Times New Roman"/>
                <a:cs typeface="Times New Roman"/>
              </a:rPr>
              <a:t>Powder </a:t>
            </a:r>
            <a:r>
              <a:rPr lang="en-US" sz="2400" b="1" dirty="0" err="1" smtClean="0">
                <a:latin typeface="Times New Roman"/>
                <a:cs typeface="Times New Roman"/>
              </a:rPr>
              <a:t>vs</a:t>
            </a:r>
            <a:r>
              <a:rPr lang="en-US" sz="2400" b="1" dirty="0" smtClean="0"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en-US" sz="2400" b="1" dirty="0" err="1" smtClean="0">
                <a:latin typeface="Times New Roman"/>
                <a:cs typeface="Times New Roman"/>
              </a:rPr>
              <a:t>EtOH</a:t>
            </a:r>
            <a:r>
              <a:rPr lang="en-US" sz="2400" b="1" dirty="0" smtClean="0">
                <a:latin typeface="Times New Roman"/>
                <a:cs typeface="Times New Roman"/>
              </a:rPr>
              <a:t> extract</a:t>
            </a:r>
            <a:endParaRPr lang="en-US" sz="2400" b="1" dirty="0">
              <a:latin typeface="Times New Roman"/>
              <a:cs typeface="Times New Roman"/>
            </a:endParaRPr>
          </a:p>
        </p:txBody>
      </p:sp>
      <p:pic>
        <p:nvPicPr>
          <p:cNvPr id="3074" name="Picture 2" descr="C:\Users\Agnese\Desktop\Statistika\Analize_2019_pavasara konferencem\Samalti_ziedi_vs_EtOH_DRIFT_2019_HCA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57" r="5964"/>
          <a:stretch/>
        </p:blipFill>
        <p:spPr bwMode="auto">
          <a:xfrm>
            <a:off x="3741145" y="2261333"/>
            <a:ext cx="5402855" cy="364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gnese\Desktop\Statistika\Analize_2019_pavasara konferencem\Samalti_ziedi_vs_EtOH_DRIFT_2019_placenis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0" r="6749"/>
          <a:stretch/>
        </p:blipFill>
        <p:spPr bwMode="auto">
          <a:xfrm>
            <a:off x="-381813" y="2312609"/>
            <a:ext cx="4686184" cy="429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033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7776" y="0"/>
            <a:ext cx="7886700" cy="1014094"/>
          </a:xfrm>
        </p:spPr>
        <p:txBody>
          <a:bodyPr>
            <a:normAutofit/>
          </a:bodyPr>
          <a:lstStyle/>
          <a:p>
            <a:r>
              <a:rPr lang="lv-LV" sz="3600" dirty="0" smtClean="0"/>
              <a:t>Conclusions</a:t>
            </a:r>
            <a:endParaRPr lang="lv-LV" sz="3600" dirty="0"/>
          </a:p>
        </p:txBody>
      </p:sp>
      <p:pic>
        <p:nvPicPr>
          <p:cNvPr id="2050" name="Picture 2" descr="C:\Users\Agnese\Desktop\Stradini_logo_ENG_vert-RG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040" y="5919066"/>
            <a:ext cx="82296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Agnese\Desktop\Statistika\Analize_2019_pavasara konferencem\Modeļa shema ENG 08092017 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50" y="660155"/>
            <a:ext cx="6485042" cy="608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033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529" y="0"/>
            <a:ext cx="7886700" cy="1014094"/>
          </a:xfrm>
        </p:spPr>
        <p:txBody>
          <a:bodyPr>
            <a:normAutofit/>
          </a:bodyPr>
          <a:lstStyle/>
          <a:p>
            <a:r>
              <a:rPr lang="lv-LV" sz="3600" dirty="0" smtClean="0"/>
              <a:t>Conclusions</a:t>
            </a:r>
            <a:endParaRPr lang="lv-LV" sz="3600" dirty="0"/>
          </a:p>
        </p:txBody>
      </p:sp>
      <p:pic>
        <p:nvPicPr>
          <p:cNvPr id="2050" name="Picture 2" descr="C:\Users\Agnese\Desktop\Stradini_logo_ENG_vert-RG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040" y="5872232"/>
            <a:ext cx="82296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Agnese\Desktop\Statistika\Analize_2019_pavasara konferencem\Modeļa shema ENG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75" y="178420"/>
            <a:ext cx="4350440" cy="667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889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4542" y="0"/>
            <a:ext cx="7886700" cy="1014094"/>
          </a:xfrm>
        </p:spPr>
        <p:txBody>
          <a:bodyPr>
            <a:normAutofit/>
          </a:bodyPr>
          <a:lstStyle/>
          <a:p>
            <a:r>
              <a:rPr lang="lv-LV" sz="3600" dirty="0" smtClean="0"/>
              <a:t>Conclusions</a:t>
            </a:r>
            <a:endParaRPr lang="lv-LV" sz="3600" dirty="0"/>
          </a:p>
        </p:txBody>
      </p:sp>
      <p:pic>
        <p:nvPicPr>
          <p:cNvPr id="2050" name="Picture 2" descr="C:\Users\Agnese\Desktop\Stradini_logo_ENG_vert-RG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040" y="5852160"/>
            <a:ext cx="82296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Agnese\Desktop\Statistika\Analize_2019_pavasara konferencem\Modeļa shema ENG 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422" y="111512"/>
            <a:ext cx="4734220" cy="674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058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4542" y="0"/>
            <a:ext cx="7886700" cy="1014094"/>
          </a:xfrm>
        </p:spPr>
        <p:txBody>
          <a:bodyPr>
            <a:normAutofit/>
          </a:bodyPr>
          <a:lstStyle/>
          <a:p>
            <a:r>
              <a:rPr lang="lv-LV" sz="3600" dirty="0" smtClean="0"/>
              <a:t>Conclusions</a:t>
            </a:r>
            <a:endParaRPr lang="lv-LV" sz="3600" dirty="0"/>
          </a:p>
        </p:txBody>
      </p:sp>
      <p:pic>
        <p:nvPicPr>
          <p:cNvPr id="2050" name="Picture 2" descr="C:\Users\Agnese\Desktop\Stradini_logo_ENG_vert-RG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040" y="5852160"/>
            <a:ext cx="82296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34898" y="680873"/>
            <a:ext cx="847492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dirty="0" smtClean="0"/>
              <a:t>	</a:t>
            </a:r>
            <a:r>
              <a:rPr lang="lv-LV" sz="2400" dirty="0" smtClean="0">
                <a:latin typeface="Arial" pitchFamily="34" charset="0"/>
                <a:cs typeface="Arial" pitchFamily="34" charset="0"/>
              </a:rPr>
              <a:t>Comparison </a:t>
            </a:r>
            <a:r>
              <a:rPr lang="lv-LV" sz="2400" dirty="0">
                <a:latin typeface="Arial" pitchFamily="34" charset="0"/>
                <a:cs typeface="Arial" pitchFamily="34" charset="0"/>
              </a:rPr>
              <a:t>between spectra recorded by PAS and DRIFT showed high sensitivity and good resolution. </a:t>
            </a:r>
            <a:endParaRPr lang="lv-LV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lv-LV" sz="2400" dirty="0">
                <a:latin typeface="Arial" pitchFamily="34" charset="0"/>
                <a:cs typeface="Arial" pitchFamily="34" charset="0"/>
              </a:rPr>
              <a:t>It has been demonstrated that PAS and DRIFT can be a useful experimental tool for the characterization and discrimination of herbals</a:t>
            </a:r>
            <a:r>
              <a:rPr lang="lv-LV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lv-LV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lv-LV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lv-LV" sz="24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lv-LV" sz="2400" dirty="0">
                <a:latin typeface="Arial" pitchFamily="34" charset="0"/>
                <a:cs typeface="Arial" pitchFamily="34" charset="0"/>
              </a:rPr>
              <a:t>results obtained provide information about the spectral behavior of homogenized herbal </a:t>
            </a:r>
            <a:r>
              <a:rPr lang="lv-LV" sz="2400" dirty="0" smtClean="0">
                <a:latin typeface="Arial" pitchFamily="34" charset="0"/>
                <a:cs typeface="Arial" pitchFamily="34" charset="0"/>
              </a:rPr>
              <a:t>powder </a:t>
            </a:r>
            <a:r>
              <a:rPr lang="lv-LV" sz="2400" dirty="0">
                <a:latin typeface="Arial" pitchFamily="34" charset="0"/>
                <a:cs typeface="Arial" pitchFamily="34" charset="0"/>
              </a:rPr>
              <a:t>can be useful for establishing identification and discrimination criteria. 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lv-LV" sz="24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r>
              <a:rPr lang="lv-LV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FTIR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spectroscopy, in conjunction with multidimensional statistical analysis (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Chemometrics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), offers an extensive scope for herbal medicine studies.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779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208" y="-121920"/>
            <a:ext cx="7886700" cy="1325563"/>
          </a:xfrm>
        </p:spPr>
        <p:txBody>
          <a:bodyPr/>
          <a:lstStyle/>
          <a:p>
            <a:r>
              <a:rPr lang="lv-LV" dirty="0"/>
              <a:t>OUTLINE</a:t>
            </a:r>
          </a:p>
        </p:txBody>
      </p:sp>
      <p:pic>
        <p:nvPicPr>
          <p:cNvPr id="2050" name="Picture 2" descr="C:\Users\Agnese\Desktop\Stradini_logo_ENG_vert-RG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040" y="5928360"/>
            <a:ext cx="82296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55483" y="1485885"/>
            <a:ext cx="7988711" cy="2663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2800" dirty="0" smtClean="0">
                <a:latin typeface="Arial"/>
                <a:cs typeface="Arial"/>
              </a:rPr>
              <a:t>About the Postdoc project</a:t>
            </a:r>
            <a:endParaRPr lang="lv-LV" sz="2800" dirty="0">
              <a:latin typeface="Arial"/>
              <a:cs typeface="Arial"/>
            </a:endParaRP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lv-LV" sz="2800" dirty="0">
                <a:latin typeface="Arial"/>
                <a:cs typeface="Arial"/>
              </a:rPr>
              <a:t>FTIR sampling </a:t>
            </a:r>
            <a:r>
              <a:rPr lang="lv-LV" sz="2800" dirty="0" smtClean="0">
                <a:latin typeface="Arial"/>
                <a:cs typeface="Arial"/>
              </a:rPr>
              <a:t>methods (DRIFT and PAS)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lv-LV" sz="2800" dirty="0" smtClean="0">
                <a:latin typeface="Arial"/>
                <a:cs typeface="Arial"/>
              </a:rPr>
              <a:t>Samples and sample preparation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lv-LV" sz="2800" dirty="0" smtClean="0">
                <a:latin typeface="Arial"/>
                <a:cs typeface="Arial"/>
              </a:rPr>
              <a:t>Spectra processing and analysis</a:t>
            </a:r>
            <a:endParaRPr lang="lv-LV" sz="2800" dirty="0">
              <a:latin typeface="Arial"/>
              <a:cs typeface="Arial"/>
            </a:endParaRP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lv-LV" sz="2800" dirty="0">
                <a:latin typeface="Arial"/>
                <a:cs typeface="Arial"/>
              </a:rPr>
              <a:t>Examples</a:t>
            </a:r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0215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48235" y="1726044"/>
            <a:ext cx="823258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	</a:t>
            </a:r>
            <a:r>
              <a:rPr lang="en-US" sz="2400" dirty="0" smtClean="0">
                <a:latin typeface="Times New Roman"/>
                <a:cs typeface="Times New Roman"/>
              </a:rPr>
              <a:t>Acknowledgments.</a:t>
            </a:r>
            <a:r>
              <a:rPr lang="en-US" sz="2400" dirty="0">
                <a:latin typeface="Times New Roman"/>
                <a:cs typeface="Times New Roman"/>
              </a:rPr>
              <a:t> </a:t>
            </a:r>
            <a:endParaRPr lang="en-US" sz="2400" dirty="0" smtClean="0">
              <a:latin typeface="Times New Roman"/>
              <a:cs typeface="Times New Roman"/>
            </a:endParaRPr>
          </a:p>
          <a:p>
            <a:pPr algn="just"/>
            <a:endParaRPr lang="en-US" sz="2400" dirty="0">
              <a:latin typeface="Times New Roman"/>
              <a:cs typeface="Times New Roman"/>
            </a:endParaRPr>
          </a:p>
          <a:p>
            <a:pPr algn="just"/>
            <a:r>
              <a:rPr lang="en-US" sz="2400" dirty="0" smtClean="0">
                <a:latin typeface="Times New Roman"/>
                <a:cs typeface="Times New Roman"/>
              </a:rPr>
              <a:t>	The </a:t>
            </a:r>
            <a:r>
              <a:rPr lang="en-US" sz="2400" dirty="0">
                <a:latin typeface="Times New Roman"/>
                <a:cs typeface="Times New Roman"/>
              </a:rPr>
              <a:t>research received funding from the ERAF Post-doctoral Research Support Program project Nr. 1.1.1.2/16/I/001 Research application "Development of screening methods by innovative spectroscopy techniques and </a:t>
            </a:r>
            <a:r>
              <a:rPr lang="en-US" sz="2400" dirty="0" err="1">
                <a:latin typeface="Times New Roman"/>
                <a:cs typeface="Times New Roman"/>
              </a:rPr>
              <a:t>chemometrics</a:t>
            </a:r>
            <a:r>
              <a:rPr lang="en-US" sz="2400" dirty="0">
                <a:latin typeface="Times New Roman"/>
                <a:cs typeface="Times New Roman"/>
              </a:rPr>
              <a:t> in research of herbal medicine", Nr. 1.1.1.2/VIAA/2/18/</a:t>
            </a:r>
            <a:r>
              <a:rPr lang="en-US" sz="2400" dirty="0" smtClean="0">
                <a:latin typeface="Times New Roman"/>
                <a:cs typeface="Times New Roman"/>
              </a:rPr>
              <a:t>273.</a:t>
            </a:r>
          </a:p>
          <a:p>
            <a:pPr algn="just"/>
            <a:endParaRPr lang="en-US" sz="2400" dirty="0">
              <a:latin typeface="Times New Roman"/>
              <a:cs typeface="Times New Roman"/>
            </a:endParaRPr>
          </a:p>
          <a:p>
            <a:pPr algn="just"/>
            <a:r>
              <a:rPr lang="en-US" sz="2400" dirty="0" smtClean="0">
                <a:latin typeface="Times New Roman"/>
                <a:cs typeface="Times New Roman"/>
              </a:rPr>
              <a:t>	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6469" y="4559158"/>
            <a:ext cx="78804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	Latvian </a:t>
            </a:r>
            <a:r>
              <a:rPr lang="en-US" sz="2400" dirty="0">
                <a:latin typeface="Times New Roman"/>
                <a:cs typeface="Times New Roman"/>
              </a:rPr>
              <a:t>Assay </a:t>
            </a:r>
            <a:r>
              <a:rPr lang="en-US" sz="2400" dirty="0" smtClean="0">
                <a:latin typeface="Times New Roman"/>
                <a:cs typeface="Times New Roman"/>
              </a:rPr>
              <a:t>Office (</a:t>
            </a:r>
            <a:r>
              <a:rPr lang="en-US" sz="2400" dirty="0">
                <a:latin typeface="Times New Roman"/>
                <a:cs typeface="Times New Roman"/>
              </a:rPr>
              <a:t>VSIA </a:t>
            </a:r>
            <a:r>
              <a:rPr lang="en-US" sz="2400" dirty="0" err="1">
                <a:latin typeface="Times New Roman"/>
                <a:cs typeface="Times New Roman"/>
              </a:rPr>
              <a:t>Latvijas</a:t>
            </a:r>
            <a:r>
              <a:rPr lang="en-US" sz="2400" dirty="0">
                <a:latin typeface="Times New Roman"/>
                <a:cs typeface="Times New Roman"/>
              </a:rPr>
              <a:t> proves </a:t>
            </a:r>
            <a:r>
              <a:rPr lang="en-US" sz="2400" dirty="0" err="1" smtClean="0">
                <a:latin typeface="Times New Roman"/>
                <a:cs typeface="Times New Roman"/>
              </a:rPr>
              <a:t>birojs</a:t>
            </a:r>
            <a:r>
              <a:rPr lang="en-US" sz="2400" dirty="0" smtClean="0">
                <a:latin typeface="Times New Roman"/>
                <a:cs typeface="Times New Roman"/>
              </a:rPr>
              <a:t>) </a:t>
            </a:r>
            <a:r>
              <a:rPr lang="en-US" sz="2400" dirty="0">
                <a:latin typeface="Times New Roman"/>
                <a:cs typeface="Times New Roman"/>
              </a:rPr>
              <a:t>for </a:t>
            </a:r>
            <a:endParaRPr lang="en-US" sz="2400" dirty="0" smtClean="0">
              <a:latin typeface="Times New Roman"/>
              <a:cs typeface="Times New Roman"/>
            </a:endParaRPr>
          </a:p>
          <a:p>
            <a:r>
              <a:rPr lang="en-US" sz="2400" smtClean="0">
                <a:latin typeface="Times New Roman"/>
                <a:cs typeface="Times New Roman"/>
              </a:rPr>
              <a:t>permission </a:t>
            </a:r>
            <a:r>
              <a:rPr lang="en-US" sz="2400">
                <a:latin typeface="Times New Roman"/>
                <a:cs typeface="Times New Roman"/>
              </a:rPr>
              <a:t>to </a:t>
            </a:r>
            <a:r>
              <a:rPr lang="en-US" sz="2400" smtClean="0">
                <a:latin typeface="Times New Roman"/>
                <a:cs typeface="Times New Roman"/>
              </a:rPr>
              <a:t>use </a:t>
            </a:r>
            <a:r>
              <a:rPr lang="en-US" sz="2400" dirty="0">
                <a:latin typeface="Times New Roman"/>
                <a:cs typeface="Times New Roman"/>
              </a:rPr>
              <a:t>the DRIFT and </a:t>
            </a:r>
            <a:r>
              <a:rPr lang="en-US" sz="2400">
                <a:latin typeface="Times New Roman"/>
                <a:cs typeface="Times New Roman"/>
              </a:rPr>
              <a:t>PAD </a:t>
            </a:r>
            <a:r>
              <a:rPr lang="en-US" sz="2400" smtClean="0">
                <a:latin typeface="Times New Roman"/>
                <a:cs typeface="Times New Roman"/>
              </a:rPr>
              <a:t>equipment.</a:t>
            </a:r>
            <a:endParaRPr lang="en-US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50078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208" y="-121920"/>
            <a:ext cx="7886700" cy="1325563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Project Goal </a:t>
            </a:r>
            <a:endParaRPr lang="lv-LV" dirty="0"/>
          </a:p>
        </p:txBody>
      </p:sp>
      <p:pic>
        <p:nvPicPr>
          <p:cNvPr id="2050" name="Picture 2" descr="C:\Users\Agnese\Desktop\Stradini_logo_ENG_vert-RG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040" y="5928360"/>
            <a:ext cx="82296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46760" y="819508"/>
            <a:ext cx="7909560" cy="1289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develop quality control methods for herbal medicine (HMs) using innovative, rapid,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integratable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into production process spectroscopy (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Raman SERS, LIBS, PAS-FTIR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methods and multivariate data processing methods.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89610" y="2122868"/>
            <a:ext cx="7886700" cy="10429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7030A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Objectives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845820" y="3035300"/>
            <a:ext cx="7886700" cy="2307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00000"/>
              </a:lnSpc>
              <a:spcBef>
                <a:spcPts val="600"/>
              </a:spcBef>
              <a:buAutoNum type="arabicParenR"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To test non-destructive FTIR spectroscopy techniques: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photoacoustic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spectroscopy (PAS)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, diffuse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reflectance (DRIFT)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for herbals.</a:t>
            </a:r>
          </a:p>
          <a:p>
            <a:pPr marL="457200" indent="-457200" algn="just">
              <a:lnSpc>
                <a:spcPct val="100000"/>
              </a:lnSpc>
              <a:spcBef>
                <a:spcPts val="600"/>
              </a:spcBef>
              <a:buAutoNum type="arabicParenR"/>
            </a:pP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To 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design and test HMs sample preparation 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methods for 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non-destructive spectroscopy techniques 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PAS and DRIFT.</a:t>
            </a:r>
          </a:p>
          <a:p>
            <a:pPr marL="457200" indent="-457200" algn="just">
              <a:lnSpc>
                <a:spcPct val="100000"/>
              </a:lnSpc>
              <a:spcBef>
                <a:spcPts val="600"/>
              </a:spcBef>
              <a:buAutoNum type="arabicParenR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To design a model for unsupervised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statistical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data analyses (PCA,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HCA)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993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64706" cy="104588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Environmental </a:t>
            </a:r>
            <a:r>
              <a:rPr lang="en-US" sz="4000" dirty="0" err="1" smtClean="0"/>
              <a:t>vs</a:t>
            </a:r>
            <a:r>
              <a:rPr lang="en-US" sz="4000" dirty="0" smtClean="0"/>
              <a:t> Industry</a:t>
            </a:r>
            <a:endParaRPr lang="lv-LV" sz="4000" dirty="0"/>
          </a:p>
        </p:txBody>
      </p:sp>
      <p:pic>
        <p:nvPicPr>
          <p:cNvPr id="2050" name="Picture 2" descr="C:\Users\Agnese\Desktop\Stradini_logo_ENG_vert-RG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040" y="5928360"/>
            <a:ext cx="82296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224117" y="959036"/>
            <a:ext cx="4557059" cy="545072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 smtClean="0">
                <a:latin typeface="Times New Roman"/>
                <a:cs typeface="Times New Roman"/>
              </a:rPr>
              <a:t>Variable materials </a:t>
            </a:r>
            <a:r>
              <a:rPr lang="mr-IN" dirty="0" smtClean="0">
                <a:latin typeface="Times New Roman"/>
                <a:cs typeface="Times New Roman"/>
              </a:rPr>
              <a:t>–</a:t>
            </a:r>
            <a:r>
              <a:rPr lang="en-US" dirty="0" smtClean="0">
                <a:latin typeface="Times New Roman"/>
                <a:cs typeface="Times New Roman"/>
              </a:rPr>
              <a:t> intraspecific variation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latin typeface="Times New Roman"/>
                <a:cs typeface="Times New Roman"/>
              </a:rPr>
              <a:t>Variation is raw material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 smtClean="0">
                <a:latin typeface="Times New Roman"/>
                <a:cs typeface="Times New Roman"/>
              </a:rPr>
              <a:t>  </a:t>
            </a:r>
            <a:r>
              <a:rPr lang="en-US" smtClean="0">
                <a:latin typeface="Times New Roman"/>
                <a:cs typeface="Times New Roman"/>
              </a:rPr>
              <a:t> for </a:t>
            </a:r>
            <a:r>
              <a:rPr lang="en-US" dirty="0" smtClean="0">
                <a:latin typeface="Times New Roman"/>
                <a:cs typeface="Times New Roman"/>
              </a:rPr>
              <a:t>natural selection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latin typeface="Times New Roman"/>
                <a:cs typeface="Times New Roman"/>
              </a:rPr>
              <a:t>Samples collected under difficult conditions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latin typeface="Times New Roman"/>
                <a:cs typeface="Times New Roman"/>
              </a:rPr>
              <a:t>Error due to collection artifacts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latin typeface="Times New Roman"/>
                <a:cs typeface="Times New Roman"/>
              </a:rPr>
              <a:t>Laboratory analysis of environmental samples is more prone to interference.       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153647" y="1138332"/>
            <a:ext cx="4781177" cy="4658843"/>
          </a:xfrm>
          <a:gradFill flip="none" rotWithShape="1">
            <a:gsLst>
              <a:gs pos="0">
                <a:srgbClr val="FFFF00">
                  <a:alpha val="76000"/>
                </a:srgbClr>
              </a:gs>
              <a:gs pos="100000">
                <a:srgbClr val="FFFFFF">
                  <a:alpha val="76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 smtClean="0">
                <a:latin typeface="Times New Roman"/>
                <a:cs typeface="Times New Roman"/>
              </a:rPr>
              <a:t>Homogeneous materials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latin typeface="Times New Roman"/>
                <a:cs typeface="Times New Roman"/>
              </a:rPr>
              <a:t>Outliers identified &amp; excluded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latin typeface="Times New Roman"/>
                <a:cs typeface="Times New Roman"/>
              </a:rPr>
              <a:t>Aim is to produce uniformity!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latin typeface="Times New Roman"/>
                <a:cs typeface="Times New Roman"/>
              </a:rPr>
              <a:t>Data collected under stand. cond.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latin typeface="Times New Roman"/>
                <a:cs typeface="Times New Roman"/>
              </a:rPr>
              <a:t>Range of expected values known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latin typeface="Times New Roman"/>
                <a:cs typeface="Times New Roman"/>
              </a:rPr>
              <a:t>Laboratory methods better       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latin typeface="Times New Roman"/>
                <a:cs typeface="Times New Roman"/>
              </a:rPr>
              <a:t>Sample size larger 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92002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208" y="-121920"/>
            <a:ext cx="7886700" cy="1325563"/>
          </a:xfrm>
        </p:spPr>
        <p:txBody>
          <a:bodyPr/>
          <a:lstStyle/>
          <a:p>
            <a:r>
              <a:rPr lang="en-US" dirty="0" smtClean="0"/>
              <a:t>1. </a:t>
            </a:r>
            <a:r>
              <a:rPr lang="lv-LV" dirty="0" smtClean="0"/>
              <a:t>FTIR </a:t>
            </a:r>
            <a:r>
              <a:rPr lang="lv-LV" dirty="0"/>
              <a:t>sampling </a:t>
            </a:r>
            <a:r>
              <a:rPr lang="lv-LV" dirty="0" smtClean="0"/>
              <a:t>methods</a:t>
            </a:r>
            <a:endParaRPr lang="lv-LV" dirty="0"/>
          </a:p>
        </p:txBody>
      </p:sp>
      <p:pic>
        <p:nvPicPr>
          <p:cNvPr id="2050" name="Picture 2" descr="C:\Users\Agnese\Desktop\Stradini_logo_ENG_vert-RG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040" y="5928360"/>
            <a:ext cx="82296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Macintosh HD:Users:agnesebrangule:Desktop:DISERTACIJA_2017:Attēli_kops_ENG:PAS shema eng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" y="1255514"/>
            <a:ext cx="3403283" cy="2111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3" name="Picture 5" descr="C:\Users\Agnese\Dropbox\vis kas\DRIFT_5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85"/>
          <a:stretch/>
        </p:blipFill>
        <p:spPr bwMode="auto">
          <a:xfrm>
            <a:off x="4757121" y="1314413"/>
            <a:ext cx="3876339" cy="199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5488" y="689528"/>
            <a:ext cx="38654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000" b="1" dirty="0"/>
              <a:t>Cantilever-</a:t>
            </a:r>
            <a:r>
              <a:rPr lang="en-GB" sz="2000" b="1" dirty="0" smtClean="0"/>
              <a:t>enhanced</a:t>
            </a:r>
            <a:endParaRPr lang="en-GB" sz="2000" b="1" dirty="0"/>
          </a:p>
          <a:p>
            <a:pPr algn="ctr"/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hotoacoustic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spectroscopy (PAS)</a:t>
            </a:r>
            <a:endParaRPr lang="en-US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5434422" y="892016"/>
            <a:ext cx="32624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Diffuse 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reflectance (DRIFT)</a:t>
            </a:r>
            <a:endParaRPr lang="en-US" sz="2000" b="1" dirty="0"/>
          </a:p>
        </p:txBody>
      </p:sp>
      <p:pic>
        <p:nvPicPr>
          <p:cNvPr id="1026" name="Picture 2" descr="C:\Users\Agnese\Dropbox\Agnese\IMG_20190309_13233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" y="3366573"/>
            <a:ext cx="5047994" cy="2834640"/>
          </a:xfrm>
          <a:prstGeom prst="rect">
            <a:avLst/>
          </a:prstGeom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6210710" y="4973485"/>
            <a:ext cx="1409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PAS cell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68138" y="3962400"/>
            <a:ext cx="2420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DRIFT Al sampling cup  </a:t>
            </a:r>
            <a:endParaRPr lang="en-US" dirty="0"/>
          </a:p>
        </p:txBody>
      </p:sp>
      <p:cxnSp>
        <p:nvCxnSpPr>
          <p:cNvPr id="8" name="Straight Arrow Connector 7"/>
          <p:cNvCxnSpPr>
            <a:stCxn id="10" idx="1"/>
          </p:cNvCxnSpPr>
          <p:nvPr/>
        </p:nvCxnSpPr>
        <p:spPr>
          <a:xfrm flipH="1">
            <a:off x="3048000" y="4147066"/>
            <a:ext cx="3020138" cy="777257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1"/>
          </p:cNvCxnSpPr>
          <p:nvPr/>
        </p:nvCxnSpPr>
        <p:spPr>
          <a:xfrm flipH="1" flipV="1">
            <a:off x="4757174" y="5084917"/>
            <a:ext cx="1453536" cy="73234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1764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146" y="0"/>
            <a:ext cx="7886700" cy="1055985"/>
          </a:xfrm>
        </p:spPr>
        <p:txBody>
          <a:bodyPr/>
          <a:lstStyle/>
          <a:p>
            <a:r>
              <a:rPr lang="lv-LV" dirty="0"/>
              <a:t>2</a:t>
            </a:r>
            <a:r>
              <a:rPr lang="en-US" dirty="0" smtClean="0"/>
              <a:t>. </a:t>
            </a:r>
            <a:r>
              <a:rPr lang="lv-LV" dirty="0" smtClean="0"/>
              <a:t>Sample preparation</a:t>
            </a:r>
            <a:endParaRPr lang="lv-LV" dirty="0"/>
          </a:p>
        </p:txBody>
      </p:sp>
      <p:pic>
        <p:nvPicPr>
          <p:cNvPr id="2050" name="Picture 2" descr="C:\Users\Agnese\Desktop\Stradini_logo_ENG_vert-RG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918" y="5852160"/>
            <a:ext cx="82296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-40536" y="1147312"/>
            <a:ext cx="207999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i="1" dirty="0" err="1" smtClean="0"/>
              <a:t>Chamomilla</a:t>
            </a:r>
            <a:r>
              <a:rPr lang="en-US" i="1" dirty="0" smtClean="0"/>
              <a:t> </a:t>
            </a:r>
            <a:r>
              <a:rPr lang="en-US" i="1" dirty="0" err="1" smtClean="0"/>
              <a:t>recutita</a:t>
            </a:r>
            <a:endParaRPr lang="en-US" i="1" dirty="0"/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31674" cy="1218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51237" y="851129"/>
            <a:ext cx="1269899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b="1" dirty="0"/>
              <a:t>Chamomile</a:t>
            </a:r>
          </a:p>
        </p:txBody>
      </p:sp>
      <p:pic>
        <p:nvPicPr>
          <p:cNvPr id="13" name="Picture 12" descr="KU_1_nemalts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7" t="32378" r="36384" b="38829"/>
          <a:stretch/>
        </p:blipFill>
        <p:spPr>
          <a:xfrm>
            <a:off x="278581" y="1668420"/>
            <a:ext cx="1195169" cy="1327354"/>
          </a:xfrm>
          <a:prstGeom prst="rect">
            <a:avLst/>
          </a:prstGeom>
        </p:spPr>
      </p:pic>
      <p:pic>
        <p:nvPicPr>
          <p:cNvPr id="14" name="Picture 13" descr="KU_1_malts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52" t="43967" r="38511" b="36678"/>
          <a:stretch/>
        </p:blipFill>
        <p:spPr>
          <a:xfrm>
            <a:off x="1537946" y="1668420"/>
            <a:ext cx="794774" cy="1327356"/>
          </a:xfrm>
          <a:prstGeom prst="rect">
            <a:avLst/>
          </a:prstGeom>
        </p:spPr>
      </p:pic>
      <p:pic>
        <p:nvPicPr>
          <p:cNvPr id="15" name="Picture 14" descr="KU_2_nemalts.jpg"/>
          <p:cNvPicPr>
            <a:picLocks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3" t="36320" r="43712" b="38590"/>
          <a:stretch/>
        </p:blipFill>
        <p:spPr>
          <a:xfrm>
            <a:off x="259754" y="3044938"/>
            <a:ext cx="1196255" cy="1332000"/>
          </a:xfrm>
          <a:prstGeom prst="rect">
            <a:avLst/>
          </a:prstGeom>
        </p:spPr>
      </p:pic>
      <p:pic>
        <p:nvPicPr>
          <p:cNvPr id="16" name="Picture 15" descr="KU_2a_malts.jpg"/>
          <p:cNvPicPr>
            <a:picLocks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1" t="31660" r="42341" b="42175"/>
          <a:stretch/>
        </p:blipFill>
        <p:spPr>
          <a:xfrm>
            <a:off x="1529749" y="3053128"/>
            <a:ext cx="792000" cy="1332000"/>
          </a:xfrm>
          <a:prstGeom prst="rect">
            <a:avLst/>
          </a:prstGeom>
        </p:spPr>
      </p:pic>
      <p:pic>
        <p:nvPicPr>
          <p:cNvPr id="17" name="Picture 16" descr="KU_3_malts.jpg"/>
          <p:cNvPicPr>
            <a:picLocks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2" t="36012" r="37247" b="44953"/>
          <a:stretch/>
        </p:blipFill>
        <p:spPr>
          <a:xfrm>
            <a:off x="1543658" y="4447385"/>
            <a:ext cx="792000" cy="1305445"/>
          </a:xfrm>
          <a:prstGeom prst="rect">
            <a:avLst/>
          </a:prstGeom>
        </p:spPr>
      </p:pic>
      <p:pic>
        <p:nvPicPr>
          <p:cNvPr id="18" name="Picture 17" descr="KU_3_nemalts.jpg"/>
          <p:cNvPicPr>
            <a:picLocks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20" t="45532" r="31100" b="34919"/>
          <a:stretch/>
        </p:blipFill>
        <p:spPr>
          <a:xfrm>
            <a:off x="247319" y="4438383"/>
            <a:ext cx="1224000" cy="1332000"/>
          </a:xfrm>
          <a:prstGeom prst="rect">
            <a:avLst/>
          </a:prstGeom>
        </p:spPr>
      </p:pic>
      <p:pic>
        <p:nvPicPr>
          <p:cNvPr id="3" name="Picture 2" descr="KU_4_malts.jpg"/>
          <p:cNvPicPr>
            <a:picLocks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64" t="45980" r="32705" b="42009"/>
          <a:stretch/>
        </p:blipFill>
        <p:spPr>
          <a:xfrm>
            <a:off x="5704734" y="1669664"/>
            <a:ext cx="792000" cy="1332000"/>
          </a:xfrm>
          <a:prstGeom prst="rect">
            <a:avLst/>
          </a:prstGeom>
        </p:spPr>
      </p:pic>
      <p:pic>
        <p:nvPicPr>
          <p:cNvPr id="4" name="Picture 3" descr="KU_4_nemalts.jpg"/>
          <p:cNvPicPr>
            <a:picLocks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0" t="14406" r="41217" b="66559"/>
          <a:stretch/>
        </p:blipFill>
        <p:spPr>
          <a:xfrm>
            <a:off x="4402745" y="1669229"/>
            <a:ext cx="1224000" cy="1305445"/>
          </a:xfrm>
          <a:prstGeom prst="rect">
            <a:avLst/>
          </a:prstGeom>
        </p:spPr>
      </p:pic>
      <p:pic>
        <p:nvPicPr>
          <p:cNvPr id="5" name="Picture 4" descr="KU_5_malts.jpg"/>
          <p:cNvPicPr>
            <a:picLocks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6" t="38407" r="30542" b="46937"/>
          <a:stretch/>
        </p:blipFill>
        <p:spPr>
          <a:xfrm>
            <a:off x="5696647" y="3062054"/>
            <a:ext cx="792000" cy="1314923"/>
          </a:xfrm>
          <a:prstGeom prst="rect">
            <a:avLst/>
          </a:prstGeom>
        </p:spPr>
      </p:pic>
      <p:pic>
        <p:nvPicPr>
          <p:cNvPr id="6" name="Picture 5" descr="KU_5_nemalts.jpg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6" t="30248" r="37171" b="50410"/>
          <a:stretch/>
        </p:blipFill>
        <p:spPr>
          <a:xfrm>
            <a:off x="4408449" y="3057757"/>
            <a:ext cx="1213556" cy="1326446"/>
          </a:xfrm>
          <a:prstGeom prst="rect">
            <a:avLst/>
          </a:prstGeom>
        </p:spPr>
      </p:pic>
      <p:pic>
        <p:nvPicPr>
          <p:cNvPr id="7" name="Picture 6" descr="IMG_20190308_162043.jpg"/>
          <p:cNvPicPr>
            <a:picLocks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94" t="22289" r="43163" b="57136"/>
          <a:stretch/>
        </p:blipFill>
        <p:spPr>
          <a:xfrm>
            <a:off x="4396221" y="4458605"/>
            <a:ext cx="1224000" cy="1332000"/>
          </a:xfrm>
          <a:prstGeom prst="rect">
            <a:avLst/>
          </a:prstGeom>
        </p:spPr>
      </p:pic>
      <p:pic>
        <p:nvPicPr>
          <p:cNvPr id="19" name="Picture 18" descr="IMG_20190308_162043.jpg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35" t="61933" r="47537" b="26658"/>
          <a:stretch/>
        </p:blipFill>
        <p:spPr>
          <a:xfrm>
            <a:off x="5700047" y="4449964"/>
            <a:ext cx="805613" cy="13169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96685" y="1742786"/>
            <a:ext cx="14670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Times New Roman"/>
                <a:cs typeface="Times New Roman"/>
              </a:rPr>
              <a:t>“</a:t>
            </a:r>
            <a:r>
              <a:rPr lang="en-US" sz="2000" dirty="0" err="1" smtClean="0">
                <a:latin typeface="Times New Roman"/>
                <a:cs typeface="Times New Roman"/>
              </a:rPr>
              <a:t>Apsara</a:t>
            </a:r>
            <a:r>
              <a:rPr lang="en-US" sz="2000" dirty="0" smtClean="0">
                <a:latin typeface="Times New Roman"/>
                <a:cs typeface="Times New Roman"/>
              </a:rPr>
              <a:t>”,</a:t>
            </a:r>
          </a:p>
          <a:p>
            <a:pPr algn="ctr"/>
            <a:r>
              <a:rPr lang="en-US" sz="2000" dirty="0" smtClean="0">
                <a:latin typeface="Times New Roman"/>
                <a:cs typeface="Times New Roman"/>
              </a:rPr>
              <a:t>Teabags, LV</a:t>
            </a:r>
          </a:p>
          <a:p>
            <a:pPr algn="ctr"/>
            <a:r>
              <a:rPr lang="en-US" sz="2000" dirty="0" smtClean="0">
                <a:latin typeface="Times New Roman"/>
                <a:cs typeface="Times New Roman"/>
              </a:rPr>
              <a:t>KU_4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23472" y="4492871"/>
            <a:ext cx="13741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Times New Roman"/>
                <a:cs typeface="Times New Roman"/>
              </a:rPr>
              <a:t>“</a:t>
            </a:r>
            <a:r>
              <a:rPr lang="en-US" sz="2000" dirty="0" err="1" smtClean="0">
                <a:latin typeface="Times New Roman"/>
                <a:cs typeface="Times New Roman"/>
              </a:rPr>
              <a:t>Možums</a:t>
            </a:r>
            <a:r>
              <a:rPr lang="en-US" sz="2000" dirty="0" smtClean="0">
                <a:latin typeface="Times New Roman"/>
                <a:cs typeface="Times New Roman"/>
              </a:rPr>
              <a:t>”,</a:t>
            </a:r>
          </a:p>
          <a:p>
            <a:pPr algn="ctr"/>
            <a:r>
              <a:rPr lang="en-US" sz="2000" dirty="0" smtClean="0">
                <a:latin typeface="Times New Roman"/>
                <a:cs typeface="Times New Roman"/>
              </a:rPr>
              <a:t>Teabags</a:t>
            </a:r>
          </a:p>
          <a:p>
            <a:pPr algn="ctr"/>
            <a:r>
              <a:rPr lang="en-US" sz="2000" dirty="0" smtClean="0">
                <a:latin typeface="Times New Roman"/>
                <a:cs typeface="Times New Roman"/>
              </a:rPr>
              <a:t>KU_6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89913" y="1679027"/>
            <a:ext cx="16802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Times New Roman"/>
                <a:cs typeface="Times New Roman"/>
              </a:rPr>
              <a:t>“Linda </a:t>
            </a:r>
            <a:r>
              <a:rPr lang="en-US" sz="2000" dirty="0" err="1" smtClean="0">
                <a:latin typeface="Times New Roman"/>
                <a:cs typeface="Times New Roman"/>
              </a:rPr>
              <a:t>Griin</a:t>
            </a:r>
            <a:r>
              <a:rPr lang="en-US" sz="2000" dirty="0" smtClean="0">
                <a:latin typeface="Times New Roman"/>
                <a:cs typeface="Times New Roman"/>
              </a:rPr>
              <a:t>”,</a:t>
            </a:r>
          </a:p>
          <a:p>
            <a:pPr algn="ctr"/>
            <a:r>
              <a:rPr lang="en-US" sz="2000" dirty="0" smtClean="0">
                <a:latin typeface="Times New Roman"/>
                <a:cs typeface="Times New Roman"/>
              </a:rPr>
              <a:t>Flowers, LV</a:t>
            </a:r>
          </a:p>
          <a:p>
            <a:pPr algn="ctr"/>
            <a:r>
              <a:rPr lang="en-US" sz="2000" dirty="0" smtClean="0">
                <a:latin typeface="Times New Roman"/>
                <a:cs typeface="Times New Roman"/>
              </a:rPr>
              <a:t>KU_1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70665" y="3124594"/>
            <a:ext cx="14542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Times New Roman"/>
                <a:cs typeface="Times New Roman"/>
              </a:rPr>
              <a:t>“RFF”,</a:t>
            </a:r>
          </a:p>
          <a:p>
            <a:pPr algn="ctr"/>
            <a:r>
              <a:rPr lang="en-US" sz="2000" dirty="0" smtClean="0">
                <a:latin typeface="Times New Roman"/>
                <a:cs typeface="Times New Roman"/>
              </a:rPr>
              <a:t>Flowers, LV</a:t>
            </a:r>
            <a:endParaRPr lang="en-US" sz="2000" dirty="0">
              <a:latin typeface="Times New Roman"/>
              <a:cs typeface="Times New Roman"/>
            </a:endParaRPr>
          </a:p>
          <a:p>
            <a:pPr algn="ctr"/>
            <a:r>
              <a:rPr lang="en-US" sz="2000" dirty="0" smtClean="0">
                <a:latin typeface="Times New Roman"/>
                <a:cs typeface="Times New Roman"/>
              </a:rPr>
              <a:t>KU_2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62889" y="4597181"/>
            <a:ext cx="16143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Times New Roman"/>
                <a:cs typeface="Times New Roman"/>
              </a:rPr>
              <a:t>“RIMI”,</a:t>
            </a:r>
          </a:p>
          <a:p>
            <a:pPr algn="ctr"/>
            <a:r>
              <a:rPr lang="en-US" sz="2000" dirty="0">
                <a:latin typeface="Times New Roman"/>
                <a:cs typeface="Times New Roman"/>
              </a:rPr>
              <a:t>Flowers, </a:t>
            </a:r>
            <a:r>
              <a:rPr lang="en-US" sz="2000" dirty="0" smtClean="0">
                <a:latin typeface="Times New Roman"/>
                <a:cs typeface="Times New Roman"/>
              </a:rPr>
              <a:t>POL</a:t>
            </a:r>
            <a:endParaRPr lang="en-US" sz="2000" dirty="0">
              <a:latin typeface="Times New Roman"/>
              <a:cs typeface="Times New Roman"/>
            </a:endParaRPr>
          </a:p>
          <a:p>
            <a:pPr algn="ctr"/>
            <a:r>
              <a:rPr lang="en-US" sz="2000" dirty="0" smtClean="0">
                <a:latin typeface="Times New Roman"/>
                <a:cs typeface="Times New Roman"/>
              </a:rPr>
              <a:t>KU_3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17600" y="3102444"/>
            <a:ext cx="16376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Times New Roman"/>
                <a:cs typeface="Times New Roman"/>
              </a:rPr>
              <a:t>“</a:t>
            </a:r>
            <a:r>
              <a:rPr lang="en-US" sz="2000" dirty="0" err="1" smtClean="0">
                <a:latin typeface="Times New Roman"/>
                <a:cs typeface="Times New Roman"/>
              </a:rPr>
              <a:t>Rūķīšu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tēja</a:t>
            </a:r>
            <a:r>
              <a:rPr lang="en-US" sz="2000" dirty="0" smtClean="0">
                <a:latin typeface="Times New Roman"/>
                <a:cs typeface="Times New Roman"/>
              </a:rPr>
              <a:t>”,</a:t>
            </a:r>
          </a:p>
          <a:p>
            <a:pPr algn="ctr"/>
            <a:r>
              <a:rPr lang="en-US" sz="2000" dirty="0">
                <a:latin typeface="Times New Roman"/>
                <a:cs typeface="Times New Roman"/>
              </a:rPr>
              <a:t>Flowers, LV</a:t>
            </a:r>
          </a:p>
          <a:p>
            <a:pPr algn="ctr"/>
            <a:r>
              <a:rPr lang="en-US" sz="2000" dirty="0" smtClean="0">
                <a:latin typeface="Times New Roman"/>
                <a:cs typeface="Times New Roman"/>
              </a:rPr>
              <a:t>KU_5</a:t>
            </a:r>
            <a:endParaRPr lang="en-US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29531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208" y="-121920"/>
            <a:ext cx="7886700" cy="1325563"/>
          </a:xfrm>
        </p:spPr>
        <p:txBody>
          <a:bodyPr/>
          <a:lstStyle/>
          <a:p>
            <a:r>
              <a:rPr lang="lv-LV" dirty="0"/>
              <a:t>2</a:t>
            </a:r>
            <a:r>
              <a:rPr lang="en-US" dirty="0" smtClean="0"/>
              <a:t>. </a:t>
            </a:r>
            <a:r>
              <a:rPr lang="lv-LV" dirty="0" smtClean="0"/>
              <a:t>Sample preparation</a:t>
            </a:r>
            <a:endParaRPr lang="lv-LV" dirty="0"/>
          </a:p>
        </p:txBody>
      </p:sp>
      <p:pic>
        <p:nvPicPr>
          <p:cNvPr id="2050" name="Picture 2" descr="C:\Users\Agnese\Desktop\Stradini_logo_ENG_vert-RG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918" y="5852160"/>
            <a:ext cx="82296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50" t="35308" r="40833" b="23436"/>
          <a:stretch/>
        </p:blipFill>
        <p:spPr>
          <a:xfrm>
            <a:off x="1112516" y="2539670"/>
            <a:ext cx="1620000" cy="124654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36658" y="4053840"/>
            <a:ext cx="2665342" cy="1960880"/>
            <a:chOff x="372498" y="2621280"/>
            <a:chExt cx="2467932" cy="1714500"/>
          </a:xfrm>
        </p:grpSpPr>
        <p:pic>
          <p:nvPicPr>
            <p:cNvPr id="2052" name="Picture 4" descr="SaistÄ«ts attÄls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53" r="28386"/>
            <a:stretch/>
          </p:blipFill>
          <p:spPr bwMode="auto">
            <a:xfrm>
              <a:off x="372498" y="2621280"/>
              <a:ext cx="729691" cy="1714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SaistÄ«ts attÄls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53" r="28386"/>
            <a:stretch/>
          </p:blipFill>
          <p:spPr bwMode="auto">
            <a:xfrm>
              <a:off x="1244948" y="2621280"/>
              <a:ext cx="729691" cy="1714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SaistÄ«ts attÄls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53" r="28386"/>
            <a:stretch/>
          </p:blipFill>
          <p:spPr bwMode="auto">
            <a:xfrm>
              <a:off x="2110739" y="2621280"/>
              <a:ext cx="729691" cy="1714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3" descr="KU_2_nemalts.jpg"/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2" t="35111" r="15576" b="34963"/>
          <a:stretch/>
        </p:blipFill>
        <p:spPr>
          <a:xfrm>
            <a:off x="1107439" y="1022446"/>
            <a:ext cx="1620000" cy="126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3989" y="5032805"/>
            <a:ext cx="55931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H</a:t>
            </a:r>
            <a:r>
              <a:rPr lang="en-US" b="1" baseline="-25000" dirty="0" smtClean="0"/>
              <a:t>2</a:t>
            </a:r>
            <a:r>
              <a:rPr lang="en-US" b="1" dirty="0" smtClean="0"/>
              <a:t>O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626579" y="5037721"/>
            <a:ext cx="67901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EtOH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565560" y="5034443"/>
            <a:ext cx="67901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40%</a:t>
            </a:r>
          </a:p>
          <a:p>
            <a:r>
              <a:rPr lang="en-US" b="1" dirty="0" err="1" smtClean="0"/>
              <a:t>EtOH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20065" y="1960208"/>
            <a:ext cx="55086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/>
                <a:cs typeface="Times New Roman"/>
              </a:rPr>
              <a:t>Raw </a:t>
            </a:r>
            <a:r>
              <a:rPr lang="en-US" sz="3200" b="1" dirty="0" err="1" smtClean="0">
                <a:latin typeface="Times New Roman"/>
                <a:cs typeface="Times New Roman"/>
              </a:rPr>
              <a:t>vs</a:t>
            </a:r>
            <a:r>
              <a:rPr lang="en-US" sz="3200" b="1" dirty="0" smtClean="0">
                <a:latin typeface="Times New Roman"/>
                <a:cs typeface="Times New Roman"/>
              </a:rPr>
              <a:t> </a:t>
            </a:r>
            <a:r>
              <a:rPr lang="en-US" sz="3200" b="1" dirty="0" err="1" smtClean="0">
                <a:latin typeface="Times New Roman"/>
                <a:cs typeface="Times New Roman"/>
              </a:rPr>
              <a:t>Homogenised</a:t>
            </a:r>
            <a:endParaRPr lang="en-US" sz="3200" b="1" dirty="0">
              <a:latin typeface="Times New Roman"/>
              <a:cs typeface="Times New Roman"/>
            </a:endParaRPr>
          </a:p>
          <a:p>
            <a:pPr algn="ctr"/>
            <a:endParaRPr lang="en-US" sz="3200" b="1" dirty="0" smtClean="0">
              <a:latin typeface="Times New Roman"/>
              <a:cs typeface="Times New Roman"/>
            </a:endParaRPr>
          </a:p>
          <a:p>
            <a:pPr algn="ctr"/>
            <a:r>
              <a:rPr lang="en-US" sz="3200" b="1" dirty="0" smtClean="0">
                <a:latin typeface="Times New Roman"/>
                <a:cs typeface="Times New Roman"/>
              </a:rPr>
              <a:t>Solid </a:t>
            </a:r>
            <a:r>
              <a:rPr lang="en-US" sz="3200" b="1" dirty="0" err="1" smtClean="0">
                <a:latin typeface="Times New Roman"/>
                <a:cs typeface="Times New Roman"/>
              </a:rPr>
              <a:t>vs</a:t>
            </a:r>
            <a:r>
              <a:rPr lang="en-US" sz="3200" b="1" dirty="0" smtClean="0">
                <a:latin typeface="Times New Roman"/>
                <a:cs typeface="Times New Roman"/>
              </a:rPr>
              <a:t> Liquid (extraction)</a:t>
            </a:r>
            <a:endParaRPr lang="en-US" sz="3200" b="1" dirty="0"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0322" y="991419"/>
            <a:ext cx="5899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Times New Roman"/>
                <a:cs typeface="Times New Roman"/>
              </a:rPr>
              <a:t>?</a:t>
            </a:r>
            <a:endParaRPr lang="en-US" sz="6000" b="1" dirty="0"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04264" y="2154903"/>
            <a:ext cx="983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/>
                <a:cs typeface="Times New Roman"/>
              </a:rPr>
              <a:t>or</a:t>
            </a:r>
            <a:endParaRPr lang="en-US" sz="2400" b="1" dirty="0">
              <a:latin typeface="Times New Roman"/>
              <a:cs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32275" y="3700205"/>
            <a:ext cx="1584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/>
                <a:cs typeface="Times New Roman"/>
              </a:rPr>
              <a:t>or with </a:t>
            </a:r>
            <a:endParaRPr lang="en-US" sz="24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22811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62" y="396139"/>
            <a:ext cx="8214435" cy="1325563"/>
          </a:xfrm>
        </p:spPr>
        <p:txBody>
          <a:bodyPr>
            <a:normAutofit fontScale="90000"/>
          </a:bodyPr>
          <a:lstStyle/>
          <a:p>
            <a:r>
              <a:rPr lang="lv-LV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Spectrum processing and multidimensional statistical analysis</a:t>
            </a:r>
            <a:endParaRPr lang="lv-LV" dirty="0"/>
          </a:p>
        </p:txBody>
      </p:sp>
      <p:pic>
        <p:nvPicPr>
          <p:cNvPr id="2050" name="Picture 2" descr="C:\Users\Agnese\Desktop\Stradini_logo_ENG_vert-RG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918" y="5852160"/>
            <a:ext cx="82296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578523" y="1825625"/>
            <a:ext cx="80581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The main tasks of the multidimensional analysis are</a:t>
            </a:r>
            <a:r>
              <a:rPr lang="en-GB" b="1" dirty="0" smtClean="0"/>
              <a:t>:</a:t>
            </a:r>
            <a:endParaRPr lang="lv-LV" b="1" dirty="0" smtClean="0"/>
          </a:p>
          <a:p>
            <a:pPr marL="0" indent="0">
              <a:buNone/>
            </a:pPr>
            <a:endParaRPr lang="en-US" b="1" dirty="0"/>
          </a:p>
          <a:p>
            <a:pPr lvl="0"/>
            <a:r>
              <a:rPr lang="en-GB" b="1" dirty="0"/>
              <a:t>Description of data and </a:t>
            </a:r>
            <a:r>
              <a:rPr lang="en-GB" b="1" dirty="0" smtClean="0"/>
              <a:t>modelling </a:t>
            </a:r>
            <a:r>
              <a:rPr lang="en-GB" dirty="0"/>
              <a:t>of the structure of general data matrix.</a:t>
            </a:r>
            <a:endParaRPr lang="en-US" dirty="0"/>
          </a:p>
          <a:p>
            <a:pPr lvl="0"/>
            <a:r>
              <a:rPr lang="en-GB" b="1" dirty="0"/>
              <a:t>Discrimination, classification and grouping of data</a:t>
            </a:r>
            <a:r>
              <a:rPr lang="en-GB" dirty="0"/>
              <a:t> to divide all data into two or more groups (objects).</a:t>
            </a:r>
            <a:endParaRPr lang="en-US" dirty="0"/>
          </a:p>
          <a:p>
            <a:pPr lvl="0"/>
            <a:r>
              <a:rPr lang="en-GB" b="1" dirty="0"/>
              <a:t>Regression and forecasting</a:t>
            </a:r>
            <a:r>
              <a:rPr lang="en-GB" dirty="0"/>
              <a:t>. A method that binds two variables by quantifying them with each </a:t>
            </a:r>
            <a:r>
              <a:rPr lang="en-GB" dirty="0" smtClean="0"/>
              <a:t>other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821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gnese\Desktop\Stradini_logo_ENG_vert-RG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918" y="5852160"/>
            <a:ext cx="82296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lv-LV" sz="36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Spectrum 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processing and multidimensional statistical analysis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545105" y="1708641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FTIR spectrum processing is essential,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be divided into two stages:</a:t>
            </a:r>
          </a:p>
          <a:p>
            <a:pPr>
              <a:buFont typeface="Wingdings" pitchFamily="2" charset="2"/>
              <a:buChar char="ü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pre-processing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background correction, spectrum alignment, normalization) needed to improve the appearance of spectra and increase spectrum interpretation and analysis;</a:t>
            </a:r>
          </a:p>
          <a:p>
            <a:pPr>
              <a:buFont typeface="Wingdings" pitchFamily="2" charset="2"/>
              <a:buChar char="ü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spectrum processing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(derivation,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deconvolution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and Fourier self-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deconvolution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required to mathematically improve resolution when equipment options are already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exhausted.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44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2530</TotalTime>
  <Words>645</Words>
  <Application>Microsoft Macintosh PowerPoint</Application>
  <PresentationFormat>On-screen Show (4:3)</PresentationFormat>
  <Paragraphs>133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Use of innovative spectroscopy methods and chemometrics for rapid authentication of herbals</vt:lpstr>
      <vt:lpstr>OUTLINE</vt:lpstr>
      <vt:lpstr>Project Goal </vt:lpstr>
      <vt:lpstr>Environmental vs Industry</vt:lpstr>
      <vt:lpstr>1. FTIR sampling methods</vt:lpstr>
      <vt:lpstr>2. Sample preparation</vt:lpstr>
      <vt:lpstr>2. Sample preparation</vt:lpstr>
      <vt:lpstr>3. Spectrum processing and multidimensional statistical analysis</vt:lpstr>
      <vt:lpstr>3. Spectrum processing and multidimensional statistical analysis</vt:lpstr>
      <vt:lpstr>RESULTS. Spectra</vt:lpstr>
      <vt:lpstr>RESULTS. HCA and PCA diagram</vt:lpstr>
      <vt:lpstr>RESULTS. PCA and HCA diagram</vt:lpstr>
      <vt:lpstr>RESULTS</vt:lpstr>
      <vt:lpstr>RESULTS</vt:lpstr>
      <vt:lpstr>RESULTS</vt:lpstr>
      <vt:lpstr>Conclusions</vt:lpstr>
      <vt:lpstr>Conclusions</vt:lpstr>
      <vt:lpstr>Conclusions</vt:lpstr>
      <vt:lpstr>Conclusions</vt:lpstr>
      <vt:lpstr>Thank you!</vt:lpstr>
    </vt:vector>
  </TitlesOfParts>
  <Company>VIAA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Diāna Zakrevska</dc:creator>
  <cp:lastModifiedBy>Agnese Brangule</cp:lastModifiedBy>
  <cp:revision>64</cp:revision>
  <dcterms:created xsi:type="dcterms:W3CDTF">2019-01-17T14:22:14Z</dcterms:created>
  <dcterms:modified xsi:type="dcterms:W3CDTF">2019-04-02T17:09:20Z</dcterms:modified>
</cp:coreProperties>
</file>