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handoutMasterIdLst>
    <p:handoutMasterId r:id="rId43"/>
  </p:handoutMasterIdLst>
  <p:sldIdLst>
    <p:sldId id="299" r:id="rId2"/>
    <p:sldId id="292" r:id="rId3"/>
    <p:sldId id="636" r:id="rId4"/>
    <p:sldId id="634" r:id="rId5"/>
    <p:sldId id="592" r:id="rId6"/>
    <p:sldId id="274" r:id="rId7"/>
    <p:sldId id="275" r:id="rId8"/>
    <p:sldId id="642" r:id="rId9"/>
    <p:sldId id="259" r:id="rId10"/>
    <p:sldId id="276" r:id="rId11"/>
    <p:sldId id="640" r:id="rId12"/>
    <p:sldId id="647" r:id="rId13"/>
    <p:sldId id="641" r:id="rId14"/>
    <p:sldId id="638" r:id="rId15"/>
    <p:sldId id="649" r:id="rId16"/>
    <p:sldId id="648" r:id="rId17"/>
    <p:sldId id="650" r:id="rId18"/>
    <p:sldId id="651" r:id="rId19"/>
    <p:sldId id="643" r:id="rId20"/>
    <p:sldId id="637" r:id="rId21"/>
    <p:sldId id="660" r:id="rId22"/>
    <p:sldId id="659" r:id="rId23"/>
    <p:sldId id="639" r:id="rId24"/>
    <p:sldId id="644" r:id="rId25"/>
    <p:sldId id="658" r:id="rId26"/>
    <p:sldId id="646" r:id="rId27"/>
    <p:sldId id="654" r:id="rId28"/>
    <p:sldId id="645" r:id="rId29"/>
    <p:sldId id="652" r:id="rId30"/>
    <p:sldId id="655" r:id="rId31"/>
    <p:sldId id="653" r:id="rId32"/>
    <p:sldId id="656" r:id="rId33"/>
    <p:sldId id="657" r:id="rId34"/>
    <p:sldId id="635" r:id="rId35"/>
    <p:sldId id="273" r:id="rId36"/>
    <p:sldId id="277" r:id="rId37"/>
    <p:sldId id="610" r:id="rId38"/>
    <p:sldId id="626" r:id="rId39"/>
    <p:sldId id="617" r:id="rId40"/>
    <p:sldId id="628" r:id="rId41"/>
  </p:sldIdLst>
  <p:sldSz cx="12192000" cy="6858000"/>
  <p:notesSz cx="9312275" cy="7026275"/>
  <p:custDataLst>
    <p:tags r:id="rId4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259" autoAdjust="0"/>
    <p:restoredTop sz="70074"/>
  </p:normalViewPr>
  <p:slideViewPr>
    <p:cSldViewPr snapToGrid="0">
      <p:cViewPr varScale="1">
        <p:scale>
          <a:sx n="73" d="100"/>
          <a:sy n="73" d="100"/>
        </p:scale>
        <p:origin x="216" y="8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4036162" cy="352643"/>
          </a:xfrm>
          <a:prstGeom prst="rect">
            <a:avLst/>
          </a:prstGeom>
        </p:spPr>
        <p:txBody>
          <a:bodyPr vert="horz" lIns="92473" tIns="46237" rIns="92473" bIns="46237" rtlCol="0"/>
          <a:lstStyle>
            <a:lvl1pPr algn="l">
              <a:defRPr sz="1200"/>
            </a:lvl1pPr>
          </a:lstStyle>
          <a:p>
            <a:endParaRPr lang="en-US"/>
          </a:p>
        </p:txBody>
      </p:sp>
      <p:sp>
        <p:nvSpPr>
          <p:cNvPr id="3" name="Date Placeholder 2"/>
          <p:cNvSpPr>
            <a:spLocks noGrp="1"/>
          </p:cNvSpPr>
          <p:nvPr>
            <p:ph type="dt" sz="quarter" idx="1"/>
          </p:nvPr>
        </p:nvSpPr>
        <p:spPr>
          <a:xfrm>
            <a:off x="5274006" y="0"/>
            <a:ext cx="4036162" cy="352643"/>
          </a:xfrm>
          <a:prstGeom prst="rect">
            <a:avLst/>
          </a:prstGeom>
        </p:spPr>
        <p:txBody>
          <a:bodyPr vert="horz" lIns="92473" tIns="46237" rIns="92473" bIns="46237" rtlCol="0"/>
          <a:lstStyle>
            <a:lvl1pPr algn="r">
              <a:defRPr sz="1200"/>
            </a:lvl1pPr>
          </a:lstStyle>
          <a:p>
            <a:fld id="{BA91A81C-9B47-4D33-AE88-456A14DC1F25}" type="datetimeFigureOut">
              <a:rPr lang="en-US" smtClean="0"/>
              <a:t>5/26/22</a:t>
            </a:fld>
            <a:endParaRPr lang="en-US"/>
          </a:p>
        </p:txBody>
      </p:sp>
      <p:sp>
        <p:nvSpPr>
          <p:cNvPr id="4" name="Footer Placeholder 3"/>
          <p:cNvSpPr>
            <a:spLocks noGrp="1"/>
          </p:cNvSpPr>
          <p:nvPr>
            <p:ph type="ftr" sz="quarter" idx="2"/>
          </p:nvPr>
        </p:nvSpPr>
        <p:spPr>
          <a:xfrm>
            <a:off x="3" y="6673633"/>
            <a:ext cx="4036162" cy="352643"/>
          </a:xfrm>
          <a:prstGeom prst="rect">
            <a:avLst/>
          </a:prstGeom>
        </p:spPr>
        <p:txBody>
          <a:bodyPr vert="horz" lIns="92473" tIns="46237" rIns="92473" bIns="46237" rtlCol="0" anchor="b"/>
          <a:lstStyle>
            <a:lvl1pPr algn="l">
              <a:defRPr sz="1200"/>
            </a:lvl1pPr>
          </a:lstStyle>
          <a:p>
            <a:endParaRPr lang="en-US"/>
          </a:p>
        </p:txBody>
      </p:sp>
      <p:sp>
        <p:nvSpPr>
          <p:cNvPr id="5" name="Slide Number Placeholder 4"/>
          <p:cNvSpPr>
            <a:spLocks noGrp="1"/>
          </p:cNvSpPr>
          <p:nvPr>
            <p:ph type="sldNum" sz="quarter" idx="3"/>
          </p:nvPr>
        </p:nvSpPr>
        <p:spPr>
          <a:xfrm>
            <a:off x="5274006" y="6673633"/>
            <a:ext cx="4036162" cy="352643"/>
          </a:xfrm>
          <a:prstGeom prst="rect">
            <a:avLst/>
          </a:prstGeom>
        </p:spPr>
        <p:txBody>
          <a:bodyPr vert="horz" lIns="92473" tIns="46237" rIns="92473" bIns="46237" rtlCol="0" anchor="b"/>
          <a:lstStyle>
            <a:lvl1pPr algn="r">
              <a:defRPr sz="1200"/>
            </a:lvl1pPr>
          </a:lstStyle>
          <a:p>
            <a:fld id="{E7FA725E-5DC8-4134-9C32-8EA2394CE6DC}" type="slidenum">
              <a:rPr lang="en-US" smtClean="0"/>
              <a:t>‹#›</a:t>
            </a:fld>
            <a:endParaRPr lang="en-US"/>
          </a:p>
        </p:txBody>
      </p:sp>
    </p:spTree>
    <p:extLst>
      <p:ext uri="{BB962C8B-B14F-4D97-AF65-F5344CB8AC3E}">
        <p14:creationId xmlns:p14="http://schemas.microsoft.com/office/powerpoint/2010/main" val="4022155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35319" cy="352534"/>
          </a:xfrm>
          <a:prstGeom prst="rect">
            <a:avLst/>
          </a:prstGeom>
        </p:spPr>
        <p:txBody>
          <a:bodyPr vert="horz" lIns="92473" tIns="46237" rIns="92473" bIns="46237" rtlCol="0"/>
          <a:lstStyle>
            <a:lvl1pPr algn="l">
              <a:defRPr sz="1200"/>
            </a:lvl1pPr>
          </a:lstStyle>
          <a:p>
            <a:endParaRPr lang="en-US"/>
          </a:p>
        </p:txBody>
      </p:sp>
      <p:sp>
        <p:nvSpPr>
          <p:cNvPr id="3" name="Date Placeholder 2"/>
          <p:cNvSpPr>
            <a:spLocks noGrp="1"/>
          </p:cNvSpPr>
          <p:nvPr>
            <p:ph type="dt" idx="1"/>
          </p:nvPr>
        </p:nvSpPr>
        <p:spPr>
          <a:xfrm>
            <a:off x="5274802" y="0"/>
            <a:ext cx="4035319" cy="352534"/>
          </a:xfrm>
          <a:prstGeom prst="rect">
            <a:avLst/>
          </a:prstGeom>
        </p:spPr>
        <p:txBody>
          <a:bodyPr vert="horz" lIns="92473" tIns="46237" rIns="92473" bIns="46237" rtlCol="0"/>
          <a:lstStyle>
            <a:lvl1pPr algn="r">
              <a:defRPr sz="1200"/>
            </a:lvl1pPr>
          </a:lstStyle>
          <a:p>
            <a:fld id="{A6273FED-6EDF-457B-AF91-FBE29F16B81F}" type="datetimeFigureOut">
              <a:rPr lang="en-US" smtClean="0"/>
              <a:t>5/26/22</a:t>
            </a:fld>
            <a:endParaRPr lang="en-US"/>
          </a:p>
        </p:txBody>
      </p:sp>
      <p:sp>
        <p:nvSpPr>
          <p:cNvPr id="4" name="Slide Image Placeholder 3"/>
          <p:cNvSpPr>
            <a:spLocks noGrp="1" noRot="1" noChangeAspect="1"/>
          </p:cNvSpPr>
          <p:nvPr>
            <p:ph type="sldImg" idx="2"/>
          </p:nvPr>
        </p:nvSpPr>
        <p:spPr>
          <a:xfrm>
            <a:off x="2547938" y="877888"/>
            <a:ext cx="4216400" cy="2371725"/>
          </a:xfrm>
          <a:prstGeom prst="rect">
            <a:avLst/>
          </a:prstGeom>
          <a:noFill/>
          <a:ln w="12700">
            <a:solidFill>
              <a:prstClr val="black"/>
            </a:solidFill>
          </a:ln>
        </p:spPr>
        <p:txBody>
          <a:bodyPr vert="horz" lIns="92473" tIns="46237" rIns="92473" bIns="46237" rtlCol="0" anchor="ctr"/>
          <a:lstStyle/>
          <a:p>
            <a:endParaRPr lang="en-US"/>
          </a:p>
        </p:txBody>
      </p:sp>
      <p:sp>
        <p:nvSpPr>
          <p:cNvPr id="5" name="Notes Placeholder 4"/>
          <p:cNvSpPr>
            <a:spLocks noGrp="1"/>
          </p:cNvSpPr>
          <p:nvPr>
            <p:ph type="body" sz="quarter" idx="3"/>
          </p:nvPr>
        </p:nvSpPr>
        <p:spPr>
          <a:xfrm>
            <a:off x="931228" y="3381397"/>
            <a:ext cx="7449820" cy="2766596"/>
          </a:xfrm>
          <a:prstGeom prst="rect">
            <a:avLst/>
          </a:prstGeom>
        </p:spPr>
        <p:txBody>
          <a:bodyPr vert="horz" lIns="92473" tIns="46237" rIns="92473" bIns="4623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6673743"/>
            <a:ext cx="4035319" cy="352533"/>
          </a:xfrm>
          <a:prstGeom prst="rect">
            <a:avLst/>
          </a:prstGeom>
        </p:spPr>
        <p:txBody>
          <a:bodyPr vert="horz" lIns="92473" tIns="46237" rIns="92473" bIns="46237" rtlCol="0" anchor="b"/>
          <a:lstStyle>
            <a:lvl1pPr algn="l">
              <a:defRPr sz="1200"/>
            </a:lvl1pPr>
          </a:lstStyle>
          <a:p>
            <a:endParaRPr lang="en-US"/>
          </a:p>
        </p:txBody>
      </p:sp>
      <p:sp>
        <p:nvSpPr>
          <p:cNvPr id="7" name="Slide Number Placeholder 6"/>
          <p:cNvSpPr>
            <a:spLocks noGrp="1"/>
          </p:cNvSpPr>
          <p:nvPr>
            <p:ph type="sldNum" sz="quarter" idx="5"/>
          </p:nvPr>
        </p:nvSpPr>
        <p:spPr>
          <a:xfrm>
            <a:off x="5274802" y="6673743"/>
            <a:ext cx="4035319" cy="352533"/>
          </a:xfrm>
          <a:prstGeom prst="rect">
            <a:avLst/>
          </a:prstGeom>
        </p:spPr>
        <p:txBody>
          <a:bodyPr vert="horz" lIns="92473" tIns="46237" rIns="92473" bIns="46237" rtlCol="0" anchor="b"/>
          <a:lstStyle>
            <a:lvl1pPr algn="r">
              <a:defRPr sz="1200"/>
            </a:lvl1pPr>
          </a:lstStyle>
          <a:p>
            <a:fld id="{BC27A673-0F58-4964-BA29-B4AAEFB528B0}" type="slidenum">
              <a:rPr lang="en-US" smtClean="0"/>
              <a:t>‹#›</a:t>
            </a:fld>
            <a:endParaRPr lang="en-US"/>
          </a:p>
        </p:txBody>
      </p:sp>
    </p:spTree>
    <p:extLst>
      <p:ext uri="{BB962C8B-B14F-4D97-AF65-F5344CB8AC3E}">
        <p14:creationId xmlns:p14="http://schemas.microsoft.com/office/powerpoint/2010/main" val="1646863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dirty="0">
                <a:solidFill>
                  <a:schemeClr val="tx1"/>
                </a:solidFill>
                <a:effectLst/>
                <a:latin typeface="+mn-lt"/>
                <a:ea typeface="+mn-ea"/>
                <a:cs typeface="+mn-cs"/>
              </a:rPr>
              <a:t>Slide 40: Food for Thought!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few more sources, but I have also added them directly to Sakai as a document titled: Module Outline. Go ahead and download this document for your reference. </a:t>
            </a:r>
          </a:p>
          <a:p>
            <a:endParaRPr lang="en-US" dirty="0"/>
          </a:p>
        </p:txBody>
      </p:sp>
      <p:sp>
        <p:nvSpPr>
          <p:cNvPr id="4" name="Slide Number Placeholder 3"/>
          <p:cNvSpPr>
            <a:spLocks noGrp="1"/>
          </p:cNvSpPr>
          <p:nvPr>
            <p:ph type="sldNum" sz="quarter" idx="10"/>
          </p:nvPr>
        </p:nvSpPr>
        <p:spPr/>
        <p:txBody>
          <a:bodyPr/>
          <a:lstStyle/>
          <a:p>
            <a:fld id="{BC27A673-0F58-4964-BA29-B4AAEFB528B0}" type="slidenum">
              <a:rPr lang="en-US" smtClean="0"/>
              <a:t>37</a:t>
            </a:fld>
            <a:endParaRPr lang="en-US"/>
          </a:p>
        </p:txBody>
      </p:sp>
    </p:spTree>
    <p:extLst>
      <p:ext uri="{BB962C8B-B14F-4D97-AF65-F5344CB8AC3E}">
        <p14:creationId xmlns:p14="http://schemas.microsoft.com/office/powerpoint/2010/main" val="1584438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dirty="0">
                <a:solidFill>
                  <a:schemeClr val="tx1"/>
                </a:solidFill>
                <a:effectLst/>
                <a:latin typeface="+mn-lt"/>
                <a:ea typeface="+mn-ea"/>
                <a:cs typeface="+mn-cs"/>
              </a:rPr>
              <a:t>Slide 41: References </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References for this Module is your textbook, Introduction to Public Health. </a:t>
            </a:r>
          </a:p>
          <a:p>
            <a:r>
              <a:rPr lang="en-US" sz="1200" u="none" strike="noStrike"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C27A673-0F58-4964-BA29-B4AAEFB528B0}" type="slidenum">
              <a:rPr lang="en-US" smtClean="0"/>
              <a:t>38</a:t>
            </a:fld>
            <a:endParaRPr lang="en-US"/>
          </a:p>
        </p:txBody>
      </p:sp>
    </p:spTree>
    <p:extLst>
      <p:ext uri="{BB962C8B-B14F-4D97-AF65-F5344CB8AC3E}">
        <p14:creationId xmlns:p14="http://schemas.microsoft.com/office/powerpoint/2010/main" val="10160436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dirty="0">
                <a:solidFill>
                  <a:schemeClr val="tx1"/>
                </a:solidFill>
                <a:effectLst/>
                <a:latin typeface="+mn-lt"/>
                <a:ea typeface="+mn-ea"/>
                <a:cs typeface="+mn-cs"/>
              </a:rPr>
              <a:t>Slide 42: Thank You!</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Thank You! If you have any questions, please feel free to reach out to me. You can find my contact information here, on this slide, and it is also on the syllabus.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If you think that you might be interested in the Social and Behavioral Sciences professionally, then I have added a few good videos that explore the knowledge, skills, and abilities of someone who works as a social scientist in public health.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Lastly, as a part of your Master’s in Public Health, you will take the course, Introduction to the Social and Behavioral Sciences. This course will give you a more in-depth experience about the theory and methods in the social sciences as they apply to public health, the tools and tricks, of the trade, and it is a course that I think you will find both fascinating and intriguing.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BC27A673-0F58-4964-BA29-B4AAEFB528B0}" type="slidenum">
              <a:rPr lang="en-US" smtClean="0"/>
              <a:t>39</a:t>
            </a:fld>
            <a:endParaRPr lang="en-US"/>
          </a:p>
        </p:txBody>
      </p:sp>
    </p:spTree>
    <p:extLst>
      <p:ext uri="{BB962C8B-B14F-4D97-AF65-F5344CB8AC3E}">
        <p14:creationId xmlns:p14="http://schemas.microsoft.com/office/powerpoint/2010/main" val="34687102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a:solidFill>
                  <a:schemeClr val="tx1"/>
                </a:solidFill>
                <a:effectLst/>
                <a:latin typeface="+mn-lt"/>
                <a:ea typeface="+mn-ea"/>
                <a:cs typeface="+mn-cs"/>
              </a:rPr>
              <a:t>Slide 32: Final Slide</a:t>
            </a:r>
            <a:r>
              <a:rPr lang="en-US" sz="1200" kern="120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BC27A673-0F58-4964-BA29-B4AAEFB528B0}" type="slidenum">
              <a:rPr lang="en-US" smtClean="0"/>
              <a:t>40</a:t>
            </a:fld>
            <a:endParaRPr lang="en-US"/>
          </a:p>
        </p:txBody>
      </p:sp>
    </p:spTree>
    <p:extLst>
      <p:ext uri="{BB962C8B-B14F-4D97-AF65-F5344CB8AC3E}">
        <p14:creationId xmlns:p14="http://schemas.microsoft.com/office/powerpoint/2010/main" val="40515570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1066193-6786-4355-A452-8889E6778AC9}" type="datetimeFigureOut">
              <a:rPr lang="en-US" smtClean="0"/>
              <a:t>5/26/22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4AB1DD-A2BC-491E-B4E4-E92B1A955269}"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0249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066193-6786-4355-A452-8889E6778AC9}" type="datetimeFigureOut">
              <a:rPr lang="en-US" smtClean="0"/>
              <a:t>5/26/22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4AB1DD-A2BC-491E-B4E4-E92B1A955269}" type="slidenum">
              <a:rPr lang="en-US" smtClean="0"/>
              <a:t>‹#›</a:t>
            </a:fld>
            <a:endParaRPr lang="en-US"/>
          </a:p>
        </p:txBody>
      </p:sp>
    </p:spTree>
    <p:extLst>
      <p:ext uri="{BB962C8B-B14F-4D97-AF65-F5344CB8AC3E}">
        <p14:creationId xmlns:p14="http://schemas.microsoft.com/office/powerpoint/2010/main" val="41680071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066193-6786-4355-A452-8889E6778AC9}" type="datetimeFigureOut">
              <a:rPr lang="en-US" smtClean="0"/>
              <a:t>5/26/22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4AB1DD-A2BC-491E-B4E4-E92B1A955269}" type="slidenum">
              <a:rPr lang="en-US" smtClean="0"/>
              <a:t>‹#›</a:t>
            </a:fld>
            <a:endParaRPr lang="en-US"/>
          </a:p>
        </p:txBody>
      </p:sp>
    </p:spTree>
    <p:extLst>
      <p:ext uri="{BB962C8B-B14F-4D97-AF65-F5344CB8AC3E}">
        <p14:creationId xmlns:p14="http://schemas.microsoft.com/office/powerpoint/2010/main" val="4005413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066193-6786-4355-A452-8889E6778AC9}" type="datetimeFigureOut">
              <a:rPr lang="en-US" smtClean="0"/>
              <a:t>5/26/22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4AB1DD-A2BC-491E-B4E4-E92B1A955269}" type="slidenum">
              <a:rPr lang="en-US" smtClean="0"/>
              <a:t>‹#›</a:t>
            </a:fld>
            <a:endParaRPr lang="en-US"/>
          </a:p>
        </p:txBody>
      </p:sp>
    </p:spTree>
    <p:extLst>
      <p:ext uri="{BB962C8B-B14F-4D97-AF65-F5344CB8AC3E}">
        <p14:creationId xmlns:p14="http://schemas.microsoft.com/office/powerpoint/2010/main" val="3331470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1066193-6786-4355-A452-8889E6778AC9}" type="datetimeFigureOut">
              <a:rPr lang="en-US" smtClean="0"/>
              <a:t>5/26/22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4AB1DD-A2BC-491E-B4E4-E92B1A955269}"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5686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1066193-6786-4355-A452-8889E6778AC9}" type="datetimeFigureOut">
              <a:rPr lang="en-US" smtClean="0"/>
              <a:t>5/26/22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4AB1DD-A2BC-491E-B4E4-E92B1A955269}" type="slidenum">
              <a:rPr lang="en-US" smtClean="0"/>
              <a:t>‹#›</a:t>
            </a:fld>
            <a:endParaRPr lang="en-US"/>
          </a:p>
        </p:txBody>
      </p:sp>
    </p:spTree>
    <p:extLst>
      <p:ext uri="{BB962C8B-B14F-4D97-AF65-F5344CB8AC3E}">
        <p14:creationId xmlns:p14="http://schemas.microsoft.com/office/powerpoint/2010/main" val="2422354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1066193-6786-4355-A452-8889E6778AC9}" type="datetimeFigureOut">
              <a:rPr lang="en-US" smtClean="0"/>
              <a:t>5/26/22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4AB1DD-A2BC-491E-B4E4-E92B1A955269}" type="slidenum">
              <a:rPr lang="en-US" smtClean="0"/>
              <a:t>‹#›</a:t>
            </a:fld>
            <a:endParaRPr lang="en-US"/>
          </a:p>
        </p:txBody>
      </p:sp>
    </p:spTree>
    <p:extLst>
      <p:ext uri="{BB962C8B-B14F-4D97-AF65-F5344CB8AC3E}">
        <p14:creationId xmlns:p14="http://schemas.microsoft.com/office/powerpoint/2010/main" val="1271505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1066193-6786-4355-A452-8889E6778AC9}" type="datetimeFigureOut">
              <a:rPr lang="en-US" smtClean="0"/>
              <a:t>5/26/22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4AB1DD-A2BC-491E-B4E4-E92B1A955269}" type="slidenum">
              <a:rPr lang="en-US" smtClean="0"/>
              <a:t>‹#›</a:t>
            </a:fld>
            <a:endParaRPr lang="en-US"/>
          </a:p>
        </p:txBody>
      </p:sp>
    </p:spTree>
    <p:extLst>
      <p:ext uri="{BB962C8B-B14F-4D97-AF65-F5344CB8AC3E}">
        <p14:creationId xmlns:p14="http://schemas.microsoft.com/office/powerpoint/2010/main" val="275669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1066193-6786-4355-A452-8889E6778AC9}" type="datetimeFigureOut">
              <a:rPr lang="en-US" smtClean="0"/>
              <a:t>5/26/22</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E64AB1DD-A2BC-491E-B4E4-E92B1A955269}" type="slidenum">
              <a:rPr lang="en-US" smtClean="0"/>
              <a:t>‹#›</a:t>
            </a:fld>
            <a:endParaRPr lang="en-US"/>
          </a:p>
        </p:txBody>
      </p:sp>
    </p:spTree>
    <p:extLst>
      <p:ext uri="{BB962C8B-B14F-4D97-AF65-F5344CB8AC3E}">
        <p14:creationId xmlns:p14="http://schemas.microsoft.com/office/powerpoint/2010/main" val="3053933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1066193-6786-4355-A452-8889E6778AC9}" type="datetimeFigureOut">
              <a:rPr lang="en-US" smtClean="0"/>
              <a:t>5/26/22</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E64AB1DD-A2BC-491E-B4E4-E92B1A955269}" type="slidenum">
              <a:rPr lang="en-US" smtClean="0"/>
              <a:t>‹#›</a:t>
            </a:fld>
            <a:endParaRPr lang="en-US"/>
          </a:p>
        </p:txBody>
      </p:sp>
    </p:spTree>
    <p:extLst>
      <p:ext uri="{BB962C8B-B14F-4D97-AF65-F5344CB8AC3E}">
        <p14:creationId xmlns:p14="http://schemas.microsoft.com/office/powerpoint/2010/main" val="27557732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1066193-6786-4355-A452-8889E6778AC9}" type="datetimeFigureOut">
              <a:rPr lang="en-US" smtClean="0"/>
              <a:t>5/26/22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4AB1DD-A2BC-491E-B4E4-E92B1A955269}" type="slidenum">
              <a:rPr lang="en-US" smtClean="0"/>
              <a:t>‹#›</a:t>
            </a:fld>
            <a:endParaRPr lang="en-US"/>
          </a:p>
        </p:txBody>
      </p:sp>
    </p:spTree>
    <p:extLst>
      <p:ext uri="{BB962C8B-B14F-4D97-AF65-F5344CB8AC3E}">
        <p14:creationId xmlns:p14="http://schemas.microsoft.com/office/powerpoint/2010/main" val="1925803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1066193-6786-4355-A452-8889E6778AC9}" type="datetimeFigureOut">
              <a:rPr lang="en-US" smtClean="0"/>
              <a:t>5/26/22</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E64AB1DD-A2BC-491E-B4E4-E92B1A955269}"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67518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hyperlink" Target="https://npin.cdc.gov/pages/cultural-competence" TargetMode="External"/><Relationship Id="rId2" Type="http://schemas.openxmlformats.org/officeDocument/2006/relationships/hyperlink" Target="https://www.apa.org/monitor/2015/03/cultural-competence" TargetMode="Externa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6.pn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6.png"/></Relationships>
</file>

<file path=ppt/slides/_rels/slide39.xml.rels><?xml version="1.0" encoding="UTF-8" standalone="yes"?>
<Relationships xmlns="http://schemas.openxmlformats.org/package/2006/relationships"><Relationship Id="rId3" Type="http://schemas.openxmlformats.org/officeDocument/2006/relationships/hyperlink" Target="mailto:Courtney.queen@rsu.lv" TargetMode="External"/><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hyperlink" Target="mailto:courtney.m.queen@ttuhsc.edu"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5" descr="HSC Title P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44105"/>
            <a:ext cx="12192000" cy="5263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3"/>
          <p:cNvSpPr>
            <a:spLocks noGrp="1" noChangeArrowheads="1"/>
          </p:cNvSpPr>
          <p:nvPr>
            <p:ph type="ctrTitle"/>
          </p:nvPr>
        </p:nvSpPr>
        <p:spPr>
          <a:xfrm>
            <a:off x="989353" y="2752332"/>
            <a:ext cx="7513638" cy="3487002"/>
          </a:xfrm>
        </p:spPr>
        <p:txBody>
          <a:bodyPr>
            <a:normAutofit fontScale="90000"/>
          </a:bodyPr>
          <a:lstStyle/>
          <a:p>
            <a:r>
              <a:rPr lang="en-US" altLang="x-none" sz="3600" dirty="0">
                <a:solidFill>
                  <a:schemeClr val="bg1"/>
                </a:solidFill>
                <a:cs typeface="Times New Roman" panose="02020603050405020304" pitchFamily="18" charset="0"/>
              </a:rPr>
              <a:t>Courtney Queen, Ph.D.</a:t>
            </a:r>
            <a:br>
              <a:rPr lang="en-US" altLang="x-none" sz="3600" dirty="0">
                <a:solidFill>
                  <a:schemeClr val="bg1"/>
                </a:solidFill>
                <a:cs typeface="Times New Roman" panose="02020603050405020304" pitchFamily="18" charset="0"/>
              </a:rPr>
            </a:br>
            <a:br>
              <a:rPr lang="en-US" altLang="x-none" sz="3600" dirty="0">
                <a:solidFill>
                  <a:schemeClr val="bg1"/>
                </a:solidFill>
                <a:cs typeface="Times New Roman" panose="02020603050405020304" pitchFamily="18" charset="0"/>
              </a:rPr>
            </a:br>
            <a:r>
              <a:rPr lang="lv-LV" sz="2000" i="1" dirty="0">
                <a:solidFill>
                  <a:schemeClr val="bg1"/>
                </a:solidFill>
              </a:rPr>
              <a:t>Fulbright Scholar</a:t>
            </a:r>
            <a:br>
              <a:rPr lang="lv-LV" sz="2000" dirty="0">
                <a:solidFill>
                  <a:schemeClr val="bg1"/>
                </a:solidFill>
              </a:rPr>
            </a:br>
            <a:r>
              <a:rPr lang="lv-LV" sz="2000" dirty="0">
                <a:solidFill>
                  <a:schemeClr val="bg1"/>
                </a:solidFill>
              </a:rPr>
              <a:t>Rīga Stradiņš University</a:t>
            </a:r>
            <a:br>
              <a:rPr lang="lv-LV" sz="2000" dirty="0">
                <a:solidFill>
                  <a:schemeClr val="bg1"/>
                </a:solidFill>
              </a:rPr>
            </a:br>
            <a:r>
              <a:rPr lang="lv-LV" sz="2000" dirty="0">
                <a:solidFill>
                  <a:schemeClr val="bg1"/>
                </a:solidFill>
              </a:rPr>
              <a:t>Institute of Public Health</a:t>
            </a:r>
            <a:br>
              <a:rPr lang="lv-LV" sz="2000" dirty="0">
                <a:solidFill>
                  <a:schemeClr val="bg1"/>
                </a:solidFill>
              </a:rPr>
            </a:br>
            <a:br>
              <a:rPr lang="lv-LV" sz="2000" dirty="0">
                <a:solidFill>
                  <a:schemeClr val="bg1"/>
                </a:solidFill>
              </a:rPr>
            </a:br>
            <a:r>
              <a:rPr lang="en-US" sz="2000" dirty="0">
                <a:solidFill>
                  <a:schemeClr val="bg1"/>
                </a:solidFill>
              </a:rPr>
              <a:t>Assistant Professor </a:t>
            </a:r>
            <a:br>
              <a:rPr lang="en-US" sz="2000" dirty="0">
                <a:solidFill>
                  <a:schemeClr val="bg1"/>
                </a:solidFill>
              </a:rPr>
            </a:br>
            <a:r>
              <a:rPr lang="en-US" sz="2000" dirty="0">
                <a:solidFill>
                  <a:schemeClr val="bg1"/>
                </a:solidFill>
              </a:rPr>
              <a:t>Director for Undergraduate Studies</a:t>
            </a:r>
            <a:br>
              <a:rPr lang="en-US" sz="2000" dirty="0">
                <a:solidFill>
                  <a:schemeClr val="bg1"/>
                </a:solidFill>
              </a:rPr>
            </a:br>
            <a:r>
              <a:rPr lang="en-US" sz="2000" dirty="0">
                <a:solidFill>
                  <a:schemeClr val="bg1"/>
                </a:solidFill>
              </a:rPr>
              <a:t>Graduate School of Biomedical Sciences</a:t>
            </a:r>
            <a:br>
              <a:rPr lang="en-US" sz="2000" dirty="0">
                <a:solidFill>
                  <a:schemeClr val="bg1"/>
                </a:solidFill>
              </a:rPr>
            </a:br>
            <a:r>
              <a:rPr lang="en-US" sz="2000" dirty="0">
                <a:solidFill>
                  <a:schemeClr val="bg1"/>
                </a:solidFill>
              </a:rPr>
              <a:t>Department of Public Health</a:t>
            </a:r>
            <a:br>
              <a:rPr lang="lv-LV" dirty="0"/>
            </a:br>
            <a:br>
              <a:rPr lang="en-US" altLang="x-none" sz="3600" dirty="0">
                <a:solidFill>
                  <a:schemeClr val="bg1"/>
                </a:solidFill>
                <a:cs typeface="Times New Roman" panose="02020603050405020304" pitchFamily="18" charset="0"/>
              </a:rPr>
            </a:br>
            <a:br>
              <a:rPr lang="en-US" altLang="x-none" sz="3600" dirty="0">
                <a:solidFill>
                  <a:schemeClr val="bg1"/>
                </a:solidFill>
                <a:cs typeface="Times New Roman" panose="02020603050405020304" pitchFamily="18" charset="0"/>
              </a:rPr>
            </a:br>
            <a:br>
              <a:rPr lang="en-US" altLang="x-none" sz="3600" dirty="0">
                <a:solidFill>
                  <a:schemeClr val="bg1"/>
                </a:solidFill>
                <a:cs typeface="Times New Roman" panose="02020603050405020304" pitchFamily="18" charset="0"/>
              </a:rPr>
            </a:br>
            <a:br>
              <a:rPr lang="en-US" altLang="x-none" sz="3600" dirty="0">
                <a:solidFill>
                  <a:schemeClr val="bg1"/>
                </a:solidFill>
                <a:cs typeface="Times New Roman" panose="02020603050405020304" pitchFamily="18" charset="0"/>
              </a:rPr>
            </a:br>
            <a:endParaRPr lang="en-US" altLang="x-none" sz="1600" dirty="0">
              <a:solidFill>
                <a:schemeClr val="bg1"/>
              </a:solidFill>
              <a:cs typeface="Times New Roman" panose="02020603050405020304" pitchFamily="18" charset="0"/>
            </a:endParaRPr>
          </a:p>
        </p:txBody>
      </p:sp>
      <p:sp>
        <p:nvSpPr>
          <p:cNvPr id="13316" name="Rectangle 4"/>
          <p:cNvSpPr>
            <a:spLocks noGrp="1" noChangeArrowheads="1"/>
          </p:cNvSpPr>
          <p:nvPr>
            <p:ph type="subTitle" idx="1"/>
          </p:nvPr>
        </p:nvSpPr>
        <p:spPr>
          <a:xfrm>
            <a:off x="989353" y="5346855"/>
            <a:ext cx="6400800" cy="860724"/>
          </a:xfrm>
        </p:spPr>
        <p:txBody>
          <a:bodyPr>
            <a:normAutofit fontScale="77500" lnSpcReduction="20000"/>
          </a:bodyPr>
          <a:lstStyle/>
          <a:p>
            <a:r>
              <a:rPr lang="en-US" b="1" dirty="0">
                <a:solidFill>
                  <a:schemeClr val="bg1"/>
                </a:solidFill>
              </a:rPr>
              <a:t>international Relationships &amp; </a:t>
            </a:r>
          </a:p>
          <a:p>
            <a:r>
              <a:rPr lang="en-US" b="1" dirty="0">
                <a:solidFill>
                  <a:schemeClr val="bg1"/>
                </a:solidFill>
              </a:rPr>
              <a:t>Translational Actions Toward Health Equity</a:t>
            </a:r>
            <a:r>
              <a:rPr lang="en-US" sz="1800" dirty="0">
                <a:solidFill>
                  <a:schemeClr val="bg1"/>
                </a:solidFill>
              </a:rPr>
              <a:t> </a:t>
            </a:r>
            <a:endParaRPr lang="en-US" altLang="x-none" sz="1800" i="1" dirty="0">
              <a:solidFill>
                <a:schemeClr val="bg1"/>
              </a:solidFill>
            </a:endParaRPr>
          </a:p>
        </p:txBody>
      </p:sp>
      <p:pic>
        <p:nvPicPr>
          <p:cNvPr id="13317" name="Picture 6" descr="SON_Academic_LUB-02.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1110" y="-40150"/>
            <a:ext cx="3576638"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FD33795B-3B0E-A946-AC4E-703C0C4227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82609" y="5674179"/>
            <a:ext cx="1905000" cy="1066800"/>
          </a:xfrm>
          <a:prstGeom prst="rect">
            <a:avLst/>
          </a:prstGeom>
        </p:spPr>
      </p:pic>
      <p:pic>
        <p:nvPicPr>
          <p:cNvPr id="2" name="Picture 1">
            <a:extLst>
              <a:ext uri="{FF2B5EF4-FFF2-40B4-BE49-F238E27FC236}">
                <a16:creationId xmlns:a16="http://schemas.microsoft.com/office/drawing/2014/main" id="{1BEF98D5-860F-054A-A938-9ACBA58ECDF7}"/>
              </a:ext>
            </a:extLst>
          </p:cNvPr>
          <p:cNvPicPr>
            <a:picLocks noChangeAspect="1"/>
          </p:cNvPicPr>
          <p:nvPr/>
        </p:nvPicPr>
        <p:blipFill>
          <a:blip r:embed="rId5"/>
          <a:stretch>
            <a:fillRect/>
          </a:stretch>
        </p:blipFill>
        <p:spPr>
          <a:xfrm>
            <a:off x="8258629" y="103312"/>
            <a:ext cx="3933371" cy="737480"/>
          </a:xfrm>
          <a:prstGeom prst="rect">
            <a:avLst/>
          </a:prstGeom>
        </p:spPr>
      </p:pic>
    </p:spTree>
    <p:extLst>
      <p:ext uri="{BB962C8B-B14F-4D97-AF65-F5344CB8AC3E}">
        <p14:creationId xmlns:p14="http://schemas.microsoft.com/office/powerpoint/2010/main" val="1463688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dirty="0"/>
              <a:t>What is Ethnicity?</a:t>
            </a:r>
          </a:p>
        </p:txBody>
      </p:sp>
      <p:pic>
        <p:nvPicPr>
          <p:cNvPr id="4" name="Picture 6" descr="SON_Academic_LUB-02.png">
            <a:extLst>
              <a:ext uri="{FF2B5EF4-FFF2-40B4-BE49-F238E27FC236}">
                <a16:creationId xmlns:a16="http://schemas.microsoft.com/office/drawing/2014/main" id="{F1265BD4-BE38-2545-A79A-65CC283F56F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569" y="0"/>
            <a:ext cx="3576638"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98ACF5C9-48F2-3246-899E-825E002E3E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8183" y="5546598"/>
            <a:ext cx="1841500" cy="1104900"/>
          </a:xfrm>
          <a:prstGeom prst="rect">
            <a:avLst/>
          </a:prstGeom>
        </p:spPr>
      </p:pic>
      <p:pic>
        <p:nvPicPr>
          <p:cNvPr id="7" name="Picture 6">
            <a:extLst>
              <a:ext uri="{FF2B5EF4-FFF2-40B4-BE49-F238E27FC236}">
                <a16:creationId xmlns:a16="http://schemas.microsoft.com/office/drawing/2014/main" id="{84E52D26-1C51-624F-8FA8-A55C09989688}"/>
              </a:ext>
            </a:extLst>
          </p:cNvPr>
          <p:cNvPicPr>
            <a:picLocks noChangeAspect="1"/>
          </p:cNvPicPr>
          <p:nvPr/>
        </p:nvPicPr>
        <p:blipFill>
          <a:blip r:embed="rId4"/>
          <a:stretch>
            <a:fillRect/>
          </a:stretch>
        </p:blipFill>
        <p:spPr>
          <a:xfrm>
            <a:off x="8258629" y="103312"/>
            <a:ext cx="3933371" cy="737480"/>
          </a:xfrm>
          <a:prstGeom prst="rect">
            <a:avLst/>
          </a:prstGeom>
        </p:spPr>
      </p:pic>
      <p:sp>
        <p:nvSpPr>
          <p:cNvPr id="9" name="Rectangle 3">
            <a:extLst>
              <a:ext uri="{FF2B5EF4-FFF2-40B4-BE49-F238E27FC236}">
                <a16:creationId xmlns:a16="http://schemas.microsoft.com/office/drawing/2014/main" id="{8F5FF70B-63A3-73D0-5A5F-E6CBA29DE50A}"/>
              </a:ext>
            </a:extLst>
          </p:cNvPr>
          <p:cNvSpPr>
            <a:spLocks noGrp="1" noChangeArrowheads="1"/>
          </p:cNvSpPr>
          <p:nvPr>
            <p:ph idx="1"/>
          </p:nvPr>
        </p:nvSpPr>
        <p:spPr>
          <a:xfrm>
            <a:off x="1325880" y="2023963"/>
            <a:ext cx="10058400" cy="4023360"/>
          </a:xfrm>
        </p:spPr>
        <p:txBody>
          <a:bodyPr/>
          <a:lstStyle/>
          <a:p>
            <a:pPr>
              <a:buFont typeface="Wingdings" pitchFamily="2" charset="2"/>
              <a:buChar char="Ø"/>
            </a:pPr>
            <a:r>
              <a:rPr lang="en-US" altLang="en-US" sz="3200" dirty="0"/>
              <a:t>	Refers to particular social groups in complex societies, groups differentiated not only on the basis on a range of shared cultural content, but also on the bases of social attitudes and economic and political considerations.</a:t>
            </a:r>
          </a:p>
          <a:p>
            <a:pPr algn="ctr">
              <a:buFont typeface="Wingdings" pitchFamily="2" charset="2"/>
              <a:buNone/>
            </a:pPr>
            <a:endParaRPr lang="en-US" altLang="en-US" sz="1100" dirty="0"/>
          </a:p>
          <a:p>
            <a:pPr algn="ctr">
              <a:buFont typeface="Wingdings" pitchFamily="2" charset="2"/>
              <a:buNone/>
            </a:pPr>
            <a:r>
              <a:rPr lang="en-US" altLang="en-US" sz="1300" i="1" dirty="0"/>
              <a:t>Working with Latino Youth: Culture, Development and Context</a:t>
            </a:r>
            <a:r>
              <a:rPr lang="en-US" altLang="en-US" sz="1300" dirty="0"/>
              <a:t>.  Joan D. Koss-</a:t>
            </a:r>
            <a:r>
              <a:rPr lang="en-US" altLang="en-US" sz="1300" dirty="0" err="1"/>
              <a:t>Chioino</a:t>
            </a:r>
            <a:r>
              <a:rPr lang="en-US" altLang="en-US" sz="1300" dirty="0"/>
              <a:t> and Luis A. Vargas</a:t>
            </a:r>
            <a:endParaRPr lang="en-US" altLang="en-US" sz="1300" i="1" dirty="0"/>
          </a:p>
        </p:txBody>
      </p:sp>
    </p:spTree>
    <p:extLst>
      <p:ext uri="{BB962C8B-B14F-4D97-AF65-F5344CB8AC3E}">
        <p14:creationId xmlns:p14="http://schemas.microsoft.com/office/powerpoint/2010/main" val="31512120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dirty="0"/>
              <a:t>What Shapes Culture?</a:t>
            </a:r>
          </a:p>
        </p:txBody>
      </p:sp>
      <p:pic>
        <p:nvPicPr>
          <p:cNvPr id="4" name="Picture 6" descr="SON_Academic_LUB-02.png">
            <a:extLst>
              <a:ext uri="{FF2B5EF4-FFF2-40B4-BE49-F238E27FC236}">
                <a16:creationId xmlns:a16="http://schemas.microsoft.com/office/drawing/2014/main" id="{F1265BD4-BE38-2545-A79A-65CC283F56F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569" y="0"/>
            <a:ext cx="3576638"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98ACF5C9-48F2-3246-899E-825E002E3E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8183" y="5546598"/>
            <a:ext cx="1841500" cy="1104900"/>
          </a:xfrm>
          <a:prstGeom prst="rect">
            <a:avLst/>
          </a:prstGeom>
        </p:spPr>
      </p:pic>
      <p:pic>
        <p:nvPicPr>
          <p:cNvPr id="7" name="Picture 6">
            <a:extLst>
              <a:ext uri="{FF2B5EF4-FFF2-40B4-BE49-F238E27FC236}">
                <a16:creationId xmlns:a16="http://schemas.microsoft.com/office/drawing/2014/main" id="{84E52D26-1C51-624F-8FA8-A55C09989688}"/>
              </a:ext>
            </a:extLst>
          </p:cNvPr>
          <p:cNvPicPr>
            <a:picLocks noChangeAspect="1"/>
          </p:cNvPicPr>
          <p:nvPr/>
        </p:nvPicPr>
        <p:blipFill>
          <a:blip r:embed="rId4"/>
          <a:stretch>
            <a:fillRect/>
          </a:stretch>
        </p:blipFill>
        <p:spPr>
          <a:xfrm>
            <a:off x="8258629" y="103312"/>
            <a:ext cx="3933371" cy="737480"/>
          </a:xfrm>
          <a:prstGeom prst="rect">
            <a:avLst/>
          </a:prstGeom>
        </p:spPr>
      </p:pic>
      <p:sp>
        <p:nvSpPr>
          <p:cNvPr id="8" name="Rectangle 3">
            <a:extLst>
              <a:ext uri="{FF2B5EF4-FFF2-40B4-BE49-F238E27FC236}">
                <a16:creationId xmlns:a16="http://schemas.microsoft.com/office/drawing/2014/main" id="{48494FAA-B8BF-F96A-5890-8A00D3F92C54}"/>
              </a:ext>
            </a:extLst>
          </p:cNvPr>
          <p:cNvSpPr txBox="1">
            <a:spLocks noChangeArrowheads="1"/>
          </p:cNvSpPr>
          <p:nvPr/>
        </p:nvSpPr>
        <p:spPr>
          <a:xfrm>
            <a:off x="1413803" y="2023963"/>
            <a:ext cx="7696200" cy="426720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Arial" panose="020B0604020202020204" pitchFamily="34" charset="0"/>
              <a:buChar char="•"/>
            </a:pPr>
            <a:r>
              <a:rPr lang="en-US" altLang="en-US" sz="2800" dirty="0"/>
              <a:t>Political values</a:t>
            </a:r>
          </a:p>
          <a:p>
            <a:pPr>
              <a:buFont typeface="Arial" panose="020B0604020202020204" pitchFamily="34" charset="0"/>
              <a:buChar char="•"/>
            </a:pPr>
            <a:r>
              <a:rPr lang="en-US" altLang="en-US" sz="2800" dirty="0"/>
              <a:t>Experience with oppression or discrimination</a:t>
            </a:r>
          </a:p>
          <a:p>
            <a:pPr>
              <a:buFont typeface="Arial" panose="020B0604020202020204" pitchFamily="34" charset="0"/>
              <a:buChar char="•"/>
            </a:pPr>
            <a:r>
              <a:rPr lang="en-US" altLang="en-US" sz="2800" dirty="0"/>
              <a:t>Socioeconomic factors</a:t>
            </a:r>
          </a:p>
          <a:p>
            <a:pPr>
              <a:buFont typeface="Arial" panose="020B0604020202020204" pitchFamily="34" charset="0"/>
              <a:buChar char="•"/>
            </a:pPr>
            <a:r>
              <a:rPr lang="en-US" altLang="en-US" sz="2800" dirty="0"/>
              <a:t>Rituals</a:t>
            </a:r>
          </a:p>
          <a:p>
            <a:pPr>
              <a:buFont typeface="Arial" panose="020B0604020202020204" pitchFamily="34" charset="0"/>
              <a:buChar char="•"/>
            </a:pPr>
            <a:r>
              <a:rPr lang="en-US" altLang="en-US" sz="2800" dirty="0"/>
              <a:t>Family roles and structure</a:t>
            </a:r>
          </a:p>
          <a:p>
            <a:pPr>
              <a:buFont typeface="Arial" panose="020B0604020202020204" pitchFamily="34" charset="0"/>
              <a:buChar char="•"/>
            </a:pPr>
            <a:r>
              <a:rPr lang="en-US" altLang="en-US" sz="2800" dirty="0"/>
              <a:t>Degree of opposition to acculturation</a:t>
            </a:r>
          </a:p>
          <a:p>
            <a:pPr>
              <a:buFont typeface="Arial" panose="020B0604020202020204" pitchFamily="34" charset="0"/>
              <a:buChar char="•"/>
            </a:pPr>
            <a:r>
              <a:rPr lang="en-US" altLang="en-US" sz="2800" dirty="0"/>
              <a:t>Response of majority culture</a:t>
            </a:r>
          </a:p>
          <a:p>
            <a:endParaRPr lang="en-US" altLang="en-US" dirty="0"/>
          </a:p>
          <a:p>
            <a:pPr>
              <a:buFont typeface="Wingdings" pitchFamily="2" charset="2"/>
              <a:buNone/>
            </a:pPr>
            <a:endParaRPr lang="en-US" altLang="en-US" dirty="0"/>
          </a:p>
        </p:txBody>
      </p:sp>
    </p:spTree>
    <p:extLst>
      <p:ext uri="{BB962C8B-B14F-4D97-AF65-F5344CB8AC3E}">
        <p14:creationId xmlns:p14="http://schemas.microsoft.com/office/powerpoint/2010/main" val="17334593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dirty="0"/>
              <a:t>Examples of Cultural Health Beliefs</a:t>
            </a:r>
          </a:p>
        </p:txBody>
      </p:sp>
      <p:pic>
        <p:nvPicPr>
          <p:cNvPr id="4" name="Picture 6" descr="SON_Academic_LUB-02.png">
            <a:extLst>
              <a:ext uri="{FF2B5EF4-FFF2-40B4-BE49-F238E27FC236}">
                <a16:creationId xmlns:a16="http://schemas.microsoft.com/office/drawing/2014/main" id="{F1265BD4-BE38-2545-A79A-65CC283F56F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569" y="0"/>
            <a:ext cx="3576638"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98ACF5C9-48F2-3246-899E-825E002E3E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8183" y="5546598"/>
            <a:ext cx="1841500" cy="1104900"/>
          </a:xfrm>
          <a:prstGeom prst="rect">
            <a:avLst/>
          </a:prstGeom>
        </p:spPr>
      </p:pic>
      <p:pic>
        <p:nvPicPr>
          <p:cNvPr id="7" name="Picture 6">
            <a:extLst>
              <a:ext uri="{FF2B5EF4-FFF2-40B4-BE49-F238E27FC236}">
                <a16:creationId xmlns:a16="http://schemas.microsoft.com/office/drawing/2014/main" id="{84E52D26-1C51-624F-8FA8-A55C09989688}"/>
              </a:ext>
            </a:extLst>
          </p:cNvPr>
          <p:cNvPicPr>
            <a:picLocks noChangeAspect="1"/>
          </p:cNvPicPr>
          <p:nvPr/>
        </p:nvPicPr>
        <p:blipFill>
          <a:blip r:embed="rId4"/>
          <a:stretch>
            <a:fillRect/>
          </a:stretch>
        </p:blipFill>
        <p:spPr>
          <a:xfrm>
            <a:off x="8258629" y="103312"/>
            <a:ext cx="3933371" cy="737480"/>
          </a:xfrm>
          <a:prstGeom prst="rect">
            <a:avLst/>
          </a:prstGeom>
        </p:spPr>
      </p:pic>
      <p:sp>
        <p:nvSpPr>
          <p:cNvPr id="9" name="Rectangle 6">
            <a:extLst>
              <a:ext uri="{FF2B5EF4-FFF2-40B4-BE49-F238E27FC236}">
                <a16:creationId xmlns:a16="http://schemas.microsoft.com/office/drawing/2014/main" id="{F5174762-6DC1-5E4C-99F0-F6DF77D850FC}"/>
              </a:ext>
            </a:extLst>
          </p:cNvPr>
          <p:cNvSpPr txBox="1">
            <a:spLocks noChangeArrowheads="1"/>
          </p:cNvSpPr>
          <p:nvPr/>
        </p:nvSpPr>
        <p:spPr>
          <a:xfrm>
            <a:off x="1343465" y="1850898"/>
            <a:ext cx="8229600" cy="480060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Arial" panose="020B0604020202020204" pitchFamily="34" charset="0"/>
              <a:buChar char="•"/>
            </a:pPr>
            <a:r>
              <a:rPr lang="en-US" altLang="en-US" sz="2800" dirty="0"/>
              <a:t>Illness or disease is caused by stress or working too hard or as a punishment for something </a:t>
            </a:r>
          </a:p>
          <a:p>
            <a:pPr>
              <a:buFont typeface="Arial" panose="020B0604020202020204" pitchFamily="34" charset="0"/>
              <a:buChar char="•"/>
            </a:pPr>
            <a:r>
              <a:rPr lang="en-US" altLang="en-US" sz="2800" dirty="0"/>
              <a:t>Eating protein (meat or eggs) will counteract the effects of x-rays</a:t>
            </a:r>
          </a:p>
          <a:p>
            <a:pPr>
              <a:buFont typeface="Arial" panose="020B0604020202020204" pitchFamily="34" charset="0"/>
              <a:buChar char="•"/>
            </a:pPr>
            <a:r>
              <a:rPr lang="en-US" altLang="en-US" sz="2800" dirty="0"/>
              <a:t>Everyone has dormant diseases in body, whether or not they develop depends on how well you take care of yourself </a:t>
            </a:r>
          </a:p>
          <a:p>
            <a:pPr>
              <a:buFont typeface="Arial" panose="020B0604020202020204" pitchFamily="34" charset="0"/>
              <a:buChar char="•"/>
            </a:pPr>
            <a:r>
              <a:rPr lang="en-US" altLang="en-US" sz="2800" dirty="0"/>
              <a:t>Importance of balancing Yin and Yang, e.g. hot/cold theory</a:t>
            </a:r>
          </a:p>
          <a:p>
            <a:pPr>
              <a:buFont typeface="Wingdings" pitchFamily="2" charset="2"/>
              <a:buNone/>
            </a:pPr>
            <a:r>
              <a:rPr lang="en-US" altLang="en-US" sz="2600" dirty="0"/>
              <a:t>	</a:t>
            </a:r>
            <a:endParaRPr lang="en-US" altLang="en-US" dirty="0"/>
          </a:p>
        </p:txBody>
      </p:sp>
    </p:spTree>
    <p:extLst>
      <p:ext uri="{BB962C8B-B14F-4D97-AF65-F5344CB8AC3E}">
        <p14:creationId xmlns:p14="http://schemas.microsoft.com/office/powerpoint/2010/main" val="36586072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Cultural Competence</a:t>
            </a:r>
          </a:p>
        </p:txBody>
      </p:sp>
      <p:sp>
        <p:nvSpPr>
          <p:cNvPr id="3" name="Subtitle 2"/>
          <p:cNvSpPr>
            <a:spLocks noGrp="1"/>
          </p:cNvSpPr>
          <p:nvPr>
            <p:ph type="subTitle" idx="1"/>
          </p:nvPr>
        </p:nvSpPr>
        <p:spPr/>
        <p:txBody>
          <a:bodyPr/>
          <a:lstStyle/>
          <a:p>
            <a:r>
              <a:rPr lang="en-US" dirty="0"/>
              <a:t>What is cultural competence in a healthcare setting?</a:t>
            </a:r>
          </a:p>
        </p:txBody>
      </p:sp>
      <p:pic>
        <p:nvPicPr>
          <p:cNvPr id="4" name="Picture 6" descr="SON_Academic_LUB-02.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569" y="0"/>
            <a:ext cx="3576638"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0226DEEB-A819-EA4B-BAD9-9BCDF25668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8183" y="5546598"/>
            <a:ext cx="1841500" cy="1104900"/>
          </a:xfrm>
          <a:prstGeom prst="rect">
            <a:avLst/>
          </a:prstGeom>
        </p:spPr>
      </p:pic>
      <p:pic>
        <p:nvPicPr>
          <p:cNvPr id="7" name="Picture 6">
            <a:extLst>
              <a:ext uri="{FF2B5EF4-FFF2-40B4-BE49-F238E27FC236}">
                <a16:creationId xmlns:a16="http://schemas.microsoft.com/office/drawing/2014/main" id="{4EDBE878-D0E5-1D43-BAEE-DC9FC03D2F86}"/>
              </a:ext>
            </a:extLst>
          </p:cNvPr>
          <p:cNvPicPr>
            <a:picLocks noChangeAspect="1"/>
          </p:cNvPicPr>
          <p:nvPr/>
        </p:nvPicPr>
        <p:blipFill>
          <a:blip r:embed="rId4"/>
          <a:stretch>
            <a:fillRect/>
          </a:stretch>
        </p:blipFill>
        <p:spPr>
          <a:xfrm>
            <a:off x="8258629" y="103312"/>
            <a:ext cx="3933371" cy="737480"/>
          </a:xfrm>
          <a:prstGeom prst="rect">
            <a:avLst/>
          </a:prstGeom>
        </p:spPr>
      </p:pic>
    </p:spTree>
    <p:extLst>
      <p:ext uri="{BB962C8B-B14F-4D97-AF65-F5344CB8AC3E}">
        <p14:creationId xmlns:p14="http://schemas.microsoft.com/office/powerpoint/2010/main" val="12225278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dirty="0"/>
              <a:t>Influence of Cultural and Social Factors</a:t>
            </a:r>
          </a:p>
        </p:txBody>
      </p:sp>
      <p:pic>
        <p:nvPicPr>
          <p:cNvPr id="4" name="Picture 6" descr="SON_Academic_LUB-02.png">
            <a:extLst>
              <a:ext uri="{FF2B5EF4-FFF2-40B4-BE49-F238E27FC236}">
                <a16:creationId xmlns:a16="http://schemas.microsoft.com/office/drawing/2014/main" id="{F1265BD4-BE38-2545-A79A-65CC283F56F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569" y="0"/>
            <a:ext cx="3576638"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98ACF5C9-48F2-3246-899E-825E002E3E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8183" y="5546598"/>
            <a:ext cx="1841500" cy="1104900"/>
          </a:xfrm>
          <a:prstGeom prst="rect">
            <a:avLst/>
          </a:prstGeom>
        </p:spPr>
      </p:pic>
      <p:pic>
        <p:nvPicPr>
          <p:cNvPr id="7" name="Picture 6">
            <a:extLst>
              <a:ext uri="{FF2B5EF4-FFF2-40B4-BE49-F238E27FC236}">
                <a16:creationId xmlns:a16="http://schemas.microsoft.com/office/drawing/2014/main" id="{84E52D26-1C51-624F-8FA8-A55C09989688}"/>
              </a:ext>
            </a:extLst>
          </p:cNvPr>
          <p:cNvPicPr>
            <a:picLocks noChangeAspect="1"/>
          </p:cNvPicPr>
          <p:nvPr/>
        </p:nvPicPr>
        <p:blipFill>
          <a:blip r:embed="rId4"/>
          <a:stretch>
            <a:fillRect/>
          </a:stretch>
        </p:blipFill>
        <p:spPr>
          <a:xfrm>
            <a:off x="8258629" y="103312"/>
            <a:ext cx="3933371" cy="737480"/>
          </a:xfrm>
          <a:prstGeom prst="rect">
            <a:avLst/>
          </a:prstGeom>
        </p:spPr>
      </p:pic>
      <p:sp>
        <p:nvSpPr>
          <p:cNvPr id="8" name="Rectangle 3">
            <a:extLst>
              <a:ext uri="{FF2B5EF4-FFF2-40B4-BE49-F238E27FC236}">
                <a16:creationId xmlns:a16="http://schemas.microsoft.com/office/drawing/2014/main" id="{8C09C57A-2400-9410-0D28-28D12C18F299}"/>
              </a:ext>
            </a:extLst>
          </p:cNvPr>
          <p:cNvSpPr txBox="1">
            <a:spLocks noChangeArrowheads="1"/>
          </p:cNvSpPr>
          <p:nvPr/>
        </p:nvSpPr>
        <p:spPr>
          <a:xfrm>
            <a:off x="1354015" y="2023963"/>
            <a:ext cx="8229600" cy="422592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Arial" panose="020B0604020202020204" pitchFamily="34" charset="0"/>
              <a:buChar char="•"/>
            </a:pPr>
            <a:r>
              <a:rPr lang="en-US" altLang="en-US" sz="2800" dirty="0"/>
              <a:t>Health-seeking behavior</a:t>
            </a:r>
          </a:p>
          <a:p>
            <a:pPr>
              <a:buFont typeface="Arial" panose="020B0604020202020204" pitchFamily="34" charset="0"/>
              <a:buChar char="•"/>
            </a:pPr>
            <a:r>
              <a:rPr lang="en-US" altLang="en-US" sz="2800" dirty="0"/>
              <a:t>Perceived causes of illness</a:t>
            </a:r>
          </a:p>
          <a:p>
            <a:pPr>
              <a:buFont typeface="Arial" panose="020B0604020202020204" pitchFamily="34" charset="0"/>
              <a:buChar char="•"/>
            </a:pPr>
            <a:r>
              <a:rPr lang="en-US" altLang="en-US" sz="2800" dirty="0"/>
              <a:t>Understanding of disease process</a:t>
            </a:r>
          </a:p>
          <a:p>
            <a:pPr>
              <a:buFont typeface="Arial" panose="020B0604020202020204" pitchFamily="34" charset="0"/>
              <a:buChar char="•"/>
            </a:pPr>
            <a:r>
              <a:rPr lang="en-US" altLang="en-US" sz="2800" dirty="0"/>
              <a:t>Treatment decisions</a:t>
            </a:r>
          </a:p>
        </p:txBody>
      </p:sp>
    </p:spTree>
    <p:extLst>
      <p:ext uri="{BB962C8B-B14F-4D97-AF65-F5344CB8AC3E}">
        <p14:creationId xmlns:p14="http://schemas.microsoft.com/office/powerpoint/2010/main" val="5848307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dirty="0"/>
              <a:t>Health Seeking Behavior</a:t>
            </a:r>
          </a:p>
        </p:txBody>
      </p:sp>
      <p:pic>
        <p:nvPicPr>
          <p:cNvPr id="4" name="Picture 6" descr="SON_Academic_LUB-02.png">
            <a:extLst>
              <a:ext uri="{FF2B5EF4-FFF2-40B4-BE49-F238E27FC236}">
                <a16:creationId xmlns:a16="http://schemas.microsoft.com/office/drawing/2014/main" id="{F1265BD4-BE38-2545-A79A-65CC283F56F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569" y="0"/>
            <a:ext cx="3576638"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98ACF5C9-48F2-3246-899E-825E002E3E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8183" y="5546598"/>
            <a:ext cx="1841500" cy="1104900"/>
          </a:xfrm>
          <a:prstGeom prst="rect">
            <a:avLst/>
          </a:prstGeom>
        </p:spPr>
      </p:pic>
      <p:pic>
        <p:nvPicPr>
          <p:cNvPr id="7" name="Picture 6">
            <a:extLst>
              <a:ext uri="{FF2B5EF4-FFF2-40B4-BE49-F238E27FC236}">
                <a16:creationId xmlns:a16="http://schemas.microsoft.com/office/drawing/2014/main" id="{84E52D26-1C51-624F-8FA8-A55C09989688}"/>
              </a:ext>
            </a:extLst>
          </p:cNvPr>
          <p:cNvPicPr>
            <a:picLocks noChangeAspect="1"/>
          </p:cNvPicPr>
          <p:nvPr/>
        </p:nvPicPr>
        <p:blipFill>
          <a:blip r:embed="rId4"/>
          <a:stretch>
            <a:fillRect/>
          </a:stretch>
        </p:blipFill>
        <p:spPr>
          <a:xfrm>
            <a:off x="8258629" y="103312"/>
            <a:ext cx="3933371" cy="737480"/>
          </a:xfrm>
          <a:prstGeom prst="rect">
            <a:avLst/>
          </a:prstGeom>
        </p:spPr>
      </p:pic>
      <p:sp>
        <p:nvSpPr>
          <p:cNvPr id="9" name="Rectangle 7">
            <a:extLst>
              <a:ext uri="{FF2B5EF4-FFF2-40B4-BE49-F238E27FC236}">
                <a16:creationId xmlns:a16="http://schemas.microsoft.com/office/drawing/2014/main" id="{2ADB7F8C-140F-292E-C468-6DFBDB223EA1}"/>
              </a:ext>
            </a:extLst>
          </p:cNvPr>
          <p:cNvSpPr txBox="1">
            <a:spLocks noChangeArrowheads="1"/>
          </p:cNvSpPr>
          <p:nvPr/>
        </p:nvSpPr>
        <p:spPr>
          <a:xfrm>
            <a:off x="1290711" y="1920651"/>
            <a:ext cx="8229600" cy="483552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Wingdings" pitchFamily="2" charset="2"/>
              <a:buNone/>
            </a:pPr>
            <a:endParaRPr lang="en-US" altLang="en-US" b="1" dirty="0"/>
          </a:p>
          <a:p>
            <a:pPr lvl="1">
              <a:buFont typeface="Wingdings" pitchFamily="2" charset="2"/>
              <a:buChar char="§"/>
            </a:pPr>
            <a:r>
              <a:rPr lang="en-US" altLang="en-US" sz="2800" dirty="0"/>
              <a:t>Is the symptom serious?</a:t>
            </a:r>
          </a:p>
          <a:p>
            <a:pPr lvl="1">
              <a:buFont typeface="Wingdings" pitchFamily="2" charset="2"/>
              <a:buChar char="§"/>
            </a:pPr>
            <a:r>
              <a:rPr lang="en-US" altLang="en-US" sz="2800" dirty="0"/>
              <a:t>How long has the symptom lasted?</a:t>
            </a:r>
          </a:p>
          <a:p>
            <a:pPr lvl="1">
              <a:buFont typeface="Wingdings" pitchFamily="2" charset="2"/>
              <a:buChar char="§"/>
            </a:pPr>
            <a:r>
              <a:rPr lang="en-US" altLang="en-US" sz="2800" dirty="0"/>
              <a:t>Is there a cause for the symptom?</a:t>
            </a:r>
          </a:p>
          <a:p>
            <a:pPr lvl="1">
              <a:buFont typeface="Wingdings" pitchFamily="2" charset="2"/>
              <a:buChar char="§"/>
            </a:pPr>
            <a:r>
              <a:rPr lang="en-US" altLang="en-US" sz="2800" dirty="0"/>
              <a:t>Anyone else with similar symptoms?</a:t>
            </a:r>
          </a:p>
          <a:p>
            <a:pPr lvl="1">
              <a:buFont typeface="Wingdings" pitchFamily="2" charset="2"/>
              <a:buChar char="§"/>
            </a:pPr>
            <a:r>
              <a:rPr lang="en-US" altLang="en-US" sz="2800" dirty="0"/>
              <a:t>Who should I seek help from?</a:t>
            </a:r>
          </a:p>
          <a:p>
            <a:endParaRPr lang="en-US" altLang="en-US" sz="2800" dirty="0"/>
          </a:p>
          <a:p>
            <a:endParaRPr lang="en-US" altLang="en-US" sz="2800" dirty="0"/>
          </a:p>
        </p:txBody>
      </p:sp>
    </p:spTree>
    <p:extLst>
      <p:ext uri="{BB962C8B-B14F-4D97-AF65-F5344CB8AC3E}">
        <p14:creationId xmlns:p14="http://schemas.microsoft.com/office/powerpoint/2010/main" val="24123424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dirty="0"/>
              <a:t>Perceived Causes of Illness</a:t>
            </a:r>
          </a:p>
        </p:txBody>
      </p:sp>
      <p:pic>
        <p:nvPicPr>
          <p:cNvPr id="4" name="Picture 6" descr="SON_Academic_LUB-02.png">
            <a:extLst>
              <a:ext uri="{FF2B5EF4-FFF2-40B4-BE49-F238E27FC236}">
                <a16:creationId xmlns:a16="http://schemas.microsoft.com/office/drawing/2014/main" id="{F1265BD4-BE38-2545-A79A-65CC283F56F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569" y="0"/>
            <a:ext cx="3576638"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98ACF5C9-48F2-3246-899E-825E002E3E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8183" y="5546598"/>
            <a:ext cx="1841500" cy="1104900"/>
          </a:xfrm>
          <a:prstGeom prst="rect">
            <a:avLst/>
          </a:prstGeom>
        </p:spPr>
      </p:pic>
      <p:pic>
        <p:nvPicPr>
          <p:cNvPr id="7" name="Picture 6">
            <a:extLst>
              <a:ext uri="{FF2B5EF4-FFF2-40B4-BE49-F238E27FC236}">
                <a16:creationId xmlns:a16="http://schemas.microsoft.com/office/drawing/2014/main" id="{84E52D26-1C51-624F-8FA8-A55C09989688}"/>
              </a:ext>
            </a:extLst>
          </p:cNvPr>
          <p:cNvPicPr>
            <a:picLocks noChangeAspect="1"/>
          </p:cNvPicPr>
          <p:nvPr/>
        </p:nvPicPr>
        <p:blipFill>
          <a:blip r:embed="rId4"/>
          <a:stretch>
            <a:fillRect/>
          </a:stretch>
        </p:blipFill>
        <p:spPr>
          <a:xfrm>
            <a:off x="8258629" y="103312"/>
            <a:ext cx="3933371" cy="737480"/>
          </a:xfrm>
          <a:prstGeom prst="rect">
            <a:avLst/>
          </a:prstGeom>
        </p:spPr>
      </p:pic>
      <p:sp>
        <p:nvSpPr>
          <p:cNvPr id="9" name="Rectangle 6">
            <a:extLst>
              <a:ext uri="{FF2B5EF4-FFF2-40B4-BE49-F238E27FC236}">
                <a16:creationId xmlns:a16="http://schemas.microsoft.com/office/drawing/2014/main" id="{EAB3FA6B-EAC1-391A-C3D2-AA78E8BD8F78}"/>
              </a:ext>
            </a:extLst>
          </p:cNvPr>
          <p:cNvSpPr txBox="1">
            <a:spLocks noChangeArrowheads="1"/>
          </p:cNvSpPr>
          <p:nvPr/>
        </p:nvSpPr>
        <p:spPr>
          <a:xfrm>
            <a:off x="1361048" y="2223963"/>
            <a:ext cx="9172135" cy="453072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Wingdings" pitchFamily="2" charset="2"/>
              <a:buNone/>
            </a:pPr>
            <a:r>
              <a:rPr lang="en-US" altLang="en-US" dirty="0"/>
              <a:t>	</a:t>
            </a:r>
            <a:r>
              <a:rPr lang="en-US" altLang="en-US" sz="2800" dirty="0"/>
              <a:t>Some people believe that the cause of their disease is the result of some “other” force outside the individual (supernatural or spiritual forces such as punishment for behaviors, etc.)</a:t>
            </a:r>
            <a:endParaRPr lang="en-US" altLang="en-US" dirty="0"/>
          </a:p>
        </p:txBody>
      </p:sp>
    </p:spTree>
    <p:extLst>
      <p:ext uri="{BB962C8B-B14F-4D97-AF65-F5344CB8AC3E}">
        <p14:creationId xmlns:p14="http://schemas.microsoft.com/office/powerpoint/2010/main" val="4605881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dirty="0"/>
              <a:t>Understanding the Disease Process</a:t>
            </a:r>
          </a:p>
        </p:txBody>
      </p:sp>
      <p:pic>
        <p:nvPicPr>
          <p:cNvPr id="4" name="Picture 6" descr="SON_Academic_LUB-02.png">
            <a:extLst>
              <a:ext uri="{FF2B5EF4-FFF2-40B4-BE49-F238E27FC236}">
                <a16:creationId xmlns:a16="http://schemas.microsoft.com/office/drawing/2014/main" id="{F1265BD4-BE38-2545-A79A-65CC283F56F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569" y="0"/>
            <a:ext cx="3576638"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98ACF5C9-48F2-3246-899E-825E002E3E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8183" y="5546598"/>
            <a:ext cx="1841500" cy="1104900"/>
          </a:xfrm>
          <a:prstGeom prst="rect">
            <a:avLst/>
          </a:prstGeom>
        </p:spPr>
      </p:pic>
      <p:pic>
        <p:nvPicPr>
          <p:cNvPr id="7" name="Picture 6">
            <a:extLst>
              <a:ext uri="{FF2B5EF4-FFF2-40B4-BE49-F238E27FC236}">
                <a16:creationId xmlns:a16="http://schemas.microsoft.com/office/drawing/2014/main" id="{84E52D26-1C51-624F-8FA8-A55C09989688}"/>
              </a:ext>
            </a:extLst>
          </p:cNvPr>
          <p:cNvPicPr>
            <a:picLocks noChangeAspect="1"/>
          </p:cNvPicPr>
          <p:nvPr/>
        </p:nvPicPr>
        <p:blipFill>
          <a:blip r:embed="rId4"/>
          <a:stretch>
            <a:fillRect/>
          </a:stretch>
        </p:blipFill>
        <p:spPr>
          <a:xfrm>
            <a:off x="8258629" y="103312"/>
            <a:ext cx="3933371" cy="737480"/>
          </a:xfrm>
          <a:prstGeom prst="rect">
            <a:avLst/>
          </a:prstGeom>
        </p:spPr>
      </p:pic>
      <p:sp>
        <p:nvSpPr>
          <p:cNvPr id="8" name="Rectangle 3">
            <a:extLst>
              <a:ext uri="{FF2B5EF4-FFF2-40B4-BE49-F238E27FC236}">
                <a16:creationId xmlns:a16="http://schemas.microsoft.com/office/drawing/2014/main" id="{01DFE06F-A1D0-E2A7-6897-7E76E36354BB}"/>
              </a:ext>
            </a:extLst>
          </p:cNvPr>
          <p:cNvSpPr txBox="1">
            <a:spLocks noChangeArrowheads="1"/>
          </p:cNvSpPr>
          <p:nvPr/>
        </p:nvSpPr>
        <p:spPr>
          <a:xfrm>
            <a:off x="1237957" y="2120773"/>
            <a:ext cx="8229600" cy="453072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lvl="1">
              <a:buFont typeface="Arial" panose="020B0604020202020204" pitchFamily="34" charset="0"/>
              <a:buChar char="•"/>
            </a:pPr>
            <a:r>
              <a:rPr lang="en-US" altLang="en-US" sz="4000" dirty="0"/>
              <a:t>Perception of messages from different healthcare providers</a:t>
            </a:r>
          </a:p>
          <a:p>
            <a:pPr lvl="1">
              <a:buFont typeface="Arial" panose="020B0604020202020204" pitchFamily="34" charset="0"/>
              <a:buChar char="•"/>
            </a:pPr>
            <a:r>
              <a:rPr lang="en-US" altLang="en-US" sz="4000" dirty="0"/>
              <a:t>Stigma/fear</a:t>
            </a:r>
          </a:p>
          <a:p>
            <a:pPr lvl="1">
              <a:buClr>
                <a:schemeClr val="tx2"/>
              </a:buClr>
              <a:buFont typeface="Arial" panose="020B0604020202020204" pitchFamily="34" charset="0"/>
              <a:buChar char="•"/>
            </a:pPr>
            <a:r>
              <a:rPr lang="en-US" altLang="en-US" sz="4000" dirty="0"/>
              <a:t>Social networks</a:t>
            </a:r>
          </a:p>
          <a:p>
            <a:pPr lvl="1">
              <a:buClr>
                <a:schemeClr val="tx2"/>
              </a:buClr>
              <a:buFont typeface="Arial" panose="020B0604020202020204" pitchFamily="34" charset="0"/>
              <a:buChar char="•"/>
            </a:pPr>
            <a:r>
              <a:rPr lang="en-US" altLang="en-US" sz="4000" dirty="0"/>
              <a:t>Contacts</a:t>
            </a:r>
          </a:p>
          <a:p>
            <a:pPr>
              <a:buFont typeface="Wingdings" pitchFamily="2" charset="2"/>
              <a:buNone/>
            </a:pPr>
            <a:endParaRPr lang="en-US" altLang="en-US" sz="2800" dirty="0"/>
          </a:p>
        </p:txBody>
      </p:sp>
    </p:spTree>
    <p:extLst>
      <p:ext uri="{BB962C8B-B14F-4D97-AF65-F5344CB8AC3E}">
        <p14:creationId xmlns:p14="http://schemas.microsoft.com/office/powerpoint/2010/main" val="1431749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dirty="0"/>
              <a:t>Treatment Decisions</a:t>
            </a:r>
          </a:p>
        </p:txBody>
      </p:sp>
      <p:pic>
        <p:nvPicPr>
          <p:cNvPr id="4" name="Picture 6" descr="SON_Academic_LUB-02.png">
            <a:extLst>
              <a:ext uri="{FF2B5EF4-FFF2-40B4-BE49-F238E27FC236}">
                <a16:creationId xmlns:a16="http://schemas.microsoft.com/office/drawing/2014/main" id="{F1265BD4-BE38-2545-A79A-65CC283F56F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569" y="0"/>
            <a:ext cx="3576638"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98ACF5C9-48F2-3246-899E-825E002E3E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8183" y="5546598"/>
            <a:ext cx="1841500" cy="1104900"/>
          </a:xfrm>
          <a:prstGeom prst="rect">
            <a:avLst/>
          </a:prstGeom>
        </p:spPr>
      </p:pic>
      <p:pic>
        <p:nvPicPr>
          <p:cNvPr id="7" name="Picture 6">
            <a:extLst>
              <a:ext uri="{FF2B5EF4-FFF2-40B4-BE49-F238E27FC236}">
                <a16:creationId xmlns:a16="http://schemas.microsoft.com/office/drawing/2014/main" id="{84E52D26-1C51-624F-8FA8-A55C09989688}"/>
              </a:ext>
            </a:extLst>
          </p:cNvPr>
          <p:cNvPicPr>
            <a:picLocks noChangeAspect="1"/>
          </p:cNvPicPr>
          <p:nvPr/>
        </p:nvPicPr>
        <p:blipFill>
          <a:blip r:embed="rId4"/>
          <a:stretch>
            <a:fillRect/>
          </a:stretch>
        </p:blipFill>
        <p:spPr>
          <a:xfrm>
            <a:off x="8258629" y="103312"/>
            <a:ext cx="3933371" cy="737480"/>
          </a:xfrm>
          <a:prstGeom prst="rect">
            <a:avLst/>
          </a:prstGeom>
        </p:spPr>
      </p:pic>
      <p:sp>
        <p:nvSpPr>
          <p:cNvPr id="8" name="Rectangle 3">
            <a:extLst>
              <a:ext uri="{FF2B5EF4-FFF2-40B4-BE49-F238E27FC236}">
                <a16:creationId xmlns:a16="http://schemas.microsoft.com/office/drawing/2014/main" id="{5074E526-517B-6754-8A71-7DE9C1867AED}"/>
              </a:ext>
            </a:extLst>
          </p:cNvPr>
          <p:cNvSpPr txBox="1">
            <a:spLocks noChangeArrowheads="1"/>
          </p:cNvSpPr>
          <p:nvPr/>
        </p:nvSpPr>
        <p:spPr>
          <a:xfrm>
            <a:off x="1273126" y="2040672"/>
            <a:ext cx="8229600" cy="453072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lvl="1">
              <a:buClr>
                <a:schemeClr val="tx1"/>
              </a:buClr>
              <a:buFont typeface="Wingdings" pitchFamily="2" charset="2"/>
              <a:buChar char="§"/>
            </a:pPr>
            <a:r>
              <a:rPr lang="en-US" altLang="en-US" sz="2800" dirty="0"/>
              <a:t>What is necessary for healing to occur</a:t>
            </a:r>
          </a:p>
          <a:p>
            <a:pPr lvl="1">
              <a:buClr>
                <a:schemeClr val="tx1"/>
              </a:buClr>
              <a:buFont typeface="Wingdings" pitchFamily="2" charset="2"/>
              <a:buChar char="§"/>
            </a:pPr>
            <a:r>
              <a:rPr lang="en-US" altLang="en-US" sz="2800" dirty="0"/>
              <a:t>Risk assessment (cost-benefit analysis)</a:t>
            </a:r>
          </a:p>
          <a:p>
            <a:pPr lvl="1">
              <a:buClr>
                <a:schemeClr val="tx1"/>
              </a:buClr>
              <a:buFont typeface="Wingdings" pitchFamily="2" charset="2"/>
              <a:buChar char="§"/>
            </a:pPr>
            <a:r>
              <a:rPr lang="en-US" altLang="en-US" sz="2800" dirty="0"/>
              <a:t>Lifestyle factors</a:t>
            </a:r>
          </a:p>
          <a:p>
            <a:pPr lvl="1">
              <a:buClr>
                <a:schemeClr val="tx1"/>
              </a:buClr>
              <a:buFont typeface="Wingdings" pitchFamily="2" charset="2"/>
              <a:buChar char="§"/>
            </a:pPr>
            <a:r>
              <a:rPr lang="en-US" altLang="en-US" sz="2800" dirty="0"/>
              <a:t>Healthcare worker/patient interactions</a:t>
            </a:r>
          </a:p>
        </p:txBody>
      </p:sp>
    </p:spTree>
    <p:extLst>
      <p:ext uri="{BB962C8B-B14F-4D97-AF65-F5344CB8AC3E}">
        <p14:creationId xmlns:p14="http://schemas.microsoft.com/office/powerpoint/2010/main" val="6684501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Cultural Competence</a:t>
            </a:r>
          </a:p>
        </p:txBody>
      </p:sp>
      <p:sp>
        <p:nvSpPr>
          <p:cNvPr id="3" name="Subtitle 2"/>
          <p:cNvSpPr>
            <a:spLocks noGrp="1"/>
          </p:cNvSpPr>
          <p:nvPr>
            <p:ph type="subTitle" idx="1"/>
          </p:nvPr>
        </p:nvSpPr>
        <p:spPr/>
        <p:txBody>
          <a:bodyPr/>
          <a:lstStyle/>
          <a:p>
            <a:r>
              <a:rPr lang="en-US" dirty="0"/>
              <a:t>Frameworks and models</a:t>
            </a:r>
          </a:p>
        </p:txBody>
      </p:sp>
      <p:pic>
        <p:nvPicPr>
          <p:cNvPr id="4" name="Picture 6" descr="SON_Academic_LUB-02.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569" y="0"/>
            <a:ext cx="3576638"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0226DEEB-A819-EA4B-BAD9-9BCDF25668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8183" y="5546598"/>
            <a:ext cx="1841500" cy="1104900"/>
          </a:xfrm>
          <a:prstGeom prst="rect">
            <a:avLst/>
          </a:prstGeom>
        </p:spPr>
      </p:pic>
      <p:pic>
        <p:nvPicPr>
          <p:cNvPr id="7" name="Picture 6">
            <a:extLst>
              <a:ext uri="{FF2B5EF4-FFF2-40B4-BE49-F238E27FC236}">
                <a16:creationId xmlns:a16="http://schemas.microsoft.com/office/drawing/2014/main" id="{4EDBE878-D0E5-1D43-BAEE-DC9FC03D2F86}"/>
              </a:ext>
            </a:extLst>
          </p:cNvPr>
          <p:cNvPicPr>
            <a:picLocks noChangeAspect="1"/>
          </p:cNvPicPr>
          <p:nvPr/>
        </p:nvPicPr>
        <p:blipFill>
          <a:blip r:embed="rId4"/>
          <a:stretch>
            <a:fillRect/>
          </a:stretch>
        </p:blipFill>
        <p:spPr>
          <a:xfrm>
            <a:off x="8258629" y="103312"/>
            <a:ext cx="3933371" cy="737480"/>
          </a:xfrm>
          <a:prstGeom prst="rect">
            <a:avLst/>
          </a:prstGeom>
        </p:spPr>
      </p:pic>
    </p:spTree>
    <p:extLst>
      <p:ext uri="{BB962C8B-B14F-4D97-AF65-F5344CB8AC3E}">
        <p14:creationId xmlns:p14="http://schemas.microsoft.com/office/powerpoint/2010/main" val="17951634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4400" b="1" dirty="0"/>
              <a:t>International Relationships &amp; Translational </a:t>
            </a:r>
            <a:br>
              <a:rPr lang="en-US" sz="4400" dirty="0"/>
            </a:br>
            <a:r>
              <a:rPr lang="en-US" sz="4400" b="1" dirty="0"/>
              <a:t>Actions Toward Health Equity</a:t>
            </a:r>
            <a:r>
              <a:rPr lang="en-US" sz="4400" dirty="0"/>
              <a:t> </a:t>
            </a:r>
          </a:p>
        </p:txBody>
      </p:sp>
      <p:sp>
        <p:nvSpPr>
          <p:cNvPr id="3" name="Subtitle 2"/>
          <p:cNvSpPr>
            <a:spLocks noGrp="1"/>
          </p:cNvSpPr>
          <p:nvPr>
            <p:ph type="subTitle" idx="1"/>
          </p:nvPr>
        </p:nvSpPr>
        <p:spPr/>
        <p:txBody>
          <a:bodyPr/>
          <a:lstStyle/>
          <a:p>
            <a:r>
              <a:rPr lang="en-US" dirty="0"/>
              <a:t>Improving Cultural Competency to Reduce Health Disparities </a:t>
            </a:r>
          </a:p>
        </p:txBody>
      </p:sp>
      <p:pic>
        <p:nvPicPr>
          <p:cNvPr id="4" name="Picture 6" descr="SON_Academic_LUB-02.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569" y="0"/>
            <a:ext cx="3576638"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43AA6D99-2BE2-E34C-9D25-6F5BC14545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8183" y="5546598"/>
            <a:ext cx="1841500" cy="1104900"/>
          </a:xfrm>
          <a:prstGeom prst="rect">
            <a:avLst/>
          </a:prstGeom>
        </p:spPr>
      </p:pic>
      <p:pic>
        <p:nvPicPr>
          <p:cNvPr id="9" name="Picture 8">
            <a:extLst>
              <a:ext uri="{FF2B5EF4-FFF2-40B4-BE49-F238E27FC236}">
                <a16:creationId xmlns:a16="http://schemas.microsoft.com/office/drawing/2014/main" id="{90356FB3-10A9-554C-9F9A-36767EA78BF0}"/>
              </a:ext>
            </a:extLst>
          </p:cNvPr>
          <p:cNvPicPr>
            <a:picLocks noChangeAspect="1"/>
          </p:cNvPicPr>
          <p:nvPr/>
        </p:nvPicPr>
        <p:blipFill>
          <a:blip r:embed="rId4"/>
          <a:stretch>
            <a:fillRect/>
          </a:stretch>
        </p:blipFill>
        <p:spPr>
          <a:xfrm>
            <a:off x="8258629" y="103312"/>
            <a:ext cx="3933371" cy="737480"/>
          </a:xfrm>
          <a:prstGeom prst="rect">
            <a:avLst/>
          </a:prstGeom>
        </p:spPr>
      </p:pic>
    </p:spTree>
    <p:extLst>
      <p:ext uri="{BB962C8B-B14F-4D97-AF65-F5344CB8AC3E}">
        <p14:creationId xmlns:p14="http://schemas.microsoft.com/office/powerpoint/2010/main" val="14215261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dirty="0"/>
              <a:t>Purnell Model for Cultural Competence</a:t>
            </a:r>
          </a:p>
        </p:txBody>
      </p:sp>
      <p:pic>
        <p:nvPicPr>
          <p:cNvPr id="4" name="Picture 6" descr="SON_Academic_LUB-02.png">
            <a:extLst>
              <a:ext uri="{FF2B5EF4-FFF2-40B4-BE49-F238E27FC236}">
                <a16:creationId xmlns:a16="http://schemas.microsoft.com/office/drawing/2014/main" id="{F1265BD4-BE38-2545-A79A-65CC283F56F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569" y="0"/>
            <a:ext cx="3576638"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98ACF5C9-48F2-3246-899E-825E002E3E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8183" y="5546598"/>
            <a:ext cx="1841500" cy="1104900"/>
          </a:xfrm>
          <a:prstGeom prst="rect">
            <a:avLst/>
          </a:prstGeom>
        </p:spPr>
      </p:pic>
      <p:pic>
        <p:nvPicPr>
          <p:cNvPr id="7" name="Picture 6">
            <a:extLst>
              <a:ext uri="{FF2B5EF4-FFF2-40B4-BE49-F238E27FC236}">
                <a16:creationId xmlns:a16="http://schemas.microsoft.com/office/drawing/2014/main" id="{84E52D26-1C51-624F-8FA8-A55C09989688}"/>
              </a:ext>
            </a:extLst>
          </p:cNvPr>
          <p:cNvPicPr>
            <a:picLocks noChangeAspect="1"/>
          </p:cNvPicPr>
          <p:nvPr/>
        </p:nvPicPr>
        <p:blipFill>
          <a:blip r:embed="rId4"/>
          <a:stretch>
            <a:fillRect/>
          </a:stretch>
        </p:blipFill>
        <p:spPr>
          <a:xfrm>
            <a:off x="8258629" y="103312"/>
            <a:ext cx="3933371" cy="737480"/>
          </a:xfrm>
          <a:prstGeom prst="rect">
            <a:avLst/>
          </a:prstGeom>
        </p:spPr>
      </p:pic>
      <p:pic>
        <p:nvPicPr>
          <p:cNvPr id="8" name="Picture 7">
            <a:extLst>
              <a:ext uri="{FF2B5EF4-FFF2-40B4-BE49-F238E27FC236}">
                <a16:creationId xmlns:a16="http://schemas.microsoft.com/office/drawing/2014/main" id="{2E54624E-F4C7-9233-F187-D8612C4A10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7280" y="1737360"/>
            <a:ext cx="6604000" cy="4460240"/>
          </a:xfrm>
          <a:prstGeom prst="rect">
            <a:avLst/>
          </a:prstGeom>
        </p:spPr>
      </p:pic>
    </p:spTree>
    <p:extLst>
      <p:ext uri="{BB962C8B-B14F-4D97-AF65-F5344CB8AC3E}">
        <p14:creationId xmlns:p14="http://schemas.microsoft.com/office/powerpoint/2010/main" val="29682959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dirty="0"/>
              <a:t>Domains of Model</a:t>
            </a:r>
          </a:p>
        </p:txBody>
      </p:sp>
      <p:pic>
        <p:nvPicPr>
          <p:cNvPr id="4" name="Picture 6" descr="SON_Academic_LUB-02.png">
            <a:extLst>
              <a:ext uri="{FF2B5EF4-FFF2-40B4-BE49-F238E27FC236}">
                <a16:creationId xmlns:a16="http://schemas.microsoft.com/office/drawing/2014/main" id="{F1265BD4-BE38-2545-A79A-65CC283F56F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569" y="0"/>
            <a:ext cx="3576638"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98ACF5C9-48F2-3246-899E-825E002E3E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8183" y="5546598"/>
            <a:ext cx="1841500" cy="1104900"/>
          </a:xfrm>
          <a:prstGeom prst="rect">
            <a:avLst/>
          </a:prstGeom>
        </p:spPr>
      </p:pic>
      <p:pic>
        <p:nvPicPr>
          <p:cNvPr id="7" name="Picture 6">
            <a:extLst>
              <a:ext uri="{FF2B5EF4-FFF2-40B4-BE49-F238E27FC236}">
                <a16:creationId xmlns:a16="http://schemas.microsoft.com/office/drawing/2014/main" id="{84E52D26-1C51-624F-8FA8-A55C09989688}"/>
              </a:ext>
            </a:extLst>
          </p:cNvPr>
          <p:cNvPicPr>
            <a:picLocks noChangeAspect="1"/>
          </p:cNvPicPr>
          <p:nvPr/>
        </p:nvPicPr>
        <p:blipFill>
          <a:blip r:embed="rId4"/>
          <a:stretch>
            <a:fillRect/>
          </a:stretch>
        </p:blipFill>
        <p:spPr>
          <a:xfrm>
            <a:off x="8258629" y="103312"/>
            <a:ext cx="3933371" cy="737480"/>
          </a:xfrm>
          <a:prstGeom prst="rect">
            <a:avLst/>
          </a:prstGeom>
        </p:spPr>
      </p:pic>
      <p:sp>
        <p:nvSpPr>
          <p:cNvPr id="8" name="Rectangle 3">
            <a:extLst>
              <a:ext uri="{FF2B5EF4-FFF2-40B4-BE49-F238E27FC236}">
                <a16:creationId xmlns:a16="http://schemas.microsoft.com/office/drawing/2014/main" id="{2E293D22-2A1B-D532-8B7E-63CD929C5EE0}"/>
              </a:ext>
            </a:extLst>
          </p:cNvPr>
          <p:cNvSpPr txBox="1">
            <a:spLocks noChangeArrowheads="1"/>
          </p:cNvSpPr>
          <p:nvPr/>
        </p:nvSpPr>
        <p:spPr>
          <a:xfrm>
            <a:off x="1120487" y="1920651"/>
            <a:ext cx="4033837" cy="453072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altLang="en-US" sz="2600" dirty="0"/>
              <a:t>Global Society</a:t>
            </a:r>
          </a:p>
          <a:p>
            <a:r>
              <a:rPr lang="en-US" altLang="en-US" sz="2600" dirty="0"/>
              <a:t>Community </a:t>
            </a:r>
          </a:p>
          <a:p>
            <a:r>
              <a:rPr lang="en-US" altLang="en-US" sz="2600" dirty="0"/>
              <a:t>Family</a:t>
            </a:r>
          </a:p>
          <a:p>
            <a:r>
              <a:rPr lang="en-US" altLang="en-US" sz="2600" dirty="0"/>
              <a:t>Person </a:t>
            </a:r>
          </a:p>
          <a:p>
            <a:r>
              <a:rPr lang="en-US" altLang="en-US" sz="2600" dirty="0"/>
              <a:t>Heritage</a:t>
            </a:r>
          </a:p>
        </p:txBody>
      </p:sp>
      <p:sp>
        <p:nvSpPr>
          <p:cNvPr id="9" name="Rectangle 5">
            <a:extLst>
              <a:ext uri="{FF2B5EF4-FFF2-40B4-BE49-F238E27FC236}">
                <a16:creationId xmlns:a16="http://schemas.microsoft.com/office/drawing/2014/main" id="{2839C4C3-8FB4-E1FB-87D5-79C2CF593A0E}"/>
              </a:ext>
            </a:extLst>
          </p:cNvPr>
          <p:cNvSpPr txBox="1">
            <a:spLocks noChangeArrowheads="1"/>
          </p:cNvSpPr>
          <p:nvPr/>
        </p:nvSpPr>
        <p:spPr>
          <a:xfrm>
            <a:off x="3552416" y="1849531"/>
            <a:ext cx="4033837" cy="4530725"/>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altLang="en-US" sz="2600" dirty="0"/>
              <a:t>Communication</a:t>
            </a:r>
          </a:p>
          <a:p>
            <a:r>
              <a:rPr lang="en-US" altLang="en-US" sz="2600" dirty="0"/>
              <a:t>Family Organization</a:t>
            </a:r>
          </a:p>
          <a:p>
            <a:r>
              <a:rPr lang="en-US" altLang="en-US" sz="2600" dirty="0"/>
              <a:t>Workforce Issues</a:t>
            </a:r>
          </a:p>
          <a:p>
            <a:r>
              <a:rPr lang="en-US" altLang="en-US" sz="2600" dirty="0"/>
              <a:t>Biocultural Ecology</a:t>
            </a:r>
          </a:p>
          <a:p>
            <a:r>
              <a:rPr lang="en-US" altLang="en-US" sz="2600" dirty="0"/>
              <a:t>High-Risk Health Behaviors</a:t>
            </a:r>
          </a:p>
          <a:p>
            <a:r>
              <a:rPr lang="en-US" altLang="en-US" sz="2600" dirty="0"/>
              <a:t>Nutrition</a:t>
            </a:r>
          </a:p>
          <a:p>
            <a:r>
              <a:rPr lang="en-US" altLang="en-US" sz="2600" dirty="0"/>
              <a:t>Pregnancy &amp; Childbearing</a:t>
            </a:r>
          </a:p>
          <a:p>
            <a:r>
              <a:rPr lang="en-US" altLang="en-US" sz="2600" dirty="0"/>
              <a:t>Death and Dying</a:t>
            </a:r>
          </a:p>
          <a:p>
            <a:endParaRPr lang="en-US" altLang="en-US" sz="2600" dirty="0"/>
          </a:p>
          <a:p>
            <a:endParaRPr lang="en-US" altLang="en-US" sz="2600" dirty="0"/>
          </a:p>
          <a:p>
            <a:endParaRPr lang="en-US" altLang="en-US" sz="2600" dirty="0"/>
          </a:p>
          <a:p>
            <a:endParaRPr lang="en-US" altLang="en-US" sz="2600" dirty="0"/>
          </a:p>
          <a:p>
            <a:pPr>
              <a:buFont typeface="Wingdings" pitchFamily="2" charset="2"/>
              <a:buNone/>
            </a:pPr>
            <a:endParaRPr lang="en-US" altLang="en-US" sz="2600" dirty="0"/>
          </a:p>
        </p:txBody>
      </p:sp>
      <p:sp>
        <p:nvSpPr>
          <p:cNvPr id="10" name="Rectangle 3">
            <a:extLst>
              <a:ext uri="{FF2B5EF4-FFF2-40B4-BE49-F238E27FC236}">
                <a16:creationId xmlns:a16="http://schemas.microsoft.com/office/drawing/2014/main" id="{3962108D-8D6A-1EE4-16A3-83C379A7FF4E}"/>
              </a:ext>
            </a:extLst>
          </p:cNvPr>
          <p:cNvSpPr txBox="1">
            <a:spLocks noChangeArrowheads="1"/>
          </p:cNvSpPr>
          <p:nvPr/>
        </p:nvSpPr>
        <p:spPr>
          <a:xfrm>
            <a:off x="7287607" y="1861814"/>
            <a:ext cx="4033837" cy="453072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altLang="en-US" sz="2600" dirty="0"/>
              <a:t>Spirituality</a:t>
            </a:r>
          </a:p>
          <a:p>
            <a:r>
              <a:rPr lang="en-US" altLang="en-US" sz="2600" dirty="0"/>
              <a:t>Healthcare Practices</a:t>
            </a:r>
          </a:p>
          <a:p>
            <a:r>
              <a:rPr lang="en-US" altLang="en-US" sz="2600" dirty="0"/>
              <a:t>Healthcare Practitioners</a:t>
            </a:r>
          </a:p>
        </p:txBody>
      </p:sp>
    </p:spTree>
    <p:extLst>
      <p:ext uri="{BB962C8B-B14F-4D97-AF65-F5344CB8AC3E}">
        <p14:creationId xmlns:p14="http://schemas.microsoft.com/office/powerpoint/2010/main" val="5425939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dirty="0"/>
              <a:t>Dominant Cultural Characteristics</a:t>
            </a:r>
          </a:p>
        </p:txBody>
      </p:sp>
      <p:pic>
        <p:nvPicPr>
          <p:cNvPr id="4" name="Picture 6" descr="SON_Academic_LUB-02.png">
            <a:extLst>
              <a:ext uri="{FF2B5EF4-FFF2-40B4-BE49-F238E27FC236}">
                <a16:creationId xmlns:a16="http://schemas.microsoft.com/office/drawing/2014/main" id="{F1265BD4-BE38-2545-A79A-65CC283F56F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569" y="0"/>
            <a:ext cx="3576638"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98ACF5C9-48F2-3246-899E-825E002E3E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8183" y="5546598"/>
            <a:ext cx="1841500" cy="1104900"/>
          </a:xfrm>
          <a:prstGeom prst="rect">
            <a:avLst/>
          </a:prstGeom>
        </p:spPr>
      </p:pic>
      <p:pic>
        <p:nvPicPr>
          <p:cNvPr id="7" name="Picture 6">
            <a:extLst>
              <a:ext uri="{FF2B5EF4-FFF2-40B4-BE49-F238E27FC236}">
                <a16:creationId xmlns:a16="http://schemas.microsoft.com/office/drawing/2014/main" id="{84E52D26-1C51-624F-8FA8-A55C09989688}"/>
              </a:ext>
            </a:extLst>
          </p:cNvPr>
          <p:cNvPicPr>
            <a:picLocks noChangeAspect="1"/>
          </p:cNvPicPr>
          <p:nvPr/>
        </p:nvPicPr>
        <p:blipFill>
          <a:blip r:embed="rId4"/>
          <a:stretch>
            <a:fillRect/>
          </a:stretch>
        </p:blipFill>
        <p:spPr>
          <a:xfrm>
            <a:off x="8258629" y="103312"/>
            <a:ext cx="3933371" cy="737480"/>
          </a:xfrm>
          <a:prstGeom prst="rect">
            <a:avLst/>
          </a:prstGeom>
        </p:spPr>
      </p:pic>
      <p:sp>
        <p:nvSpPr>
          <p:cNvPr id="9" name="Rectangle 5">
            <a:extLst>
              <a:ext uri="{FF2B5EF4-FFF2-40B4-BE49-F238E27FC236}">
                <a16:creationId xmlns:a16="http://schemas.microsoft.com/office/drawing/2014/main" id="{2839C4C3-8FB4-E1FB-87D5-79C2CF593A0E}"/>
              </a:ext>
            </a:extLst>
          </p:cNvPr>
          <p:cNvSpPr txBox="1">
            <a:spLocks noChangeArrowheads="1"/>
          </p:cNvSpPr>
          <p:nvPr/>
        </p:nvSpPr>
        <p:spPr>
          <a:xfrm>
            <a:off x="1239943" y="1995606"/>
            <a:ext cx="8778240" cy="4193957"/>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Arial" panose="020B0604020202020204" pitchFamily="34" charset="0"/>
              <a:buChar char="•"/>
            </a:pPr>
            <a:r>
              <a:rPr lang="en-US" altLang="en-US" sz="2800" dirty="0"/>
              <a:t>Beliefs, values, and practices</a:t>
            </a:r>
          </a:p>
          <a:p>
            <a:pPr>
              <a:buFont typeface="Arial" panose="020B0604020202020204" pitchFamily="34" charset="0"/>
              <a:buChar char="•"/>
            </a:pPr>
            <a:r>
              <a:rPr lang="en-US" altLang="en-US" sz="2800" dirty="0"/>
              <a:t>Standard for the entire group of people </a:t>
            </a:r>
          </a:p>
          <a:p>
            <a:pPr>
              <a:buFont typeface="Arial" panose="020B0604020202020204" pitchFamily="34" charset="0"/>
              <a:buChar char="•"/>
            </a:pPr>
            <a:r>
              <a:rPr lang="en-US" altLang="en-US" sz="2800" dirty="0"/>
              <a:t>Dominant socially, politically, economically</a:t>
            </a:r>
          </a:p>
          <a:p>
            <a:endParaRPr lang="en-US" altLang="en-US" sz="2600" dirty="0"/>
          </a:p>
          <a:p>
            <a:endParaRPr lang="en-US" altLang="en-US" sz="2600" dirty="0"/>
          </a:p>
          <a:p>
            <a:pPr>
              <a:buFont typeface="Wingdings" pitchFamily="2" charset="2"/>
              <a:buNone/>
            </a:pPr>
            <a:endParaRPr lang="en-US" altLang="en-US" sz="2600" dirty="0"/>
          </a:p>
        </p:txBody>
      </p:sp>
    </p:spTree>
    <p:extLst>
      <p:ext uri="{BB962C8B-B14F-4D97-AF65-F5344CB8AC3E}">
        <p14:creationId xmlns:p14="http://schemas.microsoft.com/office/powerpoint/2010/main" val="12826905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dirty="0"/>
              <a:t>Variant Cultural Characteristics</a:t>
            </a:r>
          </a:p>
        </p:txBody>
      </p:sp>
      <p:pic>
        <p:nvPicPr>
          <p:cNvPr id="4" name="Picture 6" descr="SON_Academic_LUB-02.png">
            <a:extLst>
              <a:ext uri="{FF2B5EF4-FFF2-40B4-BE49-F238E27FC236}">
                <a16:creationId xmlns:a16="http://schemas.microsoft.com/office/drawing/2014/main" id="{F1265BD4-BE38-2545-A79A-65CC283F56F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569" y="0"/>
            <a:ext cx="3576638"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98ACF5C9-48F2-3246-899E-825E002E3E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8183" y="5546598"/>
            <a:ext cx="1841500" cy="1104900"/>
          </a:xfrm>
          <a:prstGeom prst="rect">
            <a:avLst/>
          </a:prstGeom>
        </p:spPr>
      </p:pic>
      <p:pic>
        <p:nvPicPr>
          <p:cNvPr id="7" name="Picture 6">
            <a:extLst>
              <a:ext uri="{FF2B5EF4-FFF2-40B4-BE49-F238E27FC236}">
                <a16:creationId xmlns:a16="http://schemas.microsoft.com/office/drawing/2014/main" id="{84E52D26-1C51-624F-8FA8-A55C09989688}"/>
              </a:ext>
            </a:extLst>
          </p:cNvPr>
          <p:cNvPicPr>
            <a:picLocks noChangeAspect="1"/>
          </p:cNvPicPr>
          <p:nvPr/>
        </p:nvPicPr>
        <p:blipFill>
          <a:blip r:embed="rId4"/>
          <a:stretch>
            <a:fillRect/>
          </a:stretch>
        </p:blipFill>
        <p:spPr>
          <a:xfrm>
            <a:off x="8258629" y="103312"/>
            <a:ext cx="3933371" cy="737480"/>
          </a:xfrm>
          <a:prstGeom prst="rect">
            <a:avLst/>
          </a:prstGeom>
        </p:spPr>
      </p:pic>
      <p:sp>
        <p:nvSpPr>
          <p:cNvPr id="8" name="Rectangle 3">
            <a:extLst>
              <a:ext uri="{FF2B5EF4-FFF2-40B4-BE49-F238E27FC236}">
                <a16:creationId xmlns:a16="http://schemas.microsoft.com/office/drawing/2014/main" id="{2E293D22-2A1B-D532-8B7E-63CD929C5EE0}"/>
              </a:ext>
            </a:extLst>
          </p:cNvPr>
          <p:cNvSpPr txBox="1">
            <a:spLocks noChangeArrowheads="1"/>
          </p:cNvSpPr>
          <p:nvPr/>
        </p:nvSpPr>
        <p:spPr>
          <a:xfrm>
            <a:off x="1097280" y="1758872"/>
            <a:ext cx="4033837" cy="4530725"/>
          </a:xfrm>
          <a:prstGeom prst="rect">
            <a:avLst/>
          </a:prstGeom>
        </p:spPr>
        <p:txBody>
          <a:bodyPr vert="horz" lIns="0" tIns="45720" rIns="0" bIns="45720" rtlCol="0">
            <a:normAutofit fontScale="47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altLang="en-US" sz="4500" u="sng" dirty="0"/>
              <a:t>Determines the degree which the dominant culture varies</a:t>
            </a:r>
          </a:p>
          <a:p>
            <a:r>
              <a:rPr lang="en-US" altLang="en-US" sz="4500" dirty="0"/>
              <a:t>Ethnicity</a:t>
            </a:r>
          </a:p>
          <a:p>
            <a:r>
              <a:rPr lang="en-US" altLang="en-US" sz="4500" dirty="0"/>
              <a:t>Race</a:t>
            </a:r>
          </a:p>
          <a:p>
            <a:r>
              <a:rPr lang="en-US" altLang="en-US" sz="4500" dirty="0"/>
              <a:t>Gender</a:t>
            </a:r>
          </a:p>
          <a:p>
            <a:r>
              <a:rPr lang="en-US" altLang="en-US" sz="4500" dirty="0"/>
              <a:t>Age</a:t>
            </a:r>
          </a:p>
          <a:p>
            <a:r>
              <a:rPr lang="en-US" altLang="en-US" sz="4500" dirty="0"/>
              <a:t>Spirituality/religion</a:t>
            </a:r>
          </a:p>
          <a:p>
            <a:r>
              <a:rPr lang="en-US" altLang="en-US" sz="4500" dirty="0"/>
              <a:t>Socioeconomic Status</a:t>
            </a:r>
          </a:p>
          <a:p>
            <a:r>
              <a:rPr lang="en-US" altLang="en-US" sz="4500" dirty="0"/>
              <a:t>Educational Status</a:t>
            </a:r>
          </a:p>
          <a:p>
            <a:r>
              <a:rPr lang="en-US" altLang="en-US" sz="4500" dirty="0"/>
              <a:t>Marital Status</a:t>
            </a:r>
          </a:p>
          <a:p>
            <a:r>
              <a:rPr lang="en-US" altLang="en-US" sz="4500" dirty="0"/>
              <a:t>Sexual Orientation</a:t>
            </a:r>
          </a:p>
          <a:p>
            <a:endParaRPr lang="en-US" altLang="en-US" sz="2600" dirty="0"/>
          </a:p>
        </p:txBody>
      </p:sp>
      <p:sp>
        <p:nvSpPr>
          <p:cNvPr id="9" name="Rectangle 5">
            <a:extLst>
              <a:ext uri="{FF2B5EF4-FFF2-40B4-BE49-F238E27FC236}">
                <a16:creationId xmlns:a16="http://schemas.microsoft.com/office/drawing/2014/main" id="{2839C4C3-8FB4-E1FB-87D5-79C2CF593A0E}"/>
              </a:ext>
            </a:extLst>
          </p:cNvPr>
          <p:cNvSpPr txBox="1">
            <a:spLocks noChangeArrowheads="1"/>
          </p:cNvSpPr>
          <p:nvPr/>
        </p:nvSpPr>
        <p:spPr>
          <a:xfrm>
            <a:off x="5409213" y="1920650"/>
            <a:ext cx="4608970" cy="4530725"/>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altLang="en-US" sz="2600" dirty="0"/>
              <a:t>History of the culture</a:t>
            </a:r>
          </a:p>
          <a:p>
            <a:r>
              <a:rPr lang="en-US" altLang="en-US" sz="2600" dirty="0"/>
              <a:t>Caste/status</a:t>
            </a:r>
          </a:p>
          <a:p>
            <a:r>
              <a:rPr lang="en-US" altLang="en-US" sz="2600" dirty="0"/>
              <a:t>Sexual orientation</a:t>
            </a:r>
          </a:p>
          <a:p>
            <a:r>
              <a:rPr lang="en-US" altLang="en-US" sz="2600" dirty="0"/>
              <a:t>Language or dialect</a:t>
            </a:r>
          </a:p>
          <a:p>
            <a:r>
              <a:rPr lang="en-US" altLang="en-US" sz="2600" dirty="0"/>
              <a:t>Military Experience</a:t>
            </a:r>
          </a:p>
          <a:p>
            <a:r>
              <a:rPr lang="en-US" altLang="en-US" sz="2600" dirty="0"/>
              <a:t>Political Beliefs</a:t>
            </a:r>
          </a:p>
          <a:p>
            <a:r>
              <a:rPr lang="en-US" altLang="en-US" sz="2600" dirty="0"/>
              <a:t>Urban/Rural Residence</a:t>
            </a:r>
          </a:p>
          <a:p>
            <a:r>
              <a:rPr lang="en-US" altLang="en-US" sz="2600" dirty="0"/>
              <a:t>Immigration Status, Time and Reasons</a:t>
            </a:r>
          </a:p>
          <a:p>
            <a:endParaRPr lang="en-US" altLang="en-US" sz="2600" dirty="0"/>
          </a:p>
          <a:p>
            <a:endParaRPr lang="en-US" altLang="en-US" sz="2600" dirty="0"/>
          </a:p>
          <a:p>
            <a:pPr>
              <a:buFont typeface="Wingdings" pitchFamily="2" charset="2"/>
              <a:buNone/>
            </a:pPr>
            <a:endParaRPr lang="en-US" altLang="en-US" sz="2600" dirty="0"/>
          </a:p>
        </p:txBody>
      </p:sp>
    </p:spTree>
    <p:extLst>
      <p:ext uri="{BB962C8B-B14F-4D97-AF65-F5344CB8AC3E}">
        <p14:creationId xmlns:p14="http://schemas.microsoft.com/office/powerpoint/2010/main" val="37369999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7200" dirty="0"/>
              <a:t>Cultural Competent Care</a:t>
            </a:r>
          </a:p>
        </p:txBody>
      </p:sp>
      <p:sp>
        <p:nvSpPr>
          <p:cNvPr id="3" name="Subtitle 2"/>
          <p:cNvSpPr>
            <a:spLocks noGrp="1"/>
          </p:cNvSpPr>
          <p:nvPr>
            <p:ph type="subTitle" idx="1"/>
          </p:nvPr>
        </p:nvSpPr>
        <p:spPr/>
        <p:txBody>
          <a:bodyPr/>
          <a:lstStyle/>
          <a:p>
            <a:r>
              <a:rPr lang="en-US" dirty="0"/>
              <a:t>Examples of cultural competence in healthcare settings</a:t>
            </a:r>
          </a:p>
        </p:txBody>
      </p:sp>
      <p:pic>
        <p:nvPicPr>
          <p:cNvPr id="4" name="Picture 6" descr="SON_Academic_LUB-02.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569" y="0"/>
            <a:ext cx="3576638"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0226DEEB-A819-EA4B-BAD9-9BCDF25668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8183" y="5546598"/>
            <a:ext cx="1841500" cy="1104900"/>
          </a:xfrm>
          <a:prstGeom prst="rect">
            <a:avLst/>
          </a:prstGeom>
        </p:spPr>
      </p:pic>
      <p:pic>
        <p:nvPicPr>
          <p:cNvPr id="7" name="Picture 6">
            <a:extLst>
              <a:ext uri="{FF2B5EF4-FFF2-40B4-BE49-F238E27FC236}">
                <a16:creationId xmlns:a16="http://schemas.microsoft.com/office/drawing/2014/main" id="{4EDBE878-D0E5-1D43-BAEE-DC9FC03D2F86}"/>
              </a:ext>
            </a:extLst>
          </p:cNvPr>
          <p:cNvPicPr>
            <a:picLocks noChangeAspect="1"/>
          </p:cNvPicPr>
          <p:nvPr/>
        </p:nvPicPr>
        <p:blipFill>
          <a:blip r:embed="rId4"/>
          <a:stretch>
            <a:fillRect/>
          </a:stretch>
        </p:blipFill>
        <p:spPr>
          <a:xfrm>
            <a:off x="8258629" y="103312"/>
            <a:ext cx="3933371" cy="737480"/>
          </a:xfrm>
          <a:prstGeom prst="rect">
            <a:avLst/>
          </a:prstGeom>
        </p:spPr>
      </p:pic>
    </p:spTree>
    <p:extLst>
      <p:ext uri="{BB962C8B-B14F-4D97-AF65-F5344CB8AC3E}">
        <p14:creationId xmlns:p14="http://schemas.microsoft.com/office/powerpoint/2010/main" val="1630445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normAutofit/>
          </a:bodyPr>
          <a:lstStyle/>
          <a:p>
            <a:pPr eaLnBrk="1" hangingPunct="1"/>
            <a:r>
              <a:rPr lang="en-US" sz="4400" dirty="0"/>
              <a:t>Components of Culturally Competence Care</a:t>
            </a:r>
          </a:p>
        </p:txBody>
      </p:sp>
      <p:pic>
        <p:nvPicPr>
          <p:cNvPr id="4" name="Picture 6" descr="SON_Academic_LUB-02.png">
            <a:extLst>
              <a:ext uri="{FF2B5EF4-FFF2-40B4-BE49-F238E27FC236}">
                <a16:creationId xmlns:a16="http://schemas.microsoft.com/office/drawing/2014/main" id="{F1265BD4-BE38-2545-A79A-65CC283F56F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569" y="0"/>
            <a:ext cx="3576638"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98ACF5C9-48F2-3246-899E-825E002E3E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8183" y="5546598"/>
            <a:ext cx="1841500" cy="1104900"/>
          </a:xfrm>
          <a:prstGeom prst="rect">
            <a:avLst/>
          </a:prstGeom>
        </p:spPr>
      </p:pic>
      <p:pic>
        <p:nvPicPr>
          <p:cNvPr id="7" name="Picture 6">
            <a:extLst>
              <a:ext uri="{FF2B5EF4-FFF2-40B4-BE49-F238E27FC236}">
                <a16:creationId xmlns:a16="http://schemas.microsoft.com/office/drawing/2014/main" id="{84E52D26-1C51-624F-8FA8-A55C09989688}"/>
              </a:ext>
            </a:extLst>
          </p:cNvPr>
          <p:cNvPicPr>
            <a:picLocks noChangeAspect="1"/>
          </p:cNvPicPr>
          <p:nvPr/>
        </p:nvPicPr>
        <p:blipFill>
          <a:blip r:embed="rId4"/>
          <a:stretch>
            <a:fillRect/>
          </a:stretch>
        </p:blipFill>
        <p:spPr>
          <a:xfrm>
            <a:off x="8258629" y="103312"/>
            <a:ext cx="3933371" cy="737480"/>
          </a:xfrm>
          <a:prstGeom prst="rect">
            <a:avLst/>
          </a:prstGeom>
        </p:spPr>
      </p:pic>
      <p:pic>
        <p:nvPicPr>
          <p:cNvPr id="3" name="Picture 2">
            <a:extLst>
              <a:ext uri="{FF2B5EF4-FFF2-40B4-BE49-F238E27FC236}">
                <a16:creationId xmlns:a16="http://schemas.microsoft.com/office/drawing/2014/main" id="{329C1562-D177-EA69-4AE4-D269EB7E71E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7280" y="1849531"/>
            <a:ext cx="8676640" cy="4409029"/>
          </a:xfrm>
          <a:prstGeom prst="rect">
            <a:avLst/>
          </a:prstGeom>
        </p:spPr>
      </p:pic>
    </p:spTree>
    <p:extLst>
      <p:ext uri="{BB962C8B-B14F-4D97-AF65-F5344CB8AC3E}">
        <p14:creationId xmlns:p14="http://schemas.microsoft.com/office/powerpoint/2010/main" val="24765975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dirty="0"/>
              <a:t>Exercising Cultural Sensitivity</a:t>
            </a:r>
          </a:p>
        </p:txBody>
      </p:sp>
      <p:pic>
        <p:nvPicPr>
          <p:cNvPr id="4" name="Picture 6" descr="SON_Academic_LUB-02.png">
            <a:extLst>
              <a:ext uri="{FF2B5EF4-FFF2-40B4-BE49-F238E27FC236}">
                <a16:creationId xmlns:a16="http://schemas.microsoft.com/office/drawing/2014/main" id="{F1265BD4-BE38-2545-A79A-65CC283F56F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569" y="0"/>
            <a:ext cx="3576638"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98ACF5C9-48F2-3246-899E-825E002E3E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8183" y="5546598"/>
            <a:ext cx="1841500" cy="1104900"/>
          </a:xfrm>
          <a:prstGeom prst="rect">
            <a:avLst/>
          </a:prstGeom>
        </p:spPr>
      </p:pic>
      <p:pic>
        <p:nvPicPr>
          <p:cNvPr id="7" name="Picture 6">
            <a:extLst>
              <a:ext uri="{FF2B5EF4-FFF2-40B4-BE49-F238E27FC236}">
                <a16:creationId xmlns:a16="http://schemas.microsoft.com/office/drawing/2014/main" id="{84E52D26-1C51-624F-8FA8-A55C09989688}"/>
              </a:ext>
            </a:extLst>
          </p:cNvPr>
          <p:cNvPicPr>
            <a:picLocks noChangeAspect="1"/>
          </p:cNvPicPr>
          <p:nvPr/>
        </p:nvPicPr>
        <p:blipFill>
          <a:blip r:embed="rId4"/>
          <a:stretch>
            <a:fillRect/>
          </a:stretch>
        </p:blipFill>
        <p:spPr>
          <a:xfrm>
            <a:off x="8258629" y="103312"/>
            <a:ext cx="3933371" cy="737480"/>
          </a:xfrm>
          <a:prstGeom prst="rect">
            <a:avLst/>
          </a:prstGeom>
        </p:spPr>
      </p:pic>
      <p:sp>
        <p:nvSpPr>
          <p:cNvPr id="8" name="Rectangle 3">
            <a:extLst>
              <a:ext uri="{FF2B5EF4-FFF2-40B4-BE49-F238E27FC236}">
                <a16:creationId xmlns:a16="http://schemas.microsoft.com/office/drawing/2014/main" id="{A99D9BB0-B495-5869-F3E0-AF4C06B1BADE}"/>
              </a:ext>
            </a:extLst>
          </p:cNvPr>
          <p:cNvSpPr txBox="1">
            <a:spLocks noChangeArrowheads="1"/>
          </p:cNvSpPr>
          <p:nvPr/>
        </p:nvSpPr>
        <p:spPr>
          <a:xfrm>
            <a:off x="1273126" y="2023963"/>
            <a:ext cx="8229600" cy="453072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Arial" panose="020B0604020202020204" pitchFamily="34" charset="0"/>
              <a:buChar char="•"/>
            </a:pPr>
            <a:r>
              <a:rPr lang="en-US" altLang="en-US" sz="3200" dirty="0"/>
              <a:t>Knowledge of patient population</a:t>
            </a:r>
          </a:p>
          <a:p>
            <a:pPr>
              <a:buFont typeface="Arial" panose="020B0604020202020204" pitchFamily="34" charset="0"/>
              <a:buChar char="•"/>
            </a:pPr>
            <a:r>
              <a:rPr lang="en-US" altLang="en-US" sz="3200" dirty="0"/>
              <a:t>Acceptable social behaviors</a:t>
            </a:r>
          </a:p>
          <a:p>
            <a:pPr>
              <a:buFont typeface="Arial" panose="020B0604020202020204" pitchFamily="34" charset="0"/>
              <a:buChar char="•"/>
            </a:pPr>
            <a:r>
              <a:rPr lang="en-US" altLang="en-US" sz="3200" dirty="0"/>
              <a:t>Cultural health beliefs</a:t>
            </a:r>
          </a:p>
          <a:p>
            <a:pPr>
              <a:buFont typeface="Arial" panose="020B0604020202020204" pitchFamily="34" charset="0"/>
              <a:buChar char="•"/>
            </a:pPr>
            <a:r>
              <a:rPr lang="en-US" altLang="en-US" sz="3200" dirty="0"/>
              <a:t>Conveying respect</a:t>
            </a:r>
          </a:p>
          <a:p>
            <a:pPr>
              <a:buFont typeface="Arial" panose="020B0604020202020204" pitchFamily="34" charset="0"/>
              <a:buChar char="•"/>
            </a:pPr>
            <a:r>
              <a:rPr lang="en-US" altLang="en-US" sz="3200" dirty="0"/>
              <a:t>Working with interpreters</a:t>
            </a:r>
          </a:p>
          <a:p>
            <a:pPr>
              <a:buFont typeface="Arial" panose="020B0604020202020204" pitchFamily="34" charset="0"/>
              <a:buChar char="•"/>
            </a:pPr>
            <a:r>
              <a:rPr lang="en-US" altLang="en-US" sz="3200" dirty="0"/>
              <a:t>Cultural sensitivity</a:t>
            </a:r>
          </a:p>
        </p:txBody>
      </p:sp>
    </p:spTree>
    <p:extLst>
      <p:ext uri="{BB962C8B-B14F-4D97-AF65-F5344CB8AC3E}">
        <p14:creationId xmlns:p14="http://schemas.microsoft.com/office/powerpoint/2010/main" val="10832063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dirty="0"/>
              <a:t>Characteristics of the Patient Population</a:t>
            </a:r>
          </a:p>
        </p:txBody>
      </p:sp>
      <p:pic>
        <p:nvPicPr>
          <p:cNvPr id="4" name="Picture 6" descr="SON_Academic_LUB-02.png">
            <a:extLst>
              <a:ext uri="{FF2B5EF4-FFF2-40B4-BE49-F238E27FC236}">
                <a16:creationId xmlns:a16="http://schemas.microsoft.com/office/drawing/2014/main" id="{F1265BD4-BE38-2545-A79A-65CC283F56F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569" y="0"/>
            <a:ext cx="3576638"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98ACF5C9-48F2-3246-899E-825E002E3E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8183" y="5546598"/>
            <a:ext cx="1841500" cy="1104900"/>
          </a:xfrm>
          <a:prstGeom prst="rect">
            <a:avLst/>
          </a:prstGeom>
        </p:spPr>
      </p:pic>
      <p:pic>
        <p:nvPicPr>
          <p:cNvPr id="7" name="Picture 6">
            <a:extLst>
              <a:ext uri="{FF2B5EF4-FFF2-40B4-BE49-F238E27FC236}">
                <a16:creationId xmlns:a16="http://schemas.microsoft.com/office/drawing/2014/main" id="{84E52D26-1C51-624F-8FA8-A55C09989688}"/>
              </a:ext>
            </a:extLst>
          </p:cNvPr>
          <p:cNvPicPr>
            <a:picLocks noChangeAspect="1"/>
          </p:cNvPicPr>
          <p:nvPr/>
        </p:nvPicPr>
        <p:blipFill>
          <a:blip r:embed="rId4"/>
          <a:stretch>
            <a:fillRect/>
          </a:stretch>
        </p:blipFill>
        <p:spPr>
          <a:xfrm>
            <a:off x="8258629" y="103312"/>
            <a:ext cx="3933371" cy="737480"/>
          </a:xfrm>
          <a:prstGeom prst="rect">
            <a:avLst/>
          </a:prstGeom>
        </p:spPr>
      </p:pic>
      <p:sp>
        <p:nvSpPr>
          <p:cNvPr id="10" name="Rectangle 3">
            <a:extLst>
              <a:ext uri="{FF2B5EF4-FFF2-40B4-BE49-F238E27FC236}">
                <a16:creationId xmlns:a16="http://schemas.microsoft.com/office/drawing/2014/main" id="{BED6A47F-775A-D9D3-BC4F-FCB2607031EA}"/>
              </a:ext>
            </a:extLst>
          </p:cNvPr>
          <p:cNvSpPr txBox="1">
            <a:spLocks noChangeArrowheads="1"/>
          </p:cNvSpPr>
          <p:nvPr/>
        </p:nvSpPr>
        <p:spPr>
          <a:xfrm>
            <a:off x="1255542" y="2023963"/>
            <a:ext cx="8305800" cy="4114800"/>
          </a:xfrm>
          <a:prstGeom prst="rect">
            <a:avLst/>
          </a:prstGeom>
        </p:spPr>
        <p:txBody>
          <a:bodyPr vert="horz" lIns="0" tIns="45720" rIns="0" bIns="45720" rtlCol="0">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Wingdings" pitchFamily="2" charset="2"/>
              <a:buChar char="§"/>
            </a:pPr>
            <a:r>
              <a:rPr lang="en-US" altLang="en-US" sz="3200" dirty="0"/>
              <a:t>What cultures are predominantly represented in your program?</a:t>
            </a:r>
          </a:p>
          <a:p>
            <a:pPr>
              <a:buFont typeface="Wingdings" pitchFamily="2" charset="2"/>
              <a:buChar char="§"/>
            </a:pPr>
            <a:r>
              <a:rPr lang="en-US" altLang="en-US" sz="3200" dirty="0"/>
              <a:t>What are the values, beliefs, traditional concepts particular to these groups?</a:t>
            </a:r>
          </a:p>
          <a:p>
            <a:pPr>
              <a:buFont typeface="Wingdings" pitchFamily="2" charset="2"/>
              <a:buChar char="§"/>
            </a:pPr>
            <a:r>
              <a:rPr lang="en-US" altLang="en-US" sz="3200" dirty="0"/>
              <a:t>Who are the “gatekeepers” of health within these groups?</a:t>
            </a:r>
          </a:p>
          <a:p>
            <a:pPr>
              <a:buFont typeface="Wingdings" pitchFamily="2" charset="2"/>
              <a:buChar char="§"/>
            </a:pPr>
            <a:r>
              <a:rPr lang="en-US" altLang="en-US" sz="3200" dirty="0"/>
              <a:t>What is the group’s perception of health and illness?</a:t>
            </a:r>
          </a:p>
        </p:txBody>
      </p:sp>
    </p:spTree>
    <p:extLst>
      <p:ext uri="{BB962C8B-B14F-4D97-AF65-F5344CB8AC3E}">
        <p14:creationId xmlns:p14="http://schemas.microsoft.com/office/powerpoint/2010/main" val="33286493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dirty="0"/>
              <a:t>Know the Patient Population</a:t>
            </a:r>
          </a:p>
        </p:txBody>
      </p:sp>
      <p:pic>
        <p:nvPicPr>
          <p:cNvPr id="4" name="Picture 6" descr="SON_Academic_LUB-02.png">
            <a:extLst>
              <a:ext uri="{FF2B5EF4-FFF2-40B4-BE49-F238E27FC236}">
                <a16:creationId xmlns:a16="http://schemas.microsoft.com/office/drawing/2014/main" id="{F1265BD4-BE38-2545-A79A-65CC283F56F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569" y="0"/>
            <a:ext cx="3576638"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98ACF5C9-48F2-3246-899E-825E002E3E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8183" y="5546598"/>
            <a:ext cx="1841500" cy="1104900"/>
          </a:xfrm>
          <a:prstGeom prst="rect">
            <a:avLst/>
          </a:prstGeom>
        </p:spPr>
      </p:pic>
      <p:pic>
        <p:nvPicPr>
          <p:cNvPr id="7" name="Picture 6">
            <a:extLst>
              <a:ext uri="{FF2B5EF4-FFF2-40B4-BE49-F238E27FC236}">
                <a16:creationId xmlns:a16="http://schemas.microsoft.com/office/drawing/2014/main" id="{84E52D26-1C51-624F-8FA8-A55C09989688}"/>
              </a:ext>
            </a:extLst>
          </p:cNvPr>
          <p:cNvPicPr>
            <a:picLocks noChangeAspect="1"/>
          </p:cNvPicPr>
          <p:nvPr/>
        </p:nvPicPr>
        <p:blipFill>
          <a:blip r:embed="rId4"/>
          <a:stretch>
            <a:fillRect/>
          </a:stretch>
        </p:blipFill>
        <p:spPr>
          <a:xfrm>
            <a:off x="8258629" y="103312"/>
            <a:ext cx="3933371" cy="737480"/>
          </a:xfrm>
          <a:prstGeom prst="rect">
            <a:avLst/>
          </a:prstGeom>
        </p:spPr>
      </p:pic>
      <p:sp>
        <p:nvSpPr>
          <p:cNvPr id="8" name="Rectangle 3">
            <a:extLst>
              <a:ext uri="{FF2B5EF4-FFF2-40B4-BE49-F238E27FC236}">
                <a16:creationId xmlns:a16="http://schemas.microsoft.com/office/drawing/2014/main" id="{9CDE7349-232F-677E-07E5-5FEC682CE0BC}"/>
              </a:ext>
            </a:extLst>
          </p:cNvPr>
          <p:cNvSpPr txBox="1">
            <a:spLocks noChangeArrowheads="1"/>
          </p:cNvSpPr>
          <p:nvPr/>
        </p:nvSpPr>
        <p:spPr>
          <a:xfrm>
            <a:off x="1273127" y="2023963"/>
            <a:ext cx="8458200" cy="396240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Arial" panose="020B0604020202020204" pitchFamily="34" charset="0"/>
              <a:buChar char="•"/>
            </a:pPr>
            <a:r>
              <a:rPr lang="en-US" altLang="en-US" sz="2800" dirty="0"/>
              <a:t>Non-US born </a:t>
            </a:r>
          </a:p>
          <a:p>
            <a:pPr>
              <a:buFont typeface="Arial" panose="020B0604020202020204" pitchFamily="34" charset="0"/>
              <a:buChar char="•"/>
            </a:pPr>
            <a:r>
              <a:rPr lang="en-US" altLang="en-US" sz="2800" dirty="0"/>
              <a:t>Migrant workers</a:t>
            </a:r>
          </a:p>
          <a:p>
            <a:pPr>
              <a:buFont typeface="Arial" panose="020B0604020202020204" pitchFamily="34" charset="0"/>
              <a:buChar char="•"/>
            </a:pPr>
            <a:r>
              <a:rPr lang="en-US" altLang="en-US" sz="2800" dirty="0"/>
              <a:t>Persons with international travel histories</a:t>
            </a:r>
          </a:p>
          <a:p>
            <a:pPr>
              <a:buFont typeface="Arial" panose="020B0604020202020204" pitchFamily="34" charset="0"/>
              <a:buChar char="•"/>
            </a:pPr>
            <a:r>
              <a:rPr lang="en-US" altLang="en-US" sz="2800" dirty="0"/>
              <a:t>Racial and ethnic minorities</a:t>
            </a:r>
          </a:p>
          <a:p>
            <a:pPr>
              <a:buFont typeface="Arial" panose="020B0604020202020204" pitchFamily="34" charset="0"/>
              <a:buChar char="•"/>
            </a:pPr>
            <a:r>
              <a:rPr lang="en-US" altLang="en-US" sz="2800" dirty="0"/>
              <a:t>Elderly</a:t>
            </a:r>
          </a:p>
          <a:p>
            <a:pPr>
              <a:buFont typeface="Arial" panose="020B0604020202020204" pitchFamily="34" charset="0"/>
              <a:buChar char="•"/>
            </a:pPr>
            <a:r>
              <a:rPr lang="en-US" altLang="en-US" sz="2800" dirty="0"/>
              <a:t>Refugees </a:t>
            </a:r>
          </a:p>
          <a:p>
            <a:pPr>
              <a:buFont typeface="Wingdings" pitchFamily="2" charset="2"/>
              <a:buNone/>
            </a:pPr>
            <a:r>
              <a:rPr lang="en-US" altLang="en-US" dirty="0"/>
              <a:t>					</a:t>
            </a:r>
          </a:p>
        </p:txBody>
      </p:sp>
    </p:spTree>
    <p:extLst>
      <p:ext uri="{BB962C8B-B14F-4D97-AF65-F5344CB8AC3E}">
        <p14:creationId xmlns:p14="http://schemas.microsoft.com/office/powerpoint/2010/main" val="26624172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dirty="0"/>
              <a:t>Know Acceptable Social Behaviors</a:t>
            </a:r>
          </a:p>
        </p:txBody>
      </p:sp>
      <p:pic>
        <p:nvPicPr>
          <p:cNvPr id="4" name="Picture 6" descr="SON_Academic_LUB-02.png">
            <a:extLst>
              <a:ext uri="{FF2B5EF4-FFF2-40B4-BE49-F238E27FC236}">
                <a16:creationId xmlns:a16="http://schemas.microsoft.com/office/drawing/2014/main" id="{F1265BD4-BE38-2545-A79A-65CC283F56F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569" y="0"/>
            <a:ext cx="3576638"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98ACF5C9-48F2-3246-899E-825E002E3E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8183" y="5546598"/>
            <a:ext cx="1841500" cy="1104900"/>
          </a:xfrm>
          <a:prstGeom prst="rect">
            <a:avLst/>
          </a:prstGeom>
        </p:spPr>
      </p:pic>
      <p:pic>
        <p:nvPicPr>
          <p:cNvPr id="7" name="Picture 6">
            <a:extLst>
              <a:ext uri="{FF2B5EF4-FFF2-40B4-BE49-F238E27FC236}">
                <a16:creationId xmlns:a16="http://schemas.microsoft.com/office/drawing/2014/main" id="{84E52D26-1C51-624F-8FA8-A55C09989688}"/>
              </a:ext>
            </a:extLst>
          </p:cNvPr>
          <p:cNvPicPr>
            <a:picLocks noChangeAspect="1"/>
          </p:cNvPicPr>
          <p:nvPr/>
        </p:nvPicPr>
        <p:blipFill>
          <a:blip r:embed="rId4"/>
          <a:stretch>
            <a:fillRect/>
          </a:stretch>
        </p:blipFill>
        <p:spPr>
          <a:xfrm>
            <a:off x="8258629" y="103312"/>
            <a:ext cx="3933371" cy="737480"/>
          </a:xfrm>
          <a:prstGeom prst="rect">
            <a:avLst/>
          </a:prstGeom>
        </p:spPr>
      </p:pic>
      <p:sp>
        <p:nvSpPr>
          <p:cNvPr id="9" name="Rectangle 3">
            <a:extLst>
              <a:ext uri="{FF2B5EF4-FFF2-40B4-BE49-F238E27FC236}">
                <a16:creationId xmlns:a16="http://schemas.microsoft.com/office/drawing/2014/main" id="{4B17C04F-CA2F-E28B-C483-2CA2CAE68911}"/>
              </a:ext>
            </a:extLst>
          </p:cNvPr>
          <p:cNvSpPr txBox="1">
            <a:spLocks noChangeArrowheads="1"/>
          </p:cNvSpPr>
          <p:nvPr/>
        </p:nvSpPr>
        <p:spPr>
          <a:xfrm>
            <a:off x="1273125" y="2023963"/>
            <a:ext cx="9144000" cy="472440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Wingdings" pitchFamily="2" charset="2"/>
              <a:buNone/>
            </a:pPr>
            <a:r>
              <a:rPr lang="en-US" altLang="en-US" dirty="0"/>
              <a:t>	</a:t>
            </a:r>
            <a:r>
              <a:rPr lang="en-US" altLang="en-US" sz="3200" dirty="0"/>
              <a:t>In some cultures, the following behaviors can be seen as offensive or may not be reciprocated:</a:t>
            </a:r>
          </a:p>
          <a:p>
            <a:pPr lvl="1">
              <a:buFont typeface="Wingdings" pitchFamily="2" charset="2"/>
              <a:buChar char="§"/>
            </a:pPr>
            <a:r>
              <a:rPr lang="en-US" altLang="en-US" sz="3200" dirty="0"/>
              <a:t>Handshake</a:t>
            </a:r>
          </a:p>
          <a:p>
            <a:pPr lvl="1">
              <a:buFont typeface="Wingdings" pitchFamily="2" charset="2"/>
              <a:buChar char="§"/>
            </a:pPr>
            <a:r>
              <a:rPr lang="en-US" altLang="en-US" sz="3200" dirty="0"/>
              <a:t>Staring, direct questioning, or direct eye contact</a:t>
            </a:r>
          </a:p>
          <a:p>
            <a:pPr lvl="1">
              <a:buFont typeface="Wingdings" pitchFamily="2" charset="2"/>
              <a:buChar char="§"/>
            </a:pPr>
            <a:r>
              <a:rPr lang="en-US" altLang="en-US" sz="3200" dirty="0"/>
              <a:t>Getting “down to business” immediately - asking “how are you?” in passing without truly listening for response</a:t>
            </a:r>
          </a:p>
        </p:txBody>
      </p:sp>
    </p:spTree>
    <p:extLst>
      <p:ext uri="{BB962C8B-B14F-4D97-AF65-F5344CB8AC3E}">
        <p14:creationId xmlns:p14="http://schemas.microsoft.com/office/powerpoint/2010/main" val="41691021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dirty="0"/>
              <a:t>Disclosure</a:t>
            </a:r>
          </a:p>
        </p:txBody>
      </p:sp>
      <p:sp>
        <p:nvSpPr>
          <p:cNvPr id="4099" name="Rectangle 3"/>
          <p:cNvSpPr>
            <a:spLocks noGrp="1" noChangeArrowheads="1"/>
          </p:cNvSpPr>
          <p:nvPr>
            <p:ph idx="1"/>
          </p:nvPr>
        </p:nvSpPr>
        <p:spPr>
          <a:xfrm>
            <a:off x="1097280" y="1955170"/>
            <a:ext cx="7818120" cy="4291297"/>
          </a:xfrm>
        </p:spPr>
        <p:txBody>
          <a:bodyPr>
            <a:normAutofit fontScale="85000" lnSpcReduction="20000"/>
          </a:bodyPr>
          <a:lstStyle/>
          <a:p>
            <a:r>
              <a:rPr lang="en-US" sz="3600" i="1" dirty="0"/>
              <a:t>J. William Fulbright Scholar, Latvia, Spring 2022</a:t>
            </a:r>
          </a:p>
          <a:p>
            <a:r>
              <a:rPr lang="en-US" sz="3600" dirty="0"/>
              <a:t>National Institutes of Health, NIAMS, R21</a:t>
            </a:r>
          </a:p>
          <a:p>
            <a:r>
              <a:rPr lang="en-US" sz="3600" dirty="0"/>
              <a:t>National Science Foundation, Commercialization</a:t>
            </a:r>
          </a:p>
          <a:p>
            <a:r>
              <a:rPr lang="en-US" sz="3600" dirty="0"/>
              <a:t>TTUHSC Clinical Research Institute, Proof-of-Concept Study </a:t>
            </a:r>
          </a:p>
          <a:p>
            <a:r>
              <a:rPr lang="en-US" sz="3600" dirty="0"/>
              <a:t>TTU Innovation Hub, Prototype Development</a:t>
            </a:r>
          </a:p>
          <a:p>
            <a:r>
              <a:rPr lang="en-US" sz="3600" dirty="0"/>
              <a:t>Health Equity Leadership Institute Scholar</a:t>
            </a:r>
          </a:p>
          <a:p>
            <a:r>
              <a:rPr lang="en-US" sz="3600" dirty="0"/>
              <a:t>NIH, National Institute of Minority Health and Health Disparities Scholar </a:t>
            </a:r>
          </a:p>
          <a:p>
            <a:pPr eaLnBrk="1" hangingPunct="1"/>
            <a:endParaRPr lang="en-US" dirty="0"/>
          </a:p>
          <a:p>
            <a:pPr eaLnBrk="1" hangingPunct="1">
              <a:buFontTx/>
              <a:buNone/>
            </a:pPr>
            <a:endParaRPr lang="en-US" dirty="0"/>
          </a:p>
        </p:txBody>
      </p:sp>
      <p:pic>
        <p:nvPicPr>
          <p:cNvPr id="4" name="Picture 6" descr="SON_Academic_LUB-02.png">
            <a:extLst>
              <a:ext uri="{FF2B5EF4-FFF2-40B4-BE49-F238E27FC236}">
                <a16:creationId xmlns:a16="http://schemas.microsoft.com/office/drawing/2014/main" id="{B9DF4213-3BC3-954E-87E4-7BDA7B6C0FF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569" y="0"/>
            <a:ext cx="3576638"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5DC5B051-A9A8-124A-BB06-9F925C512A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48906" y="5169227"/>
            <a:ext cx="1841500" cy="1104900"/>
          </a:xfrm>
          <a:prstGeom prst="rect">
            <a:avLst/>
          </a:prstGeom>
        </p:spPr>
      </p:pic>
      <p:pic>
        <p:nvPicPr>
          <p:cNvPr id="7" name="Picture 6">
            <a:extLst>
              <a:ext uri="{FF2B5EF4-FFF2-40B4-BE49-F238E27FC236}">
                <a16:creationId xmlns:a16="http://schemas.microsoft.com/office/drawing/2014/main" id="{1BF1146B-15E5-AB45-89B0-2CA47C7F2DBD}"/>
              </a:ext>
            </a:extLst>
          </p:cNvPr>
          <p:cNvPicPr>
            <a:picLocks noChangeAspect="1"/>
          </p:cNvPicPr>
          <p:nvPr/>
        </p:nvPicPr>
        <p:blipFill>
          <a:blip r:embed="rId4"/>
          <a:stretch>
            <a:fillRect/>
          </a:stretch>
        </p:blipFill>
        <p:spPr>
          <a:xfrm>
            <a:off x="8258629" y="103312"/>
            <a:ext cx="3933371" cy="1104900"/>
          </a:xfrm>
          <a:prstGeom prst="rect">
            <a:avLst/>
          </a:prstGeom>
        </p:spPr>
      </p:pic>
      <p:pic>
        <p:nvPicPr>
          <p:cNvPr id="3" name="Picture 2">
            <a:extLst>
              <a:ext uri="{FF2B5EF4-FFF2-40B4-BE49-F238E27FC236}">
                <a16:creationId xmlns:a16="http://schemas.microsoft.com/office/drawing/2014/main" id="{92E2CCBA-FB6C-264D-9A30-1AB02B43A6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15400" y="1845734"/>
            <a:ext cx="2944283" cy="3274907"/>
          </a:xfrm>
          <a:prstGeom prst="rect">
            <a:avLst/>
          </a:prstGeom>
        </p:spPr>
      </p:pic>
      <p:cxnSp>
        <p:nvCxnSpPr>
          <p:cNvPr id="8" name="Straight Connector 7">
            <a:extLst>
              <a:ext uri="{FF2B5EF4-FFF2-40B4-BE49-F238E27FC236}">
                <a16:creationId xmlns:a16="http://schemas.microsoft.com/office/drawing/2014/main" id="{A6AEC960-79EA-1742-94B7-DB250F471230}"/>
              </a:ext>
            </a:extLst>
          </p:cNvPr>
          <p:cNvCxnSpPr>
            <a:cxnSpLocks/>
          </p:cNvCxnSpPr>
          <p:nvPr/>
        </p:nvCxnSpPr>
        <p:spPr>
          <a:xfrm>
            <a:off x="1488552" y="2392467"/>
            <a:ext cx="677007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55C7006-2EEC-6741-AB71-7F03C7F1C284}"/>
              </a:ext>
            </a:extLst>
          </p:cNvPr>
          <p:cNvCxnSpPr>
            <a:cxnSpLocks/>
          </p:cNvCxnSpPr>
          <p:nvPr/>
        </p:nvCxnSpPr>
        <p:spPr>
          <a:xfrm>
            <a:off x="1488551" y="4778114"/>
            <a:ext cx="6770077"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88481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7200" dirty="0"/>
              <a:t>Examples of Cultural Competence</a:t>
            </a:r>
          </a:p>
        </p:txBody>
      </p:sp>
      <p:sp>
        <p:nvSpPr>
          <p:cNvPr id="3" name="Subtitle 2"/>
          <p:cNvSpPr>
            <a:spLocks noGrp="1"/>
          </p:cNvSpPr>
          <p:nvPr>
            <p:ph type="subTitle" idx="1"/>
          </p:nvPr>
        </p:nvSpPr>
        <p:spPr/>
        <p:txBody>
          <a:bodyPr/>
          <a:lstStyle/>
          <a:p>
            <a:r>
              <a:rPr lang="en-US" dirty="0"/>
              <a:t>Convey respect, working with interpreters, cultural sensitivity</a:t>
            </a:r>
          </a:p>
        </p:txBody>
      </p:sp>
      <p:pic>
        <p:nvPicPr>
          <p:cNvPr id="4" name="Picture 6" descr="SON_Academic_LUB-02.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569" y="0"/>
            <a:ext cx="3576638"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0226DEEB-A819-EA4B-BAD9-9BCDF25668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8183" y="5546598"/>
            <a:ext cx="1841500" cy="1104900"/>
          </a:xfrm>
          <a:prstGeom prst="rect">
            <a:avLst/>
          </a:prstGeom>
        </p:spPr>
      </p:pic>
      <p:pic>
        <p:nvPicPr>
          <p:cNvPr id="7" name="Picture 6">
            <a:extLst>
              <a:ext uri="{FF2B5EF4-FFF2-40B4-BE49-F238E27FC236}">
                <a16:creationId xmlns:a16="http://schemas.microsoft.com/office/drawing/2014/main" id="{4EDBE878-D0E5-1D43-BAEE-DC9FC03D2F86}"/>
              </a:ext>
            </a:extLst>
          </p:cNvPr>
          <p:cNvPicPr>
            <a:picLocks noChangeAspect="1"/>
          </p:cNvPicPr>
          <p:nvPr/>
        </p:nvPicPr>
        <p:blipFill>
          <a:blip r:embed="rId4"/>
          <a:stretch>
            <a:fillRect/>
          </a:stretch>
        </p:blipFill>
        <p:spPr>
          <a:xfrm>
            <a:off x="8258629" y="103312"/>
            <a:ext cx="3933371" cy="737480"/>
          </a:xfrm>
          <a:prstGeom prst="rect">
            <a:avLst/>
          </a:prstGeom>
        </p:spPr>
      </p:pic>
    </p:spTree>
    <p:extLst>
      <p:ext uri="{BB962C8B-B14F-4D97-AF65-F5344CB8AC3E}">
        <p14:creationId xmlns:p14="http://schemas.microsoft.com/office/powerpoint/2010/main" val="25192659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dirty="0"/>
              <a:t>Conveying Respect</a:t>
            </a:r>
          </a:p>
        </p:txBody>
      </p:sp>
      <p:pic>
        <p:nvPicPr>
          <p:cNvPr id="4" name="Picture 6" descr="SON_Academic_LUB-02.png">
            <a:extLst>
              <a:ext uri="{FF2B5EF4-FFF2-40B4-BE49-F238E27FC236}">
                <a16:creationId xmlns:a16="http://schemas.microsoft.com/office/drawing/2014/main" id="{F1265BD4-BE38-2545-A79A-65CC283F56F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569" y="0"/>
            <a:ext cx="3576638"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98ACF5C9-48F2-3246-899E-825E002E3E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8183" y="5546598"/>
            <a:ext cx="1841500" cy="1104900"/>
          </a:xfrm>
          <a:prstGeom prst="rect">
            <a:avLst/>
          </a:prstGeom>
        </p:spPr>
      </p:pic>
      <p:pic>
        <p:nvPicPr>
          <p:cNvPr id="7" name="Picture 6">
            <a:extLst>
              <a:ext uri="{FF2B5EF4-FFF2-40B4-BE49-F238E27FC236}">
                <a16:creationId xmlns:a16="http://schemas.microsoft.com/office/drawing/2014/main" id="{84E52D26-1C51-624F-8FA8-A55C09989688}"/>
              </a:ext>
            </a:extLst>
          </p:cNvPr>
          <p:cNvPicPr>
            <a:picLocks noChangeAspect="1"/>
          </p:cNvPicPr>
          <p:nvPr/>
        </p:nvPicPr>
        <p:blipFill>
          <a:blip r:embed="rId4"/>
          <a:stretch>
            <a:fillRect/>
          </a:stretch>
        </p:blipFill>
        <p:spPr>
          <a:xfrm>
            <a:off x="8258629" y="103312"/>
            <a:ext cx="3933371" cy="737480"/>
          </a:xfrm>
          <a:prstGeom prst="rect">
            <a:avLst/>
          </a:prstGeom>
        </p:spPr>
      </p:pic>
      <p:sp>
        <p:nvSpPr>
          <p:cNvPr id="9" name="Rectangle 3">
            <a:extLst>
              <a:ext uri="{FF2B5EF4-FFF2-40B4-BE49-F238E27FC236}">
                <a16:creationId xmlns:a16="http://schemas.microsoft.com/office/drawing/2014/main" id="{2381B353-ADA5-90B0-472E-01CEBFBEC1BA}"/>
              </a:ext>
            </a:extLst>
          </p:cNvPr>
          <p:cNvSpPr txBox="1">
            <a:spLocks noChangeArrowheads="1"/>
          </p:cNvSpPr>
          <p:nvPr/>
        </p:nvSpPr>
        <p:spPr>
          <a:xfrm>
            <a:off x="1343465" y="1920651"/>
            <a:ext cx="8229600" cy="4530725"/>
          </a:xfrm>
          <a:prstGeom prst="rect">
            <a:avLst/>
          </a:prstGeom>
        </p:spPr>
        <p:txBody>
          <a:bodyPr vert="horz" lIns="0" tIns="45720" rIns="0" bIns="45720" rtlCol="0">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Arial" panose="020B0604020202020204" pitchFamily="34" charset="0"/>
              <a:buChar char="•"/>
            </a:pPr>
            <a:r>
              <a:rPr lang="en-US" altLang="en-US" sz="2400" dirty="0"/>
              <a:t>Build rapport and trust</a:t>
            </a:r>
          </a:p>
          <a:p>
            <a:pPr>
              <a:buFont typeface="Arial" panose="020B0604020202020204" pitchFamily="34" charset="0"/>
              <a:buChar char="•"/>
            </a:pPr>
            <a:r>
              <a:rPr lang="en-US" altLang="en-US" sz="2400" dirty="0"/>
              <a:t>Explain why you must ask personal or sensitive questions  (suspicion of TB, HIV status); may require an expression of sympathy for doing so</a:t>
            </a:r>
          </a:p>
          <a:p>
            <a:pPr>
              <a:buFont typeface="Arial" panose="020B0604020202020204" pitchFamily="34" charset="0"/>
              <a:buChar char="•"/>
            </a:pPr>
            <a:r>
              <a:rPr lang="en-US" altLang="en-US" sz="2400" dirty="0"/>
              <a:t>Watch for patient’s verbal and non-verbal cues; allow patient to ask questions at frequent intervals</a:t>
            </a:r>
          </a:p>
          <a:p>
            <a:pPr>
              <a:buFont typeface="Arial" panose="020B0604020202020204" pitchFamily="34" charset="0"/>
              <a:buChar char="•"/>
            </a:pPr>
            <a:r>
              <a:rPr lang="en-US" altLang="en-US" sz="2400" dirty="0"/>
              <a:t>Acknowledge non-traditional living situations (e.g., joint or extended families, homeless shelter)</a:t>
            </a:r>
          </a:p>
          <a:p>
            <a:pPr>
              <a:buFont typeface="Arial" panose="020B0604020202020204" pitchFamily="34" charset="0"/>
              <a:buChar char="•"/>
            </a:pPr>
            <a:r>
              <a:rPr lang="en-US" altLang="en-US" sz="2400" dirty="0"/>
              <a:t>Acknowledge the stigma attached to a diagnosis of TB</a:t>
            </a:r>
          </a:p>
          <a:p>
            <a:pPr>
              <a:buFont typeface="Arial" panose="020B0604020202020204" pitchFamily="34" charset="0"/>
              <a:buChar char="•"/>
            </a:pPr>
            <a:r>
              <a:rPr lang="en-US" altLang="en-US" sz="2400" dirty="0"/>
              <a:t>Do not ask about immigration status</a:t>
            </a:r>
          </a:p>
          <a:p>
            <a:pPr>
              <a:buFont typeface="Arial" panose="020B0604020202020204" pitchFamily="34" charset="0"/>
              <a:buChar char="•"/>
            </a:pPr>
            <a:r>
              <a:rPr lang="en-US" altLang="en-US" sz="2400" dirty="0"/>
              <a:t>Provide appropriate health education </a:t>
            </a:r>
          </a:p>
          <a:p>
            <a:endParaRPr lang="en-US" altLang="en-US" dirty="0"/>
          </a:p>
        </p:txBody>
      </p:sp>
    </p:spTree>
    <p:extLst>
      <p:ext uri="{BB962C8B-B14F-4D97-AF65-F5344CB8AC3E}">
        <p14:creationId xmlns:p14="http://schemas.microsoft.com/office/powerpoint/2010/main" val="36243881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dirty="0"/>
              <a:t>Working with Interpreters</a:t>
            </a:r>
          </a:p>
        </p:txBody>
      </p:sp>
      <p:pic>
        <p:nvPicPr>
          <p:cNvPr id="4" name="Picture 6" descr="SON_Academic_LUB-02.png">
            <a:extLst>
              <a:ext uri="{FF2B5EF4-FFF2-40B4-BE49-F238E27FC236}">
                <a16:creationId xmlns:a16="http://schemas.microsoft.com/office/drawing/2014/main" id="{F1265BD4-BE38-2545-A79A-65CC283F56F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569" y="0"/>
            <a:ext cx="3576638"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98ACF5C9-48F2-3246-899E-825E002E3E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8183" y="5546598"/>
            <a:ext cx="1841500" cy="1104900"/>
          </a:xfrm>
          <a:prstGeom prst="rect">
            <a:avLst/>
          </a:prstGeom>
        </p:spPr>
      </p:pic>
      <p:pic>
        <p:nvPicPr>
          <p:cNvPr id="7" name="Picture 6">
            <a:extLst>
              <a:ext uri="{FF2B5EF4-FFF2-40B4-BE49-F238E27FC236}">
                <a16:creationId xmlns:a16="http://schemas.microsoft.com/office/drawing/2014/main" id="{84E52D26-1C51-624F-8FA8-A55C09989688}"/>
              </a:ext>
            </a:extLst>
          </p:cNvPr>
          <p:cNvPicPr>
            <a:picLocks noChangeAspect="1"/>
          </p:cNvPicPr>
          <p:nvPr/>
        </p:nvPicPr>
        <p:blipFill>
          <a:blip r:embed="rId4"/>
          <a:stretch>
            <a:fillRect/>
          </a:stretch>
        </p:blipFill>
        <p:spPr>
          <a:xfrm>
            <a:off x="8258629" y="103312"/>
            <a:ext cx="3933371" cy="737480"/>
          </a:xfrm>
          <a:prstGeom prst="rect">
            <a:avLst/>
          </a:prstGeom>
        </p:spPr>
      </p:pic>
      <p:sp>
        <p:nvSpPr>
          <p:cNvPr id="9" name="Rectangle 3">
            <a:extLst>
              <a:ext uri="{FF2B5EF4-FFF2-40B4-BE49-F238E27FC236}">
                <a16:creationId xmlns:a16="http://schemas.microsoft.com/office/drawing/2014/main" id="{02B9FAEA-5469-A1DC-7E0F-7CEF2C20A94A}"/>
              </a:ext>
            </a:extLst>
          </p:cNvPr>
          <p:cNvSpPr txBox="1">
            <a:spLocks noChangeArrowheads="1"/>
          </p:cNvSpPr>
          <p:nvPr/>
        </p:nvSpPr>
        <p:spPr>
          <a:xfrm>
            <a:off x="1290711" y="2023963"/>
            <a:ext cx="8229600" cy="4530725"/>
          </a:xfrm>
          <a:prstGeom prst="rect">
            <a:avLst/>
          </a:prstGeom>
        </p:spPr>
        <p:txBody>
          <a:bodyPr vert="horz" lIns="0" tIns="45720" rIns="0" bIns="45720" rtlCol="0">
            <a:normAutofit fontScale="92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Arial" panose="020B0604020202020204" pitchFamily="34" charset="0"/>
              <a:buChar char="•"/>
            </a:pPr>
            <a:r>
              <a:rPr lang="en-US" altLang="en-US" sz="2600" dirty="0"/>
              <a:t>In medical setting, use of a trained, medical interpreter is necessary</a:t>
            </a:r>
          </a:p>
          <a:p>
            <a:pPr>
              <a:buFont typeface="Arial" panose="020B0604020202020204" pitchFamily="34" charset="0"/>
              <a:buChar char="•"/>
            </a:pPr>
            <a:r>
              <a:rPr lang="en-US" altLang="en-US" sz="2600" dirty="0"/>
              <a:t>Avoid use of family or non-medically trained staff to interpret</a:t>
            </a:r>
          </a:p>
          <a:p>
            <a:pPr>
              <a:buFont typeface="Arial" panose="020B0604020202020204" pitchFamily="34" charset="0"/>
              <a:buChar char="•"/>
            </a:pPr>
            <a:r>
              <a:rPr lang="en-US" altLang="en-US" sz="2600" dirty="0"/>
              <a:t>Keep a list of available interpreters and schedule patients accordingly</a:t>
            </a:r>
          </a:p>
          <a:p>
            <a:pPr>
              <a:buFont typeface="Arial" panose="020B0604020202020204" pitchFamily="34" charset="0"/>
              <a:buChar char="•"/>
            </a:pPr>
            <a:r>
              <a:rPr lang="en-US" altLang="en-US" sz="2600" dirty="0"/>
              <a:t>Introduce yourself to the interpreter and patient; explain ground rules of interpretation and confidentiality</a:t>
            </a:r>
            <a:endParaRPr lang="en-US" altLang="en-US" sz="2600" dirty="0">
              <a:solidFill>
                <a:schemeClr val="accent1"/>
              </a:solidFill>
            </a:endParaRPr>
          </a:p>
          <a:p>
            <a:pPr>
              <a:buFont typeface="Arial" panose="020B0604020202020204" pitchFamily="34" charset="0"/>
              <a:buChar char="•"/>
            </a:pPr>
            <a:r>
              <a:rPr lang="en-US" altLang="en-US" sz="2600" dirty="0"/>
              <a:t>Address patient directly, in the first person and  make eye contact</a:t>
            </a:r>
          </a:p>
          <a:p>
            <a:pPr>
              <a:buFont typeface="Arial" panose="020B0604020202020204" pitchFamily="34" charset="0"/>
              <a:buChar char="•"/>
            </a:pPr>
            <a:r>
              <a:rPr lang="en-US" altLang="en-US" sz="2600" dirty="0"/>
              <a:t>Check that interpreter is engaged in working with the patient; make sure pace is appropriate and direct</a:t>
            </a:r>
          </a:p>
          <a:p>
            <a:pPr>
              <a:buFont typeface="Arial" panose="020B0604020202020204" pitchFamily="34" charset="0"/>
              <a:buChar char="•"/>
            </a:pPr>
            <a:r>
              <a:rPr lang="en-US" altLang="en-US" sz="2600" dirty="0"/>
              <a:t>Avoid local jargon and phrases                           </a:t>
            </a:r>
            <a:r>
              <a:rPr lang="en-US" altLang="en-US" sz="1800" dirty="0"/>
              <a:t>							</a:t>
            </a:r>
            <a:endParaRPr lang="en-US" altLang="en-US" dirty="0"/>
          </a:p>
          <a:p>
            <a:endParaRPr lang="en-US" altLang="en-US" dirty="0"/>
          </a:p>
        </p:txBody>
      </p:sp>
    </p:spTree>
    <p:extLst>
      <p:ext uri="{BB962C8B-B14F-4D97-AF65-F5344CB8AC3E}">
        <p14:creationId xmlns:p14="http://schemas.microsoft.com/office/powerpoint/2010/main" val="24206477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dirty="0"/>
              <a:t>Exercising Cultural Sensitivity</a:t>
            </a:r>
          </a:p>
        </p:txBody>
      </p:sp>
      <p:pic>
        <p:nvPicPr>
          <p:cNvPr id="4" name="Picture 6" descr="SON_Academic_LUB-02.png">
            <a:extLst>
              <a:ext uri="{FF2B5EF4-FFF2-40B4-BE49-F238E27FC236}">
                <a16:creationId xmlns:a16="http://schemas.microsoft.com/office/drawing/2014/main" id="{F1265BD4-BE38-2545-A79A-65CC283F56F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569" y="0"/>
            <a:ext cx="3576638"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98ACF5C9-48F2-3246-899E-825E002E3E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8183" y="5546598"/>
            <a:ext cx="1841500" cy="1104900"/>
          </a:xfrm>
          <a:prstGeom prst="rect">
            <a:avLst/>
          </a:prstGeom>
        </p:spPr>
      </p:pic>
      <p:pic>
        <p:nvPicPr>
          <p:cNvPr id="7" name="Picture 6">
            <a:extLst>
              <a:ext uri="{FF2B5EF4-FFF2-40B4-BE49-F238E27FC236}">
                <a16:creationId xmlns:a16="http://schemas.microsoft.com/office/drawing/2014/main" id="{84E52D26-1C51-624F-8FA8-A55C09989688}"/>
              </a:ext>
            </a:extLst>
          </p:cNvPr>
          <p:cNvPicPr>
            <a:picLocks noChangeAspect="1"/>
          </p:cNvPicPr>
          <p:nvPr/>
        </p:nvPicPr>
        <p:blipFill>
          <a:blip r:embed="rId4"/>
          <a:stretch>
            <a:fillRect/>
          </a:stretch>
        </p:blipFill>
        <p:spPr>
          <a:xfrm>
            <a:off x="8258629" y="103312"/>
            <a:ext cx="3933371" cy="737480"/>
          </a:xfrm>
          <a:prstGeom prst="rect">
            <a:avLst/>
          </a:prstGeom>
        </p:spPr>
      </p:pic>
      <p:sp>
        <p:nvSpPr>
          <p:cNvPr id="9" name="Rectangle 3">
            <a:extLst>
              <a:ext uri="{FF2B5EF4-FFF2-40B4-BE49-F238E27FC236}">
                <a16:creationId xmlns:a16="http://schemas.microsoft.com/office/drawing/2014/main" id="{B54C967F-004A-65B1-24B2-292472367339}"/>
              </a:ext>
            </a:extLst>
          </p:cNvPr>
          <p:cNvSpPr txBox="1">
            <a:spLocks noChangeArrowheads="1"/>
          </p:cNvSpPr>
          <p:nvPr/>
        </p:nvSpPr>
        <p:spPr>
          <a:xfrm>
            <a:off x="1273126" y="1920651"/>
            <a:ext cx="8229600" cy="4530725"/>
          </a:xfrm>
          <a:prstGeom prst="rect">
            <a:avLst/>
          </a:prstGeom>
        </p:spPr>
        <p:txBody>
          <a:bodyPr vert="horz" lIns="0" tIns="45720" rIns="0" bIns="45720" rtlCol="0">
            <a:normAutofit fontScale="925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Arial" panose="020B0604020202020204" pitchFamily="34" charset="0"/>
              <a:buChar char="•"/>
            </a:pPr>
            <a:r>
              <a:rPr lang="en-US" altLang="en-US" sz="2800" dirty="0"/>
              <a:t>Do you have posters on the wall that depict people of different racial/ethnic groups?</a:t>
            </a:r>
          </a:p>
          <a:p>
            <a:pPr>
              <a:buFont typeface="Arial" panose="020B0604020202020204" pitchFamily="34" charset="0"/>
              <a:buChar char="•"/>
            </a:pPr>
            <a:r>
              <a:rPr lang="en-US" altLang="en-US" sz="2800" dirty="0"/>
              <a:t>Do you have books and pamphlets addressed to people of different genders?</a:t>
            </a:r>
          </a:p>
          <a:p>
            <a:pPr>
              <a:buFont typeface="Arial" panose="020B0604020202020204" pitchFamily="34" charset="0"/>
              <a:buChar char="•"/>
            </a:pPr>
            <a:r>
              <a:rPr lang="en-US" altLang="en-US" sz="2800" dirty="0"/>
              <a:t>Is staff trained to take calls from a call relay operator for hearing-impaired patients</a:t>
            </a:r>
          </a:p>
          <a:p>
            <a:pPr>
              <a:buFont typeface="Arial" panose="020B0604020202020204" pitchFamily="34" charset="0"/>
              <a:buChar char="•"/>
            </a:pPr>
            <a:r>
              <a:rPr lang="en-US" altLang="en-US" sz="2800" dirty="0"/>
              <a:t>Do you have an appointment line with a TTY line?</a:t>
            </a:r>
          </a:p>
          <a:p>
            <a:pPr>
              <a:buFont typeface="Arial" panose="020B0604020202020204" pitchFamily="34" charset="0"/>
              <a:buChar char="•"/>
            </a:pPr>
            <a:r>
              <a:rPr lang="en-US" altLang="en-US" sz="2800" dirty="0"/>
              <a:t>How do you make people of different ethnicities, gender, age, etc. comfortable in your setting? </a:t>
            </a:r>
          </a:p>
          <a:p>
            <a:pPr>
              <a:buFont typeface="Arial" panose="020B0604020202020204" pitchFamily="34" charset="0"/>
              <a:buChar char="•"/>
            </a:pPr>
            <a:r>
              <a:rPr lang="en-US" altLang="en-US" sz="2800" dirty="0"/>
              <a:t>Are the front-line office or clinic staff (e.g. receptionists and intake workers) trained in cultural competency?</a:t>
            </a:r>
          </a:p>
          <a:p>
            <a:endParaRPr lang="en-US" altLang="en-US" dirty="0"/>
          </a:p>
        </p:txBody>
      </p:sp>
    </p:spTree>
    <p:extLst>
      <p:ext uri="{BB962C8B-B14F-4D97-AF65-F5344CB8AC3E}">
        <p14:creationId xmlns:p14="http://schemas.microsoft.com/office/powerpoint/2010/main" val="6997336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dirty="0"/>
              <a:t>Summary</a:t>
            </a:r>
          </a:p>
        </p:txBody>
      </p:sp>
      <p:sp>
        <p:nvSpPr>
          <p:cNvPr id="4099" name="Rectangle 3"/>
          <p:cNvSpPr>
            <a:spLocks noGrp="1" noChangeArrowheads="1"/>
          </p:cNvSpPr>
          <p:nvPr>
            <p:ph idx="1"/>
          </p:nvPr>
        </p:nvSpPr>
        <p:spPr/>
        <p:txBody>
          <a:bodyPr>
            <a:normAutofit/>
          </a:bodyPr>
          <a:lstStyle/>
          <a:p>
            <a:pPr eaLnBrk="1" hangingPunct="1"/>
            <a:endParaRPr lang="en-US" dirty="0"/>
          </a:p>
          <a:p>
            <a:pPr eaLnBrk="1" hangingPunct="1">
              <a:buFontTx/>
              <a:buNone/>
            </a:pPr>
            <a:endParaRPr lang="en-US" dirty="0"/>
          </a:p>
        </p:txBody>
      </p:sp>
      <p:pic>
        <p:nvPicPr>
          <p:cNvPr id="4" name="Picture 6" descr="SON_Academic_LUB-02.png">
            <a:extLst>
              <a:ext uri="{FF2B5EF4-FFF2-40B4-BE49-F238E27FC236}">
                <a16:creationId xmlns:a16="http://schemas.microsoft.com/office/drawing/2014/main" id="{B9DF4213-3BC3-954E-87E4-7BDA7B6C0FF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569" y="0"/>
            <a:ext cx="3576638"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5DC5B051-A9A8-124A-BB06-9F925C512A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8183" y="5546598"/>
            <a:ext cx="1841500" cy="1104900"/>
          </a:xfrm>
          <a:prstGeom prst="rect">
            <a:avLst/>
          </a:prstGeom>
        </p:spPr>
      </p:pic>
      <p:pic>
        <p:nvPicPr>
          <p:cNvPr id="7" name="Picture 6">
            <a:extLst>
              <a:ext uri="{FF2B5EF4-FFF2-40B4-BE49-F238E27FC236}">
                <a16:creationId xmlns:a16="http://schemas.microsoft.com/office/drawing/2014/main" id="{1BF1146B-15E5-AB45-89B0-2CA47C7F2DBD}"/>
              </a:ext>
            </a:extLst>
          </p:cNvPr>
          <p:cNvPicPr>
            <a:picLocks noChangeAspect="1"/>
          </p:cNvPicPr>
          <p:nvPr/>
        </p:nvPicPr>
        <p:blipFill>
          <a:blip r:embed="rId4"/>
          <a:stretch>
            <a:fillRect/>
          </a:stretch>
        </p:blipFill>
        <p:spPr>
          <a:xfrm>
            <a:off x="8258629" y="103312"/>
            <a:ext cx="3933371" cy="737480"/>
          </a:xfrm>
          <a:prstGeom prst="rect">
            <a:avLst/>
          </a:prstGeom>
        </p:spPr>
      </p:pic>
      <p:sp>
        <p:nvSpPr>
          <p:cNvPr id="8" name="Rectangle 3">
            <a:extLst>
              <a:ext uri="{FF2B5EF4-FFF2-40B4-BE49-F238E27FC236}">
                <a16:creationId xmlns:a16="http://schemas.microsoft.com/office/drawing/2014/main" id="{B6301EE7-9E7D-FFFD-DFC0-E24E2DE8AA5B}"/>
              </a:ext>
            </a:extLst>
          </p:cNvPr>
          <p:cNvSpPr txBox="1">
            <a:spLocks noChangeArrowheads="1"/>
          </p:cNvSpPr>
          <p:nvPr/>
        </p:nvSpPr>
        <p:spPr>
          <a:xfrm>
            <a:off x="1097280" y="1737360"/>
            <a:ext cx="10058400" cy="4023360"/>
          </a:xfrm>
          <a:prstGeom prst="rect">
            <a:avLst/>
          </a:prstGeom>
        </p:spPr>
        <p:txBody>
          <a:bodyPr vert="horz" lIns="0" tIns="45720" rIns="0" bIns="45720" rtlCol="0">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lvl="1">
              <a:buClr>
                <a:schemeClr val="tx1"/>
              </a:buClr>
              <a:buFont typeface="Arial" panose="020B0604020202020204" pitchFamily="34" charset="0"/>
              <a:buChar char="•"/>
            </a:pPr>
            <a:endParaRPr lang="en-US" sz="1700"/>
          </a:p>
          <a:p>
            <a:pPr lvl="1">
              <a:buClr>
                <a:schemeClr val="tx1"/>
              </a:buClr>
              <a:buFont typeface="Arial" panose="020B0604020202020204" pitchFamily="34" charset="0"/>
              <a:buChar char="•"/>
            </a:pPr>
            <a:r>
              <a:rPr lang="en-US" sz="3600"/>
              <a:t>Develop an understanding of cultural competency issues related to race, gender, class and other difference and explore the interconnectedness of identities across differences, critical consciousness and relationship to cultural competence. </a:t>
            </a:r>
          </a:p>
          <a:p>
            <a:pPr lvl="1">
              <a:buClr>
                <a:schemeClr val="tx1"/>
              </a:buClr>
              <a:buFont typeface="Arial" panose="020B0604020202020204" pitchFamily="34" charset="0"/>
              <a:buChar char="•"/>
            </a:pPr>
            <a:r>
              <a:rPr lang="en-US" sz="3600"/>
              <a:t>Scholar will be able to develop a framework for cultural competency within the context of one’s environment. </a:t>
            </a:r>
          </a:p>
          <a:p>
            <a:pPr marL="0" indent="0">
              <a:buFont typeface="Calibri" panose="020F0502020204030204" pitchFamily="34" charset="0"/>
              <a:buNone/>
            </a:pPr>
            <a:endParaRPr lang="en-US"/>
          </a:p>
          <a:p>
            <a:pPr>
              <a:buFontTx/>
              <a:buNone/>
            </a:pPr>
            <a:endParaRPr lang="en-US" dirty="0"/>
          </a:p>
        </p:txBody>
      </p:sp>
    </p:spTree>
    <p:extLst>
      <p:ext uri="{BB962C8B-B14F-4D97-AF65-F5344CB8AC3E}">
        <p14:creationId xmlns:p14="http://schemas.microsoft.com/office/powerpoint/2010/main" val="6665608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dirty="0"/>
              <a:t>Conclusion</a:t>
            </a:r>
          </a:p>
        </p:txBody>
      </p:sp>
      <p:pic>
        <p:nvPicPr>
          <p:cNvPr id="4" name="Picture 6" descr="SON_Academic_LUB-02.png">
            <a:extLst>
              <a:ext uri="{FF2B5EF4-FFF2-40B4-BE49-F238E27FC236}">
                <a16:creationId xmlns:a16="http://schemas.microsoft.com/office/drawing/2014/main" id="{64BB5C53-88CC-5040-A7DA-A559A49408F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569" y="0"/>
            <a:ext cx="3576638"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D4E429EB-4375-4A4F-98CC-4B831560ED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8183" y="5546598"/>
            <a:ext cx="1841500" cy="1104900"/>
          </a:xfrm>
          <a:prstGeom prst="rect">
            <a:avLst/>
          </a:prstGeom>
        </p:spPr>
      </p:pic>
      <p:pic>
        <p:nvPicPr>
          <p:cNvPr id="7" name="Picture 6">
            <a:extLst>
              <a:ext uri="{FF2B5EF4-FFF2-40B4-BE49-F238E27FC236}">
                <a16:creationId xmlns:a16="http://schemas.microsoft.com/office/drawing/2014/main" id="{34F79A93-139D-1645-9D10-F30BEBD33C83}"/>
              </a:ext>
            </a:extLst>
          </p:cNvPr>
          <p:cNvPicPr>
            <a:picLocks noChangeAspect="1"/>
          </p:cNvPicPr>
          <p:nvPr/>
        </p:nvPicPr>
        <p:blipFill>
          <a:blip r:embed="rId4"/>
          <a:stretch>
            <a:fillRect/>
          </a:stretch>
        </p:blipFill>
        <p:spPr>
          <a:xfrm>
            <a:off x="8258629" y="103312"/>
            <a:ext cx="3933371" cy="737480"/>
          </a:xfrm>
          <a:prstGeom prst="rect">
            <a:avLst/>
          </a:prstGeom>
        </p:spPr>
      </p:pic>
      <p:sp>
        <p:nvSpPr>
          <p:cNvPr id="8" name="Rectangle 3">
            <a:extLst>
              <a:ext uri="{FF2B5EF4-FFF2-40B4-BE49-F238E27FC236}">
                <a16:creationId xmlns:a16="http://schemas.microsoft.com/office/drawing/2014/main" id="{907402E8-FFC1-D4EE-49F6-A4C8AC48848D}"/>
              </a:ext>
            </a:extLst>
          </p:cNvPr>
          <p:cNvSpPr txBox="1">
            <a:spLocks noChangeArrowheads="1"/>
          </p:cNvSpPr>
          <p:nvPr/>
        </p:nvSpPr>
        <p:spPr>
          <a:xfrm>
            <a:off x="1109769" y="2023963"/>
            <a:ext cx="4038600" cy="453072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Wingdings" pitchFamily="2" charset="2"/>
              <a:buNone/>
            </a:pPr>
            <a:r>
              <a:rPr lang="en-US" altLang="en-US" sz="2600" dirty="0"/>
              <a:t>	</a:t>
            </a:r>
            <a:r>
              <a:rPr lang="en-US" altLang="en-US" sz="2800" dirty="0"/>
              <a:t>Culture is not defined exclusively by ethnicity, but rather a shared system of values, beliefs, history, and learned patterns of behaviors</a:t>
            </a:r>
          </a:p>
          <a:p>
            <a:pPr>
              <a:buFont typeface="Wingdings" pitchFamily="2" charset="2"/>
              <a:buNone/>
            </a:pPr>
            <a:endParaRPr lang="en-US" altLang="en-US" dirty="0"/>
          </a:p>
          <a:p>
            <a:pPr>
              <a:buFont typeface="Wingdings" pitchFamily="2" charset="2"/>
              <a:buNone/>
            </a:pPr>
            <a:r>
              <a:rPr lang="en-US" altLang="en-US" sz="2600" dirty="0"/>
              <a:t>	</a:t>
            </a:r>
          </a:p>
        </p:txBody>
      </p:sp>
      <p:sp>
        <p:nvSpPr>
          <p:cNvPr id="9" name="Rectangle 4">
            <a:extLst>
              <a:ext uri="{FF2B5EF4-FFF2-40B4-BE49-F238E27FC236}">
                <a16:creationId xmlns:a16="http://schemas.microsoft.com/office/drawing/2014/main" id="{7E855DC6-FD6E-9F7B-00AC-F23E0FB7B1B1}"/>
              </a:ext>
            </a:extLst>
          </p:cNvPr>
          <p:cNvSpPr txBox="1">
            <a:spLocks noChangeArrowheads="1"/>
          </p:cNvSpPr>
          <p:nvPr/>
        </p:nvSpPr>
        <p:spPr>
          <a:xfrm>
            <a:off x="5449676" y="1916456"/>
            <a:ext cx="4267200" cy="4530725"/>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Wingdings" pitchFamily="2" charset="2"/>
              <a:buNone/>
            </a:pPr>
            <a:r>
              <a:rPr lang="en-US" altLang="en-US" sz="2600" dirty="0"/>
              <a:t>	</a:t>
            </a:r>
            <a:r>
              <a:rPr lang="en-US" altLang="en-US" sz="2800" dirty="0"/>
              <a:t>This system of values, beliefs, and behaviors may also be influenced by variables such as:</a:t>
            </a:r>
          </a:p>
          <a:p>
            <a:pPr marL="344488" lvl="1" indent="0">
              <a:buFont typeface="Wingdings" pitchFamily="2" charset="2"/>
              <a:buChar char="§"/>
            </a:pPr>
            <a:r>
              <a:rPr lang="en-US" altLang="en-US" sz="2800" dirty="0"/>
              <a:t> Gender</a:t>
            </a:r>
          </a:p>
          <a:p>
            <a:pPr marL="344488" lvl="1" indent="0">
              <a:buFont typeface="Wingdings" pitchFamily="2" charset="2"/>
              <a:buChar char="§"/>
            </a:pPr>
            <a:r>
              <a:rPr lang="en-US" altLang="en-US" sz="2800" dirty="0"/>
              <a:t> Language</a:t>
            </a:r>
          </a:p>
          <a:p>
            <a:pPr marL="344488" lvl="1" indent="0">
              <a:buFont typeface="Wingdings" pitchFamily="2" charset="2"/>
              <a:buChar char="§"/>
            </a:pPr>
            <a:r>
              <a:rPr lang="en-US" altLang="en-US" sz="2800" dirty="0"/>
              <a:t> Disability</a:t>
            </a:r>
          </a:p>
          <a:p>
            <a:pPr marL="344488" lvl="1" indent="0">
              <a:buFont typeface="Wingdings" pitchFamily="2" charset="2"/>
              <a:buChar char="§"/>
            </a:pPr>
            <a:r>
              <a:rPr lang="en-US" altLang="en-US" sz="2800" dirty="0"/>
              <a:t> Sexuality</a:t>
            </a:r>
          </a:p>
          <a:p>
            <a:pPr marL="344488" lvl="1" indent="0">
              <a:buFont typeface="Wingdings" pitchFamily="2" charset="2"/>
              <a:buChar char="§"/>
            </a:pPr>
            <a:r>
              <a:rPr lang="en-US" altLang="en-US" sz="2800" dirty="0"/>
              <a:t> Age</a:t>
            </a:r>
          </a:p>
        </p:txBody>
      </p:sp>
    </p:spTree>
    <p:extLst>
      <p:ext uri="{BB962C8B-B14F-4D97-AF65-F5344CB8AC3E}">
        <p14:creationId xmlns:p14="http://schemas.microsoft.com/office/powerpoint/2010/main" val="23636642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dirty="0"/>
              <a:t>Just for Fun!</a:t>
            </a:r>
          </a:p>
        </p:txBody>
      </p:sp>
      <p:sp>
        <p:nvSpPr>
          <p:cNvPr id="22531" name="Rectangle 3"/>
          <p:cNvSpPr>
            <a:spLocks noGrp="1" noChangeArrowheads="1"/>
          </p:cNvSpPr>
          <p:nvPr>
            <p:ph idx="1"/>
          </p:nvPr>
        </p:nvSpPr>
        <p:spPr/>
        <p:txBody>
          <a:bodyPr>
            <a:normAutofit/>
          </a:bodyPr>
          <a:lstStyle/>
          <a:p>
            <a:r>
              <a:rPr lang="en-US" sz="2800" dirty="0"/>
              <a:t>American Psychological Association</a:t>
            </a:r>
          </a:p>
          <a:p>
            <a:r>
              <a:rPr lang="en-US" sz="2800" dirty="0">
                <a:hlinkClick r:id="rId2"/>
              </a:rPr>
              <a:t>https://www.apa.org/monitor/2015/03/cultural-competence</a:t>
            </a:r>
            <a:endParaRPr lang="en-US" sz="2800" dirty="0"/>
          </a:p>
          <a:p>
            <a:r>
              <a:rPr lang="en-US" sz="2800" dirty="0"/>
              <a:t> </a:t>
            </a:r>
          </a:p>
          <a:p>
            <a:r>
              <a:rPr lang="en-US" sz="2800" dirty="0"/>
              <a:t>Centers for Disease Control</a:t>
            </a:r>
          </a:p>
          <a:p>
            <a:r>
              <a:rPr lang="en-US" sz="2800" dirty="0">
                <a:hlinkClick r:id="rId3"/>
              </a:rPr>
              <a:t>https://npin.cdc.gov/pages/cultural-competence</a:t>
            </a:r>
            <a:endParaRPr lang="en-US" sz="2400" dirty="0"/>
          </a:p>
        </p:txBody>
      </p:sp>
      <p:pic>
        <p:nvPicPr>
          <p:cNvPr id="4" name="Picture 6" descr="SON_Academic_LUB-02.png">
            <a:extLst>
              <a:ext uri="{FF2B5EF4-FFF2-40B4-BE49-F238E27FC236}">
                <a16:creationId xmlns:a16="http://schemas.microsoft.com/office/drawing/2014/main" id="{3E518AA1-ADFB-E943-AB08-3B7570D6BEF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6569" y="0"/>
            <a:ext cx="3576638"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1E665092-6E0C-A54F-ABB8-010908DD5DB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18183" y="5546598"/>
            <a:ext cx="1841500" cy="1104900"/>
          </a:xfrm>
          <a:prstGeom prst="rect">
            <a:avLst/>
          </a:prstGeom>
        </p:spPr>
      </p:pic>
      <p:pic>
        <p:nvPicPr>
          <p:cNvPr id="7" name="Picture 6">
            <a:extLst>
              <a:ext uri="{FF2B5EF4-FFF2-40B4-BE49-F238E27FC236}">
                <a16:creationId xmlns:a16="http://schemas.microsoft.com/office/drawing/2014/main" id="{FFF41B5A-BB71-974E-A744-951F8747A693}"/>
              </a:ext>
            </a:extLst>
          </p:cNvPr>
          <p:cNvPicPr>
            <a:picLocks noChangeAspect="1"/>
          </p:cNvPicPr>
          <p:nvPr/>
        </p:nvPicPr>
        <p:blipFill>
          <a:blip r:embed="rId6"/>
          <a:stretch>
            <a:fillRect/>
          </a:stretch>
        </p:blipFill>
        <p:spPr>
          <a:xfrm>
            <a:off x="8258629" y="103312"/>
            <a:ext cx="3933371" cy="737480"/>
          </a:xfrm>
          <a:prstGeom prst="rect">
            <a:avLst/>
          </a:prstGeom>
        </p:spPr>
      </p:pic>
    </p:spTree>
    <p:extLst>
      <p:ext uri="{BB962C8B-B14F-4D97-AF65-F5344CB8AC3E}">
        <p14:creationId xmlns:p14="http://schemas.microsoft.com/office/powerpoint/2010/main" val="123269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dirty="0"/>
              <a:t>Food for Thought!</a:t>
            </a:r>
          </a:p>
        </p:txBody>
      </p:sp>
      <p:sp>
        <p:nvSpPr>
          <p:cNvPr id="9219" name="Rectangle 3"/>
          <p:cNvSpPr>
            <a:spLocks noGrp="1" noChangeArrowheads="1"/>
          </p:cNvSpPr>
          <p:nvPr>
            <p:ph idx="1"/>
          </p:nvPr>
        </p:nvSpPr>
        <p:spPr/>
        <p:txBody>
          <a:bodyPr>
            <a:normAutofit/>
          </a:bodyPr>
          <a:lstStyle/>
          <a:p>
            <a:pPr algn="ctr"/>
            <a:endParaRPr lang="en-US" dirty="0"/>
          </a:p>
          <a:p>
            <a:pPr marL="0" indent="0" algn="ctr">
              <a:buNone/>
            </a:pPr>
            <a:endParaRPr lang="en-US" dirty="0"/>
          </a:p>
          <a:p>
            <a:pPr algn="ctr"/>
            <a:r>
              <a:rPr lang="en-US" dirty="0"/>
              <a:t>“If we could give every individual the right amount of</a:t>
            </a:r>
          </a:p>
          <a:p>
            <a:pPr algn="ctr"/>
            <a:r>
              <a:rPr lang="en-US" dirty="0"/>
              <a:t>nourishment and exercise, not too little and not too much,</a:t>
            </a:r>
          </a:p>
          <a:p>
            <a:pPr algn="ctr"/>
            <a:r>
              <a:rPr lang="en-US" dirty="0"/>
              <a:t>we would have found the safest way to health.”</a:t>
            </a:r>
          </a:p>
          <a:p>
            <a:pPr algn="ctr"/>
            <a:r>
              <a:rPr lang="en-US" dirty="0"/>
              <a:t>- Hippocrates</a:t>
            </a:r>
          </a:p>
          <a:p>
            <a:pPr eaLnBrk="1" hangingPunct="1">
              <a:lnSpc>
                <a:spcPct val="90000"/>
              </a:lnSpc>
            </a:pPr>
            <a:endParaRPr lang="en-US" dirty="0"/>
          </a:p>
        </p:txBody>
      </p:sp>
      <p:pic>
        <p:nvPicPr>
          <p:cNvPr id="4" name="Picture 6" descr="SON_Academic_LUB-02.png">
            <a:extLst>
              <a:ext uri="{FF2B5EF4-FFF2-40B4-BE49-F238E27FC236}">
                <a16:creationId xmlns:a16="http://schemas.microsoft.com/office/drawing/2014/main" id="{B4477D81-81AD-984F-A425-CCD51D6D197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569" y="0"/>
            <a:ext cx="3576638"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2DD65E30-5545-194E-81B7-04B8DBD02A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18183" y="5546598"/>
            <a:ext cx="1841500" cy="1104900"/>
          </a:xfrm>
          <a:prstGeom prst="rect">
            <a:avLst/>
          </a:prstGeom>
        </p:spPr>
      </p:pic>
      <p:pic>
        <p:nvPicPr>
          <p:cNvPr id="7" name="Picture 6">
            <a:extLst>
              <a:ext uri="{FF2B5EF4-FFF2-40B4-BE49-F238E27FC236}">
                <a16:creationId xmlns:a16="http://schemas.microsoft.com/office/drawing/2014/main" id="{ECD6D72A-A8CE-924E-97BE-F5D730C11548}"/>
              </a:ext>
            </a:extLst>
          </p:cNvPr>
          <p:cNvPicPr>
            <a:picLocks noChangeAspect="1"/>
          </p:cNvPicPr>
          <p:nvPr/>
        </p:nvPicPr>
        <p:blipFill>
          <a:blip r:embed="rId5"/>
          <a:stretch>
            <a:fillRect/>
          </a:stretch>
        </p:blipFill>
        <p:spPr>
          <a:xfrm>
            <a:off x="8258629" y="103312"/>
            <a:ext cx="3933371" cy="737480"/>
          </a:xfrm>
          <a:prstGeom prst="rect">
            <a:avLst/>
          </a:prstGeom>
        </p:spPr>
      </p:pic>
    </p:spTree>
    <p:extLst>
      <p:ext uri="{BB962C8B-B14F-4D97-AF65-F5344CB8AC3E}">
        <p14:creationId xmlns:p14="http://schemas.microsoft.com/office/powerpoint/2010/main" val="37066360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dirty="0"/>
              <a:t>References</a:t>
            </a:r>
          </a:p>
        </p:txBody>
      </p:sp>
      <p:sp>
        <p:nvSpPr>
          <p:cNvPr id="9219" name="Rectangle 3"/>
          <p:cNvSpPr>
            <a:spLocks noGrp="1" noChangeArrowheads="1"/>
          </p:cNvSpPr>
          <p:nvPr>
            <p:ph idx="1"/>
          </p:nvPr>
        </p:nvSpPr>
        <p:spPr/>
        <p:txBody>
          <a:bodyPr>
            <a:normAutofit/>
          </a:bodyPr>
          <a:lstStyle/>
          <a:p>
            <a:r>
              <a:rPr lang="en-US" dirty="0"/>
              <a:t>Please see Bibliography.</a:t>
            </a:r>
          </a:p>
        </p:txBody>
      </p:sp>
      <p:pic>
        <p:nvPicPr>
          <p:cNvPr id="4" name="Picture 6" descr="SON_Academic_LUB-02.png">
            <a:extLst>
              <a:ext uri="{FF2B5EF4-FFF2-40B4-BE49-F238E27FC236}">
                <a16:creationId xmlns:a16="http://schemas.microsoft.com/office/drawing/2014/main" id="{B4477D81-81AD-984F-A425-CCD51D6D197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569" y="0"/>
            <a:ext cx="3576638"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0B97C363-3841-D54C-A696-9AE0C0E121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18183" y="5546598"/>
            <a:ext cx="1841500" cy="1104900"/>
          </a:xfrm>
          <a:prstGeom prst="rect">
            <a:avLst/>
          </a:prstGeom>
        </p:spPr>
      </p:pic>
      <p:pic>
        <p:nvPicPr>
          <p:cNvPr id="7" name="Picture 6">
            <a:extLst>
              <a:ext uri="{FF2B5EF4-FFF2-40B4-BE49-F238E27FC236}">
                <a16:creationId xmlns:a16="http://schemas.microsoft.com/office/drawing/2014/main" id="{8CD305CD-6F04-BF4B-9D83-FA2760F5009C}"/>
              </a:ext>
            </a:extLst>
          </p:cNvPr>
          <p:cNvPicPr>
            <a:picLocks noChangeAspect="1"/>
          </p:cNvPicPr>
          <p:nvPr/>
        </p:nvPicPr>
        <p:blipFill>
          <a:blip r:embed="rId5"/>
          <a:stretch>
            <a:fillRect/>
          </a:stretch>
        </p:blipFill>
        <p:spPr>
          <a:xfrm>
            <a:off x="8258629" y="103312"/>
            <a:ext cx="3933371" cy="737480"/>
          </a:xfrm>
          <a:prstGeom prst="rect">
            <a:avLst/>
          </a:prstGeom>
        </p:spPr>
      </p:pic>
    </p:spTree>
    <p:extLst>
      <p:ext uri="{BB962C8B-B14F-4D97-AF65-F5344CB8AC3E}">
        <p14:creationId xmlns:p14="http://schemas.microsoft.com/office/powerpoint/2010/main" val="33611176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1331199"/>
            <a:ext cx="10058400" cy="2504201"/>
          </a:xfrm>
        </p:spPr>
        <p:txBody>
          <a:bodyPr>
            <a:normAutofit/>
          </a:bodyPr>
          <a:lstStyle/>
          <a:p>
            <a:r>
              <a:rPr lang="en-US" dirty="0"/>
              <a:t>Thank You!</a:t>
            </a:r>
            <a:br>
              <a:rPr lang="en-US" dirty="0"/>
            </a:br>
            <a:endParaRPr lang="en-US" dirty="0"/>
          </a:p>
        </p:txBody>
      </p:sp>
      <p:sp>
        <p:nvSpPr>
          <p:cNvPr id="3" name="Subtitle 2"/>
          <p:cNvSpPr>
            <a:spLocks noGrp="1"/>
          </p:cNvSpPr>
          <p:nvPr>
            <p:ph type="subTitle" idx="1"/>
          </p:nvPr>
        </p:nvSpPr>
        <p:spPr>
          <a:xfrm>
            <a:off x="1100051" y="4455620"/>
            <a:ext cx="10296082" cy="1143000"/>
          </a:xfrm>
        </p:spPr>
        <p:txBody>
          <a:bodyPr>
            <a:normAutofit fontScale="85000" lnSpcReduction="20000"/>
          </a:bodyPr>
          <a:lstStyle/>
          <a:p>
            <a:pPr>
              <a:defRPr/>
            </a:pPr>
            <a:r>
              <a:rPr lang="en-US" dirty="0"/>
              <a:t>Questions?</a:t>
            </a:r>
            <a:br>
              <a:rPr lang="en-US" dirty="0"/>
            </a:br>
            <a:r>
              <a:rPr lang="en-US" sz="4000" dirty="0"/>
              <a:t> </a:t>
            </a:r>
            <a:br>
              <a:rPr lang="en-US" dirty="0"/>
            </a:br>
            <a:r>
              <a:rPr lang="en-US" dirty="0"/>
              <a:t>Please feel free to reach out to me with any questions, by email at: </a:t>
            </a:r>
            <a:r>
              <a:rPr lang="en-US" dirty="0">
                <a:hlinkClick r:id="rId3"/>
              </a:rPr>
              <a:t>Courtney.queen@rsu.lv</a:t>
            </a:r>
            <a:r>
              <a:rPr lang="en-US" dirty="0"/>
              <a:t> or </a:t>
            </a:r>
            <a:r>
              <a:rPr lang="en-US" dirty="0">
                <a:hlinkClick r:id="rId4"/>
              </a:rPr>
              <a:t>courtney.m.queen@ttuhsc.edu</a:t>
            </a:r>
            <a:endParaRPr lang="en-US" dirty="0"/>
          </a:p>
          <a:p>
            <a:pPr>
              <a:defRPr/>
            </a:pPr>
            <a:endParaRPr lang="en-US" dirty="0"/>
          </a:p>
        </p:txBody>
      </p:sp>
      <p:pic>
        <p:nvPicPr>
          <p:cNvPr id="4" name="Picture 6" descr="SON_Academic_LUB-02.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6569" y="0"/>
            <a:ext cx="3576638"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CE11DDEE-955B-9749-9F46-91146B0B38F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18183" y="5546598"/>
            <a:ext cx="1841500" cy="1104900"/>
          </a:xfrm>
          <a:prstGeom prst="rect">
            <a:avLst/>
          </a:prstGeom>
        </p:spPr>
      </p:pic>
      <p:pic>
        <p:nvPicPr>
          <p:cNvPr id="7" name="Picture 6">
            <a:extLst>
              <a:ext uri="{FF2B5EF4-FFF2-40B4-BE49-F238E27FC236}">
                <a16:creationId xmlns:a16="http://schemas.microsoft.com/office/drawing/2014/main" id="{94C34B83-28B7-874C-8392-A5E9400E3D26}"/>
              </a:ext>
            </a:extLst>
          </p:cNvPr>
          <p:cNvPicPr>
            <a:picLocks noChangeAspect="1"/>
          </p:cNvPicPr>
          <p:nvPr/>
        </p:nvPicPr>
        <p:blipFill>
          <a:blip r:embed="rId7"/>
          <a:stretch>
            <a:fillRect/>
          </a:stretch>
        </p:blipFill>
        <p:spPr>
          <a:xfrm>
            <a:off x="8258629" y="103312"/>
            <a:ext cx="3933371" cy="737480"/>
          </a:xfrm>
          <a:prstGeom prst="rect">
            <a:avLst/>
          </a:prstGeom>
        </p:spPr>
      </p:pic>
    </p:spTree>
    <p:extLst>
      <p:ext uri="{BB962C8B-B14F-4D97-AF65-F5344CB8AC3E}">
        <p14:creationId xmlns:p14="http://schemas.microsoft.com/office/powerpoint/2010/main" val="7480492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dirty="0"/>
              <a:t>Objectives</a:t>
            </a:r>
          </a:p>
        </p:txBody>
      </p:sp>
      <p:sp>
        <p:nvSpPr>
          <p:cNvPr id="4099" name="Rectangle 3"/>
          <p:cNvSpPr>
            <a:spLocks noGrp="1" noChangeArrowheads="1"/>
          </p:cNvSpPr>
          <p:nvPr>
            <p:ph idx="1"/>
          </p:nvPr>
        </p:nvSpPr>
        <p:spPr>
          <a:xfrm>
            <a:off x="1097280" y="1737360"/>
            <a:ext cx="10058400" cy="4023360"/>
          </a:xfrm>
        </p:spPr>
        <p:txBody>
          <a:bodyPr>
            <a:normAutofit lnSpcReduction="10000"/>
          </a:bodyPr>
          <a:lstStyle/>
          <a:p>
            <a:pPr lvl="1">
              <a:buClr>
                <a:schemeClr val="tx1"/>
              </a:buClr>
              <a:buFont typeface="Arial" panose="020B0604020202020204" pitchFamily="34" charset="0"/>
              <a:buChar char="•"/>
            </a:pPr>
            <a:endParaRPr lang="en-US" sz="1700" dirty="0"/>
          </a:p>
          <a:p>
            <a:pPr lvl="1">
              <a:buClr>
                <a:schemeClr val="tx1"/>
              </a:buClr>
              <a:buFont typeface="Arial" panose="020B0604020202020204" pitchFamily="34" charset="0"/>
              <a:buChar char="•"/>
            </a:pPr>
            <a:r>
              <a:rPr lang="en-US" sz="3600" dirty="0"/>
              <a:t>Develop an understanding of cultural competency issues related to race, gender, class and other difference and explore the interconnectedness of identities across differences, critical consciousness and relationship to cultural competence. </a:t>
            </a:r>
          </a:p>
          <a:p>
            <a:pPr lvl="1">
              <a:buClr>
                <a:schemeClr val="tx1"/>
              </a:buClr>
              <a:buFont typeface="Arial" panose="020B0604020202020204" pitchFamily="34" charset="0"/>
              <a:buChar char="•"/>
            </a:pPr>
            <a:r>
              <a:rPr lang="en-US" sz="3600" dirty="0"/>
              <a:t>Scholar will be able to develop a framework for cultural competency within the context of one’s environment. </a:t>
            </a:r>
          </a:p>
          <a:p>
            <a:pPr marL="0" indent="0" eaLnBrk="1" hangingPunct="1">
              <a:buNone/>
            </a:pPr>
            <a:endParaRPr lang="en-US" dirty="0"/>
          </a:p>
          <a:p>
            <a:pPr eaLnBrk="1" hangingPunct="1">
              <a:buFontTx/>
              <a:buNone/>
            </a:pPr>
            <a:endParaRPr lang="en-US" dirty="0"/>
          </a:p>
        </p:txBody>
      </p:sp>
      <p:pic>
        <p:nvPicPr>
          <p:cNvPr id="4" name="Picture 6" descr="SON_Academic_LUB-02.png">
            <a:extLst>
              <a:ext uri="{FF2B5EF4-FFF2-40B4-BE49-F238E27FC236}">
                <a16:creationId xmlns:a16="http://schemas.microsoft.com/office/drawing/2014/main" id="{B9DF4213-3BC3-954E-87E4-7BDA7B6C0FF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569" y="0"/>
            <a:ext cx="3576638"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5DC5B051-A9A8-124A-BB06-9F925C512A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8183" y="5546598"/>
            <a:ext cx="1841500" cy="1104900"/>
          </a:xfrm>
          <a:prstGeom prst="rect">
            <a:avLst/>
          </a:prstGeom>
        </p:spPr>
      </p:pic>
      <p:pic>
        <p:nvPicPr>
          <p:cNvPr id="7" name="Picture 6">
            <a:extLst>
              <a:ext uri="{FF2B5EF4-FFF2-40B4-BE49-F238E27FC236}">
                <a16:creationId xmlns:a16="http://schemas.microsoft.com/office/drawing/2014/main" id="{1BF1146B-15E5-AB45-89B0-2CA47C7F2DBD}"/>
              </a:ext>
            </a:extLst>
          </p:cNvPr>
          <p:cNvPicPr>
            <a:picLocks noChangeAspect="1"/>
          </p:cNvPicPr>
          <p:nvPr/>
        </p:nvPicPr>
        <p:blipFill>
          <a:blip r:embed="rId4"/>
          <a:stretch>
            <a:fillRect/>
          </a:stretch>
        </p:blipFill>
        <p:spPr>
          <a:xfrm>
            <a:off x="8258629" y="103312"/>
            <a:ext cx="3933371" cy="737480"/>
          </a:xfrm>
          <a:prstGeom prst="rect">
            <a:avLst/>
          </a:prstGeom>
        </p:spPr>
      </p:pic>
    </p:spTree>
    <p:extLst>
      <p:ext uri="{BB962C8B-B14F-4D97-AF65-F5344CB8AC3E}">
        <p14:creationId xmlns:p14="http://schemas.microsoft.com/office/powerpoint/2010/main" val="6415779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SON_Academic_LUB-08.png"/>
          <p:cNvPicPr>
            <a:picLocks noChangeAspect="1"/>
          </p:cNvPicPr>
          <p:nvPr/>
        </p:nvPicPr>
        <p:blipFill>
          <a:blip r:embed="rId3">
            <a:extLst>
              <a:ext uri="{28A0092B-C50C-407E-A947-70E740481C1C}">
                <a14:useLocalDpi xmlns:a14="http://schemas.microsoft.com/office/drawing/2010/main" val="0"/>
              </a:ext>
            </a:extLst>
          </a:blip>
          <a:srcRect l="27615" t="8984" r="20425" b="13487"/>
          <a:stretch>
            <a:fillRect/>
          </a:stretch>
        </p:blipFill>
        <p:spPr bwMode="auto">
          <a:xfrm>
            <a:off x="2972213" y="1601437"/>
            <a:ext cx="6108970" cy="4280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37CD3F82-9AA5-744F-A8B9-2B96C81775B5}"/>
              </a:ext>
            </a:extLst>
          </p:cNvPr>
          <p:cNvSpPr txBox="1"/>
          <p:nvPr/>
        </p:nvSpPr>
        <p:spPr>
          <a:xfrm>
            <a:off x="464949" y="139485"/>
            <a:ext cx="5315919" cy="369332"/>
          </a:xfrm>
          <a:prstGeom prst="rect">
            <a:avLst/>
          </a:prstGeom>
          <a:noFill/>
        </p:spPr>
        <p:txBody>
          <a:bodyPr wrap="square" rtlCol="0">
            <a:spAutoFit/>
          </a:bodyPr>
          <a:lstStyle/>
          <a:p>
            <a:r>
              <a:rPr lang="en-US" dirty="0"/>
              <a:t>Final Slide.</a:t>
            </a:r>
          </a:p>
        </p:txBody>
      </p:sp>
      <p:pic>
        <p:nvPicPr>
          <p:cNvPr id="5" name="Picture 4">
            <a:extLst>
              <a:ext uri="{FF2B5EF4-FFF2-40B4-BE49-F238E27FC236}">
                <a16:creationId xmlns:a16="http://schemas.microsoft.com/office/drawing/2014/main" id="{C2BB1323-B05B-3748-99F3-2FDEAB5B19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18183" y="5546598"/>
            <a:ext cx="1841500" cy="1104900"/>
          </a:xfrm>
          <a:prstGeom prst="rect">
            <a:avLst/>
          </a:prstGeom>
        </p:spPr>
      </p:pic>
      <p:pic>
        <p:nvPicPr>
          <p:cNvPr id="6" name="Picture 5">
            <a:extLst>
              <a:ext uri="{FF2B5EF4-FFF2-40B4-BE49-F238E27FC236}">
                <a16:creationId xmlns:a16="http://schemas.microsoft.com/office/drawing/2014/main" id="{C76DCB46-7265-BF4B-9940-61521F665FBE}"/>
              </a:ext>
            </a:extLst>
          </p:cNvPr>
          <p:cNvPicPr>
            <a:picLocks noChangeAspect="1"/>
          </p:cNvPicPr>
          <p:nvPr/>
        </p:nvPicPr>
        <p:blipFill>
          <a:blip r:embed="rId5"/>
          <a:stretch>
            <a:fillRect/>
          </a:stretch>
        </p:blipFill>
        <p:spPr>
          <a:xfrm>
            <a:off x="8258629" y="103312"/>
            <a:ext cx="3933371" cy="737480"/>
          </a:xfrm>
          <a:prstGeom prst="rect">
            <a:avLst/>
          </a:prstGeom>
        </p:spPr>
      </p:pic>
    </p:spTree>
    <p:extLst>
      <p:ext uri="{BB962C8B-B14F-4D97-AF65-F5344CB8AC3E}">
        <p14:creationId xmlns:p14="http://schemas.microsoft.com/office/powerpoint/2010/main" val="5425666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Cultural Competency</a:t>
            </a:r>
          </a:p>
        </p:txBody>
      </p:sp>
      <p:sp>
        <p:nvSpPr>
          <p:cNvPr id="3" name="Subtitle 2"/>
          <p:cNvSpPr>
            <a:spLocks noGrp="1"/>
          </p:cNvSpPr>
          <p:nvPr>
            <p:ph type="subTitle" idx="1"/>
          </p:nvPr>
        </p:nvSpPr>
        <p:spPr/>
        <p:txBody>
          <a:bodyPr/>
          <a:lstStyle/>
          <a:p>
            <a:r>
              <a:rPr lang="en-US" dirty="0"/>
              <a:t>What is cultural competency?</a:t>
            </a:r>
          </a:p>
        </p:txBody>
      </p:sp>
      <p:pic>
        <p:nvPicPr>
          <p:cNvPr id="4" name="Picture 6" descr="SON_Academic_LUB-02.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569" y="0"/>
            <a:ext cx="3576638"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0226DEEB-A819-EA4B-BAD9-9BCDF25668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8183" y="5546598"/>
            <a:ext cx="1841500" cy="1104900"/>
          </a:xfrm>
          <a:prstGeom prst="rect">
            <a:avLst/>
          </a:prstGeom>
        </p:spPr>
      </p:pic>
      <p:pic>
        <p:nvPicPr>
          <p:cNvPr id="7" name="Picture 6">
            <a:extLst>
              <a:ext uri="{FF2B5EF4-FFF2-40B4-BE49-F238E27FC236}">
                <a16:creationId xmlns:a16="http://schemas.microsoft.com/office/drawing/2014/main" id="{4EDBE878-D0E5-1D43-BAEE-DC9FC03D2F86}"/>
              </a:ext>
            </a:extLst>
          </p:cNvPr>
          <p:cNvPicPr>
            <a:picLocks noChangeAspect="1"/>
          </p:cNvPicPr>
          <p:nvPr/>
        </p:nvPicPr>
        <p:blipFill>
          <a:blip r:embed="rId4"/>
          <a:stretch>
            <a:fillRect/>
          </a:stretch>
        </p:blipFill>
        <p:spPr>
          <a:xfrm>
            <a:off x="8258629" y="103312"/>
            <a:ext cx="3933371" cy="737480"/>
          </a:xfrm>
          <a:prstGeom prst="rect">
            <a:avLst/>
          </a:prstGeom>
        </p:spPr>
      </p:pic>
    </p:spTree>
    <p:extLst>
      <p:ext uri="{BB962C8B-B14F-4D97-AF65-F5344CB8AC3E}">
        <p14:creationId xmlns:p14="http://schemas.microsoft.com/office/powerpoint/2010/main" val="32221905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dirty="0"/>
              <a:t>What is Cultural Competence?</a:t>
            </a:r>
          </a:p>
        </p:txBody>
      </p:sp>
      <p:pic>
        <p:nvPicPr>
          <p:cNvPr id="4" name="Picture 6" descr="SON_Academic_LUB-02.png">
            <a:extLst>
              <a:ext uri="{FF2B5EF4-FFF2-40B4-BE49-F238E27FC236}">
                <a16:creationId xmlns:a16="http://schemas.microsoft.com/office/drawing/2014/main" id="{A9917FC5-6B0F-1842-9B85-B4A959D750A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569" y="0"/>
            <a:ext cx="3576638"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B2913C02-3D5F-C844-A7B5-7A719AADA0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8183" y="5546598"/>
            <a:ext cx="1841500" cy="1104900"/>
          </a:xfrm>
          <a:prstGeom prst="rect">
            <a:avLst/>
          </a:prstGeom>
        </p:spPr>
      </p:pic>
      <p:pic>
        <p:nvPicPr>
          <p:cNvPr id="7" name="Picture 6">
            <a:extLst>
              <a:ext uri="{FF2B5EF4-FFF2-40B4-BE49-F238E27FC236}">
                <a16:creationId xmlns:a16="http://schemas.microsoft.com/office/drawing/2014/main" id="{0A33B3BA-F807-3F40-B033-115D554A5130}"/>
              </a:ext>
            </a:extLst>
          </p:cNvPr>
          <p:cNvPicPr>
            <a:picLocks noChangeAspect="1"/>
          </p:cNvPicPr>
          <p:nvPr/>
        </p:nvPicPr>
        <p:blipFill>
          <a:blip r:embed="rId4"/>
          <a:stretch>
            <a:fillRect/>
          </a:stretch>
        </p:blipFill>
        <p:spPr>
          <a:xfrm>
            <a:off x="8258629" y="103312"/>
            <a:ext cx="3933371" cy="737480"/>
          </a:xfrm>
          <a:prstGeom prst="rect">
            <a:avLst/>
          </a:prstGeom>
        </p:spPr>
      </p:pic>
      <p:sp>
        <p:nvSpPr>
          <p:cNvPr id="9" name="Rectangle 5">
            <a:extLst>
              <a:ext uri="{FF2B5EF4-FFF2-40B4-BE49-F238E27FC236}">
                <a16:creationId xmlns:a16="http://schemas.microsoft.com/office/drawing/2014/main" id="{8D2CB815-E1FC-BD8C-D9C4-306094AE7F65}"/>
              </a:ext>
            </a:extLst>
          </p:cNvPr>
          <p:cNvSpPr txBox="1">
            <a:spLocks noChangeArrowheads="1"/>
          </p:cNvSpPr>
          <p:nvPr/>
        </p:nvSpPr>
        <p:spPr>
          <a:xfrm>
            <a:off x="1378634" y="2023963"/>
            <a:ext cx="8229600" cy="453072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Arial" panose="020B0604020202020204" pitchFamily="34" charset="0"/>
              <a:buChar char="•"/>
            </a:pPr>
            <a:r>
              <a:rPr lang="en-US" altLang="en-US" sz="2600" dirty="0"/>
              <a:t>“The state of being capable of functioning effectively in the context of cultural differences.”</a:t>
            </a:r>
          </a:p>
          <a:p>
            <a:pPr>
              <a:buFont typeface="Arial" panose="020B0604020202020204" pitchFamily="34" charset="0"/>
              <a:buChar char="•"/>
            </a:pPr>
            <a:endParaRPr lang="en-US" altLang="en-US" sz="2600" dirty="0"/>
          </a:p>
          <a:p>
            <a:pPr>
              <a:buFont typeface="Arial" panose="020B0604020202020204" pitchFamily="34" charset="0"/>
              <a:buChar char="•"/>
            </a:pPr>
            <a:r>
              <a:rPr lang="en-US" altLang="en-US" sz="2600" dirty="0"/>
              <a:t>“A set of congruent behaviors, attitudes, and policies which come together in a system, agency, or amongst professionals to work effectively in cross-cultural situations.”</a:t>
            </a:r>
          </a:p>
          <a:p>
            <a:endParaRPr lang="en-US" altLang="en-US" sz="2600" dirty="0"/>
          </a:p>
          <a:p>
            <a:pPr>
              <a:buFont typeface="Wingdings" pitchFamily="2" charset="2"/>
              <a:buNone/>
            </a:pPr>
            <a:r>
              <a:rPr lang="en-US" altLang="en-US" sz="2600" dirty="0"/>
              <a:t>	</a:t>
            </a:r>
            <a:r>
              <a:rPr lang="en-US" altLang="en-US" sz="1300" i="1" dirty="0"/>
              <a:t>Towards a Culturally Competent System of Care.  Cross et. al., 1989, Georgetown University Child Development Center</a:t>
            </a:r>
          </a:p>
        </p:txBody>
      </p:sp>
    </p:spTree>
    <p:extLst>
      <p:ext uri="{BB962C8B-B14F-4D97-AF65-F5344CB8AC3E}">
        <p14:creationId xmlns:p14="http://schemas.microsoft.com/office/powerpoint/2010/main" val="39831297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dirty="0"/>
              <a:t>Cultural Competence in Healthcare</a:t>
            </a:r>
          </a:p>
        </p:txBody>
      </p:sp>
      <p:pic>
        <p:nvPicPr>
          <p:cNvPr id="4" name="Picture 6" descr="SON_Academic_LUB-02.png">
            <a:extLst>
              <a:ext uri="{FF2B5EF4-FFF2-40B4-BE49-F238E27FC236}">
                <a16:creationId xmlns:a16="http://schemas.microsoft.com/office/drawing/2014/main" id="{AC3A3E02-2EEA-674E-88F6-1A08CEFAEFF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569" y="0"/>
            <a:ext cx="3576638"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C08F94AE-2135-7241-87FA-F4CAF58802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8183" y="5546598"/>
            <a:ext cx="1841500" cy="1104900"/>
          </a:xfrm>
          <a:prstGeom prst="rect">
            <a:avLst/>
          </a:prstGeom>
        </p:spPr>
      </p:pic>
      <p:pic>
        <p:nvPicPr>
          <p:cNvPr id="7" name="Picture 6">
            <a:extLst>
              <a:ext uri="{FF2B5EF4-FFF2-40B4-BE49-F238E27FC236}">
                <a16:creationId xmlns:a16="http://schemas.microsoft.com/office/drawing/2014/main" id="{EC7A4DC5-0C8C-E44E-A1B3-CC87E51AFAF6}"/>
              </a:ext>
            </a:extLst>
          </p:cNvPr>
          <p:cNvPicPr>
            <a:picLocks noChangeAspect="1"/>
          </p:cNvPicPr>
          <p:nvPr/>
        </p:nvPicPr>
        <p:blipFill>
          <a:blip r:embed="rId4"/>
          <a:stretch>
            <a:fillRect/>
          </a:stretch>
        </p:blipFill>
        <p:spPr>
          <a:xfrm>
            <a:off x="8258629" y="103312"/>
            <a:ext cx="3933371" cy="737480"/>
          </a:xfrm>
          <a:prstGeom prst="rect">
            <a:avLst/>
          </a:prstGeom>
        </p:spPr>
      </p:pic>
      <p:sp>
        <p:nvSpPr>
          <p:cNvPr id="9" name="Rectangle 3">
            <a:extLst>
              <a:ext uri="{FF2B5EF4-FFF2-40B4-BE49-F238E27FC236}">
                <a16:creationId xmlns:a16="http://schemas.microsoft.com/office/drawing/2014/main" id="{21DF08C0-F288-8E08-AB72-69E7F6E2233D}"/>
              </a:ext>
            </a:extLst>
          </p:cNvPr>
          <p:cNvSpPr txBox="1">
            <a:spLocks noChangeArrowheads="1"/>
          </p:cNvSpPr>
          <p:nvPr/>
        </p:nvSpPr>
        <p:spPr>
          <a:xfrm>
            <a:off x="1308296" y="2023963"/>
            <a:ext cx="7772400" cy="411480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Arial" panose="020B0604020202020204" pitchFamily="34" charset="0"/>
              <a:buChar char="•"/>
            </a:pPr>
            <a:r>
              <a:rPr lang="en-US" altLang="en-US" sz="2800" dirty="0"/>
              <a:t>Cultural forces are powerful determinants of health-related behavior</a:t>
            </a:r>
          </a:p>
          <a:p>
            <a:pPr>
              <a:buFont typeface="Arial" panose="020B0604020202020204" pitchFamily="34" charset="0"/>
              <a:buChar char="•"/>
            </a:pPr>
            <a:endParaRPr lang="en-US" altLang="en-US" sz="2800" dirty="0"/>
          </a:p>
          <a:p>
            <a:pPr>
              <a:buFont typeface="Arial" panose="020B0604020202020204" pitchFamily="34" charset="0"/>
              <a:buChar char="•"/>
            </a:pPr>
            <a:r>
              <a:rPr lang="en-US" altLang="en-US" sz="2800" dirty="0"/>
              <a:t>A lack of knowledge about or sensitivity to health beliefs and practices of different cultures can limit one’s ability to provide quality healthcare 		</a:t>
            </a:r>
          </a:p>
        </p:txBody>
      </p:sp>
    </p:spTree>
    <p:extLst>
      <p:ext uri="{BB962C8B-B14F-4D97-AF65-F5344CB8AC3E}">
        <p14:creationId xmlns:p14="http://schemas.microsoft.com/office/powerpoint/2010/main" val="21023529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Culture</a:t>
            </a:r>
          </a:p>
        </p:txBody>
      </p:sp>
      <p:sp>
        <p:nvSpPr>
          <p:cNvPr id="3" name="Subtitle 2"/>
          <p:cNvSpPr>
            <a:spLocks noGrp="1"/>
          </p:cNvSpPr>
          <p:nvPr>
            <p:ph type="subTitle" idx="1"/>
          </p:nvPr>
        </p:nvSpPr>
        <p:spPr/>
        <p:txBody>
          <a:bodyPr/>
          <a:lstStyle/>
          <a:p>
            <a:r>
              <a:rPr lang="en-US" dirty="0"/>
              <a:t>What is cultural?</a:t>
            </a:r>
          </a:p>
        </p:txBody>
      </p:sp>
      <p:pic>
        <p:nvPicPr>
          <p:cNvPr id="4" name="Picture 6" descr="SON_Academic_LUB-02.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569" y="0"/>
            <a:ext cx="3576638"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0226DEEB-A819-EA4B-BAD9-9BCDF25668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8183" y="5546598"/>
            <a:ext cx="1841500" cy="1104900"/>
          </a:xfrm>
          <a:prstGeom prst="rect">
            <a:avLst/>
          </a:prstGeom>
        </p:spPr>
      </p:pic>
      <p:pic>
        <p:nvPicPr>
          <p:cNvPr id="7" name="Picture 6">
            <a:extLst>
              <a:ext uri="{FF2B5EF4-FFF2-40B4-BE49-F238E27FC236}">
                <a16:creationId xmlns:a16="http://schemas.microsoft.com/office/drawing/2014/main" id="{4EDBE878-D0E5-1D43-BAEE-DC9FC03D2F86}"/>
              </a:ext>
            </a:extLst>
          </p:cNvPr>
          <p:cNvPicPr>
            <a:picLocks noChangeAspect="1"/>
          </p:cNvPicPr>
          <p:nvPr/>
        </p:nvPicPr>
        <p:blipFill>
          <a:blip r:embed="rId4"/>
          <a:stretch>
            <a:fillRect/>
          </a:stretch>
        </p:blipFill>
        <p:spPr>
          <a:xfrm>
            <a:off x="8258629" y="103312"/>
            <a:ext cx="3933371" cy="737480"/>
          </a:xfrm>
          <a:prstGeom prst="rect">
            <a:avLst/>
          </a:prstGeom>
        </p:spPr>
      </p:pic>
    </p:spTree>
    <p:extLst>
      <p:ext uri="{BB962C8B-B14F-4D97-AF65-F5344CB8AC3E}">
        <p14:creationId xmlns:p14="http://schemas.microsoft.com/office/powerpoint/2010/main" val="2642761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dirty="0"/>
              <a:t>What Is Culture?</a:t>
            </a:r>
          </a:p>
        </p:txBody>
      </p:sp>
      <p:pic>
        <p:nvPicPr>
          <p:cNvPr id="4" name="Picture 6" descr="SON_Academic_LUB-02.png">
            <a:extLst>
              <a:ext uri="{FF2B5EF4-FFF2-40B4-BE49-F238E27FC236}">
                <a16:creationId xmlns:a16="http://schemas.microsoft.com/office/drawing/2014/main" id="{B9DF4213-3BC3-954E-87E4-7BDA7B6C0FF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6569" y="0"/>
            <a:ext cx="3576638"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5DC5B051-A9A8-124A-BB06-9F925C512A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8183" y="5546598"/>
            <a:ext cx="1841500" cy="1104900"/>
          </a:xfrm>
          <a:prstGeom prst="rect">
            <a:avLst/>
          </a:prstGeom>
        </p:spPr>
      </p:pic>
      <p:pic>
        <p:nvPicPr>
          <p:cNvPr id="7" name="Picture 6">
            <a:extLst>
              <a:ext uri="{FF2B5EF4-FFF2-40B4-BE49-F238E27FC236}">
                <a16:creationId xmlns:a16="http://schemas.microsoft.com/office/drawing/2014/main" id="{1BF1146B-15E5-AB45-89B0-2CA47C7F2DBD}"/>
              </a:ext>
            </a:extLst>
          </p:cNvPr>
          <p:cNvPicPr>
            <a:picLocks noChangeAspect="1"/>
          </p:cNvPicPr>
          <p:nvPr/>
        </p:nvPicPr>
        <p:blipFill>
          <a:blip r:embed="rId4"/>
          <a:stretch>
            <a:fillRect/>
          </a:stretch>
        </p:blipFill>
        <p:spPr>
          <a:xfrm>
            <a:off x="8258629" y="103312"/>
            <a:ext cx="3933371" cy="737480"/>
          </a:xfrm>
          <a:prstGeom prst="rect">
            <a:avLst/>
          </a:prstGeom>
        </p:spPr>
      </p:pic>
      <p:sp>
        <p:nvSpPr>
          <p:cNvPr id="9" name="Rectangle 6">
            <a:extLst>
              <a:ext uri="{FF2B5EF4-FFF2-40B4-BE49-F238E27FC236}">
                <a16:creationId xmlns:a16="http://schemas.microsoft.com/office/drawing/2014/main" id="{AC1847C4-C03B-9ED0-ACCE-ED52137BF1FE}"/>
              </a:ext>
            </a:extLst>
          </p:cNvPr>
          <p:cNvSpPr txBox="1">
            <a:spLocks noChangeArrowheads="1"/>
          </p:cNvSpPr>
          <p:nvPr/>
        </p:nvSpPr>
        <p:spPr>
          <a:xfrm>
            <a:off x="1396218" y="2023963"/>
            <a:ext cx="8229600" cy="453072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Wingdings" pitchFamily="2" charset="2"/>
              <a:buChar char="Ø"/>
            </a:pPr>
            <a:r>
              <a:rPr lang="en-US" altLang="en-US" sz="2800" dirty="0"/>
              <a:t>	“The body of learned beliefs, traditions, principles, and guides for behavior that are commonly shared among members of a particular group. Culture serves as a roadmap for both perceiving and interacting with the world.”</a:t>
            </a:r>
          </a:p>
          <a:p>
            <a:pPr>
              <a:buFont typeface="Wingdings" pitchFamily="2" charset="2"/>
              <a:buNone/>
            </a:pPr>
            <a:endParaRPr lang="en-US" altLang="en-US" sz="1300" dirty="0"/>
          </a:p>
          <a:p>
            <a:pPr>
              <a:buFont typeface="Wingdings" pitchFamily="2" charset="2"/>
              <a:buNone/>
            </a:pPr>
            <a:r>
              <a:rPr lang="en-US" altLang="en-US" sz="1300" i="1" dirty="0"/>
              <a:t>Increasing Multicultural Understanding: A Comprehensive Model</a:t>
            </a:r>
            <a:r>
              <a:rPr lang="en-US" altLang="en-US" sz="1300" dirty="0"/>
              <a:t>.  Don Locke, SAGE Publications, 1992</a:t>
            </a:r>
          </a:p>
          <a:p>
            <a:pPr>
              <a:buFont typeface="Wingdings" pitchFamily="2" charset="2"/>
              <a:buNone/>
            </a:pPr>
            <a:endParaRPr lang="en-US" altLang="en-US" sz="1300" dirty="0"/>
          </a:p>
          <a:p>
            <a:pPr>
              <a:buFont typeface="Wingdings" pitchFamily="2" charset="2"/>
              <a:buNone/>
            </a:pPr>
            <a:endParaRPr lang="en-US" altLang="en-US" dirty="0"/>
          </a:p>
        </p:txBody>
      </p:sp>
    </p:spTree>
    <p:extLst>
      <p:ext uri="{BB962C8B-B14F-4D97-AF65-F5344CB8AC3E}">
        <p14:creationId xmlns:p14="http://schemas.microsoft.com/office/powerpoint/2010/main" val="82131164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f6c6a07ef5682af5ee15eb1919589e5ed29cd"/>
</p:tagLst>
</file>

<file path=ppt/theme/theme1.xml><?xml version="1.0" encoding="utf-8"?>
<a:theme xmlns:a="http://schemas.openxmlformats.org/drawingml/2006/main" name="Retrospect">
  <a:themeElements>
    <a:clrScheme name="Custom 2">
      <a:dk1>
        <a:srgbClr val="000000"/>
      </a:dk1>
      <a:lt1>
        <a:sysClr val="window" lastClr="FFFFFF"/>
      </a:lt1>
      <a:dk2>
        <a:srgbClr val="637052"/>
      </a:dk2>
      <a:lt2>
        <a:srgbClr val="CCDDEA"/>
      </a:lt2>
      <a:accent1>
        <a:srgbClr val="FF0000"/>
      </a:accent1>
      <a:accent2>
        <a:srgbClr val="000000"/>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5313 Summer Module 6 Presentation 20 21" id="{059F70BF-AD91-5242-9E09-62A9761AA833}" vid="{0CE3C6FD-59E9-9648-A20B-27085C335EA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19587</TotalTime>
  <Words>1700</Words>
  <Application>Microsoft Macintosh PowerPoint</Application>
  <PresentationFormat>Widescreen</PresentationFormat>
  <Paragraphs>230</Paragraphs>
  <Slides>40</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Arial</vt:lpstr>
      <vt:lpstr>Calibri</vt:lpstr>
      <vt:lpstr>Calibri Light</vt:lpstr>
      <vt:lpstr>Wingdings</vt:lpstr>
      <vt:lpstr>Retrospect</vt:lpstr>
      <vt:lpstr>Courtney Queen, Ph.D.  Fulbright Scholar Rīga Stradiņš University Institute of Public Health  Assistant Professor  Director for Undergraduate Studies Graduate School of Biomedical Sciences Department of Public Health     </vt:lpstr>
      <vt:lpstr>International Relationships &amp; Translational  Actions Toward Health Equity </vt:lpstr>
      <vt:lpstr>Disclosure</vt:lpstr>
      <vt:lpstr>Objectives</vt:lpstr>
      <vt:lpstr>Cultural Competency</vt:lpstr>
      <vt:lpstr>What is Cultural Competence?</vt:lpstr>
      <vt:lpstr>Cultural Competence in Healthcare</vt:lpstr>
      <vt:lpstr>Culture</vt:lpstr>
      <vt:lpstr>What Is Culture?</vt:lpstr>
      <vt:lpstr>What is Ethnicity?</vt:lpstr>
      <vt:lpstr>What Shapes Culture?</vt:lpstr>
      <vt:lpstr>Examples of Cultural Health Beliefs</vt:lpstr>
      <vt:lpstr>Cultural Competence</vt:lpstr>
      <vt:lpstr>Influence of Cultural and Social Factors</vt:lpstr>
      <vt:lpstr>Health Seeking Behavior</vt:lpstr>
      <vt:lpstr>Perceived Causes of Illness</vt:lpstr>
      <vt:lpstr>Understanding the Disease Process</vt:lpstr>
      <vt:lpstr>Treatment Decisions</vt:lpstr>
      <vt:lpstr>Cultural Competence</vt:lpstr>
      <vt:lpstr>Purnell Model for Cultural Competence</vt:lpstr>
      <vt:lpstr>Domains of Model</vt:lpstr>
      <vt:lpstr>Dominant Cultural Characteristics</vt:lpstr>
      <vt:lpstr>Variant Cultural Characteristics</vt:lpstr>
      <vt:lpstr>Cultural Competent Care</vt:lpstr>
      <vt:lpstr>Components of Culturally Competence Care</vt:lpstr>
      <vt:lpstr>Exercising Cultural Sensitivity</vt:lpstr>
      <vt:lpstr>Characteristics of the Patient Population</vt:lpstr>
      <vt:lpstr>Know the Patient Population</vt:lpstr>
      <vt:lpstr>Know Acceptable Social Behaviors</vt:lpstr>
      <vt:lpstr>Examples of Cultural Competence</vt:lpstr>
      <vt:lpstr>Conveying Respect</vt:lpstr>
      <vt:lpstr>Working with Interpreters</vt:lpstr>
      <vt:lpstr>Exercising Cultural Sensitivity</vt:lpstr>
      <vt:lpstr>Summary</vt:lpstr>
      <vt:lpstr>Conclusion</vt:lpstr>
      <vt:lpstr>Just for Fun!</vt:lpstr>
      <vt:lpstr>Food for Thought!</vt:lpstr>
      <vt:lpstr>References</vt:lpstr>
      <vt:lpstr>Thank You! </vt:lpstr>
      <vt:lpstr>PowerPoint Presentation</vt:lpstr>
    </vt:vector>
  </TitlesOfParts>
  <Company>Texas Tech University Health Sciences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 Dennis</dc:creator>
  <cp:lastModifiedBy>Courtney Queen</cp:lastModifiedBy>
  <cp:revision>211</cp:revision>
  <cp:lastPrinted>2017-02-27T22:34:24Z</cp:lastPrinted>
  <dcterms:created xsi:type="dcterms:W3CDTF">2016-01-11T21:15:07Z</dcterms:created>
  <dcterms:modified xsi:type="dcterms:W3CDTF">2022-05-26T10:57:14Z</dcterms:modified>
</cp:coreProperties>
</file>