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4"/>
  </p:handoutMasterIdLst>
  <p:sldIdLst>
    <p:sldId id="265" r:id="rId3"/>
    <p:sldId id="336" r:id="rId4"/>
    <p:sldId id="347" r:id="rId5"/>
    <p:sldId id="337" r:id="rId6"/>
    <p:sldId id="339" r:id="rId7"/>
    <p:sldId id="340" r:id="rId8"/>
    <p:sldId id="341" r:id="rId9"/>
    <p:sldId id="345" r:id="rId10"/>
    <p:sldId id="346" r:id="rId11"/>
    <p:sldId id="344" r:id="rId12"/>
    <p:sldId id="348" r:id="rId13"/>
  </p:sldIdLst>
  <p:sldSz cx="12192000" cy="6858000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502" autoAdjust="0"/>
  </p:normalViewPr>
  <p:slideViewPr>
    <p:cSldViewPr snapToGrid="0">
      <p:cViewPr varScale="1">
        <p:scale>
          <a:sx n="62" d="100"/>
          <a:sy n="62" d="100"/>
        </p:scale>
        <p:origin x="9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>
                <a:solidFill>
                  <a:schemeClr val="tx1"/>
                </a:solidFill>
              </a:rPr>
              <a:t>Medicīnas un veselības zinātnes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Citi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Sheet1!$B$4:$B$6</c:f>
              <c:numCache>
                <c:formatCode>General</c:formatCode>
                <c:ptCount val="3"/>
                <c:pt idx="0">
                  <c:v>31</c:v>
                </c:pt>
                <c:pt idx="1">
                  <c:v>23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E5-489B-87A5-F00A629C6FDA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RSU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Sheet1!$C$4:$C$6</c:f>
              <c:numCache>
                <c:formatCode>General</c:formatCode>
                <c:ptCount val="3"/>
                <c:pt idx="0">
                  <c:v>37</c:v>
                </c:pt>
                <c:pt idx="1">
                  <c:v>27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E5-489B-87A5-F00A629C6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3905672"/>
        <c:axId val="433911248"/>
      </c:barChart>
      <c:catAx>
        <c:axId val="43390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11248"/>
        <c:crosses val="autoZero"/>
        <c:auto val="1"/>
        <c:lblAlgn val="ctr"/>
        <c:lblOffset val="100"/>
        <c:noMultiLvlLbl val="0"/>
      </c:catAx>
      <c:valAx>
        <c:axId val="43391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05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>
                <a:solidFill>
                  <a:schemeClr val="tx1"/>
                </a:solidFill>
              </a:rPr>
              <a:t>Sociālās zinātnes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Sheet1!$H$3</c:f>
              <c:strCache>
                <c:ptCount val="1"/>
                <c:pt idx="0">
                  <c:v>Citi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Sheet1!$G$4:$G$6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Sheet1!$H$4:$H$6</c:f>
              <c:numCache>
                <c:formatCode>General</c:formatCode>
                <c:ptCount val="3"/>
                <c:pt idx="0">
                  <c:v>35</c:v>
                </c:pt>
                <c:pt idx="1">
                  <c:v>36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B8-45F5-B9C2-05CC2610D8F2}"/>
            </c:ext>
          </c:extLst>
        </c:ser>
        <c:ser>
          <c:idx val="1"/>
          <c:order val="1"/>
          <c:tx>
            <c:strRef>
              <c:f>Sheet1!$I$3</c:f>
              <c:strCache>
                <c:ptCount val="1"/>
                <c:pt idx="0">
                  <c:v>RSU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Sheet1!$G$4:$G$6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Sheet1!$I$4:$I$6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B8-45F5-B9C2-05CC2610D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3905672"/>
        <c:axId val="433911248"/>
      </c:barChart>
      <c:catAx>
        <c:axId val="43390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11248"/>
        <c:crosses val="autoZero"/>
        <c:auto val="1"/>
        <c:lblAlgn val="ctr"/>
        <c:lblOffset val="100"/>
        <c:noMultiLvlLbl val="0"/>
      </c:catAx>
      <c:valAx>
        <c:axId val="433911248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05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>
                <a:solidFill>
                  <a:schemeClr val="tx1"/>
                </a:solidFill>
              </a:rPr>
              <a:t>Finansējumu saņēmušie medicīnas un veselības zinātņu projekti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Sheet1!$B$27</c:f>
              <c:strCache>
                <c:ptCount val="1"/>
                <c:pt idx="0">
                  <c:v>Citi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Sheet1!$A$28:$A$30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Sheet1!$B$28:$B$30</c:f>
              <c:numCache>
                <c:formatCode>General</c:formatCode>
                <c:ptCount val="3"/>
                <c:pt idx="0">
                  <c:v>7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D8-42C0-9206-2DF29CC138C5}"/>
            </c:ext>
          </c:extLst>
        </c:ser>
        <c:ser>
          <c:idx val="1"/>
          <c:order val="1"/>
          <c:tx>
            <c:strRef>
              <c:f>Sheet1!$C$27</c:f>
              <c:strCache>
                <c:ptCount val="1"/>
                <c:pt idx="0">
                  <c:v>RSU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Sheet1!$A$28:$A$30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Sheet1!$C$28:$C$30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D8-42C0-9206-2DF29CC138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3905672"/>
        <c:axId val="433911248"/>
      </c:barChart>
      <c:catAx>
        <c:axId val="43390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11248"/>
        <c:crosses val="autoZero"/>
        <c:auto val="1"/>
        <c:lblAlgn val="ctr"/>
        <c:lblOffset val="100"/>
        <c:noMultiLvlLbl val="0"/>
      </c:catAx>
      <c:valAx>
        <c:axId val="43391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05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>
                <a:solidFill>
                  <a:schemeClr val="tx1"/>
                </a:solidFill>
              </a:rPr>
              <a:t>RSU medicīnas un veselības zinātņu projektu vērtējums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Sheet1!$H$27</c:f>
              <c:strCache>
                <c:ptCount val="1"/>
                <c:pt idx="0">
                  <c:v>Zem sliekšņa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Sheet1!$G$28:$G$30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Sheet1!$H$28:$H$30</c:f>
              <c:numCache>
                <c:formatCode>General</c:formatCode>
                <c:ptCount val="3"/>
                <c:pt idx="0">
                  <c:v>14</c:v>
                </c:pt>
                <c:pt idx="1">
                  <c:v>6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4-46B2-98DC-E8C91B5DE7C5}"/>
            </c:ext>
          </c:extLst>
        </c:ser>
        <c:ser>
          <c:idx val="1"/>
          <c:order val="1"/>
          <c:tx>
            <c:strRef>
              <c:f>Sheet1!$I$27</c:f>
              <c:strCache>
                <c:ptCount val="1"/>
                <c:pt idx="0">
                  <c:v>Virs sliekšņa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Sheet1!$G$28:$G$30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Sheet1!$I$28:$I$30</c:f>
              <c:numCache>
                <c:formatCode>General</c:formatCode>
                <c:ptCount val="3"/>
                <c:pt idx="0">
                  <c:v>20</c:v>
                </c:pt>
                <c:pt idx="1">
                  <c:v>17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4-46B2-98DC-E8C91B5DE7C5}"/>
            </c:ext>
          </c:extLst>
        </c:ser>
        <c:ser>
          <c:idx val="2"/>
          <c:order val="2"/>
          <c:tx>
            <c:strRef>
              <c:f>Sheet1!$J$27</c:f>
              <c:strCache>
                <c:ptCount val="1"/>
                <c:pt idx="0">
                  <c:v>Finansētie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Sheet1!$G$28:$G$30</c:f>
              <c:strCache>
                <c:ptCount val="3"/>
                <c:pt idx="0">
                  <c:v>2018. g. 1. konkurss</c:v>
                </c:pt>
                <c:pt idx="1">
                  <c:v>2018. g. 2. konkurss</c:v>
                </c:pt>
                <c:pt idx="2">
                  <c:v>2019. g. konkurss</c:v>
                </c:pt>
              </c:strCache>
            </c:strRef>
          </c:cat>
          <c:val>
            <c:numRef>
              <c:f>Sheet1!$J$28:$J$30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44-46B2-98DC-E8C91B5DE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3905672"/>
        <c:axId val="433911248"/>
      </c:barChart>
      <c:catAx>
        <c:axId val="43390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11248"/>
        <c:crosses val="autoZero"/>
        <c:auto val="1"/>
        <c:lblAlgn val="ctr"/>
        <c:lblOffset val="100"/>
        <c:noMultiLvlLbl val="0"/>
      </c:catAx>
      <c:valAx>
        <c:axId val="43391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33905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CDD28-BDAD-442D-9C8B-9AEB571BFADC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F333F-9701-4944-AD01-6D9720D373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9796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985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031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3302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37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32" y="720502"/>
            <a:ext cx="1762678" cy="324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17" t="-3981" r="14017" b="3981"/>
          <a:stretch/>
        </p:blipFill>
        <p:spPr>
          <a:xfrm>
            <a:off x="8680468" y="-763200"/>
            <a:ext cx="3511532" cy="70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360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1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3F8E-5311-48E7-A291-2147AFA9D3D2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9B5A-2E81-49B8-884A-7B8857B8E3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2622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7626F-305C-486A-9765-6C72C10D873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A470-721F-4394-A7B4-20C4FC1F7D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755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10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914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471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9197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275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37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30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178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BE391-9267-4764-B2CF-8FD2A3F5C489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BD43A-55AC-4DDE-842F-F403620A36A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518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33F8E-5311-48E7-A291-2147AFA9D3D2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9B5A-2E81-49B8-884A-7B8857B8E3BC}" type="slidenum">
              <a:rPr lang="lv-LV" smtClean="0"/>
              <a:t>‹#›</a:t>
            </a:fld>
            <a:endParaRPr lang="lv-LV"/>
          </a:p>
        </p:txBody>
      </p:sp>
      <p:sp>
        <p:nvSpPr>
          <p:cNvPr id="7" name="object 4"/>
          <p:cNvSpPr/>
          <p:nvPr userDrawn="1"/>
        </p:nvSpPr>
        <p:spPr>
          <a:xfrm>
            <a:off x="983432" y="6146800"/>
            <a:ext cx="1528267" cy="2809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 userDrawn="1"/>
        </p:nvSpPr>
        <p:spPr>
          <a:xfrm>
            <a:off x="9648000" y="1394"/>
            <a:ext cx="2540000" cy="6301740"/>
          </a:xfrm>
          <a:custGeom>
            <a:avLst/>
            <a:gdLst/>
            <a:ahLst/>
            <a:cxnLst/>
            <a:rect l="l" t="t" r="r" b="b"/>
            <a:pathLst>
              <a:path w="2540000" h="6301740">
                <a:moveTo>
                  <a:pt x="726185" y="4650397"/>
                </a:moveTo>
                <a:lnTo>
                  <a:pt x="583415" y="4650397"/>
                </a:lnTo>
                <a:lnTo>
                  <a:pt x="526056" y="4663097"/>
                </a:lnTo>
                <a:lnTo>
                  <a:pt x="472319" y="4675797"/>
                </a:lnTo>
                <a:lnTo>
                  <a:pt x="422370" y="4701197"/>
                </a:lnTo>
                <a:lnTo>
                  <a:pt x="376373" y="4726597"/>
                </a:lnTo>
                <a:lnTo>
                  <a:pt x="334492" y="4751997"/>
                </a:lnTo>
                <a:lnTo>
                  <a:pt x="296893" y="4777397"/>
                </a:lnTo>
                <a:lnTo>
                  <a:pt x="263740" y="4802797"/>
                </a:lnTo>
                <a:lnTo>
                  <a:pt x="235199" y="4828197"/>
                </a:lnTo>
                <a:lnTo>
                  <a:pt x="192608" y="4878997"/>
                </a:lnTo>
                <a:lnTo>
                  <a:pt x="165332" y="4917097"/>
                </a:lnTo>
                <a:lnTo>
                  <a:pt x="141594" y="4967897"/>
                </a:lnTo>
                <a:lnTo>
                  <a:pt x="121158" y="5005997"/>
                </a:lnTo>
                <a:lnTo>
                  <a:pt x="103787" y="5056797"/>
                </a:lnTo>
                <a:lnTo>
                  <a:pt x="89247" y="5094897"/>
                </a:lnTo>
                <a:lnTo>
                  <a:pt x="77300" y="5145697"/>
                </a:lnTo>
                <a:lnTo>
                  <a:pt x="67712" y="5196497"/>
                </a:lnTo>
                <a:lnTo>
                  <a:pt x="60246" y="5247297"/>
                </a:lnTo>
                <a:lnTo>
                  <a:pt x="54666" y="5298097"/>
                </a:lnTo>
                <a:lnTo>
                  <a:pt x="50737" y="5336197"/>
                </a:lnTo>
                <a:lnTo>
                  <a:pt x="48223" y="5386997"/>
                </a:lnTo>
                <a:lnTo>
                  <a:pt x="46887" y="5437797"/>
                </a:lnTo>
                <a:lnTo>
                  <a:pt x="46494" y="5488597"/>
                </a:lnTo>
                <a:lnTo>
                  <a:pt x="46922" y="5526697"/>
                </a:lnTo>
                <a:lnTo>
                  <a:pt x="48050" y="5590197"/>
                </a:lnTo>
                <a:lnTo>
                  <a:pt x="49645" y="5640997"/>
                </a:lnTo>
                <a:lnTo>
                  <a:pt x="51473" y="5704497"/>
                </a:lnTo>
                <a:lnTo>
                  <a:pt x="56023" y="5856897"/>
                </a:lnTo>
                <a:lnTo>
                  <a:pt x="56451" y="5882297"/>
                </a:lnTo>
                <a:lnTo>
                  <a:pt x="55899" y="5894997"/>
                </a:lnTo>
                <a:lnTo>
                  <a:pt x="54477" y="5933097"/>
                </a:lnTo>
                <a:lnTo>
                  <a:pt x="52532" y="5983897"/>
                </a:lnTo>
                <a:lnTo>
                  <a:pt x="50413" y="6047397"/>
                </a:lnTo>
                <a:lnTo>
                  <a:pt x="48468" y="6123597"/>
                </a:lnTo>
                <a:lnTo>
                  <a:pt x="47046" y="6187097"/>
                </a:lnTo>
                <a:lnTo>
                  <a:pt x="46494" y="6250597"/>
                </a:lnTo>
                <a:lnTo>
                  <a:pt x="47841" y="6275997"/>
                </a:lnTo>
                <a:lnTo>
                  <a:pt x="52300" y="6288697"/>
                </a:lnTo>
                <a:lnTo>
                  <a:pt x="60494" y="6301397"/>
                </a:lnTo>
                <a:lnTo>
                  <a:pt x="87995" y="6301397"/>
                </a:lnTo>
                <a:lnTo>
                  <a:pt x="91731" y="6288697"/>
                </a:lnTo>
                <a:lnTo>
                  <a:pt x="92976" y="6275997"/>
                </a:lnTo>
                <a:lnTo>
                  <a:pt x="93600" y="6250597"/>
                </a:lnTo>
                <a:lnTo>
                  <a:pt x="95470" y="6225197"/>
                </a:lnTo>
                <a:lnTo>
                  <a:pt x="98586" y="6187097"/>
                </a:lnTo>
                <a:lnTo>
                  <a:pt x="102946" y="6174397"/>
                </a:lnTo>
                <a:lnTo>
                  <a:pt x="117196" y="6123597"/>
                </a:lnTo>
                <a:lnTo>
                  <a:pt x="137258" y="6085497"/>
                </a:lnTo>
                <a:lnTo>
                  <a:pt x="198139" y="6047397"/>
                </a:lnTo>
                <a:lnTo>
                  <a:pt x="240617" y="6034697"/>
                </a:lnTo>
                <a:lnTo>
                  <a:pt x="292226" y="6021997"/>
                </a:lnTo>
                <a:lnTo>
                  <a:pt x="2539997" y="6021997"/>
                </a:lnTo>
                <a:lnTo>
                  <a:pt x="2539997" y="5755297"/>
                </a:lnTo>
                <a:lnTo>
                  <a:pt x="198829" y="5755297"/>
                </a:lnTo>
                <a:lnTo>
                  <a:pt x="187625" y="5742597"/>
                </a:lnTo>
                <a:lnTo>
                  <a:pt x="178908" y="5742597"/>
                </a:lnTo>
                <a:lnTo>
                  <a:pt x="165362" y="5691797"/>
                </a:lnTo>
                <a:lnTo>
                  <a:pt x="158980" y="5640997"/>
                </a:lnTo>
                <a:lnTo>
                  <a:pt x="154467" y="5577497"/>
                </a:lnTo>
                <a:lnTo>
                  <a:pt x="152755" y="5501297"/>
                </a:lnTo>
                <a:lnTo>
                  <a:pt x="154291" y="5450497"/>
                </a:lnTo>
                <a:lnTo>
                  <a:pt x="158868" y="5412397"/>
                </a:lnTo>
                <a:lnTo>
                  <a:pt x="166438" y="5361597"/>
                </a:lnTo>
                <a:lnTo>
                  <a:pt x="176956" y="5323497"/>
                </a:lnTo>
                <a:lnTo>
                  <a:pt x="190374" y="5285397"/>
                </a:lnTo>
                <a:lnTo>
                  <a:pt x="206646" y="5247297"/>
                </a:lnTo>
                <a:lnTo>
                  <a:pt x="225725" y="5209197"/>
                </a:lnTo>
                <a:lnTo>
                  <a:pt x="247564" y="5171097"/>
                </a:lnTo>
                <a:lnTo>
                  <a:pt x="272116" y="5145697"/>
                </a:lnTo>
                <a:lnTo>
                  <a:pt x="299334" y="5107597"/>
                </a:lnTo>
                <a:lnTo>
                  <a:pt x="329172" y="5082197"/>
                </a:lnTo>
                <a:lnTo>
                  <a:pt x="361584" y="5056797"/>
                </a:lnTo>
                <a:lnTo>
                  <a:pt x="396521" y="5031397"/>
                </a:lnTo>
                <a:lnTo>
                  <a:pt x="433937" y="5018697"/>
                </a:lnTo>
                <a:lnTo>
                  <a:pt x="473787" y="4993297"/>
                </a:lnTo>
                <a:lnTo>
                  <a:pt x="516022" y="4980597"/>
                </a:lnTo>
                <a:lnTo>
                  <a:pt x="560596" y="4967897"/>
                </a:lnTo>
                <a:lnTo>
                  <a:pt x="607462" y="4955197"/>
                </a:lnTo>
                <a:lnTo>
                  <a:pt x="656574" y="4942497"/>
                </a:lnTo>
                <a:lnTo>
                  <a:pt x="707884" y="4929797"/>
                </a:lnTo>
                <a:lnTo>
                  <a:pt x="1290760" y="4929797"/>
                </a:lnTo>
                <a:lnTo>
                  <a:pt x="1231685" y="4878997"/>
                </a:lnTo>
                <a:lnTo>
                  <a:pt x="1187925" y="4840897"/>
                </a:lnTo>
                <a:lnTo>
                  <a:pt x="1016574" y="4739297"/>
                </a:lnTo>
                <a:lnTo>
                  <a:pt x="974505" y="4713897"/>
                </a:lnTo>
                <a:lnTo>
                  <a:pt x="808384" y="4663097"/>
                </a:lnTo>
                <a:lnTo>
                  <a:pt x="767238" y="4663097"/>
                </a:lnTo>
                <a:lnTo>
                  <a:pt x="726185" y="4650397"/>
                </a:lnTo>
                <a:close/>
              </a:path>
              <a:path w="2540000" h="6301740">
                <a:moveTo>
                  <a:pt x="2539997" y="6021997"/>
                </a:moveTo>
                <a:lnTo>
                  <a:pt x="2208654" y="6021997"/>
                </a:lnTo>
                <a:lnTo>
                  <a:pt x="2247485" y="6034697"/>
                </a:lnTo>
                <a:lnTo>
                  <a:pt x="2314587" y="6034697"/>
                </a:lnTo>
                <a:lnTo>
                  <a:pt x="2369288" y="6047397"/>
                </a:lnTo>
                <a:lnTo>
                  <a:pt x="2416657" y="6060097"/>
                </a:lnTo>
                <a:lnTo>
                  <a:pt x="2454939" y="6072797"/>
                </a:lnTo>
                <a:lnTo>
                  <a:pt x="2497226" y="6136297"/>
                </a:lnTo>
                <a:lnTo>
                  <a:pt x="2506359" y="6187097"/>
                </a:lnTo>
                <a:lnTo>
                  <a:pt x="2510510" y="6225197"/>
                </a:lnTo>
                <a:lnTo>
                  <a:pt x="2512223" y="6237897"/>
                </a:lnTo>
                <a:lnTo>
                  <a:pt x="2516739" y="6250597"/>
                </a:lnTo>
                <a:lnTo>
                  <a:pt x="2523122" y="6250597"/>
                </a:lnTo>
                <a:lnTo>
                  <a:pt x="2530436" y="6263297"/>
                </a:lnTo>
                <a:lnTo>
                  <a:pt x="2539997" y="6250597"/>
                </a:lnTo>
                <a:lnTo>
                  <a:pt x="2539997" y="6021997"/>
                </a:lnTo>
                <a:close/>
              </a:path>
              <a:path w="2540000" h="6301740">
                <a:moveTo>
                  <a:pt x="1494769" y="5742597"/>
                </a:moveTo>
                <a:lnTo>
                  <a:pt x="1320844" y="5742597"/>
                </a:lnTo>
                <a:lnTo>
                  <a:pt x="1310257" y="5755297"/>
                </a:lnTo>
                <a:lnTo>
                  <a:pt x="1503119" y="5755297"/>
                </a:lnTo>
                <a:lnTo>
                  <a:pt x="1494769" y="5742597"/>
                </a:lnTo>
                <a:close/>
              </a:path>
              <a:path w="2540000" h="6301740">
                <a:moveTo>
                  <a:pt x="2530436" y="5425097"/>
                </a:moveTo>
                <a:lnTo>
                  <a:pt x="2523122" y="5437797"/>
                </a:lnTo>
                <a:lnTo>
                  <a:pt x="2516739" y="5437797"/>
                </a:lnTo>
                <a:lnTo>
                  <a:pt x="2512223" y="5450497"/>
                </a:lnTo>
                <a:lnTo>
                  <a:pt x="2510510" y="5463197"/>
                </a:lnTo>
                <a:lnTo>
                  <a:pt x="2509368" y="5488597"/>
                </a:lnTo>
                <a:lnTo>
                  <a:pt x="2506359" y="5526697"/>
                </a:lnTo>
                <a:lnTo>
                  <a:pt x="2502104" y="5564797"/>
                </a:lnTo>
                <a:lnTo>
                  <a:pt x="2497226" y="5602897"/>
                </a:lnTo>
                <a:lnTo>
                  <a:pt x="2482380" y="5653697"/>
                </a:lnTo>
                <a:lnTo>
                  <a:pt x="2454939" y="5691797"/>
                </a:lnTo>
                <a:lnTo>
                  <a:pt x="2416657" y="5717197"/>
                </a:lnTo>
                <a:lnTo>
                  <a:pt x="2369288" y="5729897"/>
                </a:lnTo>
                <a:lnTo>
                  <a:pt x="2314587" y="5742597"/>
                </a:lnTo>
                <a:lnTo>
                  <a:pt x="2121162" y="5742597"/>
                </a:lnTo>
                <a:lnTo>
                  <a:pt x="2072790" y="5755297"/>
                </a:lnTo>
                <a:lnTo>
                  <a:pt x="2539997" y="5755297"/>
                </a:lnTo>
                <a:lnTo>
                  <a:pt x="2539997" y="5437797"/>
                </a:lnTo>
                <a:lnTo>
                  <a:pt x="2530436" y="5425097"/>
                </a:lnTo>
                <a:close/>
              </a:path>
              <a:path w="2540000" h="6301740">
                <a:moveTo>
                  <a:pt x="1290760" y="4929797"/>
                </a:moveTo>
                <a:lnTo>
                  <a:pt x="878471" y="4929797"/>
                </a:lnTo>
                <a:lnTo>
                  <a:pt x="936891" y="4942497"/>
                </a:lnTo>
                <a:lnTo>
                  <a:pt x="992083" y="4942497"/>
                </a:lnTo>
                <a:lnTo>
                  <a:pt x="1043955" y="4955197"/>
                </a:lnTo>
                <a:lnTo>
                  <a:pt x="1092413" y="4967897"/>
                </a:lnTo>
                <a:lnTo>
                  <a:pt x="1137367" y="4993297"/>
                </a:lnTo>
                <a:lnTo>
                  <a:pt x="1178724" y="5005997"/>
                </a:lnTo>
                <a:lnTo>
                  <a:pt x="1216390" y="5031397"/>
                </a:lnTo>
                <a:lnTo>
                  <a:pt x="1250276" y="5056797"/>
                </a:lnTo>
                <a:lnTo>
                  <a:pt x="1280287" y="5082197"/>
                </a:lnTo>
                <a:lnTo>
                  <a:pt x="1328318" y="5132997"/>
                </a:lnTo>
                <a:lnTo>
                  <a:pt x="1355279" y="5183797"/>
                </a:lnTo>
                <a:lnTo>
                  <a:pt x="1373476" y="5234597"/>
                </a:lnTo>
                <a:lnTo>
                  <a:pt x="1384502" y="5285397"/>
                </a:lnTo>
                <a:lnTo>
                  <a:pt x="1389950" y="5336197"/>
                </a:lnTo>
                <a:lnTo>
                  <a:pt x="1391411" y="5386997"/>
                </a:lnTo>
                <a:lnTo>
                  <a:pt x="1390036" y="5437797"/>
                </a:lnTo>
                <a:lnTo>
                  <a:pt x="1386104" y="5501297"/>
                </a:lnTo>
                <a:lnTo>
                  <a:pt x="1379907" y="5564797"/>
                </a:lnTo>
                <a:lnTo>
                  <a:pt x="1371734" y="5615597"/>
                </a:lnTo>
                <a:lnTo>
                  <a:pt x="1361878" y="5666397"/>
                </a:lnTo>
                <a:lnTo>
                  <a:pt x="1350627" y="5704497"/>
                </a:lnTo>
                <a:lnTo>
                  <a:pt x="1330183" y="5742597"/>
                </a:lnTo>
                <a:lnTo>
                  <a:pt x="1489531" y="5742597"/>
                </a:lnTo>
                <a:lnTo>
                  <a:pt x="1494358" y="5323497"/>
                </a:lnTo>
                <a:lnTo>
                  <a:pt x="1505561" y="5285397"/>
                </a:lnTo>
                <a:lnTo>
                  <a:pt x="1538593" y="5259997"/>
                </a:lnTo>
                <a:lnTo>
                  <a:pt x="1567975" y="5234597"/>
                </a:lnTo>
                <a:lnTo>
                  <a:pt x="1601809" y="5209197"/>
                </a:lnTo>
                <a:lnTo>
                  <a:pt x="1639482" y="5183797"/>
                </a:lnTo>
                <a:lnTo>
                  <a:pt x="1723901" y="5120297"/>
                </a:lnTo>
                <a:lnTo>
                  <a:pt x="1769425" y="5094897"/>
                </a:lnTo>
                <a:lnTo>
                  <a:pt x="1816344" y="5056797"/>
                </a:lnTo>
                <a:lnTo>
                  <a:pt x="1411338" y="5056797"/>
                </a:lnTo>
                <a:lnTo>
                  <a:pt x="1365671" y="5005997"/>
                </a:lnTo>
                <a:lnTo>
                  <a:pt x="1320528" y="4955197"/>
                </a:lnTo>
                <a:lnTo>
                  <a:pt x="1290760" y="4929797"/>
                </a:lnTo>
                <a:close/>
              </a:path>
              <a:path w="2540000" h="6301740">
                <a:moveTo>
                  <a:pt x="2539997" y="3862997"/>
                </a:moveTo>
                <a:lnTo>
                  <a:pt x="2534403" y="3875697"/>
                </a:lnTo>
                <a:lnTo>
                  <a:pt x="2513838" y="3913797"/>
                </a:lnTo>
                <a:lnTo>
                  <a:pt x="2502427" y="3939492"/>
                </a:lnTo>
                <a:lnTo>
                  <a:pt x="2500553" y="3951897"/>
                </a:lnTo>
                <a:lnTo>
                  <a:pt x="2495741" y="3977297"/>
                </a:lnTo>
                <a:lnTo>
                  <a:pt x="2488758" y="4015397"/>
                </a:lnTo>
                <a:lnTo>
                  <a:pt x="2478825" y="4040797"/>
                </a:lnTo>
                <a:lnTo>
                  <a:pt x="2465167" y="4078897"/>
                </a:lnTo>
                <a:lnTo>
                  <a:pt x="2447005" y="4116997"/>
                </a:lnTo>
                <a:lnTo>
                  <a:pt x="2423564" y="4167797"/>
                </a:lnTo>
                <a:lnTo>
                  <a:pt x="2394064" y="4205897"/>
                </a:lnTo>
                <a:lnTo>
                  <a:pt x="2357731" y="4256697"/>
                </a:lnTo>
                <a:lnTo>
                  <a:pt x="2313785" y="4307497"/>
                </a:lnTo>
                <a:lnTo>
                  <a:pt x="2261450" y="4358297"/>
                </a:lnTo>
                <a:lnTo>
                  <a:pt x="2232823" y="4383697"/>
                </a:lnTo>
                <a:lnTo>
                  <a:pt x="2203106" y="4409097"/>
                </a:lnTo>
                <a:lnTo>
                  <a:pt x="2172317" y="4447197"/>
                </a:lnTo>
                <a:lnTo>
                  <a:pt x="2140479" y="4472597"/>
                </a:lnTo>
                <a:lnTo>
                  <a:pt x="2107611" y="4497997"/>
                </a:lnTo>
                <a:lnTo>
                  <a:pt x="2073735" y="4523397"/>
                </a:lnTo>
                <a:lnTo>
                  <a:pt x="2038870" y="4561497"/>
                </a:lnTo>
                <a:lnTo>
                  <a:pt x="2003038" y="4586897"/>
                </a:lnTo>
                <a:lnTo>
                  <a:pt x="1966260" y="4612297"/>
                </a:lnTo>
                <a:lnTo>
                  <a:pt x="1928554" y="4650397"/>
                </a:lnTo>
                <a:lnTo>
                  <a:pt x="1889944" y="4675797"/>
                </a:lnTo>
                <a:lnTo>
                  <a:pt x="1850448" y="4713897"/>
                </a:lnTo>
                <a:lnTo>
                  <a:pt x="1810087" y="4739297"/>
                </a:lnTo>
                <a:lnTo>
                  <a:pt x="1768883" y="4777397"/>
                </a:lnTo>
                <a:lnTo>
                  <a:pt x="1726855" y="4802797"/>
                </a:lnTo>
                <a:lnTo>
                  <a:pt x="1684025" y="4840897"/>
                </a:lnTo>
                <a:lnTo>
                  <a:pt x="1640412" y="4878997"/>
                </a:lnTo>
                <a:lnTo>
                  <a:pt x="1458552" y="5018697"/>
                </a:lnTo>
                <a:lnTo>
                  <a:pt x="1411338" y="5056797"/>
                </a:lnTo>
                <a:lnTo>
                  <a:pt x="1816344" y="5056797"/>
                </a:lnTo>
                <a:lnTo>
                  <a:pt x="1864047" y="5018697"/>
                </a:lnTo>
                <a:lnTo>
                  <a:pt x="1911923" y="4993297"/>
                </a:lnTo>
                <a:lnTo>
                  <a:pt x="1959361" y="4955197"/>
                </a:lnTo>
                <a:lnTo>
                  <a:pt x="2114569" y="4828197"/>
                </a:lnTo>
                <a:lnTo>
                  <a:pt x="2164381" y="4790097"/>
                </a:lnTo>
                <a:lnTo>
                  <a:pt x="2211128" y="4764697"/>
                </a:lnTo>
                <a:lnTo>
                  <a:pt x="2254810" y="4726597"/>
                </a:lnTo>
                <a:lnTo>
                  <a:pt x="2295427" y="4688497"/>
                </a:lnTo>
                <a:lnTo>
                  <a:pt x="2332978" y="4663097"/>
                </a:lnTo>
                <a:lnTo>
                  <a:pt x="2367464" y="4624997"/>
                </a:lnTo>
                <a:lnTo>
                  <a:pt x="2398884" y="4599597"/>
                </a:lnTo>
                <a:lnTo>
                  <a:pt x="2427239" y="4561497"/>
                </a:lnTo>
                <a:lnTo>
                  <a:pt x="2452529" y="4536097"/>
                </a:lnTo>
                <a:lnTo>
                  <a:pt x="2474753" y="4497997"/>
                </a:lnTo>
                <a:lnTo>
                  <a:pt x="2493911" y="4472597"/>
                </a:lnTo>
                <a:lnTo>
                  <a:pt x="2512046" y="4434497"/>
                </a:lnTo>
                <a:lnTo>
                  <a:pt x="2526753" y="4396397"/>
                </a:lnTo>
                <a:lnTo>
                  <a:pt x="2538264" y="4345597"/>
                </a:lnTo>
                <a:lnTo>
                  <a:pt x="2539997" y="4345597"/>
                </a:lnTo>
                <a:lnTo>
                  <a:pt x="2539997" y="3862997"/>
                </a:lnTo>
                <a:close/>
              </a:path>
              <a:path w="2540000" h="6301740">
                <a:moveTo>
                  <a:pt x="2424978" y="2923197"/>
                </a:moveTo>
                <a:lnTo>
                  <a:pt x="2078944" y="2923197"/>
                </a:lnTo>
                <a:lnTo>
                  <a:pt x="2158641" y="2948597"/>
                </a:lnTo>
                <a:lnTo>
                  <a:pt x="2235574" y="2973997"/>
                </a:lnTo>
                <a:lnTo>
                  <a:pt x="2272105" y="2999397"/>
                </a:lnTo>
                <a:lnTo>
                  <a:pt x="2306864" y="3012097"/>
                </a:lnTo>
                <a:lnTo>
                  <a:pt x="2339493" y="3050197"/>
                </a:lnTo>
                <a:lnTo>
                  <a:pt x="2369632" y="3075597"/>
                </a:lnTo>
                <a:lnTo>
                  <a:pt x="2396920" y="3113697"/>
                </a:lnTo>
                <a:lnTo>
                  <a:pt x="2420997" y="3151797"/>
                </a:lnTo>
                <a:lnTo>
                  <a:pt x="2441504" y="3189897"/>
                </a:lnTo>
                <a:lnTo>
                  <a:pt x="2458080" y="3240697"/>
                </a:lnTo>
                <a:lnTo>
                  <a:pt x="2470366" y="3291497"/>
                </a:lnTo>
                <a:lnTo>
                  <a:pt x="2478002" y="3342297"/>
                </a:lnTo>
                <a:lnTo>
                  <a:pt x="2480627" y="3405797"/>
                </a:lnTo>
                <a:lnTo>
                  <a:pt x="2479182" y="3443897"/>
                </a:lnTo>
                <a:lnTo>
                  <a:pt x="2474760" y="3494697"/>
                </a:lnTo>
                <a:lnTo>
                  <a:pt x="2467231" y="3545497"/>
                </a:lnTo>
                <a:lnTo>
                  <a:pt x="2456463" y="3583597"/>
                </a:lnTo>
                <a:lnTo>
                  <a:pt x="2442325" y="3634397"/>
                </a:lnTo>
                <a:lnTo>
                  <a:pt x="2424688" y="3672497"/>
                </a:lnTo>
                <a:lnTo>
                  <a:pt x="2403421" y="3710597"/>
                </a:lnTo>
                <a:lnTo>
                  <a:pt x="2378391" y="3748697"/>
                </a:lnTo>
                <a:lnTo>
                  <a:pt x="2349470" y="3786797"/>
                </a:lnTo>
                <a:lnTo>
                  <a:pt x="2316526" y="3812197"/>
                </a:lnTo>
                <a:lnTo>
                  <a:pt x="2279428" y="3837597"/>
                </a:lnTo>
                <a:lnTo>
                  <a:pt x="2238046" y="3862997"/>
                </a:lnTo>
                <a:lnTo>
                  <a:pt x="2192248" y="3875697"/>
                </a:lnTo>
                <a:lnTo>
                  <a:pt x="2141905" y="3888397"/>
                </a:lnTo>
                <a:lnTo>
                  <a:pt x="2107296" y="3901097"/>
                </a:lnTo>
                <a:lnTo>
                  <a:pt x="2002123" y="3901097"/>
                </a:lnTo>
                <a:lnTo>
                  <a:pt x="1990812" y="3913797"/>
                </a:lnTo>
                <a:lnTo>
                  <a:pt x="1984480" y="3913797"/>
                </a:lnTo>
                <a:lnTo>
                  <a:pt x="1982508" y="3926497"/>
                </a:lnTo>
                <a:lnTo>
                  <a:pt x="1985674" y="3939197"/>
                </a:lnTo>
                <a:lnTo>
                  <a:pt x="1995379" y="3939197"/>
                </a:lnTo>
                <a:lnTo>
                  <a:pt x="2011933" y="3951897"/>
                </a:lnTo>
                <a:lnTo>
                  <a:pt x="2099617" y="3951897"/>
                </a:lnTo>
                <a:lnTo>
                  <a:pt x="2144211" y="3964597"/>
                </a:lnTo>
                <a:lnTo>
                  <a:pt x="2475647" y="3964597"/>
                </a:lnTo>
                <a:lnTo>
                  <a:pt x="2506310" y="3913797"/>
                </a:lnTo>
                <a:lnTo>
                  <a:pt x="2509266" y="3875697"/>
                </a:lnTo>
                <a:lnTo>
                  <a:pt x="2510510" y="3824897"/>
                </a:lnTo>
                <a:lnTo>
                  <a:pt x="2512223" y="3812197"/>
                </a:lnTo>
                <a:lnTo>
                  <a:pt x="2516739" y="3812197"/>
                </a:lnTo>
                <a:lnTo>
                  <a:pt x="2523122" y="3799497"/>
                </a:lnTo>
                <a:lnTo>
                  <a:pt x="2539997" y="3799497"/>
                </a:lnTo>
                <a:lnTo>
                  <a:pt x="2539997" y="3113697"/>
                </a:lnTo>
                <a:lnTo>
                  <a:pt x="2532602" y="3100997"/>
                </a:lnTo>
                <a:lnTo>
                  <a:pt x="2512558" y="3050197"/>
                </a:lnTo>
                <a:lnTo>
                  <a:pt x="2489730" y="3012097"/>
                </a:lnTo>
                <a:lnTo>
                  <a:pt x="2464028" y="2973997"/>
                </a:lnTo>
                <a:lnTo>
                  <a:pt x="2424978" y="2923197"/>
                </a:lnTo>
                <a:close/>
              </a:path>
              <a:path w="2540000" h="6301740">
                <a:moveTo>
                  <a:pt x="2539997" y="3799497"/>
                </a:moveTo>
                <a:lnTo>
                  <a:pt x="2523122" y="3799497"/>
                </a:lnTo>
                <a:lnTo>
                  <a:pt x="2516739" y="3812197"/>
                </a:lnTo>
                <a:lnTo>
                  <a:pt x="2512223" y="3812197"/>
                </a:lnTo>
                <a:lnTo>
                  <a:pt x="2510510" y="3824897"/>
                </a:lnTo>
                <a:lnTo>
                  <a:pt x="2510355" y="3850297"/>
                </a:lnTo>
                <a:lnTo>
                  <a:pt x="2509266" y="3875697"/>
                </a:lnTo>
                <a:lnTo>
                  <a:pt x="2506310" y="3913797"/>
                </a:lnTo>
                <a:lnTo>
                  <a:pt x="2502427" y="3939492"/>
                </a:lnTo>
                <a:lnTo>
                  <a:pt x="2513838" y="3913797"/>
                </a:lnTo>
                <a:lnTo>
                  <a:pt x="2534403" y="3875697"/>
                </a:lnTo>
                <a:lnTo>
                  <a:pt x="2539997" y="3862997"/>
                </a:lnTo>
                <a:lnTo>
                  <a:pt x="2539997" y="3799497"/>
                </a:lnTo>
                <a:close/>
              </a:path>
              <a:path w="2540000" h="6301740">
                <a:moveTo>
                  <a:pt x="147469" y="2745397"/>
                </a:moveTo>
                <a:lnTo>
                  <a:pt x="55205" y="2745397"/>
                </a:lnTo>
                <a:lnTo>
                  <a:pt x="51106" y="2758097"/>
                </a:lnTo>
                <a:lnTo>
                  <a:pt x="49809" y="2783497"/>
                </a:lnTo>
                <a:lnTo>
                  <a:pt x="49083" y="2796197"/>
                </a:lnTo>
                <a:lnTo>
                  <a:pt x="46491" y="2821597"/>
                </a:lnTo>
                <a:lnTo>
                  <a:pt x="41408" y="2846997"/>
                </a:lnTo>
                <a:lnTo>
                  <a:pt x="33210" y="2897797"/>
                </a:lnTo>
                <a:lnTo>
                  <a:pt x="23831" y="2935897"/>
                </a:lnTo>
                <a:lnTo>
                  <a:pt x="15744" y="2986697"/>
                </a:lnTo>
                <a:lnTo>
                  <a:pt x="9132" y="3024797"/>
                </a:lnTo>
                <a:lnTo>
                  <a:pt x="4182" y="3088297"/>
                </a:lnTo>
                <a:lnTo>
                  <a:pt x="1076" y="3139097"/>
                </a:lnTo>
                <a:lnTo>
                  <a:pt x="0" y="3202597"/>
                </a:lnTo>
                <a:lnTo>
                  <a:pt x="1490" y="3253397"/>
                </a:lnTo>
                <a:lnTo>
                  <a:pt x="5913" y="3316897"/>
                </a:lnTo>
                <a:lnTo>
                  <a:pt x="13194" y="3367697"/>
                </a:lnTo>
                <a:lnTo>
                  <a:pt x="23262" y="3418497"/>
                </a:lnTo>
                <a:lnTo>
                  <a:pt x="36044" y="3469297"/>
                </a:lnTo>
                <a:lnTo>
                  <a:pt x="51465" y="3507397"/>
                </a:lnTo>
                <a:lnTo>
                  <a:pt x="69454" y="3558197"/>
                </a:lnTo>
                <a:lnTo>
                  <a:pt x="89938" y="3596297"/>
                </a:lnTo>
                <a:lnTo>
                  <a:pt x="112842" y="3634397"/>
                </a:lnTo>
                <a:lnTo>
                  <a:pt x="138095" y="3672497"/>
                </a:lnTo>
                <a:lnTo>
                  <a:pt x="165623" y="3710597"/>
                </a:lnTo>
                <a:lnTo>
                  <a:pt x="195354" y="3735997"/>
                </a:lnTo>
                <a:lnTo>
                  <a:pt x="227214" y="3761397"/>
                </a:lnTo>
                <a:lnTo>
                  <a:pt x="261131" y="3786797"/>
                </a:lnTo>
                <a:lnTo>
                  <a:pt x="297031" y="3812197"/>
                </a:lnTo>
                <a:lnTo>
                  <a:pt x="334841" y="3837597"/>
                </a:lnTo>
                <a:lnTo>
                  <a:pt x="374489" y="3850297"/>
                </a:lnTo>
                <a:lnTo>
                  <a:pt x="415902" y="3862997"/>
                </a:lnTo>
                <a:lnTo>
                  <a:pt x="459006" y="3875697"/>
                </a:lnTo>
                <a:lnTo>
                  <a:pt x="503729" y="3888397"/>
                </a:lnTo>
                <a:lnTo>
                  <a:pt x="709462" y="3888397"/>
                </a:lnTo>
                <a:lnTo>
                  <a:pt x="934383" y="3812197"/>
                </a:lnTo>
                <a:lnTo>
                  <a:pt x="973296" y="3786797"/>
                </a:lnTo>
                <a:lnTo>
                  <a:pt x="1012900" y="3761397"/>
                </a:lnTo>
                <a:lnTo>
                  <a:pt x="1053300" y="3723297"/>
                </a:lnTo>
                <a:lnTo>
                  <a:pt x="1094602" y="3697897"/>
                </a:lnTo>
                <a:lnTo>
                  <a:pt x="1122808" y="3672497"/>
                </a:lnTo>
                <a:lnTo>
                  <a:pt x="451028" y="3672497"/>
                </a:lnTo>
                <a:lnTo>
                  <a:pt x="403766" y="3659797"/>
                </a:lnTo>
                <a:lnTo>
                  <a:pt x="359743" y="3647097"/>
                </a:lnTo>
                <a:lnTo>
                  <a:pt x="319053" y="3634397"/>
                </a:lnTo>
                <a:lnTo>
                  <a:pt x="281791" y="3608997"/>
                </a:lnTo>
                <a:lnTo>
                  <a:pt x="248050" y="3583597"/>
                </a:lnTo>
                <a:lnTo>
                  <a:pt x="217925" y="3558197"/>
                </a:lnTo>
                <a:lnTo>
                  <a:pt x="191511" y="3520097"/>
                </a:lnTo>
                <a:lnTo>
                  <a:pt x="168902" y="3481997"/>
                </a:lnTo>
                <a:lnTo>
                  <a:pt x="150191" y="3443897"/>
                </a:lnTo>
                <a:lnTo>
                  <a:pt x="135475" y="3405797"/>
                </a:lnTo>
                <a:lnTo>
                  <a:pt x="124846" y="3354997"/>
                </a:lnTo>
                <a:lnTo>
                  <a:pt x="118400" y="3316897"/>
                </a:lnTo>
                <a:lnTo>
                  <a:pt x="116230" y="3266097"/>
                </a:lnTo>
                <a:lnTo>
                  <a:pt x="120172" y="3177197"/>
                </a:lnTo>
                <a:lnTo>
                  <a:pt x="131027" y="3113697"/>
                </a:lnTo>
                <a:lnTo>
                  <a:pt x="147342" y="3050197"/>
                </a:lnTo>
                <a:lnTo>
                  <a:pt x="167661" y="2999397"/>
                </a:lnTo>
                <a:lnTo>
                  <a:pt x="190531" y="2948597"/>
                </a:lnTo>
                <a:lnTo>
                  <a:pt x="214497" y="2923197"/>
                </a:lnTo>
                <a:lnTo>
                  <a:pt x="238104" y="2897797"/>
                </a:lnTo>
                <a:lnTo>
                  <a:pt x="259897" y="2872397"/>
                </a:lnTo>
                <a:lnTo>
                  <a:pt x="278423" y="2859697"/>
                </a:lnTo>
                <a:lnTo>
                  <a:pt x="292226" y="2846997"/>
                </a:lnTo>
                <a:lnTo>
                  <a:pt x="327975" y="2834297"/>
                </a:lnTo>
                <a:lnTo>
                  <a:pt x="420646" y="2808897"/>
                </a:lnTo>
                <a:lnTo>
                  <a:pt x="476220" y="2808897"/>
                </a:lnTo>
                <a:lnTo>
                  <a:pt x="489813" y="2796197"/>
                </a:lnTo>
                <a:lnTo>
                  <a:pt x="498425" y="2796197"/>
                </a:lnTo>
                <a:lnTo>
                  <a:pt x="501434" y="2783497"/>
                </a:lnTo>
                <a:lnTo>
                  <a:pt x="496972" y="2770797"/>
                </a:lnTo>
                <a:lnTo>
                  <a:pt x="483171" y="2758097"/>
                </a:lnTo>
                <a:lnTo>
                  <a:pt x="196943" y="2758097"/>
                </a:lnTo>
                <a:lnTo>
                  <a:pt x="147469" y="2745397"/>
                </a:lnTo>
                <a:close/>
              </a:path>
              <a:path w="2540000" h="6301740">
                <a:moveTo>
                  <a:pt x="1983116" y="2694597"/>
                </a:moveTo>
                <a:lnTo>
                  <a:pt x="1790763" y="2694597"/>
                </a:lnTo>
                <a:lnTo>
                  <a:pt x="1712493" y="2719997"/>
                </a:lnTo>
                <a:lnTo>
                  <a:pt x="1673851" y="2719997"/>
                </a:lnTo>
                <a:lnTo>
                  <a:pt x="1635349" y="2745397"/>
                </a:lnTo>
                <a:lnTo>
                  <a:pt x="1558194" y="2770797"/>
                </a:lnTo>
                <a:lnTo>
                  <a:pt x="1479888" y="2821597"/>
                </a:lnTo>
                <a:lnTo>
                  <a:pt x="1439947" y="2859697"/>
                </a:lnTo>
                <a:lnTo>
                  <a:pt x="1399292" y="2885097"/>
                </a:lnTo>
                <a:lnTo>
                  <a:pt x="1357780" y="2923197"/>
                </a:lnTo>
                <a:lnTo>
                  <a:pt x="1315268" y="2961297"/>
                </a:lnTo>
                <a:lnTo>
                  <a:pt x="1271615" y="3012097"/>
                </a:lnTo>
                <a:lnTo>
                  <a:pt x="1226678" y="3062897"/>
                </a:lnTo>
                <a:lnTo>
                  <a:pt x="1180315" y="3113697"/>
                </a:lnTo>
                <a:lnTo>
                  <a:pt x="1132382" y="3177197"/>
                </a:lnTo>
                <a:lnTo>
                  <a:pt x="1059332" y="3266097"/>
                </a:lnTo>
                <a:lnTo>
                  <a:pt x="1011188" y="3329597"/>
                </a:lnTo>
                <a:lnTo>
                  <a:pt x="966143" y="3380397"/>
                </a:lnTo>
                <a:lnTo>
                  <a:pt x="923844" y="3431197"/>
                </a:lnTo>
                <a:lnTo>
                  <a:pt x="883935" y="3481997"/>
                </a:lnTo>
                <a:lnTo>
                  <a:pt x="846064" y="3520097"/>
                </a:lnTo>
                <a:lnTo>
                  <a:pt x="809874" y="3545497"/>
                </a:lnTo>
                <a:lnTo>
                  <a:pt x="775014" y="3583597"/>
                </a:lnTo>
                <a:lnTo>
                  <a:pt x="741127" y="3608997"/>
                </a:lnTo>
                <a:lnTo>
                  <a:pt x="573903" y="3672497"/>
                </a:lnTo>
                <a:lnTo>
                  <a:pt x="1122808" y="3672497"/>
                </a:lnTo>
                <a:lnTo>
                  <a:pt x="1136911" y="3659797"/>
                </a:lnTo>
                <a:lnTo>
                  <a:pt x="1180335" y="3608997"/>
                </a:lnTo>
                <a:lnTo>
                  <a:pt x="1224978" y="3570897"/>
                </a:lnTo>
                <a:lnTo>
                  <a:pt x="1270948" y="3520097"/>
                </a:lnTo>
                <a:lnTo>
                  <a:pt x="1318348" y="3456597"/>
                </a:lnTo>
                <a:lnTo>
                  <a:pt x="1441221" y="3304197"/>
                </a:lnTo>
                <a:lnTo>
                  <a:pt x="1487062" y="3253397"/>
                </a:lnTo>
                <a:lnTo>
                  <a:pt x="1530513" y="3202597"/>
                </a:lnTo>
                <a:lnTo>
                  <a:pt x="1571927" y="3164497"/>
                </a:lnTo>
                <a:lnTo>
                  <a:pt x="1611658" y="3113697"/>
                </a:lnTo>
                <a:lnTo>
                  <a:pt x="1650061" y="3088297"/>
                </a:lnTo>
                <a:lnTo>
                  <a:pt x="1687489" y="3050197"/>
                </a:lnTo>
                <a:lnTo>
                  <a:pt x="1797473" y="2973997"/>
                </a:lnTo>
                <a:lnTo>
                  <a:pt x="1872419" y="2948597"/>
                </a:lnTo>
                <a:lnTo>
                  <a:pt x="1911442" y="2935897"/>
                </a:lnTo>
                <a:lnTo>
                  <a:pt x="1951970" y="2935897"/>
                </a:lnTo>
                <a:lnTo>
                  <a:pt x="1994357" y="2923197"/>
                </a:lnTo>
                <a:lnTo>
                  <a:pt x="2424978" y="2923197"/>
                </a:lnTo>
                <a:lnTo>
                  <a:pt x="2383308" y="2885097"/>
                </a:lnTo>
                <a:lnTo>
                  <a:pt x="2339580" y="2846997"/>
                </a:lnTo>
                <a:lnTo>
                  <a:pt x="2294355" y="2808897"/>
                </a:lnTo>
                <a:lnTo>
                  <a:pt x="2155326" y="2732697"/>
                </a:lnTo>
                <a:lnTo>
                  <a:pt x="2065467" y="2707297"/>
                </a:lnTo>
                <a:lnTo>
                  <a:pt x="2023072" y="2707297"/>
                </a:lnTo>
                <a:lnTo>
                  <a:pt x="1983116" y="2694597"/>
                </a:lnTo>
                <a:close/>
              </a:path>
              <a:path w="2540000" h="6301740">
                <a:moveTo>
                  <a:pt x="81768" y="1676399"/>
                </a:moveTo>
                <a:lnTo>
                  <a:pt x="60494" y="1676399"/>
                </a:lnTo>
                <a:lnTo>
                  <a:pt x="52300" y="1689099"/>
                </a:lnTo>
                <a:lnTo>
                  <a:pt x="47841" y="1701799"/>
                </a:lnTo>
                <a:lnTo>
                  <a:pt x="46494" y="1727199"/>
                </a:lnTo>
                <a:lnTo>
                  <a:pt x="47232" y="1790699"/>
                </a:lnTo>
                <a:lnTo>
                  <a:pt x="49076" y="1854199"/>
                </a:lnTo>
                <a:lnTo>
                  <a:pt x="53870" y="1981199"/>
                </a:lnTo>
                <a:lnTo>
                  <a:pt x="55713" y="2031999"/>
                </a:lnTo>
                <a:lnTo>
                  <a:pt x="56451" y="2057399"/>
                </a:lnTo>
                <a:lnTo>
                  <a:pt x="56023" y="2082799"/>
                </a:lnTo>
                <a:lnTo>
                  <a:pt x="54895" y="2108199"/>
                </a:lnTo>
                <a:lnTo>
                  <a:pt x="53301" y="2158999"/>
                </a:lnTo>
                <a:lnTo>
                  <a:pt x="49645" y="2260599"/>
                </a:lnTo>
                <a:lnTo>
                  <a:pt x="48050" y="2324099"/>
                </a:lnTo>
                <a:lnTo>
                  <a:pt x="46922" y="2387599"/>
                </a:lnTo>
                <a:lnTo>
                  <a:pt x="46494" y="2438399"/>
                </a:lnTo>
                <a:lnTo>
                  <a:pt x="47841" y="2463799"/>
                </a:lnTo>
                <a:lnTo>
                  <a:pt x="52300" y="2476499"/>
                </a:lnTo>
                <a:lnTo>
                  <a:pt x="60494" y="2489199"/>
                </a:lnTo>
                <a:lnTo>
                  <a:pt x="87995" y="2489199"/>
                </a:lnTo>
                <a:lnTo>
                  <a:pt x="91731" y="2476499"/>
                </a:lnTo>
                <a:lnTo>
                  <a:pt x="92976" y="2463799"/>
                </a:lnTo>
                <a:lnTo>
                  <a:pt x="93600" y="2438399"/>
                </a:lnTo>
                <a:lnTo>
                  <a:pt x="95470" y="2412999"/>
                </a:lnTo>
                <a:lnTo>
                  <a:pt x="98586" y="2374899"/>
                </a:lnTo>
                <a:lnTo>
                  <a:pt x="102946" y="2362199"/>
                </a:lnTo>
                <a:lnTo>
                  <a:pt x="117196" y="2311399"/>
                </a:lnTo>
                <a:lnTo>
                  <a:pt x="137258" y="2273299"/>
                </a:lnTo>
                <a:lnTo>
                  <a:pt x="198139" y="2235199"/>
                </a:lnTo>
                <a:lnTo>
                  <a:pt x="240617" y="2222499"/>
                </a:lnTo>
                <a:lnTo>
                  <a:pt x="292226" y="2209799"/>
                </a:lnTo>
                <a:lnTo>
                  <a:pt x="1568839" y="2209799"/>
                </a:lnTo>
                <a:lnTo>
                  <a:pt x="1639279" y="2197099"/>
                </a:lnTo>
                <a:lnTo>
                  <a:pt x="1705833" y="2197099"/>
                </a:lnTo>
                <a:lnTo>
                  <a:pt x="1768653" y="2184399"/>
                </a:lnTo>
                <a:lnTo>
                  <a:pt x="1827895" y="2184399"/>
                </a:lnTo>
                <a:lnTo>
                  <a:pt x="1883712" y="2171699"/>
                </a:lnTo>
                <a:lnTo>
                  <a:pt x="1936258" y="2158999"/>
                </a:lnTo>
                <a:lnTo>
                  <a:pt x="1985687" y="2146299"/>
                </a:lnTo>
                <a:lnTo>
                  <a:pt x="2032153" y="2133599"/>
                </a:lnTo>
                <a:lnTo>
                  <a:pt x="2075810" y="2120899"/>
                </a:lnTo>
                <a:lnTo>
                  <a:pt x="2116812" y="2095499"/>
                </a:lnTo>
                <a:lnTo>
                  <a:pt x="2155313" y="2082799"/>
                </a:lnTo>
                <a:lnTo>
                  <a:pt x="2191467" y="2057399"/>
                </a:lnTo>
                <a:lnTo>
                  <a:pt x="2225427" y="2031999"/>
                </a:lnTo>
                <a:lnTo>
                  <a:pt x="2257349" y="2019299"/>
                </a:lnTo>
                <a:lnTo>
                  <a:pt x="2287386" y="1993899"/>
                </a:lnTo>
                <a:lnTo>
                  <a:pt x="2315691" y="1968499"/>
                </a:lnTo>
                <a:lnTo>
                  <a:pt x="2342419" y="1943099"/>
                </a:lnTo>
                <a:lnTo>
                  <a:pt x="2367724" y="1917699"/>
                </a:lnTo>
                <a:lnTo>
                  <a:pt x="314953" y="1917699"/>
                </a:lnTo>
                <a:lnTo>
                  <a:pt x="292226" y="1904999"/>
                </a:lnTo>
                <a:lnTo>
                  <a:pt x="229184" y="1904999"/>
                </a:lnTo>
                <a:lnTo>
                  <a:pt x="179214" y="1892299"/>
                </a:lnTo>
                <a:lnTo>
                  <a:pt x="141837" y="1866899"/>
                </a:lnTo>
                <a:lnTo>
                  <a:pt x="116574" y="1828799"/>
                </a:lnTo>
                <a:lnTo>
                  <a:pt x="102946" y="1790699"/>
                </a:lnTo>
                <a:lnTo>
                  <a:pt x="95470" y="1739899"/>
                </a:lnTo>
                <a:lnTo>
                  <a:pt x="93600" y="1727199"/>
                </a:lnTo>
                <a:lnTo>
                  <a:pt x="92976" y="1701799"/>
                </a:lnTo>
                <a:lnTo>
                  <a:pt x="91731" y="1689099"/>
                </a:lnTo>
                <a:lnTo>
                  <a:pt x="87995" y="1689099"/>
                </a:lnTo>
                <a:lnTo>
                  <a:pt x="81768" y="1676399"/>
                </a:lnTo>
                <a:close/>
              </a:path>
              <a:path w="2540000" h="6301740">
                <a:moveTo>
                  <a:pt x="2252738" y="457199"/>
                </a:moveTo>
                <a:lnTo>
                  <a:pt x="1655700" y="457199"/>
                </a:lnTo>
                <a:lnTo>
                  <a:pt x="1710063" y="469899"/>
                </a:lnTo>
                <a:lnTo>
                  <a:pt x="1762983" y="469899"/>
                </a:lnTo>
                <a:lnTo>
                  <a:pt x="1814418" y="482599"/>
                </a:lnTo>
                <a:lnTo>
                  <a:pt x="1864328" y="482599"/>
                </a:lnTo>
                <a:lnTo>
                  <a:pt x="1912673" y="495299"/>
                </a:lnTo>
                <a:lnTo>
                  <a:pt x="2004505" y="520699"/>
                </a:lnTo>
                <a:lnTo>
                  <a:pt x="2047910" y="533399"/>
                </a:lnTo>
                <a:lnTo>
                  <a:pt x="2089588" y="558799"/>
                </a:lnTo>
                <a:lnTo>
                  <a:pt x="2129497" y="571499"/>
                </a:lnTo>
                <a:lnTo>
                  <a:pt x="2167597" y="596899"/>
                </a:lnTo>
                <a:lnTo>
                  <a:pt x="2203848" y="622299"/>
                </a:lnTo>
                <a:lnTo>
                  <a:pt x="2272912" y="673099"/>
                </a:lnTo>
                <a:lnTo>
                  <a:pt x="2305504" y="711199"/>
                </a:lnTo>
                <a:lnTo>
                  <a:pt x="2335812" y="749299"/>
                </a:lnTo>
                <a:lnTo>
                  <a:pt x="2363665" y="787399"/>
                </a:lnTo>
                <a:lnTo>
                  <a:pt x="2388889" y="825499"/>
                </a:lnTo>
                <a:lnTo>
                  <a:pt x="2411310" y="876299"/>
                </a:lnTo>
                <a:lnTo>
                  <a:pt x="2430757" y="927099"/>
                </a:lnTo>
                <a:lnTo>
                  <a:pt x="2447056" y="965199"/>
                </a:lnTo>
                <a:lnTo>
                  <a:pt x="2460034" y="1015999"/>
                </a:lnTo>
                <a:lnTo>
                  <a:pt x="2469518" y="1066799"/>
                </a:lnTo>
                <a:lnTo>
                  <a:pt x="2475335" y="1117599"/>
                </a:lnTo>
                <a:lnTo>
                  <a:pt x="2477312" y="1168399"/>
                </a:lnTo>
                <a:lnTo>
                  <a:pt x="2476501" y="1219199"/>
                </a:lnTo>
                <a:lnTo>
                  <a:pt x="2473789" y="1269999"/>
                </a:lnTo>
                <a:lnTo>
                  <a:pt x="2468756" y="1308099"/>
                </a:lnTo>
                <a:lnTo>
                  <a:pt x="2460983" y="1358899"/>
                </a:lnTo>
                <a:lnTo>
                  <a:pt x="2450051" y="1409699"/>
                </a:lnTo>
                <a:lnTo>
                  <a:pt x="2435542" y="1447799"/>
                </a:lnTo>
                <a:lnTo>
                  <a:pt x="2417036" y="1498599"/>
                </a:lnTo>
                <a:lnTo>
                  <a:pt x="2394114" y="1536699"/>
                </a:lnTo>
                <a:lnTo>
                  <a:pt x="2366356" y="1574799"/>
                </a:lnTo>
                <a:lnTo>
                  <a:pt x="2333345" y="1625599"/>
                </a:lnTo>
                <a:lnTo>
                  <a:pt x="2294661" y="1663699"/>
                </a:lnTo>
                <a:lnTo>
                  <a:pt x="2271290" y="1689099"/>
                </a:lnTo>
                <a:lnTo>
                  <a:pt x="2246418" y="1714499"/>
                </a:lnTo>
                <a:lnTo>
                  <a:pt x="2219839" y="1739899"/>
                </a:lnTo>
                <a:lnTo>
                  <a:pt x="2191342" y="1752599"/>
                </a:lnTo>
                <a:lnTo>
                  <a:pt x="2160721" y="1777999"/>
                </a:lnTo>
                <a:lnTo>
                  <a:pt x="2127765" y="1790699"/>
                </a:lnTo>
                <a:lnTo>
                  <a:pt x="2092268" y="1816099"/>
                </a:lnTo>
                <a:lnTo>
                  <a:pt x="2054021" y="1828799"/>
                </a:lnTo>
                <a:lnTo>
                  <a:pt x="2012815" y="1841499"/>
                </a:lnTo>
                <a:lnTo>
                  <a:pt x="1968441" y="1866899"/>
                </a:lnTo>
                <a:lnTo>
                  <a:pt x="1920692" y="1879599"/>
                </a:lnTo>
                <a:lnTo>
                  <a:pt x="1869360" y="1879599"/>
                </a:lnTo>
                <a:lnTo>
                  <a:pt x="1814234" y="1892299"/>
                </a:lnTo>
                <a:lnTo>
                  <a:pt x="1755109" y="1904999"/>
                </a:lnTo>
                <a:lnTo>
                  <a:pt x="1691774" y="1904999"/>
                </a:lnTo>
                <a:lnTo>
                  <a:pt x="1624022" y="1917699"/>
                </a:lnTo>
                <a:lnTo>
                  <a:pt x="2367724" y="1917699"/>
                </a:lnTo>
                <a:lnTo>
                  <a:pt x="2409491" y="1866899"/>
                </a:lnTo>
                <a:lnTo>
                  <a:pt x="2446027" y="1816099"/>
                </a:lnTo>
                <a:lnTo>
                  <a:pt x="2477681" y="1765299"/>
                </a:lnTo>
                <a:lnTo>
                  <a:pt x="2504801" y="1714499"/>
                </a:lnTo>
                <a:lnTo>
                  <a:pt x="2527736" y="1663699"/>
                </a:lnTo>
                <a:lnTo>
                  <a:pt x="2539997" y="1625599"/>
                </a:lnTo>
                <a:lnTo>
                  <a:pt x="2539997" y="850899"/>
                </a:lnTo>
                <a:lnTo>
                  <a:pt x="2536072" y="838199"/>
                </a:lnTo>
                <a:lnTo>
                  <a:pt x="2515926" y="787399"/>
                </a:lnTo>
                <a:lnTo>
                  <a:pt x="2492297" y="736599"/>
                </a:lnTo>
                <a:lnTo>
                  <a:pt x="2464925" y="698499"/>
                </a:lnTo>
                <a:lnTo>
                  <a:pt x="2433551" y="647699"/>
                </a:lnTo>
                <a:lnTo>
                  <a:pt x="2397914" y="596899"/>
                </a:lnTo>
                <a:lnTo>
                  <a:pt x="2357754" y="546099"/>
                </a:lnTo>
                <a:lnTo>
                  <a:pt x="2324614" y="520699"/>
                </a:lnTo>
                <a:lnTo>
                  <a:pt x="2289570" y="482599"/>
                </a:lnTo>
                <a:lnTo>
                  <a:pt x="2252738" y="457199"/>
                </a:lnTo>
                <a:close/>
              </a:path>
              <a:path w="2540000" h="6301740">
                <a:moveTo>
                  <a:pt x="87995" y="12699"/>
                </a:moveTo>
                <a:lnTo>
                  <a:pt x="52300" y="12699"/>
                </a:lnTo>
                <a:lnTo>
                  <a:pt x="47841" y="38099"/>
                </a:lnTo>
                <a:lnTo>
                  <a:pt x="46494" y="63499"/>
                </a:lnTo>
                <a:lnTo>
                  <a:pt x="47530" y="126999"/>
                </a:lnTo>
                <a:lnTo>
                  <a:pt x="49999" y="190499"/>
                </a:lnTo>
                <a:lnTo>
                  <a:pt x="52946" y="253999"/>
                </a:lnTo>
                <a:lnTo>
                  <a:pt x="55415" y="304799"/>
                </a:lnTo>
                <a:lnTo>
                  <a:pt x="56451" y="342899"/>
                </a:lnTo>
                <a:lnTo>
                  <a:pt x="52532" y="431799"/>
                </a:lnTo>
                <a:lnTo>
                  <a:pt x="50413" y="495299"/>
                </a:lnTo>
                <a:lnTo>
                  <a:pt x="48468" y="558799"/>
                </a:lnTo>
                <a:lnTo>
                  <a:pt x="47046" y="622299"/>
                </a:lnTo>
                <a:lnTo>
                  <a:pt x="46494" y="685799"/>
                </a:lnTo>
                <a:lnTo>
                  <a:pt x="47841" y="711199"/>
                </a:lnTo>
                <a:lnTo>
                  <a:pt x="52300" y="723899"/>
                </a:lnTo>
                <a:lnTo>
                  <a:pt x="60494" y="736599"/>
                </a:lnTo>
                <a:lnTo>
                  <a:pt x="87995" y="736599"/>
                </a:lnTo>
                <a:lnTo>
                  <a:pt x="91731" y="723899"/>
                </a:lnTo>
                <a:lnTo>
                  <a:pt x="92976" y="711199"/>
                </a:lnTo>
                <a:lnTo>
                  <a:pt x="93600" y="685799"/>
                </a:lnTo>
                <a:lnTo>
                  <a:pt x="95470" y="660399"/>
                </a:lnTo>
                <a:lnTo>
                  <a:pt x="98586" y="622299"/>
                </a:lnTo>
                <a:lnTo>
                  <a:pt x="117196" y="558799"/>
                </a:lnTo>
                <a:lnTo>
                  <a:pt x="137258" y="520699"/>
                </a:lnTo>
                <a:lnTo>
                  <a:pt x="198139" y="469899"/>
                </a:lnTo>
                <a:lnTo>
                  <a:pt x="240617" y="469899"/>
                </a:lnTo>
                <a:lnTo>
                  <a:pt x="292226" y="457199"/>
                </a:lnTo>
                <a:lnTo>
                  <a:pt x="2252738" y="457199"/>
                </a:lnTo>
                <a:lnTo>
                  <a:pt x="2214230" y="431799"/>
                </a:lnTo>
                <a:lnTo>
                  <a:pt x="2174163" y="406399"/>
                </a:lnTo>
                <a:lnTo>
                  <a:pt x="2132648" y="380999"/>
                </a:lnTo>
                <a:lnTo>
                  <a:pt x="2089802" y="355599"/>
                </a:lnTo>
                <a:lnTo>
                  <a:pt x="2000569" y="330199"/>
                </a:lnTo>
                <a:lnTo>
                  <a:pt x="1954410" y="304799"/>
                </a:lnTo>
                <a:lnTo>
                  <a:pt x="1907376" y="292099"/>
                </a:lnTo>
                <a:lnTo>
                  <a:pt x="1859580" y="292099"/>
                </a:lnTo>
                <a:lnTo>
                  <a:pt x="1762160" y="266699"/>
                </a:lnTo>
                <a:lnTo>
                  <a:pt x="1712764" y="266699"/>
                </a:lnTo>
                <a:lnTo>
                  <a:pt x="1663063" y="253999"/>
                </a:lnTo>
                <a:lnTo>
                  <a:pt x="1563203" y="253999"/>
                </a:lnTo>
                <a:lnTo>
                  <a:pt x="1513272" y="241299"/>
                </a:lnTo>
                <a:lnTo>
                  <a:pt x="292226" y="241299"/>
                </a:lnTo>
                <a:lnTo>
                  <a:pt x="229822" y="228599"/>
                </a:lnTo>
                <a:lnTo>
                  <a:pt x="181127" y="215899"/>
                </a:lnTo>
                <a:lnTo>
                  <a:pt x="144706" y="190499"/>
                </a:lnTo>
                <a:lnTo>
                  <a:pt x="102946" y="114299"/>
                </a:lnTo>
                <a:lnTo>
                  <a:pt x="95470" y="63499"/>
                </a:lnTo>
                <a:lnTo>
                  <a:pt x="93600" y="50799"/>
                </a:lnTo>
                <a:lnTo>
                  <a:pt x="92976" y="25399"/>
                </a:lnTo>
                <a:lnTo>
                  <a:pt x="91731" y="25399"/>
                </a:lnTo>
                <a:lnTo>
                  <a:pt x="87995" y="12699"/>
                </a:lnTo>
                <a:close/>
              </a:path>
              <a:path w="2540000" h="6301740">
                <a:moveTo>
                  <a:pt x="73060" y="0"/>
                </a:moveTo>
                <a:lnTo>
                  <a:pt x="60494" y="12699"/>
                </a:lnTo>
                <a:lnTo>
                  <a:pt x="81768" y="12699"/>
                </a:lnTo>
                <a:lnTo>
                  <a:pt x="73060" y="0"/>
                </a:lnTo>
                <a:close/>
              </a:path>
            </a:pathLst>
          </a:custGeom>
          <a:solidFill>
            <a:srgbClr val="E4E5E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780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1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676718" y="1951492"/>
            <a:ext cx="8503241" cy="2500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lv-LV" altLang="lv-LV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Fundamentālo un lietišķo pētījumu </a:t>
            </a:r>
            <a:r>
              <a:rPr lang="lv-LV" altLang="lv-LV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projekti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lv-LV" altLang="lv-LV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lv-LV" altLang="lv-LV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2019. gada </a:t>
            </a:r>
            <a:r>
              <a:rPr lang="lv-LV" altLang="lv-LV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konkursa rezultāti</a:t>
            </a:r>
            <a:endParaRPr lang="lv-LV" sz="3200" b="1" spc="-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3432" y="5661248"/>
            <a:ext cx="2664296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r>
              <a:rPr sz="1450" spc="-5" dirty="0" smtClean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r>
              <a:rPr lang="lv-LV" sz="1450" spc="-5" dirty="0" smtClean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r>
              <a:rPr sz="1450" spc="-5" dirty="0" smtClean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lv-LV" sz="1450" spc="-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450" spc="-5" dirty="0" err="1" smtClean="0">
                <a:solidFill>
                  <a:srgbClr val="FFFFFF"/>
                </a:solidFill>
                <a:latin typeface="Arial"/>
                <a:cs typeface="Arial"/>
              </a:rPr>
              <a:t>ada</a:t>
            </a:r>
            <a:r>
              <a:rPr lang="lv-LV" sz="1450" spc="-5" dirty="0" smtClean="0">
                <a:solidFill>
                  <a:srgbClr val="FFFFFF"/>
                </a:solidFill>
                <a:latin typeface="Arial"/>
                <a:cs typeface="Arial"/>
              </a:rPr>
              <a:t> 8. janvāris</a:t>
            </a:r>
            <a:endParaRPr sz="14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194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931015" y="2919704"/>
            <a:ext cx="9305666" cy="1013941"/>
          </a:xfrm>
        </p:spPr>
        <p:txBody>
          <a:bodyPr>
            <a:normAutofit/>
          </a:bodyPr>
          <a:lstStyle/>
          <a:p>
            <a:r>
              <a:rPr lang="lv-LV" sz="4400" b="1" spc="-15" dirty="0" smtClean="0">
                <a:solidFill>
                  <a:srgbClr val="98002E"/>
                </a:solidFill>
              </a:rPr>
              <a:t>Veiksmi!</a:t>
            </a:r>
            <a:endParaRPr lang="lv-LV" sz="4400" b="1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2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en-US" sz="3000" b="1" u="sng" spc="-15" dirty="0" smtClean="0">
                <a:solidFill>
                  <a:srgbClr val="98002E"/>
                </a:solidFill>
              </a:rPr>
              <a:t>Review </a:t>
            </a:r>
            <a:r>
              <a:rPr lang="en-US" sz="3000" b="1" u="sng" spc="-15" dirty="0">
                <a:solidFill>
                  <a:srgbClr val="98002E"/>
                </a:solidFill>
              </a:rPr>
              <a:t>of Project Proposal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0645" y="847461"/>
            <a:ext cx="28514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1. Scientific quality of the project proposal</a:t>
            </a:r>
            <a:endParaRPr lang="lv-LV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736" t="1564" r="1583" b="1713"/>
          <a:stretch/>
        </p:blipFill>
        <p:spPr>
          <a:xfrm>
            <a:off x="200644" y="1617970"/>
            <a:ext cx="2576422" cy="23693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/>
          <a:srcRect l="-1088" t="661" r="2998" b="700"/>
          <a:stretch/>
        </p:blipFill>
        <p:spPr>
          <a:xfrm>
            <a:off x="3382811" y="1501248"/>
            <a:ext cx="2592419" cy="48652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/>
          <a:srcRect l="1" r="1711" b="1094"/>
          <a:stretch/>
        </p:blipFill>
        <p:spPr>
          <a:xfrm>
            <a:off x="6598227" y="1501249"/>
            <a:ext cx="2586030" cy="515834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57574" y="847460"/>
            <a:ext cx="2747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b="1" dirty="0" smtClean="0"/>
              <a:t>2</a:t>
            </a:r>
            <a:r>
              <a:rPr lang="en-US" sz="1600" b="1" dirty="0" smtClean="0"/>
              <a:t>. </a:t>
            </a:r>
            <a:r>
              <a:rPr lang="en-US" sz="1600" b="1" dirty="0"/>
              <a:t>Impact of the </a:t>
            </a:r>
            <a:r>
              <a:rPr lang="en-US" sz="1600" b="1" dirty="0" smtClean="0"/>
              <a:t>project</a:t>
            </a:r>
            <a:r>
              <a:rPr lang="lv-LV" sz="1600" b="1" dirty="0" smtClean="0"/>
              <a:t> </a:t>
            </a:r>
            <a:r>
              <a:rPr lang="en-US" sz="1600" b="1" dirty="0" smtClean="0"/>
              <a:t>results</a:t>
            </a:r>
            <a:endParaRPr lang="lv-LV" sz="1600" dirty="0"/>
          </a:p>
        </p:txBody>
      </p:sp>
      <p:sp>
        <p:nvSpPr>
          <p:cNvPr id="14" name="Rectangle 13"/>
          <p:cNvSpPr/>
          <p:nvPr/>
        </p:nvSpPr>
        <p:spPr>
          <a:xfrm>
            <a:off x="6596332" y="847460"/>
            <a:ext cx="31068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b="1" dirty="0"/>
              <a:t>3</a:t>
            </a:r>
            <a:r>
              <a:rPr lang="en-US" sz="1600" b="1" dirty="0" smtClean="0"/>
              <a:t>. </a:t>
            </a:r>
            <a:r>
              <a:rPr lang="en-US" sz="1600" b="1" dirty="0"/>
              <a:t>The project implementation possibilities and security</a:t>
            </a:r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79633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641896"/>
          </a:xfrm>
        </p:spPr>
        <p:txBody>
          <a:bodyPr>
            <a:normAutofit/>
          </a:bodyPr>
          <a:lstStyle/>
          <a:p>
            <a:pPr algn="l"/>
            <a:r>
              <a:rPr lang="lv-LV" sz="3000" b="1" u="sng" spc="-15" dirty="0">
                <a:solidFill>
                  <a:srgbClr val="98002E"/>
                </a:solidFill>
              </a:rPr>
              <a:t>F</a:t>
            </a:r>
            <a:r>
              <a:rPr lang="lv-LV" sz="3000" b="1" u="sng" spc="-15" dirty="0" smtClean="0">
                <a:solidFill>
                  <a:srgbClr val="98002E"/>
                </a:solidFill>
              </a:rPr>
              <a:t>LPP 2019. </a:t>
            </a:r>
            <a:r>
              <a:rPr lang="lv-LV" sz="3000" b="1" u="sng" spc="-15" dirty="0">
                <a:solidFill>
                  <a:srgbClr val="98002E"/>
                </a:solidFill>
              </a:rPr>
              <a:t>gada </a:t>
            </a:r>
            <a:r>
              <a:rPr lang="lv-LV" sz="3000" b="1" u="sng" spc="-15" dirty="0" smtClean="0">
                <a:solidFill>
                  <a:srgbClr val="98002E"/>
                </a:solidFill>
              </a:rPr>
              <a:t>konkursam iesniegtie </a:t>
            </a:r>
            <a:r>
              <a:rPr lang="lv-LV" sz="3000" b="1" u="sng" spc="-15" dirty="0">
                <a:solidFill>
                  <a:srgbClr val="98002E"/>
                </a:solidFill>
              </a:rPr>
              <a:t>RSU </a:t>
            </a:r>
            <a:r>
              <a:rPr lang="lv-LV" sz="3000" b="1" u="sng" spc="-15" dirty="0" smtClean="0">
                <a:solidFill>
                  <a:srgbClr val="98002E"/>
                </a:solidFill>
              </a:rPr>
              <a:t>projekti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102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772588"/>
              </p:ext>
            </p:extLst>
          </p:nvPr>
        </p:nvGraphicFramePr>
        <p:xfrm>
          <a:off x="700976" y="959341"/>
          <a:ext cx="7792360" cy="5141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6539">
                  <a:extLst>
                    <a:ext uri="{9D8B030D-6E8A-4147-A177-3AD203B41FA5}">
                      <a16:colId xmlns:a16="http://schemas.microsoft.com/office/drawing/2014/main" val="2459720150"/>
                    </a:ext>
                  </a:extLst>
                </a:gridCol>
                <a:gridCol w="1235821">
                  <a:extLst>
                    <a:ext uri="{9D8B030D-6E8A-4147-A177-3AD203B41FA5}">
                      <a16:colId xmlns:a16="http://schemas.microsoft.com/office/drawing/2014/main" val="2621356063"/>
                    </a:ext>
                  </a:extLst>
                </a:gridCol>
              </a:tblGrid>
              <a:tr h="236515"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sng" strike="noStrike" dirty="0">
                          <a:effectLst/>
                          <a:latin typeface="+mn-lt"/>
                        </a:rPr>
                        <a:t>RSU kā projekta iesniedzējs</a:t>
                      </a:r>
                      <a:endParaRPr lang="lv-LV" sz="20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sng" strike="noStrike" dirty="0" smtClean="0">
                          <a:effectLst/>
                          <a:latin typeface="+mn-lt"/>
                        </a:rPr>
                        <a:t>45</a:t>
                      </a:r>
                      <a:endParaRPr lang="lv-LV" sz="20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396452"/>
                  </a:ext>
                </a:extLst>
              </a:tr>
              <a:tr h="66561">
                <a:tc>
                  <a:txBody>
                    <a:bodyPr/>
                    <a:lstStyle/>
                    <a:p>
                      <a:pPr algn="r" fontAlgn="b"/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123418"/>
                  </a:ext>
                </a:extLst>
              </a:tr>
              <a:tr h="236515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solidFill>
                            <a:srgbClr val="A80000"/>
                          </a:solidFill>
                          <a:effectLst/>
                          <a:latin typeface="+mn-lt"/>
                        </a:rPr>
                        <a:t>Medicīnas un veselības zinātnes</a:t>
                      </a:r>
                      <a:endParaRPr lang="lv-LV" sz="1800" b="1" i="0" u="none" strike="noStrike" dirty="0">
                        <a:solidFill>
                          <a:srgbClr val="A8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solidFill>
                            <a:srgbClr val="A80000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lv-LV" sz="1800" b="1" i="0" u="none" strike="noStrike" dirty="0">
                        <a:solidFill>
                          <a:srgbClr val="A8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319093"/>
                  </a:ext>
                </a:extLst>
              </a:tr>
              <a:tr h="119367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Klīniskā medicīna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20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558482"/>
                  </a:ext>
                </a:extLst>
              </a:tr>
              <a:tr h="240015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Medicīnas bāzes zinātnes, tai skaitā farmācija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9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664149"/>
                  </a:ext>
                </a:extLst>
              </a:tr>
              <a:tr h="177941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Veselības un sporta zinātnes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6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140115"/>
                  </a:ext>
                </a:extLst>
              </a:tr>
              <a:tr h="236727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Citas medicīnas un veselības zinātnes, tai skaitā tiesu medicīniskā ekspertīze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3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190871"/>
                  </a:ext>
                </a:extLst>
              </a:tr>
              <a:tr h="236515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Medicīniskā biotehnoloģija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662871"/>
                  </a:ext>
                </a:extLst>
              </a:tr>
              <a:tr h="66561">
                <a:tc>
                  <a:txBody>
                    <a:bodyPr/>
                    <a:lstStyle/>
                    <a:p>
                      <a:pPr algn="r" fontAlgn="b"/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709255"/>
                  </a:ext>
                </a:extLst>
              </a:tr>
              <a:tr h="119367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Sociālās zinātnes</a:t>
                      </a:r>
                      <a:endParaRPr lang="lv-LV" sz="1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lv-LV" sz="1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13832"/>
                  </a:ext>
                </a:extLst>
              </a:tr>
              <a:tr h="119367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Politikas zinātne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732643"/>
                  </a:ext>
                </a:extLst>
              </a:tr>
              <a:tr h="119367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Tiesību zinātne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833042"/>
                  </a:ext>
                </a:extLst>
              </a:tr>
              <a:tr h="256471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Citas sociālās zinātnes, tai skaitā  starpnozaru sociālās zinātnes un militārā zinātne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13202"/>
                  </a:ext>
                </a:extLst>
              </a:tr>
              <a:tr h="66561">
                <a:tc>
                  <a:txBody>
                    <a:bodyPr/>
                    <a:lstStyle/>
                    <a:p>
                      <a:pPr algn="r" fontAlgn="b"/>
                      <a:endParaRPr lang="lv-LV" sz="3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3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741454"/>
                  </a:ext>
                </a:extLst>
              </a:tr>
              <a:tr h="236515"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sng" strike="noStrike" dirty="0">
                          <a:effectLst/>
                          <a:latin typeface="+mn-lt"/>
                        </a:rPr>
                        <a:t>RSU kā projekta </a:t>
                      </a:r>
                      <a:r>
                        <a:rPr lang="lv-LV" sz="2000" b="1" u="sng" strike="noStrike" dirty="0" smtClean="0">
                          <a:effectLst/>
                          <a:latin typeface="+mn-lt"/>
                        </a:rPr>
                        <a:t>partneris</a:t>
                      </a:r>
                      <a:endParaRPr lang="lv-LV" sz="20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sng" strike="noStrike" dirty="0" smtClean="0">
                          <a:effectLst/>
                          <a:latin typeface="+mn-lt"/>
                        </a:rPr>
                        <a:t>6</a:t>
                      </a:r>
                      <a:endParaRPr lang="lv-LV" sz="20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095841"/>
                  </a:ext>
                </a:extLst>
              </a:tr>
              <a:tr h="127831">
                <a:tc>
                  <a:txBody>
                    <a:bodyPr/>
                    <a:lstStyle/>
                    <a:p>
                      <a:pPr algn="r" fontAlgn="b"/>
                      <a:endParaRPr lang="lv-LV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57503"/>
                  </a:ext>
                </a:extLst>
              </a:tr>
              <a:tr h="177941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Filozofija, ētika un reliģija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688594"/>
                  </a:ext>
                </a:extLst>
              </a:tr>
              <a:tr h="231280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Citas lauksaimniecības, meža un veterināro zinātņu nozaru zinātnes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791918"/>
                  </a:ext>
                </a:extLst>
              </a:tr>
              <a:tr h="119367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 dirty="0" err="1">
                          <a:effectLst/>
                          <a:latin typeface="+mn-lt"/>
                        </a:rPr>
                        <a:t>Materiālzinātne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147447"/>
                  </a:ext>
                </a:extLst>
              </a:tr>
              <a:tr h="177941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>
                          <a:effectLst/>
                          <a:latin typeface="+mn-lt"/>
                        </a:rPr>
                        <a:t>Veselības un sporta zinātnes</a:t>
                      </a:r>
                      <a:endParaRPr lang="lv-LV" sz="14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570416"/>
                  </a:ext>
                </a:extLst>
              </a:tr>
              <a:tr h="66561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i="1" u="none" strike="noStrike">
                          <a:effectLst/>
                          <a:latin typeface="+mn-lt"/>
                        </a:rPr>
                        <a:t>Bioloģija</a:t>
                      </a:r>
                      <a:endParaRPr lang="lv-LV" sz="14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i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219" marR="2219" marT="221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549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641896"/>
          </a:xfrm>
        </p:spPr>
        <p:txBody>
          <a:bodyPr>
            <a:normAutofit/>
          </a:bodyPr>
          <a:lstStyle/>
          <a:p>
            <a:pPr algn="l"/>
            <a:r>
              <a:rPr lang="lv-LV" sz="3000" b="1" u="sng" spc="-15" dirty="0">
                <a:solidFill>
                  <a:srgbClr val="98002E"/>
                </a:solidFill>
              </a:rPr>
              <a:t>F</a:t>
            </a:r>
            <a:r>
              <a:rPr lang="lv-LV" sz="3000" b="1" u="sng" spc="-15" dirty="0" smtClean="0">
                <a:solidFill>
                  <a:srgbClr val="98002E"/>
                </a:solidFill>
              </a:rPr>
              <a:t>LPP 2019. </a:t>
            </a:r>
            <a:r>
              <a:rPr lang="lv-LV" sz="3000" b="1" u="sng" spc="-15" dirty="0">
                <a:solidFill>
                  <a:srgbClr val="98002E"/>
                </a:solidFill>
              </a:rPr>
              <a:t>gada </a:t>
            </a:r>
            <a:r>
              <a:rPr lang="lv-LV" sz="3000" b="1" u="sng" spc="-15" dirty="0" smtClean="0">
                <a:solidFill>
                  <a:srgbClr val="98002E"/>
                </a:solidFill>
              </a:rPr>
              <a:t>konkursa finansētie </a:t>
            </a:r>
            <a:r>
              <a:rPr lang="lv-LV" sz="3000" b="1" u="sng" spc="-15" dirty="0">
                <a:solidFill>
                  <a:srgbClr val="98002E"/>
                </a:solidFill>
              </a:rPr>
              <a:t>RSU projekti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3688" y="854329"/>
            <a:ext cx="9062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err="1"/>
              <a:t>Biomarķieru</a:t>
            </a:r>
            <a:r>
              <a:rPr lang="lv-LV" b="1" dirty="0"/>
              <a:t> atlase ME/HNS pacientu stratifikācijai un ārstēšanas uzraudzībai / </a:t>
            </a:r>
            <a:r>
              <a:rPr lang="lv-LV" b="1" dirty="0" smtClean="0"/>
              <a:t>optimizēšanai</a:t>
            </a:r>
          </a:p>
          <a:p>
            <a:r>
              <a:rPr lang="lv-LV" dirty="0" smtClean="0"/>
              <a:t>	Projekta vadītājs – Modra Murovska</a:t>
            </a:r>
            <a:endParaRPr lang="lv-LV" b="1" dirty="0"/>
          </a:p>
          <a:p>
            <a:r>
              <a:rPr lang="lv-LV" b="1" dirty="0" smtClean="0"/>
              <a:t>	</a:t>
            </a:r>
            <a:r>
              <a:rPr lang="lv-LV" dirty="0" smtClean="0"/>
              <a:t>Galvenais Izpildītājs – Uldis Berķis</a:t>
            </a:r>
            <a:endParaRPr lang="lv-LV" dirty="0"/>
          </a:p>
        </p:txBody>
      </p:sp>
      <p:sp>
        <p:nvSpPr>
          <p:cNvPr id="18" name="TextBox 17"/>
          <p:cNvSpPr txBox="1"/>
          <p:nvPr/>
        </p:nvSpPr>
        <p:spPr>
          <a:xfrm>
            <a:off x="453688" y="1868027"/>
            <a:ext cx="92267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/>
              <a:t>Zarnu </a:t>
            </a:r>
            <a:r>
              <a:rPr lang="lv-LV" b="1" dirty="0" err="1"/>
              <a:t>disbakteriozes</a:t>
            </a:r>
            <a:r>
              <a:rPr lang="lv-LV" b="1" dirty="0"/>
              <a:t> un B šūnu mijiedarbības nozīme imūnglobulīna A </a:t>
            </a:r>
            <a:r>
              <a:rPr lang="lv-LV" b="1" dirty="0" err="1"/>
              <a:t>nefropātijas</a:t>
            </a:r>
            <a:r>
              <a:rPr lang="lv-LV" b="1" dirty="0"/>
              <a:t> </a:t>
            </a:r>
            <a:r>
              <a:rPr lang="lv-LV" b="1" dirty="0" smtClean="0"/>
              <a:t>patoģenēzē</a:t>
            </a:r>
          </a:p>
          <a:p>
            <a:r>
              <a:rPr lang="lv-LV" dirty="0" smtClean="0"/>
              <a:t>	Projekta vadītājs – Harijs </a:t>
            </a:r>
            <a:r>
              <a:rPr lang="lv-LV" dirty="0" err="1" smtClean="0"/>
              <a:t>Čerņevskis</a:t>
            </a:r>
            <a:endParaRPr lang="lv-LV" b="1" dirty="0"/>
          </a:p>
          <a:p>
            <a:r>
              <a:rPr lang="lv-LV" b="1" dirty="0" smtClean="0"/>
              <a:t>	</a:t>
            </a:r>
            <a:r>
              <a:rPr lang="lv-LV" dirty="0" smtClean="0"/>
              <a:t>Galvenais Izpildītājs – </a:t>
            </a:r>
            <a:r>
              <a:rPr lang="lv-LV" dirty="0"/>
              <a:t>Kristīne </a:t>
            </a:r>
            <a:r>
              <a:rPr lang="lv-LV" dirty="0" err="1"/>
              <a:t>Oļeiņika</a:t>
            </a:r>
            <a:endParaRPr lang="lv-LV" dirty="0"/>
          </a:p>
        </p:txBody>
      </p:sp>
      <p:sp>
        <p:nvSpPr>
          <p:cNvPr id="19" name="TextBox 18"/>
          <p:cNvSpPr txBox="1"/>
          <p:nvPr/>
        </p:nvSpPr>
        <p:spPr>
          <a:xfrm>
            <a:off x="453688" y="2881725"/>
            <a:ext cx="91719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smtClean="0"/>
              <a:t>Liekais svars, uztura paradumi un D vitamīna un omega-3 taukskābju rādītāji grūtniecības laikā</a:t>
            </a:r>
          </a:p>
          <a:p>
            <a:r>
              <a:rPr lang="lv-LV" dirty="0" smtClean="0"/>
              <a:t>	Projekta vadītājs – Laila Meija</a:t>
            </a:r>
            <a:endParaRPr lang="lv-LV" b="1" dirty="0"/>
          </a:p>
          <a:p>
            <a:r>
              <a:rPr lang="lv-LV" b="1" dirty="0" smtClean="0"/>
              <a:t>	</a:t>
            </a:r>
            <a:r>
              <a:rPr lang="lv-LV" dirty="0" smtClean="0"/>
              <a:t>Galvenais Izpildītājs – Gunta Lazdāne</a:t>
            </a:r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453688" y="3895422"/>
            <a:ext cx="9538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/>
              <a:t>18F-PSMA-1007 un 68Ga-PSMA-11 PET/CT mērķētas molekulāras </a:t>
            </a:r>
            <a:r>
              <a:rPr lang="lv-LV" b="1" dirty="0" err="1"/>
              <a:t>attēldiagnostikas</a:t>
            </a:r>
            <a:r>
              <a:rPr lang="lv-LV" b="1" dirty="0"/>
              <a:t> loma </a:t>
            </a:r>
            <a:r>
              <a:rPr lang="lv-LV" b="1" dirty="0" err="1" smtClean="0"/>
              <a:t>prostatas</a:t>
            </a:r>
            <a:endParaRPr lang="lv-LV" b="1" dirty="0" smtClean="0"/>
          </a:p>
          <a:p>
            <a:r>
              <a:rPr lang="lv-LV" b="1" dirty="0" smtClean="0"/>
              <a:t>vēža </a:t>
            </a:r>
            <a:r>
              <a:rPr lang="lv-LV" b="1" dirty="0"/>
              <a:t>recidīva multimodālā </a:t>
            </a:r>
            <a:r>
              <a:rPr lang="lv-LV" b="1" dirty="0" smtClean="0"/>
              <a:t>izmeklēšanā</a:t>
            </a:r>
          </a:p>
          <a:p>
            <a:r>
              <a:rPr lang="lv-LV" dirty="0" smtClean="0"/>
              <a:t>	Projekta vadītājs </a:t>
            </a:r>
            <a:r>
              <a:rPr lang="lv-LV" dirty="0"/>
              <a:t>– Maija Radziņa</a:t>
            </a:r>
            <a:endParaRPr lang="lv-LV" b="1" dirty="0"/>
          </a:p>
          <a:p>
            <a:r>
              <a:rPr lang="lv-LV" b="1" dirty="0" smtClean="0"/>
              <a:t>	</a:t>
            </a:r>
            <a:r>
              <a:rPr lang="lv-LV" dirty="0" smtClean="0"/>
              <a:t>Galvenie izpildītāji </a:t>
            </a:r>
            <a:r>
              <a:rPr lang="lv-LV" dirty="0"/>
              <a:t>– Egils </a:t>
            </a:r>
            <a:r>
              <a:rPr lang="lv-LV" dirty="0" err="1" smtClean="0"/>
              <a:t>Vjaters</a:t>
            </a:r>
            <a:r>
              <a:rPr lang="lv-LV" dirty="0" smtClean="0"/>
              <a:t>, </a:t>
            </a:r>
            <a:r>
              <a:rPr lang="lv-LV" dirty="0"/>
              <a:t>Māra </a:t>
            </a:r>
            <a:r>
              <a:rPr lang="lv-LV" dirty="0" err="1" smtClean="0"/>
              <a:t>Tirāne</a:t>
            </a:r>
            <a:r>
              <a:rPr lang="lv-LV" dirty="0" smtClean="0"/>
              <a:t>, </a:t>
            </a:r>
            <a:r>
              <a:rPr lang="lv-LV" dirty="0"/>
              <a:t>Lilita </a:t>
            </a:r>
            <a:r>
              <a:rPr lang="lv-LV" dirty="0" err="1"/>
              <a:t>Roznere</a:t>
            </a:r>
            <a:endParaRPr lang="lv-LV" dirty="0"/>
          </a:p>
        </p:txBody>
      </p:sp>
      <p:sp>
        <p:nvSpPr>
          <p:cNvPr id="21" name="TextBox 20"/>
          <p:cNvSpPr txBox="1"/>
          <p:nvPr/>
        </p:nvSpPr>
        <p:spPr>
          <a:xfrm>
            <a:off x="453687" y="5186118"/>
            <a:ext cx="10148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err="1"/>
              <a:t>Memento</a:t>
            </a:r>
            <a:r>
              <a:rPr lang="lv-LV" b="1" dirty="0"/>
              <a:t> mori: Dzīves noslēgums, nāve un iztēlotā </a:t>
            </a:r>
            <a:r>
              <a:rPr lang="lv-LV" b="1" dirty="0" err="1"/>
              <a:t>pēcnāve</a:t>
            </a:r>
            <a:r>
              <a:rPr lang="lv-LV" b="1" dirty="0"/>
              <a:t> mūsdienu Latvijas iedzīvotāju </a:t>
            </a:r>
            <a:r>
              <a:rPr lang="lv-LV" b="1" dirty="0" err="1" smtClean="0"/>
              <a:t>dzīvespasaulē</a:t>
            </a:r>
            <a:endParaRPr lang="lv-LV" b="1" dirty="0" smtClean="0"/>
          </a:p>
          <a:p>
            <a:r>
              <a:rPr lang="lv-LV" dirty="0" smtClean="0"/>
              <a:t>	Projekta vadītājs </a:t>
            </a:r>
            <a:r>
              <a:rPr lang="lv-LV" dirty="0"/>
              <a:t>– Agita Misāne</a:t>
            </a:r>
            <a:endParaRPr lang="lv-LV" b="1" dirty="0"/>
          </a:p>
          <a:p>
            <a:r>
              <a:rPr lang="lv-LV" b="1" dirty="0" smtClean="0"/>
              <a:t>	</a:t>
            </a:r>
            <a:r>
              <a:rPr lang="lv-LV" dirty="0" smtClean="0"/>
              <a:t>Galvenie izpildītāji </a:t>
            </a:r>
            <a:r>
              <a:rPr lang="lv-LV" dirty="0"/>
              <a:t>– Ritma Rungule, Ivars Neiders</a:t>
            </a:r>
          </a:p>
        </p:txBody>
      </p:sp>
      <p:pic>
        <p:nvPicPr>
          <p:cNvPr id="102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>
                <a:solidFill>
                  <a:srgbClr val="98002E"/>
                </a:solidFill>
              </a:rPr>
              <a:t>RSU projektu iesniegumu īpatsvars</a:t>
            </a: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412632"/>
              </p:ext>
            </p:extLst>
          </p:nvPr>
        </p:nvGraphicFramePr>
        <p:xfrm>
          <a:off x="376687" y="1440803"/>
          <a:ext cx="5377208" cy="3746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685238"/>
              </p:ext>
            </p:extLst>
          </p:nvPr>
        </p:nvGraphicFramePr>
        <p:xfrm>
          <a:off x="5917644" y="1440803"/>
          <a:ext cx="5377208" cy="3746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5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 smtClean="0">
                <a:solidFill>
                  <a:srgbClr val="98002E"/>
                </a:solidFill>
              </a:rPr>
              <a:t>Finansēto RSU medicīnas un veselības projektu īpatsvars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075553"/>
              </p:ext>
            </p:extLst>
          </p:nvPr>
        </p:nvGraphicFramePr>
        <p:xfrm>
          <a:off x="1897812" y="977661"/>
          <a:ext cx="7424467" cy="4848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 smtClean="0">
                <a:solidFill>
                  <a:srgbClr val="98002E"/>
                </a:solidFill>
              </a:rPr>
              <a:t>RSU medicīnas un veselības projektu kvalitāte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284273"/>
              </p:ext>
            </p:extLst>
          </p:nvPr>
        </p:nvGraphicFramePr>
        <p:xfrm>
          <a:off x="1708029" y="1119995"/>
          <a:ext cx="7303699" cy="4521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589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 smtClean="0">
                <a:solidFill>
                  <a:srgbClr val="98002E"/>
                </a:solidFill>
              </a:rPr>
              <a:t>Kā mēs izskatāmies salīdzinājumā ar citiem?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3811" y="919081"/>
            <a:ext cx="87241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b="1" dirty="0"/>
              <a:t>Zinātnisko institūciju iesniegtie </a:t>
            </a:r>
            <a:r>
              <a:rPr lang="lv-LV" b="1" dirty="0" smtClean="0"/>
              <a:t>projekti </a:t>
            </a:r>
            <a:r>
              <a:rPr lang="lv-LV" b="1" dirty="0"/>
              <a:t>2019. gadā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73237"/>
              </p:ext>
            </p:extLst>
          </p:nvPr>
        </p:nvGraphicFramePr>
        <p:xfrm>
          <a:off x="615351" y="1609348"/>
          <a:ext cx="8839200" cy="4003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53721977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117406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581430394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128842268"/>
                    </a:ext>
                  </a:extLst>
                </a:gridCol>
              </a:tblGrid>
              <a:tr h="8007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Institūcija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Iesniegtie projekti 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Finansētie projekti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Rezultativitāte (%)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19270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LU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118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11,0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94174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RTU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78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7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9,0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00015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RSU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45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11,1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883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LU CFI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24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20,8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56344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BMC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19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10,5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21309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LLU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16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12,5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3482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OSI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23,1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9828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135592" y="1662023"/>
            <a:ext cx="4370717" cy="3950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880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 smtClean="0">
                <a:solidFill>
                  <a:srgbClr val="98002E"/>
                </a:solidFill>
              </a:rPr>
              <a:t>Kā mēs izskatāmies salīdzinājumā ar citiem?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3811" y="919081"/>
            <a:ext cx="87241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b="1" dirty="0"/>
              <a:t>Zinātnisko institūciju iesniegtie un finansētie projekti 2019. gadā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4027"/>
              </p:ext>
            </p:extLst>
          </p:nvPr>
        </p:nvGraphicFramePr>
        <p:xfrm>
          <a:off x="615351" y="1609348"/>
          <a:ext cx="8839200" cy="4003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53721977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117406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581430394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128842268"/>
                    </a:ext>
                  </a:extLst>
                </a:gridCol>
              </a:tblGrid>
              <a:tr h="8007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Institūcija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Iesniegtie projekti 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Finansētie projekti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Rezultativitāte (%)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19270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LU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118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11,0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94174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RTU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78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7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9,0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00015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RSU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45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11,1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883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LU CFI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24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20,8</a:t>
                      </a:r>
                      <a:endParaRPr lang="lv-LV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56344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BMC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19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10,5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21309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LLU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16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12,5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3482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OSI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23,1</a:t>
                      </a:r>
                      <a:endParaRPr lang="lv-LV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98283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292196" y="1662023"/>
            <a:ext cx="2214113" cy="3950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70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00644" y="147750"/>
            <a:ext cx="11733051" cy="557423"/>
          </a:xfrm>
        </p:spPr>
        <p:txBody>
          <a:bodyPr>
            <a:normAutofit/>
          </a:bodyPr>
          <a:lstStyle/>
          <a:p>
            <a:pPr algn="just"/>
            <a:r>
              <a:rPr lang="lv-LV" sz="3000" b="1" u="sng" spc="-15" dirty="0" smtClean="0">
                <a:solidFill>
                  <a:srgbClr val="98002E"/>
                </a:solidFill>
              </a:rPr>
              <a:t>Kā mēs izskatāmies salīdzinājumā ar citiem?</a:t>
            </a:r>
            <a:endParaRPr lang="lv-LV" sz="3000" b="1" u="sng" spc="-15" dirty="0">
              <a:solidFill>
                <a:srgbClr val="98002E"/>
              </a:solidFill>
            </a:endParaRPr>
          </a:p>
        </p:txBody>
      </p:sp>
      <p:pic>
        <p:nvPicPr>
          <p:cNvPr id="6" name="Picture 2" descr="https://www.bior.lv/sites/default/files/inline-images/FLPP%20logo%20purple%201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88" y="24063"/>
            <a:ext cx="2179308" cy="100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3811" y="919081"/>
            <a:ext cx="87241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b="1" dirty="0"/>
              <a:t>Zinātnisko institūciju iesniegtie un finansētie projekti 2019. gadā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24898"/>
              </p:ext>
            </p:extLst>
          </p:nvPr>
        </p:nvGraphicFramePr>
        <p:xfrm>
          <a:off x="615351" y="1609348"/>
          <a:ext cx="8839200" cy="4003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53721977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117406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581430394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128842268"/>
                    </a:ext>
                  </a:extLst>
                </a:gridCol>
              </a:tblGrid>
              <a:tr h="80071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Institūcija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Iesniegtie projekti 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Finansētie projekti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Rezultativitāte (%)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19270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LU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118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11,0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941743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RTU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78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7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 smtClean="0">
                          <a:effectLst/>
                        </a:rPr>
                        <a:t>9,0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00015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RSU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45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5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pc="-15" dirty="0" smtClean="0">
                          <a:solidFill>
                            <a:srgbClr val="98002E"/>
                          </a:solidFill>
                        </a:rPr>
                        <a:t>11,1</a:t>
                      </a:r>
                      <a:endParaRPr lang="lv-LV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883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LU CFI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24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20,8</a:t>
                      </a:r>
                      <a:endParaRPr lang="lv-LV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563446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BMC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19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10,5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21309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LLU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16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effectLst/>
                        </a:rPr>
                        <a:t>12,5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348205"/>
                  </a:ext>
                </a:extLst>
              </a:tr>
              <a:tr h="4575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OSI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13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>
                          <a:effectLst/>
                        </a:rPr>
                        <a:t>3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23,1</a:t>
                      </a:r>
                      <a:endParaRPr lang="lv-LV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98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6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7D52E8F-DDB4-416E-8445-59493292A35F}" vid="{2BE9EA76-BCBA-472C-9F3B-3E507DB515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6357</TotalTime>
  <Words>409</Words>
  <Application>Microsoft Office PowerPoint</Application>
  <PresentationFormat>Widescreen</PresentationFormat>
  <Paragraphs>170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Agrita Kiopa</dc:creator>
  <cp:lastModifiedBy>Ilmārs Stonāns</cp:lastModifiedBy>
  <cp:revision>241</cp:revision>
  <cp:lastPrinted>2019-07-23T11:51:29Z</cp:lastPrinted>
  <dcterms:created xsi:type="dcterms:W3CDTF">2019-05-13T17:18:58Z</dcterms:created>
  <dcterms:modified xsi:type="dcterms:W3CDTF">2020-01-08T06:32:15Z</dcterms:modified>
</cp:coreProperties>
</file>