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99" r:id="rId2"/>
    <p:sldId id="292" r:id="rId3"/>
    <p:sldId id="636" r:id="rId4"/>
    <p:sldId id="634" r:id="rId5"/>
    <p:sldId id="592" r:id="rId6"/>
    <p:sldId id="259" r:id="rId7"/>
    <p:sldId id="643" r:id="rId8"/>
    <p:sldId id="645" r:id="rId9"/>
    <p:sldId id="637" r:id="rId10"/>
    <p:sldId id="274" r:id="rId11"/>
    <p:sldId id="644" r:id="rId12"/>
    <p:sldId id="638" r:id="rId13"/>
    <p:sldId id="646" r:id="rId14"/>
    <p:sldId id="275" r:id="rId15"/>
    <p:sldId id="640" r:id="rId16"/>
    <p:sldId id="641" r:id="rId17"/>
    <p:sldId id="276" r:id="rId18"/>
    <p:sldId id="647" r:id="rId19"/>
    <p:sldId id="635" r:id="rId20"/>
    <p:sldId id="642" r:id="rId21"/>
    <p:sldId id="277" r:id="rId22"/>
    <p:sldId id="610" r:id="rId23"/>
    <p:sldId id="626" r:id="rId24"/>
    <p:sldId id="617" r:id="rId25"/>
    <p:sldId id="628" r:id="rId26"/>
  </p:sldIdLst>
  <p:sldSz cx="12192000" cy="6858000"/>
  <p:notesSz cx="9312275" cy="7026275"/>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467" autoAdjust="0"/>
    <p:restoredTop sz="70074"/>
  </p:normalViewPr>
  <p:slideViewPr>
    <p:cSldViewPr snapToGrid="0">
      <p:cViewPr varScale="1">
        <p:scale>
          <a:sx n="84" d="100"/>
          <a:sy n="84" d="100"/>
        </p:scale>
        <p:origin x="200" y="4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03B27-0226-4230-B296-B2603B72AF63}" type="doc">
      <dgm:prSet loTypeId="urn:microsoft.com/office/officeart/2005/8/layout/radial1" loCatId="relationship" qsTypeId="urn:microsoft.com/office/officeart/2005/8/quickstyle/simple3" qsCatId="simple" csTypeId="urn:microsoft.com/office/officeart/2005/8/colors/accent4_2" csCatId="accent4" phldr="1"/>
      <dgm:spPr/>
    </dgm:pt>
    <dgm:pt modelId="{04F0C493-FC13-440A-B509-E0E0C6AA5BB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Arial" charset="0"/>
            </a:rPr>
            <a:t>Patient’s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Arial" charset="0"/>
            </a:rPr>
            <a:t>continuum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Arial" charset="0"/>
            </a:rPr>
            <a:t>of confusion</a:t>
          </a:r>
        </a:p>
      </dgm:t>
    </dgm:pt>
    <dgm:pt modelId="{54CC077D-4462-412D-B8F4-762A9DB6684A}" type="parTrans" cxnId="{F236FA7F-2834-4D9B-ACBA-0D313A5212C5}">
      <dgm:prSet/>
      <dgm:spPr/>
      <dgm:t>
        <a:bodyPr/>
        <a:lstStyle/>
        <a:p>
          <a:endParaRPr lang="en-US"/>
        </a:p>
      </dgm:t>
    </dgm:pt>
    <dgm:pt modelId="{F505BA04-2C17-4ADD-8EA6-32920358036D}" type="sibTrans" cxnId="{F236FA7F-2834-4D9B-ACBA-0D313A5212C5}">
      <dgm:prSet/>
      <dgm:spPr/>
      <dgm:t>
        <a:bodyPr/>
        <a:lstStyle/>
        <a:p>
          <a:endParaRPr lang="en-US"/>
        </a:p>
      </dgm:t>
    </dgm:pt>
    <dgm:pt modelId="{D0243EEE-BB25-4E53-B45E-AAA0DEF2E40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Pre-visit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Scheduling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appointment</a:t>
          </a:r>
        </a:p>
      </dgm:t>
    </dgm:pt>
    <dgm:pt modelId="{615FAB60-B315-4066-877E-C4CA38364FA7}" type="parTrans" cxnId="{2A9544D2-58F8-4F73-8DCF-D88C11CFDA05}">
      <dgm:prSet/>
      <dgm:spPr/>
      <dgm:t>
        <a:bodyPr/>
        <a:lstStyle/>
        <a:p>
          <a:endParaRPr lang="en-US" dirty="0"/>
        </a:p>
      </dgm:t>
    </dgm:pt>
    <dgm:pt modelId="{A2F6894B-6A2F-4A10-898D-217656ABE77E}" type="sibTrans" cxnId="{2A9544D2-58F8-4F73-8DCF-D88C11CFDA05}">
      <dgm:prSet/>
      <dgm:spPr/>
      <dgm:t>
        <a:bodyPr/>
        <a:lstStyle/>
        <a:p>
          <a:endParaRPr lang="en-US"/>
        </a:p>
      </dgm:t>
    </dgm:pt>
    <dgm:pt modelId="{578EC892-47C8-4B3D-856E-A863BE83CB3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Pre-visit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Visit reason, obtain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records, directions</a:t>
          </a:r>
        </a:p>
      </dgm:t>
    </dgm:pt>
    <dgm:pt modelId="{3200EFBF-3DF9-4769-871C-C5CE75259540}" type="parTrans" cxnId="{D4DBF47F-07A3-4B62-BEF1-6331A2375EAF}">
      <dgm:prSet/>
      <dgm:spPr/>
      <dgm:t>
        <a:bodyPr/>
        <a:lstStyle/>
        <a:p>
          <a:endParaRPr lang="en-US" dirty="0"/>
        </a:p>
      </dgm:t>
    </dgm:pt>
    <dgm:pt modelId="{FFDDEB45-4107-4AF8-B4EE-F9BCC9AAB70A}" type="sibTrans" cxnId="{D4DBF47F-07A3-4B62-BEF1-6331A2375EAF}">
      <dgm:prSet/>
      <dgm:spPr/>
      <dgm:t>
        <a:bodyPr/>
        <a:lstStyle/>
        <a:p>
          <a:endParaRPr lang="en-US"/>
        </a:p>
      </dgm:t>
    </dgm:pt>
    <dgm:pt modelId="{4AE1A52D-1A15-4186-853D-71999ADEBF2A}">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effectLst/>
              <a:latin typeface="Arial" charset="0"/>
            </a:rPr>
            <a:t>In office, PP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effectLst/>
              <a:latin typeface="Arial" charset="0"/>
            </a:rPr>
            <a:t>Registration, new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effectLst/>
              <a:latin typeface="Arial" charset="0"/>
            </a:rPr>
            <a:t>forms, insurance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a:ln/>
            <a:effectLst/>
            <a:latin typeface="Arial" charset="0"/>
          </a:endParaRPr>
        </a:p>
      </dgm:t>
    </dgm:pt>
    <dgm:pt modelId="{4C31CB05-B0CC-4D7F-9BF0-5932F59C5A11}" type="parTrans" cxnId="{CB23CF6A-EAB7-4EE7-8CEB-5A4E93E82159}">
      <dgm:prSet/>
      <dgm:spPr/>
      <dgm:t>
        <a:bodyPr/>
        <a:lstStyle/>
        <a:p>
          <a:endParaRPr lang="en-US" dirty="0"/>
        </a:p>
      </dgm:t>
    </dgm:pt>
    <dgm:pt modelId="{8B064265-C1EF-45F4-96CC-A2C6E15E36E2}" type="sibTrans" cxnId="{CB23CF6A-EAB7-4EE7-8CEB-5A4E93E82159}">
      <dgm:prSet/>
      <dgm:spPr/>
      <dgm:t>
        <a:bodyPr/>
        <a:lstStyle/>
        <a:p>
          <a:endParaRPr lang="en-US"/>
        </a:p>
      </dgm:t>
    </dgm:pt>
    <dgm:pt modelId="{1D4511AF-DC8B-43D1-8800-3C868933129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In office, PP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Problem, health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status, histor</a:t>
          </a:r>
          <a:r>
            <a:rPr kumimoji="0" lang="en-US" sz="900" b="0" i="0" u="none" strike="noStrike" cap="none" normalizeH="0" baseline="0" dirty="0">
              <a:ln/>
              <a:effectLst/>
              <a:latin typeface="Arial" charset="0"/>
            </a:rPr>
            <a:t>y</a:t>
          </a:r>
        </a:p>
      </dgm:t>
    </dgm:pt>
    <dgm:pt modelId="{BC15A915-63BA-42E0-ABBD-0C18C78DD50F}" type="parTrans" cxnId="{B04E1E7A-D10C-4DCF-9F23-66BA7E4C7616}">
      <dgm:prSet/>
      <dgm:spPr/>
      <dgm:t>
        <a:bodyPr/>
        <a:lstStyle/>
        <a:p>
          <a:endParaRPr lang="en-US" dirty="0"/>
        </a:p>
      </dgm:t>
    </dgm:pt>
    <dgm:pt modelId="{7486CC44-BC56-426F-8AD8-39E49A90F81F}" type="sibTrans" cxnId="{B04E1E7A-D10C-4DCF-9F23-66BA7E4C7616}">
      <dgm:prSet/>
      <dgm:spPr/>
      <dgm:t>
        <a:bodyPr/>
        <a:lstStyle/>
        <a:p>
          <a:endParaRPr lang="en-US"/>
        </a:p>
      </dgm:t>
    </dgm:pt>
    <dgm:pt modelId="{44B6B23B-6308-4886-9433-5AD42C064F51}">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See Clinician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Med list, sources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of care</a:t>
          </a:r>
        </a:p>
      </dgm:t>
    </dgm:pt>
    <dgm:pt modelId="{D17FDD56-489C-4B8B-991D-48D6B27ED08A}" type="parTrans" cxnId="{FC001ACD-92FD-4970-BBD4-44F479DAC3D1}">
      <dgm:prSet/>
      <dgm:spPr/>
      <dgm:t>
        <a:bodyPr/>
        <a:lstStyle/>
        <a:p>
          <a:endParaRPr lang="en-US" dirty="0"/>
        </a:p>
      </dgm:t>
    </dgm:pt>
    <dgm:pt modelId="{4A544EE1-0C21-4EE8-A10A-4BE098634966}" type="sibTrans" cxnId="{FC001ACD-92FD-4970-BBD4-44F479DAC3D1}">
      <dgm:prSet/>
      <dgm:spPr/>
      <dgm:t>
        <a:bodyPr/>
        <a:lstStyle/>
        <a:p>
          <a:endParaRPr lang="en-US"/>
        </a:p>
      </dgm:t>
    </dgm:pt>
    <dgm:pt modelId="{F2651B7B-19C8-461E-900B-42A3DDBAC7D9}">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effectLst/>
              <a:latin typeface="Arial" charset="0"/>
            </a:rPr>
            <a:t>With Clinician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effectLst/>
              <a:latin typeface="Arial" charset="0"/>
            </a:rPr>
            <a:t>Adjust/Add med, new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effectLst/>
              <a:latin typeface="Arial" charset="0"/>
            </a:rPr>
            <a:t>Tests or referrals</a:t>
          </a:r>
        </a:p>
      </dgm:t>
    </dgm:pt>
    <dgm:pt modelId="{82C19E9A-B28B-4C58-96D6-019C7DC1998B}" type="parTrans" cxnId="{633DF06B-F9F1-4A6C-9E02-8083E75F3B3F}">
      <dgm:prSet/>
      <dgm:spPr/>
      <dgm:t>
        <a:bodyPr/>
        <a:lstStyle/>
        <a:p>
          <a:endParaRPr lang="en-US" dirty="0"/>
        </a:p>
      </dgm:t>
    </dgm:pt>
    <dgm:pt modelId="{EBBFA907-2CB1-444B-B0CD-E294CD02A192}" type="sibTrans" cxnId="{633DF06B-F9F1-4A6C-9E02-8083E75F3B3F}">
      <dgm:prSet/>
      <dgm:spPr/>
      <dgm:t>
        <a:bodyPr/>
        <a:lstStyle/>
        <a:p>
          <a:endParaRPr lang="en-US"/>
        </a:p>
      </dgm:t>
    </dgm:pt>
    <dgm:pt modelId="{B3AB042D-3D3E-4057-8153-C768691DC423}">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See Educator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Pamphlets, charts,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videos</a:t>
          </a:r>
        </a:p>
      </dgm:t>
    </dgm:pt>
    <dgm:pt modelId="{C00ABAE3-2467-4FD6-9A61-392A4E59347D}" type="parTrans" cxnId="{241EBA07-FB09-4ECA-A1A2-E20EEEE8A1FE}">
      <dgm:prSet/>
      <dgm:spPr/>
      <dgm:t>
        <a:bodyPr/>
        <a:lstStyle/>
        <a:p>
          <a:endParaRPr lang="en-US" dirty="0"/>
        </a:p>
      </dgm:t>
    </dgm:pt>
    <dgm:pt modelId="{6207AB70-59FC-4808-9D15-476DF8DDCC83}" type="sibTrans" cxnId="{241EBA07-FB09-4ECA-A1A2-E20EEEE8A1FE}">
      <dgm:prSet/>
      <dgm:spPr/>
      <dgm:t>
        <a:bodyPr/>
        <a:lstStyle/>
        <a:p>
          <a:endParaRPr lang="en-US"/>
        </a:p>
      </dgm:t>
    </dgm:pt>
    <dgm:pt modelId="{2281FE82-2540-4B90-A899-6503EA506A7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Checkout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New tests, samples,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instructions</a:t>
          </a:r>
        </a:p>
      </dgm:t>
    </dgm:pt>
    <dgm:pt modelId="{64B7DB8E-4645-4585-987C-111F9EA96FBB}" type="parTrans" cxnId="{A9CF289E-499D-4158-8BE6-E8AF595C057E}">
      <dgm:prSet/>
      <dgm:spPr/>
      <dgm:t>
        <a:bodyPr/>
        <a:lstStyle/>
        <a:p>
          <a:endParaRPr lang="en-US" dirty="0"/>
        </a:p>
      </dgm:t>
    </dgm:pt>
    <dgm:pt modelId="{AEE673F6-018F-4425-B455-8A72407BD7AB}" type="sibTrans" cxnId="{A9CF289E-499D-4158-8BE6-E8AF595C057E}">
      <dgm:prSet/>
      <dgm:spPr/>
      <dgm:t>
        <a:bodyPr/>
        <a:lstStyle/>
        <a:p>
          <a:endParaRPr lang="en-US"/>
        </a:p>
      </dgm:t>
    </dgm:pt>
    <dgm:pt modelId="{16BECF8D-461F-4755-97A9-E3FCBDC96A19}">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Checkout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Schedule f/u,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referrals, insurance,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effectLst/>
              <a:latin typeface="Arial" charset="0"/>
            </a:rPr>
            <a:t>billing</a:t>
          </a:r>
        </a:p>
      </dgm:t>
    </dgm:pt>
    <dgm:pt modelId="{BC968AD2-17A4-4072-A8BA-856169C6AFA5}" type="parTrans" cxnId="{0DE0FE99-3234-4CD9-B73A-AA02838C6950}">
      <dgm:prSet/>
      <dgm:spPr/>
      <dgm:t>
        <a:bodyPr/>
        <a:lstStyle/>
        <a:p>
          <a:endParaRPr lang="en-US" dirty="0"/>
        </a:p>
      </dgm:t>
    </dgm:pt>
    <dgm:pt modelId="{FE1BAAA6-CA4E-47AB-8614-0AE06AFF63C2}" type="sibTrans" cxnId="{0DE0FE99-3234-4CD9-B73A-AA02838C6950}">
      <dgm:prSet/>
      <dgm:spPr/>
      <dgm:t>
        <a:bodyPr/>
        <a:lstStyle/>
        <a:p>
          <a:endParaRPr lang="en-US"/>
        </a:p>
      </dgm:t>
    </dgm:pt>
    <dgm:pt modelId="{FAB5B322-8527-435F-A76B-75229D446D9E}" type="pres">
      <dgm:prSet presAssocID="{C1203B27-0226-4230-B296-B2603B72AF63}" presName="cycle" presStyleCnt="0">
        <dgm:presLayoutVars>
          <dgm:chMax val="1"/>
          <dgm:dir/>
          <dgm:animLvl val="ctr"/>
          <dgm:resizeHandles val="exact"/>
        </dgm:presLayoutVars>
      </dgm:prSet>
      <dgm:spPr/>
    </dgm:pt>
    <dgm:pt modelId="{141F14D5-36B5-4C51-B16B-6AC1DF10B883}" type="pres">
      <dgm:prSet presAssocID="{04F0C493-FC13-440A-B509-E0E0C6AA5BB7}" presName="centerShape" presStyleLbl="node0" presStyleIdx="0" presStyleCnt="1"/>
      <dgm:spPr/>
    </dgm:pt>
    <dgm:pt modelId="{1B246B84-5EC7-4195-A2B8-B6711C27AB37}" type="pres">
      <dgm:prSet presAssocID="{615FAB60-B315-4066-877E-C4CA38364FA7}" presName="Name9" presStyleLbl="parChTrans1D2" presStyleIdx="0" presStyleCnt="9"/>
      <dgm:spPr/>
    </dgm:pt>
    <dgm:pt modelId="{44DFF481-A794-4EC3-8622-F180DF46A0CC}" type="pres">
      <dgm:prSet presAssocID="{615FAB60-B315-4066-877E-C4CA38364FA7}" presName="connTx" presStyleLbl="parChTrans1D2" presStyleIdx="0" presStyleCnt="9"/>
      <dgm:spPr/>
    </dgm:pt>
    <dgm:pt modelId="{0AE6A9D2-753E-4A15-AF69-275A1A70D615}" type="pres">
      <dgm:prSet presAssocID="{D0243EEE-BB25-4E53-B45E-AAA0DEF2E404}" presName="node" presStyleLbl="node1" presStyleIdx="0" presStyleCnt="9">
        <dgm:presLayoutVars>
          <dgm:bulletEnabled val="1"/>
        </dgm:presLayoutVars>
      </dgm:prSet>
      <dgm:spPr/>
    </dgm:pt>
    <dgm:pt modelId="{08128096-D165-4877-97AD-2D9B500E009D}" type="pres">
      <dgm:prSet presAssocID="{3200EFBF-3DF9-4769-871C-C5CE75259540}" presName="Name9" presStyleLbl="parChTrans1D2" presStyleIdx="1" presStyleCnt="9"/>
      <dgm:spPr/>
    </dgm:pt>
    <dgm:pt modelId="{96D6F413-8ABC-4DD8-B470-E706B53BCE38}" type="pres">
      <dgm:prSet presAssocID="{3200EFBF-3DF9-4769-871C-C5CE75259540}" presName="connTx" presStyleLbl="parChTrans1D2" presStyleIdx="1" presStyleCnt="9"/>
      <dgm:spPr/>
    </dgm:pt>
    <dgm:pt modelId="{C437EE51-4ABC-4C46-AAE1-D8286789DEAF}" type="pres">
      <dgm:prSet presAssocID="{578EC892-47C8-4B3D-856E-A863BE83CB32}" presName="node" presStyleLbl="node1" presStyleIdx="1" presStyleCnt="9">
        <dgm:presLayoutVars>
          <dgm:bulletEnabled val="1"/>
        </dgm:presLayoutVars>
      </dgm:prSet>
      <dgm:spPr/>
    </dgm:pt>
    <dgm:pt modelId="{C3B84E4B-CADA-49AA-A5D6-3071F75C2D05}" type="pres">
      <dgm:prSet presAssocID="{4C31CB05-B0CC-4D7F-9BF0-5932F59C5A11}" presName="Name9" presStyleLbl="parChTrans1D2" presStyleIdx="2" presStyleCnt="9"/>
      <dgm:spPr/>
    </dgm:pt>
    <dgm:pt modelId="{CEF8B824-6208-407E-AA60-3C85D8124FD5}" type="pres">
      <dgm:prSet presAssocID="{4C31CB05-B0CC-4D7F-9BF0-5932F59C5A11}" presName="connTx" presStyleLbl="parChTrans1D2" presStyleIdx="2" presStyleCnt="9"/>
      <dgm:spPr/>
    </dgm:pt>
    <dgm:pt modelId="{9A01FE68-3A8B-4118-BF06-EC25438365C8}" type="pres">
      <dgm:prSet presAssocID="{4AE1A52D-1A15-4186-853D-71999ADEBF2A}" presName="node" presStyleLbl="node1" presStyleIdx="2" presStyleCnt="9">
        <dgm:presLayoutVars>
          <dgm:bulletEnabled val="1"/>
        </dgm:presLayoutVars>
      </dgm:prSet>
      <dgm:spPr/>
    </dgm:pt>
    <dgm:pt modelId="{22F668D1-CA4B-4938-9B17-7117B283F9CE}" type="pres">
      <dgm:prSet presAssocID="{BC15A915-63BA-42E0-ABBD-0C18C78DD50F}" presName="Name9" presStyleLbl="parChTrans1D2" presStyleIdx="3" presStyleCnt="9"/>
      <dgm:spPr/>
    </dgm:pt>
    <dgm:pt modelId="{1AF4CDB3-45A8-466F-8C48-06CC77DCA65C}" type="pres">
      <dgm:prSet presAssocID="{BC15A915-63BA-42E0-ABBD-0C18C78DD50F}" presName="connTx" presStyleLbl="parChTrans1D2" presStyleIdx="3" presStyleCnt="9"/>
      <dgm:spPr/>
    </dgm:pt>
    <dgm:pt modelId="{80DF158D-FFD1-4DCD-8A29-8633B2776FD8}" type="pres">
      <dgm:prSet presAssocID="{1D4511AF-DC8B-43D1-8800-3C8689331298}" presName="node" presStyleLbl="node1" presStyleIdx="3" presStyleCnt="9">
        <dgm:presLayoutVars>
          <dgm:bulletEnabled val="1"/>
        </dgm:presLayoutVars>
      </dgm:prSet>
      <dgm:spPr/>
    </dgm:pt>
    <dgm:pt modelId="{93AEED9F-DF9B-4780-A892-DB1B63C2FFB1}" type="pres">
      <dgm:prSet presAssocID="{D17FDD56-489C-4B8B-991D-48D6B27ED08A}" presName="Name9" presStyleLbl="parChTrans1D2" presStyleIdx="4" presStyleCnt="9"/>
      <dgm:spPr/>
    </dgm:pt>
    <dgm:pt modelId="{949F74F2-A961-42A5-90FD-8756CC438949}" type="pres">
      <dgm:prSet presAssocID="{D17FDD56-489C-4B8B-991D-48D6B27ED08A}" presName="connTx" presStyleLbl="parChTrans1D2" presStyleIdx="4" presStyleCnt="9"/>
      <dgm:spPr/>
    </dgm:pt>
    <dgm:pt modelId="{13E27598-CFDF-4594-881D-A11032137B04}" type="pres">
      <dgm:prSet presAssocID="{44B6B23B-6308-4886-9433-5AD42C064F51}" presName="node" presStyleLbl="node1" presStyleIdx="4" presStyleCnt="9">
        <dgm:presLayoutVars>
          <dgm:bulletEnabled val="1"/>
        </dgm:presLayoutVars>
      </dgm:prSet>
      <dgm:spPr/>
    </dgm:pt>
    <dgm:pt modelId="{8A362FC1-CE6A-4504-AF97-293481C8B17C}" type="pres">
      <dgm:prSet presAssocID="{82C19E9A-B28B-4C58-96D6-019C7DC1998B}" presName="Name9" presStyleLbl="parChTrans1D2" presStyleIdx="5" presStyleCnt="9"/>
      <dgm:spPr/>
    </dgm:pt>
    <dgm:pt modelId="{12557EB9-6053-49F6-BE39-9BF8330B491B}" type="pres">
      <dgm:prSet presAssocID="{82C19E9A-B28B-4C58-96D6-019C7DC1998B}" presName="connTx" presStyleLbl="parChTrans1D2" presStyleIdx="5" presStyleCnt="9"/>
      <dgm:spPr/>
    </dgm:pt>
    <dgm:pt modelId="{D6567C7E-FDCB-423F-B3F4-25F31859D879}" type="pres">
      <dgm:prSet presAssocID="{F2651B7B-19C8-461E-900B-42A3DDBAC7D9}" presName="node" presStyleLbl="node1" presStyleIdx="5" presStyleCnt="9">
        <dgm:presLayoutVars>
          <dgm:bulletEnabled val="1"/>
        </dgm:presLayoutVars>
      </dgm:prSet>
      <dgm:spPr/>
    </dgm:pt>
    <dgm:pt modelId="{3AD0EC95-630A-47FB-A2D3-9D09C9330777}" type="pres">
      <dgm:prSet presAssocID="{C00ABAE3-2467-4FD6-9A61-392A4E59347D}" presName="Name9" presStyleLbl="parChTrans1D2" presStyleIdx="6" presStyleCnt="9"/>
      <dgm:spPr/>
    </dgm:pt>
    <dgm:pt modelId="{33C91F41-7F0B-4F6F-B98E-9E32B462D1DB}" type="pres">
      <dgm:prSet presAssocID="{C00ABAE3-2467-4FD6-9A61-392A4E59347D}" presName="connTx" presStyleLbl="parChTrans1D2" presStyleIdx="6" presStyleCnt="9"/>
      <dgm:spPr/>
    </dgm:pt>
    <dgm:pt modelId="{5821BB57-EF28-4E43-A715-EB89C8ECA8E2}" type="pres">
      <dgm:prSet presAssocID="{B3AB042D-3D3E-4057-8153-C768691DC423}" presName="node" presStyleLbl="node1" presStyleIdx="6" presStyleCnt="9">
        <dgm:presLayoutVars>
          <dgm:bulletEnabled val="1"/>
        </dgm:presLayoutVars>
      </dgm:prSet>
      <dgm:spPr/>
    </dgm:pt>
    <dgm:pt modelId="{695307D8-6829-41F1-A7DF-561DF3486CFE}" type="pres">
      <dgm:prSet presAssocID="{64B7DB8E-4645-4585-987C-111F9EA96FBB}" presName="Name9" presStyleLbl="parChTrans1D2" presStyleIdx="7" presStyleCnt="9"/>
      <dgm:spPr/>
    </dgm:pt>
    <dgm:pt modelId="{5CA363AE-E236-489B-97C9-0F18D00A5973}" type="pres">
      <dgm:prSet presAssocID="{64B7DB8E-4645-4585-987C-111F9EA96FBB}" presName="connTx" presStyleLbl="parChTrans1D2" presStyleIdx="7" presStyleCnt="9"/>
      <dgm:spPr/>
    </dgm:pt>
    <dgm:pt modelId="{BE12B341-1E92-42A6-989C-92A2F0E19E13}" type="pres">
      <dgm:prSet presAssocID="{2281FE82-2540-4B90-A899-6503EA506A76}" presName="node" presStyleLbl="node1" presStyleIdx="7" presStyleCnt="9">
        <dgm:presLayoutVars>
          <dgm:bulletEnabled val="1"/>
        </dgm:presLayoutVars>
      </dgm:prSet>
      <dgm:spPr/>
    </dgm:pt>
    <dgm:pt modelId="{11CE5D37-CC51-4875-BB71-C4F2E81F7280}" type="pres">
      <dgm:prSet presAssocID="{BC968AD2-17A4-4072-A8BA-856169C6AFA5}" presName="Name9" presStyleLbl="parChTrans1D2" presStyleIdx="8" presStyleCnt="9"/>
      <dgm:spPr/>
    </dgm:pt>
    <dgm:pt modelId="{3647A2BE-01C7-44AB-A8D9-620B12E2BCA7}" type="pres">
      <dgm:prSet presAssocID="{BC968AD2-17A4-4072-A8BA-856169C6AFA5}" presName="connTx" presStyleLbl="parChTrans1D2" presStyleIdx="8" presStyleCnt="9"/>
      <dgm:spPr/>
    </dgm:pt>
    <dgm:pt modelId="{A3C75885-26DD-4D09-9DAC-6EB10EDB3939}" type="pres">
      <dgm:prSet presAssocID="{16BECF8D-461F-4755-97A9-E3FCBDC96A19}" presName="node" presStyleLbl="node1" presStyleIdx="8" presStyleCnt="9">
        <dgm:presLayoutVars>
          <dgm:bulletEnabled val="1"/>
        </dgm:presLayoutVars>
      </dgm:prSet>
      <dgm:spPr/>
    </dgm:pt>
  </dgm:ptLst>
  <dgm:cxnLst>
    <dgm:cxn modelId="{241EBA07-FB09-4ECA-A1A2-E20EEEE8A1FE}" srcId="{04F0C493-FC13-440A-B509-E0E0C6AA5BB7}" destId="{B3AB042D-3D3E-4057-8153-C768691DC423}" srcOrd="6" destOrd="0" parTransId="{C00ABAE3-2467-4FD6-9A61-392A4E59347D}" sibTransId="{6207AB70-59FC-4808-9D15-476DF8DDCC83}"/>
    <dgm:cxn modelId="{DA5C4D0C-52F1-EF4E-A4AD-4F8288ACBE43}" type="presOf" srcId="{F2651B7B-19C8-461E-900B-42A3DDBAC7D9}" destId="{D6567C7E-FDCB-423F-B3F4-25F31859D879}" srcOrd="0" destOrd="0" presId="urn:microsoft.com/office/officeart/2005/8/layout/radial1"/>
    <dgm:cxn modelId="{B2D0D219-2460-BC45-8004-E6443E3D2F59}" type="presOf" srcId="{4C31CB05-B0CC-4D7F-9BF0-5932F59C5A11}" destId="{C3B84E4B-CADA-49AA-A5D6-3071F75C2D05}" srcOrd="0" destOrd="0" presId="urn:microsoft.com/office/officeart/2005/8/layout/radial1"/>
    <dgm:cxn modelId="{FC1C2820-80F3-8D4C-96D9-0587B911EF2C}" type="presOf" srcId="{1D4511AF-DC8B-43D1-8800-3C8689331298}" destId="{80DF158D-FFD1-4DCD-8A29-8633B2776FD8}" srcOrd="0" destOrd="0" presId="urn:microsoft.com/office/officeart/2005/8/layout/radial1"/>
    <dgm:cxn modelId="{A34E3824-3ABE-194B-AD8F-DC163519752B}" type="presOf" srcId="{C00ABAE3-2467-4FD6-9A61-392A4E59347D}" destId="{3AD0EC95-630A-47FB-A2D3-9D09C9330777}" srcOrd="0" destOrd="0" presId="urn:microsoft.com/office/officeart/2005/8/layout/radial1"/>
    <dgm:cxn modelId="{D233C643-6142-A94A-9A10-68C4497739F9}" type="presOf" srcId="{BC968AD2-17A4-4072-A8BA-856169C6AFA5}" destId="{11CE5D37-CC51-4875-BB71-C4F2E81F7280}" srcOrd="0" destOrd="0" presId="urn:microsoft.com/office/officeart/2005/8/layout/radial1"/>
    <dgm:cxn modelId="{E94C3E4D-2F99-D843-8FCB-5432F17C1621}" type="presOf" srcId="{64B7DB8E-4645-4585-987C-111F9EA96FBB}" destId="{695307D8-6829-41F1-A7DF-561DF3486CFE}" srcOrd="0" destOrd="0" presId="urn:microsoft.com/office/officeart/2005/8/layout/radial1"/>
    <dgm:cxn modelId="{03B0014E-6003-8B4B-B200-27D15AF4AFCB}" type="presOf" srcId="{615FAB60-B315-4066-877E-C4CA38364FA7}" destId="{1B246B84-5EC7-4195-A2B8-B6711C27AB37}" srcOrd="0" destOrd="0" presId="urn:microsoft.com/office/officeart/2005/8/layout/radial1"/>
    <dgm:cxn modelId="{3B1F2B54-50D1-484F-A72F-5294135AB5A0}" type="presOf" srcId="{BC15A915-63BA-42E0-ABBD-0C18C78DD50F}" destId="{22F668D1-CA4B-4938-9B17-7117B283F9CE}" srcOrd="0" destOrd="0" presId="urn:microsoft.com/office/officeart/2005/8/layout/radial1"/>
    <dgm:cxn modelId="{DAE10755-7074-5D4E-96E6-E012D00E8284}" type="presOf" srcId="{4AE1A52D-1A15-4186-853D-71999ADEBF2A}" destId="{9A01FE68-3A8B-4118-BF06-EC25438365C8}" srcOrd="0" destOrd="0" presId="urn:microsoft.com/office/officeart/2005/8/layout/radial1"/>
    <dgm:cxn modelId="{7E825F56-FF4E-EE45-B2A5-0043FDC06495}" type="presOf" srcId="{C1203B27-0226-4230-B296-B2603B72AF63}" destId="{FAB5B322-8527-435F-A76B-75229D446D9E}" srcOrd="0" destOrd="0" presId="urn:microsoft.com/office/officeart/2005/8/layout/radial1"/>
    <dgm:cxn modelId="{CB23CF6A-EAB7-4EE7-8CEB-5A4E93E82159}" srcId="{04F0C493-FC13-440A-B509-E0E0C6AA5BB7}" destId="{4AE1A52D-1A15-4186-853D-71999ADEBF2A}" srcOrd="2" destOrd="0" parTransId="{4C31CB05-B0CC-4D7F-9BF0-5932F59C5A11}" sibTransId="{8B064265-C1EF-45F4-96CC-A2C6E15E36E2}"/>
    <dgm:cxn modelId="{633DF06B-F9F1-4A6C-9E02-8083E75F3B3F}" srcId="{04F0C493-FC13-440A-B509-E0E0C6AA5BB7}" destId="{F2651B7B-19C8-461E-900B-42A3DDBAC7D9}" srcOrd="5" destOrd="0" parTransId="{82C19E9A-B28B-4C58-96D6-019C7DC1998B}" sibTransId="{EBBFA907-2CB1-444B-B0CD-E294CD02A192}"/>
    <dgm:cxn modelId="{68F86F74-F9F8-3E43-92B4-4DD34749785C}" type="presOf" srcId="{82C19E9A-B28B-4C58-96D6-019C7DC1998B}" destId="{12557EB9-6053-49F6-BE39-9BF8330B491B}" srcOrd="1" destOrd="0" presId="urn:microsoft.com/office/officeart/2005/8/layout/radial1"/>
    <dgm:cxn modelId="{F26A7274-1EDE-6D45-B128-7E0191306375}" type="presOf" srcId="{16BECF8D-461F-4755-97A9-E3FCBDC96A19}" destId="{A3C75885-26DD-4D09-9DAC-6EB10EDB3939}" srcOrd="0" destOrd="0" presId="urn:microsoft.com/office/officeart/2005/8/layout/radial1"/>
    <dgm:cxn modelId="{B04E1E7A-D10C-4DCF-9F23-66BA7E4C7616}" srcId="{04F0C493-FC13-440A-B509-E0E0C6AA5BB7}" destId="{1D4511AF-DC8B-43D1-8800-3C8689331298}" srcOrd="3" destOrd="0" parTransId="{BC15A915-63BA-42E0-ABBD-0C18C78DD50F}" sibTransId="{7486CC44-BC56-426F-8AD8-39E49A90F81F}"/>
    <dgm:cxn modelId="{1330B87C-AEC6-CB41-9C08-A2CA667C96A3}" type="presOf" srcId="{BC15A915-63BA-42E0-ABBD-0C18C78DD50F}" destId="{1AF4CDB3-45A8-466F-8C48-06CC77DCA65C}" srcOrd="1" destOrd="0" presId="urn:microsoft.com/office/officeart/2005/8/layout/radial1"/>
    <dgm:cxn modelId="{D4DBF47F-07A3-4B62-BEF1-6331A2375EAF}" srcId="{04F0C493-FC13-440A-B509-E0E0C6AA5BB7}" destId="{578EC892-47C8-4B3D-856E-A863BE83CB32}" srcOrd="1" destOrd="0" parTransId="{3200EFBF-3DF9-4769-871C-C5CE75259540}" sibTransId="{FFDDEB45-4107-4AF8-B4EE-F9BCC9AAB70A}"/>
    <dgm:cxn modelId="{F236FA7F-2834-4D9B-ACBA-0D313A5212C5}" srcId="{C1203B27-0226-4230-B296-B2603B72AF63}" destId="{04F0C493-FC13-440A-B509-E0E0C6AA5BB7}" srcOrd="0" destOrd="0" parTransId="{54CC077D-4462-412D-B8F4-762A9DB6684A}" sibTransId="{F505BA04-2C17-4ADD-8EA6-32920358036D}"/>
    <dgm:cxn modelId="{35B4D881-9B7E-7B45-8E0E-E96582A2A4C2}" type="presOf" srcId="{D0243EEE-BB25-4E53-B45E-AAA0DEF2E404}" destId="{0AE6A9D2-753E-4A15-AF69-275A1A70D615}" srcOrd="0" destOrd="0" presId="urn:microsoft.com/office/officeart/2005/8/layout/radial1"/>
    <dgm:cxn modelId="{9E65A484-931B-E94D-92B8-708C546F8024}" type="presOf" srcId="{3200EFBF-3DF9-4769-871C-C5CE75259540}" destId="{96D6F413-8ABC-4DD8-B470-E706B53BCE38}" srcOrd="1" destOrd="0" presId="urn:microsoft.com/office/officeart/2005/8/layout/radial1"/>
    <dgm:cxn modelId="{0DE0FE99-3234-4CD9-B73A-AA02838C6950}" srcId="{04F0C493-FC13-440A-B509-E0E0C6AA5BB7}" destId="{16BECF8D-461F-4755-97A9-E3FCBDC96A19}" srcOrd="8" destOrd="0" parTransId="{BC968AD2-17A4-4072-A8BA-856169C6AFA5}" sibTransId="{FE1BAAA6-CA4E-47AB-8614-0AE06AFF63C2}"/>
    <dgm:cxn modelId="{A9CF289E-499D-4158-8BE6-E8AF595C057E}" srcId="{04F0C493-FC13-440A-B509-E0E0C6AA5BB7}" destId="{2281FE82-2540-4B90-A899-6503EA506A76}" srcOrd="7" destOrd="0" parTransId="{64B7DB8E-4645-4585-987C-111F9EA96FBB}" sibTransId="{AEE673F6-018F-4425-B455-8A72407BD7AB}"/>
    <dgm:cxn modelId="{776E5BA0-3C3D-5247-A5DB-0B333C3A21FD}" type="presOf" srcId="{2281FE82-2540-4B90-A899-6503EA506A76}" destId="{BE12B341-1E92-42A6-989C-92A2F0E19E13}" srcOrd="0" destOrd="0" presId="urn:microsoft.com/office/officeart/2005/8/layout/radial1"/>
    <dgm:cxn modelId="{E9E8BEA4-20A0-5A41-9A98-E3ADF12CBDE2}" type="presOf" srcId="{B3AB042D-3D3E-4057-8153-C768691DC423}" destId="{5821BB57-EF28-4E43-A715-EB89C8ECA8E2}" srcOrd="0" destOrd="0" presId="urn:microsoft.com/office/officeart/2005/8/layout/radial1"/>
    <dgm:cxn modelId="{3D998EB5-7FC4-5E48-A118-1E1D9902B854}" type="presOf" srcId="{C00ABAE3-2467-4FD6-9A61-392A4E59347D}" destId="{33C91F41-7F0B-4F6F-B98E-9E32B462D1DB}" srcOrd="1" destOrd="0" presId="urn:microsoft.com/office/officeart/2005/8/layout/radial1"/>
    <dgm:cxn modelId="{C41386BD-4782-864C-823A-34BD6FBAE914}" type="presOf" srcId="{D17FDD56-489C-4B8B-991D-48D6B27ED08A}" destId="{93AEED9F-DF9B-4780-A892-DB1B63C2FFB1}" srcOrd="0" destOrd="0" presId="urn:microsoft.com/office/officeart/2005/8/layout/radial1"/>
    <dgm:cxn modelId="{FC001ACD-92FD-4970-BBD4-44F479DAC3D1}" srcId="{04F0C493-FC13-440A-B509-E0E0C6AA5BB7}" destId="{44B6B23B-6308-4886-9433-5AD42C064F51}" srcOrd="4" destOrd="0" parTransId="{D17FDD56-489C-4B8B-991D-48D6B27ED08A}" sibTransId="{4A544EE1-0C21-4EE8-A10A-4BE098634966}"/>
    <dgm:cxn modelId="{CE27E1CF-6D41-B348-A955-B59EDEC617EE}" type="presOf" srcId="{578EC892-47C8-4B3D-856E-A863BE83CB32}" destId="{C437EE51-4ABC-4C46-AAE1-D8286789DEAF}" srcOrd="0" destOrd="0" presId="urn:microsoft.com/office/officeart/2005/8/layout/radial1"/>
    <dgm:cxn modelId="{2A9544D2-58F8-4F73-8DCF-D88C11CFDA05}" srcId="{04F0C493-FC13-440A-B509-E0E0C6AA5BB7}" destId="{D0243EEE-BB25-4E53-B45E-AAA0DEF2E404}" srcOrd="0" destOrd="0" parTransId="{615FAB60-B315-4066-877E-C4CA38364FA7}" sibTransId="{A2F6894B-6A2F-4A10-898D-217656ABE77E}"/>
    <dgm:cxn modelId="{582847D4-CDFD-3D4F-87B6-26E6D6EDA352}" type="presOf" srcId="{3200EFBF-3DF9-4769-871C-C5CE75259540}" destId="{08128096-D165-4877-97AD-2D9B500E009D}" srcOrd="0" destOrd="0" presId="urn:microsoft.com/office/officeart/2005/8/layout/radial1"/>
    <dgm:cxn modelId="{57795FD5-CE4F-0442-9907-194EB07F69B8}" type="presOf" srcId="{D17FDD56-489C-4B8B-991D-48D6B27ED08A}" destId="{949F74F2-A961-42A5-90FD-8756CC438949}" srcOrd="1" destOrd="0" presId="urn:microsoft.com/office/officeart/2005/8/layout/radial1"/>
    <dgm:cxn modelId="{CD5C2CE0-DFB8-C04B-9015-617FF8BFC5CB}" type="presOf" srcId="{82C19E9A-B28B-4C58-96D6-019C7DC1998B}" destId="{8A362FC1-CE6A-4504-AF97-293481C8B17C}" srcOrd="0" destOrd="0" presId="urn:microsoft.com/office/officeart/2005/8/layout/radial1"/>
    <dgm:cxn modelId="{C7D8CBE2-76DF-3245-A7D5-E6F8163CBE09}" type="presOf" srcId="{BC968AD2-17A4-4072-A8BA-856169C6AFA5}" destId="{3647A2BE-01C7-44AB-A8D9-620B12E2BCA7}" srcOrd="1" destOrd="0" presId="urn:microsoft.com/office/officeart/2005/8/layout/radial1"/>
    <dgm:cxn modelId="{38B322E4-BADA-C045-8F52-07B20EDE94B0}" type="presOf" srcId="{615FAB60-B315-4066-877E-C4CA38364FA7}" destId="{44DFF481-A794-4EC3-8622-F180DF46A0CC}" srcOrd="1" destOrd="0" presId="urn:microsoft.com/office/officeart/2005/8/layout/radial1"/>
    <dgm:cxn modelId="{A4951CE8-3F3B-EF40-8642-B55F9A455192}" type="presOf" srcId="{64B7DB8E-4645-4585-987C-111F9EA96FBB}" destId="{5CA363AE-E236-489B-97C9-0F18D00A5973}" srcOrd="1" destOrd="0" presId="urn:microsoft.com/office/officeart/2005/8/layout/radial1"/>
    <dgm:cxn modelId="{D5A726F2-77FB-4A43-9689-A7E666A9BE27}" type="presOf" srcId="{44B6B23B-6308-4886-9433-5AD42C064F51}" destId="{13E27598-CFDF-4594-881D-A11032137B04}" srcOrd="0" destOrd="0" presId="urn:microsoft.com/office/officeart/2005/8/layout/radial1"/>
    <dgm:cxn modelId="{502AA9FB-A640-0147-8CB2-B3368D557FCC}" type="presOf" srcId="{4C31CB05-B0CC-4D7F-9BF0-5932F59C5A11}" destId="{CEF8B824-6208-407E-AA60-3C85D8124FD5}" srcOrd="1" destOrd="0" presId="urn:microsoft.com/office/officeart/2005/8/layout/radial1"/>
    <dgm:cxn modelId="{6B76D2FD-1187-E449-813E-B855C6B4FA18}" type="presOf" srcId="{04F0C493-FC13-440A-B509-E0E0C6AA5BB7}" destId="{141F14D5-36B5-4C51-B16B-6AC1DF10B883}" srcOrd="0" destOrd="0" presId="urn:microsoft.com/office/officeart/2005/8/layout/radial1"/>
    <dgm:cxn modelId="{14B485FB-08DA-7C4D-BCC8-FC39458BF4C6}" type="presParOf" srcId="{FAB5B322-8527-435F-A76B-75229D446D9E}" destId="{141F14D5-36B5-4C51-B16B-6AC1DF10B883}" srcOrd="0" destOrd="0" presId="urn:microsoft.com/office/officeart/2005/8/layout/radial1"/>
    <dgm:cxn modelId="{0C38C702-0EF0-6645-8A6F-DF1FEA3554A9}" type="presParOf" srcId="{FAB5B322-8527-435F-A76B-75229D446D9E}" destId="{1B246B84-5EC7-4195-A2B8-B6711C27AB37}" srcOrd="1" destOrd="0" presId="urn:microsoft.com/office/officeart/2005/8/layout/radial1"/>
    <dgm:cxn modelId="{2856709F-62ED-1942-82F2-DBB1F5CD9A99}" type="presParOf" srcId="{1B246B84-5EC7-4195-A2B8-B6711C27AB37}" destId="{44DFF481-A794-4EC3-8622-F180DF46A0CC}" srcOrd="0" destOrd="0" presId="urn:microsoft.com/office/officeart/2005/8/layout/radial1"/>
    <dgm:cxn modelId="{E238A3A3-D039-DE48-B367-C0D66CB8705C}" type="presParOf" srcId="{FAB5B322-8527-435F-A76B-75229D446D9E}" destId="{0AE6A9D2-753E-4A15-AF69-275A1A70D615}" srcOrd="2" destOrd="0" presId="urn:microsoft.com/office/officeart/2005/8/layout/radial1"/>
    <dgm:cxn modelId="{FB34735C-BDD1-7D46-BBB8-543296BD3B13}" type="presParOf" srcId="{FAB5B322-8527-435F-A76B-75229D446D9E}" destId="{08128096-D165-4877-97AD-2D9B500E009D}" srcOrd="3" destOrd="0" presId="urn:microsoft.com/office/officeart/2005/8/layout/radial1"/>
    <dgm:cxn modelId="{74571CB8-68B1-0343-9C35-D82D5F371F9D}" type="presParOf" srcId="{08128096-D165-4877-97AD-2D9B500E009D}" destId="{96D6F413-8ABC-4DD8-B470-E706B53BCE38}" srcOrd="0" destOrd="0" presId="urn:microsoft.com/office/officeart/2005/8/layout/radial1"/>
    <dgm:cxn modelId="{0735454E-A744-224E-9EED-89AF9F54AB0C}" type="presParOf" srcId="{FAB5B322-8527-435F-A76B-75229D446D9E}" destId="{C437EE51-4ABC-4C46-AAE1-D8286789DEAF}" srcOrd="4" destOrd="0" presId="urn:microsoft.com/office/officeart/2005/8/layout/radial1"/>
    <dgm:cxn modelId="{23C389DC-99E2-0F42-857B-CD925A194149}" type="presParOf" srcId="{FAB5B322-8527-435F-A76B-75229D446D9E}" destId="{C3B84E4B-CADA-49AA-A5D6-3071F75C2D05}" srcOrd="5" destOrd="0" presId="urn:microsoft.com/office/officeart/2005/8/layout/radial1"/>
    <dgm:cxn modelId="{285D4D55-6F11-2240-8CC0-A1964D846F11}" type="presParOf" srcId="{C3B84E4B-CADA-49AA-A5D6-3071F75C2D05}" destId="{CEF8B824-6208-407E-AA60-3C85D8124FD5}" srcOrd="0" destOrd="0" presId="urn:microsoft.com/office/officeart/2005/8/layout/radial1"/>
    <dgm:cxn modelId="{05905768-853B-F049-9B5E-1708E7D6DD71}" type="presParOf" srcId="{FAB5B322-8527-435F-A76B-75229D446D9E}" destId="{9A01FE68-3A8B-4118-BF06-EC25438365C8}" srcOrd="6" destOrd="0" presId="urn:microsoft.com/office/officeart/2005/8/layout/radial1"/>
    <dgm:cxn modelId="{8BC5D0C7-F2E2-0849-8A84-93220ADEFEC1}" type="presParOf" srcId="{FAB5B322-8527-435F-A76B-75229D446D9E}" destId="{22F668D1-CA4B-4938-9B17-7117B283F9CE}" srcOrd="7" destOrd="0" presId="urn:microsoft.com/office/officeart/2005/8/layout/radial1"/>
    <dgm:cxn modelId="{BA267B35-6FB9-4F49-83F7-67C505257C36}" type="presParOf" srcId="{22F668D1-CA4B-4938-9B17-7117B283F9CE}" destId="{1AF4CDB3-45A8-466F-8C48-06CC77DCA65C}" srcOrd="0" destOrd="0" presId="urn:microsoft.com/office/officeart/2005/8/layout/radial1"/>
    <dgm:cxn modelId="{9D389654-9E2E-0940-8A9A-1B26EA2241CF}" type="presParOf" srcId="{FAB5B322-8527-435F-A76B-75229D446D9E}" destId="{80DF158D-FFD1-4DCD-8A29-8633B2776FD8}" srcOrd="8" destOrd="0" presId="urn:microsoft.com/office/officeart/2005/8/layout/radial1"/>
    <dgm:cxn modelId="{47AD97F3-E051-A243-99BB-B2267C244BC1}" type="presParOf" srcId="{FAB5B322-8527-435F-A76B-75229D446D9E}" destId="{93AEED9F-DF9B-4780-A892-DB1B63C2FFB1}" srcOrd="9" destOrd="0" presId="urn:microsoft.com/office/officeart/2005/8/layout/radial1"/>
    <dgm:cxn modelId="{F9277953-B9E1-7A4B-B6C4-928C68CA460B}" type="presParOf" srcId="{93AEED9F-DF9B-4780-A892-DB1B63C2FFB1}" destId="{949F74F2-A961-42A5-90FD-8756CC438949}" srcOrd="0" destOrd="0" presId="urn:microsoft.com/office/officeart/2005/8/layout/radial1"/>
    <dgm:cxn modelId="{8016671A-14B4-C942-B0E1-4179D3299557}" type="presParOf" srcId="{FAB5B322-8527-435F-A76B-75229D446D9E}" destId="{13E27598-CFDF-4594-881D-A11032137B04}" srcOrd="10" destOrd="0" presId="urn:microsoft.com/office/officeart/2005/8/layout/radial1"/>
    <dgm:cxn modelId="{31BF1778-2332-F145-82B1-E101B784AA13}" type="presParOf" srcId="{FAB5B322-8527-435F-A76B-75229D446D9E}" destId="{8A362FC1-CE6A-4504-AF97-293481C8B17C}" srcOrd="11" destOrd="0" presId="urn:microsoft.com/office/officeart/2005/8/layout/radial1"/>
    <dgm:cxn modelId="{1090A205-8E95-7449-A266-BF34209B9FD7}" type="presParOf" srcId="{8A362FC1-CE6A-4504-AF97-293481C8B17C}" destId="{12557EB9-6053-49F6-BE39-9BF8330B491B}" srcOrd="0" destOrd="0" presId="urn:microsoft.com/office/officeart/2005/8/layout/radial1"/>
    <dgm:cxn modelId="{C1D7FC8E-A39C-BB47-9484-EE6FC8B5075F}" type="presParOf" srcId="{FAB5B322-8527-435F-A76B-75229D446D9E}" destId="{D6567C7E-FDCB-423F-B3F4-25F31859D879}" srcOrd="12" destOrd="0" presId="urn:microsoft.com/office/officeart/2005/8/layout/radial1"/>
    <dgm:cxn modelId="{AC4D2997-3F11-F74F-8FF5-234F94AAFCE4}" type="presParOf" srcId="{FAB5B322-8527-435F-A76B-75229D446D9E}" destId="{3AD0EC95-630A-47FB-A2D3-9D09C9330777}" srcOrd="13" destOrd="0" presId="urn:microsoft.com/office/officeart/2005/8/layout/radial1"/>
    <dgm:cxn modelId="{98EB11D9-5EE9-574A-8A46-0AE72E1EB1EE}" type="presParOf" srcId="{3AD0EC95-630A-47FB-A2D3-9D09C9330777}" destId="{33C91F41-7F0B-4F6F-B98E-9E32B462D1DB}" srcOrd="0" destOrd="0" presId="urn:microsoft.com/office/officeart/2005/8/layout/radial1"/>
    <dgm:cxn modelId="{DDE82D22-5D85-5440-A5A1-61BF84F81860}" type="presParOf" srcId="{FAB5B322-8527-435F-A76B-75229D446D9E}" destId="{5821BB57-EF28-4E43-A715-EB89C8ECA8E2}" srcOrd="14" destOrd="0" presId="urn:microsoft.com/office/officeart/2005/8/layout/radial1"/>
    <dgm:cxn modelId="{EFE0EC88-EDEB-3148-BA4A-153539BA92BB}" type="presParOf" srcId="{FAB5B322-8527-435F-A76B-75229D446D9E}" destId="{695307D8-6829-41F1-A7DF-561DF3486CFE}" srcOrd="15" destOrd="0" presId="urn:microsoft.com/office/officeart/2005/8/layout/radial1"/>
    <dgm:cxn modelId="{785A351F-F577-164E-AF3E-35BDF2CA32ED}" type="presParOf" srcId="{695307D8-6829-41F1-A7DF-561DF3486CFE}" destId="{5CA363AE-E236-489B-97C9-0F18D00A5973}" srcOrd="0" destOrd="0" presId="urn:microsoft.com/office/officeart/2005/8/layout/radial1"/>
    <dgm:cxn modelId="{64BD462E-86AA-3C41-96B9-AA17067C2180}" type="presParOf" srcId="{FAB5B322-8527-435F-A76B-75229D446D9E}" destId="{BE12B341-1E92-42A6-989C-92A2F0E19E13}" srcOrd="16" destOrd="0" presId="urn:microsoft.com/office/officeart/2005/8/layout/radial1"/>
    <dgm:cxn modelId="{17287D5F-AA39-6C4D-B0CA-8072F86E1F1C}" type="presParOf" srcId="{FAB5B322-8527-435F-A76B-75229D446D9E}" destId="{11CE5D37-CC51-4875-BB71-C4F2E81F7280}" srcOrd="17" destOrd="0" presId="urn:microsoft.com/office/officeart/2005/8/layout/radial1"/>
    <dgm:cxn modelId="{C18EF800-50F3-0A40-9755-08933EA30E72}" type="presParOf" srcId="{11CE5D37-CC51-4875-BB71-C4F2E81F7280}" destId="{3647A2BE-01C7-44AB-A8D9-620B12E2BCA7}" srcOrd="0" destOrd="0" presId="urn:microsoft.com/office/officeart/2005/8/layout/radial1"/>
    <dgm:cxn modelId="{13EA2DDD-E8E3-D148-BCF5-DB4961DE155E}" type="presParOf" srcId="{FAB5B322-8527-435F-A76B-75229D446D9E}" destId="{A3C75885-26DD-4D09-9DAC-6EB10EDB3939}" srcOrd="18"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F14D5-36B5-4C51-B16B-6AC1DF10B883}">
      <dsp:nvSpPr>
        <dsp:cNvPr id="0" name=""/>
        <dsp:cNvSpPr/>
      </dsp:nvSpPr>
      <dsp:spPr>
        <a:xfrm>
          <a:off x="3816543" y="2166739"/>
          <a:ext cx="1126740" cy="1126740"/>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a:ln/>
              <a:effectLst/>
              <a:latin typeface="Arial" charset="0"/>
            </a:rPr>
            <a:t>Patient’s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a:ln/>
              <a:effectLst/>
              <a:latin typeface="Arial" charset="0"/>
            </a:rPr>
            <a:t>continuum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a:ln/>
              <a:effectLst/>
              <a:latin typeface="Arial" charset="0"/>
            </a:rPr>
            <a:t>of confusion</a:t>
          </a:r>
        </a:p>
      </dsp:txBody>
      <dsp:txXfrm>
        <a:off x="3981550" y="2331746"/>
        <a:ext cx="796726" cy="796726"/>
      </dsp:txXfrm>
    </dsp:sp>
    <dsp:sp modelId="{1B246B84-5EC7-4195-A2B8-B6711C27AB37}">
      <dsp:nvSpPr>
        <dsp:cNvPr id="0" name=""/>
        <dsp:cNvSpPr/>
      </dsp:nvSpPr>
      <dsp:spPr>
        <a:xfrm rot="16200000">
          <a:off x="3870642" y="1645891"/>
          <a:ext cx="1018543" cy="23152"/>
        </a:xfrm>
        <a:custGeom>
          <a:avLst/>
          <a:gdLst/>
          <a:ahLst/>
          <a:cxnLst/>
          <a:rect l="0" t="0" r="0" b="0"/>
          <a:pathLst>
            <a:path>
              <a:moveTo>
                <a:pt x="0" y="11576"/>
              </a:moveTo>
              <a:lnTo>
                <a:pt x="1018543" y="1157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54450" y="1632004"/>
        <a:ext cx="50927" cy="50927"/>
      </dsp:txXfrm>
    </dsp:sp>
    <dsp:sp modelId="{0AE6A9D2-753E-4A15-AF69-275A1A70D615}">
      <dsp:nvSpPr>
        <dsp:cNvPr id="0" name=""/>
        <dsp:cNvSpPr/>
      </dsp:nvSpPr>
      <dsp:spPr>
        <a:xfrm>
          <a:off x="3816543" y="21455"/>
          <a:ext cx="1126740" cy="1126740"/>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Pre-visit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Scheduling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appointment</a:t>
          </a:r>
        </a:p>
      </dsp:txBody>
      <dsp:txXfrm>
        <a:off x="3981550" y="186462"/>
        <a:ext cx="796726" cy="796726"/>
      </dsp:txXfrm>
    </dsp:sp>
    <dsp:sp modelId="{08128096-D165-4877-97AD-2D9B500E009D}">
      <dsp:nvSpPr>
        <dsp:cNvPr id="0" name=""/>
        <dsp:cNvSpPr/>
      </dsp:nvSpPr>
      <dsp:spPr>
        <a:xfrm rot="18600000">
          <a:off x="4560123" y="1896841"/>
          <a:ext cx="1018543" cy="23152"/>
        </a:xfrm>
        <a:custGeom>
          <a:avLst/>
          <a:gdLst/>
          <a:ahLst/>
          <a:cxnLst/>
          <a:rect l="0" t="0" r="0" b="0"/>
          <a:pathLst>
            <a:path>
              <a:moveTo>
                <a:pt x="0" y="11576"/>
              </a:moveTo>
              <a:lnTo>
                <a:pt x="1018543" y="1157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43931" y="1882954"/>
        <a:ext cx="50927" cy="50927"/>
      </dsp:txXfrm>
    </dsp:sp>
    <dsp:sp modelId="{C437EE51-4ABC-4C46-AAE1-D8286789DEAF}">
      <dsp:nvSpPr>
        <dsp:cNvPr id="0" name=""/>
        <dsp:cNvSpPr/>
      </dsp:nvSpPr>
      <dsp:spPr>
        <a:xfrm>
          <a:off x="5195505" y="523356"/>
          <a:ext cx="1126740" cy="1126740"/>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Pre-visit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Visit reason, obtain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records, directions</a:t>
          </a:r>
        </a:p>
      </dsp:txBody>
      <dsp:txXfrm>
        <a:off x="5360512" y="688363"/>
        <a:ext cx="796726" cy="796726"/>
      </dsp:txXfrm>
    </dsp:sp>
    <dsp:sp modelId="{C3B84E4B-CADA-49AA-A5D6-3071F75C2D05}">
      <dsp:nvSpPr>
        <dsp:cNvPr id="0" name=""/>
        <dsp:cNvSpPr/>
      </dsp:nvSpPr>
      <dsp:spPr>
        <a:xfrm rot="21000000">
          <a:off x="4926988" y="2532271"/>
          <a:ext cx="1018543" cy="23152"/>
        </a:xfrm>
        <a:custGeom>
          <a:avLst/>
          <a:gdLst/>
          <a:ahLst/>
          <a:cxnLst/>
          <a:rect l="0" t="0" r="0" b="0"/>
          <a:pathLst>
            <a:path>
              <a:moveTo>
                <a:pt x="0" y="11576"/>
              </a:moveTo>
              <a:lnTo>
                <a:pt x="1018543" y="1157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10796" y="2518383"/>
        <a:ext cx="50927" cy="50927"/>
      </dsp:txXfrm>
    </dsp:sp>
    <dsp:sp modelId="{9A01FE68-3A8B-4118-BF06-EC25438365C8}">
      <dsp:nvSpPr>
        <dsp:cNvPr id="0" name=""/>
        <dsp:cNvSpPr/>
      </dsp:nvSpPr>
      <dsp:spPr>
        <a:xfrm>
          <a:off x="5929236" y="1794214"/>
          <a:ext cx="1126740" cy="1126740"/>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kern="1200" cap="none" normalizeH="0" baseline="0" dirty="0">
              <a:ln/>
              <a:effectLst/>
              <a:latin typeface="Arial" charset="0"/>
            </a:rPr>
            <a:t>In office, PP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kern="1200" cap="none" normalizeH="0" baseline="0" dirty="0">
              <a:ln/>
              <a:effectLst/>
              <a:latin typeface="Arial" charset="0"/>
            </a:rPr>
            <a:t>Registration, new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kern="1200" cap="none" normalizeH="0" baseline="0" dirty="0">
              <a:ln/>
              <a:effectLst/>
              <a:latin typeface="Arial" charset="0"/>
            </a:rPr>
            <a:t>forms, insurance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700" b="0" i="0" u="none" strike="noStrike" kern="1200" cap="none" normalizeH="0" baseline="0" dirty="0">
            <a:ln/>
            <a:effectLst/>
            <a:latin typeface="Arial" charset="0"/>
          </a:endParaRPr>
        </a:p>
      </dsp:txBody>
      <dsp:txXfrm>
        <a:off x="6094243" y="1959221"/>
        <a:ext cx="796726" cy="796726"/>
      </dsp:txXfrm>
    </dsp:sp>
    <dsp:sp modelId="{22F668D1-CA4B-4938-9B17-7117B283F9CE}">
      <dsp:nvSpPr>
        <dsp:cNvPr id="0" name=""/>
        <dsp:cNvSpPr/>
      </dsp:nvSpPr>
      <dsp:spPr>
        <a:xfrm rot="1800000">
          <a:off x="4799577" y="3254854"/>
          <a:ext cx="1018543" cy="23152"/>
        </a:xfrm>
        <a:custGeom>
          <a:avLst/>
          <a:gdLst/>
          <a:ahLst/>
          <a:cxnLst/>
          <a:rect l="0" t="0" r="0" b="0"/>
          <a:pathLst>
            <a:path>
              <a:moveTo>
                <a:pt x="0" y="11576"/>
              </a:moveTo>
              <a:lnTo>
                <a:pt x="1018543" y="1157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83385" y="3240967"/>
        <a:ext cx="50927" cy="50927"/>
      </dsp:txXfrm>
    </dsp:sp>
    <dsp:sp modelId="{80DF158D-FFD1-4DCD-8A29-8633B2776FD8}">
      <dsp:nvSpPr>
        <dsp:cNvPr id="0" name=""/>
        <dsp:cNvSpPr/>
      </dsp:nvSpPr>
      <dsp:spPr>
        <a:xfrm>
          <a:off x="5674414" y="3239381"/>
          <a:ext cx="1126740" cy="1126740"/>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In office, PP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Problem, health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status, histor</a:t>
          </a:r>
          <a:r>
            <a:rPr kumimoji="0" lang="en-US" sz="900" b="0" i="0" u="none" strike="noStrike" kern="1200" cap="none" normalizeH="0" baseline="0" dirty="0">
              <a:ln/>
              <a:effectLst/>
              <a:latin typeface="Arial" charset="0"/>
            </a:rPr>
            <a:t>y</a:t>
          </a:r>
        </a:p>
      </dsp:txBody>
      <dsp:txXfrm>
        <a:off x="5839421" y="3404388"/>
        <a:ext cx="796726" cy="796726"/>
      </dsp:txXfrm>
    </dsp:sp>
    <dsp:sp modelId="{93AEED9F-DF9B-4780-A892-DB1B63C2FFB1}">
      <dsp:nvSpPr>
        <dsp:cNvPr id="0" name=""/>
        <dsp:cNvSpPr/>
      </dsp:nvSpPr>
      <dsp:spPr>
        <a:xfrm rot="4200000">
          <a:off x="4237507" y="3726487"/>
          <a:ext cx="1018543" cy="23152"/>
        </a:xfrm>
        <a:custGeom>
          <a:avLst/>
          <a:gdLst/>
          <a:ahLst/>
          <a:cxnLst/>
          <a:rect l="0" t="0" r="0" b="0"/>
          <a:pathLst>
            <a:path>
              <a:moveTo>
                <a:pt x="0" y="11576"/>
              </a:moveTo>
              <a:lnTo>
                <a:pt x="1018543" y="1157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721315" y="3712599"/>
        <a:ext cx="50927" cy="50927"/>
      </dsp:txXfrm>
    </dsp:sp>
    <dsp:sp modelId="{13E27598-CFDF-4594-881D-A11032137B04}">
      <dsp:nvSpPr>
        <dsp:cNvPr id="0" name=""/>
        <dsp:cNvSpPr/>
      </dsp:nvSpPr>
      <dsp:spPr>
        <a:xfrm>
          <a:off x="4550274" y="4182647"/>
          <a:ext cx="1126740" cy="1126740"/>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See Clinician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Med list, sources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of care</a:t>
          </a:r>
        </a:p>
      </dsp:txBody>
      <dsp:txXfrm>
        <a:off x="4715281" y="4347654"/>
        <a:ext cx="796726" cy="796726"/>
      </dsp:txXfrm>
    </dsp:sp>
    <dsp:sp modelId="{8A362FC1-CE6A-4504-AF97-293481C8B17C}">
      <dsp:nvSpPr>
        <dsp:cNvPr id="0" name=""/>
        <dsp:cNvSpPr/>
      </dsp:nvSpPr>
      <dsp:spPr>
        <a:xfrm rot="6600000">
          <a:off x="3503777" y="3726487"/>
          <a:ext cx="1018543" cy="23152"/>
        </a:xfrm>
        <a:custGeom>
          <a:avLst/>
          <a:gdLst/>
          <a:ahLst/>
          <a:cxnLst/>
          <a:rect l="0" t="0" r="0" b="0"/>
          <a:pathLst>
            <a:path>
              <a:moveTo>
                <a:pt x="0" y="11576"/>
              </a:moveTo>
              <a:lnTo>
                <a:pt x="1018543" y="1157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987585" y="3712599"/>
        <a:ext cx="50927" cy="50927"/>
      </dsp:txXfrm>
    </dsp:sp>
    <dsp:sp modelId="{D6567C7E-FDCB-423F-B3F4-25F31859D879}">
      <dsp:nvSpPr>
        <dsp:cNvPr id="0" name=""/>
        <dsp:cNvSpPr/>
      </dsp:nvSpPr>
      <dsp:spPr>
        <a:xfrm>
          <a:off x="3082813" y="4182647"/>
          <a:ext cx="1126740" cy="1126740"/>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kern="1200" cap="none" normalizeH="0" baseline="0" dirty="0">
              <a:ln/>
              <a:effectLst/>
              <a:latin typeface="Arial" charset="0"/>
            </a:rPr>
            <a:t>With Clinician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kern="1200" cap="none" normalizeH="0" baseline="0" dirty="0">
              <a:ln/>
              <a:effectLst/>
              <a:latin typeface="Arial" charset="0"/>
            </a:rPr>
            <a:t>Adjust/Add med, new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kern="1200" cap="none" normalizeH="0" baseline="0" dirty="0">
              <a:ln/>
              <a:effectLst/>
              <a:latin typeface="Arial" charset="0"/>
            </a:rPr>
            <a:t>Tests or referrals</a:t>
          </a:r>
        </a:p>
      </dsp:txBody>
      <dsp:txXfrm>
        <a:off x="3247820" y="4347654"/>
        <a:ext cx="796726" cy="796726"/>
      </dsp:txXfrm>
    </dsp:sp>
    <dsp:sp modelId="{3AD0EC95-630A-47FB-A2D3-9D09C9330777}">
      <dsp:nvSpPr>
        <dsp:cNvPr id="0" name=""/>
        <dsp:cNvSpPr/>
      </dsp:nvSpPr>
      <dsp:spPr>
        <a:xfrm rot="9000000">
          <a:off x="2941706" y="3254854"/>
          <a:ext cx="1018543" cy="23152"/>
        </a:xfrm>
        <a:custGeom>
          <a:avLst/>
          <a:gdLst/>
          <a:ahLst/>
          <a:cxnLst/>
          <a:rect l="0" t="0" r="0" b="0"/>
          <a:pathLst>
            <a:path>
              <a:moveTo>
                <a:pt x="0" y="11576"/>
              </a:moveTo>
              <a:lnTo>
                <a:pt x="1018543" y="1157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425515" y="3240967"/>
        <a:ext cx="50927" cy="50927"/>
      </dsp:txXfrm>
    </dsp:sp>
    <dsp:sp modelId="{5821BB57-EF28-4E43-A715-EB89C8ECA8E2}">
      <dsp:nvSpPr>
        <dsp:cNvPr id="0" name=""/>
        <dsp:cNvSpPr/>
      </dsp:nvSpPr>
      <dsp:spPr>
        <a:xfrm>
          <a:off x="1958673" y="3239381"/>
          <a:ext cx="1126740" cy="1126740"/>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See Educator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Pamphlets, charts,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videos</a:t>
          </a:r>
        </a:p>
      </dsp:txBody>
      <dsp:txXfrm>
        <a:off x="2123680" y="3404388"/>
        <a:ext cx="796726" cy="796726"/>
      </dsp:txXfrm>
    </dsp:sp>
    <dsp:sp modelId="{695307D8-6829-41F1-A7DF-561DF3486CFE}">
      <dsp:nvSpPr>
        <dsp:cNvPr id="0" name=""/>
        <dsp:cNvSpPr/>
      </dsp:nvSpPr>
      <dsp:spPr>
        <a:xfrm rot="11400000">
          <a:off x="2814296" y="2532271"/>
          <a:ext cx="1018543" cy="23152"/>
        </a:xfrm>
        <a:custGeom>
          <a:avLst/>
          <a:gdLst/>
          <a:ahLst/>
          <a:cxnLst/>
          <a:rect l="0" t="0" r="0" b="0"/>
          <a:pathLst>
            <a:path>
              <a:moveTo>
                <a:pt x="0" y="11576"/>
              </a:moveTo>
              <a:lnTo>
                <a:pt x="1018543" y="1157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298104" y="2518383"/>
        <a:ext cx="50927" cy="50927"/>
      </dsp:txXfrm>
    </dsp:sp>
    <dsp:sp modelId="{BE12B341-1E92-42A6-989C-92A2F0E19E13}">
      <dsp:nvSpPr>
        <dsp:cNvPr id="0" name=""/>
        <dsp:cNvSpPr/>
      </dsp:nvSpPr>
      <dsp:spPr>
        <a:xfrm>
          <a:off x="1703851" y="1794214"/>
          <a:ext cx="1126740" cy="1126740"/>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Checkout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New tests, samples,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instructions</a:t>
          </a:r>
        </a:p>
      </dsp:txBody>
      <dsp:txXfrm>
        <a:off x="1868858" y="1959221"/>
        <a:ext cx="796726" cy="796726"/>
      </dsp:txXfrm>
    </dsp:sp>
    <dsp:sp modelId="{11CE5D37-CC51-4875-BB71-C4F2E81F7280}">
      <dsp:nvSpPr>
        <dsp:cNvPr id="0" name=""/>
        <dsp:cNvSpPr/>
      </dsp:nvSpPr>
      <dsp:spPr>
        <a:xfrm rot="13800000">
          <a:off x="3181161" y="1896841"/>
          <a:ext cx="1018543" cy="23152"/>
        </a:xfrm>
        <a:custGeom>
          <a:avLst/>
          <a:gdLst/>
          <a:ahLst/>
          <a:cxnLst/>
          <a:rect l="0" t="0" r="0" b="0"/>
          <a:pathLst>
            <a:path>
              <a:moveTo>
                <a:pt x="0" y="11576"/>
              </a:moveTo>
              <a:lnTo>
                <a:pt x="1018543" y="1157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664969" y="1882954"/>
        <a:ext cx="50927" cy="50927"/>
      </dsp:txXfrm>
    </dsp:sp>
    <dsp:sp modelId="{A3C75885-26DD-4D09-9DAC-6EB10EDB3939}">
      <dsp:nvSpPr>
        <dsp:cNvPr id="0" name=""/>
        <dsp:cNvSpPr/>
      </dsp:nvSpPr>
      <dsp:spPr>
        <a:xfrm>
          <a:off x="2437581" y="523356"/>
          <a:ext cx="1126740" cy="1126740"/>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Checkout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Schedule f/u,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referrals, insurance,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a:ln/>
              <a:effectLst/>
              <a:latin typeface="Arial" charset="0"/>
            </a:rPr>
            <a:t>billing</a:t>
          </a:r>
        </a:p>
      </dsp:txBody>
      <dsp:txXfrm>
        <a:off x="2602588" y="688363"/>
        <a:ext cx="796726" cy="79672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36162" cy="352643"/>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sz="quarter" idx="1"/>
          </p:nvPr>
        </p:nvSpPr>
        <p:spPr>
          <a:xfrm>
            <a:off x="5274006" y="0"/>
            <a:ext cx="4036162" cy="352643"/>
          </a:xfrm>
          <a:prstGeom prst="rect">
            <a:avLst/>
          </a:prstGeom>
        </p:spPr>
        <p:txBody>
          <a:bodyPr vert="horz" lIns="92473" tIns="46237" rIns="92473" bIns="46237" rtlCol="0"/>
          <a:lstStyle>
            <a:lvl1pPr algn="r">
              <a:defRPr sz="1200"/>
            </a:lvl1pPr>
          </a:lstStyle>
          <a:p>
            <a:fld id="{BA91A81C-9B47-4D33-AE88-456A14DC1F25}" type="datetimeFigureOut">
              <a:rPr lang="en-US" smtClean="0"/>
              <a:t>5/25/22</a:t>
            </a:fld>
            <a:endParaRPr lang="en-US"/>
          </a:p>
        </p:txBody>
      </p:sp>
      <p:sp>
        <p:nvSpPr>
          <p:cNvPr id="4" name="Footer Placeholder 3"/>
          <p:cNvSpPr>
            <a:spLocks noGrp="1"/>
          </p:cNvSpPr>
          <p:nvPr>
            <p:ph type="ftr" sz="quarter" idx="2"/>
          </p:nvPr>
        </p:nvSpPr>
        <p:spPr>
          <a:xfrm>
            <a:off x="3" y="6673633"/>
            <a:ext cx="4036162" cy="352643"/>
          </a:xfrm>
          <a:prstGeom prst="rect">
            <a:avLst/>
          </a:prstGeom>
        </p:spPr>
        <p:txBody>
          <a:bodyPr vert="horz" lIns="92473" tIns="46237" rIns="92473" bIns="46237" rtlCol="0" anchor="b"/>
          <a:lstStyle>
            <a:lvl1pPr algn="l">
              <a:defRPr sz="1200"/>
            </a:lvl1pPr>
          </a:lstStyle>
          <a:p>
            <a:endParaRPr lang="en-US"/>
          </a:p>
        </p:txBody>
      </p:sp>
      <p:sp>
        <p:nvSpPr>
          <p:cNvPr id="5" name="Slide Number Placeholder 4"/>
          <p:cNvSpPr>
            <a:spLocks noGrp="1"/>
          </p:cNvSpPr>
          <p:nvPr>
            <p:ph type="sldNum" sz="quarter" idx="3"/>
          </p:nvPr>
        </p:nvSpPr>
        <p:spPr>
          <a:xfrm>
            <a:off x="5274006" y="6673633"/>
            <a:ext cx="4036162" cy="352643"/>
          </a:xfrm>
          <a:prstGeom prst="rect">
            <a:avLst/>
          </a:prstGeom>
        </p:spPr>
        <p:txBody>
          <a:bodyPr vert="horz" lIns="92473" tIns="46237" rIns="92473" bIns="46237" rtlCol="0" anchor="b"/>
          <a:lstStyle>
            <a:lvl1pPr algn="r">
              <a:defRPr sz="1200"/>
            </a:lvl1pPr>
          </a:lstStyle>
          <a:p>
            <a:fld id="{E7FA725E-5DC8-4134-9C32-8EA2394CE6DC}" type="slidenum">
              <a:rPr lang="en-US" smtClean="0"/>
              <a:t>‹#›</a:t>
            </a:fld>
            <a:endParaRPr lang="en-US"/>
          </a:p>
        </p:txBody>
      </p:sp>
    </p:spTree>
    <p:extLst>
      <p:ext uri="{BB962C8B-B14F-4D97-AF65-F5344CB8AC3E}">
        <p14:creationId xmlns:p14="http://schemas.microsoft.com/office/powerpoint/2010/main" val="402215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5319" cy="352534"/>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idx="1"/>
          </p:nvPr>
        </p:nvSpPr>
        <p:spPr>
          <a:xfrm>
            <a:off x="5274802" y="0"/>
            <a:ext cx="4035319" cy="352534"/>
          </a:xfrm>
          <a:prstGeom prst="rect">
            <a:avLst/>
          </a:prstGeom>
        </p:spPr>
        <p:txBody>
          <a:bodyPr vert="horz" lIns="92473" tIns="46237" rIns="92473" bIns="46237" rtlCol="0"/>
          <a:lstStyle>
            <a:lvl1pPr algn="r">
              <a:defRPr sz="1200"/>
            </a:lvl1pPr>
          </a:lstStyle>
          <a:p>
            <a:fld id="{A6273FED-6EDF-457B-AF91-FBE29F16B81F}" type="datetimeFigureOut">
              <a:rPr lang="en-US" smtClean="0"/>
              <a:t>5/25/22</a:t>
            </a:fld>
            <a:endParaRPr lang="en-US"/>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2473" tIns="46237" rIns="92473" bIns="46237" rtlCol="0" anchor="ctr"/>
          <a:lstStyle/>
          <a:p>
            <a:endParaRPr lang="en-US"/>
          </a:p>
        </p:txBody>
      </p:sp>
      <p:sp>
        <p:nvSpPr>
          <p:cNvPr id="5" name="Notes Placeholder 4"/>
          <p:cNvSpPr>
            <a:spLocks noGrp="1"/>
          </p:cNvSpPr>
          <p:nvPr>
            <p:ph type="body" sz="quarter" idx="3"/>
          </p:nvPr>
        </p:nvSpPr>
        <p:spPr>
          <a:xfrm>
            <a:off x="931228" y="3381397"/>
            <a:ext cx="7449820" cy="2766596"/>
          </a:xfrm>
          <a:prstGeom prst="rect">
            <a:avLst/>
          </a:prstGeom>
        </p:spPr>
        <p:txBody>
          <a:bodyPr vert="horz" lIns="92473" tIns="46237" rIns="92473" bIns="462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3743"/>
            <a:ext cx="4035319" cy="352533"/>
          </a:xfrm>
          <a:prstGeom prst="rect">
            <a:avLst/>
          </a:prstGeom>
        </p:spPr>
        <p:txBody>
          <a:bodyPr vert="horz" lIns="92473" tIns="46237" rIns="92473" bIns="46237" rtlCol="0" anchor="b"/>
          <a:lstStyle>
            <a:lvl1pPr algn="l">
              <a:defRPr sz="1200"/>
            </a:lvl1pPr>
          </a:lstStyle>
          <a:p>
            <a:endParaRPr lang="en-US"/>
          </a:p>
        </p:txBody>
      </p:sp>
      <p:sp>
        <p:nvSpPr>
          <p:cNvPr id="7" name="Slide Number Placeholder 6"/>
          <p:cNvSpPr>
            <a:spLocks noGrp="1"/>
          </p:cNvSpPr>
          <p:nvPr>
            <p:ph type="sldNum" sz="quarter" idx="5"/>
          </p:nvPr>
        </p:nvSpPr>
        <p:spPr>
          <a:xfrm>
            <a:off x="5274802" y="6673743"/>
            <a:ext cx="4035319" cy="352533"/>
          </a:xfrm>
          <a:prstGeom prst="rect">
            <a:avLst/>
          </a:prstGeom>
        </p:spPr>
        <p:txBody>
          <a:bodyPr vert="horz" lIns="92473" tIns="46237" rIns="92473" bIns="46237" rtlCol="0" anchor="b"/>
          <a:lstStyle>
            <a:lvl1pPr algn="r">
              <a:defRPr sz="1200"/>
            </a:lvl1pPr>
          </a:lstStyle>
          <a:p>
            <a:fld id="{BC27A673-0F58-4964-BA29-B4AAEFB528B0}" type="slidenum">
              <a:rPr lang="en-US" smtClean="0"/>
              <a:t>‹#›</a:t>
            </a:fld>
            <a:endParaRPr lang="en-US"/>
          </a:p>
        </p:txBody>
      </p:sp>
    </p:spTree>
    <p:extLst>
      <p:ext uri="{BB962C8B-B14F-4D97-AF65-F5344CB8AC3E}">
        <p14:creationId xmlns:p14="http://schemas.microsoft.com/office/powerpoint/2010/main" val="164686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Slide 40: Food for Thought!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few more sources, but I have also added them directly to Sakai as a document titled: Module Outline. Go ahead and download this document for your reference. </a:t>
            </a:r>
          </a:p>
          <a:p>
            <a:endParaRPr lang="en-US" dirty="0"/>
          </a:p>
        </p:txBody>
      </p:sp>
      <p:sp>
        <p:nvSpPr>
          <p:cNvPr id="4" name="Slide Number Placeholder 3"/>
          <p:cNvSpPr>
            <a:spLocks noGrp="1"/>
          </p:cNvSpPr>
          <p:nvPr>
            <p:ph type="sldNum" sz="quarter" idx="10"/>
          </p:nvPr>
        </p:nvSpPr>
        <p:spPr/>
        <p:txBody>
          <a:bodyPr/>
          <a:lstStyle/>
          <a:p>
            <a:fld id="{BC27A673-0F58-4964-BA29-B4AAEFB528B0}" type="slidenum">
              <a:rPr lang="en-US" smtClean="0"/>
              <a:t>22</a:t>
            </a:fld>
            <a:endParaRPr lang="en-US"/>
          </a:p>
        </p:txBody>
      </p:sp>
    </p:spTree>
    <p:extLst>
      <p:ext uri="{BB962C8B-B14F-4D97-AF65-F5344CB8AC3E}">
        <p14:creationId xmlns:p14="http://schemas.microsoft.com/office/powerpoint/2010/main" val="158443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Slide 41: References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References for this Module is your textbook, Introduction to Public Health. </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27A673-0F58-4964-BA29-B4AAEFB528B0}" type="slidenum">
              <a:rPr lang="en-US" smtClean="0"/>
              <a:t>23</a:t>
            </a:fld>
            <a:endParaRPr lang="en-US"/>
          </a:p>
        </p:txBody>
      </p:sp>
    </p:spTree>
    <p:extLst>
      <p:ext uri="{BB962C8B-B14F-4D97-AF65-F5344CB8AC3E}">
        <p14:creationId xmlns:p14="http://schemas.microsoft.com/office/powerpoint/2010/main" val="101604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Slide 42: Thank You!</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If you have any questions, please feel free to reach out to me. You can find my contact information here, on this slide, and it is also on the syllabus.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think that you might be interested in the Social and Behavioral Sciences professionally, then I have added a few good videos that explore the knowledge, skills, and abilities of someone who works as a social scientist in public health.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Lastly, as a part of your Master’s in Public Health, you will take the course, Introduction to the Social and Behavioral Sciences. This course will give you a more in-depth experience about the theory and methods in the social sciences as they apply to public health, the tools and tricks, of the trade, and it is a course that I think you will find both fascinating and intriguing.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C27A673-0F58-4964-BA29-B4AAEFB528B0}" type="slidenum">
              <a:rPr lang="en-US" smtClean="0"/>
              <a:t>24</a:t>
            </a:fld>
            <a:endParaRPr lang="en-US"/>
          </a:p>
        </p:txBody>
      </p:sp>
    </p:spTree>
    <p:extLst>
      <p:ext uri="{BB962C8B-B14F-4D97-AF65-F5344CB8AC3E}">
        <p14:creationId xmlns:p14="http://schemas.microsoft.com/office/powerpoint/2010/main" val="3468710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a:solidFill>
                  <a:schemeClr val="tx1"/>
                </a:solidFill>
                <a:effectLst/>
                <a:latin typeface="+mn-lt"/>
                <a:ea typeface="+mn-ea"/>
                <a:cs typeface="+mn-cs"/>
              </a:rPr>
              <a:t>Slide 32: Final Slide</a:t>
            </a:r>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C27A673-0F58-4964-BA29-B4AAEFB528B0}" type="slidenum">
              <a:rPr lang="en-US" smtClean="0"/>
              <a:t>25</a:t>
            </a:fld>
            <a:endParaRPr lang="en-US"/>
          </a:p>
        </p:txBody>
      </p:sp>
    </p:spTree>
    <p:extLst>
      <p:ext uri="{BB962C8B-B14F-4D97-AF65-F5344CB8AC3E}">
        <p14:creationId xmlns:p14="http://schemas.microsoft.com/office/powerpoint/2010/main" val="405155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24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416800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400541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333147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66193-6786-4355-A452-8889E6778AC9}"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68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066193-6786-4355-A452-8889E6778AC9}" type="datetimeFigureOut">
              <a:rPr lang="en-US" smtClean="0"/>
              <a:t>5/25/22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242235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066193-6786-4355-A452-8889E6778AC9}" type="datetimeFigureOut">
              <a:rPr lang="en-US" smtClean="0"/>
              <a:t>5/25/22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127150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066193-6786-4355-A452-8889E6778AC9}" type="datetimeFigureOut">
              <a:rPr lang="en-US" smtClean="0"/>
              <a:t>5/25/22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2756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066193-6786-4355-A452-8889E6778AC9}" type="datetimeFigureOut">
              <a:rPr lang="en-US" smtClean="0"/>
              <a:t>5/25/22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305393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066193-6786-4355-A452-8889E6778AC9}" type="datetimeFigureOut">
              <a:rPr lang="en-US" smtClean="0"/>
              <a:t>5/25/22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64AB1DD-A2BC-491E-B4E4-E92B1A955269}" type="slidenum">
              <a:rPr lang="en-US" smtClean="0"/>
              <a:t>‹#›</a:t>
            </a:fld>
            <a:endParaRPr lang="en-US"/>
          </a:p>
        </p:txBody>
      </p:sp>
    </p:spTree>
    <p:extLst>
      <p:ext uri="{BB962C8B-B14F-4D97-AF65-F5344CB8AC3E}">
        <p14:creationId xmlns:p14="http://schemas.microsoft.com/office/powerpoint/2010/main" val="275577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66193-6786-4355-A452-8889E6778AC9}" type="datetimeFigureOut">
              <a:rPr lang="en-US" smtClean="0"/>
              <a:t>5/25/22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192580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066193-6786-4355-A452-8889E6778AC9}" type="datetimeFigureOut">
              <a:rPr lang="en-US" smtClean="0"/>
              <a:t>5/25/22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64AB1DD-A2BC-491E-B4E4-E92B1A95526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751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ahrq.gov/health-literacy/research/tools/index.html#adult"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ahrq.gov/health-literacy/research/tools/index.html#rapid" TargetMode="External"/><Relationship Id="rId5" Type="http://schemas.openxmlformats.org/officeDocument/2006/relationships/hyperlink" Target="https://www.ahrq.gov/health-literacy/research/tools/index.html#short"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healthliteracy/learn/index.html" TargetMode="External"/><Relationship Id="rId7" Type="http://schemas.openxmlformats.org/officeDocument/2006/relationships/image" Target="../media/image5.png"/><Relationship Id="rId2" Type="http://schemas.openxmlformats.org/officeDocument/2006/relationships/hyperlink" Target="https://www.hrsa.gov/about/organization/bureaus/ohe/health-literacy/index.html"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https://www.nih.gov/institutes-nih/nih-office-director/office-communications-public-liaison/clear-communication/health-literac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hyperlink" Target="mailto:Courtney.queen@rsu.lv"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mailto:courtney.m.queen@ttuhsc.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HSC Title P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4105"/>
            <a:ext cx="12192000" cy="526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ctrTitle"/>
          </p:nvPr>
        </p:nvSpPr>
        <p:spPr>
          <a:xfrm>
            <a:off x="989353" y="2752332"/>
            <a:ext cx="7513638" cy="3487002"/>
          </a:xfrm>
        </p:spPr>
        <p:txBody>
          <a:bodyPr>
            <a:normAutofit fontScale="90000"/>
          </a:bodyPr>
          <a:lstStyle/>
          <a:p>
            <a:r>
              <a:rPr lang="en-US" altLang="x-none" sz="3600" dirty="0">
                <a:solidFill>
                  <a:schemeClr val="bg1"/>
                </a:solidFill>
                <a:cs typeface="Times New Roman" panose="02020603050405020304" pitchFamily="18" charset="0"/>
              </a:rPr>
              <a:t>Courtney Queen, Ph.D.</a:t>
            </a: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r>
              <a:rPr lang="lv-LV" sz="2000" i="1" dirty="0">
                <a:solidFill>
                  <a:schemeClr val="bg1"/>
                </a:solidFill>
              </a:rPr>
              <a:t>Fulbright Scholar</a:t>
            </a:r>
            <a:br>
              <a:rPr lang="lv-LV" sz="2000" dirty="0">
                <a:solidFill>
                  <a:schemeClr val="bg1"/>
                </a:solidFill>
              </a:rPr>
            </a:br>
            <a:r>
              <a:rPr lang="lv-LV" sz="2000" dirty="0">
                <a:solidFill>
                  <a:schemeClr val="bg1"/>
                </a:solidFill>
              </a:rPr>
              <a:t>Rīga Stradiņš University</a:t>
            </a:r>
            <a:br>
              <a:rPr lang="lv-LV" sz="2000" dirty="0">
                <a:solidFill>
                  <a:schemeClr val="bg1"/>
                </a:solidFill>
              </a:rPr>
            </a:br>
            <a:r>
              <a:rPr lang="lv-LV" sz="2000" dirty="0">
                <a:solidFill>
                  <a:schemeClr val="bg1"/>
                </a:solidFill>
              </a:rPr>
              <a:t>Institute of Public Health</a:t>
            </a:r>
            <a:br>
              <a:rPr lang="lv-LV" sz="2000" dirty="0">
                <a:solidFill>
                  <a:schemeClr val="bg1"/>
                </a:solidFill>
              </a:rPr>
            </a:br>
            <a:br>
              <a:rPr lang="lv-LV" sz="2000" dirty="0">
                <a:solidFill>
                  <a:schemeClr val="bg1"/>
                </a:solidFill>
              </a:rPr>
            </a:br>
            <a:r>
              <a:rPr lang="en-US" sz="2000" dirty="0">
                <a:solidFill>
                  <a:schemeClr val="bg1"/>
                </a:solidFill>
              </a:rPr>
              <a:t>Assistant Professor </a:t>
            </a:r>
            <a:br>
              <a:rPr lang="en-US" sz="2000" dirty="0">
                <a:solidFill>
                  <a:schemeClr val="bg1"/>
                </a:solidFill>
              </a:rPr>
            </a:br>
            <a:r>
              <a:rPr lang="en-US" sz="2000" dirty="0">
                <a:solidFill>
                  <a:schemeClr val="bg1"/>
                </a:solidFill>
              </a:rPr>
              <a:t>Director for Undergraduate Studies</a:t>
            </a:r>
            <a:br>
              <a:rPr lang="en-US" sz="2000" dirty="0">
                <a:solidFill>
                  <a:schemeClr val="bg1"/>
                </a:solidFill>
              </a:rPr>
            </a:br>
            <a:r>
              <a:rPr lang="en-US" sz="2000" dirty="0">
                <a:solidFill>
                  <a:schemeClr val="bg1"/>
                </a:solidFill>
              </a:rPr>
              <a:t>Graduate School of Biomedical Sciences</a:t>
            </a:r>
            <a:br>
              <a:rPr lang="en-US" sz="2000" dirty="0">
                <a:solidFill>
                  <a:schemeClr val="bg1"/>
                </a:solidFill>
              </a:rPr>
            </a:br>
            <a:r>
              <a:rPr lang="en-US" sz="2000" dirty="0">
                <a:solidFill>
                  <a:schemeClr val="bg1"/>
                </a:solidFill>
              </a:rPr>
              <a:t>Department of Public Health</a:t>
            </a:r>
            <a:br>
              <a:rPr lang="lv-LV" dirty="0"/>
            </a:b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endParaRPr lang="en-US" altLang="x-none" sz="1600" dirty="0">
              <a:solidFill>
                <a:schemeClr val="bg1"/>
              </a:solidFill>
              <a:cs typeface="Times New Roman" panose="02020603050405020304" pitchFamily="18" charset="0"/>
            </a:endParaRPr>
          </a:p>
        </p:txBody>
      </p:sp>
      <p:sp>
        <p:nvSpPr>
          <p:cNvPr id="13316" name="Rectangle 4"/>
          <p:cNvSpPr>
            <a:spLocks noGrp="1" noChangeArrowheads="1"/>
          </p:cNvSpPr>
          <p:nvPr>
            <p:ph type="subTitle" idx="1"/>
          </p:nvPr>
        </p:nvSpPr>
        <p:spPr>
          <a:xfrm>
            <a:off x="989353" y="5346855"/>
            <a:ext cx="6400800" cy="860724"/>
          </a:xfrm>
        </p:spPr>
        <p:txBody>
          <a:bodyPr>
            <a:normAutofit fontScale="77500" lnSpcReduction="20000"/>
          </a:bodyPr>
          <a:lstStyle/>
          <a:p>
            <a:r>
              <a:rPr lang="en-US" b="1" dirty="0">
                <a:solidFill>
                  <a:schemeClr val="bg1"/>
                </a:solidFill>
              </a:rPr>
              <a:t>international Relationships &amp; </a:t>
            </a:r>
          </a:p>
          <a:p>
            <a:r>
              <a:rPr lang="en-US" b="1" dirty="0">
                <a:solidFill>
                  <a:schemeClr val="bg1"/>
                </a:solidFill>
              </a:rPr>
              <a:t>Translational Actions Toward Health Equity</a:t>
            </a:r>
            <a:r>
              <a:rPr lang="en-US" sz="1800" dirty="0">
                <a:solidFill>
                  <a:schemeClr val="bg1"/>
                </a:solidFill>
              </a:rPr>
              <a:t> </a:t>
            </a:r>
            <a:endParaRPr lang="en-US" altLang="x-none" sz="1800" i="1" dirty="0">
              <a:solidFill>
                <a:schemeClr val="bg1"/>
              </a:solidFill>
            </a:endParaRPr>
          </a:p>
        </p:txBody>
      </p:sp>
      <p:pic>
        <p:nvPicPr>
          <p:cNvPr id="13317" name="Picture 6" descr="SON_Academic_LUB-0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110" y="-4015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FD33795B-3B0E-A946-AC4E-703C0C422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2609" y="5674179"/>
            <a:ext cx="1905000" cy="1066800"/>
          </a:xfrm>
          <a:prstGeom prst="rect">
            <a:avLst/>
          </a:prstGeom>
        </p:spPr>
      </p:pic>
      <p:pic>
        <p:nvPicPr>
          <p:cNvPr id="2" name="Picture 1">
            <a:extLst>
              <a:ext uri="{FF2B5EF4-FFF2-40B4-BE49-F238E27FC236}">
                <a16:creationId xmlns:a16="http://schemas.microsoft.com/office/drawing/2014/main" id="{1BEF98D5-860F-054A-A938-9ACBA58ECDF7}"/>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4636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How do we measure health literacy?</a:t>
            </a:r>
          </a:p>
        </p:txBody>
      </p:sp>
      <p:pic>
        <p:nvPicPr>
          <p:cNvPr id="4" name="Picture 6" descr="SON_Academic_LUB-02.png">
            <a:extLst>
              <a:ext uri="{FF2B5EF4-FFF2-40B4-BE49-F238E27FC236}">
                <a16:creationId xmlns:a16="http://schemas.microsoft.com/office/drawing/2014/main" id="{A9917FC5-6B0F-1842-9B85-B4A959D750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2913C02-3D5F-C844-A7B5-7A719AADA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0A33B3BA-F807-3F40-B033-115D554A5130}"/>
              </a:ext>
            </a:extLst>
          </p:cNvPr>
          <p:cNvPicPr>
            <a:picLocks noChangeAspect="1"/>
          </p:cNvPicPr>
          <p:nvPr/>
        </p:nvPicPr>
        <p:blipFill>
          <a:blip r:embed="rId4"/>
          <a:stretch>
            <a:fillRect/>
          </a:stretch>
        </p:blipFill>
        <p:spPr>
          <a:xfrm>
            <a:off x="8258629" y="103312"/>
            <a:ext cx="3933371" cy="737480"/>
          </a:xfrm>
          <a:prstGeom prst="rect">
            <a:avLst/>
          </a:prstGeom>
        </p:spPr>
      </p:pic>
      <p:sp>
        <p:nvSpPr>
          <p:cNvPr id="3" name="Content Placeholder 2">
            <a:extLst>
              <a:ext uri="{FF2B5EF4-FFF2-40B4-BE49-F238E27FC236}">
                <a16:creationId xmlns:a16="http://schemas.microsoft.com/office/drawing/2014/main" id="{BB46035D-E18D-B2BD-8719-2C57684D90D2}"/>
              </a:ext>
            </a:extLst>
          </p:cNvPr>
          <p:cNvSpPr>
            <a:spLocks noGrp="1"/>
          </p:cNvSpPr>
          <p:nvPr>
            <p:ph idx="1"/>
          </p:nvPr>
        </p:nvSpPr>
        <p:spPr/>
        <p:txBody>
          <a:bodyPr>
            <a:normAutofit fontScale="92500" lnSpcReduction="10000"/>
          </a:bodyPr>
          <a:lstStyle/>
          <a:p>
            <a:r>
              <a:rPr lang="en-US" dirty="0"/>
              <a:t>Health literacy is the degree to which individuals have the capacity to obtain, process, and understand basic health information and services needed to make appropriate health decisions. AHRQ-funded researchers have developed a variety of tools to measure an aspect of health literacy—individuals' reading comprehension in a medical context.</a:t>
            </a:r>
          </a:p>
          <a:p>
            <a:r>
              <a:rPr lang="en-US" dirty="0"/>
              <a:t>The AHRQ-supported tools are for the assessment of health literacy in speakers of English and Spanish, the languages most frequently spoken in the United States.</a:t>
            </a:r>
          </a:p>
          <a:p>
            <a:r>
              <a:rPr lang="en-US" dirty="0"/>
              <a:t>These tools can be used for research, training, or program planning purposes as long as credit is given to AHRQ as the source. (Users of the tools who publish their findings can find a link listed with each tool to the paper that describes its initial development and validation.) The tools available from AHRQ are the:</a:t>
            </a:r>
          </a:p>
          <a:p>
            <a:r>
              <a:rPr lang="en-US" u="sng" dirty="0">
                <a:hlinkClick r:id="rId5"/>
              </a:rPr>
              <a:t>Short Assessment of Health Literacy–Spanish and English</a:t>
            </a:r>
            <a:endParaRPr lang="en-US" dirty="0"/>
          </a:p>
          <a:p>
            <a:r>
              <a:rPr lang="en-US" u="sng" dirty="0">
                <a:hlinkClick r:id="rId6"/>
              </a:rPr>
              <a:t>Rapid Estimate of Adult Literacy in Medicine–Short Form</a:t>
            </a:r>
            <a:endParaRPr lang="en-US" dirty="0"/>
          </a:p>
          <a:p>
            <a:r>
              <a:rPr lang="en-US" u="sng" dirty="0">
                <a:hlinkClick r:id="rId7"/>
              </a:rPr>
              <a:t>Short Assessment of Health Literacy for Spanish Adults</a:t>
            </a:r>
            <a:endParaRPr lang="en-US" dirty="0"/>
          </a:p>
        </p:txBody>
      </p:sp>
    </p:spTree>
    <p:extLst>
      <p:ext uri="{BB962C8B-B14F-4D97-AF65-F5344CB8AC3E}">
        <p14:creationId xmlns:p14="http://schemas.microsoft.com/office/powerpoint/2010/main" val="398312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National Assessment of Health Literacy</a:t>
            </a:r>
          </a:p>
        </p:txBody>
      </p:sp>
      <p:pic>
        <p:nvPicPr>
          <p:cNvPr id="4" name="Picture 6" descr="SON_Academic_LUB-02.png">
            <a:extLst>
              <a:ext uri="{FF2B5EF4-FFF2-40B4-BE49-F238E27FC236}">
                <a16:creationId xmlns:a16="http://schemas.microsoft.com/office/drawing/2014/main" id="{A9917FC5-6B0F-1842-9B85-B4A959D750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2913C02-3D5F-C844-A7B5-7A719AADA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0A33B3BA-F807-3F40-B033-115D554A5130}"/>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3">
            <a:extLst>
              <a:ext uri="{FF2B5EF4-FFF2-40B4-BE49-F238E27FC236}">
                <a16:creationId xmlns:a16="http://schemas.microsoft.com/office/drawing/2014/main" id="{27FD0636-3566-6636-66B9-9741814019F1}"/>
              </a:ext>
            </a:extLst>
          </p:cNvPr>
          <p:cNvSpPr txBox="1">
            <a:spLocks noChangeArrowheads="1"/>
          </p:cNvSpPr>
          <p:nvPr/>
        </p:nvSpPr>
        <p:spPr>
          <a:xfrm>
            <a:off x="1269714" y="2200505"/>
            <a:ext cx="8748469" cy="495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33400" indent="-533400">
              <a:buClr>
                <a:schemeClr val="tx1"/>
              </a:buClr>
              <a:buFontTx/>
              <a:buChar char="•"/>
            </a:pPr>
            <a:r>
              <a:rPr lang="en-US" altLang="en-US" sz="2400" dirty="0">
                <a:latin typeface="Georgia" pitchFamily="18" charset="0"/>
              </a:rPr>
              <a:t>National assessment of health literacy skills of US adults</a:t>
            </a:r>
          </a:p>
          <a:p>
            <a:pPr marL="533400" indent="-533400">
              <a:buClr>
                <a:schemeClr val="tx1"/>
              </a:buClr>
              <a:buFontTx/>
              <a:buChar char="•"/>
            </a:pPr>
            <a:r>
              <a:rPr lang="en-US" altLang="en-US" sz="2400" dirty="0">
                <a:latin typeface="Georgia" pitchFamily="18" charset="0"/>
              </a:rPr>
              <a:t>Assessed both reading and math skills </a:t>
            </a:r>
          </a:p>
          <a:p>
            <a:pPr marL="533400" indent="-533400">
              <a:buClr>
                <a:schemeClr val="tx1"/>
              </a:buClr>
              <a:buFontTx/>
              <a:buChar char="•"/>
            </a:pPr>
            <a:r>
              <a:rPr lang="en-US" altLang="en-US" sz="2400" dirty="0">
                <a:latin typeface="Georgia" pitchFamily="18" charset="0"/>
              </a:rPr>
              <a:t>Focused on health-related materials and tasks</a:t>
            </a:r>
          </a:p>
          <a:p>
            <a:pPr marL="533400" indent="-533400">
              <a:buClr>
                <a:schemeClr val="tx1"/>
              </a:buClr>
              <a:buFontTx/>
              <a:buChar char="•"/>
            </a:pPr>
            <a:r>
              <a:rPr lang="en-US" altLang="en-US" sz="2400" dirty="0">
                <a:latin typeface="Georgia" pitchFamily="18" charset="0"/>
              </a:rPr>
              <a:t>36% of adults were identified as having serious limitations in health literacy skills</a:t>
            </a:r>
          </a:p>
          <a:p>
            <a:pPr marL="533400" indent="-533400">
              <a:buClr>
                <a:schemeClr val="tx1"/>
              </a:buClr>
              <a:buFontTx/>
              <a:buChar char="•"/>
            </a:pPr>
            <a:endParaRPr lang="en-US" altLang="en-US" sz="800" dirty="0">
              <a:latin typeface="Georgia" pitchFamily="18" charset="0"/>
            </a:endParaRPr>
          </a:p>
          <a:p>
            <a:pPr marL="533400" indent="-533400">
              <a:buClr>
                <a:schemeClr val="tx1"/>
              </a:buClr>
              <a:buFont typeface="Wingdings" pitchFamily="2" charset="2"/>
              <a:buNone/>
            </a:pPr>
            <a:r>
              <a:rPr lang="en-US" altLang="en-US" sz="1600" b="1" dirty="0">
                <a:latin typeface="Georgia" pitchFamily="18" charset="0"/>
              </a:rPr>
              <a:t> </a:t>
            </a:r>
          </a:p>
          <a:p>
            <a:pPr marL="533400" indent="-533400">
              <a:buClr>
                <a:schemeClr val="tx1"/>
              </a:buClr>
              <a:buFont typeface="Wingdings" pitchFamily="2" charset="2"/>
              <a:buNone/>
            </a:pPr>
            <a:endParaRPr lang="en-US" altLang="en-US" sz="2400" b="1" dirty="0">
              <a:latin typeface="Georgia" pitchFamily="18" charset="0"/>
            </a:endParaRPr>
          </a:p>
        </p:txBody>
      </p:sp>
    </p:spTree>
    <p:extLst>
      <p:ext uri="{BB962C8B-B14F-4D97-AF65-F5344CB8AC3E}">
        <p14:creationId xmlns:p14="http://schemas.microsoft.com/office/powerpoint/2010/main" val="295553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Improving Health Literacy</a:t>
            </a:r>
          </a:p>
        </p:txBody>
      </p:sp>
      <p:sp>
        <p:nvSpPr>
          <p:cNvPr id="3" name="Subtitle 2"/>
          <p:cNvSpPr>
            <a:spLocks noGrp="1"/>
          </p:cNvSpPr>
          <p:nvPr>
            <p:ph type="subTitle" idx="1"/>
          </p:nvPr>
        </p:nvSpPr>
        <p:spPr/>
        <p:txBody>
          <a:bodyPr/>
          <a:lstStyle/>
          <a:p>
            <a:r>
              <a:rPr lang="en-US" dirty="0"/>
              <a:t>Interventions to improve health Literacy?</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423013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solidFill>
                  <a:schemeClr val="tx1"/>
                </a:solidFill>
              </a:rPr>
              <a:t>The Clinical Encounter</a:t>
            </a:r>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graphicFrame>
        <p:nvGraphicFramePr>
          <p:cNvPr id="9" name="Content Placeholder 3">
            <a:extLst>
              <a:ext uri="{FF2B5EF4-FFF2-40B4-BE49-F238E27FC236}">
                <a16:creationId xmlns:a16="http://schemas.microsoft.com/office/drawing/2014/main" id="{4854877B-1700-D64C-F2EB-16C07704F107}"/>
              </a:ext>
            </a:extLst>
          </p:cNvPr>
          <p:cNvGraphicFramePr>
            <a:graphicFrameLocks noGrp="1"/>
          </p:cNvGraphicFramePr>
          <p:nvPr>
            <p:ph idx="1"/>
            <p:extLst>
              <p:ext uri="{D42A27DB-BD31-4B8C-83A1-F6EECF244321}">
                <p14:modId xmlns:p14="http://schemas.microsoft.com/office/powerpoint/2010/main" val="1502309771"/>
              </p:ext>
            </p:extLst>
          </p:nvPr>
        </p:nvGraphicFramePr>
        <p:xfrm>
          <a:off x="3246563" y="1296161"/>
          <a:ext cx="8759828" cy="53308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 Box 3">
            <a:extLst>
              <a:ext uri="{FF2B5EF4-FFF2-40B4-BE49-F238E27FC236}">
                <a16:creationId xmlns:a16="http://schemas.microsoft.com/office/drawing/2014/main" id="{95AB21D6-33FE-EDB2-2D5D-A5F66582518A}"/>
              </a:ext>
            </a:extLst>
          </p:cNvPr>
          <p:cNvSpPr txBox="1">
            <a:spLocks noChangeArrowheads="1"/>
          </p:cNvSpPr>
          <p:nvPr/>
        </p:nvSpPr>
        <p:spPr bwMode="auto">
          <a:xfrm>
            <a:off x="518160" y="1920651"/>
            <a:ext cx="6862997" cy="470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i="1">
                <a:solidFill>
                  <a:schemeClr val="tx1"/>
                </a:solidFill>
                <a:latin typeface="Georgia" pitchFamily="18" charset="0"/>
                <a:ea typeface="MS PGothic" pitchFamily="34" charset="-128"/>
              </a:defRPr>
            </a:lvl1pPr>
            <a:lvl2pPr marL="914400" indent="-45720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lnSpc>
                <a:spcPct val="110000"/>
              </a:lnSpc>
              <a:buFont typeface="Wingdings" pitchFamily="2" charset="2"/>
              <a:buChar char="ü"/>
            </a:pPr>
            <a:r>
              <a:rPr lang="en-US" altLang="en-US" sz="1800" i="0" dirty="0">
                <a:solidFill>
                  <a:srgbClr val="000000"/>
                </a:solidFill>
              </a:rPr>
              <a:t>Prevention  (eating, exercise, sunscreen)</a:t>
            </a:r>
          </a:p>
          <a:p>
            <a:pPr algn="l" eaLnBrk="1" hangingPunct="1">
              <a:lnSpc>
                <a:spcPct val="80000"/>
              </a:lnSpc>
            </a:pPr>
            <a:endParaRPr lang="en-US" altLang="en-US" sz="1800" i="0" dirty="0">
              <a:solidFill>
                <a:srgbClr val="000000"/>
              </a:solidFill>
            </a:endParaRPr>
          </a:p>
          <a:p>
            <a:pPr algn="l" eaLnBrk="1" hangingPunct="1">
              <a:lnSpc>
                <a:spcPct val="110000"/>
              </a:lnSpc>
              <a:buFont typeface="Wingdings" pitchFamily="2" charset="2"/>
              <a:buChar char="ü"/>
            </a:pPr>
            <a:r>
              <a:rPr lang="en-US" altLang="en-US" sz="1800" i="0" dirty="0">
                <a:solidFill>
                  <a:srgbClr val="000000"/>
                </a:solidFill>
              </a:rPr>
              <a:t>Immunization</a:t>
            </a:r>
          </a:p>
          <a:p>
            <a:pPr algn="l" eaLnBrk="1" hangingPunct="1">
              <a:lnSpc>
                <a:spcPct val="80000"/>
              </a:lnSpc>
            </a:pPr>
            <a:endParaRPr lang="en-US" altLang="en-US" sz="1800" i="0" dirty="0">
              <a:solidFill>
                <a:srgbClr val="000000"/>
              </a:solidFill>
            </a:endParaRPr>
          </a:p>
          <a:p>
            <a:pPr algn="l" eaLnBrk="1" hangingPunct="1">
              <a:lnSpc>
                <a:spcPct val="110000"/>
              </a:lnSpc>
              <a:buFont typeface="Wingdings" pitchFamily="2" charset="2"/>
              <a:buChar char="ü"/>
            </a:pPr>
            <a:r>
              <a:rPr lang="en-US" altLang="en-US" sz="1800" i="0" dirty="0">
                <a:solidFill>
                  <a:srgbClr val="000000"/>
                </a:solidFill>
              </a:rPr>
              <a:t>Self Assessment of Health Status</a:t>
            </a:r>
          </a:p>
          <a:p>
            <a:pPr lvl="1" algn="l" eaLnBrk="1" hangingPunct="1">
              <a:lnSpc>
                <a:spcPct val="110000"/>
              </a:lnSpc>
              <a:buFontTx/>
              <a:buChar char="•"/>
            </a:pPr>
            <a:r>
              <a:rPr lang="en-US" altLang="en-US" sz="1800" i="0" dirty="0">
                <a:solidFill>
                  <a:srgbClr val="000000"/>
                </a:solidFill>
              </a:rPr>
              <a:t>Peak flow meter</a:t>
            </a:r>
          </a:p>
          <a:p>
            <a:pPr lvl="1" algn="l" eaLnBrk="1" hangingPunct="1">
              <a:lnSpc>
                <a:spcPct val="110000"/>
              </a:lnSpc>
              <a:buFontTx/>
              <a:buChar char="•"/>
            </a:pPr>
            <a:r>
              <a:rPr lang="en-US" altLang="en-US" sz="1800" i="0" dirty="0">
                <a:solidFill>
                  <a:srgbClr val="000000"/>
                </a:solidFill>
              </a:rPr>
              <a:t>Glucose testing</a:t>
            </a:r>
          </a:p>
          <a:p>
            <a:pPr algn="l" eaLnBrk="1" hangingPunct="1">
              <a:lnSpc>
                <a:spcPct val="80000"/>
              </a:lnSpc>
            </a:pPr>
            <a:endParaRPr lang="en-US" altLang="en-US" sz="1800" i="0" dirty="0">
              <a:solidFill>
                <a:srgbClr val="000000"/>
              </a:solidFill>
            </a:endParaRPr>
          </a:p>
          <a:p>
            <a:pPr algn="l" eaLnBrk="1" hangingPunct="1">
              <a:lnSpc>
                <a:spcPct val="110000"/>
              </a:lnSpc>
              <a:buFont typeface="Wingdings" pitchFamily="2" charset="2"/>
              <a:buChar char="ü"/>
            </a:pPr>
            <a:r>
              <a:rPr lang="en-US" altLang="en-US" sz="1800" i="0" dirty="0">
                <a:solidFill>
                  <a:srgbClr val="000000"/>
                </a:solidFill>
              </a:rPr>
              <a:t>Self-treatment</a:t>
            </a:r>
          </a:p>
          <a:p>
            <a:pPr lvl="1" algn="l" eaLnBrk="1" hangingPunct="1">
              <a:lnSpc>
                <a:spcPct val="110000"/>
              </a:lnSpc>
              <a:buFont typeface="Arial" pitchFamily="34" charset="0"/>
              <a:buChar char="•"/>
            </a:pPr>
            <a:r>
              <a:rPr lang="en-US" altLang="en-US" sz="1800" i="0" dirty="0">
                <a:solidFill>
                  <a:srgbClr val="000000"/>
                </a:solidFill>
              </a:rPr>
              <a:t>Insulin adjustments</a:t>
            </a:r>
          </a:p>
          <a:p>
            <a:pPr algn="l" eaLnBrk="1" hangingPunct="1">
              <a:lnSpc>
                <a:spcPct val="80000"/>
              </a:lnSpc>
            </a:pPr>
            <a:endParaRPr lang="en-US" altLang="en-US" sz="1800" i="0" dirty="0">
              <a:solidFill>
                <a:srgbClr val="000000"/>
              </a:solidFill>
            </a:endParaRPr>
          </a:p>
          <a:p>
            <a:pPr algn="l" eaLnBrk="1" hangingPunct="1">
              <a:lnSpc>
                <a:spcPct val="110000"/>
              </a:lnSpc>
              <a:buFont typeface="Wingdings" pitchFamily="2" charset="2"/>
              <a:buChar char="ü"/>
            </a:pPr>
            <a:r>
              <a:rPr lang="en-US" altLang="en-US" sz="1800" i="0" dirty="0">
                <a:solidFill>
                  <a:srgbClr val="000000"/>
                </a:solidFill>
              </a:rPr>
              <a:t>Health Care Use</a:t>
            </a:r>
          </a:p>
          <a:p>
            <a:pPr lvl="1" algn="l" eaLnBrk="1" hangingPunct="1">
              <a:lnSpc>
                <a:spcPct val="110000"/>
              </a:lnSpc>
              <a:buFontTx/>
              <a:buChar char="•"/>
            </a:pPr>
            <a:r>
              <a:rPr lang="en-US" altLang="en-US" sz="1800" i="0" dirty="0">
                <a:solidFill>
                  <a:srgbClr val="000000"/>
                </a:solidFill>
              </a:rPr>
              <a:t>When to go to clinic/ER</a:t>
            </a:r>
          </a:p>
          <a:p>
            <a:pPr lvl="1" algn="l" eaLnBrk="1" hangingPunct="1">
              <a:lnSpc>
                <a:spcPct val="110000"/>
              </a:lnSpc>
              <a:buFontTx/>
              <a:buChar char="•"/>
            </a:pPr>
            <a:r>
              <a:rPr lang="en-US" altLang="en-US" sz="1800" i="0" dirty="0">
                <a:solidFill>
                  <a:srgbClr val="000000"/>
                </a:solidFill>
              </a:rPr>
              <a:t>Referrals and follow-up</a:t>
            </a:r>
          </a:p>
          <a:p>
            <a:pPr lvl="1" algn="l" eaLnBrk="1" hangingPunct="1">
              <a:lnSpc>
                <a:spcPct val="110000"/>
              </a:lnSpc>
              <a:buFontTx/>
              <a:buChar char="•"/>
            </a:pPr>
            <a:r>
              <a:rPr lang="en-US" altLang="en-US" sz="1800" i="0" dirty="0">
                <a:solidFill>
                  <a:srgbClr val="000000"/>
                </a:solidFill>
              </a:rPr>
              <a:t>Insurance/Medicare</a:t>
            </a:r>
          </a:p>
          <a:p>
            <a:pPr algn="l" eaLnBrk="1" hangingPunct="1">
              <a:lnSpc>
                <a:spcPct val="110000"/>
              </a:lnSpc>
            </a:pPr>
            <a:endParaRPr lang="en-US" altLang="en-US" b="1" i="0" dirty="0">
              <a:solidFill>
                <a:srgbClr val="000000"/>
              </a:solidFill>
            </a:endParaRPr>
          </a:p>
        </p:txBody>
      </p:sp>
    </p:spTree>
    <p:extLst>
      <p:ext uri="{BB962C8B-B14F-4D97-AF65-F5344CB8AC3E}">
        <p14:creationId xmlns:p14="http://schemas.microsoft.com/office/powerpoint/2010/main" val="175002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How do we improve health literacy?</a:t>
            </a:r>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sp>
        <p:nvSpPr>
          <p:cNvPr id="10" name="Rectangle 3">
            <a:extLst>
              <a:ext uri="{FF2B5EF4-FFF2-40B4-BE49-F238E27FC236}">
                <a16:creationId xmlns:a16="http://schemas.microsoft.com/office/drawing/2014/main" id="{6035F2CD-A728-4996-50D5-20A6527F3845}"/>
              </a:ext>
            </a:extLst>
          </p:cNvPr>
          <p:cNvSpPr txBox="1">
            <a:spLocks noChangeArrowheads="1"/>
          </p:cNvSpPr>
          <p:nvPr/>
        </p:nvSpPr>
        <p:spPr>
          <a:xfrm>
            <a:off x="1257300" y="2164995"/>
            <a:ext cx="8001000" cy="295564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lnSpc>
                <a:spcPct val="110000"/>
              </a:lnSpc>
              <a:buClr>
                <a:schemeClr val="tx1"/>
              </a:buClr>
              <a:buFont typeface="+mj-lt"/>
              <a:buAutoNum type="arabicPeriod"/>
            </a:pPr>
            <a:r>
              <a:rPr lang="en-US" altLang="en-US" sz="2800" dirty="0">
                <a:latin typeface="Georgia" pitchFamily="18" charset="0"/>
              </a:rPr>
              <a:t>Focus on “</a:t>
            </a:r>
            <a:r>
              <a:rPr lang="en-US" altLang="ja-JP" sz="2800" dirty="0">
                <a:latin typeface="Georgia" pitchFamily="18" charset="0"/>
              </a:rPr>
              <a:t>need-to-know”</a:t>
            </a:r>
            <a:r>
              <a:rPr lang="ja-JP" altLang="en-US" sz="2800">
                <a:latin typeface="Georgia" pitchFamily="18" charset="0"/>
              </a:rPr>
              <a:t> </a:t>
            </a:r>
            <a:r>
              <a:rPr lang="en-US" altLang="ja-JP" sz="2800" dirty="0">
                <a:latin typeface="Georgia" pitchFamily="18" charset="0"/>
              </a:rPr>
              <a:t>&amp; “need-to-do”</a:t>
            </a:r>
          </a:p>
          <a:p>
            <a:pPr marL="514350" indent="-514350">
              <a:lnSpc>
                <a:spcPct val="110000"/>
              </a:lnSpc>
              <a:buClr>
                <a:schemeClr val="tx1"/>
              </a:buClr>
              <a:buFont typeface="+mj-lt"/>
              <a:buAutoNum type="arabicPeriod"/>
            </a:pPr>
            <a:r>
              <a:rPr lang="en-US" altLang="en-US" sz="2800" dirty="0">
                <a:latin typeface="Georgia" pitchFamily="18" charset="0"/>
              </a:rPr>
              <a:t>Use</a:t>
            </a:r>
            <a:r>
              <a:rPr lang="en-US" altLang="en-US" sz="2800" i="1" dirty="0">
                <a:latin typeface="Georgia" pitchFamily="18" charset="0"/>
              </a:rPr>
              <a:t> </a:t>
            </a:r>
            <a:r>
              <a:rPr lang="en-US" altLang="ja-JP" sz="2800" dirty="0">
                <a:latin typeface="Georgia" pitchFamily="18" charset="0"/>
              </a:rPr>
              <a:t>Teach-Back Method</a:t>
            </a:r>
          </a:p>
          <a:p>
            <a:pPr marL="514350" indent="-514350">
              <a:lnSpc>
                <a:spcPct val="110000"/>
              </a:lnSpc>
              <a:buClr>
                <a:schemeClr val="tx1"/>
              </a:buClr>
              <a:buFont typeface="+mj-lt"/>
              <a:buAutoNum type="arabicPeriod"/>
            </a:pPr>
            <a:r>
              <a:rPr lang="en-US" altLang="en-US" sz="2800" dirty="0">
                <a:latin typeface="Georgia" pitchFamily="18" charset="0"/>
              </a:rPr>
              <a:t>Demonstrate/draw pictures</a:t>
            </a:r>
          </a:p>
          <a:p>
            <a:pPr marL="514350" indent="-514350">
              <a:lnSpc>
                <a:spcPct val="110000"/>
              </a:lnSpc>
              <a:buClr>
                <a:schemeClr val="tx1"/>
              </a:buClr>
              <a:buFont typeface="+mj-lt"/>
              <a:buAutoNum type="arabicPeriod"/>
            </a:pPr>
            <a:r>
              <a:rPr lang="en-US" altLang="en-US" sz="2800" dirty="0">
                <a:latin typeface="Georgia" pitchFamily="18" charset="0"/>
              </a:rPr>
              <a:t>Use clearly written education materials                                                 </a:t>
            </a:r>
          </a:p>
        </p:txBody>
      </p:sp>
    </p:spTree>
    <p:extLst>
      <p:ext uri="{BB962C8B-B14F-4D97-AF65-F5344CB8AC3E}">
        <p14:creationId xmlns:p14="http://schemas.microsoft.com/office/powerpoint/2010/main" val="2102352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Patient Understanding</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3">
            <a:extLst>
              <a:ext uri="{FF2B5EF4-FFF2-40B4-BE49-F238E27FC236}">
                <a16:creationId xmlns:a16="http://schemas.microsoft.com/office/drawing/2014/main" id="{53D8192D-EFD6-1419-9C4C-060E52EC4181}"/>
              </a:ext>
            </a:extLst>
          </p:cNvPr>
          <p:cNvSpPr txBox="1">
            <a:spLocks noChangeArrowheads="1"/>
          </p:cNvSpPr>
          <p:nvPr/>
        </p:nvSpPr>
        <p:spPr>
          <a:xfrm>
            <a:off x="1352550" y="1851279"/>
            <a:ext cx="7924800" cy="35814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5000"/>
              </a:lnSpc>
              <a:buClr>
                <a:schemeClr val="tx1"/>
              </a:buClr>
              <a:buSzTx/>
              <a:buFont typeface="Wingdings" pitchFamily="2" charset="2"/>
              <a:buNone/>
            </a:pPr>
            <a:r>
              <a:rPr lang="en-US" altLang="en-US" sz="2800" dirty="0">
                <a:latin typeface="Georgia" pitchFamily="18" charset="0"/>
              </a:rPr>
              <a:t>What do patients need to know/do…?</a:t>
            </a:r>
          </a:p>
          <a:p>
            <a:pPr lvl="1">
              <a:lnSpc>
                <a:spcPct val="115000"/>
              </a:lnSpc>
              <a:buClr>
                <a:schemeClr val="tx1"/>
              </a:buClr>
              <a:buFontTx/>
              <a:buChar char="•"/>
            </a:pPr>
            <a:r>
              <a:rPr lang="en-US" altLang="en-US" sz="2800" dirty="0">
                <a:latin typeface="Georgia" pitchFamily="18" charset="0"/>
              </a:rPr>
              <a:t>When they leave the exam room</a:t>
            </a:r>
          </a:p>
          <a:p>
            <a:pPr lvl="1">
              <a:lnSpc>
                <a:spcPct val="115000"/>
              </a:lnSpc>
              <a:buClr>
                <a:schemeClr val="tx1"/>
              </a:buClr>
              <a:buFontTx/>
              <a:buChar char="•"/>
            </a:pPr>
            <a:r>
              <a:rPr lang="en-US" altLang="en-US" sz="2800" dirty="0">
                <a:latin typeface="Georgia" pitchFamily="18" charset="0"/>
              </a:rPr>
              <a:t>When they check out</a:t>
            </a:r>
          </a:p>
          <a:p>
            <a:pPr lvl="1">
              <a:lnSpc>
                <a:spcPct val="115000"/>
              </a:lnSpc>
              <a:buClr>
                <a:schemeClr val="tx1"/>
              </a:buClr>
              <a:buFontTx/>
              <a:buChar char="•"/>
            </a:pPr>
            <a:r>
              <a:rPr lang="en-US" altLang="en-US" sz="2800" dirty="0">
                <a:latin typeface="Georgia" pitchFamily="18" charset="0"/>
              </a:rPr>
              <a:t>What do they need to know about?</a:t>
            </a:r>
          </a:p>
          <a:p>
            <a:pPr lvl="2">
              <a:lnSpc>
                <a:spcPct val="115000"/>
              </a:lnSpc>
              <a:buClr>
                <a:schemeClr val="tx1"/>
              </a:buClr>
              <a:buFontTx/>
              <a:buChar char="•"/>
            </a:pPr>
            <a:r>
              <a:rPr lang="en-US" altLang="en-US" sz="2800" dirty="0">
                <a:latin typeface="Georgia" pitchFamily="18" charset="0"/>
              </a:rPr>
              <a:t>Taking medicines</a:t>
            </a:r>
          </a:p>
          <a:p>
            <a:pPr lvl="2">
              <a:lnSpc>
                <a:spcPct val="115000"/>
              </a:lnSpc>
              <a:buClr>
                <a:schemeClr val="tx1"/>
              </a:buClr>
              <a:buFontTx/>
              <a:buChar char="•"/>
            </a:pPr>
            <a:r>
              <a:rPr lang="en-US" altLang="en-US" sz="2800" dirty="0">
                <a:latin typeface="Georgia" pitchFamily="18" charset="0"/>
              </a:rPr>
              <a:t>Self-care</a:t>
            </a:r>
          </a:p>
          <a:p>
            <a:pPr lvl="2">
              <a:lnSpc>
                <a:spcPct val="115000"/>
              </a:lnSpc>
              <a:buClr>
                <a:schemeClr val="tx1"/>
              </a:buClr>
              <a:buFontTx/>
              <a:buChar char="•"/>
            </a:pPr>
            <a:r>
              <a:rPr lang="en-US" altLang="en-US" sz="2800" dirty="0">
                <a:latin typeface="Georgia" pitchFamily="18" charset="0"/>
              </a:rPr>
              <a:t>Referrals and follow-ups</a:t>
            </a:r>
          </a:p>
          <a:p>
            <a:pPr lvl="2">
              <a:lnSpc>
                <a:spcPct val="115000"/>
              </a:lnSpc>
              <a:buClr>
                <a:schemeClr val="tx1"/>
              </a:buClr>
              <a:buFontTx/>
              <a:buChar char="•"/>
            </a:pPr>
            <a:r>
              <a:rPr lang="en-US" altLang="en-US" sz="2800" dirty="0">
                <a:latin typeface="Georgia" pitchFamily="18" charset="0"/>
              </a:rPr>
              <a:t>Filling out forms</a:t>
            </a:r>
          </a:p>
        </p:txBody>
      </p:sp>
    </p:spTree>
    <p:extLst>
      <p:ext uri="{BB962C8B-B14F-4D97-AF65-F5344CB8AC3E}">
        <p14:creationId xmlns:p14="http://schemas.microsoft.com/office/powerpoint/2010/main" val="46562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Teach- Back Method</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Text Box 4">
            <a:extLst>
              <a:ext uri="{FF2B5EF4-FFF2-40B4-BE49-F238E27FC236}">
                <a16:creationId xmlns:a16="http://schemas.microsoft.com/office/drawing/2014/main" id="{2C8EE98B-96E0-5160-8203-CF9C2DEA5D6B}"/>
              </a:ext>
            </a:extLst>
          </p:cNvPr>
          <p:cNvSpPr txBox="1">
            <a:spLocks noChangeArrowheads="1"/>
          </p:cNvSpPr>
          <p:nvPr/>
        </p:nvSpPr>
        <p:spPr bwMode="auto">
          <a:xfrm>
            <a:off x="1314450" y="2023963"/>
            <a:ext cx="7848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buFont typeface="Wingdings" pitchFamily="2" charset="2"/>
              <a:buChar char="ü"/>
            </a:pPr>
            <a:r>
              <a:rPr lang="en-US" altLang="en-US" sz="2800" i="0" dirty="0"/>
              <a:t> Patients recalled &lt; 50% of new concepts</a:t>
            </a:r>
          </a:p>
          <a:p>
            <a:pPr algn="l" eaLnBrk="1" hangingPunct="1">
              <a:spcBef>
                <a:spcPct val="50000"/>
              </a:spcBef>
              <a:buFont typeface="Wingdings" pitchFamily="2" charset="2"/>
              <a:buChar char="ü"/>
            </a:pPr>
            <a:r>
              <a:rPr lang="en-US" altLang="en-US" sz="2800" i="0" dirty="0"/>
              <a:t> Physicians assessed understanding using teach-back 12% of time</a:t>
            </a:r>
          </a:p>
          <a:p>
            <a:pPr algn="l" eaLnBrk="1" hangingPunct="1">
              <a:spcBef>
                <a:spcPct val="50000"/>
              </a:spcBef>
              <a:buFont typeface="Wingdings" pitchFamily="2" charset="2"/>
              <a:buChar char="ü"/>
            </a:pPr>
            <a:r>
              <a:rPr lang="en-US" altLang="en-US" sz="2800" i="0" dirty="0"/>
              <a:t> Use of teach-back was associated with good glycemic control</a:t>
            </a:r>
            <a:endParaRPr lang="en-US" altLang="ja-JP" sz="2800" i="0" dirty="0"/>
          </a:p>
          <a:p>
            <a:pPr algn="l" eaLnBrk="1" hangingPunct="1">
              <a:spcBef>
                <a:spcPct val="50000"/>
              </a:spcBef>
              <a:buFont typeface="Wingdings" pitchFamily="2" charset="2"/>
              <a:buChar char="ü"/>
            </a:pPr>
            <a:r>
              <a:rPr lang="en-US" altLang="en-US" sz="2800" i="0" dirty="0"/>
              <a:t> Visits that assessed recall were not longer</a:t>
            </a:r>
          </a:p>
        </p:txBody>
      </p:sp>
      <p:sp>
        <p:nvSpPr>
          <p:cNvPr id="10" name="Rectangle 3">
            <a:extLst>
              <a:ext uri="{FF2B5EF4-FFF2-40B4-BE49-F238E27FC236}">
                <a16:creationId xmlns:a16="http://schemas.microsoft.com/office/drawing/2014/main" id="{7B435DCE-2A71-0ACF-D834-FED811F504D8}"/>
              </a:ext>
            </a:extLst>
          </p:cNvPr>
          <p:cNvSpPr>
            <a:spLocks noChangeArrowheads="1"/>
          </p:cNvSpPr>
          <p:nvPr/>
        </p:nvSpPr>
        <p:spPr bwMode="auto">
          <a:xfrm>
            <a:off x="1314450" y="5593054"/>
            <a:ext cx="486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Georgia" pitchFamily="18" charset="0"/>
                <a:ea typeface="MS PGothic" pitchFamily="34" charset="-128"/>
              </a:defRPr>
            </a:lvl1pPr>
            <a:lvl2pPr marL="742950" indent="-285750" eaLnBrk="0" hangingPunct="0">
              <a:defRPr sz="2400" i="1">
                <a:solidFill>
                  <a:schemeClr val="tx1"/>
                </a:solidFill>
                <a:latin typeface="Georgia" pitchFamily="18" charset="0"/>
                <a:ea typeface="MS PGothic" pitchFamily="34" charset="-128"/>
              </a:defRPr>
            </a:lvl2pPr>
            <a:lvl3pPr marL="1143000" indent="-228600" eaLnBrk="0" hangingPunct="0">
              <a:defRPr sz="2400" i="1">
                <a:solidFill>
                  <a:schemeClr val="tx1"/>
                </a:solidFill>
                <a:latin typeface="Georgia" pitchFamily="18" charset="0"/>
                <a:ea typeface="MS PGothic" pitchFamily="34" charset="-128"/>
              </a:defRPr>
            </a:lvl3pPr>
            <a:lvl4pPr marL="1600200" indent="-228600" eaLnBrk="0" hangingPunct="0">
              <a:defRPr sz="2400" i="1">
                <a:solidFill>
                  <a:schemeClr val="tx1"/>
                </a:solidFill>
                <a:latin typeface="Georgia" pitchFamily="18" charset="0"/>
                <a:ea typeface="MS PGothic" pitchFamily="34" charset="-128"/>
              </a:defRPr>
            </a:lvl4pPr>
            <a:lvl5pPr marL="2057400" indent="-228600" eaLnBrk="0" hangingPunct="0">
              <a:defRPr sz="2400" i="1">
                <a:solidFill>
                  <a:schemeClr val="tx1"/>
                </a:solidFill>
                <a:latin typeface="Georgia" pitchFamily="18" charset="0"/>
                <a:ea typeface="MS PGothic" pitchFamily="34" charset="-128"/>
              </a:defRPr>
            </a:lvl5pPr>
            <a:lvl6pPr marL="25146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6pPr>
            <a:lvl7pPr marL="29718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7pPr>
            <a:lvl8pPr marL="34290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8pPr>
            <a:lvl9pPr marL="3886200" indent="-228600" algn="ctr" eaLnBrk="0" fontAlgn="base" hangingPunct="0">
              <a:spcBef>
                <a:spcPct val="0"/>
              </a:spcBef>
              <a:spcAft>
                <a:spcPct val="0"/>
              </a:spcAft>
              <a:defRPr sz="2400" i="1">
                <a:solidFill>
                  <a:schemeClr val="tx1"/>
                </a:solidFill>
                <a:latin typeface="Georgia" pitchFamily="18" charset="0"/>
                <a:ea typeface="MS PGothic" pitchFamily="34" charset="-128"/>
              </a:defRPr>
            </a:lvl9pPr>
          </a:lstStyle>
          <a:p>
            <a:pPr algn="l" eaLnBrk="1" hangingPunct="1">
              <a:spcBef>
                <a:spcPct val="50000"/>
              </a:spcBef>
            </a:pPr>
            <a:r>
              <a:rPr lang="en-US" altLang="en-US" sz="1800" i="0" dirty="0"/>
              <a:t>Audio taped visits – 74 patients, 38 physicians</a:t>
            </a:r>
          </a:p>
        </p:txBody>
      </p:sp>
    </p:spTree>
    <p:extLst>
      <p:ext uri="{BB962C8B-B14F-4D97-AF65-F5344CB8AC3E}">
        <p14:creationId xmlns:p14="http://schemas.microsoft.com/office/powerpoint/2010/main" val="980476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Teach-Back Method</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pic>
        <p:nvPicPr>
          <p:cNvPr id="8" name="Picture 7">
            <a:extLst>
              <a:ext uri="{FF2B5EF4-FFF2-40B4-BE49-F238E27FC236}">
                <a16:creationId xmlns:a16="http://schemas.microsoft.com/office/drawing/2014/main" id="{E6A603AD-CBC1-B21B-D872-0E280865F5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3100" y="1920651"/>
            <a:ext cx="7677150" cy="4205412"/>
          </a:xfrm>
          <a:prstGeom prst="rect">
            <a:avLst/>
          </a:prstGeom>
        </p:spPr>
      </p:pic>
    </p:spTree>
    <p:extLst>
      <p:ext uri="{BB962C8B-B14F-4D97-AF65-F5344CB8AC3E}">
        <p14:creationId xmlns:p14="http://schemas.microsoft.com/office/powerpoint/2010/main" val="3151212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Patient Education</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8" name="Rectangle 3">
            <a:extLst>
              <a:ext uri="{FF2B5EF4-FFF2-40B4-BE49-F238E27FC236}">
                <a16:creationId xmlns:a16="http://schemas.microsoft.com/office/drawing/2014/main" id="{84D85AD0-DF67-65AD-5444-F082F91E8CD8}"/>
              </a:ext>
            </a:extLst>
          </p:cNvPr>
          <p:cNvSpPr txBox="1">
            <a:spLocks noChangeArrowheads="1"/>
          </p:cNvSpPr>
          <p:nvPr/>
        </p:nvSpPr>
        <p:spPr>
          <a:xfrm>
            <a:off x="1306830" y="1920651"/>
            <a:ext cx="8153400" cy="4572000"/>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09600" indent="-609600">
              <a:lnSpc>
                <a:spcPct val="115000"/>
              </a:lnSpc>
              <a:buClr>
                <a:schemeClr val="tx1"/>
              </a:buClr>
              <a:buSzTx/>
              <a:buFontTx/>
              <a:buChar char="•"/>
            </a:pPr>
            <a:r>
              <a:rPr lang="en-US" altLang="en-US" sz="2600" dirty="0">
                <a:latin typeface="Georgia" pitchFamily="18" charset="0"/>
              </a:rPr>
              <a:t>Written materials, when used alone, will not adequately inform.</a:t>
            </a:r>
          </a:p>
          <a:p>
            <a:pPr marL="609600" indent="-609600">
              <a:lnSpc>
                <a:spcPct val="120000"/>
              </a:lnSpc>
              <a:spcBef>
                <a:spcPct val="5000"/>
              </a:spcBef>
              <a:buClr>
                <a:schemeClr val="tx1"/>
              </a:buClr>
              <a:buSzTx/>
              <a:buFontTx/>
              <a:buChar char="•"/>
            </a:pPr>
            <a:r>
              <a:rPr lang="en-US" altLang="en-US" sz="2600" dirty="0">
                <a:latin typeface="Georgia" pitchFamily="18" charset="0"/>
              </a:rPr>
              <a:t>Patients prefer receiving </a:t>
            </a:r>
            <a:r>
              <a:rPr lang="en-US" altLang="en-US" sz="2600" b="1" dirty="0">
                <a:latin typeface="Georgia" pitchFamily="18" charset="0"/>
              </a:rPr>
              <a:t>key messages from their clinician with accompanying pamphlets.</a:t>
            </a:r>
          </a:p>
          <a:p>
            <a:pPr marL="609600" indent="-609600">
              <a:lnSpc>
                <a:spcPct val="115000"/>
              </a:lnSpc>
              <a:buClr>
                <a:schemeClr val="tx1"/>
              </a:buClr>
              <a:buSzTx/>
              <a:buFontTx/>
              <a:buChar char="•"/>
            </a:pPr>
            <a:r>
              <a:rPr lang="en-US" altLang="en-US" sz="2600" dirty="0">
                <a:latin typeface="Georgia" pitchFamily="18" charset="0"/>
              </a:rPr>
              <a:t>Focus needs to be </a:t>
            </a:r>
            <a:r>
              <a:rPr lang="ja-JP" altLang="en-US" sz="2600">
                <a:latin typeface="Georgia" pitchFamily="18" charset="0"/>
              </a:rPr>
              <a:t>“</a:t>
            </a:r>
            <a:r>
              <a:rPr lang="en-US" altLang="ja-JP" sz="2600" dirty="0">
                <a:latin typeface="Georgia" pitchFamily="18" charset="0"/>
              </a:rPr>
              <a:t>need-to-know</a:t>
            </a:r>
            <a:r>
              <a:rPr lang="ja-JP" altLang="en-US" sz="2600">
                <a:latin typeface="Georgia" pitchFamily="18" charset="0"/>
              </a:rPr>
              <a:t>”</a:t>
            </a:r>
            <a:r>
              <a:rPr lang="en-US" altLang="ja-JP" sz="2600" dirty="0">
                <a:latin typeface="Georgia" pitchFamily="18" charset="0"/>
              </a:rPr>
              <a:t> &amp; </a:t>
            </a:r>
            <a:r>
              <a:rPr lang="ja-JP" altLang="en-US" sz="2600">
                <a:latin typeface="Georgia" pitchFamily="18" charset="0"/>
              </a:rPr>
              <a:t>“</a:t>
            </a:r>
            <a:r>
              <a:rPr lang="en-US" altLang="ja-JP" sz="2600" dirty="0">
                <a:latin typeface="Georgia" pitchFamily="18" charset="0"/>
              </a:rPr>
              <a:t>need-to do</a:t>
            </a:r>
            <a:r>
              <a:rPr lang="ja-JP" altLang="en-US" sz="2600">
                <a:latin typeface="Georgia" pitchFamily="18" charset="0"/>
              </a:rPr>
              <a:t>”</a:t>
            </a:r>
            <a:endParaRPr lang="en-US" altLang="ja-JP" sz="2600" dirty="0">
              <a:latin typeface="Georgia" pitchFamily="18" charset="0"/>
            </a:endParaRPr>
          </a:p>
          <a:p>
            <a:pPr marL="609600" indent="-609600">
              <a:lnSpc>
                <a:spcPct val="120000"/>
              </a:lnSpc>
              <a:spcBef>
                <a:spcPct val="5000"/>
              </a:spcBef>
              <a:buClr>
                <a:schemeClr val="tx1"/>
              </a:buClr>
              <a:buSzTx/>
              <a:buFontTx/>
              <a:buChar char="•"/>
            </a:pPr>
            <a:r>
              <a:rPr lang="en-US" altLang="en-US" sz="2600" dirty="0">
                <a:latin typeface="Georgia" pitchFamily="18" charset="0"/>
              </a:rPr>
              <a:t>Patients with low literacy tend to ask fewer questions.</a:t>
            </a:r>
          </a:p>
          <a:p>
            <a:pPr marL="609600" indent="-609600">
              <a:lnSpc>
                <a:spcPct val="120000"/>
              </a:lnSpc>
              <a:spcBef>
                <a:spcPct val="5000"/>
              </a:spcBef>
              <a:buClr>
                <a:schemeClr val="tx1"/>
              </a:buClr>
              <a:buSzTx/>
              <a:buFontTx/>
              <a:buChar char="•"/>
            </a:pPr>
            <a:r>
              <a:rPr lang="en-US" altLang="en-US" sz="2600" dirty="0">
                <a:latin typeface="Georgia" pitchFamily="18" charset="0"/>
              </a:rPr>
              <a:t>Bring a family member and medication to appointments.</a:t>
            </a:r>
          </a:p>
        </p:txBody>
      </p:sp>
    </p:spTree>
    <p:extLst>
      <p:ext uri="{BB962C8B-B14F-4D97-AF65-F5344CB8AC3E}">
        <p14:creationId xmlns:p14="http://schemas.microsoft.com/office/powerpoint/2010/main" val="2369544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Summary</a:t>
            </a:r>
          </a:p>
        </p:txBody>
      </p:sp>
      <p:sp>
        <p:nvSpPr>
          <p:cNvPr id="4099" name="Rectangle 3"/>
          <p:cNvSpPr>
            <a:spLocks noGrp="1" noChangeArrowheads="1"/>
          </p:cNvSpPr>
          <p:nvPr>
            <p:ph idx="1"/>
          </p:nvPr>
        </p:nvSpPr>
        <p:spPr/>
        <p:txBody>
          <a:bodyPr>
            <a:normAutofit/>
          </a:bodyPr>
          <a:lstStyle/>
          <a:p>
            <a:pPr eaLnBrk="1" hangingPunct="1"/>
            <a:endParaRPr lang="en-US" dirty="0"/>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737480"/>
          </a:xfrm>
          <a:prstGeom prst="rect">
            <a:avLst/>
          </a:prstGeom>
        </p:spPr>
      </p:pic>
      <p:sp>
        <p:nvSpPr>
          <p:cNvPr id="8" name="Rectangle 3">
            <a:extLst>
              <a:ext uri="{FF2B5EF4-FFF2-40B4-BE49-F238E27FC236}">
                <a16:creationId xmlns:a16="http://schemas.microsoft.com/office/drawing/2014/main" id="{27EED795-DE0C-8B51-7E82-DDAAEAEDF2E1}"/>
              </a:ext>
            </a:extLst>
          </p:cNvPr>
          <p:cNvSpPr txBox="1">
            <a:spLocks noChangeArrowheads="1"/>
          </p:cNvSpPr>
          <p:nvPr/>
        </p:nvSpPr>
        <p:spPr>
          <a:xfrm>
            <a:off x="1235392" y="1845734"/>
            <a:ext cx="10058400" cy="402336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Clr>
                <a:schemeClr val="tx1"/>
              </a:buClr>
              <a:buFont typeface="Arial" panose="020B0604020202020204" pitchFamily="34" charset="0"/>
              <a:buChar char="•"/>
            </a:pPr>
            <a:endParaRPr lang="en-US" sz="1700" dirty="0"/>
          </a:p>
          <a:p>
            <a:pPr lvl="1">
              <a:buClr>
                <a:schemeClr val="tx1"/>
              </a:buClr>
              <a:buFont typeface="Arial" panose="020B0604020202020204" pitchFamily="34" charset="0"/>
              <a:buChar char="•"/>
            </a:pPr>
            <a:r>
              <a:rPr lang="en-US" sz="3500" dirty="0"/>
              <a:t>Describe the problem of health literacy in the US and Europe, </a:t>
            </a:r>
          </a:p>
          <a:p>
            <a:pPr lvl="1">
              <a:buClr>
                <a:schemeClr val="tx1"/>
              </a:buClr>
              <a:buFont typeface="Arial" panose="020B0604020202020204" pitchFamily="34" charset="0"/>
              <a:buChar char="•"/>
            </a:pPr>
            <a:r>
              <a:rPr lang="en-US" sz="3500" dirty="0"/>
              <a:t>Understand how levels of health literacy are determined, consequences of low health literacy and </a:t>
            </a:r>
          </a:p>
          <a:p>
            <a:pPr lvl="1">
              <a:buClr>
                <a:schemeClr val="tx1"/>
              </a:buClr>
              <a:buFont typeface="Arial" panose="020B0604020202020204" pitchFamily="34" charset="0"/>
              <a:buChar char="•"/>
            </a:pPr>
            <a:r>
              <a:rPr lang="en-US" sz="3500" dirty="0"/>
              <a:t>Explore strategies for designing, implementing and disseminating tailored health information for patient groups/populations with different levels of literacy and different cultural backgrounds. </a:t>
            </a:r>
          </a:p>
          <a:p>
            <a:pPr marL="0" indent="0">
              <a:buFont typeface="Calibri" panose="020F0502020204030204" pitchFamily="34" charset="0"/>
              <a:buNone/>
            </a:pPr>
            <a:endParaRPr lang="en-US" dirty="0"/>
          </a:p>
          <a:p>
            <a:pPr>
              <a:buFontTx/>
              <a:buNone/>
            </a:pPr>
            <a:endParaRPr lang="en-US" dirty="0"/>
          </a:p>
        </p:txBody>
      </p:sp>
    </p:spTree>
    <p:extLst>
      <p:ext uri="{BB962C8B-B14F-4D97-AF65-F5344CB8AC3E}">
        <p14:creationId xmlns:p14="http://schemas.microsoft.com/office/powerpoint/2010/main" val="66656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b="1" dirty="0"/>
              <a:t>International Relationships &amp; Translational </a:t>
            </a:r>
            <a:br>
              <a:rPr lang="en-US" sz="4400" dirty="0"/>
            </a:br>
            <a:r>
              <a:rPr lang="en-US" sz="4400" b="1" dirty="0"/>
              <a:t>Actions Toward Health Equity</a:t>
            </a:r>
            <a:r>
              <a:rPr lang="en-US" sz="4400" dirty="0"/>
              <a:t> </a:t>
            </a:r>
          </a:p>
        </p:txBody>
      </p:sp>
      <p:sp>
        <p:nvSpPr>
          <p:cNvPr id="3" name="Subtitle 2"/>
          <p:cNvSpPr>
            <a:spLocks noGrp="1"/>
          </p:cNvSpPr>
          <p:nvPr>
            <p:ph type="subTitle" idx="1"/>
          </p:nvPr>
        </p:nvSpPr>
        <p:spPr/>
        <p:txBody>
          <a:bodyPr/>
          <a:lstStyle/>
          <a:p>
            <a:r>
              <a:rPr lang="en-US" dirty="0"/>
              <a:t>Interventions to Improve </a:t>
            </a:r>
          </a:p>
          <a:p>
            <a:r>
              <a:rPr lang="en-US" dirty="0"/>
              <a:t>Health Literacy for Health Equity</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3AA6D99-2BE2-E34C-9D25-6F5BC1454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9" name="Picture 8">
            <a:extLst>
              <a:ext uri="{FF2B5EF4-FFF2-40B4-BE49-F238E27FC236}">
                <a16:creationId xmlns:a16="http://schemas.microsoft.com/office/drawing/2014/main" id="{90356FB3-10A9-554C-9F9A-36767EA78BF0}"/>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421526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Conclusion</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4"/>
          <a:stretch>
            <a:fillRect/>
          </a:stretch>
        </p:blipFill>
        <p:spPr>
          <a:xfrm>
            <a:off x="8258629" y="103312"/>
            <a:ext cx="3933371" cy="737480"/>
          </a:xfrm>
          <a:prstGeom prst="rect">
            <a:avLst/>
          </a:prstGeom>
        </p:spPr>
      </p:pic>
      <p:sp>
        <p:nvSpPr>
          <p:cNvPr id="8" name="Rectangle 3">
            <a:extLst>
              <a:ext uri="{FF2B5EF4-FFF2-40B4-BE49-F238E27FC236}">
                <a16:creationId xmlns:a16="http://schemas.microsoft.com/office/drawing/2014/main" id="{93D80848-331C-9C2B-F3D4-4327DFF00279}"/>
              </a:ext>
            </a:extLst>
          </p:cNvPr>
          <p:cNvSpPr txBox="1">
            <a:spLocks noChangeArrowheads="1"/>
          </p:cNvSpPr>
          <p:nvPr/>
        </p:nvSpPr>
        <p:spPr>
          <a:xfrm>
            <a:off x="1225446" y="1774698"/>
            <a:ext cx="8153400" cy="4431230"/>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buClr>
                <a:schemeClr val="tx1"/>
              </a:buClr>
              <a:buNone/>
            </a:pPr>
            <a:r>
              <a:rPr lang="en-US" sz="2800" u="sng" dirty="0"/>
              <a:t>Strategies to Improve Understanding</a:t>
            </a:r>
            <a:endParaRPr lang="en-US" altLang="en-US" sz="2600" u="sng" dirty="0">
              <a:latin typeface="Georgia" pitchFamily="18" charset="0"/>
            </a:endParaRPr>
          </a:p>
          <a:p>
            <a:pPr>
              <a:lnSpc>
                <a:spcPct val="150000"/>
              </a:lnSpc>
              <a:buClr>
                <a:schemeClr val="tx1"/>
              </a:buClr>
              <a:buFont typeface="Arial" panose="020B0604020202020204" pitchFamily="34" charset="0"/>
              <a:buChar char="•"/>
            </a:pPr>
            <a:r>
              <a:rPr lang="en-US" altLang="en-US" sz="2600" dirty="0">
                <a:latin typeface="Georgia" pitchFamily="18" charset="0"/>
              </a:rPr>
              <a:t>Use plain language</a:t>
            </a:r>
          </a:p>
          <a:p>
            <a:pPr>
              <a:lnSpc>
                <a:spcPct val="150000"/>
              </a:lnSpc>
              <a:buClr>
                <a:schemeClr val="tx1"/>
              </a:buClr>
              <a:buFont typeface="Arial" panose="020B0604020202020204" pitchFamily="34" charset="0"/>
              <a:buChar char="•"/>
            </a:pPr>
            <a:r>
              <a:rPr lang="en-US" altLang="en-US" sz="2600" dirty="0">
                <a:latin typeface="Georgia" pitchFamily="18" charset="0"/>
              </a:rPr>
              <a:t>Limit information (3-5 key points)</a:t>
            </a:r>
          </a:p>
          <a:p>
            <a:pPr>
              <a:lnSpc>
                <a:spcPct val="150000"/>
              </a:lnSpc>
              <a:buClr>
                <a:schemeClr val="tx1"/>
              </a:buClr>
              <a:buFont typeface="Arial" panose="020B0604020202020204" pitchFamily="34" charset="0"/>
              <a:buChar char="•"/>
            </a:pPr>
            <a:r>
              <a:rPr lang="en-US" altLang="en-US" sz="2600" dirty="0">
                <a:latin typeface="Georgia" pitchFamily="18" charset="0"/>
              </a:rPr>
              <a:t>Be specific and concrete, not general</a:t>
            </a:r>
          </a:p>
          <a:p>
            <a:pPr>
              <a:lnSpc>
                <a:spcPct val="150000"/>
              </a:lnSpc>
              <a:buClr>
                <a:schemeClr val="tx1"/>
              </a:buClr>
              <a:buFont typeface="Arial" panose="020B0604020202020204" pitchFamily="34" charset="0"/>
              <a:buChar char="•"/>
            </a:pPr>
            <a:r>
              <a:rPr lang="en-US" altLang="en-US" sz="2600" dirty="0">
                <a:latin typeface="Georgia" pitchFamily="18" charset="0"/>
              </a:rPr>
              <a:t>Demonstrate, draw pictures, use models</a:t>
            </a:r>
          </a:p>
          <a:p>
            <a:pPr>
              <a:lnSpc>
                <a:spcPct val="150000"/>
              </a:lnSpc>
              <a:buClr>
                <a:schemeClr val="tx1"/>
              </a:buClr>
              <a:buFont typeface="Arial" panose="020B0604020202020204" pitchFamily="34" charset="0"/>
              <a:buChar char="•"/>
            </a:pPr>
            <a:r>
              <a:rPr lang="en-US" altLang="en-US" sz="2600" dirty="0">
                <a:latin typeface="Georgia" pitchFamily="18" charset="0"/>
              </a:rPr>
              <a:t>Repeat/summarize</a:t>
            </a:r>
          </a:p>
          <a:p>
            <a:pPr>
              <a:lnSpc>
                <a:spcPct val="150000"/>
              </a:lnSpc>
              <a:buClr>
                <a:schemeClr val="tx1"/>
              </a:buClr>
              <a:buFont typeface="Arial" panose="020B0604020202020204" pitchFamily="34" charset="0"/>
              <a:buChar char="•"/>
            </a:pPr>
            <a:r>
              <a:rPr lang="en-US" altLang="en-US" sz="2600" dirty="0">
                <a:latin typeface="Georgia" pitchFamily="18" charset="0"/>
              </a:rPr>
              <a:t>Teach-Back (confirm understanding)</a:t>
            </a:r>
          </a:p>
          <a:p>
            <a:pPr>
              <a:lnSpc>
                <a:spcPct val="150000"/>
              </a:lnSpc>
              <a:buClr>
                <a:schemeClr val="tx1"/>
              </a:buClr>
              <a:buFont typeface="Arial" panose="020B0604020202020204" pitchFamily="34" charset="0"/>
              <a:buChar char="•"/>
            </a:pPr>
            <a:r>
              <a:rPr lang="en-US" altLang="en-US" sz="2600" dirty="0">
                <a:latin typeface="Georgia" pitchFamily="18" charset="0"/>
              </a:rPr>
              <a:t>Be positive, hopeful, empowering</a:t>
            </a:r>
          </a:p>
        </p:txBody>
      </p:sp>
    </p:spTree>
    <p:extLst>
      <p:ext uri="{BB962C8B-B14F-4D97-AF65-F5344CB8AC3E}">
        <p14:creationId xmlns:p14="http://schemas.microsoft.com/office/powerpoint/2010/main" val="3644856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t>Just for Fun!</a:t>
            </a:r>
          </a:p>
        </p:txBody>
      </p:sp>
      <p:sp>
        <p:nvSpPr>
          <p:cNvPr id="22531" name="Rectangle 3"/>
          <p:cNvSpPr>
            <a:spLocks noGrp="1" noChangeArrowheads="1"/>
          </p:cNvSpPr>
          <p:nvPr>
            <p:ph idx="1"/>
          </p:nvPr>
        </p:nvSpPr>
        <p:spPr/>
        <p:txBody>
          <a:bodyPr>
            <a:normAutofit fontScale="92500" lnSpcReduction="20000"/>
          </a:bodyPr>
          <a:lstStyle/>
          <a:p>
            <a:r>
              <a:rPr lang="en-US" sz="2800" dirty="0"/>
              <a:t>Health Resources and Services Association </a:t>
            </a:r>
            <a:r>
              <a:rPr lang="en-US" sz="2800" dirty="0">
                <a:hlinkClick r:id="rId2"/>
              </a:rPr>
              <a:t>https://www.hrsa.gov/about/organization/bureaus/ohe/health-literacy/index.html</a:t>
            </a:r>
            <a:endParaRPr lang="en-US" sz="2800" dirty="0"/>
          </a:p>
          <a:p>
            <a:r>
              <a:rPr lang="en-US" sz="2800" dirty="0"/>
              <a:t> </a:t>
            </a:r>
          </a:p>
          <a:p>
            <a:r>
              <a:rPr lang="en-US" sz="2800" dirty="0"/>
              <a:t>Centers for Disease Control </a:t>
            </a:r>
            <a:r>
              <a:rPr lang="en-US" sz="2800" dirty="0">
                <a:hlinkClick r:id="rId3"/>
              </a:rPr>
              <a:t>https://www.cdc.gov/healthliteracy/learn/index.html</a:t>
            </a:r>
            <a:endParaRPr lang="en-US" sz="2800" dirty="0"/>
          </a:p>
          <a:p>
            <a:endParaRPr lang="en-US" sz="2800" dirty="0"/>
          </a:p>
          <a:p>
            <a:r>
              <a:rPr lang="en-US" sz="2800" dirty="0"/>
              <a:t>National Institutes of Health</a:t>
            </a:r>
          </a:p>
          <a:p>
            <a:r>
              <a:rPr lang="en-US" sz="2800" dirty="0">
                <a:hlinkClick r:id="rId4"/>
              </a:rPr>
              <a:t>https://www.nih.gov/institutes-nih/nih-office-director/office-communications-public-liaison/clear-communication/health-literacy</a:t>
            </a:r>
            <a:endParaRPr lang="en-US" sz="2800" dirty="0"/>
          </a:p>
          <a:p>
            <a:endParaRPr lang="en-US" sz="2800" dirty="0"/>
          </a:p>
        </p:txBody>
      </p:sp>
      <p:pic>
        <p:nvPicPr>
          <p:cNvPr id="4" name="Picture 6" descr="SON_Academic_LUB-02.png">
            <a:extLst>
              <a:ext uri="{FF2B5EF4-FFF2-40B4-BE49-F238E27FC236}">
                <a16:creationId xmlns:a16="http://schemas.microsoft.com/office/drawing/2014/main" id="{3E518AA1-ADFB-E943-AB08-3B7570D6BEF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E665092-6E0C-A54F-ABB8-010908DD5D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FFF41B5A-BB71-974E-A744-951F8747A693}"/>
              </a:ext>
            </a:extLst>
          </p:cNvPr>
          <p:cNvPicPr>
            <a:picLocks noChangeAspect="1"/>
          </p:cNvPicPr>
          <p:nvPr/>
        </p:nvPicPr>
        <p:blipFill>
          <a:blip r:embed="rId7"/>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2326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Food for Thought!</a:t>
            </a:r>
          </a:p>
        </p:txBody>
      </p:sp>
      <p:sp>
        <p:nvSpPr>
          <p:cNvPr id="9219" name="Rectangle 3"/>
          <p:cNvSpPr>
            <a:spLocks noGrp="1" noChangeArrowheads="1"/>
          </p:cNvSpPr>
          <p:nvPr>
            <p:ph idx="1"/>
          </p:nvPr>
        </p:nvSpPr>
        <p:spPr/>
        <p:txBody>
          <a:bodyPr>
            <a:normAutofit/>
          </a:bodyPr>
          <a:lstStyle/>
          <a:p>
            <a:pPr algn="ctr"/>
            <a:endParaRPr lang="en-US" dirty="0"/>
          </a:p>
          <a:p>
            <a:pPr marL="0" indent="0" algn="ctr">
              <a:buNone/>
            </a:pPr>
            <a:endParaRPr lang="en-US" dirty="0"/>
          </a:p>
          <a:p>
            <a:pPr algn="ctr"/>
            <a:r>
              <a:rPr lang="en-US" dirty="0"/>
              <a:t>“If we could give every individual the right amount of</a:t>
            </a:r>
          </a:p>
          <a:p>
            <a:pPr algn="ctr"/>
            <a:r>
              <a:rPr lang="en-US" dirty="0"/>
              <a:t>nourishment and exercise, not too little and not too much,</a:t>
            </a:r>
          </a:p>
          <a:p>
            <a:pPr algn="ctr"/>
            <a:r>
              <a:rPr lang="en-US" dirty="0"/>
              <a:t>we would have found the safest way to health.”</a:t>
            </a:r>
          </a:p>
          <a:p>
            <a:pPr algn="ctr"/>
            <a:r>
              <a:rPr lang="en-US" dirty="0"/>
              <a:t>- Hippocrates</a:t>
            </a:r>
          </a:p>
          <a:p>
            <a:pPr eaLnBrk="1" hangingPunct="1">
              <a:lnSpc>
                <a:spcPct val="90000"/>
              </a:lnSpc>
            </a:pPr>
            <a:endParaRPr lang="en-US" dirty="0"/>
          </a:p>
        </p:txBody>
      </p:sp>
      <p:pic>
        <p:nvPicPr>
          <p:cNvPr id="4" name="Picture 6" descr="SON_Academic_LUB-02.png">
            <a:extLst>
              <a:ext uri="{FF2B5EF4-FFF2-40B4-BE49-F238E27FC236}">
                <a16:creationId xmlns:a16="http://schemas.microsoft.com/office/drawing/2014/main" id="{B4477D81-81AD-984F-A425-CCD51D6D19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DD65E30-5545-194E-81B7-04B8DBD02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D6D72A-A8CE-924E-97BE-F5D730C11548}"/>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706636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References</a:t>
            </a:r>
          </a:p>
        </p:txBody>
      </p:sp>
      <p:sp>
        <p:nvSpPr>
          <p:cNvPr id="9219" name="Rectangle 3"/>
          <p:cNvSpPr>
            <a:spLocks noGrp="1" noChangeArrowheads="1"/>
          </p:cNvSpPr>
          <p:nvPr>
            <p:ph idx="1"/>
          </p:nvPr>
        </p:nvSpPr>
        <p:spPr/>
        <p:txBody>
          <a:bodyPr>
            <a:normAutofit/>
          </a:bodyPr>
          <a:lstStyle/>
          <a:p>
            <a:r>
              <a:rPr lang="en-US" dirty="0"/>
              <a:t>Please see Bibliography.</a:t>
            </a:r>
          </a:p>
        </p:txBody>
      </p:sp>
      <p:pic>
        <p:nvPicPr>
          <p:cNvPr id="4" name="Picture 6" descr="SON_Academic_LUB-02.png">
            <a:extLst>
              <a:ext uri="{FF2B5EF4-FFF2-40B4-BE49-F238E27FC236}">
                <a16:creationId xmlns:a16="http://schemas.microsoft.com/office/drawing/2014/main" id="{B4477D81-81AD-984F-A425-CCD51D6D19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B97C363-3841-D54C-A696-9AE0C0E12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CD305CD-6F04-BF4B-9D83-FA2760F5009C}"/>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361117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31199"/>
            <a:ext cx="10058400" cy="2504201"/>
          </a:xfrm>
        </p:spPr>
        <p:txBody>
          <a:bodyPr>
            <a:normAutofit/>
          </a:bodyPr>
          <a:lstStyle/>
          <a:p>
            <a:r>
              <a:rPr lang="en-US" dirty="0"/>
              <a:t>Thank You!</a:t>
            </a:r>
            <a:br>
              <a:rPr lang="en-US" dirty="0"/>
            </a:br>
            <a:endParaRPr lang="en-US" dirty="0"/>
          </a:p>
        </p:txBody>
      </p:sp>
      <p:sp>
        <p:nvSpPr>
          <p:cNvPr id="3" name="Subtitle 2"/>
          <p:cNvSpPr>
            <a:spLocks noGrp="1"/>
          </p:cNvSpPr>
          <p:nvPr>
            <p:ph type="subTitle" idx="1"/>
          </p:nvPr>
        </p:nvSpPr>
        <p:spPr>
          <a:xfrm>
            <a:off x="1100051" y="4455620"/>
            <a:ext cx="10296082" cy="1143000"/>
          </a:xfrm>
        </p:spPr>
        <p:txBody>
          <a:bodyPr>
            <a:normAutofit fontScale="85000" lnSpcReduction="20000"/>
          </a:bodyPr>
          <a:lstStyle/>
          <a:p>
            <a:pPr>
              <a:defRPr/>
            </a:pPr>
            <a:r>
              <a:rPr lang="en-US" dirty="0"/>
              <a:t>Questions?</a:t>
            </a:r>
            <a:br>
              <a:rPr lang="en-US" dirty="0"/>
            </a:br>
            <a:r>
              <a:rPr lang="en-US" sz="4000" dirty="0"/>
              <a:t> </a:t>
            </a:r>
            <a:br>
              <a:rPr lang="en-US" dirty="0"/>
            </a:br>
            <a:r>
              <a:rPr lang="en-US" dirty="0"/>
              <a:t>Please feel free to reach out to me with any questions, by email at: </a:t>
            </a:r>
            <a:r>
              <a:rPr lang="en-US" dirty="0">
                <a:hlinkClick r:id="rId3"/>
              </a:rPr>
              <a:t>Courtney.queen@rsu.lv</a:t>
            </a:r>
            <a:r>
              <a:rPr lang="en-US" dirty="0"/>
              <a:t> or </a:t>
            </a:r>
            <a:r>
              <a:rPr lang="en-US" dirty="0">
                <a:hlinkClick r:id="rId4"/>
              </a:rPr>
              <a:t>courtney.m.queen@ttuhsc.edu</a:t>
            </a:r>
            <a:endParaRPr lang="en-US" dirty="0"/>
          </a:p>
          <a:p>
            <a:pPr>
              <a:defRPr/>
            </a:pPr>
            <a:endParaRPr lang="en-US" dirty="0"/>
          </a:p>
        </p:txBody>
      </p:sp>
      <p:pic>
        <p:nvPicPr>
          <p:cNvPr id="4" name="Picture 6" descr="SON_Academic_LUB-0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E11DDEE-955B-9749-9F46-91146B0B38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94C34B83-28B7-874C-8392-A5E9400E3D26}"/>
              </a:ext>
            </a:extLst>
          </p:cNvPr>
          <p:cNvPicPr>
            <a:picLocks noChangeAspect="1"/>
          </p:cNvPicPr>
          <p:nvPr/>
        </p:nvPicPr>
        <p:blipFill>
          <a:blip r:embed="rId7"/>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74804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ON_Academic_LUB-08.png"/>
          <p:cNvPicPr>
            <a:picLocks noChangeAspect="1"/>
          </p:cNvPicPr>
          <p:nvPr/>
        </p:nvPicPr>
        <p:blipFill>
          <a:blip r:embed="rId3">
            <a:extLst>
              <a:ext uri="{28A0092B-C50C-407E-A947-70E740481C1C}">
                <a14:useLocalDpi xmlns:a14="http://schemas.microsoft.com/office/drawing/2010/main" val="0"/>
              </a:ext>
            </a:extLst>
          </a:blip>
          <a:srcRect l="27615" t="8984" r="20425" b="13487"/>
          <a:stretch>
            <a:fillRect/>
          </a:stretch>
        </p:blipFill>
        <p:spPr bwMode="auto">
          <a:xfrm>
            <a:off x="2972213" y="1601437"/>
            <a:ext cx="6108970" cy="428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7CD3F82-9AA5-744F-A8B9-2B96C81775B5}"/>
              </a:ext>
            </a:extLst>
          </p:cNvPr>
          <p:cNvSpPr txBox="1"/>
          <p:nvPr/>
        </p:nvSpPr>
        <p:spPr>
          <a:xfrm>
            <a:off x="464949" y="139485"/>
            <a:ext cx="5315919" cy="369332"/>
          </a:xfrm>
          <a:prstGeom prst="rect">
            <a:avLst/>
          </a:prstGeom>
          <a:noFill/>
        </p:spPr>
        <p:txBody>
          <a:bodyPr wrap="square" rtlCol="0">
            <a:spAutoFit/>
          </a:bodyPr>
          <a:lstStyle/>
          <a:p>
            <a:r>
              <a:rPr lang="en-US" dirty="0"/>
              <a:t>Final Slide.</a:t>
            </a:r>
          </a:p>
        </p:txBody>
      </p:sp>
      <p:pic>
        <p:nvPicPr>
          <p:cNvPr id="5" name="Picture 4">
            <a:extLst>
              <a:ext uri="{FF2B5EF4-FFF2-40B4-BE49-F238E27FC236}">
                <a16:creationId xmlns:a16="http://schemas.microsoft.com/office/drawing/2014/main" id="{C2BB1323-B05B-3748-99F3-2FDEAB5B1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6" name="Picture 5">
            <a:extLst>
              <a:ext uri="{FF2B5EF4-FFF2-40B4-BE49-F238E27FC236}">
                <a16:creationId xmlns:a16="http://schemas.microsoft.com/office/drawing/2014/main" id="{C76DCB46-7265-BF4B-9940-61521F665FBE}"/>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54256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Disclosure</a:t>
            </a:r>
          </a:p>
        </p:txBody>
      </p:sp>
      <p:sp>
        <p:nvSpPr>
          <p:cNvPr id="4099" name="Rectangle 3"/>
          <p:cNvSpPr>
            <a:spLocks noGrp="1" noChangeArrowheads="1"/>
          </p:cNvSpPr>
          <p:nvPr>
            <p:ph idx="1"/>
          </p:nvPr>
        </p:nvSpPr>
        <p:spPr>
          <a:xfrm>
            <a:off x="1097280" y="1955170"/>
            <a:ext cx="7818120" cy="4291297"/>
          </a:xfrm>
        </p:spPr>
        <p:txBody>
          <a:bodyPr>
            <a:normAutofit fontScale="85000" lnSpcReduction="20000"/>
          </a:bodyPr>
          <a:lstStyle/>
          <a:p>
            <a:r>
              <a:rPr lang="en-US" sz="3600" i="1" dirty="0"/>
              <a:t>J. William Fulbright Scholar, Latvia, Spring 2022</a:t>
            </a:r>
          </a:p>
          <a:p>
            <a:r>
              <a:rPr lang="en-US" sz="3600" dirty="0"/>
              <a:t>National Institutes of Health, NIAMS, R21</a:t>
            </a:r>
          </a:p>
          <a:p>
            <a:r>
              <a:rPr lang="en-US" sz="3600" dirty="0"/>
              <a:t>National Science Foundation, Commercialization</a:t>
            </a:r>
          </a:p>
          <a:p>
            <a:r>
              <a:rPr lang="en-US" sz="3600" dirty="0"/>
              <a:t>TTUHSC Clinical Research Institute, Proof-of-Concept Study </a:t>
            </a:r>
          </a:p>
          <a:p>
            <a:r>
              <a:rPr lang="en-US" sz="3600" dirty="0"/>
              <a:t>TTU Innovation Hub, Prototype Development</a:t>
            </a:r>
          </a:p>
          <a:p>
            <a:r>
              <a:rPr lang="en-US" sz="3600" dirty="0"/>
              <a:t>Health Equity Leadership Institute Scholar</a:t>
            </a:r>
          </a:p>
          <a:p>
            <a:r>
              <a:rPr lang="en-US" sz="3600" dirty="0"/>
              <a:t>NIH, National Institute of Minority Health and Health Disparities Scholar </a:t>
            </a:r>
          </a:p>
          <a:p>
            <a:pPr eaLnBrk="1" hangingPunct="1"/>
            <a:endParaRPr lang="en-US" dirty="0"/>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906" y="5169227"/>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1104900"/>
          </a:xfrm>
          <a:prstGeom prst="rect">
            <a:avLst/>
          </a:prstGeom>
        </p:spPr>
      </p:pic>
      <p:pic>
        <p:nvPicPr>
          <p:cNvPr id="3" name="Picture 2">
            <a:extLst>
              <a:ext uri="{FF2B5EF4-FFF2-40B4-BE49-F238E27FC236}">
                <a16:creationId xmlns:a16="http://schemas.microsoft.com/office/drawing/2014/main" id="{92E2CCBA-FB6C-264D-9A30-1AB02B43A6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5400" y="1845734"/>
            <a:ext cx="2944283" cy="3274907"/>
          </a:xfrm>
          <a:prstGeom prst="rect">
            <a:avLst/>
          </a:prstGeom>
        </p:spPr>
      </p:pic>
      <p:cxnSp>
        <p:nvCxnSpPr>
          <p:cNvPr id="8" name="Straight Connector 7">
            <a:extLst>
              <a:ext uri="{FF2B5EF4-FFF2-40B4-BE49-F238E27FC236}">
                <a16:creationId xmlns:a16="http://schemas.microsoft.com/office/drawing/2014/main" id="{A6AEC960-79EA-1742-94B7-DB250F471230}"/>
              </a:ext>
            </a:extLst>
          </p:cNvPr>
          <p:cNvCxnSpPr>
            <a:cxnSpLocks/>
          </p:cNvCxnSpPr>
          <p:nvPr/>
        </p:nvCxnSpPr>
        <p:spPr>
          <a:xfrm>
            <a:off x="1488552" y="2392467"/>
            <a:ext cx="67700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5C7006-2EEC-6741-AB71-7F03C7F1C284}"/>
              </a:ext>
            </a:extLst>
          </p:cNvPr>
          <p:cNvCxnSpPr>
            <a:cxnSpLocks/>
          </p:cNvCxnSpPr>
          <p:nvPr/>
        </p:nvCxnSpPr>
        <p:spPr>
          <a:xfrm>
            <a:off x="1488551" y="4778114"/>
            <a:ext cx="67700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665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Objectives</a:t>
            </a:r>
          </a:p>
        </p:txBody>
      </p:sp>
      <p:sp>
        <p:nvSpPr>
          <p:cNvPr id="4099" name="Rectangle 3"/>
          <p:cNvSpPr>
            <a:spLocks noGrp="1" noChangeArrowheads="1"/>
          </p:cNvSpPr>
          <p:nvPr>
            <p:ph idx="1"/>
          </p:nvPr>
        </p:nvSpPr>
        <p:spPr/>
        <p:txBody>
          <a:bodyPr>
            <a:normAutofit fontScale="92500" lnSpcReduction="10000"/>
          </a:bodyPr>
          <a:lstStyle/>
          <a:p>
            <a:pPr lvl="1">
              <a:buClr>
                <a:schemeClr val="tx1"/>
              </a:buClr>
              <a:buFont typeface="Arial" panose="020B0604020202020204" pitchFamily="34" charset="0"/>
              <a:buChar char="•"/>
            </a:pPr>
            <a:endParaRPr lang="en-US" sz="1700" dirty="0"/>
          </a:p>
          <a:p>
            <a:pPr lvl="1">
              <a:buClr>
                <a:schemeClr val="tx1"/>
              </a:buClr>
              <a:buFont typeface="Arial" panose="020B0604020202020204" pitchFamily="34" charset="0"/>
              <a:buChar char="•"/>
            </a:pPr>
            <a:r>
              <a:rPr lang="en-US" sz="3500" dirty="0"/>
              <a:t>Describe the problem of health literacy in the US and Europe, </a:t>
            </a:r>
          </a:p>
          <a:p>
            <a:pPr lvl="1">
              <a:buClr>
                <a:schemeClr val="tx1"/>
              </a:buClr>
              <a:buFont typeface="Arial" panose="020B0604020202020204" pitchFamily="34" charset="0"/>
              <a:buChar char="•"/>
            </a:pPr>
            <a:r>
              <a:rPr lang="en-US" sz="3500" dirty="0"/>
              <a:t>Understand how levels of health literacy are determined, consequences of low health literacy and </a:t>
            </a:r>
          </a:p>
          <a:p>
            <a:pPr lvl="1">
              <a:buClr>
                <a:schemeClr val="tx1"/>
              </a:buClr>
              <a:buFont typeface="Arial" panose="020B0604020202020204" pitchFamily="34" charset="0"/>
              <a:buChar char="•"/>
            </a:pPr>
            <a:r>
              <a:rPr lang="en-US" sz="3500" dirty="0"/>
              <a:t>Explore strategies for designing, implementing and disseminating tailored health information for patient groups/populations with different levels of literacy and different cultural backgrounds. </a:t>
            </a:r>
          </a:p>
          <a:p>
            <a:pPr marL="0" indent="0" eaLnBrk="1" hangingPunct="1">
              <a:buNone/>
            </a:pPr>
            <a:endParaRPr lang="en-US" dirty="0"/>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64157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Literacy</a:t>
            </a:r>
          </a:p>
        </p:txBody>
      </p:sp>
      <p:sp>
        <p:nvSpPr>
          <p:cNvPr id="3" name="Subtitle 2"/>
          <p:cNvSpPr>
            <a:spLocks noGrp="1"/>
          </p:cNvSpPr>
          <p:nvPr>
            <p:ph type="subTitle" idx="1"/>
          </p:nvPr>
        </p:nvSpPr>
        <p:spPr/>
        <p:txBody>
          <a:bodyPr/>
          <a:lstStyle/>
          <a:p>
            <a:r>
              <a:rPr lang="en-US" dirty="0"/>
              <a:t>What is health Literacy?</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22219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What Is Health Literacy?</a:t>
            </a:r>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3">
            <a:extLst>
              <a:ext uri="{FF2B5EF4-FFF2-40B4-BE49-F238E27FC236}">
                <a16:creationId xmlns:a16="http://schemas.microsoft.com/office/drawing/2014/main" id="{A1F5688E-1469-75FC-7CE8-AC939A749FE0}"/>
              </a:ext>
            </a:extLst>
          </p:cNvPr>
          <p:cNvSpPr txBox="1">
            <a:spLocks noChangeArrowheads="1"/>
          </p:cNvSpPr>
          <p:nvPr/>
        </p:nvSpPr>
        <p:spPr>
          <a:xfrm>
            <a:off x="1246182" y="1475650"/>
            <a:ext cx="8077200" cy="44196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SzTx/>
              <a:buFont typeface="Wingdings" pitchFamily="2" charset="2"/>
              <a:buNone/>
            </a:pPr>
            <a:endParaRPr lang="en-US" altLang="en-US" b="1" dirty="0">
              <a:latin typeface="Georgia" pitchFamily="18" charset="0"/>
            </a:endParaRPr>
          </a:p>
          <a:p>
            <a:pPr>
              <a:buClr>
                <a:schemeClr val="tx1"/>
              </a:buClr>
              <a:buSzTx/>
              <a:buFont typeface="Wingdings" pitchFamily="2" charset="2"/>
              <a:buNone/>
            </a:pPr>
            <a:r>
              <a:rPr lang="en-US" altLang="en-US" sz="2400" b="1" dirty="0">
                <a:latin typeface="Georgia" pitchFamily="18" charset="0"/>
              </a:rPr>
              <a:t>Clients/Patients:</a:t>
            </a:r>
          </a:p>
          <a:p>
            <a:pPr>
              <a:buClr>
                <a:schemeClr val="tx1"/>
              </a:buClr>
              <a:buSzTx/>
            </a:pPr>
            <a:r>
              <a:rPr lang="en-US" altLang="en-US" sz="2400" dirty="0">
                <a:latin typeface="Georgia" pitchFamily="18" charset="0"/>
              </a:rPr>
              <a:t>Education/Literacy/Language</a:t>
            </a:r>
          </a:p>
          <a:p>
            <a:pPr>
              <a:buClr>
                <a:schemeClr val="tx1"/>
              </a:buClr>
              <a:buSzTx/>
              <a:buFont typeface="Wingdings" pitchFamily="2" charset="2"/>
              <a:buNone/>
            </a:pPr>
            <a:endParaRPr lang="en-US" altLang="en-US" sz="800" dirty="0">
              <a:latin typeface="Georgia" pitchFamily="18" charset="0"/>
            </a:endParaRPr>
          </a:p>
          <a:p>
            <a:pPr>
              <a:buClr>
                <a:schemeClr val="tx1"/>
              </a:buClr>
              <a:buSzTx/>
              <a:buFont typeface="Wingdings" pitchFamily="2" charset="2"/>
              <a:buNone/>
            </a:pPr>
            <a:r>
              <a:rPr lang="en-US" altLang="en-US" sz="2400" b="1" dirty="0">
                <a:latin typeface="Georgia" pitchFamily="18" charset="0"/>
              </a:rPr>
              <a:t>Health Literacy:  </a:t>
            </a:r>
            <a:r>
              <a:rPr lang="en-US" altLang="en-US" sz="2400" dirty="0">
                <a:latin typeface="Georgia" pitchFamily="18" charset="0"/>
              </a:rPr>
              <a:t>The capacity to </a:t>
            </a:r>
          </a:p>
          <a:p>
            <a:pPr lvl="2">
              <a:buClr>
                <a:schemeClr val="tx1"/>
              </a:buClr>
              <a:buFontTx/>
              <a:buChar char="•"/>
            </a:pPr>
            <a:r>
              <a:rPr lang="en-US" altLang="en-US" sz="2400" dirty="0">
                <a:latin typeface="Georgia" pitchFamily="18" charset="0"/>
              </a:rPr>
              <a:t>Obtain, process, understand basic health information and services</a:t>
            </a:r>
          </a:p>
          <a:p>
            <a:pPr lvl="2">
              <a:buClr>
                <a:schemeClr val="tx1"/>
              </a:buClr>
              <a:buFontTx/>
              <a:buChar char="•"/>
            </a:pPr>
            <a:r>
              <a:rPr lang="en-US" altLang="en-US" sz="2400" dirty="0">
                <a:latin typeface="Georgia" pitchFamily="18" charset="0"/>
              </a:rPr>
              <a:t>Make appropriate health care decisions (act on information)</a:t>
            </a:r>
          </a:p>
          <a:p>
            <a:pPr lvl="2">
              <a:buClr>
                <a:schemeClr val="tx1"/>
              </a:buClr>
              <a:buFontTx/>
              <a:buChar char="•"/>
            </a:pPr>
            <a:r>
              <a:rPr lang="en-US" altLang="en-US" sz="2400" dirty="0">
                <a:latin typeface="Georgia" pitchFamily="18" charset="0"/>
              </a:rPr>
              <a:t>Access/navigate health care system</a:t>
            </a:r>
          </a:p>
        </p:txBody>
      </p:sp>
    </p:spTree>
    <p:extLst>
      <p:ext uri="{BB962C8B-B14F-4D97-AF65-F5344CB8AC3E}">
        <p14:creationId xmlns:p14="http://schemas.microsoft.com/office/powerpoint/2010/main" val="82131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Red Flags of Low Health Literacy</a:t>
            </a:r>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3">
            <a:extLst>
              <a:ext uri="{FF2B5EF4-FFF2-40B4-BE49-F238E27FC236}">
                <a16:creationId xmlns:a16="http://schemas.microsoft.com/office/drawing/2014/main" id="{085E861D-50FF-13E3-F630-18C762734F9B}"/>
              </a:ext>
            </a:extLst>
          </p:cNvPr>
          <p:cNvSpPr txBox="1">
            <a:spLocks noChangeArrowheads="1"/>
          </p:cNvSpPr>
          <p:nvPr/>
        </p:nvSpPr>
        <p:spPr>
          <a:xfrm>
            <a:off x="1097280" y="1920651"/>
            <a:ext cx="7772400" cy="4406400"/>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30000"/>
              </a:lnSpc>
              <a:buClr>
                <a:schemeClr val="tx1"/>
              </a:buClr>
              <a:buSzPct val="120000"/>
            </a:pPr>
            <a:r>
              <a:rPr lang="en-US" altLang="en-US" sz="2400" dirty="0">
                <a:latin typeface="Georgia" pitchFamily="18" charset="0"/>
              </a:rPr>
              <a:t>Frequently missed appointments </a:t>
            </a:r>
          </a:p>
          <a:p>
            <a:pPr>
              <a:lnSpc>
                <a:spcPct val="130000"/>
              </a:lnSpc>
              <a:buClr>
                <a:schemeClr val="tx1"/>
              </a:buClr>
              <a:buSzPct val="120000"/>
            </a:pPr>
            <a:r>
              <a:rPr lang="en-US" altLang="en-US" sz="2400" dirty="0">
                <a:latin typeface="Georgia" pitchFamily="18" charset="0"/>
              </a:rPr>
              <a:t>Incomplete registration forms </a:t>
            </a:r>
          </a:p>
          <a:p>
            <a:pPr>
              <a:lnSpc>
                <a:spcPct val="130000"/>
              </a:lnSpc>
              <a:buClr>
                <a:schemeClr val="tx1"/>
              </a:buClr>
              <a:buSzPct val="120000"/>
            </a:pPr>
            <a:r>
              <a:rPr lang="en-US" altLang="en-US" sz="2400" dirty="0">
                <a:latin typeface="Georgia" pitchFamily="18" charset="0"/>
              </a:rPr>
              <a:t>Non-compliance with medication </a:t>
            </a:r>
          </a:p>
          <a:p>
            <a:pPr>
              <a:lnSpc>
                <a:spcPct val="130000"/>
              </a:lnSpc>
              <a:buClr>
                <a:schemeClr val="tx1"/>
              </a:buClr>
              <a:buSzPct val="120000"/>
            </a:pPr>
            <a:r>
              <a:rPr lang="en-US" altLang="en-US" sz="2400" dirty="0">
                <a:latin typeface="Georgia" pitchFamily="18" charset="0"/>
              </a:rPr>
              <a:t>Unable to name medications, explain purpose or dosing</a:t>
            </a:r>
          </a:p>
          <a:p>
            <a:pPr>
              <a:lnSpc>
                <a:spcPct val="130000"/>
              </a:lnSpc>
              <a:buClr>
                <a:schemeClr val="tx1"/>
              </a:buClr>
              <a:buSzPct val="120000"/>
            </a:pPr>
            <a:r>
              <a:rPr lang="en-US" altLang="en-US" sz="2400" dirty="0">
                <a:latin typeface="Georgia" pitchFamily="18" charset="0"/>
              </a:rPr>
              <a:t>Identifies pills by looking at them, not reading label</a:t>
            </a:r>
          </a:p>
          <a:p>
            <a:pPr>
              <a:lnSpc>
                <a:spcPct val="130000"/>
              </a:lnSpc>
              <a:buClr>
                <a:schemeClr val="tx1"/>
              </a:buClr>
              <a:buSzPct val="120000"/>
            </a:pPr>
            <a:r>
              <a:rPr lang="en-US" altLang="en-US" sz="2400" dirty="0">
                <a:latin typeface="Georgia" pitchFamily="18" charset="0"/>
              </a:rPr>
              <a:t>Unable to give coherent, sequential history</a:t>
            </a:r>
          </a:p>
          <a:p>
            <a:pPr>
              <a:lnSpc>
                <a:spcPct val="130000"/>
              </a:lnSpc>
              <a:buClr>
                <a:schemeClr val="tx1"/>
              </a:buClr>
              <a:buSzPct val="120000"/>
            </a:pPr>
            <a:r>
              <a:rPr lang="en-US" altLang="en-US" sz="2400" dirty="0">
                <a:latin typeface="Georgia" pitchFamily="18" charset="0"/>
              </a:rPr>
              <a:t>Ask fewer questions</a:t>
            </a:r>
          </a:p>
          <a:p>
            <a:pPr>
              <a:lnSpc>
                <a:spcPct val="130000"/>
              </a:lnSpc>
              <a:buClr>
                <a:schemeClr val="tx1"/>
              </a:buClr>
              <a:buSzPct val="120000"/>
            </a:pPr>
            <a:r>
              <a:rPr lang="en-US" altLang="en-US" sz="2400" dirty="0">
                <a:latin typeface="Georgia" pitchFamily="18" charset="0"/>
              </a:rPr>
              <a:t>Lack of follow-through on tests or referrals</a:t>
            </a:r>
          </a:p>
        </p:txBody>
      </p:sp>
    </p:spTree>
    <p:extLst>
      <p:ext uri="{BB962C8B-B14F-4D97-AF65-F5344CB8AC3E}">
        <p14:creationId xmlns:p14="http://schemas.microsoft.com/office/powerpoint/2010/main" val="235142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sz="4000" dirty="0"/>
              <a:t>Health Literacy Universal Precautions Approach</a:t>
            </a:r>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Content Placeholder 2">
            <a:extLst>
              <a:ext uri="{FF2B5EF4-FFF2-40B4-BE49-F238E27FC236}">
                <a16:creationId xmlns:a16="http://schemas.microsoft.com/office/drawing/2014/main" id="{4A98D759-04E1-8B02-411A-6EA7B9C2575C}"/>
              </a:ext>
            </a:extLst>
          </p:cNvPr>
          <p:cNvSpPr>
            <a:spLocks noGrp="1"/>
          </p:cNvSpPr>
          <p:nvPr>
            <p:ph idx="1"/>
          </p:nvPr>
        </p:nvSpPr>
        <p:spPr>
          <a:xfrm>
            <a:off x="1232190" y="2120773"/>
            <a:ext cx="8616347" cy="4530725"/>
          </a:xfrm>
        </p:spPr>
        <p:txBody>
          <a:bodyPr>
            <a:normAutofit/>
          </a:bodyPr>
          <a:lstStyle/>
          <a:p>
            <a:r>
              <a:rPr lang="en-US" sz="2800" dirty="0">
                <a:latin typeface="Georgia" panose="02040502050405020303" pitchFamily="18" charset="0"/>
              </a:rPr>
              <a:t>Structuring the delivery of care as if everyone may have limited health literacy</a:t>
            </a:r>
          </a:p>
          <a:p>
            <a:pPr lvl="1"/>
            <a:r>
              <a:rPr lang="en-US" sz="2400" dirty="0">
                <a:latin typeface="Georgia" panose="02040502050405020303" pitchFamily="18" charset="0"/>
              </a:rPr>
              <a:t>You cannot tell by looking</a:t>
            </a:r>
          </a:p>
          <a:p>
            <a:pPr lvl="1"/>
            <a:r>
              <a:rPr lang="en-US" sz="2400" dirty="0">
                <a:latin typeface="Georgia" panose="02040502050405020303" pitchFamily="18" charset="0"/>
              </a:rPr>
              <a:t>Higher literacy skills </a:t>
            </a:r>
            <a:r>
              <a:rPr lang="en-US" sz="2400" dirty="0">
                <a:latin typeface="Georgia" panose="02040502050405020303" pitchFamily="18" charset="0"/>
                <a:cs typeface="Arial" charset="0"/>
              </a:rPr>
              <a:t>≠</a:t>
            </a:r>
            <a:r>
              <a:rPr lang="en-US" sz="2400" dirty="0">
                <a:latin typeface="Georgia" panose="02040502050405020303" pitchFamily="18" charset="0"/>
              </a:rPr>
              <a:t> understanding</a:t>
            </a:r>
          </a:p>
          <a:p>
            <a:pPr lvl="1"/>
            <a:r>
              <a:rPr lang="en-US" sz="2400" dirty="0">
                <a:latin typeface="Georgia" panose="02040502050405020303" pitchFamily="18" charset="0"/>
              </a:rPr>
              <a:t>Anxiety can reduce ability to manage health information</a:t>
            </a:r>
          </a:p>
          <a:p>
            <a:pPr lvl="1"/>
            <a:r>
              <a:rPr lang="en-US" sz="2400" dirty="0">
                <a:latin typeface="Georgia" panose="02040502050405020303" pitchFamily="18" charset="0"/>
              </a:rPr>
              <a:t>Everyone benefits from clear communications</a:t>
            </a:r>
          </a:p>
        </p:txBody>
      </p:sp>
    </p:spTree>
    <p:extLst>
      <p:ext uri="{BB962C8B-B14F-4D97-AF65-F5344CB8AC3E}">
        <p14:creationId xmlns:p14="http://schemas.microsoft.com/office/powerpoint/2010/main" val="4241067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Measuring Health Literacy</a:t>
            </a:r>
          </a:p>
        </p:txBody>
      </p:sp>
      <p:sp>
        <p:nvSpPr>
          <p:cNvPr id="3" name="Subtitle 2"/>
          <p:cNvSpPr>
            <a:spLocks noGrp="1"/>
          </p:cNvSpPr>
          <p:nvPr>
            <p:ph type="subTitle" idx="1"/>
          </p:nvPr>
        </p:nvSpPr>
        <p:spPr/>
        <p:txBody>
          <a:bodyPr/>
          <a:lstStyle/>
          <a:p>
            <a:r>
              <a:rPr lang="en-US" dirty="0"/>
              <a:t>how is health Literacy determined?</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950074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6c6a07ef5682af5ee15eb1919589e5ed29cd"/>
</p:tagLst>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FF0000"/>
      </a:accent1>
      <a:accent2>
        <a:srgbClr val="00000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5313 Summer Module 6 Presentation 20 21" id="{059F70BF-AD91-5242-9E09-62A9761AA833}" vid="{0CE3C6FD-59E9-9648-A20B-27085C335E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20982</TotalTime>
  <Words>1347</Words>
  <Application>Microsoft Macintosh PowerPoint</Application>
  <PresentationFormat>Widescreen</PresentationFormat>
  <Paragraphs>188</Paragraphs>
  <Slides>25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Georgia</vt:lpstr>
      <vt:lpstr>Wingdings</vt:lpstr>
      <vt:lpstr>Retrospect</vt:lpstr>
      <vt:lpstr>Courtney Queen, Ph.D.  Fulbright Scholar Rīga Stradiņš University Institute of Public Health  Assistant Professor  Director for Undergraduate Studies Graduate School of Biomedical Sciences Department of Public Health     </vt:lpstr>
      <vt:lpstr>International Relationships &amp; Translational  Actions Toward Health Equity </vt:lpstr>
      <vt:lpstr>Disclosure</vt:lpstr>
      <vt:lpstr>Objectives</vt:lpstr>
      <vt:lpstr>Health Literacy</vt:lpstr>
      <vt:lpstr>What Is Health Literacy?</vt:lpstr>
      <vt:lpstr>Red Flags of Low Health Literacy</vt:lpstr>
      <vt:lpstr>Health Literacy Universal Precautions Approach</vt:lpstr>
      <vt:lpstr>Measuring Health Literacy</vt:lpstr>
      <vt:lpstr>How do we measure health literacy?</vt:lpstr>
      <vt:lpstr>National Assessment of Health Literacy</vt:lpstr>
      <vt:lpstr>Improving Health Literacy</vt:lpstr>
      <vt:lpstr>The Clinical Encounter</vt:lpstr>
      <vt:lpstr>How do we improve health literacy?</vt:lpstr>
      <vt:lpstr>Patient Understanding</vt:lpstr>
      <vt:lpstr>Teach- Back Method</vt:lpstr>
      <vt:lpstr>Teach-Back Method</vt:lpstr>
      <vt:lpstr>Patient Education</vt:lpstr>
      <vt:lpstr>Summary</vt:lpstr>
      <vt:lpstr>Conclusion</vt:lpstr>
      <vt:lpstr>Just for Fun!</vt:lpstr>
      <vt:lpstr>Food for Thought!</vt:lpstr>
      <vt:lpstr>References</vt:lpstr>
      <vt:lpstr>Thank You! </vt:lpstr>
      <vt:lpstr>PowerPoint Presentation</vt:lpstr>
    </vt:vector>
  </TitlesOfParts>
  <Company>Texas Tech University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Dennis</dc:creator>
  <cp:lastModifiedBy>Courtney Queen</cp:lastModifiedBy>
  <cp:revision>215</cp:revision>
  <cp:lastPrinted>2017-02-27T22:34:24Z</cp:lastPrinted>
  <dcterms:created xsi:type="dcterms:W3CDTF">2016-01-11T21:15:07Z</dcterms:created>
  <dcterms:modified xsi:type="dcterms:W3CDTF">2022-05-26T13:01:33Z</dcterms:modified>
</cp:coreProperties>
</file>