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89" r:id="rId1"/>
    <p:sldMasterId id="2147483701" r:id="rId2"/>
  </p:sldMasterIdLst>
  <p:notesMasterIdLst>
    <p:notesMasterId r:id="rId29"/>
  </p:notesMasterIdLst>
  <p:sldIdLst>
    <p:sldId id="370" r:id="rId3"/>
    <p:sldId id="260" r:id="rId4"/>
    <p:sldId id="257" r:id="rId5"/>
    <p:sldId id="274" r:id="rId6"/>
    <p:sldId id="287" r:id="rId7"/>
    <p:sldId id="375" r:id="rId8"/>
    <p:sldId id="286" r:id="rId9"/>
    <p:sldId id="270" r:id="rId10"/>
    <p:sldId id="372" r:id="rId11"/>
    <p:sldId id="371" r:id="rId12"/>
    <p:sldId id="269" r:id="rId13"/>
    <p:sldId id="373" r:id="rId14"/>
    <p:sldId id="374" r:id="rId15"/>
    <p:sldId id="385" r:id="rId16"/>
    <p:sldId id="386" r:id="rId17"/>
    <p:sldId id="387" r:id="rId18"/>
    <p:sldId id="324" r:id="rId19"/>
    <p:sldId id="376" r:id="rId20"/>
    <p:sldId id="384" r:id="rId21"/>
    <p:sldId id="382" r:id="rId22"/>
    <p:sldId id="383" r:id="rId23"/>
    <p:sldId id="378" r:id="rId24"/>
    <p:sldId id="380" r:id="rId25"/>
    <p:sldId id="379" r:id="rId26"/>
    <p:sldId id="381" r:id="rId27"/>
    <p:sldId id="265" r:id="rId28"/>
  </p:sldIdLst>
  <p:sldSz cx="18288000" cy="10287000"/>
  <p:notesSz cx="6797675" cy="9926638"/>
  <p:embeddedFontLst>
    <p:embeddedFont>
      <p:font typeface="Georgia" panose="02040502050405020303" pitchFamily="18" charset="0"/>
      <p:regular r:id="rId30"/>
      <p:bold r:id="rId31"/>
      <p:italic r:id="rId32"/>
      <p:boldItalic r:id="rId33"/>
    </p:embeddedFont>
    <p:embeddedFont>
      <p:font typeface="Playfair Display" panose="00000500000000000000" pitchFamily="2" charset="-18"/>
      <p:regular r:id="rId34"/>
      <p:bold r:id="rId35"/>
      <p:italic r:id="rId36"/>
      <p:boldItalic r:id="rId37"/>
    </p:embeddedFont>
    <p:embeddedFont>
      <p:font typeface="Playfair Display 2" panose="020B0604020202020204" charset="-18"/>
      <p:regular r:id="rId38"/>
      <p:bold r:id="rId39"/>
    </p:embeddedFont>
    <p:embeddedFont>
      <p:font typeface="Poppins" panose="00000500000000000000" pitchFamily="2" charset="-18"/>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CC319-35F0-42C4-8DA4-AAEED0B7F702}" v="80" dt="2026-04-22T05:15:00.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p:cViewPr varScale="1">
        <p:scale>
          <a:sx n="39" d="100"/>
          <a:sy n="39" d="100"/>
        </p:scale>
        <p:origin x="10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zegorz Maśloch" userId="b7054d4e-7dfc-4166-82e5-1d2a9030a605" providerId="ADAL" clId="{CE9A0FF3-F152-4B0B-AB49-BC6F42C46ADB}"/>
    <pc:docChg chg="undo redo custSel addSld delSld modSld sldOrd modNotesMaster">
      <pc:chgData name="Grzegorz Maśloch" userId="b7054d4e-7dfc-4166-82e5-1d2a9030a605" providerId="ADAL" clId="{CE9A0FF3-F152-4B0B-AB49-BC6F42C46ADB}" dt="2026-04-22T05:15:00.905" v="725" actId="1076"/>
      <pc:docMkLst>
        <pc:docMk/>
      </pc:docMkLst>
      <pc:sldChg chg="modSp mod modNotes">
        <pc:chgData name="Grzegorz Maśloch" userId="b7054d4e-7dfc-4166-82e5-1d2a9030a605" providerId="ADAL" clId="{CE9A0FF3-F152-4B0B-AB49-BC6F42C46ADB}" dt="2026-04-20T16:51:41.250" v="501"/>
        <pc:sldMkLst>
          <pc:docMk/>
          <pc:sldMk cId="0" sldId="257"/>
        </pc:sldMkLst>
        <pc:spChg chg="mod">
          <ac:chgData name="Grzegorz Maśloch" userId="b7054d4e-7dfc-4166-82e5-1d2a9030a605" providerId="ADAL" clId="{CE9A0FF3-F152-4B0B-AB49-BC6F42C46ADB}" dt="2026-04-18T21:13:56.202" v="111" actId="207"/>
          <ac:spMkLst>
            <pc:docMk/>
            <pc:sldMk cId="0" sldId="257"/>
            <ac:spMk id="5" creationId="{EFEBA1A5-FC61-4FE4-2229-FD376F3B3DDC}"/>
          </ac:spMkLst>
        </pc:spChg>
        <pc:spChg chg="mod">
          <ac:chgData name="Grzegorz Maśloch" userId="b7054d4e-7dfc-4166-82e5-1d2a9030a605" providerId="ADAL" clId="{CE9A0FF3-F152-4B0B-AB49-BC6F42C46ADB}" dt="2026-04-18T21:14:06.040" v="112" actId="207"/>
          <ac:spMkLst>
            <pc:docMk/>
            <pc:sldMk cId="0" sldId="257"/>
            <ac:spMk id="6" creationId="{212BD468-59CF-1011-F9F6-FEBC3B4D72C2}"/>
          </ac:spMkLst>
        </pc:spChg>
      </pc:sldChg>
      <pc:sldChg chg="modSp mod">
        <pc:chgData name="Grzegorz Maśloch" userId="b7054d4e-7dfc-4166-82e5-1d2a9030a605" providerId="ADAL" clId="{CE9A0FF3-F152-4B0B-AB49-BC6F42C46ADB}" dt="2026-04-22T05:14:00.843" v="720" actId="20577"/>
        <pc:sldMkLst>
          <pc:docMk/>
          <pc:sldMk cId="0" sldId="260"/>
        </pc:sldMkLst>
        <pc:graphicFrameChg chg="modGraphic">
          <ac:chgData name="Grzegorz Maśloch" userId="b7054d4e-7dfc-4166-82e5-1d2a9030a605" providerId="ADAL" clId="{CE9A0FF3-F152-4B0B-AB49-BC6F42C46ADB}" dt="2026-04-22T05:14:00.843" v="720" actId="20577"/>
          <ac:graphicFrameMkLst>
            <pc:docMk/>
            <pc:sldMk cId="0" sldId="260"/>
            <ac:graphicFrameMk id="10" creationId="{74B7CC99-C5A3-148C-F70E-1CB2C524CC08}"/>
          </ac:graphicFrameMkLst>
        </pc:graphicFrameChg>
      </pc:sldChg>
      <pc:sldChg chg="del ord modNotes">
        <pc:chgData name="Grzegorz Maśloch" userId="b7054d4e-7dfc-4166-82e5-1d2a9030a605" providerId="ADAL" clId="{CE9A0FF3-F152-4B0B-AB49-BC6F42C46ADB}" dt="2026-04-22T05:13:00.349" v="708" actId="47"/>
        <pc:sldMkLst>
          <pc:docMk/>
          <pc:sldMk cId="0" sldId="261"/>
        </pc:sldMkLst>
      </pc:sldChg>
      <pc:sldChg chg="add del">
        <pc:chgData name="Grzegorz Maśloch" userId="b7054d4e-7dfc-4166-82e5-1d2a9030a605" providerId="ADAL" clId="{CE9A0FF3-F152-4B0B-AB49-BC6F42C46ADB}" dt="2026-04-22T05:12:31.953" v="705"/>
        <pc:sldMkLst>
          <pc:docMk/>
          <pc:sldMk cId="2391725603" sldId="269"/>
        </pc:sldMkLst>
      </pc:sldChg>
      <pc:sldChg chg="modSp add mod">
        <pc:chgData name="Grzegorz Maśloch" userId="b7054d4e-7dfc-4166-82e5-1d2a9030a605" providerId="ADAL" clId="{CE9A0FF3-F152-4B0B-AB49-BC6F42C46ADB}" dt="2026-04-21T22:17:09.436" v="653" actId="114"/>
        <pc:sldMkLst>
          <pc:docMk/>
          <pc:sldMk cId="237959877" sldId="270"/>
        </pc:sldMkLst>
        <pc:spChg chg="mod">
          <ac:chgData name="Grzegorz Maśloch" userId="b7054d4e-7dfc-4166-82e5-1d2a9030a605" providerId="ADAL" clId="{CE9A0FF3-F152-4B0B-AB49-BC6F42C46ADB}" dt="2026-04-21T22:17:09.436" v="653" actId="114"/>
          <ac:spMkLst>
            <pc:docMk/>
            <pc:sldMk cId="237959877" sldId="270"/>
            <ac:spMk id="4" creationId="{ABFDC1FB-ABB3-F5DC-8059-57657D6E9BC0}"/>
          </ac:spMkLst>
        </pc:spChg>
      </pc:sldChg>
      <pc:sldChg chg="modSp add mod setBg">
        <pc:chgData name="Grzegorz Maśloch" userId="b7054d4e-7dfc-4166-82e5-1d2a9030a605" providerId="ADAL" clId="{CE9A0FF3-F152-4B0B-AB49-BC6F42C46ADB}" dt="2026-04-21T22:32:49.230" v="685" actId="6549"/>
        <pc:sldMkLst>
          <pc:docMk/>
          <pc:sldMk cId="1845363297" sldId="274"/>
        </pc:sldMkLst>
        <pc:graphicFrameChg chg="modGraphic">
          <ac:chgData name="Grzegorz Maśloch" userId="b7054d4e-7dfc-4166-82e5-1d2a9030a605" providerId="ADAL" clId="{CE9A0FF3-F152-4B0B-AB49-BC6F42C46ADB}" dt="2026-04-21T22:32:49.230" v="685" actId="6549"/>
          <ac:graphicFrameMkLst>
            <pc:docMk/>
            <pc:sldMk cId="1845363297" sldId="274"/>
            <ac:graphicFrameMk id="4" creationId="{698AF6AD-F9B1-10A9-8E30-AB59A0E5B612}"/>
          </ac:graphicFrameMkLst>
        </pc:graphicFrameChg>
      </pc:sldChg>
      <pc:sldChg chg="modSp mod modNotes">
        <pc:chgData name="Grzegorz Maśloch" userId="b7054d4e-7dfc-4166-82e5-1d2a9030a605" providerId="ADAL" clId="{CE9A0FF3-F152-4B0B-AB49-BC6F42C46ADB}" dt="2026-04-20T22:53:14.972" v="510" actId="255"/>
        <pc:sldMkLst>
          <pc:docMk/>
          <pc:sldMk cId="4108041771" sldId="286"/>
        </pc:sldMkLst>
        <pc:spChg chg="mod">
          <ac:chgData name="Grzegorz Maśloch" userId="b7054d4e-7dfc-4166-82e5-1d2a9030a605" providerId="ADAL" clId="{CE9A0FF3-F152-4B0B-AB49-BC6F42C46ADB}" dt="2026-04-18T21:14:14.899" v="113" actId="1076"/>
          <ac:spMkLst>
            <pc:docMk/>
            <pc:sldMk cId="4108041771" sldId="286"/>
            <ac:spMk id="4" creationId="{9A00EBAB-7A61-7F65-7A78-BB7CD39877D1}"/>
          </ac:spMkLst>
        </pc:spChg>
        <pc:spChg chg="mod">
          <ac:chgData name="Grzegorz Maśloch" userId="b7054d4e-7dfc-4166-82e5-1d2a9030a605" providerId="ADAL" clId="{CE9A0FF3-F152-4B0B-AB49-BC6F42C46ADB}" dt="2026-04-20T22:53:14.972" v="510" actId="255"/>
          <ac:spMkLst>
            <pc:docMk/>
            <pc:sldMk cId="4108041771" sldId="286"/>
            <ac:spMk id="7" creationId="{1E966599-D5AB-3F29-7CFE-ABFBEC671DCD}"/>
          </ac:spMkLst>
        </pc:spChg>
        <pc:graphicFrameChg chg="mod">
          <ac:chgData name="Grzegorz Maśloch" userId="b7054d4e-7dfc-4166-82e5-1d2a9030a605" providerId="ADAL" clId="{CE9A0FF3-F152-4B0B-AB49-BC6F42C46ADB}" dt="2026-04-19T19:34:09.860" v="493"/>
          <ac:graphicFrameMkLst>
            <pc:docMk/>
            <pc:sldMk cId="4108041771" sldId="286"/>
            <ac:graphicFrameMk id="5" creationId="{CF123C06-1467-07F5-9FA6-C0D59A63CF62}"/>
          </ac:graphicFrameMkLst>
        </pc:graphicFrameChg>
      </pc:sldChg>
      <pc:sldChg chg="addSp modSp mod ord">
        <pc:chgData name="Grzegorz Maśloch" userId="b7054d4e-7dfc-4166-82e5-1d2a9030a605" providerId="ADAL" clId="{CE9A0FF3-F152-4B0B-AB49-BC6F42C46ADB}" dt="2026-04-21T22:04:46.516" v="633"/>
        <pc:sldMkLst>
          <pc:docMk/>
          <pc:sldMk cId="3934909026" sldId="287"/>
        </pc:sldMkLst>
        <pc:spChg chg="add mod">
          <ac:chgData name="Grzegorz Maśloch" userId="b7054d4e-7dfc-4166-82e5-1d2a9030a605" providerId="ADAL" clId="{CE9A0FF3-F152-4B0B-AB49-BC6F42C46ADB}" dt="2026-04-18T20:35:58.452" v="40" actId="1076"/>
          <ac:spMkLst>
            <pc:docMk/>
            <pc:sldMk cId="3934909026" sldId="287"/>
            <ac:spMk id="3" creationId="{D96F60C2-99CB-FD02-0E65-9E2185950AE1}"/>
          </ac:spMkLst>
        </pc:spChg>
        <pc:graphicFrameChg chg="add mod modGraphic">
          <ac:chgData name="Grzegorz Maśloch" userId="b7054d4e-7dfc-4166-82e5-1d2a9030a605" providerId="ADAL" clId="{CE9A0FF3-F152-4B0B-AB49-BC6F42C46ADB}" dt="2026-04-21T22:04:46.516" v="633"/>
          <ac:graphicFrameMkLst>
            <pc:docMk/>
            <pc:sldMk cId="3934909026" sldId="287"/>
            <ac:graphicFrameMk id="4" creationId="{0BE06E69-7DBA-AB68-5F24-C750100BD8E0}"/>
          </ac:graphicFrameMkLst>
        </pc:graphicFrameChg>
      </pc:sldChg>
      <pc:sldChg chg="add del setBg">
        <pc:chgData name="Grzegorz Maśloch" userId="b7054d4e-7dfc-4166-82e5-1d2a9030a605" providerId="ADAL" clId="{CE9A0FF3-F152-4B0B-AB49-BC6F42C46ADB}" dt="2026-04-18T20:11:01.166" v="2"/>
        <pc:sldMkLst>
          <pc:docMk/>
          <pc:sldMk cId="3123031052" sldId="324"/>
        </pc:sldMkLst>
      </pc:sldChg>
      <pc:sldChg chg="modSp mod">
        <pc:chgData name="Grzegorz Maśloch" userId="b7054d4e-7dfc-4166-82e5-1d2a9030a605" providerId="ADAL" clId="{CE9A0FF3-F152-4B0B-AB49-BC6F42C46ADB}" dt="2026-04-22T05:15:00.905" v="725" actId="1076"/>
        <pc:sldMkLst>
          <pc:docMk/>
          <pc:sldMk cId="2017967950" sldId="370"/>
        </pc:sldMkLst>
        <pc:spChg chg="mod">
          <ac:chgData name="Grzegorz Maśloch" userId="b7054d4e-7dfc-4166-82e5-1d2a9030a605" providerId="ADAL" clId="{CE9A0FF3-F152-4B0B-AB49-BC6F42C46ADB}" dt="2026-04-22T05:14:55.082" v="723" actId="1076"/>
          <ac:spMkLst>
            <pc:docMk/>
            <pc:sldMk cId="2017967950" sldId="370"/>
            <ac:spMk id="6" creationId="{4A689539-0576-CEFC-BFCF-C61FE366CDC4}"/>
          </ac:spMkLst>
        </pc:spChg>
        <pc:spChg chg="mod">
          <ac:chgData name="Grzegorz Maśloch" userId="b7054d4e-7dfc-4166-82e5-1d2a9030a605" providerId="ADAL" clId="{CE9A0FF3-F152-4B0B-AB49-BC6F42C46ADB}" dt="2026-04-22T05:14:58.453" v="724" actId="1076"/>
          <ac:spMkLst>
            <pc:docMk/>
            <pc:sldMk cId="2017967950" sldId="370"/>
            <ac:spMk id="9" creationId="{F57239E7-80FF-C788-6CBA-48FEE97435A4}"/>
          </ac:spMkLst>
        </pc:spChg>
        <pc:picChg chg="mod">
          <ac:chgData name="Grzegorz Maśloch" userId="b7054d4e-7dfc-4166-82e5-1d2a9030a605" providerId="ADAL" clId="{CE9A0FF3-F152-4B0B-AB49-BC6F42C46ADB}" dt="2026-04-22T05:15:00.905" v="725" actId="1076"/>
          <ac:picMkLst>
            <pc:docMk/>
            <pc:sldMk cId="2017967950" sldId="370"/>
            <ac:picMk id="1028" creationId="{CBB69DAD-2FF7-307E-F49C-122C024DD1EB}"/>
          </ac:picMkLst>
        </pc:picChg>
      </pc:sldChg>
      <pc:sldChg chg="modSp mod ord modNotes">
        <pc:chgData name="Grzegorz Maśloch" userId="b7054d4e-7dfc-4166-82e5-1d2a9030a605" providerId="ADAL" clId="{CE9A0FF3-F152-4B0B-AB49-BC6F42C46ADB}" dt="2026-04-21T23:34:17.823" v="700" actId="255"/>
        <pc:sldMkLst>
          <pc:docMk/>
          <pc:sldMk cId="1375923306" sldId="371"/>
        </pc:sldMkLst>
        <pc:spChg chg="mod">
          <ac:chgData name="Grzegorz Maśloch" userId="b7054d4e-7dfc-4166-82e5-1d2a9030a605" providerId="ADAL" clId="{CE9A0FF3-F152-4B0B-AB49-BC6F42C46ADB}" dt="2026-04-21T23:34:17.823" v="700" actId="255"/>
          <ac:spMkLst>
            <pc:docMk/>
            <pc:sldMk cId="1375923306" sldId="371"/>
            <ac:spMk id="9" creationId="{482463E2-F39D-5C8D-3179-08B2B0CB511B}"/>
          </ac:spMkLst>
        </pc:spChg>
        <pc:spChg chg="mod">
          <ac:chgData name="Grzegorz Maśloch" userId="b7054d4e-7dfc-4166-82e5-1d2a9030a605" providerId="ADAL" clId="{CE9A0FF3-F152-4B0B-AB49-BC6F42C46ADB}" dt="2026-04-21T16:05:14.432" v="532" actId="20577"/>
          <ac:spMkLst>
            <pc:docMk/>
            <pc:sldMk cId="1375923306" sldId="371"/>
            <ac:spMk id="11" creationId="{F1E12ED9-331D-C5C5-C8E7-953DF5AF3996}"/>
          </ac:spMkLst>
        </pc:spChg>
      </pc:sldChg>
      <pc:sldChg chg="addSp modSp new mod ord">
        <pc:chgData name="Grzegorz Maśloch" userId="b7054d4e-7dfc-4166-82e5-1d2a9030a605" providerId="ADAL" clId="{CE9A0FF3-F152-4B0B-AB49-BC6F42C46ADB}" dt="2026-04-21T22:29:06.024" v="684" actId="1076"/>
        <pc:sldMkLst>
          <pc:docMk/>
          <pc:sldMk cId="2155032307" sldId="372"/>
        </pc:sldMkLst>
        <pc:spChg chg="add mod">
          <ac:chgData name="Grzegorz Maśloch" userId="b7054d4e-7dfc-4166-82e5-1d2a9030a605" providerId="ADAL" clId="{CE9A0FF3-F152-4B0B-AB49-BC6F42C46ADB}" dt="2026-04-21T22:23:10.333" v="670" actId="1076"/>
          <ac:spMkLst>
            <pc:docMk/>
            <pc:sldMk cId="2155032307" sldId="372"/>
            <ac:spMk id="5" creationId="{B07423EB-AB48-7748-763B-2C634FE6D141}"/>
          </ac:spMkLst>
        </pc:spChg>
        <pc:spChg chg="add mod">
          <ac:chgData name="Grzegorz Maśloch" userId="b7054d4e-7dfc-4166-82e5-1d2a9030a605" providerId="ADAL" clId="{CE9A0FF3-F152-4B0B-AB49-BC6F42C46ADB}" dt="2026-04-21T22:29:06.024" v="684" actId="1076"/>
          <ac:spMkLst>
            <pc:docMk/>
            <pc:sldMk cId="2155032307" sldId="372"/>
            <ac:spMk id="7" creationId="{67521235-1772-9E6D-8662-2DBE713B3B9F}"/>
          </ac:spMkLst>
        </pc:spChg>
        <pc:picChg chg="add mod">
          <ac:chgData name="Grzegorz Maśloch" userId="b7054d4e-7dfc-4166-82e5-1d2a9030a605" providerId="ADAL" clId="{CE9A0FF3-F152-4B0B-AB49-BC6F42C46ADB}" dt="2026-04-21T22:28:58.675" v="682" actId="1076"/>
          <ac:picMkLst>
            <pc:docMk/>
            <pc:sldMk cId="2155032307" sldId="372"/>
            <ac:picMk id="3" creationId="{9491301B-9B4F-2C3E-E76C-331E47BD1EA3}"/>
          </ac:picMkLst>
        </pc:picChg>
      </pc:sldChg>
      <pc:sldChg chg="add del setBg">
        <pc:chgData name="Grzegorz Maśloch" userId="b7054d4e-7dfc-4166-82e5-1d2a9030a605" providerId="ADAL" clId="{CE9A0FF3-F152-4B0B-AB49-BC6F42C46ADB}" dt="2026-04-22T05:12:31.953" v="705"/>
        <pc:sldMkLst>
          <pc:docMk/>
          <pc:sldMk cId="551350709" sldId="373"/>
        </pc:sldMkLst>
      </pc:sldChg>
      <pc:sldChg chg="modSp add del">
        <pc:chgData name="Grzegorz Maśloch" userId="b7054d4e-7dfc-4166-82e5-1d2a9030a605" providerId="ADAL" clId="{CE9A0FF3-F152-4B0B-AB49-BC6F42C46ADB}" dt="2026-04-21T16:05:53.825" v="533" actId="47"/>
        <pc:sldMkLst>
          <pc:docMk/>
          <pc:sldMk cId="1063297846" sldId="374"/>
        </pc:sldMkLst>
      </pc:sldChg>
      <pc:sldChg chg="add del setBg">
        <pc:chgData name="Grzegorz Maśloch" userId="b7054d4e-7dfc-4166-82e5-1d2a9030a605" providerId="ADAL" clId="{CE9A0FF3-F152-4B0B-AB49-BC6F42C46ADB}" dt="2026-04-22T05:12:31.953" v="705"/>
        <pc:sldMkLst>
          <pc:docMk/>
          <pc:sldMk cId="3705163752" sldId="374"/>
        </pc:sldMkLst>
      </pc:sldChg>
      <pc:sldChg chg="addSp delSp modSp add mod ord modNotes">
        <pc:chgData name="Grzegorz Maśloch" userId="b7054d4e-7dfc-4166-82e5-1d2a9030a605" providerId="ADAL" clId="{CE9A0FF3-F152-4B0B-AB49-BC6F42C46ADB}" dt="2026-04-20T16:51:41.250" v="501"/>
        <pc:sldMkLst>
          <pc:docMk/>
          <pc:sldMk cId="214839830" sldId="375"/>
        </pc:sldMkLst>
        <pc:spChg chg="add mod">
          <ac:chgData name="Grzegorz Maśloch" userId="b7054d4e-7dfc-4166-82e5-1d2a9030a605" providerId="ADAL" clId="{CE9A0FF3-F152-4B0B-AB49-BC6F42C46ADB}" dt="2026-04-18T21:29:00.985" v="282" actId="1076"/>
          <ac:spMkLst>
            <pc:docMk/>
            <pc:sldMk cId="214839830" sldId="375"/>
            <ac:spMk id="5" creationId="{E735F6AB-13C2-1AE4-7434-7542D37EB081}"/>
          </ac:spMkLst>
        </pc:spChg>
        <pc:spChg chg="mod">
          <ac:chgData name="Grzegorz Maśloch" userId="b7054d4e-7dfc-4166-82e5-1d2a9030a605" providerId="ADAL" clId="{CE9A0FF3-F152-4B0B-AB49-BC6F42C46ADB}" dt="2026-04-18T21:21:46.475" v="176" actId="207"/>
          <ac:spMkLst>
            <pc:docMk/>
            <pc:sldMk cId="214839830" sldId="375"/>
            <ac:spMk id="8" creationId="{34E186F1-161E-DDBE-6704-CCC880B2252F}"/>
          </ac:spMkLst>
        </pc:spChg>
        <pc:spChg chg="add mod">
          <ac:chgData name="Grzegorz Maśloch" userId="b7054d4e-7dfc-4166-82e5-1d2a9030a605" providerId="ADAL" clId="{CE9A0FF3-F152-4B0B-AB49-BC6F42C46ADB}" dt="2026-04-18T21:22:55.212" v="188" actId="14100"/>
          <ac:spMkLst>
            <pc:docMk/>
            <pc:sldMk cId="214839830" sldId="375"/>
            <ac:spMk id="9" creationId="{38E47741-8FED-D090-A0DE-30A8C00B7A90}"/>
          </ac:spMkLst>
        </pc:spChg>
      </pc:sldChg>
      <pc:sldChg chg="addSp delSp modSp add mod ord modNotes">
        <pc:chgData name="Grzegorz Maśloch" userId="b7054d4e-7dfc-4166-82e5-1d2a9030a605" providerId="ADAL" clId="{CE9A0FF3-F152-4B0B-AB49-BC6F42C46ADB}" dt="2026-04-21T22:16:34.449" v="651" actId="1076"/>
        <pc:sldMkLst>
          <pc:docMk/>
          <pc:sldMk cId="2723831595" sldId="376"/>
        </pc:sldMkLst>
        <pc:spChg chg="add mod">
          <ac:chgData name="Grzegorz Maśloch" userId="b7054d4e-7dfc-4166-82e5-1d2a9030a605" providerId="ADAL" clId="{CE9A0FF3-F152-4B0B-AB49-BC6F42C46ADB}" dt="2026-04-21T22:15:51.481" v="644" actId="1076"/>
          <ac:spMkLst>
            <pc:docMk/>
            <pc:sldMk cId="2723831595" sldId="376"/>
            <ac:spMk id="3" creationId="{075FA3F4-F23D-CC1D-313C-7FB30835E8E6}"/>
          </ac:spMkLst>
        </pc:spChg>
        <pc:spChg chg="mod">
          <ac:chgData name="Grzegorz Maśloch" userId="b7054d4e-7dfc-4166-82e5-1d2a9030a605" providerId="ADAL" clId="{CE9A0FF3-F152-4B0B-AB49-BC6F42C46ADB}" dt="2026-04-19T19:17:53.944" v="453" actId="1076"/>
          <ac:spMkLst>
            <pc:docMk/>
            <pc:sldMk cId="2723831595" sldId="376"/>
            <ac:spMk id="8" creationId="{4B38058E-06F7-BFDD-EC6A-11D5BCA34993}"/>
          </ac:spMkLst>
        </pc:spChg>
        <pc:picChg chg="add mod">
          <ac:chgData name="Grzegorz Maśloch" userId="b7054d4e-7dfc-4166-82e5-1d2a9030a605" providerId="ADAL" clId="{CE9A0FF3-F152-4B0B-AB49-BC6F42C46ADB}" dt="2026-04-21T22:16:34.449" v="651" actId="1076"/>
          <ac:picMkLst>
            <pc:docMk/>
            <pc:sldMk cId="2723831595" sldId="376"/>
            <ac:picMk id="5" creationId="{5F98BC11-10D4-53ED-5F89-5FEECC8C734E}"/>
          </ac:picMkLst>
        </pc:picChg>
        <pc:picChg chg="add del mod">
          <ac:chgData name="Grzegorz Maśloch" userId="b7054d4e-7dfc-4166-82e5-1d2a9030a605" providerId="ADAL" clId="{CE9A0FF3-F152-4B0B-AB49-BC6F42C46ADB}" dt="2026-04-21T16:14:29.475" v="621" actId="478"/>
          <ac:picMkLst>
            <pc:docMk/>
            <pc:sldMk cId="2723831595" sldId="376"/>
            <ac:picMk id="6" creationId="{35FD8928-3B23-9C77-EF56-10DBA630F40C}"/>
          </ac:picMkLst>
        </pc:picChg>
        <pc:picChg chg="add del mod">
          <ac:chgData name="Grzegorz Maśloch" userId="b7054d4e-7dfc-4166-82e5-1d2a9030a605" providerId="ADAL" clId="{CE9A0FF3-F152-4B0B-AB49-BC6F42C46ADB}" dt="2026-04-21T16:14:27.559" v="620" actId="478"/>
          <ac:picMkLst>
            <pc:docMk/>
            <pc:sldMk cId="2723831595" sldId="376"/>
            <ac:picMk id="7" creationId="{85CF22D5-7D06-45DD-A0E8-22823029E62A}"/>
          </ac:picMkLst>
        </pc:picChg>
        <pc:picChg chg="add del mod">
          <ac:chgData name="Grzegorz Maśloch" userId="b7054d4e-7dfc-4166-82e5-1d2a9030a605" providerId="ADAL" clId="{CE9A0FF3-F152-4B0B-AB49-BC6F42C46ADB}" dt="2026-04-21T16:14:26.215" v="619" actId="478"/>
          <ac:picMkLst>
            <pc:docMk/>
            <pc:sldMk cId="2723831595" sldId="376"/>
            <ac:picMk id="9" creationId="{3FD6974B-D6F6-2777-51C6-C11C33663456}"/>
          </ac:picMkLst>
        </pc:picChg>
      </pc:sldChg>
      <pc:sldChg chg="addSp delSp modSp add del mod ord modNotes">
        <pc:chgData name="Grzegorz Maśloch" userId="b7054d4e-7dfc-4166-82e5-1d2a9030a605" providerId="ADAL" clId="{CE9A0FF3-F152-4B0B-AB49-BC6F42C46ADB}" dt="2026-04-21T22:17:00.573" v="652" actId="47"/>
        <pc:sldMkLst>
          <pc:docMk/>
          <pc:sldMk cId="795603093" sldId="377"/>
        </pc:sldMkLst>
      </pc:sldChg>
      <pc:sldChg chg="addSp delSp modSp add mod modNotes">
        <pc:chgData name="Grzegorz Maśloch" userId="b7054d4e-7dfc-4166-82e5-1d2a9030a605" providerId="ADAL" clId="{CE9A0FF3-F152-4B0B-AB49-BC6F42C46ADB}" dt="2026-04-21T16:11:27.030" v="593" actId="1076"/>
        <pc:sldMkLst>
          <pc:docMk/>
          <pc:sldMk cId="4270511102" sldId="378"/>
        </pc:sldMkLst>
        <pc:spChg chg="mod">
          <ac:chgData name="Grzegorz Maśloch" userId="b7054d4e-7dfc-4166-82e5-1d2a9030a605" providerId="ADAL" clId="{CE9A0FF3-F152-4B0B-AB49-BC6F42C46ADB}" dt="2026-04-21T16:11:27.030" v="593" actId="1076"/>
          <ac:spMkLst>
            <pc:docMk/>
            <pc:sldMk cId="4270511102" sldId="378"/>
            <ac:spMk id="3" creationId="{D7B3417A-8629-E0FC-D1C7-D605D0DEFED8}"/>
          </ac:spMkLst>
        </pc:spChg>
        <pc:spChg chg="mod">
          <ac:chgData name="Grzegorz Maśloch" userId="b7054d4e-7dfc-4166-82e5-1d2a9030a605" providerId="ADAL" clId="{CE9A0FF3-F152-4B0B-AB49-BC6F42C46ADB}" dt="2026-04-19T19:24:59.470" v="481" actId="255"/>
          <ac:spMkLst>
            <pc:docMk/>
            <pc:sldMk cId="4270511102" sldId="378"/>
            <ac:spMk id="8" creationId="{12AB0C3D-510A-B717-50C4-D2ED4A181C45}"/>
          </ac:spMkLst>
        </pc:spChg>
        <pc:picChg chg="add mod">
          <ac:chgData name="Grzegorz Maśloch" userId="b7054d4e-7dfc-4166-82e5-1d2a9030a605" providerId="ADAL" clId="{CE9A0FF3-F152-4B0B-AB49-BC6F42C46ADB}" dt="2026-04-21T16:11:24.818" v="592" actId="1076"/>
          <ac:picMkLst>
            <pc:docMk/>
            <pc:sldMk cId="4270511102" sldId="378"/>
            <ac:picMk id="2" creationId="{AB2E65F0-21CB-C56F-B299-C916FEDD4BD4}"/>
          </ac:picMkLst>
        </pc:picChg>
        <pc:picChg chg="add del mod">
          <ac:chgData name="Grzegorz Maśloch" userId="b7054d4e-7dfc-4166-82e5-1d2a9030a605" providerId="ADAL" clId="{CE9A0FF3-F152-4B0B-AB49-BC6F42C46ADB}" dt="2026-04-21T16:10:45.586" v="586" actId="478"/>
          <ac:picMkLst>
            <pc:docMk/>
            <pc:sldMk cId="4270511102" sldId="378"/>
            <ac:picMk id="4" creationId="{6769AB42-A2B8-5048-0053-BBA259893CC2}"/>
          </ac:picMkLst>
        </pc:picChg>
        <pc:picChg chg="add del mod">
          <ac:chgData name="Grzegorz Maśloch" userId="b7054d4e-7dfc-4166-82e5-1d2a9030a605" providerId="ADAL" clId="{CE9A0FF3-F152-4B0B-AB49-BC6F42C46ADB}" dt="2026-04-21T16:10:50.236" v="587" actId="478"/>
          <ac:picMkLst>
            <pc:docMk/>
            <pc:sldMk cId="4270511102" sldId="378"/>
            <ac:picMk id="5" creationId="{C80A0F02-8EBF-FB90-F317-3A835A3085AE}"/>
          </ac:picMkLst>
        </pc:picChg>
      </pc:sldChg>
      <pc:sldChg chg="delSp modSp add mod ord modNotes">
        <pc:chgData name="Grzegorz Maśloch" userId="b7054d4e-7dfc-4166-82e5-1d2a9030a605" providerId="ADAL" clId="{CE9A0FF3-F152-4B0B-AB49-BC6F42C46ADB}" dt="2026-04-21T22:10:06.820" v="635" actId="255"/>
        <pc:sldMkLst>
          <pc:docMk/>
          <pc:sldMk cId="507219880" sldId="379"/>
        </pc:sldMkLst>
        <pc:spChg chg="mod">
          <ac:chgData name="Grzegorz Maśloch" userId="b7054d4e-7dfc-4166-82e5-1d2a9030a605" providerId="ADAL" clId="{CE9A0FF3-F152-4B0B-AB49-BC6F42C46ADB}" dt="2026-04-21T22:10:06.820" v="635" actId="255"/>
          <ac:spMkLst>
            <pc:docMk/>
            <pc:sldMk cId="507219880" sldId="379"/>
            <ac:spMk id="3" creationId="{F58B5609-8749-84F7-5882-011E0FA0C74A}"/>
          </ac:spMkLst>
        </pc:spChg>
        <pc:picChg chg="mod">
          <ac:chgData name="Grzegorz Maśloch" userId="b7054d4e-7dfc-4166-82e5-1d2a9030a605" providerId="ADAL" clId="{CE9A0FF3-F152-4B0B-AB49-BC6F42C46ADB}" dt="2026-04-21T16:10:23.191" v="584" actId="1076"/>
          <ac:picMkLst>
            <pc:docMk/>
            <pc:sldMk cId="507219880" sldId="379"/>
            <ac:picMk id="2" creationId="{60E15125-B44D-02E6-26E5-4BDA3F929B36}"/>
          </ac:picMkLst>
        </pc:picChg>
        <pc:picChg chg="del">
          <ac:chgData name="Grzegorz Maśloch" userId="b7054d4e-7dfc-4166-82e5-1d2a9030a605" providerId="ADAL" clId="{CE9A0FF3-F152-4B0B-AB49-BC6F42C46ADB}" dt="2026-04-21T16:06:14.214" v="534" actId="478"/>
          <ac:picMkLst>
            <pc:docMk/>
            <pc:sldMk cId="507219880" sldId="379"/>
            <ac:picMk id="4" creationId="{22C2C8A6-8A00-D48A-EF3C-2A9267D825B4}"/>
          </ac:picMkLst>
        </pc:picChg>
        <pc:picChg chg="del">
          <ac:chgData name="Grzegorz Maśloch" userId="b7054d4e-7dfc-4166-82e5-1d2a9030a605" providerId="ADAL" clId="{CE9A0FF3-F152-4B0B-AB49-BC6F42C46ADB}" dt="2026-04-21T16:06:16.337" v="535" actId="478"/>
          <ac:picMkLst>
            <pc:docMk/>
            <pc:sldMk cId="507219880" sldId="379"/>
            <ac:picMk id="5" creationId="{6BB81429-946C-7705-E240-679DBD013BBB}"/>
          </ac:picMkLst>
        </pc:picChg>
      </pc:sldChg>
      <pc:sldChg chg="add del setBg">
        <pc:chgData name="Grzegorz Maśloch" userId="b7054d4e-7dfc-4166-82e5-1d2a9030a605" providerId="ADAL" clId="{CE9A0FF3-F152-4B0B-AB49-BC6F42C46ADB}" dt="2026-04-21T16:07:14.028" v="551"/>
        <pc:sldMkLst>
          <pc:docMk/>
          <pc:sldMk cId="1499006834" sldId="380"/>
        </pc:sldMkLst>
      </pc:sldChg>
      <pc:sldChg chg="addSp delSp modSp add mod">
        <pc:chgData name="Grzegorz Maśloch" userId="b7054d4e-7dfc-4166-82e5-1d2a9030a605" providerId="ADAL" clId="{CE9A0FF3-F152-4B0B-AB49-BC6F42C46ADB}" dt="2026-04-21T22:10:18.399" v="636" actId="255"/>
        <pc:sldMkLst>
          <pc:docMk/>
          <pc:sldMk cId="3959198225" sldId="380"/>
        </pc:sldMkLst>
        <pc:spChg chg="mod">
          <ac:chgData name="Grzegorz Maśloch" userId="b7054d4e-7dfc-4166-82e5-1d2a9030a605" providerId="ADAL" clId="{CE9A0FF3-F152-4B0B-AB49-BC6F42C46ADB}" dt="2026-04-21T22:10:18.399" v="636" actId="255"/>
          <ac:spMkLst>
            <pc:docMk/>
            <pc:sldMk cId="3959198225" sldId="380"/>
            <ac:spMk id="3" creationId="{E554144F-156E-08E6-B1CE-43A234447FA1}"/>
          </ac:spMkLst>
        </pc:spChg>
        <pc:picChg chg="del">
          <ac:chgData name="Grzegorz Maśloch" userId="b7054d4e-7dfc-4166-82e5-1d2a9030a605" providerId="ADAL" clId="{CE9A0FF3-F152-4B0B-AB49-BC6F42C46ADB}" dt="2026-04-21T16:09:12.205" v="573" actId="478"/>
          <ac:picMkLst>
            <pc:docMk/>
            <pc:sldMk cId="3959198225" sldId="380"/>
            <ac:picMk id="2" creationId="{E38E96ED-6086-2A0B-B67E-09E82CDF4E22}"/>
          </ac:picMkLst>
        </pc:picChg>
        <pc:picChg chg="del">
          <ac:chgData name="Grzegorz Maśloch" userId="b7054d4e-7dfc-4166-82e5-1d2a9030a605" providerId="ADAL" clId="{CE9A0FF3-F152-4B0B-AB49-BC6F42C46ADB}" dt="2026-04-21T16:09:13.572" v="574" actId="478"/>
          <ac:picMkLst>
            <pc:docMk/>
            <pc:sldMk cId="3959198225" sldId="380"/>
            <ac:picMk id="4" creationId="{B9DB00C4-A9E3-2074-33EC-B6C16C76F016}"/>
          </ac:picMkLst>
        </pc:picChg>
        <pc:picChg chg="del">
          <ac:chgData name="Grzegorz Maśloch" userId="b7054d4e-7dfc-4166-82e5-1d2a9030a605" providerId="ADAL" clId="{CE9A0FF3-F152-4B0B-AB49-BC6F42C46ADB}" dt="2026-04-21T16:09:14.733" v="575" actId="478"/>
          <ac:picMkLst>
            <pc:docMk/>
            <pc:sldMk cId="3959198225" sldId="380"/>
            <ac:picMk id="5" creationId="{E468DC4D-AAC5-C8B1-9E33-32258F012F7E}"/>
          </ac:picMkLst>
        </pc:picChg>
        <pc:picChg chg="add mod">
          <ac:chgData name="Grzegorz Maśloch" userId="b7054d4e-7dfc-4166-82e5-1d2a9030a605" providerId="ADAL" clId="{CE9A0FF3-F152-4B0B-AB49-BC6F42C46ADB}" dt="2026-04-21T16:15:28.971" v="627" actId="1076"/>
          <ac:picMkLst>
            <pc:docMk/>
            <pc:sldMk cId="3959198225" sldId="380"/>
            <ac:picMk id="7" creationId="{E617BB23-5972-4F6A-1905-ABB1D1859165}"/>
          </ac:picMkLst>
        </pc:picChg>
      </pc:sldChg>
      <pc:sldChg chg="delSp modSp add mod">
        <pc:chgData name="Grzegorz Maśloch" userId="b7054d4e-7dfc-4166-82e5-1d2a9030a605" providerId="ADAL" clId="{CE9A0FF3-F152-4B0B-AB49-BC6F42C46ADB}" dt="2026-04-21T22:09:16.578" v="634" actId="6549"/>
        <pc:sldMkLst>
          <pc:docMk/>
          <pc:sldMk cId="3259831194" sldId="381"/>
        </pc:sldMkLst>
        <pc:spChg chg="mod">
          <ac:chgData name="Grzegorz Maśloch" userId="b7054d4e-7dfc-4166-82e5-1d2a9030a605" providerId="ADAL" clId="{CE9A0FF3-F152-4B0B-AB49-BC6F42C46ADB}" dt="2026-04-21T22:09:16.578" v="634" actId="6549"/>
          <ac:spMkLst>
            <pc:docMk/>
            <pc:sldMk cId="3259831194" sldId="381"/>
            <ac:spMk id="3" creationId="{6C6B8567-C767-77D6-9DC9-CEAF187FD3CA}"/>
          </ac:spMkLst>
        </pc:spChg>
        <pc:picChg chg="mod">
          <ac:chgData name="Grzegorz Maśloch" userId="b7054d4e-7dfc-4166-82e5-1d2a9030a605" providerId="ADAL" clId="{CE9A0FF3-F152-4B0B-AB49-BC6F42C46ADB}" dt="2026-04-21T16:10:09.167" v="582" actId="1076"/>
          <ac:picMkLst>
            <pc:docMk/>
            <pc:sldMk cId="3259831194" sldId="381"/>
            <ac:picMk id="2" creationId="{FD22EE80-7CCC-CD66-2D35-9F7A667E65DA}"/>
          </ac:picMkLst>
        </pc:picChg>
        <pc:picChg chg="del">
          <ac:chgData name="Grzegorz Maśloch" userId="b7054d4e-7dfc-4166-82e5-1d2a9030a605" providerId="ADAL" clId="{CE9A0FF3-F152-4B0B-AB49-BC6F42C46ADB}" dt="2026-04-21T16:07:46.178" v="559" actId="478"/>
          <ac:picMkLst>
            <pc:docMk/>
            <pc:sldMk cId="3259831194" sldId="381"/>
            <ac:picMk id="4" creationId="{6DF03BCA-F0A3-4F14-3C01-625C85DA7BC2}"/>
          </ac:picMkLst>
        </pc:picChg>
        <pc:picChg chg="del">
          <ac:chgData name="Grzegorz Maśloch" userId="b7054d4e-7dfc-4166-82e5-1d2a9030a605" providerId="ADAL" clId="{CE9A0FF3-F152-4B0B-AB49-BC6F42C46ADB}" dt="2026-04-21T16:07:44.414" v="558" actId="478"/>
          <ac:picMkLst>
            <pc:docMk/>
            <pc:sldMk cId="3259831194" sldId="381"/>
            <ac:picMk id="5" creationId="{9ECA4F08-E19E-78B9-AFDC-0EDED910DF81}"/>
          </ac:picMkLst>
        </pc:picChg>
      </pc:sldChg>
      <pc:sldChg chg="delSp modSp add mod">
        <pc:chgData name="Grzegorz Maśloch" userId="b7054d4e-7dfc-4166-82e5-1d2a9030a605" providerId="ADAL" clId="{CE9A0FF3-F152-4B0B-AB49-BC6F42C46ADB}" dt="2026-04-21T16:13:25.779" v="611" actId="948"/>
        <pc:sldMkLst>
          <pc:docMk/>
          <pc:sldMk cId="555771906" sldId="382"/>
        </pc:sldMkLst>
        <pc:spChg chg="mod">
          <ac:chgData name="Grzegorz Maśloch" userId="b7054d4e-7dfc-4166-82e5-1d2a9030a605" providerId="ADAL" clId="{CE9A0FF3-F152-4B0B-AB49-BC6F42C46ADB}" dt="2026-04-21T16:13:25.779" v="611" actId="948"/>
          <ac:spMkLst>
            <pc:docMk/>
            <pc:sldMk cId="555771906" sldId="382"/>
            <ac:spMk id="3" creationId="{FA06F3B8-8EDD-567F-A581-D14563CF325E}"/>
          </ac:spMkLst>
        </pc:spChg>
        <pc:picChg chg="del">
          <ac:chgData name="Grzegorz Maśloch" userId="b7054d4e-7dfc-4166-82e5-1d2a9030a605" providerId="ADAL" clId="{CE9A0FF3-F152-4B0B-AB49-BC6F42C46ADB}" dt="2026-04-21T16:12:34.976" v="607" actId="478"/>
          <ac:picMkLst>
            <pc:docMk/>
            <pc:sldMk cId="555771906" sldId="382"/>
            <ac:picMk id="6" creationId="{9848CA75-1F47-D709-3CA3-A1F24036AA61}"/>
          </ac:picMkLst>
        </pc:picChg>
        <pc:picChg chg="del">
          <ac:chgData name="Grzegorz Maśloch" userId="b7054d4e-7dfc-4166-82e5-1d2a9030a605" providerId="ADAL" clId="{CE9A0FF3-F152-4B0B-AB49-BC6F42C46ADB}" dt="2026-04-21T16:12:37.557" v="609" actId="478"/>
          <ac:picMkLst>
            <pc:docMk/>
            <pc:sldMk cId="555771906" sldId="382"/>
            <ac:picMk id="7" creationId="{A64E8D9E-90E0-2B91-91D5-EAEAB63885B3}"/>
          </ac:picMkLst>
        </pc:picChg>
        <pc:picChg chg="del">
          <ac:chgData name="Grzegorz Maśloch" userId="b7054d4e-7dfc-4166-82e5-1d2a9030a605" providerId="ADAL" clId="{CE9A0FF3-F152-4B0B-AB49-BC6F42C46ADB}" dt="2026-04-21T16:12:36.398" v="608" actId="478"/>
          <ac:picMkLst>
            <pc:docMk/>
            <pc:sldMk cId="555771906" sldId="382"/>
            <ac:picMk id="9" creationId="{657D4B0F-3990-FEFC-401D-502FDA7FBEC7}"/>
          </ac:picMkLst>
        </pc:picChg>
      </pc:sldChg>
      <pc:sldChg chg="delSp modSp add mod">
        <pc:chgData name="Grzegorz Maśloch" userId="b7054d4e-7dfc-4166-82e5-1d2a9030a605" providerId="ADAL" clId="{CE9A0FF3-F152-4B0B-AB49-BC6F42C46ADB}" dt="2026-04-21T22:10:33.925" v="637" actId="255"/>
        <pc:sldMkLst>
          <pc:docMk/>
          <pc:sldMk cId="4153318679" sldId="383"/>
        </pc:sldMkLst>
        <pc:spChg chg="mod">
          <ac:chgData name="Grzegorz Maśloch" userId="b7054d4e-7dfc-4166-82e5-1d2a9030a605" providerId="ADAL" clId="{CE9A0FF3-F152-4B0B-AB49-BC6F42C46ADB}" dt="2026-04-21T22:10:33.925" v="637" actId="255"/>
          <ac:spMkLst>
            <pc:docMk/>
            <pc:sldMk cId="4153318679" sldId="383"/>
            <ac:spMk id="3" creationId="{CD9A7611-B69E-0875-31F8-15F7FD2D0FE4}"/>
          </ac:spMkLst>
        </pc:spChg>
        <pc:picChg chg="del">
          <ac:chgData name="Grzegorz Maśloch" userId="b7054d4e-7dfc-4166-82e5-1d2a9030a605" providerId="ADAL" clId="{CE9A0FF3-F152-4B0B-AB49-BC6F42C46ADB}" dt="2026-04-21T16:11:50.784" v="597" actId="478"/>
          <ac:picMkLst>
            <pc:docMk/>
            <pc:sldMk cId="4153318679" sldId="383"/>
            <ac:picMk id="6" creationId="{70C37EFD-14C0-7FBB-6C26-259C9AC057E9}"/>
          </ac:picMkLst>
        </pc:picChg>
        <pc:picChg chg="del">
          <ac:chgData name="Grzegorz Maśloch" userId="b7054d4e-7dfc-4166-82e5-1d2a9030a605" providerId="ADAL" clId="{CE9A0FF3-F152-4B0B-AB49-BC6F42C46ADB}" dt="2026-04-21T16:11:53.722" v="599" actId="478"/>
          <ac:picMkLst>
            <pc:docMk/>
            <pc:sldMk cId="4153318679" sldId="383"/>
            <ac:picMk id="7" creationId="{A42E8C3F-C660-0564-D8DA-044C9B7A256F}"/>
          </ac:picMkLst>
        </pc:picChg>
        <pc:picChg chg="del">
          <ac:chgData name="Grzegorz Maśloch" userId="b7054d4e-7dfc-4166-82e5-1d2a9030a605" providerId="ADAL" clId="{CE9A0FF3-F152-4B0B-AB49-BC6F42C46ADB}" dt="2026-04-21T16:11:52.256" v="598" actId="478"/>
          <ac:picMkLst>
            <pc:docMk/>
            <pc:sldMk cId="4153318679" sldId="383"/>
            <ac:picMk id="9" creationId="{6486C6C5-AD39-6B37-67B4-37F8F7C560C2}"/>
          </ac:picMkLst>
        </pc:picChg>
      </pc:sldChg>
      <pc:sldChg chg="modSp add mod">
        <pc:chgData name="Grzegorz Maśloch" userId="b7054d4e-7dfc-4166-82e5-1d2a9030a605" providerId="ADAL" clId="{CE9A0FF3-F152-4B0B-AB49-BC6F42C46ADB}" dt="2026-04-21T22:16:26.873" v="650" actId="1076"/>
        <pc:sldMkLst>
          <pc:docMk/>
          <pc:sldMk cId="3094398313" sldId="384"/>
        </pc:sldMkLst>
        <pc:spChg chg="mod">
          <ac:chgData name="Grzegorz Maśloch" userId="b7054d4e-7dfc-4166-82e5-1d2a9030a605" providerId="ADAL" clId="{CE9A0FF3-F152-4B0B-AB49-BC6F42C46ADB}" dt="2026-04-21T22:16:23.065" v="649" actId="948"/>
          <ac:spMkLst>
            <pc:docMk/>
            <pc:sldMk cId="3094398313" sldId="384"/>
            <ac:spMk id="3" creationId="{B72167E6-EC30-924A-0085-C98F884E0EEB}"/>
          </ac:spMkLst>
        </pc:spChg>
        <pc:picChg chg="mod">
          <ac:chgData name="Grzegorz Maśloch" userId="b7054d4e-7dfc-4166-82e5-1d2a9030a605" providerId="ADAL" clId="{CE9A0FF3-F152-4B0B-AB49-BC6F42C46ADB}" dt="2026-04-21T22:16:26.873" v="650" actId="1076"/>
          <ac:picMkLst>
            <pc:docMk/>
            <pc:sldMk cId="3094398313" sldId="384"/>
            <ac:picMk id="5" creationId="{C11578AB-5FD0-C075-771A-757569185C7C}"/>
          </ac:picMkLst>
        </pc:picChg>
      </pc:sldChg>
      <pc:sldChg chg="add del setBg">
        <pc:chgData name="Grzegorz Maśloch" userId="b7054d4e-7dfc-4166-82e5-1d2a9030a605" providerId="ADAL" clId="{CE9A0FF3-F152-4B0B-AB49-BC6F42C46ADB}" dt="2026-04-21T22:10:52.932" v="639"/>
        <pc:sldMkLst>
          <pc:docMk/>
          <pc:sldMk cId="3643612517" sldId="384"/>
        </pc:sldMkLst>
      </pc:sldChg>
      <pc:sldChg chg="add del">
        <pc:chgData name="Grzegorz Maśloch" userId="b7054d4e-7dfc-4166-82e5-1d2a9030a605" providerId="ADAL" clId="{CE9A0FF3-F152-4B0B-AB49-BC6F42C46ADB}" dt="2026-04-22T05:12:31.953" v="705"/>
        <pc:sldMkLst>
          <pc:docMk/>
          <pc:sldMk cId="411737117" sldId="385"/>
        </pc:sldMkLst>
      </pc:sldChg>
      <pc:sldChg chg="add del setBg">
        <pc:chgData name="Grzegorz Maśloch" userId="b7054d4e-7dfc-4166-82e5-1d2a9030a605" providerId="ADAL" clId="{CE9A0FF3-F152-4B0B-AB49-BC6F42C46ADB}" dt="2026-04-22T05:12:31.904" v="704"/>
        <pc:sldMkLst>
          <pc:docMk/>
          <pc:sldMk cId="2031520956" sldId="386"/>
        </pc:sldMkLst>
      </pc:sldChg>
      <pc:sldChg chg="add">
        <pc:chgData name="Grzegorz Maśloch" userId="b7054d4e-7dfc-4166-82e5-1d2a9030a605" providerId="ADAL" clId="{CE9A0FF3-F152-4B0B-AB49-BC6F42C46ADB}" dt="2026-04-22T05:12:31.953" v="705"/>
        <pc:sldMkLst>
          <pc:docMk/>
          <pc:sldMk cId="2539980000" sldId="386"/>
        </pc:sldMkLst>
      </pc:sldChg>
      <pc:sldChg chg="add del setBg">
        <pc:chgData name="Grzegorz Maśloch" userId="b7054d4e-7dfc-4166-82e5-1d2a9030a605" providerId="ADAL" clId="{CE9A0FF3-F152-4B0B-AB49-BC6F42C46ADB}" dt="2026-04-22T05:12:08.545" v="702"/>
        <pc:sldMkLst>
          <pc:docMk/>
          <pc:sldMk cId="3607386840" sldId="386"/>
        </pc:sldMkLst>
      </pc:sldChg>
      <pc:sldChg chg="add del setBg">
        <pc:chgData name="Grzegorz Maśloch" userId="b7054d4e-7dfc-4166-82e5-1d2a9030a605" providerId="ADAL" clId="{CE9A0FF3-F152-4B0B-AB49-BC6F42C46ADB}" dt="2026-04-22T05:12:31.953" v="705"/>
        <pc:sldMkLst>
          <pc:docMk/>
          <pc:sldMk cId="2729833681" sldId="38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4AE39-AC76-411A-A422-8527E4389E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48B881-DC57-47B5-A3F7-5ADE84CC724A}">
      <dgm:prSet/>
      <dgm:spPr/>
      <dgm:t>
        <a:bodyPr/>
        <a:lstStyle/>
        <a:p>
          <a:pPr>
            <a:lnSpc>
              <a:spcPct val="100000"/>
            </a:lnSpc>
          </a:pPr>
          <a:r>
            <a:rPr lang="en-US" b="1" dirty="0"/>
            <a:t>Scope of SROI Analysis: Theoretical Foundations</a:t>
          </a:r>
          <a:endParaRPr lang="en-US" dirty="0"/>
        </a:p>
      </dgm:t>
    </dgm:pt>
    <dgm:pt modelId="{EAFF8C6B-5A0D-407E-A8EB-EC24B7D1830A}" type="parTrans" cxnId="{3C9F27FC-7DC8-42A2-9F74-5AA0027A12AF}">
      <dgm:prSet/>
      <dgm:spPr/>
      <dgm:t>
        <a:bodyPr/>
        <a:lstStyle/>
        <a:p>
          <a:endParaRPr lang="en-US"/>
        </a:p>
      </dgm:t>
    </dgm:pt>
    <dgm:pt modelId="{A8077DA4-A6FA-4108-9560-8E89FB837E2A}" type="sibTrans" cxnId="{3C9F27FC-7DC8-42A2-9F74-5AA0027A12AF}">
      <dgm:prSet/>
      <dgm:spPr/>
      <dgm:t>
        <a:bodyPr/>
        <a:lstStyle/>
        <a:p>
          <a:endParaRPr lang="en-US"/>
        </a:p>
      </dgm:t>
    </dgm:pt>
    <dgm:pt modelId="{3B66B135-4A32-4B7F-81E1-93A6450BEBB3}">
      <dgm:prSet/>
      <dgm:spPr/>
      <dgm:t>
        <a:bodyPr/>
        <a:lstStyle/>
        <a:p>
          <a:pPr>
            <a:lnSpc>
              <a:spcPct val="100000"/>
            </a:lnSpc>
          </a:pPr>
          <a:r>
            <a:rPr lang="en-US" b="1" dirty="0"/>
            <a:t>Methodology: Estimating SROI within the </a:t>
          </a:r>
          <a:r>
            <a:rPr lang="en-US" b="1" dirty="0" err="1"/>
            <a:t>CLiViE</a:t>
          </a:r>
          <a:r>
            <a:rPr lang="en-US" b="1" dirty="0"/>
            <a:t> Project</a:t>
          </a:r>
          <a:endParaRPr lang="en-US" dirty="0"/>
        </a:p>
      </dgm:t>
    </dgm:pt>
    <dgm:pt modelId="{10B56F97-4026-4770-853A-FCC519E325AB}" type="parTrans" cxnId="{11AAE392-DC9D-482F-ABF1-C0F73DBB1494}">
      <dgm:prSet/>
      <dgm:spPr/>
      <dgm:t>
        <a:bodyPr/>
        <a:lstStyle/>
        <a:p>
          <a:endParaRPr lang="en-US"/>
        </a:p>
      </dgm:t>
    </dgm:pt>
    <dgm:pt modelId="{4A2B78D3-C75F-4507-B869-9C2C04210C9E}" type="sibTrans" cxnId="{11AAE392-DC9D-482F-ABF1-C0F73DBB1494}">
      <dgm:prSet/>
      <dgm:spPr/>
      <dgm:t>
        <a:bodyPr/>
        <a:lstStyle/>
        <a:p>
          <a:endParaRPr lang="en-US"/>
        </a:p>
      </dgm:t>
    </dgm:pt>
    <dgm:pt modelId="{89F50425-D68A-4FE6-AC97-E0097BD26E31}">
      <dgm:prSet/>
      <dgm:spPr/>
      <dgm:t>
        <a:bodyPr/>
        <a:lstStyle/>
        <a:p>
          <a:pPr>
            <a:lnSpc>
              <a:spcPct val="100000"/>
            </a:lnSpc>
          </a:pPr>
          <a:r>
            <a:rPr lang="en-US" b="1" dirty="0"/>
            <a:t>Applying SROI in Arts-Based Education in Latvia</a:t>
          </a:r>
          <a:endParaRPr lang="en-US" dirty="0"/>
        </a:p>
      </dgm:t>
    </dgm:pt>
    <dgm:pt modelId="{F0B1A7FB-E169-4D28-9A6C-F8B23B22AD0D}" type="parTrans" cxnId="{6208EAFC-CC5F-46B4-AD48-50AFD147AB11}">
      <dgm:prSet/>
      <dgm:spPr/>
      <dgm:t>
        <a:bodyPr/>
        <a:lstStyle/>
        <a:p>
          <a:endParaRPr lang="en-US"/>
        </a:p>
      </dgm:t>
    </dgm:pt>
    <dgm:pt modelId="{BAEF9A00-5FB4-4B93-98A6-7B495888DAEA}" type="sibTrans" cxnId="{6208EAFC-CC5F-46B4-AD48-50AFD147AB11}">
      <dgm:prSet/>
      <dgm:spPr/>
      <dgm:t>
        <a:bodyPr/>
        <a:lstStyle/>
        <a:p>
          <a:endParaRPr lang="en-US"/>
        </a:p>
      </dgm:t>
    </dgm:pt>
    <dgm:pt modelId="{AD882A8E-EF55-4ACD-BFAF-B981BCCE9BD3}">
      <dgm:prSet/>
      <dgm:spPr/>
      <dgm:t>
        <a:bodyPr/>
        <a:lstStyle/>
        <a:p>
          <a:pPr>
            <a:lnSpc>
              <a:spcPct val="100000"/>
            </a:lnSpc>
          </a:pPr>
          <a:r>
            <a:rPr lang="en-US" b="1" dirty="0"/>
            <a:t>Key Findings and Recommendation</a:t>
          </a:r>
          <a:endParaRPr lang="en-US" dirty="0"/>
        </a:p>
      </dgm:t>
    </dgm:pt>
    <dgm:pt modelId="{3C4FBEC1-C900-4A73-9E4C-E4415597564D}" type="parTrans" cxnId="{33CCB4EB-6843-41BD-8125-74FB7881A8D2}">
      <dgm:prSet/>
      <dgm:spPr/>
      <dgm:t>
        <a:bodyPr/>
        <a:lstStyle/>
        <a:p>
          <a:endParaRPr lang="en-US"/>
        </a:p>
      </dgm:t>
    </dgm:pt>
    <dgm:pt modelId="{5BAFD193-504C-4EBA-B901-5F34D5D1BDA3}" type="sibTrans" cxnId="{33CCB4EB-6843-41BD-8125-74FB7881A8D2}">
      <dgm:prSet/>
      <dgm:spPr/>
      <dgm:t>
        <a:bodyPr/>
        <a:lstStyle/>
        <a:p>
          <a:endParaRPr lang="en-US"/>
        </a:p>
      </dgm:t>
    </dgm:pt>
    <dgm:pt modelId="{EC8B09FD-02CD-4464-9477-2104E135BC08}" type="pres">
      <dgm:prSet presAssocID="{EB44AE39-AC76-411A-A422-8527E4389EBF}" presName="root" presStyleCnt="0">
        <dgm:presLayoutVars>
          <dgm:dir/>
          <dgm:resizeHandles val="exact"/>
        </dgm:presLayoutVars>
      </dgm:prSet>
      <dgm:spPr/>
    </dgm:pt>
    <dgm:pt modelId="{BE75E4E8-FDA6-45F3-A460-104E545F457E}" type="pres">
      <dgm:prSet presAssocID="{4A48B881-DC57-47B5-A3F7-5ADE84CC724A}" presName="compNode" presStyleCnt="0"/>
      <dgm:spPr/>
    </dgm:pt>
    <dgm:pt modelId="{4C12EA09-DA14-4928-B4C3-3144FDA72387}" type="pres">
      <dgm:prSet presAssocID="{4A48B881-DC57-47B5-A3F7-5ADE84CC724A}" presName="bgRect" presStyleLbl="bgShp" presStyleIdx="0" presStyleCnt="4"/>
      <dgm:spPr/>
    </dgm:pt>
    <dgm:pt modelId="{32226E74-F405-4B01-B1B9-9FE633A00980}" type="pres">
      <dgm:prSet presAssocID="{4A48B881-DC57-47B5-A3F7-5ADE84CC724A}"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Koła zębate"/>
        </a:ext>
      </dgm:extLst>
    </dgm:pt>
    <dgm:pt modelId="{7733AD5C-539F-4633-BFE7-D5EDC72F07A4}" type="pres">
      <dgm:prSet presAssocID="{4A48B881-DC57-47B5-A3F7-5ADE84CC724A}" presName="spaceRect" presStyleCnt="0"/>
      <dgm:spPr/>
    </dgm:pt>
    <dgm:pt modelId="{AD086990-B2C8-4856-A589-E6524E435B60}" type="pres">
      <dgm:prSet presAssocID="{4A48B881-DC57-47B5-A3F7-5ADE84CC724A}" presName="parTx" presStyleLbl="revTx" presStyleIdx="0" presStyleCnt="4">
        <dgm:presLayoutVars>
          <dgm:chMax val="0"/>
          <dgm:chPref val="0"/>
        </dgm:presLayoutVars>
      </dgm:prSet>
      <dgm:spPr/>
    </dgm:pt>
    <dgm:pt modelId="{F774D613-82C7-496F-AFB7-34FCAD3C9033}" type="pres">
      <dgm:prSet presAssocID="{A8077DA4-A6FA-4108-9560-8E89FB837E2A}" presName="sibTrans" presStyleCnt="0"/>
      <dgm:spPr/>
    </dgm:pt>
    <dgm:pt modelId="{859D0607-3239-4438-8362-E8D482661581}" type="pres">
      <dgm:prSet presAssocID="{3B66B135-4A32-4B7F-81E1-93A6450BEBB3}" presName="compNode" presStyleCnt="0"/>
      <dgm:spPr/>
    </dgm:pt>
    <dgm:pt modelId="{7D989A60-AE58-4078-94C8-43E953877791}" type="pres">
      <dgm:prSet presAssocID="{3B66B135-4A32-4B7F-81E1-93A6450BEBB3}" presName="bgRect" presStyleLbl="bgShp" presStyleIdx="1" presStyleCnt="4"/>
      <dgm:spPr/>
    </dgm:pt>
    <dgm:pt modelId="{F06ABA3F-CADD-4C11-8069-FDA2EAB21586}" type="pres">
      <dgm:prSet presAssocID="{3B66B135-4A32-4B7F-81E1-93A6450BEBB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16CB7709-EC2D-4BA0-B1D9-C05ED8461F0C}" type="pres">
      <dgm:prSet presAssocID="{3B66B135-4A32-4B7F-81E1-93A6450BEBB3}" presName="spaceRect" presStyleCnt="0"/>
      <dgm:spPr/>
    </dgm:pt>
    <dgm:pt modelId="{12E533E3-9C56-4741-8F2D-79ADD4FC94A9}" type="pres">
      <dgm:prSet presAssocID="{3B66B135-4A32-4B7F-81E1-93A6450BEBB3}" presName="parTx" presStyleLbl="revTx" presStyleIdx="1" presStyleCnt="4">
        <dgm:presLayoutVars>
          <dgm:chMax val="0"/>
          <dgm:chPref val="0"/>
        </dgm:presLayoutVars>
      </dgm:prSet>
      <dgm:spPr/>
    </dgm:pt>
    <dgm:pt modelId="{A906F828-7B3B-452B-A46F-3E237C480FB3}" type="pres">
      <dgm:prSet presAssocID="{4A2B78D3-C75F-4507-B869-9C2C04210C9E}" presName="sibTrans" presStyleCnt="0"/>
      <dgm:spPr/>
    </dgm:pt>
    <dgm:pt modelId="{44D59C90-F782-4C3F-9581-88C177058E32}" type="pres">
      <dgm:prSet presAssocID="{89F50425-D68A-4FE6-AC97-E0097BD26E31}" presName="compNode" presStyleCnt="0"/>
      <dgm:spPr/>
    </dgm:pt>
    <dgm:pt modelId="{EB13A704-B1BB-46FA-9878-BF2ED8F27A92}" type="pres">
      <dgm:prSet presAssocID="{89F50425-D68A-4FE6-AC97-E0097BD26E31}" presName="bgRect" presStyleLbl="bgShp" presStyleIdx="2" presStyleCnt="4"/>
      <dgm:spPr/>
    </dgm:pt>
    <dgm:pt modelId="{C6CF23FD-8DE6-4B89-9F1A-F19AFE49C2EB}" type="pres">
      <dgm:prSet presAssocID="{89F50425-D68A-4FE6-AC97-E0097BD26E31}"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Roll"/>
        </a:ext>
      </dgm:extLst>
    </dgm:pt>
    <dgm:pt modelId="{25462CB4-2773-4E9C-BCEC-342BB6A44BC1}" type="pres">
      <dgm:prSet presAssocID="{89F50425-D68A-4FE6-AC97-E0097BD26E31}" presName="spaceRect" presStyleCnt="0"/>
      <dgm:spPr/>
    </dgm:pt>
    <dgm:pt modelId="{65685ACA-6B17-4C0E-B8DE-841FEC9CF49E}" type="pres">
      <dgm:prSet presAssocID="{89F50425-D68A-4FE6-AC97-E0097BD26E31}" presName="parTx" presStyleLbl="revTx" presStyleIdx="2" presStyleCnt="4">
        <dgm:presLayoutVars>
          <dgm:chMax val="0"/>
          <dgm:chPref val="0"/>
        </dgm:presLayoutVars>
      </dgm:prSet>
      <dgm:spPr/>
    </dgm:pt>
    <dgm:pt modelId="{9926F640-BC91-4002-B062-16D3BF344AC6}" type="pres">
      <dgm:prSet presAssocID="{BAEF9A00-5FB4-4B93-98A6-7B495888DAEA}" presName="sibTrans" presStyleCnt="0"/>
      <dgm:spPr/>
    </dgm:pt>
    <dgm:pt modelId="{2872DBE3-EEE6-4439-BE8E-B0A007263FDC}" type="pres">
      <dgm:prSet presAssocID="{AD882A8E-EF55-4ACD-BFAF-B981BCCE9BD3}" presName="compNode" presStyleCnt="0"/>
      <dgm:spPr/>
    </dgm:pt>
    <dgm:pt modelId="{AE55A316-7FE2-4D35-A0D9-6F7497B462AF}" type="pres">
      <dgm:prSet presAssocID="{AD882A8E-EF55-4ACD-BFAF-B981BCCE9BD3}" presName="bgRect" presStyleLbl="bgShp" presStyleIdx="3" presStyleCnt="4"/>
      <dgm:spPr/>
    </dgm:pt>
    <dgm:pt modelId="{5EE7016A-9CD5-4947-97AD-90F693B07486}" type="pres">
      <dgm:prSet presAssocID="{AD882A8E-EF55-4ACD-BFAF-B981BCCE9BD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lawisz"/>
        </a:ext>
      </dgm:extLst>
    </dgm:pt>
    <dgm:pt modelId="{2F08FC9B-9D21-4F5D-A9EE-6B17A1AB67BD}" type="pres">
      <dgm:prSet presAssocID="{AD882A8E-EF55-4ACD-BFAF-B981BCCE9BD3}" presName="spaceRect" presStyleCnt="0"/>
      <dgm:spPr/>
    </dgm:pt>
    <dgm:pt modelId="{80228508-3FE1-4597-95CE-4827B78EF991}" type="pres">
      <dgm:prSet presAssocID="{AD882A8E-EF55-4ACD-BFAF-B981BCCE9BD3}" presName="parTx" presStyleLbl="revTx" presStyleIdx="3" presStyleCnt="4">
        <dgm:presLayoutVars>
          <dgm:chMax val="0"/>
          <dgm:chPref val="0"/>
        </dgm:presLayoutVars>
      </dgm:prSet>
      <dgm:spPr/>
    </dgm:pt>
  </dgm:ptLst>
  <dgm:cxnLst>
    <dgm:cxn modelId="{50D0471B-7C0E-43BA-8C37-0E08766B5B1E}" type="presOf" srcId="{89F50425-D68A-4FE6-AC97-E0097BD26E31}" destId="{65685ACA-6B17-4C0E-B8DE-841FEC9CF49E}" srcOrd="0" destOrd="0" presId="urn:microsoft.com/office/officeart/2018/2/layout/IconVerticalSolidList"/>
    <dgm:cxn modelId="{11AAE392-DC9D-482F-ABF1-C0F73DBB1494}" srcId="{EB44AE39-AC76-411A-A422-8527E4389EBF}" destId="{3B66B135-4A32-4B7F-81E1-93A6450BEBB3}" srcOrd="1" destOrd="0" parTransId="{10B56F97-4026-4770-853A-FCC519E325AB}" sibTransId="{4A2B78D3-C75F-4507-B869-9C2C04210C9E}"/>
    <dgm:cxn modelId="{4E2867B1-8857-4472-8CC4-27C34A88F4F3}" type="presOf" srcId="{4A48B881-DC57-47B5-A3F7-5ADE84CC724A}" destId="{AD086990-B2C8-4856-A589-E6524E435B60}" srcOrd="0" destOrd="0" presId="urn:microsoft.com/office/officeart/2018/2/layout/IconVerticalSolidList"/>
    <dgm:cxn modelId="{2AC7F0C9-EF70-44EC-B65F-FEA6991C2ECB}" type="presOf" srcId="{3B66B135-4A32-4B7F-81E1-93A6450BEBB3}" destId="{12E533E3-9C56-4741-8F2D-79ADD4FC94A9}" srcOrd="0" destOrd="0" presId="urn:microsoft.com/office/officeart/2018/2/layout/IconVerticalSolidList"/>
    <dgm:cxn modelId="{3CA069E6-91C9-45D8-BEE9-CF27B98A7CB4}" type="presOf" srcId="{AD882A8E-EF55-4ACD-BFAF-B981BCCE9BD3}" destId="{80228508-3FE1-4597-95CE-4827B78EF991}" srcOrd="0" destOrd="0" presId="urn:microsoft.com/office/officeart/2018/2/layout/IconVerticalSolidList"/>
    <dgm:cxn modelId="{7BC722EB-8426-4D91-A0D1-E754F2E466CF}" type="presOf" srcId="{EB44AE39-AC76-411A-A422-8527E4389EBF}" destId="{EC8B09FD-02CD-4464-9477-2104E135BC08}" srcOrd="0" destOrd="0" presId="urn:microsoft.com/office/officeart/2018/2/layout/IconVerticalSolidList"/>
    <dgm:cxn modelId="{33CCB4EB-6843-41BD-8125-74FB7881A8D2}" srcId="{EB44AE39-AC76-411A-A422-8527E4389EBF}" destId="{AD882A8E-EF55-4ACD-BFAF-B981BCCE9BD3}" srcOrd="3" destOrd="0" parTransId="{3C4FBEC1-C900-4A73-9E4C-E4415597564D}" sibTransId="{5BAFD193-504C-4EBA-B901-5F34D5D1BDA3}"/>
    <dgm:cxn modelId="{3C9F27FC-7DC8-42A2-9F74-5AA0027A12AF}" srcId="{EB44AE39-AC76-411A-A422-8527E4389EBF}" destId="{4A48B881-DC57-47B5-A3F7-5ADE84CC724A}" srcOrd="0" destOrd="0" parTransId="{EAFF8C6B-5A0D-407E-A8EB-EC24B7D1830A}" sibTransId="{A8077DA4-A6FA-4108-9560-8E89FB837E2A}"/>
    <dgm:cxn modelId="{6208EAFC-CC5F-46B4-AD48-50AFD147AB11}" srcId="{EB44AE39-AC76-411A-A422-8527E4389EBF}" destId="{89F50425-D68A-4FE6-AC97-E0097BD26E31}" srcOrd="2" destOrd="0" parTransId="{F0B1A7FB-E169-4D28-9A6C-F8B23B22AD0D}" sibTransId="{BAEF9A00-5FB4-4B93-98A6-7B495888DAEA}"/>
    <dgm:cxn modelId="{44A3D700-DB5D-4432-A098-77DD5FC9D4A4}" type="presParOf" srcId="{EC8B09FD-02CD-4464-9477-2104E135BC08}" destId="{BE75E4E8-FDA6-45F3-A460-104E545F457E}" srcOrd="0" destOrd="0" presId="urn:microsoft.com/office/officeart/2018/2/layout/IconVerticalSolidList"/>
    <dgm:cxn modelId="{CB3CCAB6-9F7D-4EA9-8834-1AC93D2895CE}" type="presParOf" srcId="{BE75E4E8-FDA6-45F3-A460-104E545F457E}" destId="{4C12EA09-DA14-4928-B4C3-3144FDA72387}" srcOrd="0" destOrd="0" presId="urn:microsoft.com/office/officeart/2018/2/layout/IconVerticalSolidList"/>
    <dgm:cxn modelId="{84BAD5E4-89D9-4E17-B6A4-24B9E3100E3D}" type="presParOf" srcId="{BE75E4E8-FDA6-45F3-A460-104E545F457E}" destId="{32226E74-F405-4B01-B1B9-9FE633A00980}" srcOrd="1" destOrd="0" presId="urn:microsoft.com/office/officeart/2018/2/layout/IconVerticalSolidList"/>
    <dgm:cxn modelId="{8B9A0086-357A-4949-B600-F09A8D029F8D}" type="presParOf" srcId="{BE75E4E8-FDA6-45F3-A460-104E545F457E}" destId="{7733AD5C-539F-4633-BFE7-D5EDC72F07A4}" srcOrd="2" destOrd="0" presId="urn:microsoft.com/office/officeart/2018/2/layout/IconVerticalSolidList"/>
    <dgm:cxn modelId="{1FCFC8BD-B3DC-48A9-BF0C-9917F41358F3}" type="presParOf" srcId="{BE75E4E8-FDA6-45F3-A460-104E545F457E}" destId="{AD086990-B2C8-4856-A589-E6524E435B60}" srcOrd="3" destOrd="0" presId="urn:microsoft.com/office/officeart/2018/2/layout/IconVerticalSolidList"/>
    <dgm:cxn modelId="{5D2EBA27-C3BE-43A0-8BB2-54966164B25F}" type="presParOf" srcId="{EC8B09FD-02CD-4464-9477-2104E135BC08}" destId="{F774D613-82C7-496F-AFB7-34FCAD3C9033}" srcOrd="1" destOrd="0" presId="urn:microsoft.com/office/officeart/2018/2/layout/IconVerticalSolidList"/>
    <dgm:cxn modelId="{E12D7BD2-9FE2-49D1-99BA-F00A30E5B2D5}" type="presParOf" srcId="{EC8B09FD-02CD-4464-9477-2104E135BC08}" destId="{859D0607-3239-4438-8362-E8D482661581}" srcOrd="2" destOrd="0" presId="urn:microsoft.com/office/officeart/2018/2/layout/IconVerticalSolidList"/>
    <dgm:cxn modelId="{83F17631-A94E-4AA3-8977-149B058AEDA3}" type="presParOf" srcId="{859D0607-3239-4438-8362-E8D482661581}" destId="{7D989A60-AE58-4078-94C8-43E953877791}" srcOrd="0" destOrd="0" presId="urn:microsoft.com/office/officeart/2018/2/layout/IconVerticalSolidList"/>
    <dgm:cxn modelId="{671BE001-9D02-4F3E-AA20-909AAFF98A3F}" type="presParOf" srcId="{859D0607-3239-4438-8362-E8D482661581}" destId="{F06ABA3F-CADD-4C11-8069-FDA2EAB21586}" srcOrd="1" destOrd="0" presId="urn:microsoft.com/office/officeart/2018/2/layout/IconVerticalSolidList"/>
    <dgm:cxn modelId="{945BBA4F-0B34-4E64-9C24-5FFB46B6CC08}" type="presParOf" srcId="{859D0607-3239-4438-8362-E8D482661581}" destId="{16CB7709-EC2D-4BA0-B1D9-C05ED8461F0C}" srcOrd="2" destOrd="0" presId="urn:microsoft.com/office/officeart/2018/2/layout/IconVerticalSolidList"/>
    <dgm:cxn modelId="{78F3AFC7-B41D-4787-AC45-CCAA0814374C}" type="presParOf" srcId="{859D0607-3239-4438-8362-E8D482661581}" destId="{12E533E3-9C56-4741-8F2D-79ADD4FC94A9}" srcOrd="3" destOrd="0" presId="urn:microsoft.com/office/officeart/2018/2/layout/IconVerticalSolidList"/>
    <dgm:cxn modelId="{DBECEE40-3B75-40B5-BCB5-028CC7FCBFCB}" type="presParOf" srcId="{EC8B09FD-02CD-4464-9477-2104E135BC08}" destId="{A906F828-7B3B-452B-A46F-3E237C480FB3}" srcOrd="3" destOrd="0" presId="urn:microsoft.com/office/officeart/2018/2/layout/IconVerticalSolidList"/>
    <dgm:cxn modelId="{520B0B12-6E47-422B-BC3E-C9201D0D5D00}" type="presParOf" srcId="{EC8B09FD-02CD-4464-9477-2104E135BC08}" destId="{44D59C90-F782-4C3F-9581-88C177058E32}" srcOrd="4" destOrd="0" presId="urn:microsoft.com/office/officeart/2018/2/layout/IconVerticalSolidList"/>
    <dgm:cxn modelId="{5922EAC5-18DA-4ECA-9805-A4E11744E877}" type="presParOf" srcId="{44D59C90-F782-4C3F-9581-88C177058E32}" destId="{EB13A704-B1BB-46FA-9878-BF2ED8F27A92}" srcOrd="0" destOrd="0" presId="urn:microsoft.com/office/officeart/2018/2/layout/IconVerticalSolidList"/>
    <dgm:cxn modelId="{53CEFC5D-EB54-4A66-991B-A01E0018E77C}" type="presParOf" srcId="{44D59C90-F782-4C3F-9581-88C177058E32}" destId="{C6CF23FD-8DE6-4B89-9F1A-F19AFE49C2EB}" srcOrd="1" destOrd="0" presId="urn:microsoft.com/office/officeart/2018/2/layout/IconVerticalSolidList"/>
    <dgm:cxn modelId="{2282C0BE-D1C1-4980-9B78-B5E088D02C7A}" type="presParOf" srcId="{44D59C90-F782-4C3F-9581-88C177058E32}" destId="{25462CB4-2773-4E9C-BCEC-342BB6A44BC1}" srcOrd="2" destOrd="0" presId="urn:microsoft.com/office/officeart/2018/2/layout/IconVerticalSolidList"/>
    <dgm:cxn modelId="{94C34A69-C56F-436E-87CD-1F64340A12D0}" type="presParOf" srcId="{44D59C90-F782-4C3F-9581-88C177058E32}" destId="{65685ACA-6B17-4C0E-B8DE-841FEC9CF49E}" srcOrd="3" destOrd="0" presId="urn:microsoft.com/office/officeart/2018/2/layout/IconVerticalSolidList"/>
    <dgm:cxn modelId="{622BC777-87E6-49C1-BBE4-829B13184161}" type="presParOf" srcId="{EC8B09FD-02CD-4464-9477-2104E135BC08}" destId="{9926F640-BC91-4002-B062-16D3BF344AC6}" srcOrd="5" destOrd="0" presId="urn:microsoft.com/office/officeart/2018/2/layout/IconVerticalSolidList"/>
    <dgm:cxn modelId="{D07DD5CA-8C4B-47DC-BF71-89E27DC271E5}" type="presParOf" srcId="{EC8B09FD-02CD-4464-9477-2104E135BC08}" destId="{2872DBE3-EEE6-4439-BE8E-B0A007263FDC}" srcOrd="6" destOrd="0" presId="urn:microsoft.com/office/officeart/2018/2/layout/IconVerticalSolidList"/>
    <dgm:cxn modelId="{34AD59D0-7DF6-4131-AB14-AB501BA274BC}" type="presParOf" srcId="{2872DBE3-EEE6-4439-BE8E-B0A007263FDC}" destId="{AE55A316-7FE2-4D35-A0D9-6F7497B462AF}" srcOrd="0" destOrd="0" presId="urn:microsoft.com/office/officeart/2018/2/layout/IconVerticalSolidList"/>
    <dgm:cxn modelId="{731992FB-78A6-4B6A-9BC3-0C55FEC4F4ED}" type="presParOf" srcId="{2872DBE3-EEE6-4439-BE8E-B0A007263FDC}" destId="{5EE7016A-9CD5-4947-97AD-90F693B07486}" srcOrd="1" destOrd="0" presId="urn:microsoft.com/office/officeart/2018/2/layout/IconVerticalSolidList"/>
    <dgm:cxn modelId="{C5344F59-C1E0-4FE2-98B1-0E92B78944EF}" type="presParOf" srcId="{2872DBE3-EEE6-4439-BE8E-B0A007263FDC}" destId="{2F08FC9B-9D21-4F5D-A9EE-6B17A1AB67BD}" srcOrd="2" destOrd="0" presId="urn:microsoft.com/office/officeart/2018/2/layout/IconVerticalSolidList"/>
    <dgm:cxn modelId="{E4B98FD2-81BB-41B2-91B1-D1C763E376ED}" type="presParOf" srcId="{2872DBE3-EEE6-4439-BE8E-B0A007263FDC}" destId="{80228508-3FE1-4597-95CE-4827B78EF9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0C50E-E83E-44CE-A145-1C1D6DD4E931}" type="doc">
      <dgm:prSet loTypeId="urn:microsoft.com/office/officeart/2005/8/layout/venn1" loCatId="relationship" qsTypeId="urn:microsoft.com/office/officeart/2005/8/quickstyle/simple2" qsCatId="simple" csTypeId="urn:microsoft.com/office/officeart/2005/8/colors/colorful1" csCatId="colorful" phldr="1"/>
      <dgm:spPr/>
    </dgm:pt>
    <dgm:pt modelId="{850AAF4A-2AA3-4976-BADD-761E7F9BAEE7}">
      <dgm:prSet phldrT="[Tekst]"/>
      <dgm:spPr/>
      <dgm:t>
        <a:bodyPr/>
        <a:lstStyle/>
        <a:p>
          <a:r>
            <a:rPr lang="pl-PL" dirty="0"/>
            <a:t>ENVIRONMENTAL</a:t>
          </a:r>
        </a:p>
      </dgm:t>
    </dgm:pt>
    <dgm:pt modelId="{E0DA92C0-849C-4D25-BD6F-CD1A69320BCD}" type="parTrans" cxnId="{6682487B-1DBA-4E9A-B056-2F38CEA6B612}">
      <dgm:prSet/>
      <dgm:spPr/>
      <dgm:t>
        <a:bodyPr/>
        <a:lstStyle/>
        <a:p>
          <a:endParaRPr lang="pl-PL"/>
        </a:p>
      </dgm:t>
    </dgm:pt>
    <dgm:pt modelId="{7DCD646F-7362-46E3-AD40-14194013E175}" type="sibTrans" cxnId="{6682487B-1DBA-4E9A-B056-2F38CEA6B612}">
      <dgm:prSet/>
      <dgm:spPr/>
      <dgm:t>
        <a:bodyPr/>
        <a:lstStyle/>
        <a:p>
          <a:endParaRPr lang="pl-PL"/>
        </a:p>
      </dgm:t>
    </dgm:pt>
    <dgm:pt modelId="{0FB6FF3A-8233-48B7-A6AB-8556D7AD9AD9}">
      <dgm:prSet phldrT="[Tekst]"/>
      <dgm:spPr/>
      <dgm:t>
        <a:bodyPr/>
        <a:lstStyle/>
        <a:p>
          <a:r>
            <a:rPr lang="pl-PL" dirty="0"/>
            <a:t>SOCIAL</a:t>
          </a:r>
        </a:p>
      </dgm:t>
    </dgm:pt>
    <dgm:pt modelId="{E13E60B9-B873-4283-8F76-59581D201829}" type="parTrans" cxnId="{6AED2679-F2B9-48B4-A6F2-99440964FADE}">
      <dgm:prSet/>
      <dgm:spPr/>
      <dgm:t>
        <a:bodyPr/>
        <a:lstStyle/>
        <a:p>
          <a:endParaRPr lang="pl-PL"/>
        </a:p>
      </dgm:t>
    </dgm:pt>
    <dgm:pt modelId="{6E7762F6-C92D-4C18-8B3C-841745FC9676}" type="sibTrans" cxnId="{6AED2679-F2B9-48B4-A6F2-99440964FADE}">
      <dgm:prSet/>
      <dgm:spPr/>
      <dgm:t>
        <a:bodyPr/>
        <a:lstStyle/>
        <a:p>
          <a:endParaRPr lang="pl-PL"/>
        </a:p>
      </dgm:t>
    </dgm:pt>
    <dgm:pt modelId="{E52EAFBE-B1F2-47A3-8B60-D3FF79B2F364}">
      <dgm:prSet phldrT="[Tekst]"/>
      <dgm:spPr/>
      <dgm:t>
        <a:bodyPr/>
        <a:lstStyle/>
        <a:p>
          <a:r>
            <a:rPr lang="pl-PL" dirty="0"/>
            <a:t>ECONOMIC</a:t>
          </a:r>
        </a:p>
      </dgm:t>
    </dgm:pt>
    <dgm:pt modelId="{62E13638-A1AC-4902-AFF9-22FCA8B2206E}" type="parTrans" cxnId="{02F2BB1C-1932-4669-8DAB-184A0389652E}">
      <dgm:prSet/>
      <dgm:spPr/>
      <dgm:t>
        <a:bodyPr/>
        <a:lstStyle/>
        <a:p>
          <a:endParaRPr lang="pl-PL"/>
        </a:p>
      </dgm:t>
    </dgm:pt>
    <dgm:pt modelId="{BBE2BB10-32E5-4868-9E7D-E58BEA89C8F0}" type="sibTrans" cxnId="{02F2BB1C-1932-4669-8DAB-184A0389652E}">
      <dgm:prSet/>
      <dgm:spPr/>
      <dgm:t>
        <a:bodyPr/>
        <a:lstStyle/>
        <a:p>
          <a:endParaRPr lang="pl-PL"/>
        </a:p>
      </dgm:t>
    </dgm:pt>
    <dgm:pt modelId="{3959072E-E5EC-4E61-8C61-F5F0E081CD9B}" type="pres">
      <dgm:prSet presAssocID="{ABE0C50E-E83E-44CE-A145-1C1D6DD4E931}" presName="compositeShape" presStyleCnt="0">
        <dgm:presLayoutVars>
          <dgm:chMax val="7"/>
          <dgm:dir/>
          <dgm:resizeHandles val="exact"/>
        </dgm:presLayoutVars>
      </dgm:prSet>
      <dgm:spPr/>
    </dgm:pt>
    <dgm:pt modelId="{63EC2445-8DE6-4D82-93B1-5166F8920D6B}" type="pres">
      <dgm:prSet presAssocID="{850AAF4A-2AA3-4976-BADD-761E7F9BAEE7}" presName="circ1" presStyleLbl="vennNode1" presStyleIdx="0" presStyleCnt="3"/>
      <dgm:spPr/>
    </dgm:pt>
    <dgm:pt modelId="{A8744519-A765-4D6C-801E-95EEED117153}" type="pres">
      <dgm:prSet presAssocID="{850AAF4A-2AA3-4976-BADD-761E7F9BAEE7}" presName="circ1Tx" presStyleLbl="revTx" presStyleIdx="0" presStyleCnt="0">
        <dgm:presLayoutVars>
          <dgm:chMax val="0"/>
          <dgm:chPref val="0"/>
          <dgm:bulletEnabled val="1"/>
        </dgm:presLayoutVars>
      </dgm:prSet>
      <dgm:spPr/>
    </dgm:pt>
    <dgm:pt modelId="{CF4A4E26-E940-4DE9-85DC-18015CF408C2}" type="pres">
      <dgm:prSet presAssocID="{0FB6FF3A-8233-48B7-A6AB-8556D7AD9AD9}" presName="circ2" presStyleLbl="vennNode1" presStyleIdx="1" presStyleCnt="3"/>
      <dgm:spPr/>
    </dgm:pt>
    <dgm:pt modelId="{DD50D7FC-1924-4179-9E22-BA90AF9D4FA3}" type="pres">
      <dgm:prSet presAssocID="{0FB6FF3A-8233-48B7-A6AB-8556D7AD9AD9}" presName="circ2Tx" presStyleLbl="revTx" presStyleIdx="0" presStyleCnt="0">
        <dgm:presLayoutVars>
          <dgm:chMax val="0"/>
          <dgm:chPref val="0"/>
          <dgm:bulletEnabled val="1"/>
        </dgm:presLayoutVars>
      </dgm:prSet>
      <dgm:spPr/>
    </dgm:pt>
    <dgm:pt modelId="{61165E43-FA24-4F15-A141-60DE43DA5B16}" type="pres">
      <dgm:prSet presAssocID="{E52EAFBE-B1F2-47A3-8B60-D3FF79B2F364}" presName="circ3" presStyleLbl="vennNode1" presStyleIdx="2" presStyleCnt="3"/>
      <dgm:spPr/>
    </dgm:pt>
    <dgm:pt modelId="{02288818-E8A2-4FCE-9A7B-AF323CBAA23D}" type="pres">
      <dgm:prSet presAssocID="{E52EAFBE-B1F2-47A3-8B60-D3FF79B2F364}" presName="circ3Tx" presStyleLbl="revTx" presStyleIdx="0" presStyleCnt="0">
        <dgm:presLayoutVars>
          <dgm:chMax val="0"/>
          <dgm:chPref val="0"/>
          <dgm:bulletEnabled val="1"/>
        </dgm:presLayoutVars>
      </dgm:prSet>
      <dgm:spPr/>
    </dgm:pt>
  </dgm:ptLst>
  <dgm:cxnLst>
    <dgm:cxn modelId="{2CA53D14-0935-4B67-B9A4-256837140AD1}" type="presOf" srcId="{0FB6FF3A-8233-48B7-A6AB-8556D7AD9AD9}" destId="{DD50D7FC-1924-4179-9E22-BA90AF9D4FA3}" srcOrd="1" destOrd="0" presId="urn:microsoft.com/office/officeart/2005/8/layout/venn1"/>
    <dgm:cxn modelId="{02F2BB1C-1932-4669-8DAB-184A0389652E}" srcId="{ABE0C50E-E83E-44CE-A145-1C1D6DD4E931}" destId="{E52EAFBE-B1F2-47A3-8B60-D3FF79B2F364}" srcOrd="2" destOrd="0" parTransId="{62E13638-A1AC-4902-AFF9-22FCA8B2206E}" sibTransId="{BBE2BB10-32E5-4868-9E7D-E58BEA89C8F0}"/>
    <dgm:cxn modelId="{6AED2679-F2B9-48B4-A6F2-99440964FADE}" srcId="{ABE0C50E-E83E-44CE-A145-1C1D6DD4E931}" destId="{0FB6FF3A-8233-48B7-A6AB-8556D7AD9AD9}" srcOrd="1" destOrd="0" parTransId="{E13E60B9-B873-4283-8F76-59581D201829}" sibTransId="{6E7762F6-C92D-4C18-8B3C-841745FC9676}"/>
    <dgm:cxn modelId="{BC2BA779-B646-49CE-921E-0AAAB247D5C8}" type="presOf" srcId="{E52EAFBE-B1F2-47A3-8B60-D3FF79B2F364}" destId="{61165E43-FA24-4F15-A141-60DE43DA5B16}" srcOrd="0" destOrd="0" presId="urn:microsoft.com/office/officeart/2005/8/layout/venn1"/>
    <dgm:cxn modelId="{6682487B-1DBA-4E9A-B056-2F38CEA6B612}" srcId="{ABE0C50E-E83E-44CE-A145-1C1D6DD4E931}" destId="{850AAF4A-2AA3-4976-BADD-761E7F9BAEE7}" srcOrd="0" destOrd="0" parTransId="{E0DA92C0-849C-4D25-BD6F-CD1A69320BCD}" sibTransId="{7DCD646F-7362-46E3-AD40-14194013E175}"/>
    <dgm:cxn modelId="{B363FAA4-D3FA-4385-9B48-5E5311DFF621}" type="presOf" srcId="{850AAF4A-2AA3-4976-BADD-761E7F9BAEE7}" destId="{A8744519-A765-4D6C-801E-95EEED117153}" srcOrd="1" destOrd="0" presId="urn:microsoft.com/office/officeart/2005/8/layout/venn1"/>
    <dgm:cxn modelId="{754469B3-BC1B-4D6E-8DFC-480B5A6E13D4}" type="presOf" srcId="{850AAF4A-2AA3-4976-BADD-761E7F9BAEE7}" destId="{63EC2445-8DE6-4D82-93B1-5166F8920D6B}" srcOrd="0" destOrd="0" presId="urn:microsoft.com/office/officeart/2005/8/layout/venn1"/>
    <dgm:cxn modelId="{795F75B5-55D4-4250-88F4-67CCF731B239}" type="presOf" srcId="{E52EAFBE-B1F2-47A3-8B60-D3FF79B2F364}" destId="{02288818-E8A2-4FCE-9A7B-AF323CBAA23D}" srcOrd="1" destOrd="0" presId="urn:microsoft.com/office/officeart/2005/8/layout/venn1"/>
    <dgm:cxn modelId="{16276BCB-949E-48B7-955D-A23E1F3F075E}" type="presOf" srcId="{ABE0C50E-E83E-44CE-A145-1C1D6DD4E931}" destId="{3959072E-E5EC-4E61-8C61-F5F0E081CD9B}" srcOrd="0" destOrd="0" presId="urn:microsoft.com/office/officeart/2005/8/layout/venn1"/>
    <dgm:cxn modelId="{87DCB7D5-8718-4CB2-ACB8-B0CD5E10C0A7}" type="presOf" srcId="{0FB6FF3A-8233-48B7-A6AB-8556D7AD9AD9}" destId="{CF4A4E26-E940-4DE9-85DC-18015CF408C2}" srcOrd="0" destOrd="0" presId="urn:microsoft.com/office/officeart/2005/8/layout/venn1"/>
    <dgm:cxn modelId="{9576E67E-F913-43FC-B633-983691E554F9}" type="presParOf" srcId="{3959072E-E5EC-4E61-8C61-F5F0E081CD9B}" destId="{63EC2445-8DE6-4D82-93B1-5166F8920D6B}" srcOrd="0" destOrd="0" presId="urn:microsoft.com/office/officeart/2005/8/layout/venn1"/>
    <dgm:cxn modelId="{EBD600FC-9B7D-4AB7-B83C-12330F5C8D97}" type="presParOf" srcId="{3959072E-E5EC-4E61-8C61-F5F0E081CD9B}" destId="{A8744519-A765-4D6C-801E-95EEED117153}" srcOrd="1" destOrd="0" presId="urn:microsoft.com/office/officeart/2005/8/layout/venn1"/>
    <dgm:cxn modelId="{98B55D19-CA8E-47CB-9A86-44C8381FE098}" type="presParOf" srcId="{3959072E-E5EC-4E61-8C61-F5F0E081CD9B}" destId="{CF4A4E26-E940-4DE9-85DC-18015CF408C2}" srcOrd="2" destOrd="0" presId="urn:microsoft.com/office/officeart/2005/8/layout/venn1"/>
    <dgm:cxn modelId="{54CB85FF-A8E2-408A-8947-1B1A41964058}" type="presParOf" srcId="{3959072E-E5EC-4E61-8C61-F5F0E081CD9B}" destId="{DD50D7FC-1924-4179-9E22-BA90AF9D4FA3}" srcOrd="3" destOrd="0" presId="urn:microsoft.com/office/officeart/2005/8/layout/venn1"/>
    <dgm:cxn modelId="{524EA8F9-105A-4E4B-BAD0-EBED499E97E1}" type="presParOf" srcId="{3959072E-E5EC-4E61-8C61-F5F0E081CD9B}" destId="{61165E43-FA24-4F15-A141-60DE43DA5B16}" srcOrd="4" destOrd="0" presId="urn:microsoft.com/office/officeart/2005/8/layout/venn1"/>
    <dgm:cxn modelId="{4AC720FC-3CBA-43C7-B710-235D50CCE263}" type="presParOf" srcId="{3959072E-E5EC-4E61-8C61-F5F0E081CD9B}" destId="{02288818-E8A2-4FCE-9A7B-AF323CBAA23D}"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CB017-04D5-4BE0-976D-AB83F833BA6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E1E1AC39-29A7-4C89-881A-3892C509F771}">
      <dgm:prSet phldrT="[Tekst]" custT="1"/>
      <dgm:spPr/>
      <dgm:t>
        <a:bodyPr/>
        <a:lstStyle/>
        <a:p>
          <a:r>
            <a:rPr lang="en-US" sz="2000" dirty="0">
              <a:latin typeface="Aptos" panose="020B0004020202020204" pitchFamily="34" charset="0"/>
            </a:rPr>
            <a:t>1. Defining scope and identifying stakeholders</a:t>
          </a:r>
          <a:endParaRPr lang="pl-PL" sz="2000" dirty="0">
            <a:latin typeface="Aptos" panose="020B0004020202020204" pitchFamily="34" charset="0"/>
          </a:endParaRPr>
        </a:p>
      </dgm:t>
    </dgm:pt>
    <dgm:pt modelId="{68FAA1D3-3DDB-4C56-9CDE-F9C71A586CBB}" type="parTrans" cxnId="{6D1B3EF9-8050-4895-9BDD-E049D77F877F}">
      <dgm:prSet/>
      <dgm:spPr/>
      <dgm:t>
        <a:bodyPr/>
        <a:lstStyle/>
        <a:p>
          <a:endParaRPr lang="pl-PL"/>
        </a:p>
      </dgm:t>
    </dgm:pt>
    <dgm:pt modelId="{0167764E-289B-4E90-8473-748A0D9CAD62}" type="sibTrans" cxnId="{6D1B3EF9-8050-4895-9BDD-E049D77F877F}">
      <dgm:prSet/>
      <dgm:spPr/>
      <dgm:t>
        <a:bodyPr/>
        <a:lstStyle/>
        <a:p>
          <a:endParaRPr lang="pl-PL"/>
        </a:p>
      </dgm:t>
    </dgm:pt>
    <dgm:pt modelId="{989C6783-FC0B-4BE3-B203-0B96EBF9097D}">
      <dgm:prSet phldrT="[Tekst]" custT="1"/>
      <dgm:spPr/>
      <dgm:t>
        <a:bodyPr/>
        <a:lstStyle/>
        <a:p>
          <a:r>
            <a:rPr lang="en-US" sz="2000" dirty="0">
              <a:latin typeface="Aptos" panose="020B0004020202020204" pitchFamily="34" charset="0"/>
            </a:rPr>
            <a:t>2. Developing a theory of change and impact map</a:t>
          </a:r>
          <a:endParaRPr lang="pl-PL" sz="2000" dirty="0">
            <a:latin typeface="Aptos" panose="020B0004020202020204" pitchFamily="34" charset="0"/>
          </a:endParaRPr>
        </a:p>
      </dgm:t>
    </dgm:pt>
    <dgm:pt modelId="{F312C67C-C808-4540-9B6E-AC668A51B4B0}" type="parTrans" cxnId="{6E1F0140-F3A7-4508-8692-04D92A2770FF}">
      <dgm:prSet/>
      <dgm:spPr/>
      <dgm:t>
        <a:bodyPr/>
        <a:lstStyle/>
        <a:p>
          <a:endParaRPr lang="pl-PL"/>
        </a:p>
      </dgm:t>
    </dgm:pt>
    <dgm:pt modelId="{76A7C6CE-8695-4D01-B1B0-81142340AA9C}" type="sibTrans" cxnId="{6E1F0140-F3A7-4508-8692-04D92A2770FF}">
      <dgm:prSet/>
      <dgm:spPr/>
      <dgm:t>
        <a:bodyPr/>
        <a:lstStyle/>
        <a:p>
          <a:endParaRPr lang="pl-PL"/>
        </a:p>
      </dgm:t>
    </dgm:pt>
    <dgm:pt modelId="{4A26ED47-E6AD-4478-997C-4AC0F4D04567}">
      <dgm:prSet phldrT="[Tekst]" custT="1"/>
      <dgm:spPr/>
      <dgm:t>
        <a:bodyPr/>
        <a:lstStyle/>
        <a:p>
          <a:r>
            <a:rPr lang="en-US" sz="2000" dirty="0">
              <a:latin typeface="Aptos" panose="020B0004020202020204" pitchFamily="34" charset="0"/>
            </a:rPr>
            <a:t>3. Evidencing outcomes and giving them a value</a:t>
          </a:r>
          <a:endParaRPr lang="pl-PL" sz="2000" dirty="0">
            <a:latin typeface="Aptos" panose="020B0004020202020204" pitchFamily="34" charset="0"/>
          </a:endParaRPr>
        </a:p>
      </dgm:t>
    </dgm:pt>
    <dgm:pt modelId="{FD8A236C-300C-4AD8-A7D7-60629ABF5619}" type="parTrans" cxnId="{E543ADE3-9D85-430E-B820-254DA9690E92}">
      <dgm:prSet/>
      <dgm:spPr/>
      <dgm:t>
        <a:bodyPr/>
        <a:lstStyle/>
        <a:p>
          <a:endParaRPr lang="pl-PL"/>
        </a:p>
      </dgm:t>
    </dgm:pt>
    <dgm:pt modelId="{3ACFAEF1-5C06-4D94-8841-A928526D248C}" type="sibTrans" cxnId="{E543ADE3-9D85-430E-B820-254DA9690E92}">
      <dgm:prSet/>
      <dgm:spPr/>
      <dgm:t>
        <a:bodyPr/>
        <a:lstStyle/>
        <a:p>
          <a:endParaRPr lang="pl-PL"/>
        </a:p>
      </dgm:t>
    </dgm:pt>
    <dgm:pt modelId="{0C201BB9-71FC-481D-8E4C-12FF40CD4958}">
      <dgm:prSet phldrT="[Tekst]" custT="1"/>
      <dgm:spPr/>
      <dgm:t>
        <a:bodyPr/>
        <a:lstStyle/>
        <a:p>
          <a:r>
            <a:rPr lang="pl-PL" sz="2000" dirty="0">
              <a:latin typeface="Aptos" panose="020B0004020202020204" pitchFamily="34" charset="0"/>
            </a:rPr>
            <a:t>5. </a:t>
          </a:r>
          <a:r>
            <a:rPr lang="pl-PL" sz="2000" dirty="0" err="1">
              <a:latin typeface="Aptos" panose="020B0004020202020204" pitchFamily="34" charset="0"/>
            </a:rPr>
            <a:t>Calculating</a:t>
          </a:r>
          <a:r>
            <a:rPr lang="pl-PL" sz="2000" dirty="0">
              <a:latin typeface="Aptos" panose="020B0004020202020204" pitchFamily="34" charset="0"/>
            </a:rPr>
            <a:t> SROI ratio </a:t>
          </a:r>
        </a:p>
      </dgm:t>
    </dgm:pt>
    <dgm:pt modelId="{FCC224D6-0747-41E1-BD32-F52DB7715656}" type="parTrans" cxnId="{4FC90523-BF23-455E-9C31-2DCD4EF82C19}">
      <dgm:prSet/>
      <dgm:spPr/>
      <dgm:t>
        <a:bodyPr/>
        <a:lstStyle/>
        <a:p>
          <a:endParaRPr lang="pl-PL"/>
        </a:p>
      </dgm:t>
    </dgm:pt>
    <dgm:pt modelId="{52CBAA41-4C33-4A51-8CE6-1A0573B2D9E8}" type="sibTrans" cxnId="{4FC90523-BF23-455E-9C31-2DCD4EF82C19}">
      <dgm:prSet/>
      <dgm:spPr/>
      <dgm:t>
        <a:bodyPr/>
        <a:lstStyle/>
        <a:p>
          <a:endParaRPr lang="pl-PL"/>
        </a:p>
      </dgm:t>
    </dgm:pt>
    <dgm:pt modelId="{E8B081BA-B79E-4AF1-BD1C-FAD2B0EA3BAE}">
      <dgm:prSet phldrT="[Tekst]" custT="1"/>
      <dgm:spPr/>
      <dgm:t>
        <a:bodyPr/>
        <a:lstStyle/>
        <a:p>
          <a:r>
            <a:rPr lang="pl-PL" sz="2000" dirty="0">
              <a:latin typeface="Aptos" panose="020B0004020202020204" pitchFamily="34" charset="0"/>
            </a:rPr>
            <a:t>6. Reporting and </a:t>
          </a:r>
          <a:r>
            <a:rPr lang="pl-PL" sz="2000" dirty="0" err="1">
              <a:latin typeface="Aptos" panose="020B0004020202020204" pitchFamily="34" charset="0"/>
            </a:rPr>
            <a:t>embedding</a:t>
          </a:r>
          <a:endParaRPr lang="pl-PL" sz="2000" dirty="0">
            <a:latin typeface="Aptos" panose="020B0004020202020204" pitchFamily="34" charset="0"/>
          </a:endParaRPr>
        </a:p>
      </dgm:t>
    </dgm:pt>
    <dgm:pt modelId="{6FCFC1E5-1938-4BC0-8671-D327E9E50875}" type="parTrans" cxnId="{965EC487-9A6E-4A90-82BA-92FDCC616B4C}">
      <dgm:prSet/>
      <dgm:spPr/>
      <dgm:t>
        <a:bodyPr/>
        <a:lstStyle/>
        <a:p>
          <a:endParaRPr lang="pl-PL"/>
        </a:p>
      </dgm:t>
    </dgm:pt>
    <dgm:pt modelId="{2B6FA8DA-A2CF-4E70-A6D6-452EC20CBE0C}" type="sibTrans" cxnId="{965EC487-9A6E-4A90-82BA-92FDCC616B4C}">
      <dgm:prSet/>
      <dgm:spPr/>
      <dgm:t>
        <a:bodyPr/>
        <a:lstStyle/>
        <a:p>
          <a:endParaRPr lang="pl-PL"/>
        </a:p>
      </dgm:t>
    </dgm:pt>
    <dgm:pt modelId="{83F2E344-B534-4DB3-9FC0-74C4F9F92ED5}">
      <dgm:prSet custT="1"/>
      <dgm:spPr/>
      <dgm:t>
        <a:bodyPr/>
        <a:lstStyle/>
        <a:p>
          <a:r>
            <a:rPr lang="pl-PL" sz="2000" dirty="0">
              <a:latin typeface="Aptos" panose="020B0004020202020204" pitchFamily="34" charset="0"/>
            </a:rPr>
            <a:t>4. </a:t>
          </a:r>
          <a:r>
            <a:rPr lang="pl-PL" sz="2000" dirty="0" err="1">
              <a:latin typeface="Aptos" panose="020B0004020202020204" pitchFamily="34" charset="0"/>
            </a:rPr>
            <a:t>Establishing</a:t>
          </a:r>
          <a:r>
            <a:rPr lang="pl-PL" sz="2000" dirty="0">
              <a:latin typeface="Aptos" panose="020B0004020202020204" pitchFamily="34" charset="0"/>
            </a:rPr>
            <a:t> </a:t>
          </a:r>
          <a:r>
            <a:rPr lang="pl-PL" sz="2000" dirty="0" err="1">
              <a:latin typeface="Aptos" panose="020B0004020202020204" pitchFamily="34" charset="0"/>
            </a:rPr>
            <a:t>impact</a:t>
          </a:r>
          <a:endParaRPr lang="pl-PL" sz="2000" dirty="0">
            <a:latin typeface="Aptos" panose="020B0004020202020204" pitchFamily="34" charset="0"/>
          </a:endParaRPr>
        </a:p>
      </dgm:t>
    </dgm:pt>
    <dgm:pt modelId="{E5E1484C-22AF-42ED-9430-D4E6939D94A7}" type="parTrans" cxnId="{D63BB61E-DBF7-403F-B857-1C0FE7F10BB6}">
      <dgm:prSet/>
      <dgm:spPr/>
      <dgm:t>
        <a:bodyPr/>
        <a:lstStyle/>
        <a:p>
          <a:endParaRPr lang="pl-PL"/>
        </a:p>
      </dgm:t>
    </dgm:pt>
    <dgm:pt modelId="{727E6F18-22DE-46F9-916F-C946E9035BE7}" type="sibTrans" cxnId="{D63BB61E-DBF7-403F-B857-1C0FE7F10BB6}">
      <dgm:prSet/>
      <dgm:spPr/>
      <dgm:t>
        <a:bodyPr/>
        <a:lstStyle/>
        <a:p>
          <a:endParaRPr lang="pl-PL"/>
        </a:p>
      </dgm:t>
    </dgm:pt>
    <dgm:pt modelId="{D48F462D-F35A-4488-97B8-FDDBD6D2BA25}" type="pres">
      <dgm:prSet presAssocID="{483CB017-04D5-4BE0-976D-AB83F833BA68}" presName="cycle" presStyleCnt="0">
        <dgm:presLayoutVars>
          <dgm:dir/>
          <dgm:resizeHandles val="exact"/>
        </dgm:presLayoutVars>
      </dgm:prSet>
      <dgm:spPr/>
    </dgm:pt>
    <dgm:pt modelId="{436AB5F7-3FAA-49AC-B2EC-863F099538B4}" type="pres">
      <dgm:prSet presAssocID="{E1E1AC39-29A7-4C89-881A-3892C509F771}" presName="node" presStyleLbl="node1" presStyleIdx="0" presStyleCnt="6">
        <dgm:presLayoutVars>
          <dgm:bulletEnabled val="1"/>
        </dgm:presLayoutVars>
      </dgm:prSet>
      <dgm:spPr/>
    </dgm:pt>
    <dgm:pt modelId="{F8F5525D-1AC2-4268-B6A1-A53471A88998}" type="pres">
      <dgm:prSet presAssocID="{E1E1AC39-29A7-4C89-881A-3892C509F771}" presName="spNode" presStyleCnt="0"/>
      <dgm:spPr/>
    </dgm:pt>
    <dgm:pt modelId="{BD397CF3-0D62-4871-8EE8-F9BAC9CFBCAA}" type="pres">
      <dgm:prSet presAssocID="{0167764E-289B-4E90-8473-748A0D9CAD62}" presName="sibTrans" presStyleLbl="sibTrans1D1" presStyleIdx="0" presStyleCnt="6"/>
      <dgm:spPr/>
    </dgm:pt>
    <dgm:pt modelId="{5415217A-885A-4A54-A505-CBB91B063F36}" type="pres">
      <dgm:prSet presAssocID="{989C6783-FC0B-4BE3-B203-0B96EBF9097D}" presName="node" presStyleLbl="node1" presStyleIdx="1" presStyleCnt="6">
        <dgm:presLayoutVars>
          <dgm:bulletEnabled val="1"/>
        </dgm:presLayoutVars>
      </dgm:prSet>
      <dgm:spPr/>
    </dgm:pt>
    <dgm:pt modelId="{C1AEF9D7-882B-4F1D-AE4D-D6AFFB20D90E}" type="pres">
      <dgm:prSet presAssocID="{989C6783-FC0B-4BE3-B203-0B96EBF9097D}" presName="spNode" presStyleCnt="0"/>
      <dgm:spPr/>
    </dgm:pt>
    <dgm:pt modelId="{8BA2972F-F2CD-4E1E-8861-8C56C342FDC9}" type="pres">
      <dgm:prSet presAssocID="{76A7C6CE-8695-4D01-B1B0-81142340AA9C}" presName="sibTrans" presStyleLbl="sibTrans1D1" presStyleIdx="1" presStyleCnt="6"/>
      <dgm:spPr/>
    </dgm:pt>
    <dgm:pt modelId="{D0ADCA99-F0FA-4B3E-97AE-011D4E9564C8}" type="pres">
      <dgm:prSet presAssocID="{4A26ED47-E6AD-4478-997C-4AC0F4D04567}" presName="node" presStyleLbl="node1" presStyleIdx="2" presStyleCnt="6">
        <dgm:presLayoutVars>
          <dgm:bulletEnabled val="1"/>
        </dgm:presLayoutVars>
      </dgm:prSet>
      <dgm:spPr/>
    </dgm:pt>
    <dgm:pt modelId="{315D55C5-0410-4AEB-AA1D-4429FFE2AC0A}" type="pres">
      <dgm:prSet presAssocID="{4A26ED47-E6AD-4478-997C-4AC0F4D04567}" presName="spNode" presStyleCnt="0"/>
      <dgm:spPr/>
    </dgm:pt>
    <dgm:pt modelId="{49957F08-1E8A-474D-B4F1-23ABEC851016}" type="pres">
      <dgm:prSet presAssocID="{3ACFAEF1-5C06-4D94-8841-A928526D248C}" presName="sibTrans" presStyleLbl="sibTrans1D1" presStyleIdx="2" presStyleCnt="6"/>
      <dgm:spPr/>
    </dgm:pt>
    <dgm:pt modelId="{F816EEDD-7629-41BA-8E01-AA7B5A7CC4A1}" type="pres">
      <dgm:prSet presAssocID="{83F2E344-B534-4DB3-9FC0-74C4F9F92ED5}" presName="node" presStyleLbl="node1" presStyleIdx="3" presStyleCnt="6">
        <dgm:presLayoutVars>
          <dgm:bulletEnabled val="1"/>
        </dgm:presLayoutVars>
      </dgm:prSet>
      <dgm:spPr/>
    </dgm:pt>
    <dgm:pt modelId="{B74041D3-4F80-44FD-963C-0CFE14861CDC}" type="pres">
      <dgm:prSet presAssocID="{83F2E344-B534-4DB3-9FC0-74C4F9F92ED5}" presName="spNode" presStyleCnt="0"/>
      <dgm:spPr/>
    </dgm:pt>
    <dgm:pt modelId="{F0308F3D-D5F8-4469-8EED-19C31BF6E859}" type="pres">
      <dgm:prSet presAssocID="{727E6F18-22DE-46F9-916F-C946E9035BE7}" presName="sibTrans" presStyleLbl="sibTrans1D1" presStyleIdx="3" presStyleCnt="6"/>
      <dgm:spPr/>
    </dgm:pt>
    <dgm:pt modelId="{E13546BF-BF13-439D-A720-BB10AD87F813}" type="pres">
      <dgm:prSet presAssocID="{0C201BB9-71FC-481D-8E4C-12FF40CD4958}" presName="node" presStyleLbl="node1" presStyleIdx="4" presStyleCnt="6">
        <dgm:presLayoutVars>
          <dgm:bulletEnabled val="1"/>
        </dgm:presLayoutVars>
      </dgm:prSet>
      <dgm:spPr/>
    </dgm:pt>
    <dgm:pt modelId="{33E52023-132F-4F37-9491-B0BF6A7C16C1}" type="pres">
      <dgm:prSet presAssocID="{0C201BB9-71FC-481D-8E4C-12FF40CD4958}" presName="spNode" presStyleCnt="0"/>
      <dgm:spPr/>
    </dgm:pt>
    <dgm:pt modelId="{3AE14003-6BF3-4950-9D96-ED3E1EAFC242}" type="pres">
      <dgm:prSet presAssocID="{52CBAA41-4C33-4A51-8CE6-1A0573B2D9E8}" presName="sibTrans" presStyleLbl="sibTrans1D1" presStyleIdx="4" presStyleCnt="6"/>
      <dgm:spPr/>
    </dgm:pt>
    <dgm:pt modelId="{60AA628A-2B51-40B2-BCF4-8307EE6E5863}" type="pres">
      <dgm:prSet presAssocID="{E8B081BA-B79E-4AF1-BD1C-FAD2B0EA3BAE}" presName="node" presStyleLbl="node1" presStyleIdx="5" presStyleCnt="6">
        <dgm:presLayoutVars>
          <dgm:bulletEnabled val="1"/>
        </dgm:presLayoutVars>
      </dgm:prSet>
      <dgm:spPr/>
    </dgm:pt>
    <dgm:pt modelId="{2AA8DCDD-4B64-4347-BBD8-F1BDE36B8BB3}" type="pres">
      <dgm:prSet presAssocID="{E8B081BA-B79E-4AF1-BD1C-FAD2B0EA3BAE}" presName="spNode" presStyleCnt="0"/>
      <dgm:spPr/>
    </dgm:pt>
    <dgm:pt modelId="{B8663BEF-8B41-4C19-959E-C9108327C1DF}" type="pres">
      <dgm:prSet presAssocID="{2B6FA8DA-A2CF-4E70-A6D6-452EC20CBE0C}" presName="sibTrans" presStyleLbl="sibTrans1D1" presStyleIdx="5" presStyleCnt="6"/>
      <dgm:spPr/>
    </dgm:pt>
  </dgm:ptLst>
  <dgm:cxnLst>
    <dgm:cxn modelId="{4639E809-F410-47E3-A705-2FE256847407}" type="presOf" srcId="{0C201BB9-71FC-481D-8E4C-12FF40CD4958}" destId="{E13546BF-BF13-439D-A720-BB10AD87F813}" srcOrd="0" destOrd="0" presId="urn:microsoft.com/office/officeart/2005/8/layout/cycle5"/>
    <dgm:cxn modelId="{D63BB61E-DBF7-403F-B857-1C0FE7F10BB6}" srcId="{483CB017-04D5-4BE0-976D-AB83F833BA68}" destId="{83F2E344-B534-4DB3-9FC0-74C4F9F92ED5}" srcOrd="3" destOrd="0" parTransId="{E5E1484C-22AF-42ED-9430-D4E6939D94A7}" sibTransId="{727E6F18-22DE-46F9-916F-C946E9035BE7}"/>
    <dgm:cxn modelId="{3E36A522-F25D-4F2C-9901-78F73BD763E7}" type="presOf" srcId="{52CBAA41-4C33-4A51-8CE6-1A0573B2D9E8}" destId="{3AE14003-6BF3-4950-9D96-ED3E1EAFC242}" srcOrd="0" destOrd="0" presId="urn:microsoft.com/office/officeart/2005/8/layout/cycle5"/>
    <dgm:cxn modelId="{4FC90523-BF23-455E-9C31-2DCD4EF82C19}" srcId="{483CB017-04D5-4BE0-976D-AB83F833BA68}" destId="{0C201BB9-71FC-481D-8E4C-12FF40CD4958}" srcOrd="4" destOrd="0" parTransId="{FCC224D6-0747-41E1-BD32-F52DB7715656}" sibTransId="{52CBAA41-4C33-4A51-8CE6-1A0573B2D9E8}"/>
    <dgm:cxn modelId="{6E1F0140-F3A7-4508-8692-04D92A2770FF}" srcId="{483CB017-04D5-4BE0-976D-AB83F833BA68}" destId="{989C6783-FC0B-4BE3-B203-0B96EBF9097D}" srcOrd="1" destOrd="0" parTransId="{F312C67C-C808-4540-9B6E-AC668A51B4B0}" sibTransId="{76A7C6CE-8695-4D01-B1B0-81142340AA9C}"/>
    <dgm:cxn modelId="{39695B63-AC4A-4709-BB7B-6B023B67FC59}" type="presOf" srcId="{0167764E-289B-4E90-8473-748A0D9CAD62}" destId="{BD397CF3-0D62-4871-8EE8-F9BAC9CFBCAA}" srcOrd="0" destOrd="0" presId="urn:microsoft.com/office/officeart/2005/8/layout/cycle5"/>
    <dgm:cxn modelId="{F486FB43-6730-4E57-8A04-D768D6D668AD}" type="presOf" srcId="{2B6FA8DA-A2CF-4E70-A6D6-452EC20CBE0C}" destId="{B8663BEF-8B41-4C19-959E-C9108327C1DF}" srcOrd="0" destOrd="0" presId="urn:microsoft.com/office/officeart/2005/8/layout/cycle5"/>
    <dgm:cxn modelId="{CE795D6E-B7D2-4BF7-83A5-BECC1B79B00B}" type="presOf" srcId="{989C6783-FC0B-4BE3-B203-0B96EBF9097D}" destId="{5415217A-885A-4A54-A505-CBB91B063F36}" srcOrd="0" destOrd="0" presId="urn:microsoft.com/office/officeart/2005/8/layout/cycle5"/>
    <dgm:cxn modelId="{B320DC7E-8E0B-4299-93E2-C15676DC6177}" type="presOf" srcId="{76A7C6CE-8695-4D01-B1B0-81142340AA9C}" destId="{8BA2972F-F2CD-4E1E-8861-8C56C342FDC9}" srcOrd="0" destOrd="0" presId="urn:microsoft.com/office/officeart/2005/8/layout/cycle5"/>
    <dgm:cxn modelId="{965EC487-9A6E-4A90-82BA-92FDCC616B4C}" srcId="{483CB017-04D5-4BE0-976D-AB83F833BA68}" destId="{E8B081BA-B79E-4AF1-BD1C-FAD2B0EA3BAE}" srcOrd="5" destOrd="0" parTransId="{6FCFC1E5-1938-4BC0-8671-D327E9E50875}" sibTransId="{2B6FA8DA-A2CF-4E70-A6D6-452EC20CBE0C}"/>
    <dgm:cxn modelId="{BBCBCB8B-88D9-4669-B59A-451544C6D458}" type="presOf" srcId="{83F2E344-B534-4DB3-9FC0-74C4F9F92ED5}" destId="{F816EEDD-7629-41BA-8E01-AA7B5A7CC4A1}" srcOrd="0" destOrd="0" presId="urn:microsoft.com/office/officeart/2005/8/layout/cycle5"/>
    <dgm:cxn modelId="{90F1B292-5381-4794-8318-6FE595F9C834}" type="presOf" srcId="{483CB017-04D5-4BE0-976D-AB83F833BA68}" destId="{D48F462D-F35A-4488-97B8-FDDBD6D2BA25}" srcOrd="0" destOrd="0" presId="urn:microsoft.com/office/officeart/2005/8/layout/cycle5"/>
    <dgm:cxn modelId="{6330F49F-E4E4-4569-859F-2325D196FD48}" type="presOf" srcId="{4A26ED47-E6AD-4478-997C-4AC0F4D04567}" destId="{D0ADCA99-F0FA-4B3E-97AE-011D4E9564C8}" srcOrd="0" destOrd="0" presId="urn:microsoft.com/office/officeart/2005/8/layout/cycle5"/>
    <dgm:cxn modelId="{C79DFCB4-9F3A-42F0-97E7-A24C80CA7D22}" type="presOf" srcId="{727E6F18-22DE-46F9-916F-C946E9035BE7}" destId="{F0308F3D-D5F8-4469-8EED-19C31BF6E859}" srcOrd="0" destOrd="0" presId="urn:microsoft.com/office/officeart/2005/8/layout/cycle5"/>
    <dgm:cxn modelId="{881407C3-178D-464A-864F-36C158A4E10F}" type="presOf" srcId="{E8B081BA-B79E-4AF1-BD1C-FAD2B0EA3BAE}" destId="{60AA628A-2B51-40B2-BCF4-8307EE6E5863}" srcOrd="0" destOrd="0" presId="urn:microsoft.com/office/officeart/2005/8/layout/cycle5"/>
    <dgm:cxn modelId="{C6AAEACA-4A77-4983-8EBE-B85B8457DD98}" type="presOf" srcId="{3ACFAEF1-5C06-4D94-8841-A928526D248C}" destId="{49957F08-1E8A-474D-B4F1-23ABEC851016}" srcOrd="0" destOrd="0" presId="urn:microsoft.com/office/officeart/2005/8/layout/cycle5"/>
    <dgm:cxn modelId="{E543ADE3-9D85-430E-B820-254DA9690E92}" srcId="{483CB017-04D5-4BE0-976D-AB83F833BA68}" destId="{4A26ED47-E6AD-4478-997C-4AC0F4D04567}" srcOrd="2" destOrd="0" parTransId="{FD8A236C-300C-4AD8-A7D7-60629ABF5619}" sibTransId="{3ACFAEF1-5C06-4D94-8841-A928526D248C}"/>
    <dgm:cxn modelId="{466F07EB-F5C2-42F9-9411-6B156BB6FE5D}" type="presOf" srcId="{E1E1AC39-29A7-4C89-881A-3892C509F771}" destId="{436AB5F7-3FAA-49AC-B2EC-863F099538B4}" srcOrd="0" destOrd="0" presId="urn:microsoft.com/office/officeart/2005/8/layout/cycle5"/>
    <dgm:cxn modelId="{6D1B3EF9-8050-4895-9BDD-E049D77F877F}" srcId="{483CB017-04D5-4BE0-976D-AB83F833BA68}" destId="{E1E1AC39-29A7-4C89-881A-3892C509F771}" srcOrd="0" destOrd="0" parTransId="{68FAA1D3-3DDB-4C56-9CDE-F9C71A586CBB}" sibTransId="{0167764E-289B-4E90-8473-748A0D9CAD62}"/>
    <dgm:cxn modelId="{A717705D-52E8-4290-8BD9-47E883F44543}" type="presParOf" srcId="{D48F462D-F35A-4488-97B8-FDDBD6D2BA25}" destId="{436AB5F7-3FAA-49AC-B2EC-863F099538B4}" srcOrd="0" destOrd="0" presId="urn:microsoft.com/office/officeart/2005/8/layout/cycle5"/>
    <dgm:cxn modelId="{51710A14-E113-4960-92F4-39EB93643319}" type="presParOf" srcId="{D48F462D-F35A-4488-97B8-FDDBD6D2BA25}" destId="{F8F5525D-1AC2-4268-B6A1-A53471A88998}" srcOrd="1" destOrd="0" presId="urn:microsoft.com/office/officeart/2005/8/layout/cycle5"/>
    <dgm:cxn modelId="{3BD6C9B5-B9C8-4157-8111-E84CA0A03F95}" type="presParOf" srcId="{D48F462D-F35A-4488-97B8-FDDBD6D2BA25}" destId="{BD397CF3-0D62-4871-8EE8-F9BAC9CFBCAA}" srcOrd="2" destOrd="0" presId="urn:microsoft.com/office/officeart/2005/8/layout/cycle5"/>
    <dgm:cxn modelId="{94E7D286-6F28-4A10-B60E-3133C30C6F80}" type="presParOf" srcId="{D48F462D-F35A-4488-97B8-FDDBD6D2BA25}" destId="{5415217A-885A-4A54-A505-CBB91B063F36}" srcOrd="3" destOrd="0" presId="urn:microsoft.com/office/officeart/2005/8/layout/cycle5"/>
    <dgm:cxn modelId="{98A951FE-A260-4F8F-8D63-AE73566DAF71}" type="presParOf" srcId="{D48F462D-F35A-4488-97B8-FDDBD6D2BA25}" destId="{C1AEF9D7-882B-4F1D-AE4D-D6AFFB20D90E}" srcOrd="4" destOrd="0" presId="urn:microsoft.com/office/officeart/2005/8/layout/cycle5"/>
    <dgm:cxn modelId="{2FC052BD-1BEA-4A71-99DB-26653C67C718}" type="presParOf" srcId="{D48F462D-F35A-4488-97B8-FDDBD6D2BA25}" destId="{8BA2972F-F2CD-4E1E-8861-8C56C342FDC9}" srcOrd="5" destOrd="0" presId="urn:microsoft.com/office/officeart/2005/8/layout/cycle5"/>
    <dgm:cxn modelId="{79CCBFC8-827D-4BE9-82CC-5447C6DEABB1}" type="presParOf" srcId="{D48F462D-F35A-4488-97B8-FDDBD6D2BA25}" destId="{D0ADCA99-F0FA-4B3E-97AE-011D4E9564C8}" srcOrd="6" destOrd="0" presId="urn:microsoft.com/office/officeart/2005/8/layout/cycle5"/>
    <dgm:cxn modelId="{B23547F7-FE36-4B87-8BD7-871B2E9688E2}" type="presParOf" srcId="{D48F462D-F35A-4488-97B8-FDDBD6D2BA25}" destId="{315D55C5-0410-4AEB-AA1D-4429FFE2AC0A}" srcOrd="7" destOrd="0" presId="urn:microsoft.com/office/officeart/2005/8/layout/cycle5"/>
    <dgm:cxn modelId="{A6735FA6-A3C0-4DA4-9056-DBE47C91036C}" type="presParOf" srcId="{D48F462D-F35A-4488-97B8-FDDBD6D2BA25}" destId="{49957F08-1E8A-474D-B4F1-23ABEC851016}" srcOrd="8" destOrd="0" presId="urn:microsoft.com/office/officeart/2005/8/layout/cycle5"/>
    <dgm:cxn modelId="{060F20EF-0C96-4659-A411-DF0A525187C8}" type="presParOf" srcId="{D48F462D-F35A-4488-97B8-FDDBD6D2BA25}" destId="{F816EEDD-7629-41BA-8E01-AA7B5A7CC4A1}" srcOrd="9" destOrd="0" presId="urn:microsoft.com/office/officeart/2005/8/layout/cycle5"/>
    <dgm:cxn modelId="{63D7D62E-70B9-4476-826A-1DAF2FEC776F}" type="presParOf" srcId="{D48F462D-F35A-4488-97B8-FDDBD6D2BA25}" destId="{B74041D3-4F80-44FD-963C-0CFE14861CDC}" srcOrd="10" destOrd="0" presId="urn:microsoft.com/office/officeart/2005/8/layout/cycle5"/>
    <dgm:cxn modelId="{FD4D1F35-9EA6-4D1C-A124-7F927346C8F8}" type="presParOf" srcId="{D48F462D-F35A-4488-97B8-FDDBD6D2BA25}" destId="{F0308F3D-D5F8-4469-8EED-19C31BF6E859}" srcOrd="11" destOrd="0" presId="urn:microsoft.com/office/officeart/2005/8/layout/cycle5"/>
    <dgm:cxn modelId="{403D4DA6-E123-4853-8A05-417A972E0FB3}" type="presParOf" srcId="{D48F462D-F35A-4488-97B8-FDDBD6D2BA25}" destId="{E13546BF-BF13-439D-A720-BB10AD87F813}" srcOrd="12" destOrd="0" presId="urn:microsoft.com/office/officeart/2005/8/layout/cycle5"/>
    <dgm:cxn modelId="{8BC46C62-0268-4CBC-BA9D-C48AD01FFFF6}" type="presParOf" srcId="{D48F462D-F35A-4488-97B8-FDDBD6D2BA25}" destId="{33E52023-132F-4F37-9491-B0BF6A7C16C1}" srcOrd="13" destOrd="0" presId="urn:microsoft.com/office/officeart/2005/8/layout/cycle5"/>
    <dgm:cxn modelId="{7B1F4C9D-C3B7-4FB2-BE4D-F38090B96389}" type="presParOf" srcId="{D48F462D-F35A-4488-97B8-FDDBD6D2BA25}" destId="{3AE14003-6BF3-4950-9D96-ED3E1EAFC242}" srcOrd="14" destOrd="0" presId="urn:microsoft.com/office/officeart/2005/8/layout/cycle5"/>
    <dgm:cxn modelId="{DEE131D4-4B79-45FF-92B9-54F7A1FA94A8}" type="presParOf" srcId="{D48F462D-F35A-4488-97B8-FDDBD6D2BA25}" destId="{60AA628A-2B51-40B2-BCF4-8307EE6E5863}" srcOrd="15" destOrd="0" presId="urn:microsoft.com/office/officeart/2005/8/layout/cycle5"/>
    <dgm:cxn modelId="{254AAC4F-10F3-4C5C-8A61-E2DD1A7EF6F0}" type="presParOf" srcId="{D48F462D-F35A-4488-97B8-FDDBD6D2BA25}" destId="{2AA8DCDD-4B64-4347-BBD8-F1BDE36B8BB3}" srcOrd="16" destOrd="0" presId="urn:microsoft.com/office/officeart/2005/8/layout/cycle5"/>
    <dgm:cxn modelId="{B506DA76-C120-47FB-8FB5-7CB31316920C}" type="presParOf" srcId="{D48F462D-F35A-4488-97B8-FDDBD6D2BA25}" destId="{B8663BEF-8B41-4C19-959E-C9108327C1D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EA09-DA14-4928-B4C3-3144FDA72387}">
      <dsp:nvSpPr>
        <dsp:cNvPr id="0" name=""/>
        <dsp:cNvSpPr/>
      </dsp:nvSpPr>
      <dsp:spPr>
        <a:xfrm>
          <a:off x="0" y="3176"/>
          <a:ext cx="17467900" cy="160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6E74-F405-4B01-B1B9-9FE633A00980}">
      <dsp:nvSpPr>
        <dsp:cNvPr id="0" name=""/>
        <dsp:cNvSpPr/>
      </dsp:nvSpPr>
      <dsp:spPr>
        <a:xfrm>
          <a:off x="487013" y="365418"/>
          <a:ext cx="885479" cy="8854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86990-B2C8-4856-A589-E6524E435B60}">
      <dsp:nvSpPr>
        <dsp:cNvPr id="0" name=""/>
        <dsp:cNvSpPr/>
      </dsp:nvSpPr>
      <dsp:spPr>
        <a:xfrm>
          <a:off x="1859506" y="3176"/>
          <a:ext cx="15608393" cy="16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88" tIns="170388" rIns="170388" bIns="170388" numCol="1" spcCol="1270" anchor="ctr" anchorCtr="0">
          <a:noAutofit/>
        </a:bodyPr>
        <a:lstStyle/>
        <a:p>
          <a:pPr marL="0" lvl="0" indent="0" algn="l" defTabSz="977900">
            <a:lnSpc>
              <a:spcPct val="100000"/>
            </a:lnSpc>
            <a:spcBef>
              <a:spcPct val="0"/>
            </a:spcBef>
            <a:spcAft>
              <a:spcPct val="35000"/>
            </a:spcAft>
            <a:buNone/>
          </a:pPr>
          <a:r>
            <a:rPr lang="en-US" sz="2200" b="1" kern="1200" dirty="0"/>
            <a:t>Scope of SROI Analysis: Theoretical Foundations</a:t>
          </a:r>
          <a:endParaRPr lang="en-US" sz="2200" kern="1200" dirty="0"/>
        </a:p>
      </dsp:txBody>
      <dsp:txXfrm>
        <a:off x="1859506" y="3176"/>
        <a:ext cx="15608393" cy="1609962"/>
      </dsp:txXfrm>
    </dsp:sp>
    <dsp:sp modelId="{7D989A60-AE58-4078-94C8-43E953877791}">
      <dsp:nvSpPr>
        <dsp:cNvPr id="0" name=""/>
        <dsp:cNvSpPr/>
      </dsp:nvSpPr>
      <dsp:spPr>
        <a:xfrm>
          <a:off x="0" y="2015629"/>
          <a:ext cx="17467900" cy="160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ABA3F-CADD-4C11-8069-FDA2EAB21586}">
      <dsp:nvSpPr>
        <dsp:cNvPr id="0" name=""/>
        <dsp:cNvSpPr/>
      </dsp:nvSpPr>
      <dsp:spPr>
        <a:xfrm>
          <a:off x="487013" y="2377871"/>
          <a:ext cx="885479" cy="8854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533E3-9C56-4741-8F2D-79ADD4FC94A9}">
      <dsp:nvSpPr>
        <dsp:cNvPr id="0" name=""/>
        <dsp:cNvSpPr/>
      </dsp:nvSpPr>
      <dsp:spPr>
        <a:xfrm>
          <a:off x="1859506" y="2015629"/>
          <a:ext cx="15608393" cy="16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88" tIns="170388" rIns="170388" bIns="170388" numCol="1" spcCol="1270" anchor="ctr" anchorCtr="0">
          <a:noAutofit/>
        </a:bodyPr>
        <a:lstStyle/>
        <a:p>
          <a:pPr marL="0" lvl="0" indent="0" algn="l" defTabSz="977900">
            <a:lnSpc>
              <a:spcPct val="100000"/>
            </a:lnSpc>
            <a:spcBef>
              <a:spcPct val="0"/>
            </a:spcBef>
            <a:spcAft>
              <a:spcPct val="35000"/>
            </a:spcAft>
            <a:buNone/>
          </a:pPr>
          <a:r>
            <a:rPr lang="en-US" sz="2200" b="1" kern="1200" dirty="0"/>
            <a:t>Methodology: Estimating SROI within the </a:t>
          </a:r>
          <a:r>
            <a:rPr lang="en-US" sz="2200" b="1" kern="1200" dirty="0" err="1"/>
            <a:t>CLiViE</a:t>
          </a:r>
          <a:r>
            <a:rPr lang="en-US" sz="2200" b="1" kern="1200" dirty="0"/>
            <a:t> Project</a:t>
          </a:r>
          <a:endParaRPr lang="en-US" sz="2200" kern="1200" dirty="0"/>
        </a:p>
      </dsp:txBody>
      <dsp:txXfrm>
        <a:off x="1859506" y="2015629"/>
        <a:ext cx="15608393" cy="1609962"/>
      </dsp:txXfrm>
    </dsp:sp>
    <dsp:sp modelId="{EB13A704-B1BB-46FA-9878-BF2ED8F27A92}">
      <dsp:nvSpPr>
        <dsp:cNvPr id="0" name=""/>
        <dsp:cNvSpPr/>
      </dsp:nvSpPr>
      <dsp:spPr>
        <a:xfrm>
          <a:off x="0" y="4028083"/>
          <a:ext cx="17467900" cy="160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F23FD-8DE6-4B89-9F1A-F19AFE49C2EB}">
      <dsp:nvSpPr>
        <dsp:cNvPr id="0" name=""/>
        <dsp:cNvSpPr/>
      </dsp:nvSpPr>
      <dsp:spPr>
        <a:xfrm>
          <a:off x="487013" y="4390324"/>
          <a:ext cx="885479" cy="8854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85ACA-6B17-4C0E-B8DE-841FEC9CF49E}">
      <dsp:nvSpPr>
        <dsp:cNvPr id="0" name=""/>
        <dsp:cNvSpPr/>
      </dsp:nvSpPr>
      <dsp:spPr>
        <a:xfrm>
          <a:off x="1859506" y="4028083"/>
          <a:ext cx="15608393" cy="16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88" tIns="170388" rIns="170388" bIns="170388" numCol="1" spcCol="1270" anchor="ctr" anchorCtr="0">
          <a:noAutofit/>
        </a:bodyPr>
        <a:lstStyle/>
        <a:p>
          <a:pPr marL="0" lvl="0" indent="0" algn="l" defTabSz="977900">
            <a:lnSpc>
              <a:spcPct val="100000"/>
            </a:lnSpc>
            <a:spcBef>
              <a:spcPct val="0"/>
            </a:spcBef>
            <a:spcAft>
              <a:spcPct val="35000"/>
            </a:spcAft>
            <a:buNone/>
          </a:pPr>
          <a:r>
            <a:rPr lang="en-US" sz="2200" b="1" kern="1200" dirty="0"/>
            <a:t>Applying SROI in Arts-Based Education in Latvia</a:t>
          </a:r>
          <a:endParaRPr lang="en-US" sz="2200" kern="1200" dirty="0"/>
        </a:p>
      </dsp:txBody>
      <dsp:txXfrm>
        <a:off x="1859506" y="4028083"/>
        <a:ext cx="15608393" cy="1609962"/>
      </dsp:txXfrm>
    </dsp:sp>
    <dsp:sp modelId="{AE55A316-7FE2-4D35-A0D9-6F7497B462AF}">
      <dsp:nvSpPr>
        <dsp:cNvPr id="0" name=""/>
        <dsp:cNvSpPr/>
      </dsp:nvSpPr>
      <dsp:spPr>
        <a:xfrm>
          <a:off x="0" y="6040536"/>
          <a:ext cx="17467900" cy="160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7016A-9CD5-4947-97AD-90F693B07486}">
      <dsp:nvSpPr>
        <dsp:cNvPr id="0" name=""/>
        <dsp:cNvSpPr/>
      </dsp:nvSpPr>
      <dsp:spPr>
        <a:xfrm>
          <a:off x="487013" y="6402778"/>
          <a:ext cx="885479" cy="8854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28508-3FE1-4597-95CE-4827B78EF991}">
      <dsp:nvSpPr>
        <dsp:cNvPr id="0" name=""/>
        <dsp:cNvSpPr/>
      </dsp:nvSpPr>
      <dsp:spPr>
        <a:xfrm>
          <a:off x="1859506" y="6040536"/>
          <a:ext cx="15608393" cy="16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88" tIns="170388" rIns="170388" bIns="170388" numCol="1" spcCol="1270" anchor="ctr" anchorCtr="0">
          <a:noAutofit/>
        </a:bodyPr>
        <a:lstStyle/>
        <a:p>
          <a:pPr marL="0" lvl="0" indent="0" algn="l" defTabSz="977900">
            <a:lnSpc>
              <a:spcPct val="100000"/>
            </a:lnSpc>
            <a:spcBef>
              <a:spcPct val="0"/>
            </a:spcBef>
            <a:spcAft>
              <a:spcPct val="35000"/>
            </a:spcAft>
            <a:buNone/>
          </a:pPr>
          <a:r>
            <a:rPr lang="en-US" sz="2200" b="1" kern="1200" dirty="0"/>
            <a:t>Key Findings and Recommendation</a:t>
          </a:r>
          <a:endParaRPr lang="en-US" sz="2200" kern="1200" dirty="0"/>
        </a:p>
      </dsp:txBody>
      <dsp:txXfrm>
        <a:off x="1859506" y="6040536"/>
        <a:ext cx="15608393" cy="160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C2445-8DE6-4D82-93B1-5166F8920D6B}">
      <dsp:nvSpPr>
        <dsp:cNvPr id="0" name=""/>
        <dsp:cNvSpPr/>
      </dsp:nvSpPr>
      <dsp:spPr>
        <a:xfrm>
          <a:off x="3437539" y="59939"/>
          <a:ext cx="2877087" cy="287708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pl-PL" sz="2100" kern="1200" dirty="0"/>
            <a:t>ENVIRONMENTAL</a:t>
          </a:r>
        </a:p>
      </dsp:txBody>
      <dsp:txXfrm>
        <a:off x="3821151" y="563429"/>
        <a:ext cx="2109863" cy="1294689"/>
      </dsp:txXfrm>
    </dsp:sp>
    <dsp:sp modelId="{CF4A4E26-E940-4DE9-85DC-18015CF408C2}">
      <dsp:nvSpPr>
        <dsp:cNvPr id="0" name=""/>
        <dsp:cNvSpPr/>
      </dsp:nvSpPr>
      <dsp:spPr>
        <a:xfrm>
          <a:off x="4475688" y="1858118"/>
          <a:ext cx="2877087" cy="287708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pl-PL" sz="2100" kern="1200" dirty="0"/>
            <a:t>SOCIAL</a:t>
          </a:r>
        </a:p>
      </dsp:txBody>
      <dsp:txXfrm>
        <a:off x="5355598" y="2601366"/>
        <a:ext cx="1726252" cy="1582397"/>
      </dsp:txXfrm>
    </dsp:sp>
    <dsp:sp modelId="{61165E43-FA24-4F15-A141-60DE43DA5B16}">
      <dsp:nvSpPr>
        <dsp:cNvPr id="0" name=""/>
        <dsp:cNvSpPr/>
      </dsp:nvSpPr>
      <dsp:spPr>
        <a:xfrm>
          <a:off x="2399391" y="1858118"/>
          <a:ext cx="2877087" cy="287708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pl-PL" sz="2100" kern="1200" dirty="0"/>
            <a:t>ECONOMIC</a:t>
          </a:r>
        </a:p>
      </dsp:txBody>
      <dsp:txXfrm>
        <a:off x="2670316" y="2601366"/>
        <a:ext cx="1726252" cy="1582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B5F7-3FAA-49AC-B2EC-863F099538B4}">
      <dsp:nvSpPr>
        <dsp:cNvPr id="0" name=""/>
        <dsp:cNvSpPr/>
      </dsp:nvSpPr>
      <dsp:spPr>
        <a:xfrm>
          <a:off x="4320015" y="2534"/>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1. Defining scope and identifying stakeholders</a:t>
          </a:r>
          <a:endParaRPr lang="pl-PL" sz="2000" kern="1200" dirty="0">
            <a:latin typeface="Aptos" panose="020B0004020202020204" pitchFamily="34" charset="0"/>
          </a:endParaRPr>
        </a:p>
      </dsp:txBody>
      <dsp:txXfrm>
        <a:off x="4377110" y="59629"/>
        <a:ext cx="1685179" cy="1055400"/>
      </dsp:txXfrm>
    </dsp:sp>
    <dsp:sp modelId="{BD397CF3-0D62-4871-8EE8-F9BAC9CFBCAA}">
      <dsp:nvSpPr>
        <dsp:cNvPr id="0" name=""/>
        <dsp:cNvSpPr/>
      </dsp:nvSpPr>
      <dsp:spPr>
        <a:xfrm>
          <a:off x="2466930" y="587329"/>
          <a:ext cx="5505539" cy="5505539"/>
        </a:xfrm>
        <a:custGeom>
          <a:avLst/>
          <a:gdLst/>
          <a:ahLst/>
          <a:cxnLst/>
          <a:rect l="0" t="0" r="0" b="0"/>
          <a:pathLst>
            <a:path>
              <a:moveTo>
                <a:pt x="3878232" y="240584"/>
              </a:moveTo>
              <a:arcTo wR="2752769" hR="2752769" stAng="17647947" swAng="9226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15217A-885A-4A54-A505-CBB91B063F36}">
      <dsp:nvSpPr>
        <dsp:cNvPr id="0" name=""/>
        <dsp:cNvSpPr/>
      </dsp:nvSpPr>
      <dsp:spPr>
        <a:xfrm>
          <a:off x="6703983" y="1378919"/>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2. Developing a theory of change and impact map</a:t>
          </a:r>
          <a:endParaRPr lang="pl-PL" sz="2000" kern="1200" dirty="0">
            <a:latin typeface="Aptos" panose="020B0004020202020204" pitchFamily="34" charset="0"/>
          </a:endParaRPr>
        </a:p>
      </dsp:txBody>
      <dsp:txXfrm>
        <a:off x="6761078" y="1436014"/>
        <a:ext cx="1685179" cy="1055400"/>
      </dsp:txXfrm>
    </dsp:sp>
    <dsp:sp modelId="{8BA2972F-F2CD-4E1E-8861-8C56C342FDC9}">
      <dsp:nvSpPr>
        <dsp:cNvPr id="0" name=""/>
        <dsp:cNvSpPr/>
      </dsp:nvSpPr>
      <dsp:spPr>
        <a:xfrm>
          <a:off x="2466930" y="587329"/>
          <a:ext cx="5505539" cy="5505539"/>
        </a:xfrm>
        <a:custGeom>
          <a:avLst/>
          <a:gdLst/>
          <a:ahLst/>
          <a:cxnLst/>
          <a:rect l="0" t="0" r="0" b="0"/>
          <a:pathLst>
            <a:path>
              <a:moveTo>
                <a:pt x="5462698" y="2269004"/>
              </a:moveTo>
              <a:arcTo wR="2752769" hR="2752769" stAng="20992705" swAng="1214591"/>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ADCA99-F0FA-4B3E-97AE-011D4E9564C8}">
      <dsp:nvSpPr>
        <dsp:cNvPr id="0" name=""/>
        <dsp:cNvSpPr/>
      </dsp:nvSpPr>
      <dsp:spPr>
        <a:xfrm>
          <a:off x="6703983" y="4131689"/>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3. Evidencing outcomes and giving them a value</a:t>
          </a:r>
          <a:endParaRPr lang="pl-PL" sz="2000" kern="1200" dirty="0">
            <a:latin typeface="Aptos" panose="020B0004020202020204" pitchFamily="34" charset="0"/>
          </a:endParaRPr>
        </a:p>
      </dsp:txBody>
      <dsp:txXfrm>
        <a:off x="6761078" y="4188784"/>
        <a:ext cx="1685179" cy="1055400"/>
      </dsp:txXfrm>
    </dsp:sp>
    <dsp:sp modelId="{49957F08-1E8A-474D-B4F1-23ABEC851016}">
      <dsp:nvSpPr>
        <dsp:cNvPr id="0" name=""/>
        <dsp:cNvSpPr/>
      </dsp:nvSpPr>
      <dsp:spPr>
        <a:xfrm>
          <a:off x="2466930" y="587329"/>
          <a:ext cx="5505539" cy="5505539"/>
        </a:xfrm>
        <a:custGeom>
          <a:avLst/>
          <a:gdLst/>
          <a:ahLst/>
          <a:cxnLst/>
          <a:rect l="0" t="0" r="0" b="0"/>
          <a:pathLst>
            <a:path>
              <a:moveTo>
                <a:pt x="4504127" y="4876560"/>
              </a:moveTo>
              <a:arcTo wR="2752769" hR="2752769" stAng="3029384" swAng="9226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816EEDD-7629-41BA-8E01-AA7B5A7CC4A1}">
      <dsp:nvSpPr>
        <dsp:cNvPr id="0" name=""/>
        <dsp:cNvSpPr/>
      </dsp:nvSpPr>
      <dsp:spPr>
        <a:xfrm>
          <a:off x="4320015" y="5508074"/>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latin typeface="Aptos" panose="020B0004020202020204" pitchFamily="34" charset="0"/>
            </a:rPr>
            <a:t>4. </a:t>
          </a:r>
          <a:r>
            <a:rPr lang="pl-PL" sz="2000" kern="1200" dirty="0" err="1">
              <a:latin typeface="Aptos" panose="020B0004020202020204" pitchFamily="34" charset="0"/>
            </a:rPr>
            <a:t>Establishing</a:t>
          </a:r>
          <a:r>
            <a:rPr lang="pl-PL" sz="2000" kern="1200" dirty="0">
              <a:latin typeface="Aptos" panose="020B0004020202020204" pitchFamily="34" charset="0"/>
            </a:rPr>
            <a:t> </a:t>
          </a:r>
          <a:r>
            <a:rPr lang="pl-PL" sz="2000" kern="1200" dirty="0" err="1">
              <a:latin typeface="Aptos" panose="020B0004020202020204" pitchFamily="34" charset="0"/>
            </a:rPr>
            <a:t>impact</a:t>
          </a:r>
          <a:endParaRPr lang="pl-PL" sz="2000" kern="1200" dirty="0">
            <a:latin typeface="Aptos" panose="020B0004020202020204" pitchFamily="34" charset="0"/>
          </a:endParaRPr>
        </a:p>
      </dsp:txBody>
      <dsp:txXfrm>
        <a:off x="4377110" y="5565169"/>
        <a:ext cx="1685179" cy="1055400"/>
      </dsp:txXfrm>
    </dsp:sp>
    <dsp:sp modelId="{F0308F3D-D5F8-4469-8EED-19C31BF6E859}">
      <dsp:nvSpPr>
        <dsp:cNvPr id="0" name=""/>
        <dsp:cNvSpPr/>
      </dsp:nvSpPr>
      <dsp:spPr>
        <a:xfrm>
          <a:off x="2466930" y="587329"/>
          <a:ext cx="5505539" cy="5505539"/>
        </a:xfrm>
        <a:custGeom>
          <a:avLst/>
          <a:gdLst/>
          <a:ahLst/>
          <a:cxnLst/>
          <a:rect l="0" t="0" r="0" b="0"/>
          <a:pathLst>
            <a:path>
              <a:moveTo>
                <a:pt x="1627306" y="5264954"/>
              </a:moveTo>
              <a:arcTo wR="2752769" hR="2752769" stAng="6847947" swAng="9226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3546BF-BF13-439D-A720-BB10AD87F813}">
      <dsp:nvSpPr>
        <dsp:cNvPr id="0" name=""/>
        <dsp:cNvSpPr/>
      </dsp:nvSpPr>
      <dsp:spPr>
        <a:xfrm>
          <a:off x="1936046" y="4131689"/>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latin typeface="Aptos" panose="020B0004020202020204" pitchFamily="34" charset="0"/>
            </a:rPr>
            <a:t>5. </a:t>
          </a:r>
          <a:r>
            <a:rPr lang="pl-PL" sz="2000" kern="1200" dirty="0" err="1">
              <a:latin typeface="Aptos" panose="020B0004020202020204" pitchFamily="34" charset="0"/>
            </a:rPr>
            <a:t>Calculating</a:t>
          </a:r>
          <a:r>
            <a:rPr lang="pl-PL" sz="2000" kern="1200" dirty="0">
              <a:latin typeface="Aptos" panose="020B0004020202020204" pitchFamily="34" charset="0"/>
            </a:rPr>
            <a:t> SROI ratio </a:t>
          </a:r>
        </a:p>
      </dsp:txBody>
      <dsp:txXfrm>
        <a:off x="1993141" y="4188784"/>
        <a:ext cx="1685179" cy="1055400"/>
      </dsp:txXfrm>
    </dsp:sp>
    <dsp:sp modelId="{3AE14003-6BF3-4950-9D96-ED3E1EAFC242}">
      <dsp:nvSpPr>
        <dsp:cNvPr id="0" name=""/>
        <dsp:cNvSpPr/>
      </dsp:nvSpPr>
      <dsp:spPr>
        <a:xfrm>
          <a:off x="2466930" y="587329"/>
          <a:ext cx="5505539" cy="5505539"/>
        </a:xfrm>
        <a:custGeom>
          <a:avLst/>
          <a:gdLst/>
          <a:ahLst/>
          <a:cxnLst/>
          <a:rect l="0" t="0" r="0" b="0"/>
          <a:pathLst>
            <a:path>
              <a:moveTo>
                <a:pt x="42841" y="3236535"/>
              </a:moveTo>
              <a:arcTo wR="2752769" hR="2752769" stAng="10192705" swAng="1214591"/>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0AA628A-2B51-40B2-BCF4-8307EE6E5863}">
      <dsp:nvSpPr>
        <dsp:cNvPr id="0" name=""/>
        <dsp:cNvSpPr/>
      </dsp:nvSpPr>
      <dsp:spPr>
        <a:xfrm>
          <a:off x="1936046" y="1378919"/>
          <a:ext cx="1799369" cy="1169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latin typeface="Aptos" panose="020B0004020202020204" pitchFamily="34" charset="0"/>
            </a:rPr>
            <a:t>6. Reporting and </a:t>
          </a:r>
          <a:r>
            <a:rPr lang="pl-PL" sz="2000" kern="1200" dirty="0" err="1">
              <a:latin typeface="Aptos" panose="020B0004020202020204" pitchFamily="34" charset="0"/>
            </a:rPr>
            <a:t>embedding</a:t>
          </a:r>
          <a:endParaRPr lang="pl-PL" sz="2000" kern="1200" dirty="0">
            <a:latin typeface="Aptos" panose="020B0004020202020204" pitchFamily="34" charset="0"/>
          </a:endParaRPr>
        </a:p>
      </dsp:txBody>
      <dsp:txXfrm>
        <a:off x="1993141" y="1436014"/>
        <a:ext cx="1685179" cy="1055400"/>
      </dsp:txXfrm>
    </dsp:sp>
    <dsp:sp modelId="{B8663BEF-8B41-4C19-959E-C9108327C1DF}">
      <dsp:nvSpPr>
        <dsp:cNvPr id="0" name=""/>
        <dsp:cNvSpPr/>
      </dsp:nvSpPr>
      <dsp:spPr>
        <a:xfrm>
          <a:off x="2466930" y="587329"/>
          <a:ext cx="5505539" cy="5505539"/>
        </a:xfrm>
        <a:custGeom>
          <a:avLst/>
          <a:gdLst/>
          <a:ahLst/>
          <a:cxnLst/>
          <a:rect l="0" t="0" r="0" b="0"/>
          <a:pathLst>
            <a:path>
              <a:moveTo>
                <a:pt x="1001412" y="628978"/>
              </a:moveTo>
              <a:arcTo wR="2752769" hR="2752769" stAng="13829384" swAng="9226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C7E0FA-4C9D-447A-AA0A-E893F41E4E33}" type="datetimeFigureOut">
              <a:rPr lang="en-US" smtClean="0"/>
              <a:t>4/22/2026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6BB276-C742-4B9C-B07B-DDD8FC9D8BAE}" type="slidenum">
              <a:rPr lang="en-US" smtClean="0"/>
              <a:t>‹#›</a:t>
            </a:fld>
            <a:endParaRPr lang="en-US"/>
          </a:p>
        </p:txBody>
      </p:sp>
    </p:spTree>
    <p:extLst>
      <p:ext uri="{BB962C8B-B14F-4D97-AF65-F5344CB8AC3E}">
        <p14:creationId xmlns:p14="http://schemas.microsoft.com/office/powerpoint/2010/main" val="188401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1ddedbf48c_1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31ddedbf48c_1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39848C17-E5CE-EFAE-C644-2FF609EE79A0}"/>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0047A116-3465-AEE7-A03A-39493F6510F3}"/>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1719CD74-8B9A-26D1-C059-D2CBA64E0E6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29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5CA6FF2D-32AE-6049-FA87-200D77965C92}"/>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7156FDF9-C63F-052E-6631-94FEFC3B1995}"/>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50E80324-59AF-3C83-02B0-306667D6280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6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A6B53451-4F4D-2F19-F32F-9782F8409A76}"/>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41EE1311-CF9E-A40D-959E-7F456A663319}"/>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B1BF359A-9A93-424B-A1B8-2537CF3314B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29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63FA528F-A828-BD70-DDE5-B90D2456CC9A}"/>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92FB2830-8427-AE48-379A-52730FBAAC0A}"/>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C0D4C8A4-3F36-6BB8-0DAA-34D8E193CE54}"/>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41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A4A402D6-E004-954F-E8AA-7791058BF287}"/>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860EFAA5-5DBC-5D0C-D599-E3AC7E9AE6B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54396343-1E19-69AB-42D4-FE3D12573BF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12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E0128697-EED3-AA4A-82C8-5E7A9992A8ED}"/>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E9B92C77-A95D-F68D-3883-2AF22F79716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4DCE56EF-79A3-03B6-9AD5-2CC17DF20FF2}"/>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63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CF05F82D-0A41-2722-2F16-F101078452E1}"/>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6681F69F-F913-FD52-EEA5-2C608FEA52E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9F29D21D-6296-EA46-A52E-2ACA65681E64}"/>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67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F9181E6D-30C1-E18D-7BB8-D437335082A0}"/>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10189F0E-890F-98AA-B0D9-83250E5EB67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27CF5ACB-4A99-8205-A6C2-680CDEC6F726}"/>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97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2F267D26-1CF9-2321-AB12-74398750633A}"/>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F6DC9C9C-7A57-5A14-A25E-D226F2DF0F69}"/>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FA040BFB-6B2B-20FF-F994-B78461F2503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12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E98F97CB-2ABF-DD7B-CBDD-861BAF0A30E3}"/>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8D022E33-164C-46D6-3E12-DBE8AF0A7739}"/>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2E1BE92E-D91A-C0E4-309E-A0BCB7EE898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93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3721BF10-64B0-ABB0-4CB0-2D5F36E1D384}"/>
            </a:ext>
          </a:extLst>
        </p:cNvPr>
        <p:cNvGrpSpPr/>
        <p:nvPr/>
      </p:nvGrpSpPr>
      <p:grpSpPr>
        <a:xfrm>
          <a:off x="0" y="0"/>
          <a:ext cx="0" cy="0"/>
          <a:chOff x="0" y="0"/>
          <a:chExt cx="0" cy="0"/>
        </a:xfrm>
      </p:grpSpPr>
      <p:sp>
        <p:nvSpPr>
          <p:cNvPr id="117" name="Google Shape;117;p6:notes">
            <a:extLst>
              <a:ext uri="{FF2B5EF4-FFF2-40B4-BE49-F238E27FC236}">
                <a16:creationId xmlns:a16="http://schemas.microsoft.com/office/drawing/2014/main" id="{DB964DDF-7283-26A7-4F04-74D100944DC6}"/>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a:extLst>
              <a:ext uri="{FF2B5EF4-FFF2-40B4-BE49-F238E27FC236}">
                <a16:creationId xmlns:a16="http://schemas.microsoft.com/office/drawing/2014/main" id="{8A1D9158-CC75-4F25-8F94-61F73C42A986}"/>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00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D86CA-8CCD-AD4D-F0FE-F3DA2C5A2778}"/>
              </a:ext>
            </a:extLst>
          </p:cNvPr>
          <p:cNvSpPr>
            <a:spLocks noGrp="1"/>
          </p:cNvSpPr>
          <p:nvPr>
            <p:ph type="ctrTitle"/>
          </p:nvPr>
        </p:nvSpPr>
        <p:spPr>
          <a:xfrm>
            <a:off x="2286000" y="1683545"/>
            <a:ext cx="13716000" cy="3581400"/>
          </a:xfrm>
        </p:spPr>
        <p:txBody>
          <a:bodyPr anchor="b"/>
          <a:lstStyle>
            <a:lvl1pPr algn="ctr">
              <a:defRPr sz="9000"/>
            </a:lvl1pPr>
          </a:lstStyle>
          <a:p>
            <a:r>
              <a:rPr lang="pl-PL"/>
              <a:t>Kliknij, aby edytować styl</a:t>
            </a:r>
          </a:p>
        </p:txBody>
      </p:sp>
      <p:sp>
        <p:nvSpPr>
          <p:cNvPr id="3" name="Podtytuł 2">
            <a:extLst>
              <a:ext uri="{FF2B5EF4-FFF2-40B4-BE49-F238E27FC236}">
                <a16:creationId xmlns:a16="http://schemas.microsoft.com/office/drawing/2014/main" id="{0FC5845B-9F84-8B2B-2229-CC6304CDEB4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A01A0D9-03BA-0F58-C714-14166814DF31}"/>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A841E7B3-5703-73C4-DB3C-DF690980E99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4AEEBC-BB4C-8022-7D8A-A33A896A96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3808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7FD833-5D50-CA31-20EE-876870E9870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802D8D4-2A8C-9A2E-13DC-6C80C3430D3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989A6FB-2150-5910-0B0E-CEA1C7798312}"/>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CB75D97F-B118-6DBB-8959-2857D049EB0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D1F1749-F5D1-981D-56B7-FCF959CF75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48961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C5E9C2A-3AD9-CB4B-D39F-CF21378BE14E}"/>
              </a:ext>
            </a:extLst>
          </p:cNvPr>
          <p:cNvSpPr>
            <a:spLocks noGrp="1"/>
          </p:cNvSpPr>
          <p:nvPr>
            <p:ph type="title" orient="vert"/>
          </p:nvPr>
        </p:nvSpPr>
        <p:spPr>
          <a:xfrm>
            <a:off x="13087350" y="547688"/>
            <a:ext cx="3943350" cy="8717757"/>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40114C6-2EA2-A4EA-8C7C-06C5E28F4692}"/>
              </a:ext>
            </a:extLst>
          </p:cNvPr>
          <p:cNvSpPr>
            <a:spLocks noGrp="1"/>
          </p:cNvSpPr>
          <p:nvPr>
            <p:ph type="body" orient="vert" idx="1"/>
          </p:nvPr>
        </p:nvSpPr>
        <p:spPr>
          <a:xfrm>
            <a:off x="1257300" y="547688"/>
            <a:ext cx="11601450" cy="871775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28FDA8C-A554-C7F3-B177-0C59E387D08D}"/>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86B258C-4605-DAE6-0AAA-D4830FA0A65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020E366-5235-15EB-5331-31A2A47D7B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403349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16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61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377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08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22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96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228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073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D17C63-E73F-FBEE-1FA5-2D96E4DA338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A2FA0CF-468A-869B-E45D-D303687176F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8B53D54-4611-DF9F-15C8-3950C9C09264}"/>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65700EB8-D492-29BE-D0C1-6F6CB75DC5A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B414576-5685-821C-E275-2F58982344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466537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7624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61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406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F58E24-F5C0-AF67-8F1A-A24898E583AF}"/>
              </a:ext>
            </a:extLst>
          </p:cNvPr>
          <p:cNvSpPr>
            <a:spLocks noGrp="1"/>
          </p:cNvSpPr>
          <p:nvPr>
            <p:ph type="title"/>
          </p:nvPr>
        </p:nvSpPr>
        <p:spPr>
          <a:xfrm>
            <a:off x="1247775" y="2564608"/>
            <a:ext cx="15773400" cy="4279106"/>
          </a:xfrm>
        </p:spPr>
        <p:txBody>
          <a:bodyPr anchor="b"/>
          <a:lstStyle>
            <a:lvl1pPr>
              <a:defRPr sz="9000"/>
            </a:lvl1pPr>
          </a:lstStyle>
          <a:p>
            <a:r>
              <a:rPr lang="pl-PL"/>
              <a:t>Kliknij, aby edytować styl</a:t>
            </a:r>
          </a:p>
        </p:txBody>
      </p:sp>
      <p:sp>
        <p:nvSpPr>
          <p:cNvPr id="3" name="Symbol zastępczy tekstu 2">
            <a:extLst>
              <a:ext uri="{FF2B5EF4-FFF2-40B4-BE49-F238E27FC236}">
                <a16:creationId xmlns:a16="http://schemas.microsoft.com/office/drawing/2014/main" id="{C6CC5EFB-8A70-A611-2C38-F78AA1D89D2E}"/>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7F70D04-D5B2-E30A-2ED7-D663E6B0589E}"/>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2488263F-8C5C-356D-E78C-EEBA4C2D279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14A54F-8238-B691-2E51-3488DFCC88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97060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5EFD84-6340-1713-0B40-D6A08DA2539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C63B2B0-8A91-CF01-2DDB-8500E3771968}"/>
              </a:ext>
            </a:extLst>
          </p:cNvPr>
          <p:cNvSpPr>
            <a:spLocks noGrp="1"/>
          </p:cNvSpPr>
          <p:nvPr>
            <p:ph sz="half" idx="1"/>
          </p:nvPr>
        </p:nvSpPr>
        <p:spPr>
          <a:xfrm>
            <a:off x="1257300" y="2738438"/>
            <a:ext cx="7772400" cy="65270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51B90D6-C6E3-A5AA-066B-34ED56E4125B}"/>
              </a:ext>
            </a:extLst>
          </p:cNvPr>
          <p:cNvSpPr>
            <a:spLocks noGrp="1"/>
          </p:cNvSpPr>
          <p:nvPr>
            <p:ph sz="half" idx="2"/>
          </p:nvPr>
        </p:nvSpPr>
        <p:spPr>
          <a:xfrm>
            <a:off x="9258300" y="2738438"/>
            <a:ext cx="7772400" cy="65270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0EE3C8E-8DBC-FACB-21F0-0A02965D562F}"/>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5D1ADFA9-4B11-DB58-0CB6-B1473B1AF5C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8EA2220-AE7F-C029-C81B-232B0AC5BB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21048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A02480-30DC-792E-4EE4-26B14CE5B12A}"/>
              </a:ext>
            </a:extLst>
          </p:cNvPr>
          <p:cNvSpPr>
            <a:spLocks noGrp="1"/>
          </p:cNvSpPr>
          <p:nvPr>
            <p:ph type="title"/>
          </p:nvPr>
        </p:nvSpPr>
        <p:spPr>
          <a:xfrm>
            <a:off x="1259682" y="547688"/>
            <a:ext cx="15773400" cy="1988345"/>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5FE3C3B-88FD-0E31-90CB-BF27E5F7096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7121088-41FC-26F3-ACCF-A026C723AB6F}"/>
              </a:ext>
            </a:extLst>
          </p:cNvPr>
          <p:cNvSpPr>
            <a:spLocks noGrp="1"/>
          </p:cNvSpPr>
          <p:nvPr>
            <p:ph sz="half" idx="2"/>
          </p:nvPr>
        </p:nvSpPr>
        <p:spPr>
          <a:xfrm>
            <a:off x="1259683" y="3757613"/>
            <a:ext cx="7736681" cy="55268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7687AFF-E917-B963-8778-FB7168E724C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DB070E3-1FAC-0D91-7873-65E44E314CC4}"/>
              </a:ext>
            </a:extLst>
          </p:cNvPr>
          <p:cNvSpPr>
            <a:spLocks noGrp="1"/>
          </p:cNvSpPr>
          <p:nvPr>
            <p:ph sz="quarter" idx="4"/>
          </p:nvPr>
        </p:nvSpPr>
        <p:spPr>
          <a:xfrm>
            <a:off x="9258300" y="3757613"/>
            <a:ext cx="7774782" cy="55268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ADBDE99-CEC2-7294-CB15-FC15ED6D04E1}"/>
              </a:ext>
            </a:extLst>
          </p:cNvPr>
          <p:cNvSpPr>
            <a:spLocks noGrp="1"/>
          </p:cNvSpPr>
          <p:nvPr>
            <p:ph type="dt" sz="half" idx="10"/>
          </p:nvPr>
        </p:nvSpPr>
        <p:spPr/>
        <p:txBody>
          <a:bodyPr/>
          <a:lstStyle/>
          <a:p>
            <a:endParaRPr lang="pl-PL"/>
          </a:p>
        </p:txBody>
      </p:sp>
      <p:sp>
        <p:nvSpPr>
          <p:cNvPr id="8" name="Symbol zastępczy stopki 7">
            <a:extLst>
              <a:ext uri="{FF2B5EF4-FFF2-40B4-BE49-F238E27FC236}">
                <a16:creationId xmlns:a16="http://schemas.microsoft.com/office/drawing/2014/main" id="{F8C7D97A-AA51-1E1A-2A69-EA5AB9D50A9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F30370B-D69F-3E18-D286-F38E2061C7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75420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27C244-19F2-1A2D-4AE0-00D04303109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902DE22-7B81-5C0C-5C4E-D1E6A435F7DB}"/>
              </a:ext>
            </a:extLst>
          </p:cNvPr>
          <p:cNvSpPr>
            <a:spLocks noGrp="1"/>
          </p:cNvSpPr>
          <p:nvPr>
            <p:ph type="dt" sz="half" idx="10"/>
          </p:nvPr>
        </p:nvSpPr>
        <p:spPr/>
        <p:txBody>
          <a:bodyPr/>
          <a:lstStyle/>
          <a:p>
            <a:endParaRPr lang="pl-PL"/>
          </a:p>
        </p:txBody>
      </p:sp>
      <p:sp>
        <p:nvSpPr>
          <p:cNvPr id="4" name="Symbol zastępczy stopki 3">
            <a:extLst>
              <a:ext uri="{FF2B5EF4-FFF2-40B4-BE49-F238E27FC236}">
                <a16:creationId xmlns:a16="http://schemas.microsoft.com/office/drawing/2014/main" id="{0E3FC636-69F7-3155-D094-574E130EA7D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8E74669-6438-9C02-9CE6-0F7726A5F2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34595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5AE1B6C-AE88-95A1-B130-1D2DE75A57E3}"/>
              </a:ext>
            </a:extLst>
          </p:cNvPr>
          <p:cNvSpPr>
            <a:spLocks noGrp="1"/>
          </p:cNvSpPr>
          <p:nvPr>
            <p:ph type="dt" sz="half" idx="10"/>
          </p:nvPr>
        </p:nvSpPr>
        <p:spPr/>
        <p:txBody>
          <a:bodyPr/>
          <a:lstStyle/>
          <a:p>
            <a:endParaRPr lang="pl-PL"/>
          </a:p>
        </p:txBody>
      </p:sp>
      <p:sp>
        <p:nvSpPr>
          <p:cNvPr id="3" name="Symbol zastępczy stopki 2">
            <a:extLst>
              <a:ext uri="{FF2B5EF4-FFF2-40B4-BE49-F238E27FC236}">
                <a16:creationId xmlns:a16="http://schemas.microsoft.com/office/drawing/2014/main" id="{B01A4EB9-25F1-62E0-8845-85B9302BD57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0FEA424-0EFA-4EC0-4121-18E6E5195B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10802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AC2751-BDDA-9748-B62D-BB123D4E5981}"/>
              </a:ext>
            </a:extLst>
          </p:cNvPr>
          <p:cNvSpPr>
            <a:spLocks noGrp="1"/>
          </p:cNvSpPr>
          <p:nvPr>
            <p:ph type="title"/>
          </p:nvPr>
        </p:nvSpPr>
        <p:spPr>
          <a:xfrm>
            <a:off x="1259683" y="685800"/>
            <a:ext cx="5898356" cy="2400300"/>
          </a:xfrm>
        </p:spPr>
        <p:txBody>
          <a:bodyPr anchor="b"/>
          <a:lstStyle>
            <a:lvl1pPr>
              <a:defRPr sz="4800"/>
            </a:lvl1pPr>
          </a:lstStyle>
          <a:p>
            <a:r>
              <a:rPr lang="pl-PL"/>
              <a:t>Kliknij, aby edytować styl</a:t>
            </a:r>
          </a:p>
        </p:txBody>
      </p:sp>
      <p:sp>
        <p:nvSpPr>
          <p:cNvPr id="3" name="Symbol zastępczy zawartości 2">
            <a:extLst>
              <a:ext uri="{FF2B5EF4-FFF2-40B4-BE49-F238E27FC236}">
                <a16:creationId xmlns:a16="http://schemas.microsoft.com/office/drawing/2014/main" id="{2F996D74-5813-4D38-E43B-6DC354A7E016}"/>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69DFFA1-BFF7-E900-D3EB-1E9A3DB548A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544E94E-8DD7-05AA-3D32-4855E8F31FB8}"/>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A3E69A62-11DF-03D2-1E49-DBB3C89DF32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C424F65-DE88-2E80-5A22-5BE593FC98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427066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537A49-1B3D-B1BA-2EF5-62F768ABE85E}"/>
              </a:ext>
            </a:extLst>
          </p:cNvPr>
          <p:cNvSpPr>
            <a:spLocks noGrp="1"/>
          </p:cNvSpPr>
          <p:nvPr>
            <p:ph type="title"/>
          </p:nvPr>
        </p:nvSpPr>
        <p:spPr>
          <a:xfrm>
            <a:off x="1259683" y="685800"/>
            <a:ext cx="5898356" cy="2400300"/>
          </a:xfrm>
        </p:spPr>
        <p:txBody>
          <a:bodyPr anchor="b"/>
          <a:lstStyle>
            <a:lvl1pPr>
              <a:defRPr sz="4800"/>
            </a:lvl1pPr>
          </a:lstStyle>
          <a:p>
            <a:r>
              <a:rPr lang="pl-PL"/>
              <a:t>Kliknij, aby edytować styl</a:t>
            </a:r>
          </a:p>
        </p:txBody>
      </p:sp>
      <p:sp>
        <p:nvSpPr>
          <p:cNvPr id="3" name="Symbol zastępczy obrazu 2">
            <a:extLst>
              <a:ext uri="{FF2B5EF4-FFF2-40B4-BE49-F238E27FC236}">
                <a16:creationId xmlns:a16="http://schemas.microsoft.com/office/drawing/2014/main" id="{AD1677BD-FA8F-8547-6386-9CF733F6171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pl-PL"/>
          </a:p>
        </p:txBody>
      </p:sp>
      <p:sp>
        <p:nvSpPr>
          <p:cNvPr id="4" name="Symbol zastępczy tekstu 3">
            <a:extLst>
              <a:ext uri="{FF2B5EF4-FFF2-40B4-BE49-F238E27FC236}">
                <a16:creationId xmlns:a16="http://schemas.microsoft.com/office/drawing/2014/main" id="{9A85A136-F54B-31EF-3CF6-8927DD6C050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D7668E9-70CB-CD74-5BC4-2BF26490BE5A}"/>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536D2151-8B29-C471-F6DC-EC47EC542FF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DB29F40-537C-D1E8-E430-6BA3435B76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93801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A9E7B92-0BF4-096F-6046-554D180D905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60E6F83-D7C8-CFC4-ABCA-0FF9E56D2761}"/>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23D37E0-AF9E-3BD0-3BD8-139843062DD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pl-PL"/>
          </a:p>
        </p:txBody>
      </p:sp>
      <p:sp>
        <p:nvSpPr>
          <p:cNvPr id="5" name="Symbol zastępczy stopki 4">
            <a:extLst>
              <a:ext uri="{FF2B5EF4-FFF2-40B4-BE49-F238E27FC236}">
                <a16:creationId xmlns:a16="http://schemas.microsoft.com/office/drawing/2014/main" id="{C9062EE0-3918-1B35-AD03-354B97E385B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D99241C3-D88D-DAC0-D77B-6111BCA6BCD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71662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pl-PL"/>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480710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ww.linkedin.com/company/clivie-project-cultural-literacies%E2%80%99-value-in-europe/?viewAsMember=true" TargetMode="External"/><Relationship Id="rId7" Type="http://schemas.openxmlformats.org/officeDocument/2006/relationships/hyperlink" Target="https://www.facebook.com/profile.php?id=61557767870826"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8.png"/><Relationship Id="rId5" Type="http://schemas.openxmlformats.org/officeDocument/2006/relationships/hyperlink" Target="https://www.instagram.com/clivieproject/" TargetMode="External"/><Relationship Id="rId10" Type="http://schemas.openxmlformats.org/officeDocument/2006/relationships/image" Target="../media/image27.svg"/><Relationship Id="rId4" Type="http://schemas.openxmlformats.org/officeDocument/2006/relationships/image" Target="../media/image24.svg"/><Relationship Id="rId9" Type="http://schemas.openxmlformats.org/officeDocument/2006/relationships/hyperlink" Target="https://www.clivieproject.eu"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2194A93D-279E-C7DB-5908-D4066DD558ED}"/>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4A689539-0576-CEFC-BFCF-C61FE366CDC4}"/>
              </a:ext>
            </a:extLst>
          </p:cNvPr>
          <p:cNvSpPr txBox="1"/>
          <p:nvPr/>
        </p:nvSpPr>
        <p:spPr>
          <a:xfrm>
            <a:off x="858198" y="1892869"/>
            <a:ext cx="16664941" cy="5447645"/>
          </a:xfrm>
          <a:prstGeom prst="rect">
            <a:avLst/>
          </a:prstGeom>
          <a:noFill/>
        </p:spPr>
        <p:txBody>
          <a:bodyPr wrap="square">
            <a:spAutoFit/>
          </a:bodyPr>
          <a:lstStyle/>
          <a:p>
            <a:pPr algn="ctr">
              <a:spcBef>
                <a:spcPts val="1200"/>
              </a:spcBef>
              <a:spcAft>
                <a:spcPts val="1200"/>
              </a:spcAft>
            </a:pPr>
            <a:r>
              <a:rPr lang="en-US" sz="6000" b="1" dirty="0">
                <a:solidFill>
                  <a:schemeClr val="bg1"/>
                </a:solidFill>
                <a:latin typeface="Aptos" panose="020B0004020202020204" pitchFamily="34" charset="0"/>
              </a:rPr>
              <a:t>Valuing Arts Education via SROI</a:t>
            </a:r>
          </a:p>
          <a:p>
            <a:pPr algn="ctr">
              <a:spcBef>
                <a:spcPts val="1200"/>
              </a:spcBef>
              <a:spcAft>
                <a:spcPts val="1200"/>
              </a:spcAft>
            </a:pPr>
            <a:r>
              <a:rPr lang="en-US" sz="4000" b="1" dirty="0">
                <a:solidFill>
                  <a:schemeClr val="bg1"/>
                </a:solidFill>
                <a:latin typeface="Aptos" panose="020B0004020202020204" pitchFamily="34" charset="0"/>
              </a:rPr>
              <a:t>1. Quantifying the Intangible: SROI Framework and Project Appraisal in Arts-Based Education – Lessons from </a:t>
            </a:r>
            <a:r>
              <a:rPr lang="en-US" sz="4000" b="1" dirty="0" err="1">
                <a:solidFill>
                  <a:schemeClr val="bg1"/>
                </a:solidFill>
                <a:latin typeface="Aptos" panose="020B0004020202020204" pitchFamily="34" charset="0"/>
              </a:rPr>
              <a:t>CLiViE</a:t>
            </a:r>
            <a:endParaRPr lang="en-US" sz="4000" b="1" dirty="0">
              <a:solidFill>
                <a:schemeClr val="bg1"/>
              </a:solidFill>
              <a:latin typeface="Aptos" panose="020B0004020202020204" pitchFamily="34" charset="0"/>
            </a:endParaRPr>
          </a:p>
          <a:p>
            <a:pPr algn="ctr">
              <a:spcBef>
                <a:spcPts val="1200"/>
              </a:spcBef>
              <a:spcAft>
                <a:spcPts val="1200"/>
              </a:spcAft>
            </a:pPr>
            <a:r>
              <a:rPr lang="en-US" sz="4000" b="1" dirty="0">
                <a:solidFill>
                  <a:schemeClr val="bg1"/>
                </a:solidFill>
                <a:latin typeface="Aptos" panose="020B0004020202020204" pitchFamily="34" charset="0"/>
              </a:rPr>
              <a:t>2. Measuring the Social Value of Cultural Literacy: Applying Social Return on Investment (SROI) in Arts-Based Education in Latvia</a:t>
            </a:r>
            <a:endParaRPr lang="pl-PL" sz="4000" b="1" dirty="0">
              <a:solidFill>
                <a:schemeClr val="bg1"/>
              </a:solidFill>
              <a:latin typeface="Aptos" panose="020B0004020202020204" pitchFamily="34" charset="0"/>
            </a:endParaRPr>
          </a:p>
          <a:p>
            <a:pPr algn="ctr">
              <a:spcBef>
                <a:spcPts val="1200"/>
              </a:spcBef>
              <a:spcAft>
                <a:spcPts val="1200"/>
              </a:spcAft>
            </a:pPr>
            <a:r>
              <a:rPr lang="en-US" sz="2400" b="1" dirty="0">
                <a:solidFill>
                  <a:schemeClr val="bg1"/>
                </a:solidFill>
                <a:latin typeface="Aptos" panose="020B0004020202020204" pitchFamily="34" charset="0"/>
              </a:rPr>
              <a:t>International conference "Art as an Agent of Change: Cultural Literacy for Societal Resilience"</a:t>
            </a:r>
          </a:p>
          <a:p>
            <a:pPr algn="ctr">
              <a:spcBef>
                <a:spcPts val="1200"/>
              </a:spcBef>
              <a:spcAft>
                <a:spcPts val="1200"/>
              </a:spcAft>
            </a:pPr>
            <a:r>
              <a:rPr lang="pl-PL" sz="2400" dirty="0">
                <a:solidFill>
                  <a:schemeClr val="bg1"/>
                </a:solidFill>
                <a:latin typeface="Aptos" panose="020B0004020202020204" pitchFamily="34" charset="0"/>
              </a:rPr>
              <a:t>22/04/2026</a:t>
            </a:r>
          </a:p>
        </p:txBody>
      </p:sp>
      <p:pic>
        <p:nvPicPr>
          <p:cNvPr id="8" name="Obraz 7">
            <a:extLst>
              <a:ext uri="{FF2B5EF4-FFF2-40B4-BE49-F238E27FC236}">
                <a16:creationId xmlns:a16="http://schemas.microsoft.com/office/drawing/2014/main" id="{5857699B-54A8-921E-86C7-35BBAFC31BAB}"/>
              </a:ext>
            </a:extLst>
          </p:cNvPr>
          <p:cNvPicPr>
            <a:picLocks noChangeAspect="1"/>
          </p:cNvPicPr>
          <p:nvPr/>
        </p:nvPicPr>
        <p:blipFill>
          <a:blip r:embed="rId2"/>
          <a:stretch>
            <a:fillRect/>
          </a:stretch>
        </p:blipFill>
        <p:spPr>
          <a:xfrm>
            <a:off x="13200700" y="484571"/>
            <a:ext cx="4322439" cy="1408298"/>
          </a:xfrm>
          <a:prstGeom prst="rect">
            <a:avLst/>
          </a:prstGeom>
        </p:spPr>
      </p:pic>
      <p:sp>
        <p:nvSpPr>
          <p:cNvPr id="9" name="pole tekstowe 8">
            <a:extLst>
              <a:ext uri="{FF2B5EF4-FFF2-40B4-BE49-F238E27FC236}">
                <a16:creationId xmlns:a16="http://schemas.microsoft.com/office/drawing/2014/main" id="{F57239E7-80FF-C788-6CBA-48FEE97435A4}"/>
              </a:ext>
            </a:extLst>
          </p:cNvPr>
          <p:cNvSpPr txBox="1"/>
          <p:nvPr/>
        </p:nvSpPr>
        <p:spPr>
          <a:xfrm>
            <a:off x="711241" y="7656098"/>
            <a:ext cx="13373100" cy="1938992"/>
          </a:xfrm>
          <a:prstGeom prst="rect">
            <a:avLst/>
          </a:prstGeom>
          <a:noFill/>
        </p:spPr>
        <p:txBody>
          <a:bodyPr wrap="square" rtlCol="0">
            <a:spAutoFit/>
          </a:bodyPr>
          <a:lstStyle/>
          <a:p>
            <a:pPr algn="ctr"/>
            <a:r>
              <a:rPr lang="pl-PL" sz="4000" dirty="0">
                <a:solidFill>
                  <a:schemeClr val="bg1"/>
                </a:solidFill>
              </a:rPr>
              <a:t>Grzegorz Maśloch &amp; Kamil </a:t>
            </a:r>
            <a:r>
              <a:rPr lang="pl-PL" sz="4000" dirty="0" err="1">
                <a:solidFill>
                  <a:schemeClr val="bg1"/>
                </a:solidFill>
              </a:rPr>
              <a:t>Flig</a:t>
            </a:r>
            <a:r>
              <a:rPr lang="pl-PL" sz="4000" dirty="0">
                <a:solidFill>
                  <a:schemeClr val="bg1"/>
                </a:solidFill>
              </a:rPr>
              <a:t>, </a:t>
            </a:r>
          </a:p>
          <a:p>
            <a:pPr algn="ctr"/>
            <a:r>
              <a:rPr lang="pl-PL" sz="4000" dirty="0">
                <a:solidFill>
                  <a:schemeClr val="bg1"/>
                </a:solidFill>
              </a:rPr>
              <a:t>SGH </a:t>
            </a:r>
            <a:r>
              <a:rPr lang="pl-PL" sz="4000" dirty="0" err="1">
                <a:solidFill>
                  <a:schemeClr val="bg1"/>
                </a:solidFill>
              </a:rPr>
              <a:t>Warsaw</a:t>
            </a:r>
            <a:r>
              <a:rPr lang="pl-PL" sz="4000" dirty="0">
                <a:solidFill>
                  <a:schemeClr val="bg1"/>
                </a:solidFill>
              </a:rPr>
              <a:t> School of </a:t>
            </a:r>
            <a:r>
              <a:rPr lang="pl-PL" sz="4000" dirty="0" err="1">
                <a:solidFill>
                  <a:schemeClr val="bg1"/>
                </a:solidFill>
              </a:rPr>
              <a:t>Economics</a:t>
            </a:r>
            <a:r>
              <a:rPr lang="pl-PL" sz="4000" dirty="0">
                <a:solidFill>
                  <a:schemeClr val="bg1"/>
                </a:solidFill>
              </a:rPr>
              <a:t>, Poland</a:t>
            </a:r>
          </a:p>
          <a:p>
            <a:pPr algn="ctr"/>
            <a:r>
              <a:rPr lang="pl-PL" sz="2000" dirty="0">
                <a:solidFill>
                  <a:schemeClr val="bg1"/>
                </a:solidFill>
              </a:rPr>
              <a:t>gmslo@sgh.waw.pl</a:t>
            </a:r>
          </a:p>
          <a:p>
            <a:pPr algn="ctr"/>
            <a:r>
              <a:rPr lang="pl-PL" sz="2000" dirty="0">
                <a:solidFill>
                  <a:schemeClr val="bg1"/>
                </a:solidFill>
              </a:rPr>
              <a:t>https://www.sgh.waw.pl/</a:t>
            </a:r>
          </a:p>
        </p:txBody>
      </p:sp>
      <p:pic>
        <p:nvPicPr>
          <p:cNvPr id="1028" name="Picture 4" descr="Logo SGH, wersja podstawowa zielona – plik PNG">
            <a:extLst>
              <a:ext uri="{FF2B5EF4-FFF2-40B4-BE49-F238E27FC236}">
                <a16:creationId xmlns:a16="http://schemas.microsoft.com/office/drawing/2014/main" id="{CBB69DAD-2FF7-307E-F49C-122C024DD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0700" y="7340514"/>
            <a:ext cx="3894993" cy="25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6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4F2767D6-EEDA-22CC-5389-6CEBEAFCE191}"/>
            </a:ext>
          </a:extLst>
        </p:cNvPr>
        <p:cNvGrpSpPr/>
        <p:nvPr/>
      </p:nvGrpSpPr>
      <p:grpSpPr>
        <a:xfrm>
          <a:off x="0" y="0"/>
          <a:ext cx="0" cy="0"/>
          <a:chOff x="0" y="0"/>
          <a:chExt cx="0" cy="0"/>
        </a:xfrm>
      </p:grpSpPr>
      <p:pic>
        <p:nvPicPr>
          <p:cNvPr id="5" name="Obraz 4">
            <a:extLst>
              <a:ext uri="{FF2B5EF4-FFF2-40B4-BE49-F238E27FC236}">
                <a16:creationId xmlns:a16="http://schemas.microsoft.com/office/drawing/2014/main" id="{B882BA3E-7F8B-AF30-EDB0-FC43EFD60242}"/>
              </a:ext>
            </a:extLst>
          </p:cNvPr>
          <p:cNvPicPr>
            <a:picLocks noChangeAspect="1"/>
          </p:cNvPicPr>
          <p:nvPr/>
        </p:nvPicPr>
        <p:blipFill>
          <a:blip r:embed="rId3"/>
          <a:stretch>
            <a:fillRect/>
          </a:stretch>
        </p:blipFill>
        <p:spPr>
          <a:xfrm>
            <a:off x="9089661" y="527786"/>
            <a:ext cx="8826638" cy="9602021"/>
          </a:xfrm>
          <a:prstGeom prst="rect">
            <a:avLst/>
          </a:prstGeom>
        </p:spPr>
      </p:pic>
      <p:sp>
        <p:nvSpPr>
          <p:cNvPr id="9" name="pole tekstowe 8">
            <a:extLst>
              <a:ext uri="{FF2B5EF4-FFF2-40B4-BE49-F238E27FC236}">
                <a16:creationId xmlns:a16="http://schemas.microsoft.com/office/drawing/2014/main" id="{482463E2-F39D-5C8D-3179-08B2B0CB511B}"/>
              </a:ext>
            </a:extLst>
          </p:cNvPr>
          <p:cNvSpPr txBox="1"/>
          <p:nvPr/>
        </p:nvSpPr>
        <p:spPr>
          <a:xfrm>
            <a:off x="838200" y="738716"/>
            <a:ext cx="7162800" cy="93102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	Executive Summary</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1.1.	Background</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1.2.	Aim and Objectives</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1.3.	Methods</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1.4.	Results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2.	Contents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3.	Introduction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4.	About the entity organizing and conducting the case study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5.	Social Return on Investment (SROI)</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6.	Identifying scope and stakeholders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7.	Mapping inputs, outputs and outcomes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8.	Evidencing and valuing outcomes</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8.1.	Evidencing outcomes</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8.2.	Observed changes for participants</a:t>
            </a: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8.3.	Wider, longer-term community impacts</a:t>
            </a:r>
            <a:endParaRPr kumimoji="0" lang="pl-PL"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457200" marR="0" lvl="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8.</a:t>
            </a:r>
            <a:r>
              <a:rPr kumimoji="0" lang="pl-PL"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4</a:t>
            </a: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Valuing outcomes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9.	Estimating impact (Net social value)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10.	Calculating the SROI</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11.	Discussion and Recommendations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12.	References</a:t>
            </a:r>
          </a:p>
        </p:txBody>
      </p:sp>
      <p:sp>
        <p:nvSpPr>
          <p:cNvPr id="11" name="pole tekstowe 10">
            <a:extLst>
              <a:ext uri="{FF2B5EF4-FFF2-40B4-BE49-F238E27FC236}">
                <a16:creationId xmlns:a16="http://schemas.microsoft.com/office/drawing/2014/main" id="{F1E12ED9-331D-C5C5-C8E7-953DF5AF3996}"/>
              </a:ext>
            </a:extLst>
          </p:cNvPr>
          <p:cNvSpPr txBox="1"/>
          <p:nvPr/>
        </p:nvSpPr>
        <p:spPr>
          <a:xfrm>
            <a:off x="838199" y="27201"/>
            <a:ext cx="845720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ptos" panose="020B0004020202020204" pitchFamily="34" charset="0"/>
                <a:ea typeface="+mn-ea"/>
                <a:cs typeface="+mn-cs"/>
              </a:rPr>
              <a:t>Report on SROI in arts-based education</a:t>
            </a:r>
          </a:p>
        </p:txBody>
      </p:sp>
    </p:spTree>
    <p:extLst>
      <p:ext uri="{BB962C8B-B14F-4D97-AF65-F5344CB8AC3E}">
        <p14:creationId xmlns:p14="http://schemas.microsoft.com/office/powerpoint/2010/main" val="137592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1A7-4966-6AD0-5635-D340C62948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3C2B7C-17C2-D062-9286-74EFBD2606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58" t="-50448" r="-192741" b="-2732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C5DAF9D9-8D61-0AAA-091E-54F519C800FF}"/>
              </a:ext>
            </a:extLst>
          </p:cNvPr>
          <p:cNvSpPr/>
          <p:nvPr/>
        </p:nvSpPr>
        <p:spPr>
          <a:xfrm>
            <a:off x="13565243" y="654561"/>
            <a:ext cx="4322835" cy="1404921"/>
          </a:xfrm>
          <a:custGeom>
            <a:avLst/>
            <a:gdLst/>
            <a:ahLst/>
            <a:cxnLst/>
            <a:rect l="l" t="t" r="r" b="b"/>
            <a:pathLst>
              <a:path w="4322835" h="1404921">
                <a:moveTo>
                  <a:pt x="0" y="0"/>
                </a:moveTo>
                <a:lnTo>
                  <a:pt x="4322834" y="0"/>
                </a:lnTo>
                <a:lnTo>
                  <a:pt x="4322834" y="1404921"/>
                </a:lnTo>
                <a:lnTo>
                  <a:pt x="0" y="140492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 0">
            <a:extLst>
              <a:ext uri="{FF2B5EF4-FFF2-40B4-BE49-F238E27FC236}">
                <a16:creationId xmlns:a16="http://schemas.microsoft.com/office/drawing/2014/main" id="{9FB05FC8-7BA8-831F-4D90-0B284084986B}"/>
              </a:ext>
            </a:extLst>
          </p:cNvPr>
          <p:cNvSpPr/>
          <p:nvPr/>
        </p:nvSpPr>
        <p:spPr>
          <a:xfrm>
            <a:off x="6284541" y="336603"/>
            <a:ext cx="11253651" cy="10972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srgbClr val="EEECE1"/>
                </a:solidFill>
                <a:effectLst/>
                <a:uLnTx/>
                <a:uFillTx/>
                <a:latin typeface="Georgia" pitchFamily="34" charset="0"/>
                <a:ea typeface="Georgia" pitchFamily="34" charset="-122"/>
                <a:cs typeface="Georgia" pitchFamily="34" charset="-120"/>
              </a:rPr>
              <a:t>Four Case Studies </a:t>
            </a:r>
            <a:br>
              <a:rPr kumimoji="0" lang="en-US" sz="5600" b="1" i="0" u="none" strike="noStrike" kern="1200" cap="none" spc="0" normalizeH="0" baseline="0" noProof="0" dirty="0">
                <a:ln>
                  <a:noFill/>
                </a:ln>
                <a:solidFill>
                  <a:srgbClr val="EEECE1"/>
                </a:solidFill>
                <a:effectLst/>
                <a:uLnTx/>
                <a:uFillTx/>
                <a:latin typeface="Georgia" pitchFamily="34" charset="0"/>
                <a:ea typeface="Georgia" pitchFamily="34" charset="-122"/>
                <a:cs typeface="Georgia" pitchFamily="34" charset="-120"/>
              </a:rPr>
            </a:br>
            <a:r>
              <a:rPr kumimoji="0" lang="en-US" sz="5600" b="1" i="0" u="none" strike="noStrike" kern="1200" cap="none" spc="0" normalizeH="0" baseline="0" noProof="0" dirty="0">
                <a:ln>
                  <a:noFill/>
                </a:ln>
                <a:solidFill>
                  <a:srgbClr val="EEECE1"/>
                </a:solidFill>
                <a:effectLst/>
                <a:uLnTx/>
                <a:uFillTx/>
                <a:latin typeface="Georgia" pitchFamily="34" charset="0"/>
                <a:ea typeface="Georgia" pitchFamily="34" charset="-122"/>
                <a:cs typeface="Georgia" pitchFamily="34" charset="-120"/>
              </a:rPr>
              <a:t>in Daugavpils</a:t>
            </a:r>
            <a:endParaRPr kumimoji="0" lang="en-US" sz="56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 name="Shape 1">
            <a:extLst>
              <a:ext uri="{FF2B5EF4-FFF2-40B4-BE49-F238E27FC236}">
                <a16:creationId xmlns:a16="http://schemas.microsoft.com/office/drawing/2014/main" id="{212C1B32-A8DD-840C-D2A3-B1E3389CF627}"/>
              </a:ext>
            </a:extLst>
          </p:cNvPr>
          <p:cNvSpPr/>
          <p:nvPr/>
        </p:nvSpPr>
        <p:spPr>
          <a:xfrm>
            <a:off x="1097280" y="2011680"/>
            <a:ext cx="3931920" cy="731520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6" name="Shape 2">
            <a:extLst>
              <a:ext uri="{FF2B5EF4-FFF2-40B4-BE49-F238E27FC236}">
                <a16:creationId xmlns:a16="http://schemas.microsoft.com/office/drawing/2014/main" id="{D2704C65-5847-BBF7-A235-564E5D85E5C9}"/>
              </a:ext>
            </a:extLst>
          </p:cNvPr>
          <p:cNvSpPr/>
          <p:nvPr/>
        </p:nvSpPr>
        <p:spPr>
          <a:xfrm>
            <a:off x="1097280" y="2011680"/>
            <a:ext cx="3931920" cy="109728"/>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3">
            <a:extLst>
              <a:ext uri="{FF2B5EF4-FFF2-40B4-BE49-F238E27FC236}">
                <a16:creationId xmlns:a16="http://schemas.microsoft.com/office/drawing/2014/main" id="{8132112D-B67D-A25A-85CD-214C04DBFD2D}"/>
              </a:ext>
            </a:extLst>
          </p:cNvPr>
          <p:cNvSpPr/>
          <p:nvPr/>
        </p:nvSpPr>
        <p:spPr>
          <a:xfrm>
            <a:off x="1097280" y="2377440"/>
            <a:ext cx="3931920" cy="64008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CS1</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4">
            <a:extLst>
              <a:ext uri="{FF2B5EF4-FFF2-40B4-BE49-F238E27FC236}">
                <a16:creationId xmlns:a16="http://schemas.microsoft.com/office/drawing/2014/main" id="{9634C7E7-44CB-8AE2-E56F-A4CF0838B396}"/>
              </a:ext>
            </a:extLst>
          </p:cNvPr>
          <p:cNvSpPr/>
          <p:nvPr/>
        </p:nvSpPr>
        <p:spPr>
          <a:xfrm>
            <a:off x="1280160" y="3017520"/>
            <a:ext cx="3566160" cy="118872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The Other in Art and Life</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 5">
            <a:extLst>
              <a:ext uri="{FF2B5EF4-FFF2-40B4-BE49-F238E27FC236}">
                <a16:creationId xmlns:a16="http://schemas.microsoft.com/office/drawing/2014/main" id="{AAB9E6E9-24D1-74E5-5862-099D28DDE231}"/>
              </a:ext>
            </a:extLst>
          </p:cNvPr>
          <p:cNvSpPr/>
          <p:nvPr/>
        </p:nvSpPr>
        <p:spPr>
          <a:xfrm>
            <a:off x="1316736" y="4389120"/>
            <a:ext cx="3493008" cy="457200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Partner: </a:t>
            </a: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Rothko Museum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Age group: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16–18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Participants: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Calibri" pitchFamily="34" charset="-120"/>
              </a:rPr>
              <a:t>30</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Setting: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Informal / Museum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Focus: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Intercultural dialogue through art workshops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hape 6">
            <a:extLst>
              <a:ext uri="{FF2B5EF4-FFF2-40B4-BE49-F238E27FC236}">
                <a16:creationId xmlns:a16="http://schemas.microsoft.com/office/drawing/2014/main" id="{3AD05F25-66B9-850A-A021-C6734E92FBB9}"/>
              </a:ext>
            </a:extLst>
          </p:cNvPr>
          <p:cNvSpPr/>
          <p:nvPr/>
        </p:nvSpPr>
        <p:spPr>
          <a:xfrm>
            <a:off x="5266944" y="2011680"/>
            <a:ext cx="3931920" cy="731520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1" name="Shape 7">
            <a:extLst>
              <a:ext uri="{FF2B5EF4-FFF2-40B4-BE49-F238E27FC236}">
                <a16:creationId xmlns:a16="http://schemas.microsoft.com/office/drawing/2014/main" id="{05946279-D889-7E64-81DC-BDCE9BA593D7}"/>
              </a:ext>
            </a:extLst>
          </p:cNvPr>
          <p:cNvSpPr/>
          <p:nvPr/>
        </p:nvSpPr>
        <p:spPr>
          <a:xfrm>
            <a:off x="5266944" y="2011680"/>
            <a:ext cx="3931920" cy="109728"/>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 8">
            <a:extLst>
              <a:ext uri="{FF2B5EF4-FFF2-40B4-BE49-F238E27FC236}">
                <a16:creationId xmlns:a16="http://schemas.microsoft.com/office/drawing/2014/main" id="{4F0EC952-408C-DBBB-0FEC-988C5A7C76F3}"/>
              </a:ext>
            </a:extLst>
          </p:cNvPr>
          <p:cNvSpPr/>
          <p:nvPr/>
        </p:nvSpPr>
        <p:spPr>
          <a:xfrm>
            <a:off x="5266944" y="2377440"/>
            <a:ext cx="3931920" cy="64008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CS2</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9">
            <a:extLst>
              <a:ext uri="{FF2B5EF4-FFF2-40B4-BE49-F238E27FC236}">
                <a16:creationId xmlns:a16="http://schemas.microsoft.com/office/drawing/2014/main" id="{709D9064-2D93-787F-5BE5-4534E9EE88F8}"/>
              </a:ext>
            </a:extLst>
          </p:cNvPr>
          <p:cNvSpPr/>
          <p:nvPr/>
        </p:nvSpPr>
        <p:spPr>
          <a:xfrm>
            <a:off x="5449824" y="3017520"/>
            <a:ext cx="3566160" cy="118872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Polish Cultural-Historical Heritage</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 10">
            <a:extLst>
              <a:ext uri="{FF2B5EF4-FFF2-40B4-BE49-F238E27FC236}">
                <a16:creationId xmlns:a16="http://schemas.microsoft.com/office/drawing/2014/main" id="{6DAAEE2A-BA3B-4C8B-C181-9791271788AA}"/>
              </a:ext>
            </a:extLst>
          </p:cNvPr>
          <p:cNvSpPr/>
          <p:nvPr/>
        </p:nvSpPr>
        <p:spPr>
          <a:xfrm>
            <a:off x="5486400" y="4389120"/>
            <a:ext cx="3493008" cy="457200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Partner: </a:t>
            </a: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J. Piłsudski Gymnasium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Age group: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17–18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Participants: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24</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Setting: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Formal / School</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Focus: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Quest-based heritage learning</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Shape 11">
            <a:extLst>
              <a:ext uri="{FF2B5EF4-FFF2-40B4-BE49-F238E27FC236}">
                <a16:creationId xmlns:a16="http://schemas.microsoft.com/office/drawing/2014/main" id="{6DD1BC5E-7531-5060-D1B0-C0C20309230A}"/>
              </a:ext>
            </a:extLst>
          </p:cNvPr>
          <p:cNvSpPr/>
          <p:nvPr/>
        </p:nvSpPr>
        <p:spPr>
          <a:xfrm>
            <a:off x="9436608" y="2011680"/>
            <a:ext cx="3931920" cy="731520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6" name="Shape 12">
            <a:extLst>
              <a:ext uri="{FF2B5EF4-FFF2-40B4-BE49-F238E27FC236}">
                <a16:creationId xmlns:a16="http://schemas.microsoft.com/office/drawing/2014/main" id="{E44E484E-F455-9802-5656-5FA889C867A0}"/>
              </a:ext>
            </a:extLst>
          </p:cNvPr>
          <p:cNvSpPr/>
          <p:nvPr/>
        </p:nvSpPr>
        <p:spPr>
          <a:xfrm>
            <a:off x="9436608" y="2011680"/>
            <a:ext cx="3931920" cy="109728"/>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13">
            <a:extLst>
              <a:ext uri="{FF2B5EF4-FFF2-40B4-BE49-F238E27FC236}">
                <a16:creationId xmlns:a16="http://schemas.microsoft.com/office/drawing/2014/main" id="{840B052A-DC5F-28C7-CAE6-E13DF4B905D7}"/>
              </a:ext>
            </a:extLst>
          </p:cNvPr>
          <p:cNvSpPr/>
          <p:nvPr/>
        </p:nvSpPr>
        <p:spPr>
          <a:xfrm>
            <a:off x="9436608" y="2377440"/>
            <a:ext cx="3931920" cy="64008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CS3</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 14">
            <a:extLst>
              <a:ext uri="{FF2B5EF4-FFF2-40B4-BE49-F238E27FC236}">
                <a16:creationId xmlns:a16="http://schemas.microsoft.com/office/drawing/2014/main" id="{7CB01773-CA88-8F1A-FF0F-605CAB68071B}"/>
              </a:ext>
            </a:extLst>
          </p:cNvPr>
          <p:cNvSpPr/>
          <p:nvPr/>
        </p:nvSpPr>
        <p:spPr>
          <a:xfrm>
            <a:off x="9619488" y="3017520"/>
            <a:ext cx="3566160" cy="118872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Learn from Ancestors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15">
            <a:extLst>
              <a:ext uri="{FF2B5EF4-FFF2-40B4-BE49-F238E27FC236}">
                <a16:creationId xmlns:a16="http://schemas.microsoft.com/office/drawing/2014/main" id="{00E70BD5-5A5F-4B0D-5E9A-C90CB43253BF}"/>
              </a:ext>
            </a:extLst>
          </p:cNvPr>
          <p:cNvSpPr/>
          <p:nvPr/>
        </p:nvSpPr>
        <p:spPr>
          <a:xfrm>
            <a:off x="9875520" y="4206240"/>
            <a:ext cx="3493008" cy="457200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Partner: </a:t>
            </a: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Daugavpils Secondary School</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Age group: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10–13</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Participants: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28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Setting: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Formal / School</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Focus: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Traditional crafts &amp; multicultural integration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hape 16">
            <a:extLst>
              <a:ext uri="{FF2B5EF4-FFF2-40B4-BE49-F238E27FC236}">
                <a16:creationId xmlns:a16="http://schemas.microsoft.com/office/drawing/2014/main" id="{E088C19E-0561-523E-203C-A7C254D7DB6E}"/>
              </a:ext>
            </a:extLst>
          </p:cNvPr>
          <p:cNvSpPr/>
          <p:nvPr/>
        </p:nvSpPr>
        <p:spPr>
          <a:xfrm>
            <a:off x="13606272" y="2011680"/>
            <a:ext cx="3931920" cy="731520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1" name="Shape 17">
            <a:extLst>
              <a:ext uri="{FF2B5EF4-FFF2-40B4-BE49-F238E27FC236}">
                <a16:creationId xmlns:a16="http://schemas.microsoft.com/office/drawing/2014/main" id="{FA335DB0-FE30-6FB6-4705-FF7ACE431400}"/>
              </a:ext>
            </a:extLst>
          </p:cNvPr>
          <p:cNvSpPr/>
          <p:nvPr/>
        </p:nvSpPr>
        <p:spPr>
          <a:xfrm>
            <a:off x="13606272" y="2011680"/>
            <a:ext cx="3931920" cy="109728"/>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 18">
            <a:extLst>
              <a:ext uri="{FF2B5EF4-FFF2-40B4-BE49-F238E27FC236}">
                <a16:creationId xmlns:a16="http://schemas.microsoft.com/office/drawing/2014/main" id="{26BE93CF-83B1-D066-44D5-D2861C31BFCF}"/>
              </a:ext>
            </a:extLst>
          </p:cNvPr>
          <p:cNvSpPr/>
          <p:nvPr/>
        </p:nvSpPr>
        <p:spPr>
          <a:xfrm>
            <a:off x="13606272" y="2377440"/>
            <a:ext cx="3931920" cy="64008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CS4</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19">
            <a:extLst>
              <a:ext uri="{FF2B5EF4-FFF2-40B4-BE49-F238E27FC236}">
                <a16:creationId xmlns:a16="http://schemas.microsoft.com/office/drawing/2014/main" id="{059195B6-72E6-21FF-15EC-C3C8AC8917F9}"/>
              </a:ext>
            </a:extLst>
          </p:cNvPr>
          <p:cNvSpPr/>
          <p:nvPr/>
        </p:nvSpPr>
        <p:spPr>
          <a:xfrm>
            <a:off x="13789152" y="3017520"/>
            <a:ext cx="3566160" cy="118872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Together We Rise</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 20">
            <a:extLst>
              <a:ext uri="{FF2B5EF4-FFF2-40B4-BE49-F238E27FC236}">
                <a16:creationId xmlns:a16="http://schemas.microsoft.com/office/drawing/2014/main" id="{8A11977E-4F50-D7EE-1F6D-F0E6BB1B2068}"/>
              </a:ext>
            </a:extLst>
          </p:cNvPr>
          <p:cNvSpPr/>
          <p:nvPr/>
        </p:nvSpPr>
        <p:spPr>
          <a:xfrm>
            <a:off x="13825728" y="4389120"/>
            <a:ext cx="3493008" cy="4572000"/>
          </a:xfrm>
          <a:prstGeom prst="rect">
            <a:avLst/>
          </a:prstGeom>
          <a:noFill/>
          <a:ln/>
        </p:spPr>
        <p:txBody>
          <a:bodyPr wrap="square"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Partner: </a:t>
            </a: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NPO HVORAN / Jitai Centre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Age group: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10–13</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Participants: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Calibri" pitchFamily="34" charset="-120"/>
              </a:rPr>
              <a:t>30</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Setting: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Informal / NGO</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Focus: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Martial arts for social cohesion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172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D3EF9DA8-18C2-D4A4-E902-B571CAEA48F3}"/>
            </a:ext>
          </a:extLst>
        </p:cNvPr>
        <p:cNvGrpSpPr/>
        <p:nvPr/>
      </p:nvGrpSpPr>
      <p:grpSpPr>
        <a:xfrm>
          <a:off x="0" y="0"/>
          <a:ext cx="0" cy="0"/>
          <a:chOff x="0" y="0"/>
          <a:chExt cx="0" cy="0"/>
        </a:xfrm>
      </p:grpSpPr>
      <p:sp>
        <p:nvSpPr>
          <p:cNvPr id="37" name="Text 0">
            <a:extLst>
              <a:ext uri="{FF2B5EF4-FFF2-40B4-BE49-F238E27FC236}">
                <a16:creationId xmlns:a16="http://schemas.microsoft.com/office/drawing/2014/main" id="{321B3755-4CD7-9EEC-109A-8CBD64A48450}"/>
              </a:ext>
            </a:extLst>
          </p:cNvPr>
          <p:cNvSpPr/>
          <p:nvPr/>
        </p:nvSpPr>
        <p:spPr>
          <a:xfrm>
            <a:off x="1097280" y="548640"/>
            <a:ext cx="16459200" cy="10058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CS1: The Other in Art and Life</a:t>
            </a:r>
            <a:endParaRPr kumimoji="0" lang="en-US" sz="5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 1">
            <a:extLst>
              <a:ext uri="{FF2B5EF4-FFF2-40B4-BE49-F238E27FC236}">
                <a16:creationId xmlns:a16="http://schemas.microsoft.com/office/drawing/2014/main" id="{8FB9BE99-6AEF-54F9-4BC6-BC6571C0E289}"/>
              </a:ext>
            </a:extLst>
          </p:cNvPr>
          <p:cNvSpPr/>
          <p:nvPr/>
        </p:nvSpPr>
        <p:spPr>
          <a:xfrm>
            <a:off x="1097280" y="1463040"/>
            <a:ext cx="91440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SROI Analysis — Rothko Museum Partnership</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Shape 2">
            <a:extLst>
              <a:ext uri="{FF2B5EF4-FFF2-40B4-BE49-F238E27FC236}">
                <a16:creationId xmlns:a16="http://schemas.microsoft.com/office/drawing/2014/main" id="{FD19DAD6-043F-5398-10C2-9D608B3F2C16}"/>
              </a:ext>
            </a:extLst>
          </p:cNvPr>
          <p:cNvSpPr/>
          <p:nvPr/>
        </p:nvSpPr>
        <p:spPr>
          <a:xfrm>
            <a:off x="11887200" y="2377440"/>
            <a:ext cx="5486400" cy="402336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 3">
            <a:extLst>
              <a:ext uri="{FF2B5EF4-FFF2-40B4-BE49-F238E27FC236}">
                <a16:creationId xmlns:a16="http://schemas.microsoft.com/office/drawing/2014/main" id="{2F79012B-9644-6894-D0E5-4BC07E8258F9}"/>
              </a:ext>
            </a:extLst>
          </p:cNvPr>
          <p:cNvSpPr/>
          <p:nvPr/>
        </p:nvSpPr>
        <p:spPr>
          <a:xfrm>
            <a:off x="11887200" y="2560320"/>
            <a:ext cx="5486400" cy="219456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Calibri"/>
                <a:ea typeface="Georgia" pitchFamily="34" charset="-122"/>
                <a:cs typeface="Georgia" pitchFamily="34" charset="-120"/>
              </a:rPr>
              <a:t>€1 : €3.85</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 4">
            <a:extLst>
              <a:ext uri="{FF2B5EF4-FFF2-40B4-BE49-F238E27FC236}">
                <a16:creationId xmlns:a16="http://schemas.microsoft.com/office/drawing/2014/main" id="{192811C7-8B3E-166D-5DDC-E23DFEEF11FB}"/>
              </a:ext>
            </a:extLst>
          </p:cNvPr>
          <p:cNvSpPr/>
          <p:nvPr/>
        </p:nvSpPr>
        <p:spPr>
          <a:xfrm>
            <a:off x="11887200" y="4572000"/>
            <a:ext cx="5486400" cy="146304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Social Return</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 € Invested</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 5">
            <a:extLst>
              <a:ext uri="{FF2B5EF4-FFF2-40B4-BE49-F238E27FC236}">
                <a16:creationId xmlns:a16="http://schemas.microsoft.com/office/drawing/2014/main" id="{8AEDEF20-01C6-72AE-9DDC-82509DC632CA}"/>
              </a:ext>
            </a:extLst>
          </p:cNvPr>
          <p:cNvSpPr/>
          <p:nvPr/>
        </p:nvSpPr>
        <p:spPr>
          <a:xfrm>
            <a:off x="1097280" y="2377440"/>
            <a:ext cx="10058400" cy="7315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Outcome Breakdown (Year 1)</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Shape 6">
            <a:extLst>
              <a:ext uri="{FF2B5EF4-FFF2-40B4-BE49-F238E27FC236}">
                <a16:creationId xmlns:a16="http://schemas.microsoft.com/office/drawing/2014/main" id="{4894E41F-8EFD-A131-5E7C-D975D9F9112C}"/>
              </a:ext>
            </a:extLst>
          </p:cNvPr>
          <p:cNvSpPr/>
          <p:nvPr/>
        </p:nvSpPr>
        <p:spPr>
          <a:xfrm>
            <a:off x="1097280" y="3383280"/>
            <a:ext cx="10058400" cy="113385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44" name="Shape 7">
            <a:extLst>
              <a:ext uri="{FF2B5EF4-FFF2-40B4-BE49-F238E27FC236}">
                <a16:creationId xmlns:a16="http://schemas.microsoft.com/office/drawing/2014/main" id="{F08DDE53-F589-7AFE-9AD4-FC7A82769C7B}"/>
              </a:ext>
            </a:extLst>
          </p:cNvPr>
          <p:cNvSpPr/>
          <p:nvPr/>
        </p:nvSpPr>
        <p:spPr>
          <a:xfrm>
            <a:off x="1097280" y="3383280"/>
            <a:ext cx="109728" cy="113385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srgbClr val="EEECE1"/>
              </a:solidFill>
              <a:effectLst/>
              <a:uLnTx/>
              <a:uFillTx/>
              <a:latin typeface="Calibri"/>
              <a:ea typeface="+mn-ea"/>
              <a:cs typeface="+mn-cs"/>
            </a:endParaRPr>
          </a:p>
        </p:txBody>
      </p:sp>
      <p:sp>
        <p:nvSpPr>
          <p:cNvPr id="45" name="Text 8">
            <a:extLst>
              <a:ext uri="{FF2B5EF4-FFF2-40B4-BE49-F238E27FC236}">
                <a16:creationId xmlns:a16="http://schemas.microsoft.com/office/drawing/2014/main" id="{C40D1323-D974-C38B-2AB9-9ACBD5477826}"/>
              </a:ext>
            </a:extLst>
          </p:cNvPr>
          <p:cNvSpPr/>
          <p:nvPr/>
        </p:nvSpPr>
        <p:spPr>
          <a:xfrm>
            <a:off x="1463040" y="3383280"/>
            <a:ext cx="585216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Skills development (employment &amp; wages)</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Text 9">
            <a:extLst>
              <a:ext uri="{FF2B5EF4-FFF2-40B4-BE49-F238E27FC236}">
                <a16:creationId xmlns:a16="http://schemas.microsoft.com/office/drawing/2014/main" id="{19664F9C-6ACA-7E8C-D64C-C7BEEF1C0EE3}"/>
              </a:ext>
            </a:extLst>
          </p:cNvPr>
          <p:cNvSpPr/>
          <p:nvPr/>
        </p:nvSpPr>
        <p:spPr>
          <a:xfrm>
            <a:off x="1463040" y="3931920"/>
            <a:ext cx="58521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Persists 5 years with drop-off</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Text 10">
            <a:extLst>
              <a:ext uri="{FF2B5EF4-FFF2-40B4-BE49-F238E27FC236}">
                <a16:creationId xmlns:a16="http://schemas.microsoft.com/office/drawing/2014/main" id="{6689D537-2BD6-3CBE-880C-64AD0522F725}"/>
              </a:ext>
            </a:extLst>
          </p:cNvPr>
          <p:cNvSpPr/>
          <p:nvPr/>
        </p:nvSpPr>
        <p:spPr>
          <a:xfrm>
            <a:off x="6583680" y="3383280"/>
            <a:ext cx="2926080" cy="113385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€3,224.71</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Text 11">
            <a:extLst>
              <a:ext uri="{FF2B5EF4-FFF2-40B4-BE49-F238E27FC236}">
                <a16:creationId xmlns:a16="http://schemas.microsoft.com/office/drawing/2014/main" id="{8306A869-76BC-3DF5-5265-0E67F20A8EB3}"/>
              </a:ext>
            </a:extLst>
          </p:cNvPr>
          <p:cNvSpPr/>
          <p:nvPr/>
        </p:nvSpPr>
        <p:spPr>
          <a:xfrm>
            <a:off x="9692640" y="3383280"/>
            <a:ext cx="1097280" cy="113385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63%</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Shape 12">
            <a:extLst>
              <a:ext uri="{FF2B5EF4-FFF2-40B4-BE49-F238E27FC236}">
                <a16:creationId xmlns:a16="http://schemas.microsoft.com/office/drawing/2014/main" id="{3352A929-163C-25EA-7769-86ADAB6C1133}"/>
              </a:ext>
            </a:extLst>
          </p:cNvPr>
          <p:cNvSpPr/>
          <p:nvPr/>
        </p:nvSpPr>
        <p:spPr>
          <a:xfrm>
            <a:off x="1097280" y="4754880"/>
            <a:ext cx="10058400" cy="113385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50" name="Shape 13">
            <a:extLst>
              <a:ext uri="{FF2B5EF4-FFF2-40B4-BE49-F238E27FC236}">
                <a16:creationId xmlns:a16="http://schemas.microsoft.com/office/drawing/2014/main" id="{C178AE10-5B5A-6BF9-44F9-682AFB001CFD}"/>
              </a:ext>
            </a:extLst>
          </p:cNvPr>
          <p:cNvSpPr/>
          <p:nvPr/>
        </p:nvSpPr>
        <p:spPr>
          <a:xfrm>
            <a:off x="1097280" y="4754880"/>
            <a:ext cx="109728" cy="113385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 14">
            <a:extLst>
              <a:ext uri="{FF2B5EF4-FFF2-40B4-BE49-F238E27FC236}">
                <a16:creationId xmlns:a16="http://schemas.microsoft.com/office/drawing/2014/main" id="{AB33248F-F8A8-723D-9187-42E3463AAD61}"/>
              </a:ext>
            </a:extLst>
          </p:cNvPr>
          <p:cNvSpPr/>
          <p:nvPr/>
        </p:nvSpPr>
        <p:spPr>
          <a:xfrm>
            <a:off x="1463040" y="4754880"/>
            <a:ext cx="585216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Participation in cultural life</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 15">
            <a:extLst>
              <a:ext uri="{FF2B5EF4-FFF2-40B4-BE49-F238E27FC236}">
                <a16:creationId xmlns:a16="http://schemas.microsoft.com/office/drawing/2014/main" id="{EBD98560-C3B3-3EFA-5B9A-2C6A8DCF0D84}"/>
              </a:ext>
            </a:extLst>
          </p:cNvPr>
          <p:cNvSpPr/>
          <p:nvPr/>
        </p:nvSpPr>
        <p:spPr>
          <a:xfrm>
            <a:off x="1463040" y="5303520"/>
            <a:ext cx="58521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Year 1 only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Text 16">
            <a:extLst>
              <a:ext uri="{FF2B5EF4-FFF2-40B4-BE49-F238E27FC236}">
                <a16:creationId xmlns:a16="http://schemas.microsoft.com/office/drawing/2014/main" id="{172B9EBF-E4D5-CCE3-D657-F69C6C22235F}"/>
              </a:ext>
            </a:extLst>
          </p:cNvPr>
          <p:cNvSpPr/>
          <p:nvPr/>
        </p:nvSpPr>
        <p:spPr>
          <a:xfrm>
            <a:off x="6583680" y="4754880"/>
            <a:ext cx="2926080" cy="113385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€1,620.00</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Text 17">
            <a:extLst>
              <a:ext uri="{FF2B5EF4-FFF2-40B4-BE49-F238E27FC236}">
                <a16:creationId xmlns:a16="http://schemas.microsoft.com/office/drawing/2014/main" id="{0550F042-7F13-73AF-2B10-E05FC5CE804D}"/>
              </a:ext>
            </a:extLst>
          </p:cNvPr>
          <p:cNvSpPr/>
          <p:nvPr/>
        </p:nvSpPr>
        <p:spPr>
          <a:xfrm>
            <a:off x="9692640" y="4754880"/>
            <a:ext cx="1097280" cy="113385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31%</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Shape 18">
            <a:extLst>
              <a:ext uri="{FF2B5EF4-FFF2-40B4-BE49-F238E27FC236}">
                <a16:creationId xmlns:a16="http://schemas.microsoft.com/office/drawing/2014/main" id="{213F5561-FCC3-675A-9FEA-7108D4588C4E}"/>
              </a:ext>
            </a:extLst>
          </p:cNvPr>
          <p:cNvSpPr/>
          <p:nvPr/>
        </p:nvSpPr>
        <p:spPr>
          <a:xfrm>
            <a:off x="1097280" y="6126480"/>
            <a:ext cx="10058400" cy="113385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56" name="Shape 19">
            <a:extLst>
              <a:ext uri="{FF2B5EF4-FFF2-40B4-BE49-F238E27FC236}">
                <a16:creationId xmlns:a16="http://schemas.microsoft.com/office/drawing/2014/main" id="{09EF31F8-12C1-AF39-0B82-12AD85DBD051}"/>
              </a:ext>
            </a:extLst>
          </p:cNvPr>
          <p:cNvSpPr/>
          <p:nvPr/>
        </p:nvSpPr>
        <p:spPr>
          <a:xfrm>
            <a:off x="1097280" y="6126480"/>
            <a:ext cx="109728" cy="113385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20">
            <a:extLst>
              <a:ext uri="{FF2B5EF4-FFF2-40B4-BE49-F238E27FC236}">
                <a16:creationId xmlns:a16="http://schemas.microsoft.com/office/drawing/2014/main" id="{DB6FFD70-E090-8D62-0C57-2532D505DDA8}"/>
              </a:ext>
            </a:extLst>
          </p:cNvPr>
          <p:cNvSpPr/>
          <p:nvPr/>
        </p:nvSpPr>
        <p:spPr>
          <a:xfrm>
            <a:off x="1463040" y="6126480"/>
            <a:ext cx="585216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Mental well-being</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Text 21">
            <a:extLst>
              <a:ext uri="{FF2B5EF4-FFF2-40B4-BE49-F238E27FC236}">
                <a16:creationId xmlns:a16="http://schemas.microsoft.com/office/drawing/2014/main" id="{893700F3-6B13-0F0C-CD51-796D401BCA99}"/>
              </a:ext>
            </a:extLst>
          </p:cNvPr>
          <p:cNvSpPr/>
          <p:nvPr/>
        </p:nvSpPr>
        <p:spPr>
          <a:xfrm>
            <a:off x="1463040" y="6675120"/>
            <a:ext cx="58521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Year 1 only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Text 22">
            <a:extLst>
              <a:ext uri="{FF2B5EF4-FFF2-40B4-BE49-F238E27FC236}">
                <a16:creationId xmlns:a16="http://schemas.microsoft.com/office/drawing/2014/main" id="{4B1F709A-DD97-1581-33DD-CD542CB1AC59}"/>
              </a:ext>
            </a:extLst>
          </p:cNvPr>
          <p:cNvSpPr/>
          <p:nvPr/>
        </p:nvSpPr>
        <p:spPr>
          <a:xfrm>
            <a:off x="6583680" y="6126480"/>
            <a:ext cx="2926080" cy="113385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€337.50</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 23">
            <a:extLst>
              <a:ext uri="{FF2B5EF4-FFF2-40B4-BE49-F238E27FC236}">
                <a16:creationId xmlns:a16="http://schemas.microsoft.com/office/drawing/2014/main" id="{3B5E6756-69B1-8D89-3208-308E12996915}"/>
              </a:ext>
            </a:extLst>
          </p:cNvPr>
          <p:cNvSpPr/>
          <p:nvPr/>
        </p:nvSpPr>
        <p:spPr>
          <a:xfrm>
            <a:off x="9692640" y="6126480"/>
            <a:ext cx="1097280" cy="113385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6%</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Text 24">
            <a:extLst>
              <a:ext uri="{FF2B5EF4-FFF2-40B4-BE49-F238E27FC236}">
                <a16:creationId xmlns:a16="http://schemas.microsoft.com/office/drawing/2014/main" id="{436FE391-DD0D-7E6C-42D4-24CFD1944DD2}"/>
              </a:ext>
            </a:extLst>
          </p:cNvPr>
          <p:cNvSpPr/>
          <p:nvPr/>
        </p:nvSpPr>
        <p:spPr>
          <a:xfrm>
            <a:off x="1097280" y="7315200"/>
            <a:ext cx="91440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Financial Summary</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2" name="Table 0">
            <a:extLst>
              <a:ext uri="{FF2B5EF4-FFF2-40B4-BE49-F238E27FC236}">
                <a16:creationId xmlns:a16="http://schemas.microsoft.com/office/drawing/2014/main" id="{DF2BCE14-0262-22E2-DCB2-F7819919C91E}"/>
              </a:ext>
            </a:extLst>
          </p:cNvPr>
          <p:cNvGraphicFramePr>
            <a:graphicFrameLocks noGrp="1"/>
          </p:cNvGraphicFramePr>
          <p:nvPr/>
        </p:nvGraphicFramePr>
        <p:xfrm>
          <a:off x="1097280" y="8046720"/>
          <a:ext cx="10058400" cy="1280160"/>
        </p:xfrm>
        <a:graphic>
          <a:graphicData uri="http://schemas.openxmlformats.org/drawingml/2006/table">
            <a:tbl>
              <a:tblPr/>
              <a:tblGrid>
                <a:gridCol w="3679902">
                  <a:extLst>
                    <a:ext uri="{9D8B030D-6E8A-4147-A177-3AD203B41FA5}">
                      <a16:colId xmlns:a16="http://schemas.microsoft.com/office/drawing/2014/main" val="20000"/>
                    </a:ext>
                  </a:extLst>
                </a:gridCol>
                <a:gridCol w="3189249">
                  <a:extLst>
                    <a:ext uri="{9D8B030D-6E8A-4147-A177-3AD203B41FA5}">
                      <a16:colId xmlns:a16="http://schemas.microsoft.com/office/drawing/2014/main" val="20001"/>
                    </a:ext>
                  </a:extLst>
                </a:gridCol>
                <a:gridCol w="3189249">
                  <a:extLst>
                    <a:ext uri="{9D8B030D-6E8A-4147-A177-3AD203B41FA5}">
                      <a16:colId xmlns:a16="http://schemas.microsoft.com/office/drawing/2014/main" val="20002"/>
                    </a:ext>
                  </a:extLst>
                </a:gridCol>
              </a:tblGrid>
              <a:tr h="640080">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Total Investment</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Total PV</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NPV</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extLst>
                  <a:ext uri="{0D108BD9-81ED-4DB2-BD59-A6C34878D82A}">
                    <a16:rowId xmlns:a16="http://schemas.microsoft.com/office/drawing/2014/main" val="10000"/>
                  </a:ext>
                </a:extLst>
              </a:tr>
              <a:tr h="640080">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€3,660</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€14,086.76</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€10,426.76</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135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2DC09189-0EB8-F70A-8872-6BA6AB1FCAC0}"/>
            </a:ext>
          </a:extLst>
        </p:cNvPr>
        <p:cNvGrpSpPr/>
        <p:nvPr/>
      </p:nvGrpSpPr>
      <p:grpSpPr>
        <a:xfrm>
          <a:off x="0" y="0"/>
          <a:ext cx="0" cy="0"/>
          <a:chOff x="0" y="0"/>
          <a:chExt cx="0" cy="0"/>
        </a:xfrm>
      </p:grpSpPr>
      <p:sp>
        <p:nvSpPr>
          <p:cNvPr id="5" name="Text 0">
            <a:extLst>
              <a:ext uri="{FF2B5EF4-FFF2-40B4-BE49-F238E27FC236}">
                <a16:creationId xmlns:a16="http://schemas.microsoft.com/office/drawing/2014/main" id="{A2EC94A4-54EE-C304-9868-0FC266DF8E3B}"/>
              </a:ext>
            </a:extLst>
          </p:cNvPr>
          <p:cNvSpPr/>
          <p:nvPr/>
        </p:nvSpPr>
        <p:spPr>
          <a:xfrm>
            <a:off x="1097280" y="548640"/>
            <a:ext cx="16459200" cy="10058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CS3: Learn from Ancestors</a:t>
            </a:r>
            <a:endParaRPr kumimoji="0" lang="en-US" sz="5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 1">
            <a:extLst>
              <a:ext uri="{FF2B5EF4-FFF2-40B4-BE49-F238E27FC236}">
                <a16:creationId xmlns:a16="http://schemas.microsoft.com/office/drawing/2014/main" id="{35ABA894-75E1-413F-ACF9-29F83348C6C6}"/>
              </a:ext>
            </a:extLst>
          </p:cNvPr>
          <p:cNvSpPr/>
          <p:nvPr/>
        </p:nvSpPr>
        <p:spPr>
          <a:xfrm>
            <a:off x="1097280" y="1463040"/>
            <a:ext cx="109728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SROI Analysis — Traditional Crafts for Multicultural Integration</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hape 2">
            <a:extLst>
              <a:ext uri="{FF2B5EF4-FFF2-40B4-BE49-F238E27FC236}">
                <a16:creationId xmlns:a16="http://schemas.microsoft.com/office/drawing/2014/main" id="{510CECAD-152D-FF87-CC56-CD1C4D98054F}"/>
              </a:ext>
            </a:extLst>
          </p:cNvPr>
          <p:cNvSpPr/>
          <p:nvPr/>
        </p:nvSpPr>
        <p:spPr>
          <a:xfrm>
            <a:off x="11887200" y="2377440"/>
            <a:ext cx="5486400" cy="4023360"/>
          </a:xfrm>
          <a:prstGeom prst="rect">
            <a:avLst/>
          </a:prstGeom>
          <a:solidFill>
            <a:srgbClr val="E76240"/>
          </a:solidFill>
          <a:ln/>
          <a:effectLst>
            <a:outerShdw blurRad="50800" dist="25400" dir="8100000" algn="bl" rotWithShape="0">
              <a:srgbClr val="000000">
                <a:alpha val="1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3">
            <a:extLst>
              <a:ext uri="{FF2B5EF4-FFF2-40B4-BE49-F238E27FC236}">
                <a16:creationId xmlns:a16="http://schemas.microsoft.com/office/drawing/2014/main" id="{1FC507AD-327A-F196-33FE-0D79EFD80297}"/>
              </a:ext>
            </a:extLst>
          </p:cNvPr>
          <p:cNvSpPr/>
          <p:nvPr/>
        </p:nvSpPr>
        <p:spPr>
          <a:xfrm>
            <a:off x="11887200" y="2560320"/>
            <a:ext cx="5486400" cy="219456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Calibri"/>
                <a:ea typeface="Georgia" pitchFamily="34" charset="-122"/>
                <a:cs typeface="Georgia" pitchFamily="34" charset="-120"/>
              </a:rPr>
              <a:t>€1 : €3.30</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 4">
            <a:extLst>
              <a:ext uri="{FF2B5EF4-FFF2-40B4-BE49-F238E27FC236}">
                <a16:creationId xmlns:a16="http://schemas.microsoft.com/office/drawing/2014/main" id="{D41F2794-6F20-4ED4-5798-EB3612CBE785}"/>
              </a:ext>
            </a:extLst>
          </p:cNvPr>
          <p:cNvSpPr/>
          <p:nvPr/>
        </p:nvSpPr>
        <p:spPr>
          <a:xfrm>
            <a:off x="11887200" y="4572000"/>
            <a:ext cx="5486400" cy="1463040"/>
          </a:xfrm>
          <a:prstGeom prst="rect">
            <a:avLst/>
          </a:prstGeom>
          <a:noFill/>
          <a:ln/>
        </p:spPr>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Social Return</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 € Invested</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5">
            <a:extLst>
              <a:ext uri="{FF2B5EF4-FFF2-40B4-BE49-F238E27FC236}">
                <a16:creationId xmlns:a16="http://schemas.microsoft.com/office/drawing/2014/main" id="{37A3DC3C-89CF-8DF9-7D0B-41DDEB9A34DA}"/>
              </a:ext>
            </a:extLst>
          </p:cNvPr>
          <p:cNvSpPr/>
          <p:nvPr/>
        </p:nvSpPr>
        <p:spPr>
          <a:xfrm>
            <a:off x="1097280" y="2377440"/>
            <a:ext cx="10058400" cy="7315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Four Measured Outcomes (Year 1)</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Shape 6">
            <a:extLst>
              <a:ext uri="{FF2B5EF4-FFF2-40B4-BE49-F238E27FC236}">
                <a16:creationId xmlns:a16="http://schemas.microsoft.com/office/drawing/2014/main" id="{5813A465-C2DF-FBA4-FF6F-F894E58DB552}"/>
              </a:ext>
            </a:extLst>
          </p:cNvPr>
          <p:cNvSpPr/>
          <p:nvPr/>
        </p:nvSpPr>
        <p:spPr>
          <a:xfrm>
            <a:off x="1097280" y="3383280"/>
            <a:ext cx="10058400" cy="95097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2" name="Shape 7">
            <a:extLst>
              <a:ext uri="{FF2B5EF4-FFF2-40B4-BE49-F238E27FC236}">
                <a16:creationId xmlns:a16="http://schemas.microsoft.com/office/drawing/2014/main" id="{FDC3B6EA-1A1D-3874-C7F0-DC1E7F84E2E7}"/>
              </a:ext>
            </a:extLst>
          </p:cNvPr>
          <p:cNvSpPr/>
          <p:nvPr/>
        </p:nvSpPr>
        <p:spPr>
          <a:xfrm>
            <a:off x="1097280" y="3383280"/>
            <a:ext cx="109728" cy="95097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8">
            <a:extLst>
              <a:ext uri="{FF2B5EF4-FFF2-40B4-BE49-F238E27FC236}">
                <a16:creationId xmlns:a16="http://schemas.microsoft.com/office/drawing/2014/main" id="{CCD8BB0F-C210-60C3-E11A-EABEFE310324}"/>
              </a:ext>
            </a:extLst>
          </p:cNvPr>
          <p:cNvSpPr/>
          <p:nvPr/>
        </p:nvSpPr>
        <p:spPr>
          <a:xfrm>
            <a:off x="1463040" y="3383280"/>
            <a:ext cx="548640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Craft skills development</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 9">
            <a:extLst>
              <a:ext uri="{FF2B5EF4-FFF2-40B4-BE49-F238E27FC236}">
                <a16:creationId xmlns:a16="http://schemas.microsoft.com/office/drawing/2014/main" id="{D93D6CD4-05C5-1CA8-B96D-0EB00337C3CE}"/>
              </a:ext>
            </a:extLst>
          </p:cNvPr>
          <p:cNvSpPr/>
          <p:nvPr/>
        </p:nvSpPr>
        <p:spPr>
          <a:xfrm>
            <a:off x="1463040" y="3858768"/>
            <a:ext cx="54864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Persists 3 years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 10">
            <a:extLst>
              <a:ext uri="{FF2B5EF4-FFF2-40B4-BE49-F238E27FC236}">
                <a16:creationId xmlns:a16="http://schemas.microsoft.com/office/drawing/2014/main" id="{0FAEA045-C6AC-324A-81EC-1478F325D326}"/>
              </a:ext>
            </a:extLst>
          </p:cNvPr>
          <p:cNvSpPr/>
          <p:nvPr/>
        </p:nvSpPr>
        <p:spPr>
          <a:xfrm>
            <a:off x="7315200" y="3383280"/>
            <a:ext cx="2011680" cy="95097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€1,518.75</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 11">
            <a:extLst>
              <a:ext uri="{FF2B5EF4-FFF2-40B4-BE49-F238E27FC236}">
                <a16:creationId xmlns:a16="http://schemas.microsoft.com/office/drawing/2014/main" id="{5C44DA7E-122D-A348-090C-9179C7290D2A}"/>
              </a:ext>
            </a:extLst>
          </p:cNvPr>
          <p:cNvSpPr/>
          <p:nvPr/>
        </p:nvSpPr>
        <p:spPr>
          <a:xfrm>
            <a:off x="9509760" y="3383280"/>
            <a:ext cx="1280160" cy="95097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62%</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hape 12">
            <a:extLst>
              <a:ext uri="{FF2B5EF4-FFF2-40B4-BE49-F238E27FC236}">
                <a16:creationId xmlns:a16="http://schemas.microsoft.com/office/drawing/2014/main" id="{B146D436-B550-33E2-6598-FA07C87545E3}"/>
              </a:ext>
            </a:extLst>
          </p:cNvPr>
          <p:cNvSpPr/>
          <p:nvPr/>
        </p:nvSpPr>
        <p:spPr>
          <a:xfrm>
            <a:off x="1097280" y="4517136"/>
            <a:ext cx="10058400" cy="95097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8" name="Shape 13">
            <a:extLst>
              <a:ext uri="{FF2B5EF4-FFF2-40B4-BE49-F238E27FC236}">
                <a16:creationId xmlns:a16="http://schemas.microsoft.com/office/drawing/2014/main" id="{2C183B77-074C-7220-09F2-B84C27990115}"/>
              </a:ext>
            </a:extLst>
          </p:cNvPr>
          <p:cNvSpPr/>
          <p:nvPr/>
        </p:nvSpPr>
        <p:spPr>
          <a:xfrm>
            <a:off x="1097280" y="4517136"/>
            <a:ext cx="109728" cy="95097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14">
            <a:extLst>
              <a:ext uri="{FF2B5EF4-FFF2-40B4-BE49-F238E27FC236}">
                <a16:creationId xmlns:a16="http://schemas.microsoft.com/office/drawing/2014/main" id="{4CA9BC46-8712-590D-A0AD-23611ABAF615}"/>
              </a:ext>
            </a:extLst>
          </p:cNvPr>
          <p:cNvSpPr/>
          <p:nvPr/>
        </p:nvSpPr>
        <p:spPr>
          <a:xfrm>
            <a:off x="1463040" y="4517136"/>
            <a:ext cx="548640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Communication skills</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 15">
            <a:extLst>
              <a:ext uri="{FF2B5EF4-FFF2-40B4-BE49-F238E27FC236}">
                <a16:creationId xmlns:a16="http://schemas.microsoft.com/office/drawing/2014/main" id="{4B3568B9-3576-FFD0-156F-A932260ABFDB}"/>
              </a:ext>
            </a:extLst>
          </p:cNvPr>
          <p:cNvSpPr/>
          <p:nvPr/>
        </p:nvSpPr>
        <p:spPr>
          <a:xfrm>
            <a:off x="1463040" y="4992624"/>
            <a:ext cx="54864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Persists 5 years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 16">
            <a:extLst>
              <a:ext uri="{FF2B5EF4-FFF2-40B4-BE49-F238E27FC236}">
                <a16:creationId xmlns:a16="http://schemas.microsoft.com/office/drawing/2014/main" id="{A6BC9D2C-2474-C24A-8E71-8E4EA322D891}"/>
              </a:ext>
            </a:extLst>
          </p:cNvPr>
          <p:cNvSpPr/>
          <p:nvPr/>
        </p:nvSpPr>
        <p:spPr>
          <a:xfrm>
            <a:off x="7315200" y="4517136"/>
            <a:ext cx="2011680" cy="95097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€1,350.00</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 17">
            <a:extLst>
              <a:ext uri="{FF2B5EF4-FFF2-40B4-BE49-F238E27FC236}">
                <a16:creationId xmlns:a16="http://schemas.microsoft.com/office/drawing/2014/main" id="{C00C4665-E462-BDFE-85DE-6FC179C7CE3F}"/>
              </a:ext>
            </a:extLst>
          </p:cNvPr>
          <p:cNvSpPr/>
          <p:nvPr/>
        </p:nvSpPr>
        <p:spPr>
          <a:xfrm>
            <a:off x="9509760" y="4517136"/>
            <a:ext cx="1280160" cy="95097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14%</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Shape 18">
            <a:extLst>
              <a:ext uri="{FF2B5EF4-FFF2-40B4-BE49-F238E27FC236}">
                <a16:creationId xmlns:a16="http://schemas.microsoft.com/office/drawing/2014/main" id="{B3468FA7-1543-3373-6A37-BAB6C3B6A325}"/>
              </a:ext>
            </a:extLst>
          </p:cNvPr>
          <p:cNvSpPr/>
          <p:nvPr/>
        </p:nvSpPr>
        <p:spPr>
          <a:xfrm>
            <a:off x="1097280" y="5650992"/>
            <a:ext cx="10058400" cy="950976"/>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4" name="Shape 19">
            <a:extLst>
              <a:ext uri="{FF2B5EF4-FFF2-40B4-BE49-F238E27FC236}">
                <a16:creationId xmlns:a16="http://schemas.microsoft.com/office/drawing/2014/main" id="{094F2069-412B-D90B-E7B6-B25F3A9D8FFA}"/>
              </a:ext>
            </a:extLst>
          </p:cNvPr>
          <p:cNvSpPr/>
          <p:nvPr/>
        </p:nvSpPr>
        <p:spPr>
          <a:xfrm>
            <a:off x="1097280" y="5650992"/>
            <a:ext cx="109728" cy="950976"/>
          </a:xfrm>
          <a:prstGeom prst="rect">
            <a:avLst/>
          </a:prstGeom>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 20">
            <a:extLst>
              <a:ext uri="{FF2B5EF4-FFF2-40B4-BE49-F238E27FC236}">
                <a16:creationId xmlns:a16="http://schemas.microsoft.com/office/drawing/2014/main" id="{D75FDE42-2965-7332-92A0-F89D073E7F64}"/>
              </a:ext>
            </a:extLst>
          </p:cNvPr>
          <p:cNvSpPr/>
          <p:nvPr/>
        </p:nvSpPr>
        <p:spPr>
          <a:xfrm>
            <a:off x="1463040" y="5650992"/>
            <a:ext cx="548640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Mental well-being</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 21">
            <a:extLst>
              <a:ext uri="{FF2B5EF4-FFF2-40B4-BE49-F238E27FC236}">
                <a16:creationId xmlns:a16="http://schemas.microsoft.com/office/drawing/2014/main" id="{72F99AA0-D958-542E-F6EF-633F0DE9AB6D}"/>
              </a:ext>
            </a:extLst>
          </p:cNvPr>
          <p:cNvSpPr/>
          <p:nvPr/>
        </p:nvSpPr>
        <p:spPr>
          <a:xfrm>
            <a:off x="1463040" y="6126480"/>
            <a:ext cx="54864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Persists 3 years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22">
            <a:extLst>
              <a:ext uri="{FF2B5EF4-FFF2-40B4-BE49-F238E27FC236}">
                <a16:creationId xmlns:a16="http://schemas.microsoft.com/office/drawing/2014/main" id="{3BF49E52-C87B-8C38-C56A-7305FC6853B3}"/>
              </a:ext>
            </a:extLst>
          </p:cNvPr>
          <p:cNvSpPr/>
          <p:nvPr/>
        </p:nvSpPr>
        <p:spPr>
          <a:xfrm>
            <a:off x="7315200" y="5650992"/>
            <a:ext cx="2011680" cy="950976"/>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€337.50</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 23">
            <a:extLst>
              <a:ext uri="{FF2B5EF4-FFF2-40B4-BE49-F238E27FC236}">
                <a16:creationId xmlns:a16="http://schemas.microsoft.com/office/drawing/2014/main" id="{E5AF2768-8333-6080-C7B2-685868505002}"/>
              </a:ext>
            </a:extLst>
          </p:cNvPr>
          <p:cNvSpPr/>
          <p:nvPr/>
        </p:nvSpPr>
        <p:spPr>
          <a:xfrm>
            <a:off x="9509760" y="5650992"/>
            <a:ext cx="1280160" cy="950976"/>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14%</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 30">
            <a:extLst>
              <a:ext uri="{FF2B5EF4-FFF2-40B4-BE49-F238E27FC236}">
                <a16:creationId xmlns:a16="http://schemas.microsoft.com/office/drawing/2014/main" id="{7523DC32-18E5-D066-FE01-D88C4AD685EF}"/>
              </a:ext>
            </a:extLst>
          </p:cNvPr>
          <p:cNvSpPr/>
          <p:nvPr/>
        </p:nvSpPr>
        <p:spPr>
          <a:xfrm>
            <a:off x="1261872" y="7077456"/>
            <a:ext cx="91440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Financial Summary</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6" name="Table 0">
            <a:extLst>
              <a:ext uri="{FF2B5EF4-FFF2-40B4-BE49-F238E27FC236}">
                <a16:creationId xmlns:a16="http://schemas.microsoft.com/office/drawing/2014/main" id="{95FB17FC-D512-E962-767A-BC057151B807}"/>
              </a:ext>
            </a:extLst>
          </p:cNvPr>
          <p:cNvGraphicFramePr>
            <a:graphicFrameLocks noGrp="1"/>
          </p:cNvGraphicFramePr>
          <p:nvPr/>
        </p:nvGraphicFramePr>
        <p:xfrm>
          <a:off x="1207008" y="7873637"/>
          <a:ext cx="10003536" cy="1280160"/>
        </p:xfrm>
        <a:graphic>
          <a:graphicData uri="http://schemas.openxmlformats.org/drawingml/2006/table">
            <a:tbl>
              <a:tblPr/>
              <a:tblGrid>
                <a:gridCol w="3659830">
                  <a:extLst>
                    <a:ext uri="{9D8B030D-6E8A-4147-A177-3AD203B41FA5}">
                      <a16:colId xmlns:a16="http://schemas.microsoft.com/office/drawing/2014/main" val="20000"/>
                    </a:ext>
                  </a:extLst>
                </a:gridCol>
                <a:gridCol w="3171853">
                  <a:extLst>
                    <a:ext uri="{9D8B030D-6E8A-4147-A177-3AD203B41FA5}">
                      <a16:colId xmlns:a16="http://schemas.microsoft.com/office/drawing/2014/main" val="20001"/>
                    </a:ext>
                  </a:extLst>
                </a:gridCol>
                <a:gridCol w="3171853">
                  <a:extLst>
                    <a:ext uri="{9D8B030D-6E8A-4147-A177-3AD203B41FA5}">
                      <a16:colId xmlns:a16="http://schemas.microsoft.com/office/drawing/2014/main" val="20002"/>
                    </a:ext>
                  </a:extLst>
                </a:gridCol>
              </a:tblGrid>
              <a:tr h="640080">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Total Investment</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Total PV</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tc>
                  <a:txBody>
                    <a:bodyPr/>
                    <a:lstStyle/>
                    <a:p>
                      <a:pPr marL="0" indent="0" algn="ctr">
                        <a:buNone/>
                      </a:pPr>
                      <a:r>
                        <a:rPr lang="en-US" sz="2000" b="1" dirty="0">
                          <a:solidFill>
                            <a:schemeClr val="bg1"/>
                          </a:solidFill>
                          <a:latin typeface="Calibri" pitchFamily="34" charset="0"/>
                          <a:ea typeface="Calibri" pitchFamily="34" charset="-122"/>
                          <a:cs typeface="Calibri" pitchFamily="34" charset="-120"/>
                        </a:rPr>
                        <a:t>NPV</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solidFill>
                      <a:srgbClr val="E76240"/>
                    </a:solidFill>
                  </a:tcPr>
                </a:tc>
                <a:extLst>
                  <a:ext uri="{0D108BD9-81ED-4DB2-BD59-A6C34878D82A}">
                    <a16:rowId xmlns:a16="http://schemas.microsoft.com/office/drawing/2014/main" val="10000"/>
                  </a:ext>
                </a:extLst>
              </a:tr>
              <a:tr h="640080">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€2,345.29</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€7,741.46</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tc>
                  <a:txBody>
                    <a:bodyPr/>
                    <a:lstStyle/>
                    <a:p>
                      <a:pPr marL="0" indent="0" algn="ctr">
                        <a:buNone/>
                      </a:pPr>
                      <a:r>
                        <a:rPr lang="en-US" sz="2000" dirty="0">
                          <a:solidFill>
                            <a:schemeClr val="bg1"/>
                          </a:solidFill>
                          <a:latin typeface="Calibri" pitchFamily="34" charset="0"/>
                          <a:ea typeface="Calibri" pitchFamily="34" charset="-122"/>
                          <a:cs typeface="Calibri" pitchFamily="34" charset="-120"/>
                        </a:rPr>
                        <a:t>€5,396.17</a:t>
                      </a:r>
                      <a:endParaRPr lang="en-US" sz="2000" dirty="0">
                        <a:solidFill>
                          <a:schemeClr val="bg1"/>
                        </a:solidFill>
                        <a:latin typeface="Calibri" charset="0"/>
                        <a:ea typeface="Calibri" charset="0"/>
                        <a:cs typeface="Calibri" charset="0"/>
                      </a:endParaRPr>
                    </a:p>
                  </a:txBody>
                  <a:tcPr marL="182880" marR="182880" marT="91440" marB="91440">
                    <a:lnL w="6350" cap="flat" cmpd="sng" algn="ctr">
                      <a:solidFill>
                        <a:srgbClr val="CBD5E1"/>
                      </a:solidFill>
                      <a:prstDash val="solid"/>
                      <a:round/>
                      <a:headEnd type="none" w="med" len="med"/>
                      <a:tailEnd type="none" w="med" len="med"/>
                    </a:lnL>
                    <a:lnR w="6350" cap="flat" cmpd="sng" algn="ctr">
                      <a:solidFill>
                        <a:srgbClr val="CBD5E1"/>
                      </a:solidFill>
                      <a:prstDash val="solid"/>
                      <a:round/>
                      <a:headEnd type="none" w="med" len="med"/>
                      <a:tailEnd type="none" w="med" len="med"/>
                    </a:lnR>
                    <a:lnT w="6350" cap="flat" cmpd="sng" algn="ctr">
                      <a:solidFill>
                        <a:srgbClr val="CBD5E1"/>
                      </a:solidFill>
                      <a:prstDash val="solid"/>
                      <a:round/>
                      <a:headEnd type="none" w="med" len="med"/>
                      <a:tailEnd type="none" w="med" len="med"/>
                    </a:lnT>
                    <a:lnB w="6350" cap="flat" cmpd="sng" algn="ctr">
                      <a:solidFill>
                        <a:srgbClr val="CBD5E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516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7DE7-BA8D-F299-58E6-CB2BB858F3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2D0C8-531D-093A-7F1A-0D679897232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58" t="-50448" r="-192741" b="-2732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D00A143D-55C9-5C4E-16AD-E8B532DDF94C}"/>
              </a:ext>
            </a:extLst>
          </p:cNvPr>
          <p:cNvSpPr/>
          <p:nvPr/>
        </p:nvSpPr>
        <p:spPr>
          <a:xfrm>
            <a:off x="13565243" y="654561"/>
            <a:ext cx="4322835" cy="1404921"/>
          </a:xfrm>
          <a:custGeom>
            <a:avLst/>
            <a:gdLst/>
            <a:ahLst/>
            <a:cxnLst/>
            <a:rect l="l" t="t" r="r" b="b"/>
            <a:pathLst>
              <a:path w="4322835" h="1404921">
                <a:moveTo>
                  <a:pt x="0" y="0"/>
                </a:moveTo>
                <a:lnTo>
                  <a:pt x="4322834" y="0"/>
                </a:lnTo>
                <a:lnTo>
                  <a:pt x="4322834" y="1404921"/>
                </a:lnTo>
                <a:lnTo>
                  <a:pt x="0" y="140492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 0">
            <a:extLst>
              <a:ext uri="{FF2B5EF4-FFF2-40B4-BE49-F238E27FC236}">
                <a16:creationId xmlns:a16="http://schemas.microsoft.com/office/drawing/2014/main" id="{DA4BDF5B-61D8-8195-0A3F-F0757E9D90EF}"/>
              </a:ext>
            </a:extLst>
          </p:cNvPr>
          <p:cNvSpPr/>
          <p:nvPr/>
        </p:nvSpPr>
        <p:spPr>
          <a:xfrm>
            <a:off x="6482442" y="548640"/>
            <a:ext cx="11074037" cy="10972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Key Findings</a:t>
            </a:r>
            <a:endParaRPr kumimoji="0" lang="en-US" sz="5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hape 1">
            <a:extLst>
              <a:ext uri="{FF2B5EF4-FFF2-40B4-BE49-F238E27FC236}">
                <a16:creationId xmlns:a16="http://schemas.microsoft.com/office/drawing/2014/main" id="{6090EAD9-8E96-6770-67AE-BCDE4C897434}"/>
              </a:ext>
            </a:extLst>
          </p:cNvPr>
          <p:cNvSpPr/>
          <p:nvPr/>
        </p:nvSpPr>
        <p:spPr>
          <a:xfrm>
            <a:off x="1097280" y="2011680"/>
            <a:ext cx="16093440" cy="1645920"/>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black"/>
              </a:solidFill>
              <a:effectLst/>
              <a:uLnTx/>
              <a:uFillTx/>
              <a:latin typeface="Calibri"/>
              <a:ea typeface="+mn-ea"/>
              <a:cs typeface="+mn-cs"/>
            </a:endParaRPr>
          </a:p>
        </p:txBody>
      </p:sp>
      <p:pic>
        <p:nvPicPr>
          <p:cNvPr id="6" name="Image 0" descr="preencoded.png">
            <a:extLst>
              <a:ext uri="{FF2B5EF4-FFF2-40B4-BE49-F238E27FC236}">
                <a16:creationId xmlns:a16="http://schemas.microsoft.com/office/drawing/2014/main" id="{13B3E418-7750-CD47-4DDE-9118A837707A}"/>
              </a:ext>
            </a:extLst>
          </p:cNvPr>
          <p:cNvPicPr>
            <a:picLocks noChangeAspect="1"/>
          </p:cNvPicPr>
          <p:nvPr/>
        </p:nvPicPr>
        <p:blipFill>
          <a:blip r:embed="rId4">
            <a:biLevel thresh="25000"/>
          </a:blip>
          <a:stretch>
            <a:fillRect/>
          </a:stretch>
        </p:blipFill>
        <p:spPr>
          <a:xfrm>
            <a:off x="1554480" y="2377440"/>
            <a:ext cx="731520" cy="731520"/>
          </a:xfrm>
          <a:prstGeom prst="rect">
            <a:avLst/>
          </a:prstGeom>
        </p:spPr>
      </p:pic>
      <p:sp>
        <p:nvSpPr>
          <p:cNvPr id="7" name="Text 3">
            <a:extLst>
              <a:ext uri="{FF2B5EF4-FFF2-40B4-BE49-F238E27FC236}">
                <a16:creationId xmlns:a16="http://schemas.microsoft.com/office/drawing/2014/main" id="{612516DF-1DCE-E75F-2A6E-F49CB270B026}"/>
              </a:ext>
            </a:extLst>
          </p:cNvPr>
          <p:cNvSpPr/>
          <p:nvPr/>
        </p:nvSpPr>
        <p:spPr>
          <a:xfrm>
            <a:off x="2651760" y="2011680"/>
            <a:ext cx="5486400" cy="731520"/>
          </a:xfrm>
          <a:prstGeom prst="rect">
            <a:avLst/>
          </a:prstGeom>
          <a:noFill/>
          <a:ln/>
        </p:spPr>
        <p:txBody>
          <a:bodyPr wrap="square"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High Social Returns</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4">
            <a:extLst>
              <a:ext uri="{FF2B5EF4-FFF2-40B4-BE49-F238E27FC236}">
                <a16:creationId xmlns:a16="http://schemas.microsoft.com/office/drawing/2014/main" id="{C2890805-C219-E8D9-7656-F349AA434B00}"/>
              </a:ext>
            </a:extLst>
          </p:cNvPr>
          <p:cNvSpPr/>
          <p:nvPr/>
        </p:nvSpPr>
        <p:spPr>
          <a:xfrm>
            <a:off x="2651760" y="2706624"/>
            <a:ext cx="14081760" cy="877824"/>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Completed SROI analyses show strong positive returns: more than € 3 per €1 invested, demonstrating that arts-based education is a cost-effective social intervention.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5">
            <a:extLst>
              <a:ext uri="{FF2B5EF4-FFF2-40B4-BE49-F238E27FC236}">
                <a16:creationId xmlns:a16="http://schemas.microsoft.com/office/drawing/2014/main" id="{CF98B40B-E08F-56CE-1FA4-FB54F8D74CE8}"/>
              </a:ext>
            </a:extLst>
          </p:cNvPr>
          <p:cNvSpPr/>
          <p:nvPr/>
        </p:nvSpPr>
        <p:spPr>
          <a:xfrm>
            <a:off x="1097280" y="3931920"/>
            <a:ext cx="16093440" cy="1645920"/>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Image 1" descr="preencoded.png">
            <a:extLst>
              <a:ext uri="{FF2B5EF4-FFF2-40B4-BE49-F238E27FC236}">
                <a16:creationId xmlns:a16="http://schemas.microsoft.com/office/drawing/2014/main" id="{CB477EBB-3627-D2F0-81C4-B9F4547D4320}"/>
              </a:ext>
            </a:extLst>
          </p:cNvPr>
          <p:cNvPicPr>
            <a:picLocks noChangeAspect="1"/>
          </p:cNvPicPr>
          <p:nvPr/>
        </p:nvPicPr>
        <p:blipFill>
          <a:blip r:embed="rId5">
            <a:biLevel thresh="25000"/>
          </a:blip>
          <a:stretch>
            <a:fillRect/>
          </a:stretch>
        </p:blipFill>
        <p:spPr>
          <a:xfrm>
            <a:off x="1554480" y="4297680"/>
            <a:ext cx="731520" cy="731520"/>
          </a:xfrm>
          <a:prstGeom prst="rect">
            <a:avLst/>
          </a:prstGeom>
        </p:spPr>
      </p:pic>
      <p:sp>
        <p:nvSpPr>
          <p:cNvPr id="11" name="Text 7">
            <a:extLst>
              <a:ext uri="{FF2B5EF4-FFF2-40B4-BE49-F238E27FC236}">
                <a16:creationId xmlns:a16="http://schemas.microsoft.com/office/drawing/2014/main" id="{47034109-D1AF-EFC3-30A7-7990FFBFBF0D}"/>
              </a:ext>
            </a:extLst>
          </p:cNvPr>
          <p:cNvSpPr/>
          <p:nvPr/>
        </p:nvSpPr>
        <p:spPr>
          <a:xfrm>
            <a:off x="2651760" y="3931920"/>
            <a:ext cx="5486400" cy="731520"/>
          </a:xfrm>
          <a:prstGeom prst="rect">
            <a:avLst/>
          </a:prstGeom>
          <a:noFill/>
          <a:ln/>
        </p:spPr>
        <p:txBody>
          <a:bodyPr wrap="square"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Skills as Primary Value Driver</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 8">
            <a:extLst>
              <a:ext uri="{FF2B5EF4-FFF2-40B4-BE49-F238E27FC236}">
                <a16:creationId xmlns:a16="http://schemas.microsoft.com/office/drawing/2014/main" id="{D7F39507-E082-E7D3-59D9-5DEF8E6DD6B0}"/>
              </a:ext>
            </a:extLst>
          </p:cNvPr>
          <p:cNvSpPr/>
          <p:nvPr/>
        </p:nvSpPr>
        <p:spPr>
          <a:xfrm>
            <a:off x="2651760" y="4626864"/>
            <a:ext cx="14081760" cy="877824"/>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Skills development (employment-related competencies, digital literacy, craft skills) accounts for 60%+ of total social value in cases, with benefits persisting 3–5 years.</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Shape 9">
            <a:extLst>
              <a:ext uri="{FF2B5EF4-FFF2-40B4-BE49-F238E27FC236}">
                <a16:creationId xmlns:a16="http://schemas.microsoft.com/office/drawing/2014/main" id="{480AE00A-17CE-6B32-2329-3466614239A5}"/>
              </a:ext>
            </a:extLst>
          </p:cNvPr>
          <p:cNvSpPr/>
          <p:nvPr/>
        </p:nvSpPr>
        <p:spPr>
          <a:xfrm>
            <a:off x="1097280" y="5852160"/>
            <a:ext cx="16093440" cy="1645920"/>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Image 2" descr="preencoded.png">
            <a:extLst>
              <a:ext uri="{FF2B5EF4-FFF2-40B4-BE49-F238E27FC236}">
                <a16:creationId xmlns:a16="http://schemas.microsoft.com/office/drawing/2014/main" id="{5BEBA1F6-D89D-03A2-F79F-B62517287C6F}"/>
              </a:ext>
            </a:extLst>
          </p:cNvPr>
          <p:cNvPicPr>
            <a:picLocks noChangeAspect="1"/>
          </p:cNvPicPr>
          <p:nvPr/>
        </p:nvPicPr>
        <p:blipFill>
          <a:blip r:embed="rId6">
            <a:biLevel thresh="25000"/>
          </a:blip>
          <a:stretch>
            <a:fillRect/>
          </a:stretch>
        </p:blipFill>
        <p:spPr>
          <a:xfrm>
            <a:off x="1554480" y="6217920"/>
            <a:ext cx="731520" cy="731520"/>
          </a:xfrm>
          <a:prstGeom prst="rect">
            <a:avLst/>
          </a:prstGeom>
        </p:spPr>
      </p:pic>
      <p:sp>
        <p:nvSpPr>
          <p:cNvPr id="15" name="Text 11">
            <a:extLst>
              <a:ext uri="{FF2B5EF4-FFF2-40B4-BE49-F238E27FC236}">
                <a16:creationId xmlns:a16="http://schemas.microsoft.com/office/drawing/2014/main" id="{290103C6-FE89-79D0-BB26-19B4CCFCAB1A}"/>
              </a:ext>
            </a:extLst>
          </p:cNvPr>
          <p:cNvSpPr/>
          <p:nvPr/>
        </p:nvSpPr>
        <p:spPr>
          <a:xfrm>
            <a:off x="2651760" y="5852160"/>
            <a:ext cx="5486400" cy="731520"/>
          </a:xfrm>
          <a:prstGeom prst="rect">
            <a:avLst/>
          </a:prstGeom>
          <a:noFill/>
          <a:ln/>
        </p:spPr>
        <p:txBody>
          <a:bodyPr wrap="square"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Multi-Stakeholder Value Creation</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 12">
            <a:extLst>
              <a:ext uri="{FF2B5EF4-FFF2-40B4-BE49-F238E27FC236}">
                <a16:creationId xmlns:a16="http://schemas.microsoft.com/office/drawing/2014/main" id="{3EDD9C22-4F90-A9F5-74AD-C311D0044696}"/>
              </a:ext>
            </a:extLst>
          </p:cNvPr>
          <p:cNvSpPr/>
          <p:nvPr/>
        </p:nvSpPr>
        <p:spPr>
          <a:xfrm>
            <a:off x="2651760" y="6547104"/>
            <a:ext cx="14081760" cy="877824"/>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Value extends beyond direct participants to families, institutions, educators, and the wider community — though participant outcomes dominate the SROI calculation.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hape 13">
            <a:extLst>
              <a:ext uri="{FF2B5EF4-FFF2-40B4-BE49-F238E27FC236}">
                <a16:creationId xmlns:a16="http://schemas.microsoft.com/office/drawing/2014/main" id="{1A5A0C96-B601-90B2-31E2-C95FB5F3B088}"/>
              </a:ext>
            </a:extLst>
          </p:cNvPr>
          <p:cNvSpPr/>
          <p:nvPr/>
        </p:nvSpPr>
        <p:spPr>
          <a:xfrm>
            <a:off x="1097280" y="7772400"/>
            <a:ext cx="16093440" cy="1645920"/>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Image 3" descr="preencoded.png">
            <a:extLst>
              <a:ext uri="{FF2B5EF4-FFF2-40B4-BE49-F238E27FC236}">
                <a16:creationId xmlns:a16="http://schemas.microsoft.com/office/drawing/2014/main" id="{B790B7EB-BD85-10D1-B5B1-0BC3E51ECCA3}"/>
              </a:ext>
            </a:extLst>
          </p:cNvPr>
          <p:cNvPicPr>
            <a:picLocks noChangeAspect="1"/>
          </p:cNvPicPr>
          <p:nvPr/>
        </p:nvPicPr>
        <p:blipFill>
          <a:blip r:embed="rId7">
            <a:biLevel thresh="25000"/>
          </a:blip>
          <a:stretch>
            <a:fillRect/>
          </a:stretch>
        </p:blipFill>
        <p:spPr>
          <a:xfrm>
            <a:off x="1554480" y="8138160"/>
            <a:ext cx="731520" cy="731520"/>
          </a:xfrm>
          <a:prstGeom prst="rect">
            <a:avLst/>
          </a:prstGeom>
        </p:spPr>
      </p:pic>
      <p:sp>
        <p:nvSpPr>
          <p:cNvPr id="19" name="Text 15">
            <a:extLst>
              <a:ext uri="{FF2B5EF4-FFF2-40B4-BE49-F238E27FC236}">
                <a16:creationId xmlns:a16="http://schemas.microsoft.com/office/drawing/2014/main" id="{15EC764E-F8BD-17AC-BDE2-2A92892F1B92}"/>
              </a:ext>
            </a:extLst>
          </p:cNvPr>
          <p:cNvSpPr/>
          <p:nvPr/>
        </p:nvSpPr>
        <p:spPr>
          <a:xfrm>
            <a:off x="2651760" y="7772400"/>
            <a:ext cx="6492240" cy="731520"/>
          </a:xfrm>
          <a:prstGeom prst="rect">
            <a:avLst/>
          </a:prstGeom>
          <a:noFill/>
          <a:ln/>
        </p:spPr>
        <p:txBody>
          <a:bodyPr wrap="square"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Diverse Art Forms, Consistent Impact</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 16">
            <a:extLst>
              <a:ext uri="{FF2B5EF4-FFF2-40B4-BE49-F238E27FC236}">
                <a16:creationId xmlns:a16="http://schemas.microsoft.com/office/drawing/2014/main" id="{9F2AE5CD-E1CD-1909-69CB-4614F8BD248D}"/>
              </a:ext>
            </a:extLst>
          </p:cNvPr>
          <p:cNvSpPr/>
          <p:nvPr/>
        </p:nvSpPr>
        <p:spPr>
          <a:xfrm>
            <a:off x="2651760" y="8467344"/>
            <a:ext cx="14081760" cy="877824"/>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Whether through museum workshops, heritage quests, traditional crafts, or martial arts — all interventions improved mental well-being, social cohesion, and cultural participation.</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73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6AB49439-2661-C5FF-0A80-3CFCE4A37EB3}"/>
            </a:ext>
          </a:extLst>
        </p:cNvPr>
        <p:cNvGrpSpPr/>
        <p:nvPr/>
      </p:nvGrpSpPr>
      <p:grpSpPr>
        <a:xfrm>
          <a:off x="0" y="0"/>
          <a:ext cx="0" cy="0"/>
          <a:chOff x="0" y="0"/>
          <a:chExt cx="0" cy="0"/>
        </a:xfrm>
      </p:grpSpPr>
      <p:sp>
        <p:nvSpPr>
          <p:cNvPr id="7" name="Text 0">
            <a:extLst>
              <a:ext uri="{FF2B5EF4-FFF2-40B4-BE49-F238E27FC236}">
                <a16:creationId xmlns:a16="http://schemas.microsoft.com/office/drawing/2014/main" id="{FC7DFA7D-64E6-E2CF-06ED-96FCC7AF1EB6}"/>
              </a:ext>
            </a:extLst>
          </p:cNvPr>
          <p:cNvSpPr/>
          <p:nvPr/>
        </p:nvSpPr>
        <p:spPr>
          <a:xfrm>
            <a:off x="1097280" y="548640"/>
            <a:ext cx="16459200" cy="10972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Recommendations</a:t>
            </a:r>
            <a:endParaRPr kumimoji="0" lang="en-US" sz="5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hape 1">
            <a:extLst>
              <a:ext uri="{FF2B5EF4-FFF2-40B4-BE49-F238E27FC236}">
                <a16:creationId xmlns:a16="http://schemas.microsoft.com/office/drawing/2014/main" id="{1D8A32B1-7ACD-3E48-845E-71AEB5964E96}"/>
              </a:ext>
            </a:extLst>
          </p:cNvPr>
          <p:cNvSpPr/>
          <p:nvPr/>
        </p:nvSpPr>
        <p:spPr>
          <a:xfrm>
            <a:off x="1097280" y="1920240"/>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2">
            <a:extLst>
              <a:ext uri="{FF2B5EF4-FFF2-40B4-BE49-F238E27FC236}">
                <a16:creationId xmlns:a16="http://schemas.microsoft.com/office/drawing/2014/main" id="{C7B5107E-3F6C-5FD9-4E90-68CC9A1097FA}"/>
              </a:ext>
            </a:extLst>
          </p:cNvPr>
          <p:cNvSpPr/>
          <p:nvPr/>
        </p:nvSpPr>
        <p:spPr>
          <a:xfrm>
            <a:off x="1280160" y="1920240"/>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01</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3">
            <a:extLst>
              <a:ext uri="{FF2B5EF4-FFF2-40B4-BE49-F238E27FC236}">
                <a16:creationId xmlns:a16="http://schemas.microsoft.com/office/drawing/2014/main" id="{58083B8E-717C-A6C7-0E45-AD0C5F0AC284}"/>
              </a:ext>
            </a:extLst>
          </p:cNvPr>
          <p:cNvSpPr/>
          <p:nvPr/>
        </p:nvSpPr>
        <p:spPr>
          <a:xfrm>
            <a:off x="2377440" y="2066544"/>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Standardise Data Collection</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 4">
            <a:extLst>
              <a:ext uri="{FF2B5EF4-FFF2-40B4-BE49-F238E27FC236}">
                <a16:creationId xmlns:a16="http://schemas.microsoft.com/office/drawing/2014/main" id="{8D7A0B15-BED6-D9E9-4DD8-D2E797D37446}"/>
              </a:ext>
            </a:extLst>
          </p:cNvPr>
          <p:cNvSpPr/>
          <p:nvPr/>
        </p:nvSpPr>
        <p:spPr>
          <a:xfrm>
            <a:off x="2377440" y="2688336"/>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Implement consistent pre/post questionnaires and attendance tracking across all case studies to strengthen outcome evidence and enable cross-case comparison.</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Shape 5">
            <a:extLst>
              <a:ext uri="{FF2B5EF4-FFF2-40B4-BE49-F238E27FC236}">
                <a16:creationId xmlns:a16="http://schemas.microsoft.com/office/drawing/2014/main" id="{F2CDA758-C2E3-CBD6-81D8-2FA5880A8510}"/>
              </a:ext>
            </a:extLst>
          </p:cNvPr>
          <p:cNvSpPr/>
          <p:nvPr/>
        </p:nvSpPr>
        <p:spPr>
          <a:xfrm>
            <a:off x="1097280" y="4517136"/>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6">
            <a:extLst>
              <a:ext uri="{FF2B5EF4-FFF2-40B4-BE49-F238E27FC236}">
                <a16:creationId xmlns:a16="http://schemas.microsoft.com/office/drawing/2014/main" id="{0B2ABE10-38CD-9751-B290-5E41088C1F13}"/>
              </a:ext>
            </a:extLst>
          </p:cNvPr>
          <p:cNvSpPr/>
          <p:nvPr/>
        </p:nvSpPr>
        <p:spPr>
          <a:xfrm>
            <a:off x="1280160" y="4517136"/>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02</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 7">
            <a:extLst>
              <a:ext uri="{FF2B5EF4-FFF2-40B4-BE49-F238E27FC236}">
                <a16:creationId xmlns:a16="http://schemas.microsoft.com/office/drawing/2014/main" id="{63063B32-7CB6-1124-CFD5-71FAA5066085}"/>
              </a:ext>
            </a:extLst>
          </p:cNvPr>
          <p:cNvSpPr/>
          <p:nvPr/>
        </p:nvSpPr>
        <p:spPr>
          <a:xfrm>
            <a:off x="2377440" y="4663440"/>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Refine Financial Proxies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 8">
            <a:extLst>
              <a:ext uri="{FF2B5EF4-FFF2-40B4-BE49-F238E27FC236}">
                <a16:creationId xmlns:a16="http://schemas.microsoft.com/office/drawing/2014/main" id="{B4627EF5-9D72-AEC5-82E3-B724E1C20CEF}"/>
              </a:ext>
            </a:extLst>
          </p:cNvPr>
          <p:cNvSpPr/>
          <p:nvPr/>
        </p:nvSpPr>
        <p:spPr>
          <a:xfrm>
            <a:off x="2377440" y="5285232"/>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Validate monetisation proxies with local stakeholders and use conservative estimates. Research Latvian-specific costs for comparable services (training, counselling, courses).</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Shape 9">
            <a:extLst>
              <a:ext uri="{FF2B5EF4-FFF2-40B4-BE49-F238E27FC236}">
                <a16:creationId xmlns:a16="http://schemas.microsoft.com/office/drawing/2014/main" id="{D015470C-5E2F-EE2F-7DF1-21312684B93C}"/>
              </a:ext>
            </a:extLst>
          </p:cNvPr>
          <p:cNvSpPr/>
          <p:nvPr/>
        </p:nvSpPr>
        <p:spPr>
          <a:xfrm>
            <a:off x="1097280" y="7114032"/>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10">
            <a:extLst>
              <a:ext uri="{FF2B5EF4-FFF2-40B4-BE49-F238E27FC236}">
                <a16:creationId xmlns:a16="http://schemas.microsoft.com/office/drawing/2014/main" id="{55D13579-F7EC-C7CF-8DC0-ACBFA657F48F}"/>
              </a:ext>
            </a:extLst>
          </p:cNvPr>
          <p:cNvSpPr/>
          <p:nvPr/>
        </p:nvSpPr>
        <p:spPr>
          <a:xfrm>
            <a:off x="1280160" y="7114032"/>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03</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 11">
            <a:extLst>
              <a:ext uri="{FF2B5EF4-FFF2-40B4-BE49-F238E27FC236}">
                <a16:creationId xmlns:a16="http://schemas.microsoft.com/office/drawing/2014/main" id="{EC6C76F1-DD33-C5DD-6BE0-054C1E54568B}"/>
              </a:ext>
            </a:extLst>
          </p:cNvPr>
          <p:cNvSpPr/>
          <p:nvPr/>
        </p:nvSpPr>
        <p:spPr>
          <a:xfrm>
            <a:off x="2377440" y="7260336"/>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Track Longitudinal Outcomes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12">
            <a:extLst>
              <a:ext uri="{FF2B5EF4-FFF2-40B4-BE49-F238E27FC236}">
                <a16:creationId xmlns:a16="http://schemas.microsoft.com/office/drawing/2014/main" id="{01C79B77-8F40-9116-828A-820F35A91E15}"/>
              </a:ext>
            </a:extLst>
          </p:cNvPr>
          <p:cNvSpPr/>
          <p:nvPr/>
        </p:nvSpPr>
        <p:spPr>
          <a:xfrm>
            <a:off x="2377440" y="7882128"/>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Extend measurement beyond the intervention period to capture the persistence and drop-off of outcomes over 3–5 years, particularly for skills and employment effects.</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hape 13">
            <a:extLst>
              <a:ext uri="{FF2B5EF4-FFF2-40B4-BE49-F238E27FC236}">
                <a16:creationId xmlns:a16="http://schemas.microsoft.com/office/drawing/2014/main" id="{0D6EA0BB-A6A7-CDF5-2299-8F31471D19FE}"/>
              </a:ext>
            </a:extLst>
          </p:cNvPr>
          <p:cNvSpPr/>
          <p:nvPr/>
        </p:nvSpPr>
        <p:spPr>
          <a:xfrm>
            <a:off x="9418320" y="1920240"/>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 14">
            <a:extLst>
              <a:ext uri="{FF2B5EF4-FFF2-40B4-BE49-F238E27FC236}">
                <a16:creationId xmlns:a16="http://schemas.microsoft.com/office/drawing/2014/main" id="{C11266F9-0D4B-5B52-6514-7A9B3C7F7D05}"/>
              </a:ext>
            </a:extLst>
          </p:cNvPr>
          <p:cNvSpPr/>
          <p:nvPr/>
        </p:nvSpPr>
        <p:spPr>
          <a:xfrm>
            <a:off x="9601200" y="1920240"/>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04</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 15">
            <a:extLst>
              <a:ext uri="{FF2B5EF4-FFF2-40B4-BE49-F238E27FC236}">
                <a16:creationId xmlns:a16="http://schemas.microsoft.com/office/drawing/2014/main" id="{6D30D053-EDE0-2F26-F236-D52A998BFFB0}"/>
              </a:ext>
            </a:extLst>
          </p:cNvPr>
          <p:cNvSpPr/>
          <p:nvPr/>
        </p:nvSpPr>
        <p:spPr>
          <a:xfrm>
            <a:off x="10698480" y="2066544"/>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Engage Stakeholders in Valuation</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 16">
            <a:extLst>
              <a:ext uri="{FF2B5EF4-FFF2-40B4-BE49-F238E27FC236}">
                <a16:creationId xmlns:a16="http://schemas.microsoft.com/office/drawing/2014/main" id="{B34100A3-D487-D28D-7324-65EAF4A4821A}"/>
              </a:ext>
            </a:extLst>
          </p:cNvPr>
          <p:cNvSpPr/>
          <p:nvPr/>
        </p:nvSpPr>
        <p:spPr>
          <a:xfrm>
            <a:off x="10698480" y="2688336"/>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Conduct valuation workshops where participants, families, and educators assess and validate outcome importance and financial proxy appropriateness.</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Shape 17">
            <a:extLst>
              <a:ext uri="{FF2B5EF4-FFF2-40B4-BE49-F238E27FC236}">
                <a16:creationId xmlns:a16="http://schemas.microsoft.com/office/drawing/2014/main" id="{1655B255-CC1F-B8EB-A820-6BF7F408F30A}"/>
              </a:ext>
            </a:extLst>
          </p:cNvPr>
          <p:cNvSpPr/>
          <p:nvPr/>
        </p:nvSpPr>
        <p:spPr>
          <a:xfrm>
            <a:off x="9418320" y="4517136"/>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 18">
            <a:extLst>
              <a:ext uri="{FF2B5EF4-FFF2-40B4-BE49-F238E27FC236}">
                <a16:creationId xmlns:a16="http://schemas.microsoft.com/office/drawing/2014/main" id="{7F4E6A94-AD68-D43B-644A-032CD3043950}"/>
              </a:ext>
            </a:extLst>
          </p:cNvPr>
          <p:cNvSpPr/>
          <p:nvPr/>
        </p:nvSpPr>
        <p:spPr>
          <a:xfrm>
            <a:off x="9601200" y="4517136"/>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05</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 19">
            <a:extLst>
              <a:ext uri="{FF2B5EF4-FFF2-40B4-BE49-F238E27FC236}">
                <a16:creationId xmlns:a16="http://schemas.microsoft.com/office/drawing/2014/main" id="{F4635917-FFB6-18ED-37F4-D27D109BCF2C}"/>
              </a:ext>
            </a:extLst>
          </p:cNvPr>
          <p:cNvSpPr/>
          <p:nvPr/>
        </p:nvSpPr>
        <p:spPr>
          <a:xfrm>
            <a:off x="10698480" y="4663440"/>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Scale Successful Interventions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 20">
            <a:extLst>
              <a:ext uri="{FF2B5EF4-FFF2-40B4-BE49-F238E27FC236}">
                <a16:creationId xmlns:a16="http://schemas.microsoft.com/office/drawing/2014/main" id="{A5E318EA-FF55-21A4-CBDC-FC6CAE95E331}"/>
              </a:ext>
            </a:extLst>
          </p:cNvPr>
          <p:cNvSpPr/>
          <p:nvPr/>
        </p:nvSpPr>
        <p:spPr>
          <a:xfrm>
            <a:off x="10698480" y="5285232"/>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Use SROI evidence to advocate for expanding arts-based education programmes in Daugavpils and other multicultural regions of Latvia and Europe.</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Shape 21">
            <a:extLst>
              <a:ext uri="{FF2B5EF4-FFF2-40B4-BE49-F238E27FC236}">
                <a16:creationId xmlns:a16="http://schemas.microsoft.com/office/drawing/2014/main" id="{BD960520-E189-BAEB-67F4-AB3F57C78A56}"/>
              </a:ext>
            </a:extLst>
          </p:cNvPr>
          <p:cNvSpPr/>
          <p:nvPr/>
        </p:nvSpPr>
        <p:spPr>
          <a:xfrm>
            <a:off x="9418320" y="7114032"/>
            <a:ext cx="7772400" cy="2340864"/>
          </a:xfrm>
          <a:prstGeom prst="rect">
            <a:avLst/>
          </a:prstGeom>
          <a:solidFill>
            <a:srgbClr val="E7624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6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22">
            <a:extLst>
              <a:ext uri="{FF2B5EF4-FFF2-40B4-BE49-F238E27FC236}">
                <a16:creationId xmlns:a16="http://schemas.microsoft.com/office/drawing/2014/main" id="{C315BBE1-9C66-CF1E-EE10-FB046026EA4B}"/>
              </a:ext>
            </a:extLst>
          </p:cNvPr>
          <p:cNvSpPr/>
          <p:nvPr/>
        </p:nvSpPr>
        <p:spPr>
          <a:xfrm>
            <a:off x="9601200" y="7114032"/>
            <a:ext cx="1005840" cy="2340864"/>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itchFamily="34" charset="0"/>
                <a:ea typeface="Georgia" pitchFamily="34" charset="-122"/>
                <a:cs typeface="Georgia" pitchFamily="34" charset="-120"/>
              </a:rPr>
              <a:t>06</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 23">
            <a:extLst>
              <a:ext uri="{FF2B5EF4-FFF2-40B4-BE49-F238E27FC236}">
                <a16:creationId xmlns:a16="http://schemas.microsoft.com/office/drawing/2014/main" id="{2FDB3687-E9F2-4859-C954-157FFF301BED}"/>
              </a:ext>
            </a:extLst>
          </p:cNvPr>
          <p:cNvSpPr/>
          <p:nvPr/>
        </p:nvSpPr>
        <p:spPr>
          <a:xfrm>
            <a:off x="10698480" y="7260336"/>
            <a:ext cx="621792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itchFamily="34" charset="0"/>
                <a:ea typeface="Trebuchet MS" pitchFamily="34" charset="-122"/>
                <a:cs typeface="Trebuchet MS" pitchFamily="34" charset="-120"/>
              </a:rPr>
              <a:t>Report for Multiple Audiences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 24">
            <a:extLst>
              <a:ext uri="{FF2B5EF4-FFF2-40B4-BE49-F238E27FC236}">
                <a16:creationId xmlns:a16="http://schemas.microsoft.com/office/drawing/2014/main" id="{8EEE877A-F889-B407-0EE4-856BD3D8EE20}"/>
              </a:ext>
            </a:extLst>
          </p:cNvPr>
          <p:cNvSpPr/>
          <p:nvPr/>
        </p:nvSpPr>
        <p:spPr>
          <a:xfrm>
            <a:off x="10698480" y="7882128"/>
            <a:ext cx="6217920" cy="14630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itchFamily="34" charset="0"/>
                <a:ea typeface="Calibri" pitchFamily="34" charset="-122"/>
                <a:cs typeface="Calibri" pitchFamily="34" charset="-120"/>
              </a:rPr>
              <a:t>Produce both detailed academic reports and accessible summaries for policymakers, funders, and community partners to maximise the evidence impact.</a:t>
            </a:r>
            <a:endParaRPr kumimoji="0" lang="en-US" sz="1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998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05DCFC62-2564-0BA1-D38A-2D403DFDC7F1}"/>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F5CA8CF-1716-9458-63F0-244D385E3293}"/>
              </a:ext>
            </a:extLst>
          </p:cNvPr>
          <p:cNvPicPr>
            <a:picLocks noChangeAspect="1"/>
          </p:cNvPicPr>
          <p:nvPr/>
        </p:nvPicPr>
        <p:blipFill>
          <a:blip r:embed="rId2">
            <a:duotone>
              <a:prstClr val="black"/>
              <a:srgbClr val="E76240">
                <a:tint val="45000"/>
                <a:satMod val="400000"/>
              </a:srgbClr>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827792" y="1836964"/>
            <a:ext cx="4632416" cy="4632416"/>
          </a:xfrm>
          <a:prstGeom prst="rect">
            <a:avLst/>
          </a:prstGeom>
        </p:spPr>
      </p:pic>
      <p:sp>
        <p:nvSpPr>
          <p:cNvPr id="3" name="Text 2">
            <a:extLst>
              <a:ext uri="{FF2B5EF4-FFF2-40B4-BE49-F238E27FC236}">
                <a16:creationId xmlns:a16="http://schemas.microsoft.com/office/drawing/2014/main" id="{9D4621B3-5FD8-398B-03D7-F139385D0FDC}"/>
              </a:ext>
            </a:extLst>
          </p:cNvPr>
          <p:cNvSpPr/>
          <p:nvPr/>
        </p:nvSpPr>
        <p:spPr>
          <a:xfrm>
            <a:off x="2743200" y="6795952"/>
            <a:ext cx="12801600" cy="146304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Calibri" pitchFamily="34" charset="-122"/>
                <a:cs typeface="Calibri" pitchFamily="34" charset="-120"/>
              </a:rPr>
              <a:t>Every €1 invested in cultural literacy </a:t>
            </a:r>
            <a:r>
              <a:rPr kumimoji="0" lang="en-US" sz="3200" b="0" i="0" u="none" strike="noStrike" kern="1200" cap="none" spc="0" normalizeH="0" baseline="0" noProof="0" dirty="0" err="1">
                <a:ln>
                  <a:noFill/>
                </a:ln>
                <a:solidFill>
                  <a:prstClr val="white"/>
                </a:solidFill>
                <a:effectLst/>
                <a:uLnTx/>
                <a:uFillTx/>
                <a:latin typeface="Calibri"/>
                <a:ea typeface="Calibri" pitchFamily="34" charset="-122"/>
                <a:cs typeface="Calibri" pitchFamily="34" charset="-120"/>
              </a:rPr>
              <a:t>programmes</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br>
              <a:rPr kumimoji="0" lang="en-US" sz="3200" b="0" i="0" u="none" strike="noStrike" kern="1200" cap="none" spc="0" normalizeH="0" baseline="0" noProof="0" dirty="0">
                <a:ln>
                  <a:noFill/>
                </a:ln>
                <a:solidFill>
                  <a:prstClr val="white"/>
                </a:solidFill>
                <a:effectLst/>
                <a:uLnTx/>
                <a:uFillTx/>
                <a:latin typeface="Calibri"/>
                <a:ea typeface="+mn-ea"/>
                <a:cs typeface="+mn-cs"/>
              </a:rPr>
            </a:br>
            <a:r>
              <a:rPr kumimoji="0" lang="en-US" sz="3200" b="0" i="0" u="none" strike="noStrike" kern="1200" cap="none" spc="0" normalizeH="0" baseline="0" noProof="0" dirty="0">
                <a:ln>
                  <a:noFill/>
                </a:ln>
                <a:solidFill>
                  <a:prstClr val="white"/>
                </a:solidFill>
                <a:effectLst/>
                <a:uLnTx/>
                <a:uFillTx/>
                <a:latin typeface="Calibri"/>
                <a:ea typeface="Calibri" pitchFamily="34" charset="-122"/>
                <a:cs typeface="Calibri" pitchFamily="34" charset="-120"/>
              </a:rPr>
              <a:t>generates multiple in value.</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 1">
            <a:extLst>
              <a:ext uri="{FF2B5EF4-FFF2-40B4-BE49-F238E27FC236}">
                <a16:creationId xmlns:a16="http://schemas.microsoft.com/office/drawing/2014/main" id="{61D34D7D-4B2A-E9B0-BB9B-FCEF973307FF}"/>
              </a:ext>
            </a:extLst>
          </p:cNvPr>
          <p:cNvSpPr/>
          <p:nvPr/>
        </p:nvSpPr>
        <p:spPr>
          <a:xfrm>
            <a:off x="669471" y="576398"/>
            <a:ext cx="16949057" cy="73152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a:ea typeface="Georgia" pitchFamily="34" charset="-122"/>
                <a:cs typeface="Georgia" pitchFamily="34" charset="-120"/>
              </a:rPr>
              <a:t>Arts-Based Education Works</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83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D8105FC4-B494-6F67-5BFD-0029B96CB722}"/>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2F54EAD4-BD4F-EF61-6DDC-AA727A8804A4}"/>
              </a:ext>
            </a:extLst>
          </p:cNvPr>
          <p:cNvSpPr txBox="1"/>
          <p:nvPr/>
        </p:nvSpPr>
        <p:spPr>
          <a:xfrm>
            <a:off x="760664" y="447547"/>
            <a:ext cx="5966707" cy="1151149"/>
          </a:xfrm>
          <a:prstGeom prst="rect">
            <a:avLst/>
          </a:prstGeom>
        </p:spPr>
        <p:txBody>
          <a:bodyPr wrap="square" lIns="0" tIns="0" rIns="0" bIns="0" rtlCol="0" anchor="t">
            <a:spAutoFit/>
          </a:bodyPr>
          <a:lstStyle/>
          <a:p>
            <a:pPr marL="0" marR="0" lvl="0" indent="0" algn="just" defTabSz="914400" rtl="0" eaLnBrk="1" fontAlgn="auto" latinLnBrk="0" hangingPunct="1">
              <a:lnSpc>
                <a:spcPts val="4632"/>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95000"/>
                </a:prstClr>
              </a:solidFill>
              <a:effectLst/>
              <a:uLnTx/>
              <a:uFillTx/>
              <a:latin typeface="Aptos" panose="020B0004020202020204" pitchFamily="34" charset="0"/>
              <a:ea typeface="Times New Roman" panose="02020603050405020304" pitchFamily="18" charset="0"/>
              <a:cs typeface="Poppins"/>
              <a:sym typeface="Poppins"/>
            </a:endParaRPr>
          </a:p>
          <a:p>
            <a:pPr marL="0" marR="0" lvl="0" indent="0" algn="just" defTabSz="914400" rtl="0" eaLnBrk="1" fontAlgn="auto" latinLnBrk="0" hangingPunct="1">
              <a:lnSpc>
                <a:spcPts val="4632"/>
              </a:lnSpc>
              <a:spcBef>
                <a:spcPts val="0"/>
              </a:spcBef>
              <a:spcAft>
                <a:spcPts val="0"/>
              </a:spcAft>
              <a:buClrTx/>
              <a:buSzTx/>
              <a:buFontTx/>
              <a:buNone/>
              <a:tabLst/>
              <a:defRPr/>
            </a:pPr>
            <a:endParaRPr kumimoji="0" lang="en-US" sz="3308" b="0" i="0" u="none" strike="noStrike" kern="1200" cap="none" spc="0" normalizeH="0" baseline="0" noProof="0" dirty="0">
              <a:ln>
                <a:noFill/>
              </a:ln>
              <a:solidFill>
                <a:srgbClr val="FFFFFF"/>
              </a:solidFill>
              <a:effectLst/>
              <a:uLnTx/>
              <a:uFillTx/>
              <a:latin typeface="Poppins"/>
              <a:ea typeface="Poppins"/>
              <a:cs typeface="Poppins"/>
              <a:sym typeface="Poppins"/>
            </a:endParaRPr>
          </a:p>
        </p:txBody>
      </p:sp>
      <p:pic>
        <p:nvPicPr>
          <p:cNvPr id="6" name="Obraz 5">
            <a:extLst>
              <a:ext uri="{FF2B5EF4-FFF2-40B4-BE49-F238E27FC236}">
                <a16:creationId xmlns:a16="http://schemas.microsoft.com/office/drawing/2014/main" id="{678382A2-B256-2803-8AA8-C600B7340986}"/>
              </a:ext>
            </a:extLst>
          </p:cNvPr>
          <p:cNvPicPr>
            <a:picLocks noChangeAspect="1"/>
          </p:cNvPicPr>
          <p:nvPr/>
        </p:nvPicPr>
        <p:blipFill>
          <a:blip r:embed="rId2"/>
          <a:stretch>
            <a:fillRect/>
          </a:stretch>
        </p:blipFill>
        <p:spPr>
          <a:xfrm>
            <a:off x="130629" y="4326526"/>
            <a:ext cx="10450286" cy="5960474"/>
          </a:xfrm>
          <a:prstGeom prst="rect">
            <a:avLst/>
          </a:prstGeom>
        </p:spPr>
      </p:pic>
      <p:pic>
        <p:nvPicPr>
          <p:cNvPr id="2" name="Obraz 1">
            <a:extLst>
              <a:ext uri="{FF2B5EF4-FFF2-40B4-BE49-F238E27FC236}">
                <a16:creationId xmlns:a16="http://schemas.microsoft.com/office/drawing/2014/main" id="{18C84EA4-7306-1791-0B07-6B34E97E1192}"/>
              </a:ext>
            </a:extLst>
          </p:cNvPr>
          <p:cNvPicPr>
            <a:picLocks noChangeAspect="1"/>
          </p:cNvPicPr>
          <p:nvPr/>
        </p:nvPicPr>
        <p:blipFill>
          <a:blip r:embed="rId3"/>
          <a:stretch>
            <a:fillRect/>
          </a:stretch>
        </p:blipFill>
        <p:spPr>
          <a:xfrm>
            <a:off x="8311242" y="162171"/>
            <a:ext cx="9846129" cy="5678456"/>
          </a:xfrm>
          <a:prstGeom prst="rect">
            <a:avLst/>
          </a:prstGeom>
        </p:spPr>
      </p:pic>
    </p:spTree>
    <p:extLst>
      <p:ext uri="{BB962C8B-B14F-4D97-AF65-F5344CB8AC3E}">
        <p14:creationId xmlns:p14="http://schemas.microsoft.com/office/powerpoint/2010/main" val="312303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177A35AE-3250-7914-663B-0143DDD00FE3}"/>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4B38058E-06F7-BFDD-EC6A-11D5BCA34993}"/>
              </a:ext>
            </a:extLst>
          </p:cNvPr>
          <p:cNvSpPr txBox="1"/>
          <p:nvPr/>
        </p:nvSpPr>
        <p:spPr>
          <a:xfrm>
            <a:off x="1044624" y="350735"/>
            <a:ext cx="11963400" cy="830997"/>
          </a:xfrm>
          <a:prstGeom prst="rect">
            <a:avLst/>
          </a:prstGeom>
          <a:noFill/>
        </p:spPr>
        <p:txBody>
          <a:bodyPr wrap="square">
            <a:spAutoFit/>
          </a:bodyPr>
          <a:lstStyle/>
          <a:p>
            <a:pPr lvl="0" algn="ctr">
              <a:defRPr/>
            </a:pPr>
            <a:r>
              <a:rPr lang="pl-PL" sz="4800" b="1" dirty="0" err="1">
                <a:solidFill>
                  <a:srgbClr val="FF0000"/>
                </a:solidFill>
              </a:rPr>
              <a:t>Final</a:t>
            </a:r>
            <a:r>
              <a:rPr lang="pl-PL" sz="4800" b="1" dirty="0">
                <a:solidFill>
                  <a:srgbClr val="FF0000"/>
                </a:solidFill>
              </a:rPr>
              <a:t> </a:t>
            </a:r>
            <a:r>
              <a:rPr lang="pl-PL" sz="4800" b="1" dirty="0" err="1">
                <a:solidFill>
                  <a:srgbClr val="FF0000"/>
                </a:solidFill>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34318837-58CB-1B09-E9F5-164856E26E99}"/>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075FA3F4-F23D-CC1D-313C-7FB30835E8E6}"/>
              </a:ext>
            </a:extLst>
          </p:cNvPr>
          <p:cNvSpPr txBox="1"/>
          <p:nvPr/>
        </p:nvSpPr>
        <p:spPr>
          <a:xfrm>
            <a:off x="1175253" y="3669099"/>
            <a:ext cx="16709976" cy="4154984"/>
          </a:xfrm>
          <a:prstGeom prst="rect">
            <a:avLst/>
          </a:prstGeom>
          <a:noFill/>
        </p:spPr>
        <p:txBody>
          <a:bodyPr wrap="square">
            <a:spAutoFit/>
          </a:bodyPr>
          <a:lstStyle/>
          <a:p>
            <a:pPr marL="457200" indent="-457200">
              <a:buFont typeface="Arial" panose="020B0604020202020204" pitchFamily="34" charset="0"/>
              <a:buChar char="•"/>
            </a:pPr>
            <a:r>
              <a:rPr lang="en-US" sz="4400" dirty="0">
                <a:solidFill>
                  <a:schemeClr val="bg1"/>
                </a:solidFill>
                <a:latin typeface="Aptos" panose="020B0004020202020204" pitchFamily="34" charset="0"/>
              </a:rPr>
              <a:t>The CLIVIE project is the first to </a:t>
            </a:r>
            <a:r>
              <a:rPr lang="en-US" sz="4400" dirty="0" err="1">
                <a:solidFill>
                  <a:schemeClr val="bg1"/>
                </a:solidFill>
                <a:latin typeface="Aptos" panose="020B0004020202020204" pitchFamily="34" charset="0"/>
              </a:rPr>
              <a:t>utilise</a:t>
            </a:r>
            <a:r>
              <a:rPr lang="en-US" sz="4400" dirty="0">
                <a:solidFill>
                  <a:schemeClr val="bg1"/>
                </a:solidFill>
                <a:latin typeface="Aptos" panose="020B0004020202020204" pitchFamily="34" charset="0"/>
              </a:rPr>
              <a:t> the SROI method to estimate the impact of cultural education. </a:t>
            </a:r>
            <a:endParaRPr lang="pl-PL" sz="4400" dirty="0">
              <a:solidFill>
                <a:schemeClr val="bg1"/>
              </a:solidFill>
              <a:latin typeface="Aptos" panose="020B0004020202020204" pitchFamily="34" charset="0"/>
            </a:endParaRPr>
          </a:p>
          <a:p>
            <a:pPr marL="457200" indent="-457200">
              <a:buFont typeface="Arial" panose="020B0604020202020204" pitchFamily="34" charset="0"/>
              <a:buChar char="•"/>
            </a:pPr>
            <a:endParaRPr lang="pl-PL" sz="4400" dirty="0">
              <a:solidFill>
                <a:schemeClr val="bg1"/>
              </a:solidFill>
              <a:latin typeface="Aptos" panose="020B0004020202020204" pitchFamily="34" charset="0"/>
            </a:endParaRPr>
          </a:p>
          <a:p>
            <a:pPr marL="457200" indent="-457200">
              <a:buFont typeface="Arial" panose="020B0604020202020204" pitchFamily="34" charset="0"/>
              <a:buChar char="•"/>
            </a:pPr>
            <a:r>
              <a:rPr lang="en-US" sz="4400" dirty="0">
                <a:solidFill>
                  <a:schemeClr val="bg1"/>
                </a:solidFill>
                <a:latin typeface="Aptos" panose="020B0004020202020204" pitchFamily="34" charset="0"/>
              </a:rPr>
              <a:t>Furthermore, the CLIVIE project applies for the first time the SROI framework to relatively small-scale projects in terms of investment.</a:t>
            </a:r>
            <a:endParaRPr lang="pl-PL" sz="3200" dirty="0">
              <a:solidFill>
                <a:schemeClr val="bg1"/>
              </a:solidFill>
              <a:latin typeface="Aptos" panose="020B0004020202020204" pitchFamily="34" charset="0"/>
            </a:endParaRPr>
          </a:p>
        </p:txBody>
      </p:sp>
      <p:pic>
        <p:nvPicPr>
          <p:cNvPr id="5" name="Grafika 4" descr="Uniesiony kciuk kontur">
            <a:extLst>
              <a:ext uri="{FF2B5EF4-FFF2-40B4-BE49-F238E27FC236}">
                <a16:creationId xmlns:a16="http://schemas.microsoft.com/office/drawing/2014/main" id="{5F98BC11-10D4-53ED-5F89-5FEECC8C73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99795" y="1727567"/>
            <a:ext cx="914400" cy="914400"/>
          </a:xfrm>
          <a:prstGeom prst="rect">
            <a:avLst/>
          </a:prstGeom>
        </p:spPr>
      </p:pic>
    </p:spTree>
    <p:extLst>
      <p:ext uri="{BB962C8B-B14F-4D97-AF65-F5344CB8AC3E}">
        <p14:creationId xmlns:p14="http://schemas.microsoft.com/office/powerpoint/2010/main" val="272383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EC159C30-0F22-DB05-E2AA-C9979CDB177E}"/>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D5C1E4B7-9AA4-F54A-80B5-44262A8DAC53}"/>
              </a:ext>
            </a:extLst>
          </p:cNvPr>
          <p:cNvSpPr txBox="1"/>
          <p:nvPr/>
        </p:nvSpPr>
        <p:spPr>
          <a:xfrm>
            <a:off x="1044624" y="350735"/>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Final</a:t>
            </a:r>
            <a:r>
              <a:rPr kumimoji="0" lang="pl-PL" sz="4800" b="1" i="0" u="none" strike="noStrike" kern="1200" cap="none" spc="0" normalizeH="0" baseline="0" noProof="0" dirty="0">
                <a:ln>
                  <a:noFill/>
                </a:ln>
                <a:solidFill>
                  <a:srgbClr val="FF0000"/>
                </a:solidFill>
                <a:effectLst/>
                <a:uLnTx/>
                <a:uFillTx/>
                <a:latin typeface="Aptos" panose="02110004020202020204"/>
                <a:ea typeface="+mn-ea"/>
                <a:cs typeface="+mn-cs"/>
              </a:rPr>
              <a:t> </a:t>
            </a: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94E89302-7679-4C56-59A6-1525ED601697}"/>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B72167E6-EC30-924A-0085-C98F884E0EEB}"/>
              </a:ext>
            </a:extLst>
          </p:cNvPr>
          <p:cNvSpPr txBox="1"/>
          <p:nvPr/>
        </p:nvSpPr>
        <p:spPr>
          <a:xfrm>
            <a:off x="1322210" y="1856627"/>
            <a:ext cx="16709976" cy="8156079"/>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SGH performed a crucial "moderator function," harmonizing different cultural and organizational perspectives across 7 countries. </a:t>
            </a: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By providing a unified SROI framework and assigning dedicated advisers to each partner, SGH ensured that despite local differences, the final results are comparable and meet rigorous scientific standards.</a:t>
            </a: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5" name="Grafika 4" descr="Uniesiony kciuk kontur">
            <a:extLst>
              <a:ext uri="{FF2B5EF4-FFF2-40B4-BE49-F238E27FC236}">
                <a16:creationId xmlns:a16="http://schemas.microsoft.com/office/drawing/2014/main" id="{C11578AB-5FD0-C075-771A-757569185C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22210" y="766233"/>
            <a:ext cx="914400" cy="914400"/>
          </a:xfrm>
          <a:prstGeom prst="rect">
            <a:avLst/>
          </a:prstGeom>
        </p:spPr>
      </p:pic>
    </p:spTree>
    <p:extLst>
      <p:ext uri="{BB962C8B-B14F-4D97-AF65-F5344CB8AC3E}">
        <p14:creationId xmlns:p14="http://schemas.microsoft.com/office/powerpoint/2010/main" val="309439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0C567F3-C666-3BE8-7577-7B7ED28F27BE}"/>
              </a:ext>
            </a:extLst>
          </p:cNvPr>
          <p:cNvPicPr>
            <a:picLocks noChangeAspect="1"/>
          </p:cNvPicPr>
          <p:nvPr/>
        </p:nvPicPr>
        <p:blipFill>
          <a:blip r:embed="rId2"/>
          <a:stretch>
            <a:fillRect/>
          </a:stretch>
        </p:blipFill>
        <p:spPr>
          <a:xfrm>
            <a:off x="13200700" y="484571"/>
            <a:ext cx="4322439" cy="1408298"/>
          </a:xfrm>
          <a:prstGeom prst="rect">
            <a:avLst/>
          </a:prstGeom>
        </p:spPr>
      </p:pic>
      <p:sp>
        <p:nvSpPr>
          <p:cNvPr id="8" name="pole tekstowe 7">
            <a:extLst>
              <a:ext uri="{FF2B5EF4-FFF2-40B4-BE49-F238E27FC236}">
                <a16:creationId xmlns:a16="http://schemas.microsoft.com/office/drawing/2014/main" id="{9694F34D-7BC3-B75C-B2B4-F5D79A50AF0B}"/>
              </a:ext>
            </a:extLst>
          </p:cNvPr>
          <p:cNvSpPr txBox="1"/>
          <p:nvPr/>
        </p:nvSpPr>
        <p:spPr>
          <a:xfrm>
            <a:off x="1303021" y="680888"/>
            <a:ext cx="11897679" cy="1015663"/>
          </a:xfrm>
          <a:prstGeom prst="rect">
            <a:avLst/>
          </a:prstGeom>
          <a:noFill/>
        </p:spPr>
        <p:txBody>
          <a:bodyPr wrap="square">
            <a:spAutoFit/>
          </a:bodyPr>
          <a:lstStyle/>
          <a:p>
            <a:pPr algn="ctr"/>
            <a:r>
              <a:rPr lang="pl-PL" sz="6000" dirty="0"/>
              <a:t>Presentation </a:t>
            </a:r>
            <a:r>
              <a:rPr lang="pl-PL" sz="6000" dirty="0" err="1"/>
              <a:t>Structure</a:t>
            </a:r>
            <a:endParaRPr lang="pl-PL" sz="6000" dirty="0"/>
          </a:p>
        </p:txBody>
      </p:sp>
      <p:graphicFrame>
        <p:nvGraphicFramePr>
          <p:cNvPr id="10" name="TextBox 2">
            <a:extLst>
              <a:ext uri="{FF2B5EF4-FFF2-40B4-BE49-F238E27FC236}">
                <a16:creationId xmlns:a16="http://schemas.microsoft.com/office/drawing/2014/main" id="{74B7CC99-C5A3-148C-F70E-1CB2C524CC08}"/>
              </a:ext>
            </a:extLst>
          </p:cNvPr>
          <p:cNvGraphicFramePr/>
          <p:nvPr>
            <p:extLst>
              <p:ext uri="{D42A27DB-BD31-4B8C-83A1-F6EECF244321}">
                <p14:modId xmlns:p14="http://schemas.microsoft.com/office/powerpoint/2010/main" val="2972210576"/>
              </p:ext>
            </p:extLst>
          </p:nvPr>
        </p:nvGraphicFramePr>
        <p:xfrm>
          <a:off x="304800" y="2148753"/>
          <a:ext cx="17467900" cy="7653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6E5FAB13-2D3C-7B98-2282-0E187F587182}"/>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FC172F40-8B53-FBFF-7C60-00F11C777F2A}"/>
              </a:ext>
            </a:extLst>
          </p:cNvPr>
          <p:cNvSpPr txBox="1"/>
          <p:nvPr/>
        </p:nvSpPr>
        <p:spPr>
          <a:xfrm>
            <a:off x="1044624" y="350735"/>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Final</a:t>
            </a:r>
            <a:r>
              <a:rPr kumimoji="0" lang="pl-PL" sz="4800" b="1" i="0" u="none" strike="noStrike" kern="1200" cap="none" spc="0" normalizeH="0" baseline="0" noProof="0" dirty="0">
                <a:ln>
                  <a:noFill/>
                </a:ln>
                <a:solidFill>
                  <a:srgbClr val="FF0000"/>
                </a:solidFill>
                <a:effectLst/>
                <a:uLnTx/>
                <a:uFillTx/>
                <a:latin typeface="Aptos" panose="02110004020202020204"/>
                <a:ea typeface="+mn-ea"/>
                <a:cs typeface="+mn-cs"/>
              </a:rPr>
              <a:t> </a:t>
            </a: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14D8D590-E496-9251-022F-AC6BA1E6905A}"/>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FA06F3B8-8EDD-567F-A581-D14563CF325E}"/>
              </a:ext>
            </a:extLst>
          </p:cNvPr>
          <p:cNvSpPr txBox="1"/>
          <p:nvPr/>
        </p:nvSpPr>
        <p:spPr>
          <a:xfrm>
            <a:off x="1322210" y="1856627"/>
            <a:ext cx="16709976" cy="566308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The 28 Case Studies conducted across 7 countries (Poland, Germany, Czech Republic, Lithuania, Latvia, Finland, Italy) proved that the SROI framework is universal and can be successfully applied in diverse national contexts. </a:t>
            </a: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5" name="Grafika 4" descr="Uniesiony kciuk kontur">
            <a:extLst>
              <a:ext uri="{FF2B5EF4-FFF2-40B4-BE49-F238E27FC236}">
                <a16:creationId xmlns:a16="http://schemas.microsoft.com/office/drawing/2014/main" id="{2EABAE16-AC07-A59E-34E2-99A6B1E8F8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7810" y="1614835"/>
            <a:ext cx="914400" cy="914400"/>
          </a:xfrm>
          <a:prstGeom prst="rect">
            <a:avLst/>
          </a:prstGeom>
        </p:spPr>
      </p:pic>
    </p:spTree>
    <p:extLst>
      <p:ext uri="{BB962C8B-B14F-4D97-AF65-F5344CB8AC3E}">
        <p14:creationId xmlns:p14="http://schemas.microsoft.com/office/powerpoint/2010/main" val="55577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EB607CC6-924E-F3E9-E51A-9A85D0955A12}"/>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E341C5A5-19F1-4F02-1C42-E98BB0BF7C75}"/>
              </a:ext>
            </a:extLst>
          </p:cNvPr>
          <p:cNvSpPr txBox="1"/>
          <p:nvPr/>
        </p:nvSpPr>
        <p:spPr>
          <a:xfrm>
            <a:off x="1044624" y="350735"/>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Final</a:t>
            </a:r>
            <a:r>
              <a:rPr kumimoji="0" lang="pl-PL" sz="4800" b="1" i="0" u="none" strike="noStrike" kern="1200" cap="none" spc="0" normalizeH="0" baseline="0" noProof="0" dirty="0">
                <a:ln>
                  <a:noFill/>
                </a:ln>
                <a:solidFill>
                  <a:srgbClr val="FF0000"/>
                </a:solidFill>
                <a:effectLst/>
                <a:uLnTx/>
                <a:uFillTx/>
                <a:latin typeface="Aptos" panose="02110004020202020204"/>
                <a:ea typeface="+mn-ea"/>
                <a:cs typeface="+mn-cs"/>
              </a:rPr>
              <a:t> </a:t>
            </a:r>
            <a:r>
              <a:rPr kumimoji="0" lang="pl-PL" sz="4800" b="1" i="0" u="none" strike="noStrike" kern="1200" cap="none" spc="0" normalizeH="0" baseline="0" noProof="0" dirty="0" err="1">
                <a:ln>
                  <a:noFill/>
                </a:ln>
                <a:solidFill>
                  <a:srgbClr val="FF0000"/>
                </a:solidFill>
                <a:effectLst/>
                <a:uLnTx/>
                <a:uFillTx/>
                <a:latin typeface="Aptos" panose="02110004020202020204"/>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ACC10146-4748-F390-5201-F871AFD093FD}"/>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CD9A7611-B69E-0875-31F8-15F7FD2D0FE4}"/>
              </a:ext>
            </a:extLst>
          </p:cNvPr>
          <p:cNvSpPr txBox="1"/>
          <p:nvPr/>
        </p:nvSpPr>
        <p:spPr>
          <a:xfrm>
            <a:off x="1322210" y="1856627"/>
            <a:ext cx="16709976" cy="6550319"/>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Through the application of SROI, it has been proven that increasing cultural literacy among youth yields tangible socio-economic value. </a:t>
            </a: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The demonstrated positive </a:t>
            </a:r>
            <a:r>
              <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SROI </a:t>
            </a:r>
            <a:r>
              <a:rPr kumimoji="0" lang="en-US"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provides a powerful argument for the continued public funding of arts programs (e.g., within the Horizon Europe framework).</a:t>
            </a:r>
            <a:endParaRPr kumimoji="0" lang="pl-PL" sz="4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5" name="Grafika 4" descr="Uniesiony kciuk kontur">
            <a:extLst>
              <a:ext uri="{FF2B5EF4-FFF2-40B4-BE49-F238E27FC236}">
                <a16:creationId xmlns:a16="http://schemas.microsoft.com/office/drawing/2014/main" id="{63C800D7-51BF-3B39-38F9-47C7B66B5D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7810" y="1614835"/>
            <a:ext cx="914400" cy="914400"/>
          </a:xfrm>
          <a:prstGeom prst="rect">
            <a:avLst/>
          </a:prstGeom>
        </p:spPr>
      </p:pic>
    </p:spTree>
    <p:extLst>
      <p:ext uri="{BB962C8B-B14F-4D97-AF65-F5344CB8AC3E}">
        <p14:creationId xmlns:p14="http://schemas.microsoft.com/office/powerpoint/2010/main" val="415331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F91701DC-8116-0F1D-4119-CC784F95A8D8}"/>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12AB0C3D-510A-B717-50C4-D2ED4A181C45}"/>
              </a:ext>
            </a:extLst>
          </p:cNvPr>
          <p:cNvSpPr txBox="1"/>
          <p:nvPr/>
        </p:nvSpPr>
        <p:spPr>
          <a:xfrm>
            <a:off x="832756" y="435659"/>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rial"/>
                <a:ea typeface="+mn-ea"/>
                <a:cs typeface="+mn-cs"/>
              </a:rPr>
              <a:t>Final</a:t>
            </a:r>
            <a:r>
              <a:rPr kumimoji="0" lang="pl-PL" sz="4800" b="1" i="0" u="none" strike="noStrike" kern="1200" cap="none" spc="0" normalizeH="0" baseline="0" noProof="0" dirty="0">
                <a:ln>
                  <a:noFill/>
                </a:ln>
                <a:solidFill>
                  <a:srgbClr val="FF0000"/>
                </a:solidFill>
                <a:effectLst/>
                <a:uLnTx/>
                <a:uFillTx/>
                <a:latin typeface="Arial"/>
                <a:ea typeface="+mn-ea"/>
                <a:cs typeface="+mn-cs"/>
              </a:rPr>
              <a:t> </a:t>
            </a:r>
            <a:r>
              <a:rPr kumimoji="0" lang="pl-PL" sz="4800" b="1" i="0" u="none" strike="noStrike" kern="1200" cap="none" spc="0" normalizeH="0" baseline="0" noProof="0" dirty="0" err="1">
                <a:ln>
                  <a:noFill/>
                </a:ln>
                <a:solidFill>
                  <a:srgbClr val="FF0000"/>
                </a:solidFill>
                <a:effectLst/>
                <a:uLnTx/>
                <a:uFillTx/>
                <a:latin typeface="Arial"/>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84E405C8-DD25-9470-6B4A-98674735D545}"/>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D7B3417A-8629-E0FC-D1C7-D605D0DEFED8}"/>
              </a:ext>
            </a:extLst>
          </p:cNvPr>
          <p:cNvSpPr txBox="1"/>
          <p:nvPr/>
        </p:nvSpPr>
        <p:spPr>
          <a:xfrm>
            <a:off x="851807" y="3503300"/>
            <a:ext cx="16584385" cy="4708981"/>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The final analysis validated the causal pathway: from engagement in the arts (Input), through the growth of empathy and critical thinking (Outcome), to enhanced social cohesion and reduced polarization among youth (Impact).</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3600" dirty="0">
              <a:solidFill>
                <a:prstClr val="white"/>
              </a:solidFill>
              <a:latin typeface="Aptos" panose="02110004020202020204"/>
            </a:endParaRPr>
          </a:p>
        </p:txBody>
      </p:sp>
      <p:pic>
        <p:nvPicPr>
          <p:cNvPr id="2" name="Grafika 1" descr="Uniesiony kciuk kontur">
            <a:extLst>
              <a:ext uri="{FF2B5EF4-FFF2-40B4-BE49-F238E27FC236}">
                <a16:creationId xmlns:a16="http://schemas.microsoft.com/office/drawing/2014/main" id="{AB2E65F0-21CB-C56F-B299-C916FEDD4B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2756" y="1943771"/>
            <a:ext cx="914400" cy="914400"/>
          </a:xfrm>
          <a:prstGeom prst="rect">
            <a:avLst/>
          </a:prstGeom>
        </p:spPr>
      </p:pic>
    </p:spTree>
    <p:extLst>
      <p:ext uri="{BB962C8B-B14F-4D97-AF65-F5344CB8AC3E}">
        <p14:creationId xmlns:p14="http://schemas.microsoft.com/office/powerpoint/2010/main" val="427051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04E0342D-FD29-0796-1568-5AB3253ADC13}"/>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D24D0E3E-F6FA-2B56-2AD2-02A9188CCDEE}"/>
              </a:ext>
            </a:extLst>
          </p:cNvPr>
          <p:cNvSpPr txBox="1"/>
          <p:nvPr/>
        </p:nvSpPr>
        <p:spPr>
          <a:xfrm>
            <a:off x="832756" y="435659"/>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rial"/>
                <a:ea typeface="+mn-ea"/>
                <a:cs typeface="+mn-cs"/>
              </a:rPr>
              <a:t>Final</a:t>
            </a:r>
            <a:r>
              <a:rPr kumimoji="0" lang="pl-PL" sz="4800" b="1" i="0" u="none" strike="noStrike" kern="1200" cap="none" spc="0" normalizeH="0" baseline="0" noProof="0" dirty="0">
                <a:ln>
                  <a:noFill/>
                </a:ln>
                <a:solidFill>
                  <a:srgbClr val="FF0000"/>
                </a:solidFill>
                <a:effectLst/>
                <a:uLnTx/>
                <a:uFillTx/>
                <a:latin typeface="Arial"/>
                <a:ea typeface="+mn-ea"/>
                <a:cs typeface="+mn-cs"/>
              </a:rPr>
              <a:t> </a:t>
            </a:r>
            <a:r>
              <a:rPr kumimoji="0" lang="pl-PL" sz="4800" b="1" i="0" u="none" strike="noStrike" kern="1200" cap="none" spc="0" normalizeH="0" baseline="0" noProof="0" dirty="0" err="1">
                <a:ln>
                  <a:noFill/>
                </a:ln>
                <a:solidFill>
                  <a:srgbClr val="FF0000"/>
                </a:solidFill>
                <a:effectLst/>
                <a:uLnTx/>
                <a:uFillTx/>
                <a:latin typeface="Arial"/>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9A534F87-CB86-937F-BE04-83A1D6244A49}"/>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E554144F-156E-08E6-B1CE-43A234447FA1}"/>
              </a:ext>
            </a:extLst>
          </p:cNvPr>
          <p:cNvSpPr txBox="1"/>
          <p:nvPr/>
        </p:nvSpPr>
        <p:spPr>
          <a:xfrm>
            <a:off x="1170215" y="2553712"/>
            <a:ext cx="16584385" cy="6186309"/>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Beyond the calculation of ratios, the project facilitated a transfer of "evaluative thinking" to cultural and educational institutions. </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pl-PL" sz="2000" dirty="0">
              <a:solidFill>
                <a:prstClr val="white"/>
              </a:solidFill>
              <a:latin typeface="Aptos" panose="02110004020202020204"/>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Partners gained a new set of skills in identifying and valuing their social impact, which will strengthen their position in future funding applications and stakeholder negotiations.</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Obraz 6">
            <a:extLst>
              <a:ext uri="{FF2B5EF4-FFF2-40B4-BE49-F238E27FC236}">
                <a16:creationId xmlns:a16="http://schemas.microsoft.com/office/drawing/2014/main" id="{E617BB23-5972-4F6A-1905-ABB1D1859165}"/>
              </a:ext>
            </a:extLst>
          </p:cNvPr>
          <p:cNvPicPr>
            <a:picLocks noChangeAspect="1"/>
          </p:cNvPicPr>
          <p:nvPr/>
        </p:nvPicPr>
        <p:blipFill>
          <a:blip r:embed="rId4"/>
          <a:stretch>
            <a:fillRect/>
          </a:stretch>
        </p:blipFill>
        <p:spPr>
          <a:xfrm>
            <a:off x="1170215" y="995704"/>
            <a:ext cx="914479" cy="914479"/>
          </a:xfrm>
          <a:prstGeom prst="rect">
            <a:avLst/>
          </a:prstGeom>
        </p:spPr>
      </p:pic>
    </p:spTree>
    <p:extLst>
      <p:ext uri="{BB962C8B-B14F-4D97-AF65-F5344CB8AC3E}">
        <p14:creationId xmlns:p14="http://schemas.microsoft.com/office/powerpoint/2010/main" val="395919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E8AFDA13-4E36-C584-26B9-6CD1C45A6141}"/>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5C792F1B-4792-AF4B-6F50-2F58BF9DD91A}"/>
              </a:ext>
            </a:extLst>
          </p:cNvPr>
          <p:cNvSpPr txBox="1"/>
          <p:nvPr/>
        </p:nvSpPr>
        <p:spPr>
          <a:xfrm>
            <a:off x="832756" y="435659"/>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rial"/>
                <a:ea typeface="+mn-ea"/>
                <a:cs typeface="+mn-cs"/>
              </a:rPr>
              <a:t>Final</a:t>
            </a:r>
            <a:r>
              <a:rPr kumimoji="0" lang="pl-PL" sz="4800" b="1" i="0" u="none" strike="noStrike" kern="1200" cap="none" spc="0" normalizeH="0" baseline="0" noProof="0" dirty="0">
                <a:ln>
                  <a:noFill/>
                </a:ln>
                <a:solidFill>
                  <a:srgbClr val="FF0000"/>
                </a:solidFill>
                <a:effectLst/>
                <a:uLnTx/>
                <a:uFillTx/>
                <a:latin typeface="Arial"/>
                <a:ea typeface="+mn-ea"/>
                <a:cs typeface="+mn-cs"/>
              </a:rPr>
              <a:t> </a:t>
            </a:r>
            <a:r>
              <a:rPr kumimoji="0" lang="pl-PL" sz="4800" b="1" i="0" u="none" strike="noStrike" kern="1200" cap="none" spc="0" normalizeH="0" baseline="0" noProof="0" dirty="0" err="1">
                <a:ln>
                  <a:noFill/>
                </a:ln>
                <a:solidFill>
                  <a:srgbClr val="FF0000"/>
                </a:solidFill>
                <a:effectLst/>
                <a:uLnTx/>
                <a:uFillTx/>
                <a:latin typeface="Arial"/>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544EA8EB-0A59-83D4-11E0-CF4CB55676C3}"/>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F58B5609-8749-84F7-5882-011E0FA0C74A}"/>
              </a:ext>
            </a:extLst>
          </p:cNvPr>
          <p:cNvSpPr txBox="1"/>
          <p:nvPr/>
        </p:nvSpPr>
        <p:spPr>
          <a:xfrm>
            <a:off x="669471" y="1851583"/>
            <a:ext cx="17019814" cy="710431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pl-PL" sz="3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1028700" lvl="1" indent="-571500">
              <a:lnSpc>
                <a:spcPct val="150000"/>
              </a:lnSpc>
              <a:buFont typeface="Arial" panose="020B0604020202020204" pitchFamily="34" charset="0"/>
              <a:buChar char="•"/>
              <a:defRPr/>
            </a:pPr>
            <a:r>
              <a:rPr kumimoji="0" lang="en-US" sz="4400" b="0" i="0" u="none" strike="noStrike" kern="1200" cap="none" spc="0" normalizeH="0" baseline="0" noProof="0" dirty="0" err="1">
                <a:ln>
                  <a:noFill/>
                </a:ln>
                <a:solidFill>
                  <a:prstClr val="white"/>
                </a:solidFill>
                <a:effectLst/>
                <a:uLnTx/>
                <a:uFillTx/>
                <a:latin typeface="Aptos" panose="02110004020202020204"/>
                <a:ea typeface="+mn-ea"/>
                <a:cs typeface="+mn-cs"/>
              </a:rPr>
              <a:t>CLiViE’s</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 results suggest that spending on culture and arts education should not be treated as a cost, but as an investment with a high rate of social return. </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a:p>
            <a:pPr lvl="1">
              <a:lnSpc>
                <a:spcPct val="150000"/>
              </a:lnSpc>
              <a:defRPr/>
            </a:pPr>
            <a:endParaRPr kumimoji="0" lang="pl-PL" sz="20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1028700" lvl="1" indent="-571500">
              <a:lnSpc>
                <a:spcPct val="150000"/>
              </a:lnSpc>
              <a:buFont typeface="Arial" panose="020B0604020202020204" pitchFamily="34" charset="0"/>
              <a:buChar char="•"/>
              <a:defRPr/>
            </a:pP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It is recommended to integrate social value analysis into standard grant-awarding procedures within the creative and educational sectors.</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Grafika 1" descr="Uniesiony kciuk kontur">
            <a:extLst>
              <a:ext uri="{FF2B5EF4-FFF2-40B4-BE49-F238E27FC236}">
                <a16:creationId xmlns:a16="http://schemas.microsoft.com/office/drawing/2014/main" id="{60E15125-B44D-02E6-26E5-4BDA3F929B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3400" y="937183"/>
            <a:ext cx="914400" cy="914400"/>
          </a:xfrm>
          <a:prstGeom prst="rect">
            <a:avLst/>
          </a:prstGeom>
        </p:spPr>
      </p:pic>
    </p:spTree>
    <p:extLst>
      <p:ext uri="{BB962C8B-B14F-4D97-AF65-F5344CB8AC3E}">
        <p14:creationId xmlns:p14="http://schemas.microsoft.com/office/powerpoint/2010/main" val="50721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D7735D5A-B103-A758-FEE3-F8347C762BC6}"/>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AEA5BC4C-793A-3402-D223-68E417A2D863}"/>
              </a:ext>
            </a:extLst>
          </p:cNvPr>
          <p:cNvSpPr txBox="1"/>
          <p:nvPr/>
        </p:nvSpPr>
        <p:spPr>
          <a:xfrm>
            <a:off x="832756" y="435659"/>
            <a:ext cx="11963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err="1">
                <a:ln>
                  <a:noFill/>
                </a:ln>
                <a:solidFill>
                  <a:srgbClr val="FF0000"/>
                </a:solidFill>
                <a:effectLst/>
                <a:uLnTx/>
                <a:uFillTx/>
                <a:latin typeface="Arial"/>
                <a:ea typeface="+mn-ea"/>
                <a:cs typeface="+mn-cs"/>
              </a:rPr>
              <a:t>Final</a:t>
            </a:r>
            <a:r>
              <a:rPr kumimoji="0" lang="pl-PL" sz="4800" b="1" i="0" u="none" strike="noStrike" kern="1200" cap="none" spc="0" normalizeH="0" baseline="0" noProof="0" dirty="0">
                <a:ln>
                  <a:noFill/>
                </a:ln>
                <a:solidFill>
                  <a:srgbClr val="FF0000"/>
                </a:solidFill>
                <a:effectLst/>
                <a:uLnTx/>
                <a:uFillTx/>
                <a:latin typeface="Arial"/>
                <a:ea typeface="+mn-ea"/>
                <a:cs typeface="+mn-cs"/>
              </a:rPr>
              <a:t> </a:t>
            </a:r>
            <a:r>
              <a:rPr kumimoji="0" lang="pl-PL" sz="4800" b="1" i="0" u="none" strike="noStrike" kern="1200" cap="none" spc="0" normalizeH="0" baseline="0" noProof="0" dirty="0" err="1">
                <a:ln>
                  <a:noFill/>
                </a:ln>
                <a:solidFill>
                  <a:srgbClr val="FF0000"/>
                </a:solidFill>
                <a:effectLst/>
                <a:uLnTx/>
                <a:uFillTx/>
                <a:latin typeface="Arial"/>
                <a:ea typeface="+mn-ea"/>
                <a:cs typeface="+mn-cs"/>
              </a:rPr>
              <a:t>Conclusions</a:t>
            </a:r>
            <a:endParaRPr kumimoji="0" lang="pl-PL" sz="4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1" name="Obraz 10">
            <a:extLst>
              <a:ext uri="{FF2B5EF4-FFF2-40B4-BE49-F238E27FC236}">
                <a16:creationId xmlns:a16="http://schemas.microsoft.com/office/drawing/2014/main" id="{40DDAA61-9139-67B9-BF8C-0D0F77E1D587}"/>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3" name="pole tekstowe 2">
            <a:extLst>
              <a:ext uri="{FF2B5EF4-FFF2-40B4-BE49-F238E27FC236}">
                <a16:creationId xmlns:a16="http://schemas.microsoft.com/office/drawing/2014/main" id="{6C6B8567-C767-77D6-9DC9-CEAF187FD3CA}"/>
              </a:ext>
            </a:extLst>
          </p:cNvPr>
          <p:cNvSpPr txBox="1"/>
          <p:nvPr/>
        </p:nvSpPr>
        <p:spPr>
          <a:xfrm>
            <a:off x="1170215" y="2933309"/>
            <a:ext cx="16584385" cy="3041667"/>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pl-PL" sz="4400" dirty="0">
              <a:solidFill>
                <a:prstClr val="white"/>
              </a:solidFill>
              <a:latin typeface="Aptos" panose="02110004020202020204"/>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err="1">
                <a:ln>
                  <a:noFill/>
                </a:ln>
                <a:solidFill>
                  <a:prstClr val="white"/>
                </a:solidFill>
                <a:effectLst/>
                <a:uLnTx/>
                <a:uFillTx/>
                <a:latin typeface="Aptos" panose="02110004020202020204"/>
                <a:ea typeface="+mn-ea"/>
                <a:cs typeface="+mn-cs"/>
              </a:rPr>
              <a:t>CLiViE’s</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 results demonstrate that investing in cultural literacy is an investment in Europe’s long-term social resilience.</a:t>
            </a:r>
            <a:endParaRPr kumimoji="0" lang="pl-PL" sz="4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Grafika 1" descr="Uniesiony kciuk kontur">
            <a:extLst>
              <a:ext uri="{FF2B5EF4-FFF2-40B4-BE49-F238E27FC236}">
                <a16:creationId xmlns:a16="http://schemas.microsoft.com/office/drawing/2014/main" id="{FD22EE80-7CCC-CD66-2D35-9F7A667E65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02127" y="910686"/>
            <a:ext cx="914400" cy="914400"/>
          </a:xfrm>
          <a:prstGeom prst="rect">
            <a:avLst/>
          </a:prstGeom>
        </p:spPr>
      </p:pic>
    </p:spTree>
    <p:extLst>
      <p:ext uri="{BB962C8B-B14F-4D97-AF65-F5344CB8AC3E}">
        <p14:creationId xmlns:p14="http://schemas.microsoft.com/office/powerpoint/2010/main" val="3259831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200000" b="-38888"/>
            </a:stretch>
          </a:blipFill>
        </p:spPr>
        <p:txBody>
          <a:bodyPr/>
          <a:lstStyle/>
          <a:p>
            <a:endParaRPr lang="en-US"/>
          </a:p>
        </p:txBody>
      </p:sp>
      <p:sp>
        <p:nvSpPr>
          <p:cNvPr id="3" name="Freeform 3">
            <a:hlinkClick r:id="rId3" tooltip="https://www.linkedin.com/company/clivie-project-cultural-literacies%E2%80%99-value-in-europe/?viewAsMember=true"/>
          </p:cNvPr>
          <p:cNvSpPr/>
          <p:nvPr/>
        </p:nvSpPr>
        <p:spPr>
          <a:xfrm>
            <a:off x="16353472" y="8214295"/>
            <a:ext cx="1313369" cy="1313369"/>
          </a:xfrm>
          <a:custGeom>
            <a:avLst/>
            <a:gdLst/>
            <a:ahLst/>
            <a:cxnLst/>
            <a:rect l="l" t="t" r="r" b="b"/>
            <a:pathLst>
              <a:path w="1313369" h="1313369">
                <a:moveTo>
                  <a:pt x="0" y="0"/>
                </a:moveTo>
                <a:lnTo>
                  <a:pt x="1313369" y="0"/>
                </a:lnTo>
                <a:lnTo>
                  <a:pt x="1313369" y="1313369"/>
                </a:lnTo>
                <a:lnTo>
                  <a:pt x="0" y="13133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hlinkClick r:id="rId5" tooltip="https://www.instagram.com/clivieproject/"/>
          </p:cNvPr>
          <p:cNvSpPr/>
          <p:nvPr/>
        </p:nvSpPr>
        <p:spPr>
          <a:xfrm>
            <a:off x="14984169" y="8654285"/>
            <a:ext cx="873379" cy="873379"/>
          </a:xfrm>
          <a:custGeom>
            <a:avLst/>
            <a:gdLst/>
            <a:ahLst/>
            <a:cxnLst/>
            <a:rect l="l" t="t" r="r" b="b"/>
            <a:pathLst>
              <a:path w="873379" h="873379">
                <a:moveTo>
                  <a:pt x="0" y="0"/>
                </a:moveTo>
                <a:lnTo>
                  <a:pt x="873380" y="0"/>
                </a:lnTo>
                <a:lnTo>
                  <a:pt x="873380" y="873379"/>
                </a:lnTo>
                <a:lnTo>
                  <a:pt x="0" y="87337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hlinkClick r:id="rId7" tooltip="https://www.facebook.com/profile.php?id=61557767870826"/>
          </p:cNvPr>
          <p:cNvSpPr/>
          <p:nvPr/>
        </p:nvSpPr>
        <p:spPr>
          <a:xfrm>
            <a:off x="13786479" y="8597386"/>
            <a:ext cx="412672" cy="873379"/>
          </a:xfrm>
          <a:custGeom>
            <a:avLst/>
            <a:gdLst/>
            <a:ahLst/>
            <a:cxnLst/>
            <a:rect l="l" t="t" r="r" b="b"/>
            <a:pathLst>
              <a:path w="412672" h="873379">
                <a:moveTo>
                  <a:pt x="0" y="0"/>
                </a:moveTo>
                <a:lnTo>
                  <a:pt x="412672" y="0"/>
                </a:lnTo>
                <a:lnTo>
                  <a:pt x="412672" y="873379"/>
                </a:lnTo>
                <a:lnTo>
                  <a:pt x="0" y="8733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9652552" y="4615489"/>
            <a:ext cx="6349447" cy="1774653"/>
          </a:xfrm>
          <a:prstGeom prst="rect">
            <a:avLst/>
          </a:prstGeom>
        </p:spPr>
        <p:txBody>
          <a:bodyPr wrap="square" lIns="0" tIns="0" rIns="0" bIns="0" rtlCol="0" anchor="t">
            <a:spAutoFit/>
          </a:bodyPr>
          <a:lstStyle/>
          <a:p>
            <a:pPr algn="ctr">
              <a:lnSpc>
                <a:spcPts val="14601"/>
              </a:lnSpc>
            </a:pPr>
            <a:r>
              <a:rPr lang="en-US" sz="10429" dirty="0">
                <a:solidFill>
                  <a:srgbClr val="FFFFFF"/>
                </a:solidFill>
                <a:latin typeface="Aptos" panose="020B0004020202020204" pitchFamily="34" charset="0"/>
                <a:ea typeface="Playfair Display 3"/>
                <a:cs typeface="Playfair Display 3"/>
                <a:sym typeface="Playfair Display 3"/>
              </a:rPr>
              <a:t>Thanks!</a:t>
            </a:r>
          </a:p>
        </p:txBody>
      </p:sp>
      <p:sp>
        <p:nvSpPr>
          <p:cNvPr id="8" name="Freeform 8">
            <a:hlinkClick r:id="rId9" tooltip="https://www.clivieproject.eu"/>
          </p:cNvPr>
          <p:cNvSpPr/>
          <p:nvPr/>
        </p:nvSpPr>
        <p:spPr>
          <a:xfrm>
            <a:off x="7270838" y="8812041"/>
            <a:ext cx="1228536" cy="715622"/>
          </a:xfrm>
          <a:custGeom>
            <a:avLst/>
            <a:gdLst/>
            <a:ahLst/>
            <a:cxnLst/>
            <a:rect l="l" t="t" r="r" b="b"/>
            <a:pathLst>
              <a:path w="1228536" h="715622">
                <a:moveTo>
                  <a:pt x="0" y="0"/>
                </a:moveTo>
                <a:lnTo>
                  <a:pt x="1228537" y="0"/>
                </a:lnTo>
                <a:lnTo>
                  <a:pt x="1228537" y="715623"/>
                </a:lnTo>
                <a:lnTo>
                  <a:pt x="0" y="71562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p:nvPr/>
        </p:nvSpPr>
        <p:spPr>
          <a:xfrm>
            <a:off x="8169349" y="8754891"/>
            <a:ext cx="4432424" cy="554544"/>
          </a:xfrm>
          <a:prstGeom prst="rect">
            <a:avLst/>
          </a:prstGeom>
        </p:spPr>
        <p:txBody>
          <a:bodyPr lIns="0" tIns="0" rIns="0" bIns="0" rtlCol="0" anchor="t">
            <a:spAutoFit/>
          </a:bodyPr>
          <a:lstStyle/>
          <a:p>
            <a:pPr algn="r">
              <a:lnSpc>
                <a:spcPts val="4592"/>
              </a:lnSpc>
            </a:pPr>
            <a:r>
              <a:rPr lang="en-US" sz="3280" u="sng">
                <a:solidFill>
                  <a:srgbClr val="FFFFFF"/>
                </a:solidFill>
                <a:latin typeface="Playfair Display 2"/>
                <a:ea typeface="Playfair Display 2"/>
                <a:cs typeface="Playfair Display 2"/>
                <a:sym typeface="Playfair Display 2"/>
                <a:hlinkClick r:id="rId9" tooltip="https://www.clivieproject.eu"/>
              </a:rPr>
              <a:t>www.clivieproject.eu</a:t>
            </a:r>
          </a:p>
        </p:txBody>
      </p:sp>
      <p:sp>
        <p:nvSpPr>
          <p:cNvPr id="10" name="Freeform 10"/>
          <p:cNvSpPr/>
          <p:nvPr/>
        </p:nvSpPr>
        <p:spPr>
          <a:xfrm>
            <a:off x="13565243" y="654561"/>
            <a:ext cx="4322835" cy="1404921"/>
          </a:xfrm>
          <a:custGeom>
            <a:avLst/>
            <a:gdLst/>
            <a:ahLst/>
            <a:cxnLst/>
            <a:rect l="l" t="t" r="r" b="b"/>
            <a:pathLst>
              <a:path w="4322835" h="1404921">
                <a:moveTo>
                  <a:pt x="0" y="0"/>
                </a:moveTo>
                <a:lnTo>
                  <a:pt x="4322834" y="0"/>
                </a:lnTo>
                <a:lnTo>
                  <a:pt x="4322834" y="1404921"/>
                </a:lnTo>
                <a:lnTo>
                  <a:pt x="0" y="1404921"/>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1ddedbf48c_1_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7259" t="-50448" r="-192725" b="-27319"/>
            </a:stretch>
          </a:blipFill>
          <a:ln>
            <a:noFill/>
          </a:ln>
        </p:spPr>
        <p:txBody>
          <a:bodyPr/>
          <a:lstStyle/>
          <a:p>
            <a:endParaRPr lang="pl-PL" dirty="0"/>
          </a:p>
        </p:txBody>
      </p:sp>
      <p:sp>
        <p:nvSpPr>
          <p:cNvPr id="94" name="Google Shape;94;g31ddedbf48c_1_1"/>
          <p:cNvSpPr/>
          <p:nvPr/>
        </p:nvSpPr>
        <p:spPr>
          <a:xfrm>
            <a:off x="13565243" y="654561"/>
            <a:ext cx="4322835" cy="1404921"/>
          </a:xfrm>
          <a:custGeom>
            <a:avLst/>
            <a:gdLst/>
            <a:ahLst/>
            <a:cxnLst/>
            <a:rect l="l" t="t" r="r" b="b"/>
            <a:pathLst>
              <a:path w="4322835" h="1404921" extrusionOk="0">
                <a:moveTo>
                  <a:pt x="0" y="0"/>
                </a:moveTo>
                <a:lnTo>
                  <a:pt x="4322834" y="0"/>
                </a:lnTo>
                <a:lnTo>
                  <a:pt x="4322834" y="1404921"/>
                </a:lnTo>
                <a:lnTo>
                  <a:pt x="0" y="1404921"/>
                </a:lnTo>
                <a:lnTo>
                  <a:pt x="0" y="0"/>
                </a:lnTo>
                <a:close/>
              </a:path>
            </a:pathLst>
          </a:custGeom>
          <a:blipFill rotWithShape="1">
            <a:blip r:embed="rId4">
              <a:alphaModFix/>
            </a:blip>
            <a:stretch>
              <a:fillRect/>
            </a:stretch>
          </a:blipFill>
          <a:ln>
            <a:noFill/>
          </a:ln>
        </p:spPr>
        <p:txBody>
          <a:bodyPr/>
          <a:lstStyle/>
          <a:p>
            <a:endParaRPr lang="pl-PL"/>
          </a:p>
        </p:txBody>
      </p:sp>
      <p:sp>
        <p:nvSpPr>
          <p:cNvPr id="95" name="Google Shape;95;g31ddedbf48c_1_1"/>
          <p:cNvSpPr txBox="1"/>
          <p:nvPr/>
        </p:nvSpPr>
        <p:spPr>
          <a:xfrm>
            <a:off x="5067506" y="916974"/>
            <a:ext cx="9382140" cy="947952"/>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4400" b="0" i="0" u="none" strike="noStrike" cap="none" dirty="0">
                <a:solidFill>
                  <a:srgbClr val="FFFFFF"/>
                </a:solidFill>
                <a:latin typeface="Playfair Display"/>
                <a:ea typeface="Playfair Display"/>
                <a:cs typeface="Playfair Display"/>
                <a:sym typeface="Playfair Display"/>
              </a:rPr>
              <a:t>SROI definition and purpose</a:t>
            </a:r>
          </a:p>
        </p:txBody>
      </p:sp>
      <p:sp>
        <p:nvSpPr>
          <p:cNvPr id="96" name="Google Shape;96;g31ddedbf48c_1_1"/>
          <p:cNvSpPr/>
          <p:nvPr/>
        </p:nvSpPr>
        <p:spPr>
          <a:xfrm>
            <a:off x="17963400" y="364150"/>
            <a:ext cx="324600" cy="290400"/>
          </a:xfrm>
          <a:prstGeom prst="rect">
            <a:avLst/>
          </a:prstGeom>
          <a:solidFill>
            <a:srgbClr val="272160"/>
          </a:solidFill>
          <a:ln w="9525" cap="flat" cmpd="sng">
            <a:solidFill>
              <a:srgbClr val="2721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E693AE78-5965-D88E-0C11-230AB002E1BE}"/>
              </a:ext>
            </a:extLst>
          </p:cNvPr>
          <p:cNvGraphicFramePr/>
          <p:nvPr/>
        </p:nvGraphicFramePr>
        <p:xfrm>
          <a:off x="3338622" y="5281001"/>
          <a:ext cx="9752167" cy="47951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pole tekstowe 3">
            <a:extLst>
              <a:ext uri="{FF2B5EF4-FFF2-40B4-BE49-F238E27FC236}">
                <a16:creationId xmlns:a16="http://schemas.microsoft.com/office/drawing/2014/main" id="{5102B693-EBD7-333C-8363-BC20CBE0E691}"/>
              </a:ext>
            </a:extLst>
          </p:cNvPr>
          <p:cNvSpPr txBox="1"/>
          <p:nvPr/>
        </p:nvSpPr>
        <p:spPr>
          <a:xfrm>
            <a:off x="7459795" y="7724840"/>
            <a:ext cx="1509823" cy="584775"/>
          </a:xfrm>
          <a:prstGeom prst="rect">
            <a:avLst/>
          </a:prstGeom>
          <a:noFill/>
        </p:spPr>
        <p:txBody>
          <a:bodyPr wrap="square" rtlCol="0">
            <a:spAutoFit/>
          </a:bodyPr>
          <a:lstStyle/>
          <a:p>
            <a:pPr algn="ctr"/>
            <a:r>
              <a:rPr lang="pl-PL" sz="3200" b="1" dirty="0">
                <a:solidFill>
                  <a:srgbClr val="FF0000"/>
                </a:solidFill>
                <a:effectLst>
                  <a:outerShdw blurRad="38100" dist="38100" dir="2700000" algn="tl">
                    <a:srgbClr val="000000">
                      <a:alpha val="43137"/>
                    </a:srgbClr>
                  </a:outerShdw>
                </a:effectLst>
              </a:rPr>
              <a:t>SROI</a:t>
            </a:r>
          </a:p>
        </p:txBody>
      </p:sp>
      <p:sp>
        <p:nvSpPr>
          <p:cNvPr id="5" name="pole tekstowe 4">
            <a:extLst>
              <a:ext uri="{FF2B5EF4-FFF2-40B4-BE49-F238E27FC236}">
                <a16:creationId xmlns:a16="http://schemas.microsoft.com/office/drawing/2014/main" id="{EFEBA1A5-FC61-4FE4-2229-FD376F3B3DDC}"/>
              </a:ext>
            </a:extLst>
          </p:cNvPr>
          <p:cNvSpPr txBox="1"/>
          <p:nvPr/>
        </p:nvSpPr>
        <p:spPr>
          <a:xfrm>
            <a:off x="6284040" y="2321895"/>
            <a:ext cx="11232097" cy="2748253"/>
          </a:xfrm>
          <a:prstGeom prst="rect">
            <a:avLst/>
          </a:prstGeom>
          <a:noFill/>
        </p:spPr>
        <p:txBody>
          <a:bodyPr wrap="square" rtlCol="0">
            <a:spAutoFit/>
          </a:bodyPr>
          <a:lstStyle/>
          <a:p>
            <a:pPr>
              <a:lnSpc>
                <a:spcPct val="150000"/>
              </a:lnSpc>
            </a:pPr>
            <a:r>
              <a:rPr lang="pl-PL" sz="4000" i="1" dirty="0"/>
              <a:t>	</a:t>
            </a:r>
            <a:r>
              <a:rPr lang="pl-PL" sz="4000" i="1" dirty="0">
                <a:solidFill>
                  <a:schemeClr val="bg1"/>
                </a:solidFill>
              </a:rPr>
              <a:t>SROI </a:t>
            </a:r>
            <a:r>
              <a:rPr lang="pl-PL" sz="4000" i="1" dirty="0" err="1">
                <a:solidFill>
                  <a:schemeClr val="bg1"/>
                </a:solidFill>
              </a:rPr>
              <a:t>is</a:t>
            </a:r>
            <a:r>
              <a:rPr lang="pl-PL" sz="4000" i="1" dirty="0">
                <a:solidFill>
                  <a:schemeClr val="bg1"/>
                </a:solidFill>
              </a:rPr>
              <a:t> a </a:t>
            </a:r>
            <a:r>
              <a:rPr lang="pl-PL" sz="4000" i="1" dirty="0" err="1">
                <a:solidFill>
                  <a:schemeClr val="bg1"/>
                </a:solidFill>
              </a:rPr>
              <a:t>framework</a:t>
            </a:r>
            <a:r>
              <a:rPr lang="pl-PL" sz="4000" i="1" dirty="0">
                <a:solidFill>
                  <a:schemeClr val="bg1"/>
                </a:solidFill>
              </a:rPr>
              <a:t> for </a:t>
            </a:r>
            <a:r>
              <a:rPr lang="pl-PL" sz="4000" i="1" dirty="0" err="1">
                <a:solidFill>
                  <a:schemeClr val="bg1"/>
                </a:solidFill>
              </a:rPr>
              <a:t>calculating</a:t>
            </a:r>
            <a:r>
              <a:rPr lang="pl-PL" sz="4000" i="1" dirty="0">
                <a:solidFill>
                  <a:schemeClr val="bg1"/>
                </a:solidFill>
              </a:rPr>
              <a:t> and </a:t>
            </a:r>
            <a:r>
              <a:rPr lang="pl-PL" sz="4000" i="1" dirty="0" err="1">
                <a:solidFill>
                  <a:schemeClr val="bg1"/>
                </a:solidFill>
              </a:rPr>
              <a:t>communicating</a:t>
            </a:r>
            <a:r>
              <a:rPr lang="pl-PL" sz="4000" i="1" dirty="0">
                <a:solidFill>
                  <a:schemeClr val="bg1"/>
                </a:solidFill>
              </a:rPr>
              <a:t> </a:t>
            </a:r>
            <a:r>
              <a:rPr lang="pl-PL" sz="4000" i="1" dirty="0" err="1">
                <a:solidFill>
                  <a:schemeClr val="bg1"/>
                </a:solidFill>
              </a:rPr>
              <a:t>social</a:t>
            </a:r>
            <a:r>
              <a:rPr lang="pl-PL" sz="4000" i="1" dirty="0">
                <a:solidFill>
                  <a:schemeClr val="bg1"/>
                </a:solidFill>
              </a:rPr>
              <a:t> </a:t>
            </a:r>
            <a:r>
              <a:rPr lang="pl-PL" sz="4000" i="1" dirty="0" err="1">
                <a:solidFill>
                  <a:schemeClr val="bg1"/>
                </a:solidFill>
              </a:rPr>
              <a:t>impact</a:t>
            </a:r>
            <a:r>
              <a:rPr lang="pl-PL" sz="4000" i="1" dirty="0">
                <a:solidFill>
                  <a:schemeClr val="bg1"/>
                </a:solidFill>
              </a:rPr>
              <a:t> </a:t>
            </a:r>
            <a:r>
              <a:rPr lang="pl-PL" sz="4000" i="1" dirty="0" err="1">
                <a:solidFill>
                  <a:schemeClr val="bg1"/>
                </a:solidFill>
              </a:rPr>
              <a:t>using</a:t>
            </a:r>
            <a:r>
              <a:rPr lang="pl-PL" sz="4000" i="1" dirty="0">
                <a:solidFill>
                  <a:schemeClr val="bg1"/>
                </a:solidFill>
              </a:rPr>
              <a:t> the </a:t>
            </a:r>
            <a:r>
              <a:rPr lang="pl-PL" sz="4000" i="1" dirty="0" err="1">
                <a:solidFill>
                  <a:schemeClr val="bg1"/>
                </a:solidFill>
              </a:rPr>
              <a:t>universal</a:t>
            </a:r>
            <a:r>
              <a:rPr lang="pl-PL" sz="4000" i="1" dirty="0">
                <a:solidFill>
                  <a:schemeClr val="bg1"/>
                </a:solidFill>
              </a:rPr>
              <a:t> </a:t>
            </a:r>
            <a:r>
              <a:rPr lang="pl-PL" sz="4000" i="1" dirty="0" err="1">
                <a:solidFill>
                  <a:schemeClr val="bg1"/>
                </a:solidFill>
              </a:rPr>
              <a:t>language</a:t>
            </a:r>
            <a:r>
              <a:rPr lang="pl-PL" sz="4000" i="1" dirty="0">
                <a:solidFill>
                  <a:schemeClr val="bg1"/>
                </a:solidFill>
              </a:rPr>
              <a:t> of </a:t>
            </a:r>
            <a:r>
              <a:rPr lang="pl-PL" sz="4000" i="1" dirty="0" err="1">
                <a:solidFill>
                  <a:schemeClr val="bg1"/>
                </a:solidFill>
              </a:rPr>
              <a:t>money</a:t>
            </a:r>
            <a:r>
              <a:rPr lang="pl-PL" sz="4000" i="1" dirty="0">
                <a:solidFill>
                  <a:schemeClr val="bg1"/>
                </a:solidFill>
              </a:rPr>
              <a:t>! </a:t>
            </a:r>
          </a:p>
        </p:txBody>
      </p:sp>
      <p:sp>
        <p:nvSpPr>
          <p:cNvPr id="6" name="pole tekstowe 5">
            <a:extLst>
              <a:ext uri="{FF2B5EF4-FFF2-40B4-BE49-F238E27FC236}">
                <a16:creationId xmlns:a16="http://schemas.microsoft.com/office/drawing/2014/main" id="{212BD468-59CF-1011-F9F6-FEBC3B4D72C2}"/>
              </a:ext>
            </a:extLst>
          </p:cNvPr>
          <p:cNvSpPr txBox="1"/>
          <p:nvPr/>
        </p:nvSpPr>
        <p:spPr>
          <a:xfrm>
            <a:off x="11496904" y="5527117"/>
            <a:ext cx="6358269" cy="3694409"/>
          </a:xfrm>
          <a:prstGeom prst="rect">
            <a:avLst/>
          </a:prstGeom>
          <a:noFill/>
        </p:spPr>
        <p:txBody>
          <a:bodyPr wrap="square" rtlCol="0">
            <a:spAutoFit/>
          </a:bodyPr>
          <a:lstStyle/>
          <a:p>
            <a:pPr>
              <a:lnSpc>
                <a:spcPct val="150000"/>
              </a:lnSpc>
            </a:pPr>
            <a:r>
              <a:rPr lang="en-US" sz="3200" i="1" dirty="0">
                <a:solidFill>
                  <a:schemeClr val="bg1"/>
                </a:solidFill>
              </a:rPr>
              <a:t>A key principle of SROI is understanding how and what changes occur as a result of an intervention (e.g., social, environmental or economic). </a:t>
            </a:r>
            <a:endParaRPr lang="pl-PL" sz="3200"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CFC62-2564-0BA1-D38A-2D403DFDC7F1}"/>
            </a:ext>
          </a:extLst>
        </p:cNvPr>
        <p:cNvGrpSpPr/>
        <p:nvPr/>
      </p:nvGrpSpPr>
      <p:grpSpPr>
        <a:xfrm>
          <a:off x="0" y="0"/>
          <a:ext cx="0" cy="0"/>
          <a:chOff x="0" y="0"/>
          <a:chExt cx="0" cy="0"/>
        </a:xfrm>
      </p:grpSpPr>
      <p:sp>
        <p:nvSpPr>
          <p:cNvPr id="3" name="pole tekstowe 2">
            <a:extLst>
              <a:ext uri="{FF2B5EF4-FFF2-40B4-BE49-F238E27FC236}">
                <a16:creationId xmlns:a16="http://schemas.microsoft.com/office/drawing/2014/main" id="{5E7276F1-A19A-DC22-30F3-50E83DDF157B}"/>
              </a:ext>
            </a:extLst>
          </p:cNvPr>
          <p:cNvSpPr txBox="1"/>
          <p:nvPr/>
        </p:nvSpPr>
        <p:spPr>
          <a:xfrm>
            <a:off x="958320" y="378495"/>
            <a:ext cx="16364460" cy="7452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tx1"/>
                </a:solidFill>
                <a:latin typeface="Aptos" panose="020B0004020202020204" pitchFamily="34" charset="0"/>
                <a:ea typeface="+mj-ea"/>
                <a:cs typeface="+mj-cs"/>
              </a:rPr>
              <a:t>SROI: Historical and Geographical Evolution</a:t>
            </a:r>
          </a:p>
        </p:txBody>
      </p:sp>
      <p:graphicFrame>
        <p:nvGraphicFramePr>
          <p:cNvPr id="4" name="Tabela 3">
            <a:extLst>
              <a:ext uri="{FF2B5EF4-FFF2-40B4-BE49-F238E27FC236}">
                <a16:creationId xmlns:a16="http://schemas.microsoft.com/office/drawing/2014/main" id="{698AF6AD-F9B1-10A9-8E30-AB59A0E5B612}"/>
              </a:ext>
            </a:extLst>
          </p:cNvPr>
          <p:cNvGraphicFramePr>
            <a:graphicFrameLocks noGrp="1"/>
          </p:cNvGraphicFramePr>
          <p:nvPr>
            <p:extLst>
              <p:ext uri="{D42A27DB-BD31-4B8C-83A1-F6EECF244321}">
                <p14:modId xmlns:p14="http://schemas.microsoft.com/office/powerpoint/2010/main" val="4001435726"/>
              </p:ext>
            </p:extLst>
          </p:nvPr>
        </p:nvGraphicFramePr>
        <p:xfrm>
          <a:off x="698192" y="1304980"/>
          <a:ext cx="16884715" cy="8345205"/>
        </p:xfrm>
        <a:graphic>
          <a:graphicData uri="http://schemas.openxmlformats.org/drawingml/2006/table">
            <a:tbl>
              <a:tblPr firstRow="1" bandRow="1">
                <a:tableStyleId>{9D7B26C5-4107-4FEC-AEDC-1716B250A1EF}</a:tableStyleId>
              </a:tblPr>
              <a:tblGrid>
                <a:gridCol w="1360883">
                  <a:extLst>
                    <a:ext uri="{9D8B030D-6E8A-4147-A177-3AD203B41FA5}">
                      <a16:colId xmlns:a16="http://schemas.microsoft.com/office/drawing/2014/main" val="1962801448"/>
                    </a:ext>
                  </a:extLst>
                </a:gridCol>
                <a:gridCol w="2271901">
                  <a:extLst>
                    <a:ext uri="{9D8B030D-6E8A-4147-A177-3AD203B41FA5}">
                      <a16:colId xmlns:a16="http://schemas.microsoft.com/office/drawing/2014/main" val="4126687652"/>
                    </a:ext>
                  </a:extLst>
                </a:gridCol>
                <a:gridCol w="13251931">
                  <a:extLst>
                    <a:ext uri="{9D8B030D-6E8A-4147-A177-3AD203B41FA5}">
                      <a16:colId xmlns:a16="http://schemas.microsoft.com/office/drawing/2014/main" val="2788340392"/>
                    </a:ext>
                  </a:extLst>
                </a:gridCol>
              </a:tblGrid>
              <a:tr h="742041">
                <a:tc>
                  <a:txBody>
                    <a:bodyPr/>
                    <a:lstStyle/>
                    <a:p>
                      <a:pPr algn="ctr" rtl="0" fontAlgn="b">
                        <a:buNone/>
                      </a:pPr>
                      <a:r>
                        <a:rPr lang="pl-PL" sz="2500" dirty="0" err="1">
                          <a:effectLst/>
                        </a:rPr>
                        <a:t>Years</a:t>
                      </a:r>
                      <a:endParaRPr lang="pl-PL" sz="2500" dirty="0">
                        <a:effectLst/>
                      </a:endParaRPr>
                    </a:p>
                  </a:txBody>
                  <a:tcPr marL="11418" marR="11418" marT="7612" marB="7612" anchor="ctr"/>
                </a:tc>
                <a:tc>
                  <a:txBody>
                    <a:bodyPr/>
                    <a:lstStyle/>
                    <a:p>
                      <a:pPr algn="ctr" rtl="0" fontAlgn="b">
                        <a:buNone/>
                      </a:pPr>
                      <a:r>
                        <a:rPr lang="pl-PL" sz="2500">
                          <a:effectLst/>
                        </a:rPr>
                        <a:t>Region</a:t>
                      </a:r>
                    </a:p>
                  </a:txBody>
                  <a:tcPr marL="11418" marR="11418" marT="7612" marB="7612" anchor="ctr"/>
                </a:tc>
                <a:tc>
                  <a:txBody>
                    <a:bodyPr/>
                    <a:lstStyle/>
                    <a:p>
                      <a:pPr algn="ctr" rtl="0" fontAlgn="b">
                        <a:buNone/>
                      </a:pPr>
                      <a:r>
                        <a:rPr lang="en-US" sz="2500" dirty="0">
                          <a:effectLst/>
                        </a:rPr>
                        <a:t>Key Scope and Breakthrough Moments</a:t>
                      </a:r>
                    </a:p>
                  </a:txBody>
                  <a:tcPr marL="11418" marR="11418" marT="7612" marB="7612" anchor="ctr"/>
                </a:tc>
                <a:extLst>
                  <a:ext uri="{0D108BD9-81ED-4DB2-BD59-A6C34878D82A}">
                    <a16:rowId xmlns:a16="http://schemas.microsoft.com/office/drawing/2014/main" val="559924832"/>
                  </a:ext>
                </a:extLst>
              </a:tr>
              <a:tr h="1900791">
                <a:tc>
                  <a:txBody>
                    <a:bodyPr/>
                    <a:lstStyle/>
                    <a:p>
                      <a:pPr algn="ctr" rtl="0" fontAlgn="b">
                        <a:buNone/>
                      </a:pPr>
                      <a:r>
                        <a:rPr lang="pl-PL" sz="2500" dirty="0">
                          <a:effectLst/>
                        </a:rPr>
                        <a:t>1990s</a:t>
                      </a:r>
                    </a:p>
                  </a:txBody>
                  <a:tcPr marL="11418" marR="11418" marT="7612" marB="7612" anchor="ctr"/>
                </a:tc>
                <a:tc>
                  <a:txBody>
                    <a:bodyPr/>
                    <a:lstStyle/>
                    <a:p>
                      <a:pPr algn="ctr" rtl="0" fontAlgn="b">
                        <a:buNone/>
                      </a:pPr>
                      <a:r>
                        <a:rPr lang="pl-PL" sz="2500" dirty="0">
                          <a:effectLst/>
                        </a:rPr>
                        <a:t>USA</a:t>
                      </a:r>
                    </a:p>
                  </a:txBody>
                  <a:tcPr marL="11418" marR="11418" marT="7612" marB="7612" anchor="ctr"/>
                </a:tc>
                <a:tc>
                  <a:txBody>
                    <a:bodyPr/>
                    <a:lstStyle/>
                    <a:p>
                      <a:pPr rtl="0" fontAlgn="b">
                        <a:buNone/>
                      </a:pPr>
                      <a:r>
                        <a:rPr lang="en-US" sz="2500" dirty="0">
                          <a:effectLst/>
                        </a:rPr>
                        <a:t>Birth of the Concept: The REDF Foundation (Roberts Enterprise Development Fund) in San Francisco develops SROI to measure the "Double Bottom Line" (financial + social profit) in social enterprises employing marginalized groups.</a:t>
                      </a:r>
                    </a:p>
                  </a:txBody>
                  <a:tcPr marL="0" marR="0" marT="7612" marB="7612" anchor="ctr"/>
                </a:tc>
                <a:extLst>
                  <a:ext uri="{0D108BD9-81ED-4DB2-BD59-A6C34878D82A}">
                    <a16:rowId xmlns:a16="http://schemas.microsoft.com/office/drawing/2014/main" val="2025685883"/>
                  </a:ext>
                </a:extLst>
              </a:tr>
              <a:tr h="1900791">
                <a:tc>
                  <a:txBody>
                    <a:bodyPr/>
                    <a:lstStyle/>
                    <a:p>
                      <a:pPr algn="ctr" rtl="0" fontAlgn="b">
                        <a:buNone/>
                      </a:pPr>
                      <a:r>
                        <a:rPr lang="pl-PL" sz="2500" dirty="0">
                          <a:effectLst/>
                        </a:rPr>
                        <a:t>2000 – 2008</a:t>
                      </a:r>
                    </a:p>
                  </a:txBody>
                  <a:tcPr marL="11418" marR="11418" marT="7612" marB="7612" anchor="ctr"/>
                </a:tc>
                <a:tc>
                  <a:txBody>
                    <a:bodyPr/>
                    <a:lstStyle/>
                    <a:p>
                      <a:pPr algn="ctr" rtl="0" fontAlgn="b">
                        <a:buNone/>
                      </a:pPr>
                      <a:r>
                        <a:rPr lang="pl-PL" sz="2500" dirty="0">
                          <a:effectLst/>
                        </a:rPr>
                        <a:t>UK</a:t>
                      </a:r>
                    </a:p>
                  </a:txBody>
                  <a:tcPr marL="11418" marR="11418" marT="7612" marB="7612" anchor="ctr"/>
                </a:tc>
                <a:tc>
                  <a:txBody>
                    <a:bodyPr/>
                    <a:lstStyle/>
                    <a:p>
                      <a:pPr rtl="0" fontAlgn="b">
                        <a:buNone/>
                      </a:pPr>
                      <a:r>
                        <a:rPr lang="en-US" sz="2500" dirty="0">
                          <a:effectLst/>
                        </a:rPr>
                        <a:t>Standardization: The think-tank </a:t>
                      </a:r>
                      <a:r>
                        <a:rPr lang="en-US" sz="2500" dirty="0" err="1">
                          <a:effectLst/>
                        </a:rPr>
                        <a:t>nef</a:t>
                      </a:r>
                      <a:r>
                        <a:rPr lang="en-US" sz="2500" dirty="0">
                          <a:effectLst/>
                        </a:rPr>
                        <a:t> (new economics foundation) brings the method to Europe. The "SROI Network" is established. The British government begins testing SROI in health and municipal services.</a:t>
                      </a:r>
                    </a:p>
                  </a:txBody>
                  <a:tcPr marL="0" marR="0" marT="7612" marB="7612" anchor="ctr"/>
                </a:tc>
                <a:extLst>
                  <a:ext uri="{0D108BD9-81ED-4DB2-BD59-A6C34878D82A}">
                    <a16:rowId xmlns:a16="http://schemas.microsoft.com/office/drawing/2014/main" val="2614302076"/>
                  </a:ext>
                </a:extLst>
              </a:tr>
              <a:tr h="1900791">
                <a:tc>
                  <a:txBody>
                    <a:bodyPr/>
                    <a:lstStyle/>
                    <a:p>
                      <a:pPr algn="ctr" rtl="0" fontAlgn="b">
                        <a:buNone/>
                      </a:pPr>
                      <a:r>
                        <a:rPr lang="pl-PL" sz="2500" dirty="0">
                          <a:effectLst/>
                        </a:rPr>
                        <a:t>2009 – 2012</a:t>
                      </a:r>
                    </a:p>
                  </a:txBody>
                  <a:tcPr marL="11418" marR="11418" marT="7612" marB="7612" anchor="ctr"/>
                </a:tc>
                <a:tc>
                  <a:txBody>
                    <a:bodyPr/>
                    <a:lstStyle/>
                    <a:p>
                      <a:pPr algn="ctr" rtl="0" fontAlgn="b">
                        <a:buNone/>
                      </a:pPr>
                      <a:r>
                        <a:rPr lang="pl-PL" sz="2500" dirty="0">
                          <a:effectLst/>
                        </a:rPr>
                        <a:t>EU, Australia, Canada</a:t>
                      </a:r>
                    </a:p>
                  </a:txBody>
                  <a:tcPr marL="11418" marR="11418" marT="7612" marB="7612" anchor="ctr"/>
                </a:tc>
                <a:tc>
                  <a:txBody>
                    <a:bodyPr/>
                    <a:lstStyle/>
                    <a:p>
                      <a:pPr rtl="0" fontAlgn="b">
                        <a:buNone/>
                      </a:pPr>
                      <a:r>
                        <a:rPr lang="en-US" sz="2500" dirty="0">
                          <a:effectLst/>
                        </a:rPr>
                        <a:t>Institutionalization: The publication of "A Guide to Social Return on Investment" (2009) by the UK Cabinet Office becomes the global manual. Australia (SVA) begins using SROI to evaluate programs for indigenous populations.</a:t>
                      </a:r>
                    </a:p>
                  </a:txBody>
                  <a:tcPr marL="0" marR="0" marT="7612" marB="7612" anchor="ctr"/>
                </a:tc>
                <a:extLst>
                  <a:ext uri="{0D108BD9-81ED-4DB2-BD59-A6C34878D82A}">
                    <a16:rowId xmlns:a16="http://schemas.microsoft.com/office/drawing/2014/main" val="1626928353"/>
                  </a:ext>
                </a:extLst>
              </a:tr>
              <a:tr h="1900791">
                <a:tc>
                  <a:txBody>
                    <a:bodyPr/>
                    <a:lstStyle/>
                    <a:p>
                      <a:pPr algn="ctr" rtl="0" fontAlgn="b">
                        <a:buNone/>
                      </a:pPr>
                      <a:r>
                        <a:rPr lang="pl-PL" sz="2500" dirty="0">
                          <a:effectLst/>
                        </a:rPr>
                        <a:t>2013 – </a:t>
                      </a:r>
                      <a:r>
                        <a:rPr lang="pl-PL" sz="2500" dirty="0" err="1">
                          <a:effectLst/>
                        </a:rPr>
                        <a:t>Present</a:t>
                      </a:r>
                      <a:endParaRPr lang="pl-PL" sz="2500" dirty="0">
                        <a:effectLst/>
                      </a:endParaRPr>
                    </a:p>
                  </a:txBody>
                  <a:tcPr marL="11418" marR="11418" marT="7612" marB="7612" anchor="ctr"/>
                </a:tc>
                <a:tc>
                  <a:txBody>
                    <a:bodyPr/>
                    <a:lstStyle/>
                    <a:p>
                      <a:pPr algn="ctr" rtl="0" fontAlgn="b">
                        <a:buNone/>
                      </a:pPr>
                      <a:r>
                        <a:rPr lang="pl-PL" sz="2500" dirty="0">
                          <a:effectLst/>
                        </a:rPr>
                        <a:t>Global (Asia, </a:t>
                      </a:r>
                      <a:r>
                        <a:rPr lang="pl-PL" sz="2500" dirty="0" err="1">
                          <a:effectLst/>
                        </a:rPr>
                        <a:t>Africa</a:t>
                      </a:r>
                      <a:r>
                        <a:rPr lang="pl-PL" sz="2500" dirty="0">
                          <a:effectLst/>
                        </a:rPr>
                        <a:t>, </a:t>
                      </a:r>
                      <a:r>
                        <a:rPr lang="pl-PL" sz="2500" dirty="0" err="1">
                          <a:effectLst/>
                        </a:rPr>
                        <a:t>LatAm</a:t>
                      </a:r>
                      <a:r>
                        <a:rPr lang="pl-PL" sz="2500" dirty="0">
                          <a:effectLst/>
                        </a:rPr>
                        <a:t>)</a:t>
                      </a:r>
                    </a:p>
                  </a:txBody>
                  <a:tcPr marL="11418" marR="11418" marT="7612" marB="7612" anchor="ctr"/>
                </a:tc>
                <a:tc>
                  <a:txBody>
                    <a:bodyPr/>
                    <a:lstStyle/>
                    <a:p>
                      <a:pPr rtl="0" fontAlgn="b">
                        <a:buNone/>
                      </a:pPr>
                      <a:r>
                        <a:rPr lang="en-US" sz="2500" dirty="0">
                          <a:effectLst/>
                        </a:rPr>
                        <a:t>Mainstreaming: SROI becomes part of the ESG (Environmental, Social, and Governance) strategies of major corporations. Countries in the Global South adapt the method to evaluate development and humanitarian projects.</a:t>
                      </a:r>
                    </a:p>
                  </a:txBody>
                  <a:tcPr marL="0" marR="0" marT="7612" marB="7612" anchor="ctr"/>
                </a:tc>
                <a:extLst>
                  <a:ext uri="{0D108BD9-81ED-4DB2-BD59-A6C34878D82A}">
                    <a16:rowId xmlns:a16="http://schemas.microsoft.com/office/drawing/2014/main" val="3266144416"/>
                  </a:ext>
                </a:extLst>
              </a:tr>
            </a:tbl>
          </a:graphicData>
        </a:graphic>
      </p:graphicFrame>
    </p:spTree>
    <p:extLst>
      <p:ext uri="{BB962C8B-B14F-4D97-AF65-F5344CB8AC3E}">
        <p14:creationId xmlns:p14="http://schemas.microsoft.com/office/powerpoint/2010/main" val="184536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
          <a:extLst>
            <a:ext uri="{FF2B5EF4-FFF2-40B4-BE49-F238E27FC236}">
              <a16:creationId xmlns:a16="http://schemas.microsoft.com/office/drawing/2014/main" id="{6AB49439-2661-C5FF-0A80-3CFCE4A37EB3}"/>
            </a:ext>
          </a:extLst>
        </p:cNvPr>
        <p:cNvGrpSpPr/>
        <p:nvPr/>
      </p:nvGrpSpPr>
      <p:grpSpPr>
        <a:xfrm>
          <a:off x="0" y="0"/>
          <a:ext cx="0" cy="0"/>
          <a:chOff x="0" y="0"/>
          <a:chExt cx="0" cy="0"/>
        </a:xfrm>
      </p:grpSpPr>
      <p:sp>
        <p:nvSpPr>
          <p:cNvPr id="3" name="pole tekstowe 2">
            <a:extLst>
              <a:ext uri="{FF2B5EF4-FFF2-40B4-BE49-F238E27FC236}">
                <a16:creationId xmlns:a16="http://schemas.microsoft.com/office/drawing/2014/main" id="{D96F60C2-99CB-FD02-0E65-9E2185950AE1}"/>
              </a:ext>
            </a:extLst>
          </p:cNvPr>
          <p:cNvSpPr txBox="1"/>
          <p:nvPr/>
        </p:nvSpPr>
        <p:spPr>
          <a:xfrm>
            <a:off x="4947557" y="680748"/>
            <a:ext cx="9144000" cy="646331"/>
          </a:xfrm>
          <a:prstGeom prst="rect">
            <a:avLst/>
          </a:prstGeom>
          <a:noFill/>
        </p:spPr>
        <p:txBody>
          <a:bodyPr wrap="square">
            <a:spAutoFit/>
          </a:bodyPr>
          <a:lstStyle/>
          <a:p>
            <a:r>
              <a:rPr lang="pl-PL" sz="3600" dirty="0" err="1">
                <a:solidFill>
                  <a:schemeClr val="bg1"/>
                </a:solidFill>
                <a:latin typeface="Aptos" panose="020B0004020202020204" pitchFamily="34" charset="0"/>
              </a:rPr>
              <a:t>Methodological</a:t>
            </a:r>
            <a:r>
              <a:rPr lang="pl-PL" sz="3600" dirty="0">
                <a:solidFill>
                  <a:schemeClr val="bg1"/>
                </a:solidFill>
                <a:latin typeface="Aptos" panose="020B0004020202020204" pitchFamily="34" charset="0"/>
              </a:rPr>
              <a:t> </a:t>
            </a:r>
            <a:r>
              <a:rPr lang="pl-PL" sz="3600" dirty="0" err="1">
                <a:solidFill>
                  <a:schemeClr val="bg1"/>
                </a:solidFill>
                <a:latin typeface="Aptos" panose="020B0004020202020204" pitchFamily="34" charset="0"/>
              </a:rPr>
              <a:t>Perspectives</a:t>
            </a:r>
            <a:r>
              <a:rPr lang="pl-PL" sz="3600" dirty="0">
                <a:solidFill>
                  <a:schemeClr val="bg1"/>
                </a:solidFill>
                <a:latin typeface="Aptos" panose="020B0004020202020204" pitchFamily="34" charset="0"/>
              </a:rPr>
              <a:t> in </a:t>
            </a:r>
            <a:r>
              <a:rPr lang="pl-PL" sz="3600" dirty="0" err="1">
                <a:solidFill>
                  <a:schemeClr val="bg1"/>
                </a:solidFill>
                <a:latin typeface="Aptos" panose="020B0004020202020204" pitchFamily="34" charset="0"/>
              </a:rPr>
              <a:t>Literature</a:t>
            </a:r>
            <a:endParaRPr lang="pl-PL" sz="3600" dirty="0">
              <a:solidFill>
                <a:schemeClr val="bg1"/>
              </a:solidFill>
              <a:latin typeface="Aptos" panose="020B0004020202020204" pitchFamily="34" charset="0"/>
            </a:endParaRPr>
          </a:p>
        </p:txBody>
      </p:sp>
      <p:graphicFrame>
        <p:nvGraphicFramePr>
          <p:cNvPr id="4" name="Tabela 3">
            <a:extLst>
              <a:ext uri="{FF2B5EF4-FFF2-40B4-BE49-F238E27FC236}">
                <a16:creationId xmlns:a16="http://schemas.microsoft.com/office/drawing/2014/main" id="{0BE06E69-7DBA-AB68-5F24-C750100BD8E0}"/>
              </a:ext>
            </a:extLst>
          </p:cNvPr>
          <p:cNvGraphicFramePr>
            <a:graphicFrameLocks noGrp="1"/>
          </p:cNvGraphicFramePr>
          <p:nvPr>
            <p:extLst>
              <p:ext uri="{D42A27DB-BD31-4B8C-83A1-F6EECF244321}">
                <p14:modId xmlns:p14="http://schemas.microsoft.com/office/powerpoint/2010/main" val="546558637"/>
              </p:ext>
            </p:extLst>
          </p:nvPr>
        </p:nvGraphicFramePr>
        <p:xfrm>
          <a:off x="658585" y="1490749"/>
          <a:ext cx="17232088" cy="8442960"/>
        </p:xfrm>
        <a:graphic>
          <a:graphicData uri="http://schemas.openxmlformats.org/drawingml/2006/table">
            <a:tbl>
              <a:tblPr firstRow="1" bandRow="1">
                <a:tableStyleId>{5C22544A-7EE6-4342-B048-85BDC9FD1C3A}</a:tableStyleId>
              </a:tblPr>
              <a:tblGrid>
                <a:gridCol w="4308022">
                  <a:extLst>
                    <a:ext uri="{9D8B030D-6E8A-4147-A177-3AD203B41FA5}">
                      <a16:colId xmlns:a16="http://schemas.microsoft.com/office/drawing/2014/main" val="223281971"/>
                    </a:ext>
                  </a:extLst>
                </a:gridCol>
                <a:gridCol w="8450037">
                  <a:extLst>
                    <a:ext uri="{9D8B030D-6E8A-4147-A177-3AD203B41FA5}">
                      <a16:colId xmlns:a16="http://schemas.microsoft.com/office/drawing/2014/main" val="65279809"/>
                    </a:ext>
                  </a:extLst>
                </a:gridCol>
                <a:gridCol w="4474029">
                  <a:extLst>
                    <a:ext uri="{9D8B030D-6E8A-4147-A177-3AD203B41FA5}">
                      <a16:colId xmlns:a16="http://schemas.microsoft.com/office/drawing/2014/main" val="3896170787"/>
                    </a:ext>
                  </a:extLst>
                </a:gridCol>
              </a:tblGrid>
              <a:tr h="0">
                <a:tc>
                  <a:txBody>
                    <a:bodyPr/>
                    <a:lstStyle/>
                    <a:p>
                      <a:pPr algn="ctr"/>
                      <a:r>
                        <a:rPr lang="pl-PL" sz="2400" dirty="0" err="1"/>
                        <a:t>Perspective</a:t>
                      </a:r>
                      <a:endParaRPr lang="pl-PL" sz="2400" dirty="0"/>
                    </a:p>
                  </a:txBody>
                  <a:tcPr/>
                </a:tc>
                <a:tc>
                  <a:txBody>
                    <a:bodyPr/>
                    <a:lstStyle/>
                    <a:p>
                      <a:pPr algn="ctr"/>
                      <a:r>
                        <a:rPr lang="pl-PL" sz="2400" dirty="0" err="1"/>
                        <a:t>Core</a:t>
                      </a:r>
                      <a:r>
                        <a:rPr lang="pl-PL" sz="2400" dirty="0"/>
                        <a:t> </a:t>
                      </a:r>
                      <a:r>
                        <a:rPr lang="pl-PL" sz="2400" dirty="0" err="1"/>
                        <a:t>Assumptions</a:t>
                      </a:r>
                      <a:endParaRPr lang="pl-PL" sz="2400" dirty="0"/>
                    </a:p>
                  </a:txBody>
                  <a:tcPr/>
                </a:tc>
                <a:tc>
                  <a:txBody>
                    <a:bodyPr/>
                    <a:lstStyle/>
                    <a:p>
                      <a:pPr algn="ctr"/>
                      <a:r>
                        <a:rPr lang="pl-PL" sz="2400" dirty="0" err="1"/>
                        <a:t>Key</a:t>
                      </a:r>
                      <a:r>
                        <a:rPr lang="pl-PL" sz="2400" dirty="0"/>
                        <a:t> </a:t>
                      </a:r>
                      <a:r>
                        <a:rPr lang="pl-PL" sz="2400" dirty="0" err="1"/>
                        <a:t>Authors</a:t>
                      </a:r>
                      <a:endParaRPr lang="pl-PL" sz="2400" dirty="0"/>
                    </a:p>
                  </a:txBody>
                  <a:tcPr/>
                </a:tc>
                <a:extLst>
                  <a:ext uri="{0D108BD9-81ED-4DB2-BD59-A6C34878D82A}">
                    <a16:rowId xmlns:a16="http://schemas.microsoft.com/office/drawing/2014/main" val="1748800673"/>
                  </a:ext>
                </a:extLst>
              </a:tr>
              <a:tr h="1236232">
                <a:tc>
                  <a:txBody>
                    <a:bodyPr/>
                    <a:lstStyle/>
                    <a:p>
                      <a:pPr algn="ctr"/>
                      <a:r>
                        <a:rPr lang="pl-PL" sz="3600" dirty="0" err="1"/>
                        <a:t>Economic</a:t>
                      </a:r>
                      <a:endParaRPr lang="pl-PL" sz="3600" dirty="0"/>
                    </a:p>
                  </a:txBody>
                  <a:tcPr anchor="ctr"/>
                </a:tc>
                <a:tc>
                  <a:txBody>
                    <a:bodyPr/>
                    <a:lstStyle/>
                    <a:p>
                      <a:pPr algn="ctr"/>
                      <a:r>
                        <a:rPr lang="en-US" sz="3600" dirty="0"/>
                        <a:t>Focus on efficiency, monetization, and financial proxies. </a:t>
                      </a:r>
                      <a:endParaRPr lang="pl-PL" sz="3600" dirty="0"/>
                    </a:p>
                  </a:txBody>
                  <a:tcPr anchor="ctr"/>
                </a:tc>
                <a:tc>
                  <a:txBody>
                    <a:bodyPr/>
                    <a:lstStyle/>
                    <a:p>
                      <a:r>
                        <a:rPr lang="en-US" sz="2000" dirty="0"/>
                        <a:t>Emerson, J. (2003) Blended Value Proposition: Integrating Social and Financial Returns. California Management Review, 45.</a:t>
                      </a:r>
                    </a:p>
                    <a:p>
                      <a:r>
                        <a:rPr lang="en-US" sz="2000" dirty="0"/>
                        <a:t>http://dx.doi.org/10.2307/41166187</a:t>
                      </a:r>
                      <a:endParaRPr lang="pl-PL" sz="2000" dirty="0"/>
                    </a:p>
                  </a:txBody>
                  <a:tcPr/>
                </a:tc>
                <a:extLst>
                  <a:ext uri="{0D108BD9-81ED-4DB2-BD59-A6C34878D82A}">
                    <a16:rowId xmlns:a16="http://schemas.microsoft.com/office/drawing/2014/main" val="1532821314"/>
                  </a:ext>
                </a:extLst>
              </a:tr>
              <a:tr h="460125">
                <a:tc>
                  <a:txBody>
                    <a:bodyPr/>
                    <a:lstStyle/>
                    <a:p>
                      <a:pPr algn="ctr"/>
                      <a:r>
                        <a:rPr lang="pl-PL" sz="3600" dirty="0" err="1"/>
                        <a:t>Social</a:t>
                      </a:r>
                      <a:r>
                        <a:rPr lang="pl-PL" sz="3600" dirty="0"/>
                        <a:t> </a:t>
                      </a:r>
                    </a:p>
                  </a:txBody>
                  <a:tcPr anchor="ctr"/>
                </a:tc>
                <a:tc>
                  <a:txBody>
                    <a:bodyPr/>
                    <a:lstStyle/>
                    <a:p>
                      <a:pPr algn="ctr"/>
                      <a:r>
                        <a:rPr lang="en-US" sz="3600" dirty="0"/>
                        <a:t>Well-being, empowerment, and reduction of inequalities. </a:t>
                      </a:r>
                      <a:endParaRPr lang="pl-PL" sz="3600" dirty="0"/>
                    </a:p>
                  </a:txBody>
                  <a:tcPr anchor="ctr"/>
                </a:tc>
                <a:tc>
                  <a:txBody>
                    <a:bodyPr/>
                    <a:lstStyle/>
                    <a:p>
                      <a:r>
                        <a:rPr lang="en-US" sz="2000" dirty="0"/>
                        <a:t>Nicholls, J., Lawlor, E., </a:t>
                      </a:r>
                      <a:r>
                        <a:rPr lang="en-US" sz="2000" dirty="0" err="1"/>
                        <a:t>Neitzert</a:t>
                      </a:r>
                      <a:r>
                        <a:rPr lang="en-US" sz="2000" dirty="0"/>
                        <a:t>, E., &amp; Goodspeed, T. (2012). A guide to Social Return on Investment. The SROI Network. https://socialvalueselfassessmenttool.org/wp-content/uploads/intranet/758/pdf-guide.pdf</a:t>
                      </a:r>
                      <a:endParaRPr lang="pl-PL" sz="2000" dirty="0"/>
                    </a:p>
                  </a:txBody>
                  <a:tcPr/>
                </a:tc>
                <a:extLst>
                  <a:ext uri="{0D108BD9-81ED-4DB2-BD59-A6C34878D82A}">
                    <a16:rowId xmlns:a16="http://schemas.microsoft.com/office/drawing/2014/main" val="4202845162"/>
                  </a:ext>
                </a:extLst>
              </a:tr>
              <a:tr h="460125">
                <a:tc>
                  <a:txBody>
                    <a:bodyPr/>
                    <a:lstStyle/>
                    <a:p>
                      <a:pPr algn="ctr"/>
                      <a:r>
                        <a:rPr lang="pl-PL" sz="3600" dirty="0" err="1"/>
                        <a:t>Relational</a:t>
                      </a:r>
                      <a:r>
                        <a:rPr lang="pl-PL" sz="3600" dirty="0"/>
                        <a:t> </a:t>
                      </a:r>
                    </a:p>
                  </a:txBody>
                  <a:tcPr anchor="ctr"/>
                </a:tc>
                <a:tc>
                  <a:txBody>
                    <a:bodyPr/>
                    <a:lstStyle/>
                    <a:p>
                      <a:pPr algn="ctr"/>
                      <a:r>
                        <a:rPr lang="en-US" sz="3600" dirty="0"/>
                        <a:t>Value as a process of building social capital and trust. </a:t>
                      </a:r>
                      <a:endParaRPr lang="pl-PL" sz="3600" dirty="0"/>
                    </a:p>
                  </a:txBody>
                  <a:tcPr anchor="ctr"/>
                </a:tc>
                <a:tc>
                  <a:txBody>
                    <a:bodyPr/>
                    <a:lstStyle/>
                    <a:p>
                      <a:r>
                        <a:rPr lang="en-US" sz="2000" dirty="0"/>
                        <a:t>Arvidson, M., Lyon, F., McKay, S., &amp; Moro, D. (2013). Valuing the social? The nature and controversies of measuring Social Return on Investment (SROI). Voluntary Sector Review, 4(1), 3-18. https://doi.org/10.1332/204080513X661554</a:t>
                      </a:r>
                      <a:endParaRPr lang="pl-PL" sz="2000" dirty="0"/>
                    </a:p>
                  </a:txBody>
                  <a:tcPr/>
                </a:tc>
                <a:extLst>
                  <a:ext uri="{0D108BD9-81ED-4DB2-BD59-A6C34878D82A}">
                    <a16:rowId xmlns:a16="http://schemas.microsoft.com/office/drawing/2014/main" val="1921824610"/>
                  </a:ext>
                </a:extLst>
              </a:tr>
              <a:tr h="460125">
                <a:tc>
                  <a:txBody>
                    <a:bodyPr/>
                    <a:lstStyle/>
                    <a:p>
                      <a:pPr algn="ctr"/>
                      <a:r>
                        <a:rPr lang="pl-PL" sz="3600" dirty="0"/>
                        <a:t>Critical</a:t>
                      </a:r>
                    </a:p>
                  </a:txBody>
                  <a:tcPr anchor="ctr"/>
                </a:tc>
                <a:tc>
                  <a:txBody>
                    <a:bodyPr/>
                    <a:lstStyle/>
                    <a:p>
                      <a:pPr algn="ctr"/>
                      <a:r>
                        <a:rPr lang="en-US" sz="3600" dirty="0"/>
                        <a:t>Warning against reductionism and the "seduction of numbers". </a:t>
                      </a:r>
                      <a:endParaRPr lang="pl-PL" sz="3600" dirty="0"/>
                    </a:p>
                  </a:txBody>
                  <a:tcPr anchor="ctr"/>
                </a:tc>
                <a:tc>
                  <a:txBody>
                    <a:bodyPr/>
                    <a:lstStyle/>
                    <a:p>
                      <a:r>
                        <a:rPr lang="en-US" sz="2000" dirty="0"/>
                        <a:t>McLoughlin, J. et al. A strategic approach to social impact measurement of social enterprises: The SIMPLE methodology. Soc. Enterp. J. (2009).</a:t>
                      </a:r>
                      <a:endParaRPr lang="pl-PL" sz="2000" dirty="0"/>
                    </a:p>
                  </a:txBody>
                  <a:tcPr/>
                </a:tc>
                <a:extLst>
                  <a:ext uri="{0D108BD9-81ED-4DB2-BD59-A6C34878D82A}">
                    <a16:rowId xmlns:a16="http://schemas.microsoft.com/office/drawing/2014/main" val="1510185332"/>
                  </a:ext>
                </a:extLst>
              </a:tr>
            </a:tbl>
          </a:graphicData>
        </a:graphic>
      </p:graphicFrame>
    </p:spTree>
    <p:extLst>
      <p:ext uri="{BB962C8B-B14F-4D97-AF65-F5344CB8AC3E}">
        <p14:creationId xmlns:p14="http://schemas.microsoft.com/office/powerpoint/2010/main" val="393490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5F6C3012-52CE-D7A6-46E9-1EE6B2DA8C6B}"/>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34E186F1-161E-DDBE-6704-CCC880B2252F}"/>
              </a:ext>
            </a:extLst>
          </p:cNvPr>
          <p:cNvSpPr txBox="1"/>
          <p:nvPr/>
        </p:nvSpPr>
        <p:spPr>
          <a:xfrm>
            <a:off x="832756" y="435659"/>
            <a:ext cx="11963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a:ea typeface="+mn-ea"/>
                <a:cs typeface="+mn-cs"/>
              </a:rPr>
              <a:t>Thematic Scope and Application Examples</a:t>
            </a:r>
            <a:endParaRPr kumimoji="0" lang="pl-PL" sz="4000" b="1" i="0" u="none" strike="noStrike" kern="1200" cap="none" spc="0" normalizeH="0" baseline="0" noProof="0" dirty="0">
              <a:ln>
                <a:noFill/>
              </a:ln>
              <a:solidFill>
                <a:schemeClr val="bg1"/>
              </a:solidFill>
              <a:effectLst/>
              <a:uLnTx/>
              <a:uFillTx/>
              <a:latin typeface="Arial"/>
              <a:ea typeface="+mn-ea"/>
              <a:cs typeface="+mn-cs"/>
            </a:endParaRPr>
          </a:p>
        </p:txBody>
      </p:sp>
      <p:pic>
        <p:nvPicPr>
          <p:cNvPr id="11" name="Obraz 10">
            <a:extLst>
              <a:ext uri="{FF2B5EF4-FFF2-40B4-BE49-F238E27FC236}">
                <a16:creationId xmlns:a16="http://schemas.microsoft.com/office/drawing/2014/main" id="{9A5B958C-55EC-79ED-BF8A-A12E961964DE}"/>
              </a:ext>
            </a:extLst>
          </p:cNvPr>
          <p:cNvPicPr>
            <a:picLocks noChangeAspect="1"/>
          </p:cNvPicPr>
          <p:nvPr/>
        </p:nvPicPr>
        <p:blipFill>
          <a:blip r:embed="rId3"/>
          <a:stretch>
            <a:fillRect/>
          </a:stretch>
        </p:blipFill>
        <p:spPr>
          <a:xfrm>
            <a:off x="13432161" y="206537"/>
            <a:ext cx="4322439" cy="1408298"/>
          </a:xfrm>
          <a:prstGeom prst="rect">
            <a:avLst/>
          </a:prstGeom>
        </p:spPr>
      </p:pic>
      <p:sp>
        <p:nvSpPr>
          <p:cNvPr id="5" name="pole tekstowe 4">
            <a:extLst>
              <a:ext uri="{FF2B5EF4-FFF2-40B4-BE49-F238E27FC236}">
                <a16:creationId xmlns:a16="http://schemas.microsoft.com/office/drawing/2014/main" id="{E735F6AB-13C2-1AE4-7434-7542D37EB081}"/>
              </a:ext>
            </a:extLst>
          </p:cNvPr>
          <p:cNvSpPr txBox="1"/>
          <p:nvPr/>
        </p:nvSpPr>
        <p:spPr>
          <a:xfrm>
            <a:off x="391886" y="2614745"/>
            <a:ext cx="17504227" cy="7236596"/>
          </a:xfrm>
          <a:prstGeom prst="rect">
            <a:avLst/>
          </a:prstGeom>
          <a:noFill/>
        </p:spPr>
        <p:txBody>
          <a:bodyPr wrap="square">
            <a:spAutoFit/>
          </a:bodyPr>
          <a:lstStyle/>
          <a:p>
            <a:pPr marL="571500" indent="-571500">
              <a:lnSpc>
                <a:spcPct val="150000"/>
              </a:lnSpc>
              <a:buFont typeface="+mj-lt"/>
              <a:buAutoNum type="romanUcPeriod"/>
            </a:pPr>
            <a:r>
              <a:rPr lang="en-US" sz="2600" dirty="0">
                <a:solidFill>
                  <a:schemeClr val="bg1"/>
                </a:solidFill>
              </a:rPr>
              <a:t>Labor Market and Social Integration (Broadest Scope)</a:t>
            </a:r>
            <a:endParaRPr lang="pl-PL" sz="2600" dirty="0">
              <a:solidFill>
                <a:schemeClr val="bg1"/>
              </a:solidFill>
            </a:endParaRPr>
          </a:p>
          <a:p>
            <a:pPr>
              <a:lnSpc>
                <a:spcPct val="150000"/>
              </a:lnSpc>
            </a:pPr>
            <a:r>
              <a:rPr lang="pl-PL" sz="2600" dirty="0">
                <a:solidFill>
                  <a:schemeClr val="bg1"/>
                </a:solidFill>
              </a:rPr>
              <a:t>	</a:t>
            </a:r>
            <a:r>
              <a:rPr lang="en-US" sz="2600" dirty="0">
                <a:solidFill>
                  <a:schemeClr val="bg1"/>
                </a:solidFill>
              </a:rPr>
              <a:t>Example: Vocational activation programs for prisoners or people with disabilities.</a:t>
            </a:r>
            <a:endParaRPr lang="pl-PL" sz="2600" dirty="0">
              <a:solidFill>
                <a:schemeClr val="bg1"/>
              </a:solidFill>
            </a:endParaRPr>
          </a:p>
          <a:p>
            <a:pPr>
              <a:lnSpc>
                <a:spcPct val="150000"/>
              </a:lnSpc>
            </a:pPr>
            <a:r>
              <a:rPr lang="pl-PL" sz="2600" dirty="0">
                <a:solidFill>
                  <a:schemeClr val="bg1"/>
                </a:solidFill>
              </a:rPr>
              <a:t>	</a:t>
            </a:r>
            <a:r>
              <a:rPr lang="en-US" sz="2600" dirty="0">
                <a:solidFill>
                  <a:schemeClr val="bg1"/>
                </a:solidFill>
              </a:rPr>
              <a:t>Scope of Analysis: Savings for the state budget (lower welfare spending, reduced recidivism) and the increase in the </a:t>
            </a:r>
            <a:r>
              <a:rPr lang="pl-PL" sz="2600" dirty="0">
                <a:solidFill>
                  <a:schemeClr val="bg1"/>
                </a:solidFill>
              </a:rPr>
              <a:t>		</a:t>
            </a:r>
            <a:r>
              <a:rPr lang="en-US" sz="2600" dirty="0">
                <a:solidFill>
                  <a:schemeClr val="bg1"/>
                </a:solidFill>
              </a:rPr>
              <a:t>psychological well-being of participants.</a:t>
            </a:r>
            <a:endParaRPr lang="pl-PL" sz="2600" dirty="0">
              <a:solidFill>
                <a:schemeClr val="bg1"/>
              </a:solidFill>
            </a:endParaRPr>
          </a:p>
          <a:p>
            <a:pPr marL="571500" indent="-571500">
              <a:lnSpc>
                <a:spcPct val="150000"/>
              </a:lnSpc>
              <a:buAutoNum type="romanUcPeriod" startAt="2"/>
            </a:pPr>
            <a:r>
              <a:rPr lang="en-US" sz="2600" dirty="0">
                <a:solidFill>
                  <a:schemeClr val="bg1"/>
                </a:solidFill>
              </a:rPr>
              <a:t>Health and Social Care</a:t>
            </a:r>
            <a:endParaRPr lang="pl-PL" sz="2600" dirty="0">
              <a:solidFill>
                <a:schemeClr val="bg1"/>
              </a:solidFill>
            </a:endParaRPr>
          </a:p>
          <a:p>
            <a:pPr>
              <a:lnSpc>
                <a:spcPct val="150000"/>
              </a:lnSpc>
            </a:pPr>
            <a:r>
              <a:rPr lang="pl-PL" sz="2600" dirty="0">
                <a:solidFill>
                  <a:schemeClr val="bg1"/>
                </a:solidFill>
              </a:rPr>
              <a:t>	</a:t>
            </a:r>
            <a:r>
              <a:rPr lang="en-US" sz="2600" dirty="0">
                <a:solidFill>
                  <a:schemeClr val="bg1"/>
                </a:solidFill>
              </a:rPr>
              <a:t>Example: Investment in high-quality childcare in foster families</a:t>
            </a:r>
            <a:r>
              <a:rPr lang="pl-PL" sz="2600" dirty="0">
                <a:solidFill>
                  <a:schemeClr val="bg1"/>
                </a:solidFill>
              </a:rPr>
              <a:t>.</a:t>
            </a:r>
          </a:p>
          <a:p>
            <a:pPr>
              <a:lnSpc>
                <a:spcPct val="150000"/>
              </a:lnSpc>
            </a:pPr>
            <a:r>
              <a:rPr lang="pl-PL" sz="2600" dirty="0">
                <a:solidFill>
                  <a:schemeClr val="bg1"/>
                </a:solidFill>
              </a:rPr>
              <a:t>	</a:t>
            </a:r>
            <a:r>
              <a:rPr lang="en-US" sz="2600" dirty="0">
                <a:solidFill>
                  <a:schemeClr val="bg1"/>
                </a:solidFill>
              </a:rPr>
              <a:t>Scope of Analysis: Long-term benefits from better education for children, reduced chances of unemployment in </a:t>
            </a:r>
            <a:r>
              <a:rPr lang="pl-PL" sz="2600" dirty="0">
                <a:solidFill>
                  <a:schemeClr val="bg1"/>
                </a:solidFill>
              </a:rPr>
              <a:t>		</a:t>
            </a:r>
            <a:r>
              <a:rPr lang="en-US" sz="2600" dirty="0">
                <a:solidFill>
                  <a:schemeClr val="bg1"/>
                </a:solidFill>
              </a:rPr>
              <a:t>adulthood, and improved public health.</a:t>
            </a:r>
            <a:endParaRPr lang="pl-PL" sz="2600" dirty="0">
              <a:solidFill>
                <a:schemeClr val="bg1"/>
              </a:solidFill>
            </a:endParaRPr>
          </a:p>
          <a:p>
            <a:pPr marL="571500" indent="-571500">
              <a:lnSpc>
                <a:spcPct val="150000"/>
              </a:lnSpc>
              <a:buAutoNum type="romanUcPeriod" startAt="3"/>
            </a:pPr>
            <a:r>
              <a:rPr lang="en-US" sz="2600" dirty="0">
                <a:solidFill>
                  <a:schemeClr val="bg1"/>
                </a:solidFill>
              </a:rPr>
              <a:t>Environmental Protection and Circular Economy</a:t>
            </a:r>
            <a:endParaRPr lang="pl-PL" sz="2600" dirty="0">
              <a:solidFill>
                <a:schemeClr val="bg1"/>
              </a:solidFill>
            </a:endParaRPr>
          </a:p>
          <a:p>
            <a:pPr lvl="1">
              <a:lnSpc>
                <a:spcPct val="150000"/>
              </a:lnSpc>
            </a:pPr>
            <a:r>
              <a:rPr lang="pl-PL" sz="2600" dirty="0">
                <a:solidFill>
                  <a:schemeClr val="bg1"/>
                </a:solidFill>
              </a:rPr>
              <a:t>	</a:t>
            </a:r>
            <a:r>
              <a:rPr lang="en-US" sz="2600" dirty="0">
                <a:solidFill>
                  <a:schemeClr val="bg1"/>
                </a:solidFill>
              </a:rPr>
              <a:t>Example: Recycling firms that simultaneously employ people following mental health crises.</a:t>
            </a:r>
            <a:endParaRPr lang="pl-PL" sz="2600" dirty="0">
              <a:solidFill>
                <a:schemeClr val="bg1"/>
              </a:solidFill>
            </a:endParaRPr>
          </a:p>
          <a:p>
            <a:pPr lvl="1">
              <a:lnSpc>
                <a:spcPct val="150000"/>
              </a:lnSpc>
            </a:pPr>
            <a:r>
              <a:rPr lang="pl-PL" sz="2600" dirty="0">
                <a:solidFill>
                  <a:schemeClr val="bg1"/>
                </a:solidFill>
              </a:rPr>
              <a:t>	</a:t>
            </a:r>
            <a:r>
              <a:rPr lang="en-US" sz="2600" dirty="0">
                <a:solidFill>
                  <a:schemeClr val="bg1"/>
                </a:solidFill>
              </a:rPr>
              <a:t>Scope of Analysis: Combining ecological value (avoiding landfills) with therapeutic value (savings in the healthcare </a:t>
            </a:r>
            <a:r>
              <a:rPr lang="pl-PL" sz="2600" dirty="0">
                <a:solidFill>
                  <a:schemeClr val="bg1"/>
                </a:solidFill>
              </a:rPr>
              <a:t>		</a:t>
            </a:r>
            <a:r>
              <a:rPr lang="en-US" sz="2600" dirty="0">
                <a:solidFill>
                  <a:schemeClr val="bg1"/>
                </a:solidFill>
              </a:rPr>
              <a:t>system).</a:t>
            </a:r>
            <a:endParaRPr lang="pl-PL" sz="2600" dirty="0">
              <a:solidFill>
                <a:schemeClr val="bg1"/>
              </a:solidFill>
            </a:endParaRPr>
          </a:p>
        </p:txBody>
      </p:sp>
      <p:sp>
        <p:nvSpPr>
          <p:cNvPr id="9" name="pole tekstowe 8">
            <a:extLst>
              <a:ext uri="{FF2B5EF4-FFF2-40B4-BE49-F238E27FC236}">
                <a16:creationId xmlns:a16="http://schemas.microsoft.com/office/drawing/2014/main" id="{38E47741-8FED-D090-A0DE-30A8C00B7A90}"/>
              </a:ext>
            </a:extLst>
          </p:cNvPr>
          <p:cNvSpPr txBox="1"/>
          <p:nvPr/>
        </p:nvSpPr>
        <p:spPr>
          <a:xfrm>
            <a:off x="1094014" y="1930177"/>
            <a:ext cx="16802099" cy="523220"/>
          </a:xfrm>
          <a:prstGeom prst="rect">
            <a:avLst/>
          </a:prstGeom>
          <a:noFill/>
        </p:spPr>
        <p:txBody>
          <a:bodyPr wrap="square">
            <a:spAutoFit/>
          </a:bodyPr>
          <a:lstStyle/>
          <a:p>
            <a:r>
              <a:rPr lang="en-US" sz="2800" dirty="0">
                <a:solidFill>
                  <a:schemeClr val="bg1"/>
                </a:solidFill>
              </a:rPr>
              <a:t>SROI is applied wherever traditional economic indicators (e.g., GDP, net profit) fail to capture "hidden value."</a:t>
            </a:r>
            <a:endParaRPr lang="pl-PL" sz="2800" dirty="0">
              <a:solidFill>
                <a:schemeClr val="bg1"/>
              </a:solidFill>
            </a:endParaRPr>
          </a:p>
        </p:txBody>
      </p:sp>
    </p:spTree>
    <p:extLst>
      <p:ext uri="{BB962C8B-B14F-4D97-AF65-F5344CB8AC3E}">
        <p14:creationId xmlns:p14="http://schemas.microsoft.com/office/powerpoint/2010/main" val="21483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2160"/>
        </a:solidFill>
        <a:effectLst/>
      </p:bgPr>
    </p:bg>
    <p:spTree>
      <p:nvGrpSpPr>
        <p:cNvPr id="1" name="Shape 119">
          <a:extLst>
            <a:ext uri="{FF2B5EF4-FFF2-40B4-BE49-F238E27FC236}">
              <a16:creationId xmlns:a16="http://schemas.microsoft.com/office/drawing/2014/main" id="{81092DDD-96E7-C676-FE07-22363B9B4C89}"/>
            </a:ext>
          </a:extLst>
        </p:cNvPr>
        <p:cNvGrpSpPr/>
        <p:nvPr/>
      </p:nvGrpSpPr>
      <p:grpSpPr>
        <a:xfrm>
          <a:off x="0" y="0"/>
          <a:ext cx="0" cy="0"/>
          <a:chOff x="0" y="0"/>
          <a:chExt cx="0" cy="0"/>
        </a:xfrm>
      </p:grpSpPr>
      <p:sp>
        <p:nvSpPr>
          <p:cNvPr id="122" name="Google Shape;122;p6">
            <a:extLst>
              <a:ext uri="{FF2B5EF4-FFF2-40B4-BE49-F238E27FC236}">
                <a16:creationId xmlns:a16="http://schemas.microsoft.com/office/drawing/2014/main" id="{B7170EEA-FE69-3884-7E5B-3A75279F63A4}"/>
              </a:ext>
            </a:extLst>
          </p:cNvPr>
          <p:cNvSpPr txBox="1"/>
          <p:nvPr/>
        </p:nvSpPr>
        <p:spPr>
          <a:xfrm>
            <a:off x="457007" y="190500"/>
            <a:ext cx="17373986" cy="86177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40012"/>
              </a:lnSpc>
              <a:spcBef>
                <a:spcPts val="0"/>
              </a:spcBef>
              <a:spcAft>
                <a:spcPts val="0"/>
              </a:spcAft>
              <a:buClr>
                <a:srgbClr val="000000"/>
              </a:buClr>
              <a:buSzTx/>
              <a:buFont typeface="Arial"/>
              <a:buNone/>
              <a:tabLst/>
              <a:defRPr/>
            </a:pPr>
            <a:r>
              <a:rPr kumimoji="0" lang="pl-PL" sz="3200" b="0" i="0" u="none" strike="noStrike" kern="0" cap="none" spc="0" normalizeH="0" baseline="0" noProof="0" dirty="0">
                <a:ln>
                  <a:noFill/>
                </a:ln>
                <a:solidFill>
                  <a:srgbClr val="FF0000"/>
                </a:solidFill>
                <a:effectLst/>
                <a:uLnTx/>
                <a:uFillTx/>
                <a:latin typeface="Poppins"/>
                <a:ea typeface="Poppins"/>
                <a:cs typeface="Poppins"/>
                <a:sym typeface="Poppins"/>
              </a:rPr>
              <a:t>	</a:t>
            </a:r>
            <a:r>
              <a:rPr kumimoji="0" lang="en-US" sz="3200" b="0" i="0" u="none" strike="noStrike" kern="0" cap="none" spc="0" normalizeH="0" baseline="0" noProof="0" dirty="0">
                <a:ln>
                  <a:noFill/>
                </a:ln>
                <a:solidFill>
                  <a:srgbClr val="FF0000"/>
                </a:solidFill>
                <a:effectLst/>
                <a:uLnTx/>
                <a:uFillTx/>
                <a:latin typeface="Poppins"/>
                <a:ea typeface="Poppins"/>
                <a:cs typeface="Poppins"/>
                <a:sym typeface="Poppins"/>
              </a:rPr>
              <a:t> </a:t>
            </a:r>
            <a:r>
              <a:rPr kumimoji="0" lang="en-US" sz="4000" b="1" i="0" u="none" strike="noStrike" kern="0" cap="none" spc="0" normalizeH="0" baseline="0" noProof="0" dirty="0">
                <a:ln>
                  <a:noFill/>
                </a:ln>
                <a:solidFill>
                  <a:srgbClr val="FF0000"/>
                </a:solidFill>
                <a:effectLst/>
                <a:uLnTx/>
                <a:uFillTx/>
                <a:latin typeface="Aptos" panose="020B0004020202020204" pitchFamily="34" charset="0"/>
                <a:ea typeface="+mn-ea"/>
                <a:cs typeface="Arial"/>
                <a:sym typeface="Arial"/>
              </a:rPr>
              <a:t>The stages of a Social Return on Investment (SROI) study</a:t>
            </a:r>
            <a:endParaRPr kumimoji="0" lang="en-US" sz="3200" b="1" i="0" u="none" strike="noStrike" kern="0" cap="none" spc="0" normalizeH="0" baseline="0" noProof="0" dirty="0">
              <a:ln>
                <a:noFill/>
              </a:ln>
              <a:solidFill>
                <a:srgbClr val="FF0000"/>
              </a:solidFill>
              <a:effectLst/>
              <a:uLnTx/>
              <a:uFillTx/>
              <a:latin typeface="Aptos" panose="020B0004020202020204" pitchFamily="34" charset="0"/>
              <a:ea typeface="Poppins"/>
              <a:cs typeface="Poppins"/>
              <a:sym typeface="Poppins"/>
            </a:endParaRPr>
          </a:p>
        </p:txBody>
      </p:sp>
      <p:sp>
        <p:nvSpPr>
          <p:cNvPr id="4" name="pole tekstowe 3">
            <a:extLst>
              <a:ext uri="{FF2B5EF4-FFF2-40B4-BE49-F238E27FC236}">
                <a16:creationId xmlns:a16="http://schemas.microsoft.com/office/drawing/2014/main" id="{9A00EBAB-7A61-7F65-7A78-BB7CD39877D1}"/>
              </a:ext>
            </a:extLst>
          </p:cNvPr>
          <p:cNvSpPr txBox="1"/>
          <p:nvPr/>
        </p:nvSpPr>
        <p:spPr>
          <a:xfrm>
            <a:off x="7958352" y="1299242"/>
            <a:ext cx="10058593" cy="84343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SROI analysis comprise</a:t>
            </a:r>
            <a:r>
              <a:rPr kumimoji="0" lang="pl-PL" sz="3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s</a:t>
            </a: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six steps: </a:t>
            </a:r>
            <a:endParaRPr kumimoji="0" lang="pl-PL" sz="3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aphicFrame>
        <p:nvGraphicFramePr>
          <p:cNvPr id="5" name="Diagram 4">
            <a:extLst>
              <a:ext uri="{FF2B5EF4-FFF2-40B4-BE49-F238E27FC236}">
                <a16:creationId xmlns:a16="http://schemas.microsoft.com/office/drawing/2014/main" id="{CF123C06-1467-07F5-9FA6-C0D59A63CF62}"/>
              </a:ext>
            </a:extLst>
          </p:cNvPr>
          <p:cNvGraphicFramePr/>
          <p:nvPr>
            <p:extLst>
              <p:ext uri="{D42A27DB-BD31-4B8C-83A1-F6EECF244321}">
                <p14:modId xmlns:p14="http://schemas.microsoft.com/office/powerpoint/2010/main" val="1857799422"/>
              </p:ext>
            </p:extLst>
          </p:nvPr>
        </p:nvGraphicFramePr>
        <p:xfrm>
          <a:off x="7391593" y="2902652"/>
          <a:ext cx="10439400" cy="668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ole tekstowe 6">
            <a:extLst>
              <a:ext uri="{FF2B5EF4-FFF2-40B4-BE49-F238E27FC236}">
                <a16:creationId xmlns:a16="http://schemas.microsoft.com/office/drawing/2014/main" id="{1E966599-D5AB-3F29-7CFE-ABFBEC671DCD}"/>
              </a:ext>
            </a:extLst>
          </p:cNvPr>
          <p:cNvSpPr txBox="1"/>
          <p:nvPr/>
        </p:nvSpPr>
        <p:spPr>
          <a:xfrm>
            <a:off x="685799" y="2142678"/>
            <a:ext cx="7739744" cy="649408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SROI is an innovative approach used to measure and account for value created by an intervention or a policy. </a:t>
            </a:r>
            <a:endPar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It places a monetary value on the social impact (the </a:t>
            </a:r>
            <a:r>
              <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a:t>
            </a: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benefit) of an activity, and compares </a:t>
            </a:r>
            <a:r>
              <a:rPr kumimoji="0" lang="pl-PL" sz="3200" b="0" i="0" u="none" strike="noStrike" kern="1200" cap="none" spc="0" normalizeH="0" baseline="0" noProof="0" dirty="0" err="1">
                <a:ln>
                  <a:noFill/>
                </a:ln>
                <a:solidFill>
                  <a:srgbClr val="FFFFFF"/>
                </a:solidFill>
                <a:effectLst/>
                <a:uLnTx/>
                <a:uFillTx/>
                <a:latin typeface="Aptos" panose="020B0004020202020204" pitchFamily="34" charset="0"/>
                <a:ea typeface="+mn-ea"/>
                <a:cs typeface="+mn-cs"/>
              </a:rPr>
              <a:t>it</a:t>
            </a: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with the cost </a:t>
            </a:r>
            <a:r>
              <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a:t>
            </a: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incurred in creating that</a:t>
            </a:r>
            <a:r>
              <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a:t>
            </a: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benefit. </a:t>
            </a:r>
            <a:endPar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SROI analysis allows </a:t>
            </a:r>
            <a:r>
              <a:rPr kumimoji="0" lang="en-US" sz="3200" b="0" i="0" u="none" strike="noStrike" kern="1200" cap="none" spc="0" normalizeH="0" baseline="0" noProof="0" dirty="0" err="1">
                <a:ln>
                  <a:noFill/>
                </a:ln>
                <a:solidFill>
                  <a:srgbClr val="FFFFFF"/>
                </a:solidFill>
                <a:effectLst/>
                <a:uLnTx/>
                <a:uFillTx/>
                <a:latin typeface="Aptos" panose="020B0004020202020204" pitchFamily="34" charset="0"/>
                <a:ea typeface="+mn-ea"/>
                <a:cs typeface="+mn-cs"/>
              </a:rPr>
              <a:t>organisations</a:t>
            </a: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to assess the cost/benefit ratio and to better communicate the value of their </a:t>
            </a:r>
            <a:b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br>
            <a:r>
              <a:rPr kumimoji="0" lang="en-US" sz="32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activities to external stakeholders.</a:t>
            </a:r>
          </a:p>
        </p:txBody>
      </p:sp>
      <p:pic>
        <p:nvPicPr>
          <p:cNvPr id="8" name="Obraz 7">
            <a:extLst>
              <a:ext uri="{FF2B5EF4-FFF2-40B4-BE49-F238E27FC236}">
                <a16:creationId xmlns:a16="http://schemas.microsoft.com/office/drawing/2014/main" id="{B4D88749-3517-F307-496A-A5CDDE8CEE37}"/>
              </a:ext>
            </a:extLst>
          </p:cNvPr>
          <p:cNvPicPr>
            <a:picLocks noChangeAspect="1"/>
          </p:cNvPicPr>
          <p:nvPr/>
        </p:nvPicPr>
        <p:blipFill>
          <a:blip r:embed="rId8"/>
          <a:stretch>
            <a:fillRect/>
          </a:stretch>
        </p:blipFill>
        <p:spPr>
          <a:xfrm>
            <a:off x="457007" y="8878702"/>
            <a:ext cx="4322439" cy="1408298"/>
          </a:xfrm>
          <a:prstGeom prst="rect">
            <a:avLst/>
          </a:prstGeom>
        </p:spPr>
      </p:pic>
    </p:spTree>
    <p:extLst>
      <p:ext uri="{BB962C8B-B14F-4D97-AF65-F5344CB8AC3E}">
        <p14:creationId xmlns:p14="http://schemas.microsoft.com/office/powerpoint/2010/main" val="41080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7DE7-BA8D-F299-58E6-CB2BB858F3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2D0C8-531D-093A-7F1A-0D679897232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58" t="-50448" r="-192741" b="-27329"/>
            </a:stretch>
          </a:blipFill>
        </p:spPr>
        <p:txBody>
          <a:bodyPr/>
          <a:lstStyle/>
          <a:p>
            <a:endParaRPr lang="en-US" dirty="0"/>
          </a:p>
        </p:txBody>
      </p:sp>
      <p:sp>
        <p:nvSpPr>
          <p:cNvPr id="3" name="Freeform 3">
            <a:extLst>
              <a:ext uri="{FF2B5EF4-FFF2-40B4-BE49-F238E27FC236}">
                <a16:creationId xmlns:a16="http://schemas.microsoft.com/office/drawing/2014/main" id="{D00A143D-55C9-5C4E-16AD-E8B532DDF94C}"/>
              </a:ext>
            </a:extLst>
          </p:cNvPr>
          <p:cNvSpPr/>
          <p:nvPr/>
        </p:nvSpPr>
        <p:spPr>
          <a:xfrm>
            <a:off x="13565243" y="654561"/>
            <a:ext cx="4322835" cy="1404921"/>
          </a:xfrm>
          <a:custGeom>
            <a:avLst/>
            <a:gdLst/>
            <a:ahLst/>
            <a:cxnLst/>
            <a:rect l="l" t="t" r="r" b="b"/>
            <a:pathLst>
              <a:path w="4322835" h="1404921">
                <a:moveTo>
                  <a:pt x="0" y="0"/>
                </a:moveTo>
                <a:lnTo>
                  <a:pt x="4322834" y="0"/>
                </a:lnTo>
                <a:lnTo>
                  <a:pt x="4322834" y="1404921"/>
                </a:lnTo>
                <a:lnTo>
                  <a:pt x="0" y="1404921"/>
                </a:lnTo>
                <a:lnTo>
                  <a:pt x="0" y="0"/>
                </a:lnTo>
                <a:close/>
              </a:path>
            </a:pathLst>
          </a:custGeom>
          <a:blipFill>
            <a:blip r:embed="rId3"/>
            <a:stretch>
              <a:fillRect/>
            </a:stretch>
          </a:blipFill>
        </p:spPr>
        <p:txBody>
          <a:bodyPr/>
          <a:lstStyle/>
          <a:p>
            <a:endParaRPr lang="en-US"/>
          </a:p>
        </p:txBody>
      </p:sp>
      <p:sp>
        <p:nvSpPr>
          <p:cNvPr id="4" name="pole tekstowe 3">
            <a:extLst>
              <a:ext uri="{FF2B5EF4-FFF2-40B4-BE49-F238E27FC236}">
                <a16:creationId xmlns:a16="http://schemas.microsoft.com/office/drawing/2014/main" id="{ABFDC1FB-ABB3-F5DC-8059-57657D6E9BC0}"/>
              </a:ext>
            </a:extLst>
          </p:cNvPr>
          <p:cNvSpPr txBox="1"/>
          <p:nvPr/>
        </p:nvSpPr>
        <p:spPr>
          <a:xfrm>
            <a:off x="6008913" y="2059482"/>
            <a:ext cx="12034157" cy="7755969"/>
          </a:xfrm>
          <a:prstGeom prst="rect">
            <a:avLst/>
          </a:prstGeom>
          <a:noFill/>
        </p:spPr>
        <p:txBody>
          <a:bodyPr wrap="square" rtlCol="0">
            <a:spAutoFit/>
          </a:bodyPr>
          <a:lstStyle/>
          <a:p>
            <a:pPr>
              <a:lnSpc>
                <a:spcPct val="150000"/>
              </a:lnSpc>
            </a:pPr>
            <a:r>
              <a:rPr lang="pl-PL" sz="3200" dirty="0">
                <a:solidFill>
                  <a:schemeClr val="bg1"/>
                </a:solidFill>
                <a:latin typeface="Aptos" panose="020B0004020202020204" pitchFamily="34" charset="0"/>
              </a:rPr>
              <a:t>I</a:t>
            </a:r>
            <a:r>
              <a:rPr lang="en-US" sz="3200" dirty="0">
                <a:solidFill>
                  <a:schemeClr val="bg1"/>
                </a:solidFill>
                <a:latin typeface="Aptos" panose="020B0004020202020204" pitchFamily="34" charset="0"/>
              </a:rPr>
              <a:t>n global practice, two main types of analysis have emerged, used depending on the research objective:</a:t>
            </a:r>
          </a:p>
          <a:p>
            <a:pPr marL="571500" indent="-571500">
              <a:lnSpc>
                <a:spcPct val="150000"/>
              </a:lnSpc>
              <a:buFont typeface="Arial" panose="020B0604020202020204" pitchFamily="34" charset="0"/>
              <a:buChar char="•"/>
            </a:pPr>
            <a:r>
              <a:rPr lang="en-US" sz="3200" b="1" dirty="0">
                <a:solidFill>
                  <a:schemeClr val="bg1"/>
                </a:solidFill>
                <a:latin typeface="Aptos" panose="020B0004020202020204" pitchFamily="34" charset="0"/>
              </a:rPr>
              <a:t>Evaluative SROI:</a:t>
            </a:r>
            <a:r>
              <a:rPr lang="en-US" sz="3200" dirty="0">
                <a:solidFill>
                  <a:schemeClr val="bg1"/>
                </a:solidFill>
                <a:latin typeface="Aptos" panose="020B0004020202020204" pitchFamily="34" charset="0"/>
              </a:rPr>
              <a:t> Conducted </a:t>
            </a:r>
            <a:r>
              <a:rPr lang="en-US" sz="3200" i="1" dirty="0">
                <a:solidFill>
                  <a:schemeClr val="bg1"/>
                </a:solidFill>
                <a:latin typeface="Aptos" panose="020B0004020202020204" pitchFamily="34" charset="0"/>
              </a:rPr>
              <a:t>ex-post</a:t>
            </a:r>
            <a:r>
              <a:rPr lang="en-US" sz="3200" dirty="0">
                <a:solidFill>
                  <a:schemeClr val="bg1"/>
                </a:solidFill>
                <a:latin typeface="Aptos" panose="020B0004020202020204" pitchFamily="34" charset="0"/>
              </a:rPr>
              <a:t>. It assesses real effects that have already occurred, based on data collected from stakeholders. Most commonly used in annual reporting and project evaluations (</a:t>
            </a:r>
            <a:r>
              <a:rPr lang="en-US" sz="3200" dirty="0">
                <a:solidFill>
                  <a:srgbClr val="00B0F0"/>
                </a:solidFill>
                <a:latin typeface="Aptos" panose="020B0004020202020204" pitchFamily="34" charset="0"/>
              </a:rPr>
              <a:t>e.g., in the </a:t>
            </a:r>
            <a:r>
              <a:rPr lang="en-US" sz="3200" dirty="0" err="1">
                <a:solidFill>
                  <a:srgbClr val="00B0F0"/>
                </a:solidFill>
                <a:latin typeface="Aptos" panose="020B0004020202020204" pitchFamily="34" charset="0"/>
              </a:rPr>
              <a:t>CLiViE</a:t>
            </a:r>
            <a:r>
              <a:rPr lang="en-US" sz="3200" dirty="0">
                <a:solidFill>
                  <a:srgbClr val="00B0F0"/>
                </a:solidFill>
                <a:latin typeface="Aptos" panose="020B0004020202020204" pitchFamily="34" charset="0"/>
              </a:rPr>
              <a:t> project for completed Case Studies</a:t>
            </a:r>
            <a:r>
              <a:rPr lang="en-US" sz="3200" dirty="0">
                <a:solidFill>
                  <a:schemeClr val="bg1"/>
                </a:solidFill>
                <a:latin typeface="Aptos" panose="020B0004020202020204" pitchFamily="34" charset="0"/>
              </a:rPr>
              <a:t>).</a:t>
            </a:r>
          </a:p>
          <a:p>
            <a:pPr marL="571500" indent="-571500">
              <a:lnSpc>
                <a:spcPct val="150000"/>
              </a:lnSpc>
              <a:buFont typeface="Arial" panose="020B0604020202020204" pitchFamily="34" charset="0"/>
              <a:buChar char="•"/>
            </a:pPr>
            <a:r>
              <a:rPr lang="en-US" sz="3200" b="1" dirty="0">
                <a:solidFill>
                  <a:schemeClr val="bg1"/>
                </a:solidFill>
                <a:latin typeface="Aptos" panose="020B0004020202020204" pitchFamily="34" charset="0"/>
              </a:rPr>
              <a:t>Forecast SROI:</a:t>
            </a:r>
            <a:r>
              <a:rPr lang="en-US" sz="3200" dirty="0">
                <a:solidFill>
                  <a:schemeClr val="bg1"/>
                </a:solidFill>
                <a:latin typeface="Aptos" panose="020B0004020202020204" pitchFamily="34" charset="0"/>
              </a:rPr>
              <a:t> Conducted </a:t>
            </a:r>
            <a:r>
              <a:rPr lang="en-US" sz="3200" i="1" dirty="0">
                <a:solidFill>
                  <a:schemeClr val="bg1"/>
                </a:solidFill>
                <a:latin typeface="Aptos" panose="020B0004020202020204" pitchFamily="34" charset="0"/>
              </a:rPr>
              <a:t>ex-ante</a:t>
            </a:r>
            <a:r>
              <a:rPr lang="en-US" sz="3200" dirty="0">
                <a:solidFill>
                  <a:schemeClr val="bg1"/>
                </a:solidFill>
                <a:latin typeface="Aptos" panose="020B0004020202020204" pitchFamily="34" charset="0"/>
              </a:rPr>
              <a:t>. It predicts how much social value will</a:t>
            </a:r>
            <a:r>
              <a:rPr lang="en-US" sz="3200" i="1" dirty="0">
                <a:solidFill>
                  <a:schemeClr val="bg1"/>
                </a:solidFill>
                <a:latin typeface="Aptos" panose="020B0004020202020204" pitchFamily="34" charset="0"/>
              </a:rPr>
              <a:t> be</a:t>
            </a:r>
            <a:r>
              <a:rPr lang="en-US" sz="3200" dirty="0">
                <a:solidFill>
                  <a:schemeClr val="bg1"/>
                </a:solidFill>
                <a:latin typeface="Aptos" panose="020B0004020202020204" pitchFamily="34" charset="0"/>
              </a:rPr>
              <a:t> created if the project achieves its intended goals. Key for securing funding or strategic planning.</a:t>
            </a:r>
          </a:p>
          <a:p>
            <a:endParaRPr lang="pl-PL" dirty="0"/>
          </a:p>
        </p:txBody>
      </p:sp>
    </p:spTree>
    <p:extLst>
      <p:ext uri="{BB962C8B-B14F-4D97-AF65-F5344CB8AC3E}">
        <p14:creationId xmlns:p14="http://schemas.microsoft.com/office/powerpoint/2010/main" val="23795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491301B-9B4F-2C3E-E76C-331E47BD1EA3}"/>
              </a:ext>
            </a:extLst>
          </p:cNvPr>
          <p:cNvPicPr>
            <a:picLocks noChangeAspect="1"/>
          </p:cNvPicPr>
          <p:nvPr/>
        </p:nvPicPr>
        <p:blipFill>
          <a:blip r:embed="rId2"/>
          <a:stretch>
            <a:fillRect/>
          </a:stretch>
        </p:blipFill>
        <p:spPr>
          <a:xfrm>
            <a:off x="12556671" y="927154"/>
            <a:ext cx="5613477" cy="8824576"/>
          </a:xfrm>
          <a:prstGeom prst="rect">
            <a:avLst/>
          </a:prstGeom>
        </p:spPr>
      </p:pic>
      <p:sp>
        <p:nvSpPr>
          <p:cNvPr id="5" name="pole tekstowe 4">
            <a:extLst>
              <a:ext uri="{FF2B5EF4-FFF2-40B4-BE49-F238E27FC236}">
                <a16:creationId xmlns:a16="http://schemas.microsoft.com/office/drawing/2014/main" id="{B07423EB-AB48-7748-763B-2C634FE6D141}"/>
              </a:ext>
            </a:extLst>
          </p:cNvPr>
          <p:cNvSpPr txBox="1"/>
          <p:nvPr/>
        </p:nvSpPr>
        <p:spPr>
          <a:xfrm>
            <a:off x="1061356" y="408046"/>
            <a:ext cx="9144000" cy="646331"/>
          </a:xfrm>
          <a:prstGeom prst="rect">
            <a:avLst/>
          </a:prstGeom>
          <a:noFill/>
        </p:spPr>
        <p:txBody>
          <a:bodyPr wrap="square">
            <a:spAutoFit/>
          </a:bodyPr>
          <a:lstStyle/>
          <a:p>
            <a:r>
              <a:rPr lang="en-US" sz="3600" dirty="0"/>
              <a:t>How did we work on SROI estimation?</a:t>
            </a:r>
            <a:endParaRPr lang="pl-PL" sz="3600" dirty="0">
              <a:latin typeface="Aptos" panose="020B0004020202020204" pitchFamily="34" charset="0"/>
            </a:endParaRPr>
          </a:p>
        </p:txBody>
      </p:sp>
      <p:sp>
        <p:nvSpPr>
          <p:cNvPr id="7" name="pole tekstowe 6">
            <a:extLst>
              <a:ext uri="{FF2B5EF4-FFF2-40B4-BE49-F238E27FC236}">
                <a16:creationId xmlns:a16="http://schemas.microsoft.com/office/drawing/2014/main" id="{67521235-1772-9E6D-8662-2DBE713B3B9F}"/>
              </a:ext>
            </a:extLst>
          </p:cNvPr>
          <p:cNvSpPr txBox="1"/>
          <p:nvPr/>
        </p:nvSpPr>
        <p:spPr>
          <a:xfrm>
            <a:off x="832756" y="1566081"/>
            <a:ext cx="10548258" cy="801168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pl-PL" sz="2000" dirty="0">
                <a:latin typeface="Aptos" panose="020B0004020202020204" pitchFamily="34" charset="0"/>
              </a:rPr>
              <a:t>We </a:t>
            </a:r>
            <a:r>
              <a:rPr lang="pl-PL" sz="2000" dirty="0" err="1">
                <a:latin typeface="Aptos" panose="020B0004020202020204" pitchFamily="34" charset="0"/>
              </a:rPr>
              <a:t>had</a:t>
            </a:r>
            <a:r>
              <a:rPr lang="pl-PL" sz="2000" dirty="0">
                <a:latin typeface="Aptos" panose="020B0004020202020204" pitchFamily="34" charset="0"/>
              </a:rPr>
              <a:t> </a:t>
            </a:r>
            <a:r>
              <a:rPr lang="en-US" sz="2000" dirty="0">
                <a:latin typeface="Aptos" panose="020B0004020202020204" pitchFamily="34" charset="0"/>
              </a:rPr>
              <a:t>28 case studies in 7 European countries</a:t>
            </a:r>
            <a:endParaRPr lang="pl-PL" sz="2000" dirty="0">
              <a:latin typeface="Aptos" panose="020B0004020202020204" pitchFamily="34" charset="0"/>
            </a:endParaRPr>
          </a:p>
          <a:p>
            <a:pPr marL="285750" indent="-285750">
              <a:lnSpc>
                <a:spcPct val="200000"/>
              </a:lnSpc>
              <a:buFont typeface="Arial" panose="020B0604020202020204" pitchFamily="34" charset="0"/>
              <a:buChar char="•"/>
            </a:pPr>
            <a:r>
              <a:rPr lang="en-US" sz="2000" dirty="0">
                <a:latin typeface="Aptos" panose="020B0004020202020204" pitchFamily="34" charset="0"/>
              </a:rPr>
              <a:t>We began our work in December 2024 by defining the report's scope and data collection methods. </a:t>
            </a:r>
          </a:p>
          <a:p>
            <a:pPr marL="285750" indent="-285750">
              <a:lnSpc>
                <a:spcPct val="200000"/>
              </a:lnSpc>
              <a:buFont typeface="Arial" panose="020B0604020202020204" pitchFamily="34" charset="0"/>
              <a:buChar char="•"/>
            </a:pPr>
            <a:r>
              <a:rPr lang="en-US" sz="2000" dirty="0">
                <a:latin typeface="Aptos" panose="020B0004020202020204" pitchFamily="34" charset="0"/>
              </a:rPr>
              <a:t>The next step involved developing an Excel worksheet for data collection and preparing the workshops. </a:t>
            </a:r>
          </a:p>
          <a:p>
            <a:pPr marL="285750" indent="-285750">
              <a:lnSpc>
                <a:spcPct val="200000"/>
              </a:lnSpc>
              <a:buFont typeface="Arial" panose="020B0604020202020204" pitchFamily="34" charset="0"/>
              <a:buChar char="•"/>
            </a:pPr>
            <a:r>
              <a:rPr lang="en-US" sz="2000" dirty="0">
                <a:latin typeface="Aptos" panose="020B0004020202020204" pitchFamily="34" charset="0"/>
              </a:rPr>
              <a:t>In January 2025, we conducted workshops for our partners regarding the collection of data necessary to develop the SROI report.</a:t>
            </a:r>
            <a:endParaRPr lang="pl-PL" sz="2000" dirty="0">
              <a:latin typeface="Aptos" panose="020B0004020202020204" pitchFamily="34" charset="0"/>
            </a:endParaRPr>
          </a:p>
          <a:p>
            <a:pPr marL="285750" indent="-285750">
              <a:lnSpc>
                <a:spcPct val="200000"/>
              </a:lnSpc>
              <a:buFont typeface="Arial" panose="020B0604020202020204" pitchFamily="34" charset="0"/>
              <a:buChar char="•"/>
            </a:pPr>
            <a:r>
              <a:rPr lang="en-US" sz="2000" dirty="0">
                <a:latin typeface="Aptos" panose="020B0004020202020204" pitchFamily="34" charset="0"/>
              </a:rPr>
              <a:t>Since then, partners have been collecting data while conducting their case studies. </a:t>
            </a:r>
          </a:p>
          <a:p>
            <a:pPr marL="285750" indent="-285750">
              <a:lnSpc>
                <a:spcPct val="200000"/>
              </a:lnSpc>
              <a:buFont typeface="Arial" panose="020B0604020202020204" pitchFamily="34" charset="0"/>
              <a:buChar char="•"/>
            </a:pPr>
            <a:r>
              <a:rPr lang="en-US" sz="2000" dirty="0">
                <a:latin typeface="Aptos" panose="020B0004020202020204" pitchFamily="34" charset="0"/>
              </a:rPr>
              <a:t>From September 2025 to February 2026, SGH worked with the partners to develop the final reports. </a:t>
            </a:r>
          </a:p>
          <a:p>
            <a:pPr marL="285750" indent="-285750">
              <a:lnSpc>
                <a:spcPct val="200000"/>
              </a:lnSpc>
              <a:buFont typeface="Arial" panose="020B0604020202020204" pitchFamily="34" charset="0"/>
              <a:buChar char="•"/>
            </a:pPr>
            <a:r>
              <a:rPr lang="en-US" sz="2000" dirty="0">
                <a:latin typeface="Aptos" panose="020B0004020202020204" pitchFamily="34" charset="0"/>
              </a:rPr>
              <a:t>During this period, we held over 100 meetings with our partners (online and in person) as well as within the SGH team.</a:t>
            </a:r>
            <a:endParaRPr lang="pl-PL" sz="2000" dirty="0">
              <a:latin typeface="Aptos" panose="020B0004020202020204" pitchFamily="34" charset="0"/>
            </a:endParaRPr>
          </a:p>
          <a:p>
            <a:pPr marL="285750" indent="-285750">
              <a:lnSpc>
                <a:spcPct val="200000"/>
              </a:lnSpc>
              <a:buFont typeface="Arial" panose="020B0604020202020204" pitchFamily="34" charset="0"/>
              <a:buChar char="•"/>
            </a:pPr>
            <a:endParaRPr lang="pl-PL" sz="2000" dirty="0">
              <a:latin typeface="Aptos" panose="020B0004020202020204" pitchFamily="34" charset="0"/>
            </a:endParaRPr>
          </a:p>
        </p:txBody>
      </p:sp>
    </p:spTree>
    <p:extLst>
      <p:ext uri="{BB962C8B-B14F-4D97-AF65-F5344CB8AC3E}">
        <p14:creationId xmlns:p14="http://schemas.microsoft.com/office/powerpoint/2010/main" val="215503230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5815</TotalTime>
  <Words>2180</Words>
  <Application>Microsoft Office PowerPoint</Application>
  <PresentationFormat>Niestandardowy</PresentationFormat>
  <Paragraphs>282</Paragraphs>
  <Slides>26</Slides>
  <Notes>12</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26</vt:i4>
      </vt:variant>
    </vt:vector>
  </HeadingPairs>
  <TitlesOfParts>
    <vt:vector size="37" baseType="lpstr">
      <vt:lpstr>Georgia</vt:lpstr>
      <vt:lpstr>Aptos Display</vt:lpstr>
      <vt:lpstr>Arial</vt:lpstr>
      <vt:lpstr>Aptos</vt:lpstr>
      <vt:lpstr>Poppins</vt:lpstr>
      <vt:lpstr>Playfair Display 2</vt:lpstr>
      <vt:lpstr>Trebuchet MS</vt:lpstr>
      <vt:lpstr>Playfair Display</vt:lpstr>
      <vt:lpstr>Calibri</vt:lpstr>
      <vt:lpstr>Motyw pakietu Office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CLiViE Presentation template</dc:title>
  <dc:creator>Kemal Ahson</dc:creator>
  <cp:lastModifiedBy>Grzegorz Maśloch</cp:lastModifiedBy>
  <cp:revision>9</cp:revision>
  <cp:lastPrinted>2026-04-20T16:51:43Z</cp:lastPrinted>
  <dcterms:created xsi:type="dcterms:W3CDTF">2006-08-16T00:00:00Z</dcterms:created>
  <dcterms:modified xsi:type="dcterms:W3CDTF">2026-04-22T05:15:03Z</dcterms:modified>
  <dc:identifier>DAGY4FA55Tg</dc:identifier>
</cp:coreProperties>
</file>