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8" r:id="rId10"/>
    <p:sldId id="269" r:id="rId11"/>
    <p:sldId id="270" r:id="rId12"/>
    <p:sldId id="264" r:id="rId13"/>
    <p:sldId id="265"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B25F9A-A3AC-4372-B8CA-E964D0D2C0AA}" v="74" dt="2024-11-21T10:29:16.3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3" d="100"/>
          <a:sy n="53" d="100"/>
        </p:scale>
        <p:origin x="96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1BB349-6B8D-4BF9-9145-C125CFDB01C2}" type="datetimeFigureOut">
              <a:rPr lang="en-GB" smtClean="0"/>
              <a:t>04/12/2024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E996CD-FD54-4FAA-AB2F-4076859C6FCD}" type="slidenum">
              <a:rPr lang="en-GB" smtClean="0"/>
              <a:t>‹#›</a:t>
            </a:fld>
            <a:endParaRPr lang="en-GB"/>
          </a:p>
        </p:txBody>
      </p:sp>
    </p:spTree>
    <p:extLst>
      <p:ext uri="{BB962C8B-B14F-4D97-AF65-F5344CB8AC3E}">
        <p14:creationId xmlns:p14="http://schemas.microsoft.com/office/powerpoint/2010/main" val="3329553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7C0B7-76B7-7FEA-B865-D29EF9B59C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94468C2-98DA-7D73-E935-14DB3925E6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3FAA3C5-8AD5-E125-0E59-EC28B8B8BD43}"/>
              </a:ext>
            </a:extLst>
          </p:cNvPr>
          <p:cNvSpPr>
            <a:spLocks noGrp="1"/>
          </p:cNvSpPr>
          <p:nvPr>
            <p:ph type="dt" sz="half" idx="10"/>
          </p:nvPr>
        </p:nvSpPr>
        <p:spPr/>
        <p:txBody>
          <a:bodyPr/>
          <a:lstStyle/>
          <a:p>
            <a:fld id="{46F2F96A-1ED3-4CA5-8BCC-EA7114F4C376}" type="datetime1">
              <a:rPr lang="en-GB" smtClean="0"/>
              <a:t>04/12/2024</a:t>
            </a:fld>
            <a:endParaRPr lang="en-GB"/>
          </a:p>
        </p:txBody>
      </p:sp>
      <p:sp>
        <p:nvSpPr>
          <p:cNvPr id="5" name="Footer Placeholder 4">
            <a:extLst>
              <a:ext uri="{FF2B5EF4-FFF2-40B4-BE49-F238E27FC236}">
                <a16:creationId xmlns:a16="http://schemas.microsoft.com/office/drawing/2014/main" id="{8F277343-FBA4-DF6B-DADF-6E109110A91E}"/>
              </a:ext>
            </a:extLst>
          </p:cNvPr>
          <p:cNvSpPr>
            <a:spLocks noGrp="1"/>
          </p:cNvSpPr>
          <p:nvPr>
            <p:ph type="ftr" sz="quarter" idx="11"/>
          </p:nvPr>
        </p:nvSpPr>
        <p:spPr/>
        <p:txBody>
          <a:body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A3249721-4F1F-6817-97F4-984224E18F14}"/>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1910742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F41A3-4F0A-3512-C2ED-5BC12F09204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969BFAA-B9FD-8F12-6F14-E97ACC277B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7A3EAD-1936-0353-F2BC-00F8F04DB190}"/>
              </a:ext>
            </a:extLst>
          </p:cNvPr>
          <p:cNvSpPr>
            <a:spLocks noGrp="1"/>
          </p:cNvSpPr>
          <p:nvPr>
            <p:ph type="dt" sz="half" idx="10"/>
          </p:nvPr>
        </p:nvSpPr>
        <p:spPr/>
        <p:txBody>
          <a:bodyPr/>
          <a:lstStyle/>
          <a:p>
            <a:fld id="{1B6B576A-E56D-4739-A26D-F31A49B8E978}" type="datetime1">
              <a:rPr lang="en-GB" smtClean="0"/>
              <a:t>04/12/2024</a:t>
            </a:fld>
            <a:endParaRPr lang="en-GB"/>
          </a:p>
        </p:txBody>
      </p:sp>
      <p:sp>
        <p:nvSpPr>
          <p:cNvPr id="5" name="Footer Placeholder 4">
            <a:extLst>
              <a:ext uri="{FF2B5EF4-FFF2-40B4-BE49-F238E27FC236}">
                <a16:creationId xmlns:a16="http://schemas.microsoft.com/office/drawing/2014/main" id="{A80479BC-CFB7-154F-1F3A-1B84FE55B44B}"/>
              </a:ext>
            </a:extLst>
          </p:cNvPr>
          <p:cNvSpPr>
            <a:spLocks noGrp="1"/>
          </p:cNvSpPr>
          <p:nvPr>
            <p:ph type="ftr" sz="quarter" idx="11"/>
          </p:nvPr>
        </p:nvSpPr>
        <p:spPr/>
        <p:txBody>
          <a:body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E4A02424-7DD6-F794-AECC-F5E572FC44BE}"/>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691538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A844F1-F226-03B1-1E6F-5C18EE2E74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298D13-9407-49C5-460F-A6DFF7EC53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2836EA-1273-3FDB-496E-63709264539E}"/>
              </a:ext>
            </a:extLst>
          </p:cNvPr>
          <p:cNvSpPr>
            <a:spLocks noGrp="1"/>
          </p:cNvSpPr>
          <p:nvPr>
            <p:ph type="dt" sz="half" idx="10"/>
          </p:nvPr>
        </p:nvSpPr>
        <p:spPr/>
        <p:txBody>
          <a:bodyPr/>
          <a:lstStyle/>
          <a:p>
            <a:fld id="{7E0F1030-18A4-4518-9362-A133ADC1F46F}" type="datetime1">
              <a:rPr lang="en-GB" smtClean="0"/>
              <a:t>04/12/2024</a:t>
            </a:fld>
            <a:endParaRPr lang="en-GB"/>
          </a:p>
        </p:txBody>
      </p:sp>
      <p:sp>
        <p:nvSpPr>
          <p:cNvPr id="5" name="Footer Placeholder 4">
            <a:extLst>
              <a:ext uri="{FF2B5EF4-FFF2-40B4-BE49-F238E27FC236}">
                <a16:creationId xmlns:a16="http://schemas.microsoft.com/office/drawing/2014/main" id="{B47227A1-624C-393C-E689-36E03A80A094}"/>
              </a:ext>
            </a:extLst>
          </p:cNvPr>
          <p:cNvSpPr>
            <a:spLocks noGrp="1"/>
          </p:cNvSpPr>
          <p:nvPr>
            <p:ph type="ftr" sz="quarter" idx="11"/>
          </p:nvPr>
        </p:nvSpPr>
        <p:spPr/>
        <p:txBody>
          <a:body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4A3C80C3-9F8F-B9D5-BC8E-0909A55F3E85}"/>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3489375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D74ED-2588-401A-A4EA-A3CD7118DA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47C456-630C-6F46-6026-10125DF852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797DE0-0D2B-6682-6893-7AA06C2DBEBA}"/>
              </a:ext>
            </a:extLst>
          </p:cNvPr>
          <p:cNvSpPr>
            <a:spLocks noGrp="1"/>
          </p:cNvSpPr>
          <p:nvPr>
            <p:ph type="dt" sz="half" idx="10"/>
          </p:nvPr>
        </p:nvSpPr>
        <p:spPr/>
        <p:txBody>
          <a:bodyPr/>
          <a:lstStyle/>
          <a:p>
            <a:fld id="{2F1336F9-3254-44F5-AEEF-0EDC87D5D0FA}" type="datetime1">
              <a:rPr lang="en-GB" smtClean="0"/>
              <a:t>04/12/2024</a:t>
            </a:fld>
            <a:endParaRPr lang="en-GB"/>
          </a:p>
        </p:txBody>
      </p:sp>
      <p:sp>
        <p:nvSpPr>
          <p:cNvPr id="5" name="Footer Placeholder 4">
            <a:extLst>
              <a:ext uri="{FF2B5EF4-FFF2-40B4-BE49-F238E27FC236}">
                <a16:creationId xmlns:a16="http://schemas.microsoft.com/office/drawing/2014/main" id="{39A4ABB8-D201-1514-EE8A-B8C3700ED14A}"/>
              </a:ext>
            </a:extLst>
          </p:cNvPr>
          <p:cNvSpPr>
            <a:spLocks noGrp="1"/>
          </p:cNvSpPr>
          <p:nvPr>
            <p:ph type="ftr" sz="quarter" idx="11"/>
          </p:nvPr>
        </p:nvSpPr>
        <p:spPr/>
        <p:txBody>
          <a:body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C0C3C4E2-F9E9-1BAA-55A6-2823F4ED7A78}"/>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1253252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7758-06FE-DB71-488B-858E456429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A9BE2A-EEFD-AE14-957B-7ED76D1A86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67AB7C-727E-C6BA-FE18-6507CE3DDAFC}"/>
              </a:ext>
            </a:extLst>
          </p:cNvPr>
          <p:cNvSpPr>
            <a:spLocks noGrp="1"/>
          </p:cNvSpPr>
          <p:nvPr>
            <p:ph type="dt" sz="half" idx="10"/>
          </p:nvPr>
        </p:nvSpPr>
        <p:spPr/>
        <p:txBody>
          <a:bodyPr/>
          <a:lstStyle/>
          <a:p>
            <a:fld id="{D84C2C18-0A93-4A6E-B5AA-9B7BB44B2DCC}" type="datetime1">
              <a:rPr lang="en-GB" smtClean="0"/>
              <a:t>04/12/2024</a:t>
            </a:fld>
            <a:endParaRPr lang="en-GB"/>
          </a:p>
        </p:txBody>
      </p:sp>
      <p:sp>
        <p:nvSpPr>
          <p:cNvPr id="5" name="Footer Placeholder 4">
            <a:extLst>
              <a:ext uri="{FF2B5EF4-FFF2-40B4-BE49-F238E27FC236}">
                <a16:creationId xmlns:a16="http://schemas.microsoft.com/office/drawing/2014/main" id="{13974578-7ED5-66D1-ECB7-5A4C516B9A3D}"/>
              </a:ext>
            </a:extLst>
          </p:cNvPr>
          <p:cNvSpPr>
            <a:spLocks noGrp="1"/>
          </p:cNvSpPr>
          <p:nvPr>
            <p:ph type="ftr" sz="quarter" idx="11"/>
          </p:nvPr>
        </p:nvSpPr>
        <p:spPr/>
        <p:txBody>
          <a:body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21A1E4CB-D481-05B9-127A-EE60F3C683AE}"/>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4151918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B2CE-C5C8-17C2-2F89-9D3545517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666537-0EBE-A3DD-6218-3289D56988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F88BD4-F8D8-02B3-17C1-FE21D3677F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7E4295-B495-48EC-C6FB-CC8932CD6389}"/>
              </a:ext>
            </a:extLst>
          </p:cNvPr>
          <p:cNvSpPr>
            <a:spLocks noGrp="1"/>
          </p:cNvSpPr>
          <p:nvPr>
            <p:ph type="dt" sz="half" idx="10"/>
          </p:nvPr>
        </p:nvSpPr>
        <p:spPr/>
        <p:txBody>
          <a:bodyPr/>
          <a:lstStyle/>
          <a:p>
            <a:fld id="{06873942-2AF1-4534-84B9-13CF645AC063}" type="datetime1">
              <a:rPr lang="en-GB" smtClean="0"/>
              <a:t>04/12/2024</a:t>
            </a:fld>
            <a:endParaRPr lang="en-GB"/>
          </a:p>
        </p:txBody>
      </p:sp>
      <p:sp>
        <p:nvSpPr>
          <p:cNvPr id="6" name="Footer Placeholder 5">
            <a:extLst>
              <a:ext uri="{FF2B5EF4-FFF2-40B4-BE49-F238E27FC236}">
                <a16:creationId xmlns:a16="http://schemas.microsoft.com/office/drawing/2014/main" id="{0BC629DD-9530-75FF-EAB5-C35FDD78EBCB}"/>
              </a:ext>
            </a:extLst>
          </p:cNvPr>
          <p:cNvSpPr>
            <a:spLocks noGrp="1"/>
          </p:cNvSpPr>
          <p:nvPr>
            <p:ph type="ftr" sz="quarter" idx="11"/>
          </p:nvPr>
        </p:nvSpPr>
        <p:spPr/>
        <p:txBody>
          <a:bodyPr/>
          <a:lstStyle/>
          <a:p>
            <a:r>
              <a:rPr lang="en-GB"/>
              <a:t>Kumakech E (Lira University Uganda, KI Sweden) &amp; Berggren V (KI Sweden) </a:t>
            </a:r>
          </a:p>
        </p:txBody>
      </p:sp>
      <p:sp>
        <p:nvSpPr>
          <p:cNvPr id="7" name="Slide Number Placeholder 6">
            <a:extLst>
              <a:ext uri="{FF2B5EF4-FFF2-40B4-BE49-F238E27FC236}">
                <a16:creationId xmlns:a16="http://schemas.microsoft.com/office/drawing/2014/main" id="{7DF15CB0-2D0C-40EE-90CF-B9BCDB21839D}"/>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133916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95021-3E36-03B3-A990-6410A1DF087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9313BB-13F6-789A-CBDB-B55B92EF5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565459-4EC9-7E89-EA2C-2AA33496E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4698EFB-2A88-E03A-E98A-F9DF491CDB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AC1C55-5859-3812-E7C2-3C80E9FC95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20C391-502B-0E06-2C63-BBE91B796C12}"/>
              </a:ext>
            </a:extLst>
          </p:cNvPr>
          <p:cNvSpPr>
            <a:spLocks noGrp="1"/>
          </p:cNvSpPr>
          <p:nvPr>
            <p:ph type="dt" sz="half" idx="10"/>
          </p:nvPr>
        </p:nvSpPr>
        <p:spPr/>
        <p:txBody>
          <a:bodyPr/>
          <a:lstStyle/>
          <a:p>
            <a:fld id="{0D28EA31-3D8C-44F7-84E2-3CB43A30D7D6}" type="datetime1">
              <a:rPr lang="en-GB" smtClean="0"/>
              <a:t>04/12/2024</a:t>
            </a:fld>
            <a:endParaRPr lang="en-GB"/>
          </a:p>
        </p:txBody>
      </p:sp>
      <p:sp>
        <p:nvSpPr>
          <p:cNvPr id="8" name="Footer Placeholder 7">
            <a:extLst>
              <a:ext uri="{FF2B5EF4-FFF2-40B4-BE49-F238E27FC236}">
                <a16:creationId xmlns:a16="http://schemas.microsoft.com/office/drawing/2014/main" id="{10941E95-94B1-17D0-6726-849E6C92937C}"/>
              </a:ext>
            </a:extLst>
          </p:cNvPr>
          <p:cNvSpPr>
            <a:spLocks noGrp="1"/>
          </p:cNvSpPr>
          <p:nvPr>
            <p:ph type="ftr" sz="quarter" idx="11"/>
          </p:nvPr>
        </p:nvSpPr>
        <p:spPr/>
        <p:txBody>
          <a:bodyPr/>
          <a:lstStyle/>
          <a:p>
            <a:r>
              <a:rPr lang="en-GB"/>
              <a:t>Kumakech E (Lira University Uganda, KI Sweden) &amp; Berggren V (KI Sweden) </a:t>
            </a:r>
          </a:p>
        </p:txBody>
      </p:sp>
      <p:sp>
        <p:nvSpPr>
          <p:cNvPr id="9" name="Slide Number Placeholder 8">
            <a:extLst>
              <a:ext uri="{FF2B5EF4-FFF2-40B4-BE49-F238E27FC236}">
                <a16:creationId xmlns:a16="http://schemas.microsoft.com/office/drawing/2014/main" id="{A861A1D9-6483-86F7-510D-8B9F83F0B099}"/>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2483717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41E5C-C245-97EF-A0EC-2FC0D8A399B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3080EA-77A6-828C-6160-D6D21DFE3E79}"/>
              </a:ext>
            </a:extLst>
          </p:cNvPr>
          <p:cNvSpPr>
            <a:spLocks noGrp="1"/>
          </p:cNvSpPr>
          <p:nvPr>
            <p:ph type="dt" sz="half" idx="10"/>
          </p:nvPr>
        </p:nvSpPr>
        <p:spPr/>
        <p:txBody>
          <a:bodyPr/>
          <a:lstStyle/>
          <a:p>
            <a:fld id="{B86F6A95-4A16-4B19-80B1-2F72C56883CA}" type="datetime1">
              <a:rPr lang="en-GB" smtClean="0"/>
              <a:t>04/12/2024</a:t>
            </a:fld>
            <a:endParaRPr lang="en-GB"/>
          </a:p>
        </p:txBody>
      </p:sp>
      <p:sp>
        <p:nvSpPr>
          <p:cNvPr id="4" name="Footer Placeholder 3">
            <a:extLst>
              <a:ext uri="{FF2B5EF4-FFF2-40B4-BE49-F238E27FC236}">
                <a16:creationId xmlns:a16="http://schemas.microsoft.com/office/drawing/2014/main" id="{5319761E-88DA-E753-CD28-8017B8C3C82A}"/>
              </a:ext>
            </a:extLst>
          </p:cNvPr>
          <p:cNvSpPr>
            <a:spLocks noGrp="1"/>
          </p:cNvSpPr>
          <p:nvPr>
            <p:ph type="ftr" sz="quarter" idx="11"/>
          </p:nvPr>
        </p:nvSpPr>
        <p:spPr/>
        <p:txBody>
          <a:bodyPr/>
          <a:lstStyle/>
          <a:p>
            <a:r>
              <a:rPr lang="en-GB"/>
              <a:t>Kumakech E (Lira University Uganda, KI Sweden) &amp; Berggren V (KI Sweden) </a:t>
            </a:r>
          </a:p>
        </p:txBody>
      </p:sp>
      <p:sp>
        <p:nvSpPr>
          <p:cNvPr id="5" name="Slide Number Placeholder 4">
            <a:extLst>
              <a:ext uri="{FF2B5EF4-FFF2-40B4-BE49-F238E27FC236}">
                <a16:creationId xmlns:a16="http://schemas.microsoft.com/office/drawing/2014/main" id="{5564FA6F-EB5B-38B9-BCC1-FBF9A983E0E6}"/>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206002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70D5AD-239B-F17C-C24C-40DED8C81413}"/>
              </a:ext>
            </a:extLst>
          </p:cNvPr>
          <p:cNvSpPr>
            <a:spLocks noGrp="1"/>
          </p:cNvSpPr>
          <p:nvPr>
            <p:ph type="dt" sz="half" idx="10"/>
          </p:nvPr>
        </p:nvSpPr>
        <p:spPr/>
        <p:txBody>
          <a:bodyPr/>
          <a:lstStyle/>
          <a:p>
            <a:fld id="{67FC8E3B-D0A6-4B51-ACB1-48B01B74A306}" type="datetime1">
              <a:rPr lang="en-GB" smtClean="0"/>
              <a:t>04/12/2024</a:t>
            </a:fld>
            <a:endParaRPr lang="en-GB"/>
          </a:p>
        </p:txBody>
      </p:sp>
      <p:sp>
        <p:nvSpPr>
          <p:cNvPr id="3" name="Footer Placeholder 2">
            <a:extLst>
              <a:ext uri="{FF2B5EF4-FFF2-40B4-BE49-F238E27FC236}">
                <a16:creationId xmlns:a16="http://schemas.microsoft.com/office/drawing/2014/main" id="{34A4BF28-311B-5993-8BA3-420001B5DA6A}"/>
              </a:ext>
            </a:extLst>
          </p:cNvPr>
          <p:cNvSpPr>
            <a:spLocks noGrp="1"/>
          </p:cNvSpPr>
          <p:nvPr>
            <p:ph type="ftr" sz="quarter" idx="11"/>
          </p:nvPr>
        </p:nvSpPr>
        <p:spPr/>
        <p:txBody>
          <a:bodyPr/>
          <a:lstStyle/>
          <a:p>
            <a:r>
              <a:rPr lang="en-GB"/>
              <a:t>Kumakech E (Lira University Uganda, KI Sweden) &amp; Berggren V (KI Sweden) </a:t>
            </a:r>
          </a:p>
        </p:txBody>
      </p:sp>
      <p:sp>
        <p:nvSpPr>
          <p:cNvPr id="4" name="Slide Number Placeholder 3">
            <a:extLst>
              <a:ext uri="{FF2B5EF4-FFF2-40B4-BE49-F238E27FC236}">
                <a16:creationId xmlns:a16="http://schemas.microsoft.com/office/drawing/2014/main" id="{9C3464C9-3459-31FA-1821-CBED32F86FBC}"/>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2214110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02AF7-7D81-8EF5-A46E-939F784BF8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213372-058F-FBB0-E212-DBAE4DF02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7F7BCF1-2A52-1634-9A00-6A44BA4D43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2BB431-A1E5-925B-B2E0-87BAD37C5191}"/>
              </a:ext>
            </a:extLst>
          </p:cNvPr>
          <p:cNvSpPr>
            <a:spLocks noGrp="1"/>
          </p:cNvSpPr>
          <p:nvPr>
            <p:ph type="dt" sz="half" idx="10"/>
          </p:nvPr>
        </p:nvSpPr>
        <p:spPr/>
        <p:txBody>
          <a:bodyPr/>
          <a:lstStyle/>
          <a:p>
            <a:fld id="{999B731E-ECDF-4FD5-9849-EDAD49B7BA76}" type="datetime1">
              <a:rPr lang="en-GB" smtClean="0"/>
              <a:t>04/12/2024</a:t>
            </a:fld>
            <a:endParaRPr lang="en-GB"/>
          </a:p>
        </p:txBody>
      </p:sp>
      <p:sp>
        <p:nvSpPr>
          <p:cNvPr id="6" name="Footer Placeholder 5">
            <a:extLst>
              <a:ext uri="{FF2B5EF4-FFF2-40B4-BE49-F238E27FC236}">
                <a16:creationId xmlns:a16="http://schemas.microsoft.com/office/drawing/2014/main" id="{83B08B1C-A758-0DF4-6DBF-1E9C8BB2FF00}"/>
              </a:ext>
            </a:extLst>
          </p:cNvPr>
          <p:cNvSpPr>
            <a:spLocks noGrp="1"/>
          </p:cNvSpPr>
          <p:nvPr>
            <p:ph type="ftr" sz="quarter" idx="11"/>
          </p:nvPr>
        </p:nvSpPr>
        <p:spPr/>
        <p:txBody>
          <a:bodyPr/>
          <a:lstStyle/>
          <a:p>
            <a:r>
              <a:rPr lang="en-GB"/>
              <a:t>Kumakech E (Lira University Uganda, KI Sweden) &amp; Berggren V (KI Sweden) </a:t>
            </a:r>
          </a:p>
        </p:txBody>
      </p:sp>
      <p:sp>
        <p:nvSpPr>
          <p:cNvPr id="7" name="Slide Number Placeholder 6">
            <a:extLst>
              <a:ext uri="{FF2B5EF4-FFF2-40B4-BE49-F238E27FC236}">
                <a16:creationId xmlns:a16="http://schemas.microsoft.com/office/drawing/2014/main" id="{D1C5FFC6-E583-8861-4C20-734428140B4C}"/>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258216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43C82-7AD7-06FB-31EF-517C160DB9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8AA3EF-2F82-58D0-EF39-FA86D82D48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F83E858-97B6-CE3A-98F9-DD08CE38C8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9320F-07A2-EED1-F38D-4634949F5C47}"/>
              </a:ext>
            </a:extLst>
          </p:cNvPr>
          <p:cNvSpPr>
            <a:spLocks noGrp="1"/>
          </p:cNvSpPr>
          <p:nvPr>
            <p:ph type="dt" sz="half" idx="10"/>
          </p:nvPr>
        </p:nvSpPr>
        <p:spPr/>
        <p:txBody>
          <a:bodyPr/>
          <a:lstStyle/>
          <a:p>
            <a:fld id="{8A9ED7CB-EAC6-4B60-B56B-3E9EA82D4F52}" type="datetime1">
              <a:rPr lang="en-GB" smtClean="0"/>
              <a:t>04/12/2024</a:t>
            </a:fld>
            <a:endParaRPr lang="en-GB"/>
          </a:p>
        </p:txBody>
      </p:sp>
      <p:sp>
        <p:nvSpPr>
          <p:cNvPr id="6" name="Footer Placeholder 5">
            <a:extLst>
              <a:ext uri="{FF2B5EF4-FFF2-40B4-BE49-F238E27FC236}">
                <a16:creationId xmlns:a16="http://schemas.microsoft.com/office/drawing/2014/main" id="{30BE81A3-D82E-8E54-690B-1699B54E499E}"/>
              </a:ext>
            </a:extLst>
          </p:cNvPr>
          <p:cNvSpPr>
            <a:spLocks noGrp="1"/>
          </p:cNvSpPr>
          <p:nvPr>
            <p:ph type="ftr" sz="quarter" idx="11"/>
          </p:nvPr>
        </p:nvSpPr>
        <p:spPr/>
        <p:txBody>
          <a:bodyPr/>
          <a:lstStyle/>
          <a:p>
            <a:r>
              <a:rPr lang="en-GB"/>
              <a:t>Kumakech E (Lira University Uganda, KI Sweden) &amp; Berggren V (KI Sweden) </a:t>
            </a:r>
          </a:p>
        </p:txBody>
      </p:sp>
      <p:sp>
        <p:nvSpPr>
          <p:cNvPr id="7" name="Slide Number Placeholder 6">
            <a:extLst>
              <a:ext uri="{FF2B5EF4-FFF2-40B4-BE49-F238E27FC236}">
                <a16:creationId xmlns:a16="http://schemas.microsoft.com/office/drawing/2014/main" id="{52AFEF93-4DDE-722F-158E-44E6DE53AB25}"/>
              </a:ext>
            </a:extLst>
          </p:cNvPr>
          <p:cNvSpPr>
            <a:spLocks noGrp="1"/>
          </p:cNvSpPr>
          <p:nvPr>
            <p:ph type="sldNum" sz="quarter" idx="12"/>
          </p:nvPr>
        </p:nvSpPr>
        <p:spPr/>
        <p:txBody>
          <a:bodyPr/>
          <a:lstStyle/>
          <a:p>
            <a:fld id="{73653700-9DFC-4379-B67E-2E1B35428336}" type="slidenum">
              <a:rPr lang="en-GB" smtClean="0"/>
              <a:t>‹#›</a:t>
            </a:fld>
            <a:endParaRPr lang="en-GB"/>
          </a:p>
        </p:txBody>
      </p:sp>
    </p:spTree>
    <p:extLst>
      <p:ext uri="{BB962C8B-B14F-4D97-AF65-F5344CB8AC3E}">
        <p14:creationId xmlns:p14="http://schemas.microsoft.com/office/powerpoint/2010/main" val="1667502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A6EB19-CA87-6EA2-7C62-168CA40212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9CB86C-4EC1-49D1-5A23-95007A48FD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51E0DC-D1E8-B3A6-2BE2-A3E4A04868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18757-40CD-49D5-96F2-B797B3FDD4AB}" type="datetime1">
              <a:rPr lang="en-GB" smtClean="0"/>
              <a:t>04/12/2024</a:t>
            </a:fld>
            <a:endParaRPr lang="en-GB"/>
          </a:p>
        </p:txBody>
      </p:sp>
      <p:sp>
        <p:nvSpPr>
          <p:cNvPr id="5" name="Footer Placeholder 4">
            <a:extLst>
              <a:ext uri="{FF2B5EF4-FFF2-40B4-BE49-F238E27FC236}">
                <a16:creationId xmlns:a16="http://schemas.microsoft.com/office/drawing/2014/main" id="{86D03A95-3DF4-84E1-2FD9-267E8C62C5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Kumakech E (Lira University Uganda, KI Sweden) &amp; Berggren V (KI Sweden) </a:t>
            </a:r>
          </a:p>
        </p:txBody>
      </p:sp>
      <p:sp>
        <p:nvSpPr>
          <p:cNvPr id="6" name="Slide Number Placeholder 5">
            <a:extLst>
              <a:ext uri="{FF2B5EF4-FFF2-40B4-BE49-F238E27FC236}">
                <a16:creationId xmlns:a16="http://schemas.microsoft.com/office/drawing/2014/main" id="{A960C84D-9826-09A9-F93B-9C09A4314B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53700-9DFC-4379-B67E-2E1B35428336}" type="slidenum">
              <a:rPr lang="en-GB" smtClean="0"/>
              <a:t>‹#›</a:t>
            </a:fld>
            <a:endParaRPr lang="en-GB"/>
          </a:p>
        </p:txBody>
      </p:sp>
    </p:spTree>
    <p:extLst>
      <p:ext uri="{BB962C8B-B14F-4D97-AF65-F5344CB8AC3E}">
        <p14:creationId xmlns:p14="http://schemas.microsoft.com/office/powerpoint/2010/main" val="2559445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doi.org/10.1186/s12905-023-02511-z"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BCEAE-7A28-98FB-AF26-55AFFAB01EC1}"/>
              </a:ext>
            </a:extLst>
          </p:cNvPr>
          <p:cNvSpPr>
            <a:spLocks noGrp="1"/>
          </p:cNvSpPr>
          <p:nvPr>
            <p:ph type="ctrTitle"/>
          </p:nvPr>
        </p:nvSpPr>
        <p:spPr>
          <a:xfrm>
            <a:off x="1524000" y="1302026"/>
            <a:ext cx="9144000" cy="2922104"/>
          </a:xfrm>
        </p:spPr>
        <p:txBody>
          <a:bodyPr>
            <a:noAutofit/>
          </a:bodyPr>
          <a:lstStyle/>
          <a:p>
            <a:r>
              <a:rPr lang="en-GB"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Public and Patient Engagements to Improve Uptake of Cervical Cancer Screening and HPV Vaccination in Developing Countries – The Case of Uganda. </a:t>
            </a:r>
            <a:br>
              <a:rPr lang="en-GB" sz="3600" dirty="0">
                <a:effectLst/>
                <a:latin typeface="Times New Roman" panose="02020603050405020304" pitchFamily="18" charset="0"/>
                <a:ea typeface="Calibri" panose="020F0502020204030204" pitchFamily="34" charset="0"/>
                <a:cs typeface="Times New Roman" panose="02020603050405020304" pitchFamily="18" charset="0"/>
              </a:rPr>
            </a:br>
            <a:endParaRPr lang="en-GB" sz="36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D91AC7E-7651-B537-9697-CAAEE31EC77B}"/>
              </a:ext>
            </a:extLst>
          </p:cNvPr>
          <p:cNvSpPr>
            <a:spLocks noGrp="1"/>
          </p:cNvSpPr>
          <p:nvPr>
            <p:ph type="subTitle" idx="1"/>
          </p:nvPr>
        </p:nvSpPr>
        <p:spPr>
          <a:xfrm>
            <a:off x="1524000" y="4512364"/>
            <a:ext cx="9144000" cy="1480931"/>
          </a:xfrm>
        </p:spPr>
        <p:txBody>
          <a:bodyPr>
            <a:normAutofit fontScale="92500" lnSpcReduction="20000"/>
          </a:bodyPr>
          <a:lstStyle/>
          <a:p>
            <a:r>
              <a:rPr lang="en-GB" kern="0" dirty="0">
                <a:solidFill>
                  <a:srgbClr val="000000"/>
                </a:solidFill>
                <a:effectLst/>
                <a:latin typeface="Times New Roman" panose="02020603050405020304" pitchFamily="18" charset="0"/>
                <a:ea typeface="Times New Roman" panose="02020603050405020304" pitchFamily="18" charset="0"/>
              </a:rPr>
              <a:t>By </a:t>
            </a:r>
            <a:r>
              <a:rPr lang="en-GB" b="1" kern="0" dirty="0">
                <a:solidFill>
                  <a:srgbClr val="000000"/>
                </a:solidFill>
                <a:effectLst/>
                <a:latin typeface="Times New Roman" panose="02020603050405020304" pitchFamily="18" charset="0"/>
                <a:ea typeface="Times New Roman" panose="02020603050405020304" pitchFamily="18" charset="0"/>
              </a:rPr>
              <a:t>Kumakech Edward, PhD.</a:t>
            </a:r>
            <a:r>
              <a:rPr lang="en-GB" b="1" kern="0" dirty="0">
                <a:solidFill>
                  <a:srgbClr val="000000"/>
                </a:solidFill>
                <a:latin typeface="Times New Roman" panose="02020603050405020304" pitchFamily="18" charset="0"/>
                <a:ea typeface="Times New Roman" panose="02020603050405020304" pitchFamily="18" charset="0"/>
              </a:rPr>
              <a:t> &amp; </a:t>
            </a:r>
            <a:r>
              <a:rPr lang="en-GB" b="1" kern="0" dirty="0">
                <a:solidFill>
                  <a:srgbClr val="000000"/>
                </a:solidFill>
                <a:effectLst/>
                <a:latin typeface="Times New Roman" panose="02020603050405020304" pitchFamily="18" charset="0"/>
                <a:ea typeface="Times New Roman" panose="02020603050405020304" pitchFamily="18" charset="0"/>
              </a:rPr>
              <a:t>Berggren Vanja, PhD.</a:t>
            </a:r>
          </a:p>
          <a:p>
            <a:r>
              <a:rPr lang="en-GB" b="1" kern="0" dirty="0">
                <a:solidFill>
                  <a:srgbClr val="000000"/>
                </a:solidFill>
                <a:latin typeface="Times New Roman" panose="02020603050405020304" pitchFamily="18" charset="0"/>
              </a:rPr>
              <a:t>On-line </a:t>
            </a:r>
            <a:r>
              <a:rPr lang="en-GB" b="1" kern="0">
                <a:solidFill>
                  <a:srgbClr val="000000"/>
                </a:solidFill>
                <a:latin typeface="Times New Roman" panose="02020603050405020304" pitchFamily="18" charset="0"/>
              </a:rPr>
              <a:t>Conference VIRCAN2024</a:t>
            </a:r>
            <a:endParaRPr lang="en-GB" b="1" kern="0" dirty="0">
              <a:solidFill>
                <a:srgbClr val="000000"/>
              </a:solidFill>
              <a:latin typeface="Times New Roman" panose="02020603050405020304" pitchFamily="18" charset="0"/>
            </a:endParaRPr>
          </a:p>
          <a:p>
            <a:r>
              <a:rPr lang="en-GB" b="1" kern="0" dirty="0">
                <a:solidFill>
                  <a:srgbClr val="000000"/>
                </a:solidFill>
                <a:latin typeface="Times New Roman" panose="02020603050405020304" pitchFamily="18" charset="0"/>
              </a:rPr>
              <a:t>“Chronic Viral Infections and Cancer, Openings for Vaccines and Cure”. </a:t>
            </a:r>
          </a:p>
          <a:p>
            <a:r>
              <a:rPr lang="en-GB" b="1" kern="0" dirty="0">
                <a:solidFill>
                  <a:srgbClr val="000000"/>
                </a:solidFill>
                <a:latin typeface="Times New Roman" panose="02020603050405020304" pitchFamily="18" charset="0"/>
              </a:rPr>
              <a:t>November 21-22, 2024</a:t>
            </a:r>
            <a:endParaRPr lang="en-GB" b="1" dirty="0"/>
          </a:p>
        </p:txBody>
      </p:sp>
      <p:sp>
        <p:nvSpPr>
          <p:cNvPr id="4" name="Slide Number Placeholder 3">
            <a:extLst>
              <a:ext uri="{FF2B5EF4-FFF2-40B4-BE49-F238E27FC236}">
                <a16:creationId xmlns:a16="http://schemas.microsoft.com/office/drawing/2014/main" id="{52DF13E2-C114-7550-3094-906AD98EEC85}"/>
              </a:ext>
            </a:extLst>
          </p:cNvPr>
          <p:cNvSpPr>
            <a:spLocks noGrp="1"/>
          </p:cNvSpPr>
          <p:nvPr>
            <p:ph type="sldNum" sz="quarter" idx="12"/>
          </p:nvPr>
        </p:nvSpPr>
        <p:spPr/>
        <p:txBody>
          <a:bodyPr/>
          <a:lstStyle/>
          <a:p>
            <a:fld id="{73653700-9DFC-4379-B67E-2E1B35428336}" type="slidenum">
              <a:rPr lang="en-GB" smtClean="0"/>
              <a:t>1</a:t>
            </a:fld>
            <a:endParaRPr lang="en-GB"/>
          </a:p>
        </p:txBody>
      </p:sp>
      <p:pic>
        <p:nvPicPr>
          <p:cNvPr id="6" name="Picture 2" descr="LiraUni Logo – Lira university">
            <a:extLst>
              <a:ext uri="{FF2B5EF4-FFF2-40B4-BE49-F238E27FC236}">
                <a16:creationId xmlns:a16="http://schemas.microsoft.com/office/drawing/2014/main" id="{9B735FAA-B5A8-E645-BA0D-02E3CF2662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arolinska Institutet Logo PNG vector in SVG, PDF, AI, CDR ...">
            <a:extLst>
              <a:ext uri="{FF2B5EF4-FFF2-40B4-BE49-F238E27FC236}">
                <a16:creationId xmlns:a16="http://schemas.microsoft.com/office/drawing/2014/main" id="{3EA6CEF8-C068-5C06-A5A3-3425A3E5EF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D64B97DC-7B8B-276D-4C95-08182C8E47AA}"/>
              </a:ext>
            </a:extLst>
          </p:cNvPr>
          <p:cNvSpPr>
            <a:spLocks noGrp="1"/>
          </p:cNvSpPr>
          <p:nvPr>
            <p:ph type="ftr" sz="quarter" idx="11"/>
          </p:nvPr>
        </p:nvSpPr>
        <p:spPr/>
        <p:txBody>
          <a:bodyPr/>
          <a:lstStyle/>
          <a:p>
            <a:r>
              <a:rPr lang="en-GB" dirty="0"/>
              <a:t>Kumakech E (Lira University Uganda, KI Sweden) &amp; Berggren V (KI Sweden) </a:t>
            </a:r>
          </a:p>
        </p:txBody>
      </p:sp>
    </p:spTree>
    <p:extLst>
      <p:ext uri="{BB962C8B-B14F-4D97-AF65-F5344CB8AC3E}">
        <p14:creationId xmlns:p14="http://schemas.microsoft.com/office/powerpoint/2010/main" val="1428407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A053D-AED6-E9AB-C203-EF6F98F3EA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E9566E-8956-F5FC-17D5-0D2E361AC9BB}"/>
              </a:ext>
            </a:extLst>
          </p:cNvPr>
          <p:cNvSpPr>
            <a:spLocks noGrp="1"/>
          </p:cNvSpPr>
          <p:nvPr>
            <p:ph type="title"/>
          </p:nvPr>
        </p:nvSpPr>
        <p:spPr/>
        <p:txBody>
          <a:bodyPr/>
          <a:lstStyle/>
          <a:p>
            <a:r>
              <a:rPr lang="sv-SE" b="1" dirty="0" err="1"/>
              <a:t>Results</a:t>
            </a:r>
            <a:r>
              <a:rPr lang="sv-SE" b="1" dirty="0"/>
              <a:t> – </a:t>
            </a:r>
            <a:r>
              <a:rPr lang="sv-SE" b="1" dirty="0" err="1"/>
              <a:t>Cervical</a:t>
            </a:r>
            <a:r>
              <a:rPr lang="sv-SE" b="1" dirty="0"/>
              <a:t> Cancer Screening </a:t>
            </a:r>
            <a:endParaRPr lang="en-GB" b="1" dirty="0"/>
          </a:p>
        </p:txBody>
      </p:sp>
      <p:sp>
        <p:nvSpPr>
          <p:cNvPr id="3" name="Content Placeholder 2">
            <a:extLst>
              <a:ext uri="{FF2B5EF4-FFF2-40B4-BE49-F238E27FC236}">
                <a16:creationId xmlns:a16="http://schemas.microsoft.com/office/drawing/2014/main" id="{7251AFC0-6436-ACDD-8FCB-481C3AF0BA2E}"/>
              </a:ext>
            </a:extLst>
          </p:cNvPr>
          <p:cNvSpPr>
            <a:spLocks noGrp="1"/>
          </p:cNvSpPr>
          <p:nvPr>
            <p:ph idx="1"/>
          </p:nvPr>
        </p:nvSpPr>
        <p:spPr/>
        <p:txBody>
          <a:bodyPr>
            <a:normAutofit/>
          </a:bodyPr>
          <a:lstStyle/>
          <a:p>
            <a:r>
              <a:rPr lang="en-GB" sz="2400" dirty="0">
                <a:effectLst/>
                <a:latin typeface="Times New Roman" panose="02020603050405020304" pitchFamily="18" charset="0"/>
                <a:ea typeface="Times New Roman" panose="02020603050405020304" pitchFamily="18" charset="0"/>
              </a:rPr>
              <a:t>Other </a:t>
            </a:r>
            <a:r>
              <a:rPr lang="en-GB" sz="2400" dirty="0">
                <a:latin typeface="Times New Roman" panose="02020603050405020304" pitchFamily="18" charset="0"/>
                <a:ea typeface="Times New Roman" panose="02020603050405020304" pitchFamily="18" charset="0"/>
              </a:rPr>
              <a:t>mentioned </a:t>
            </a:r>
            <a:r>
              <a:rPr lang="en-GB" sz="2400" b="1" dirty="0">
                <a:effectLst/>
                <a:latin typeface="Times New Roman" panose="02020603050405020304" pitchFamily="18" charset="0"/>
                <a:ea typeface="Times New Roman" panose="02020603050405020304" pitchFamily="18" charset="0"/>
              </a:rPr>
              <a:t>barriers</a:t>
            </a:r>
            <a:r>
              <a:rPr lang="en-GB" sz="2400" dirty="0">
                <a:effectLst/>
                <a:latin typeface="Times New Roman" panose="02020603050405020304" pitchFamily="18" charset="0"/>
                <a:ea typeface="Times New Roman" panose="02020603050405020304" pitchFamily="18" charset="0"/>
              </a:rPr>
              <a:t> included </a:t>
            </a:r>
            <a:r>
              <a:rPr lang="en-GB" sz="2400" b="1" dirty="0">
                <a:effectLst/>
                <a:latin typeface="Times New Roman" panose="02020603050405020304" pitchFamily="18" charset="0"/>
                <a:ea typeface="Times New Roman" panose="02020603050405020304" pitchFamily="18" charset="0"/>
              </a:rPr>
              <a:t>lack of accessible and private screening facilities, limited healthcare provider training, long waiting hours, shortage of test supplies, and the high cost of the diagnostic tests. </a:t>
            </a:r>
          </a:p>
          <a:p>
            <a:pPr lvl="1"/>
            <a:r>
              <a:rPr lang="en-GB" i="1" dirty="0">
                <a:effectLst/>
                <a:latin typeface="Times New Roman" panose="02020603050405020304" pitchFamily="18" charset="0"/>
                <a:ea typeface="Times New Roman" panose="02020603050405020304" pitchFamily="18" charset="0"/>
              </a:rPr>
              <a:t>“I have not gone for cervical cancer screening because of the irregularities in the screening facilities, knowledge gap of the healthcare providers, and expensive services”. </a:t>
            </a:r>
            <a:r>
              <a:rPr lang="en-GB" b="1" dirty="0">
                <a:effectLst/>
                <a:latin typeface="Times New Roman" panose="02020603050405020304" pitchFamily="18" charset="0"/>
                <a:ea typeface="Times New Roman" panose="02020603050405020304" pitchFamily="18" charset="0"/>
              </a:rPr>
              <a:t>30-year-old woman </a:t>
            </a:r>
            <a:r>
              <a:rPr lang="en-GB" dirty="0">
                <a:effectLst/>
                <a:latin typeface="Times New Roman" panose="02020603050405020304" pitchFamily="18" charset="0"/>
                <a:ea typeface="Times New Roman" panose="02020603050405020304" pitchFamily="18" charset="0"/>
              </a:rPr>
              <a:t>from northwestern Uganda. </a:t>
            </a:r>
          </a:p>
          <a:p>
            <a:pPr marL="457200" lvl="1" indent="0">
              <a:buNone/>
            </a:pPr>
            <a:endParaRPr lang="en-GB" i="1" dirty="0">
              <a:effectLst/>
              <a:latin typeface="Times New Roman" panose="02020603050405020304" pitchFamily="18" charset="0"/>
              <a:ea typeface="Times New Roman" panose="02020603050405020304" pitchFamily="18" charset="0"/>
            </a:endParaRPr>
          </a:p>
          <a:p>
            <a:pPr lvl="1"/>
            <a:r>
              <a:rPr lang="en-GB" i="1" dirty="0">
                <a:effectLst/>
                <a:latin typeface="Times New Roman" panose="02020603050405020304" pitchFamily="18" charset="0"/>
                <a:ea typeface="Times New Roman" panose="02020603050405020304" pitchFamily="18" charset="0"/>
              </a:rPr>
              <a:t>“At times you go to the health facility, and you wait for a long time</a:t>
            </a:r>
            <a:r>
              <a:rPr lang="en-GB" i="1" dirty="0">
                <a:latin typeface="Times New Roman" panose="02020603050405020304" pitchFamily="18" charset="0"/>
                <a:ea typeface="Times New Roman" panose="02020603050405020304" pitchFamily="18" charset="0"/>
              </a:rPr>
              <a:t>. S</a:t>
            </a:r>
            <a:r>
              <a:rPr lang="en-GB" i="1" dirty="0">
                <a:effectLst/>
                <a:latin typeface="Times New Roman" panose="02020603050405020304" pitchFamily="18" charset="0"/>
                <a:ea typeface="Times New Roman" panose="02020603050405020304" pitchFamily="18" charset="0"/>
              </a:rPr>
              <a:t>ometimes you do not find the staff available,</a:t>
            </a:r>
            <a:r>
              <a:rPr lang="en-GB" i="1" dirty="0">
                <a:latin typeface="Times New Roman" panose="02020603050405020304" pitchFamily="18" charset="0"/>
                <a:ea typeface="Times New Roman" panose="02020603050405020304" pitchFamily="18" charset="0"/>
              </a:rPr>
              <a:t> or they tell you the test kits to be used are not there”. </a:t>
            </a:r>
            <a:r>
              <a:rPr lang="en-GB" b="1" dirty="0">
                <a:latin typeface="Times New Roman" panose="02020603050405020304" pitchFamily="18" charset="0"/>
                <a:ea typeface="Times New Roman" panose="02020603050405020304" pitchFamily="18" charset="0"/>
              </a:rPr>
              <a:t>32-year-old woman</a:t>
            </a:r>
            <a:r>
              <a:rPr lang="en-GB" dirty="0">
                <a:latin typeface="Times New Roman" panose="02020603050405020304" pitchFamily="18" charset="0"/>
                <a:ea typeface="Times New Roman" panose="02020603050405020304" pitchFamily="18" charset="0"/>
              </a:rPr>
              <a:t> from northwestern Uganda. </a:t>
            </a:r>
          </a:p>
          <a:p>
            <a:pPr marL="457200" lvl="1" indent="0">
              <a:buNone/>
            </a:pPr>
            <a:endParaRPr lang="en-GB" dirty="0">
              <a:latin typeface="Times New Roman" panose="02020603050405020304" pitchFamily="18" charset="0"/>
              <a:ea typeface="Times New Roman" panose="02020603050405020304" pitchFamily="18" charset="0"/>
            </a:endParaRPr>
          </a:p>
          <a:p>
            <a:pPr lvl="1"/>
            <a:endParaRPr lang="en-GB" sz="2000" i="1" dirty="0">
              <a:effectLst/>
              <a:latin typeface="Times New Roman" panose="02020603050405020304" pitchFamily="18" charset="0"/>
              <a:ea typeface="Times New Roman" panose="02020603050405020304" pitchFamily="18" charset="0"/>
            </a:endParaRPr>
          </a:p>
          <a:p>
            <a:pPr lvl="1"/>
            <a:endParaRPr lang="en-GB" sz="2000" i="1" dirty="0">
              <a:effectLst/>
              <a:latin typeface="Times New Roman" panose="02020603050405020304" pitchFamily="18" charset="0"/>
              <a:ea typeface="Times New Roman" panose="02020603050405020304" pitchFamily="18" charset="0"/>
            </a:endParaRPr>
          </a:p>
          <a:p>
            <a:pPr lvl="1"/>
            <a:endParaRPr lang="en-GB" i="1" dirty="0"/>
          </a:p>
        </p:txBody>
      </p:sp>
      <p:sp>
        <p:nvSpPr>
          <p:cNvPr id="4" name="Slide Number Placeholder 3">
            <a:extLst>
              <a:ext uri="{FF2B5EF4-FFF2-40B4-BE49-F238E27FC236}">
                <a16:creationId xmlns:a16="http://schemas.microsoft.com/office/drawing/2014/main" id="{7F4EC24B-07B6-67C4-5AE0-B2A1CC30AE8E}"/>
              </a:ext>
            </a:extLst>
          </p:cNvPr>
          <p:cNvSpPr>
            <a:spLocks noGrp="1"/>
          </p:cNvSpPr>
          <p:nvPr>
            <p:ph type="sldNum" sz="quarter" idx="12"/>
          </p:nvPr>
        </p:nvSpPr>
        <p:spPr/>
        <p:txBody>
          <a:bodyPr/>
          <a:lstStyle/>
          <a:p>
            <a:fld id="{73653700-9DFC-4379-B67E-2E1B35428336}" type="slidenum">
              <a:rPr lang="en-GB" smtClean="0"/>
              <a:t>10</a:t>
            </a:fld>
            <a:endParaRPr lang="en-GB"/>
          </a:p>
        </p:txBody>
      </p:sp>
      <p:pic>
        <p:nvPicPr>
          <p:cNvPr id="5" name="Picture 2" descr="LiraUni Logo – Lira university">
            <a:extLst>
              <a:ext uri="{FF2B5EF4-FFF2-40B4-BE49-F238E27FC236}">
                <a16:creationId xmlns:a16="http://schemas.microsoft.com/office/drawing/2014/main" id="{FFA02887-5015-087F-7BFF-EE4D36261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24820B83-E33A-A02B-254B-C90D088D6A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837D0EA6-8FF0-3384-CAF2-BC88D2FF8FD1}"/>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88195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188C6-89C1-9ED1-3D84-31A4699DA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C70E97-5307-A3A6-1F2A-D8B7982761FE}"/>
              </a:ext>
            </a:extLst>
          </p:cNvPr>
          <p:cNvSpPr>
            <a:spLocks noGrp="1"/>
          </p:cNvSpPr>
          <p:nvPr>
            <p:ph type="title"/>
          </p:nvPr>
        </p:nvSpPr>
        <p:spPr/>
        <p:txBody>
          <a:bodyPr/>
          <a:lstStyle/>
          <a:p>
            <a:r>
              <a:rPr lang="sv-SE" b="1" dirty="0" err="1"/>
              <a:t>Results</a:t>
            </a:r>
            <a:r>
              <a:rPr lang="sv-SE" b="1" dirty="0"/>
              <a:t> – </a:t>
            </a:r>
            <a:r>
              <a:rPr lang="sv-SE" b="1" dirty="0" err="1"/>
              <a:t>Cervical</a:t>
            </a:r>
            <a:r>
              <a:rPr lang="sv-SE" b="1" dirty="0"/>
              <a:t> Cancer Screening </a:t>
            </a:r>
            <a:endParaRPr lang="en-GB" b="1" dirty="0"/>
          </a:p>
        </p:txBody>
      </p:sp>
      <p:sp>
        <p:nvSpPr>
          <p:cNvPr id="3" name="Content Placeholder 2">
            <a:extLst>
              <a:ext uri="{FF2B5EF4-FFF2-40B4-BE49-F238E27FC236}">
                <a16:creationId xmlns:a16="http://schemas.microsoft.com/office/drawing/2014/main" id="{B94E4072-6264-8F66-CE3C-5FA90E58976A}"/>
              </a:ext>
            </a:extLst>
          </p:cNvPr>
          <p:cNvSpPr>
            <a:spLocks noGrp="1"/>
          </p:cNvSpPr>
          <p:nvPr>
            <p:ph idx="1"/>
          </p:nvPr>
        </p:nvSpPr>
        <p:spPr/>
        <p:txBody>
          <a:bodyPr>
            <a:normAutofit fontScale="92500" lnSpcReduction="10000"/>
          </a:bodyPr>
          <a:lstStyle/>
          <a:p>
            <a:r>
              <a:rPr lang="en-GB" sz="2400" b="1" dirty="0">
                <a:effectLst/>
                <a:latin typeface="Times New Roman" panose="02020603050405020304" pitchFamily="18" charset="0"/>
                <a:ea typeface="Times New Roman" panose="02020603050405020304" pitchFamily="18" charset="0"/>
              </a:rPr>
              <a:t>Key informants </a:t>
            </a:r>
            <a:r>
              <a:rPr lang="en-GB" sz="2400" dirty="0">
                <a:effectLst/>
                <a:latin typeface="Times New Roman" panose="02020603050405020304" pitchFamily="18" charset="0"/>
                <a:ea typeface="Times New Roman" panose="02020603050405020304" pitchFamily="18" charset="0"/>
              </a:rPr>
              <a:t>highlighted </a:t>
            </a:r>
            <a:r>
              <a:rPr lang="en-GB" sz="2400" b="1" dirty="0">
                <a:effectLst/>
                <a:latin typeface="Times New Roman" panose="02020603050405020304" pitchFamily="18" charset="0"/>
                <a:ea typeface="Times New Roman" panose="02020603050405020304" pitchFamily="18" charset="0"/>
              </a:rPr>
              <a:t>supply-side issues </a:t>
            </a:r>
            <a:r>
              <a:rPr lang="en-GB" sz="2400" dirty="0">
                <a:effectLst/>
                <a:latin typeface="Times New Roman" panose="02020603050405020304" pitchFamily="18" charset="0"/>
                <a:ea typeface="Times New Roman" panose="02020603050405020304" pitchFamily="18" charset="0"/>
              </a:rPr>
              <a:t>like </a:t>
            </a:r>
            <a:r>
              <a:rPr lang="en-GB" sz="2400" b="1" dirty="0">
                <a:effectLst/>
                <a:latin typeface="Times New Roman" panose="02020603050405020304" pitchFamily="18" charset="0"/>
                <a:ea typeface="Times New Roman" panose="02020603050405020304" pitchFamily="18" charset="0"/>
              </a:rPr>
              <a:t>equipment shortages</a:t>
            </a:r>
            <a:r>
              <a:rPr lang="en-GB" sz="2400" dirty="0">
                <a:effectLst/>
                <a:latin typeface="Times New Roman" panose="02020603050405020304" pitchFamily="18" charset="0"/>
                <a:ea typeface="Times New Roman" panose="02020603050405020304" pitchFamily="18" charset="0"/>
              </a:rPr>
              <a:t>, </a:t>
            </a:r>
            <a:r>
              <a:rPr lang="en-GB" sz="2400" b="1" dirty="0">
                <a:effectLst/>
                <a:latin typeface="Times New Roman" panose="02020603050405020304" pitchFamily="18" charset="0"/>
                <a:ea typeface="Times New Roman" panose="02020603050405020304" pitchFamily="18" charset="0"/>
              </a:rPr>
              <a:t>inadequate training, and limited community outreach </a:t>
            </a:r>
            <a:r>
              <a:rPr lang="en-GB" sz="2400" dirty="0">
                <a:effectLst/>
                <a:latin typeface="Times New Roman" panose="02020603050405020304" pitchFamily="18" charset="0"/>
                <a:ea typeface="Times New Roman" panose="02020603050405020304" pitchFamily="18" charset="0"/>
              </a:rPr>
              <a:t>as critical obstacles to the provision of cervical cancer screening services.</a:t>
            </a:r>
          </a:p>
          <a:p>
            <a:r>
              <a:rPr lang="en-GB" sz="2400" i="1" dirty="0">
                <a:latin typeface="Times New Roman" panose="02020603050405020304" pitchFamily="18" charset="0"/>
                <a:cs typeface="Times New Roman" panose="02020603050405020304" pitchFamily="18" charset="0"/>
              </a:rPr>
              <a:t>“Screening is not effectively done because there is no specific screening room. All the time screening points are improvised”. </a:t>
            </a:r>
            <a:r>
              <a:rPr lang="en-GB" sz="2400" b="1" dirty="0">
                <a:latin typeface="Times New Roman" panose="02020603050405020304" pitchFamily="18" charset="0"/>
                <a:cs typeface="Times New Roman" panose="02020603050405020304" pitchFamily="18" charset="0"/>
              </a:rPr>
              <a:t>Clinical offer </a:t>
            </a:r>
            <a:r>
              <a:rPr lang="en-GB" sz="2400" dirty="0">
                <a:latin typeface="Times New Roman" panose="02020603050405020304" pitchFamily="18" charset="0"/>
                <a:cs typeface="Times New Roman" panose="02020603050405020304" pitchFamily="18" charset="0"/>
              </a:rPr>
              <a:t>at primary healthcare facility in northeastern Uganda. </a:t>
            </a:r>
          </a:p>
          <a:p>
            <a:r>
              <a:rPr lang="en-GB" sz="2400" dirty="0">
                <a:latin typeface="Times New Roman" panose="02020603050405020304" pitchFamily="18" charset="0"/>
                <a:ea typeface="Times New Roman" panose="02020603050405020304" pitchFamily="18" charset="0"/>
              </a:rPr>
              <a:t>“</a:t>
            </a:r>
            <a:r>
              <a:rPr lang="en-GB" sz="2400" i="1" dirty="0">
                <a:latin typeface="Times New Roman" panose="02020603050405020304" pitchFamily="18" charset="0"/>
                <a:ea typeface="Times New Roman" panose="02020603050405020304" pitchFamily="18" charset="0"/>
              </a:rPr>
              <a:t>We don’t have the treatment equipment, skills and medicines and so we are unable to help. This makes some patients feel bad and yet we are unable to support them because of the limited knowledge, and medical supplies” </a:t>
            </a:r>
            <a:r>
              <a:rPr lang="en-GB" sz="2400" b="1" dirty="0">
                <a:latin typeface="Times New Roman" panose="02020603050405020304" pitchFamily="18" charset="0"/>
                <a:ea typeface="Times New Roman" panose="02020603050405020304" pitchFamily="18" charset="0"/>
              </a:rPr>
              <a:t>Nurse </a:t>
            </a:r>
            <a:r>
              <a:rPr lang="en-GB" sz="2400" dirty="0">
                <a:latin typeface="Times New Roman" panose="02020603050405020304" pitchFamily="18" charset="0"/>
                <a:ea typeface="Times New Roman" panose="02020603050405020304" pitchFamily="18" charset="0"/>
              </a:rPr>
              <a:t>at primary healthcare facility in northeastern Uganda. </a:t>
            </a:r>
          </a:p>
          <a:p>
            <a:r>
              <a:rPr lang="en-GB" sz="2400" dirty="0">
                <a:latin typeface="Times New Roman" panose="02020603050405020304" pitchFamily="18" charset="0"/>
                <a:cs typeface="Times New Roman" panose="02020603050405020304" pitchFamily="18" charset="0"/>
              </a:rPr>
              <a:t>“</a:t>
            </a:r>
            <a:r>
              <a:rPr lang="en-GB" sz="2400" i="1" dirty="0">
                <a:latin typeface="Times New Roman" panose="02020603050405020304" pitchFamily="18" charset="0"/>
                <a:cs typeface="Times New Roman" panose="02020603050405020304" pitchFamily="18" charset="0"/>
              </a:rPr>
              <a:t>There are limited medical workers trained to conduct the cervical cancer treatment and all these are based at the referral hospital, not at the primary healthcare facility level”. </a:t>
            </a:r>
            <a:r>
              <a:rPr lang="en-GB" sz="2400" b="1" dirty="0">
                <a:latin typeface="Times New Roman" panose="02020603050405020304" pitchFamily="18" charset="0"/>
                <a:cs typeface="Times New Roman" panose="02020603050405020304" pitchFamily="18" charset="0"/>
              </a:rPr>
              <a:t>Medical officer</a:t>
            </a:r>
            <a:r>
              <a:rPr lang="en-GB" sz="2400" dirty="0">
                <a:latin typeface="Times New Roman" panose="02020603050405020304" pitchFamily="18" charset="0"/>
                <a:cs typeface="Times New Roman" panose="02020603050405020304" pitchFamily="18" charset="0"/>
              </a:rPr>
              <a:t> at primary healthcare facility in northeastern Uganda. </a:t>
            </a:r>
            <a:r>
              <a:rPr lang="en-GB" sz="2400" i="1" dirty="0">
                <a:latin typeface="Times New Roman" panose="02020603050405020304" pitchFamily="18" charset="0"/>
                <a:cs typeface="Times New Roman" panose="02020603050405020304" pitchFamily="18" charset="0"/>
              </a:rPr>
              <a:t> </a:t>
            </a:r>
            <a:endParaRPr lang="en-GB" sz="2400" dirty="0">
              <a:latin typeface="Times New Roman" panose="02020603050405020304" pitchFamily="18" charset="0"/>
              <a:cs typeface="Times New Roman" panose="02020603050405020304" pitchFamily="18" charset="0"/>
            </a:endParaRPr>
          </a:p>
          <a:p>
            <a:endParaRPr lang="en-GB" sz="24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4841DC3F-B092-AFB0-4966-D8094C85699E}"/>
              </a:ext>
            </a:extLst>
          </p:cNvPr>
          <p:cNvSpPr>
            <a:spLocks noGrp="1"/>
          </p:cNvSpPr>
          <p:nvPr>
            <p:ph type="sldNum" sz="quarter" idx="12"/>
          </p:nvPr>
        </p:nvSpPr>
        <p:spPr/>
        <p:txBody>
          <a:bodyPr/>
          <a:lstStyle/>
          <a:p>
            <a:fld id="{73653700-9DFC-4379-B67E-2E1B35428336}" type="slidenum">
              <a:rPr lang="en-GB" smtClean="0"/>
              <a:t>11</a:t>
            </a:fld>
            <a:endParaRPr lang="en-GB"/>
          </a:p>
        </p:txBody>
      </p:sp>
      <p:pic>
        <p:nvPicPr>
          <p:cNvPr id="5" name="Picture 2" descr="LiraUni Logo – Lira university">
            <a:extLst>
              <a:ext uri="{FF2B5EF4-FFF2-40B4-BE49-F238E27FC236}">
                <a16:creationId xmlns:a16="http://schemas.microsoft.com/office/drawing/2014/main" id="{E3B1E34B-714F-7EDE-F89E-8A40515F7B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F4C9A8E2-6CC3-B5CD-8802-3FFB0F3010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1CBB70AC-63C3-B5C6-1CAE-B23322E002C5}"/>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390746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10020-1729-259F-106F-F9279D2C2F55}"/>
              </a:ext>
            </a:extLst>
          </p:cNvPr>
          <p:cNvSpPr>
            <a:spLocks noGrp="1"/>
          </p:cNvSpPr>
          <p:nvPr>
            <p:ph type="title"/>
          </p:nvPr>
        </p:nvSpPr>
        <p:spPr/>
        <p:txBody>
          <a:bodyPr/>
          <a:lstStyle/>
          <a:p>
            <a:r>
              <a:rPr lang="sv-SE" b="1" dirty="0" err="1"/>
              <a:t>Conclusions</a:t>
            </a:r>
            <a:r>
              <a:rPr lang="sv-SE" dirty="0"/>
              <a:t> </a:t>
            </a:r>
            <a:endParaRPr lang="en-GB" dirty="0"/>
          </a:p>
        </p:txBody>
      </p:sp>
      <p:sp>
        <p:nvSpPr>
          <p:cNvPr id="3" name="Content Placeholder 2">
            <a:extLst>
              <a:ext uri="{FF2B5EF4-FFF2-40B4-BE49-F238E27FC236}">
                <a16:creationId xmlns:a16="http://schemas.microsoft.com/office/drawing/2014/main" id="{CEB86625-4865-C836-9FC1-2C1627120F32}"/>
              </a:ext>
            </a:extLst>
          </p:cNvPr>
          <p:cNvSpPr>
            <a:spLocks noGrp="1"/>
          </p:cNvSpPr>
          <p:nvPr>
            <p:ph idx="1"/>
          </p:nvPr>
        </p:nvSpPr>
        <p:spPr/>
        <p:txBody>
          <a:bodyPr>
            <a:normAutofit/>
          </a:bodyPr>
          <a:lstStyle/>
          <a:p>
            <a:r>
              <a:rPr lang="en-GB" sz="3200" dirty="0">
                <a:effectLst/>
                <a:latin typeface="Times New Roman" panose="02020603050405020304" pitchFamily="18" charset="0"/>
                <a:ea typeface="Calibri" panose="020F0502020204030204" pitchFamily="34" charset="0"/>
                <a:cs typeface="Times New Roman" panose="02020603050405020304" pitchFamily="18" charset="0"/>
              </a:rPr>
              <a:t>Uganda’s </a:t>
            </a:r>
            <a:r>
              <a:rPr lang="en-GB" sz="3200" b="1" dirty="0">
                <a:effectLst/>
                <a:latin typeface="Times New Roman" panose="02020603050405020304" pitchFamily="18" charset="0"/>
                <a:ea typeface="Calibri" panose="020F0502020204030204" pitchFamily="34" charset="0"/>
                <a:cs typeface="Times New Roman" panose="02020603050405020304" pitchFamily="18" charset="0"/>
              </a:rPr>
              <a:t>HPV vaccination and cervical cancer screening rates fall</a:t>
            </a:r>
            <a:r>
              <a:rPr lang="en-GB" sz="3200" dirty="0">
                <a:effectLst/>
                <a:latin typeface="Times New Roman" panose="02020603050405020304" pitchFamily="18" charset="0"/>
                <a:ea typeface="Calibri" panose="020F0502020204030204" pitchFamily="34" charset="0"/>
                <a:cs typeface="Times New Roman" panose="02020603050405020304" pitchFamily="18" charset="0"/>
              </a:rPr>
              <a:t> significantly </a:t>
            </a:r>
            <a:r>
              <a:rPr lang="en-GB" sz="3200" b="1" dirty="0">
                <a:effectLst/>
                <a:latin typeface="Times New Roman" panose="02020603050405020304" pitchFamily="18" charset="0"/>
                <a:ea typeface="Calibri" panose="020F0502020204030204" pitchFamily="34" charset="0"/>
                <a:cs typeface="Times New Roman" panose="02020603050405020304" pitchFamily="18" charset="0"/>
              </a:rPr>
              <a:t>short of WHO targets</a:t>
            </a:r>
            <a:r>
              <a:rPr lang="en-GB" sz="32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en-GB" sz="3200" b="1" dirty="0">
                <a:effectLst/>
                <a:latin typeface="Times New Roman" panose="02020603050405020304" pitchFamily="18" charset="0"/>
                <a:ea typeface="Calibri" panose="020F0502020204030204" pitchFamily="34" charset="0"/>
                <a:cs typeface="Times New Roman" panose="02020603050405020304" pitchFamily="18" charset="0"/>
              </a:rPr>
              <a:t>Misconceptions, limited knowledge </a:t>
            </a:r>
            <a:r>
              <a:rPr lang="en-GB" sz="3200" dirty="0">
                <a:effectLst/>
                <a:latin typeface="Times New Roman" panose="02020603050405020304" pitchFamily="18" charset="0"/>
                <a:ea typeface="Calibri" panose="020F0502020204030204" pitchFamily="34" charset="0"/>
                <a:cs typeface="Times New Roman" panose="02020603050405020304" pitchFamily="18" charset="0"/>
              </a:rPr>
              <a:t>about cervical cancer, and </a:t>
            </a:r>
            <a:r>
              <a:rPr lang="en-GB" sz="3200" b="1" dirty="0">
                <a:effectLst/>
                <a:latin typeface="Times New Roman" panose="02020603050405020304" pitchFamily="18" charset="0"/>
                <a:ea typeface="Calibri" panose="020F0502020204030204" pitchFamily="34" charset="0"/>
                <a:cs typeface="Times New Roman" panose="02020603050405020304" pitchFamily="18" charset="0"/>
              </a:rPr>
              <a:t>pervasive rumours hinder uptake</a:t>
            </a:r>
            <a:r>
              <a:rPr lang="en-GB" sz="3200" dirty="0">
                <a:effectLst/>
                <a:latin typeface="Times New Roman" panose="02020603050405020304" pitchFamily="18" charset="0"/>
                <a:ea typeface="Calibri" panose="020F0502020204030204" pitchFamily="34" charset="0"/>
                <a:cs typeface="Times New Roman" panose="02020603050405020304" pitchFamily="18" charset="0"/>
              </a:rPr>
              <a:t>, while </a:t>
            </a:r>
            <a:r>
              <a:rPr lang="en-GB" sz="3200" b="1" dirty="0">
                <a:effectLst/>
                <a:latin typeface="Times New Roman" panose="02020603050405020304" pitchFamily="18" charset="0"/>
                <a:ea typeface="Calibri" panose="020F0502020204030204" pitchFamily="34" charset="0"/>
                <a:cs typeface="Times New Roman" panose="02020603050405020304" pitchFamily="18" charset="0"/>
              </a:rPr>
              <a:t>healthcare system weaknesses</a:t>
            </a:r>
            <a:r>
              <a:rPr lang="en-GB" sz="3200" dirty="0">
                <a:effectLst/>
                <a:latin typeface="Times New Roman" panose="02020603050405020304" pitchFamily="18" charset="0"/>
                <a:ea typeface="Calibri" panose="020F0502020204030204" pitchFamily="34" charset="0"/>
                <a:cs typeface="Times New Roman" panose="02020603050405020304" pitchFamily="18" charset="0"/>
              </a:rPr>
              <a:t> exacerbate the problem. </a:t>
            </a:r>
            <a:endParaRPr lang="en-GB" sz="3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004125F-456C-0D3A-76B4-621133BF94E9}"/>
              </a:ext>
            </a:extLst>
          </p:cNvPr>
          <p:cNvSpPr>
            <a:spLocks noGrp="1"/>
          </p:cNvSpPr>
          <p:nvPr>
            <p:ph type="sldNum" sz="quarter" idx="12"/>
          </p:nvPr>
        </p:nvSpPr>
        <p:spPr/>
        <p:txBody>
          <a:bodyPr/>
          <a:lstStyle/>
          <a:p>
            <a:fld id="{73653700-9DFC-4379-B67E-2E1B35428336}" type="slidenum">
              <a:rPr lang="en-GB" smtClean="0"/>
              <a:t>12</a:t>
            </a:fld>
            <a:endParaRPr lang="en-GB"/>
          </a:p>
        </p:txBody>
      </p:sp>
      <p:pic>
        <p:nvPicPr>
          <p:cNvPr id="5" name="Picture 2" descr="LiraUni Logo – Lira university">
            <a:extLst>
              <a:ext uri="{FF2B5EF4-FFF2-40B4-BE49-F238E27FC236}">
                <a16:creationId xmlns:a16="http://schemas.microsoft.com/office/drawing/2014/main" id="{4F51CFCB-6185-EB22-96F5-2F19B0E75C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CE4154DD-C518-45E0-1735-F7D07BE5C8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3C7A9ABD-98D9-BDBE-79A6-2A68E662E8CB}"/>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952533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A7B60-CDE2-ED95-85CD-75CD03823D59}"/>
              </a:ext>
            </a:extLst>
          </p:cNvPr>
          <p:cNvSpPr>
            <a:spLocks noGrp="1"/>
          </p:cNvSpPr>
          <p:nvPr>
            <p:ph type="title"/>
          </p:nvPr>
        </p:nvSpPr>
        <p:spPr/>
        <p:txBody>
          <a:bodyPr/>
          <a:lstStyle/>
          <a:p>
            <a:r>
              <a:rPr lang="sv-SE" b="1" dirty="0" err="1"/>
              <a:t>Recommendations</a:t>
            </a:r>
            <a:r>
              <a:rPr lang="sv-SE" dirty="0"/>
              <a:t> </a:t>
            </a:r>
            <a:endParaRPr lang="en-GB" dirty="0"/>
          </a:p>
        </p:txBody>
      </p:sp>
      <p:sp>
        <p:nvSpPr>
          <p:cNvPr id="3" name="Content Placeholder 2">
            <a:extLst>
              <a:ext uri="{FF2B5EF4-FFF2-40B4-BE49-F238E27FC236}">
                <a16:creationId xmlns:a16="http://schemas.microsoft.com/office/drawing/2014/main" id="{4A0B5B49-AFA5-F359-31FC-F92836E48F21}"/>
              </a:ext>
            </a:extLst>
          </p:cNvPr>
          <p:cNvSpPr>
            <a:spLocks noGrp="1"/>
          </p:cNvSpPr>
          <p:nvPr>
            <p:ph idx="1"/>
          </p:nvPr>
        </p:nvSpPr>
        <p:spPr/>
        <p:txBody>
          <a:bodyPr>
            <a:normAutofit fontScale="92500" lnSpcReduction="10000"/>
          </a:bodyPr>
          <a:lstStyle/>
          <a:p>
            <a:r>
              <a:rPr lang="en-GB" sz="3200" dirty="0">
                <a:effectLst/>
                <a:latin typeface="Times New Roman" panose="02020603050405020304" pitchFamily="18" charset="0"/>
                <a:ea typeface="Times New Roman" panose="02020603050405020304" pitchFamily="18" charset="0"/>
              </a:rPr>
              <a:t>Intensified </a:t>
            </a:r>
            <a:r>
              <a:rPr lang="en-GB" sz="3200" b="1" dirty="0">
                <a:effectLst/>
                <a:latin typeface="Times New Roman" panose="02020603050405020304" pitchFamily="18" charset="0"/>
                <a:ea typeface="Times New Roman" panose="02020603050405020304" pitchFamily="18" charset="0"/>
              </a:rPr>
              <a:t>public outreach efforts to dispel myths and raise awareness.</a:t>
            </a:r>
          </a:p>
          <a:p>
            <a:r>
              <a:rPr lang="en-GB" sz="3200" dirty="0">
                <a:latin typeface="Times New Roman" panose="02020603050405020304" pitchFamily="18" charset="0"/>
                <a:ea typeface="Times New Roman" panose="02020603050405020304" pitchFamily="18" charset="0"/>
              </a:rPr>
              <a:t>T</a:t>
            </a:r>
            <a:r>
              <a:rPr lang="en-GB" sz="3200" dirty="0">
                <a:effectLst/>
                <a:latin typeface="Times New Roman" panose="02020603050405020304" pitchFamily="18" charset="0"/>
                <a:ea typeface="Times New Roman" panose="02020603050405020304" pitchFamily="18" charset="0"/>
              </a:rPr>
              <a:t>argeted </a:t>
            </a:r>
            <a:r>
              <a:rPr lang="en-GB" sz="3200" b="1" dirty="0">
                <a:effectLst/>
                <a:latin typeface="Times New Roman" panose="02020603050405020304" pitchFamily="18" charset="0"/>
                <a:ea typeface="Times New Roman" panose="02020603050405020304" pitchFamily="18" charset="0"/>
              </a:rPr>
              <a:t>investments in healthcare infrastructure</a:t>
            </a:r>
            <a:r>
              <a:rPr lang="en-GB" sz="3200" b="1" dirty="0">
                <a:latin typeface="Times New Roman" panose="02020603050405020304" pitchFamily="18" charset="0"/>
                <a:ea typeface="Times New Roman" panose="02020603050405020304" pitchFamily="18" charset="0"/>
              </a:rPr>
              <a:t>, equipment, supplies, tests and medicines </a:t>
            </a:r>
            <a:r>
              <a:rPr lang="en-GB" sz="3200" dirty="0">
                <a:effectLst/>
                <a:latin typeface="Times New Roman" panose="02020603050405020304" pitchFamily="18" charset="0"/>
                <a:ea typeface="Times New Roman" panose="02020603050405020304" pitchFamily="18" charset="0"/>
              </a:rPr>
              <a:t>for screening and treatment. </a:t>
            </a:r>
          </a:p>
          <a:p>
            <a:r>
              <a:rPr lang="en-GB" sz="3200" dirty="0">
                <a:effectLst/>
                <a:latin typeface="Times New Roman" panose="02020603050405020304" pitchFamily="18" charset="0"/>
                <a:ea typeface="Times New Roman" panose="02020603050405020304" pitchFamily="18" charset="0"/>
              </a:rPr>
              <a:t>Strengthening </a:t>
            </a:r>
            <a:r>
              <a:rPr lang="en-GB" sz="3200" b="1" dirty="0">
                <a:effectLst/>
                <a:latin typeface="Times New Roman" panose="02020603050405020304" pitchFamily="18" charset="0"/>
                <a:ea typeface="Times New Roman" panose="02020603050405020304" pitchFamily="18" charset="0"/>
              </a:rPr>
              <a:t>training, mentorship, and resources for healthcare providers, </a:t>
            </a:r>
            <a:r>
              <a:rPr lang="en-GB" sz="3200" dirty="0">
                <a:effectLst/>
                <a:latin typeface="Times New Roman" panose="02020603050405020304" pitchFamily="18" charset="0"/>
                <a:ea typeface="Times New Roman" panose="02020603050405020304" pitchFamily="18" charset="0"/>
              </a:rPr>
              <a:t>especially those working with women living with HIV, is essential. </a:t>
            </a:r>
          </a:p>
          <a:p>
            <a:r>
              <a:rPr lang="en-GB" sz="3200" dirty="0">
                <a:effectLst/>
                <a:latin typeface="Times New Roman" panose="02020603050405020304" pitchFamily="18" charset="0"/>
                <a:ea typeface="Times New Roman" panose="02020603050405020304" pitchFamily="18" charset="0"/>
              </a:rPr>
              <a:t>Enhancing </a:t>
            </a:r>
            <a:r>
              <a:rPr lang="en-GB" sz="3200" b="1" dirty="0">
                <a:effectLst/>
                <a:latin typeface="Times New Roman" panose="02020603050405020304" pitchFamily="18" charset="0"/>
                <a:ea typeface="Times New Roman" panose="02020603050405020304" pitchFamily="18" charset="0"/>
              </a:rPr>
              <a:t>affordability and access to diagnostic tests and improving patient’s privacy and confidentiality </a:t>
            </a:r>
            <a:r>
              <a:rPr lang="en-GB" sz="3200" dirty="0">
                <a:effectLst/>
                <a:latin typeface="Times New Roman" panose="02020603050405020304" pitchFamily="18" charset="0"/>
                <a:ea typeface="Times New Roman" panose="02020603050405020304" pitchFamily="18" charset="0"/>
              </a:rPr>
              <a:t>could further encourage women to engage in cervical cancer screening.</a:t>
            </a:r>
          </a:p>
          <a:p>
            <a:endParaRPr lang="en-GB" dirty="0"/>
          </a:p>
        </p:txBody>
      </p:sp>
      <p:sp>
        <p:nvSpPr>
          <p:cNvPr id="4" name="Slide Number Placeholder 3">
            <a:extLst>
              <a:ext uri="{FF2B5EF4-FFF2-40B4-BE49-F238E27FC236}">
                <a16:creationId xmlns:a16="http://schemas.microsoft.com/office/drawing/2014/main" id="{DC1BF50C-FB7D-5854-E554-95243700E538}"/>
              </a:ext>
            </a:extLst>
          </p:cNvPr>
          <p:cNvSpPr>
            <a:spLocks noGrp="1"/>
          </p:cNvSpPr>
          <p:nvPr>
            <p:ph type="sldNum" sz="quarter" idx="12"/>
          </p:nvPr>
        </p:nvSpPr>
        <p:spPr/>
        <p:txBody>
          <a:bodyPr/>
          <a:lstStyle/>
          <a:p>
            <a:fld id="{73653700-9DFC-4379-B67E-2E1B35428336}" type="slidenum">
              <a:rPr lang="en-GB" smtClean="0"/>
              <a:t>13</a:t>
            </a:fld>
            <a:endParaRPr lang="en-GB"/>
          </a:p>
        </p:txBody>
      </p:sp>
      <p:pic>
        <p:nvPicPr>
          <p:cNvPr id="5" name="Picture 2" descr="LiraUni Logo – Lira university">
            <a:extLst>
              <a:ext uri="{FF2B5EF4-FFF2-40B4-BE49-F238E27FC236}">
                <a16:creationId xmlns:a16="http://schemas.microsoft.com/office/drawing/2014/main" id="{45276A2C-4101-ABE0-49D0-38F50FDBAD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CFA4FC37-91DE-F27B-B3DD-5E8FC9B660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C909B5DC-F3F8-67FC-A3D0-A00F66F69F32}"/>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852262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6841A-3D7C-D5EC-C191-CDAE47075F4E}"/>
              </a:ext>
            </a:extLst>
          </p:cNvPr>
          <p:cNvSpPr>
            <a:spLocks noGrp="1"/>
          </p:cNvSpPr>
          <p:nvPr>
            <p:ph type="title"/>
          </p:nvPr>
        </p:nvSpPr>
        <p:spPr/>
        <p:txBody>
          <a:bodyPr/>
          <a:lstStyle/>
          <a:p>
            <a:r>
              <a:rPr lang="sv-SE" b="1" dirty="0" err="1"/>
              <a:t>Acknowledgements</a:t>
            </a:r>
            <a:endParaRPr lang="en-GB" b="1" dirty="0"/>
          </a:p>
        </p:txBody>
      </p:sp>
      <p:sp>
        <p:nvSpPr>
          <p:cNvPr id="3" name="Content Placeholder 2">
            <a:extLst>
              <a:ext uri="{FF2B5EF4-FFF2-40B4-BE49-F238E27FC236}">
                <a16:creationId xmlns:a16="http://schemas.microsoft.com/office/drawing/2014/main" id="{2040F489-CEA9-DE95-EF07-A004B678BFD8}"/>
              </a:ext>
            </a:extLst>
          </p:cNvPr>
          <p:cNvSpPr>
            <a:spLocks noGrp="1"/>
          </p:cNvSpPr>
          <p:nvPr>
            <p:ph idx="1"/>
          </p:nvPr>
        </p:nvSpPr>
        <p:spPr/>
        <p:txBody>
          <a:bodyPr/>
          <a:lstStyle/>
          <a:p>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would like to acknowledge the </a:t>
            </a:r>
            <a:r>
              <a:rPr lang="en-GB" sz="32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students of Bachelor of Midwifery Science</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Nakayita</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Mirembe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Renniter</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Namaganda</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Christine, and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Nakayise</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Juliet) and </a:t>
            </a:r>
            <a:r>
              <a:rPr lang="en-GB" sz="32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Master of Public Health</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Otyama</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Ongwech</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Boniface and </a:t>
            </a:r>
            <a:r>
              <a:rPr lang="en-GB" sz="32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Kasongo</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Joseph) from </a:t>
            </a:r>
            <a:r>
              <a:rPr lang="en-GB" sz="32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Lira University </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Uganda for participating in data collection, and analysis. </a:t>
            </a:r>
          </a:p>
          <a:p>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 also would like to acknowledge the </a:t>
            </a:r>
            <a:r>
              <a:rPr lang="en-GB" sz="32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Ugandan women and girls </a:t>
            </a:r>
            <a:r>
              <a:rPr lang="en-GB" sz="32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for providing the data for studies. </a:t>
            </a:r>
            <a:endParaRPr lang="en-GB"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3A363CB0-42FE-AAC3-2B5D-78B273AA34E8}"/>
              </a:ext>
            </a:extLst>
          </p:cNvPr>
          <p:cNvSpPr>
            <a:spLocks noGrp="1"/>
          </p:cNvSpPr>
          <p:nvPr>
            <p:ph type="sldNum" sz="quarter" idx="12"/>
          </p:nvPr>
        </p:nvSpPr>
        <p:spPr/>
        <p:txBody>
          <a:bodyPr/>
          <a:lstStyle/>
          <a:p>
            <a:fld id="{73653700-9DFC-4379-B67E-2E1B35428336}" type="slidenum">
              <a:rPr lang="en-GB" smtClean="0"/>
              <a:t>14</a:t>
            </a:fld>
            <a:endParaRPr lang="en-GB"/>
          </a:p>
        </p:txBody>
      </p:sp>
      <p:pic>
        <p:nvPicPr>
          <p:cNvPr id="5" name="Picture 2" descr="LiraUni Logo – Lira university">
            <a:extLst>
              <a:ext uri="{FF2B5EF4-FFF2-40B4-BE49-F238E27FC236}">
                <a16:creationId xmlns:a16="http://schemas.microsoft.com/office/drawing/2014/main" id="{13751663-AE55-01C2-2B76-9DD253E51C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6BE4BFF3-ED77-D312-1356-BA2681994B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A90FF323-1588-5BCA-CC5C-47B2E27440E4}"/>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97628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61A83-65D0-785E-EF0C-66EB5D200AC5}"/>
              </a:ext>
            </a:extLst>
          </p:cNvPr>
          <p:cNvSpPr>
            <a:spLocks noGrp="1"/>
          </p:cNvSpPr>
          <p:nvPr>
            <p:ph type="title"/>
          </p:nvPr>
        </p:nvSpPr>
        <p:spPr>
          <a:xfrm>
            <a:off x="838200" y="789709"/>
            <a:ext cx="10515600" cy="1247328"/>
          </a:xfrm>
        </p:spPr>
        <p:txBody>
          <a:bodyPr/>
          <a:lstStyle/>
          <a:p>
            <a:r>
              <a:rPr lang="sv-SE" b="1" dirty="0" err="1"/>
              <a:t>References</a:t>
            </a:r>
            <a:r>
              <a:rPr lang="sv-SE" b="1" dirty="0"/>
              <a:t> to </a:t>
            </a:r>
            <a:r>
              <a:rPr lang="sv-SE" b="1" dirty="0" err="1"/>
              <a:t>publications</a:t>
            </a:r>
            <a:endParaRPr lang="en-GB" b="1" dirty="0"/>
          </a:p>
        </p:txBody>
      </p:sp>
      <p:sp>
        <p:nvSpPr>
          <p:cNvPr id="3" name="Content Placeholder 2">
            <a:extLst>
              <a:ext uri="{FF2B5EF4-FFF2-40B4-BE49-F238E27FC236}">
                <a16:creationId xmlns:a16="http://schemas.microsoft.com/office/drawing/2014/main" id="{ED3ACCE6-FEE5-726B-0AF4-3483053364A8}"/>
              </a:ext>
            </a:extLst>
          </p:cNvPr>
          <p:cNvSpPr>
            <a:spLocks noGrp="1"/>
          </p:cNvSpPr>
          <p:nvPr>
            <p:ph idx="1"/>
          </p:nvPr>
        </p:nvSpPr>
        <p:spPr>
          <a:xfrm>
            <a:off x="838200" y="2216425"/>
            <a:ext cx="10515600" cy="3960537"/>
          </a:xfrm>
        </p:spPr>
        <p:txBody>
          <a:bodyPr/>
          <a:lstStyle/>
          <a:p>
            <a:r>
              <a:rPr lang="en-GB" kern="1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Nakayita</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R.M., </a:t>
            </a:r>
            <a:r>
              <a:rPr lang="en-GB" kern="1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Benyumiza</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D., </a:t>
            </a:r>
            <a:r>
              <a:rPr lang="en-GB" kern="1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Nekesa</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C. </a:t>
            </a:r>
            <a:r>
              <a:rPr lang="en-GB" i="1"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et al.</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Factors associated with uptake of human papilloma virus vaccine among schoolgirls aged 9–14 years in Lira City northern Uganda: a cross-sectional study. </a:t>
            </a:r>
            <a:r>
              <a:rPr lang="en-GB" i="1"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BMC Women's Health</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b="1"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23</a:t>
            </a:r>
            <a:r>
              <a:rPr lang="en-GB" kern="1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362 (2023). </a:t>
            </a:r>
            <a:r>
              <a:rPr lang="en-GB"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https://doi.org/10.1186/s12905-023-02511-z</a:t>
            </a:r>
            <a:endParaRPr lang="en-GB"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A9F9FED1-4CBD-AE1A-3EA5-5998FCFC4032}"/>
              </a:ext>
            </a:extLst>
          </p:cNvPr>
          <p:cNvSpPr>
            <a:spLocks noGrp="1"/>
          </p:cNvSpPr>
          <p:nvPr>
            <p:ph type="sldNum" sz="quarter" idx="12"/>
          </p:nvPr>
        </p:nvSpPr>
        <p:spPr/>
        <p:txBody>
          <a:bodyPr/>
          <a:lstStyle/>
          <a:p>
            <a:fld id="{73653700-9DFC-4379-B67E-2E1B35428336}" type="slidenum">
              <a:rPr lang="en-GB" smtClean="0"/>
              <a:t>15</a:t>
            </a:fld>
            <a:endParaRPr lang="en-GB"/>
          </a:p>
        </p:txBody>
      </p:sp>
      <p:pic>
        <p:nvPicPr>
          <p:cNvPr id="5" name="Picture 4" descr="Karolinska Institutet Logo PNG vector in SVG, PDF, AI, CDR ...">
            <a:extLst>
              <a:ext uri="{FF2B5EF4-FFF2-40B4-BE49-F238E27FC236}">
                <a16:creationId xmlns:a16="http://schemas.microsoft.com/office/drawing/2014/main" id="{26494B89-6AB4-21FD-7B87-5DCAFAC3D5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LiraUni Logo – Lira university">
            <a:extLst>
              <a:ext uri="{FF2B5EF4-FFF2-40B4-BE49-F238E27FC236}">
                <a16:creationId xmlns:a16="http://schemas.microsoft.com/office/drawing/2014/main" id="{7491BFEF-D365-19F1-4F17-691B041B81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858A31EB-60B1-C58E-059D-522F356DEA45}"/>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74521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F251A-9CFE-E8C1-DCD3-707895EE230A}"/>
              </a:ext>
            </a:extLst>
          </p:cNvPr>
          <p:cNvSpPr>
            <a:spLocks noGrp="1"/>
          </p:cNvSpPr>
          <p:nvPr>
            <p:ph type="title"/>
          </p:nvPr>
        </p:nvSpPr>
        <p:spPr/>
        <p:txBody>
          <a:bodyPr/>
          <a:lstStyle/>
          <a:p>
            <a:r>
              <a:rPr lang="sv-SE" b="1" dirty="0" err="1"/>
              <a:t>Background</a:t>
            </a:r>
            <a:r>
              <a:rPr lang="sv-SE" b="1" dirty="0"/>
              <a:t> </a:t>
            </a:r>
            <a:endParaRPr lang="en-GB" b="1" dirty="0"/>
          </a:p>
        </p:txBody>
      </p:sp>
      <p:sp>
        <p:nvSpPr>
          <p:cNvPr id="3" name="Content Placeholder 2">
            <a:extLst>
              <a:ext uri="{FF2B5EF4-FFF2-40B4-BE49-F238E27FC236}">
                <a16:creationId xmlns:a16="http://schemas.microsoft.com/office/drawing/2014/main" id="{9BFEF2F0-8E75-25B8-CFF8-2448E564F80F}"/>
              </a:ext>
            </a:extLst>
          </p:cNvPr>
          <p:cNvSpPr>
            <a:spLocks noGrp="1"/>
          </p:cNvSpPr>
          <p:nvPr>
            <p:ph idx="1"/>
          </p:nvPr>
        </p:nvSpPr>
        <p:spPr/>
        <p:txBody>
          <a:bodyPr>
            <a:normAutofit fontScale="92500" lnSpcReduction="20000"/>
          </a:bodyPr>
          <a:lstStyle/>
          <a:p>
            <a:r>
              <a:rPr lang="en-GB" kern="0" dirty="0">
                <a:solidFill>
                  <a:srgbClr val="000000"/>
                </a:solidFill>
                <a:effectLst/>
                <a:latin typeface="Times New Roman" panose="02020603050405020304" pitchFamily="18" charset="0"/>
                <a:ea typeface="Times New Roman" panose="02020603050405020304" pitchFamily="18" charset="0"/>
              </a:rPr>
              <a:t>Cervical cancer is the </a:t>
            </a:r>
            <a:r>
              <a:rPr lang="en-GB" b="1" kern="0" dirty="0">
                <a:solidFill>
                  <a:srgbClr val="000000"/>
                </a:solidFill>
                <a:effectLst/>
                <a:latin typeface="Times New Roman" panose="02020603050405020304" pitchFamily="18" charset="0"/>
                <a:ea typeface="Times New Roman" panose="02020603050405020304" pitchFamily="18" charset="0"/>
              </a:rPr>
              <a:t>4</a:t>
            </a:r>
            <a:r>
              <a:rPr lang="en-GB" b="1" kern="0" baseline="30000" dirty="0">
                <a:solidFill>
                  <a:srgbClr val="000000"/>
                </a:solidFill>
                <a:effectLst/>
                <a:latin typeface="Times New Roman" panose="02020603050405020304" pitchFamily="18" charset="0"/>
                <a:ea typeface="Times New Roman" panose="02020603050405020304" pitchFamily="18" charset="0"/>
              </a:rPr>
              <a:t>th</a:t>
            </a:r>
            <a:r>
              <a:rPr lang="en-GB" b="1" kern="0" dirty="0">
                <a:solidFill>
                  <a:srgbClr val="000000"/>
                </a:solidFill>
                <a:effectLst/>
                <a:latin typeface="Times New Roman" panose="02020603050405020304" pitchFamily="18" charset="0"/>
                <a:ea typeface="Times New Roman" panose="02020603050405020304" pitchFamily="18" charset="0"/>
              </a:rPr>
              <a:t> most common</a:t>
            </a:r>
            <a:r>
              <a:rPr lang="en-GB" kern="0" dirty="0">
                <a:solidFill>
                  <a:srgbClr val="000000"/>
                </a:solidFill>
                <a:effectLst/>
                <a:latin typeface="Times New Roman" panose="02020603050405020304" pitchFamily="18" charset="0"/>
                <a:ea typeface="Times New Roman" panose="02020603050405020304" pitchFamily="18" charset="0"/>
              </a:rPr>
              <a:t> cancer among women globally. </a:t>
            </a:r>
          </a:p>
          <a:p>
            <a:r>
              <a:rPr lang="en-GB" kern="0" dirty="0">
                <a:solidFill>
                  <a:srgbClr val="000000"/>
                </a:solidFill>
                <a:latin typeface="Times New Roman" panose="02020603050405020304" pitchFamily="18" charset="0"/>
              </a:rPr>
              <a:t>In Uganda, cervical cancer is the </a:t>
            </a:r>
            <a:r>
              <a:rPr lang="en-GB" b="1" kern="0" dirty="0">
                <a:solidFill>
                  <a:srgbClr val="000000"/>
                </a:solidFill>
                <a:effectLst/>
                <a:latin typeface="Times New Roman" panose="02020603050405020304" pitchFamily="18" charset="0"/>
                <a:ea typeface="Times New Roman" panose="02020603050405020304" pitchFamily="18" charset="0"/>
              </a:rPr>
              <a:t>leading cancer-related cause of deaths </a:t>
            </a:r>
            <a:r>
              <a:rPr lang="en-GB" kern="0" dirty="0">
                <a:solidFill>
                  <a:srgbClr val="000000"/>
                </a:solidFill>
                <a:effectLst/>
                <a:latin typeface="Times New Roman" panose="02020603050405020304" pitchFamily="18" charset="0"/>
                <a:ea typeface="Times New Roman" panose="02020603050405020304" pitchFamily="18" charset="0"/>
              </a:rPr>
              <a:t>among women with </a:t>
            </a:r>
            <a:r>
              <a:rPr lang="en-GB" b="1" kern="0" dirty="0">
                <a:solidFill>
                  <a:srgbClr val="000000"/>
                </a:solidFill>
                <a:effectLst/>
                <a:latin typeface="Times New Roman" panose="02020603050405020304" pitchFamily="18" charset="0"/>
                <a:ea typeface="Times New Roman" panose="02020603050405020304" pitchFamily="18" charset="0"/>
              </a:rPr>
              <a:t>6,938 new cases </a:t>
            </a:r>
            <a:r>
              <a:rPr lang="en-GB" kern="0" dirty="0">
                <a:solidFill>
                  <a:srgbClr val="000000"/>
                </a:solidFill>
                <a:effectLst/>
                <a:latin typeface="Times New Roman" panose="02020603050405020304" pitchFamily="18" charset="0"/>
                <a:ea typeface="Times New Roman" panose="02020603050405020304" pitchFamily="18" charset="0"/>
              </a:rPr>
              <a:t>and </a:t>
            </a:r>
            <a:r>
              <a:rPr lang="en-GB" b="1" kern="0" dirty="0">
                <a:solidFill>
                  <a:srgbClr val="000000"/>
                </a:solidFill>
                <a:effectLst/>
                <a:latin typeface="Times New Roman" panose="02020603050405020304" pitchFamily="18" charset="0"/>
                <a:ea typeface="Times New Roman" panose="02020603050405020304" pitchFamily="18" charset="0"/>
              </a:rPr>
              <a:t>4,782 deaths in 2022</a:t>
            </a:r>
            <a:r>
              <a:rPr lang="en-GB" kern="0" dirty="0">
                <a:solidFill>
                  <a:srgbClr val="000000"/>
                </a:solidFill>
                <a:effectLst/>
                <a:latin typeface="Times New Roman" panose="02020603050405020304" pitchFamily="18" charset="0"/>
                <a:ea typeface="Times New Roman" panose="02020603050405020304" pitchFamily="18" charset="0"/>
              </a:rPr>
              <a:t>.</a:t>
            </a:r>
          </a:p>
          <a:p>
            <a:r>
              <a:rPr lang="en-GB" kern="0" dirty="0">
                <a:solidFill>
                  <a:srgbClr val="000000"/>
                </a:solidFill>
                <a:effectLst/>
                <a:latin typeface="Times New Roman" panose="02020603050405020304" pitchFamily="18" charset="0"/>
                <a:ea typeface="Times New Roman" panose="02020603050405020304" pitchFamily="18" charset="0"/>
              </a:rPr>
              <a:t>There is </a:t>
            </a:r>
            <a:r>
              <a:rPr lang="en-GB" b="1" kern="0" dirty="0">
                <a:solidFill>
                  <a:srgbClr val="000000"/>
                </a:solidFill>
                <a:effectLst/>
                <a:latin typeface="Times New Roman" panose="02020603050405020304" pitchFamily="18" charset="0"/>
                <a:ea typeface="Times New Roman" panose="02020603050405020304" pitchFamily="18" charset="0"/>
              </a:rPr>
              <a:t>national HPV vaccination services </a:t>
            </a:r>
            <a:r>
              <a:rPr lang="en-GB" kern="0" dirty="0">
                <a:solidFill>
                  <a:srgbClr val="000000"/>
                </a:solidFill>
                <a:effectLst/>
                <a:latin typeface="Times New Roman" panose="02020603050405020304" pitchFamily="18" charset="0"/>
                <a:ea typeface="Times New Roman" panose="02020603050405020304" pitchFamily="18" charset="0"/>
              </a:rPr>
              <a:t>for 9–14-year-old girls for primary.</a:t>
            </a:r>
          </a:p>
          <a:p>
            <a:r>
              <a:rPr lang="en-GB" kern="0" dirty="0">
                <a:solidFill>
                  <a:srgbClr val="000000"/>
                </a:solidFill>
                <a:effectLst/>
                <a:latin typeface="Times New Roman" panose="02020603050405020304" pitchFamily="18" charset="0"/>
                <a:ea typeface="Times New Roman" panose="02020603050405020304" pitchFamily="18" charset="0"/>
              </a:rPr>
              <a:t>Also available though </a:t>
            </a:r>
            <a:r>
              <a:rPr lang="en-GB" b="1" kern="0" dirty="0">
                <a:solidFill>
                  <a:srgbClr val="000000"/>
                </a:solidFill>
                <a:effectLst/>
                <a:latin typeface="Times New Roman" panose="02020603050405020304" pitchFamily="18" charset="0"/>
                <a:ea typeface="Times New Roman" panose="02020603050405020304" pitchFamily="18" charset="0"/>
              </a:rPr>
              <a:t>not nation-wide is the cervical cancer screening services for 25–49-year-old women </a:t>
            </a:r>
            <a:r>
              <a:rPr lang="en-GB" kern="0" dirty="0">
                <a:solidFill>
                  <a:srgbClr val="000000"/>
                </a:solidFill>
                <a:effectLst/>
                <a:latin typeface="Times New Roman" panose="02020603050405020304" pitchFamily="18" charset="0"/>
                <a:ea typeface="Times New Roman" panose="02020603050405020304" pitchFamily="18" charset="0"/>
              </a:rPr>
              <a:t>using visual inspection with acetic acid (VIA) and thermocoagulation therapy for the secondary prevention of cervical cancer. </a:t>
            </a:r>
          </a:p>
          <a:p>
            <a:r>
              <a:rPr lang="en-GB" kern="0" dirty="0">
                <a:solidFill>
                  <a:srgbClr val="000000"/>
                </a:solidFill>
                <a:latin typeface="Times New Roman" panose="02020603050405020304" pitchFamily="18" charset="0"/>
                <a:ea typeface="Times New Roman" panose="02020603050405020304" pitchFamily="18" charset="0"/>
              </a:rPr>
              <a:t>Cervical cancer </a:t>
            </a:r>
            <a:r>
              <a:rPr lang="en-GB" b="1" kern="0" dirty="0">
                <a:solidFill>
                  <a:srgbClr val="000000"/>
                </a:solidFill>
                <a:latin typeface="Times New Roman" panose="02020603050405020304" pitchFamily="18" charset="0"/>
                <a:ea typeface="Times New Roman" panose="02020603050405020304" pitchFamily="18" charset="0"/>
              </a:rPr>
              <a:t>diagnosis (histology) and treatment by chemoradiation or surgery </a:t>
            </a:r>
            <a:r>
              <a:rPr lang="en-GB" kern="0" dirty="0">
                <a:solidFill>
                  <a:srgbClr val="000000"/>
                </a:solidFill>
                <a:latin typeface="Times New Roman" panose="02020603050405020304" pitchFamily="18" charset="0"/>
                <a:ea typeface="Times New Roman" panose="02020603050405020304" pitchFamily="18" charset="0"/>
              </a:rPr>
              <a:t>are only available at national referral and research hospital and a few private hospitals. </a:t>
            </a:r>
            <a:endParaRPr lang="en-GB" kern="0" dirty="0">
              <a:solidFill>
                <a:srgbClr val="000000"/>
              </a:solidFill>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1154939B-9671-9AB4-9EE0-C26F5CD2A7D8}"/>
              </a:ext>
            </a:extLst>
          </p:cNvPr>
          <p:cNvSpPr>
            <a:spLocks noGrp="1"/>
          </p:cNvSpPr>
          <p:nvPr>
            <p:ph type="sldNum" sz="quarter" idx="12"/>
          </p:nvPr>
        </p:nvSpPr>
        <p:spPr/>
        <p:txBody>
          <a:bodyPr/>
          <a:lstStyle/>
          <a:p>
            <a:fld id="{73653700-9DFC-4379-B67E-2E1B35428336}" type="slidenum">
              <a:rPr lang="en-GB" smtClean="0"/>
              <a:t>2</a:t>
            </a:fld>
            <a:endParaRPr lang="en-GB"/>
          </a:p>
        </p:txBody>
      </p:sp>
      <p:pic>
        <p:nvPicPr>
          <p:cNvPr id="6" name="Picture 2" descr="LiraUni Logo – Lira university">
            <a:extLst>
              <a:ext uri="{FF2B5EF4-FFF2-40B4-BE49-F238E27FC236}">
                <a16:creationId xmlns:a16="http://schemas.microsoft.com/office/drawing/2014/main" id="{2C46481D-7996-9E55-B6EA-20F1D23247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Karolinska Institutet Logo PNG vector in SVG, PDF, AI, CDR ...">
            <a:extLst>
              <a:ext uri="{FF2B5EF4-FFF2-40B4-BE49-F238E27FC236}">
                <a16:creationId xmlns:a16="http://schemas.microsoft.com/office/drawing/2014/main" id="{CC27F50E-2B19-1C5F-26E3-7FCE168B0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8">
            <a:extLst>
              <a:ext uri="{FF2B5EF4-FFF2-40B4-BE49-F238E27FC236}">
                <a16:creationId xmlns:a16="http://schemas.microsoft.com/office/drawing/2014/main" id="{99BC3068-5A36-D01F-A44B-FD993F529CAB}"/>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916502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876AB-6BF5-EA15-1AA3-195E269A7A8B}"/>
              </a:ext>
            </a:extLst>
          </p:cNvPr>
          <p:cNvSpPr>
            <a:spLocks noGrp="1"/>
          </p:cNvSpPr>
          <p:nvPr>
            <p:ph type="title"/>
          </p:nvPr>
        </p:nvSpPr>
        <p:spPr/>
        <p:txBody>
          <a:bodyPr/>
          <a:lstStyle/>
          <a:p>
            <a:r>
              <a:rPr lang="sv-SE" b="1" dirty="0" err="1"/>
              <a:t>Background</a:t>
            </a:r>
            <a:r>
              <a:rPr lang="sv-SE" dirty="0"/>
              <a:t> </a:t>
            </a:r>
            <a:endParaRPr lang="en-GB" dirty="0"/>
          </a:p>
        </p:txBody>
      </p:sp>
      <p:sp>
        <p:nvSpPr>
          <p:cNvPr id="3" name="Content Placeholder 2">
            <a:extLst>
              <a:ext uri="{FF2B5EF4-FFF2-40B4-BE49-F238E27FC236}">
                <a16:creationId xmlns:a16="http://schemas.microsoft.com/office/drawing/2014/main" id="{CB27B544-1545-D74B-C15F-54A440EF1748}"/>
              </a:ext>
            </a:extLst>
          </p:cNvPr>
          <p:cNvSpPr>
            <a:spLocks noGrp="1"/>
          </p:cNvSpPr>
          <p:nvPr>
            <p:ph idx="1"/>
          </p:nvPr>
        </p:nvSpPr>
        <p:spPr/>
        <p:txBody>
          <a:bodyPr>
            <a:normAutofit fontScale="92500" lnSpcReduction="10000"/>
          </a:bodyPr>
          <a:lstStyle/>
          <a:p>
            <a:r>
              <a:rPr lang="en-GB"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However, the uptake of these services </a:t>
            </a:r>
            <a:r>
              <a:rPr lang="en-GB"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has remained very low </a:t>
            </a:r>
            <a:r>
              <a:rPr lang="en-GB"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Uganda. </a:t>
            </a:r>
          </a:p>
          <a:p>
            <a:pPr marL="0" indent="0">
              <a:buNone/>
            </a:pPr>
            <a:endParaRPr lang="en-GB" sz="2400" dirty="0">
              <a:latin typeface="Times New Roman" panose="02020603050405020304" pitchFamily="18" charset="0"/>
              <a:cs typeface="Times New Roman" panose="02020603050405020304" pitchFamily="18" charset="0"/>
            </a:endParaRPr>
          </a:p>
          <a:p>
            <a:pPr lvl="1"/>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HPV vaccine coverage for final dose is estimated at just </a:t>
            </a:r>
            <a:r>
              <a:rPr lang="en-GB"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30% in </a:t>
            </a:r>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2020.</a:t>
            </a:r>
          </a:p>
          <a:p>
            <a:pPr lvl="1"/>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Cervical cancer screening coverage with VIA among 30–49-year-old women stands at just </a:t>
            </a:r>
            <a:r>
              <a:rPr lang="en-GB"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 (ever screened) and 8% (screened in the past 5 years) </a:t>
            </a:r>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by 2019. </a:t>
            </a:r>
          </a:p>
          <a:p>
            <a:pPr lvl="1"/>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is </a:t>
            </a:r>
            <a:r>
              <a:rPr lang="en-GB"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national data on the cervical cancer referral rates </a:t>
            </a:r>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from the health facility-based screening clinics to the national referral hospital and the cancer institute.  </a:t>
            </a:r>
          </a:p>
          <a:p>
            <a:pPr lvl="1"/>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is </a:t>
            </a:r>
            <a:r>
              <a:rPr lang="en-GB"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national level data on treatment rates </a:t>
            </a:r>
            <a:r>
              <a:rPr lang="en-GB"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for women identified with cervical cancer. </a:t>
            </a:r>
          </a:p>
          <a:p>
            <a:r>
              <a:rPr lang="en-GB"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These uptake rates are far below the World Health Organization coverage targets of 90% for HPV vaccination, 70% for cervical cancer screening and 90% for cervical cancer treatment. </a:t>
            </a:r>
          </a:p>
          <a:p>
            <a:endParaRPr lang="en-GB" dirty="0"/>
          </a:p>
        </p:txBody>
      </p:sp>
      <p:sp>
        <p:nvSpPr>
          <p:cNvPr id="4" name="Slide Number Placeholder 3">
            <a:extLst>
              <a:ext uri="{FF2B5EF4-FFF2-40B4-BE49-F238E27FC236}">
                <a16:creationId xmlns:a16="http://schemas.microsoft.com/office/drawing/2014/main" id="{6B302A23-BAA0-88B0-B354-5F7B06522AFA}"/>
              </a:ext>
            </a:extLst>
          </p:cNvPr>
          <p:cNvSpPr>
            <a:spLocks noGrp="1"/>
          </p:cNvSpPr>
          <p:nvPr>
            <p:ph type="sldNum" sz="quarter" idx="12"/>
          </p:nvPr>
        </p:nvSpPr>
        <p:spPr/>
        <p:txBody>
          <a:bodyPr/>
          <a:lstStyle/>
          <a:p>
            <a:fld id="{73653700-9DFC-4379-B67E-2E1B35428336}" type="slidenum">
              <a:rPr lang="en-GB" smtClean="0"/>
              <a:t>3</a:t>
            </a:fld>
            <a:endParaRPr lang="en-GB"/>
          </a:p>
        </p:txBody>
      </p:sp>
      <p:pic>
        <p:nvPicPr>
          <p:cNvPr id="5" name="Picture 2" descr="LiraUni Logo – Lira university">
            <a:extLst>
              <a:ext uri="{FF2B5EF4-FFF2-40B4-BE49-F238E27FC236}">
                <a16:creationId xmlns:a16="http://schemas.microsoft.com/office/drawing/2014/main" id="{9CD9DA83-5C2A-8FA8-259D-31D6BABE3F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842016" cy="81741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8A0A2819-038B-2A5E-B2BD-0DB4398DC4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A6AF1A9D-E675-B1CD-1546-56732CC0B5CA}"/>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170284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10899-1CF9-4102-9AE0-71B07E69DD43}"/>
              </a:ext>
            </a:extLst>
          </p:cNvPr>
          <p:cNvSpPr>
            <a:spLocks noGrp="1"/>
          </p:cNvSpPr>
          <p:nvPr>
            <p:ph type="title"/>
          </p:nvPr>
        </p:nvSpPr>
        <p:spPr/>
        <p:txBody>
          <a:bodyPr/>
          <a:lstStyle/>
          <a:p>
            <a:r>
              <a:rPr lang="sv-SE" b="1" dirty="0"/>
              <a:t>Research </a:t>
            </a:r>
            <a:r>
              <a:rPr lang="sv-SE" b="1" dirty="0" err="1"/>
              <a:t>Questions</a:t>
            </a:r>
            <a:r>
              <a:rPr lang="sv-SE" b="1" dirty="0"/>
              <a:t> and </a:t>
            </a:r>
            <a:r>
              <a:rPr lang="sv-SE" b="1" dirty="0" err="1"/>
              <a:t>Significance</a:t>
            </a:r>
            <a:r>
              <a:rPr lang="sv-SE" b="1" dirty="0"/>
              <a:t>  </a:t>
            </a:r>
            <a:endParaRPr lang="en-GB" b="1" dirty="0"/>
          </a:p>
        </p:txBody>
      </p:sp>
      <p:sp>
        <p:nvSpPr>
          <p:cNvPr id="3" name="Content Placeholder 2">
            <a:extLst>
              <a:ext uri="{FF2B5EF4-FFF2-40B4-BE49-F238E27FC236}">
                <a16:creationId xmlns:a16="http://schemas.microsoft.com/office/drawing/2014/main" id="{38A174B0-350A-E2BF-F02E-4DE18C921AE3}"/>
              </a:ext>
            </a:extLst>
          </p:cNvPr>
          <p:cNvSpPr>
            <a:spLocks noGrp="1"/>
          </p:cNvSpPr>
          <p:nvPr>
            <p:ph idx="1"/>
          </p:nvPr>
        </p:nvSpPr>
        <p:spPr/>
        <p:txBody>
          <a:bodyPr/>
          <a:lstStyle/>
          <a:p>
            <a:r>
              <a:rPr lang="en-GB"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question is </a:t>
            </a:r>
            <a:r>
              <a:rPr lang="en-GB"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factors are underlying the low uptake of the HPV vaccination, and cervica</a:t>
            </a:r>
            <a:r>
              <a:rPr lang="en-GB"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 cancer screening services?</a:t>
            </a:r>
            <a:r>
              <a:rPr lang="en-GB"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p>
          <a:p>
            <a:endParaRPr lang="en-GB"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GB"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findings </a:t>
            </a:r>
            <a:r>
              <a:rPr lang="en-GB"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may be </a:t>
            </a:r>
            <a:r>
              <a:rPr lang="en-GB"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used to engage the public and patients </a:t>
            </a:r>
            <a:r>
              <a:rPr lang="en-GB"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improve the uptake of the cervical cancer screening and the HPV vaccination services in developing countries. </a:t>
            </a:r>
            <a:endParaRPr lang="en-GB"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GB" dirty="0"/>
          </a:p>
        </p:txBody>
      </p:sp>
      <p:sp>
        <p:nvSpPr>
          <p:cNvPr id="4" name="Slide Number Placeholder 3">
            <a:extLst>
              <a:ext uri="{FF2B5EF4-FFF2-40B4-BE49-F238E27FC236}">
                <a16:creationId xmlns:a16="http://schemas.microsoft.com/office/drawing/2014/main" id="{B0850DAB-910C-469F-F072-A00CCD56CAB6}"/>
              </a:ext>
            </a:extLst>
          </p:cNvPr>
          <p:cNvSpPr>
            <a:spLocks noGrp="1"/>
          </p:cNvSpPr>
          <p:nvPr>
            <p:ph type="sldNum" sz="quarter" idx="12"/>
          </p:nvPr>
        </p:nvSpPr>
        <p:spPr/>
        <p:txBody>
          <a:bodyPr/>
          <a:lstStyle/>
          <a:p>
            <a:fld id="{73653700-9DFC-4379-B67E-2E1B35428336}" type="slidenum">
              <a:rPr lang="en-GB" smtClean="0"/>
              <a:t>4</a:t>
            </a:fld>
            <a:endParaRPr lang="en-GB"/>
          </a:p>
        </p:txBody>
      </p:sp>
      <p:pic>
        <p:nvPicPr>
          <p:cNvPr id="5" name="Picture 2" descr="LiraUni Logo – Lira university">
            <a:extLst>
              <a:ext uri="{FF2B5EF4-FFF2-40B4-BE49-F238E27FC236}">
                <a16:creationId xmlns:a16="http://schemas.microsoft.com/office/drawing/2014/main" id="{BD73834F-3523-B51B-544E-C8BDAB6C24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85E1F3B3-CADE-D614-10A9-7AF6673345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15424793-A97D-24B5-3841-99E984C69F44}"/>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3087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E844-B6FD-EB9E-EAC8-814671099EC2}"/>
              </a:ext>
            </a:extLst>
          </p:cNvPr>
          <p:cNvSpPr>
            <a:spLocks noGrp="1"/>
          </p:cNvSpPr>
          <p:nvPr>
            <p:ph type="title"/>
          </p:nvPr>
        </p:nvSpPr>
        <p:spPr/>
        <p:txBody>
          <a:bodyPr/>
          <a:lstStyle/>
          <a:p>
            <a:r>
              <a:rPr lang="sv-SE" b="1" dirty="0"/>
              <a:t>Materials and </a:t>
            </a:r>
            <a:r>
              <a:rPr lang="sv-SE" b="1" dirty="0" err="1"/>
              <a:t>Methods</a:t>
            </a:r>
            <a:r>
              <a:rPr lang="sv-SE" b="1" dirty="0"/>
              <a:t> </a:t>
            </a:r>
            <a:endParaRPr lang="en-GB" b="1" dirty="0"/>
          </a:p>
        </p:txBody>
      </p:sp>
      <p:sp>
        <p:nvSpPr>
          <p:cNvPr id="3" name="Content Placeholder 2">
            <a:extLst>
              <a:ext uri="{FF2B5EF4-FFF2-40B4-BE49-F238E27FC236}">
                <a16:creationId xmlns:a16="http://schemas.microsoft.com/office/drawing/2014/main" id="{0C577B07-BC5A-24A5-458B-92664F2898AF}"/>
              </a:ext>
            </a:extLst>
          </p:cNvPr>
          <p:cNvSpPr>
            <a:spLocks noGrp="1"/>
          </p:cNvSpPr>
          <p:nvPr>
            <p:ph idx="1"/>
          </p:nvPr>
        </p:nvSpPr>
        <p:spPr/>
        <p:txBody>
          <a:bodyPr>
            <a:normAutofit lnSpcReduction="10000"/>
          </a:bodyPr>
          <a:lstStyle/>
          <a:p>
            <a:r>
              <a:rPr lang="en-GB" dirty="0">
                <a:effectLst/>
                <a:latin typeface="Times New Roman" panose="02020603050405020304" pitchFamily="18" charset="0"/>
                <a:ea typeface="Times New Roman" panose="02020603050405020304" pitchFamily="18" charset="0"/>
              </a:rPr>
              <a:t>We conducted </a:t>
            </a:r>
            <a:r>
              <a:rPr lang="en-GB" b="1" dirty="0">
                <a:effectLst/>
                <a:latin typeface="Times New Roman" panose="02020603050405020304" pitchFamily="18" charset="0"/>
                <a:ea typeface="Times New Roman" panose="02020603050405020304" pitchFamily="18" charset="0"/>
              </a:rPr>
              <a:t>cross-sectional surveys and mixed-methods</a:t>
            </a:r>
            <a:r>
              <a:rPr lang="en-GB" dirty="0">
                <a:effectLst/>
                <a:latin typeface="Times New Roman" panose="02020603050405020304" pitchFamily="18" charset="0"/>
                <a:ea typeface="Times New Roman" panose="02020603050405020304" pitchFamily="18" charset="0"/>
              </a:rPr>
              <a:t> studies in </a:t>
            </a:r>
            <a:r>
              <a:rPr lang="en-GB" b="1" dirty="0">
                <a:effectLst/>
                <a:latin typeface="Times New Roman" panose="02020603050405020304" pitchFamily="18" charset="0"/>
                <a:ea typeface="Times New Roman" panose="02020603050405020304" pitchFamily="18" charset="0"/>
              </a:rPr>
              <a:t>three regions </a:t>
            </a:r>
            <a:r>
              <a:rPr lang="en-GB" dirty="0">
                <a:effectLst/>
                <a:latin typeface="Times New Roman" panose="02020603050405020304" pitchFamily="18" charset="0"/>
                <a:ea typeface="Times New Roman" panose="02020603050405020304" pitchFamily="18" charset="0"/>
              </a:rPr>
              <a:t>of Uganda. </a:t>
            </a:r>
          </a:p>
          <a:p>
            <a:r>
              <a:rPr lang="en-GB" dirty="0">
                <a:effectLst/>
                <a:latin typeface="Times New Roman" panose="02020603050405020304" pitchFamily="18" charset="0"/>
                <a:ea typeface="Times New Roman" panose="02020603050405020304" pitchFamily="18" charset="0"/>
              </a:rPr>
              <a:t>Surveys were conducted among </a:t>
            </a:r>
            <a:r>
              <a:rPr lang="en-GB" b="1" dirty="0">
                <a:effectLst/>
                <a:latin typeface="Times New Roman" panose="02020603050405020304" pitchFamily="18" charset="0"/>
                <a:ea typeface="Times New Roman" panose="02020603050405020304" pitchFamily="18" charset="0"/>
              </a:rPr>
              <a:t>649 girls (9–14 years) and 929 women (25–49 years) including 197 women living with HIV </a:t>
            </a:r>
            <a:r>
              <a:rPr lang="en-GB" dirty="0">
                <a:effectLst/>
                <a:latin typeface="Times New Roman" panose="02020603050405020304" pitchFamily="18" charset="0"/>
                <a:ea typeface="Times New Roman" panose="02020603050405020304" pitchFamily="18" charset="0"/>
              </a:rPr>
              <a:t>in north-eastern, central, and north-western Uganda between 2022 and 2023. </a:t>
            </a:r>
          </a:p>
          <a:p>
            <a:r>
              <a:rPr lang="en-GB" dirty="0">
                <a:effectLst/>
                <a:latin typeface="Times New Roman" panose="02020603050405020304" pitchFamily="18" charset="0"/>
                <a:ea typeface="Times New Roman" panose="02020603050405020304" pitchFamily="18" charset="0"/>
              </a:rPr>
              <a:t>Additionally, qualitative </a:t>
            </a:r>
            <a:r>
              <a:rPr lang="en-GB" b="1" dirty="0">
                <a:effectLst/>
                <a:latin typeface="Times New Roman" panose="02020603050405020304" pitchFamily="18" charset="0"/>
                <a:ea typeface="Times New Roman" panose="02020603050405020304" pitchFamily="18" charset="0"/>
              </a:rPr>
              <a:t>interviews with 20 women and eight health workers</a:t>
            </a:r>
            <a:r>
              <a:rPr lang="en-GB" dirty="0">
                <a:effectLst/>
                <a:latin typeface="Times New Roman" panose="02020603050405020304" pitchFamily="18" charset="0"/>
                <a:ea typeface="Times New Roman" panose="02020603050405020304" pitchFamily="18" charset="0"/>
              </a:rPr>
              <a:t> provided further insights into the barriers and facilitators of service uptake. </a:t>
            </a:r>
          </a:p>
          <a:p>
            <a:r>
              <a:rPr lang="en-GB" dirty="0">
                <a:effectLst/>
                <a:latin typeface="Times New Roman" panose="02020603050405020304" pitchFamily="18" charset="0"/>
                <a:ea typeface="Times New Roman" panose="02020603050405020304" pitchFamily="18" charset="0"/>
              </a:rPr>
              <a:t>For both HPV vaccination and cervical cancer screening, </a:t>
            </a:r>
            <a:r>
              <a:rPr lang="en-GB" b="1" dirty="0">
                <a:effectLst/>
                <a:latin typeface="Times New Roman" panose="02020603050405020304" pitchFamily="18" charset="0"/>
                <a:ea typeface="Times New Roman" panose="02020603050405020304" pitchFamily="18" charset="0"/>
              </a:rPr>
              <a:t>uptake was assessed based on reports of ever use of the service</a:t>
            </a:r>
            <a:r>
              <a:rPr lang="en-GB" dirty="0">
                <a:effectLst/>
                <a:latin typeface="Times New Roman" panose="02020603050405020304" pitchFamily="18" charset="0"/>
                <a:ea typeface="Times New Roman" panose="02020603050405020304" pitchFamily="18" charset="0"/>
              </a:rPr>
              <a:t>.</a:t>
            </a:r>
          </a:p>
          <a:p>
            <a:endParaRPr lang="en-GB" dirty="0"/>
          </a:p>
        </p:txBody>
      </p:sp>
      <p:sp>
        <p:nvSpPr>
          <p:cNvPr id="4" name="Slide Number Placeholder 3">
            <a:extLst>
              <a:ext uri="{FF2B5EF4-FFF2-40B4-BE49-F238E27FC236}">
                <a16:creationId xmlns:a16="http://schemas.microsoft.com/office/drawing/2014/main" id="{2C88CE71-7AEA-10B8-D0A4-F9631CC76986}"/>
              </a:ext>
            </a:extLst>
          </p:cNvPr>
          <p:cNvSpPr>
            <a:spLocks noGrp="1"/>
          </p:cNvSpPr>
          <p:nvPr>
            <p:ph type="sldNum" sz="quarter" idx="12"/>
          </p:nvPr>
        </p:nvSpPr>
        <p:spPr/>
        <p:txBody>
          <a:bodyPr/>
          <a:lstStyle/>
          <a:p>
            <a:fld id="{73653700-9DFC-4379-B67E-2E1B35428336}" type="slidenum">
              <a:rPr lang="en-GB" smtClean="0"/>
              <a:t>5</a:t>
            </a:fld>
            <a:endParaRPr lang="en-GB"/>
          </a:p>
        </p:txBody>
      </p:sp>
      <p:pic>
        <p:nvPicPr>
          <p:cNvPr id="5" name="Picture 2" descr="LiraUni Logo – Lira university">
            <a:extLst>
              <a:ext uri="{FF2B5EF4-FFF2-40B4-BE49-F238E27FC236}">
                <a16:creationId xmlns:a16="http://schemas.microsoft.com/office/drawing/2014/main" id="{A9983797-7A19-E1F4-18C6-254A850AA8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9839700D-E37B-3DBE-F14A-3DDA35E72C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A0A3EC9D-25F2-F94B-705B-875B11C3C2B6}"/>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544585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D40B-3E68-50AF-D360-A764A4333319}"/>
              </a:ext>
            </a:extLst>
          </p:cNvPr>
          <p:cNvSpPr>
            <a:spLocks noGrp="1"/>
          </p:cNvSpPr>
          <p:nvPr>
            <p:ph type="title"/>
          </p:nvPr>
        </p:nvSpPr>
        <p:spPr/>
        <p:txBody>
          <a:bodyPr/>
          <a:lstStyle/>
          <a:p>
            <a:r>
              <a:rPr lang="sv-SE" b="1" dirty="0" err="1"/>
              <a:t>Results</a:t>
            </a:r>
            <a:r>
              <a:rPr lang="sv-SE" b="1" dirty="0"/>
              <a:t> – HPV vaccination  </a:t>
            </a:r>
            <a:endParaRPr lang="en-GB" b="1" dirty="0"/>
          </a:p>
        </p:txBody>
      </p:sp>
      <p:sp>
        <p:nvSpPr>
          <p:cNvPr id="3" name="Content Placeholder 2">
            <a:extLst>
              <a:ext uri="{FF2B5EF4-FFF2-40B4-BE49-F238E27FC236}">
                <a16:creationId xmlns:a16="http://schemas.microsoft.com/office/drawing/2014/main" id="{03A83295-82B3-CB53-D3A4-536F3F13350E}"/>
              </a:ext>
            </a:extLst>
          </p:cNvPr>
          <p:cNvSpPr>
            <a:spLocks noGrp="1"/>
          </p:cNvSpPr>
          <p:nvPr>
            <p:ph idx="1"/>
          </p:nvPr>
        </p:nvSpPr>
        <p:spPr/>
        <p:txBody>
          <a:bodyPr/>
          <a:lstStyle/>
          <a:p>
            <a:r>
              <a:rPr lang="en-GB" dirty="0">
                <a:effectLst/>
                <a:latin typeface="Times New Roman" panose="02020603050405020304" pitchFamily="18" charset="0"/>
                <a:ea typeface="Times New Roman" panose="02020603050405020304" pitchFamily="18" charset="0"/>
              </a:rPr>
              <a:t>Findings reveal that </a:t>
            </a:r>
            <a:r>
              <a:rPr lang="en-GB" b="1" dirty="0">
                <a:effectLst/>
                <a:latin typeface="Times New Roman" panose="02020603050405020304" pitchFamily="18" charset="0"/>
                <a:ea typeface="Times New Roman" panose="02020603050405020304" pitchFamily="18" charset="0"/>
              </a:rPr>
              <a:t>HPV vaccination uptake ranged from 19.6% in north-eastern </a:t>
            </a:r>
            <a:r>
              <a:rPr lang="en-GB" dirty="0">
                <a:effectLst/>
                <a:latin typeface="Times New Roman" panose="02020603050405020304" pitchFamily="18" charset="0"/>
                <a:ea typeface="Times New Roman" panose="02020603050405020304" pitchFamily="18" charset="0"/>
              </a:rPr>
              <a:t>Uganda to </a:t>
            </a:r>
            <a:r>
              <a:rPr lang="en-GB" b="1" dirty="0">
                <a:effectLst/>
                <a:latin typeface="Times New Roman" panose="02020603050405020304" pitchFamily="18" charset="0"/>
                <a:ea typeface="Times New Roman" panose="02020603050405020304" pitchFamily="18" charset="0"/>
              </a:rPr>
              <a:t>23.8% in central </a:t>
            </a:r>
            <a:r>
              <a:rPr lang="en-GB" dirty="0">
                <a:effectLst/>
                <a:latin typeface="Times New Roman" panose="02020603050405020304" pitchFamily="18" charset="0"/>
                <a:ea typeface="Times New Roman" panose="02020603050405020304" pitchFamily="18" charset="0"/>
              </a:rPr>
              <a:t>Uganda. </a:t>
            </a:r>
          </a:p>
          <a:p>
            <a:r>
              <a:rPr lang="en-GB" dirty="0">
                <a:effectLst/>
                <a:latin typeface="Times New Roman" panose="02020603050405020304" pitchFamily="18" charset="0"/>
                <a:ea typeface="Times New Roman" panose="02020603050405020304" pitchFamily="18" charset="0"/>
              </a:rPr>
              <a:t>Factors </a:t>
            </a:r>
            <a:r>
              <a:rPr lang="en-GB" b="1" dirty="0">
                <a:effectLst/>
                <a:latin typeface="Times New Roman" panose="02020603050405020304" pitchFamily="18" charset="0"/>
                <a:ea typeface="Times New Roman" panose="02020603050405020304" pitchFamily="18" charset="0"/>
              </a:rPr>
              <a:t>positively associated with HPV vaccination uptake </a:t>
            </a:r>
            <a:r>
              <a:rPr lang="en-GB" dirty="0">
                <a:effectLst/>
                <a:latin typeface="Times New Roman" panose="02020603050405020304" pitchFamily="18" charset="0"/>
                <a:ea typeface="Times New Roman" panose="02020603050405020304" pitchFamily="18" charset="0"/>
              </a:rPr>
              <a:t>included:</a:t>
            </a:r>
          </a:p>
          <a:p>
            <a:pPr lvl="1"/>
            <a:r>
              <a:rPr lang="en-GB" dirty="0">
                <a:effectLst/>
                <a:latin typeface="Times New Roman" panose="02020603050405020304" pitchFamily="18" charset="0"/>
                <a:ea typeface="Times New Roman" panose="02020603050405020304" pitchFamily="18" charset="0"/>
              </a:rPr>
              <a:t>health worker </a:t>
            </a:r>
            <a:r>
              <a:rPr lang="en-GB" b="1" dirty="0">
                <a:effectLst/>
                <a:latin typeface="Times New Roman" panose="02020603050405020304" pitchFamily="18" charset="0"/>
                <a:ea typeface="Times New Roman" panose="02020603050405020304" pitchFamily="18" charset="0"/>
              </a:rPr>
              <a:t>recommendations</a:t>
            </a:r>
            <a:r>
              <a:rPr lang="en-GB" dirty="0">
                <a:effectLst/>
                <a:latin typeface="Times New Roman" panose="02020603050405020304" pitchFamily="18" charset="0"/>
                <a:ea typeface="Times New Roman" panose="02020603050405020304" pitchFamily="18" charset="0"/>
              </a:rPr>
              <a:t> (adjusted odds ratio [</a:t>
            </a:r>
            <a:r>
              <a:rPr lang="en-GB" dirty="0" err="1">
                <a:effectLst/>
                <a:latin typeface="Times New Roman" panose="02020603050405020304" pitchFamily="18" charset="0"/>
                <a:ea typeface="Times New Roman" panose="02020603050405020304" pitchFamily="18" charset="0"/>
              </a:rPr>
              <a:t>aOR</a:t>
            </a:r>
            <a:r>
              <a:rPr lang="en-GB" dirty="0">
                <a:effectLst/>
                <a:latin typeface="Times New Roman" panose="02020603050405020304" pitchFamily="18" charset="0"/>
                <a:ea typeface="Times New Roman" panose="02020603050405020304" pitchFamily="18" charset="0"/>
              </a:rPr>
              <a:t>] 9.09), </a:t>
            </a:r>
          </a:p>
          <a:p>
            <a:pPr lvl="1"/>
            <a:r>
              <a:rPr lang="en-GB" b="1" dirty="0">
                <a:effectLst/>
                <a:latin typeface="Times New Roman" panose="02020603050405020304" pitchFamily="18" charset="0"/>
                <a:ea typeface="Times New Roman" panose="02020603050405020304" pitchFamily="18" charset="0"/>
              </a:rPr>
              <a:t>cervical cancer education in schools </a:t>
            </a:r>
            <a:r>
              <a:rPr lang="en-GB" dirty="0">
                <a:effectLst/>
                <a:latin typeface="Times New Roman" panose="02020603050405020304" pitchFamily="18" charset="0"/>
                <a:ea typeface="Times New Roman" panose="02020603050405020304" pitchFamily="18" charset="0"/>
              </a:rPr>
              <a:t>(</a:t>
            </a:r>
            <a:r>
              <a:rPr lang="en-GB" dirty="0" err="1">
                <a:effectLst/>
                <a:latin typeface="Times New Roman" panose="02020603050405020304" pitchFamily="18" charset="0"/>
                <a:ea typeface="Times New Roman" panose="02020603050405020304" pitchFamily="18" charset="0"/>
              </a:rPr>
              <a:t>aOR</a:t>
            </a:r>
            <a:r>
              <a:rPr lang="en-GB" dirty="0">
                <a:effectLst/>
                <a:latin typeface="Times New Roman" panose="02020603050405020304" pitchFamily="18" charset="0"/>
                <a:ea typeface="Times New Roman" panose="02020603050405020304" pitchFamily="18" charset="0"/>
              </a:rPr>
              <a:t> 12.56), and </a:t>
            </a:r>
          </a:p>
          <a:p>
            <a:pPr lvl="1"/>
            <a:r>
              <a:rPr lang="en-GB" b="1" dirty="0">
                <a:effectLst/>
                <a:latin typeface="Times New Roman" panose="02020603050405020304" pitchFamily="18" charset="0"/>
                <a:ea typeface="Times New Roman" panose="02020603050405020304" pitchFamily="18" charset="0"/>
              </a:rPr>
              <a:t>participation in community health outreach events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aOR</a:t>
            </a:r>
            <a:r>
              <a:rPr lang="en-GB" dirty="0">
                <a:effectLst/>
                <a:latin typeface="Times New Roman" panose="02020603050405020304" pitchFamily="18" charset="0"/>
                <a:ea typeface="Times New Roman" panose="02020603050405020304" pitchFamily="18" charset="0"/>
              </a:rPr>
              <a:t> 4.41). </a:t>
            </a:r>
          </a:p>
          <a:p>
            <a:r>
              <a:rPr lang="en-GB" dirty="0">
                <a:effectLst/>
                <a:latin typeface="Times New Roman" panose="02020603050405020304" pitchFamily="18" charset="0"/>
                <a:ea typeface="Times New Roman" panose="02020603050405020304" pitchFamily="18" charset="0"/>
              </a:rPr>
              <a:t>Conversely, exposure to </a:t>
            </a:r>
            <a:r>
              <a:rPr lang="en-GB" b="1" dirty="0">
                <a:effectLst/>
                <a:latin typeface="Times New Roman" panose="02020603050405020304" pitchFamily="18" charset="0"/>
                <a:ea typeface="Times New Roman" panose="02020603050405020304" pitchFamily="18" charset="0"/>
              </a:rPr>
              <a:t>negative </a:t>
            </a:r>
            <a:r>
              <a:rPr lang="en-GB" b="1" dirty="0" err="1">
                <a:effectLst/>
                <a:latin typeface="Times New Roman" panose="02020603050405020304" pitchFamily="18" charset="0"/>
                <a:ea typeface="Times New Roman" panose="02020603050405020304" pitchFamily="18" charset="0"/>
              </a:rPr>
              <a:t>rumors</a:t>
            </a:r>
            <a:r>
              <a:rPr lang="en-GB" dirty="0">
                <a:effectLst/>
                <a:latin typeface="Times New Roman" panose="02020603050405020304" pitchFamily="18" charset="0"/>
                <a:ea typeface="Times New Roman" panose="02020603050405020304" pitchFamily="18" charset="0"/>
              </a:rPr>
              <a:t>, such as claims that the HPV vaccine causes infertility, was associated with </a:t>
            </a:r>
            <a:r>
              <a:rPr lang="en-GB" b="1" dirty="0">
                <a:effectLst/>
                <a:latin typeface="Times New Roman" panose="02020603050405020304" pitchFamily="18" charset="0"/>
                <a:ea typeface="Times New Roman" panose="02020603050405020304" pitchFamily="18" charset="0"/>
              </a:rPr>
              <a:t>lower vaccine uptake</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aOR</a:t>
            </a:r>
            <a:r>
              <a:rPr lang="en-GB" dirty="0">
                <a:effectLst/>
                <a:latin typeface="Times New Roman" panose="02020603050405020304" pitchFamily="18" charset="0"/>
                <a:ea typeface="Times New Roman" panose="02020603050405020304" pitchFamily="18" charset="0"/>
              </a:rPr>
              <a:t> 0.501).</a:t>
            </a:r>
          </a:p>
          <a:p>
            <a:endParaRPr lang="en-GB" dirty="0"/>
          </a:p>
        </p:txBody>
      </p:sp>
      <p:sp>
        <p:nvSpPr>
          <p:cNvPr id="4" name="Slide Number Placeholder 3">
            <a:extLst>
              <a:ext uri="{FF2B5EF4-FFF2-40B4-BE49-F238E27FC236}">
                <a16:creationId xmlns:a16="http://schemas.microsoft.com/office/drawing/2014/main" id="{E9F9E10E-36C6-1323-991E-4D44155E8DAA}"/>
              </a:ext>
            </a:extLst>
          </p:cNvPr>
          <p:cNvSpPr>
            <a:spLocks noGrp="1"/>
          </p:cNvSpPr>
          <p:nvPr>
            <p:ph type="sldNum" sz="quarter" idx="12"/>
          </p:nvPr>
        </p:nvSpPr>
        <p:spPr/>
        <p:txBody>
          <a:bodyPr/>
          <a:lstStyle/>
          <a:p>
            <a:fld id="{73653700-9DFC-4379-B67E-2E1B35428336}" type="slidenum">
              <a:rPr lang="en-GB" smtClean="0"/>
              <a:t>6</a:t>
            </a:fld>
            <a:endParaRPr lang="en-GB"/>
          </a:p>
        </p:txBody>
      </p:sp>
      <p:pic>
        <p:nvPicPr>
          <p:cNvPr id="6" name="Picture 2" descr="LiraUni Logo – Lira university">
            <a:extLst>
              <a:ext uri="{FF2B5EF4-FFF2-40B4-BE49-F238E27FC236}">
                <a16:creationId xmlns:a16="http://schemas.microsoft.com/office/drawing/2014/main" id="{CC694781-A003-4C75-9F60-580372F0D6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Karolinska Institutet Logo PNG vector in SVG, PDF, AI, CDR ...">
            <a:extLst>
              <a:ext uri="{FF2B5EF4-FFF2-40B4-BE49-F238E27FC236}">
                <a16:creationId xmlns:a16="http://schemas.microsoft.com/office/drawing/2014/main" id="{D23E9E48-BA61-DE3C-63FB-8DE2A816D1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8">
            <a:extLst>
              <a:ext uri="{FF2B5EF4-FFF2-40B4-BE49-F238E27FC236}">
                <a16:creationId xmlns:a16="http://schemas.microsoft.com/office/drawing/2014/main" id="{B5BE9E03-9940-8F2D-0781-241732B3BB6D}"/>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2802537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1DC0-9707-1066-D731-5949CD39E84E}"/>
              </a:ext>
            </a:extLst>
          </p:cNvPr>
          <p:cNvSpPr>
            <a:spLocks noGrp="1"/>
          </p:cNvSpPr>
          <p:nvPr>
            <p:ph type="title"/>
          </p:nvPr>
        </p:nvSpPr>
        <p:spPr/>
        <p:txBody>
          <a:bodyPr/>
          <a:lstStyle/>
          <a:p>
            <a:r>
              <a:rPr lang="sv-SE" b="1" dirty="0" err="1"/>
              <a:t>Results</a:t>
            </a:r>
            <a:r>
              <a:rPr lang="sv-SE" b="1" dirty="0"/>
              <a:t> – </a:t>
            </a:r>
            <a:r>
              <a:rPr lang="sv-SE" b="1" dirty="0" err="1"/>
              <a:t>Cervical</a:t>
            </a:r>
            <a:r>
              <a:rPr lang="sv-SE" b="1" dirty="0"/>
              <a:t> Cancer Screening </a:t>
            </a:r>
            <a:endParaRPr lang="en-GB" b="1" dirty="0"/>
          </a:p>
        </p:txBody>
      </p:sp>
      <p:sp>
        <p:nvSpPr>
          <p:cNvPr id="3" name="Content Placeholder 2">
            <a:extLst>
              <a:ext uri="{FF2B5EF4-FFF2-40B4-BE49-F238E27FC236}">
                <a16:creationId xmlns:a16="http://schemas.microsoft.com/office/drawing/2014/main" id="{2E5CAE38-AC4B-B1BD-C7A5-E09883D335FA}"/>
              </a:ext>
            </a:extLst>
          </p:cNvPr>
          <p:cNvSpPr>
            <a:spLocks noGrp="1"/>
          </p:cNvSpPr>
          <p:nvPr>
            <p:ph idx="1"/>
          </p:nvPr>
        </p:nvSpPr>
        <p:spPr/>
        <p:txBody>
          <a:bodyPr>
            <a:normAutofit lnSpcReduction="10000"/>
          </a:bodyPr>
          <a:lstStyle/>
          <a:p>
            <a:r>
              <a:rPr lang="en-GB" dirty="0">
                <a:effectLst/>
                <a:latin typeface="Times New Roman" panose="02020603050405020304" pitchFamily="18" charset="0"/>
                <a:ea typeface="Times New Roman" panose="02020603050405020304" pitchFamily="18" charset="0"/>
              </a:rPr>
              <a:t>For cervical cancer screening, </a:t>
            </a:r>
            <a:r>
              <a:rPr lang="en-GB" b="1" dirty="0">
                <a:effectLst/>
                <a:latin typeface="Times New Roman" panose="02020603050405020304" pitchFamily="18" charset="0"/>
                <a:ea typeface="Times New Roman" panose="02020603050405020304" pitchFamily="18" charset="0"/>
              </a:rPr>
              <a:t>uptake among women aged 25–49 ranged from 12.3%</a:t>
            </a:r>
            <a:r>
              <a:rPr lang="en-GB" dirty="0">
                <a:effectLst/>
                <a:latin typeface="Times New Roman" panose="02020603050405020304" pitchFamily="18" charset="0"/>
                <a:ea typeface="Times New Roman" panose="02020603050405020304" pitchFamily="18" charset="0"/>
              </a:rPr>
              <a:t> </a:t>
            </a:r>
            <a:r>
              <a:rPr lang="en-GB" b="1" dirty="0">
                <a:effectLst/>
                <a:latin typeface="Times New Roman" panose="02020603050405020304" pitchFamily="18" charset="0"/>
                <a:ea typeface="Times New Roman" panose="02020603050405020304" pitchFamily="18" charset="0"/>
              </a:rPr>
              <a:t>in north-western Uganda </a:t>
            </a:r>
            <a:r>
              <a:rPr lang="en-GB" dirty="0">
                <a:effectLst/>
                <a:latin typeface="Times New Roman" panose="02020603050405020304" pitchFamily="18" charset="0"/>
                <a:ea typeface="Times New Roman" panose="02020603050405020304" pitchFamily="18" charset="0"/>
              </a:rPr>
              <a:t>to </a:t>
            </a:r>
            <a:r>
              <a:rPr lang="en-GB" b="1" dirty="0">
                <a:effectLst/>
                <a:latin typeface="Times New Roman" panose="02020603050405020304" pitchFamily="18" charset="0"/>
                <a:ea typeface="Times New Roman" panose="02020603050405020304" pitchFamily="18" charset="0"/>
              </a:rPr>
              <a:t>44.8% in north-eastern Uganda</a:t>
            </a:r>
            <a:r>
              <a:rPr lang="en-GB" dirty="0">
                <a:effectLst/>
                <a:latin typeface="Times New Roman" panose="02020603050405020304" pitchFamily="18" charset="0"/>
                <a:ea typeface="Times New Roman" panose="02020603050405020304" pitchFamily="18" charset="0"/>
              </a:rPr>
              <a:t>, with women living with HIV showing even greater variation. </a:t>
            </a:r>
          </a:p>
          <a:p>
            <a:r>
              <a:rPr lang="en-GB" b="1" dirty="0">
                <a:effectLst/>
                <a:latin typeface="Times New Roman" panose="02020603050405020304" pitchFamily="18" charset="0"/>
                <a:ea typeface="Times New Roman" panose="02020603050405020304" pitchFamily="18" charset="0"/>
              </a:rPr>
              <a:t>Factors associated with higher screening uptake </a:t>
            </a:r>
            <a:r>
              <a:rPr lang="en-GB" dirty="0">
                <a:effectLst/>
                <a:latin typeface="Times New Roman" panose="02020603050405020304" pitchFamily="18" charset="0"/>
                <a:ea typeface="Times New Roman" panose="02020603050405020304" pitchFamily="18" charset="0"/>
              </a:rPr>
              <a:t>included </a:t>
            </a:r>
            <a:r>
              <a:rPr lang="en-GB" b="1" dirty="0">
                <a:effectLst/>
                <a:latin typeface="Times New Roman" panose="02020603050405020304" pitchFamily="18" charset="0"/>
                <a:ea typeface="Times New Roman" panose="02020603050405020304" pitchFamily="18" charset="0"/>
              </a:rPr>
              <a:t>primary or tertiary education</a:t>
            </a:r>
            <a:r>
              <a:rPr lang="en-GB" dirty="0">
                <a:effectLst/>
                <a:latin typeface="Times New Roman" panose="02020603050405020304" pitchFamily="18" charset="0"/>
                <a:ea typeface="Times New Roman" panose="02020603050405020304" pitchFamily="18" charset="0"/>
              </a:rPr>
              <a:t>, marital status, </a:t>
            </a:r>
            <a:r>
              <a:rPr lang="en-GB" b="1" dirty="0">
                <a:effectLst/>
                <a:latin typeface="Times New Roman" panose="02020603050405020304" pitchFamily="18" charset="0"/>
                <a:ea typeface="Times New Roman" panose="02020603050405020304" pitchFamily="18" charset="0"/>
              </a:rPr>
              <a:t>perceived severity of cervical cancer, and knowledge about the disease</a:t>
            </a:r>
            <a:r>
              <a:rPr lang="en-GB" dirty="0">
                <a:effectLst/>
                <a:latin typeface="Times New Roman" panose="02020603050405020304" pitchFamily="18" charset="0"/>
                <a:ea typeface="Times New Roman" panose="02020603050405020304" pitchFamily="18" charset="0"/>
              </a:rPr>
              <a:t>. </a:t>
            </a:r>
          </a:p>
          <a:p>
            <a:r>
              <a:rPr lang="en-GB" dirty="0">
                <a:effectLst/>
                <a:latin typeface="Times New Roman" panose="02020603050405020304" pitchFamily="18" charset="0"/>
                <a:ea typeface="Times New Roman" panose="02020603050405020304" pitchFamily="18" charset="0"/>
              </a:rPr>
              <a:t>Conversely, </a:t>
            </a:r>
            <a:r>
              <a:rPr lang="en-GB" b="1" dirty="0">
                <a:effectLst/>
                <a:latin typeface="Times New Roman" panose="02020603050405020304" pitchFamily="18" charset="0"/>
                <a:ea typeface="Times New Roman" panose="02020603050405020304" pitchFamily="18" charset="0"/>
              </a:rPr>
              <a:t>barriers to screening </a:t>
            </a:r>
            <a:r>
              <a:rPr lang="en-GB" dirty="0">
                <a:effectLst/>
                <a:latin typeface="Times New Roman" panose="02020603050405020304" pitchFamily="18" charset="0"/>
                <a:ea typeface="Times New Roman" panose="02020603050405020304" pitchFamily="18" charset="0"/>
              </a:rPr>
              <a:t>included </a:t>
            </a:r>
            <a:r>
              <a:rPr lang="en-GB" b="1" dirty="0">
                <a:effectLst/>
                <a:latin typeface="Times New Roman" panose="02020603050405020304" pitchFamily="18" charset="0"/>
                <a:ea typeface="Times New Roman" panose="02020603050405020304" pitchFamily="18" charset="0"/>
              </a:rPr>
              <a:t>non-use of modern contraceptive methods</a:t>
            </a:r>
            <a:r>
              <a:rPr lang="en-GB" dirty="0">
                <a:effectLst/>
                <a:latin typeface="Times New Roman" panose="02020603050405020304" pitchFamily="18" charset="0"/>
                <a:ea typeface="Times New Roman" panose="02020603050405020304" pitchFamily="18" charset="0"/>
              </a:rPr>
              <a:t>, </a:t>
            </a:r>
            <a:r>
              <a:rPr lang="en-GB" b="1" dirty="0">
                <a:effectLst/>
                <a:latin typeface="Times New Roman" panose="02020603050405020304" pitchFamily="18" charset="0"/>
                <a:ea typeface="Times New Roman" panose="02020603050405020304" pitchFamily="18" charset="0"/>
              </a:rPr>
              <a:t>limited knowledge about cervical cancer, lack of health worker recommendations, and male partner disapprovals.</a:t>
            </a:r>
          </a:p>
          <a:p>
            <a:endParaRPr lang="en-GB" dirty="0"/>
          </a:p>
        </p:txBody>
      </p:sp>
      <p:sp>
        <p:nvSpPr>
          <p:cNvPr id="4" name="Slide Number Placeholder 3">
            <a:extLst>
              <a:ext uri="{FF2B5EF4-FFF2-40B4-BE49-F238E27FC236}">
                <a16:creationId xmlns:a16="http://schemas.microsoft.com/office/drawing/2014/main" id="{E8BBFD6B-CFFB-3A1D-70F3-B8DE7D8704EB}"/>
              </a:ext>
            </a:extLst>
          </p:cNvPr>
          <p:cNvSpPr>
            <a:spLocks noGrp="1"/>
          </p:cNvSpPr>
          <p:nvPr>
            <p:ph type="sldNum" sz="quarter" idx="12"/>
          </p:nvPr>
        </p:nvSpPr>
        <p:spPr/>
        <p:txBody>
          <a:bodyPr/>
          <a:lstStyle/>
          <a:p>
            <a:fld id="{73653700-9DFC-4379-B67E-2E1B35428336}" type="slidenum">
              <a:rPr lang="en-GB" smtClean="0"/>
              <a:t>7</a:t>
            </a:fld>
            <a:endParaRPr lang="en-GB"/>
          </a:p>
        </p:txBody>
      </p:sp>
      <p:pic>
        <p:nvPicPr>
          <p:cNvPr id="5" name="Picture 2" descr="LiraUni Logo – Lira university">
            <a:extLst>
              <a:ext uri="{FF2B5EF4-FFF2-40B4-BE49-F238E27FC236}">
                <a16:creationId xmlns:a16="http://schemas.microsoft.com/office/drawing/2014/main" id="{2CF5B6F7-285A-C5D6-D417-A5C30D6228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D7FF1F04-CEF4-8425-68BC-3FBCAEC2E5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8DF35143-E94C-B5DD-E788-D192D0A8F88F}"/>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04721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9AFF3-1583-28A8-8FBF-B9F3863B8536}"/>
              </a:ext>
            </a:extLst>
          </p:cNvPr>
          <p:cNvSpPr>
            <a:spLocks noGrp="1"/>
          </p:cNvSpPr>
          <p:nvPr>
            <p:ph type="title"/>
          </p:nvPr>
        </p:nvSpPr>
        <p:spPr/>
        <p:txBody>
          <a:bodyPr/>
          <a:lstStyle/>
          <a:p>
            <a:r>
              <a:rPr lang="sv-SE" b="1" dirty="0" err="1"/>
              <a:t>Results</a:t>
            </a:r>
            <a:r>
              <a:rPr lang="sv-SE" b="1" dirty="0"/>
              <a:t> – </a:t>
            </a:r>
            <a:r>
              <a:rPr lang="sv-SE" b="1" dirty="0" err="1"/>
              <a:t>Cervical</a:t>
            </a:r>
            <a:r>
              <a:rPr lang="sv-SE" b="1" dirty="0"/>
              <a:t> Cancer Screening </a:t>
            </a:r>
            <a:endParaRPr lang="en-GB" b="1" dirty="0"/>
          </a:p>
        </p:txBody>
      </p:sp>
      <p:sp>
        <p:nvSpPr>
          <p:cNvPr id="3" name="Content Placeholder 2">
            <a:extLst>
              <a:ext uri="{FF2B5EF4-FFF2-40B4-BE49-F238E27FC236}">
                <a16:creationId xmlns:a16="http://schemas.microsoft.com/office/drawing/2014/main" id="{3218E980-DD10-9604-A9C4-04A69723BF1A}"/>
              </a:ext>
            </a:extLst>
          </p:cNvPr>
          <p:cNvSpPr>
            <a:spLocks noGrp="1"/>
          </p:cNvSpPr>
          <p:nvPr>
            <p:ph idx="1"/>
          </p:nvPr>
        </p:nvSpPr>
        <p:spPr/>
        <p:txBody>
          <a:bodyPr>
            <a:normAutofit lnSpcReduction="10000"/>
          </a:bodyPr>
          <a:lstStyle/>
          <a:p>
            <a:r>
              <a:rPr lang="en-GB" sz="2400" b="1" dirty="0">
                <a:effectLst/>
                <a:latin typeface="Times New Roman" panose="02020603050405020304" pitchFamily="18" charset="0"/>
                <a:ea typeface="Times New Roman" panose="02020603050405020304" pitchFamily="18" charset="0"/>
              </a:rPr>
              <a:t>Qualitative interviews of the women </a:t>
            </a:r>
            <a:r>
              <a:rPr lang="en-GB" sz="2400" dirty="0">
                <a:effectLst/>
                <a:latin typeface="Times New Roman" panose="02020603050405020304" pitchFamily="18" charset="0"/>
                <a:ea typeface="Times New Roman" panose="02020603050405020304" pitchFamily="18" charset="0"/>
              </a:rPr>
              <a:t>revealed numerous </a:t>
            </a:r>
            <a:r>
              <a:rPr lang="en-GB" sz="2400" b="1" dirty="0">
                <a:effectLst/>
                <a:latin typeface="Times New Roman" panose="02020603050405020304" pitchFamily="18" charset="0"/>
                <a:ea typeface="Times New Roman" panose="02020603050405020304" pitchFamily="18" charset="0"/>
              </a:rPr>
              <a:t>barriers to screening uptake</a:t>
            </a:r>
            <a:r>
              <a:rPr lang="en-GB" sz="2400" dirty="0">
                <a:effectLst/>
                <a:latin typeface="Times New Roman" panose="02020603050405020304" pitchFamily="18" charset="0"/>
                <a:ea typeface="Times New Roman" panose="02020603050405020304" pitchFamily="18" charset="0"/>
              </a:rPr>
              <a:t>, such as </a:t>
            </a:r>
            <a:r>
              <a:rPr lang="en-GB" sz="2400" b="1" dirty="0">
                <a:effectLst/>
                <a:latin typeface="Times New Roman" panose="02020603050405020304" pitchFamily="18" charset="0"/>
                <a:ea typeface="Times New Roman" panose="02020603050405020304" pitchFamily="18" charset="0"/>
              </a:rPr>
              <a:t>misinformation about cervical cancer, fears surrounding screening procedures, and perceived pain and discomfort.</a:t>
            </a:r>
            <a:r>
              <a:rPr lang="en-GB" sz="2400" dirty="0">
                <a:effectLst/>
                <a:latin typeface="Times New Roman" panose="02020603050405020304" pitchFamily="18" charset="0"/>
                <a:ea typeface="Times New Roman" panose="02020603050405020304" pitchFamily="18" charset="0"/>
              </a:rPr>
              <a:t> </a:t>
            </a:r>
          </a:p>
          <a:p>
            <a:pPr marL="0" indent="0">
              <a:buNone/>
            </a:pPr>
            <a:endParaRPr lang="en-GB" sz="2400" dirty="0">
              <a:effectLst/>
              <a:latin typeface="Times New Roman" panose="02020603050405020304" pitchFamily="18" charset="0"/>
              <a:ea typeface="Times New Roman" panose="02020603050405020304" pitchFamily="18" charset="0"/>
            </a:endParaRPr>
          </a:p>
          <a:p>
            <a:pPr lvl="1"/>
            <a:r>
              <a:rPr lang="en-GB" dirty="0">
                <a:effectLst/>
                <a:latin typeface="Times New Roman" panose="02020603050405020304" pitchFamily="18" charset="0"/>
                <a:ea typeface="Times New Roman" panose="02020603050405020304" pitchFamily="18" charset="0"/>
              </a:rPr>
              <a:t>“</a:t>
            </a:r>
            <a:r>
              <a:rPr lang="en-GB" i="1" dirty="0">
                <a:effectLst/>
                <a:latin typeface="Times New Roman" panose="02020603050405020304" pitchFamily="18" charset="0"/>
                <a:ea typeface="Times New Roman" panose="02020603050405020304" pitchFamily="18" charset="0"/>
              </a:rPr>
              <a:t>I heard from my friends that the methods used are painful, sometimes the method causes infertility which makes me to fear the screening, and my husband does not want me to do the screening. He said that sometimes this screening can also damage our genital parts which may later cause cancer.” </a:t>
            </a:r>
            <a:r>
              <a:rPr lang="en-GB" b="1" dirty="0">
                <a:effectLst/>
                <a:latin typeface="Times New Roman" panose="02020603050405020304" pitchFamily="18" charset="0"/>
                <a:ea typeface="Times New Roman" panose="02020603050405020304" pitchFamily="18" charset="0"/>
              </a:rPr>
              <a:t>30-year-old woman </a:t>
            </a:r>
            <a:r>
              <a:rPr lang="en-GB" dirty="0">
                <a:effectLst/>
                <a:latin typeface="Times New Roman" panose="02020603050405020304" pitchFamily="18" charset="0"/>
                <a:ea typeface="Times New Roman" panose="02020603050405020304" pitchFamily="18" charset="0"/>
              </a:rPr>
              <a:t>from northwestern Uganda.</a:t>
            </a:r>
          </a:p>
          <a:p>
            <a:pPr marL="457200" lvl="1" indent="0">
              <a:buNone/>
            </a:pPr>
            <a:endParaRPr lang="en-GB" dirty="0">
              <a:effectLst/>
              <a:latin typeface="Times New Roman" panose="02020603050405020304" pitchFamily="18" charset="0"/>
              <a:ea typeface="Times New Roman" panose="02020603050405020304" pitchFamily="18" charset="0"/>
            </a:endParaRPr>
          </a:p>
          <a:p>
            <a:pPr lvl="1"/>
            <a:r>
              <a:rPr lang="en-GB" dirty="0">
                <a:effectLst/>
                <a:latin typeface="Times New Roman" panose="02020603050405020304" pitchFamily="18" charset="0"/>
                <a:ea typeface="Times New Roman" panose="02020603050405020304" pitchFamily="18" charset="0"/>
              </a:rPr>
              <a:t>“</a:t>
            </a:r>
            <a:r>
              <a:rPr lang="en-GB" i="1" dirty="0">
                <a:effectLst/>
                <a:latin typeface="Times New Roman" panose="02020603050405020304" pitchFamily="18" charset="0"/>
                <a:ea typeface="Times New Roman" panose="02020603050405020304" pitchFamily="18" charset="0"/>
              </a:rPr>
              <a:t>I am fearing pain. We are told that during the screening, our uterus will be removed. There will be a lot of pain while doing the screening which I fear a lot”. </a:t>
            </a:r>
            <a:r>
              <a:rPr lang="en-GB" b="1" dirty="0">
                <a:effectLst/>
                <a:latin typeface="Times New Roman" panose="02020603050405020304" pitchFamily="18" charset="0"/>
                <a:ea typeface="Times New Roman" panose="02020603050405020304" pitchFamily="18" charset="0"/>
              </a:rPr>
              <a:t>25-year-old woman </a:t>
            </a:r>
            <a:r>
              <a:rPr lang="en-GB" dirty="0">
                <a:effectLst/>
                <a:latin typeface="Times New Roman" panose="02020603050405020304" pitchFamily="18" charset="0"/>
                <a:ea typeface="Times New Roman" panose="02020603050405020304" pitchFamily="18" charset="0"/>
              </a:rPr>
              <a:t>from northwestern Uganda. </a:t>
            </a:r>
          </a:p>
          <a:p>
            <a:pPr marL="0" indent="0">
              <a:buNone/>
            </a:pPr>
            <a:endParaRPr lang="en-GB" dirty="0"/>
          </a:p>
        </p:txBody>
      </p:sp>
      <p:sp>
        <p:nvSpPr>
          <p:cNvPr id="4" name="Slide Number Placeholder 3">
            <a:extLst>
              <a:ext uri="{FF2B5EF4-FFF2-40B4-BE49-F238E27FC236}">
                <a16:creationId xmlns:a16="http://schemas.microsoft.com/office/drawing/2014/main" id="{81322248-05AE-6CB1-F8B2-8436726B4AEC}"/>
              </a:ext>
            </a:extLst>
          </p:cNvPr>
          <p:cNvSpPr>
            <a:spLocks noGrp="1"/>
          </p:cNvSpPr>
          <p:nvPr>
            <p:ph type="sldNum" sz="quarter" idx="12"/>
          </p:nvPr>
        </p:nvSpPr>
        <p:spPr/>
        <p:txBody>
          <a:bodyPr/>
          <a:lstStyle/>
          <a:p>
            <a:fld id="{73653700-9DFC-4379-B67E-2E1B35428336}" type="slidenum">
              <a:rPr lang="en-GB" smtClean="0"/>
              <a:t>8</a:t>
            </a:fld>
            <a:endParaRPr lang="en-GB"/>
          </a:p>
        </p:txBody>
      </p:sp>
      <p:pic>
        <p:nvPicPr>
          <p:cNvPr id="5" name="Picture 2" descr="LiraUni Logo – Lira university">
            <a:extLst>
              <a:ext uri="{FF2B5EF4-FFF2-40B4-BE49-F238E27FC236}">
                <a16:creationId xmlns:a16="http://schemas.microsoft.com/office/drawing/2014/main" id="{95360196-4B06-3FDA-F6BA-085964070D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19F37FDC-3FBA-56C6-6EB9-252084033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210FA96E-9AA3-A95D-222D-5161F5CB4234}"/>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882351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783A0-77F0-6199-8441-DC5082503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58FAE3-5F04-B099-49D9-0B572C613427}"/>
              </a:ext>
            </a:extLst>
          </p:cNvPr>
          <p:cNvSpPr>
            <a:spLocks noGrp="1"/>
          </p:cNvSpPr>
          <p:nvPr>
            <p:ph type="title"/>
          </p:nvPr>
        </p:nvSpPr>
        <p:spPr/>
        <p:txBody>
          <a:bodyPr/>
          <a:lstStyle/>
          <a:p>
            <a:r>
              <a:rPr lang="sv-SE" b="1" dirty="0" err="1"/>
              <a:t>Results</a:t>
            </a:r>
            <a:r>
              <a:rPr lang="sv-SE" b="1" dirty="0"/>
              <a:t> – </a:t>
            </a:r>
            <a:r>
              <a:rPr lang="sv-SE" b="1" dirty="0" err="1"/>
              <a:t>Cervical</a:t>
            </a:r>
            <a:r>
              <a:rPr lang="sv-SE" b="1" dirty="0"/>
              <a:t> Cancer Screening </a:t>
            </a:r>
            <a:endParaRPr lang="en-GB" b="1" dirty="0"/>
          </a:p>
        </p:txBody>
      </p:sp>
      <p:sp>
        <p:nvSpPr>
          <p:cNvPr id="3" name="Content Placeholder 2">
            <a:extLst>
              <a:ext uri="{FF2B5EF4-FFF2-40B4-BE49-F238E27FC236}">
                <a16:creationId xmlns:a16="http://schemas.microsoft.com/office/drawing/2014/main" id="{44578456-5EE2-BC09-D3D0-D22B75D26D78}"/>
              </a:ext>
            </a:extLst>
          </p:cNvPr>
          <p:cNvSpPr>
            <a:spLocks noGrp="1"/>
          </p:cNvSpPr>
          <p:nvPr>
            <p:ph idx="1"/>
          </p:nvPr>
        </p:nvSpPr>
        <p:spPr/>
        <p:txBody>
          <a:bodyPr>
            <a:noAutofit/>
          </a:bodyPr>
          <a:lstStyle/>
          <a:p>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Women expressed </a:t>
            </a:r>
            <a:r>
              <a:rPr lang="en-GB" b="1" dirty="0">
                <a:effectLst/>
                <a:latin typeface="Times New Roman" panose="02020603050405020304" pitchFamily="18" charset="0"/>
                <a:ea typeface="Times New Roman" panose="02020603050405020304" pitchFamily="18" charset="0"/>
                <a:cs typeface="Times New Roman" panose="02020603050405020304" pitchFamily="18" charset="0"/>
              </a:rPr>
              <a:t>concerns about privacy</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particularly regarding </a:t>
            </a:r>
            <a:r>
              <a:rPr lang="en-GB" b="1" dirty="0">
                <a:effectLst/>
                <a:latin typeface="Times New Roman" panose="02020603050405020304" pitchFamily="18" charset="0"/>
                <a:ea typeface="Times New Roman" panose="02020603050405020304" pitchFamily="18" charset="0"/>
                <a:cs typeface="Times New Roman" panose="02020603050405020304" pitchFamily="18" charset="0"/>
              </a:rPr>
              <a:t>exposure to male health providers. </a:t>
            </a:r>
          </a:p>
          <a:p>
            <a:pPr lvl="1"/>
            <a:r>
              <a:rPr lang="en-GB" sz="2800" dirty="0">
                <a:latin typeface="Times New Roman" panose="02020603050405020304" pitchFamily="18" charset="0"/>
                <a:cs typeface="Times New Roman" panose="02020603050405020304" pitchFamily="18" charset="0"/>
              </a:rPr>
              <a:t>“</a:t>
            </a:r>
            <a:r>
              <a:rPr lang="en-GB" sz="2800" i="1" dirty="0">
                <a:latin typeface="Times New Roman" panose="02020603050405020304" pitchFamily="18" charset="0"/>
                <a:cs typeface="Times New Roman" panose="02020603050405020304" pitchFamily="18" charset="0"/>
              </a:rPr>
              <a:t>most of the screening are done by male doctors which is not allowed by our religion because my privacy is not for any person apart from husband” </a:t>
            </a:r>
            <a:r>
              <a:rPr lang="en-GB" sz="2800" dirty="0">
                <a:latin typeface="Times New Roman" panose="02020603050405020304" pitchFamily="18" charset="0"/>
                <a:cs typeface="Times New Roman" panose="02020603050405020304" pitchFamily="18" charset="0"/>
              </a:rPr>
              <a:t>24-year-old woman from urban area of northwestern Uganda. </a:t>
            </a:r>
          </a:p>
          <a:p>
            <a:pPr marL="457200" lvl="1" indent="0">
              <a:buNone/>
            </a:pPr>
            <a:endParaRPr lang="en-GB" sz="2800" dirty="0">
              <a:latin typeface="Times New Roman" panose="02020603050405020304" pitchFamily="18" charset="0"/>
              <a:cs typeface="Times New Roman" panose="02020603050405020304" pitchFamily="18" charset="0"/>
            </a:endParaRPr>
          </a:p>
          <a:p>
            <a:pPr lvl="1"/>
            <a:r>
              <a:rPr lang="en-GB" sz="2800" i="1" dirty="0">
                <a:latin typeface="Times New Roman" panose="02020603050405020304" pitchFamily="18" charset="0"/>
                <a:cs typeface="Times New Roman" panose="02020603050405020304" pitchFamily="18" charset="0"/>
              </a:rPr>
              <a:t>“My also does want me to go for the service because of privacy and lack of trust towards the health workers” </a:t>
            </a:r>
            <a:r>
              <a:rPr lang="en-GB" sz="2800" b="1" dirty="0">
                <a:latin typeface="Times New Roman" panose="02020603050405020304" pitchFamily="18" charset="0"/>
                <a:cs typeface="Times New Roman" panose="02020603050405020304" pitchFamily="18" charset="0"/>
              </a:rPr>
              <a:t>27-year-old woman </a:t>
            </a:r>
            <a:r>
              <a:rPr lang="en-GB" sz="2800" dirty="0">
                <a:latin typeface="Times New Roman" panose="02020603050405020304" pitchFamily="18" charset="0"/>
                <a:cs typeface="Times New Roman" panose="02020603050405020304" pitchFamily="18" charset="0"/>
              </a:rPr>
              <a:t>from northwestern Uganda. </a:t>
            </a:r>
          </a:p>
        </p:txBody>
      </p:sp>
      <p:sp>
        <p:nvSpPr>
          <p:cNvPr id="4" name="Slide Number Placeholder 3">
            <a:extLst>
              <a:ext uri="{FF2B5EF4-FFF2-40B4-BE49-F238E27FC236}">
                <a16:creationId xmlns:a16="http://schemas.microsoft.com/office/drawing/2014/main" id="{26C13733-450D-05B4-BFB9-DDBDC91171A7}"/>
              </a:ext>
            </a:extLst>
          </p:cNvPr>
          <p:cNvSpPr>
            <a:spLocks noGrp="1"/>
          </p:cNvSpPr>
          <p:nvPr>
            <p:ph type="sldNum" sz="quarter" idx="12"/>
          </p:nvPr>
        </p:nvSpPr>
        <p:spPr/>
        <p:txBody>
          <a:bodyPr/>
          <a:lstStyle/>
          <a:p>
            <a:fld id="{73653700-9DFC-4379-B67E-2E1B35428336}" type="slidenum">
              <a:rPr lang="en-GB" smtClean="0"/>
              <a:t>9</a:t>
            </a:fld>
            <a:endParaRPr lang="en-GB"/>
          </a:p>
        </p:txBody>
      </p:sp>
      <p:pic>
        <p:nvPicPr>
          <p:cNvPr id="5" name="Picture 2" descr="LiraUni Logo – Lira university">
            <a:extLst>
              <a:ext uri="{FF2B5EF4-FFF2-40B4-BE49-F238E27FC236}">
                <a16:creationId xmlns:a16="http://schemas.microsoft.com/office/drawing/2014/main" id="{D9D6E01F-C5DC-2346-34E9-A788854346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13473" cy="7897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Karolinska Institutet Logo PNG vector in SVG, PDF, AI, CDR ...">
            <a:extLst>
              <a:ext uri="{FF2B5EF4-FFF2-40B4-BE49-F238E27FC236}">
                <a16:creationId xmlns:a16="http://schemas.microsoft.com/office/drawing/2014/main" id="{7D8C546E-0E10-1B3C-B3D2-3E61728DCB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800" y="0"/>
            <a:ext cx="838200" cy="610575"/>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B814F3DD-98D3-70CC-37EE-3A1AF9058FEB}"/>
              </a:ext>
            </a:extLst>
          </p:cNvPr>
          <p:cNvSpPr>
            <a:spLocks noGrp="1"/>
          </p:cNvSpPr>
          <p:nvPr>
            <p:ph type="ftr" sz="quarter" idx="11"/>
          </p:nvPr>
        </p:nvSpPr>
        <p:spPr/>
        <p:txBody>
          <a:bodyPr/>
          <a:lstStyle/>
          <a:p>
            <a:r>
              <a:rPr lang="en-GB"/>
              <a:t>Kumakech E (Lira University Uganda, KI Sweden) &amp; Berggren V (KI Sweden) </a:t>
            </a:r>
          </a:p>
        </p:txBody>
      </p:sp>
    </p:spTree>
    <p:extLst>
      <p:ext uri="{BB962C8B-B14F-4D97-AF65-F5344CB8AC3E}">
        <p14:creationId xmlns:p14="http://schemas.microsoft.com/office/powerpoint/2010/main" val="3960518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1665</Words>
  <Application>Microsoft Office PowerPoint</Application>
  <PresentationFormat>Bredbild</PresentationFormat>
  <Paragraphs>105</Paragraphs>
  <Slides>15</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15</vt:i4>
      </vt:variant>
    </vt:vector>
  </HeadingPairs>
  <TitlesOfParts>
    <vt:vector size="20" baseType="lpstr">
      <vt:lpstr>Arial</vt:lpstr>
      <vt:lpstr>Calibri</vt:lpstr>
      <vt:lpstr>Calibri Light</vt:lpstr>
      <vt:lpstr>Times New Roman</vt:lpstr>
      <vt:lpstr>Office Theme</vt:lpstr>
      <vt:lpstr>Public and Patient Engagements to Improve Uptake of Cervical Cancer Screening and HPV Vaccination in Developing Countries – The Case of Uganda.  </vt:lpstr>
      <vt:lpstr>Background </vt:lpstr>
      <vt:lpstr>Background </vt:lpstr>
      <vt:lpstr>Research Questions and Significance  </vt:lpstr>
      <vt:lpstr>Materials and Methods </vt:lpstr>
      <vt:lpstr>Results – HPV vaccination  </vt:lpstr>
      <vt:lpstr>Results – Cervical Cancer Screening </vt:lpstr>
      <vt:lpstr>Results – Cervical Cancer Screening </vt:lpstr>
      <vt:lpstr>Results – Cervical Cancer Screening </vt:lpstr>
      <vt:lpstr>Results – Cervical Cancer Screening </vt:lpstr>
      <vt:lpstr>Results – Cervical Cancer Screening </vt:lpstr>
      <vt:lpstr>Conclusions </vt:lpstr>
      <vt:lpstr>Recommendations </vt:lpstr>
      <vt:lpstr>Acknowledgements</vt:lpstr>
      <vt:lpstr>References to publications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and Patient Engagements to Improve Uptake of Cervical Cancer Screening and HPV Vaccination in Developing Countries – The Case of Uganda.</dc:title>
  <dc:creator>Edward Kumakech</dc:creator>
  <cp:lastModifiedBy>Maria Issagouliantis</cp:lastModifiedBy>
  <cp:revision>3</cp:revision>
  <dcterms:created xsi:type="dcterms:W3CDTF">2024-11-19T08:11:49Z</dcterms:created>
  <dcterms:modified xsi:type="dcterms:W3CDTF">2024-12-04T09:12:23Z</dcterms:modified>
</cp:coreProperties>
</file>