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8" r:id="rId2"/>
    <p:sldId id="273" r:id="rId3"/>
    <p:sldId id="311" r:id="rId4"/>
    <p:sldId id="309" r:id="rId5"/>
    <p:sldId id="270" r:id="rId6"/>
    <p:sldId id="274" r:id="rId7"/>
    <p:sldId id="316" r:id="rId8"/>
    <p:sldId id="278" r:id="rId9"/>
    <p:sldId id="275" r:id="rId10"/>
    <p:sldId id="315" r:id="rId11"/>
    <p:sldId id="282" r:id="rId12"/>
    <p:sldId id="279" r:id="rId13"/>
    <p:sldId id="306" r:id="rId14"/>
    <p:sldId id="314" r:id="rId15"/>
    <p:sldId id="269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8" y="2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EAF7D-5EDD-4698-AFFB-42D28166590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CA509-4B0F-4AA1-AD71-380846FE43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132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E1584-B31A-5468-097E-52E7D815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D6FF40-7461-2320-F44C-4A6CCB8B3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7068CD-6575-B3E1-507A-02802EEC3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296956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AD4E3-22ED-5F14-AA6F-C129871540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43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3"/>
            <a:ext cx="5438140" cy="5071657"/>
          </a:xfrm>
        </p:spPr>
        <p:txBody>
          <a:bodyPr/>
          <a:lstStyle/>
          <a:p>
            <a:endParaRPr lang="en-US" dirty="0"/>
          </a:p>
          <a:p>
            <a:endParaRPr lang="en-GB" dirty="0"/>
          </a:p>
          <a:p>
            <a:endParaRPr lang="en-GB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925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986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50156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441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3"/>
            <a:ext cx="5438140" cy="4550957"/>
          </a:xfrm>
        </p:spPr>
        <p:txBody>
          <a:bodyPr/>
          <a:lstStyle/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dirty="0"/>
          </a:p>
          <a:p>
            <a:endParaRPr lang="en-GB" dirty="0"/>
          </a:p>
          <a:p>
            <a:endParaRPr lang="en-GB" b="1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133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119156"/>
          </a:xfrm>
        </p:spPr>
        <p:txBody>
          <a:bodyPr/>
          <a:lstStyle/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876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/>
            </a:br>
            <a:endParaRPr lang="en-GB" kern="10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00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64925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386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69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ADDC48-E4A5-0412-95D4-3D3B3C56B94D}"/>
              </a:ext>
            </a:extLst>
          </p:cNvPr>
          <p:cNvSpPr txBox="1"/>
          <p:nvPr/>
        </p:nvSpPr>
        <p:spPr>
          <a:xfrm>
            <a:off x="679767" y="4931008"/>
            <a:ext cx="569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2096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349625"/>
          </a:xfrm>
        </p:spPr>
        <p:txBody>
          <a:bodyPr/>
          <a:lstStyle/>
          <a:p>
            <a:endParaRPr lang="en-US" dirty="0"/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01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100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54056"/>
          </a:xfrm>
        </p:spPr>
        <p:txBody>
          <a:bodyPr/>
          <a:lstStyle/>
          <a:p>
            <a:endParaRPr lang="en-GB" sz="1400" dirty="0"/>
          </a:p>
          <a:p>
            <a:pPr fontAlgn="base"/>
            <a:r>
              <a:rPr lang="en-US" dirty="0"/>
              <a:t> 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886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3"/>
            <a:ext cx="5438140" cy="5149445"/>
          </a:xfrm>
        </p:spPr>
        <p:txBody>
          <a:bodyPr/>
          <a:lstStyle/>
          <a:p>
            <a:endParaRPr lang="en-GB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051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011206"/>
          </a:xfrm>
        </p:spPr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182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3"/>
            <a:ext cx="5438140" cy="465139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CA509-4B0F-4AA1-AD71-380846FE439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68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5C866-7A6B-B217-ACD8-B6C9FEE1E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DD346-2622-E40D-315F-F90F31D8E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E6A29-6DBA-8C7B-1B9D-7A0DB2C2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AA06D-41AB-E192-A8DF-0FBD48288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3404D-269B-EA63-F8C9-D75CD05F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85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06EF-F789-DD19-A533-D95FEE2CA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9B3BC-AC0A-796C-ECFC-F546040F9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13EF7-F89D-EA23-7EC3-E38136AA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F9B58-D9B0-87F8-2675-5C6A7C570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931C9-EA13-E853-ED20-F82A2700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53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BBA8A-2406-E6DF-9402-FF76ACD70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D94DE-5FFC-A80F-9FF7-571583BE9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AC13-C5CE-B214-3A50-393CC5CA4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D443-50C3-8647-FFEC-EA238FE4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06AF4-3EC5-B443-C354-1F3A9E55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04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27D4-0CB9-34F6-B3E8-400246BB8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729E-B475-78B7-B564-41D8D631E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5E800-C32E-A2BA-D0E6-BDBFDC69F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73E9E-93AE-DF09-C2F9-D5EBC57C9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94F44-414F-996C-756C-FB1ADCC5E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08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2426-8AF4-87A8-424C-FBD52027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F776A-F07E-30D5-4F3F-B25F520C2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8209D-5106-E00F-A438-8B9CBA1AB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A3CD3-380C-9EDF-98EF-E3DA2C3E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8C4D6-D0F7-89B8-D090-5DD5F727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40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FD9DA-7FF3-620A-173A-CFE507B29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4B91B-B6E7-27FD-C724-B5A955E93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0AAD9-F0FE-CB77-021E-EF12E700F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EF289-9085-35D8-7B29-E6EBFE67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CBF4C-3B25-CB55-81F4-47AD6DC3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884BF-7BA9-5982-DE49-03F95553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27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B544-C043-E072-91D1-5FAEABC8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52C57-5D4B-C384-FAA4-ABDC99C38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38BBC-6EBA-1B1B-FF61-1981F100C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44DBD-0087-E06A-06F3-6BF2F9270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B01D5B-0359-71CD-005C-A308764B3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3B63E6-A05A-724E-E28C-9A454FF0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04A4-9CB4-19F2-31D4-3EF055D16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BF2358-5E14-947D-6A59-F2386858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47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4BDB-5225-B738-586B-8A6FE2D0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9DA455-52D1-A1F2-9BD3-C7692AB0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84953-20E0-0F4C-F825-B21A108D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CDEAF-A3B7-C0AC-7599-C863E144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065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0E10B-3B84-A0E3-A544-59A6F4F0D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E12E6-E41F-DDCD-4726-E6F8787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5D047-4AD5-A9CA-9903-24E349BE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2857-C740-FD46-3A57-6CC32914A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CAF3C-136A-DEE8-CA5B-8E2FA2647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A2160-3756-E2C1-15BB-6041A43D6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DE0BD-1E95-7AA1-7C7A-D1D25211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75A90-EA6A-C82C-D4FA-1AAAD7109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9FA1F-FC19-600B-DBB2-27BC5F7D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77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BBDA-6BAF-D6AD-ACF7-235FF174B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0933E0-D7F1-FC89-E136-2107BFA28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E3C8C-FE2C-DA40-585F-5232E3E43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8A4D1-EA86-26FD-7EC9-930D51B7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7573B-3B85-2E4C-B3E7-1F01DE5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9810-E9FC-8303-CA42-2B98C121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52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AD516-6E4C-1F18-195E-35FAB3F1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15F3E-DD33-0145-38C5-603AE683B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F3B7C-4A0F-EA36-6BA1-AD36C6AB9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3694D-CDE1-4082-882A-DA9C1B9324D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FA118-BB7E-B660-6788-E962EAE0E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76455-A23F-1D0D-5225-A2A8F8167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7F69-B712-406B-BBF3-A84956550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79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A945D-9BE6-434D-2039-C8316FEB4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4EF6C9-E000-B9FC-EFBD-1B9443871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808268-B3D3-B7DD-F4F2-6943558E6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future&#10;&#10;AI-generated content may be incorrect.">
            <a:extLst>
              <a:ext uri="{FF2B5EF4-FFF2-40B4-BE49-F238E27FC236}">
                <a16:creationId xmlns:a16="http://schemas.microsoft.com/office/drawing/2014/main" id="{1358197B-BD1E-0880-16B9-5760480247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12183" r="1" b="6864"/>
          <a:stretch>
            <a:fillRect/>
          </a:stretch>
        </p:blipFill>
        <p:spPr>
          <a:xfrm>
            <a:off x="-170" y="4926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123F4D-5977-C7D9-48AB-683B5080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11472332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ptos" panose="020B0004020202020204" pitchFamily="34" charset="0"/>
              </a:rPr>
              <a:t>Art as an Agent of Change: </a:t>
            </a:r>
            <a:br>
              <a:rPr lang="en-US" sz="2400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Aptos" panose="020B0004020202020204" pitchFamily="34" charset="0"/>
              </a:rPr>
              <a:t>Cultural Literacy for Societal Resilience</a:t>
            </a:r>
            <a:b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</a:br>
            <a:b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4000" b="1">
                <a:solidFill>
                  <a:schemeClr val="bg1"/>
                </a:solidFill>
                <a:latin typeface="Aptos" panose="020B0004020202020204" pitchFamily="34" charset="0"/>
              </a:rPr>
              <a:t>Mapping Matters!</a:t>
            </a:r>
            <a:br>
              <a:rPr lang="en-US" sz="2200" b="1">
                <a:solidFill>
                  <a:schemeClr val="bg1"/>
                </a:solidFill>
                <a:latin typeface="Aptos" panose="020B0004020202020204" pitchFamily="34" charset="0"/>
              </a:rPr>
            </a:br>
            <a:br>
              <a:rPr lang="en-US" sz="2200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200" b="1">
                <a:solidFill>
                  <a:schemeClr val="bg1"/>
                </a:solidFill>
                <a:latin typeface="Aptos" panose="020B0004020202020204" pitchFamily="34" charset="0"/>
              </a:rPr>
              <a:t>22 April 2026</a:t>
            </a:r>
            <a:r>
              <a:rPr lang="en-US" sz="2200">
                <a:solidFill>
                  <a:schemeClr val="bg1"/>
                </a:solidFill>
                <a:latin typeface="Aptos" panose="020B0004020202020204" pitchFamily="34" charset="0"/>
              </a:rPr>
              <a:t> </a:t>
            </a:r>
            <a:br>
              <a:rPr lang="en-US" sz="2200">
                <a:solidFill>
                  <a:schemeClr val="bg1"/>
                </a:solidFill>
                <a:latin typeface="Aptos" panose="020B0004020202020204" pitchFamily="34" charset="0"/>
              </a:rPr>
            </a:br>
            <a:br>
              <a:rPr lang="en-US" sz="220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sz="2200" b="1">
                <a:solidFill>
                  <a:schemeClr val="bg1"/>
                </a:solidFill>
                <a:latin typeface="Aptos" panose="020B0004020202020204" pitchFamily="34" charset="0"/>
              </a:rPr>
              <a:t>Dr Kemal Ahson</a:t>
            </a:r>
            <a:br>
              <a:rPr lang="en-GB" sz="2200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sz="2200">
                <a:solidFill>
                  <a:schemeClr val="bg1"/>
                </a:solidFill>
                <a:latin typeface="Aptos" panose="020B0004020202020204" pitchFamily="34" charset="0"/>
              </a:rPr>
              <a:t>University of Helsinki</a:t>
            </a:r>
            <a:br>
              <a:rPr lang="en-GB" sz="220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sz="2200">
                <a:solidFill>
                  <a:schemeClr val="bg1"/>
                </a:solidFill>
                <a:latin typeface="Aptos" panose="020B0004020202020204" pitchFamily="34" charset="0"/>
              </a:rPr>
              <a:t>Cultural Literacies’ Value in Europe (CLiViE)</a:t>
            </a:r>
            <a:br>
              <a:rPr lang="en-GB" sz="2200">
                <a:solidFill>
                  <a:srgbClr val="0D2123"/>
                </a:solidFill>
                <a:latin typeface="Aptos" panose="020B0004020202020204" pitchFamily="34" charset="0"/>
              </a:rPr>
            </a:b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D4DD2AF3-023E-3F9F-DF27-016B11BCA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87" b="8366"/>
          <a:stretch>
            <a:fillRect/>
          </a:stretch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A02EE8-12D1-EB06-0D2F-957E0F5B9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1" y="5458563"/>
            <a:ext cx="4907705" cy="1511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527CC-D925-387A-EBB2-C5C73C0FF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215" y="2458"/>
            <a:ext cx="2835058" cy="1012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6FB61-CCA6-F1AE-9DA1-0E5C1DDC1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0547" y="6119950"/>
            <a:ext cx="944962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01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9104D4-251F-499A-E006-62AD5ED3F4CC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Cartographic ‘Turn’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CB8F1-AD1B-F2F5-8927-B7247118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316" y="1167602"/>
            <a:ext cx="6780700" cy="45204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8AC5F2-3050-CF35-FBE0-8B5A8AEC8ED6}"/>
              </a:ext>
            </a:extLst>
          </p:cNvPr>
          <p:cNvSpPr txBox="1"/>
          <p:nvPr/>
        </p:nvSpPr>
        <p:spPr>
          <a:xfrm>
            <a:off x="2917371" y="6096000"/>
            <a:ext cx="8311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Cartogram of Palestine, in the church of Madaba [Jordan], 6th century AD. Source: Jacques Lévy, 2007.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644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apLab: The Power of Counter-Maps ...">
            <a:extLst>
              <a:ext uri="{FF2B5EF4-FFF2-40B4-BE49-F238E27FC236}">
                <a16:creationId xmlns:a16="http://schemas.microsoft.com/office/drawing/2014/main" id="{40F0D2A9-E54E-4504-D93B-BADFDC0D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0" r="1736"/>
          <a:stretch>
            <a:fillRect/>
          </a:stretch>
        </p:blipFill>
        <p:spPr bwMode="auto"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467220-AEFA-C777-1316-8237B06F7105}"/>
              </a:ext>
            </a:extLst>
          </p:cNvPr>
          <p:cNvSpPr txBox="1"/>
          <p:nvPr/>
        </p:nvSpPr>
        <p:spPr>
          <a:xfrm>
            <a:off x="4406844" y="5021831"/>
            <a:ext cx="6946955" cy="129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/>
              <a:t>Counter-mapping?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CF651-2D51-7BC8-570A-7506E4B5C6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64" r="33189" b="2"/>
          <a:stretch>
            <a:fillRect/>
          </a:stretch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C50136-9566-70D5-1F3D-E06BA7A023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867" r="15732" b="-2"/>
          <a:stretch>
            <a:fillRect/>
          </a:stretch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7BE51-04FC-7210-CE6F-93BEC6722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978" y="3671577"/>
            <a:ext cx="3597855" cy="123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83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Rectangle 106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6D56E6-7CE8-7959-A699-0F824745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Counter-mapping </a:t>
            </a:r>
            <a:r>
              <a:rPr lang="en-US" sz="4000" dirty="0">
                <a:solidFill>
                  <a:srgbClr val="FFFFFF"/>
                </a:solidFill>
              </a:rPr>
              <a:t>in practice! 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E330C2D-A9E3-3ACB-8B42-A7B6952205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51" r="12453" b="1"/>
          <a:stretch>
            <a:fillRect/>
          </a:stretch>
        </p:blipFill>
        <p:spPr>
          <a:xfrm rot="16200000">
            <a:off x="1211145" y="-571775"/>
            <a:ext cx="2010551" cy="3797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19E343-83B6-1B91-5B95-EC17194967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68" r="2" b="11937"/>
          <a:stretch>
            <a:fillRect/>
          </a:stretch>
        </p:blipFill>
        <p:spPr>
          <a:xfrm>
            <a:off x="6175784" y="2422097"/>
            <a:ext cx="1855114" cy="2010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BEA90F-D097-4435-F548-6FA8A4B132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257" r="3" b="20939"/>
          <a:stretch>
            <a:fillRect/>
          </a:stretch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BF2511-9D9F-CF7F-E5ED-B49235F5D1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396" b="34405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ADB4C2C-8624-CC1D-832B-221D1E96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5" b="30541"/>
          <a:stretch>
            <a:fillRect/>
          </a:stretch>
        </p:blipFill>
        <p:spPr bwMode="auto">
          <a:xfrm>
            <a:off x="8082952" y="2431705"/>
            <a:ext cx="3797983" cy="20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35703D7-6A8D-5C16-610C-9CFE2FEA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8" r="1" b="10340"/>
          <a:stretch>
            <a:fillRect/>
          </a:stretch>
        </p:blipFill>
        <p:spPr bwMode="auto">
          <a:xfrm>
            <a:off x="317634" y="4525716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4" name="Straight Connector 106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2008AA3-1A35-BBFA-8779-226C7BDD08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2549" y="2392729"/>
            <a:ext cx="1861812" cy="2039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7FE75B-E88F-EEAB-DA61-EC3A8844BF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1224" y="380198"/>
            <a:ext cx="3624513" cy="1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20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C8372-FE84-1C73-1AB6-DAB5EA9FB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(C)artographies of meaning </a:t>
            </a:r>
            <a:endParaRPr lang="en-US" sz="3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110C7887-2089-8930-D0C3-956FEECFA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316" y="1003736"/>
            <a:ext cx="6780700" cy="48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7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in a boxing ring&#10;&#10;AI-generated content may be incorrect.">
            <a:extLst>
              <a:ext uri="{FF2B5EF4-FFF2-40B4-BE49-F238E27FC236}">
                <a16:creationId xmlns:a16="http://schemas.microsoft.com/office/drawing/2014/main" id="{3835707C-4171-479C-F17C-FB70789C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29"/>
          <a:stretch>
            <a:fillRect/>
          </a:stretch>
        </p:blipFill>
        <p:spPr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D7EC-D215-978A-EA23-FAE088976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42" y="754840"/>
            <a:ext cx="4001034" cy="27577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Stopping the hypocrisy!</a:t>
            </a:r>
          </a:p>
        </p:txBody>
      </p:sp>
      <p:pic>
        <p:nvPicPr>
          <p:cNvPr id="3" name="Picture 2" descr="A drawing of people sitting on a bench&#10;&#10;AI-generated content may be incorrect.">
            <a:extLst>
              <a:ext uri="{FF2B5EF4-FFF2-40B4-BE49-F238E27FC236}">
                <a16:creationId xmlns:a16="http://schemas.microsoft.com/office/drawing/2014/main" id="{D0E0B849-9F7E-3251-D5BA-BE8B13DF6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r="-3" b="20639"/>
          <a:stretch>
            <a:fillRect/>
          </a:stretch>
        </p:blipFill>
        <p:spPr bwMode="auto"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377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CEE770-53B9-0C91-DBF5-9DE49217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49" y="3429000"/>
            <a:ext cx="4446694" cy="2501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BEA77-ADCD-1A08-B1F0-310659766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506" y="0"/>
            <a:ext cx="4267570" cy="1524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E3A403-5E48-E10C-B775-A106A73B8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08" y="158912"/>
            <a:ext cx="944962" cy="627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361712-096F-FC5C-3F8D-6B60D1E885AC}"/>
              </a:ext>
            </a:extLst>
          </p:cNvPr>
          <p:cNvSpPr txBox="1"/>
          <p:nvPr/>
        </p:nvSpPr>
        <p:spPr>
          <a:xfrm>
            <a:off x="5235881" y="2489455"/>
            <a:ext cx="242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Thanks!</a:t>
            </a:r>
            <a:endParaRPr lang="fi-FI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AF65C-09D1-729C-46F2-6504FAAE71AC}"/>
              </a:ext>
            </a:extLst>
          </p:cNvPr>
          <p:cNvSpPr txBox="1"/>
          <p:nvPr/>
        </p:nvSpPr>
        <p:spPr>
          <a:xfrm>
            <a:off x="4365740" y="1888534"/>
            <a:ext cx="38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kemal.ahson@helsinki.fi</a:t>
            </a:r>
          </a:p>
          <a:p>
            <a:pPr algn="ctr"/>
            <a:r>
              <a:rPr lang="en-GB" dirty="0"/>
              <a:t>www.clivieproject.eu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8782AF-AD26-0A2F-6F33-1B4CC353D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98" y="877799"/>
            <a:ext cx="4907705" cy="151193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8514770-3D97-7689-1A10-6D2F1655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51" y="3320452"/>
            <a:ext cx="3832964" cy="28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750323-B0C4-1EF1-BBEF-913F1E714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58" y="2679993"/>
            <a:ext cx="2828789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14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10BB0-A252-0617-544D-0B934A76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Maps in the news!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3E129-0D23-3CCF-A2B7-AF4E9C57B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84" y="321732"/>
            <a:ext cx="2281783" cy="4111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F46B69-DD72-B28C-81A8-F55B571C8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751" y="321734"/>
            <a:ext cx="3295985" cy="2010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BF57DD-A37F-930C-D400-7E813D921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831" y="2422097"/>
            <a:ext cx="1963458" cy="201380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5CB5D08-6C93-3CFE-BF56-FA1277946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608" y="892035"/>
            <a:ext cx="3258171" cy="29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6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049CDC-A1C2-2998-2066-7357C4512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501" y="1104642"/>
            <a:ext cx="4428997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233BC-C514-095F-3B0C-975F4FE5346B}"/>
              </a:ext>
            </a:extLst>
          </p:cNvPr>
          <p:cNvSpPr txBox="1"/>
          <p:nvPr/>
        </p:nvSpPr>
        <p:spPr>
          <a:xfrm>
            <a:off x="4748822" y="182292"/>
            <a:ext cx="4256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ptos" panose="020B0004020202020204" pitchFamily="34" charset="0"/>
              </a:rPr>
              <a:t>Old news!</a:t>
            </a:r>
            <a:endParaRPr lang="fi-FI" sz="40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5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7C9C02-8135-CB94-2B94-3C4966E967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2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690678-1D06-F59F-DD4B-6BFB780880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64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5" name="AutoShape 4" descr="1594_002_rgb--imatge-la-conquete-de-lespace-atlas-a-lusage-des-artistes-et-des-militaires">
            <a:extLst>
              <a:ext uri="{FF2B5EF4-FFF2-40B4-BE49-F238E27FC236}">
                <a16:creationId xmlns:a16="http://schemas.microsoft.com/office/drawing/2014/main" id="{576547E8-9F75-1FB4-BDEF-67F1895404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D0178F-9D44-54AB-8148-5CBAA1CB7D84}"/>
              </a:ext>
            </a:extLst>
          </p:cNvPr>
          <p:cNvSpPr txBox="1"/>
          <p:nvPr/>
        </p:nvSpPr>
        <p:spPr>
          <a:xfrm>
            <a:off x="2770632" y="6394736"/>
            <a:ext cx="79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ptos" panose="020B0004020202020204" pitchFamily="34" charset="0"/>
              </a:rPr>
              <a:t>La Conquête de l'espace. Atlas à l'usage des artistes et des militaires</a:t>
            </a:r>
            <a:endParaRPr lang="fi-FI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87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6E62-4820-C643-2215-E0259A69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14" y="1088136"/>
            <a:ext cx="5292336" cy="3651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2EC8B2-B66F-76EE-99F9-304D31E049DD}"/>
              </a:ext>
            </a:extLst>
          </p:cNvPr>
          <p:cNvSpPr txBox="1"/>
          <p:nvPr/>
        </p:nvSpPr>
        <p:spPr>
          <a:xfrm>
            <a:off x="429768" y="493776"/>
            <a:ext cx="410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More than facts and figures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F20E9-F399-0213-639A-670CA052D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681" y="3429000"/>
            <a:ext cx="5384206" cy="312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4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3BB6B-90E9-8B34-E7D4-9757AAD3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039" y="23221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How to lie with maps!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2679C-3C96-55A5-74AA-F599C46E9352}"/>
              </a:ext>
            </a:extLst>
          </p:cNvPr>
          <p:cNvSpPr txBox="1"/>
          <p:nvPr/>
        </p:nvSpPr>
        <p:spPr>
          <a:xfrm>
            <a:off x="5860867" y="2149035"/>
            <a:ext cx="6002110" cy="3729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‘Mathematics was the subject in which no one knew what he was talking about or what he was saying was true’! Bertrand Russell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5209C-3B33-1752-ED6F-514456AA5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0372"/>
          <a:stretch>
            <a:fillRect/>
          </a:stretch>
        </p:blipFill>
        <p:spPr>
          <a:xfrm>
            <a:off x="991937" y="1166028"/>
            <a:ext cx="3726367" cy="51186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1994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AE995-77C7-F837-C538-EBC4C19A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/>
              <a:t>More lies and the tyranny of measurement!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F2CC23-689B-21CA-FA47-CA6A214C4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693" y="320040"/>
            <a:ext cx="2481110" cy="3895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23BB16-68AE-B573-6BBC-D4708ABA4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688657"/>
            <a:ext cx="5614416" cy="3158109"/>
          </a:xfrm>
          <a:prstGeom prst="rect">
            <a:avLst/>
          </a:prstGeom>
        </p:spPr>
      </p:pic>
      <p:sp>
        <p:nvSpPr>
          <p:cNvPr id="28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7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495B5-B3CC-0522-5F44-6BE26EFF6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088" y="1085729"/>
            <a:ext cx="7283824" cy="46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5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98E43-CA50-E580-B714-3937AC42B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‘good’ map?</a:t>
            </a:r>
            <a:br>
              <a:rPr lang="fi-FI" dirty="0"/>
            </a:br>
            <a:endParaRPr lang="fi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33E11-ED06-F17B-3A39-73ECD1FB2480}"/>
              </a:ext>
            </a:extLst>
          </p:cNvPr>
          <p:cNvSpPr txBox="1"/>
          <p:nvPr/>
        </p:nvSpPr>
        <p:spPr>
          <a:xfrm>
            <a:off x="1520801" y="987146"/>
            <a:ext cx="1043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‘We view maps as a graphical or </a:t>
            </a:r>
            <a:r>
              <a:rPr lang="en-US" err="1"/>
              <a:t>symbolised</a:t>
            </a:r>
            <a:r>
              <a:rPr lang="en-US"/>
              <a:t> representation of reality’ </a:t>
            </a:r>
            <a:r>
              <a:rPr lang="en-US" err="1"/>
              <a:t>Ordanance</a:t>
            </a:r>
            <a:r>
              <a:rPr lang="en-US"/>
              <a:t> Survey (UK)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A0D06-E16C-2A1F-F7BC-B6816B53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533" y="1502541"/>
            <a:ext cx="2427324" cy="1407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2ED135-BA91-4099-AF57-4583FF8957D4}"/>
              </a:ext>
            </a:extLst>
          </p:cNvPr>
          <p:cNvSpPr txBox="1"/>
          <p:nvPr/>
        </p:nvSpPr>
        <p:spPr>
          <a:xfrm>
            <a:off x="612250" y="1836751"/>
            <a:ext cx="163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/>
              <a:t>Symbolisation</a:t>
            </a:r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61D63-A8FB-2A27-641D-662C6B6821AF}"/>
              </a:ext>
            </a:extLst>
          </p:cNvPr>
          <p:cNvSpPr txBox="1"/>
          <p:nvPr/>
        </p:nvSpPr>
        <p:spPr>
          <a:xfrm>
            <a:off x="699715" y="3429000"/>
            <a:ext cx="1995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/>
              <a:t>Scale</a:t>
            </a:r>
            <a:endParaRPr lang="fi-FI"/>
          </a:p>
          <a:p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31A55-08B6-B770-2D84-8F4F3B7E0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533" y="2903661"/>
            <a:ext cx="2091448" cy="19149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CBB067-F348-99D7-0F53-311D78E7B358}"/>
              </a:ext>
            </a:extLst>
          </p:cNvPr>
          <p:cNvSpPr txBox="1"/>
          <p:nvPr/>
        </p:nvSpPr>
        <p:spPr>
          <a:xfrm>
            <a:off x="612250" y="5494351"/>
            <a:ext cx="199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/>
              <a:t>Generalisation</a:t>
            </a:r>
            <a:endParaRPr lang="fi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84E5FB-94AE-76DB-7D8B-2DD790463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011" y="4831246"/>
            <a:ext cx="2091448" cy="19462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B9A2D4-6EF0-4241-D3E1-1EDFAF7820EA}"/>
              </a:ext>
            </a:extLst>
          </p:cNvPr>
          <p:cNvSpPr txBox="1"/>
          <p:nvPr/>
        </p:nvSpPr>
        <p:spPr>
          <a:xfrm>
            <a:off x="6368995" y="1690688"/>
            <a:ext cx="2520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/>
              <a:t>Coordinate</a:t>
            </a:r>
            <a:r>
              <a:rPr lang="fi-FI"/>
              <a:t> Systems</a:t>
            </a:r>
          </a:p>
          <a:p>
            <a:endParaRPr lang="fi-FI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3BDADF-EC25-7F7E-682E-AC0CCC596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221" y="1690688"/>
            <a:ext cx="3360620" cy="20376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D92B0C-B822-35A9-8900-9E5EF06863DF}"/>
              </a:ext>
            </a:extLst>
          </p:cNvPr>
          <p:cNvSpPr txBox="1"/>
          <p:nvPr/>
        </p:nvSpPr>
        <p:spPr>
          <a:xfrm>
            <a:off x="6233823" y="3861152"/>
            <a:ext cx="1940118" cy="659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/>
              <a:t>Projections</a:t>
            </a:r>
            <a:endParaRPr lang="fi-FI"/>
          </a:p>
          <a:p>
            <a:endParaRPr lang="fi-FI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0BCEB3-DBFB-D47C-A86F-5F744B326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6108" y="3849513"/>
            <a:ext cx="2334846" cy="22395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71DAF6-FFA9-D403-29E1-AE3EAB91BF30}"/>
              </a:ext>
            </a:extLst>
          </p:cNvPr>
          <p:cNvSpPr txBox="1"/>
          <p:nvPr/>
        </p:nvSpPr>
        <p:spPr>
          <a:xfrm>
            <a:off x="6233823" y="6178163"/>
            <a:ext cx="2250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/>
              <a:t>Cartographic</a:t>
            </a:r>
            <a:r>
              <a:rPr lang="fi-FI"/>
              <a:t> Design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3797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1CC78812F1E946AEE7A918D7A3EF27" ma:contentTypeVersion="10" ma:contentTypeDescription="Create a new document." ma:contentTypeScope="" ma:versionID="47a3dc7c2027bd3d6c6e9a20b576aa09">
  <xsd:schema xmlns:xsd="http://www.w3.org/2001/XMLSchema" xmlns:xs="http://www.w3.org/2001/XMLSchema" xmlns:p="http://schemas.microsoft.com/office/2006/metadata/properties" xmlns:ns2="7e0cba2e-16d9-47fe-a3f3-953a288681ea" xmlns:ns3="dc6e69b2-f489-4a2d-ad16-31cd177281d7" targetNamespace="http://schemas.microsoft.com/office/2006/metadata/properties" ma:root="true" ma:fieldsID="acc36323187ed8dce7a903977be02722" ns2:_="" ns3:_="">
    <xsd:import namespace="7e0cba2e-16d9-47fe-a3f3-953a288681ea"/>
    <xsd:import namespace="dc6e69b2-f489-4a2d-ad16-31cd177281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cba2e-16d9-47fe-a3f3-953a288681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e33c868-91b6-4098-a4a1-cbe5720a5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e69b2-f489-4a2d-ad16-31cd177281d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582e23d-0891-488c-85cd-c7cd7be9eac7}" ma:internalName="TaxCatchAll" ma:showField="CatchAllData" ma:web="dc6e69b2-f489-4a2d-ad16-31cd177281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e0cba2e-16d9-47fe-a3f3-953a288681ea">
      <Terms xmlns="http://schemas.microsoft.com/office/infopath/2007/PartnerControls"/>
    </lcf76f155ced4ddcb4097134ff3c332f>
    <TaxCatchAll xmlns="dc6e69b2-f489-4a2d-ad16-31cd177281d7" xsi:nil="true"/>
  </documentManagement>
</p:properties>
</file>

<file path=customXml/itemProps1.xml><?xml version="1.0" encoding="utf-8"?>
<ds:datastoreItem xmlns:ds="http://schemas.openxmlformats.org/officeDocument/2006/customXml" ds:itemID="{F9F1C128-4C76-4DC5-AE33-360EB9A52EE3}"/>
</file>

<file path=customXml/itemProps2.xml><?xml version="1.0" encoding="utf-8"?>
<ds:datastoreItem xmlns:ds="http://schemas.openxmlformats.org/officeDocument/2006/customXml" ds:itemID="{7307EC4D-C56A-4D68-8871-055644F9ADC8}"/>
</file>

<file path=customXml/itemProps3.xml><?xml version="1.0" encoding="utf-8"?>
<ds:datastoreItem xmlns:ds="http://schemas.openxmlformats.org/officeDocument/2006/customXml" ds:itemID="{5A2F2A4C-40CC-40B2-A317-A82B0940363E}"/>
</file>

<file path=docMetadata/LabelInfo.xml><?xml version="1.0" encoding="utf-8"?>
<clbl:labelList xmlns:clbl="http://schemas.microsoft.com/office/2020/mipLabelMetadata">
  <clbl:label id="{98ae7559-10dc-4288-8e2e-4593e62fe3ee}" enabled="0" method="" siteId="{98ae7559-10dc-4288-8e2e-4593e62fe3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224</Words>
  <Application>Microsoft Office PowerPoint</Application>
  <PresentationFormat>Widescreen</PresentationFormat>
  <Paragraphs>82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Office Theme</vt:lpstr>
      <vt:lpstr>Art as an Agent of Change:  Cultural Literacy for Societal Resilience  Mapping Matters!  22 April 2026   Dr Kemal Ahson University of Helsinki Cultural Literacies’ Value in Europe (CLiViE) </vt:lpstr>
      <vt:lpstr>Maps in the news!</vt:lpstr>
      <vt:lpstr>PowerPoint Presentation</vt:lpstr>
      <vt:lpstr>PowerPoint Presentation</vt:lpstr>
      <vt:lpstr>PowerPoint Presentation</vt:lpstr>
      <vt:lpstr>How to lie with maps!</vt:lpstr>
      <vt:lpstr>More lies and the tyranny of measurement!</vt:lpstr>
      <vt:lpstr>PowerPoint Presentation</vt:lpstr>
      <vt:lpstr>What makes a ‘good’ map? </vt:lpstr>
      <vt:lpstr>PowerPoint Presentation</vt:lpstr>
      <vt:lpstr>PowerPoint Presentation</vt:lpstr>
      <vt:lpstr>Counter-mapping in practice! </vt:lpstr>
      <vt:lpstr>(C)artographies of meaning </vt:lpstr>
      <vt:lpstr>Stopping the hypocrisy!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Kemal Ahson</dc:creator>
  <cp:lastModifiedBy>Ahson, Kemal</cp:lastModifiedBy>
  <cp:revision>10</cp:revision>
  <cp:lastPrinted>2026-04-17T07:05:57Z</cp:lastPrinted>
  <dcterms:created xsi:type="dcterms:W3CDTF">2024-09-16T07:55:31Z</dcterms:created>
  <dcterms:modified xsi:type="dcterms:W3CDTF">2026-04-22T06:37:02Z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0x010100491CC78812F1E946AEE7A918D7A3EF27</vt:lpwstr>
  </property>
</Properties>
</file>