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96" r:id="rId4"/>
    <p:sldId id="259" r:id="rId5"/>
    <p:sldId id="295" r:id="rId6"/>
    <p:sldId id="284" r:id="rId7"/>
    <p:sldId id="285" r:id="rId8"/>
    <p:sldId id="287" r:id="rId9"/>
    <p:sldId id="288" r:id="rId10"/>
    <p:sldId id="297" r:id="rId11"/>
    <p:sldId id="299" r:id="rId12"/>
    <p:sldId id="300" r:id="rId13"/>
    <p:sldId id="303" r:id="rId14"/>
    <p:sldId id="294" r:id="rId15"/>
    <p:sldId id="298" r:id="rId16"/>
    <p:sldId id="304" r:id="rId17"/>
    <p:sldId id="291" r:id="rId18"/>
    <p:sldId id="292" r:id="rId19"/>
    <p:sldId id="283" r:id="rId20"/>
  </p:sldIdLst>
  <p:sldSz cx="12192000" cy="6858000"/>
  <p:notesSz cx="6858000" cy="9144000"/>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88C232-1865-4289-8BAE-6AE826917616}" type="datetimeFigureOut">
              <a:rPr lang="lv-LV" smtClean="0"/>
              <a:t>08.01.2020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406212-E0B0-4663-B3BE-E0E7E43B9F6F}"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2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88C232-1865-4289-8BAE-6AE826917616}" type="datetimeFigureOut">
              <a:rPr lang="lv-LV" smtClean="0"/>
              <a:t>08.01.2020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406212-E0B0-4663-B3BE-E0E7E43B9F6F}" type="slidenum">
              <a:rPr lang="lv-LV" smtClean="0"/>
              <a:t>‹#›</a:t>
            </a:fld>
            <a:endParaRPr lang="lv-LV"/>
          </a:p>
        </p:txBody>
      </p:sp>
    </p:spTree>
    <p:extLst>
      <p:ext uri="{BB962C8B-B14F-4D97-AF65-F5344CB8AC3E}">
        <p14:creationId xmlns:p14="http://schemas.microsoft.com/office/powerpoint/2010/main" val="8722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88C232-1865-4289-8BAE-6AE826917616}" type="datetimeFigureOut">
              <a:rPr lang="lv-LV" smtClean="0"/>
              <a:t>08.01.2020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406212-E0B0-4663-B3BE-E0E7E43B9F6F}" type="slidenum">
              <a:rPr lang="lv-LV" smtClean="0"/>
              <a:t>‹#›</a:t>
            </a:fld>
            <a:endParaRPr lang="lv-LV"/>
          </a:p>
        </p:txBody>
      </p:sp>
    </p:spTree>
    <p:extLst>
      <p:ext uri="{BB962C8B-B14F-4D97-AF65-F5344CB8AC3E}">
        <p14:creationId xmlns:p14="http://schemas.microsoft.com/office/powerpoint/2010/main" val="222474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88C232-1865-4289-8BAE-6AE826917616}" type="datetimeFigureOut">
              <a:rPr lang="lv-LV" smtClean="0"/>
              <a:t>08.01.2020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406212-E0B0-4663-B3BE-E0E7E43B9F6F}" type="slidenum">
              <a:rPr lang="lv-LV" smtClean="0"/>
              <a:t>‹#›</a:t>
            </a:fld>
            <a:endParaRPr lang="lv-LV"/>
          </a:p>
        </p:txBody>
      </p:sp>
    </p:spTree>
    <p:extLst>
      <p:ext uri="{BB962C8B-B14F-4D97-AF65-F5344CB8AC3E}">
        <p14:creationId xmlns:p14="http://schemas.microsoft.com/office/powerpoint/2010/main" val="37160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88C232-1865-4289-8BAE-6AE826917616}" type="datetimeFigureOut">
              <a:rPr lang="lv-LV" smtClean="0"/>
              <a:t>08.01.2020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406212-E0B0-4663-B3BE-E0E7E43B9F6F}"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31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88C232-1865-4289-8BAE-6AE826917616}" type="datetimeFigureOut">
              <a:rPr lang="lv-LV" smtClean="0"/>
              <a:t>08.01.2020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F406212-E0B0-4663-B3BE-E0E7E43B9F6F}" type="slidenum">
              <a:rPr lang="lv-LV" smtClean="0"/>
              <a:t>‹#›</a:t>
            </a:fld>
            <a:endParaRPr lang="lv-LV"/>
          </a:p>
        </p:txBody>
      </p:sp>
    </p:spTree>
    <p:extLst>
      <p:ext uri="{BB962C8B-B14F-4D97-AF65-F5344CB8AC3E}">
        <p14:creationId xmlns:p14="http://schemas.microsoft.com/office/powerpoint/2010/main" val="164073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88C232-1865-4289-8BAE-6AE826917616}" type="datetimeFigureOut">
              <a:rPr lang="lv-LV" smtClean="0"/>
              <a:t>08.01.2020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F406212-E0B0-4663-B3BE-E0E7E43B9F6F}" type="slidenum">
              <a:rPr lang="lv-LV" smtClean="0"/>
              <a:t>‹#›</a:t>
            </a:fld>
            <a:endParaRPr lang="lv-LV"/>
          </a:p>
        </p:txBody>
      </p:sp>
    </p:spTree>
    <p:extLst>
      <p:ext uri="{BB962C8B-B14F-4D97-AF65-F5344CB8AC3E}">
        <p14:creationId xmlns:p14="http://schemas.microsoft.com/office/powerpoint/2010/main" val="427286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88C232-1865-4289-8BAE-6AE826917616}" type="datetimeFigureOut">
              <a:rPr lang="lv-LV" smtClean="0"/>
              <a:t>08.01.2020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F406212-E0B0-4663-B3BE-E0E7E43B9F6F}" type="slidenum">
              <a:rPr lang="lv-LV" smtClean="0"/>
              <a:t>‹#›</a:t>
            </a:fld>
            <a:endParaRPr lang="lv-LV"/>
          </a:p>
        </p:txBody>
      </p:sp>
    </p:spTree>
    <p:extLst>
      <p:ext uri="{BB962C8B-B14F-4D97-AF65-F5344CB8AC3E}">
        <p14:creationId xmlns:p14="http://schemas.microsoft.com/office/powerpoint/2010/main" val="331671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88C232-1865-4289-8BAE-6AE826917616}" type="datetimeFigureOut">
              <a:rPr lang="lv-LV" smtClean="0"/>
              <a:t>08.01.2020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5F406212-E0B0-4663-B3BE-E0E7E43B9F6F}" type="slidenum">
              <a:rPr lang="lv-LV" smtClean="0"/>
              <a:t>‹#›</a:t>
            </a:fld>
            <a:endParaRPr lang="lv-LV"/>
          </a:p>
        </p:txBody>
      </p:sp>
    </p:spTree>
    <p:extLst>
      <p:ext uri="{BB962C8B-B14F-4D97-AF65-F5344CB8AC3E}">
        <p14:creationId xmlns:p14="http://schemas.microsoft.com/office/powerpoint/2010/main" val="375043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88C232-1865-4289-8BAE-6AE826917616}" type="datetimeFigureOut">
              <a:rPr lang="lv-LV" smtClean="0"/>
              <a:t>08.01.2020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F406212-E0B0-4663-B3BE-E0E7E43B9F6F}" type="slidenum">
              <a:rPr lang="lv-LV" smtClean="0"/>
              <a:t>‹#›</a:t>
            </a:fld>
            <a:endParaRPr lang="lv-LV"/>
          </a:p>
        </p:txBody>
      </p:sp>
    </p:spTree>
    <p:extLst>
      <p:ext uri="{BB962C8B-B14F-4D97-AF65-F5344CB8AC3E}">
        <p14:creationId xmlns:p14="http://schemas.microsoft.com/office/powerpoint/2010/main" val="161931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8C232-1865-4289-8BAE-6AE826917616}" type="datetimeFigureOut">
              <a:rPr lang="lv-LV" smtClean="0"/>
              <a:t>08.01.2020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F406212-E0B0-4663-B3BE-E0E7E43B9F6F}" type="slidenum">
              <a:rPr lang="lv-LV" smtClean="0"/>
              <a:t>‹#›</a:t>
            </a:fld>
            <a:endParaRPr lang="lv-LV"/>
          </a:p>
        </p:txBody>
      </p:sp>
    </p:spTree>
    <p:extLst>
      <p:ext uri="{BB962C8B-B14F-4D97-AF65-F5344CB8AC3E}">
        <p14:creationId xmlns:p14="http://schemas.microsoft.com/office/powerpoint/2010/main" val="300532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88C232-1865-4289-8BAE-6AE826917616}" type="datetimeFigureOut">
              <a:rPr lang="lv-LV" smtClean="0"/>
              <a:t>08.01.2020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F406212-E0B0-4663-B3BE-E0E7E43B9F6F}" type="slidenum">
              <a:rPr lang="lv-LV" smtClean="0"/>
              <a:t>‹#›</a:t>
            </a:fld>
            <a:endParaRPr lang="lv-LV"/>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077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308" y="1505415"/>
            <a:ext cx="10119884" cy="2854712"/>
          </a:xfrm>
        </p:spPr>
        <p:txBody>
          <a:bodyPr anchor="ctr">
            <a:normAutofit/>
          </a:bodyPr>
          <a:lstStyle/>
          <a:p>
            <a:pPr algn="ctr">
              <a:lnSpc>
                <a:spcPct val="100000"/>
              </a:lnSpc>
              <a:spcBef>
                <a:spcPts val="0"/>
              </a:spcBef>
            </a:pPr>
            <a:r>
              <a:rPr lang="lv-LV" sz="4800" dirty="0" smtClean="0">
                <a:latin typeface="Times New Roman" panose="02020603050405020304" pitchFamily="18" charset="0"/>
                <a:cs typeface="Times New Roman" panose="02020603050405020304" pitchFamily="18" charset="0"/>
              </a:rPr>
              <a:t>PERSONAS DATI </a:t>
            </a:r>
            <a:r>
              <a:rPr lang="lv-LV" sz="5400" b="1" dirty="0" smtClean="0">
                <a:latin typeface="Times New Roman" panose="02020603050405020304" pitchFamily="18" charset="0"/>
                <a:cs typeface="Times New Roman" panose="02020603050405020304" pitchFamily="18" charset="0"/>
              </a:rPr>
              <a:t/>
            </a:r>
            <a:br>
              <a:rPr lang="lv-LV" sz="5400" b="1" dirty="0" smtClean="0">
                <a:latin typeface="Times New Roman" panose="02020603050405020304" pitchFamily="18" charset="0"/>
                <a:cs typeface="Times New Roman" panose="02020603050405020304" pitchFamily="18" charset="0"/>
              </a:rPr>
            </a:br>
            <a:r>
              <a:rPr lang="lv-LV" sz="6600" b="1" dirty="0" smtClean="0">
                <a:latin typeface="Times New Roman" panose="02020603050405020304" pitchFamily="18" charset="0"/>
                <a:cs typeface="Times New Roman" panose="02020603050405020304" pitchFamily="18" charset="0"/>
              </a:rPr>
              <a:t>PĒTĪJUMOS</a:t>
            </a:r>
            <a:r>
              <a:rPr lang="lv-LV" sz="5400" b="1" dirty="0" smtClean="0">
                <a:latin typeface="Times New Roman" panose="02020603050405020304" pitchFamily="18" charset="0"/>
                <a:cs typeface="Times New Roman" panose="02020603050405020304" pitchFamily="18" charset="0"/>
              </a:rPr>
              <a:t> </a:t>
            </a:r>
            <a:br>
              <a:rPr lang="lv-LV" sz="5400" b="1" dirty="0" smtClean="0">
                <a:latin typeface="Times New Roman" panose="02020603050405020304" pitchFamily="18" charset="0"/>
                <a:cs typeface="Times New Roman" panose="02020603050405020304" pitchFamily="18" charset="0"/>
              </a:rPr>
            </a:br>
            <a:endParaRPr lang="lv-LV"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69308" y="5182403"/>
            <a:ext cx="10119884" cy="1005017"/>
          </a:xfrm>
        </p:spPr>
        <p:txBody>
          <a:bodyPr>
            <a:normAutofit fontScale="92500" lnSpcReduction="10000"/>
          </a:bodyPr>
          <a:lstStyle/>
          <a:p>
            <a:pPr algn="r">
              <a:spcBef>
                <a:spcPts val="300"/>
              </a:spcBef>
              <a:spcAft>
                <a:spcPts val="0"/>
              </a:spcAft>
            </a:pPr>
            <a:r>
              <a:rPr lang="lv-LV" dirty="0" smtClean="0">
                <a:latin typeface="Times New Roman" panose="02020603050405020304" pitchFamily="18" charset="0"/>
                <a:cs typeface="Times New Roman" panose="02020603050405020304" pitchFamily="18" charset="0"/>
              </a:rPr>
              <a:t>RSU Datu drošības un Pārvaldības DAĻAS</a:t>
            </a:r>
          </a:p>
          <a:p>
            <a:pPr algn="r">
              <a:spcBef>
                <a:spcPts val="300"/>
              </a:spcBef>
              <a:spcAft>
                <a:spcPts val="0"/>
              </a:spcAft>
            </a:pPr>
            <a:r>
              <a:rPr lang="lv-LV" dirty="0" smtClean="0">
                <a:latin typeface="Times New Roman" panose="02020603050405020304" pitchFamily="18" charset="0"/>
                <a:cs typeface="Times New Roman" panose="02020603050405020304" pitchFamily="18" charset="0"/>
              </a:rPr>
              <a:t>VADĪTĀJA</a:t>
            </a:r>
          </a:p>
          <a:p>
            <a:pPr algn="r">
              <a:spcBef>
                <a:spcPts val="300"/>
              </a:spcBef>
              <a:spcAft>
                <a:spcPts val="0"/>
              </a:spcAft>
            </a:pPr>
            <a:r>
              <a:rPr lang="lv-LV" b="1" dirty="0" smtClean="0">
                <a:latin typeface="Times New Roman" panose="02020603050405020304" pitchFamily="18" charset="0"/>
                <a:cs typeface="Times New Roman" panose="02020603050405020304" pitchFamily="18" charset="0"/>
              </a:rPr>
              <a:t>Laura bērziņa</a:t>
            </a:r>
          </a:p>
        </p:txBody>
      </p:sp>
      <p:pic>
        <p:nvPicPr>
          <p:cNvPr id="2050" name="Picture 1" descr="Description: Description: rsu_logo_m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604" y="616905"/>
            <a:ext cx="2075293" cy="37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099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lv-LV" b="1" dirty="0">
                <a:solidFill>
                  <a:schemeClr val="tx1">
                    <a:lumMod val="75000"/>
                    <a:lumOff val="25000"/>
                  </a:schemeClr>
                </a:solidFill>
                <a:latin typeface="Times New Roman" panose="02020603050405020304" pitchFamily="18" charset="0"/>
                <a:ea typeface="Calibri" panose="020F0502020204030204" pitchFamily="34" charset="0"/>
              </a:rPr>
              <a:t>Personas datu apstrāde pētījumos </a:t>
            </a:r>
            <a:r>
              <a:rPr lang="lv-LV" dirty="0" smtClean="0">
                <a:latin typeface="Times New Roman" panose="02020603050405020304" pitchFamily="18" charset="0"/>
                <a:ea typeface="Calibri" panose="020F0502020204030204" pitchFamily="34" charset="0"/>
              </a:rPr>
              <a:t/>
            </a:r>
            <a:br>
              <a:rPr lang="lv-LV" dirty="0" smtClean="0">
                <a:latin typeface="Times New Roman" panose="02020603050405020304" pitchFamily="18" charset="0"/>
                <a:ea typeface="Calibri" panose="020F0502020204030204" pitchFamily="34" charset="0"/>
              </a:rPr>
            </a:br>
            <a:endParaRPr lang="lv-LV" sz="4000" dirty="0"/>
          </a:p>
        </p:txBody>
      </p:sp>
      <p:sp>
        <p:nvSpPr>
          <p:cNvPr id="3" name="Subtitle 2"/>
          <p:cNvSpPr>
            <a:spLocks noGrp="1"/>
          </p:cNvSpPr>
          <p:nvPr>
            <p:ph type="subTitle" idx="1"/>
          </p:nvPr>
        </p:nvSpPr>
        <p:spPr/>
        <p:txBody>
          <a:bodyPr/>
          <a:lstStyle/>
          <a:p>
            <a:pPr algn="ctr"/>
            <a:r>
              <a:rPr lang="lv-LV" dirty="0">
                <a:latin typeface="Times New Roman" panose="02020603050405020304" pitchFamily="18" charset="0"/>
                <a:ea typeface="Calibri" panose="020F0502020204030204" pitchFamily="34" charset="0"/>
              </a:rPr>
              <a:t>(pacientu veselības dati)</a:t>
            </a:r>
            <a:endParaRPr lang="lv-LV" dirty="0"/>
          </a:p>
        </p:txBody>
      </p:sp>
    </p:spTree>
    <p:extLst>
      <p:ext uri="{BB962C8B-B14F-4D97-AF65-F5344CB8AC3E}">
        <p14:creationId xmlns:p14="http://schemas.microsoft.com/office/powerpoint/2010/main" val="599602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lv-LV" b="1" dirty="0" smtClean="0">
                <a:latin typeface="Times New Roman" panose="02020603050405020304" pitchFamily="18" charset="0"/>
                <a:cs typeface="Times New Roman" panose="02020603050405020304" pitchFamily="18" charset="0"/>
              </a:rPr>
              <a:t>…vispirms ir ideja…</a:t>
            </a:r>
            <a:endParaRPr lang="lv-LV"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10843" t="3258"/>
          <a:stretch/>
        </p:blipFill>
        <p:spPr>
          <a:xfrm>
            <a:off x="458265" y="1011981"/>
            <a:ext cx="3209112" cy="4052400"/>
          </a:xfrm>
          <a:prstGeom prst="rect">
            <a:avLst/>
          </a:prstGeom>
        </p:spPr>
      </p:pic>
      <p:pic>
        <p:nvPicPr>
          <p:cNvPr id="5" name="Picture 4"/>
          <p:cNvPicPr>
            <a:picLocks noChangeAspect="1"/>
          </p:cNvPicPr>
          <p:nvPr/>
        </p:nvPicPr>
        <p:blipFill>
          <a:blip r:embed="rId3"/>
          <a:stretch>
            <a:fillRect/>
          </a:stretch>
        </p:blipFill>
        <p:spPr>
          <a:xfrm>
            <a:off x="5882541" y="1828052"/>
            <a:ext cx="5598399" cy="4351984"/>
          </a:xfrm>
          <a:prstGeom prst="rect">
            <a:avLst/>
          </a:prstGeom>
        </p:spPr>
      </p:pic>
      <p:pic>
        <p:nvPicPr>
          <p:cNvPr id="8" name="Picture 7"/>
          <p:cNvPicPr>
            <a:picLocks noChangeAspect="1"/>
          </p:cNvPicPr>
          <p:nvPr/>
        </p:nvPicPr>
        <p:blipFill>
          <a:blip r:embed="rId4"/>
          <a:stretch>
            <a:fillRect/>
          </a:stretch>
        </p:blipFill>
        <p:spPr>
          <a:xfrm>
            <a:off x="2817094" y="3994552"/>
            <a:ext cx="3562421" cy="2139658"/>
          </a:xfrm>
          <a:prstGeom prst="rect">
            <a:avLst/>
          </a:prstGeom>
        </p:spPr>
      </p:pic>
      <p:sp>
        <p:nvSpPr>
          <p:cNvPr id="9" name="TextBox 8"/>
          <p:cNvSpPr txBox="1"/>
          <p:nvPr/>
        </p:nvSpPr>
        <p:spPr>
          <a:xfrm>
            <a:off x="3311900" y="3296158"/>
            <a:ext cx="2542354" cy="707886"/>
          </a:xfrm>
          <a:prstGeom prst="rect">
            <a:avLst/>
          </a:prstGeom>
          <a:noFill/>
        </p:spPr>
        <p:txBody>
          <a:bodyPr wrap="square" rtlCol="0">
            <a:spAutoFit/>
          </a:bodyPr>
          <a:lstStyle/>
          <a:p>
            <a:r>
              <a:rPr lang="lv-LV" sz="4000" dirty="0" smtClean="0">
                <a:latin typeface="Times New Roman" panose="02020603050405020304" pitchFamily="18" charset="0"/>
                <a:cs typeface="Times New Roman" panose="02020603050405020304" pitchFamily="18" charset="0"/>
              </a:rPr>
              <a:t>plānošana</a:t>
            </a:r>
            <a:endParaRPr lang="lv-LV"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79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30" y="523873"/>
            <a:ext cx="8684895" cy="609601"/>
          </a:xfrm>
        </p:spPr>
        <p:txBody>
          <a:bodyPr>
            <a:normAutofit fontScale="90000"/>
          </a:bodyPr>
          <a:lstStyle/>
          <a:p>
            <a:pPr algn="r"/>
            <a:r>
              <a:rPr lang="lv-LV" b="1" dirty="0">
                <a:latin typeface="Times New Roman" panose="02020603050405020304" pitchFamily="18" charset="0"/>
                <a:cs typeface="Times New Roman" panose="02020603050405020304" pitchFamily="18" charset="0"/>
              </a:rPr>
              <a:t>Ar ko sākt</a:t>
            </a:r>
            <a:endParaRPr lang="lv-LV" dirty="0"/>
          </a:p>
        </p:txBody>
      </p:sp>
      <p:sp>
        <p:nvSpPr>
          <p:cNvPr id="3" name="Content Placeholder 2"/>
          <p:cNvSpPr>
            <a:spLocks noGrp="1"/>
          </p:cNvSpPr>
          <p:nvPr>
            <p:ph sz="half" idx="1"/>
          </p:nvPr>
        </p:nvSpPr>
        <p:spPr>
          <a:xfrm>
            <a:off x="800511" y="1862670"/>
            <a:ext cx="4876800" cy="4402666"/>
          </a:xfrm>
        </p:spPr>
        <p:txBody>
          <a:bodyPr>
            <a:normAutofit fontScale="92500"/>
          </a:bodyPr>
          <a:lstStyle/>
          <a:p>
            <a:pPr marL="266700" indent="-266700" algn="just">
              <a:spcBef>
                <a:spcPts val="1800"/>
              </a:spcBef>
              <a:buClr>
                <a:schemeClr val="accent1">
                  <a:lumMod val="75000"/>
                </a:schemeClr>
              </a:buClr>
              <a:buFont typeface="Wingdings" panose="05000000000000000000" pitchFamily="2" charset="2"/>
              <a:buChar char="ü"/>
            </a:pPr>
            <a:r>
              <a:rPr lang="lv-LV" b="1" dirty="0" smtClean="0">
                <a:latin typeface="Times New Roman" panose="02020603050405020304" pitchFamily="18" charset="0"/>
              </a:rPr>
              <a:t>Kas </a:t>
            </a:r>
            <a:r>
              <a:rPr lang="lv-LV" b="1" dirty="0">
                <a:latin typeface="Times New Roman" panose="02020603050405020304" pitchFamily="18" charset="0"/>
              </a:rPr>
              <a:t>veiks pētījumu</a:t>
            </a:r>
            <a:r>
              <a:rPr lang="lv-LV" b="1" dirty="0" smtClean="0">
                <a:latin typeface="Times New Roman" panose="02020603050405020304" pitchFamily="18" charset="0"/>
              </a:rPr>
              <a:t>?</a:t>
            </a:r>
          </a:p>
          <a:p>
            <a:pPr marL="0" indent="0" algn="just">
              <a:spcBef>
                <a:spcPts val="0"/>
              </a:spcBef>
              <a:spcAft>
                <a:spcPts val="0"/>
              </a:spcAft>
              <a:buClr>
                <a:schemeClr val="accent1">
                  <a:lumMod val="75000"/>
                </a:schemeClr>
              </a:buClr>
              <a:buNone/>
            </a:pPr>
            <a:r>
              <a:rPr lang="lv-LV" i="1" dirty="0" smtClean="0">
                <a:latin typeface="Times New Roman" panose="02020603050405020304" pitchFamily="18" charset="0"/>
              </a:rPr>
              <a:t>RSU, galvenais partneris, pētījuma daļu, starptautisks pētījums, u.c.</a:t>
            </a:r>
            <a:endParaRPr lang="lv-LV" i="1" dirty="0">
              <a:latin typeface="Times New Roman" panose="02020603050405020304" pitchFamily="18" charset="0"/>
            </a:endParaRPr>
          </a:p>
          <a:p>
            <a:pPr marL="266700" indent="-266700" algn="just">
              <a:spcBef>
                <a:spcPts val="1800"/>
              </a:spcBef>
              <a:buClr>
                <a:schemeClr val="accent1">
                  <a:lumMod val="75000"/>
                </a:schemeClr>
              </a:buClr>
              <a:buFont typeface="Wingdings" panose="05000000000000000000" pitchFamily="2" charset="2"/>
              <a:buChar char="ü"/>
            </a:pPr>
            <a:r>
              <a:rPr lang="lv-LV" b="1" dirty="0" smtClean="0">
                <a:latin typeface="Times New Roman" panose="02020603050405020304" pitchFamily="18" charset="0"/>
              </a:rPr>
              <a:t>Vai vispār </a:t>
            </a:r>
            <a:r>
              <a:rPr lang="lv-LV" b="1" dirty="0">
                <a:latin typeface="Times New Roman" panose="02020603050405020304" pitchFamily="18" charset="0"/>
              </a:rPr>
              <a:t>un kādi </a:t>
            </a:r>
            <a:r>
              <a:rPr lang="lv-LV" b="1" dirty="0" smtClean="0">
                <a:latin typeface="Times New Roman" panose="02020603050405020304" pitchFamily="18" charset="0"/>
              </a:rPr>
              <a:t>personas dati nepieciešami?</a:t>
            </a:r>
            <a:r>
              <a:rPr lang="lv-LV" i="1" dirty="0" smtClean="0">
                <a:latin typeface="Times New Roman" panose="02020603050405020304" pitchFamily="18" charset="0"/>
              </a:rPr>
              <a:t> </a:t>
            </a:r>
          </a:p>
          <a:p>
            <a:pPr marL="266700" indent="-266700" algn="just">
              <a:spcBef>
                <a:spcPts val="1800"/>
              </a:spcBef>
              <a:buClr>
                <a:schemeClr val="accent1">
                  <a:lumMod val="75000"/>
                </a:schemeClr>
              </a:buClr>
              <a:buFont typeface="Wingdings" panose="05000000000000000000" pitchFamily="2" charset="2"/>
              <a:buChar char="ü"/>
            </a:pPr>
            <a:r>
              <a:rPr lang="lv-LV" b="1" dirty="0">
                <a:latin typeface="Times New Roman" panose="02020603050405020304" pitchFamily="18" charset="0"/>
              </a:rPr>
              <a:t>Kā apstrādās </a:t>
            </a:r>
            <a:r>
              <a:rPr lang="lv-LV" b="1" dirty="0" smtClean="0">
                <a:latin typeface="Times New Roman" panose="02020603050405020304" pitchFamily="18" charset="0"/>
              </a:rPr>
              <a:t>personas datus?</a:t>
            </a:r>
            <a:endParaRPr lang="lv-LV" dirty="0" smtClean="0">
              <a:latin typeface="Times New Roman" panose="02020603050405020304" pitchFamily="18" charset="0"/>
            </a:endParaRPr>
          </a:p>
          <a:p>
            <a:pPr marL="0" indent="0" algn="just">
              <a:spcBef>
                <a:spcPts val="0"/>
              </a:spcBef>
              <a:spcAft>
                <a:spcPts val="0"/>
              </a:spcAft>
              <a:buClr>
                <a:schemeClr val="accent1">
                  <a:lumMod val="75000"/>
                </a:schemeClr>
              </a:buClr>
              <a:buNone/>
            </a:pPr>
            <a:r>
              <a:rPr lang="lv-LV" i="1" dirty="0" smtClean="0">
                <a:latin typeface="Times New Roman" panose="02020603050405020304" pitchFamily="18" charset="0"/>
              </a:rPr>
              <a:t>(</a:t>
            </a:r>
            <a:r>
              <a:rPr lang="lv-LV" i="1" dirty="0">
                <a:latin typeface="Times New Roman" panose="02020603050405020304" pitchFamily="18" charset="0"/>
              </a:rPr>
              <a:t>pacientu meklēšana, analīžu ņemšana u.c.)</a:t>
            </a:r>
          </a:p>
          <a:p>
            <a:pPr marL="266700" indent="-266700" algn="just">
              <a:spcBef>
                <a:spcPts val="1800"/>
              </a:spcBef>
              <a:buClr>
                <a:schemeClr val="accent1">
                  <a:lumMod val="75000"/>
                </a:schemeClr>
              </a:buClr>
              <a:buFont typeface="Wingdings" panose="05000000000000000000" pitchFamily="2" charset="2"/>
              <a:buChar char="ü"/>
            </a:pPr>
            <a:r>
              <a:rPr lang="lv-LV" b="1" dirty="0" smtClean="0">
                <a:latin typeface="Times New Roman" panose="02020603050405020304" pitchFamily="18" charset="0"/>
              </a:rPr>
              <a:t>Kādas </a:t>
            </a:r>
            <a:r>
              <a:rPr lang="lv-LV" b="1" dirty="0">
                <a:latin typeface="Times New Roman" panose="02020603050405020304" pitchFamily="18" charset="0"/>
              </a:rPr>
              <a:t>metodes izmantos? </a:t>
            </a:r>
            <a:endParaRPr lang="lv-LV" b="1" dirty="0" smtClean="0">
              <a:latin typeface="Times New Roman" panose="02020603050405020304" pitchFamily="18" charset="0"/>
            </a:endParaRPr>
          </a:p>
          <a:p>
            <a:pPr marL="0" indent="0" algn="just">
              <a:spcBef>
                <a:spcPts val="0"/>
              </a:spcBef>
              <a:spcAft>
                <a:spcPts val="0"/>
              </a:spcAft>
              <a:buClr>
                <a:schemeClr val="accent1">
                  <a:lumMod val="75000"/>
                </a:schemeClr>
              </a:buClr>
              <a:buNone/>
            </a:pPr>
            <a:r>
              <a:rPr lang="lv-LV" i="1" dirty="0" smtClean="0">
                <a:latin typeface="Times New Roman" panose="02020603050405020304" pitchFamily="18" charset="0"/>
              </a:rPr>
              <a:t>(</a:t>
            </a:r>
            <a:r>
              <a:rPr lang="lv-LV" i="1" dirty="0">
                <a:latin typeface="Times New Roman" panose="02020603050405020304" pitchFamily="18" charset="0"/>
              </a:rPr>
              <a:t>analīzes, intervijas, novērošana u.c.)</a:t>
            </a:r>
          </a:p>
          <a:p>
            <a:pPr marL="266700" indent="-266700" algn="just">
              <a:spcBef>
                <a:spcPts val="1800"/>
              </a:spcBef>
              <a:buClr>
                <a:schemeClr val="accent1">
                  <a:lumMod val="75000"/>
                </a:schemeClr>
              </a:buClr>
              <a:buFont typeface="Wingdings" panose="05000000000000000000" pitchFamily="2" charset="2"/>
              <a:buChar char="ü"/>
            </a:pPr>
            <a:r>
              <a:rPr lang="lv-LV" b="1" dirty="0">
                <a:latin typeface="Times New Roman" panose="02020603050405020304" pitchFamily="18" charset="0"/>
              </a:rPr>
              <a:t>Ar ko </a:t>
            </a:r>
            <a:r>
              <a:rPr lang="lv-LV" b="1" dirty="0" smtClean="0">
                <a:latin typeface="Times New Roman" panose="02020603050405020304" pitchFamily="18" charset="0"/>
              </a:rPr>
              <a:t>sadarbosies pētījuma realizēšanā?</a:t>
            </a:r>
            <a:endParaRPr lang="lv-LV" dirty="0">
              <a:latin typeface="Times New Roman" panose="02020603050405020304" pitchFamily="18" charset="0"/>
            </a:endParaRPr>
          </a:p>
          <a:p>
            <a:pPr marL="0" indent="0" algn="just">
              <a:spcBef>
                <a:spcPts val="0"/>
              </a:spcBef>
              <a:spcAft>
                <a:spcPts val="0"/>
              </a:spcAft>
              <a:buClr>
                <a:schemeClr val="accent1">
                  <a:lumMod val="75000"/>
                </a:schemeClr>
              </a:buClr>
              <a:buNone/>
            </a:pPr>
            <a:r>
              <a:rPr lang="lv-LV" i="1" dirty="0" smtClean="0">
                <a:latin typeface="Times New Roman" panose="02020603050405020304" pitchFamily="18" charset="0"/>
              </a:rPr>
              <a:t>(</a:t>
            </a:r>
            <a:r>
              <a:rPr lang="lv-LV" i="1" dirty="0">
                <a:latin typeface="Times New Roman" panose="02020603050405020304" pitchFamily="18" charset="0"/>
              </a:rPr>
              <a:t>slimnīcas, laboratorijas u.c.)</a:t>
            </a:r>
            <a:endParaRPr lang="lv-LV" dirty="0">
              <a:latin typeface="Times New Roman" panose="02020603050405020304" pitchFamily="18" charset="0"/>
            </a:endParaRPr>
          </a:p>
          <a:p>
            <a:endParaRPr lang="lv-LV" dirty="0"/>
          </a:p>
        </p:txBody>
      </p:sp>
      <p:sp>
        <p:nvSpPr>
          <p:cNvPr id="4" name="Content Placeholder 3"/>
          <p:cNvSpPr>
            <a:spLocks noGrp="1"/>
          </p:cNvSpPr>
          <p:nvPr>
            <p:ph sz="half" idx="2"/>
          </p:nvPr>
        </p:nvSpPr>
        <p:spPr>
          <a:xfrm>
            <a:off x="6075997" y="1866337"/>
            <a:ext cx="5325428" cy="2783415"/>
          </a:xfrm>
        </p:spPr>
        <p:txBody>
          <a:bodyPr>
            <a:normAutofit fontScale="92500"/>
          </a:bodyPr>
          <a:lstStyle/>
          <a:p>
            <a:pPr marL="266700" indent="-266700" algn="just">
              <a:buClr>
                <a:schemeClr val="accent1">
                  <a:lumMod val="75000"/>
                </a:schemeClr>
              </a:buClr>
              <a:buFont typeface="Wingdings" panose="05000000000000000000" pitchFamily="2" charset="2"/>
              <a:buChar char="ü"/>
            </a:pPr>
            <a:r>
              <a:rPr lang="lv-LV" b="1" dirty="0">
                <a:latin typeface="Times New Roman" panose="02020603050405020304" pitchFamily="18" charset="0"/>
              </a:rPr>
              <a:t>Kur meklēs pētījuma dalībniekus/pacientus, kā noformēs pacientu informēto piekrišanu? </a:t>
            </a:r>
            <a:r>
              <a:rPr lang="lv-LV" i="1" dirty="0">
                <a:latin typeface="Times New Roman" panose="02020603050405020304" pitchFamily="18" charset="0"/>
              </a:rPr>
              <a:t>(to darīs pētnieki, slimnīcas personāls vai kāds cits?)</a:t>
            </a:r>
            <a:endParaRPr lang="lv-LV" dirty="0"/>
          </a:p>
          <a:p>
            <a:pPr marL="266700" indent="-266700" algn="just">
              <a:buClr>
                <a:schemeClr val="accent1">
                  <a:lumMod val="75000"/>
                </a:schemeClr>
              </a:buClr>
              <a:buFont typeface="Wingdings" panose="05000000000000000000" pitchFamily="2" charset="2"/>
              <a:buChar char="ü"/>
            </a:pPr>
            <a:r>
              <a:rPr lang="lv-LV" b="1" dirty="0" smtClean="0">
                <a:latin typeface="Times New Roman" panose="02020603050405020304" pitchFamily="18" charset="0"/>
              </a:rPr>
              <a:t>Cik ilgi, </a:t>
            </a:r>
            <a:r>
              <a:rPr lang="lv-LV" b="1" dirty="0">
                <a:latin typeface="Times New Roman" panose="02020603050405020304" pitchFamily="18" charset="0"/>
              </a:rPr>
              <a:t>kā </a:t>
            </a:r>
            <a:r>
              <a:rPr lang="lv-LV" b="1" dirty="0" smtClean="0">
                <a:latin typeface="Times New Roman" panose="02020603050405020304" pitchFamily="18" charset="0"/>
              </a:rPr>
              <a:t> un kur </a:t>
            </a:r>
            <a:r>
              <a:rPr lang="lv-LV" b="1" dirty="0">
                <a:latin typeface="Times New Roman" panose="02020603050405020304" pitchFamily="18" charset="0"/>
              </a:rPr>
              <a:t>glabās datus?</a:t>
            </a:r>
            <a:r>
              <a:rPr lang="lv-LV" dirty="0">
                <a:latin typeface="Times New Roman" panose="02020603050405020304" pitchFamily="18" charset="0"/>
              </a:rPr>
              <a:t> </a:t>
            </a:r>
          </a:p>
          <a:p>
            <a:pPr marL="266700" indent="-266700" algn="just">
              <a:buClr>
                <a:schemeClr val="accent1">
                  <a:lumMod val="75000"/>
                </a:schemeClr>
              </a:buClr>
              <a:buFont typeface="Wingdings" panose="05000000000000000000" pitchFamily="2" charset="2"/>
              <a:buChar char="ü"/>
            </a:pPr>
            <a:r>
              <a:rPr lang="lv-LV" b="1" dirty="0">
                <a:latin typeface="Times New Roman" panose="02020603050405020304" pitchFamily="18" charset="0"/>
              </a:rPr>
              <a:t>Kam nodos </a:t>
            </a:r>
            <a:r>
              <a:rPr lang="lv-LV" b="1" dirty="0" smtClean="0">
                <a:latin typeface="Times New Roman" panose="02020603050405020304" pitchFamily="18" charset="0"/>
              </a:rPr>
              <a:t>rezultātus un </a:t>
            </a:r>
            <a:r>
              <a:rPr lang="lv-LV" b="1" dirty="0">
                <a:latin typeface="Times New Roman" panose="02020603050405020304" pitchFamily="18" charset="0"/>
              </a:rPr>
              <a:t>kur publicēs rezultātus?</a:t>
            </a:r>
            <a:r>
              <a:rPr lang="lv-LV" dirty="0">
                <a:latin typeface="Times New Roman" panose="02020603050405020304" pitchFamily="18" charset="0"/>
              </a:rPr>
              <a:t> </a:t>
            </a:r>
            <a:endParaRPr lang="lv-LV" i="1" dirty="0">
              <a:latin typeface="Times New Roman" panose="02020603050405020304" pitchFamily="18" charset="0"/>
            </a:endParaRPr>
          </a:p>
          <a:p>
            <a:pPr marL="266700" indent="-266700" algn="just">
              <a:buClr>
                <a:schemeClr val="accent1">
                  <a:lumMod val="75000"/>
                </a:schemeClr>
              </a:buClr>
              <a:buFont typeface="Wingdings" panose="05000000000000000000" pitchFamily="2" charset="2"/>
              <a:buChar char="ü"/>
            </a:pPr>
            <a:r>
              <a:rPr lang="lv-LV" b="1" dirty="0">
                <a:latin typeface="Times New Roman" panose="02020603050405020304" pitchFamily="18" charset="0"/>
              </a:rPr>
              <a:t>Kādā formātā glabās datus</a:t>
            </a:r>
            <a:r>
              <a:rPr lang="lv-LV" dirty="0">
                <a:latin typeface="Times New Roman" panose="02020603050405020304" pitchFamily="18" charset="0"/>
              </a:rPr>
              <a:t>? (</a:t>
            </a:r>
            <a:r>
              <a:rPr lang="lv-LV" i="1" dirty="0" err="1">
                <a:latin typeface="Times New Roman" panose="02020603050405020304" pitchFamily="18" charset="0"/>
              </a:rPr>
              <a:t>anonimizēti</a:t>
            </a:r>
            <a:r>
              <a:rPr lang="lv-LV" i="1" dirty="0">
                <a:latin typeface="Times New Roman" panose="02020603050405020304" pitchFamily="18" charset="0"/>
              </a:rPr>
              <a:t>, </a:t>
            </a:r>
            <a:r>
              <a:rPr lang="lv-LV" i="1" dirty="0" err="1" smtClean="0">
                <a:latin typeface="Times New Roman" panose="02020603050405020304" pitchFamily="18" charset="0"/>
              </a:rPr>
              <a:t>pseidonimizēti</a:t>
            </a:r>
            <a:r>
              <a:rPr lang="lv-LV" i="1" dirty="0" smtClean="0">
                <a:latin typeface="Times New Roman" panose="02020603050405020304" pitchFamily="18" charset="0"/>
              </a:rPr>
              <a:t>, t.sk. pēc pētījuma beigām)</a:t>
            </a:r>
            <a:endParaRPr lang="lv-LV" i="1" dirty="0">
              <a:latin typeface="Times New Roman" panose="02020603050405020304" pitchFamily="18" charset="0"/>
            </a:endParaRPr>
          </a:p>
          <a:p>
            <a:endParaRPr lang="lv-LV" dirty="0" smtClean="0"/>
          </a:p>
        </p:txBody>
      </p:sp>
      <p:sp>
        <p:nvSpPr>
          <p:cNvPr id="7" name="Rectangle 6"/>
          <p:cNvSpPr/>
          <p:nvPr/>
        </p:nvSpPr>
        <p:spPr>
          <a:xfrm>
            <a:off x="5934075" y="5189008"/>
            <a:ext cx="5857875" cy="923330"/>
          </a:xfrm>
          <a:prstGeom prst="rect">
            <a:avLst/>
          </a:prstGeom>
        </p:spPr>
        <p:txBody>
          <a:bodyPr wrap="square">
            <a:spAutoFit/>
          </a:bodyPr>
          <a:lstStyle/>
          <a:p>
            <a:pPr algn="r"/>
            <a:r>
              <a:rPr lang="lv-LV" i="1" dirty="0" smtClean="0">
                <a:solidFill>
                  <a:schemeClr val="accent1">
                    <a:lumMod val="75000"/>
                  </a:schemeClr>
                </a:solidFill>
              </a:rPr>
              <a:t>Lai jau laikus plānotu ar personas datu apstrādi saistītos procesus, </a:t>
            </a:r>
            <a:r>
              <a:rPr lang="lv-LV" i="1" dirty="0" err="1" smtClean="0">
                <a:solidFill>
                  <a:schemeClr val="accent1">
                    <a:lumMod val="75000"/>
                  </a:schemeClr>
                </a:solidFill>
              </a:rPr>
              <a:t>ietecams</a:t>
            </a:r>
            <a:r>
              <a:rPr lang="lv-LV" i="1" dirty="0" smtClean="0">
                <a:solidFill>
                  <a:schemeClr val="accent1">
                    <a:lumMod val="75000"/>
                  </a:schemeClr>
                </a:solidFill>
              </a:rPr>
              <a:t> plānošanas posmā vērsties Datu drošības un pārvaldības daļā vai pie personas datu </a:t>
            </a:r>
            <a:r>
              <a:rPr lang="lv-LV" i="1" dirty="0">
                <a:solidFill>
                  <a:schemeClr val="accent1">
                    <a:lumMod val="75000"/>
                  </a:schemeClr>
                </a:solidFill>
              </a:rPr>
              <a:t>speciālista!</a:t>
            </a:r>
          </a:p>
        </p:txBody>
      </p:sp>
      <p:sp>
        <p:nvSpPr>
          <p:cNvPr id="8" name="Rectangle 7"/>
          <p:cNvSpPr/>
          <p:nvPr/>
        </p:nvSpPr>
        <p:spPr>
          <a:xfrm>
            <a:off x="6125591" y="1087955"/>
            <a:ext cx="3637534" cy="584775"/>
          </a:xfrm>
          <a:prstGeom prst="rect">
            <a:avLst/>
          </a:prstGeom>
        </p:spPr>
        <p:txBody>
          <a:bodyPr wrap="none">
            <a:spAutoFit/>
          </a:bodyPr>
          <a:lstStyle/>
          <a:p>
            <a:r>
              <a:rPr lang="lv-LV" sz="3200" b="1" dirty="0">
                <a:solidFill>
                  <a:schemeClr val="accent1">
                    <a:lumMod val="75000"/>
                  </a:schemeClr>
                </a:solidFill>
                <a:latin typeface="Times New Roman" panose="02020603050405020304" pitchFamily="18" charset="0"/>
                <a:cs typeface="Times New Roman" panose="02020603050405020304" pitchFamily="18" charset="0"/>
              </a:rPr>
              <a:t>Izpētiet, ko pētīsiet!</a:t>
            </a:r>
          </a:p>
        </p:txBody>
      </p:sp>
      <p:pic>
        <p:nvPicPr>
          <p:cNvPr id="9" name="Picture 2" descr="AttÄlu rezultÄti vaicÄjumam 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8432">
            <a:off x="2912273" y="517890"/>
            <a:ext cx="966049" cy="9660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ttÄlu rezultÄti vaicÄjumam 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17553">
            <a:off x="3743633" y="821020"/>
            <a:ext cx="680673" cy="6806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ttÄlu rezultÄti vaicÄjumam 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8432">
            <a:off x="4390593" y="555533"/>
            <a:ext cx="390928" cy="390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ttÄlu rezultÄti vaicÄjumam 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5721">
            <a:off x="1174889" y="87880"/>
            <a:ext cx="1826070" cy="18260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ttÄlu rezultÄti vaicÄjumam 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17553">
            <a:off x="2079084" y="593118"/>
            <a:ext cx="1335474" cy="133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31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28850"/>
          </a:xfrm>
        </p:spPr>
        <p:txBody>
          <a:bodyPr/>
          <a:lstStyle/>
          <a:p>
            <a:pPr algn="ctr"/>
            <a:r>
              <a:rPr lang="lv-LV" b="1" dirty="0">
                <a:latin typeface="Times New Roman" panose="02020603050405020304" pitchFamily="18" charset="0"/>
                <a:cs typeface="Times New Roman" panose="02020603050405020304" pitchFamily="18" charset="0"/>
              </a:rPr>
              <a:t>Pētījuma </a:t>
            </a:r>
            <a:r>
              <a:rPr lang="lv-LV" b="1" dirty="0" smtClean="0">
                <a:latin typeface="Times New Roman" panose="02020603050405020304" pitchFamily="18" charset="0"/>
                <a:cs typeface="Times New Roman" panose="02020603050405020304" pitchFamily="18" charset="0"/>
              </a:rPr>
              <a:t>protokols</a:t>
            </a:r>
            <a:endParaRPr lang="lv-LV" dirty="0"/>
          </a:p>
        </p:txBody>
      </p:sp>
      <p:sp>
        <p:nvSpPr>
          <p:cNvPr id="3" name="Content Placeholder 2"/>
          <p:cNvSpPr>
            <a:spLocks noGrp="1"/>
          </p:cNvSpPr>
          <p:nvPr>
            <p:ph sz="half" idx="1"/>
          </p:nvPr>
        </p:nvSpPr>
        <p:spPr>
          <a:xfrm>
            <a:off x="800499" y="1845735"/>
            <a:ext cx="4937760" cy="4023360"/>
          </a:xfrm>
        </p:spPr>
        <p:txBody>
          <a:bodyPr/>
          <a:lstStyle/>
          <a:p>
            <a:pPr>
              <a:spcBef>
                <a:spcPts val="0"/>
              </a:spcBef>
              <a:spcAft>
                <a:spcPts val="0"/>
              </a:spcAft>
            </a:pPr>
            <a:r>
              <a:rPr lang="lv-LV" b="1" dirty="0">
                <a:latin typeface="Times New Roman" panose="02020603050405020304" pitchFamily="18" charset="0"/>
                <a:cs typeface="Times New Roman" panose="02020603050405020304" pitchFamily="18" charset="0"/>
              </a:rPr>
              <a:t>Pētījuma protokolā norāda:</a:t>
            </a:r>
          </a:p>
          <a:p>
            <a:pPr>
              <a:spcBef>
                <a:spcPts val="0"/>
              </a:spcBef>
              <a:spcAft>
                <a:spcPts val="0"/>
              </a:spcAft>
            </a:pPr>
            <a:r>
              <a:rPr lang="lv-LV" dirty="0">
                <a:latin typeface="Times New Roman" panose="02020603050405020304" pitchFamily="18" charset="0"/>
                <a:cs typeface="Times New Roman" panose="02020603050405020304" pitchFamily="18" charset="0"/>
              </a:rPr>
              <a:t>- problēmas būtību;</a:t>
            </a:r>
          </a:p>
          <a:p>
            <a:pPr>
              <a:spcBef>
                <a:spcPts val="0"/>
              </a:spcBef>
              <a:spcAft>
                <a:spcPts val="0"/>
              </a:spcAft>
            </a:pPr>
            <a:r>
              <a:rPr lang="lv-LV" dirty="0">
                <a:latin typeface="Times New Roman" panose="02020603050405020304" pitchFamily="18" charset="0"/>
                <a:cs typeface="Times New Roman" panose="02020603050405020304" pitchFamily="18" charset="0"/>
              </a:rPr>
              <a:t>- pētījuma aprakstu;</a:t>
            </a:r>
          </a:p>
          <a:p>
            <a:pPr>
              <a:spcBef>
                <a:spcPts val="0"/>
              </a:spcBef>
              <a:spcAft>
                <a:spcPts val="0"/>
              </a:spcAft>
            </a:pPr>
            <a:r>
              <a:rPr lang="lv-LV" dirty="0">
                <a:latin typeface="Times New Roman" panose="02020603050405020304" pitchFamily="18" charset="0"/>
                <a:cs typeface="Times New Roman" panose="02020603050405020304" pitchFamily="18" charset="0"/>
              </a:rPr>
              <a:t>- paredzētās darbības (metodes) realizēšanai;</a:t>
            </a:r>
          </a:p>
          <a:p>
            <a:pPr>
              <a:spcBef>
                <a:spcPts val="0"/>
              </a:spcBef>
              <a:spcAft>
                <a:spcPts val="0"/>
              </a:spcAft>
            </a:pPr>
            <a:r>
              <a:rPr lang="lv-LV" dirty="0">
                <a:latin typeface="Times New Roman" panose="02020603050405020304" pitchFamily="18" charset="0"/>
                <a:cs typeface="Times New Roman" panose="02020603050405020304" pitchFamily="18" charset="0"/>
              </a:rPr>
              <a:t>- sagaidāmo rezultātu;</a:t>
            </a:r>
          </a:p>
          <a:p>
            <a:pPr>
              <a:spcBef>
                <a:spcPts val="0"/>
              </a:spcBef>
              <a:spcAft>
                <a:spcPts val="0"/>
              </a:spcAft>
            </a:pPr>
            <a:r>
              <a:rPr lang="lv-LV" dirty="0">
                <a:latin typeface="Times New Roman" panose="02020603050405020304" pitchFamily="18" charset="0"/>
                <a:cs typeface="Times New Roman" panose="02020603050405020304" pitchFamily="18" charset="0"/>
              </a:rPr>
              <a:t>- u.c..</a:t>
            </a:r>
          </a:p>
          <a:p>
            <a:pPr>
              <a:spcBef>
                <a:spcPts val="0"/>
              </a:spcBef>
              <a:spcAft>
                <a:spcPts val="0"/>
              </a:spcAft>
            </a:pPr>
            <a:endParaRPr lang="lv-LV" dirty="0">
              <a:latin typeface="Times New Roman" panose="02020603050405020304" pitchFamily="18" charset="0"/>
              <a:cs typeface="Times New Roman" panose="02020603050405020304" pitchFamily="18" charset="0"/>
            </a:endParaRPr>
          </a:p>
          <a:p>
            <a:pPr algn="r">
              <a:spcBef>
                <a:spcPts val="600"/>
              </a:spcBef>
              <a:spcAft>
                <a:spcPts val="0"/>
              </a:spcAft>
            </a:pPr>
            <a:r>
              <a:rPr lang="lv-LV" b="1" dirty="0">
                <a:solidFill>
                  <a:schemeClr val="accent1">
                    <a:lumMod val="75000"/>
                  </a:schemeClr>
                </a:solidFill>
                <a:latin typeface="Times New Roman" panose="02020603050405020304" pitchFamily="18" charset="0"/>
                <a:cs typeface="Times New Roman" panose="02020603050405020304" pitchFamily="18" charset="0"/>
              </a:rPr>
              <a:t>Pētījuma protokolā papildus sniedz visu iepriekšējā slaidā minēto informāciju.</a:t>
            </a:r>
          </a:p>
          <a:p>
            <a:pPr algn="r">
              <a:spcBef>
                <a:spcPts val="600"/>
              </a:spcBef>
              <a:spcAft>
                <a:spcPts val="0"/>
              </a:spcAft>
            </a:pPr>
            <a:r>
              <a:rPr lang="lv-LV" dirty="0">
                <a:solidFill>
                  <a:schemeClr val="accent1">
                    <a:lumMod val="75000"/>
                  </a:schemeClr>
                </a:solidFill>
                <a:latin typeface="Times New Roman" panose="02020603050405020304" pitchFamily="18" charset="0"/>
                <a:cs typeface="Times New Roman" panose="02020603050405020304" pitchFamily="18" charset="0"/>
              </a:rPr>
              <a:t>Pētījuma protokols turpmāk tiks izmantots visā pētījuma realizēšanas procesā - atļauju saņemšanai, līgumu slēgšanai, iepirkumu veikšanai u.c</a:t>
            </a:r>
            <a:r>
              <a:rPr lang="lv-LV" dirty="0" smtClean="0">
                <a:solidFill>
                  <a:schemeClr val="accent1">
                    <a:lumMod val="75000"/>
                  </a:schemeClr>
                </a:solidFill>
                <a:latin typeface="Times New Roman" panose="02020603050405020304" pitchFamily="18" charset="0"/>
                <a:cs typeface="Times New Roman" panose="02020603050405020304" pitchFamily="18" charset="0"/>
              </a:rPr>
              <a:t>.</a:t>
            </a:r>
            <a:endParaRPr lang="lv-LV"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482615" y="2089666"/>
            <a:ext cx="4937760" cy="3535498"/>
          </a:xfrm>
        </p:spPr>
        <p:txBody>
          <a:bodyPr>
            <a:noAutofit/>
          </a:bodyPr>
          <a:lstStyle/>
          <a:p>
            <a:pPr marL="0" lvl="1" indent="0" algn="just">
              <a:spcBef>
                <a:spcPts val="300"/>
              </a:spcBef>
              <a:spcAft>
                <a:spcPts val="0"/>
              </a:spcAft>
              <a:buClr>
                <a:srgbClr val="8E001C"/>
              </a:buClr>
              <a:buSzPct val="100000"/>
              <a:buNone/>
            </a:pPr>
            <a:r>
              <a:rPr lang="lv-LV" sz="2000" b="1" dirty="0" smtClean="0">
                <a:solidFill>
                  <a:schemeClr val="accent1">
                    <a:lumMod val="75000"/>
                  </a:schemeClr>
                </a:solidFill>
                <a:latin typeface="Times New Roman" panose="02020603050405020304" pitchFamily="18" charset="0"/>
                <a:cs typeface="Times New Roman" panose="02020603050405020304" pitchFamily="18" charset="0"/>
              </a:rPr>
              <a:t>Ja pētījuma realizēšanai nepieciešama pacienta informētā piekrišana,</a:t>
            </a:r>
            <a:endParaRPr lang="lv-LV" sz="2000" b="1" dirty="0">
              <a:solidFill>
                <a:schemeClr val="accent1">
                  <a:lumMod val="75000"/>
                </a:schemeClr>
              </a:solidFill>
              <a:latin typeface="Times New Roman" panose="02020603050405020304" pitchFamily="18" charset="0"/>
              <a:cs typeface="Times New Roman" panose="02020603050405020304" pitchFamily="18" charset="0"/>
            </a:endParaRPr>
          </a:p>
          <a:p>
            <a:pPr marL="0" lvl="1" indent="0" algn="just">
              <a:spcBef>
                <a:spcPts val="300"/>
              </a:spcBef>
              <a:spcAft>
                <a:spcPts val="0"/>
              </a:spcAft>
              <a:buClr>
                <a:srgbClr val="8E001C"/>
              </a:buClr>
              <a:buSzPct val="100000"/>
              <a:buNone/>
            </a:pPr>
            <a:endParaRPr lang="lv-LV" sz="2000" b="1" dirty="0">
              <a:latin typeface="Times New Roman" panose="02020603050405020304" pitchFamily="18" charset="0"/>
              <a:cs typeface="Times New Roman" panose="02020603050405020304" pitchFamily="18" charset="0"/>
            </a:endParaRPr>
          </a:p>
          <a:p>
            <a:pPr marL="363538" lvl="1" indent="-363538" algn="just">
              <a:spcBef>
                <a:spcPts val="1200"/>
              </a:spcBef>
              <a:spcAft>
                <a:spcPts val="0"/>
              </a:spcAft>
              <a:buClr>
                <a:srgbClr val="8E001C"/>
              </a:buClr>
              <a:buSzPct val="100000"/>
              <a:buFont typeface="Courier New" panose="02070309020205020404" pitchFamily="49" charset="0"/>
              <a:buChar char="o"/>
            </a:pPr>
            <a:r>
              <a:rPr lang="lv-LV" sz="2000" dirty="0" smtClean="0">
                <a:latin typeface="Times New Roman" panose="02020603050405020304" pitchFamily="18" charset="0"/>
                <a:cs typeface="Times New Roman" panose="02020603050405020304" pitchFamily="18" charset="0"/>
              </a:rPr>
              <a:t>Pētījuma protokola izstrādes laikā tiek izstrādāta arī piekrišanas forma;</a:t>
            </a:r>
          </a:p>
          <a:p>
            <a:pPr marL="363538" lvl="1" indent="-363538" algn="just">
              <a:spcBef>
                <a:spcPts val="1200"/>
              </a:spcBef>
              <a:spcAft>
                <a:spcPts val="0"/>
              </a:spcAft>
              <a:buClr>
                <a:srgbClr val="8E001C"/>
              </a:buClr>
              <a:buSzPct val="100000"/>
              <a:buFont typeface="Courier New" panose="02070309020205020404" pitchFamily="49" charset="0"/>
              <a:buChar char="o"/>
            </a:pPr>
            <a:r>
              <a:rPr lang="lv-LV" sz="2000" dirty="0" smtClean="0">
                <a:latin typeface="Times New Roman" panose="02020603050405020304" pitchFamily="18" charset="0"/>
                <a:cs typeface="Times New Roman" panose="02020603050405020304" pitchFamily="18" charset="0"/>
              </a:rPr>
              <a:t>Pētījumā </a:t>
            </a:r>
            <a:r>
              <a:rPr lang="en-US" sz="2000" dirty="0" err="1" smtClean="0">
                <a:latin typeface="Times New Roman" panose="02020603050405020304" pitchFamily="18" charset="0"/>
                <a:cs typeface="Times New Roman" panose="02020603050405020304" pitchFamily="18" charset="0"/>
              </a:rPr>
              <a:t>ir</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jāspēj</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uzskatāmi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parādīt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a:t>
            </a:r>
            <a:r>
              <a:rPr lang="en-US" sz="2000" dirty="0">
                <a:latin typeface="Times New Roman" panose="02020603050405020304" pitchFamily="18" charset="0"/>
                <a:cs typeface="Times New Roman" panose="02020603050405020304" pitchFamily="18" charset="0"/>
              </a:rPr>
              <a:t> </a:t>
            </a:r>
            <a:r>
              <a:rPr lang="lv-LV" sz="2000" dirty="0" smtClean="0">
                <a:latin typeface="Times New Roman" panose="02020603050405020304" pitchFamily="18" charset="0"/>
                <a:cs typeface="Times New Roman" panose="02020603050405020304" pitchFamily="18" charset="0"/>
              </a:rPr>
              <a:t>pacients (datu subjekts) </a:t>
            </a:r>
            <a:r>
              <a:rPr lang="en-US" sz="2000" dirty="0" err="1" smtClean="0">
                <a:latin typeface="Times New Roman" panose="02020603050405020304" pitchFamily="18" charset="0"/>
                <a:cs typeface="Times New Roman" panose="02020603050405020304" pitchFamily="18" charset="0"/>
              </a:rPr>
              <a:t>ir</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piekritis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savu</a:t>
            </a:r>
            <a:r>
              <a:rPr lang="en-US" sz="2000" dirty="0">
                <a:latin typeface="Times New Roman" panose="02020603050405020304" pitchFamily="18" charset="0"/>
                <a:cs typeface="Times New Roman" panose="02020603050405020304" pitchFamily="18" charset="0"/>
              </a:rPr>
              <a:t> personas </a:t>
            </a:r>
            <a:r>
              <a:rPr lang="en-US" sz="2000" dirty="0" err="1">
                <a:latin typeface="Times New Roman" panose="02020603050405020304" pitchFamily="18" charset="0"/>
                <a:cs typeface="Times New Roman" panose="02020603050405020304" pitchFamily="18" charset="0"/>
              </a:rPr>
              <a:t>datu</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apstrādei</a:t>
            </a:r>
            <a:r>
              <a:rPr lang="lv-LV" sz="2000" dirty="0" smtClean="0">
                <a:latin typeface="Times New Roman" panose="02020603050405020304" pitchFamily="18" charset="0"/>
                <a:cs typeface="Times New Roman" panose="02020603050405020304" pitchFamily="18" charset="0"/>
              </a:rPr>
              <a:t>;</a:t>
            </a:r>
            <a:endParaRPr lang="lv-LV" sz="2000" dirty="0">
              <a:latin typeface="Times New Roman" panose="02020603050405020304" pitchFamily="18" charset="0"/>
              <a:cs typeface="Times New Roman" panose="02020603050405020304" pitchFamily="18" charset="0"/>
            </a:endParaRPr>
          </a:p>
          <a:p>
            <a:pPr marL="363538" lvl="1" indent="-363538" algn="just">
              <a:spcBef>
                <a:spcPts val="1200"/>
              </a:spcBef>
              <a:spcAft>
                <a:spcPts val="0"/>
              </a:spcAft>
              <a:buClr>
                <a:srgbClr val="8E001C"/>
              </a:buClr>
              <a:buSzPct val="100000"/>
              <a:buFont typeface="Courier New" panose="02070309020205020404" pitchFamily="49" charset="0"/>
              <a:buChar char="o"/>
            </a:pPr>
            <a:r>
              <a:rPr lang="lv-LV" sz="2000" dirty="0" smtClean="0">
                <a:latin typeface="Times New Roman" panose="02020603050405020304" pitchFamily="18" charset="0"/>
                <a:cs typeface="Times New Roman" panose="02020603050405020304" pitchFamily="18" charset="0"/>
              </a:rPr>
              <a:t>Pacientam (d</a:t>
            </a:r>
            <a:r>
              <a:rPr lang="en-US" sz="2000" dirty="0" err="1" smtClean="0">
                <a:latin typeface="Times New Roman" panose="02020603050405020304" pitchFamily="18" charset="0"/>
                <a:cs typeface="Times New Roman" panose="02020603050405020304" pitchFamily="18" charset="0"/>
              </a:rPr>
              <a:t>atu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subjektam</a:t>
            </a:r>
            <a:r>
              <a:rPr lang="lv-LV"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tiesības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atsaukt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savu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piekrišanu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jebkurā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laikā</a:t>
            </a:r>
            <a:r>
              <a:rPr lang="en-US" sz="2000" dirty="0">
                <a:latin typeface="Times New Roman" panose="02020603050405020304" pitchFamily="18" charset="0"/>
                <a:cs typeface="Times New Roman" panose="02020603050405020304" pitchFamily="18" charset="0"/>
              </a:rPr>
              <a:t>. </a:t>
            </a: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02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01630"/>
            <a:ext cx="10058400" cy="747499"/>
          </a:xfrm>
        </p:spPr>
        <p:txBody>
          <a:bodyPr>
            <a:normAutofit/>
          </a:bodyPr>
          <a:lstStyle/>
          <a:p>
            <a:pPr algn="ctr"/>
            <a:r>
              <a:rPr lang="lv-LV" sz="4000" b="1" dirty="0">
                <a:solidFill>
                  <a:prstClr val="black">
                    <a:lumMod val="75000"/>
                    <a:lumOff val="25000"/>
                  </a:prstClr>
                </a:solidFill>
                <a:latin typeface="Times New Roman" panose="02020603050405020304" pitchFamily="18" charset="0"/>
                <a:cs typeface="Times New Roman" panose="02020603050405020304" pitchFamily="18" charset="0"/>
              </a:rPr>
              <a:t>Informētā piekrišana dalībai pētījumos</a:t>
            </a:r>
            <a:endParaRPr lang="lv-LV" sz="4000" dirty="0"/>
          </a:p>
        </p:txBody>
      </p:sp>
      <p:sp>
        <p:nvSpPr>
          <p:cNvPr id="4" name="Content Placeholder 3"/>
          <p:cNvSpPr>
            <a:spLocks noGrp="1"/>
          </p:cNvSpPr>
          <p:nvPr>
            <p:ph sz="half" idx="2"/>
          </p:nvPr>
        </p:nvSpPr>
        <p:spPr>
          <a:xfrm>
            <a:off x="1097280" y="2229408"/>
            <a:ext cx="3988067" cy="3378200"/>
          </a:xfrm>
        </p:spPr>
        <p:txBody>
          <a:bodyPr>
            <a:normAutofit/>
          </a:bodyPr>
          <a:lstStyle/>
          <a:p>
            <a:r>
              <a:rPr lang="lv-LV" sz="2400" b="1" dirty="0">
                <a:solidFill>
                  <a:schemeClr val="accent1">
                    <a:lumMod val="75000"/>
                  </a:schemeClr>
                </a:solidFill>
                <a:latin typeface="Times New Roman" panose="02020603050405020304" pitchFamily="18" charset="0"/>
                <a:cs typeface="Times New Roman" panose="02020603050405020304" pitchFamily="18" charset="0"/>
              </a:rPr>
              <a:t>Vienkāršā un saprotamā valodā!</a:t>
            </a:r>
          </a:p>
          <a:p>
            <a:r>
              <a:rPr lang="lv-LV" sz="2400" b="1" dirty="0">
                <a:solidFill>
                  <a:schemeClr val="accent1">
                    <a:lumMod val="75000"/>
                  </a:schemeClr>
                </a:solidFill>
                <a:latin typeface="Times New Roman" panose="02020603050405020304" pitchFamily="18" charset="0"/>
                <a:cs typeface="Times New Roman" panose="02020603050405020304" pitchFamily="18" charset="0"/>
              </a:rPr>
              <a:t>Visas informācijas sniegšana!</a:t>
            </a:r>
          </a:p>
          <a:p>
            <a:endParaRPr lang="lv-LV" dirty="0"/>
          </a:p>
        </p:txBody>
      </p:sp>
      <p:sp>
        <p:nvSpPr>
          <p:cNvPr id="6" name="Content Placeholder 5"/>
          <p:cNvSpPr>
            <a:spLocks noGrp="1"/>
          </p:cNvSpPr>
          <p:nvPr>
            <p:ph sz="quarter" idx="4"/>
          </p:nvPr>
        </p:nvSpPr>
        <p:spPr>
          <a:xfrm>
            <a:off x="5542027" y="1981200"/>
            <a:ext cx="5613653" cy="4201787"/>
          </a:xfrm>
        </p:spPr>
        <p:txBody>
          <a:bodyPr>
            <a:normAutofit fontScale="92500" lnSpcReduction="20000"/>
          </a:bodyPr>
          <a:lstStyle/>
          <a:p>
            <a:pPr marL="449263" lvl="0" indent="-449263">
              <a:spcBef>
                <a:spcPts val="600"/>
              </a:spcBef>
              <a:spcAft>
                <a:spcPts val="0"/>
              </a:spcAft>
              <a:buClr>
                <a:srgbClr val="D34817"/>
              </a:buClr>
              <a:buFont typeface="Arial" panose="020B0604020202020204" pitchFamily="34" charset="0"/>
              <a:buChar char="•"/>
            </a:pPr>
            <a:r>
              <a:rPr lang="lv-LV" dirty="0" smtClean="0">
                <a:solidFill>
                  <a:schemeClr val="tx1"/>
                </a:solidFill>
                <a:latin typeface="Times New Roman" panose="02020603050405020304" pitchFamily="18" charset="0"/>
                <a:cs typeface="Times New Roman" panose="02020603050405020304" pitchFamily="18" charset="0"/>
              </a:rPr>
              <a:t>Pētījuma apraksts un dalībnieka </a:t>
            </a:r>
            <a:r>
              <a:rPr lang="lv-LV" dirty="0">
                <a:solidFill>
                  <a:schemeClr val="tx1"/>
                </a:solidFill>
                <a:latin typeface="Times New Roman" panose="02020603050405020304" pitchFamily="18" charset="0"/>
                <a:cs typeface="Times New Roman" panose="02020603050405020304" pitchFamily="18" charset="0"/>
              </a:rPr>
              <a:t>ieguvumi</a:t>
            </a:r>
          </a:p>
          <a:p>
            <a:pPr marL="449263" lvl="0" indent="-449263">
              <a:spcBef>
                <a:spcPts val="600"/>
              </a:spcBef>
              <a:spcAft>
                <a:spcPts val="0"/>
              </a:spcAft>
              <a:buClr>
                <a:srgbClr val="D34817"/>
              </a:buClr>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Pētījuma īstenotājs</a:t>
            </a:r>
          </a:p>
          <a:p>
            <a:pPr marL="449263" lvl="0" indent="-449263">
              <a:spcBef>
                <a:spcPts val="600"/>
              </a:spcBef>
              <a:spcAft>
                <a:spcPts val="0"/>
              </a:spcAft>
              <a:buClr>
                <a:srgbClr val="D34817"/>
              </a:buClr>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Pētījuma </a:t>
            </a:r>
            <a:r>
              <a:rPr lang="lv-LV" dirty="0" smtClean="0">
                <a:solidFill>
                  <a:schemeClr val="tx1"/>
                </a:solidFill>
                <a:latin typeface="Times New Roman" panose="02020603050405020304" pitchFamily="18" charset="0"/>
                <a:cs typeface="Times New Roman" panose="02020603050405020304" pitchFamily="18" charset="0"/>
              </a:rPr>
              <a:t>mērķis</a:t>
            </a:r>
          </a:p>
          <a:p>
            <a:pPr marL="449263" indent="-449263">
              <a:spcBef>
                <a:spcPts val="600"/>
              </a:spcBef>
              <a:spcAft>
                <a:spcPts val="0"/>
              </a:spcAft>
              <a:buClr>
                <a:srgbClr val="D34817"/>
              </a:buClr>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Personu datu apstrādes mērķis</a:t>
            </a:r>
          </a:p>
          <a:p>
            <a:pPr marL="449263" lvl="0" indent="-449263">
              <a:spcBef>
                <a:spcPts val="600"/>
              </a:spcBef>
              <a:spcAft>
                <a:spcPts val="0"/>
              </a:spcAft>
              <a:buClr>
                <a:srgbClr val="D34817"/>
              </a:buClr>
              <a:buFont typeface="Arial" panose="020B0604020202020204" pitchFamily="34" charset="0"/>
              <a:buChar char="•"/>
            </a:pPr>
            <a:r>
              <a:rPr lang="lv-LV" dirty="0" smtClean="0">
                <a:solidFill>
                  <a:schemeClr val="tx1"/>
                </a:solidFill>
                <a:latin typeface="Times New Roman" panose="02020603050405020304" pitchFamily="18" charset="0"/>
                <a:cs typeface="Times New Roman" panose="02020603050405020304" pitchFamily="18" charset="0"/>
              </a:rPr>
              <a:t>Kas </a:t>
            </a:r>
            <a:r>
              <a:rPr lang="lv-LV" dirty="0">
                <a:solidFill>
                  <a:schemeClr val="tx1"/>
                </a:solidFill>
                <a:latin typeface="Times New Roman" panose="02020603050405020304" pitchFamily="18" charset="0"/>
                <a:cs typeface="Times New Roman" panose="02020603050405020304" pitchFamily="18" charset="0"/>
              </a:rPr>
              <a:t>notiks, ja piekritīs </a:t>
            </a:r>
            <a:r>
              <a:rPr lang="lv-LV" dirty="0" smtClean="0">
                <a:solidFill>
                  <a:schemeClr val="tx1"/>
                </a:solidFill>
                <a:latin typeface="Times New Roman" panose="02020603050405020304" pitchFamily="18" charset="0"/>
                <a:cs typeface="Times New Roman" panose="02020603050405020304" pitchFamily="18" charset="0"/>
              </a:rPr>
              <a:t>piedalīties</a:t>
            </a:r>
          </a:p>
          <a:p>
            <a:pPr marL="449263" lvl="0" indent="-449263">
              <a:spcBef>
                <a:spcPts val="600"/>
              </a:spcBef>
              <a:spcAft>
                <a:spcPts val="0"/>
              </a:spcAft>
              <a:buClr>
                <a:srgbClr val="D34817"/>
              </a:buClr>
              <a:buFont typeface="Arial" panose="020B0604020202020204" pitchFamily="34" charset="0"/>
              <a:buChar char="•"/>
            </a:pPr>
            <a:r>
              <a:rPr lang="lv-LV" dirty="0" smtClean="0">
                <a:solidFill>
                  <a:schemeClr val="tx1"/>
                </a:solidFill>
                <a:latin typeface="Times New Roman" panose="02020603050405020304" pitchFamily="18" charset="0"/>
                <a:cs typeface="Times New Roman" panose="02020603050405020304" pitchFamily="18" charset="0"/>
              </a:rPr>
              <a:t>Kā tiks apstrādāti pacienta personas dati</a:t>
            </a:r>
            <a:endParaRPr lang="lv-LV" dirty="0">
              <a:solidFill>
                <a:schemeClr val="tx1"/>
              </a:solidFill>
              <a:latin typeface="Times New Roman" panose="02020603050405020304" pitchFamily="18" charset="0"/>
              <a:cs typeface="Times New Roman" panose="02020603050405020304" pitchFamily="18" charset="0"/>
            </a:endParaRPr>
          </a:p>
          <a:p>
            <a:pPr marL="449263" lvl="0" indent="-449263">
              <a:spcBef>
                <a:spcPts val="600"/>
              </a:spcBef>
              <a:spcAft>
                <a:spcPts val="0"/>
              </a:spcAft>
              <a:buClr>
                <a:srgbClr val="D34817"/>
              </a:buClr>
              <a:buFont typeface="Arial" panose="020B0604020202020204" pitchFamily="34" charset="0"/>
              <a:buChar char="•"/>
            </a:pPr>
            <a:r>
              <a:rPr lang="lv-LV" dirty="0" smtClean="0">
                <a:solidFill>
                  <a:schemeClr val="tx1"/>
                </a:solidFill>
                <a:latin typeface="Times New Roman" panose="02020603050405020304" pitchFamily="18" charset="0"/>
                <a:cs typeface="Times New Roman" panose="02020603050405020304" pitchFamily="18" charset="0"/>
              </a:rPr>
              <a:t>Kam un kādā veidā būs pieejami pacienta personas dati</a:t>
            </a:r>
          </a:p>
          <a:p>
            <a:pPr marL="449263" lvl="0" indent="-449263">
              <a:spcBef>
                <a:spcPts val="600"/>
              </a:spcBef>
              <a:spcAft>
                <a:spcPts val="0"/>
              </a:spcAft>
              <a:buClr>
                <a:srgbClr val="D34817"/>
              </a:buClr>
              <a:buFont typeface="Arial" panose="020B0604020202020204" pitchFamily="34" charset="0"/>
              <a:buChar char="•"/>
            </a:pPr>
            <a:r>
              <a:rPr lang="lv-LV" dirty="0" smtClean="0">
                <a:solidFill>
                  <a:schemeClr val="tx1"/>
                </a:solidFill>
                <a:latin typeface="Times New Roman" panose="02020603050405020304" pitchFamily="18" charset="0"/>
                <a:cs typeface="Times New Roman" panose="02020603050405020304" pitchFamily="18" charset="0"/>
              </a:rPr>
              <a:t>Jautājumi </a:t>
            </a:r>
            <a:r>
              <a:rPr lang="lv-LV" dirty="0">
                <a:solidFill>
                  <a:schemeClr val="tx1"/>
                </a:solidFill>
                <a:latin typeface="Times New Roman" panose="02020603050405020304" pitchFamily="18" charset="0"/>
                <a:cs typeface="Times New Roman" panose="02020603050405020304" pitchFamily="18" charset="0"/>
              </a:rPr>
              <a:t>vai bažas</a:t>
            </a:r>
          </a:p>
          <a:p>
            <a:pPr marL="449263" lvl="0" indent="-449263">
              <a:spcBef>
                <a:spcPts val="600"/>
              </a:spcBef>
              <a:spcAft>
                <a:spcPts val="0"/>
              </a:spcAft>
              <a:buClr>
                <a:srgbClr val="D34817"/>
              </a:buClr>
              <a:buFont typeface="Arial" panose="020B0604020202020204" pitchFamily="34" charset="0"/>
              <a:buChar char="•"/>
            </a:pPr>
            <a:r>
              <a:rPr lang="lv-LV" dirty="0" smtClean="0">
                <a:solidFill>
                  <a:schemeClr val="tx1"/>
                </a:solidFill>
                <a:latin typeface="Times New Roman" panose="02020603050405020304" pitchFamily="18" charset="0"/>
                <a:cs typeface="Times New Roman" panose="02020603050405020304" pitchFamily="18" charset="0"/>
              </a:rPr>
              <a:t>Pētījuma </a:t>
            </a:r>
            <a:r>
              <a:rPr lang="lv-LV" dirty="0">
                <a:solidFill>
                  <a:schemeClr val="tx1"/>
                </a:solidFill>
                <a:latin typeface="Times New Roman" panose="02020603050405020304" pitchFamily="18" charset="0"/>
                <a:cs typeface="Times New Roman" panose="02020603050405020304" pitchFamily="18" charset="0"/>
              </a:rPr>
              <a:t>ilgums un norises vieta</a:t>
            </a:r>
          </a:p>
          <a:p>
            <a:pPr marL="449263" lvl="0" indent="-449263">
              <a:spcBef>
                <a:spcPts val="600"/>
              </a:spcBef>
              <a:spcAft>
                <a:spcPts val="0"/>
              </a:spcAft>
              <a:buClr>
                <a:srgbClr val="D34817"/>
              </a:buClr>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Konfidencialitātes </a:t>
            </a:r>
            <a:r>
              <a:rPr lang="lv-LV" dirty="0" smtClean="0">
                <a:solidFill>
                  <a:schemeClr val="tx1"/>
                </a:solidFill>
                <a:latin typeface="Times New Roman" panose="02020603050405020304" pitchFamily="18" charset="0"/>
                <a:cs typeface="Times New Roman" panose="02020603050405020304" pitchFamily="18" charset="0"/>
              </a:rPr>
              <a:t>nodrošināšana</a:t>
            </a:r>
          </a:p>
          <a:p>
            <a:pPr marL="449263" indent="-449263">
              <a:spcBef>
                <a:spcPts val="600"/>
              </a:spcBef>
              <a:spcAft>
                <a:spcPts val="0"/>
              </a:spcAft>
              <a:buClr>
                <a:srgbClr val="D34817"/>
              </a:buClr>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Riski un neērtības</a:t>
            </a:r>
          </a:p>
          <a:p>
            <a:pPr marL="449263" lvl="0" indent="-449263">
              <a:spcBef>
                <a:spcPts val="600"/>
              </a:spcBef>
              <a:spcAft>
                <a:spcPts val="0"/>
              </a:spcAft>
              <a:buClr>
                <a:srgbClr val="D34817"/>
              </a:buClr>
              <a:buFont typeface="Arial" panose="020B0604020202020204" pitchFamily="34" charset="0"/>
              <a:buChar char="•"/>
            </a:pPr>
            <a:r>
              <a:rPr lang="lv-LV" dirty="0" smtClean="0">
                <a:solidFill>
                  <a:schemeClr val="tx1"/>
                </a:solidFill>
                <a:latin typeface="Times New Roman" panose="02020603050405020304" pitchFamily="18" charset="0"/>
                <a:cs typeface="Times New Roman" panose="02020603050405020304" pitchFamily="18" charset="0"/>
              </a:rPr>
              <a:t>Tiesības atteikties un pārtraukt dalību pētījumā</a:t>
            </a:r>
          </a:p>
          <a:p>
            <a:pPr marL="449263" lvl="0" indent="-449263">
              <a:spcBef>
                <a:spcPts val="600"/>
              </a:spcBef>
              <a:spcAft>
                <a:spcPts val="0"/>
              </a:spcAft>
              <a:buClr>
                <a:srgbClr val="D34817"/>
              </a:buClr>
              <a:buFont typeface="Arial" panose="020B0604020202020204" pitchFamily="34" charset="0"/>
              <a:buChar char="•"/>
            </a:pPr>
            <a:r>
              <a:rPr lang="lv-LV" dirty="0" smtClean="0">
                <a:solidFill>
                  <a:schemeClr val="tx1"/>
                </a:solidFill>
                <a:latin typeface="Times New Roman" panose="02020603050405020304" pitchFamily="18" charset="0"/>
                <a:cs typeface="Times New Roman" panose="02020603050405020304" pitchFamily="18" charset="0"/>
              </a:rPr>
              <a:t>Pētnieka/ārsta/datu speciālista kontakti</a:t>
            </a:r>
            <a:endParaRPr lang="lv-LV" dirty="0">
              <a:solidFill>
                <a:schemeClr val="tx1"/>
              </a:solidFill>
              <a:latin typeface="Times New Roman" panose="02020603050405020304" pitchFamily="18" charset="0"/>
              <a:cs typeface="Times New Roman" panose="02020603050405020304" pitchFamily="18" charset="0"/>
            </a:endParaRPr>
          </a:p>
          <a:p>
            <a:endParaRPr lang="lv-LV" dirty="0"/>
          </a:p>
        </p:txBody>
      </p:sp>
      <p:pic>
        <p:nvPicPr>
          <p:cNvPr id="7" name="Picture 6"/>
          <p:cNvPicPr>
            <a:picLocks noChangeAspect="1"/>
          </p:cNvPicPr>
          <p:nvPr/>
        </p:nvPicPr>
        <p:blipFill>
          <a:blip r:embed="rId2"/>
          <a:stretch>
            <a:fillRect/>
          </a:stretch>
        </p:blipFill>
        <p:spPr>
          <a:xfrm>
            <a:off x="360973" y="286603"/>
            <a:ext cx="2078916" cy="371888"/>
          </a:xfrm>
          <a:prstGeom prst="rect">
            <a:avLst/>
          </a:prstGeom>
        </p:spPr>
      </p:pic>
      <p:pic>
        <p:nvPicPr>
          <p:cNvPr id="9" name="Picture 8"/>
          <p:cNvPicPr>
            <a:picLocks noChangeAspect="1"/>
          </p:cNvPicPr>
          <p:nvPr/>
        </p:nvPicPr>
        <p:blipFill>
          <a:blip r:embed="rId3"/>
          <a:stretch>
            <a:fillRect/>
          </a:stretch>
        </p:blipFill>
        <p:spPr>
          <a:xfrm>
            <a:off x="2053390" y="3918508"/>
            <a:ext cx="1810703" cy="903048"/>
          </a:xfrm>
          <a:prstGeom prst="rect">
            <a:avLst/>
          </a:prstGeom>
        </p:spPr>
      </p:pic>
    </p:spTree>
    <p:extLst>
      <p:ext uri="{BB962C8B-B14F-4D97-AF65-F5344CB8AC3E}">
        <p14:creationId xmlns:p14="http://schemas.microsoft.com/office/powerpoint/2010/main" val="3000052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0531634"/>
              </p:ext>
            </p:extLst>
          </p:nvPr>
        </p:nvGraphicFramePr>
        <p:xfrm>
          <a:off x="272716" y="900391"/>
          <a:ext cx="11397916" cy="5250499"/>
        </p:xfrm>
        <a:graphic>
          <a:graphicData uri="http://schemas.openxmlformats.org/drawingml/2006/table">
            <a:tbl>
              <a:tblPr firstRow="1" firstCol="1" bandRow="1">
                <a:tableStyleId>{2D5ABB26-0587-4C30-8999-92F81FD0307C}</a:tableStyleId>
              </a:tblPr>
              <a:tblGrid>
                <a:gridCol w="2085612">
                  <a:extLst>
                    <a:ext uri="{9D8B030D-6E8A-4147-A177-3AD203B41FA5}">
                      <a16:colId xmlns:a16="http://schemas.microsoft.com/office/drawing/2014/main" val="2408066030"/>
                    </a:ext>
                  </a:extLst>
                </a:gridCol>
                <a:gridCol w="9312304">
                  <a:extLst>
                    <a:ext uri="{9D8B030D-6E8A-4147-A177-3AD203B41FA5}">
                      <a16:colId xmlns:a16="http://schemas.microsoft.com/office/drawing/2014/main" val="3052128539"/>
                    </a:ext>
                  </a:extLst>
                </a:gridCol>
              </a:tblGrid>
              <a:tr h="960493">
                <a:tc>
                  <a:txBody>
                    <a:bodyPr/>
                    <a:lstStyle/>
                    <a:p>
                      <a:pPr algn="r">
                        <a:lnSpc>
                          <a:spcPct val="107000"/>
                        </a:lnSpc>
                        <a:spcAft>
                          <a:spcPts val="0"/>
                        </a:spcAft>
                      </a:pPr>
                      <a:r>
                        <a:rPr lang="lv-LV" sz="1400" b="1" dirty="0">
                          <a:effectLst/>
                          <a:latin typeface="Times New Roman" panose="02020603050405020304" pitchFamily="18" charset="0"/>
                          <a:cs typeface="Times New Roman" panose="02020603050405020304" pitchFamily="18" charset="0"/>
                        </a:rPr>
                        <a:t>CENTRĀLĀ MEDICĪNAS ĒTIKAS KOMITEJA (CMĒK)</a:t>
                      </a:r>
                      <a:endParaRPr lang="lv-LV"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193" marR="28193" marT="0" marB="0" anchor="ctr">
                    <a:lnR w="12700" cap="flat" cmpd="sng" algn="ctr">
                      <a:solidFill>
                        <a:schemeClr val="bg1">
                          <a:lumMod val="65000"/>
                        </a:schemeClr>
                      </a:solidFill>
                      <a:prstDash val="sysDash"/>
                      <a:round/>
                      <a:headEnd type="none" w="med" len="med"/>
                      <a:tailEnd type="none" w="med" len="med"/>
                    </a:lnR>
                    <a:lnB w="12700" cap="flat" cmpd="sng" algn="ctr">
                      <a:solidFill>
                        <a:schemeClr val="bg1">
                          <a:lumMod val="65000"/>
                        </a:schemeClr>
                      </a:solidFill>
                      <a:prstDash val="sysDash"/>
                      <a:round/>
                      <a:headEnd type="none" w="med" len="med"/>
                      <a:tailEnd type="none" w="med" len="med"/>
                    </a:lnB>
                  </a:tcPr>
                </a:tc>
                <a:tc>
                  <a:txBody>
                    <a:bodyPr/>
                    <a:lstStyle/>
                    <a:p>
                      <a:pPr marL="342900" lvl="0" indent="-166688">
                        <a:lnSpc>
                          <a:spcPct val="107000"/>
                        </a:lnSpc>
                        <a:spcAft>
                          <a:spcPts val="0"/>
                        </a:spcAft>
                        <a:buFont typeface="Calibri" panose="020F0502020204030204" pitchFamily="34" charset="0"/>
                        <a:buChar char="-"/>
                      </a:pPr>
                      <a:r>
                        <a:rPr lang="lv-LV" sz="1400" dirty="0" smtClean="0">
                          <a:effectLst/>
                          <a:latin typeface="Times New Roman" panose="02020603050405020304" pitchFamily="18" charset="0"/>
                          <a:cs typeface="Times New Roman" panose="02020603050405020304" pitchFamily="18" charset="0"/>
                        </a:rPr>
                        <a:t>morāles </a:t>
                      </a:r>
                      <a:r>
                        <a:rPr lang="lv-LV" sz="1400" dirty="0">
                          <a:effectLst/>
                          <a:latin typeface="Times New Roman" panose="02020603050405020304" pitchFamily="18" charset="0"/>
                          <a:cs typeface="Times New Roman" panose="02020603050405020304" pitchFamily="18" charset="0"/>
                        </a:rPr>
                        <a:t>un tikumības vērtības un normas [..] ģenētiskajos, dzimuma atlases, transplantācijas un citos </a:t>
                      </a:r>
                      <a:r>
                        <a:rPr lang="lv-LV" sz="1400" u="sng" dirty="0">
                          <a:effectLst/>
                          <a:latin typeface="Times New Roman" panose="02020603050405020304" pitchFamily="18" charset="0"/>
                          <a:cs typeface="Times New Roman" panose="02020603050405020304" pitchFamily="18" charset="0"/>
                        </a:rPr>
                        <a:t>zinātniskajos pētījumos </a:t>
                      </a:r>
                      <a:r>
                        <a:rPr lang="lv-LV" sz="1400" dirty="0">
                          <a:effectLst/>
                          <a:latin typeface="Times New Roman" panose="02020603050405020304" pitchFamily="18" charset="0"/>
                          <a:cs typeface="Times New Roman" panose="02020603050405020304" pitchFamily="18" charset="0"/>
                        </a:rPr>
                        <a:t>(zinātnisko kvalifikāciju apliecina doktora zinātniskais grāds, kuru piešķir Doktora zinātniskā grāda piešķiršanas padome (Promocijas padome). Ārvalstīs iegūta zinātniskā grāda pielīdzināšana notiek saskaņā ar Latvijai saistošiem starp­tautiskajiem līgumiem);</a:t>
                      </a:r>
                    </a:p>
                    <a:p>
                      <a:pPr marL="342900" lvl="0" indent="-166688">
                        <a:lnSpc>
                          <a:spcPct val="107000"/>
                        </a:lnSpc>
                        <a:spcAft>
                          <a:spcPts val="0"/>
                        </a:spcAft>
                        <a:buFont typeface="Calibri" panose="020F0502020204030204" pitchFamily="34" charset="0"/>
                        <a:buChar char="-"/>
                      </a:pPr>
                      <a:r>
                        <a:rPr lang="lv-LV" sz="1400" dirty="0" err="1">
                          <a:effectLst/>
                          <a:latin typeface="Times New Roman" panose="02020603050405020304" pitchFamily="18" charset="0"/>
                          <a:cs typeface="Times New Roman" panose="02020603050405020304" pitchFamily="18" charset="0"/>
                        </a:rPr>
                        <a:t>biomedicīniskos</a:t>
                      </a:r>
                      <a:r>
                        <a:rPr lang="lv-LV" sz="1400" dirty="0">
                          <a:effectLst/>
                          <a:latin typeface="Times New Roman" panose="02020603050405020304" pitchFamily="18" charset="0"/>
                          <a:cs typeface="Times New Roman" panose="02020603050405020304" pitchFamily="18" charset="0"/>
                        </a:rPr>
                        <a:t> pētījumus, kuros iesaistīti cilvēki, atbilstoši medicīnas ētikas normām;</a:t>
                      </a:r>
                    </a:p>
                    <a:p>
                      <a:pPr marL="342900" lvl="0" indent="-166688">
                        <a:lnSpc>
                          <a:spcPct val="107000"/>
                        </a:lnSpc>
                        <a:spcAft>
                          <a:spcPts val="0"/>
                        </a:spcAft>
                        <a:buFont typeface="Calibri" panose="020F0502020204030204" pitchFamily="34" charset="0"/>
                        <a:buChar char="-"/>
                      </a:pPr>
                      <a:r>
                        <a:rPr lang="lv-LV" sz="1400" dirty="0">
                          <a:effectLst/>
                          <a:latin typeface="Times New Roman" panose="02020603050405020304" pitchFamily="18" charset="0"/>
                          <a:cs typeface="Times New Roman" panose="02020603050405020304" pitchFamily="18" charset="0"/>
                        </a:rPr>
                        <a:t>ētikas principu ievērošanu ģenētiskajā izpētē, genoma datu bāzes izveidošanā un tās galvenā apstrādātāja darbībā</a:t>
                      </a:r>
                      <a:r>
                        <a:rPr lang="lv-LV" sz="1400" dirty="0" smtClean="0">
                          <a:effectLst/>
                          <a:latin typeface="Times New Roman" panose="02020603050405020304" pitchFamily="18" charset="0"/>
                          <a:cs typeface="Times New Roman" panose="02020603050405020304" pitchFamily="18" charset="0"/>
                        </a:rPr>
                        <a:t>.</a:t>
                      </a:r>
                      <a:endParaRPr lang="lv-LV" sz="1400" dirty="0">
                        <a:effectLst/>
                        <a:latin typeface="Times New Roman" panose="02020603050405020304" pitchFamily="18" charset="0"/>
                        <a:cs typeface="Times New Roman" panose="02020603050405020304" pitchFamily="18" charset="0"/>
                      </a:endParaRPr>
                    </a:p>
                  </a:txBody>
                  <a:tcPr marL="28193" marR="28193" marT="0" marB="0" anchor="ctr">
                    <a:lnL w="12700" cap="flat" cmpd="sng" algn="ctr">
                      <a:solidFill>
                        <a:schemeClr val="bg1">
                          <a:lumMod val="65000"/>
                        </a:schemeClr>
                      </a:solidFill>
                      <a:prstDash val="sysDash"/>
                      <a:round/>
                      <a:headEnd type="none" w="med" len="med"/>
                      <a:tailEnd type="none" w="med" len="med"/>
                    </a:lnL>
                    <a:lnB w="12700" cap="flat" cmpd="sng" algn="ctr">
                      <a:solidFill>
                        <a:schemeClr val="bg1">
                          <a:lumMod val="65000"/>
                        </a:schemeClr>
                      </a:solidFill>
                      <a:prstDash val="sysDash"/>
                      <a:round/>
                      <a:headEnd type="none" w="med" len="med"/>
                      <a:tailEnd type="none" w="med" len="med"/>
                    </a:lnB>
                  </a:tcPr>
                </a:tc>
                <a:extLst>
                  <a:ext uri="{0D108BD9-81ED-4DB2-BD59-A6C34878D82A}">
                    <a16:rowId xmlns:a16="http://schemas.microsoft.com/office/drawing/2014/main" val="1891693522"/>
                  </a:ext>
                </a:extLst>
              </a:tr>
              <a:tr h="601579">
                <a:tc>
                  <a:txBody>
                    <a:bodyPr/>
                    <a:lstStyle/>
                    <a:p>
                      <a:pPr algn="r">
                        <a:lnSpc>
                          <a:spcPct val="107000"/>
                        </a:lnSpc>
                        <a:spcAft>
                          <a:spcPts val="0"/>
                        </a:spcAft>
                      </a:pPr>
                      <a:r>
                        <a:rPr lang="lv-LV" sz="1400" b="1" dirty="0">
                          <a:effectLst/>
                          <a:latin typeface="Times New Roman" panose="02020603050405020304" pitchFamily="18" charset="0"/>
                          <a:cs typeface="Times New Roman" panose="02020603050405020304" pitchFamily="18" charset="0"/>
                        </a:rPr>
                        <a:t> GENOMA IZPĒTES PADOME</a:t>
                      </a:r>
                      <a:endParaRPr lang="lv-LV"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193" marR="28193" marT="0" marB="0" anchor="ctr">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tc>
                  <a:txBody>
                    <a:bodyPr/>
                    <a:lstStyle/>
                    <a:p>
                      <a:pPr marL="342900" indent="-166688">
                        <a:lnSpc>
                          <a:spcPct val="107000"/>
                        </a:lnSpc>
                        <a:spcAft>
                          <a:spcPts val="0"/>
                        </a:spcAft>
                      </a:pPr>
                      <a:r>
                        <a:rPr lang="lv-LV" sz="1400" dirty="0">
                          <a:effectLst/>
                          <a:latin typeface="Times New Roman" panose="02020603050405020304" pitchFamily="18" charset="0"/>
                          <a:cs typeface="Times New Roman" panose="02020603050405020304" pitchFamily="18" charset="0"/>
                        </a:rPr>
                        <a:t>Ģenētisko izpēti atļauts uzsākt, ja par konkrēto ģenētiskās izpētes programmu vai projektu ir saņemti:</a:t>
                      </a:r>
                    </a:p>
                    <a:p>
                      <a:pPr marL="342900" lvl="0" indent="-166688">
                        <a:lnSpc>
                          <a:spcPct val="107000"/>
                        </a:lnSpc>
                        <a:spcAft>
                          <a:spcPts val="0"/>
                        </a:spcAft>
                        <a:buFont typeface="Calibri" panose="020F0502020204030204" pitchFamily="34" charset="0"/>
                        <a:buChar char="-"/>
                      </a:pPr>
                      <a:r>
                        <a:rPr lang="lv-LV" sz="1400" dirty="0">
                          <a:effectLst/>
                          <a:latin typeface="Times New Roman" panose="02020603050405020304" pitchFamily="18" charset="0"/>
                          <a:cs typeface="Times New Roman" panose="02020603050405020304" pitchFamily="18" charset="0"/>
                        </a:rPr>
                        <a:t>Genoma izpētes padomes pozitīvs atzinums;</a:t>
                      </a:r>
                    </a:p>
                    <a:p>
                      <a:pPr marL="342900" lvl="0" indent="-166688">
                        <a:lnSpc>
                          <a:spcPct val="107000"/>
                        </a:lnSpc>
                        <a:spcAft>
                          <a:spcPts val="0"/>
                        </a:spcAft>
                        <a:buFont typeface="Calibri" panose="020F0502020204030204" pitchFamily="34" charset="0"/>
                        <a:buChar char="-"/>
                      </a:pPr>
                      <a:r>
                        <a:rPr lang="lv-LV" sz="1400" dirty="0">
                          <a:effectLst/>
                          <a:latin typeface="Times New Roman" panose="02020603050405020304" pitchFamily="18" charset="0"/>
                          <a:cs typeface="Times New Roman" panose="02020603050405020304" pitchFamily="18" charset="0"/>
                        </a:rPr>
                        <a:t>CMĒK atļauja</a:t>
                      </a:r>
                      <a:r>
                        <a:rPr lang="lv-LV" sz="1400" dirty="0" smtClean="0">
                          <a:effectLst/>
                          <a:latin typeface="Times New Roman" panose="02020603050405020304" pitchFamily="18" charset="0"/>
                          <a:cs typeface="Times New Roman" panose="02020603050405020304" pitchFamily="18" charset="0"/>
                        </a:rPr>
                        <a:t>.</a:t>
                      </a:r>
                      <a:endParaRPr lang="lv-LV" sz="1400" dirty="0">
                        <a:effectLst/>
                        <a:latin typeface="Times New Roman" panose="02020603050405020304" pitchFamily="18" charset="0"/>
                        <a:cs typeface="Times New Roman" panose="02020603050405020304" pitchFamily="18" charset="0"/>
                      </a:endParaRPr>
                    </a:p>
                  </a:txBody>
                  <a:tcPr marL="28193" marR="28193" marT="0" marB="0" anchor="ctr">
                    <a:lnL w="12700" cap="flat" cmpd="sng" algn="ctr">
                      <a:solidFill>
                        <a:schemeClr val="bg1">
                          <a:lumMod val="65000"/>
                        </a:schemeClr>
                      </a:solidFill>
                      <a:prstDash val="sysDash"/>
                      <a:round/>
                      <a:headEnd type="none" w="med" len="med"/>
                      <a:tailEnd type="none" w="med" len="med"/>
                    </a:lnL>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extLst>
                  <a:ext uri="{0D108BD9-81ED-4DB2-BD59-A6C34878D82A}">
                    <a16:rowId xmlns:a16="http://schemas.microsoft.com/office/drawing/2014/main" val="1606786996"/>
                  </a:ext>
                </a:extLst>
              </a:tr>
              <a:tr h="593558">
                <a:tc>
                  <a:txBody>
                    <a:bodyPr/>
                    <a:lstStyle/>
                    <a:p>
                      <a:pPr algn="r">
                        <a:lnSpc>
                          <a:spcPct val="107000"/>
                        </a:lnSpc>
                        <a:spcAft>
                          <a:spcPts val="0"/>
                        </a:spcAft>
                      </a:pPr>
                      <a:r>
                        <a:rPr lang="lv-LV" sz="1400" b="1" dirty="0">
                          <a:effectLst/>
                          <a:latin typeface="Times New Roman" panose="02020603050405020304" pitchFamily="18" charset="0"/>
                          <a:cs typeface="Times New Roman" panose="02020603050405020304" pitchFamily="18" charset="0"/>
                        </a:rPr>
                        <a:t>SLIMĪBU PROFILAKSES UN KONTROLES CENTRS</a:t>
                      </a:r>
                      <a:endParaRPr lang="lv-LV"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193" marR="28193" marT="0" marB="0" anchor="ctr">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tc>
                  <a:txBody>
                    <a:bodyPr/>
                    <a:lstStyle/>
                    <a:p>
                      <a:pPr marL="176213" indent="0">
                        <a:lnSpc>
                          <a:spcPct val="107000"/>
                        </a:lnSpc>
                        <a:spcAft>
                          <a:spcPts val="0"/>
                        </a:spcAft>
                      </a:pPr>
                      <a:r>
                        <a:rPr lang="lv-LV" sz="1400" dirty="0">
                          <a:effectLst/>
                          <a:latin typeface="Times New Roman" panose="02020603050405020304" pitchFamily="18" charset="0"/>
                          <a:cs typeface="Times New Roman" panose="02020603050405020304" pitchFamily="18" charset="0"/>
                        </a:rPr>
                        <a:t>Izsniedz atļaujas medicīniskajos dokumentos fiksēto pacientu datu izmantošanai </a:t>
                      </a:r>
                      <a:r>
                        <a:rPr lang="lv-LV" sz="1400" u="sng" dirty="0">
                          <a:effectLst/>
                          <a:latin typeface="Times New Roman" panose="02020603050405020304" pitchFamily="18" charset="0"/>
                          <a:cs typeface="Times New Roman" panose="02020603050405020304" pitchFamily="18" charset="0"/>
                        </a:rPr>
                        <a:t>konkrētā</a:t>
                      </a:r>
                      <a:r>
                        <a:rPr lang="lv-LV" sz="1400" dirty="0">
                          <a:effectLst/>
                          <a:latin typeface="Times New Roman" panose="02020603050405020304" pitchFamily="18" charset="0"/>
                          <a:cs typeface="Times New Roman" panose="02020603050405020304" pitchFamily="18" charset="0"/>
                        </a:rPr>
                        <a:t> pētījumā</a:t>
                      </a:r>
                      <a:r>
                        <a:rPr lang="lv-LV" sz="1400" dirty="0" smtClean="0">
                          <a:effectLst/>
                          <a:latin typeface="Times New Roman" panose="02020603050405020304" pitchFamily="18" charset="0"/>
                          <a:cs typeface="Times New Roman" panose="02020603050405020304" pitchFamily="18" charset="0"/>
                        </a:rPr>
                        <a:t>.</a:t>
                      </a:r>
                      <a:endParaRPr lang="lv-LV" sz="1400" dirty="0">
                        <a:effectLst/>
                        <a:latin typeface="Times New Roman" panose="02020603050405020304" pitchFamily="18" charset="0"/>
                        <a:cs typeface="Times New Roman" panose="02020603050405020304" pitchFamily="18" charset="0"/>
                      </a:endParaRPr>
                    </a:p>
                  </a:txBody>
                  <a:tcPr marL="28193" marR="28193" marT="0" marB="0" anchor="ctr">
                    <a:lnL w="12700" cap="flat" cmpd="sng" algn="ctr">
                      <a:solidFill>
                        <a:schemeClr val="bg1">
                          <a:lumMod val="65000"/>
                        </a:schemeClr>
                      </a:solidFill>
                      <a:prstDash val="sysDash"/>
                      <a:round/>
                      <a:headEnd type="none" w="med" len="med"/>
                      <a:tailEnd type="none" w="med" len="med"/>
                    </a:lnL>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extLst>
                  <a:ext uri="{0D108BD9-81ED-4DB2-BD59-A6C34878D82A}">
                    <a16:rowId xmlns:a16="http://schemas.microsoft.com/office/drawing/2014/main" val="4024353964"/>
                  </a:ext>
                </a:extLst>
              </a:tr>
              <a:tr h="943058">
                <a:tc>
                  <a:txBody>
                    <a:bodyPr/>
                    <a:lstStyle/>
                    <a:p>
                      <a:pPr algn="r">
                        <a:lnSpc>
                          <a:spcPct val="107000"/>
                        </a:lnSpc>
                        <a:spcAft>
                          <a:spcPts val="0"/>
                        </a:spcAft>
                      </a:pPr>
                      <a:r>
                        <a:rPr lang="lv-LV" sz="1400" b="1" dirty="0">
                          <a:effectLst/>
                          <a:latin typeface="Times New Roman" panose="02020603050405020304" pitchFamily="18" charset="0"/>
                          <a:cs typeface="Times New Roman" panose="02020603050405020304" pitchFamily="18" charset="0"/>
                        </a:rPr>
                        <a:t>RSU ĒTIKAS KOMITEJA</a:t>
                      </a:r>
                      <a:endParaRPr lang="lv-LV"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193" marR="28193" marT="0" marB="0" anchor="ctr">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tc>
                  <a:txBody>
                    <a:bodyPr/>
                    <a:lstStyle/>
                    <a:p>
                      <a:pPr marL="360363" indent="-184150">
                        <a:lnSpc>
                          <a:spcPct val="107000"/>
                        </a:lnSpc>
                        <a:spcAft>
                          <a:spcPts val="0"/>
                        </a:spcAft>
                      </a:pPr>
                      <a:r>
                        <a:rPr lang="lv-LV" sz="1400" dirty="0" smtClean="0">
                          <a:effectLst/>
                          <a:latin typeface="Times New Roman" panose="02020603050405020304" pitchFamily="18" charset="0"/>
                          <a:cs typeface="Times New Roman" panose="02020603050405020304" pitchFamily="18" charset="0"/>
                        </a:rPr>
                        <a:t>Izvērtē:</a:t>
                      </a:r>
                    </a:p>
                    <a:p>
                      <a:pPr marL="360363" lvl="0" indent="-184150">
                        <a:lnSpc>
                          <a:spcPct val="107000"/>
                        </a:lnSpc>
                        <a:spcAft>
                          <a:spcPts val="0"/>
                        </a:spcAft>
                        <a:buFont typeface="Calibri" panose="020F0502020204030204" pitchFamily="34" charset="0"/>
                        <a:buChar char="-"/>
                      </a:pPr>
                      <a:r>
                        <a:rPr lang="lv-LV" sz="1400" dirty="0" smtClean="0">
                          <a:effectLst/>
                          <a:latin typeface="Times New Roman" panose="02020603050405020304" pitchFamily="18" charset="0"/>
                          <a:cs typeface="Times New Roman" panose="02020603050405020304" pitchFamily="18" charset="0"/>
                        </a:rPr>
                        <a:t>RSU </a:t>
                      </a:r>
                      <a:r>
                        <a:rPr lang="lv-LV" sz="1400" dirty="0">
                          <a:effectLst/>
                          <a:latin typeface="Times New Roman" panose="02020603050405020304" pitchFamily="18" charset="0"/>
                          <a:cs typeface="Times New Roman" panose="02020603050405020304" pitchFamily="18" charset="0"/>
                        </a:rPr>
                        <a:t>un citu augstskolu docētāju un studējošo iesniegumus;</a:t>
                      </a:r>
                    </a:p>
                    <a:p>
                      <a:pPr marL="360363" lvl="0" indent="-184150">
                        <a:lnSpc>
                          <a:spcPct val="107000"/>
                        </a:lnSpc>
                        <a:spcAft>
                          <a:spcPts val="0"/>
                        </a:spcAft>
                        <a:buFont typeface="Calibri" panose="020F0502020204030204" pitchFamily="34" charset="0"/>
                        <a:buChar char="-"/>
                      </a:pPr>
                      <a:r>
                        <a:rPr lang="lv-LV" sz="1400" dirty="0">
                          <a:effectLst/>
                          <a:latin typeface="Times New Roman" panose="02020603050405020304" pitchFamily="18" charset="0"/>
                          <a:cs typeface="Times New Roman" panose="02020603050405020304" pitchFamily="18" charset="0"/>
                        </a:rPr>
                        <a:t>pētījumus saistībā ar profesionālo aprūpi (klīniskie pētījumi);</a:t>
                      </a:r>
                    </a:p>
                    <a:p>
                      <a:pPr marL="360363" lvl="0" indent="-184150">
                        <a:lnSpc>
                          <a:spcPct val="107000"/>
                        </a:lnSpc>
                        <a:spcAft>
                          <a:spcPts val="0"/>
                        </a:spcAft>
                        <a:buFont typeface="Calibri" panose="020F0502020204030204" pitchFamily="34" charset="0"/>
                        <a:buChar char="-"/>
                      </a:pPr>
                      <a:r>
                        <a:rPr lang="lv-LV" sz="1400" dirty="0">
                          <a:effectLst/>
                          <a:latin typeface="Times New Roman" panose="02020603050405020304" pitchFamily="18" charset="0"/>
                          <a:cs typeface="Times New Roman" panose="02020603050405020304" pitchFamily="18" charset="0"/>
                        </a:rPr>
                        <a:t>zinātniskos pētījumus bez tiešas diagnostiskas vai terapeitiskas nozīmes (neklīniskie </a:t>
                      </a:r>
                      <a:r>
                        <a:rPr lang="lv-LV" sz="1400" dirty="0" err="1">
                          <a:effectLst/>
                          <a:latin typeface="Times New Roman" panose="02020603050405020304" pitchFamily="18" charset="0"/>
                          <a:cs typeface="Times New Roman" panose="02020603050405020304" pitchFamily="18" charset="0"/>
                        </a:rPr>
                        <a:t>biomedicīniskie</a:t>
                      </a:r>
                      <a:r>
                        <a:rPr lang="lv-LV" sz="1400" dirty="0">
                          <a:effectLst/>
                          <a:latin typeface="Times New Roman" panose="02020603050405020304" pitchFamily="18" charset="0"/>
                          <a:cs typeface="Times New Roman" panose="02020603050405020304" pitchFamily="18" charset="0"/>
                        </a:rPr>
                        <a:t> pētījumi);</a:t>
                      </a:r>
                    </a:p>
                    <a:p>
                      <a:pPr marL="360363" lvl="0" indent="-184150">
                        <a:lnSpc>
                          <a:spcPct val="107000"/>
                        </a:lnSpc>
                        <a:spcAft>
                          <a:spcPts val="0"/>
                        </a:spcAft>
                        <a:buFont typeface="Calibri" panose="020F0502020204030204" pitchFamily="34" charset="0"/>
                        <a:buChar char="-"/>
                      </a:pPr>
                      <a:r>
                        <a:rPr lang="lv-LV" sz="1400" dirty="0">
                          <a:effectLst/>
                          <a:latin typeface="Times New Roman" panose="02020603050405020304" pitchFamily="18" charset="0"/>
                          <a:cs typeface="Times New Roman" panose="02020603050405020304" pitchFamily="18" charset="0"/>
                        </a:rPr>
                        <a:t>personas datu, konfidencialitātes un privātās dzīves tiesību aizsardzības ievērošanu</a:t>
                      </a:r>
                      <a:r>
                        <a:rPr lang="lv-LV" sz="1400" dirty="0" smtClean="0">
                          <a:effectLst/>
                          <a:latin typeface="Times New Roman" panose="02020603050405020304" pitchFamily="18" charset="0"/>
                          <a:cs typeface="Times New Roman" panose="02020603050405020304" pitchFamily="18" charset="0"/>
                        </a:rPr>
                        <a:t>.</a:t>
                      </a:r>
                      <a:endParaRPr lang="lv-LV" sz="1400" dirty="0">
                        <a:effectLst/>
                        <a:latin typeface="Times New Roman" panose="02020603050405020304" pitchFamily="18" charset="0"/>
                        <a:cs typeface="Times New Roman" panose="02020603050405020304" pitchFamily="18" charset="0"/>
                      </a:endParaRPr>
                    </a:p>
                  </a:txBody>
                  <a:tcPr marL="28193" marR="28193" marT="0" marB="0" anchor="ctr">
                    <a:lnL w="12700" cap="flat" cmpd="sng" algn="ctr">
                      <a:solidFill>
                        <a:schemeClr val="bg1">
                          <a:lumMod val="65000"/>
                        </a:schemeClr>
                      </a:solidFill>
                      <a:prstDash val="sysDash"/>
                      <a:round/>
                      <a:headEnd type="none" w="med" len="med"/>
                      <a:tailEnd type="none" w="med" len="med"/>
                    </a:lnL>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extLst>
                  <a:ext uri="{0D108BD9-81ED-4DB2-BD59-A6C34878D82A}">
                    <a16:rowId xmlns:a16="http://schemas.microsoft.com/office/drawing/2014/main" val="3286678212"/>
                  </a:ext>
                </a:extLst>
              </a:tr>
              <a:tr h="412500">
                <a:tc>
                  <a:txBody>
                    <a:bodyPr/>
                    <a:lstStyle/>
                    <a:p>
                      <a:pPr algn="r">
                        <a:lnSpc>
                          <a:spcPct val="107000"/>
                        </a:lnSpc>
                        <a:spcAft>
                          <a:spcPts val="0"/>
                        </a:spcAft>
                      </a:pPr>
                      <a:r>
                        <a:rPr lang="lv-LV" sz="1400" b="1" dirty="0">
                          <a:effectLst/>
                          <a:latin typeface="Times New Roman" panose="02020603050405020304" pitchFamily="18" charset="0"/>
                          <a:cs typeface="Times New Roman" panose="02020603050405020304" pitchFamily="18" charset="0"/>
                        </a:rPr>
                        <a:t>ZĀĻU VALSTS AĢENTŪRA (ZVA)</a:t>
                      </a:r>
                      <a:endParaRPr lang="lv-LV"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193" marR="28193" marT="0" marB="0" anchor="ctr">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tc>
                  <a:txBody>
                    <a:bodyPr/>
                    <a:lstStyle/>
                    <a:p>
                      <a:pPr marL="176213" indent="0">
                        <a:lnSpc>
                          <a:spcPct val="107000"/>
                        </a:lnSpc>
                        <a:spcAft>
                          <a:spcPts val="0"/>
                        </a:spcAft>
                      </a:pPr>
                      <a:r>
                        <a:rPr lang="lv-LV" sz="1400" dirty="0">
                          <a:effectLst/>
                          <a:latin typeface="Times New Roman" panose="02020603050405020304" pitchFamily="18" charset="0"/>
                          <a:cs typeface="Times New Roman" panose="02020603050405020304" pitchFamily="18" charset="0"/>
                        </a:rPr>
                        <a:t>Lai atklātu vai pārbaudītu pētāmo zāļu klīnisko un farmakoloģisko darbību, nevēlamās blakusparādības utt., jāsaņem ZVA atļauja</a:t>
                      </a:r>
                      <a:r>
                        <a:rPr lang="lv-LV" sz="1400" dirty="0" smtClean="0">
                          <a:effectLst/>
                          <a:latin typeface="Times New Roman" panose="02020603050405020304" pitchFamily="18" charset="0"/>
                          <a:cs typeface="Times New Roman" panose="02020603050405020304" pitchFamily="18" charset="0"/>
                        </a:rPr>
                        <a:t>.</a:t>
                      </a:r>
                      <a:endParaRPr lang="lv-LV" sz="1400" dirty="0">
                        <a:effectLst/>
                        <a:latin typeface="Times New Roman" panose="02020603050405020304" pitchFamily="18" charset="0"/>
                        <a:cs typeface="Times New Roman" panose="02020603050405020304" pitchFamily="18" charset="0"/>
                      </a:endParaRPr>
                    </a:p>
                  </a:txBody>
                  <a:tcPr marL="28193" marR="28193" marT="0" marB="0" anchor="ctr">
                    <a:lnL w="12700" cap="flat" cmpd="sng" algn="ctr">
                      <a:solidFill>
                        <a:schemeClr val="bg1">
                          <a:lumMod val="65000"/>
                        </a:schemeClr>
                      </a:solidFill>
                      <a:prstDash val="sysDash"/>
                      <a:round/>
                      <a:headEnd type="none" w="med" len="med"/>
                      <a:tailEnd type="none" w="med" len="med"/>
                    </a:lnL>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extLst>
                  <a:ext uri="{0D108BD9-81ED-4DB2-BD59-A6C34878D82A}">
                    <a16:rowId xmlns:a16="http://schemas.microsoft.com/office/drawing/2014/main" val="2124418862"/>
                  </a:ext>
                </a:extLst>
              </a:tr>
              <a:tr h="623187">
                <a:tc>
                  <a:txBody>
                    <a:bodyPr/>
                    <a:lstStyle/>
                    <a:p>
                      <a:pPr algn="r">
                        <a:lnSpc>
                          <a:spcPct val="107000"/>
                        </a:lnSpc>
                        <a:spcAft>
                          <a:spcPts val="0"/>
                        </a:spcAft>
                      </a:pPr>
                      <a:r>
                        <a:rPr lang="lv-LV" sz="1400" b="1" dirty="0">
                          <a:effectLst/>
                          <a:latin typeface="Times New Roman" panose="02020603050405020304" pitchFamily="18" charset="0"/>
                          <a:cs typeface="Times New Roman" panose="02020603050405020304" pitchFamily="18" charset="0"/>
                        </a:rPr>
                        <a:t>SLIMNĪCU ZINĀTNISKO INSTITŪCIJU ATĻAUJAS</a:t>
                      </a:r>
                      <a:endParaRPr lang="lv-LV"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193" marR="28193" marT="0" marB="0" anchor="ctr">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tcPr>
                </a:tc>
                <a:tc>
                  <a:txBody>
                    <a:bodyPr/>
                    <a:lstStyle/>
                    <a:p>
                      <a:pPr marL="176213" indent="0">
                        <a:lnSpc>
                          <a:spcPct val="107000"/>
                        </a:lnSpc>
                        <a:spcAft>
                          <a:spcPts val="0"/>
                        </a:spcAft>
                      </a:pPr>
                      <a:r>
                        <a:rPr lang="lv-LV" sz="1400" dirty="0">
                          <a:effectLst/>
                          <a:latin typeface="Times New Roman" panose="02020603050405020304" pitchFamily="18" charset="0"/>
                          <a:cs typeface="Times New Roman" panose="02020603050405020304" pitchFamily="18" charset="0"/>
                        </a:rPr>
                        <a:t>Lai plānoto pētījumu vai kādu tā daļu realizētu ārstniecības iestādē vai slimnīcā, jāsaņem attiecīgās slimnīcas zinātniskās institūcijas atļauja (atbilstoši slimnīcas iekšējos normatīvajos aktos noteiktajai kārtībai) un/vai jānoslēdz attiecīgs sadarbības līgums.</a:t>
                      </a:r>
                      <a:endParaRPr lang="lv-LV"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193" marR="28193" marT="0" marB="0" anchor="ctr">
                    <a:lnL w="12700" cap="flat" cmpd="sng" algn="ctr">
                      <a:solidFill>
                        <a:schemeClr val="bg1">
                          <a:lumMod val="65000"/>
                        </a:schemeClr>
                      </a:solidFill>
                      <a:prstDash val="sysDash"/>
                      <a:round/>
                      <a:headEnd type="none" w="med" len="med"/>
                      <a:tailEnd type="none" w="med" len="med"/>
                    </a:lnL>
                    <a:lnT w="12700" cap="flat" cmpd="sng" algn="ctr">
                      <a:solidFill>
                        <a:schemeClr val="bg1">
                          <a:lumMod val="65000"/>
                        </a:schemeClr>
                      </a:solidFill>
                      <a:prstDash val="sysDash"/>
                      <a:round/>
                      <a:headEnd type="none" w="med" len="med"/>
                      <a:tailEnd type="none" w="med" len="med"/>
                    </a:lnT>
                  </a:tcPr>
                </a:tc>
                <a:extLst>
                  <a:ext uri="{0D108BD9-81ED-4DB2-BD59-A6C34878D82A}">
                    <a16:rowId xmlns:a16="http://schemas.microsoft.com/office/drawing/2014/main" val="2068354536"/>
                  </a:ext>
                </a:extLst>
              </a:tr>
            </a:tbl>
          </a:graphicData>
        </a:graphic>
      </p:graphicFrame>
      <p:sp>
        <p:nvSpPr>
          <p:cNvPr id="3" name="TextBox 2"/>
          <p:cNvSpPr txBox="1"/>
          <p:nvPr/>
        </p:nvSpPr>
        <p:spPr>
          <a:xfrm>
            <a:off x="689811" y="80210"/>
            <a:ext cx="8847221" cy="707886"/>
          </a:xfrm>
          <a:prstGeom prst="rect">
            <a:avLst/>
          </a:prstGeom>
          <a:noFill/>
        </p:spPr>
        <p:txBody>
          <a:bodyPr wrap="square" rtlCol="0">
            <a:spAutoFit/>
          </a:bodyPr>
          <a:lstStyle/>
          <a:p>
            <a:r>
              <a:rPr lang="lv-LV" sz="4000" b="1" dirty="0" smtClean="0">
                <a:solidFill>
                  <a:schemeClr val="tx1">
                    <a:lumMod val="75000"/>
                    <a:lumOff val="25000"/>
                  </a:schemeClr>
                </a:solidFill>
                <a:latin typeface="Times New Roman" panose="02020603050405020304" pitchFamily="18" charset="0"/>
                <a:cs typeface="Times New Roman" panose="02020603050405020304" pitchFamily="18" charset="0"/>
              </a:rPr>
              <a:t>Atļauju saņemšana</a:t>
            </a:r>
            <a:endParaRPr lang="lv-LV" sz="4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745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2906"/>
          <a:stretch/>
        </p:blipFill>
        <p:spPr>
          <a:xfrm rot="2470669">
            <a:off x="9492947" y="4819508"/>
            <a:ext cx="2148307" cy="1847948"/>
          </a:xfrm>
          <a:prstGeom prst="rect">
            <a:avLst/>
          </a:prstGeom>
        </p:spPr>
      </p:pic>
      <p:sp>
        <p:nvSpPr>
          <p:cNvPr id="3" name="Content Placeholder 2"/>
          <p:cNvSpPr>
            <a:spLocks noGrp="1"/>
          </p:cNvSpPr>
          <p:nvPr>
            <p:ph idx="1"/>
          </p:nvPr>
        </p:nvSpPr>
        <p:spPr>
          <a:xfrm>
            <a:off x="5053263" y="274319"/>
            <a:ext cx="6199472" cy="6359091"/>
          </a:xfrm>
        </p:spPr>
        <p:txBody>
          <a:bodyPr>
            <a:noAutofit/>
          </a:bodyPr>
          <a:lstStyle/>
          <a:p>
            <a:r>
              <a:rPr lang="lv-LV" sz="2400" dirty="0" smtClean="0">
                <a:latin typeface="Times New Roman" panose="02020603050405020304" pitchFamily="18" charset="0"/>
                <a:cs typeface="Times New Roman" panose="02020603050405020304" pitchFamily="18" charset="0"/>
              </a:rPr>
              <a:t>Notiek atbilstoši katram pētījumam individuāli:</a:t>
            </a:r>
          </a:p>
          <a:p>
            <a:r>
              <a:rPr lang="lv-LV" sz="2400" dirty="0" smtClean="0">
                <a:latin typeface="Times New Roman" panose="02020603050405020304" pitchFamily="18" charset="0"/>
                <a:cs typeface="Times New Roman" panose="02020603050405020304" pitchFamily="18" charset="0"/>
              </a:rPr>
              <a:t>Sadarbības līgumu slēgšana ar partneriem</a:t>
            </a:r>
          </a:p>
          <a:p>
            <a:r>
              <a:rPr lang="lv-LV" sz="2400" dirty="0" smtClean="0">
                <a:latin typeface="Times New Roman" panose="02020603050405020304" pitchFamily="18" charset="0"/>
                <a:cs typeface="Times New Roman" panose="02020603050405020304" pitchFamily="18" charset="0"/>
              </a:rPr>
              <a:t>Publiskā iepirkuma veikšana par pakalpojumiem un infrastruktūras izmantošanu</a:t>
            </a:r>
          </a:p>
          <a:p>
            <a:r>
              <a:rPr lang="lv-LV" sz="2400" dirty="0" smtClean="0">
                <a:latin typeface="Times New Roman" panose="02020603050405020304" pitchFamily="18" charset="0"/>
                <a:cs typeface="Times New Roman" panose="02020603050405020304" pitchFamily="18" charset="0"/>
              </a:rPr>
              <a:t>Citu līgumu slēgšana, atbilstoši pētījumam, piem., uzņēmuma līgumi, darba līgumi, cita veida sadarbības līgumi</a:t>
            </a:r>
          </a:p>
          <a:p>
            <a:r>
              <a:rPr lang="lv-LV" sz="2400" dirty="0" smtClean="0">
                <a:latin typeface="Times New Roman" panose="02020603050405020304" pitchFamily="18" charset="0"/>
                <a:cs typeface="Times New Roman" panose="02020603050405020304" pitchFamily="18" charset="0"/>
              </a:rPr>
              <a:t>Pacientu piesaiste</a:t>
            </a:r>
          </a:p>
          <a:p>
            <a:r>
              <a:rPr lang="lv-LV" sz="2400" dirty="0" smtClean="0">
                <a:latin typeface="Times New Roman" panose="02020603050405020304" pitchFamily="18" charset="0"/>
                <a:cs typeface="Times New Roman" panose="02020603050405020304" pitchFamily="18" charset="0"/>
              </a:rPr>
              <a:t>Materiāla un datu iegūšana vai saņemšana</a:t>
            </a:r>
          </a:p>
          <a:p>
            <a:r>
              <a:rPr lang="lv-LV" sz="2400" dirty="0" smtClean="0">
                <a:latin typeface="Times New Roman" panose="02020603050405020304" pitchFamily="18" charset="0"/>
                <a:cs typeface="Times New Roman" panose="02020603050405020304" pitchFamily="18" charset="0"/>
              </a:rPr>
              <a:t>Saņemto datu apkopošana, analīze un vērtēšana</a:t>
            </a:r>
          </a:p>
          <a:p>
            <a:r>
              <a:rPr lang="lv-LV" sz="2400" dirty="0" smtClean="0">
                <a:latin typeface="Times New Roman" panose="02020603050405020304" pitchFamily="18" charset="0"/>
                <a:cs typeface="Times New Roman" panose="02020603050405020304" pitchFamily="18" charset="0"/>
              </a:rPr>
              <a:t>Secinājumi un publikācijas</a:t>
            </a:r>
          </a:p>
          <a:p>
            <a:endParaRPr lang="lv-LV" sz="2400" dirty="0">
              <a:latin typeface="Times New Roman" panose="02020603050405020304" pitchFamily="18" charset="0"/>
              <a:cs typeface="Times New Roman" panose="02020603050405020304" pitchFamily="18" charset="0"/>
            </a:endParaRPr>
          </a:p>
          <a:p>
            <a:r>
              <a:rPr lang="lv-LV" sz="2400" b="1" dirty="0" smtClean="0">
                <a:solidFill>
                  <a:schemeClr val="accent1">
                    <a:lumMod val="75000"/>
                  </a:schemeClr>
                </a:solidFill>
                <a:latin typeface="Times New Roman" panose="02020603050405020304" pitchFamily="18" charset="0"/>
                <a:cs typeface="Times New Roman" panose="02020603050405020304" pitchFamily="18" charset="0"/>
              </a:rPr>
              <a:t>Veiksmīgu pētījumu plānošanu </a:t>
            </a:r>
          </a:p>
          <a:p>
            <a:r>
              <a:rPr lang="lv-LV" sz="2400" b="1" dirty="0" smtClean="0">
                <a:solidFill>
                  <a:schemeClr val="accent1">
                    <a:lumMod val="75000"/>
                  </a:schemeClr>
                </a:solidFill>
                <a:latin typeface="Times New Roman" panose="02020603050405020304" pitchFamily="18" charset="0"/>
                <a:cs typeface="Times New Roman" panose="02020603050405020304" pitchFamily="18" charset="0"/>
              </a:rPr>
              <a:t>un realizāciju!!!</a:t>
            </a:r>
            <a:endParaRPr lang="lv-LV"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17095" y="1670858"/>
            <a:ext cx="3200400" cy="3379124"/>
          </a:xfrm>
        </p:spPr>
        <p:txBody>
          <a:bodyPr anchor="ctr">
            <a:normAutofit/>
          </a:bodyPr>
          <a:lstStyle/>
          <a:p>
            <a:pPr algn="r"/>
            <a:r>
              <a:rPr lang="lv-LV" sz="4400" b="1" dirty="0" smtClean="0">
                <a:latin typeface="Times New Roman" panose="02020603050405020304" pitchFamily="18" charset="0"/>
                <a:cs typeface="Times New Roman" panose="02020603050405020304" pitchFamily="18" charset="0"/>
              </a:rPr>
              <a:t>Turpmākās darbības</a:t>
            </a:r>
            <a:endParaRPr lang="lv-LV" sz="4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443252" y="745958"/>
            <a:ext cx="427532" cy="416844"/>
          </a:xfrm>
          <a:prstGeom prst="rect">
            <a:avLst/>
          </a:prstGeom>
        </p:spPr>
      </p:pic>
      <p:pic>
        <p:nvPicPr>
          <p:cNvPr id="6" name="Picture 5"/>
          <p:cNvPicPr>
            <a:picLocks noChangeAspect="1"/>
          </p:cNvPicPr>
          <p:nvPr/>
        </p:nvPicPr>
        <p:blipFill>
          <a:blip r:embed="rId3"/>
          <a:stretch>
            <a:fillRect/>
          </a:stretch>
        </p:blipFill>
        <p:spPr>
          <a:xfrm>
            <a:off x="4443252" y="1277827"/>
            <a:ext cx="427532" cy="416844"/>
          </a:xfrm>
          <a:prstGeom prst="rect">
            <a:avLst/>
          </a:prstGeom>
        </p:spPr>
      </p:pic>
      <p:pic>
        <p:nvPicPr>
          <p:cNvPr id="7" name="Picture 6"/>
          <p:cNvPicPr>
            <a:picLocks noChangeAspect="1"/>
          </p:cNvPicPr>
          <p:nvPr/>
        </p:nvPicPr>
        <p:blipFill>
          <a:blip r:embed="rId3"/>
          <a:stretch>
            <a:fillRect/>
          </a:stretch>
        </p:blipFill>
        <p:spPr>
          <a:xfrm>
            <a:off x="4443252" y="2125579"/>
            <a:ext cx="427532" cy="416844"/>
          </a:xfrm>
          <a:prstGeom prst="rect">
            <a:avLst/>
          </a:prstGeom>
        </p:spPr>
      </p:pic>
      <p:pic>
        <p:nvPicPr>
          <p:cNvPr id="8" name="Picture 7"/>
          <p:cNvPicPr>
            <a:picLocks noChangeAspect="1"/>
          </p:cNvPicPr>
          <p:nvPr/>
        </p:nvPicPr>
        <p:blipFill>
          <a:blip r:embed="rId3"/>
          <a:stretch>
            <a:fillRect/>
          </a:stretch>
        </p:blipFill>
        <p:spPr>
          <a:xfrm>
            <a:off x="4443252" y="3245442"/>
            <a:ext cx="427532" cy="416844"/>
          </a:xfrm>
          <a:prstGeom prst="rect">
            <a:avLst/>
          </a:prstGeom>
        </p:spPr>
      </p:pic>
      <p:pic>
        <p:nvPicPr>
          <p:cNvPr id="9" name="Picture 8"/>
          <p:cNvPicPr>
            <a:picLocks noChangeAspect="1"/>
          </p:cNvPicPr>
          <p:nvPr/>
        </p:nvPicPr>
        <p:blipFill>
          <a:blip r:embed="rId3"/>
          <a:stretch>
            <a:fillRect/>
          </a:stretch>
        </p:blipFill>
        <p:spPr>
          <a:xfrm>
            <a:off x="4443252" y="3793958"/>
            <a:ext cx="427532" cy="416844"/>
          </a:xfrm>
          <a:prstGeom prst="rect">
            <a:avLst/>
          </a:prstGeom>
        </p:spPr>
      </p:pic>
      <p:pic>
        <p:nvPicPr>
          <p:cNvPr id="10" name="Picture 9"/>
          <p:cNvPicPr>
            <a:picLocks noChangeAspect="1"/>
          </p:cNvPicPr>
          <p:nvPr/>
        </p:nvPicPr>
        <p:blipFill>
          <a:blip r:embed="rId3"/>
          <a:stretch>
            <a:fillRect/>
          </a:stretch>
        </p:blipFill>
        <p:spPr>
          <a:xfrm>
            <a:off x="4443252" y="4283243"/>
            <a:ext cx="427532" cy="416844"/>
          </a:xfrm>
          <a:prstGeom prst="rect">
            <a:avLst/>
          </a:prstGeom>
        </p:spPr>
      </p:pic>
      <p:pic>
        <p:nvPicPr>
          <p:cNvPr id="11" name="Picture 10"/>
          <p:cNvPicPr>
            <a:picLocks noChangeAspect="1"/>
          </p:cNvPicPr>
          <p:nvPr/>
        </p:nvPicPr>
        <p:blipFill>
          <a:blip r:embed="rId3"/>
          <a:stretch>
            <a:fillRect/>
          </a:stretch>
        </p:blipFill>
        <p:spPr>
          <a:xfrm>
            <a:off x="4443252" y="4772528"/>
            <a:ext cx="427532" cy="416844"/>
          </a:xfrm>
          <a:prstGeom prst="rect">
            <a:avLst/>
          </a:prstGeom>
        </p:spPr>
      </p:pic>
    </p:spTree>
    <p:extLst>
      <p:ext uri="{BB962C8B-B14F-4D97-AF65-F5344CB8AC3E}">
        <p14:creationId xmlns:p14="http://schemas.microsoft.com/office/powerpoint/2010/main" val="196885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latin typeface="Times New Roman" panose="02020603050405020304" pitchFamily="18" charset="0"/>
                <a:cs typeface="Times New Roman" panose="02020603050405020304" pitchFamily="18" charset="0"/>
              </a:rPr>
              <a:t>Kā strādāt droši?</a:t>
            </a:r>
            <a:endParaRPr lang="lv-LV"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097280" y="1846052"/>
            <a:ext cx="4937760" cy="386402"/>
          </a:xfrm>
        </p:spPr>
        <p:txBody>
          <a:bodyPr/>
          <a:lstStyle/>
          <a:p>
            <a:pPr algn="ctr"/>
            <a:r>
              <a:rPr lang="lv-LV" b="1" dirty="0" err="1" smtClean="0">
                <a:solidFill>
                  <a:srgbClr val="C00000"/>
                </a:solidFill>
                <a:latin typeface="Times New Roman" panose="02020603050405020304" pitchFamily="18" charset="0"/>
                <a:cs typeface="Times New Roman" panose="02020603050405020304" pitchFamily="18" charset="0"/>
              </a:rPr>
              <a:t>Anonimizācija</a:t>
            </a:r>
            <a:endParaRPr lang="lv-LV" b="1" dirty="0">
              <a:solidFill>
                <a:srgbClr val="C0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1097280" y="2232454"/>
            <a:ext cx="4937760" cy="3728080"/>
          </a:xfrm>
        </p:spPr>
        <p:txBody>
          <a:bodyPr>
            <a:normAutofit fontScale="85000" lnSpcReduction="20000"/>
          </a:bodyPr>
          <a:lstStyle/>
          <a:p>
            <a:pPr algn="just"/>
            <a:r>
              <a:rPr lang="lv-LV" dirty="0" err="1">
                <a:latin typeface="Times New Roman" panose="02020603050405020304" pitchFamily="18" charset="0"/>
                <a:cs typeface="Times New Roman" panose="02020603050405020304" pitchFamily="18" charset="0"/>
              </a:rPr>
              <a:t>Anonimizēta</a:t>
            </a:r>
            <a:r>
              <a:rPr lang="lv-LV" dirty="0">
                <a:latin typeface="Times New Roman" panose="02020603050405020304" pitchFamily="18" charset="0"/>
                <a:cs typeface="Times New Roman" panose="02020603050405020304" pitchFamily="18" charset="0"/>
              </a:rPr>
              <a:t> informācija ir tāda, kura nepieļauj identificēt personu, </a:t>
            </a:r>
            <a:r>
              <a:rPr lang="lv-LV" dirty="0" smtClean="0">
                <a:latin typeface="Times New Roman" panose="02020603050405020304" pitchFamily="18" charset="0"/>
                <a:cs typeface="Times New Roman" panose="02020603050405020304" pitchFamily="18" charset="0"/>
              </a:rPr>
              <a:t>uz kuru </a:t>
            </a:r>
            <a:r>
              <a:rPr lang="lv-LV" dirty="0">
                <a:latin typeface="Times New Roman" panose="02020603050405020304" pitchFamily="18" charset="0"/>
                <a:cs typeface="Times New Roman" panose="02020603050405020304" pitchFamily="18" charset="0"/>
              </a:rPr>
              <a:t>attiecās sākotnēji apstrādātā un/vai faktiski </a:t>
            </a:r>
            <a:r>
              <a:rPr lang="lv-LV" dirty="0" smtClean="0">
                <a:latin typeface="Times New Roman" panose="02020603050405020304" pitchFamily="18" charset="0"/>
                <a:cs typeface="Times New Roman" panose="02020603050405020304" pitchFamily="18" charset="0"/>
              </a:rPr>
              <a:t>attiecināmā informācija</a:t>
            </a:r>
            <a:r>
              <a:rPr lang="lv-LV" dirty="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Personas </a:t>
            </a:r>
            <a:r>
              <a:rPr lang="lv-LV" dirty="0">
                <a:latin typeface="Times New Roman" panose="02020603050405020304" pitchFamily="18" charset="0"/>
                <a:cs typeface="Times New Roman" panose="02020603050405020304" pitchFamily="18" charset="0"/>
              </a:rPr>
              <a:t>datu </a:t>
            </a:r>
            <a:r>
              <a:rPr lang="lv-LV" dirty="0" err="1">
                <a:latin typeface="Times New Roman" panose="02020603050405020304" pitchFamily="18" charset="0"/>
                <a:cs typeface="Times New Roman" panose="02020603050405020304" pitchFamily="18" charset="0"/>
              </a:rPr>
              <a:t>anonimizācija</a:t>
            </a:r>
            <a:r>
              <a:rPr lang="lv-LV" dirty="0">
                <a:latin typeface="Times New Roman" panose="02020603050405020304" pitchFamily="18" charset="0"/>
                <a:cs typeface="Times New Roman" panose="02020603050405020304" pitchFamily="18" charset="0"/>
              </a:rPr>
              <a:t> pēc būtības ir </a:t>
            </a:r>
            <a:r>
              <a:rPr lang="lv-LV" dirty="0" smtClean="0">
                <a:latin typeface="Times New Roman" panose="02020603050405020304" pitchFamily="18" charset="0"/>
                <a:cs typeface="Times New Roman" panose="02020603050405020304" pitchFamily="18" charset="0"/>
              </a:rPr>
              <a:t>neatgriezeniska - </a:t>
            </a:r>
            <a:r>
              <a:rPr lang="lv-LV" dirty="0" err="1" smtClean="0">
                <a:latin typeface="Times New Roman" panose="02020603050405020304" pitchFamily="18" charset="0"/>
                <a:cs typeface="Times New Roman" panose="02020603050405020304" pitchFamily="18" charset="0"/>
              </a:rPr>
              <a:t>anonimizācija</a:t>
            </a:r>
            <a:r>
              <a:rPr lang="lv-LV" dirty="0" smtClean="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pielīdzināma informācijas pilnīgai dzēšanai</a:t>
            </a:r>
            <a:r>
              <a:rPr lang="lv-LV"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 Lai noteiktu, vai fiziska persona ir identificējama, būtu jāņem vērā visi līdzekļi, ko </a:t>
            </a:r>
            <a:r>
              <a:rPr lang="lv-LV" dirty="0" smtClean="0">
                <a:latin typeface="Times New Roman" panose="02020603050405020304" pitchFamily="18" charset="0"/>
                <a:cs typeface="Times New Roman" panose="02020603050405020304" pitchFamily="18" charset="0"/>
              </a:rPr>
              <a:t>pārzinis vai </a:t>
            </a:r>
            <a:r>
              <a:rPr lang="lv-LV" dirty="0">
                <a:latin typeface="Times New Roman" panose="02020603050405020304" pitchFamily="18" charset="0"/>
                <a:cs typeface="Times New Roman" panose="02020603050405020304" pitchFamily="18" charset="0"/>
              </a:rPr>
              <a:t>kāda cita persona pamatoti varētu izmantot – piemēram, atsevišķa </a:t>
            </a:r>
            <a:r>
              <a:rPr lang="lv-LV" dirty="0" smtClean="0">
                <a:latin typeface="Times New Roman" panose="02020603050405020304" pitchFamily="18" charset="0"/>
                <a:cs typeface="Times New Roman" panose="02020603050405020304" pitchFamily="18" charset="0"/>
              </a:rPr>
              <a:t>izdalīšana - lai tieši </a:t>
            </a:r>
            <a:r>
              <a:rPr lang="lv-LV" dirty="0">
                <a:latin typeface="Times New Roman" panose="02020603050405020304" pitchFamily="18" charset="0"/>
                <a:cs typeface="Times New Roman" panose="02020603050405020304" pitchFamily="18" charset="0"/>
              </a:rPr>
              <a:t>vai netieši identificētu fizisku personu.</a:t>
            </a:r>
          </a:p>
          <a:p>
            <a:pPr algn="just">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 Lai </a:t>
            </a:r>
            <a:r>
              <a:rPr lang="lv-LV" dirty="0">
                <a:latin typeface="Times New Roman" panose="02020603050405020304" pitchFamily="18" charset="0"/>
                <a:cs typeface="Times New Roman" panose="02020603050405020304" pitchFamily="18" charset="0"/>
              </a:rPr>
              <a:t>pārliecinātos, vai līdzekļus varētu saprātīgi izmantot fiziskas personas </a:t>
            </a:r>
            <a:r>
              <a:rPr lang="lv-LV" dirty="0" smtClean="0">
                <a:latin typeface="Times New Roman" panose="02020603050405020304" pitchFamily="18" charset="0"/>
                <a:cs typeface="Times New Roman" panose="02020603050405020304" pitchFamily="18" charset="0"/>
              </a:rPr>
              <a:t>identificēšanai, būtu </a:t>
            </a:r>
            <a:r>
              <a:rPr lang="lv-LV" dirty="0">
                <a:latin typeface="Times New Roman" panose="02020603050405020304" pitchFamily="18" charset="0"/>
                <a:cs typeface="Times New Roman" panose="02020603050405020304" pitchFamily="18" charset="0"/>
              </a:rPr>
              <a:t>jāņem vērā visi objektīvie faktori, piemēram, identificēšanai </a:t>
            </a:r>
            <a:r>
              <a:rPr lang="lv-LV" dirty="0" smtClean="0">
                <a:latin typeface="Times New Roman" panose="02020603050405020304" pitchFamily="18" charset="0"/>
                <a:cs typeface="Times New Roman" panose="02020603050405020304" pitchFamily="18" charset="0"/>
              </a:rPr>
              <a:t>nepieciešamās izmaksas </a:t>
            </a:r>
            <a:r>
              <a:rPr lang="lv-LV" dirty="0">
                <a:latin typeface="Times New Roman" panose="02020603050405020304" pitchFamily="18" charset="0"/>
                <a:cs typeface="Times New Roman" panose="02020603050405020304" pitchFamily="18" charset="0"/>
              </a:rPr>
              <a:t>un laiks, ņemot vērā apstrādes laikā pieejamo tehnoloģiju un </a:t>
            </a:r>
            <a:r>
              <a:rPr lang="lv-LV" dirty="0" smtClean="0">
                <a:latin typeface="Times New Roman" panose="02020603050405020304" pitchFamily="18" charset="0"/>
                <a:cs typeface="Times New Roman" panose="02020603050405020304" pitchFamily="18" charset="0"/>
              </a:rPr>
              <a:t>tehnoloģiju attīstību</a:t>
            </a:r>
            <a:r>
              <a:rPr lang="lv-LV" dirty="0">
                <a:latin typeface="Times New Roman" panose="02020603050405020304" pitchFamily="18" charset="0"/>
                <a:cs typeface="Times New Roman" panose="02020603050405020304" pitchFamily="18" charset="0"/>
              </a:rPr>
              <a:t>. </a:t>
            </a:r>
            <a:endParaRPr lang="lv-LV" dirty="0" smtClean="0">
              <a:latin typeface="Times New Roman" panose="02020603050405020304" pitchFamily="18" charset="0"/>
              <a:cs typeface="Times New Roman" panose="02020603050405020304" pitchFamily="18" charset="0"/>
            </a:endParaRPr>
          </a:p>
          <a:p>
            <a:endParaRPr lang="lv-LV" dirty="0" smtClean="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6217920" y="1846052"/>
            <a:ext cx="4937760" cy="386402"/>
          </a:xfrm>
        </p:spPr>
        <p:txBody>
          <a:bodyPr/>
          <a:lstStyle/>
          <a:p>
            <a:pPr algn="ctr"/>
            <a:r>
              <a:rPr lang="lv-LV" b="1" dirty="0" err="1" smtClean="0">
                <a:solidFill>
                  <a:srgbClr val="C00000"/>
                </a:solidFill>
                <a:latin typeface="Times New Roman" panose="02020603050405020304" pitchFamily="18" charset="0"/>
                <a:cs typeface="Times New Roman" panose="02020603050405020304" pitchFamily="18" charset="0"/>
              </a:rPr>
              <a:t>Pseidonimizācija</a:t>
            </a:r>
            <a:endParaRPr lang="lv-LV" b="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6217920" y="2232454"/>
            <a:ext cx="4937760" cy="3728080"/>
          </a:xfrm>
        </p:spPr>
        <p:txBody>
          <a:bodyPr>
            <a:normAutofit/>
          </a:bodyPr>
          <a:lstStyle/>
          <a:p>
            <a:pPr algn="just"/>
            <a:r>
              <a:rPr lang="lv-LV" dirty="0" err="1">
                <a:latin typeface="Times New Roman" panose="02020603050405020304" pitchFamily="18" charset="0"/>
                <a:cs typeface="Times New Roman" panose="02020603050405020304" pitchFamily="18" charset="0"/>
              </a:rPr>
              <a:t>Pseidonimizācija</a:t>
            </a:r>
            <a:r>
              <a:rPr lang="lv-LV" dirty="0">
                <a:latin typeface="Times New Roman" panose="02020603050405020304" pitchFamily="18" charset="0"/>
                <a:cs typeface="Times New Roman" panose="02020603050405020304" pitchFamily="18" charset="0"/>
              </a:rPr>
              <a:t> ir identitātes maskēšanas process. Šāda procesa mērķis ir iespēja vākt </a:t>
            </a:r>
            <a:r>
              <a:rPr lang="lv-LV" dirty="0" smtClean="0">
                <a:latin typeface="Times New Roman" panose="02020603050405020304" pitchFamily="18" charset="0"/>
                <a:cs typeface="Times New Roman" panose="02020603050405020304" pitchFamily="18" charset="0"/>
              </a:rPr>
              <a:t>papildu datus</a:t>
            </a:r>
            <a:r>
              <a:rPr lang="lv-LV" dirty="0">
                <a:latin typeface="Times New Roman" panose="02020603050405020304" pitchFamily="18" charset="0"/>
                <a:cs typeface="Times New Roman" panose="02020603050405020304" pitchFamily="18" charset="0"/>
              </a:rPr>
              <a:t>, kas attiecas uz to pašu personu, nezinot tās identitāti.</a:t>
            </a:r>
          </a:p>
          <a:p>
            <a:pPr algn="just">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Tā </a:t>
            </a:r>
            <a:r>
              <a:rPr lang="lv-LV" dirty="0">
                <a:latin typeface="Times New Roman" panose="02020603050405020304" pitchFamily="18" charset="0"/>
                <a:cs typeface="Times New Roman" panose="02020603050405020304" pitchFamily="18" charset="0"/>
              </a:rPr>
              <a:t>samazina iespēju savienot informāciju ar personas identitāti, taču tā ir uzskatāma par </a:t>
            </a:r>
            <a:r>
              <a:rPr lang="lv-LV" dirty="0" smtClean="0">
                <a:latin typeface="Times New Roman" panose="02020603050405020304" pitchFamily="18" charset="0"/>
                <a:cs typeface="Times New Roman" panose="02020603050405020304" pitchFamily="18" charset="0"/>
              </a:rPr>
              <a:t>drošības līdzekli</a:t>
            </a:r>
            <a:r>
              <a:rPr lang="lv-LV" dirty="0">
                <a:latin typeface="Times New Roman" panose="02020603050405020304" pitchFamily="18" charset="0"/>
                <a:cs typeface="Times New Roman" panose="02020603050405020304" pitchFamily="18" charset="0"/>
              </a:rPr>
              <a:t>, nevis </a:t>
            </a:r>
            <a:r>
              <a:rPr lang="lv-LV" dirty="0" err="1">
                <a:latin typeface="Times New Roman" panose="02020603050405020304" pitchFamily="18" charset="0"/>
                <a:cs typeface="Times New Roman" panose="02020603050405020304" pitchFamily="18" charset="0"/>
              </a:rPr>
              <a:t>anonimizācijas</a:t>
            </a:r>
            <a:r>
              <a:rPr lang="lv-LV" dirty="0">
                <a:latin typeface="Times New Roman" panose="02020603050405020304" pitchFamily="18" charset="0"/>
                <a:cs typeface="Times New Roman" panose="02020603050405020304" pitchFamily="18" charset="0"/>
              </a:rPr>
              <a:t> metodi</a:t>
            </a:r>
            <a:r>
              <a:rPr lang="lv-LV"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Pseidonīma </a:t>
            </a:r>
            <a:r>
              <a:rPr lang="lv-LV" dirty="0">
                <a:latin typeface="Times New Roman" panose="02020603050405020304" pitchFamily="18" charset="0"/>
                <a:cs typeface="Times New Roman" panose="02020603050405020304" pitchFamily="18" charset="0"/>
              </a:rPr>
              <a:t>izmantošana nozīmē, ka </a:t>
            </a:r>
            <a:r>
              <a:rPr lang="lv-LV" dirty="0" smtClean="0">
                <a:latin typeface="Times New Roman" panose="02020603050405020304" pitchFamily="18" charset="0"/>
                <a:cs typeface="Times New Roman" panose="02020603050405020304" pitchFamily="18" charset="0"/>
              </a:rPr>
              <a:t>pastāv iespēja </a:t>
            </a:r>
            <a:r>
              <a:rPr lang="lv-LV" dirty="0">
                <a:latin typeface="Times New Roman" panose="02020603050405020304" pitchFamily="18" charset="0"/>
                <a:cs typeface="Times New Roman" panose="02020603050405020304" pitchFamily="18" charset="0"/>
              </a:rPr>
              <a:t>nonākt atpakaļ pie personas un personas identitāti var atklāt, taču </a:t>
            </a:r>
            <a:r>
              <a:rPr lang="lv-LV" dirty="0" smtClean="0">
                <a:latin typeface="Times New Roman" panose="02020603050405020304" pitchFamily="18" charset="0"/>
                <a:cs typeface="Times New Roman" panose="02020603050405020304" pitchFamily="18" charset="0"/>
              </a:rPr>
              <a:t>tikai jau </a:t>
            </a:r>
            <a:r>
              <a:rPr lang="lv-LV" dirty="0">
                <a:latin typeface="Times New Roman" panose="02020603050405020304" pitchFamily="18" charset="0"/>
                <a:cs typeface="Times New Roman" panose="02020603050405020304" pitchFamily="18" charset="0"/>
              </a:rPr>
              <a:t>iepriekš konkretizētos apstākļos. </a:t>
            </a:r>
            <a:endParaRPr lang="lv-LV" dirty="0" smtClean="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60973" y="286603"/>
            <a:ext cx="2078916" cy="371888"/>
          </a:xfrm>
          <a:prstGeom prst="rect">
            <a:avLst/>
          </a:prstGeom>
        </p:spPr>
      </p:pic>
    </p:spTree>
    <p:extLst>
      <p:ext uri="{BB962C8B-B14F-4D97-AF65-F5344CB8AC3E}">
        <p14:creationId xmlns:p14="http://schemas.microsoft.com/office/powerpoint/2010/main" val="28989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latin typeface="Times New Roman" panose="02020603050405020304" pitchFamily="18" charset="0"/>
                <a:cs typeface="Times New Roman" panose="02020603050405020304" pitchFamily="18" charset="0"/>
              </a:rPr>
              <a:t>Svarīgi atcerēties! </a:t>
            </a:r>
            <a:endParaRPr lang="lv-LV"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1097280" y="1944130"/>
            <a:ext cx="4183174" cy="4016404"/>
          </a:xfrm>
        </p:spPr>
        <p:txBody>
          <a:bodyPr/>
          <a:lstStyle/>
          <a:p>
            <a:pPr algn="just"/>
            <a:r>
              <a:rPr lang="lv-LV" dirty="0" smtClean="0">
                <a:solidFill>
                  <a:schemeClr val="tx1"/>
                </a:solidFill>
                <a:latin typeface="Times New Roman" panose="02020603050405020304" pitchFamily="18" charset="0"/>
                <a:cs typeface="Times New Roman" panose="02020603050405020304" pitchFamily="18" charset="0"/>
              </a:rPr>
              <a:t>Tiesiskam pētījumam nepietiek tikai ar Pētījumu ētikas komitejas atļauju! </a:t>
            </a:r>
            <a:endParaRPr lang="lv-LV"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6705600" y="1944130"/>
            <a:ext cx="4450080" cy="4016404"/>
          </a:xfrm>
        </p:spPr>
        <p:txBody>
          <a:bodyPr/>
          <a:lstStyle/>
          <a:p>
            <a:pPr algn="just"/>
            <a:r>
              <a:rPr lang="lv-LV" dirty="0" smtClean="0">
                <a:solidFill>
                  <a:schemeClr val="tx1"/>
                </a:solidFill>
                <a:latin typeface="Times New Roman" panose="02020603050405020304" pitchFamily="18" charset="0"/>
                <a:cs typeface="Times New Roman" panose="02020603050405020304" pitchFamily="18" charset="0"/>
              </a:rPr>
              <a:t>Datu apstrāde nav tikai dokumentu sagatavošana - </a:t>
            </a:r>
            <a:r>
              <a:rPr lang="lv-LV" dirty="0">
                <a:solidFill>
                  <a:schemeClr val="tx1"/>
                </a:solidFill>
                <a:latin typeface="Times New Roman" panose="02020603050405020304" pitchFamily="18" charset="0"/>
                <a:cs typeface="Times New Roman" panose="02020603050405020304" pitchFamily="18" charset="0"/>
              </a:rPr>
              <a:t>datu </a:t>
            </a:r>
            <a:r>
              <a:rPr lang="lv-LV" dirty="0" smtClean="0">
                <a:solidFill>
                  <a:schemeClr val="tx1"/>
                </a:solidFill>
                <a:latin typeface="Times New Roman" panose="02020603050405020304" pitchFamily="18" charset="0"/>
                <a:cs typeface="Times New Roman" panose="02020603050405020304" pitchFamily="18" charset="0"/>
              </a:rPr>
              <a:t>apstrāde ir </a:t>
            </a:r>
            <a:r>
              <a:rPr lang="lv-LV" dirty="0">
                <a:solidFill>
                  <a:schemeClr val="tx1"/>
                </a:solidFill>
                <a:latin typeface="Times New Roman" panose="02020603050405020304" pitchFamily="18" charset="0"/>
                <a:cs typeface="Times New Roman" panose="02020603050405020304" pitchFamily="18" charset="0"/>
              </a:rPr>
              <a:t>jebkāda darbība ar personas datiem: </a:t>
            </a:r>
            <a:r>
              <a:rPr lang="lv-LV" dirty="0">
                <a:solidFill>
                  <a:schemeClr val="accent2"/>
                </a:solidFill>
                <a:latin typeface="Times New Roman" panose="02020603050405020304" pitchFamily="18" charset="0"/>
                <a:cs typeface="Times New Roman" panose="02020603050405020304" pitchFamily="18" charset="0"/>
              </a:rPr>
              <a:t>pacienta intervēšana/uzrunāšana, analīžu veikšana, rādītāju nomērīšana, pētīšana, procedūru nodrošināšana pacientam, pacienta novērošana utt</a:t>
            </a:r>
            <a:r>
              <a:rPr lang="lv-LV" b="1" dirty="0">
                <a:solidFill>
                  <a:schemeClr val="accent2"/>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360973" y="286603"/>
            <a:ext cx="2078916" cy="371888"/>
          </a:xfrm>
          <a:prstGeom prst="rect">
            <a:avLst/>
          </a:prstGeom>
        </p:spPr>
      </p:pic>
      <p:pic>
        <p:nvPicPr>
          <p:cNvPr id="10" name="Picture 9"/>
          <p:cNvPicPr>
            <a:picLocks noChangeAspect="1"/>
          </p:cNvPicPr>
          <p:nvPr/>
        </p:nvPicPr>
        <p:blipFill>
          <a:blip r:embed="rId3"/>
          <a:stretch>
            <a:fillRect/>
          </a:stretch>
        </p:blipFill>
        <p:spPr>
          <a:xfrm>
            <a:off x="7432202" y="3952332"/>
            <a:ext cx="3230699" cy="19291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131" y="2849077"/>
            <a:ext cx="1963652" cy="2777319"/>
          </a:xfrm>
          <a:prstGeom prst="rect">
            <a:avLst/>
          </a:prstGeom>
          <a:ln>
            <a:solidFill>
              <a:schemeClr val="accent5">
                <a:lumMod val="20000"/>
                <a:lumOff val="80000"/>
              </a:schemeClr>
            </a:solidFill>
          </a:ln>
        </p:spPr>
      </p:pic>
    </p:spTree>
    <p:extLst>
      <p:ext uri="{BB962C8B-B14F-4D97-AF65-F5344CB8AC3E}">
        <p14:creationId xmlns:p14="http://schemas.microsoft.com/office/powerpoint/2010/main" val="417589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gn="ctr"/>
            <a:r>
              <a:rPr lang="lv-LV" sz="6000" b="1" dirty="0" smtClean="0">
                <a:latin typeface="Times New Roman" panose="02020603050405020304" pitchFamily="18" charset="0"/>
                <a:cs typeface="Times New Roman" panose="02020603050405020304" pitchFamily="18" charset="0"/>
              </a:rPr>
              <a:t>PALDIES PAR UZMANĪBU!!!</a:t>
            </a:r>
            <a:endParaRPr lang="lv-LV" sz="6000" b="1"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65220" y="3049317"/>
            <a:ext cx="3585411" cy="3379124"/>
          </a:xfrm>
        </p:spPr>
        <p:txBody>
          <a:bodyPr anchor="ctr">
            <a:normAutofit/>
          </a:bodyPr>
          <a:lstStyle/>
          <a:p>
            <a:r>
              <a:rPr lang="lv-LV" sz="4000" b="1" dirty="0" smtClean="0"/>
              <a:t>VIETA JAUTĀJUMIEM…</a:t>
            </a:r>
            <a:endParaRPr lang="lv-LV" sz="4000" b="1" dirty="0"/>
          </a:p>
        </p:txBody>
      </p:sp>
      <p:sp>
        <p:nvSpPr>
          <p:cNvPr id="6" name="Rectangle 5"/>
          <p:cNvSpPr/>
          <p:nvPr/>
        </p:nvSpPr>
        <p:spPr>
          <a:xfrm>
            <a:off x="537411" y="417095"/>
            <a:ext cx="2727157" cy="2743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790"/>
          <a:stretch/>
        </p:blipFill>
        <p:spPr>
          <a:xfrm>
            <a:off x="1095882" y="643288"/>
            <a:ext cx="1610213" cy="2290813"/>
          </a:xfrm>
          <a:prstGeom prst="rect">
            <a:avLst/>
          </a:prstGeom>
        </p:spPr>
      </p:pic>
    </p:spTree>
    <p:extLst>
      <p:ext uri="{BB962C8B-B14F-4D97-AF65-F5344CB8AC3E}">
        <p14:creationId xmlns:p14="http://schemas.microsoft.com/office/powerpoint/2010/main" val="310055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escription: Description: rsu_logo_m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14" y="286603"/>
            <a:ext cx="2075293" cy="37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825431" y="2816281"/>
            <a:ext cx="10058400" cy="1178203"/>
          </a:xfrm>
        </p:spPr>
        <p:txBody>
          <a:bodyPr>
            <a:normAutofit/>
          </a:bodyPr>
          <a:lstStyle/>
          <a:p>
            <a:pPr algn="ctr"/>
            <a:r>
              <a:rPr lang="lv-LV" sz="6600" b="1" dirty="0">
                <a:latin typeface="Times New Roman" panose="02020603050405020304" pitchFamily="18" charset="0"/>
                <a:cs typeface="Times New Roman" panose="02020603050405020304" pitchFamily="18" charset="0"/>
              </a:rPr>
              <a:t>Kas ir personas dati?</a:t>
            </a:r>
            <a:endParaRPr lang="lv-LV" sz="6600" dirty="0"/>
          </a:p>
        </p:txBody>
      </p:sp>
    </p:spTree>
    <p:extLst>
      <p:ext uri="{BB962C8B-B14F-4D97-AF65-F5344CB8AC3E}">
        <p14:creationId xmlns:p14="http://schemas.microsoft.com/office/powerpoint/2010/main" val="1263018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3" y="286603"/>
            <a:ext cx="11441151" cy="1450757"/>
          </a:xfrm>
        </p:spPr>
        <p:txBody>
          <a:bodyPr>
            <a:normAutofit fontScale="90000"/>
          </a:bodyPr>
          <a:lstStyle/>
          <a:p>
            <a:pPr algn="ctr"/>
            <a:r>
              <a:rPr lang="lv-LV"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jebkura informācija, kas attiecas uz identificētu vai identificējamu fizisku </a:t>
            </a:r>
            <a:r>
              <a:rPr lang="lv-LV"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personu</a:t>
            </a:r>
            <a:endParaRPr lang="lv-LV" dirty="0"/>
          </a:p>
        </p:txBody>
      </p:sp>
      <p:graphicFrame>
        <p:nvGraphicFramePr>
          <p:cNvPr id="4" name="Table 3"/>
          <p:cNvGraphicFramePr>
            <a:graphicFrameLocks noGrp="1"/>
          </p:cNvGraphicFramePr>
          <p:nvPr>
            <p:extLst>
              <p:ext uri="{D42A27DB-BD31-4B8C-83A1-F6EECF244321}">
                <p14:modId xmlns:p14="http://schemas.microsoft.com/office/powerpoint/2010/main" val="962944441"/>
              </p:ext>
            </p:extLst>
          </p:nvPr>
        </p:nvGraphicFramePr>
        <p:xfrm>
          <a:off x="915637" y="1890545"/>
          <a:ext cx="10525513" cy="4276079"/>
        </p:xfrm>
        <a:graphic>
          <a:graphicData uri="http://schemas.openxmlformats.org/drawingml/2006/table">
            <a:tbl>
              <a:tblPr firstRow="1" bandRow="1">
                <a:tableStyleId>{2D5ABB26-0587-4C30-8999-92F81FD0307C}</a:tableStyleId>
              </a:tblPr>
              <a:tblGrid>
                <a:gridCol w="3101495">
                  <a:extLst>
                    <a:ext uri="{9D8B030D-6E8A-4147-A177-3AD203B41FA5}">
                      <a16:colId xmlns:a16="http://schemas.microsoft.com/office/drawing/2014/main" val="3119271393"/>
                    </a:ext>
                  </a:extLst>
                </a:gridCol>
                <a:gridCol w="7424018">
                  <a:extLst>
                    <a:ext uri="{9D8B030D-6E8A-4147-A177-3AD203B41FA5}">
                      <a16:colId xmlns:a16="http://schemas.microsoft.com/office/drawing/2014/main" val="2972453497"/>
                    </a:ext>
                  </a:extLst>
                </a:gridCol>
              </a:tblGrid>
              <a:tr h="875286">
                <a:tc>
                  <a:txBody>
                    <a:bodyPr/>
                    <a:lstStyle/>
                    <a:p>
                      <a:pPr algn="r"/>
                      <a:r>
                        <a:rPr lang="lv-LV" sz="2000" b="1" dirty="0" smtClean="0">
                          <a:latin typeface="Times New Roman" panose="02020603050405020304" pitchFamily="18" charset="0"/>
                          <a:cs typeface="Times New Roman" panose="02020603050405020304" pitchFamily="18" charset="0"/>
                        </a:rPr>
                        <a:t>fiziska persona </a:t>
                      </a:r>
                      <a:endParaRPr lang="lv-LV" sz="2000" b="1" dirty="0">
                        <a:latin typeface="Times New Roman" panose="02020603050405020304" pitchFamily="18" charset="0"/>
                        <a:cs typeface="Times New Roman" panose="02020603050405020304" pitchFamily="18" charset="0"/>
                      </a:endParaRPr>
                    </a:p>
                  </a:txBody>
                  <a:tcPr anchor="ctr">
                    <a:lnR w="12700" cap="flat" cmpd="sng" algn="ctr">
                      <a:solidFill>
                        <a:schemeClr val="bg1">
                          <a:lumMod val="65000"/>
                        </a:schemeClr>
                      </a:solidFill>
                      <a:prstDash val="sysDash"/>
                      <a:round/>
                      <a:headEnd type="none" w="med" len="med"/>
                      <a:tailEnd type="none" w="med" len="med"/>
                    </a:lnR>
                    <a:lnB w="12700" cap="flat" cmpd="sng" algn="ctr">
                      <a:solidFill>
                        <a:schemeClr val="bg1">
                          <a:lumMod val="65000"/>
                        </a:schemeClr>
                      </a:solidFill>
                      <a:prstDash val="sysDash"/>
                      <a:round/>
                      <a:headEnd type="none" w="med" len="med"/>
                      <a:tailEnd type="none" w="med" len="med"/>
                    </a:lnB>
                  </a:tcPr>
                </a:tc>
                <a:tc>
                  <a:txBody>
                    <a:bodyPr/>
                    <a:lstStyle/>
                    <a:p>
                      <a:r>
                        <a:rPr lang="lv-LV" sz="2000" dirty="0" smtClean="0">
                          <a:latin typeface="Times New Roman" panose="02020603050405020304" pitchFamily="18" charset="0"/>
                          <a:cs typeface="Times New Roman" panose="02020603050405020304" pitchFamily="18" charset="0"/>
                        </a:rPr>
                        <a:t>dzīva persona, izņemot gadījumus, kad pacientu datus aizsargā arī pēc nāves, atbilstoši Pacientu tiesību likumam</a:t>
                      </a:r>
                      <a:endParaRPr lang="lv-LV" sz="2000" dirty="0">
                        <a:latin typeface="Times New Roman" panose="02020603050405020304" pitchFamily="18" charset="0"/>
                        <a:cs typeface="Times New Roman" panose="02020603050405020304" pitchFamily="18" charset="0"/>
                      </a:endParaRPr>
                    </a:p>
                  </a:txBody>
                  <a:tcPr anchor="ctr">
                    <a:lnL w="12700" cap="flat" cmpd="sng" algn="ctr">
                      <a:solidFill>
                        <a:schemeClr val="bg1">
                          <a:lumMod val="65000"/>
                        </a:schemeClr>
                      </a:solidFill>
                      <a:prstDash val="sysDash"/>
                      <a:round/>
                      <a:headEnd type="none" w="med" len="med"/>
                      <a:tailEnd type="none" w="med" len="med"/>
                    </a:lnL>
                    <a:lnB w="12700" cap="flat" cmpd="sng" algn="ctr">
                      <a:solidFill>
                        <a:schemeClr val="bg1">
                          <a:lumMod val="65000"/>
                        </a:schemeClr>
                      </a:solidFill>
                      <a:prstDash val="sysDash"/>
                      <a:round/>
                      <a:headEnd type="none" w="med" len="med"/>
                      <a:tailEnd type="none" w="med" len="med"/>
                    </a:lnB>
                  </a:tcPr>
                </a:tc>
                <a:extLst>
                  <a:ext uri="{0D108BD9-81ED-4DB2-BD59-A6C34878D82A}">
                    <a16:rowId xmlns:a16="http://schemas.microsoft.com/office/drawing/2014/main" val="935273279"/>
                  </a:ext>
                </a:extLst>
              </a:tr>
              <a:tr h="1496256">
                <a:tc>
                  <a:txBody>
                    <a:bodyPr/>
                    <a:lstStyle/>
                    <a:p>
                      <a:pPr algn="r"/>
                      <a:r>
                        <a:rPr lang="lv-LV" sz="2000" b="1" dirty="0" smtClean="0">
                          <a:latin typeface="Times New Roman" panose="02020603050405020304" pitchFamily="18" charset="0"/>
                          <a:cs typeface="Times New Roman" panose="02020603050405020304" pitchFamily="18" charset="0"/>
                        </a:rPr>
                        <a:t>jebkura informācija </a:t>
                      </a:r>
                      <a:endParaRPr lang="lv-LV" sz="2000" b="1" dirty="0">
                        <a:latin typeface="Times New Roman" panose="02020603050405020304" pitchFamily="18" charset="0"/>
                        <a:cs typeface="Times New Roman" panose="02020603050405020304" pitchFamily="18" charset="0"/>
                      </a:endParaRPr>
                    </a:p>
                  </a:txBody>
                  <a:tcPr anchor="ctr">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tc>
                  <a:txBody>
                    <a:bodyPr/>
                    <a:lstStyle/>
                    <a:p>
                      <a:r>
                        <a:rPr lang="lv-LV" sz="2000" dirty="0" smtClean="0">
                          <a:latin typeface="Times New Roman" panose="02020603050405020304" pitchFamily="18" charset="0"/>
                          <a:cs typeface="Times New Roman" panose="02020603050405020304" pitchFamily="18" charset="0"/>
                        </a:rPr>
                        <a:t>norāda, ka personas dati ir informācija ne tikai par personas privāto dzīvi, bet arī informācija par veselības stāvokli, izskatu, vecumu, telefona numuru, dzīvesvietas adresi vai jebkādu informāciju, kas attiecas konkrētu personu (arī tad, ja informācija ir subjektīva)</a:t>
                      </a:r>
                      <a:endParaRPr lang="lv-LV" sz="2000" dirty="0">
                        <a:latin typeface="Times New Roman" panose="02020603050405020304" pitchFamily="18" charset="0"/>
                        <a:cs typeface="Times New Roman" panose="02020603050405020304" pitchFamily="18" charset="0"/>
                      </a:endParaRPr>
                    </a:p>
                  </a:txBody>
                  <a:tcPr anchor="ctr">
                    <a:lnL w="12700" cap="flat" cmpd="sng" algn="ctr">
                      <a:solidFill>
                        <a:schemeClr val="bg1">
                          <a:lumMod val="65000"/>
                        </a:schemeClr>
                      </a:solidFill>
                      <a:prstDash val="sysDash"/>
                      <a:round/>
                      <a:headEnd type="none" w="med" len="med"/>
                      <a:tailEnd type="none" w="med" len="med"/>
                    </a:lnL>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extLst>
                  <a:ext uri="{0D108BD9-81ED-4DB2-BD59-A6C34878D82A}">
                    <a16:rowId xmlns:a16="http://schemas.microsoft.com/office/drawing/2014/main" val="3926948698"/>
                  </a:ext>
                </a:extLst>
              </a:tr>
              <a:tr h="858317">
                <a:tc>
                  <a:txBody>
                    <a:bodyPr/>
                    <a:lstStyle/>
                    <a:p>
                      <a:pPr algn="r"/>
                      <a:r>
                        <a:rPr lang="lv-LV" sz="2000" b="1" dirty="0" smtClean="0">
                          <a:latin typeface="Times New Roman" panose="02020603050405020304" pitchFamily="18" charset="0"/>
                          <a:cs typeface="Times New Roman" panose="02020603050405020304" pitchFamily="18" charset="0"/>
                        </a:rPr>
                        <a:t>identificēta</a:t>
                      </a:r>
                      <a:endParaRPr lang="lv-LV" sz="2000" b="1" dirty="0">
                        <a:latin typeface="Times New Roman" panose="02020603050405020304" pitchFamily="18" charset="0"/>
                        <a:cs typeface="Times New Roman" panose="02020603050405020304" pitchFamily="18" charset="0"/>
                      </a:endParaRPr>
                    </a:p>
                  </a:txBody>
                  <a:tcPr anchor="ctr">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tc>
                  <a:txBody>
                    <a:bodyPr/>
                    <a:lstStyle/>
                    <a:p>
                      <a:r>
                        <a:rPr lang="lv-LV" sz="2000" dirty="0" smtClean="0">
                          <a:latin typeface="Times New Roman" panose="02020603050405020304" pitchFamily="18" charset="0"/>
                          <a:cs typeface="Times New Roman" panose="02020603050405020304" pitchFamily="18" charset="0"/>
                        </a:rPr>
                        <a:t>ir zināms vārds un uzvārds, personas kods vai cita informācija, kas nepārprotami norāda uz vienu konkrētu personu</a:t>
                      </a:r>
                      <a:endParaRPr lang="lv-LV" sz="2000" dirty="0">
                        <a:latin typeface="Times New Roman" panose="02020603050405020304" pitchFamily="18" charset="0"/>
                        <a:cs typeface="Times New Roman" panose="02020603050405020304" pitchFamily="18" charset="0"/>
                      </a:endParaRPr>
                    </a:p>
                  </a:txBody>
                  <a:tcPr anchor="ctr">
                    <a:lnL w="12700" cap="flat" cmpd="sng" algn="ctr">
                      <a:solidFill>
                        <a:schemeClr val="bg1">
                          <a:lumMod val="65000"/>
                        </a:schemeClr>
                      </a:solidFill>
                      <a:prstDash val="sysDash"/>
                      <a:round/>
                      <a:headEnd type="none" w="med" len="med"/>
                      <a:tailEnd type="none" w="med" len="med"/>
                    </a:lnL>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tcPr>
                </a:tc>
                <a:extLst>
                  <a:ext uri="{0D108BD9-81ED-4DB2-BD59-A6C34878D82A}">
                    <a16:rowId xmlns:a16="http://schemas.microsoft.com/office/drawing/2014/main" val="4111156727"/>
                  </a:ext>
                </a:extLst>
              </a:tr>
              <a:tr h="1046220">
                <a:tc>
                  <a:txBody>
                    <a:bodyPr/>
                    <a:lstStyle/>
                    <a:p>
                      <a:pPr algn="r"/>
                      <a:r>
                        <a:rPr lang="lv-LV" sz="2000" b="1" dirty="0" smtClean="0">
                          <a:latin typeface="Times New Roman" panose="02020603050405020304" pitchFamily="18" charset="0"/>
                          <a:cs typeface="Times New Roman" panose="02020603050405020304" pitchFamily="18" charset="0"/>
                        </a:rPr>
                        <a:t>identificējama</a:t>
                      </a:r>
                      <a:endParaRPr lang="lv-LV" sz="2000" b="1" dirty="0">
                        <a:latin typeface="Times New Roman" panose="02020603050405020304" pitchFamily="18" charset="0"/>
                        <a:cs typeface="Times New Roman" panose="02020603050405020304" pitchFamily="18" charset="0"/>
                      </a:endParaRPr>
                    </a:p>
                  </a:txBody>
                  <a:tcPr anchor="ctr">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tcPr>
                </a:tc>
                <a:tc>
                  <a:txBody>
                    <a:bodyPr/>
                    <a:lstStyle/>
                    <a:p>
                      <a:r>
                        <a:rPr lang="lv-LV" sz="2000" dirty="0" smtClean="0">
                          <a:latin typeface="Times New Roman" panose="02020603050405020304" pitchFamily="18" charset="0"/>
                          <a:cs typeface="Times New Roman" panose="02020603050405020304" pitchFamily="18" charset="0"/>
                        </a:rPr>
                        <a:t>nav identificēta persona, bet to ir iespējams identificēt, ja apvieno vairākus identifikatorus, piemēram, vārds, vecums, dzīvesvietas adrese, telefons</a:t>
                      </a:r>
                      <a:endParaRPr lang="lv-LV" sz="2000" dirty="0">
                        <a:latin typeface="Times New Roman" panose="02020603050405020304" pitchFamily="18" charset="0"/>
                        <a:cs typeface="Times New Roman" panose="02020603050405020304" pitchFamily="18" charset="0"/>
                      </a:endParaRPr>
                    </a:p>
                  </a:txBody>
                  <a:tcPr anchor="ctr">
                    <a:lnL w="12700" cap="flat" cmpd="sng" algn="ctr">
                      <a:solidFill>
                        <a:schemeClr val="bg1">
                          <a:lumMod val="65000"/>
                        </a:schemeClr>
                      </a:solidFill>
                      <a:prstDash val="sysDash"/>
                      <a:round/>
                      <a:headEnd type="none" w="med" len="med"/>
                      <a:tailEnd type="none" w="med" len="med"/>
                    </a:lnL>
                    <a:lnT w="12700" cap="flat" cmpd="sng" algn="ctr">
                      <a:solidFill>
                        <a:schemeClr val="bg1">
                          <a:lumMod val="65000"/>
                        </a:schemeClr>
                      </a:solidFill>
                      <a:prstDash val="sysDash"/>
                      <a:round/>
                      <a:headEnd type="none" w="med" len="med"/>
                      <a:tailEnd type="none" w="med" len="med"/>
                    </a:lnT>
                  </a:tcPr>
                </a:tc>
                <a:extLst>
                  <a:ext uri="{0D108BD9-81ED-4DB2-BD59-A6C34878D82A}">
                    <a16:rowId xmlns:a16="http://schemas.microsoft.com/office/drawing/2014/main" val="799248984"/>
                  </a:ext>
                </a:extLst>
              </a:tr>
            </a:tbl>
          </a:graphicData>
        </a:graphic>
      </p:graphicFrame>
    </p:spTree>
    <p:extLst>
      <p:ext uri="{BB962C8B-B14F-4D97-AF65-F5344CB8AC3E}">
        <p14:creationId xmlns:p14="http://schemas.microsoft.com/office/powerpoint/2010/main" val="401804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29613"/>
            <a:ext cx="10058400" cy="916121"/>
          </a:xfrm>
        </p:spPr>
        <p:txBody>
          <a:bodyPr>
            <a:normAutofit/>
          </a:bodyPr>
          <a:lstStyle/>
          <a:p>
            <a:pPr algn="ctr">
              <a:lnSpc>
                <a:spcPct val="107000"/>
              </a:lnSpc>
              <a:spcBef>
                <a:spcPts val="300"/>
              </a:spcBef>
              <a:spcAft>
                <a:spcPts val="300"/>
              </a:spcAft>
            </a:pPr>
            <a:r>
              <a:rPr lang="lv-LV" sz="4000" b="1" dirty="0">
                <a:latin typeface="Times New Roman" panose="02020603050405020304" pitchFamily="18" charset="0"/>
                <a:ea typeface="Calibri" panose="020F0502020204030204" pitchFamily="34" charset="0"/>
                <a:cs typeface="Times New Roman" panose="02020603050405020304" pitchFamily="18" charset="0"/>
              </a:rPr>
              <a:t>Visbiežāk izmantotie identifikatori</a:t>
            </a:r>
            <a:r>
              <a:rPr lang="lv-LV" sz="40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Content Placeholder 2"/>
          <p:cNvSpPr>
            <a:spLocks noGrp="1"/>
          </p:cNvSpPr>
          <p:nvPr>
            <p:ph idx="1"/>
          </p:nvPr>
        </p:nvSpPr>
        <p:spPr/>
        <p:txBody>
          <a:bodyPr/>
          <a:lstStyle/>
          <a:p>
            <a:pPr algn="just">
              <a:lnSpc>
                <a:spcPct val="107000"/>
              </a:lnSpc>
              <a:spcBef>
                <a:spcPts val="300"/>
              </a:spcBef>
              <a:spcAft>
                <a:spcPts val="300"/>
              </a:spcAft>
            </a:pPr>
            <a:endParaRPr lang="lv-LV"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endParaRPr lang="lv-LV" b="1" u="sng"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endParaRPr lang="lv-LV" b="1" u="sng"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endParaRPr lang="lv-LV" b="1" u="sng"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300"/>
              </a:spcBef>
              <a:spcAft>
                <a:spcPts val="300"/>
              </a:spcAft>
              <a:buNone/>
            </a:pPr>
            <a:endParaRPr lang="lv-LV" b="1" u="sng"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709169" y="1845734"/>
            <a:ext cx="7703436" cy="1908298"/>
          </a:xfrm>
          <a:prstGeom prst="rect">
            <a:avLst/>
          </a:prstGeom>
        </p:spPr>
      </p:pic>
      <p:pic>
        <p:nvPicPr>
          <p:cNvPr id="5" name="Picture 4"/>
          <p:cNvPicPr>
            <a:picLocks noChangeAspect="1"/>
          </p:cNvPicPr>
          <p:nvPr/>
        </p:nvPicPr>
        <p:blipFill rotWithShape="1">
          <a:blip r:embed="rId3"/>
          <a:srcRect l="6831" t="8041" r="5220" b="5141"/>
          <a:stretch/>
        </p:blipFill>
        <p:spPr>
          <a:xfrm>
            <a:off x="959004" y="4194202"/>
            <a:ext cx="6289289" cy="1661533"/>
          </a:xfrm>
          <a:prstGeom prst="rect">
            <a:avLst/>
          </a:prstGeom>
        </p:spPr>
      </p:pic>
      <p:pic>
        <p:nvPicPr>
          <p:cNvPr id="6" name="Picture 5"/>
          <p:cNvPicPr>
            <a:picLocks noChangeAspect="1"/>
          </p:cNvPicPr>
          <p:nvPr/>
        </p:nvPicPr>
        <p:blipFill>
          <a:blip r:embed="rId4"/>
          <a:stretch>
            <a:fillRect/>
          </a:stretch>
        </p:blipFill>
        <p:spPr>
          <a:xfrm>
            <a:off x="418640" y="322664"/>
            <a:ext cx="2078916" cy="371888"/>
          </a:xfrm>
          <a:prstGeom prst="rect">
            <a:avLst/>
          </a:prstGeom>
        </p:spPr>
      </p:pic>
      <p:sp>
        <p:nvSpPr>
          <p:cNvPr id="7" name="Rectangle 6"/>
          <p:cNvSpPr/>
          <p:nvPr/>
        </p:nvSpPr>
        <p:spPr>
          <a:xfrm>
            <a:off x="6926276" y="4370665"/>
            <a:ext cx="3990767" cy="1277914"/>
          </a:xfrm>
          <a:prstGeom prst="rect">
            <a:avLst/>
          </a:prstGeom>
        </p:spPr>
        <p:txBody>
          <a:bodyPr wrap="square">
            <a:spAutoFit/>
          </a:bodyPr>
          <a:lstStyle/>
          <a:p>
            <a:pPr algn="ctr">
              <a:lnSpc>
                <a:spcPct val="107000"/>
              </a:lnSpc>
              <a:spcBef>
                <a:spcPts val="300"/>
              </a:spcBef>
              <a:spcAft>
                <a:spcPts val="300"/>
              </a:spcAft>
            </a:pPr>
            <a:r>
              <a:rPr lang="lv-LV" sz="3600" b="1" u="sng"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Īpašo </a:t>
            </a:r>
            <a:r>
              <a:rPr lang="lv-LV" sz="36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kategoriju personas dati</a:t>
            </a:r>
            <a:endParaRPr lang="lv-LV" sz="3600" dirty="0">
              <a:solidFill>
                <a:srgbClr val="C00000"/>
              </a:solidFill>
            </a:endParaRPr>
          </a:p>
        </p:txBody>
      </p:sp>
    </p:spTree>
    <p:extLst>
      <p:ext uri="{BB962C8B-B14F-4D97-AF65-F5344CB8AC3E}">
        <p14:creationId xmlns:p14="http://schemas.microsoft.com/office/powerpoint/2010/main" val="2088417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a:r>
              <a:rPr lang="lv-LV" b="1" dirty="0">
                <a:latin typeface="Times New Roman" panose="02020603050405020304" pitchFamily="18" charset="0"/>
                <a:cs typeface="Times New Roman" panose="02020603050405020304" pitchFamily="18" charset="0"/>
              </a:rPr>
              <a:t>Īpašo kategoriju personas </a:t>
            </a:r>
            <a:r>
              <a:rPr lang="lv-LV" b="1" dirty="0" smtClean="0">
                <a:latin typeface="Times New Roman" panose="02020603050405020304" pitchFamily="18" charset="0"/>
                <a:cs typeface="Times New Roman" panose="02020603050405020304" pitchFamily="18" charset="0"/>
              </a:rPr>
              <a:t>dati</a:t>
            </a:r>
            <a:endParaRPr lang="lv-LV"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6237925" y="2775979"/>
            <a:ext cx="5349586" cy="1946564"/>
          </a:xfrm>
          <a:prstGeom prst="rect">
            <a:avLst/>
          </a:prstGeom>
          <a:ln w="19050">
            <a:solidFill>
              <a:schemeClr val="accent2">
                <a:lumMod val="60000"/>
                <a:lumOff val="40000"/>
              </a:schemeClr>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2" indent="0" algn="just">
              <a:spcBef>
                <a:spcPts val="300"/>
              </a:spcBef>
              <a:spcAft>
                <a:spcPts val="0"/>
              </a:spcAft>
              <a:buFont typeface="Wingdings" pitchFamily="2" charset="2"/>
              <a:buNone/>
            </a:pPr>
            <a:endParaRPr lang="lv-LV" sz="2400" dirty="0" smtClean="0">
              <a:latin typeface="Century Gothic" panose="020B0502020202020204" pitchFamily="34" charset="0"/>
              <a:cs typeface="Calibri" panose="020F0502020204030204" pitchFamily="34" charset="0"/>
            </a:endParaRPr>
          </a:p>
          <a:p>
            <a:pPr marL="360363" indent="-360363">
              <a:spcBef>
                <a:spcPts val="300"/>
              </a:spcBef>
              <a:buClr>
                <a:srgbClr val="8E001C"/>
              </a:buClr>
              <a:buSzPct val="100000"/>
              <a:buFont typeface="Courier New" panose="02070309020205020404" pitchFamily="49" charset="0"/>
              <a:buChar char="o"/>
            </a:pPr>
            <a:r>
              <a:rPr lang="lv-LV" sz="2400" b="1" dirty="0" smtClean="0">
                <a:latin typeface="Century Gothic" panose="020B0502020202020204" pitchFamily="34" charset="0"/>
                <a:cs typeface="Calibri" panose="020F0502020204030204" pitchFamily="34" charset="0"/>
              </a:rPr>
              <a:t>Atsevišķi regulā izcelta datu kategorija</a:t>
            </a:r>
          </a:p>
          <a:p>
            <a:pPr marL="360363" indent="-360363">
              <a:spcBef>
                <a:spcPts val="300"/>
              </a:spcBef>
              <a:buClr>
                <a:srgbClr val="8E001C"/>
              </a:buClr>
              <a:buSzPct val="100000"/>
              <a:buFont typeface="Courier New" panose="02070309020205020404" pitchFamily="49" charset="0"/>
              <a:buChar char="o"/>
            </a:pPr>
            <a:r>
              <a:rPr lang="lv-LV" sz="2400" b="1" dirty="0" smtClean="0">
                <a:latin typeface="Century Gothic" panose="020B0502020202020204" pitchFamily="34" charset="0"/>
                <a:cs typeface="Calibri" panose="020F0502020204030204" pitchFamily="34" charset="0"/>
              </a:rPr>
              <a:t>Uz šo datu apstrādi attiecās īpaši noteikumi</a:t>
            </a:r>
          </a:p>
          <a:p>
            <a:pPr marL="0" indent="0">
              <a:buFont typeface="Wingdings" pitchFamily="2" charset="2"/>
              <a:buNone/>
            </a:pPr>
            <a:endParaRPr lang="lv-LV" dirty="0">
              <a:latin typeface="Century Gothic" panose="020B0502020202020204" pitchFamily="34" charset="0"/>
            </a:endParaRPr>
          </a:p>
        </p:txBody>
      </p:sp>
      <p:sp>
        <p:nvSpPr>
          <p:cNvPr id="4" name="Rectangle 3"/>
          <p:cNvSpPr/>
          <p:nvPr/>
        </p:nvSpPr>
        <p:spPr>
          <a:xfrm>
            <a:off x="546410" y="1863118"/>
            <a:ext cx="5386039" cy="4524315"/>
          </a:xfrm>
          <a:prstGeom prst="rect">
            <a:avLst/>
          </a:prstGeom>
        </p:spPr>
        <p:txBody>
          <a:bodyPr wrap="square">
            <a:spAutoFit/>
          </a:bodyPr>
          <a:lstStyle/>
          <a:p>
            <a:pPr marL="0" lvl="2" indent="0">
              <a:spcBef>
                <a:spcPts val="300"/>
              </a:spcBef>
              <a:spcAft>
                <a:spcPts val="0"/>
              </a:spcAft>
              <a:buFont typeface="Calibri" pitchFamily="34" charset="0"/>
              <a:buNone/>
            </a:pPr>
            <a:r>
              <a:rPr lang="lv-LV" sz="3500" dirty="0">
                <a:latin typeface="Times New Roman" panose="02020603050405020304" pitchFamily="18" charset="0"/>
                <a:cs typeface="Times New Roman" panose="02020603050405020304" pitchFamily="18" charset="0"/>
              </a:rPr>
              <a:t>Personas dati, kas norāda personas rasi, etnisko izcelsmi, reliģisko, filozofisko un politisko pārliecību, dalību arodbiedrībās, kā arī sniedz informāciju par personas veselību vai seksuālo dzīvi</a:t>
            </a:r>
          </a:p>
        </p:txBody>
      </p:sp>
    </p:spTree>
    <p:extLst>
      <p:ext uri="{BB962C8B-B14F-4D97-AF65-F5344CB8AC3E}">
        <p14:creationId xmlns:p14="http://schemas.microsoft.com/office/powerpoint/2010/main" val="1810536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981548" y="2459441"/>
            <a:ext cx="10058400" cy="1178203"/>
          </a:xfrm>
          <a:prstGeom prst="rect">
            <a:avLst/>
          </a:prstGeom>
        </p:spPr>
        <p:txBody>
          <a:bodyP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lv-LV" sz="6600" b="1" dirty="0" smtClean="0">
                <a:solidFill>
                  <a:schemeClr val="tx1"/>
                </a:solidFill>
                <a:latin typeface="Times New Roman" panose="02020603050405020304" pitchFamily="18" charset="0"/>
                <a:cs typeface="Times New Roman" panose="02020603050405020304" pitchFamily="18" charset="0"/>
              </a:rPr>
              <a:t>Kas ir personas datu apstrāde?</a:t>
            </a:r>
            <a:endParaRPr lang="lv-LV" sz="6600" dirty="0">
              <a:solidFill>
                <a:schemeClr val="tx1"/>
              </a:solidFill>
            </a:endParaRPr>
          </a:p>
        </p:txBody>
      </p:sp>
    </p:spTree>
    <p:extLst>
      <p:ext uri="{BB962C8B-B14F-4D97-AF65-F5344CB8AC3E}">
        <p14:creationId xmlns:p14="http://schemas.microsoft.com/office/powerpoint/2010/main" val="397971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7" y="436221"/>
            <a:ext cx="10058400" cy="990228"/>
          </a:xfrm>
        </p:spPr>
        <p:txBody>
          <a:bodyPr/>
          <a:lstStyle/>
          <a:p>
            <a:pPr algn="ctr"/>
            <a:r>
              <a:rPr lang="lv-LV"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Personas datu apstrāde </a:t>
            </a:r>
            <a:r>
              <a:rPr lang="lv-LV"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ir</a:t>
            </a:r>
            <a:endParaRPr lang="lv-LV" b="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1211019" y="5274526"/>
            <a:ext cx="9944658" cy="1014761"/>
          </a:xfrm>
        </p:spPr>
        <p:txBody>
          <a:bodyPr anchor="b">
            <a:normAutofit fontScale="92500"/>
          </a:bodyPr>
          <a:lstStyle/>
          <a:p>
            <a:pPr algn="ctr"/>
            <a:r>
              <a:rPr lang="lv-LV" dirty="0">
                <a:solidFill>
                  <a:srgbClr val="C00000"/>
                </a:solidFill>
                <a:latin typeface="Century Gothic" panose="020B0502020202020204" pitchFamily="34" charset="0"/>
                <a:cs typeface="Calibri" panose="020F0502020204030204" pitchFamily="34" charset="0"/>
              </a:rPr>
              <a:t>Neattiecas uz personas datu apstrādi, ko fiziskās personas veic personiskām vai mājas un ģimenes vajadzībām, turklāt personas dati netiek izpaus­ti trešajām personām</a:t>
            </a:r>
            <a:r>
              <a:rPr lang="lv-LV" dirty="0" smtClean="0">
                <a:solidFill>
                  <a:srgbClr val="C00000"/>
                </a:solidFill>
                <a:latin typeface="Century Gothic" panose="020B0502020202020204" pitchFamily="34" charset="0"/>
                <a:cs typeface="Calibri" panose="020F0502020204030204" pitchFamily="34" charset="0"/>
              </a:rPr>
              <a:t>.</a:t>
            </a:r>
            <a:endParaRPr lang="lv-LV" dirty="0">
              <a:solidFill>
                <a:srgbClr val="C00000"/>
              </a:solidFill>
            </a:endParaRPr>
          </a:p>
        </p:txBody>
      </p:sp>
      <p:sp>
        <p:nvSpPr>
          <p:cNvPr id="5" name="Content Placeholder 3"/>
          <p:cNvSpPr>
            <a:spLocks noGrp="1"/>
          </p:cNvSpPr>
          <p:nvPr>
            <p:ph sz="half" idx="1"/>
          </p:nvPr>
        </p:nvSpPr>
        <p:spPr>
          <a:xfrm>
            <a:off x="1211018" y="1868037"/>
            <a:ext cx="9944659" cy="3529154"/>
          </a:xfrm>
          <a:ln w="12700">
            <a:noFill/>
            <a:prstDash val="dash"/>
          </a:ln>
        </p:spPr>
        <p:txBody>
          <a:bodyPr>
            <a:normAutofit fontScale="92500"/>
          </a:bodyPr>
          <a:lstStyle/>
          <a:p>
            <a:pPr marL="0" indent="0" algn="ctr">
              <a:lnSpc>
                <a:spcPct val="100000"/>
              </a:lnSpc>
              <a:spcBef>
                <a:spcPts val="300"/>
              </a:spcBef>
              <a:buNone/>
            </a:pPr>
            <a:r>
              <a:rPr lang="lv-LV" sz="43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jebkura </a:t>
            </a:r>
            <a:r>
              <a:rPr lang="lv-LV" sz="43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ar personas datiem veikta darbība, ieskaitot datu vākšanu, reģistrēšanu, ievadīšanu, glabāšanu, sakārtošanu, pārveidošanu, izmantošanu, nodošanu, pārraidīšanu un izpaušanu, bloķēšanu vai </a:t>
            </a:r>
            <a:r>
              <a:rPr lang="lv-LV" sz="43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dzēšanu</a:t>
            </a:r>
            <a:endParaRPr lang="lv-LV" dirty="0" smtClean="0">
              <a:solidFill>
                <a:schemeClr val="tx1"/>
              </a:solidFill>
              <a:latin typeface="Century Gothic" panose="020B0502020202020204" pitchFamily="34" charset="0"/>
              <a:cs typeface="Calibri" panose="020F0502020204030204" pitchFamily="34" charset="0"/>
            </a:endParaRPr>
          </a:p>
          <a:p>
            <a:pPr marL="0" indent="0">
              <a:lnSpc>
                <a:spcPct val="100000"/>
              </a:lnSpc>
              <a:buNone/>
            </a:pPr>
            <a:endParaRPr lang="lv-LV" dirty="0" smtClean="0">
              <a:solidFill>
                <a:schemeClr val="tx1"/>
              </a:solidFill>
            </a:endParaRPr>
          </a:p>
          <a:p>
            <a:pPr marL="0" indent="0">
              <a:lnSpc>
                <a:spcPct val="100000"/>
              </a:lnSpc>
              <a:buNone/>
            </a:pPr>
            <a:endParaRPr lang="lv-LV" dirty="0">
              <a:solidFill>
                <a:schemeClr val="tx1"/>
              </a:solidFill>
            </a:endParaRPr>
          </a:p>
        </p:txBody>
      </p:sp>
    </p:spTree>
    <p:extLst>
      <p:ext uri="{BB962C8B-B14F-4D97-AF65-F5344CB8AC3E}">
        <p14:creationId xmlns:p14="http://schemas.microsoft.com/office/powerpoint/2010/main" val="371301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789" y="312233"/>
            <a:ext cx="7192537" cy="6356195"/>
          </a:xfrm>
        </p:spPr>
        <p:txBody>
          <a:bodyPr>
            <a:normAutofit/>
          </a:bodyPr>
          <a:lstStyle/>
          <a:p>
            <a:pPr marL="539750" indent="-539750" algn="just">
              <a:spcAft>
                <a:spcPts val="0"/>
              </a:spcAft>
              <a:buClr>
                <a:srgbClr val="8E001C"/>
              </a:buClr>
              <a:buFont typeface="Courier New" panose="02070309020205020404" pitchFamily="49" charset="0"/>
              <a:buChar char="o"/>
            </a:pPr>
            <a:r>
              <a:rPr lang="lv-LV" sz="3000" dirty="0">
                <a:solidFill>
                  <a:schemeClr val="tx1"/>
                </a:solidFill>
                <a:latin typeface="Times New Roman" panose="02020603050405020304" pitchFamily="18" charset="0"/>
                <a:cs typeface="Times New Roman" panose="02020603050405020304" pitchFamily="18" charset="0"/>
              </a:rPr>
              <a:t>Dati tiek godīgi un likumīgi apstrādāti</a:t>
            </a:r>
          </a:p>
          <a:p>
            <a:pPr marL="539750" indent="-539750" algn="just">
              <a:spcAft>
                <a:spcPts val="0"/>
              </a:spcAft>
              <a:buClr>
                <a:srgbClr val="8E001C"/>
              </a:buClr>
              <a:buFont typeface="Courier New" panose="02070309020205020404" pitchFamily="49" charset="0"/>
              <a:buChar char="o"/>
            </a:pPr>
            <a:r>
              <a:rPr lang="lv-LV" sz="3000" dirty="0">
                <a:solidFill>
                  <a:schemeClr val="tx1"/>
                </a:solidFill>
                <a:latin typeface="Times New Roman" panose="02020603050405020304" pitchFamily="18" charset="0"/>
                <a:cs typeface="Times New Roman" panose="02020603050405020304" pitchFamily="18" charset="0"/>
              </a:rPr>
              <a:t>Datu apstrāde tiek veikta konkrētam mērķiem un saskaņā ar tiem</a:t>
            </a:r>
          </a:p>
          <a:p>
            <a:pPr marL="539750" indent="-539750" algn="just">
              <a:spcAft>
                <a:spcPts val="0"/>
              </a:spcAft>
              <a:buClr>
                <a:srgbClr val="8E001C"/>
              </a:buClr>
              <a:buFont typeface="Courier New" panose="02070309020205020404" pitchFamily="49" charset="0"/>
              <a:buChar char="o"/>
            </a:pPr>
            <a:r>
              <a:rPr lang="lv-LV" sz="3000" dirty="0">
                <a:solidFill>
                  <a:schemeClr val="tx1"/>
                </a:solidFill>
                <a:latin typeface="Times New Roman" panose="02020603050405020304" pitchFamily="18" charset="0"/>
                <a:cs typeface="Times New Roman" panose="02020603050405020304" pitchFamily="18" charset="0"/>
              </a:rPr>
              <a:t>Dati ir adekvāti un nav pārmērīgi</a:t>
            </a:r>
          </a:p>
          <a:p>
            <a:pPr marL="539750" indent="-539750" algn="just">
              <a:spcAft>
                <a:spcPts val="0"/>
              </a:spcAft>
              <a:buClr>
                <a:srgbClr val="8E001C"/>
              </a:buClr>
              <a:buFont typeface="Courier New" panose="02070309020205020404" pitchFamily="49" charset="0"/>
              <a:buChar char="o"/>
            </a:pPr>
            <a:r>
              <a:rPr lang="lv-LV" sz="3000" dirty="0">
                <a:solidFill>
                  <a:schemeClr val="tx1"/>
                </a:solidFill>
                <a:latin typeface="Times New Roman" panose="02020603050405020304" pitchFamily="18" charset="0"/>
                <a:cs typeface="Times New Roman" panose="02020603050405020304" pitchFamily="18" charset="0"/>
              </a:rPr>
              <a:t>Dati ir precīzi</a:t>
            </a:r>
          </a:p>
          <a:p>
            <a:pPr marL="539750" indent="-539750" algn="just">
              <a:spcAft>
                <a:spcPts val="0"/>
              </a:spcAft>
              <a:buClr>
                <a:srgbClr val="8E001C"/>
              </a:buClr>
              <a:buFont typeface="Courier New" panose="02070309020205020404" pitchFamily="49" charset="0"/>
              <a:buChar char="o"/>
            </a:pPr>
            <a:r>
              <a:rPr lang="lv-LV" sz="3000" dirty="0">
                <a:solidFill>
                  <a:schemeClr val="tx1"/>
                </a:solidFill>
                <a:latin typeface="Times New Roman" panose="02020603050405020304" pitchFamily="18" charset="0"/>
                <a:cs typeface="Times New Roman" panose="02020603050405020304" pitchFamily="18" charset="0"/>
              </a:rPr>
              <a:t>Dati netiek glabāti ilgāk kā nepieciešams mērķa sasniegšanai</a:t>
            </a:r>
          </a:p>
          <a:p>
            <a:pPr marL="539750" indent="-539750" algn="just">
              <a:spcAft>
                <a:spcPts val="0"/>
              </a:spcAft>
              <a:buClr>
                <a:srgbClr val="8E001C"/>
              </a:buClr>
              <a:buFont typeface="Courier New" panose="02070309020205020404" pitchFamily="49" charset="0"/>
              <a:buChar char="o"/>
            </a:pPr>
            <a:r>
              <a:rPr lang="lv-LV" sz="3000" dirty="0">
                <a:solidFill>
                  <a:schemeClr val="tx1"/>
                </a:solidFill>
                <a:latin typeface="Times New Roman" panose="02020603050405020304" pitchFamily="18" charset="0"/>
                <a:cs typeface="Times New Roman" panose="02020603050405020304" pitchFamily="18" charset="0"/>
              </a:rPr>
              <a:t>Dati ir drošībā</a:t>
            </a:r>
          </a:p>
          <a:p>
            <a:pPr marL="539750" indent="-539750" algn="just">
              <a:spcAft>
                <a:spcPts val="0"/>
              </a:spcAft>
              <a:buClr>
                <a:srgbClr val="8E001C"/>
              </a:buClr>
              <a:buFont typeface="Courier New" panose="02070309020205020404" pitchFamily="49" charset="0"/>
              <a:buChar char="o"/>
            </a:pPr>
            <a:r>
              <a:rPr lang="lv-LV" sz="3000" dirty="0">
                <a:solidFill>
                  <a:schemeClr val="tx1"/>
                </a:solidFill>
                <a:latin typeface="Times New Roman" panose="02020603050405020304" pitchFamily="18" charset="0"/>
                <a:cs typeface="Times New Roman" panose="02020603050405020304" pitchFamily="18" charset="0"/>
              </a:rPr>
              <a:t>Dati tiek apstrādāti saskaņā ar datu subjekta tiesībām</a:t>
            </a:r>
          </a:p>
          <a:p>
            <a:pPr marL="539750" indent="-539750" algn="just">
              <a:spcAft>
                <a:spcPts val="0"/>
              </a:spcAft>
              <a:buClr>
                <a:srgbClr val="8E001C"/>
              </a:buClr>
              <a:buFont typeface="Courier New" panose="02070309020205020404" pitchFamily="49" charset="0"/>
              <a:buChar char="o"/>
            </a:pPr>
            <a:r>
              <a:rPr lang="lv-LV" sz="3000" dirty="0">
                <a:solidFill>
                  <a:schemeClr val="tx1"/>
                </a:solidFill>
                <a:latin typeface="Times New Roman" panose="02020603050405020304" pitchFamily="18" charset="0"/>
                <a:cs typeface="Times New Roman" panose="02020603050405020304" pitchFamily="18" charset="0"/>
              </a:rPr>
              <a:t>Dati netiek nodoti trešajām personām bez drošas, adekvātas aizsardzības</a:t>
            </a:r>
          </a:p>
          <a:p>
            <a:endParaRPr lang="lv-LV" dirty="0">
              <a:solidFill>
                <a:schemeClr val="tx1"/>
              </a:solidFill>
            </a:endParaRPr>
          </a:p>
        </p:txBody>
      </p:sp>
      <p:sp>
        <p:nvSpPr>
          <p:cNvPr id="5" name="Title 1"/>
          <p:cNvSpPr>
            <a:spLocks noGrp="1"/>
          </p:cNvSpPr>
          <p:nvPr>
            <p:ph type="body" sz="half" idx="2"/>
          </p:nvPr>
        </p:nvSpPr>
        <p:spPr>
          <a:xfrm>
            <a:off x="245326" y="2269830"/>
            <a:ext cx="3646449" cy="2181179"/>
          </a:xfrm>
        </p:spPr>
        <p:txBody>
          <a:bodyPr>
            <a:noAutofit/>
          </a:bodyPr>
          <a:lstStyle/>
          <a:p>
            <a:pPr algn="r"/>
            <a:r>
              <a:rPr lang="lv-LV" sz="4400" b="1" dirty="0">
                <a:latin typeface="Times New Roman" panose="02020603050405020304" pitchFamily="18" charset="0"/>
                <a:cs typeface="Times New Roman" panose="02020603050405020304" pitchFamily="18" charset="0"/>
              </a:rPr>
              <a:t>Personas datu apstrādes principi</a:t>
            </a:r>
          </a:p>
        </p:txBody>
      </p:sp>
    </p:spTree>
    <p:extLst>
      <p:ext uri="{BB962C8B-B14F-4D97-AF65-F5344CB8AC3E}">
        <p14:creationId xmlns:p14="http://schemas.microsoft.com/office/powerpoint/2010/main" val="1701309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341" y="1714500"/>
            <a:ext cx="11088959" cy="4555093"/>
          </a:xfrm>
          <a:prstGeom prst="rect">
            <a:avLst/>
          </a:prstGeom>
          <a:noFill/>
        </p:spPr>
        <p:txBody>
          <a:bodyPr wrap="square" rtlCol="0">
            <a:spAutoFit/>
          </a:bodyPr>
          <a:lstStyle/>
          <a:p>
            <a:pPr algn="just"/>
            <a:r>
              <a:rPr lang="lv-LV" sz="2600" b="1" dirty="0">
                <a:latin typeface="Times New Roman" panose="02020603050405020304" pitchFamily="18" charset="0"/>
                <a:cs typeface="Times New Roman" panose="02020603050405020304" pitchFamily="18" charset="0"/>
              </a:rPr>
              <a:t>Personas datu pārzinis</a:t>
            </a:r>
          </a:p>
          <a:p>
            <a:pPr algn="just"/>
            <a:r>
              <a:rPr lang="lv-LV" sz="2600" dirty="0">
                <a:latin typeface="Times New Roman" panose="02020603050405020304" pitchFamily="18" charset="0"/>
                <a:cs typeface="Times New Roman" panose="02020603050405020304" pitchFamily="18" charset="0"/>
              </a:rPr>
              <a:t>Fiziska vai juridiska persona, valsts vai pašvaldību institūcija, kas nosaka personas datu apstrādes </a:t>
            </a:r>
            <a:r>
              <a:rPr lang="lv-LV" sz="2600" b="1" dirty="0">
                <a:latin typeface="Times New Roman" panose="02020603050405020304" pitchFamily="18" charset="0"/>
                <a:cs typeface="Times New Roman" panose="02020603050405020304" pitchFamily="18" charset="0"/>
              </a:rPr>
              <a:t>mērķus</a:t>
            </a:r>
            <a:r>
              <a:rPr lang="lv-LV" sz="2600" dirty="0">
                <a:latin typeface="Times New Roman" panose="02020603050405020304" pitchFamily="18" charset="0"/>
                <a:cs typeface="Times New Roman" panose="02020603050405020304" pitchFamily="18" charset="0"/>
              </a:rPr>
              <a:t> un </a:t>
            </a:r>
            <a:r>
              <a:rPr lang="lv-LV" sz="2600" b="1" dirty="0">
                <a:latin typeface="Times New Roman" panose="02020603050405020304" pitchFamily="18" charset="0"/>
                <a:cs typeface="Times New Roman" panose="02020603050405020304" pitchFamily="18" charset="0"/>
              </a:rPr>
              <a:t>līdzekļus</a:t>
            </a:r>
            <a:r>
              <a:rPr lang="lv-LV" sz="2600" dirty="0">
                <a:latin typeface="Times New Roman" panose="02020603050405020304" pitchFamily="18" charset="0"/>
                <a:cs typeface="Times New Roman" panose="02020603050405020304" pitchFamily="18" charset="0"/>
              </a:rPr>
              <a:t>, kā arī atbild par personas datu apstrādi saskaņā ar likumu</a:t>
            </a:r>
            <a:r>
              <a:rPr lang="lv-LV" sz="2600" dirty="0" smtClean="0">
                <a:latin typeface="Times New Roman" panose="02020603050405020304" pitchFamily="18" charset="0"/>
                <a:cs typeface="Times New Roman" panose="02020603050405020304" pitchFamily="18" charset="0"/>
              </a:rPr>
              <a:t>;</a:t>
            </a:r>
          </a:p>
          <a:p>
            <a:pPr algn="just">
              <a:spcBef>
                <a:spcPts val="1200"/>
              </a:spcBef>
            </a:pPr>
            <a:r>
              <a:rPr lang="lv-LV" sz="2600" b="1" dirty="0" smtClean="0">
                <a:latin typeface="Times New Roman" panose="02020603050405020304" pitchFamily="18" charset="0"/>
                <a:cs typeface="Times New Roman" panose="02020603050405020304" pitchFamily="18" charset="0"/>
              </a:rPr>
              <a:t>Personas </a:t>
            </a:r>
            <a:r>
              <a:rPr lang="lv-LV" sz="2600" b="1" dirty="0">
                <a:latin typeface="Times New Roman" panose="02020603050405020304" pitchFamily="18" charset="0"/>
                <a:cs typeface="Times New Roman" panose="02020603050405020304" pitchFamily="18" charset="0"/>
              </a:rPr>
              <a:t>datu apstrādātājs</a:t>
            </a:r>
          </a:p>
          <a:p>
            <a:pPr algn="just"/>
            <a:r>
              <a:rPr lang="lv-LV" sz="2600" dirty="0">
                <a:latin typeface="Times New Roman" panose="02020603050405020304" pitchFamily="18" charset="0"/>
                <a:cs typeface="Times New Roman" panose="02020603050405020304" pitchFamily="18" charset="0"/>
              </a:rPr>
              <a:t>Fiziska vai juridiska persona, kam pārzinis uztic veikt datu apstrādi</a:t>
            </a:r>
          </a:p>
          <a:p>
            <a:pPr algn="just">
              <a:spcBef>
                <a:spcPts val="1200"/>
              </a:spcBef>
            </a:pPr>
            <a:r>
              <a:rPr lang="lv-LV" sz="2600" b="1" dirty="0" smtClean="0">
                <a:latin typeface="Times New Roman" panose="02020603050405020304" pitchFamily="18" charset="0"/>
                <a:cs typeface="Times New Roman" panose="02020603050405020304" pitchFamily="18" charset="0"/>
              </a:rPr>
              <a:t>Personas </a:t>
            </a:r>
            <a:r>
              <a:rPr lang="lv-LV" sz="2600" b="1" dirty="0">
                <a:latin typeface="Times New Roman" panose="02020603050405020304" pitchFamily="18" charset="0"/>
                <a:cs typeface="Times New Roman" panose="02020603050405020304" pitchFamily="18" charset="0"/>
              </a:rPr>
              <a:t>datu saņēmējs</a:t>
            </a:r>
          </a:p>
          <a:p>
            <a:pPr algn="just"/>
            <a:r>
              <a:rPr lang="lv-LV" sz="2600" dirty="0">
                <a:latin typeface="Times New Roman" panose="02020603050405020304" pitchFamily="18" charset="0"/>
                <a:cs typeface="Times New Roman" panose="02020603050405020304" pitchFamily="18" charset="0"/>
              </a:rPr>
              <a:t>Fiziska vai juridiska persona, kurai tiek izpausti dati (arī </a:t>
            </a:r>
            <a:r>
              <a:rPr lang="lv-LV" sz="2600" b="1" dirty="0">
                <a:latin typeface="Times New Roman" panose="02020603050405020304" pitchFamily="18" charset="0"/>
                <a:cs typeface="Times New Roman" panose="02020603050405020304" pitchFamily="18" charset="0"/>
              </a:rPr>
              <a:t>darbinieks</a:t>
            </a:r>
            <a:r>
              <a:rPr lang="lv-LV" sz="2600" dirty="0">
                <a:latin typeface="Times New Roman" panose="02020603050405020304" pitchFamily="18" charset="0"/>
                <a:cs typeface="Times New Roman" panose="02020603050405020304" pitchFamily="18" charset="0"/>
              </a:rPr>
              <a:t>)</a:t>
            </a:r>
          </a:p>
          <a:p>
            <a:pPr algn="just">
              <a:spcBef>
                <a:spcPts val="1200"/>
              </a:spcBef>
            </a:pPr>
            <a:r>
              <a:rPr lang="lv-LV" sz="2600" b="1" dirty="0" smtClean="0">
                <a:latin typeface="Times New Roman" panose="02020603050405020304" pitchFamily="18" charset="0"/>
                <a:cs typeface="Times New Roman" panose="02020603050405020304" pitchFamily="18" charset="0"/>
              </a:rPr>
              <a:t>Trešā </a:t>
            </a:r>
            <a:r>
              <a:rPr lang="lv-LV" sz="2600" b="1" dirty="0">
                <a:latin typeface="Times New Roman" panose="02020603050405020304" pitchFamily="18" charset="0"/>
                <a:cs typeface="Times New Roman" panose="02020603050405020304" pitchFamily="18" charset="0"/>
              </a:rPr>
              <a:t>persona</a:t>
            </a:r>
          </a:p>
          <a:p>
            <a:pPr algn="just"/>
            <a:r>
              <a:rPr lang="lv-LV" sz="2600" dirty="0">
                <a:latin typeface="Times New Roman" panose="02020603050405020304" pitchFamily="18" charset="0"/>
                <a:cs typeface="Times New Roman" panose="02020603050405020304" pitchFamily="18" charset="0"/>
              </a:rPr>
              <a:t>Jebkura fiziska vai juridiska persona, izņemot iepriekš </a:t>
            </a:r>
            <a:r>
              <a:rPr lang="lv-LV" sz="2600" dirty="0" smtClean="0">
                <a:latin typeface="Times New Roman" panose="02020603050405020304" pitchFamily="18" charset="0"/>
                <a:cs typeface="Times New Roman" panose="02020603050405020304" pitchFamily="18" charset="0"/>
              </a:rPr>
              <a:t>minētos</a:t>
            </a:r>
            <a:endParaRPr lang="lv-LV" sz="2600"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836341" y="351282"/>
            <a:ext cx="10291907" cy="116528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lv-LV" sz="4000" b="1" dirty="0" smtClean="0">
                <a:solidFill>
                  <a:schemeClr val="tx1"/>
                </a:solidFill>
                <a:latin typeface="Times New Roman" panose="02020603050405020304" pitchFamily="18" charset="0"/>
                <a:cs typeface="Times New Roman" panose="02020603050405020304" pitchFamily="18" charset="0"/>
              </a:rPr>
              <a:t>Personas datu apstrādē</a:t>
            </a:r>
            <a:br>
              <a:rPr lang="lv-LV" sz="4000" b="1" dirty="0" smtClean="0">
                <a:solidFill>
                  <a:schemeClr val="tx1"/>
                </a:solidFill>
                <a:latin typeface="Times New Roman" panose="02020603050405020304" pitchFamily="18" charset="0"/>
                <a:cs typeface="Times New Roman" panose="02020603050405020304" pitchFamily="18" charset="0"/>
              </a:rPr>
            </a:br>
            <a:r>
              <a:rPr lang="lv-LV" sz="4000" b="1" dirty="0" smtClean="0">
                <a:solidFill>
                  <a:schemeClr val="tx1"/>
                </a:solidFill>
                <a:latin typeface="Times New Roman" panose="02020603050405020304" pitchFamily="18" charset="0"/>
                <a:cs typeface="Times New Roman" panose="02020603050405020304" pitchFamily="18" charset="0"/>
              </a:rPr>
              <a:t>IESAISTĪTĀS PERSONAS</a:t>
            </a:r>
            <a:endParaRPr lang="lv-LV"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966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971</TotalTime>
  <Words>1294</Words>
  <Application>Microsoft Office PowerPoint</Application>
  <PresentationFormat>Widescreen</PresentationFormat>
  <Paragraphs>145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Times New Roman</vt:lpstr>
      <vt:lpstr>Courier New</vt:lpstr>
      <vt:lpstr>Calibri Light</vt:lpstr>
      <vt:lpstr>Arial</vt:lpstr>
      <vt:lpstr>Calibri</vt:lpstr>
      <vt:lpstr>Century Gothic</vt:lpstr>
      <vt:lpstr>Wingdings</vt:lpstr>
      <vt:lpstr>Retrospect</vt:lpstr>
      <vt:lpstr>PERSONAS DATI  PĒTĪJUMOS  </vt:lpstr>
      <vt:lpstr>PowerPoint Presentation</vt:lpstr>
      <vt:lpstr>jebkura informācija, kas attiecas uz identificētu vai identificējamu fizisku personu</vt:lpstr>
      <vt:lpstr>Visbiežāk izmantotie identifikatori </vt:lpstr>
      <vt:lpstr>Īpašo kategoriju personas dati</vt:lpstr>
      <vt:lpstr>PowerPoint Presentation</vt:lpstr>
      <vt:lpstr>Personas datu apstrāde ir</vt:lpstr>
      <vt:lpstr>PowerPoint Presentation</vt:lpstr>
      <vt:lpstr>PowerPoint Presentation</vt:lpstr>
      <vt:lpstr>Personas datu apstrāde pētījumos  </vt:lpstr>
      <vt:lpstr>…vispirms ir ideja…</vt:lpstr>
      <vt:lpstr>Ar ko sākt</vt:lpstr>
      <vt:lpstr>Pētījuma protokols</vt:lpstr>
      <vt:lpstr>Informētā piekrišana dalībai pētījumos</vt:lpstr>
      <vt:lpstr>PowerPoint Presentation</vt:lpstr>
      <vt:lpstr>PowerPoint Presentation</vt:lpstr>
      <vt:lpstr>Kā strādāt droši?</vt:lpstr>
      <vt:lpstr>Svarīgi atcerēties! </vt:lpstr>
      <vt:lpstr>PowerPoint Presentation</vt:lpstr>
    </vt:vector>
  </TitlesOfParts>
  <Company>RSU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Fizisko personu datu apstrāde pētījumos</dc:title>
  <dc:creator>Anna Marija Pilmane</dc:creator>
  <cp:lastModifiedBy>User</cp:lastModifiedBy>
  <cp:revision>58</cp:revision>
  <dcterms:created xsi:type="dcterms:W3CDTF">2019-09-24T11:49:18Z</dcterms:created>
  <dcterms:modified xsi:type="dcterms:W3CDTF">2020-01-08T08:54:14Z</dcterms:modified>
</cp:coreProperties>
</file>