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63" r:id="rId3"/>
    <p:sldId id="265" r:id="rId4"/>
    <p:sldId id="266" r:id="rId5"/>
    <p:sldId id="302" r:id="rId6"/>
    <p:sldId id="297" r:id="rId7"/>
    <p:sldId id="298" r:id="rId8"/>
    <p:sldId id="299" r:id="rId9"/>
    <p:sldId id="300" r:id="rId10"/>
    <p:sldId id="275" r:id="rId11"/>
    <p:sldId id="279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0" r:id="rId20"/>
    <p:sldId id="290" r:id="rId21"/>
    <p:sldId id="289" r:id="rId22"/>
    <p:sldId id="301" r:id="rId23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http://customooxmlschemas.google.com/">
      <go:slidesCustomData xmlns="" xmlns:p15="http://schemas.microsoft.com/office/powerpoint/2012/main" xmlns:go="http://customooxmlschemas.google.com/" roundtripDataSignature="AMtx7mgsF2RXhzMtmipHStdHJK8ebpUP+g==" r:id="rId2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užinska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88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8" autoAdjust="0"/>
    <p:restoredTop sz="94689" autoAdjust="0"/>
  </p:normalViewPr>
  <p:slideViewPr>
    <p:cSldViewPr snapToGrid="0">
      <p:cViewPr>
        <p:scale>
          <a:sx n="60" d="100"/>
          <a:sy n="60" d="100"/>
        </p:scale>
        <p:origin x="-216" y="-456"/>
      </p:cViewPr>
      <p:guideLst>
        <p:guide orient="horz" pos="344"/>
        <p:guide orient="horz" pos="2159"/>
        <p:guide pos="3839"/>
        <p:guide pos="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28709-C8C1-4172-BA53-0ABC7E089023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AE064-8D55-4B98-A8C1-D2C0DE035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81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DE0B-C0D2-4424-A9C6-1115019DC4E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92-6F35-4A39-9514-23C1AB7C2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961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DE0B-C0D2-4424-A9C6-1115019DC4E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92-6F35-4A39-9514-23C1AB7C2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07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DE0B-C0D2-4424-A9C6-1115019DC4E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92-6F35-4A39-9514-23C1AB7C2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48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DE0B-C0D2-4424-A9C6-1115019DC4E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92-6F35-4A39-9514-23C1AB7C2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99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DE0B-C0D2-4424-A9C6-1115019DC4E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92-6F35-4A39-9514-23C1AB7C2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38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DE0B-C0D2-4424-A9C6-1115019DC4E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92-6F35-4A39-9514-23C1AB7C2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70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DE0B-C0D2-4424-A9C6-1115019DC4E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92-6F35-4A39-9514-23C1AB7C2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68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DE0B-C0D2-4424-A9C6-1115019DC4E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92-6F35-4A39-9514-23C1AB7C2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3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DE0B-C0D2-4424-A9C6-1115019DC4E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92-6F35-4A39-9514-23C1AB7C2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DE0B-C0D2-4424-A9C6-1115019DC4E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92-6F35-4A39-9514-23C1AB7C2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48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DE0B-C0D2-4424-A9C6-1115019DC4E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E92-6F35-4A39-9514-23C1AB7C2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32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CDE0B-C0D2-4424-A9C6-1115019DC4E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0E92-6F35-4A39-9514-23C1AB7C2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51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cer.net/statistics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931" y="4712785"/>
            <a:ext cx="12192000" cy="2145215"/>
            <a:chOff x="2931" y="4712785"/>
            <a:chExt cx="12192000" cy="2145215"/>
          </a:xfrm>
        </p:grpSpPr>
        <p:pic>
          <p:nvPicPr>
            <p:cNvPr id="1026" name="Picture 2" descr="C:\Users\X360\Downloads\41_identitate\41_jpg\41_vertikala\__vienkarss_vienkrasu_rgb_v_LV-4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70276" y="4712785"/>
              <a:ext cx="1592873" cy="1592873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2931" y="6180991"/>
              <a:ext cx="12192000" cy="677009"/>
            </a:xfrm>
            <a:prstGeom prst="rect">
              <a:avLst/>
            </a:prstGeom>
            <a:solidFill>
              <a:srgbClr val="98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96157" y="5238759"/>
              <a:ext cx="2327031" cy="1072365"/>
            </a:xfrm>
            <a:prstGeom prst="rect">
              <a:avLst/>
            </a:prstGeom>
          </p:spPr>
        </p:pic>
        <p:pic>
          <p:nvPicPr>
            <p:cNvPr id="7" name="Picture 2" descr="C:\Users\Irina_\AppData\Local\Temp\Rar$DRa0.455\krasains-RSU-logo-bez-fona-h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9786" y="5600589"/>
              <a:ext cx="2552428" cy="478581"/>
            </a:xfrm>
            <a:prstGeom prst="rect">
              <a:avLst/>
            </a:prstGeom>
            <a:noFill/>
          </p:spPr>
        </p:pic>
        <p:pic>
          <p:nvPicPr>
            <p:cNvPr id="9" name="Picture 31" descr="D:\Irina_2010-2015\Conferences+Presentations_2009-2014\Conf_BaltInfect_Riga-2015\Poster Illustrations\BMC logo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72375" y="5542189"/>
              <a:ext cx="890978" cy="58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171" y="264592"/>
            <a:ext cx="11070771" cy="2914037"/>
          </a:xfrm>
        </p:spPr>
        <p:txBody>
          <a:bodyPr>
            <a:noAutofit/>
          </a:bodyPr>
          <a:lstStyle/>
          <a:p>
            <a:r>
              <a:rPr lang="lv-LV" sz="4000" dirty="0" smtClean="0">
                <a:latin typeface="Arial" pitchFamily="34" charset="0"/>
                <a:cs typeface="Arial" pitchFamily="34" charset="0"/>
              </a:rPr>
              <a:t>Hemokīnu receptoru CCR1, CCR2 un EBV infekcijas izpēte jaunu marķieru meklējumiem, kurus būtu iespējams pielietot augsta progresijas riska hroniskas </a:t>
            </a:r>
            <a:r>
              <a:rPr lang="lv-LV" sz="4000" dirty="0" err="1" smtClean="0">
                <a:latin typeface="Arial" pitchFamily="34" charset="0"/>
                <a:cs typeface="Arial" pitchFamily="34" charset="0"/>
              </a:rPr>
              <a:t>limfocitārās</a:t>
            </a:r>
            <a:r>
              <a:rPr lang="lv-LV" sz="4000" dirty="0" smtClean="0">
                <a:latin typeface="Arial" pitchFamily="34" charset="0"/>
                <a:cs typeface="Arial" pitchFamily="34" charset="0"/>
              </a:rPr>
              <a:t> leikēmijas prognozēšanai.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67" y="3431910"/>
            <a:ext cx="11125200" cy="1849381"/>
          </a:xfrm>
        </p:spPr>
        <p:txBody>
          <a:bodyPr>
            <a:noAutofit/>
          </a:bodyPr>
          <a:lstStyle/>
          <a:p>
            <a:r>
              <a:rPr lang="lv-LV" sz="2800" dirty="0" smtClean="0">
                <a:cs typeface="Arial" pitchFamily="34" charset="0"/>
              </a:rPr>
              <a:t>Projekta numurs: </a:t>
            </a:r>
            <a:r>
              <a:rPr lang="lv-LV" sz="2800" dirty="0" err="1" smtClean="0">
                <a:cs typeface="Arial" pitchFamily="34" charset="0"/>
              </a:rPr>
              <a:t>lzp-2018</a:t>
            </a:r>
            <a:r>
              <a:rPr lang="lv-LV" sz="2800" dirty="0" smtClean="0">
                <a:cs typeface="Arial" pitchFamily="34" charset="0"/>
              </a:rPr>
              <a:t>/1-0156</a:t>
            </a:r>
          </a:p>
          <a:p>
            <a:pPr algn="l"/>
            <a:r>
              <a:rPr lang="lv-LV" sz="2800" dirty="0" smtClean="0">
                <a:cs typeface="Arial" pitchFamily="34" charset="0"/>
              </a:rPr>
              <a:t>Projekta īstenotājs: Rīgas Stradiņa universitāte (RSU)</a:t>
            </a:r>
            <a:endParaRPr lang="en-US" sz="2800" dirty="0" smtClean="0">
              <a:cs typeface="Arial" pitchFamily="34" charset="0"/>
            </a:endParaRPr>
          </a:p>
          <a:p>
            <a:pPr algn="l"/>
            <a:r>
              <a:rPr lang="lv-LV" sz="2800" dirty="0" smtClean="0">
                <a:cs typeface="Arial" pitchFamily="34" charset="0"/>
              </a:rPr>
              <a:t>Projekta sadarbības partneris: Latvijas Biomedicīnas pētījumu un studiju centrs (</a:t>
            </a:r>
            <a:r>
              <a:rPr lang="lv-LV" sz="2800" dirty="0" err="1" smtClean="0">
                <a:cs typeface="Arial" pitchFamily="34" charset="0"/>
              </a:rPr>
              <a:t>LBMC</a:t>
            </a:r>
            <a:r>
              <a:rPr lang="lv-LV" sz="2800" dirty="0" smtClean="0">
                <a:cs typeface="Arial" pitchFamily="34" charset="0"/>
              </a:rPr>
              <a:t>)</a:t>
            </a:r>
            <a:endParaRPr lang="en-US" sz="2800" dirty="0" smtClean="0">
              <a:cs typeface="Arial" pitchFamily="34" charset="0"/>
            </a:endParaRPr>
          </a:p>
          <a:p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6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931" y="4750885"/>
            <a:ext cx="12192000" cy="2107115"/>
            <a:chOff x="2931" y="4750885"/>
            <a:chExt cx="12192000" cy="2107115"/>
          </a:xfrm>
        </p:grpSpPr>
        <p:grpSp>
          <p:nvGrpSpPr>
            <p:cNvPr id="3" name="Group 29"/>
            <p:cNvGrpSpPr/>
            <p:nvPr/>
          </p:nvGrpSpPr>
          <p:grpSpPr>
            <a:xfrm>
              <a:off x="4819786" y="4750885"/>
              <a:ext cx="7203402" cy="1598339"/>
              <a:chOff x="4819786" y="4712785"/>
              <a:chExt cx="7203402" cy="1598339"/>
            </a:xfrm>
          </p:grpSpPr>
          <p:pic>
            <p:nvPicPr>
              <p:cNvPr id="25" name="Picture 2" descr="C:\Users\X360\Downloads\41_identitate\41_jpg\41_vertikala\__vienkarss_vienkrasu_rgb_v_LV-4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70276" y="4712785"/>
                <a:ext cx="1592873" cy="1592873"/>
              </a:xfrm>
              <a:prstGeom prst="rect">
                <a:avLst/>
              </a:prstGeom>
              <a:noFill/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96157" y="5238759"/>
                <a:ext cx="2327031" cy="1072365"/>
              </a:xfrm>
              <a:prstGeom prst="rect">
                <a:avLst/>
              </a:prstGeom>
            </p:spPr>
          </p:pic>
          <p:pic>
            <p:nvPicPr>
              <p:cNvPr id="28" name="Picture 2" descr="C:\Users\Irina_\AppData\Local\Temp\Rar$DRa0.455\krasains-RSU-logo-bez-fona-h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9786" y="5600589"/>
                <a:ext cx="2552428" cy="478581"/>
              </a:xfrm>
              <a:prstGeom prst="rect">
                <a:avLst/>
              </a:prstGeom>
              <a:noFill/>
            </p:spPr>
          </p:pic>
          <p:pic>
            <p:nvPicPr>
              <p:cNvPr id="29" name="Picture 31" descr="D:\Irina_2010-2015\Conferences+Presentations_2009-2014\Conf_BaltInfect_Riga-2015\Poster Illustrations\BMC logo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72375" y="5542189"/>
                <a:ext cx="890978" cy="587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2931" y="6180991"/>
              <a:ext cx="12192000" cy="677009"/>
            </a:xfrm>
            <a:prstGeom prst="rect">
              <a:avLst/>
            </a:prstGeom>
            <a:solidFill>
              <a:srgbClr val="98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3675" y="101600"/>
            <a:ext cx="3578225" cy="635000"/>
          </a:xfrm>
        </p:spPr>
        <p:txBody>
          <a:bodyPr>
            <a:noAutofit/>
          </a:bodyPr>
          <a:lstStyle/>
          <a:p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Projekta mērķis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711201"/>
            <a:ext cx="11579225" cy="4800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sz="2800" dirty="0" smtClean="0"/>
              <a:t>Tagadējais projekts ir balstīts uz sabiedrības un zinātnes nozares vajadzībām un uz mūsu līdzšinējiem rezultātiem. </a:t>
            </a:r>
          </a:p>
          <a:p>
            <a:pPr lvl="0"/>
            <a:endParaRPr lang="lv-LV" sz="2800" dirty="0" smtClean="0"/>
          </a:p>
          <a:p>
            <a:pPr lvl="0"/>
            <a:r>
              <a:rPr lang="lv-LV" sz="2800" b="1" dirty="0" smtClean="0"/>
              <a:t>Projekta mērķis ir </a:t>
            </a:r>
            <a:r>
              <a:rPr lang="lv-LV" sz="2800" dirty="0" smtClean="0"/>
              <a:t>validēt jaunu prognostisku marķieru, šūnas virsmas hemokīnu receptoru CCR1 un CCR2 ekspresiju, kā augsta riska progresijas uzticamu rādītāju HLL pacientiem diagnozes brīdī, un izvērtēt šo saistību ar zināmiem prognostiskiem faktoriem: bez progresijas dzīvildzi/laiku līdz pirmajai ārstēšanai, limfocītu dubultošanās laiku, </a:t>
            </a:r>
            <a:r>
              <a:rPr lang="lv-LV" sz="2800" dirty="0" err="1" smtClean="0"/>
              <a:t>Ig</a:t>
            </a:r>
            <a:r>
              <a:rPr lang="lv-LV" sz="2800" dirty="0" smtClean="0"/>
              <a:t> variablās smagās ķēdes reģiona gēnu (</a:t>
            </a:r>
            <a:r>
              <a:rPr lang="lv-LV" sz="2800" i="1" dirty="0" err="1" smtClean="0"/>
              <a:t>IGHV</a:t>
            </a:r>
            <a:r>
              <a:rPr lang="lv-LV" sz="2800" i="1" dirty="0" smtClean="0"/>
              <a:t>) </a:t>
            </a:r>
            <a:r>
              <a:rPr lang="lv-LV" sz="2800" dirty="0" smtClean="0"/>
              <a:t>mutāciju statusu, limfocītu subpopulācijas CD38- un CD25-</a:t>
            </a:r>
            <a:r>
              <a:rPr lang="lv-LV" sz="2800" dirty="0" err="1" smtClean="0"/>
              <a:t>pozitivitāti</a:t>
            </a:r>
            <a:r>
              <a:rPr lang="lv-LV" sz="2800" dirty="0" smtClean="0"/>
              <a:t>, </a:t>
            </a:r>
            <a:r>
              <a:rPr lang="lv-LV" sz="2800" i="1" dirty="0" err="1" smtClean="0"/>
              <a:t>ZAP-70</a:t>
            </a:r>
            <a:r>
              <a:rPr lang="lv-LV" sz="2800" i="1" dirty="0" smtClean="0"/>
              <a:t> </a:t>
            </a:r>
            <a:r>
              <a:rPr lang="lv-LV" sz="2800" dirty="0" smtClean="0"/>
              <a:t>mRNS ekspresijas līmeni, un </a:t>
            </a:r>
            <a:r>
              <a:rPr lang="lv-LV" sz="2800" dirty="0" err="1" smtClean="0"/>
              <a:t>Epšteina</a:t>
            </a:r>
            <a:r>
              <a:rPr lang="lv-LV" sz="2800" dirty="0" smtClean="0"/>
              <a:t> – </a:t>
            </a:r>
            <a:r>
              <a:rPr lang="lv-LV" sz="2800" dirty="0" err="1" smtClean="0"/>
              <a:t>Barra</a:t>
            </a:r>
            <a:r>
              <a:rPr lang="lv-LV" sz="2800" dirty="0" smtClean="0"/>
              <a:t> vīrusa (EBV) DNS slodzi.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98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3675" y="38100"/>
            <a:ext cx="4873625" cy="635000"/>
          </a:xfrm>
        </p:spPr>
        <p:txBody>
          <a:bodyPr>
            <a:noAutofit/>
          </a:bodyPr>
          <a:lstStyle/>
          <a:p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Projekta sasniegšana (1)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57886" y="5940742"/>
            <a:ext cx="7203402" cy="1072365"/>
            <a:chOff x="4857886" y="5940742"/>
            <a:chExt cx="7203402" cy="107236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34257" y="5940742"/>
              <a:ext cx="2327031" cy="1072365"/>
            </a:xfrm>
            <a:prstGeom prst="rect">
              <a:avLst/>
            </a:prstGeom>
          </p:spPr>
        </p:pic>
        <p:pic>
          <p:nvPicPr>
            <p:cNvPr id="16" name="Picture 2" descr="C:\Users\Irina_\AppData\Local\Temp\Rar$DRa0.455\krasains-RSU-logo-bez-fona-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886" y="6302572"/>
              <a:ext cx="2552428" cy="478581"/>
            </a:xfrm>
            <a:prstGeom prst="rect">
              <a:avLst/>
            </a:prstGeom>
            <a:noFill/>
          </p:spPr>
        </p:pic>
        <p:pic>
          <p:nvPicPr>
            <p:cNvPr id="17" name="Picture 31" descr="D:\Irina_2010-2015\Conferences+Presentations_2009-2014\Conf_BaltInfect_Riga-2015\Poster Illustrations\BMC 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10475" y="6233286"/>
              <a:ext cx="890978" cy="58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793168" y="6021905"/>
              <a:ext cx="782636" cy="82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20"/>
          <p:cNvGrpSpPr/>
          <p:nvPr/>
        </p:nvGrpSpPr>
        <p:grpSpPr>
          <a:xfrm>
            <a:off x="206375" y="571501"/>
            <a:ext cx="11769725" cy="5816599"/>
            <a:chOff x="206375" y="571501"/>
            <a:chExt cx="11769725" cy="5816599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206375" y="571501"/>
              <a:ext cx="11769725" cy="10032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lv-LV" sz="2400" dirty="0" smtClean="0"/>
                <a:t>Projekts ietver 90 HLL pacientu retrospektīvu pētījumu, 60 – ar pirmreizēju diagnozi un 30 – ar recidīvu pēc ārstēšanas, un pētījumu no jauna iekļautu HLL pacientu vidū.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19076" y="1498601"/>
              <a:ext cx="6677024" cy="48894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/>
              <a:r>
                <a:rPr lang="lv-LV" sz="2400" b="1" dirty="0" smtClean="0"/>
                <a:t>Projekta mērķa sasniegšanai tika plānoti un tiek veikti sekojoši uzdevumi: </a:t>
              </a:r>
              <a:endParaRPr lang="en-US" sz="2400" dirty="0" smtClean="0"/>
            </a:p>
            <a:p>
              <a:r>
                <a:rPr lang="lv-LV" sz="2400" dirty="0" smtClean="0"/>
                <a:t>1. Analizēt CCR1 (CD191) un CCR2 (CD192) šūnu virsmas ekspresiju </a:t>
              </a:r>
              <a:r>
                <a:rPr lang="lv-LV" sz="2400" dirty="0" err="1" smtClean="0"/>
                <a:t>jaundiagnosticēto</a:t>
              </a:r>
              <a:r>
                <a:rPr lang="lv-LV" sz="2400" dirty="0" smtClean="0"/>
                <a:t> HLL pacientu perifēro asiņu limfocītu apakš-populācijās, ar fokusu uz pacientiem ar HLL šūnu CD38-</a:t>
              </a:r>
              <a:r>
                <a:rPr lang="lv-LV" sz="2400" dirty="0" err="1" smtClean="0"/>
                <a:t>pozitivitāti</a:t>
              </a:r>
              <a:r>
                <a:rPr lang="lv-LV" sz="2400" dirty="0" smtClean="0"/>
                <a:t>. </a:t>
              </a:r>
              <a:r>
                <a:rPr lang="lv-LV" sz="2400" dirty="0" smtClean="0">
                  <a:solidFill>
                    <a:schemeClr val="bg1">
                      <a:lumMod val="65000"/>
                    </a:schemeClr>
                  </a:solidFill>
                </a:rPr>
                <a:t>Perifēro asiņu limfocītu apakš-populācijas noteikšanai pielietot daudz-parametru plūsmas citometrijas metodi (</a:t>
              </a:r>
              <a:r>
                <a:rPr lang="lv-LV" sz="2400" dirty="0" err="1" smtClean="0">
                  <a:solidFill>
                    <a:schemeClr val="bg1">
                      <a:lumMod val="65000"/>
                    </a:schemeClr>
                  </a:solidFill>
                </a:rPr>
                <a:t>mFC</a:t>
              </a:r>
              <a:r>
                <a:rPr lang="lv-LV" sz="2400" dirty="0" smtClean="0">
                  <a:solidFill>
                    <a:schemeClr val="bg1">
                      <a:lumMod val="65000"/>
                    </a:schemeClr>
                  </a:solidFill>
                </a:rPr>
                <a:t>), izmantojot limfocītu virsmas CD marķierus (CD3, CD4, CD8, CD19, CD25, CD5, CD27,CD56, CD127, CD38, CCR1/CD191+ un CCR2/CD192+) un plūsmas citometru </a:t>
              </a:r>
              <a:r>
                <a:rPr lang="lv-LV" sz="2400" dirty="0" err="1" smtClean="0">
                  <a:solidFill>
                    <a:schemeClr val="bg1">
                      <a:lumMod val="65000"/>
                    </a:schemeClr>
                  </a:solidFill>
                </a:rPr>
                <a:t>BD</a:t>
              </a:r>
              <a:r>
                <a:rPr lang="lv-LV" sz="2400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lv-LV" sz="2400" dirty="0" err="1" smtClean="0">
                  <a:solidFill>
                    <a:schemeClr val="bg1">
                      <a:lumMod val="65000"/>
                    </a:schemeClr>
                  </a:solidFill>
                </a:rPr>
                <a:t>FACSAriaIIIu</a:t>
              </a:r>
              <a:r>
                <a:rPr lang="lv-LV" sz="2400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0" name="Picture 3" descr="C:\Users\User\Desktop\IH_Conf2015\EURO-EBV Illustrations\CLL164 38+_300pi_08052015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64400" y="1684438"/>
              <a:ext cx="4408615" cy="426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598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90501" y="0"/>
            <a:ext cx="11870787" cy="7013107"/>
            <a:chOff x="190501" y="0"/>
            <a:chExt cx="11870787" cy="7013107"/>
          </a:xfrm>
        </p:grpSpPr>
        <p:grpSp>
          <p:nvGrpSpPr>
            <p:cNvPr id="2" name="Group 19"/>
            <p:cNvGrpSpPr/>
            <p:nvPr/>
          </p:nvGrpSpPr>
          <p:grpSpPr>
            <a:xfrm>
              <a:off x="4857886" y="5940742"/>
              <a:ext cx="7203402" cy="1072365"/>
              <a:chOff x="4857886" y="5940742"/>
              <a:chExt cx="7203402" cy="107236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734257" y="5940742"/>
                <a:ext cx="2327031" cy="1072365"/>
              </a:xfrm>
              <a:prstGeom prst="rect">
                <a:avLst/>
              </a:prstGeom>
            </p:spPr>
          </p:pic>
          <p:pic>
            <p:nvPicPr>
              <p:cNvPr id="16" name="Picture 2" descr="C:\Users\Irina_\AppData\Local\Temp\Rar$DRa0.455\krasains-RSU-logo-bez-fona-h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57886" y="6302572"/>
                <a:ext cx="2552428" cy="478581"/>
              </a:xfrm>
              <a:prstGeom prst="rect">
                <a:avLst/>
              </a:prstGeom>
              <a:noFill/>
            </p:spPr>
          </p:pic>
          <p:pic>
            <p:nvPicPr>
              <p:cNvPr id="17" name="Picture 31" descr="D:\Irina_2010-2015\Conferences+Presentations_2009-2014\Conf_BaltInfect_Riga-2015\Poster Illustrations\BMC logo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10475" y="6233286"/>
                <a:ext cx="890978" cy="587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793168" y="6021905"/>
                <a:ext cx="782636" cy="828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90501" y="0"/>
              <a:ext cx="5918200" cy="635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Projekta sasniegšana (2)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19076" y="685801"/>
              <a:ext cx="11635464" cy="5968999"/>
              <a:chOff x="219076" y="571501"/>
              <a:chExt cx="11635464" cy="5968999"/>
            </a:xfrm>
          </p:grpSpPr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19076" y="571501"/>
                <a:ext cx="9293224" cy="5968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lv-LV" sz="2400" dirty="0" smtClean="0"/>
                  <a:t>4. </a:t>
                </a:r>
                <a:r>
                  <a:rPr lang="lv-LV" sz="2400" dirty="0" err="1" smtClean="0"/>
                  <a:t>Epšteina</a:t>
                </a:r>
                <a:r>
                  <a:rPr lang="lv-LV" sz="2400" dirty="0" smtClean="0"/>
                  <a:t> – </a:t>
                </a:r>
                <a:r>
                  <a:rPr lang="lv-LV" sz="2400" dirty="0" err="1" smtClean="0"/>
                  <a:t>Barra</a:t>
                </a:r>
                <a:r>
                  <a:rPr lang="lv-LV" sz="2400" dirty="0" smtClean="0"/>
                  <a:t> vīrusa (EBV) infekcijas statusa noteikšana HLL pacientiem:</a:t>
                </a:r>
                <a:endParaRPr lang="en-US" sz="2400" dirty="0" smtClean="0"/>
              </a:p>
              <a:p>
                <a:r>
                  <a:rPr lang="lv-LV" sz="2400" dirty="0" smtClean="0"/>
                  <a:t>(4.1.) EBV DNS slodzi noteikšana perifēro asiņu mononukleārās šūnās (</a:t>
                </a:r>
                <a:r>
                  <a:rPr lang="lv-LV" sz="2400" dirty="0" err="1" smtClean="0"/>
                  <a:t>PAMŠ</a:t>
                </a:r>
                <a:r>
                  <a:rPr lang="lv-LV" sz="2400" dirty="0" smtClean="0"/>
                  <a:t>), </a:t>
                </a:r>
                <a:r>
                  <a:rPr lang="lv-LV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izmantojot kvantitatīvo reālā laika PĶR testu;</a:t>
                </a:r>
                <a:endParaRPr lang="en-US" sz="240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lv-LV" sz="2400" dirty="0" smtClean="0"/>
                  <a:t>(4.2.) EBV infekcijas </a:t>
                </a:r>
                <a:r>
                  <a:rPr lang="lv-LV" sz="2400" dirty="0" err="1" smtClean="0"/>
                  <a:t>latensijas</a:t>
                </a:r>
                <a:r>
                  <a:rPr lang="lv-LV" sz="2400" dirty="0" smtClean="0"/>
                  <a:t> tipu konstatēšana pacientiem ar augstu EBV DNS slodzi </a:t>
                </a:r>
                <a:r>
                  <a:rPr lang="lv-LV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: EBV gēnu (</a:t>
                </a:r>
                <a:r>
                  <a:rPr lang="lv-LV" sz="2400" i="1" dirty="0" smtClean="0">
                    <a:solidFill>
                      <a:schemeClr val="bg1">
                        <a:lumMod val="65000"/>
                      </a:schemeClr>
                    </a:solidFill>
                  </a:rPr>
                  <a:t>BZLF1 (</a:t>
                </a:r>
                <a:r>
                  <a:rPr lang="lv-LV" sz="2400" i="1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lītiskā</a:t>
                </a:r>
                <a:r>
                  <a:rPr lang="lv-LV" sz="2400" i="1" dirty="0" smtClean="0">
                    <a:solidFill>
                      <a:schemeClr val="bg1">
                        <a:lumMod val="65000"/>
                      </a:schemeClr>
                    </a:solidFill>
                  </a:rPr>
                  <a:t> infekcija), EBNA1, EBNA2 un LMP1</a:t>
                </a:r>
                <a:r>
                  <a:rPr lang="lv-LV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) mRNS ekspresijas līmeņus noteikšana</a:t>
                </a:r>
              </a:p>
              <a:p>
                <a:r>
                  <a:rPr lang="lv-LV" sz="2400" dirty="0" smtClean="0"/>
                  <a:t>(4.3.) EBV pēc-infekcijas statusa noteikšana: </a:t>
                </a:r>
                <a:r>
                  <a:rPr lang="lv-LV" sz="2400" i="1" dirty="0" smtClean="0"/>
                  <a:t>EBV-CA</a:t>
                </a:r>
                <a:r>
                  <a:rPr lang="lv-LV" sz="2400" dirty="0" smtClean="0"/>
                  <a:t> un </a:t>
                </a:r>
                <a:r>
                  <a:rPr lang="lv-LV" sz="2400" i="1" dirty="0" smtClean="0"/>
                  <a:t>EBV-EBNA1</a:t>
                </a:r>
                <a:r>
                  <a:rPr lang="lv-LV" sz="2400" dirty="0" smtClean="0"/>
                  <a:t> </a:t>
                </a:r>
                <a:r>
                  <a:rPr lang="lv-LV" sz="2400" dirty="0" err="1" smtClean="0"/>
                  <a:t>IgG</a:t>
                </a:r>
                <a:r>
                  <a:rPr lang="lv-LV" sz="2400" dirty="0" smtClean="0"/>
                  <a:t> antivielu </a:t>
                </a:r>
                <a:r>
                  <a:rPr lang="lv-LV" sz="2400" dirty="0" err="1" smtClean="0"/>
                  <a:t>aviditātes</a:t>
                </a:r>
                <a:r>
                  <a:rPr lang="lv-LV" sz="2400" dirty="0" smtClean="0"/>
                  <a:t> noteikšana, </a:t>
                </a:r>
                <a:r>
                  <a:rPr lang="lv-LV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izmantojot pus-kvantitatīvo </a:t>
                </a:r>
                <a:r>
                  <a:rPr lang="lv-LV" sz="2400" i="1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ELISA</a:t>
                </a:r>
                <a:r>
                  <a:rPr lang="lv-LV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 testu.</a:t>
                </a:r>
              </a:p>
              <a:p>
                <a:endParaRPr lang="lv-LV" sz="240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lv-LV" sz="2400" dirty="0" smtClean="0"/>
                  <a:t>5. </a:t>
                </a:r>
                <a:r>
                  <a:rPr lang="lv-LV" sz="2400" dirty="0" err="1" smtClean="0"/>
                  <a:t>Citomegalovīrusa</a:t>
                </a:r>
                <a:r>
                  <a:rPr lang="lv-LV" sz="2400" dirty="0" smtClean="0"/>
                  <a:t> (</a:t>
                </a:r>
                <a:r>
                  <a:rPr lang="lv-LV" sz="2400" dirty="0" err="1" smtClean="0"/>
                  <a:t>CMV</a:t>
                </a:r>
                <a:r>
                  <a:rPr lang="lv-LV" sz="2400" dirty="0" smtClean="0"/>
                  <a:t>) infekcijas statusa noteikšana HLL pacientiem:</a:t>
                </a:r>
                <a:endParaRPr lang="en-US" sz="2400" dirty="0" smtClean="0"/>
              </a:p>
              <a:p>
                <a:r>
                  <a:rPr lang="lv-LV" sz="2400" dirty="0" smtClean="0"/>
                  <a:t>(5.1.) </a:t>
                </a:r>
                <a:r>
                  <a:rPr lang="lv-LV" sz="2400" dirty="0" err="1" smtClean="0"/>
                  <a:t>CMV</a:t>
                </a:r>
                <a:r>
                  <a:rPr lang="lv-LV" sz="2400" dirty="0" smtClean="0"/>
                  <a:t> DNS slodzi noteikšana perifēro asiņu mononukleārās šūnās (</a:t>
                </a:r>
                <a:r>
                  <a:rPr lang="lv-LV" sz="2400" dirty="0" err="1" smtClean="0"/>
                  <a:t>PAMŠ</a:t>
                </a:r>
                <a:r>
                  <a:rPr lang="lv-LV" sz="2400" dirty="0" smtClean="0"/>
                  <a:t>), </a:t>
                </a:r>
                <a:r>
                  <a:rPr lang="lv-LV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izmantojot kvantitatīvo reālā laika PĶR testu;</a:t>
                </a:r>
                <a:endParaRPr lang="en-US" sz="240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lv-LV" sz="2400" dirty="0" smtClean="0"/>
                  <a:t>(5.2.) </a:t>
                </a:r>
                <a:r>
                  <a:rPr lang="lv-LV" sz="2400" dirty="0" err="1" smtClean="0"/>
                  <a:t>CMV</a:t>
                </a:r>
                <a:r>
                  <a:rPr lang="lv-LV" sz="2400" dirty="0" smtClean="0"/>
                  <a:t> pēc-infekcijas statusa noteikšana: </a:t>
                </a:r>
                <a:r>
                  <a:rPr lang="lv-LV" sz="2400" i="1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CMV</a:t>
                </a:r>
                <a:r>
                  <a:rPr lang="lv-LV" sz="2400" i="1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lv-LV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lv-LV" sz="240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IgG</a:t>
                </a:r>
                <a:r>
                  <a:rPr lang="lv-LV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 antivielu </a:t>
                </a:r>
                <a:r>
                  <a:rPr lang="lv-LV" sz="240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aviditātes</a:t>
                </a:r>
                <a:r>
                  <a:rPr lang="lv-LV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 noteikšana, izmantojot pus-kvantitatīvo </a:t>
                </a:r>
                <a:r>
                  <a:rPr lang="lv-LV" sz="2400" i="1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ELISA</a:t>
                </a:r>
                <a:r>
                  <a:rPr lang="lv-LV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 testu.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19" name="Group 10"/>
              <p:cNvGrpSpPr>
                <a:grpSpLocks/>
              </p:cNvGrpSpPr>
              <p:nvPr/>
            </p:nvGrpSpPr>
            <p:grpSpPr bwMode="auto">
              <a:xfrm>
                <a:off x="9385660" y="2690009"/>
                <a:ext cx="2468880" cy="2455078"/>
                <a:chOff x="-62397" y="2993049"/>
                <a:chExt cx="3251211" cy="3483788"/>
              </a:xfrm>
            </p:grpSpPr>
            <p:pic>
              <p:nvPicPr>
                <p:cNvPr id="20" name="Picture 5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80963" y="2993049"/>
                  <a:ext cx="2835491" cy="3012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62397" y="6045950"/>
                  <a:ext cx="3251211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sv-SE" sz="1200" b="1" dirty="0"/>
                    <a:t>The </a:t>
                  </a:r>
                  <a:r>
                    <a:rPr lang="en-US" altLang="sv-SE" sz="1200" b="1" dirty="0" err="1"/>
                    <a:t>EBV</a:t>
                  </a:r>
                  <a:r>
                    <a:rPr lang="en-US" altLang="sv-SE" sz="1200" b="1" dirty="0"/>
                    <a:t> genome: latent genes</a:t>
                  </a:r>
                </a:p>
                <a:p>
                  <a:r>
                    <a:rPr lang="en-GB" altLang="sv-SE" sz="1000" i="1" dirty="0"/>
                    <a:t>The Figure is adopted from Young &amp; </a:t>
                  </a:r>
                  <a:r>
                    <a:rPr lang="en-GB" altLang="sv-SE" sz="1000" i="1" dirty="0" err="1"/>
                    <a:t>Rickinson</a:t>
                  </a:r>
                  <a:r>
                    <a:rPr lang="en-GB" altLang="sv-SE" sz="1000" i="1" dirty="0"/>
                    <a:t>, 2004.</a:t>
                  </a:r>
                  <a:r>
                    <a:rPr lang="en-US" altLang="sv-SE" sz="1000" dirty="0"/>
                    <a:t> </a:t>
                  </a:r>
                </a:p>
              </p:txBody>
            </p:sp>
          </p:grpSp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0355351" y="777874"/>
                <a:ext cx="907962" cy="1241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xmlns="" val="1598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90500" y="0"/>
            <a:ext cx="11785600" cy="6731000"/>
            <a:chOff x="190500" y="0"/>
            <a:chExt cx="11785600" cy="6731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19076" y="571501"/>
              <a:ext cx="11757024" cy="6159499"/>
              <a:chOff x="219076" y="571501"/>
              <a:chExt cx="11757024" cy="6159499"/>
            </a:xfrm>
          </p:grpSpPr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19076" y="571501"/>
                <a:ext cx="11757024" cy="19176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lv-LV" sz="2400" dirty="0" smtClean="0"/>
                  <a:t>2. </a:t>
                </a:r>
                <a:r>
                  <a:rPr lang="lv-LV" sz="2400" dirty="0" err="1" smtClean="0"/>
                  <a:t>Ig</a:t>
                </a:r>
                <a:r>
                  <a:rPr lang="lv-LV" sz="2400" dirty="0" smtClean="0"/>
                  <a:t> variablās smagās ķēdes reģiona gēnu (</a:t>
                </a:r>
                <a:r>
                  <a:rPr lang="lv-LV" sz="2400" i="1" dirty="0" err="1" smtClean="0"/>
                  <a:t>IGHV</a:t>
                </a:r>
                <a:r>
                  <a:rPr lang="lv-LV" sz="2400" dirty="0" smtClean="0"/>
                  <a:t>) mutāciju statusa un (6.) </a:t>
                </a:r>
                <a:r>
                  <a:rPr lang="lv-LV" sz="2400" i="1" dirty="0" smtClean="0"/>
                  <a:t>CCR1 un CCR2</a:t>
                </a:r>
                <a:r>
                  <a:rPr lang="lv-LV" sz="2400" dirty="0" smtClean="0"/>
                  <a:t> gēnu mutācijas statusa noteikšana HLL pacientiem, lai noteiktu, vai mutācijas ir vai nav saistītas ar agresīvo HLL formu.</a:t>
                </a:r>
                <a:endParaRPr lang="en-US" sz="2400" dirty="0" smtClean="0"/>
              </a:p>
              <a:p>
                <a:r>
                  <a:rPr lang="lv-LV" sz="2400" dirty="0" smtClean="0"/>
                  <a:t> </a:t>
                </a:r>
                <a:r>
                  <a:rPr lang="lv-LV" sz="2400" i="1" dirty="0" smtClean="0"/>
                  <a:t>CCR1</a:t>
                </a:r>
                <a:r>
                  <a:rPr lang="lv-LV" sz="2400" dirty="0" smtClean="0"/>
                  <a:t>, </a:t>
                </a:r>
                <a:r>
                  <a:rPr lang="lv-LV" sz="2400" i="1" dirty="0" smtClean="0"/>
                  <a:t>CCR2</a:t>
                </a:r>
                <a:r>
                  <a:rPr lang="lv-LV" sz="2400" dirty="0" smtClean="0"/>
                  <a:t> un </a:t>
                </a:r>
                <a:r>
                  <a:rPr lang="lv-LV" sz="2400" i="1" dirty="0" err="1" smtClean="0"/>
                  <a:t>IGHV</a:t>
                </a:r>
                <a:r>
                  <a:rPr lang="lv-LV" sz="2400" dirty="0" smtClean="0"/>
                  <a:t> reģiona gēnu mutāciju noteikšanu veica projekta sadarbības partneris - Latvijas Biomedicīnas pētījumu un studiju centra (BMC) darba grupa Aināra </a:t>
                </a:r>
                <a:r>
                  <a:rPr lang="lv-LV" sz="2400" dirty="0" err="1" smtClean="0"/>
                  <a:t>Leončika</a:t>
                </a:r>
                <a:r>
                  <a:rPr lang="lv-LV" sz="2400" dirty="0" smtClean="0"/>
                  <a:t> vadībā.</a:t>
                </a:r>
              </a:p>
              <a:p>
                <a:endParaRPr lang="en-US" sz="2400" dirty="0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85900" y="2567774"/>
                <a:ext cx="9209088" cy="4163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90500" y="0"/>
              <a:ext cx="11760199" cy="635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kumimoji="0" lang="lv-LV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Projekta sasniegšana </a:t>
              </a:r>
              <a:r>
                <a:rPr lang="lv-LV" sz="2800" dirty="0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(3) </a:t>
              </a:r>
              <a:r>
                <a:rPr lang="lv-LV" sz="2800" dirty="0" smtClean="0"/>
                <a:t>Latvijas Biomedicīnas pētījumu un studiju centrā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98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0"/>
          <p:cNvGrpSpPr/>
          <p:nvPr/>
        </p:nvGrpSpPr>
        <p:grpSpPr>
          <a:xfrm>
            <a:off x="2931" y="4750885"/>
            <a:ext cx="12192000" cy="2107115"/>
            <a:chOff x="2931" y="4750885"/>
            <a:chExt cx="12192000" cy="2107115"/>
          </a:xfrm>
        </p:grpSpPr>
        <p:grpSp>
          <p:nvGrpSpPr>
            <p:cNvPr id="13" name="Group 29"/>
            <p:cNvGrpSpPr/>
            <p:nvPr/>
          </p:nvGrpSpPr>
          <p:grpSpPr>
            <a:xfrm>
              <a:off x="4819786" y="4750885"/>
              <a:ext cx="7203402" cy="1598339"/>
              <a:chOff x="4819786" y="4712785"/>
              <a:chExt cx="7203402" cy="1598339"/>
            </a:xfrm>
          </p:grpSpPr>
          <p:pic>
            <p:nvPicPr>
              <p:cNvPr id="19" name="Picture 2" descr="C:\Users\X360\Downloads\41_identitate\41_jpg\41_vertikala\__vienkarss_vienkrasu_rgb_v_LV-4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70276" y="4712785"/>
                <a:ext cx="1592873" cy="1592873"/>
              </a:xfrm>
              <a:prstGeom prst="rect">
                <a:avLst/>
              </a:prstGeom>
              <a:noFill/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96157" y="5238759"/>
                <a:ext cx="2327031" cy="1072365"/>
              </a:xfrm>
              <a:prstGeom prst="rect">
                <a:avLst/>
              </a:prstGeom>
            </p:spPr>
          </p:pic>
          <p:pic>
            <p:nvPicPr>
              <p:cNvPr id="21" name="Picture 2" descr="C:\Users\Irina_\AppData\Local\Temp\Rar$DRa0.455\krasains-RSU-logo-bez-fona-h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9786" y="5600589"/>
                <a:ext cx="2552428" cy="478581"/>
              </a:xfrm>
              <a:prstGeom prst="rect">
                <a:avLst/>
              </a:prstGeom>
              <a:noFill/>
            </p:spPr>
          </p:pic>
          <p:pic>
            <p:nvPicPr>
              <p:cNvPr id="22" name="Picture 31" descr="D:\Irina_2010-2015\Conferences+Presentations_2009-2014\Conf_BaltInfect_Riga-2015\Poster Illustrations\BMC logo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72375" y="5542189"/>
                <a:ext cx="890978" cy="587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2931" y="6180991"/>
              <a:ext cx="12192000" cy="677009"/>
            </a:xfrm>
            <a:prstGeom prst="rect">
              <a:avLst/>
            </a:prstGeom>
            <a:solidFill>
              <a:srgbClr val="98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0501" y="0"/>
            <a:ext cx="11645899" cy="5981700"/>
            <a:chOff x="190501" y="0"/>
            <a:chExt cx="11645899" cy="5981700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190501" y="0"/>
              <a:ext cx="5918200" cy="635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Projekta sasniegšana (4)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19076" y="660401"/>
              <a:ext cx="11617324" cy="53212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lv-LV" sz="2400" dirty="0" smtClean="0"/>
                <a:t>3. </a:t>
              </a:r>
              <a:r>
                <a:rPr lang="lv-LV" sz="2400" i="1" dirty="0" err="1" smtClean="0"/>
                <a:t>ZAP-70</a:t>
              </a:r>
              <a:r>
                <a:rPr lang="lv-LV" sz="2400" dirty="0" smtClean="0"/>
                <a:t> mRNS ekspresijas līmeni tiek novērtēti HLL pacientu perifēro asiņu mononukleārās šūnās (</a:t>
              </a:r>
              <a:r>
                <a:rPr lang="lv-LV" sz="2400" dirty="0" err="1" smtClean="0"/>
                <a:t>PAMŠ</a:t>
              </a:r>
              <a:r>
                <a:rPr lang="lv-LV" sz="2400" dirty="0" smtClean="0"/>
                <a:t>). </a:t>
              </a:r>
            </a:p>
            <a:p>
              <a:endParaRPr lang="lv-LV" sz="24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endParaRPr lang="en-US" sz="2400" dirty="0" smtClean="0"/>
            </a:p>
            <a:p>
              <a:r>
                <a:rPr lang="lv-LV" sz="2400" dirty="0" smtClean="0"/>
                <a:t>7. HLL pacientu klīnisko analīžu dati tiek savākti no medicīniskajiem dokumentiem </a:t>
              </a:r>
              <a:r>
                <a:rPr lang="lv-LV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 apkopoti, lai novērtētu izdzīvošanas ilgumu bez slimības progresēšanas (ieskaitot limfocītu divkāršošanās laiku) un laiku līdz pirmajai ārstēšanai.</a:t>
              </a:r>
            </a:p>
            <a:p>
              <a:endParaRPr lang="lv-LV" sz="2400" dirty="0" smtClean="0"/>
            </a:p>
            <a:p>
              <a:endParaRPr lang="en-US" sz="2400" dirty="0" smtClean="0"/>
            </a:p>
            <a:p>
              <a:r>
                <a:rPr lang="lv-LV" sz="2400" dirty="0" smtClean="0"/>
                <a:t>8. Statistiskā analīze tiek veikta, izmantojot </a:t>
              </a:r>
              <a:r>
                <a:rPr lang="lv-LV" sz="2400" dirty="0" err="1" smtClean="0"/>
                <a:t>GraphPad</a:t>
              </a:r>
              <a:r>
                <a:rPr lang="lv-LV" sz="2400" dirty="0" smtClean="0"/>
                <a:t> </a:t>
              </a:r>
              <a:r>
                <a:rPr lang="lv-LV" sz="2400" dirty="0" err="1" smtClean="0"/>
                <a:t>Prism</a:t>
              </a:r>
              <a:r>
                <a:rPr lang="lv-LV" sz="2400" dirty="0" smtClean="0"/>
                <a:t> programmu, 8.0 versiju </a:t>
              </a:r>
              <a:r>
                <a:rPr lang="lv-LV" sz="2400" dirty="0" smtClean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  <a:r>
                <a:rPr lang="lv-LV" sz="2400" dirty="0" err="1" smtClean="0">
                  <a:solidFill>
                    <a:schemeClr val="bg1">
                      <a:lumMod val="65000"/>
                    </a:schemeClr>
                  </a:solidFill>
                </a:rPr>
                <a:t>GraphPad</a:t>
              </a:r>
              <a:r>
                <a:rPr lang="lv-LV" sz="2400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lv-LV" sz="2400" dirty="0" err="1" smtClean="0">
                  <a:solidFill>
                    <a:schemeClr val="bg1">
                      <a:lumMod val="65000"/>
                    </a:schemeClr>
                  </a:solidFill>
                </a:rPr>
                <a:t>Software</a:t>
              </a:r>
              <a:r>
                <a:rPr lang="lv-LV" sz="2400" dirty="0" smtClean="0">
                  <a:solidFill>
                    <a:schemeClr val="bg1">
                      <a:lumMod val="65000"/>
                    </a:schemeClr>
                  </a:solidFill>
                </a:rPr>
                <a:t>, San </a:t>
              </a:r>
              <a:r>
                <a:rPr lang="lv-LV" sz="2400" dirty="0" err="1" smtClean="0">
                  <a:solidFill>
                    <a:schemeClr val="bg1">
                      <a:lumMod val="65000"/>
                    </a:schemeClr>
                  </a:solidFill>
                </a:rPr>
                <a:t>Diego</a:t>
              </a:r>
              <a:r>
                <a:rPr lang="lv-LV" sz="2400" dirty="0" smtClean="0">
                  <a:solidFill>
                    <a:schemeClr val="bg1">
                      <a:lumMod val="65000"/>
                    </a:schemeClr>
                  </a:solidFill>
                </a:rPr>
                <a:t>, CA, </a:t>
              </a:r>
              <a:r>
                <a:rPr lang="lv-LV" sz="2400" dirty="0" err="1" smtClean="0">
                  <a:solidFill>
                    <a:schemeClr val="bg1">
                      <a:lumMod val="65000"/>
                    </a:schemeClr>
                  </a:solidFill>
                </a:rPr>
                <a:t>USA</a:t>
              </a:r>
              <a:r>
                <a:rPr lang="lv-LV" sz="2400" dirty="0" smtClean="0">
                  <a:solidFill>
                    <a:schemeClr val="bg1">
                      <a:lumMod val="65000"/>
                    </a:schemeClr>
                  </a:solidFill>
                </a:rPr>
                <a:t>). Bioloģisko un klīnisko pazīmju salīdzinājums starp pacientiem tiek veikts, pielietojot </a:t>
              </a:r>
              <a:r>
                <a:rPr lang="lv-LV" sz="2400" i="1" dirty="0" err="1" smtClean="0">
                  <a:solidFill>
                    <a:schemeClr val="bg1">
                      <a:lumMod val="65000"/>
                    </a:schemeClr>
                  </a:solidFill>
                </a:rPr>
                <a:t>Kruskal</a:t>
              </a:r>
              <a:r>
                <a:rPr lang="lv-LV" sz="2400" i="1" dirty="0" smtClean="0">
                  <a:solidFill>
                    <a:schemeClr val="bg1">
                      <a:lumMod val="65000"/>
                    </a:schemeClr>
                  </a:solidFill>
                </a:rPr>
                <a:t>–</a:t>
              </a:r>
              <a:r>
                <a:rPr lang="lv-LV" sz="2400" i="1" dirty="0" err="1" smtClean="0">
                  <a:solidFill>
                    <a:schemeClr val="bg1">
                      <a:lumMod val="65000"/>
                    </a:schemeClr>
                  </a:solidFill>
                </a:rPr>
                <a:t>Wallis</a:t>
              </a:r>
              <a:r>
                <a:rPr lang="lv-LV" sz="2400" i="1" dirty="0" smtClean="0">
                  <a:solidFill>
                    <a:schemeClr val="bg1">
                      <a:lumMod val="65000"/>
                    </a:schemeClr>
                  </a:solidFill>
                </a:rPr>
                <a:t> (</a:t>
              </a:r>
              <a:r>
                <a:rPr lang="lv-LV" sz="2400" i="1" dirty="0" err="1" smtClean="0">
                  <a:solidFill>
                    <a:schemeClr val="bg1">
                      <a:lumMod val="65000"/>
                    </a:schemeClr>
                  </a:solidFill>
                </a:rPr>
                <a:t>KW</a:t>
              </a:r>
              <a:r>
                <a:rPr lang="lv-LV" sz="2400" i="1" dirty="0" smtClean="0">
                  <a:solidFill>
                    <a:schemeClr val="bg1">
                      <a:lumMod val="65000"/>
                    </a:schemeClr>
                  </a:solidFill>
                </a:rPr>
                <a:t>)</a:t>
              </a:r>
              <a:r>
                <a:rPr lang="lv-LV" sz="2400" dirty="0" smtClean="0">
                  <a:solidFill>
                    <a:schemeClr val="bg1">
                      <a:lumMod val="65000"/>
                    </a:schemeClr>
                  </a:solidFill>
                </a:rPr>
                <a:t> vai </a:t>
              </a:r>
              <a:r>
                <a:rPr lang="lv-LV" sz="2400" i="1" dirty="0" err="1" smtClean="0">
                  <a:solidFill>
                    <a:schemeClr val="bg1">
                      <a:lumMod val="65000"/>
                    </a:schemeClr>
                  </a:solidFill>
                </a:rPr>
                <a:t>Chi-square</a:t>
              </a:r>
              <a:r>
                <a:rPr lang="lv-LV" sz="2400" i="1" dirty="0" smtClean="0">
                  <a:solidFill>
                    <a:schemeClr val="bg1">
                      <a:lumMod val="65000"/>
                    </a:schemeClr>
                  </a:solidFill>
                </a:rPr>
                <a:t> tests (Chi</a:t>
              </a:r>
              <a:r>
                <a:rPr lang="lv-LV" sz="2400" i="1" baseline="30000" dirty="0" smtClean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r>
                <a:rPr lang="lv-LV" sz="2400" i="1" dirty="0" smtClean="0">
                  <a:solidFill>
                    <a:schemeClr val="bg1">
                      <a:lumMod val="65000"/>
                    </a:schemeClr>
                  </a:solidFill>
                </a:rPr>
                <a:t>)</a:t>
              </a:r>
              <a:r>
                <a:rPr lang="lv-LV" sz="2400" dirty="0" smtClean="0">
                  <a:solidFill>
                    <a:schemeClr val="bg1">
                      <a:lumMod val="65000"/>
                    </a:schemeClr>
                  </a:solidFill>
                </a:rPr>
                <a:t> testu un </a:t>
              </a:r>
              <a:r>
                <a:rPr lang="lv-LV" sz="2400" i="1" dirty="0" err="1" smtClean="0">
                  <a:solidFill>
                    <a:schemeClr val="bg1">
                      <a:lumMod val="65000"/>
                    </a:schemeClr>
                  </a:solidFill>
                </a:rPr>
                <a:t>Spearman</a:t>
              </a:r>
              <a:r>
                <a:rPr lang="lv-LV" sz="2400" dirty="0" smtClean="0">
                  <a:solidFill>
                    <a:schemeClr val="bg1">
                      <a:lumMod val="65000"/>
                    </a:schemeClr>
                  </a:solidFill>
                </a:rPr>
                <a:t> korelācijas analīzi.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98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9"/>
          <p:cNvGrpSpPr/>
          <p:nvPr/>
        </p:nvGrpSpPr>
        <p:grpSpPr>
          <a:xfrm>
            <a:off x="4857886" y="5940742"/>
            <a:ext cx="7203402" cy="1072365"/>
            <a:chOff x="4857886" y="5940742"/>
            <a:chExt cx="7203402" cy="10723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34257" y="5940742"/>
              <a:ext cx="2327031" cy="1072365"/>
            </a:xfrm>
            <a:prstGeom prst="rect">
              <a:avLst/>
            </a:prstGeom>
          </p:spPr>
        </p:pic>
        <p:pic>
          <p:nvPicPr>
            <p:cNvPr id="14" name="Picture 2" descr="C:\Users\Irina_\AppData\Local\Temp\Rar$DRa0.455\krasains-RSU-logo-bez-fona-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886" y="6302572"/>
              <a:ext cx="2552428" cy="478581"/>
            </a:xfrm>
            <a:prstGeom prst="rect">
              <a:avLst/>
            </a:prstGeom>
            <a:noFill/>
          </p:spPr>
        </p:pic>
        <p:pic>
          <p:nvPicPr>
            <p:cNvPr id="19" name="Picture 31" descr="D:\Irina_2010-2015\Conferences+Presentations_2009-2014\Conf_BaltInfect_Riga-2015\Poster Illustrations\BMC 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10475" y="6233286"/>
              <a:ext cx="890978" cy="58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793168" y="6021905"/>
              <a:ext cx="782636" cy="82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Group 23"/>
          <p:cNvGrpSpPr/>
          <p:nvPr/>
        </p:nvGrpSpPr>
        <p:grpSpPr>
          <a:xfrm>
            <a:off x="190500" y="0"/>
            <a:ext cx="11798300" cy="6527800"/>
            <a:chOff x="190500" y="0"/>
            <a:chExt cx="11798300" cy="6527800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190500" y="0"/>
              <a:ext cx="6299199" cy="635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kumimoji="0" lang="lv-LV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Projekta</a:t>
              </a:r>
              <a:r>
                <a:rPr kumimoji="0" lang="lv-LV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lv-LV" sz="3200" dirty="0" smtClean="0">
                  <a:latin typeface="Arial" pitchFamily="34" charset="0"/>
                  <a:cs typeface="Arial" pitchFamily="34" charset="0"/>
                </a:rPr>
                <a:t>pētījumu rezultāti: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19076" y="685801"/>
              <a:ext cx="11769724" cy="5841999"/>
              <a:chOff x="219076" y="685801"/>
              <a:chExt cx="11769724" cy="5841999"/>
            </a:xfrm>
          </p:grpSpPr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19076" y="685801"/>
                <a:ext cx="11769724" cy="35686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60000" indent="-360000">
                  <a:buFont typeface="+mj-lt"/>
                  <a:buAutoNum type="arabicPeriod"/>
                </a:pPr>
                <a:r>
                  <a:rPr lang="lv-LV" sz="2400" dirty="0" smtClean="0"/>
                  <a:t>2 stenda referāti un 1 mutisks ziņojums tika prezentēti Rīgas Stradiņa universitātes 2019.gada zinātniskā konferencē (</a:t>
                </a:r>
                <a:r>
                  <a:rPr lang="lv-LV" sz="2400" i="1" dirty="0" smtClean="0"/>
                  <a:t>RĪGA STRADIŅŠ </a:t>
                </a:r>
                <a:r>
                  <a:rPr lang="lv-LV" sz="2400" i="1" dirty="0" err="1" smtClean="0"/>
                  <a:t>UNIVERSITY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INTERNATIONAL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CONFERENCE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ON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MEDICAL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AND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HEALTH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CARE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SCIENCES</a:t>
                </a:r>
                <a:r>
                  <a:rPr lang="lv-LV" sz="2400" i="1" dirty="0" smtClean="0"/>
                  <a:t>, </a:t>
                </a:r>
                <a:r>
                  <a:rPr lang="lv-LV" sz="2400" i="1" dirty="0" err="1" smtClean="0"/>
                  <a:t>Knowledge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For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Use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in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Practice</a:t>
                </a:r>
                <a:r>
                  <a:rPr lang="lv-LV" sz="2400" i="1" dirty="0" smtClean="0"/>
                  <a:t>, </a:t>
                </a:r>
                <a:r>
                  <a:rPr lang="lv-LV" sz="2400" i="1" dirty="0" err="1" smtClean="0"/>
                  <a:t>April</a:t>
                </a:r>
                <a:r>
                  <a:rPr lang="lv-LV" sz="2400" i="1" dirty="0" smtClean="0"/>
                  <a:t> 1 – 3, 2019 </a:t>
                </a:r>
                <a:r>
                  <a:rPr lang="lv-LV" sz="2400" i="1" dirty="0" err="1" smtClean="0"/>
                  <a:t>Riga</a:t>
                </a:r>
                <a:r>
                  <a:rPr lang="lv-LV" sz="2400" i="1" dirty="0" smtClean="0"/>
                  <a:t>, </a:t>
                </a:r>
                <a:r>
                  <a:rPr lang="lv-LV" sz="2400" i="1" dirty="0" err="1" smtClean="0"/>
                  <a:t>Latvia</a:t>
                </a:r>
                <a:r>
                  <a:rPr lang="lv-LV" sz="2400" dirty="0" smtClean="0"/>
                  <a:t>)</a:t>
                </a:r>
              </a:p>
              <a:p>
                <a:pPr marL="360000" indent="-360000">
                  <a:buFont typeface="+mj-lt"/>
                  <a:buAutoNum type="arabicPeriod"/>
                </a:pPr>
                <a:r>
                  <a:rPr lang="lv-LV" sz="2400" dirty="0" smtClean="0"/>
                  <a:t>Tēzes tika iesniegtas un pieņemtas starptautiskā konferencē </a:t>
                </a:r>
                <a:r>
                  <a:rPr lang="lv-LV" sz="2400" i="1" dirty="0" err="1" smtClean="0"/>
                  <a:t>The</a:t>
                </a:r>
                <a:r>
                  <a:rPr lang="lv-LV" sz="2400" i="1" dirty="0" smtClean="0"/>
                  <a:t> 23rd </a:t>
                </a:r>
                <a:r>
                  <a:rPr lang="lv-LV" sz="2400" i="1" dirty="0" err="1" smtClean="0"/>
                  <a:t>Annual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Conference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of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the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European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Society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for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Clinical</a:t>
                </a:r>
                <a:r>
                  <a:rPr lang="lv-LV" sz="2400" i="1" dirty="0" smtClean="0"/>
                  <a:t> </a:t>
                </a:r>
                <a:r>
                  <a:rPr lang="lv-LV" sz="2400" i="1" dirty="0" err="1" smtClean="0"/>
                  <a:t>Virology</a:t>
                </a:r>
                <a:r>
                  <a:rPr lang="lv-LV" sz="2400" i="1" dirty="0" smtClean="0"/>
                  <a:t>, </a:t>
                </a:r>
                <a:r>
                  <a:rPr lang="lv-LV" sz="2400" i="1" dirty="0" err="1" smtClean="0"/>
                  <a:t>September</a:t>
                </a:r>
                <a:r>
                  <a:rPr lang="lv-LV" sz="2400" i="1" dirty="0" smtClean="0"/>
                  <a:t>, 2021, </a:t>
                </a:r>
                <a:r>
                  <a:rPr lang="lv-LV" sz="2400" i="1" dirty="0" err="1" smtClean="0"/>
                  <a:t>Manchester</a:t>
                </a:r>
                <a:r>
                  <a:rPr lang="lv-LV" sz="2400" i="1" dirty="0" smtClean="0"/>
                  <a:t>, </a:t>
                </a:r>
                <a:r>
                  <a:rPr lang="lv-LV" sz="2400" i="1" dirty="0" err="1" smtClean="0"/>
                  <a:t>UK</a:t>
                </a:r>
                <a:r>
                  <a:rPr lang="lv-LV" sz="2400" i="1" dirty="0" smtClean="0"/>
                  <a:t> </a:t>
                </a:r>
                <a:r>
                  <a:rPr lang="lv-LV" sz="2400" dirty="0" smtClean="0"/>
                  <a:t>(pārcelta no 2020.gada uz 2021.gadu)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 smtClean="0"/>
              </a:p>
              <a:p>
                <a:pPr marL="360000" indent="-360000">
                  <a:buFont typeface="+mj-lt"/>
                  <a:buAutoNum type="arabicPeriod"/>
                </a:pPr>
                <a:r>
                  <a:rPr lang="lv-LV" sz="2400" dirty="0" smtClean="0"/>
                  <a:t>Manuskripts tika sagatavots un iesniegts (indeksētā </a:t>
                </a:r>
                <a:r>
                  <a:rPr lang="lv-LV" sz="2400" dirty="0" err="1" smtClean="0"/>
                  <a:t>Scopus</a:t>
                </a:r>
                <a:r>
                  <a:rPr lang="lv-LV" sz="2400" dirty="0" smtClean="0"/>
                  <a:t> un </a:t>
                </a:r>
                <a:r>
                  <a:rPr lang="lv-LV" sz="2400" dirty="0" err="1" smtClean="0"/>
                  <a:t>WoSCC</a:t>
                </a:r>
                <a:r>
                  <a:rPr lang="lv-LV" sz="2400" dirty="0" smtClean="0"/>
                  <a:t>) zinātniskā žurnālā:</a:t>
                </a: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64369" y="4202831"/>
                <a:ext cx="4941887" cy="2324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xmlns="" val="1598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4775" y="0"/>
            <a:ext cx="11731625" cy="7035800"/>
            <a:chOff x="104775" y="0"/>
            <a:chExt cx="11731625" cy="7035800"/>
          </a:xfrm>
        </p:grpSpPr>
        <p:grpSp>
          <p:nvGrpSpPr>
            <p:cNvPr id="16" name="Group 19"/>
            <p:cNvGrpSpPr/>
            <p:nvPr/>
          </p:nvGrpSpPr>
          <p:grpSpPr>
            <a:xfrm>
              <a:off x="104775" y="5963435"/>
              <a:ext cx="7203402" cy="1072365"/>
              <a:chOff x="4857886" y="5940742"/>
              <a:chExt cx="7203402" cy="107236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734257" y="5940742"/>
                <a:ext cx="2327031" cy="1072365"/>
              </a:xfrm>
              <a:prstGeom prst="rect">
                <a:avLst/>
              </a:prstGeom>
            </p:spPr>
          </p:pic>
          <p:pic>
            <p:nvPicPr>
              <p:cNvPr id="18" name="Picture 2" descr="C:\Users\Irina_\AppData\Local\Temp\Rar$DRa0.455\krasains-RSU-logo-bez-fona-h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57886" y="6302572"/>
                <a:ext cx="2552428" cy="478581"/>
              </a:xfrm>
              <a:prstGeom prst="rect">
                <a:avLst/>
              </a:prstGeom>
              <a:noFill/>
            </p:spPr>
          </p:pic>
          <p:pic>
            <p:nvPicPr>
              <p:cNvPr id="23" name="Picture 31" descr="D:\Irina_2010-2015\Conferences+Presentations_2009-2014\Conf_BaltInfect_Riga-2015\Poster Illustrations\BMC logo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10475" y="6233286"/>
                <a:ext cx="890978" cy="587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793168" y="6021905"/>
                <a:ext cx="782636" cy="828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90501" y="0"/>
              <a:ext cx="6997108" cy="635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lv-LV" sz="2800" b="1" dirty="0" smtClean="0">
                  <a:latin typeface="Arial" pitchFamily="34" charset="0"/>
                  <a:cs typeface="Arial" pitchFamily="34" charset="0"/>
                </a:rPr>
                <a:t>Pētījuma / manuskripta secinājumi (1):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19076" y="711201"/>
              <a:ext cx="11617324" cy="12572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457200" lvl="0" indent="-457200">
                <a:buFont typeface="Wingdings" pitchFamily="2" charset="2"/>
                <a:buChar char="Ø"/>
              </a:pPr>
              <a:r>
                <a:rPr lang="lv-LV" sz="2400" dirty="0" smtClean="0"/>
                <a:t>Mūsu pētījumā ar </a:t>
              </a:r>
              <a:r>
                <a:rPr lang="lv-LV" sz="2400" dirty="0" err="1" smtClean="0"/>
                <a:t>jaundiagnosticētiem</a:t>
              </a:r>
              <a:r>
                <a:rPr lang="lv-LV" sz="2400" dirty="0" smtClean="0"/>
                <a:t> HLL pacientiem (n=61) mēs noteicām CD38-pozitīviem pacientiem hemokīnu receptoru CCR1 un CCR2 ekspresiju uz perifēro asiņu </a:t>
              </a:r>
              <a:r>
                <a:rPr lang="lv-LV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CD19+CD5+</a:t>
              </a:r>
              <a:r>
                <a:rPr lang="lv-LV" sz="2400" dirty="0" smtClean="0"/>
                <a:t> (HLL šūnām) un </a:t>
              </a:r>
              <a:r>
                <a:rPr lang="lv-LV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CD19+CD5‒</a:t>
              </a:r>
              <a:r>
                <a:rPr lang="lv-LV" sz="2400" dirty="0" smtClean="0"/>
                <a:t> (B-limfocītiem) limfocītiem.</a:t>
              </a:r>
              <a:endParaRPr lang="en-US" sz="2400" dirty="0" smtClean="0"/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320674" y="2540001"/>
              <a:ext cx="6308725" cy="17144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457200" lvl="0" indent="-457200">
                <a:buFont typeface="Wingdings" pitchFamily="2" charset="2"/>
                <a:buChar char="Ø"/>
              </a:pPr>
              <a:r>
                <a:rPr lang="lv-LV" sz="2400" dirty="0" smtClean="0"/>
                <a:t>CCR1 un CCR2 ekspresija uz perifēro asiņu HLL šūnām pozitīvi korelēja ar CD38 ekspresiju uz HLL šūnām (</a:t>
              </a:r>
              <a:r>
                <a:rPr lang="lv-LV" sz="2400" i="1" dirty="0" err="1" smtClean="0"/>
                <a:t>by</a:t>
              </a:r>
              <a:r>
                <a:rPr lang="lv-LV" sz="2400" i="1" dirty="0" smtClean="0"/>
                <a:t> </a:t>
              </a:r>
              <a:r>
                <a:rPr lang="lv-LV" sz="2400" i="1" dirty="0" err="1" smtClean="0"/>
                <a:t>Spearman</a:t>
              </a:r>
              <a:r>
                <a:rPr lang="lv-LV" sz="2400" i="1" dirty="0" smtClean="0"/>
                <a:t> </a:t>
              </a:r>
              <a:r>
                <a:rPr lang="lv-LV" sz="2400" i="1" dirty="0" err="1" smtClean="0"/>
                <a:t>rank</a:t>
              </a:r>
              <a:r>
                <a:rPr lang="lv-LV" sz="2400" i="1" dirty="0" smtClean="0"/>
                <a:t> </a:t>
              </a:r>
              <a:r>
                <a:rPr lang="lv-LV" sz="2400" i="1" dirty="0" err="1" smtClean="0"/>
                <a:t>correlation</a:t>
              </a:r>
              <a:r>
                <a:rPr lang="lv-LV" sz="2400" i="1" dirty="0" smtClean="0"/>
                <a:t> </a:t>
              </a:r>
              <a:r>
                <a:rPr lang="lv-LV" sz="2400" i="1" dirty="0" err="1" smtClean="0"/>
                <a:t>analysis</a:t>
              </a:r>
              <a:r>
                <a:rPr lang="lv-LV" sz="2400" dirty="0" smtClean="0"/>
                <a:t>).</a:t>
              </a:r>
              <a:endParaRPr lang="en-US" sz="2400" dirty="0"/>
            </a:p>
          </p:txBody>
        </p:sp>
        <p:pic>
          <p:nvPicPr>
            <p:cNvPr id="25" name="Picture 24" descr="D:\Publications own_2009-2018\CLL article 2019\Submission J Clin Medicine_10052020\Spearman corr matrix_300pi_03042020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67514" y="1860869"/>
              <a:ext cx="4852986" cy="4933631"/>
            </a:xfrm>
            <a:prstGeom prst="rect">
              <a:avLst/>
            </a:prstGeom>
            <a:noFill/>
          </p:spPr>
        </p:pic>
        <p:sp>
          <p:nvSpPr>
            <p:cNvPr id="27" name="Rectangle 26"/>
            <p:cNvSpPr/>
            <p:nvPr/>
          </p:nvSpPr>
          <p:spPr>
            <a:xfrm>
              <a:off x="1692276" y="4950936"/>
              <a:ext cx="5000624" cy="120032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lv-LV" dirty="0" smtClean="0"/>
                <a:t>Statistiskās un </a:t>
              </a:r>
              <a:r>
                <a:rPr lang="lv-LV" i="1" dirty="0" err="1" smtClean="0"/>
                <a:t>Spearman</a:t>
              </a:r>
              <a:r>
                <a:rPr lang="lv-LV" dirty="0" smtClean="0"/>
                <a:t> korelācijas analīzes veica RSU vadošais pētnieks Dr.med. </a:t>
              </a:r>
              <a:r>
                <a:rPr lang="lv-LV" dirty="0" err="1" smtClean="0"/>
                <a:t>Šimons</a:t>
              </a:r>
              <a:r>
                <a:rPr lang="lv-LV" dirty="0" smtClean="0"/>
                <a:t> </a:t>
              </a:r>
              <a:r>
                <a:rPr lang="lv-LV" dirty="0" err="1" smtClean="0"/>
                <a:t>Svirskis</a:t>
              </a:r>
              <a:r>
                <a:rPr lang="lv-LV" dirty="0" smtClean="0"/>
                <a:t>, izmantojot </a:t>
              </a:r>
              <a:r>
                <a:rPr lang="lv-LV" dirty="0" err="1" smtClean="0"/>
                <a:t>GraphPad</a:t>
              </a:r>
              <a:r>
                <a:rPr lang="lv-LV" dirty="0" smtClean="0"/>
                <a:t> </a:t>
              </a:r>
              <a:r>
                <a:rPr lang="lv-LV" dirty="0" err="1" smtClean="0"/>
                <a:t>Prism</a:t>
              </a:r>
              <a:r>
                <a:rPr lang="lv-LV" dirty="0" smtClean="0"/>
                <a:t> programmu, 8.0 versiju (</a:t>
              </a:r>
              <a:r>
                <a:rPr lang="lv-LV" dirty="0" err="1" smtClean="0"/>
                <a:t>GraphPad</a:t>
              </a:r>
              <a:r>
                <a:rPr lang="lv-LV" dirty="0" smtClean="0"/>
                <a:t> </a:t>
              </a:r>
              <a:r>
                <a:rPr lang="lv-LV" dirty="0" err="1" smtClean="0"/>
                <a:t>Software</a:t>
              </a:r>
              <a:r>
                <a:rPr lang="lv-LV" dirty="0" smtClean="0"/>
                <a:t>, San </a:t>
              </a:r>
              <a:r>
                <a:rPr lang="lv-LV" dirty="0" err="1" smtClean="0"/>
                <a:t>Diego</a:t>
              </a:r>
              <a:r>
                <a:rPr lang="lv-LV" dirty="0" smtClean="0"/>
                <a:t>, CA, </a:t>
              </a:r>
              <a:r>
                <a:rPr lang="lv-LV" dirty="0" err="1" smtClean="0"/>
                <a:t>USA</a:t>
              </a:r>
              <a:r>
                <a:rPr lang="lv-LV" dirty="0" smtClean="0"/>
                <a:t>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98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0500" y="88900"/>
            <a:ext cx="11781760" cy="740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sz="2800" b="1" dirty="0">
                <a:latin typeface="Arial" pitchFamily="34" charset="0"/>
                <a:cs typeface="Arial" pitchFamily="34" charset="0"/>
              </a:rPr>
              <a:t>Pētījuma </a:t>
            </a:r>
            <a:r>
              <a:rPr lang="lv-LV" sz="2800" b="1" dirty="0" smtClean="0">
                <a:latin typeface="Arial" pitchFamily="34" charset="0"/>
                <a:cs typeface="Arial" pitchFamily="34" charset="0"/>
              </a:rPr>
              <a:t>/ manuskripta secinājumi: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Sniegt</a:t>
            </a:r>
            <a:r>
              <a:rPr 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ais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potenciāl</a:t>
            </a:r>
            <a:r>
              <a:rPr 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ais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labum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nozarei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sabiedrībai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kopumā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19076" y="952501"/>
            <a:ext cx="11617324" cy="525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lv-LV" sz="2800" dirty="0" smtClean="0"/>
              <a:t>CCR1 un/vai CCR2 noteikšanu perifēro asiņu HLL šūnās varētu ieteikt diagnostiskajos plūsmas citometrijas testos, papildus pie CD38, kā negatīvu prognozētāju augsta riska progresēšanai HLL pacientiem diagnozes laikā.</a:t>
            </a:r>
          </a:p>
          <a:p>
            <a:pPr lvl="0">
              <a:buFont typeface="Wingdings" pitchFamily="2" charset="2"/>
              <a:buChar char="Ø"/>
            </a:pPr>
            <a:endParaRPr lang="en-US" sz="2800" dirty="0" smtClean="0"/>
          </a:p>
          <a:p>
            <a:pPr lvl="0">
              <a:buFont typeface="Wingdings" pitchFamily="2" charset="2"/>
              <a:buChar char="Ø"/>
            </a:pPr>
            <a:r>
              <a:rPr lang="lv-LV" sz="2800" dirty="0" smtClean="0"/>
              <a:t>Turpmākie klīniskie asociāciju pētījumi ar paplašinātām pacientu grupām ir nepieciešami, lai apstiprinātu mūsu pētījumu rezultātu, ka CCR1/CCR2 marķieru klātbūtne perifēro asiņu leikēmijas šūnās ir ticams </a:t>
            </a:r>
            <a:r>
              <a:rPr lang="lv-LV" sz="2800" dirty="0" err="1" smtClean="0"/>
              <a:t>prognostiskais</a:t>
            </a:r>
            <a:r>
              <a:rPr lang="lv-LV" sz="2800" dirty="0" smtClean="0"/>
              <a:t> indikators HLL slimības diagnostikai. </a:t>
            </a:r>
          </a:p>
          <a:p>
            <a:pPr lvl="0">
              <a:buFont typeface="Wingdings" pitchFamily="2" charset="2"/>
              <a:buChar char="Ø"/>
            </a:pPr>
            <a:endParaRPr lang="en-US" sz="2800" dirty="0" smtClean="0"/>
          </a:p>
          <a:p>
            <a:pPr lvl="0">
              <a:buFont typeface="Wingdings" pitchFamily="2" charset="2"/>
              <a:buChar char="Ø"/>
            </a:pPr>
            <a:r>
              <a:rPr lang="lv-LV" sz="2800" dirty="0" smtClean="0"/>
              <a:t>Bez tam, atklājot jaunu informāciju par CCR1 un CCR2 lomu HLL patoģenēzē, šie hemokīnu receptori var tikt izmantoti kā jauni mērķi pret HLL progresijas zāļu izstrādē.</a:t>
            </a:r>
            <a:endParaRPr lang="en-US" sz="2800" dirty="0"/>
          </a:p>
        </p:txBody>
      </p:sp>
      <p:grpSp>
        <p:nvGrpSpPr>
          <p:cNvPr id="13" name="Group 19"/>
          <p:cNvGrpSpPr/>
          <p:nvPr/>
        </p:nvGrpSpPr>
        <p:grpSpPr>
          <a:xfrm>
            <a:off x="4857886" y="5940742"/>
            <a:ext cx="7203402" cy="1072365"/>
            <a:chOff x="4857886" y="5940742"/>
            <a:chExt cx="7203402" cy="10723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34257" y="5940742"/>
              <a:ext cx="2327031" cy="1072365"/>
            </a:xfrm>
            <a:prstGeom prst="rect">
              <a:avLst/>
            </a:prstGeom>
          </p:spPr>
        </p:pic>
        <p:pic>
          <p:nvPicPr>
            <p:cNvPr id="15" name="Picture 2" descr="C:\Users\Irina_\AppData\Local\Temp\Rar$DRa0.455\krasains-RSU-logo-bez-fona-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886" y="6302572"/>
              <a:ext cx="2552428" cy="478581"/>
            </a:xfrm>
            <a:prstGeom prst="rect">
              <a:avLst/>
            </a:prstGeom>
            <a:noFill/>
          </p:spPr>
        </p:pic>
        <p:pic>
          <p:nvPicPr>
            <p:cNvPr id="16" name="Picture 31" descr="D:\Irina_2010-2015\Conferences+Presentations_2009-2014\Conf_BaltInfect_Riga-2015\Poster Illustrations\BMC 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10475" y="6233286"/>
              <a:ext cx="890978" cy="58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793168" y="6021905"/>
              <a:ext cx="782636" cy="82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1598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0"/>
          <p:cNvGrpSpPr/>
          <p:nvPr/>
        </p:nvGrpSpPr>
        <p:grpSpPr>
          <a:xfrm>
            <a:off x="2931" y="4750885"/>
            <a:ext cx="12192000" cy="2107115"/>
            <a:chOff x="2931" y="4750885"/>
            <a:chExt cx="12192000" cy="2107115"/>
          </a:xfrm>
        </p:grpSpPr>
        <p:grpSp>
          <p:nvGrpSpPr>
            <p:cNvPr id="19" name="Group 29"/>
            <p:cNvGrpSpPr/>
            <p:nvPr/>
          </p:nvGrpSpPr>
          <p:grpSpPr>
            <a:xfrm>
              <a:off x="4819786" y="4750885"/>
              <a:ext cx="7203402" cy="1598339"/>
              <a:chOff x="4819786" y="4712785"/>
              <a:chExt cx="7203402" cy="1598339"/>
            </a:xfrm>
          </p:grpSpPr>
          <p:pic>
            <p:nvPicPr>
              <p:cNvPr id="21" name="Picture 2" descr="C:\Users\X360\Downloads\41_identitate\41_jpg\41_vertikala\__vienkarss_vienkrasu_rgb_v_LV-4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70276" y="4712785"/>
                <a:ext cx="1592873" cy="1592873"/>
              </a:xfrm>
              <a:prstGeom prst="rect">
                <a:avLst/>
              </a:prstGeom>
              <a:noFill/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96157" y="5238759"/>
                <a:ext cx="2327031" cy="1072365"/>
              </a:xfrm>
              <a:prstGeom prst="rect">
                <a:avLst/>
              </a:prstGeom>
            </p:spPr>
          </p:pic>
          <p:pic>
            <p:nvPicPr>
              <p:cNvPr id="23" name="Picture 2" descr="C:\Users\Irina_\AppData\Local\Temp\Rar$DRa0.455\krasains-RSU-logo-bez-fona-h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9786" y="5600589"/>
                <a:ext cx="2552428" cy="478581"/>
              </a:xfrm>
              <a:prstGeom prst="rect">
                <a:avLst/>
              </a:prstGeom>
              <a:noFill/>
            </p:spPr>
          </p:pic>
          <p:pic>
            <p:nvPicPr>
              <p:cNvPr id="24" name="Picture 31" descr="D:\Irina_2010-2015\Conferences+Presentations_2009-2014\Conf_BaltInfect_Riga-2015\Poster Illustrations\BMC logo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72375" y="5542189"/>
                <a:ext cx="890978" cy="587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2931" y="6180991"/>
              <a:ext cx="12192000" cy="677009"/>
            </a:xfrm>
            <a:prstGeom prst="rect">
              <a:avLst/>
            </a:prstGeom>
            <a:solidFill>
              <a:srgbClr val="98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90500" y="448355"/>
            <a:ext cx="120015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Sniegt</a:t>
            </a:r>
            <a:r>
              <a:rPr lang="lv-LV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</a:t>
            </a:r>
            <a:r>
              <a:rPr lang="lv-LV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labum</a:t>
            </a:r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nozarei</a:t>
            </a:r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sabiedrībai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kopumā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8443" y="1640406"/>
            <a:ext cx="11757024" cy="2690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lv-LV" sz="2800" dirty="0" smtClean="0"/>
              <a:t>Projekta pētījumi ir fokusēti uz to, lai atrastu jaunus </a:t>
            </a:r>
            <a:r>
              <a:rPr lang="lv-LV" sz="2800" dirty="0" err="1" smtClean="0"/>
              <a:t>biomarķierus</a:t>
            </a:r>
            <a:r>
              <a:rPr lang="lv-LV" sz="2800" dirty="0" smtClean="0"/>
              <a:t> personalizētai hroniskas </a:t>
            </a:r>
            <a:r>
              <a:rPr lang="lv-LV" sz="2800" dirty="0" err="1" smtClean="0"/>
              <a:t>limfocitārās</a:t>
            </a:r>
            <a:r>
              <a:rPr lang="lv-LV" sz="2800" dirty="0" smtClean="0"/>
              <a:t> leikēmijas agrīnai diagnostikai un individualizētas, efektīvas terapijas izvēlei, kas, savukārt, dos iespēju ievērojami saīsināt un pat izvairīties no gadiem ilgas terapijas un ar slimību saistītām komplikācijām.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598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0"/>
          <p:cNvGrpSpPr/>
          <p:nvPr/>
        </p:nvGrpSpPr>
        <p:grpSpPr>
          <a:xfrm>
            <a:off x="2931" y="4750885"/>
            <a:ext cx="12192000" cy="2107115"/>
            <a:chOff x="2931" y="4750885"/>
            <a:chExt cx="12192000" cy="2107115"/>
          </a:xfrm>
        </p:grpSpPr>
        <p:grpSp>
          <p:nvGrpSpPr>
            <p:cNvPr id="8" name="Group 29"/>
            <p:cNvGrpSpPr/>
            <p:nvPr/>
          </p:nvGrpSpPr>
          <p:grpSpPr>
            <a:xfrm>
              <a:off x="4819786" y="4750885"/>
              <a:ext cx="7203402" cy="1598339"/>
              <a:chOff x="4819786" y="4712785"/>
              <a:chExt cx="7203402" cy="1598339"/>
            </a:xfrm>
          </p:grpSpPr>
          <p:pic>
            <p:nvPicPr>
              <p:cNvPr id="10" name="Picture 2" descr="C:\Users\X360\Downloads\41_identitate\41_jpg\41_vertikala\__vienkarss_vienkrasu_rgb_v_LV-4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70276" y="4712785"/>
                <a:ext cx="1592873" cy="1592873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96157" y="5238759"/>
                <a:ext cx="2327031" cy="1072365"/>
              </a:xfrm>
              <a:prstGeom prst="rect">
                <a:avLst/>
              </a:prstGeom>
            </p:spPr>
          </p:pic>
          <p:pic>
            <p:nvPicPr>
              <p:cNvPr id="12" name="Picture 2" descr="C:\Users\Irina_\AppData\Local\Temp\Rar$DRa0.455\krasains-RSU-logo-bez-fona-h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9786" y="5600589"/>
                <a:ext cx="2552428" cy="478581"/>
              </a:xfrm>
              <a:prstGeom prst="rect">
                <a:avLst/>
              </a:prstGeom>
              <a:noFill/>
            </p:spPr>
          </p:pic>
          <p:pic>
            <p:nvPicPr>
              <p:cNvPr id="13" name="Picture 31" descr="D:\Irina_2010-2015\Conferences+Presentations_2009-2014\Conf_BaltInfect_Riga-2015\Poster Illustrations\BMC logo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72375" y="5542189"/>
                <a:ext cx="890978" cy="587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931" y="6180991"/>
              <a:ext cx="12192000" cy="677009"/>
            </a:xfrm>
            <a:prstGeom prst="rect">
              <a:avLst/>
            </a:prstGeom>
            <a:solidFill>
              <a:srgbClr val="98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35313" y="2101850"/>
            <a:ext cx="5919787" cy="1325563"/>
          </a:xfrm>
        </p:spPr>
        <p:txBody>
          <a:bodyPr/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0815" y="704134"/>
            <a:ext cx="3574474" cy="2600699"/>
          </a:xfrm>
        </p:spPr>
        <p:txBody>
          <a:bodyPr>
            <a:noAutofit/>
          </a:bodyPr>
          <a:lstStyle/>
          <a:p>
            <a:r>
              <a:rPr lang="lv-LV" sz="2400" u="sng" dirty="0" smtClean="0">
                <a:latin typeface="+mn-lt"/>
                <a:cs typeface="Arial" pitchFamily="34" charset="0"/>
              </a:rPr>
              <a:t>Projekta vadītājs</a:t>
            </a:r>
            <a:r>
              <a:rPr lang="lv-LV" sz="2400" dirty="0" smtClean="0">
                <a:latin typeface="+mn-lt"/>
                <a:cs typeface="Arial" pitchFamily="34" charset="0"/>
              </a:rPr>
              <a:t>: </a:t>
            </a:r>
            <a:br>
              <a:rPr lang="lv-LV" sz="2400" dirty="0" smtClean="0">
                <a:latin typeface="+mn-lt"/>
                <a:cs typeface="Arial" pitchFamily="34" charset="0"/>
              </a:rPr>
            </a:br>
            <a:r>
              <a:rPr lang="lv-LV" sz="2400" dirty="0" smtClean="0">
                <a:latin typeface="+mn-lt"/>
                <a:cs typeface="Arial" pitchFamily="34" charset="0"/>
              </a:rPr>
              <a:t>Irina Holodņuka </a:t>
            </a:r>
            <a:br>
              <a:rPr lang="lv-LV" sz="2400" dirty="0" smtClean="0">
                <a:latin typeface="+mn-lt"/>
                <a:cs typeface="Arial" pitchFamily="34" charset="0"/>
              </a:rPr>
            </a:br>
            <a:r>
              <a:rPr lang="lv-LV" sz="2400" dirty="0" smtClean="0">
                <a:latin typeface="+mn-lt"/>
                <a:cs typeface="Arial" pitchFamily="34" charset="0"/>
              </a:rPr>
              <a:t>(</a:t>
            </a:r>
            <a:r>
              <a:rPr lang="lv-LV" sz="2400" dirty="0" err="1" smtClean="0">
                <a:latin typeface="+mn-lt"/>
                <a:cs typeface="Arial" pitchFamily="34" charset="0"/>
              </a:rPr>
              <a:t>Kholodnyuk</a:t>
            </a:r>
            <a:r>
              <a:rPr lang="lv-LV" sz="2400" dirty="0" smtClean="0">
                <a:latin typeface="+mn-lt"/>
                <a:cs typeface="Arial" pitchFamily="34" charset="0"/>
              </a:rPr>
              <a:t>, angļu valodā) </a:t>
            </a:r>
            <a:br>
              <a:rPr lang="lv-LV" sz="2400" dirty="0" smtClean="0">
                <a:latin typeface="+mn-lt"/>
                <a:cs typeface="Arial" pitchFamily="34" charset="0"/>
              </a:rPr>
            </a:br>
            <a:r>
              <a:rPr lang="lv-LV" sz="2400" dirty="0" smtClean="0">
                <a:latin typeface="+mn-lt"/>
                <a:cs typeface="Arial" pitchFamily="34" charset="0"/>
              </a:rPr>
              <a:t>Dr. bioloģijā, </a:t>
            </a:r>
            <a:r>
              <a:rPr lang="lv-LV" sz="2400" dirty="0" err="1" smtClean="0">
                <a:latin typeface="+mn-lt"/>
                <a:cs typeface="Arial" pitchFamily="34" charset="0"/>
              </a:rPr>
              <a:t>PhD</a:t>
            </a:r>
            <a:r>
              <a:rPr lang="lv-LV" sz="2400" dirty="0" smtClean="0">
                <a:latin typeface="+mn-lt"/>
                <a:cs typeface="Arial" pitchFamily="34" charset="0"/>
              </a:rPr>
              <a:t> </a:t>
            </a:r>
            <a:r>
              <a:rPr lang="lv-LV" sz="2400" dirty="0" err="1" smtClean="0">
                <a:latin typeface="+mn-lt"/>
                <a:cs typeface="Arial" pitchFamily="34" charset="0"/>
              </a:rPr>
              <a:t>Med.Sc</a:t>
            </a:r>
            <a:r>
              <a:rPr lang="lv-LV" sz="2400" dirty="0" smtClean="0">
                <a:latin typeface="+mn-lt"/>
                <a:cs typeface="Arial" pitchFamily="34" charset="0"/>
              </a:rPr>
              <a:t>.</a:t>
            </a:r>
            <a:br>
              <a:rPr lang="lv-LV" sz="2400" dirty="0" smtClean="0">
                <a:latin typeface="+mn-lt"/>
                <a:cs typeface="Arial" pitchFamily="34" charset="0"/>
              </a:rPr>
            </a:br>
            <a:r>
              <a:rPr lang="lv-LV" sz="2000" dirty="0" smtClean="0">
                <a:latin typeface="+mn-lt"/>
                <a:cs typeface="Arial" pitchFamily="34" charset="0"/>
              </a:rPr>
              <a:t>RSU Mikrobioloģijas un virusoloģijas institūta </a:t>
            </a:r>
            <a:br>
              <a:rPr lang="lv-LV" sz="2000" dirty="0" smtClean="0">
                <a:latin typeface="+mn-lt"/>
                <a:cs typeface="Arial" pitchFamily="34" charset="0"/>
              </a:rPr>
            </a:br>
            <a:r>
              <a:rPr lang="lv-LV" sz="2000" dirty="0" smtClean="0">
                <a:latin typeface="+mn-lt"/>
                <a:cs typeface="Arial" pitchFamily="34" charset="0"/>
              </a:rPr>
              <a:t>vadošais pētnieks</a:t>
            </a:r>
            <a:endParaRPr lang="en-US" sz="2000" dirty="0">
              <a:latin typeface="+mn-lt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57886" y="5305871"/>
            <a:ext cx="7203402" cy="1072365"/>
            <a:chOff x="4857886" y="5305871"/>
            <a:chExt cx="7203402" cy="10723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34257" y="5305871"/>
              <a:ext cx="2327031" cy="1072365"/>
            </a:xfrm>
            <a:prstGeom prst="rect">
              <a:avLst/>
            </a:prstGeom>
          </p:spPr>
        </p:pic>
        <p:pic>
          <p:nvPicPr>
            <p:cNvPr id="15" name="Picture 2" descr="C:\Users\Irina_\AppData\Local\Temp\Rar$DRa0.455\krasains-RSU-logo-bez-fona-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886" y="5667701"/>
              <a:ext cx="2552428" cy="478581"/>
            </a:xfrm>
            <a:prstGeom prst="rect">
              <a:avLst/>
            </a:prstGeom>
            <a:noFill/>
          </p:spPr>
        </p:pic>
        <p:pic>
          <p:nvPicPr>
            <p:cNvPr id="16" name="Picture 31" descr="D:\Irina_2010-2015\Conferences+Presentations_2009-2014\Conf_BaltInfect_Riga-2015\Poster Illustrations\BMC 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10475" y="5598415"/>
              <a:ext cx="890978" cy="58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793168" y="5387034"/>
              <a:ext cx="782636" cy="82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224727" y="3558209"/>
            <a:ext cx="5431786" cy="2318657"/>
            <a:chOff x="224727" y="3558209"/>
            <a:chExt cx="5431786" cy="2318657"/>
          </a:xfrm>
        </p:grpSpPr>
        <p:sp>
          <p:nvSpPr>
            <p:cNvPr id="13" name="Title 16"/>
            <p:cNvSpPr txBox="1">
              <a:spLocks/>
            </p:cNvSpPr>
            <p:nvPr/>
          </p:nvSpPr>
          <p:spPr>
            <a:xfrm>
              <a:off x="224727" y="3558209"/>
              <a:ext cx="3364678" cy="23186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lv-LV" sz="2400" u="sng" dirty="0" smtClean="0">
                  <a:cs typeface="Arial" pitchFamily="34" charset="0"/>
                </a:rPr>
                <a:t>Projekta pētnieks</a:t>
              </a:r>
              <a:r>
                <a:rPr lang="lv-LV" sz="2400" dirty="0" smtClean="0">
                  <a:cs typeface="Arial" pitchFamily="34" charset="0"/>
                </a:rPr>
                <a:t>: </a:t>
              </a:r>
            </a:p>
            <a:p>
              <a:r>
                <a:rPr lang="lv-LV" sz="2400" dirty="0" smtClean="0">
                  <a:cs typeface="Arial" pitchFamily="34" charset="0"/>
                </a:rPr>
                <a:t>Svetlana </a:t>
              </a:r>
              <a:r>
                <a:rPr lang="lv-LV" sz="2400" dirty="0" err="1" smtClean="0">
                  <a:cs typeface="Arial" pitchFamily="34" charset="0"/>
                </a:rPr>
                <a:t>Kozireva</a:t>
              </a:r>
              <a:endParaRPr lang="lv-LV" sz="2400" dirty="0" smtClean="0">
                <a:cs typeface="Arial" pitchFamily="34" charset="0"/>
              </a:endParaRPr>
            </a:p>
            <a:p>
              <a:r>
                <a:rPr lang="lv-LV" sz="2400" dirty="0" smtClean="0">
                  <a:cs typeface="Arial" pitchFamily="34" charset="0"/>
                </a:rPr>
                <a:t>Dr. bioloģijā, </a:t>
              </a:r>
            </a:p>
            <a:p>
              <a:r>
                <a:rPr lang="lv-LV" sz="2000" dirty="0" smtClean="0">
                  <a:cs typeface="Arial" pitchFamily="34" charset="0"/>
                </a:rPr>
                <a:t>RSU Mikrobioloģijas un virusoloģijas institūta vadošais pētnieks</a:t>
              </a:r>
              <a:endParaRPr lang="en-US" sz="2000" dirty="0">
                <a:cs typeface="Arial" pitchFamily="34" charset="0"/>
              </a:endParaRPr>
            </a:p>
          </p:txBody>
        </p:sp>
        <p:pic>
          <p:nvPicPr>
            <p:cNvPr id="20484" name="Picture 4" descr="D:\PROJECTS 2009-2018\LZP CLL project 2018\Parskati\LZP Seminars_06022020\Photos\S Kozireva_2018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90889" y="3758911"/>
              <a:ext cx="2065624" cy="1667024"/>
            </a:xfrm>
            <a:prstGeom prst="rect">
              <a:avLst/>
            </a:prstGeom>
            <a:noFill/>
          </p:spPr>
        </p:pic>
      </p:grpSp>
      <p:sp>
        <p:nvSpPr>
          <p:cNvPr id="23" name="Rectangle 22"/>
          <p:cNvSpPr/>
          <p:nvPr/>
        </p:nvSpPr>
        <p:spPr>
          <a:xfrm>
            <a:off x="2931" y="6180991"/>
            <a:ext cx="12192000" cy="677009"/>
          </a:xfrm>
          <a:prstGeom prst="rect">
            <a:avLst/>
          </a:prstGeom>
          <a:solidFill>
            <a:srgbClr val="988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92062" y="217902"/>
            <a:ext cx="4431639" cy="375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Projekta</a:t>
            </a:r>
            <a:r>
              <a:rPr kumimoji="0" lang="lv-LV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lv-LV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RSU</a:t>
            </a:r>
            <a:r>
              <a:rPr kumimoji="0" lang="lv-LV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izpildītāji: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6632" y="400792"/>
            <a:ext cx="2082215" cy="2776288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634" y="1038523"/>
            <a:ext cx="2301884" cy="197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564313" y="787400"/>
            <a:ext cx="25876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u="sng" dirty="0" smtClean="0">
                <a:cs typeface="Arial" pitchFamily="34" charset="0"/>
              </a:rPr>
              <a:t>Projekta pētnieks </a:t>
            </a:r>
          </a:p>
          <a:p>
            <a:r>
              <a:rPr lang="lv-LV" sz="2400" u="sng" dirty="0" smtClean="0">
                <a:cs typeface="Arial" pitchFamily="34" charset="0"/>
              </a:rPr>
              <a:t>(studējošais)</a:t>
            </a:r>
            <a:r>
              <a:rPr lang="lv-LV" sz="2400" dirty="0" smtClean="0">
                <a:cs typeface="Arial" pitchFamily="34" charset="0"/>
              </a:rPr>
              <a:t>: </a:t>
            </a:r>
          </a:p>
          <a:p>
            <a:r>
              <a:rPr lang="lv-LV" sz="2400" dirty="0" smtClean="0">
                <a:cs typeface="Arial" pitchFamily="34" charset="0"/>
              </a:rPr>
              <a:t>Laura </a:t>
            </a:r>
            <a:r>
              <a:rPr lang="lv-LV" sz="2400" dirty="0" err="1" smtClean="0">
                <a:cs typeface="Arial" pitchFamily="34" charset="0"/>
              </a:rPr>
              <a:t>Hippe</a:t>
            </a:r>
            <a:endParaRPr lang="lv-LV" sz="2400" dirty="0" smtClean="0">
              <a:cs typeface="Arial" pitchFamily="34" charset="0"/>
            </a:endParaRPr>
          </a:p>
          <a:p>
            <a:r>
              <a:rPr lang="lv-LV" sz="2400" dirty="0" smtClean="0">
                <a:cs typeface="Arial" pitchFamily="34" charset="0"/>
              </a:rPr>
              <a:t>bioloģijas maģistrs,</a:t>
            </a:r>
          </a:p>
          <a:p>
            <a:r>
              <a:rPr lang="lv-LV" sz="2400" dirty="0" smtClean="0">
                <a:cs typeface="Arial" pitchFamily="34" charset="0"/>
              </a:rPr>
              <a:t>RSU doktorantūras </a:t>
            </a:r>
          </a:p>
          <a:p>
            <a:r>
              <a:rPr lang="lv-LV" sz="2400" dirty="0" smtClean="0">
                <a:cs typeface="Arial" pitchFamily="34" charset="0"/>
              </a:rPr>
              <a:t>Studente </a:t>
            </a:r>
            <a:endParaRPr lang="en-US" sz="2400" dirty="0" smtClean="0"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604232" y="3366056"/>
            <a:ext cx="4635268" cy="2103914"/>
            <a:chOff x="6604232" y="3366056"/>
            <a:chExt cx="4635268" cy="2103914"/>
          </a:xfrm>
        </p:grpSpPr>
        <p:sp>
          <p:nvSpPr>
            <p:cNvPr id="22" name="Title 16"/>
            <p:cNvSpPr txBox="1">
              <a:spLocks/>
            </p:cNvSpPr>
            <p:nvPr/>
          </p:nvSpPr>
          <p:spPr>
            <a:xfrm>
              <a:off x="6604232" y="3366056"/>
              <a:ext cx="2642100" cy="21039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lv-LV" sz="2400" u="sng" dirty="0" smtClean="0">
                  <a:cs typeface="Arial" pitchFamily="34" charset="0"/>
                </a:rPr>
                <a:t>Projekta asistents</a:t>
              </a:r>
              <a:r>
                <a:rPr lang="lv-LV" sz="2400" dirty="0" smtClean="0">
                  <a:cs typeface="Arial" pitchFamily="34" charset="0"/>
                </a:rPr>
                <a:t>: Jeļena Pavlova bioloģijas maģistrs, </a:t>
              </a:r>
            </a:p>
            <a:p>
              <a:r>
                <a:rPr lang="lv-LV" sz="2000" dirty="0" smtClean="0">
                  <a:cs typeface="Arial" pitchFamily="34" charset="0"/>
                </a:rPr>
                <a:t>RSU Mikrobioloģijas un virusoloģijas institūta asistents</a:t>
              </a:r>
              <a:endParaRPr lang="en-US" sz="2000" dirty="0">
                <a:cs typeface="Arial" pitchFamily="34" charset="0"/>
              </a:endParaRPr>
            </a:p>
          </p:txBody>
        </p:sp>
        <p:pic>
          <p:nvPicPr>
            <p:cNvPr id="1026" name="Picture 2" descr="D:\PROJECTS 2009-2018\LZP CLL project 2018\Parskati\LZP Seminars_06022020\Photos\Jelena_Pavlova_RSU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880600" y="3594100"/>
              <a:ext cx="1358900" cy="13589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598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931" y="4750885"/>
            <a:ext cx="12192000" cy="2107115"/>
            <a:chOff x="2931" y="4750885"/>
            <a:chExt cx="12192000" cy="2107115"/>
          </a:xfrm>
        </p:grpSpPr>
        <p:grpSp>
          <p:nvGrpSpPr>
            <p:cNvPr id="3" name="Group 29"/>
            <p:cNvGrpSpPr/>
            <p:nvPr/>
          </p:nvGrpSpPr>
          <p:grpSpPr>
            <a:xfrm>
              <a:off x="4819786" y="4750885"/>
              <a:ext cx="7203402" cy="1598339"/>
              <a:chOff x="4819786" y="4712785"/>
              <a:chExt cx="7203402" cy="1598339"/>
            </a:xfrm>
          </p:grpSpPr>
          <p:pic>
            <p:nvPicPr>
              <p:cNvPr id="21" name="Picture 2" descr="C:\Users\X360\Downloads\41_identitate\41_jpg\41_vertikala\__vienkarss_vienkrasu_rgb_v_LV-4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70276" y="4712785"/>
                <a:ext cx="1592873" cy="1592873"/>
              </a:xfrm>
              <a:prstGeom prst="rect">
                <a:avLst/>
              </a:prstGeom>
              <a:noFill/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96157" y="5238759"/>
                <a:ext cx="2327031" cy="1072365"/>
              </a:xfrm>
              <a:prstGeom prst="rect">
                <a:avLst/>
              </a:prstGeom>
            </p:spPr>
          </p:pic>
          <p:pic>
            <p:nvPicPr>
              <p:cNvPr id="23" name="Picture 2" descr="C:\Users\Irina_\AppData\Local\Temp\Rar$DRa0.455\krasains-RSU-logo-bez-fona-h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9786" y="5600589"/>
                <a:ext cx="2552428" cy="478581"/>
              </a:xfrm>
              <a:prstGeom prst="rect">
                <a:avLst/>
              </a:prstGeom>
              <a:noFill/>
            </p:spPr>
          </p:pic>
          <p:pic>
            <p:nvPicPr>
              <p:cNvPr id="24" name="Picture 31" descr="D:\Irina_2010-2015\Conferences+Presentations_2009-2014\Conf_BaltInfect_Riga-2015\Poster Illustrations\BMC logo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72375" y="5542189"/>
                <a:ext cx="890978" cy="587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2931" y="6180991"/>
              <a:ext cx="12192000" cy="677009"/>
            </a:xfrm>
            <a:prstGeom prst="rect">
              <a:avLst/>
            </a:prstGeom>
            <a:solidFill>
              <a:srgbClr val="98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215900" y="76200"/>
            <a:ext cx="5588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Aktuālie izaicinājumi (2)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0739" y="839076"/>
            <a:ext cx="11404600" cy="4688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lv-LV" sz="2400" u="sng" dirty="0" err="1" smtClean="0"/>
              <a:t>II</a:t>
            </a:r>
            <a:r>
              <a:rPr lang="lv-LV" sz="2400" u="sng" dirty="0" smtClean="0"/>
              <a:t>. </a:t>
            </a:r>
            <a:r>
              <a:rPr lang="lv-LV" sz="2400" u="sng" dirty="0" err="1" smtClean="0"/>
              <a:t>COVID-19</a:t>
            </a:r>
            <a:r>
              <a:rPr lang="lv-LV" sz="2400" u="sng" dirty="0" smtClean="0"/>
              <a:t> ĀRKĀRTĒJĀ SITUĀCIJA</a:t>
            </a:r>
          </a:p>
          <a:p>
            <a:endParaRPr lang="en-US" sz="2400" dirty="0" smtClean="0"/>
          </a:p>
          <a:p>
            <a:r>
              <a:rPr lang="lv-LV" sz="2400" dirty="0" smtClean="0"/>
              <a:t>Ārkārtējās situācijas laikā pētnieciskais darbs RAKUS slimnīcā ir slēgts, jo </a:t>
            </a:r>
            <a:r>
              <a:rPr lang="lv-LV" sz="2400" dirty="0"/>
              <a:t>jauno pacientu pieņemšana un nepiederošām personām piekļuve nodaļās nebija atļauta.</a:t>
            </a:r>
            <a:endParaRPr lang="en-US" sz="2400" dirty="0"/>
          </a:p>
          <a:p>
            <a:endParaRPr lang="en-US" sz="2400" dirty="0" smtClean="0"/>
          </a:p>
          <a:p>
            <a:r>
              <a:rPr lang="lv-LV" sz="2400" dirty="0" smtClean="0"/>
              <a:t>Kopš 15.05.2020. ir atjaunots pētnieciskais darbs stacionāru “Gaiļezers” un “Latvijas Onkoloģijas centrs” </a:t>
            </a:r>
            <a:r>
              <a:rPr lang="lv-LV" sz="2400" dirty="0" smtClean="0">
                <a:solidFill>
                  <a:srgbClr val="C00000"/>
                </a:solidFill>
              </a:rPr>
              <a:t>arhīvos</a:t>
            </a:r>
            <a:r>
              <a:rPr lang="lv-LV" sz="2400" dirty="0" smtClean="0"/>
              <a:t>.</a:t>
            </a:r>
          </a:p>
          <a:p>
            <a:endParaRPr lang="lv-LV" sz="2400" dirty="0"/>
          </a:p>
          <a:p>
            <a:r>
              <a:rPr lang="lv-LV" sz="2400" dirty="0"/>
              <a:t>Bet pacientu plūsma šobrīd ir ierobežota.</a:t>
            </a:r>
            <a:endParaRPr lang="en-US" sz="2400" dirty="0"/>
          </a:p>
          <a:p>
            <a:r>
              <a:rPr lang="lv-LV" sz="2400" dirty="0" smtClean="0"/>
              <a:t> </a:t>
            </a:r>
            <a:endParaRPr lang="en-US" sz="2400" dirty="0" smtClean="0"/>
          </a:p>
          <a:p>
            <a:r>
              <a:rPr lang="lv-LV" sz="2400" dirty="0" smtClean="0">
                <a:solidFill>
                  <a:srgbClr val="FF0000"/>
                </a:solidFill>
              </a:rPr>
              <a:t>(!)</a:t>
            </a:r>
            <a:r>
              <a:rPr lang="lv-LV" sz="2400" dirty="0" smtClean="0"/>
              <a:t> Projekta pētījumiem, kuri ir saistīti ar </a:t>
            </a:r>
            <a:r>
              <a:rPr lang="lv-LV" sz="2400" dirty="0" err="1" smtClean="0"/>
              <a:t>jaundiagnosticētiem</a:t>
            </a:r>
            <a:r>
              <a:rPr lang="lv-LV" sz="2400" dirty="0" smtClean="0"/>
              <a:t> pacientiem, vajadzīgs pagarināt īstenošanas laiku.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98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931" y="4750885"/>
            <a:ext cx="12192000" cy="2107115"/>
            <a:chOff x="2931" y="4750885"/>
            <a:chExt cx="12192000" cy="2107115"/>
          </a:xfrm>
        </p:grpSpPr>
        <p:grpSp>
          <p:nvGrpSpPr>
            <p:cNvPr id="3" name="Group 29"/>
            <p:cNvGrpSpPr/>
            <p:nvPr/>
          </p:nvGrpSpPr>
          <p:grpSpPr>
            <a:xfrm>
              <a:off x="4819786" y="4750885"/>
              <a:ext cx="7203402" cy="1598339"/>
              <a:chOff x="4819786" y="4712785"/>
              <a:chExt cx="7203402" cy="1598339"/>
            </a:xfrm>
          </p:grpSpPr>
          <p:pic>
            <p:nvPicPr>
              <p:cNvPr id="21" name="Picture 2" descr="C:\Users\X360\Downloads\41_identitate\41_jpg\41_vertikala\__vienkarss_vienkrasu_rgb_v_LV-4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70276" y="4712785"/>
                <a:ext cx="1592873" cy="1592873"/>
              </a:xfrm>
              <a:prstGeom prst="rect">
                <a:avLst/>
              </a:prstGeom>
              <a:noFill/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96157" y="5238759"/>
                <a:ext cx="2327031" cy="1072365"/>
              </a:xfrm>
              <a:prstGeom prst="rect">
                <a:avLst/>
              </a:prstGeom>
            </p:spPr>
          </p:pic>
          <p:pic>
            <p:nvPicPr>
              <p:cNvPr id="23" name="Picture 2" descr="C:\Users\Irina_\AppData\Local\Temp\Rar$DRa0.455\krasains-RSU-logo-bez-fona-h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9786" y="5600589"/>
                <a:ext cx="2552428" cy="478581"/>
              </a:xfrm>
              <a:prstGeom prst="rect">
                <a:avLst/>
              </a:prstGeom>
              <a:noFill/>
            </p:spPr>
          </p:pic>
          <p:pic>
            <p:nvPicPr>
              <p:cNvPr id="24" name="Picture 31" descr="D:\Irina_2010-2015\Conferences+Presentations_2009-2014\Conf_BaltInfect_Riga-2015\Poster Illustrations\BMC logo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72375" y="5542189"/>
                <a:ext cx="890978" cy="587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2931" y="6180991"/>
              <a:ext cx="12192000" cy="677009"/>
            </a:xfrm>
            <a:prstGeom prst="rect">
              <a:avLst/>
            </a:prstGeom>
            <a:solidFill>
              <a:srgbClr val="98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228600" y="0"/>
            <a:ext cx="5588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Aktuālie izaicinājumi (1)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19076" y="546101"/>
            <a:ext cx="11757024" cy="5016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lv-LV" sz="2400" u="sng" dirty="0" smtClean="0"/>
              <a:t>I. Tagadējā projekta pētījumu veikšanai tika sagatavoti, saskaņoti un iesniegti pieteikumi sekojošās struktūrvienībās/iestādēs:</a:t>
            </a:r>
          </a:p>
          <a:p>
            <a:pPr marL="457200" lvl="0" indent="-457200">
              <a:buFont typeface="+mj-lt"/>
              <a:buAutoNum type="arabicPeriod"/>
            </a:pPr>
            <a:r>
              <a:rPr lang="lv-LV" sz="2400" dirty="0" err="1" smtClean="0"/>
              <a:t>RSU</a:t>
            </a:r>
            <a:r>
              <a:rPr lang="lv-LV" sz="2400" dirty="0" smtClean="0"/>
              <a:t> Ētikas komitejā (pētījuma atļauju saņemšanai) no RSU doktorantes Lauras </a:t>
            </a:r>
            <a:r>
              <a:rPr lang="lv-LV" sz="2400" dirty="0" err="1" smtClean="0"/>
              <a:t>Hippes</a:t>
            </a:r>
            <a:r>
              <a:rPr lang="lv-LV" sz="2400" dirty="0" smtClean="0"/>
              <a:t>, kuras promocijas darbs tiek īstenots projekta ietvaros;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lv-LV" sz="2400" dirty="0" smtClean="0"/>
              <a:t>RSU Ētikas komitejā – atļauju saņemšanai projekta pētījumiem, kuri ir bez tiešas diagnostiskas vai terapeitiskas nozīmes (neklīniskie biomedicīniskie) zinātniskie pētījumi;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lv-LV" sz="2400" dirty="0" smtClean="0"/>
              <a:t>Centrālā medicīnas ētikas komitejā (</a:t>
            </a:r>
            <a:r>
              <a:rPr lang="lv-LV" sz="2400" dirty="0" err="1" smtClean="0"/>
              <a:t>CMĒK</a:t>
            </a:r>
            <a:r>
              <a:rPr lang="lv-LV" sz="2400" dirty="0" smtClean="0"/>
              <a:t>) - atzinuma saņemšanai, kas nepieciešams, lai iesniegtu Genoma izpētes padomē (</a:t>
            </a:r>
            <a:r>
              <a:rPr lang="lv-LV" sz="2400" dirty="0" err="1" smtClean="0"/>
              <a:t>GIP</a:t>
            </a:r>
            <a:r>
              <a:rPr lang="lv-LV" sz="2400" dirty="0" smtClean="0"/>
              <a:t>) pieteikumu par ģenētiskajiem pētījumiem;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lv-LV" sz="2400" dirty="0" smtClean="0"/>
              <a:t>RAKUS Zinātnes daļā - Līguma noformēšanai ar RAKUS par sadarbību projekta pētījumā.</a:t>
            </a:r>
          </a:p>
          <a:p>
            <a:r>
              <a:rPr lang="lv-LV" sz="2400" dirty="0" smtClean="0">
                <a:solidFill>
                  <a:srgbClr val="C00000"/>
                </a:solidFill>
              </a:rPr>
              <a:t>Un </a:t>
            </a:r>
            <a:r>
              <a:rPr lang="lv-LV" sz="2400" dirty="0">
                <a:solidFill>
                  <a:srgbClr val="C00000"/>
                </a:solidFill>
              </a:rPr>
              <a:t>tas nav pilnīgs saraksts.</a:t>
            </a:r>
            <a:endParaRPr lang="en-US" sz="2400" dirty="0">
              <a:solidFill>
                <a:srgbClr val="C00000"/>
              </a:solidFill>
            </a:endParaRPr>
          </a:p>
          <a:p>
            <a:endParaRPr lang="lv-LV" sz="2400" dirty="0" smtClean="0">
              <a:solidFill>
                <a:srgbClr val="FF0000"/>
              </a:solidFill>
            </a:endParaRPr>
          </a:p>
          <a:p>
            <a:r>
              <a:rPr lang="lv-LV" sz="2400" dirty="0" smtClean="0">
                <a:solidFill>
                  <a:srgbClr val="FF0000"/>
                </a:solidFill>
              </a:rPr>
              <a:t>(!) </a:t>
            </a:r>
            <a:r>
              <a:rPr lang="lv-LV" sz="2400" dirty="0" smtClean="0"/>
              <a:t>Iztērētais darba laiks atļauju noformēšanai tiek apmaksāts izpildītajam (šajā gadījumā, projekta vadītajam) no projekta pētījumu veikšanai/ īstenošanai paredzētā finansējuma.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98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931" y="4750885"/>
            <a:ext cx="12192000" cy="2107115"/>
            <a:chOff x="2931" y="4750885"/>
            <a:chExt cx="12192000" cy="2107115"/>
          </a:xfrm>
        </p:grpSpPr>
        <p:grpSp>
          <p:nvGrpSpPr>
            <p:cNvPr id="3" name="Group 29"/>
            <p:cNvGrpSpPr/>
            <p:nvPr/>
          </p:nvGrpSpPr>
          <p:grpSpPr>
            <a:xfrm>
              <a:off x="4819786" y="4750885"/>
              <a:ext cx="7203402" cy="1598339"/>
              <a:chOff x="4819786" y="4712785"/>
              <a:chExt cx="7203402" cy="1598339"/>
            </a:xfrm>
          </p:grpSpPr>
          <p:pic>
            <p:nvPicPr>
              <p:cNvPr id="21" name="Picture 2" descr="C:\Users\X360\Downloads\41_identitate\41_jpg\41_vertikala\__vienkarss_vienkrasu_rgb_v_LV-4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70276" y="4712785"/>
                <a:ext cx="1592873" cy="1592873"/>
              </a:xfrm>
              <a:prstGeom prst="rect">
                <a:avLst/>
              </a:prstGeom>
              <a:noFill/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96157" y="5238759"/>
                <a:ext cx="2327031" cy="1072365"/>
              </a:xfrm>
              <a:prstGeom prst="rect">
                <a:avLst/>
              </a:prstGeom>
            </p:spPr>
          </p:pic>
          <p:pic>
            <p:nvPicPr>
              <p:cNvPr id="23" name="Picture 2" descr="C:\Users\Irina_\AppData\Local\Temp\Rar$DRa0.455\krasains-RSU-logo-bez-fona-h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9786" y="5600589"/>
                <a:ext cx="2552428" cy="478581"/>
              </a:xfrm>
              <a:prstGeom prst="rect">
                <a:avLst/>
              </a:prstGeom>
              <a:noFill/>
            </p:spPr>
          </p:pic>
          <p:pic>
            <p:nvPicPr>
              <p:cNvPr id="24" name="Picture 31" descr="D:\Irina_2010-2015\Conferences+Presentations_2009-2014\Conf_BaltInfect_Riga-2015\Poster Illustrations\BMC logo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72375" y="5542189"/>
                <a:ext cx="890978" cy="587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2931" y="6180991"/>
              <a:ext cx="12192000" cy="677009"/>
            </a:xfrm>
            <a:prstGeom prst="rect">
              <a:avLst/>
            </a:prstGeom>
            <a:solidFill>
              <a:srgbClr val="98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90500" y="10335"/>
            <a:ext cx="120015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Sniegt</a:t>
            </a:r>
            <a:r>
              <a:rPr lang="lv-LV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</a:t>
            </a:r>
            <a:r>
              <a:rPr lang="lv-LV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labum</a:t>
            </a:r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nozarei</a:t>
            </a:r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sabiedrībai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kopumā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3712" y="3883353"/>
            <a:ext cx="11757024" cy="2284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lv-LV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Šis pētījums sniegs ieskatu par šūnu virsmas hemokīnu receptoru CCR1 un CCR2 asociāciju ar B šūnu hronisku </a:t>
            </a:r>
            <a:r>
              <a:rPr lang="lv-LV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limfocitāro</a:t>
            </a:r>
            <a:r>
              <a:rPr lang="lv-LV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leikēmiju (HLL), tās progresiju, tādējādi nodrošinot zinātnisku pamatu jaunu </a:t>
            </a:r>
            <a:r>
              <a:rPr lang="lv-LV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biomarķieru</a:t>
            </a:r>
            <a:r>
              <a:rPr lang="lv-LV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atklāšanai un turpmāko pret HLL progresijas medikamentu izstrādes stratēģiju veidošanai.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7643" y="539886"/>
            <a:ext cx="11337925" cy="3441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lv-LV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Tā kā šobrīd zināmie prognostiskie faktori, kas ļauj paredzēt HLL augstu progresijas risku, neatspoguļo visus riska gadījumus, nepieciešama jauna, klīnikā viegli ieviešama metode HLL pacientu slimības progresēšanas riska novērtēšanai.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lv-LV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Projekta gaitā mēs plānojam piedāvāt jaunu prognostisku </a:t>
            </a:r>
            <a:r>
              <a:rPr lang="lv-LV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biomarķieru</a:t>
            </a:r>
            <a:r>
              <a:rPr lang="lv-LV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kandidātu, šūnas virsmas hemokīnu receptorus CCR1 un CCR2, kas spētu prognozēt augstu progresijas risku HLL pacientiem jau diagnostikas brīdī. Šo marķieru ieviešana rutīnas diagnostikas procedūrā (</a:t>
            </a:r>
            <a:r>
              <a:rPr lang="lv-LV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imunofenotipiskā</a:t>
            </a:r>
            <a:r>
              <a:rPr lang="lv-LV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identifikācija, izmantojot plūsmas citometriju), ļaus noteikt prognozi un izvēlēties pareizo ārstēšanu vairumam HLL pacientu.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6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0815" y="1602923"/>
            <a:ext cx="3402464" cy="2600699"/>
          </a:xfrm>
        </p:spPr>
        <p:txBody>
          <a:bodyPr>
            <a:noAutofit/>
          </a:bodyPr>
          <a:lstStyle/>
          <a:p>
            <a:r>
              <a:rPr lang="lv-LV" sz="2400" u="sng" dirty="0">
                <a:latin typeface="+mn-lt"/>
              </a:rPr>
              <a:t>Projekta sadarbības partnera </a:t>
            </a:r>
            <a:r>
              <a:rPr lang="lv-LV" sz="2400" u="sng" dirty="0" smtClean="0">
                <a:latin typeface="+mn-lt"/>
              </a:rPr>
              <a:t>vadītājs</a:t>
            </a:r>
            <a:r>
              <a:rPr lang="lv-LV" sz="2400" dirty="0">
                <a:latin typeface="+mn-lt"/>
              </a:rPr>
              <a:t>: </a:t>
            </a:r>
            <a:r>
              <a:rPr lang="lv-LV" sz="2400" dirty="0" smtClean="0">
                <a:latin typeface="+mn-lt"/>
              </a:rPr>
              <a:t/>
            </a:r>
            <a:br>
              <a:rPr lang="lv-LV" sz="2400" dirty="0" smtClean="0">
                <a:latin typeface="+mn-lt"/>
              </a:rPr>
            </a:br>
            <a:r>
              <a:rPr lang="lv-LV" sz="2400" dirty="0" smtClean="0">
                <a:latin typeface="+mn-lt"/>
              </a:rPr>
              <a:t>Ainārs Leončiks</a:t>
            </a:r>
            <a:br>
              <a:rPr lang="lv-LV" sz="2400" dirty="0" smtClean="0">
                <a:latin typeface="+mn-lt"/>
              </a:rPr>
            </a:br>
            <a:r>
              <a:rPr lang="lv-LV" sz="2400" dirty="0" smtClean="0">
                <a:latin typeface="+mn-lt"/>
              </a:rPr>
              <a:t>Dr</a:t>
            </a:r>
            <a:r>
              <a:rPr lang="lv-LV" sz="2400" dirty="0">
                <a:latin typeface="+mn-lt"/>
              </a:rPr>
              <a:t>. bioloģijā, </a:t>
            </a:r>
            <a:r>
              <a:rPr lang="lv-LV" sz="2400" dirty="0" smtClean="0">
                <a:latin typeface="+mn-lt"/>
              </a:rPr>
              <a:t/>
            </a:r>
            <a:br>
              <a:rPr lang="lv-LV" sz="2400" dirty="0" smtClean="0">
                <a:latin typeface="+mn-lt"/>
              </a:rPr>
            </a:br>
            <a:r>
              <a:rPr lang="lv-LV" sz="2400" dirty="0">
                <a:latin typeface="+mn-lt"/>
              </a:rPr>
              <a:t>Latvijas </a:t>
            </a:r>
            <a:r>
              <a:rPr lang="lv-LV" sz="2400" dirty="0" err="1">
                <a:latin typeface="+mn-lt"/>
              </a:rPr>
              <a:t>Biomedicīnas</a:t>
            </a:r>
            <a:r>
              <a:rPr lang="lv-LV" sz="2400" dirty="0">
                <a:latin typeface="+mn-lt"/>
              </a:rPr>
              <a:t> pētījumu un studiju </a:t>
            </a:r>
            <a:r>
              <a:rPr lang="lv-LV" sz="2400" dirty="0" smtClean="0">
                <a:latin typeface="+mn-lt"/>
              </a:rPr>
              <a:t>centra (</a:t>
            </a:r>
            <a:r>
              <a:rPr lang="lv-LV" sz="2400" dirty="0" err="1" smtClean="0">
                <a:latin typeface="+mn-lt"/>
              </a:rPr>
              <a:t>BMC</a:t>
            </a:r>
            <a:r>
              <a:rPr lang="lv-LV" sz="2400" dirty="0">
                <a:latin typeface="+mn-lt"/>
              </a:rPr>
              <a:t>)</a:t>
            </a:r>
            <a:r>
              <a:rPr lang="lv-LV" sz="2400" dirty="0" smtClean="0">
                <a:latin typeface="+mn-lt"/>
              </a:rPr>
              <a:t> </a:t>
            </a:r>
            <a:br>
              <a:rPr lang="lv-LV" sz="2400" dirty="0" smtClean="0">
                <a:latin typeface="+mn-lt"/>
              </a:rPr>
            </a:br>
            <a:r>
              <a:rPr lang="lv-LV" sz="2400" dirty="0" smtClean="0">
                <a:latin typeface="+mn-lt"/>
              </a:rPr>
              <a:t>vadošais </a:t>
            </a:r>
            <a:r>
              <a:rPr lang="lv-LV" sz="2400" dirty="0">
                <a:latin typeface="+mn-lt"/>
              </a:rPr>
              <a:t>pētnieks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68849" y="5280471"/>
            <a:ext cx="7203402" cy="1072365"/>
            <a:chOff x="4857886" y="5944517"/>
            <a:chExt cx="7203402" cy="10723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34257" y="5944517"/>
              <a:ext cx="2327031" cy="1072365"/>
            </a:xfrm>
            <a:prstGeom prst="rect">
              <a:avLst/>
            </a:prstGeom>
          </p:spPr>
        </p:pic>
        <p:pic>
          <p:nvPicPr>
            <p:cNvPr id="15" name="Picture 2" descr="C:\Users\Irina_\AppData\Local\Temp\Rar$DRa0.455\krasains-RSU-logo-bez-fona-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886" y="6306347"/>
              <a:ext cx="2552428" cy="478581"/>
            </a:xfrm>
            <a:prstGeom prst="rect">
              <a:avLst/>
            </a:prstGeom>
            <a:noFill/>
          </p:spPr>
        </p:pic>
        <p:pic>
          <p:nvPicPr>
            <p:cNvPr id="16" name="Picture 31" descr="D:\Irina_2010-2015\Conferences+Presentations_2009-2014\Conf_BaltInfect_Riga-2015\Poster Illustrations\BMC 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10475" y="6237061"/>
              <a:ext cx="890978" cy="58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793168" y="6025680"/>
              <a:ext cx="782636" cy="82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" name="Rectangle 22"/>
          <p:cNvSpPr/>
          <p:nvPr/>
        </p:nvSpPr>
        <p:spPr>
          <a:xfrm>
            <a:off x="2931" y="6180991"/>
            <a:ext cx="12192000" cy="677009"/>
          </a:xfrm>
          <a:prstGeom prst="rect">
            <a:avLst/>
          </a:prstGeom>
          <a:solidFill>
            <a:srgbClr val="988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81759" y="234041"/>
            <a:ext cx="7247741" cy="375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Projekta</a:t>
            </a:r>
            <a:r>
              <a:rPr lang="lv-LV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3200" dirty="0">
                <a:latin typeface="Arial" pitchFamily="34" charset="0"/>
                <a:cs typeface="Arial" pitchFamily="34" charset="0"/>
              </a:rPr>
              <a:t>sadarbības </a:t>
            </a:r>
            <a:r>
              <a:rPr lang="lv-LV" sz="3200" dirty="0" smtClean="0">
                <a:latin typeface="Arial" pitchFamily="34" charset="0"/>
                <a:cs typeface="Arial" pitchFamily="34" charset="0"/>
              </a:rPr>
              <a:t>partnera </a:t>
            </a:r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izpildītāji</a:t>
            </a:r>
            <a:r>
              <a:rPr lang="lv-LV" sz="3200" dirty="0" smtClean="0">
                <a:latin typeface="Arial" pitchFamily="34" charset="0"/>
                <a:cs typeface="Arial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16771" y="596378"/>
            <a:ext cx="5722562" cy="4991622"/>
            <a:chOff x="6316771" y="596378"/>
            <a:chExt cx="5722562" cy="4991622"/>
          </a:xfrm>
        </p:grpSpPr>
        <p:grpSp>
          <p:nvGrpSpPr>
            <p:cNvPr id="19" name="Group 18"/>
            <p:cNvGrpSpPr/>
            <p:nvPr/>
          </p:nvGrpSpPr>
          <p:grpSpPr>
            <a:xfrm>
              <a:off x="6316771" y="3822700"/>
              <a:ext cx="5722562" cy="1765300"/>
              <a:chOff x="6316771" y="3822700"/>
              <a:chExt cx="5722562" cy="1765300"/>
            </a:xfrm>
          </p:grpSpPr>
          <p:sp>
            <p:nvSpPr>
              <p:cNvPr id="10" name="Title 16"/>
              <p:cNvSpPr txBox="1">
                <a:spLocks/>
              </p:cNvSpPr>
              <p:nvPr/>
            </p:nvSpPr>
            <p:spPr>
              <a:xfrm>
                <a:off x="9463110" y="3822700"/>
                <a:ext cx="2576223" cy="172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r>
                  <a:rPr lang="lv-LV" sz="2400" u="sng" dirty="0"/>
                  <a:t>Projekta </a:t>
                </a:r>
                <a:r>
                  <a:rPr lang="lv-LV" sz="2400" u="sng" dirty="0" smtClean="0"/>
                  <a:t>pētnieks</a:t>
                </a:r>
                <a:r>
                  <a:rPr lang="lv-LV" sz="2400" dirty="0"/>
                  <a:t>: Žanna </a:t>
                </a:r>
                <a:r>
                  <a:rPr lang="lv-LV" sz="2400" dirty="0" err="1" smtClean="0"/>
                  <a:t>Rudēvica</a:t>
                </a:r>
                <a:endParaRPr lang="lv-LV" sz="2400" dirty="0" smtClean="0"/>
              </a:p>
              <a:p>
                <a:r>
                  <a:rPr lang="lv-LV" sz="2400" dirty="0" smtClean="0"/>
                  <a:t>bioloģijas </a:t>
                </a:r>
                <a:r>
                  <a:rPr lang="lv-LV" sz="2400" dirty="0"/>
                  <a:t>maģistrs, </a:t>
                </a:r>
                <a:r>
                  <a:rPr lang="lv-LV" sz="2400" dirty="0" err="1" smtClean="0"/>
                  <a:t>BMC</a:t>
                </a:r>
                <a:r>
                  <a:rPr lang="lv-LV" sz="2400" dirty="0" smtClean="0"/>
                  <a:t> </a:t>
                </a:r>
                <a:r>
                  <a:rPr lang="lv-LV" sz="2400" dirty="0"/>
                  <a:t>pētnieks</a:t>
                </a:r>
                <a:endParaRPr lang="en-US" sz="2400" dirty="0">
                  <a:cs typeface="Arial" pitchFamily="34" charset="0"/>
                </a:endParaRPr>
              </a:p>
            </p:txBody>
          </p:sp>
          <p:sp>
            <p:nvSpPr>
              <p:cNvPr id="22" name="Title 16"/>
              <p:cNvSpPr txBox="1">
                <a:spLocks/>
              </p:cNvSpPr>
              <p:nvPr/>
            </p:nvSpPr>
            <p:spPr>
              <a:xfrm>
                <a:off x="6316771" y="3896776"/>
                <a:ext cx="2905703" cy="169122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r>
                  <a:rPr lang="lv-LV" sz="2400" u="sng" dirty="0" smtClean="0">
                    <a:cs typeface="Arial" pitchFamily="34" charset="0"/>
                  </a:rPr>
                  <a:t>Projekta asistents</a:t>
                </a:r>
                <a:r>
                  <a:rPr lang="lv-LV" sz="2400" dirty="0" smtClean="0">
                    <a:cs typeface="Arial" pitchFamily="34" charset="0"/>
                  </a:rPr>
                  <a:t>: </a:t>
                </a:r>
                <a:r>
                  <a:rPr lang="lv-LV" sz="2400" dirty="0"/>
                  <a:t>Viktorija </a:t>
                </a:r>
                <a:r>
                  <a:rPr lang="lv-LV" sz="2400" dirty="0" err="1" smtClean="0"/>
                  <a:t>Kurbatska</a:t>
                </a:r>
                <a:r>
                  <a:rPr lang="lv-LV" sz="2400" dirty="0"/>
                  <a:t> </a:t>
                </a:r>
                <a:endParaRPr lang="lv-LV" sz="2400" dirty="0" smtClean="0"/>
              </a:p>
              <a:p>
                <a:r>
                  <a:rPr lang="lv-LV" sz="2400" dirty="0" smtClean="0"/>
                  <a:t>bioloģijas </a:t>
                </a:r>
                <a:r>
                  <a:rPr lang="lv-LV" sz="2400" dirty="0"/>
                  <a:t>maģistrs, </a:t>
                </a:r>
                <a:r>
                  <a:rPr lang="lv-LV" sz="2400" dirty="0" err="1"/>
                  <a:t>BMC</a:t>
                </a:r>
                <a:r>
                  <a:rPr lang="lv-LV" sz="2400" dirty="0"/>
                  <a:t> </a:t>
                </a:r>
                <a:r>
                  <a:rPr lang="lv-LV" sz="2400" dirty="0" smtClean="0"/>
                  <a:t>zinātniskais </a:t>
                </a:r>
                <a:r>
                  <a:rPr lang="lv-LV" sz="2400" dirty="0"/>
                  <a:t>asistents</a:t>
                </a:r>
                <a:endParaRPr lang="en-US" sz="2400" dirty="0">
                  <a:cs typeface="Arial" pitchFamily="34" charset="0"/>
                </a:endParaRPr>
              </a:p>
            </p:txBody>
          </p:sp>
        </p:grpSp>
        <p:pic>
          <p:nvPicPr>
            <p:cNvPr id="1027" name="Picture 3" descr="C:\Users\irihol\Desktop\p012306 HOLODNUKA\Documents\PROJECTS 2009-2018\LZP CLL project 2018\Parskati\LZP Seminars_06022020\Photos\Viktorija un Zanna_BMC_1805202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0" y="596378"/>
              <a:ext cx="3470950" cy="311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irihol\Desktop\p012306 HOLODNUKA\Documents\PROJECTS 2009-2018\LZP CLL project 2018\Parskati\LZP Seminars_06022020\Photos\BMC photos\Ainars Leonciks_BMC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902" y="1872259"/>
            <a:ext cx="1684337" cy="16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88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911051" y="5939717"/>
            <a:ext cx="7203402" cy="1072365"/>
            <a:chOff x="4911051" y="5939717"/>
            <a:chExt cx="7203402" cy="10723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87422" y="5939717"/>
              <a:ext cx="2327031" cy="1072365"/>
            </a:xfrm>
            <a:prstGeom prst="rect">
              <a:avLst/>
            </a:prstGeom>
          </p:spPr>
        </p:pic>
        <p:pic>
          <p:nvPicPr>
            <p:cNvPr id="15" name="Picture 2" descr="C:\Users\Irina_\AppData\Local\Temp\Rar$DRa0.455\krasains-RSU-logo-bez-fona-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051" y="6301547"/>
              <a:ext cx="2552428" cy="478581"/>
            </a:xfrm>
            <a:prstGeom prst="rect">
              <a:avLst/>
            </a:prstGeom>
            <a:noFill/>
          </p:spPr>
        </p:pic>
        <p:pic>
          <p:nvPicPr>
            <p:cNvPr id="16" name="Picture 31" descr="D:\Irina_2010-2015\Conferences+Presentations_2009-2014\Conf_BaltInfect_Riga-2015\Poster Illustrations\BMC 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3640" y="6232261"/>
              <a:ext cx="890978" cy="58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846333" y="6020880"/>
              <a:ext cx="782636" cy="82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Title 16"/>
          <p:cNvSpPr>
            <a:spLocks noGrp="1"/>
          </p:cNvSpPr>
          <p:nvPr>
            <p:ph type="title"/>
          </p:nvPr>
        </p:nvSpPr>
        <p:spPr>
          <a:xfrm>
            <a:off x="459727" y="4509845"/>
            <a:ext cx="4814032" cy="2105423"/>
          </a:xfrm>
        </p:spPr>
        <p:txBody>
          <a:bodyPr>
            <a:noAutofit/>
          </a:bodyPr>
          <a:lstStyle/>
          <a:p>
            <a:r>
              <a:rPr lang="lv-LV" sz="2400" dirty="0">
                <a:latin typeface="+mn-lt"/>
              </a:rPr>
              <a:t>Sandra Lejniece, </a:t>
            </a:r>
            <a:r>
              <a:rPr lang="lv-LV" sz="2400" dirty="0" smtClean="0">
                <a:latin typeface="+mn-lt"/>
              </a:rPr>
              <a:t>Dr. medicīnā </a:t>
            </a:r>
            <a:br>
              <a:rPr lang="lv-LV" sz="2400" dirty="0" smtClean="0">
                <a:latin typeface="+mn-lt"/>
              </a:rPr>
            </a:br>
            <a:r>
              <a:rPr lang="lv-LV" sz="2400" dirty="0" err="1" smtClean="0">
                <a:latin typeface="+mn-lt"/>
              </a:rPr>
              <a:t>RSU</a:t>
            </a:r>
            <a:r>
              <a:rPr lang="lv-LV" sz="2400" dirty="0" smtClean="0">
                <a:latin typeface="+mn-lt"/>
              </a:rPr>
              <a:t> profesore </a:t>
            </a:r>
            <a:br>
              <a:rPr lang="lv-LV" sz="2400" dirty="0" smtClean="0">
                <a:latin typeface="+mn-lt"/>
              </a:rPr>
            </a:br>
            <a:r>
              <a:rPr lang="lv-LV" sz="2400" dirty="0" smtClean="0">
                <a:latin typeface="+mn-lt"/>
              </a:rPr>
              <a:t>SIA </a:t>
            </a:r>
            <a:r>
              <a:rPr lang="lv-LV" sz="2400" dirty="0">
                <a:latin typeface="+mn-lt"/>
              </a:rPr>
              <a:t>Rīgas Austrumu klīniskās universitātes slimnīcas (</a:t>
            </a:r>
            <a:r>
              <a:rPr lang="lv-LV" sz="2400" dirty="0" err="1">
                <a:latin typeface="+mn-lt"/>
              </a:rPr>
              <a:t>RAKUS</a:t>
            </a:r>
            <a:r>
              <a:rPr lang="lv-LV" sz="2400" dirty="0">
                <a:latin typeface="+mn-lt"/>
              </a:rPr>
              <a:t>) Ķīmijterapijas un hematoloģijas klīnikas vadītāja</a:t>
            </a:r>
            <a:endParaRPr lang="en-US" sz="2000" dirty="0">
              <a:latin typeface="+mn-lt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85916" y="1567637"/>
            <a:ext cx="5186348" cy="4585048"/>
            <a:chOff x="6785916" y="1567637"/>
            <a:chExt cx="5186348" cy="4585048"/>
          </a:xfrm>
        </p:grpSpPr>
        <p:sp>
          <p:nvSpPr>
            <p:cNvPr id="24" name="Title 16"/>
            <p:cNvSpPr txBox="1">
              <a:spLocks/>
            </p:cNvSpPr>
            <p:nvPr/>
          </p:nvSpPr>
          <p:spPr>
            <a:xfrm>
              <a:off x="6785916" y="4308724"/>
              <a:ext cx="5186348" cy="1843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lv-LV" sz="2400" dirty="0">
                  <a:latin typeface="+mn-lt"/>
                </a:rPr>
                <a:t>Alla Rivkina, </a:t>
              </a:r>
              <a:r>
                <a:rPr lang="lv-LV" sz="2400" dirty="0" smtClean="0">
                  <a:latin typeface="+mn-lt"/>
                </a:rPr>
                <a:t>Dr.</a:t>
              </a:r>
              <a:r>
                <a:rPr lang="lv-LV" sz="2400" dirty="0">
                  <a:latin typeface="+mn-lt"/>
                </a:rPr>
                <a:t> </a:t>
              </a:r>
              <a:r>
                <a:rPr lang="lv-LV" sz="2400" dirty="0" smtClean="0">
                  <a:latin typeface="+mn-lt"/>
                </a:rPr>
                <a:t>medicīnā, </a:t>
              </a:r>
              <a:r>
                <a:rPr lang="lv-LV" sz="2400" dirty="0" err="1" smtClean="0">
                  <a:latin typeface="+mn-lt"/>
                </a:rPr>
                <a:t>RSU</a:t>
              </a:r>
              <a:r>
                <a:rPr lang="lv-LV" sz="2400" dirty="0" smtClean="0">
                  <a:latin typeface="+mn-lt"/>
                </a:rPr>
                <a:t> docente</a:t>
              </a:r>
            </a:p>
            <a:p>
              <a:r>
                <a:rPr lang="lv-LV" sz="2400" dirty="0" err="1" smtClean="0">
                  <a:latin typeface="+mn-lt"/>
                </a:rPr>
                <a:t>RAKUS</a:t>
              </a:r>
              <a:r>
                <a:rPr lang="lv-LV" sz="2400" dirty="0" smtClean="0">
                  <a:latin typeface="+mn-lt"/>
                </a:rPr>
                <a:t> </a:t>
              </a:r>
              <a:r>
                <a:rPr lang="lv-LV" sz="2400" dirty="0">
                  <a:latin typeface="+mn-lt"/>
                </a:rPr>
                <a:t>Ķīmijterapijas un hematoloģijas klīnikas ārsts-hematologs, </a:t>
              </a:r>
              <a:r>
                <a:rPr lang="lv-LV" sz="2400" dirty="0" err="1">
                  <a:latin typeface="+mn-lt"/>
                </a:rPr>
                <a:t>Hematoloģiskās</a:t>
              </a:r>
              <a:r>
                <a:rPr lang="lv-LV" sz="2400" dirty="0">
                  <a:latin typeface="+mn-lt"/>
                </a:rPr>
                <a:t> patoloģijas un cilmes šūnu nodaļas vadītāja</a:t>
              </a:r>
              <a:endParaRPr lang="en-US" sz="2000" dirty="0">
                <a:latin typeface="+mn-lt"/>
                <a:cs typeface="Arial" pitchFamily="34" charset="0"/>
              </a:endParaRPr>
            </a:p>
          </p:txBody>
        </p:sp>
        <p:pic>
          <p:nvPicPr>
            <p:cNvPr id="2052" name="Picture 4" descr="C:\Users\irihol\Desktop\p012306 HOLODNUKA\Documents\PROJECTS 2009-2018\LZP CLL project 2018\Parskati\LZP Seminars_06022020\Photos\Alla Rivkina in lab_RAKU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180" y="1567637"/>
              <a:ext cx="3995439" cy="2661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07950" y="3601"/>
            <a:ext cx="12084050" cy="4390447"/>
            <a:chOff x="107950" y="3601"/>
            <a:chExt cx="12084050" cy="4390447"/>
          </a:xfrm>
        </p:grpSpPr>
        <p:pic>
          <p:nvPicPr>
            <p:cNvPr id="2050" name="Picture 2" descr="C:\Users\irihol\Desktop\p012306 HOLODNUKA\Documents\PROJECTS 2009-2018\LZP CLL project 2018\Parskati\LZP Seminars_06022020\Photos\Sandra_Lejniece_RSU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961" y="1698473"/>
              <a:ext cx="3971925" cy="26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itle 1"/>
            <p:cNvSpPr txBox="1">
              <a:spLocks/>
            </p:cNvSpPr>
            <p:nvPr/>
          </p:nvSpPr>
          <p:spPr>
            <a:xfrm>
              <a:off x="3127375" y="911710"/>
              <a:ext cx="5915025" cy="375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kumimoji="0" lang="lv-LV" sz="3200" b="0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Projekta</a:t>
              </a:r>
              <a:r>
                <a:rPr kumimoji="0" lang="lv-LV" sz="3200" b="0" i="0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lv-LV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zinātniskie </a:t>
              </a:r>
              <a:r>
                <a:rPr lang="lv-LV" sz="3200" dirty="0">
                  <a:latin typeface="Arial" panose="020B0604020202020204" pitchFamily="34" charset="0"/>
                  <a:cs typeface="Arial" panose="020B0604020202020204" pitchFamily="34" charset="0"/>
                </a:rPr>
                <a:t>konsultanti:</a:t>
              </a:r>
              <a:endPara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07950" y="3601"/>
              <a:ext cx="120840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2400" dirty="0"/>
                <a:t>Projekts tiek īstenots ciešā sadarbībā ar Rīgas Austrumu klīniskās universitātes slimnīcas (RAKUS) Ķīmijterapijas un hematoloģijas </a:t>
              </a:r>
              <a:r>
                <a:rPr lang="lv-LV" sz="2400" dirty="0" smtClean="0"/>
                <a:t>klīniku.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893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931" y="4750885"/>
            <a:ext cx="12192000" cy="2107115"/>
            <a:chOff x="2931" y="4750885"/>
            <a:chExt cx="12192000" cy="2107115"/>
          </a:xfrm>
        </p:grpSpPr>
        <p:grpSp>
          <p:nvGrpSpPr>
            <p:cNvPr id="30" name="Group 29"/>
            <p:cNvGrpSpPr/>
            <p:nvPr/>
          </p:nvGrpSpPr>
          <p:grpSpPr>
            <a:xfrm>
              <a:off x="4819786" y="4750885"/>
              <a:ext cx="7203402" cy="1598339"/>
              <a:chOff x="4819786" y="4712785"/>
              <a:chExt cx="7203402" cy="1598339"/>
            </a:xfrm>
          </p:grpSpPr>
          <p:pic>
            <p:nvPicPr>
              <p:cNvPr id="25" name="Picture 2" descr="C:\Users\X360\Downloads\41_identitate\41_jpg\41_vertikala\__vienkarss_vienkrasu_rgb_v_LV-4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70276" y="4712785"/>
                <a:ext cx="1592873" cy="1592873"/>
              </a:xfrm>
              <a:prstGeom prst="rect">
                <a:avLst/>
              </a:prstGeom>
              <a:noFill/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96157" y="5238759"/>
                <a:ext cx="2327031" cy="1072365"/>
              </a:xfrm>
              <a:prstGeom prst="rect">
                <a:avLst/>
              </a:prstGeom>
            </p:spPr>
          </p:pic>
          <p:pic>
            <p:nvPicPr>
              <p:cNvPr id="28" name="Picture 2" descr="C:\Users\Irina_\AppData\Local\Temp\Rar$DRa0.455\krasains-RSU-logo-bez-fona-h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9786" y="5600589"/>
                <a:ext cx="2552428" cy="478581"/>
              </a:xfrm>
              <a:prstGeom prst="rect">
                <a:avLst/>
              </a:prstGeom>
              <a:noFill/>
            </p:spPr>
          </p:pic>
          <p:pic>
            <p:nvPicPr>
              <p:cNvPr id="29" name="Picture 31" descr="D:\Irina_2010-2015\Conferences+Presentations_2009-2014\Conf_BaltInfect_Riga-2015\Poster Illustrations\BMC logo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72375" y="5542189"/>
                <a:ext cx="890978" cy="587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2931" y="6180991"/>
              <a:ext cx="12192000" cy="677009"/>
            </a:xfrm>
            <a:prstGeom prst="rect">
              <a:avLst/>
            </a:prstGeom>
            <a:solidFill>
              <a:srgbClr val="98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533401"/>
            <a:ext cx="11579225" cy="4775199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lv-LV" dirty="0" smtClean="0"/>
              <a:t>Hroniska </a:t>
            </a:r>
            <a:r>
              <a:rPr lang="lv-LV" dirty="0" err="1" smtClean="0"/>
              <a:t>limfocitārā</a:t>
            </a:r>
            <a:r>
              <a:rPr lang="lv-LV" dirty="0" smtClean="0"/>
              <a:t> leikēmija jeb hroniska </a:t>
            </a:r>
            <a:r>
              <a:rPr lang="lv-LV" dirty="0" err="1" smtClean="0"/>
              <a:t>limfoleikoze</a:t>
            </a:r>
            <a:r>
              <a:rPr lang="lv-LV" dirty="0" smtClean="0"/>
              <a:t> (HLL) ir B-limfocītu ļaundabīgs audzējs (atbilstoši 2008.gada pasaules veselības organizācijas (</a:t>
            </a:r>
            <a:r>
              <a:rPr lang="lv-LV" i="1" dirty="0" err="1" smtClean="0"/>
              <a:t>WHO</a:t>
            </a:r>
            <a:r>
              <a:rPr lang="lv-LV" dirty="0" smtClean="0"/>
              <a:t>) klasifikatoram). </a:t>
            </a:r>
          </a:p>
          <a:p>
            <a:pPr lvl="0">
              <a:buNone/>
            </a:pPr>
            <a:endParaRPr lang="lv-LV" dirty="0" smtClean="0"/>
          </a:p>
          <a:p>
            <a:pPr lvl="0">
              <a:buFont typeface="Wingdings" pitchFamily="2" charset="2"/>
              <a:buChar char="ü"/>
            </a:pPr>
            <a:r>
              <a:rPr lang="lv-LV" dirty="0" smtClean="0"/>
              <a:t>HLL ir visbiežākā leikēmijas forma pieaugušajiem (vecākiem par 19 gadiem), veidojot aptuveni 37% leikēmijas gadījumu. (</a:t>
            </a:r>
            <a:r>
              <a:rPr lang="lv-LV" u="sng" dirty="0" smtClean="0">
                <a:hlinkClick r:id="rId6"/>
              </a:rPr>
              <a:t>https://www.cancer.net/statistics</a:t>
            </a:r>
            <a:r>
              <a:rPr lang="lv-LV" dirty="0" smtClean="0"/>
              <a:t>)</a:t>
            </a:r>
          </a:p>
          <a:p>
            <a:pPr lvl="0">
              <a:buNone/>
            </a:pPr>
            <a:endParaRPr lang="lv-LV" dirty="0" smtClean="0"/>
          </a:p>
          <a:p>
            <a:pPr lvl="0">
              <a:buFont typeface="Wingdings" pitchFamily="2" charset="2"/>
              <a:buChar char="ü"/>
            </a:pPr>
            <a:r>
              <a:rPr lang="lv-LV" dirty="0" smtClean="0"/>
              <a:t>Saslimstība ar hronisku </a:t>
            </a:r>
            <a:r>
              <a:rPr lang="lv-LV" dirty="0" err="1" smtClean="0"/>
              <a:t>limfoleikozi</a:t>
            </a:r>
            <a:r>
              <a:rPr lang="lv-LV" dirty="0" smtClean="0"/>
              <a:t> Eiropā variē no 1,8 līdz 3</a:t>
            </a:r>
            <a:r>
              <a:rPr lang="lv-LV" dirty="0" smtClean="0">
                <a:solidFill>
                  <a:srgbClr val="C00000"/>
                </a:solidFill>
              </a:rPr>
              <a:t> </a:t>
            </a:r>
            <a:r>
              <a:rPr lang="lv-LV" dirty="0" smtClean="0"/>
              <a:t>cilvēkiem uz 100 000 iedzīvotāju. Gadā ir vairāk nekā 10 000 jaunu saslimšanas gadījumu.</a:t>
            </a:r>
          </a:p>
        </p:txBody>
      </p:sp>
    </p:spTree>
    <p:extLst>
      <p:ext uri="{BB962C8B-B14F-4D97-AF65-F5344CB8AC3E}">
        <p14:creationId xmlns:p14="http://schemas.microsoft.com/office/powerpoint/2010/main" xmlns="" val="9396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3042" y="256664"/>
            <a:ext cx="11807825" cy="3868773"/>
          </a:xfrm>
        </p:spPr>
        <p:txBody>
          <a:bodyPr>
            <a:noAutofit/>
          </a:bodyPr>
          <a:lstStyle/>
          <a:p>
            <a:pPr lvl="0">
              <a:spcBef>
                <a:spcPts val="1800"/>
              </a:spcBef>
              <a:buFont typeface="Wingdings" pitchFamily="2" charset="2"/>
              <a:buChar char="ü"/>
            </a:pPr>
            <a:r>
              <a:rPr lang="lv-LV" sz="2400" dirty="0" smtClean="0"/>
              <a:t>Klīnikā hroniskas </a:t>
            </a:r>
            <a:r>
              <a:rPr lang="lv-LV" sz="2400" dirty="0" err="1" smtClean="0"/>
              <a:t>limfocitārās</a:t>
            </a:r>
            <a:r>
              <a:rPr lang="lv-LV" sz="2400" dirty="0" smtClean="0"/>
              <a:t> leikēmijas </a:t>
            </a:r>
            <a:r>
              <a:rPr lang="lv-LV" sz="2400" dirty="0"/>
              <a:t>jeb </a:t>
            </a:r>
            <a:r>
              <a:rPr lang="lv-LV" sz="2400" dirty="0" smtClean="0"/>
              <a:t>hroniskas </a:t>
            </a:r>
            <a:r>
              <a:rPr lang="lv-LV" sz="2400" dirty="0" err="1" smtClean="0"/>
              <a:t>limfoleikozes</a:t>
            </a:r>
            <a:r>
              <a:rPr lang="lv-LV" sz="2400" dirty="0" smtClean="0"/>
              <a:t> </a:t>
            </a:r>
            <a:r>
              <a:rPr lang="lv-LV" sz="2400" dirty="0"/>
              <a:t>(</a:t>
            </a:r>
            <a:r>
              <a:rPr lang="lv-LV" sz="2400" dirty="0" err="1"/>
              <a:t>HLL</a:t>
            </a:r>
            <a:r>
              <a:rPr lang="lv-LV" sz="2400" dirty="0"/>
              <a:t>) slimības </a:t>
            </a:r>
            <a:r>
              <a:rPr lang="lv-LV" sz="2400" dirty="0" smtClean="0"/>
              <a:t>stadiju noteikšanai tiek pielietota </a:t>
            </a:r>
            <a:r>
              <a:rPr lang="lv-LV" sz="2400" i="1" dirty="0" err="1" smtClean="0"/>
              <a:t>Rai</a:t>
            </a:r>
            <a:r>
              <a:rPr lang="lv-LV" sz="2400" dirty="0" smtClean="0"/>
              <a:t> un </a:t>
            </a:r>
            <a:r>
              <a:rPr lang="lv-LV" sz="2400" i="1" dirty="0" err="1" smtClean="0"/>
              <a:t>Binet</a:t>
            </a:r>
            <a:r>
              <a:rPr lang="lv-LV" sz="2400" dirty="0" smtClean="0"/>
              <a:t> klasifikācija (</a:t>
            </a:r>
            <a:r>
              <a:rPr lang="lv-LV" sz="2400" dirty="0" err="1" smtClean="0"/>
              <a:t>Rai</a:t>
            </a:r>
            <a:r>
              <a:rPr lang="lv-LV" sz="2400" dirty="0" smtClean="0"/>
              <a:t> </a:t>
            </a:r>
            <a:r>
              <a:rPr lang="lv-LV" sz="2400" dirty="0" err="1" smtClean="0"/>
              <a:t>et</a:t>
            </a:r>
            <a:r>
              <a:rPr lang="lv-LV" sz="2400" dirty="0" smtClean="0"/>
              <a:t> </a:t>
            </a:r>
            <a:r>
              <a:rPr lang="lv-LV" sz="2400" dirty="0" err="1" smtClean="0"/>
              <a:t>al</a:t>
            </a:r>
            <a:r>
              <a:rPr lang="lv-LV" sz="2400" dirty="0" smtClean="0"/>
              <a:t>., 1975; </a:t>
            </a:r>
            <a:r>
              <a:rPr lang="lv-LV" sz="2400" dirty="0" err="1" smtClean="0"/>
              <a:t>Binet</a:t>
            </a:r>
            <a:r>
              <a:rPr lang="lv-LV" sz="2400" dirty="0" smtClean="0"/>
              <a:t> </a:t>
            </a:r>
            <a:r>
              <a:rPr lang="lv-LV" sz="2400" dirty="0" err="1" smtClean="0"/>
              <a:t>et</a:t>
            </a:r>
            <a:r>
              <a:rPr lang="lv-LV" sz="2400" dirty="0" smtClean="0"/>
              <a:t> </a:t>
            </a:r>
            <a:r>
              <a:rPr lang="lv-LV" sz="2400" dirty="0" err="1" smtClean="0"/>
              <a:t>al</a:t>
            </a:r>
            <a:r>
              <a:rPr lang="lv-LV" sz="2400" dirty="0" smtClean="0"/>
              <a:t>., 1977). </a:t>
            </a:r>
          </a:p>
          <a:p>
            <a:pPr lvl="0">
              <a:spcBef>
                <a:spcPts val="1800"/>
              </a:spcBef>
              <a:buFont typeface="Wingdings" pitchFamily="2" charset="2"/>
              <a:buChar char="ü"/>
            </a:pPr>
            <a:r>
              <a:rPr lang="lv-LV" sz="2400" dirty="0" smtClean="0">
                <a:solidFill>
                  <a:srgbClr val="FF0000"/>
                </a:solidFill>
              </a:rPr>
              <a:t>(!)</a:t>
            </a:r>
            <a:r>
              <a:rPr lang="lv-LV" sz="2400" dirty="0" smtClean="0"/>
              <a:t>Tradicionālās klasificēšanas sistēmas agrīnās stadijas slimniekiem nespēj noteikt HLL attīstības gaitu (</a:t>
            </a:r>
            <a:r>
              <a:rPr lang="lv-LV" sz="2400" dirty="0" err="1" smtClean="0"/>
              <a:t>Shanafelt</a:t>
            </a:r>
            <a:r>
              <a:rPr lang="lv-LV" sz="2400" dirty="0" smtClean="0"/>
              <a:t> </a:t>
            </a:r>
            <a:r>
              <a:rPr lang="lv-LV" sz="2400" dirty="0" err="1" smtClean="0"/>
              <a:t>et</a:t>
            </a:r>
            <a:r>
              <a:rPr lang="lv-LV" sz="2400" dirty="0" smtClean="0"/>
              <a:t> </a:t>
            </a:r>
            <a:r>
              <a:rPr lang="lv-LV" sz="2400" dirty="0" err="1" smtClean="0"/>
              <a:t>al</a:t>
            </a:r>
            <a:r>
              <a:rPr lang="lv-LV" sz="2400" dirty="0" smtClean="0"/>
              <a:t>., 2004; </a:t>
            </a:r>
            <a:r>
              <a:rPr lang="lv-LV" sz="2400" dirty="0" err="1" smtClean="0"/>
              <a:t>Binet</a:t>
            </a:r>
            <a:r>
              <a:rPr lang="lv-LV" sz="2400" dirty="0" smtClean="0"/>
              <a:t> </a:t>
            </a:r>
            <a:r>
              <a:rPr lang="lv-LV" sz="2400" dirty="0" err="1" smtClean="0"/>
              <a:t>et</a:t>
            </a:r>
            <a:r>
              <a:rPr lang="lv-LV" sz="2400" dirty="0" smtClean="0"/>
              <a:t> </a:t>
            </a:r>
            <a:r>
              <a:rPr lang="lv-LV" sz="2400" dirty="0" err="1" smtClean="0"/>
              <a:t>al</a:t>
            </a:r>
            <a:r>
              <a:rPr lang="lv-LV" sz="2400" dirty="0" smtClean="0"/>
              <a:t>., 2006).</a:t>
            </a:r>
          </a:p>
          <a:p>
            <a:pPr lvl="0">
              <a:spcBef>
                <a:spcPts val="1800"/>
              </a:spcBef>
              <a:buFont typeface="Wingdings" pitchFamily="2" charset="2"/>
              <a:buChar char="ü"/>
            </a:pPr>
            <a:r>
              <a:rPr lang="lv-LV" sz="2400" dirty="0" smtClean="0"/>
              <a:t>HLL ir heterogēna slimība – to var iedalīt divos galvenajos tipos: </a:t>
            </a:r>
            <a:endParaRPr lang="en-US" sz="2400" dirty="0" smtClean="0"/>
          </a:p>
          <a:p>
            <a:pPr marL="720000" lvl="0" indent="-457200">
              <a:buFont typeface="+mj-lt"/>
              <a:buAutoNum type="arabicPeriod"/>
            </a:pPr>
            <a:r>
              <a:rPr lang="lv-LV" sz="2400" dirty="0" smtClean="0"/>
              <a:t>Kūtra (</a:t>
            </a:r>
            <a:r>
              <a:rPr lang="lv-LV" sz="2400" dirty="0" err="1" smtClean="0"/>
              <a:t>indolenta</a:t>
            </a:r>
            <a:r>
              <a:rPr lang="lv-LV" sz="2400" dirty="0" smtClean="0"/>
              <a:t>), lēni progresējoša (zema riska) slimība, kad terapija nav nepieciešama pat turpmākos divdesmit gadus, un varbūt nekad nebūs nepieciešama;</a:t>
            </a:r>
            <a:endParaRPr lang="en-US" sz="2400" dirty="0" smtClean="0"/>
          </a:p>
          <a:p>
            <a:pPr marL="720000" lvl="0" indent="-457200">
              <a:buFont typeface="+mj-lt"/>
              <a:buAutoNum type="arabicPeriod"/>
            </a:pPr>
            <a:r>
              <a:rPr lang="lv-LV" sz="2400" dirty="0" smtClean="0"/>
              <a:t>agresīva, ātri progresējoša (augsta riska) slimība, kad nepieciešama tūlītēja terapijas uzsākšana pēc slimības diagnostikas.</a:t>
            </a: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4978" y="4393192"/>
            <a:ext cx="1169958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800"/>
              </a:spcBef>
              <a:defRPr/>
            </a:pPr>
            <a:r>
              <a:rPr lang="lv-LV" sz="2400" dirty="0">
                <a:solidFill>
                  <a:srgbClr val="FF0000"/>
                </a:solidFill>
              </a:rPr>
              <a:t>(!)</a:t>
            </a:r>
            <a:r>
              <a:rPr lang="lv-LV" sz="2400" dirty="0"/>
              <a:t>Līdz šim zināmie </a:t>
            </a:r>
            <a:r>
              <a:rPr lang="lv-LV" sz="2400" dirty="0" err="1"/>
              <a:t>prognostiskie</a:t>
            </a:r>
            <a:r>
              <a:rPr lang="lv-LV" sz="2400" dirty="0"/>
              <a:t> faktori (CD38, </a:t>
            </a:r>
            <a:r>
              <a:rPr lang="lv-LV" sz="2400" i="1" dirty="0" err="1"/>
              <a:t>ZAP-70</a:t>
            </a:r>
            <a:r>
              <a:rPr lang="lv-LV" sz="2400" dirty="0" err="1"/>
              <a:t>,</a:t>
            </a:r>
            <a:r>
              <a:rPr lang="lv-LV" sz="2400" dirty="0"/>
              <a:t> </a:t>
            </a:r>
            <a:r>
              <a:rPr lang="lv-LV" sz="2400" dirty="0" err="1"/>
              <a:t>Ig</a:t>
            </a:r>
            <a:r>
              <a:rPr lang="lv-LV" sz="2400" dirty="0"/>
              <a:t> variablās smagās ķēdes reģiona (</a:t>
            </a:r>
            <a:r>
              <a:rPr lang="lv-LV" sz="2400" i="1" dirty="0" err="1"/>
              <a:t>IGHV</a:t>
            </a:r>
            <a:r>
              <a:rPr lang="lv-LV" sz="2400" i="1" dirty="0"/>
              <a:t>) </a:t>
            </a:r>
            <a:r>
              <a:rPr lang="lv-LV" sz="2400" dirty="0"/>
              <a:t>gēnu mutācijas statuss), kas varētu paredzēt augstu risku </a:t>
            </a:r>
            <a:r>
              <a:rPr lang="lv-LV" sz="2400" dirty="0" err="1"/>
              <a:t>HLL</a:t>
            </a:r>
            <a:r>
              <a:rPr lang="lv-LV" sz="2400" dirty="0"/>
              <a:t> progresēšanai, neaptver visus gadījumus (tikai aptuveni līdz 70 procentiem) vai arī ir grūti nosakāmi ar klīniskas laboratorijas diagnostiku (</a:t>
            </a:r>
            <a:r>
              <a:rPr lang="lv-LV" sz="2400" i="1" dirty="0" err="1"/>
              <a:t>IGHV</a:t>
            </a:r>
            <a:r>
              <a:rPr lang="lv-LV" sz="2400" i="1" dirty="0"/>
              <a:t>)</a:t>
            </a:r>
            <a:r>
              <a:rPr lang="lv-LV" sz="2400" dirty="0"/>
              <a:t>.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911051" y="5939717"/>
            <a:ext cx="7203402" cy="1072365"/>
            <a:chOff x="4911051" y="5939717"/>
            <a:chExt cx="7203402" cy="107236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87422" y="5939717"/>
              <a:ext cx="2327031" cy="1072365"/>
            </a:xfrm>
            <a:prstGeom prst="rect">
              <a:avLst/>
            </a:prstGeom>
          </p:spPr>
        </p:pic>
        <p:pic>
          <p:nvPicPr>
            <p:cNvPr id="18" name="Picture 2" descr="C:\Users\Irina_\AppData\Local\Temp\Rar$DRa0.455\krasains-RSU-logo-bez-fona-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051" y="6301547"/>
              <a:ext cx="2552428" cy="478581"/>
            </a:xfrm>
            <a:prstGeom prst="rect">
              <a:avLst/>
            </a:prstGeom>
            <a:noFill/>
          </p:spPr>
        </p:pic>
        <p:pic>
          <p:nvPicPr>
            <p:cNvPr id="19" name="Picture 31" descr="D:\Irina_2010-2015\Conferences+Presentations_2009-2014\Conf_BaltInfect_Riga-2015\Poster Illustrations\BMC 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63640" y="6232261"/>
              <a:ext cx="890978" cy="58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846333" y="6020880"/>
              <a:ext cx="782636" cy="82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1839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41338" y="1204913"/>
            <a:ext cx="11493499" cy="3314700"/>
            <a:chOff x="541338" y="1204913"/>
            <a:chExt cx="11493499" cy="3314700"/>
          </a:xfrm>
        </p:grpSpPr>
        <p:grpSp>
          <p:nvGrpSpPr>
            <p:cNvPr id="23" name="Group 22"/>
            <p:cNvGrpSpPr/>
            <p:nvPr/>
          </p:nvGrpSpPr>
          <p:grpSpPr>
            <a:xfrm>
              <a:off x="7410451" y="1204913"/>
              <a:ext cx="4624386" cy="3314700"/>
              <a:chOff x="7410451" y="1204913"/>
              <a:chExt cx="4624386" cy="331470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410451" y="1204913"/>
                <a:ext cx="3667720" cy="309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8777287" y="4273550"/>
                <a:ext cx="3257550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dirty="0">
                    <a:latin typeface="+mn-lt"/>
                  </a:rPr>
                  <a:t>(Reproduced from</a:t>
                </a:r>
                <a:r>
                  <a:rPr lang="lv-LV" sz="1000" dirty="0">
                    <a:latin typeface="+mn-lt"/>
                  </a:rPr>
                  <a:t> </a:t>
                </a:r>
                <a:r>
                  <a:rPr lang="en-US" sz="1000" dirty="0">
                    <a:latin typeface="+mn-lt"/>
                  </a:rPr>
                  <a:t> Tanaka T</a:t>
                </a:r>
                <a:r>
                  <a:rPr lang="lv-LV" sz="1000" dirty="0">
                    <a:latin typeface="+mn-lt"/>
                  </a:rPr>
                  <a:t> </a:t>
                </a:r>
                <a:r>
                  <a:rPr lang="lv-LV" sz="1000" dirty="0" err="1">
                    <a:latin typeface="+mn-lt"/>
                  </a:rPr>
                  <a:t>et</a:t>
                </a:r>
                <a:r>
                  <a:rPr lang="lv-LV" sz="1000" dirty="0">
                    <a:latin typeface="+mn-lt"/>
                  </a:rPr>
                  <a:t> </a:t>
                </a:r>
                <a:r>
                  <a:rPr lang="lv-LV" sz="1000" dirty="0" err="1">
                    <a:latin typeface="+mn-lt"/>
                  </a:rPr>
                  <a:t>al</a:t>
                </a:r>
                <a:r>
                  <a:rPr lang="lv-LV" sz="1000" dirty="0">
                    <a:latin typeface="+mn-lt"/>
                  </a:rPr>
                  <a:t>., </a:t>
                </a:r>
                <a:r>
                  <a:rPr lang="en-US" sz="1000" dirty="0">
                    <a:latin typeface="+mn-lt"/>
                  </a:rPr>
                  <a:t>Cancer Sci.</a:t>
                </a:r>
                <a:r>
                  <a:rPr lang="lv-LV" sz="1000" dirty="0">
                    <a:latin typeface="+mn-lt"/>
                  </a:rPr>
                  <a:t>, </a:t>
                </a:r>
                <a:r>
                  <a:rPr lang="en-US" sz="1000" dirty="0">
                    <a:latin typeface="+mn-lt"/>
                  </a:rPr>
                  <a:t>2005</a:t>
                </a:r>
                <a:r>
                  <a:rPr lang="lv-LV" sz="1000" dirty="0">
                    <a:latin typeface="+mn-lt"/>
                  </a:rPr>
                  <a:t>)</a:t>
                </a:r>
                <a:endParaRPr lang="en-US" sz="1000" dirty="0">
                  <a:latin typeface="+mn-lt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338" y="1976438"/>
              <a:ext cx="1838325" cy="199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5113" y="1766667"/>
              <a:ext cx="4129087" cy="261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8275" y="76201"/>
            <a:ext cx="11833225" cy="1727199"/>
          </a:xfrm>
        </p:spPr>
        <p:txBody>
          <a:bodyPr>
            <a:noAutofit/>
          </a:bodyPr>
          <a:lstStyle/>
          <a:p>
            <a:pPr lvl="0"/>
            <a:r>
              <a:rPr lang="lv-LV" dirty="0" err="1" smtClean="0"/>
              <a:t>Hemokīni</a:t>
            </a:r>
            <a:r>
              <a:rPr lang="lv-LV" dirty="0" smtClean="0"/>
              <a:t> un hemokīnu receptori kontrolē veselā organismā imūnsistēmas darbību, ierosinot imūnšūnu migrāciju un leikocītu nobriešanu. </a:t>
            </a:r>
            <a:endParaRPr lang="en-US" dirty="0" smtClean="0"/>
          </a:p>
          <a:p>
            <a:pPr lvl="0"/>
            <a:r>
              <a:rPr lang="lv-LV" dirty="0" smtClean="0"/>
              <a:t>Hemokīnu receptoru CCR1 un CCR2 loma B šūnās un B šūnu ļaundabīgu audzēju attīstībā nav skaidri zināma. </a:t>
            </a:r>
            <a:endParaRPr lang="en-US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4857886" y="5940742"/>
            <a:ext cx="7203402" cy="1072365"/>
            <a:chOff x="4857886" y="5940742"/>
            <a:chExt cx="7203402" cy="10723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34257" y="5940742"/>
              <a:ext cx="2327031" cy="1072365"/>
            </a:xfrm>
            <a:prstGeom prst="rect">
              <a:avLst/>
            </a:prstGeom>
          </p:spPr>
        </p:pic>
        <p:pic>
          <p:nvPicPr>
            <p:cNvPr id="14" name="Picture 2" descr="C:\Users\Irina_\AppData\Local\Temp\Rar$DRa0.455\krasains-RSU-logo-bez-fona-h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57886" y="6302572"/>
              <a:ext cx="2552428" cy="478581"/>
            </a:xfrm>
            <a:prstGeom prst="rect">
              <a:avLst/>
            </a:prstGeom>
            <a:noFill/>
          </p:spPr>
        </p:pic>
        <p:pic>
          <p:nvPicPr>
            <p:cNvPr id="15" name="Picture 31" descr="D:\Irina_2010-2015\Conferences+Presentations_2009-2014\Conf_BaltInfect_Riga-2015\Poster Illustrations\BMC logo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10475" y="6233286"/>
              <a:ext cx="890978" cy="58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793168" y="6021905"/>
              <a:ext cx="782636" cy="82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77800" y="4392613"/>
            <a:ext cx="11833225" cy="219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CCR2 un hemokīna CCL2 signalizācija ir iesaistīta vēža progresēšanā un metastāžu izplatībā </a:t>
            </a:r>
            <a:r>
              <a:rPr kumimoji="0" lang="lv-LV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ir labi izpētīta T šūnu un </a:t>
            </a:r>
            <a:r>
              <a:rPr kumimoji="0" lang="lv-LV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monocītu</a:t>
            </a:r>
            <a:r>
              <a:rPr kumimoji="0" lang="lv-LV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lv-LV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makrofāgu</a:t>
            </a:r>
            <a:r>
              <a:rPr kumimoji="0" lang="lv-LV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lv-LV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mediētās</a:t>
            </a:r>
            <a:r>
              <a:rPr kumimoji="0" lang="lv-LV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imūnās atbildes reakcijās.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Tomēr CCR2-CCL2 signālu nozīme B-šūnu ļaundabīgo audzēju patoģenēzē nav skaidra.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9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931" y="4750885"/>
            <a:ext cx="12192000" cy="2107115"/>
            <a:chOff x="2931" y="4750885"/>
            <a:chExt cx="12192000" cy="2107115"/>
          </a:xfrm>
        </p:grpSpPr>
        <p:grpSp>
          <p:nvGrpSpPr>
            <p:cNvPr id="3" name="Group 29"/>
            <p:cNvGrpSpPr/>
            <p:nvPr/>
          </p:nvGrpSpPr>
          <p:grpSpPr>
            <a:xfrm>
              <a:off x="4819786" y="4750885"/>
              <a:ext cx="7203402" cy="1598339"/>
              <a:chOff x="4819786" y="4712785"/>
              <a:chExt cx="7203402" cy="1598339"/>
            </a:xfrm>
          </p:grpSpPr>
          <p:pic>
            <p:nvPicPr>
              <p:cNvPr id="25" name="Picture 2" descr="C:\Users\X360\Downloads\41_identitate\41_jpg\41_vertikala\__vienkarss_vienkrasu_rgb_v_LV-4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70276" y="4712785"/>
                <a:ext cx="1592873" cy="1592873"/>
              </a:xfrm>
              <a:prstGeom prst="rect">
                <a:avLst/>
              </a:prstGeom>
              <a:noFill/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96157" y="5238759"/>
                <a:ext cx="2327031" cy="1072365"/>
              </a:xfrm>
              <a:prstGeom prst="rect">
                <a:avLst/>
              </a:prstGeom>
            </p:spPr>
          </p:pic>
          <p:pic>
            <p:nvPicPr>
              <p:cNvPr id="28" name="Picture 2" descr="C:\Users\Irina_\AppData\Local\Temp\Rar$DRa0.455\krasains-RSU-logo-bez-fona-h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9786" y="5600589"/>
                <a:ext cx="2552428" cy="478581"/>
              </a:xfrm>
              <a:prstGeom prst="rect">
                <a:avLst/>
              </a:prstGeom>
              <a:noFill/>
            </p:spPr>
          </p:pic>
          <p:pic>
            <p:nvPicPr>
              <p:cNvPr id="29" name="Picture 31" descr="D:\Irina_2010-2015\Conferences+Presentations_2009-2014\Conf_BaltInfect_Riga-2015\Poster Illustrations\BMC logo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72375" y="5542189"/>
                <a:ext cx="890978" cy="587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2931" y="6180991"/>
              <a:ext cx="12192000" cy="677009"/>
            </a:xfrm>
            <a:prstGeom prst="rect">
              <a:avLst/>
            </a:prstGeom>
            <a:solidFill>
              <a:srgbClr val="98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6375" y="431801"/>
            <a:ext cx="11579225" cy="1295399"/>
          </a:xfrm>
        </p:spPr>
        <p:txBody>
          <a:bodyPr>
            <a:noAutofit/>
          </a:bodyPr>
          <a:lstStyle/>
          <a:p>
            <a:pPr lvl="0"/>
            <a:r>
              <a:rPr lang="lv-LV" dirty="0" smtClean="0"/>
              <a:t>Mēs iepriekš esam pierādījuši, ka hemokīnu receptori CCR1 un CCR2 tika inducēti  B-šūnās, kas izolētas no veselu donoru perifērajām asinīm, pēc aktivācijas ar CD40-</a:t>
            </a:r>
            <a:r>
              <a:rPr lang="lv-LV" dirty="0" err="1" smtClean="0"/>
              <a:t>ligāciju</a:t>
            </a:r>
            <a:r>
              <a:rPr lang="lv-LV" dirty="0" smtClean="0"/>
              <a:t> </a:t>
            </a:r>
            <a:r>
              <a:rPr lang="lv-LV" i="1" dirty="0" smtClean="0"/>
              <a:t>(</a:t>
            </a:r>
            <a:r>
              <a:rPr lang="lv-LV" i="1" dirty="0" err="1" smtClean="0"/>
              <a:t>ligation</a:t>
            </a:r>
            <a:r>
              <a:rPr lang="lv-LV" i="1" dirty="0" smtClean="0"/>
              <a:t>)</a:t>
            </a:r>
            <a:r>
              <a:rPr lang="lv-LV" dirty="0" smtClean="0"/>
              <a:t> un </a:t>
            </a:r>
            <a:r>
              <a:rPr lang="lv-LV" dirty="0" err="1" smtClean="0"/>
              <a:t>citokīnu</a:t>
            </a:r>
            <a:r>
              <a:rPr lang="lv-LV" dirty="0" smtClean="0"/>
              <a:t> IL4.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9075" y="1530350"/>
            <a:ext cx="11757025" cy="3563649"/>
            <a:chOff x="219075" y="1530350"/>
            <a:chExt cx="11757025" cy="356364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29262" y="1530350"/>
              <a:ext cx="6446838" cy="356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19075" y="2451101"/>
              <a:ext cx="5165725" cy="24764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lv-LV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Tāpat mēs esam pierādījuši, ka B-šūnās</a:t>
              </a:r>
              <a:r>
                <a:rPr kumimoji="0" lang="lv-LV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, kas izolētas no veselu donoru perifērajām asinīm,</a:t>
              </a:r>
              <a:r>
                <a:rPr kumimoji="0" lang="lv-LV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hemokīnu receptoriem CCR1 un CCR2 ir paaugstināta ekspresija pie EBV infekcijas. 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525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6375" y="127001"/>
            <a:ext cx="11579225" cy="939799"/>
          </a:xfrm>
        </p:spPr>
        <p:txBody>
          <a:bodyPr>
            <a:noAutofit/>
          </a:bodyPr>
          <a:lstStyle/>
          <a:p>
            <a:pPr lvl="0"/>
            <a:r>
              <a:rPr lang="lv-LV" dirty="0" smtClean="0"/>
              <a:t>Mūsu iepriekšējā pētījumā mēs esam parādījuši CCR2-pozitīvo ļaundabīgo B-šūnu migrāciju uz CCL2 (MCP1) hemokīna virzienu.</a:t>
            </a:r>
            <a:endParaRPr lang="en-US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219075" y="952500"/>
            <a:ext cx="11579225" cy="5240338"/>
            <a:chOff x="219075" y="952500"/>
            <a:chExt cx="11579225" cy="5240338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913" y="952500"/>
              <a:ext cx="7724775" cy="1533525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</p:pic>
        <p:grpSp>
          <p:nvGrpSpPr>
            <p:cNvPr id="18" name="Group 17"/>
            <p:cNvGrpSpPr/>
            <p:nvPr/>
          </p:nvGrpSpPr>
          <p:grpSpPr>
            <a:xfrm>
              <a:off x="219075" y="2832101"/>
              <a:ext cx="11579225" cy="3360737"/>
              <a:chOff x="219075" y="2832101"/>
              <a:chExt cx="11579225" cy="3360737"/>
            </a:xfrm>
          </p:grpSpPr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19075" y="2832101"/>
                <a:ext cx="11579225" cy="12953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lv-LV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Mēs esam arī parādījuši, ka hemokīnu receptoru CCR1 un CCR2 ekspresija perifēro asiņu limfocītos ir paaugstināta </a:t>
                </a:r>
                <a:r>
                  <a:rPr kumimoji="0" lang="lv-LV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reimatoīdā</a:t>
                </a:r>
                <a:r>
                  <a:rPr kumimoji="0" lang="lv-LV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artrīta pacientiem ar augstu </a:t>
                </a:r>
                <a:r>
                  <a:rPr kumimoji="0" lang="lv-LV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Reimatoīda</a:t>
                </a:r>
                <a:r>
                  <a:rPr kumimoji="0" lang="lv-LV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faktora līmeni.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738" y="4068763"/>
                <a:ext cx="8086725" cy="2124075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3" name="Group 9"/>
          <p:cNvGrpSpPr/>
          <p:nvPr/>
        </p:nvGrpSpPr>
        <p:grpSpPr>
          <a:xfrm>
            <a:off x="4857886" y="5940742"/>
            <a:ext cx="7203402" cy="1072365"/>
            <a:chOff x="4857886" y="5944517"/>
            <a:chExt cx="7203402" cy="10723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34257" y="5944517"/>
              <a:ext cx="2327031" cy="1072365"/>
            </a:xfrm>
            <a:prstGeom prst="rect">
              <a:avLst/>
            </a:prstGeom>
          </p:spPr>
        </p:pic>
        <p:pic>
          <p:nvPicPr>
            <p:cNvPr id="15" name="Picture 2" descr="C:\Users\Irina_\AppData\Local\Temp\Rar$DRa0.455\krasains-RSU-logo-bez-fona-h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7886" y="6306347"/>
              <a:ext cx="2552428" cy="478581"/>
            </a:xfrm>
            <a:prstGeom prst="rect">
              <a:avLst/>
            </a:prstGeom>
            <a:noFill/>
          </p:spPr>
        </p:pic>
        <p:pic>
          <p:nvPicPr>
            <p:cNvPr id="16" name="Picture 31" descr="D:\Irina_2010-2015\Conferences+Presentations_2009-2014\Conf_BaltInfect_Riga-2015\Poster Illustrations\BMC logo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10475" y="6237061"/>
              <a:ext cx="890978" cy="58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793168" y="6025680"/>
              <a:ext cx="782636" cy="82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26874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1895</Words>
  <Application>Microsoft Office PowerPoint</Application>
  <PresentationFormat>Custom</PresentationFormat>
  <Paragraphs>120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Hemokīnu receptoru CCR1, CCR2 un EBV infekcijas izpēte jaunu marķieru meklējumiem, kurus būtu iespējams pielietot augsta progresijas riska hroniskas limfocitārās leikēmijas prognozēšanai.</vt:lpstr>
      <vt:lpstr>Projekta vadītājs:  Irina Holodņuka  (Kholodnyuk, angļu valodā)  Dr. bioloģijā, PhD Med.Sc. RSU Mikrobioloģijas un virusoloģijas institūta  vadošais pētnieks</vt:lpstr>
      <vt:lpstr>Projekta sadarbības partnera vadītājs:  Ainārs Leončiks Dr. bioloģijā,  Latvijas Biomedicīnas pētījumu un studiju centra (BMC)  vadošais pētnieks</vt:lpstr>
      <vt:lpstr>Sandra Lejniece, Dr. medicīnā  RSU profesore  SIA Rīgas Austrumu klīniskās universitātes slimnīcas (RAKUS) Ķīmijterapijas un hematoloģijas klīnikas vadītāja</vt:lpstr>
      <vt:lpstr>Slide 5</vt:lpstr>
      <vt:lpstr>Slide 6</vt:lpstr>
      <vt:lpstr>Slide 7</vt:lpstr>
      <vt:lpstr>Slide 8</vt:lpstr>
      <vt:lpstr>Slide 9</vt:lpstr>
      <vt:lpstr>Projekta mērķis</vt:lpstr>
      <vt:lpstr>Projekta sasniegšana (1)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Paldies par uzmanību!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 nosaukums</dc:title>
  <dc:creator>Windows User</dc:creator>
  <cp:lastModifiedBy>Irina_</cp:lastModifiedBy>
  <cp:revision>290</cp:revision>
  <cp:lastPrinted>2020-06-01T13:48:14Z</cp:lastPrinted>
  <dcterms:created xsi:type="dcterms:W3CDTF">2020-04-17T13:03:32Z</dcterms:created>
  <dcterms:modified xsi:type="dcterms:W3CDTF">2020-08-22T18:08:38Z</dcterms:modified>
</cp:coreProperties>
</file>