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299" r:id="rId2"/>
    <p:sldId id="292" r:id="rId3"/>
    <p:sldId id="633" r:id="rId4"/>
    <p:sldId id="634" r:id="rId5"/>
    <p:sldId id="640" r:id="rId6"/>
    <p:sldId id="259" r:id="rId7"/>
    <p:sldId id="646" r:id="rId8"/>
    <p:sldId id="645" r:id="rId9"/>
    <p:sldId id="642" r:id="rId10"/>
    <p:sldId id="637" r:id="rId11"/>
    <p:sldId id="274" r:id="rId12"/>
    <p:sldId id="636" r:id="rId13"/>
    <p:sldId id="632" r:id="rId14"/>
    <p:sldId id="273" r:id="rId15"/>
    <p:sldId id="277" r:id="rId16"/>
    <p:sldId id="610" r:id="rId17"/>
    <p:sldId id="626" r:id="rId18"/>
    <p:sldId id="617" r:id="rId19"/>
    <p:sldId id="628" r:id="rId20"/>
  </p:sldIdLst>
  <p:sldSz cx="12192000" cy="6858000"/>
  <p:notesSz cx="9312275" cy="7026275"/>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08" autoAdjust="0"/>
    <p:restoredTop sz="95439"/>
  </p:normalViewPr>
  <p:slideViewPr>
    <p:cSldViewPr snapToGrid="0">
      <p:cViewPr>
        <p:scale>
          <a:sx n="90" d="100"/>
          <a:sy n="90" d="100"/>
        </p:scale>
        <p:origin x="616" y="4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36162" cy="352643"/>
          </a:xfrm>
          <a:prstGeom prst="rect">
            <a:avLst/>
          </a:prstGeom>
        </p:spPr>
        <p:txBody>
          <a:bodyPr vert="horz" lIns="92473" tIns="46237" rIns="92473" bIns="46237" rtlCol="0"/>
          <a:lstStyle>
            <a:lvl1pPr algn="l">
              <a:defRPr sz="1200"/>
            </a:lvl1pPr>
          </a:lstStyle>
          <a:p>
            <a:endParaRPr lang="en-US"/>
          </a:p>
        </p:txBody>
      </p:sp>
      <p:sp>
        <p:nvSpPr>
          <p:cNvPr id="3" name="Date Placeholder 2"/>
          <p:cNvSpPr>
            <a:spLocks noGrp="1"/>
          </p:cNvSpPr>
          <p:nvPr>
            <p:ph type="dt" sz="quarter" idx="1"/>
          </p:nvPr>
        </p:nvSpPr>
        <p:spPr>
          <a:xfrm>
            <a:off x="5274006" y="0"/>
            <a:ext cx="4036162" cy="352643"/>
          </a:xfrm>
          <a:prstGeom prst="rect">
            <a:avLst/>
          </a:prstGeom>
        </p:spPr>
        <p:txBody>
          <a:bodyPr vert="horz" lIns="92473" tIns="46237" rIns="92473" bIns="46237" rtlCol="0"/>
          <a:lstStyle>
            <a:lvl1pPr algn="r">
              <a:defRPr sz="1200"/>
            </a:lvl1pPr>
          </a:lstStyle>
          <a:p>
            <a:fld id="{BA91A81C-9B47-4D33-AE88-456A14DC1F25}" type="datetimeFigureOut">
              <a:rPr lang="en-US" smtClean="0"/>
              <a:t>2/17/22</a:t>
            </a:fld>
            <a:endParaRPr lang="en-US"/>
          </a:p>
        </p:txBody>
      </p:sp>
      <p:sp>
        <p:nvSpPr>
          <p:cNvPr id="4" name="Footer Placeholder 3"/>
          <p:cNvSpPr>
            <a:spLocks noGrp="1"/>
          </p:cNvSpPr>
          <p:nvPr>
            <p:ph type="ftr" sz="quarter" idx="2"/>
          </p:nvPr>
        </p:nvSpPr>
        <p:spPr>
          <a:xfrm>
            <a:off x="3" y="6673633"/>
            <a:ext cx="4036162" cy="352643"/>
          </a:xfrm>
          <a:prstGeom prst="rect">
            <a:avLst/>
          </a:prstGeom>
        </p:spPr>
        <p:txBody>
          <a:bodyPr vert="horz" lIns="92473" tIns="46237" rIns="92473" bIns="46237" rtlCol="0" anchor="b"/>
          <a:lstStyle>
            <a:lvl1pPr algn="l">
              <a:defRPr sz="1200"/>
            </a:lvl1pPr>
          </a:lstStyle>
          <a:p>
            <a:endParaRPr lang="en-US"/>
          </a:p>
        </p:txBody>
      </p:sp>
      <p:sp>
        <p:nvSpPr>
          <p:cNvPr id="5" name="Slide Number Placeholder 4"/>
          <p:cNvSpPr>
            <a:spLocks noGrp="1"/>
          </p:cNvSpPr>
          <p:nvPr>
            <p:ph type="sldNum" sz="quarter" idx="3"/>
          </p:nvPr>
        </p:nvSpPr>
        <p:spPr>
          <a:xfrm>
            <a:off x="5274006" y="6673633"/>
            <a:ext cx="4036162" cy="352643"/>
          </a:xfrm>
          <a:prstGeom prst="rect">
            <a:avLst/>
          </a:prstGeom>
        </p:spPr>
        <p:txBody>
          <a:bodyPr vert="horz" lIns="92473" tIns="46237" rIns="92473" bIns="46237" rtlCol="0" anchor="b"/>
          <a:lstStyle>
            <a:lvl1pPr algn="r">
              <a:defRPr sz="1200"/>
            </a:lvl1pPr>
          </a:lstStyle>
          <a:p>
            <a:fld id="{E7FA725E-5DC8-4134-9C32-8EA2394CE6DC}" type="slidenum">
              <a:rPr lang="en-US" smtClean="0"/>
              <a:t>‹#›</a:t>
            </a:fld>
            <a:endParaRPr lang="en-US"/>
          </a:p>
        </p:txBody>
      </p:sp>
    </p:spTree>
    <p:extLst>
      <p:ext uri="{BB962C8B-B14F-4D97-AF65-F5344CB8AC3E}">
        <p14:creationId xmlns:p14="http://schemas.microsoft.com/office/powerpoint/2010/main" val="402215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35319" cy="352534"/>
          </a:xfrm>
          <a:prstGeom prst="rect">
            <a:avLst/>
          </a:prstGeom>
        </p:spPr>
        <p:txBody>
          <a:bodyPr vert="horz" lIns="92473" tIns="46237" rIns="92473" bIns="46237" rtlCol="0"/>
          <a:lstStyle>
            <a:lvl1pPr algn="l">
              <a:defRPr sz="1200"/>
            </a:lvl1pPr>
          </a:lstStyle>
          <a:p>
            <a:endParaRPr lang="en-US"/>
          </a:p>
        </p:txBody>
      </p:sp>
      <p:sp>
        <p:nvSpPr>
          <p:cNvPr id="3" name="Date Placeholder 2"/>
          <p:cNvSpPr>
            <a:spLocks noGrp="1"/>
          </p:cNvSpPr>
          <p:nvPr>
            <p:ph type="dt" idx="1"/>
          </p:nvPr>
        </p:nvSpPr>
        <p:spPr>
          <a:xfrm>
            <a:off x="5274802" y="0"/>
            <a:ext cx="4035319" cy="352534"/>
          </a:xfrm>
          <a:prstGeom prst="rect">
            <a:avLst/>
          </a:prstGeom>
        </p:spPr>
        <p:txBody>
          <a:bodyPr vert="horz" lIns="92473" tIns="46237" rIns="92473" bIns="46237" rtlCol="0"/>
          <a:lstStyle>
            <a:lvl1pPr algn="r">
              <a:defRPr sz="1200"/>
            </a:lvl1pPr>
          </a:lstStyle>
          <a:p>
            <a:fld id="{A6273FED-6EDF-457B-AF91-FBE29F16B81F}" type="datetimeFigureOut">
              <a:rPr lang="en-US" smtClean="0"/>
              <a:t>2/17/22</a:t>
            </a:fld>
            <a:endParaRPr lang="en-US"/>
          </a:p>
        </p:txBody>
      </p:sp>
      <p:sp>
        <p:nvSpPr>
          <p:cNvPr id="4" name="Slide Image Placeholder 3"/>
          <p:cNvSpPr>
            <a:spLocks noGrp="1" noRot="1" noChangeAspect="1"/>
          </p:cNvSpPr>
          <p:nvPr>
            <p:ph type="sldImg" idx="2"/>
          </p:nvPr>
        </p:nvSpPr>
        <p:spPr>
          <a:xfrm>
            <a:off x="2547938" y="877888"/>
            <a:ext cx="4216400" cy="2371725"/>
          </a:xfrm>
          <a:prstGeom prst="rect">
            <a:avLst/>
          </a:prstGeom>
          <a:noFill/>
          <a:ln w="12700">
            <a:solidFill>
              <a:prstClr val="black"/>
            </a:solidFill>
          </a:ln>
        </p:spPr>
        <p:txBody>
          <a:bodyPr vert="horz" lIns="92473" tIns="46237" rIns="92473" bIns="46237" rtlCol="0" anchor="ctr"/>
          <a:lstStyle/>
          <a:p>
            <a:endParaRPr lang="en-US"/>
          </a:p>
        </p:txBody>
      </p:sp>
      <p:sp>
        <p:nvSpPr>
          <p:cNvPr id="5" name="Notes Placeholder 4"/>
          <p:cNvSpPr>
            <a:spLocks noGrp="1"/>
          </p:cNvSpPr>
          <p:nvPr>
            <p:ph type="body" sz="quarter" idx="3"/>
          </p:nvPr>
        </p:nvSpPr>
        <p:spPr>
          <a:xfrm>
            <a:off x="931228" y="3381397"/>
            <a:ext cx="7449820" cy="2766596"/>
          </a:xfrm>
          <a:prstGeom prst="rect">
            <a:avLst/>
          </a:prstGeom>
        </p:spPr>
        <p:txBody>
          <a:bodyPr vert="horz" lIns="92473" tIns="46237" rIns="92473" bIns="4623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73743"/>
            <a:ext cx="4035319" cy="352533"/>
          </a:xfrm>
          <a:prstGeom prst="rect">
            <a:avLst/>
          </a:prstGeom>
        </p:spPr>
        <p:txBody>
          <a:bodyPr vert="horz" lIns="92473" tIns="46237" rIns="92473" bIns="46237" rtlCol="0" anchor="b"/>
          <a:lstStyle>
            <a:lvl1pPr algn="l">
              <a:defRPr sz="1200"/>
            </a:lvl1pPr>
          </a:lstStyle>
          <a:p>
            <a:endParaRPr lang="en-US"/>
          </a:p>
        </p:txBody>
      </p:sp>
      <p:sp>
        <p:nvSpPr>
          <p:cNvPr id="7" name="Slide Number Placeholder 6"/>
          <p:cNvSpPr>
            <a:spLocks noGrp="1"/>
          </p:cNvSpPr>
          <p:nvPr>
            <p:ph type="sldNum" sz="quarter" idx="5"/>
          </p:nvPr>
        </p:nvSpPr>
        <p:spPr>
          <a:xfrm>
            <a:off x="5274802" y="6673743"/>
            <a:ext cx="4035319" cy="352533"/>
          </a:xfrm>
          <a:prstGeom prst="rect">
            <a:avLst/>
          </a:prstGeom>
        </p:spPr>
        <p:txBody>
          <a:bodyPr vert="horz" lIns="92473" tIns="46237" rIns="92473" bIns="46237" rtlCol="0" anchor="b"/>
          <a:lstStyle>
            <a:lvl1pPr algn="r">
              <a:defRPr sz="1200"/>
            </a:lvl1pPr>
          </a:lstStyle>
          <a:p>
            <a:fld id="{BC27A673-0F58-4964-BA29-B4AAEFB528B0}" type="slidenum">
              <a:rPr lang="en-US" smtClean="0"/>
              <a:t>‹#›</a:t>
            </a:fld>
            <a:endParaRPr lang="en-US"/>
          </a:p>
        </p:txBody>
      </p:sp>
    </p:spTree>
    <p:extLst>
      <p:ext uri="{BB962C8B-B14F-4D97-AF65-F5344CB8AC3E}">
        <p14:creationId xmlns:p14="http://schemas.microsoft.com/office/powerpoint/2010/main" val="1646863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7A673-0F58-4964-BA29-B4AAEFB528B0}" type="slidenum">
              <a:rPr lang="en-US" smtClean="0"/>
              <a:t>5</a:t>
            </a:fld>
            <a:endParaRPr lang="en-US"/>
          </a:p>
        </p:txBody>
      </p:sp>
    </p:spTree>
    <p:extLst>
      <p:ext uri="{BB962C8B-B14F-4D97-AF65-F5344CB8AC3E}">
        <p14:creationId xmlns:p14="http://schemas.microsoft.com/office/powerpoint/2010/main" val="2079760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Slide 40: Food for Thought!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few more sources, but I have also added them directly to Sakai as a document titled: Module Outline. Go ahead and download this document for your reference. </a:t>
            </a:r>
          </a:p>
          <a:p>
            <a:endParaRPr lang="en-US" dirty="0"/>
          </a:p>
        </p:txBody>
      </p:sp>
      <p:sp>
        <p:nvSpPr>
          <p:cNvPr id="4" name="Slide Number Placeholder 3"/>
          <p:cNvSpPr>
            <a:spLocks noGrp="1"/>
          </p:cNvSpPr>
          <p:nvPr>
            <p:ph type="sldNum" sz="quarter" idx="10"/>
          </p:nvPr>
        </p:nvSpPr>
        <p:spPr/>
        <p:txBody>
          <a:bodyPr/>
          <a:lstStyle/>
          <a:p>
            <a:fld id="{BC27A673-0F58-4964-BA29-B4AAEFB528B0}" type="slidenum">
              <a:rPr lang="en-US" smtClean="0"/>
              <a:t>16</a:t>
            </a:fld>
            <a:endParaRPr lang="en-US"/>
          </a:p>
        </p:txBody>
      </p:sp>
    </p:spTree>
    <p:extLst>
      <p:ext uri="{BB962C8B-B14F-4D97-AF65-F5344CB8AC3E}">
        <p14:creationId xmlns:p14="http://schemas.microsoft.com/office/powerpoint/2010/main" val="1584438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Slide 41: References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References for this Module is your textbook, Introduction to Public Health. </a:t>
            </a: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27A673-0F58-4964-BA29-B4AAEFB528B0}" type="slidenum">
              <a:rPr lang="en-US" smtClean="0"/>
              <a:t>17</a:t>
            </a:fld>
            <a:endParaRPr lang="en-US"/>
          </a:p>
        </p:txBody>
      </p:sp>
    </p:spTree>
    <p:extLst>
      <p:ext uri="{BB962C8B-B14F-4D97-AF65-F5344CB8AC3E}">
        <p14:creationId xmlns:p14="http://schemas.microsoft.com/office/powerpoint/2010/main" val="1016043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Slide 42: Thank You!</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Thank You! If you have any questions, please feel free to reach out to me. You can find my contact information here, on this slide, and it is also on the syllabus.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think that you might be interested in the Social and Behavioral Sciences professionally, then I have added a few good videos that explore the knowledge, skills, and abilities of someone who works as a social scientist in public health.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Lastly, as a part of your Master’s in Public Health, you will take the course, Introduction to the Social and Behavioral Sciences. This course will give you a more in-depth experience about the theory and methods in the social sciences as they apply to public health, the tools and tricks, of the trade, and it is a course that I think you will find both fascinating and intriguing.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C27A673-0F58-4964-BA29-B4AAEFB528B0}" type="slidenum">
              <a:rPr lang="en-US" smtClean="0"/>
              <a:t>18</a:t>
            </a:fld>
            <a:endParaRPr lang="en-US"/>
          </a:p>
        </p:txBody>
      </p:sp>
    </p:spTree>
    <p:extLst>
      <p:ext uri="{BB962C8B-B14F-4D97-AF65-F5344CB8AC3E}">
        <p14:creationId xmlns:p14="http://schemas.microsoft.com/office/powerpoint/2010/main" val="3468710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a:solidFill>
                  <a:schemeClr val="tx1"/>
                </a:solidFill>
                <a:effectLst/>
                <a:latin typeface="+mn-lt"/>
                <a:ea typeface="+mn-ea"/>
                <a:cs typeface="+mn-cs"/>
              </a:rPr>
              <a:t>Slide 32: Final Slide</a:t>
            </a:r>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BC27A673-0F58-4964-BA29-B4AAEFB528B0}" type="slidenum">
              <a:rPr lang="en-US" smtClean="0"/>
              <a:t>19</a:t>
            </a:fld>
            <a:endParaRPr lang="en-US"/>
          </a:p>
        </p:txBody>
      </p:sp>
    </p:spTree>
    <p:extLst>
      <p:ext uri="{BB962C8B-B14F-4D97-AF65-F5344CB8AC3E}">
        <p14:creationId xmlns:p14="http://schemas.microsoft.com/office/powerpoint/2010/main" val="4051557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27A673-0F58-4964-BA29-B4AAEFB528B0}" type="slidenum">
              <a:rPr lang="en-US" smtClean="0"/>
              <a:t>6</a:t>
            </a:fld>
            <a:endParaRPr lang="en-US"/>
          </a:p>
        </p:txBody>
      </p:sp>
    </p:spTree>
    <p:extLst>
      <p:ext uri="{BB962C8B-B14F-4D97-AF65-F5344CB8AC3E}">
        <p14:creationId xmlns:p14="http://schemas.microsoft.com/office/powerpoint/2010/main" val="1955288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27A673-0F58-4964-BA29-B4AAEFB528B0}" type="slidenum">
              <a:rPr lang="en-US" smtClean="0"/>
              <a:t>7</a:t>
            </a:fld>
            <a:endParaRPr lang="en-US"/>
          </a:p>
        </p:txBody>
      </p:sp>
    </p:spTree>
    <p:extLst>
      <p:ext uri="{BB962C8B-B14F-4D97-AF65-F5344CB8AC3E}">
        <p14:creationId xmlns:p14="http://schemas.microsoft.com/office/powerpoint/2010/main" val="1198834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27A673-0F58-4964-BA29-B4AAEFB528B0}" type="slidenum">
              <a:rPr lang="en-US" smtClean="0"/>
              <a:t>8</a:t>
            </a:fld>
            <a:endParaRPr lang="en-US"/>
          </a:p>
        </p:txBody>
      </p:sp>
    </p:spTree>
    <p:extLst>
      <p:ext uri="{BB962C8B-B14F-4D97-AF65-F5344CB8AC3E}">
        <p14:creationId xmlns:p14="http://schemas.microsoft.com/office/powerpoint/2010/main" val="1198834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27A673-0F58-4964-BA29-B4AAEFB528B0}" type="slidenum">
              <a:rPr lang="en-US" smtClean="0"/>
              <a:t>9</a:t>
            </a:fld>
            <a:endParaRPr lang="en-US"/>
          </a:p>
        </p:txBody>
      </p:sp>
    </p:spTree>
    <p:extLst>
      <p:ext uri="{BB962C8B-B14F-4D97-AF65-F5344CB8AC3E}">
        <p14:creationId xmlns:p14="http://schemas.microsoft.com/office/powerpoint/2010/main" val="715190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7A673-0F58-4964-BA29-B4AAEFB528B0}" type="slidenum">
              <a:rPr lang="en-US" smtClean="0"/>
              <a:t>11</a:t>
            </a:fld>
            <a:endParaRPr lang="en-US"/>
          </a:p>
        </p:txBody>
      </p:sp>
    </p:spTree>
    <p:extLst>
      <p:ext uri="{BB962C8B-B14F-4D97-AF65-F5344CB8AC3E}">
        <p14:creationId xmlns:p14="http://schemas.microsoft.com/office/powerpoint/2010/main" val="1023592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7A673-0F58-4964-BA29-B4AAEFB528B0}" type="slidenum">
              <a:rPr lang="en-US" smtClean="0"/>
              <a:t>12</a:t>
            </a:fld>
            <a:endParaRPr lang="en-US"/>
          </a:p>
        </p:txBody>
      </p:sp>
    </p:spTree>
    <p:extLst>
      <p:ext uri="{BB962C8B-B14F-4D97-AF65-F5344CB8AC3E}">
        <p14:creationId xmlns:p14="http://schemas.microsoft.com/office/powerpoint/2010/main" val="3925324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Wingdings" pitchFamily="2" charset="2"/>
              <a:buChar char="Ø"/>
            </a:pPr>
            <a:r>
              <a:rPr lang="en-US" sz="1200" dirty="0"/>
              <a:t>Identify health trends related to chronic disease during the second half of the twentieth century</a:t>
            </a:r>
          </a:p>
          <a:p>
            <a:pPr marL="457200" indent="-457200">
              <a:buFont typeface="Wingdings" pitchFamily="2" charset="2"/>
              <a:buChar char="Ø"/>
            </a:pPr>
            <a:r>
              <a:rPr lang="en-US" sz="1200" dirty="0"/>
              <a:t>Explain primary, secondary, and tertiary care</a:t>
            </a:r>
          </a:p>
          <a:p>
            <a:pPr marL="457200" indent="-457200">
              <a:buFont typeface="Wingdings" pitchFamily="2" charset="2"/>
              <a:buChar char="Ø"/>
            </a:pPr>
            <a:r>
              <a:rPr lang="en-US" sz="1200" dirty="0"/>
              <a:t>Explain modifiable and non-modifiable risk factors</a:t>
            </a:r>
          </a:p>
          <a:p>
            <a:pPr marL="457200" indent="-457200">
              <a:buFont typeface="Wingdings" pitchFamily="2" charset="2"/>
              <a:buChar char="Ø"/>
            </a:pPr>
            <a:r>
              <a:rPr lang="en-US" sz="1200" dirty="0"/>
              <a:t>Identify the leading causes of death in the United States</a:t>
            </a:r>
          </a:p>
          <a:p>
            <a:pPr marL="457200" indent="-457200">
              <a:buFont typeface="Wingdings" pitchFamily="2" charset="2"/>
              <a:buChar char="Ø"/>
            </a:pPr>
            <a:r>
              <a:rPr lang="en-US" sz="1200" dirty="0"/>
              <a:t>Describe how the Affordable Care Act is working to improve healthy lifestyles</a:t>
            </a:r>
          </a:p>
          <a:p>
            <a:pPr marL="457200" indent="-457200">
              <a:buFont typeface="Wingdings" pitchFamily="2" charset="2"/>
              <a:buChar char="Ø"/>
            </a:pPr>
            <a:r>
              <a:rPr lang="en-US" sz="1200" dirty="0"/>
              <a:t>Explain the determinants of health</a:t>
            </a:r>
            <a:endParaRPr lang="en-US" dirty="0"/>
          </a:p>
        </p:txBody>
      </p:sp>
      <p:sp>
        <p:nvSpPr>
          <p:cNvPr id="4" name="Slide Number Placeholder 3"/>
          <p:cNvSpPr>
            <a:spLocks noGrp="1"/>
          </p:cNvSpPr>
          <p:nvPr>
            <p:ph type="sldNum" sz="quarter" idx="10"/>
          </p:nvPr>
        </p:nvSpPr>
        <p:spPr/>
        <p:txBody>
          <a:bodyPr/>
          <a:lstStyle/>
          <a:p>
            <a:fld id="{BC27A673-0F58-4964-BA29-B4AAEFB528B0}" type="slidenum">
              <a:rPr lang="en-US" smtClean="0"/>
              <a:t>13</a:t>
            </a:fld>
            <a:endParaRPr lang="en-US"/>
          </a:p>
        </p:txBody>
      </p:sp>
    </p:spTree>
    <p:extLst>
      <p:ext uri="{BB962C8B-B14F-4D97-AF65-F5344CB8AC3E}">
        <p14:creationId xmlns:p14="http://schemas.microsoft.com/office/powerpoint/2010/main" val="1825004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27A673-0F58-4964-BA29-B4AAEFB528B0}" type="slidenum">
              <a:rPr lang="en-US" smtClean="0"/>
              <a:t>14</a:t>
            </a:fld>
            <a:endParaRPr lang="en-US"/>
          </a:p>
        </p:txBody>
      </p:sp>
    </p:spTree>
    <p:extLst>
      <p:ext uri="{BB962C8B-B14F-4D97-AF65-F5344CB8AC3E}">
        <p14:creationId xmlns:p14="http://schemas.microsoft.com/office/powerpoint/2010/main" val="1198834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066193-6786-4355-A452-8889E6778AC9}" type="datetimeFigureOut">
              <a:rPr lang="en-US" smtClean="0"/>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AB1DD-A2BC-491E-B4E4-E92B1A95526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249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066193-6786-4355-A452-8889E6778AC9}" type="datetimeFigureOut">
              <a:rPr lang="en-US" smtClean="0"/>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AB1DD-A2BC-491E-B4E4-E92B1A955269}" type="slidenum">
              <a:rPr lang="en-US" smtClean="0"/>
              <a:t>‹#›</a:t>
            </a:fld>
            <a:endParaRPr lang="en-US"/>
          </a:p>
        </p:txBody>
      </p:sp>
    </p:spTree>
    <p:extLst>
      <p:ext uri="{BB962C8B-B14F-4D97-AF65-F5344CB8AC3E}">
        <p14:creationId xmlns:p14="http://schemas.microsoft.com/office/powerpoint/2010/main" val="4168007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066193-6786-4355-A452-8889E6778AC9}" type="datetimeFigureOut">
              <a:rPr lang="en-US" smtClean="0"/>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AB1DD-A2BC-491E-B4E4-E92B1A955269}" type="slidenum">
              <a:rPr lang="en-US" smtClean="0"/>
              <a:t>‹#›</a:t>
            </a:fld>
            <a:endParaRPr lang="en-US"/>
          </a:p>
        </p:txBody>
      </p:sp>
    </p:spTree>
    <p:extLst>
      <p:ext uri="{BB962C8B-B14F-4D97-AF65-F5344CB8AC3E}">
        <p14:creationId xmlns:p14="http://schemas.microsoft.com/office/powerpoint/2010/main" val="4005413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066193-6786-4355-A452-8889E6778AC9}" type="datetimeFigureOut">
              <a:rPr lang="en-US" smtClean="0"/>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AB1DD-A2BC-491E-B4E4-E92B1A955269}" type="slidenum">
              <a:rPr lang="en-US" smtClean="0"/>
              <a:t>‹#›</a:t>
            </a:fld>
            <a:endParaRPr lang="en-US"/>
          </a:p>
        </p:txBody>
      </p:sp>
    </p:spTree>
    <p:extLst>
      <p:ext uri="{BB962C8B-B14F-4D97-AF65-F5344CB8AC3E}">
        <p14:creationId xmlns:p14="http://schemas.microsoft.com/office/powerpoint/2010/main" val="3331470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066193-6786-4355-A452-8889E6778AC9}" type="datetimeFigureOut">
              <a:rPr lang="en-US" smtClean="0"/>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AB1DD-A2BC-491E-B4E4-E92B1A95526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5686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066193-6786-4355-A452-8889E6778AC9}" type="datetimeFigureOut">
              <a:rPr lang="en-US" smtClean="0"/>
              <a:t>2/17/22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4AB1DD-A2BC-491E-B4E4-E92B1A955269}" type="slidenum">
              <a:rPr lang="en-US" smtClean="0"/>
              <a:t>‹#›</a:t>
            </a:fld>
            <a:endParaRPr lang="en-US"/>
          </a:p>
        </p:txBody>
      </p:sp>
    </p:spTree>
    <p:extLst>
      <p:ext uri="{BB962C8B-B14F-4D97-AF65-F5344CB8AC3E}">
        <p14:creationId xmlns:p14="http://schemas.microsoft.com/office/powerpoint/2010/main" val="2422354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066193-6786-4355-A452-8889E6778AC9}" type="datetimeFigureOut">
              <a:rPr lang="en-US" smtClean="0"/>
              <a:t>2/17/22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4AB1DD-A2BC-491E-B4E4-E92B1A955269}" type="slidenum">
              <a:rPr lang="en-US" smtClean="0"/>
              <a:t>‹#›</a:t>
            </a:fld>
            <a:endParaRPr lang="en-US"/>
          </a:p>
        </p:txBody>
      </p:sp>
    </p:spTree>
    <p:extLst>
      <p:ext uri="{BB962C8B-B14F-4D97-AF65-F5344CB8AC3E}">
        <p14:creationId xmlns:p14="http://schemas.microsoft.com/office/powerpoint/2010/main" val="1271505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066193-6786-4355-A452-8889E6778AC9}" type="datetimeFigureOut">
              <a:rPr lang="en-US" smtClean="0"/>
              <a:t>2/17/22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4AB1DD-A2BC-491E-B4E4-E92B1A955269}" type="slidenum">
              <a:rPr lang="en-US" smtClean="0"/>
              <a:t>‹#›</a:t>
            </a:fld>
            <a:endParaRPr lang="en-US"/>
          </a:p>
        </p:txBody>
      </p:sp>
    </p:spTree>
    <p:extLst>
      <p:ext uri="{BB962C8B-B14F-4D97-AF65-F5344CB8AC3E}">
        <p14:creationId xmlns:p14="http://schemas.microsoft.com/office/powerpoint/2010/main" val="27566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1066193-6786-4355-A452-8889E6778AC9}" type="datetimeFigureOut">
              <a:rPr lang="en-US" smtClean="0"/>
              <a:t>2/17/22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64AB1DD-A2BC-491E-B4E4-E92B1A955269}" type="slidenum">
              <a:rPr lang="en-US" smtClean="0"/>
              <a:t>‹#›</a:t>
            </a:fld>
            <a:endParaRPr lang="en-US"/>
          </a:p>
        </p:txBody>
      </p:sp>
    </p:spTree>
    <p:extLst>
      <p:ext uri="{BB962C8B-B14F-4D97-AF65-F5344CB8AC3E}">
        <p14:creationId xmlns:p14="http://schemas.microsoft.com/office/powerpoint/2010/main" val="3053933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1066193-6786-4355-A452-8889E6778AC9}" type="datetimeFigureOut">
              <a:rPr lang="en-US" smtClean="0"/>
              <a:t>2/17/22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64AB1DD-A2BC-491E-B4E4-E92B1A955269}" type="slidenum">
              <a:rPr lang="en-US" smtClean="0"/>
              <a:t>‹#›</a:t>
            </a:fld>
            <a:endParaRPr lang="en-US"/>
          </a:p>
        </p:txBody>
      </p:sp>
    </p:spTree>
    <p:extLst>
      <p:ext uri="{BB962C8B-B14F-4D97-AF65-F5344CB8AC3E}">
        <p14:creationId xmlns:p14="http://schemas.microsoft.com/office/powerpoint/2010/main" val="2755773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066193-6786-4355-A452-8889E6778AC9}" type="datetimeFigureOut">
              <a:rPr lang="en-US" smtClean="0"/>
              <a:t>2/17/22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4AB1DD-A2BC-491E-B4E4-E92B1A955269}" type="slidenum">
              <a:rPr lang="en-US" smtClean="0"/>
              <a:t>‹#›</a:t>
            </a:fld>
            <a:endParaRPr lang="en-US"/>
          </a:p>
        </p:txBody>
      </p:sp>
    </p:spTree>
    <p:extLst>
      <p:ext uri="{BB962C8B-B14F-4D97-AF65-F5344CB8AC3E}">
        <p14:creationId xmlns:p14="http://schemas.microsoft.com/office/powerpoint/2010/main" val="192580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1066193-6786-4355-A452-8889E6778AC9}" type="datetimeFigureOut">
              <a:rPr lang="en-US" smtClean="0"/>
              <a:t>2/17/22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64AB1DD-A2BC-491E-B4E4-E92B1A955269}"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751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5.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3.pn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tiff"/><Relationship Id="rId11" Type="http://schemas.openxmlformats.org/officeDocument/2006/relationships/image" Target="../media/image5.png"/><Relationship Id="rId5" Type="http://schemas.openxmlformats.org/officeDocument/2006/relationships/image" Target="../media/image25.tiff"/><Relationship Id="rId10" Type="http://schemas.openxmlformats.org/officeDocument/2006/relationships/image" Target="../media/image6.png"/><Relationship Id="rId4" Type="http://schemas.openxmlformats.org/officeDocument/2006/relationships/image" Target="../media/image24.tiff"/><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www.madewithangus.com/" TargetMode="External"/><Relationship Id="rId7" Type="http://schemas.openxmlformats.org/officeDocument/2006/relationships/hyperlink" Target="http://www.fakequity.com/" TargetMode="External"/><Relationship Id="rId2" Type="http://schemas.openxmlformats.org/officeDocument/2006/relationships/hyperlink" Target="http://www.interactioninstitute.org/" TargetMode="External"/><Relationship Id="rId1" Type="http://schemas.openxmlformats.org/officeDocument/2006/relationships/slideLayout" Target="../slideLayouts/slideLayout2.xml"/><Relationship Id="rId6" Type="http://schemas.openxmlformats.org/officeDocument/2006/relationships/hyperlink" Target="https://nimhd.nih.gov/" TargetMode="External"/><Relationship Id="rId5" Type="http://schemas.openxmlformats.org/officeDocument/2006/relationships/hyperlink" Target="https://ncats.nih.gov/ctsa" TargetMode="External"/><Relationship Id="rId10" Type="http://schemas.openxmlformats.org/officeDocument/2006/relationships/image" Target="../media/image5.png"/><Relationship Id="rId4" Type="http://schemas.openxmlformats.org/officeDocument/2006/relationships/hyperlink" Target="https://ncats.nih.gov/" TargetMode="Externa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interactioninstitute.org/" TargetMode="External"/><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fakequity.com/" TargetMode="External"/><Relationship Id="rId4" Type="http://schemas.openxmlformats.org/officeDocument/2006/relationships/hyperlink" Target="http://www.madewithangus.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mailto:Courtney.queen@rsu.lv" TargetMode="External"/><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hyperlink" Target="mailto:courtney.m.queen@ttuhsc.ed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HSC Title P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5809"/>
            <a:ext cx="12192000" cy="515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ctrTitle"/>
          </p:nvPr>
        </p:nvSpPr>
        <p:spPr>
          <a:xfrm>
            <a:off x="989353" y="2752332"/>
            <a:ext cx="7513638" cy="3487002"/>
          </a:xfrm>
        </p:spPr>
        <p:txBody>
          <a:bodyPr>
            <a:normAutofit fontScale="90000"/>
          </a:bodyPr>
          <a:lstStyle/>
          <a:p>
            <a:r>
              <a:rPr lang="en-US" altLang="x-none" sz="3600" dirty="0">
                <a:solidFill>
                  <a:schemeClr val="bg1"/>
                </a:solidFill>
                <a:cs typeface="Times New Roman" panose="02020603050405020304" pitchFamily="18" charset="0"/>
              </a:rPr>
              <a:t>Courtney Queen, Ph.D.</a:t>
            </a:r>
            <a:br>
              <a:rPr lang="en-US" altLang="x-none" sz="3600" dirty="0">
                <a:solidFill>
                  <a:schemeClr val="bg1"/>
                </a:solidFill>
                <a:cs typeface="Times New Roman" panose="02020603050405020304" pitchFamily="18" charset="0"/>
              </a:rPr>
            </a:br>
            <a:br>
              <a:rPr lang="en-US" altLang="x-none" sz="3600" dirty="0">
                <a:solidFill>
                  <a:schemeClr val="bg1"/>
                </a:solidFill>
                <a:cs typeface="Times New Roman" panose="02020603050405020304" pitchFamily="18" charset="0"/>
              </a:rPr>
            </a:br>
            <a:r>
              <a:rPr lang="lv-LV" sz="2000" i="1" dirty="0">
                <a:solidFill>
                  <a:schemeClr val="bg1"/>
                </a:solidFill>
              </a:rPr>
              <a:t>Fulbright Scholar</a:t>
            </a:r>
            <a:br>
              <a:rPr lang="lv-LV" sz="2000" dirty="0">
                <a:solidFill>
                  <a:schemeClr val="bg1"/>
                </a:solidFill>
              </a:rPr>
            </a:br>
            <a:r>
              <a:rPr lang="lv-LV" sz="2000" dirty="0">
                <a:solidFill>
                  <a:schemeClr val="bg1"/>
                </a:solidFill>
              </a:rPr>
              <a:t>Rīga Stradiņš University</a:t>
            </a:r>
            <a:br>
              <a:rPr lang="lv-LV" sz="2000" dirty="0">
                <a:solidFill>
                  <a:schemeClr val="bg1"/>
                </a:solidFill>
              </a:rPr>
            </a:br>
            <a:r>
              <a:rPr lang="lv-LV" sz="2000" dirty="0">
                <a:solidFill>
                  <a:schemeClr val="bg1"/>
                </a:solidFill>
              </a:rPr>
              <a:t>Institute of Public Health</a:t>
            </a:r>
            <a:br>
              <a:rPr lang="lv-LV" sz="2000" dirty="0">
                <a:solidFill>
                  <a:schemeClr val="bg1"/>
                </a:solidFill>
              </a:rPr>
            </a:br>
            <a:br>
              <a:rPr lang="lv-LV" sz="2000" dirty="0">
                <a:solidFill>
                  <a:schemeClr val="bg1"/>
                </a:solidFill>
              </a:rPr>
            </a:br>
            <a:r>
              <a:rPr lang="en-US" sz="2000" dirty="0">
                <a:solidFill>
                  <a:schemeClr val="bg1"/>
                </a:solidFill>
              </a:rPr>
              <a:t>Assistant Professor </a:t>
            </a:r>
            <a:br>
              <a:rPr lang="en-US" sz="2000" dirty="0">
                <a:solidFill>
                  <a:schemeClr val="bg1"/>
                </a:solidFill>
              </a:rPr>
            </a:br>
            <a:r>
              <a:rPr lang="en-US" sz="2000" dirty="0">
                <a:solidFill>
                  <a:schemeClr val="bg1"/>
                </a:solidFill>
              </a:rPr>
              <a:t>Director for Undergraduate Studies</a:t>
            </a:r>
            <a:br>
              <a:rPr lang="en-US" sz="2000" dirty="0">
                <a:solidFill>
                  <a:schemeClr val="bg1"/>
                </a:solidFill>
              </a:rPr>
            </a:br>
            <a:r>
              <a:rPr lang="en-US" sz="2000" dirty="0">
                <a:solidFill>
                  <a:schemeClr val="bg1"/>
                </a:solidFill>
              </a:rPr>
              <a:t>Graduate School of Biomedical Sciences</a:t>
            </a:r>
            <a:br>
              <a:rPr lang="en-US" sz="2000" dirty="0">
                <a:solidFill>
                  <a:schemeClr val="bg1"/>
                </a:solidFill>
              </a:rPr>
            </a:br>
            <a:r>
              <a:rPr lang="en-US" sz="2000" dirty="0">
                <a:solidFill>
                  <a:schemeClr val="bg1"/>
                </a:solidFill>
              </a:rPr>
              <a:t>Department of Public Health</a:t>
            </a:r>
            <a:br>
              <a:rPr lang="lv-LV" dirty="0"/>
            </a:br>
            <a:br>
              <a:rPr lang="en-US" altLang="x-none" sz="3600" dirty="0">
                <a:solidFill>
                  <a:schemeClr val="bg1"/>
                </a:solidFill>
                <a:cs typeface="Times New Roman" panose="02020603050405020304" pitchFamily="18" charset="0"/>
              </a:rPr>
            </a:br>
            <a:br>
              <a:rPr lang="en-US" altLang="x-none" sz="3600" dirty="0">
                <a:solidFill>
                  <a:schemeClr val="bg1"/>
                </a:solidFill>
                <a:cs typeface="Times New Roman" panose="02020603050405020304" pitchFamily="18" charset="0"/>
              </a:rPr>
            </a:br>
            <a:br>
              <a:rPr lang="en-US" altLang="x-none" sz="3600" dirty="0">
                <a:solidFill>
                  <a:schemeClr val="bg1"/>
                </a:solidFill>
                <a:cs typeface="Times New Roman" panose="02020603050405020304" pitchFamily="18" charset="0"/>
              </a:rPr>
            </a:br>
            <a:br>
              <a:rPr lang="en-US" altLang="x-none" sz="3600" dirty="0">
                <a:solidFill>
                  <a:schemeClr val="bg1"/>
                </a:solidFill>
                <a:cs typeface="Times New Roman" panose="02020603050405020304" pitchFamily="18" charset="0"/>
              </a:rPr>
            </a:br>
            <a:endParaRPr lang="en-US" altLang="x-none" sz="1600" dirty="0">
              <a:solidFill>
                <a:schemeClr val="bg1"/>
              </a:solidFill>
              <a:cs typeface="Times New Roman" panose="02020603050405020304" pitchFamily="18" charset="0"/>
            </a:endParaRPr>
          </a:p>
        </p:txBody>
      </p:sp>
      <p:sp>
        <p:nvSpPr>
          <p:cNvPr id="13316" name="Rectangle 4"/>
          <p:cNvSpPr>
            <a:spLocks noGrp="1" noChangeArrowheads="1"/>
          </p:cNvSpPr>
          <p:nvPr>
            <p:ph type="subTitle" idx="1"/>
          </p:nvPr>
        </p:nvSpPr>
        <p:spPr>
          <a:xfrm>
            <a:off x="989353" y="5346855"/>
            <a:ext cx="6400800" cy="860724"/>
          </a:xfrm>
        </p:spPr>
        <p:txBody>
          <a:bodyPr>
            <a:normAutofit fontScale="77500" lnSpcReduction="20000"/>
          </a:bodyPr>
          <a:lstStyle/>
          <a:p>
            <a:r>
              <a:rPr lang="en-US" b="1" dirty="0">
                <a:solidFill>
                  <a:schemeClr val="bg1"/>
                </a:solidFill>
              </a:rPr>
              <a:t>international Relationships &amp; </a:t>
            </a:r>
          </a:p>
          <a:p>
            <a:r>
              <a:rPr lang="en-US" b="1" dirty="0">
                <a:solidFill>
                  <a:schemeClr val="bg1"/>
                </a:solidFill>
              </a:rPr>
              <a:t>Translational Actions Toward Health Equity</a:t>
            </a:r>
            <a:r>
              <a:rPr lang="en-US" sz="1800" dirty="0">
                <a:solidFill>
                  <a:schemeClr val="bg1"/>
                </a:solidFill>
              </a:rPr>
              <a:t> </a:t>
            </a:r>
            <a:endParaRPr lang="en-US" altLang="x-none" sz="1800" i="1" dirty="0">
              <a:solidFill>
                <a:schemeClr val="bg1"/>
              </a:solidFill>
            </a:endParaRPr>
          </a:p>
        </p:txBody>
      </p:sp>
      <p:pic>
        <p:nvPicPr>
          <p:cNvPr id="13317" name="Picture 6" descr="SON_Academic_LUB-0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110" y="-40150"/>
            <a:ext cx="35766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D33795B-3B0E-A946-AC4E-703C0C4227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2609" y="5674179"/>
            <a:ext cx="1905000" cy="1066800"/>
          </a:xfrm>
          <a:prstGeom prst="rect">
            <a:avLst/>
          </a:prstGeom>
        </p:spPr>
      </p:pic>
      <p:pic>
        <p:nvPicPr>
          <p:cNvPr id="2" name="Picture 1">
            <a:extLst>
              <a:ext uri="{FF2B5EF4-FFF2-40B4-BE49-F238E27FC236}">
                <a16:creationId xmlns:a16="http://schemas.microsoft.com/office/drawing/2014/main" id="{1BEF98D5-860F-054A-A938-9ACBA58ECDF7}"/>
              </a:ext>
            </a:extLst>
          </p:cNvPr>
          <p:cNvPicPr>
            <a:picLocks noChangeAspect="1"/>
          </p:cNvPicPr>
          <p:nvPr/>
        </p:nvPicPr>
        <p:blipFill>
          <a:blip r:embed="rId5"/>
          <a:stretch>
            <a:fillRect/>
          </a:stretch>
        </p:blipFill>
        <p:spPr>
          <a:xfrm>
            <a:off x="8258629" y="103311"/>
            <a:ext cx="3933371" cy="952499"/>
          </a:xfrm>
          <a:prstGeom prst="rect">
            <a:avLst/>
          </a:prstGeom>
        </p:spPr>
      </p:pic>
    </p:spTree>
    <p:extLst>
      <p:ext uri="{BB962C8B-B14F-4D97-AF65-F5344CB8AC3E}">
        <p14:creationId xmlns:p14="http://schemas.microsoft.com/office/powerpoint/2010/main" val="14636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097279" y="263527"/>
            <a:ext cx="10848151" cy="1450757"/>
          </a:xfrm>
        </p:spPr>
        <p:txBody>
          <a:bodyPr>
            <a:normAutofit/>
          </a:bodyPr>
          <a:lstStyle/>
          <a:p>
            <a:r>
              <a:rPr lang="en-US" sz="4400" dirty="0"/>
              <a:t>What are “Health Disparities”?</a:t>
            </a:r>
          </a:p>
        </p:txBody>
      </p:sp>
      <p:sp>
        <p:nvSpPr>
          <p:cNvPr id="4099" name="Rectangle 3"/>
          <p:cNvSpPr>
            <a:spLocks noGrp="1" noChangeArrowheads="1"/>
          </p:cNvSpPr>
          <p:nvPr>
            <p:ph idx="1"/>
          </p:nvPr>
        </p:nvSpPr>
        <p:spPr/>
        <p:txBody>
          <a:bodyPr>
            <a:normAutofit lnSpcReduction="10000"/>
          </a:bodyPr>
          <a:lstStyle/>
          <a:p>
            <a:r>
              <a:rPr lang="en-US" sz="2800" dirty="0"/>
              <a:t>Full version: </a:t>
            </a:r>
          </a:p>
          <a:p>
            <a:r>
              <a:rPr lang="en-US" sz="2800" dirty="0"/>
              <a:t>A health disparity/inequality is a particular type of difference in health or in the most important influences on health that could potentially be shaped by policies; it is a difference in which disadvantaged social groups (such as the poor, racial/ethnic minorities, women, or other groups that have persistently experienced social disadvantage or discrimination) systematically experience worse health or greater health risks than more advantaged groups.</a:t>
            </a:r>
          </a:p>
          <a:p>
            <a:pPr eaLnBrk="1" hangingPunct="1"/>
            <a:r>
              <a:rPr lang="en-US" dirty="0" err="1"/>
              <a:t>Braveman</a:t>
            </a:r>
            <a:r>
              <a:rPr lang="en-US" dirty="0"/>
              <a:t>, 2006.</a:t>
            </a:r>
          </a:p>
          <a:p>
            <a:pPr eaLnBrk="1" hangingPunct="1">
              <a:buFontTx/>
              <a:buNone/>
            </a:pPr>
            <a:endParaRPr lang="en-US" dirty="0"/>
          </a:p>
        </p:txBody>
      </p:sp>
      <p:pic>
        <p:nvPicPr>
          <p:cNvPr id="4" name="Picture 6" descr="SON_Academic_LUB-02.png">
            <a:extLst>
              <a:ext uri="{FF2B5EF4-FFF2-40B4-BE49-F238E27FC236}">
                <a16:creationId xmlns:a16="http://schemas.microsoft.com/office/drawing/2014/main" id="{B9DF4213-3BC3-954E-87E4-7BDA7B6C0F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569" y="0"/>
            <a:ext cx="35766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DC5B051-A9A8-124A-BB06-9F925C512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183" y="5546598"/>
            <a:ext cx="1841500" cy="1104900"/>
          </a:xfrm>
          <a:prstGeom prst="rect">
            <a:avLst/>
          </a:prstGeom>
        </p:spPr>
      </p:pic>
      <p:pic>
        <p:nvPicPr>
          <p:cNvPr id="7" name="Picture 6">
            <a:extLst>
              <a:ext uri="{FF2B5EF4-FFF2-40B4-BE49-F238E27FC236}">
                <a16:creationId xmlns:a16="http://schemas.microsoft.com/office/drawing/2014/main" id="{1BF1146B-15E5-AB45-89B0-2CA47C7F2DBD}"/>
              </a:ext>
            </a:extLst>
          </p:cNvPr>
          <p:cNvPicPr>
            <a:picLocks noChangeAspect="1"/>
          </p:cNvPicPr>
          <p:nvPr/>
        </p:nvPicPr>
        <p:blipFill>
          <a:blip r:embed="rId4"/>
          <a:stretch>
            <a:fillRect/>
          </a:stretch>
        </p:blipFill>
        <p:spPr>
          <a:xfrm>
            <a:off x="8258629" y="103312"/>
            <a:ext cx="3933371" cy="1104900"/>
          </a:xfrm>
          <a:prstGeom prst="rect">
            <a:avLst/>
          </a:prstGeom>
        </p:spPr>
      </p:pic>
    </p:spTree>
    <p:extLst>
      <p:ext uri="{BB962C8B-B14F-4D97-AF65-F5344CB8AC3E}">
        <p14:creationId xmlns:p14="http://schemas.microsoft.com/office/powerpoint/2010/main" val="995359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a:t>Discussion</a:t>
            </a:r>
          </a:p>
        </p:txBody>
      </p:sp>
      <p:pic>
        <p:nvPicPr>
          <p:cNvPr id="4" name="Picture 6" descr="SON_Academic_LUB-02.png">
            <a:extLst>
              <a:ext uri="{FF2B5EF4-FFF2-40B4-BE49-F238E27FC236}">
                <a16:creationId xmlns:a16="http://schemas.microsoft.com/office/drawing/2014/main" id="{A9917FC5-6B0F-1842-9B85-B4A959D750A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569" y="0"/>
            <a:ext cx="35766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2913C02-3D5F-C844-A7B5-7A719AADA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8183" y="5546598"/>
            <a:ext cx="1841500" cy="1104900"/>
          </a:xfrm>
          <a:prstGeom prst="rect">
            <a:avLst/>
          </a:prstGeom>
        </p:spPr>
      </p:pic>
      <p:pic>
        <p:nvPicPr>
          <p:cNvPr id="7" name="Picture 6">
            <a:extLst>
              <a:ext uri="{FF2B5EF4-FFF2-40B4-BE49-F238E27FC236}">
                <a16:creationId xmlns:a16="http://schemas.microsoft.com/office/drawing/2014/main" id="{0A33B3BA-F807-3F40-B033-115D554A5130}"/>
              </a:ext>
            </a:extLst>
          </p:cNvPr>
          <p:cNvPicPr>
            <a:picLocks noChangeAspect="1"/>
          </p:cNvPicPr>
          <p:nvPr/>
        </p:nvPicPr>
        <p:blipFill>
          <a:blip r:embed="rId5"/>
          <a:stretch>
            <a:fillRect/>
          </a:stretch>
        </p:blipFill>
        <p:spPr>
          <a:xfrm>
            <a:off x="8258629" y="103312"/>
            <a:ext cx="3933371" cy="952500"/>
          </a:xfrm>
          <a:prstGeom prst="rect">
            <a:avLst/>
          </a:prstGeom>
        </p:spPr>
      </p:pic>
      <p:pic>
        <p:nvPicPr>
          <p:cNvPr id="2" name="Picture 1">
            <a:extLst>
              <a:ext uri="{FF2B5EF4-FFF2-40B4-BE49-F238E27FC236}">
                <a16:creationId xmlns:a16="http://schemas.microsoft.com/office/drawing/2014/main" id="{6C896946-9063-3947-82A7-F67A658D8005}"/>
              </a:ext>
            </a:extLst>
          </p:cNvPr>
          <p:cNvPicPr>
            <a:picLocks noChangeAspect="1"/>
          </p:cNvPicPr>
          <p:nvPr/>
        </p:nvPicPr>
        <p:blipFill>
          <a:blip r:embed="rId6"/>
          <a:stretch>
            <a:fillRect/>
          </a:stretch>
        </p:blipFill>
        <p:spPr>
          <a:xfrm>
            <a:off x="489450" y="1942681"/>
            <a:ext cx="1785439" cy="2069458"/>
          </a:xfrm>
          <a:prstGeom prst="rect">
            <a:avLst/>
          </a:prstGeom>
        </p:spPr>
      </p:pic>
      <p:pic>
        <p:nvPicPr>
          <p:cNvPr id="3" name="Picture 2">
            <a:extLst>
              <a:ext uri="{FF2B5EF4-FFF2-40B4-BE49-F238E27FC236}">
                <a16:creationId xmlns:a16="http://schemas.microsoft.com/office/drawing/2014/main" id="{179119CD-6098-C147-AAC3-A933E763AC9F}"/>
              </a:ext>
            </a:extLst>
          </p:cNvPr>
          <p:cNvPicPr>
            <a:picLocks noChangeAspect="1"/>
          </p:cNvPicPr>
          <p:nvPr/>
        </p:nvPicPr>
        <p:blipFill>
          <a:blip r:embed="rId7"/>
          <a:stretch>
            <a:fillRect/>
          </a:stretch>
        </p:blipFill>
        <p:spPr>
          <a:xfrm>
            <a:off x="2942428" y="2049362"/>
            <a:ext cx="2273300" cy="2819400"/>
          </a:xfrm>
          <a:prstGeom prst="rect">
            <a:avLst/>
          </a:prstGeom>
        </p:spPr>
      </p:pic>
      <p:pic>
        <p:nvPicPr>
          <p:cNvPr id="5" name="Picture 4">
            <a:extLst>
              <a:ext uri="{FF2B5EF4-FFF2-40B4-BE49-F238E27FC236}">
                <a16:creationId xmlns:a16="http://schemas.microsoft.com/office/drawing/2014/main" id="{60D97323-3DAE-B647-BC28-D8FD4C562FCC}"/>
              </a:ext>
            </a:extLst>
          </p:cNvPr>
          <p:cNvPicPr>
            <a:picLocks noChangeAspect="1"/>
          </p:cNvPicPr>
          <p:nvPr/>
        </p:nvPicPr>
        <p:blipFill>
          <a:blip r:embed="rId8"/>
          <a:stretch>
            <a:fillRect/>
          </a:stretch>
        </p:blipFill>
        <p:spPr>
          <a:xfrm>
            <a:off x="9794661" y="1317381"/>
            <a:ext cx="1965176" cy="2111619"/>
          </a:xfrm>
          <a:prstGeom prst="rect">
            <a:avLst/>
          </a:prstGeom>
        </p:spPr>
      </p:pic>
      <p:pic>
        <p:nvPicPr>
          <p:cNvPr id="8" name="Picture 7">
            <a:extLst>
              <a:ext uri="{FF2B5EF4-FFF2-40B4-BE49-F238E27FC236}">
                <a16:creationId xmlns:a16="http://schemas.microsoft.com/office/drawing/2014/main" id="{543B8A78-BCFD-A74C-ACA4-AF448E614CB0}"/>
              </a:ext>
            </a:extLst>
          </p:cNvPr>
          <p:cNvPicPr>
            <a:picLocks noChangeAspect="1"/>
          </p:cNvPicPr>
          <p:nvPr/>
        </p:nvPicPr>
        <p:blipFill>
          <a:blip r:embed="rId9"/>
          <a:stretch>
            <a:fillRect/>
          </a:stretch>
        </p:blipFill>
        <p:spPr>
          <a:xfrm>
            <a:off x="1152949" y="4135582"/>
            <a:ext cx="1667021" cy="2335876"/>
          </a:xfrm>
          <a:prstGeom prst="rect">
            <a:avLst/>
          </a:prstGeom>
        </p:spPr>
      </p:pic>
      <p:pic>
        <p:nvPicPr>
          <p:cNvPr id="9" name="Picture 8">
            <a:extLst>
              <a:ext uri="{FF2B5EF4-FFF2-40B4-BE49-F238E27FC236}">
                <a16:creationId xmlns:a16="http://schemas.microsoft.com/office/drawing/2014/main" id="{90A2A497-244F-2645-B8BA-21764A1D2A9D}"/>
              </a:ext>
            </a:extLst>
          </p:cNvPr>
          <p:cNvPicPr>
            <a:picLocks noChangeAspect="1"/>
          </p:cNvPicPr>
          <p:nvPr/>
        </p:nvPicPr>
        <p:blipFill>
          <a:blip r:embed="rId10"/>
          <a:stretch>
            <a:fillRect/>
          </a:stretch>
        </p:blipFill>
        <p:spPr>
          <a:xfrm>
            <a:off x="66134" y="4320069"/>
            <a:ext cx="964357" cy="1807451"/>
          </a:xfrm>
          <a:prstGeom prst="rect">
            <a:avLst/>
          </a:prstGeom>
          <a:solidFill>
            <a:schemeClr val="accent2"/>
          </a:solidFill>
          <a:ln>
            <a:solidFill>
              <a:srgbClr val="0070C0"/>
            </a:solidFill>
          </a:ln>
        </p:spPr>
      </p:pic>
      <p:pic>
        <p:nvPicPr>
          <p:cNvPr id="10" name="Picture 9">
            <a:extLst>
              <a:ext uri="{FF2B5EF4-FFF2-40B4-BE49-F238E27FC236}">
                <a16:creationId xmlns:a16="http://schemas.microsoft.com/office/drawing/2014/main" id="{03A619B7-7335-8246-A30C-B387C67414A5}"/>
              </a:ext>
            </a:extLst>
          </p:cNvPr>
          <p:cNvPicPr>
            <a:picLocks noChangeAspect="1"/>
          </p:cNvPicPr>
          <p:nvPr/>
        </p:nvPicPr>
        <p:blipFill>
          <a:blip r:embed="rId11"/>
          <a:stretch>
            <a:fillRect/>
          </a:stretch>
        </p:blipFill>
        <p:spPr>
          <a:xfrm>
            <a:off x="5314191" y="1655481"/>
            <a:ext cx="1965175" cy="2561980"/>
          </a:xfrm>
          <a:prstGeom prst="rect">
            <a:avLst/>
          </a:prstGeom>
        </p:spPr>
      </p:pic>
      <p:pic>
        <p:nvPicPr>
          <p:cNvPr id="12" name="Picture 11">
            <a:extLst>
              <a:ext uri="{FF2B5EF4-FFF2-40B4-BE49-F238E27FC236}">
                <a16:creationId xmlns:a16="http://schemas.microsoft.com/office/drawing/2014/main" id="{C7F00187-2B8E-EC48-8364-B01119CC24F1}"/>
              </a:ext>
            </a:extLst>
          </p:cNvPr>
          <p:cNvPicPr>
            <a:picLocks noChangeAspect="1"/>
          </p:cNvPicPr>
          <p:nvPr/>
        </p:nvPicPr>
        <p:blipFill>
          <a:blip r:embed="rId12"/>
          <a:stretch>
            <a:fillRect/>
          </a:stretch>
        </p:blipFill>
        <p:spPr>
          <a:xfrm>
            <a:off x="10018183" y="3574473"/>
            <a:ext cx="1654827" cy="1787236"/>
          </a:xfrm>
          <a:prstGeom prst="rect">
            <a:avLst/>
          </a:prstGeom>
        </p:spPr>
      </p:pic>
      <p:pic>
        <p:nvPicPr>
          <p:cNvPr id="14" name="Picture 13">
            <a:extLst>
              <a:ext uri="{FF2B5EF4-FFF2-40B4-BE49-F238E27FC236}">
                <a16:creationId xmlns:a16="http://schemas.microsoft.com/office/drawing/2014/main" id="{5E8391E4-C421-4746-8FA6-1E6196385D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30336" y="4197175"/>
            <a:ext cx="2726529" cy="2111619"/>
          </a:xfrm>
          <a:prstGeom prst="rect">
            <a:avLst/>
          </a:prstGeom>
        </p:spPr>
      </p:pic>
      <p:pic>
        <p:nvPicPr>
          <p:cNvPr id="16" name="Picture 15">
            <a:extLst>
              <a:ext uri="{FF2B5EF4-FFF2-40B4-BE49-F238E27FC236}">
                <a16:creationId xmlns:a16="http://schemas.microsoft.com/office/drawing/2014/main" id="{D8EC023F-027C-2E46-8C85-7B77BA4F66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85587" y="1878490"/>
            <a:ext cx="1565057" cy="2111619"/>
          </a:xfrm>
          <a:prstGeom prst="rect">
            <a:avLst/>
          </a:prstGeom>
        </p:spPr>
      </p:pic>
      <p:pic>
        <p:nvPicPr>
          <p:cNvPr id="18" name="Picture 17">
            <a:extLst>
              <a:ext uri="{FF2B5EF4-FFF2-40B4-BE49-F238E27FC236}">
                <a16:creationId xmlns:a16="http://schemas.microsoft.com/office/drawing/2014/main" id="{5F26F562-6296-F943-92CB-20BA884B0B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92249" y="4320069"/>
            <a:ext cx="1506886" cy="1900244"/>
          </a:xfrm>
          <a:prstGeom prst="rect">
            <a:avLst/>
          </a:prstGeom>
        </p:spPr>
      </p:pic>
      <p:pic>
        <p:nvPicPr>
          <p:cNvPr id="22" name="Picture 21">
            <a:extLst>
              <a:ext uri="{FF2B5EF4-FFF2-40B4-BE49-F238E27FC236}">
                <a16:creationId xmlns:a16="http://schemas.microsoft.com/office/drawing/2014/main" id="{A9ABF6E9-63FC-2A49-82CB-86EC9FD88B4F}"/>
              </a:ext>
            </a:extLst>
          </p:cNvPr>
          <p:cNvPicPr>
            <a:picLocks noChangeAspect="1"/>
          </p:cNvPicPr>
          <p:nvPr/>
        </p:nvPicPr>
        <p:blipFill>
          <a:blip r:embed="rId16"/>
          <a:stretch>
            <a:fillRect/>
          </a:stretch>
        </p:blipFill>
        <p:spPr>
          <a:xfrm>
            <a:off x="2942429" y="4994031"/>
            <a:ext cx="2273300" cy="1279459"/>
          </a:xfrm>
          <a:prstGeom prst="rect">
            <a:avLst/>
          </a:prstGeom>
        </p:spPr>
      </p:pic>
      <p:sp>
        <p:nvSpPr>
          <p:cNvPr id="23" name="TextBox 22">
            <a:extLst>
              <a:ext uri="{FF2B5EF4-FFF2-40B4-BE49-F238E27FC236}">
                <a16:creationId xmlns:a16="http://schemas.microsoft.com/office/drawing/2014/main" id="{650C3E9B-F55E-DC4A-A01A-80CB939C4B86}"/>
              </a:ext>
            </a:extLst>
          </p:cNvPr>
          <p:cNvSpPr txBox="1"/>
          <p:nvPr/>
        </p:nvSpPr>
        <p:spPr>
          <a:xfrm>
            <a:off x="2370970" y="4027047"/>
            <a:ext cx="410140" cy="369332"/>
          </a:xfrm>
          <a:prstGeom prst="rect">
            <a:avLst/>
          </a:prstGeom>
          <a:blipFill>
            <a:blip r:embed="rId17"/>
            <a:tile tx="0" ty="0" sx="100000" sy="100000" flip="none" algn="tl"/>
          </a:blipFill>
          <a:ln>
            <a:solidFill>
              <a:schemeClr val="tx1"/>
            </a:solidFill>
          </a:ln>
        </p:spPr>
        <p:txBody>
          <a:bodyPr wrap="square" rtlCol="0">
            <a:spAutoFit/>
          </a:bodyPr>
          <a:lstStyle/>
          <a:p>
            <a:pPr algn="ctr"/>
            <a:r>
              <a:rPr lang="en-US" dirty="0">
                <a:ln>
                  <a:solidFill>
                    <a:schemeClr val="tx1"/>
                  </a:solidFill>
                </a:ln>
              </a:rPr>
              <a:t>1</a:t>
            </a:r>
          </a:p>
        </p:txBody>
      </p:sp>
      <p:sp>
        <p:nvSpPr>
          <p:cNvPr id="27" name="TextBox 26">
            <a:extLst>
              <a:ext uri="{FF2B5EF4-FFF2-40B4-BE49-F238E27FC236}">
                <a16:creationId xmlns:a16="http://schemas.microsoft.com/office/drawing/2014/main" id="{744C06D0-62B5-984C-8455-4B1E30F11F80}"/>
              </a:ext>
            </a:extLst>
          </p:cNvPr>
          <p:cNvSpPr txBox="1"/>
          <p:nvPr/>
        </p:nvSpPr>
        <p:spPr>
          <a:xfrm>
            <a:off x="3064701" y="1878490"/>
            <a:ext cx="344419" cy="369332"/>
          </a:xfrm>
          <a:prstGeom prst="rect">
            <a:avLst/>
          </a:prstGeom>
          <a:blipFill>
            <a:blip r:embed="rId17"/>
            <a:tile tx="0" ty="0" sx="100000" sy="100000" flip="none" algn="tl"/>
          </a:blipFill>
          <a:ln>
            <a:solidFill>
              <a:schemeClr val="tx1"/>
            </a:solidFill>
          </a:ln>
        </p:spPr>
        <p:txBody>
          <a:bodyPr wrap="square" rtlCol="0">
            <a:spAutoFit/>
          </a:bodyPr>
          <a:lstStyle/>
          <a:p>
            <a:pPr algn="ctr"/>
            <a:r>
              <a:rPr lang="en-US" dirty="0">
                <a:ln>
                  <a:solidFill>
                    <a:schemeClr val="tx1"/>
                  </a:solidFill>
                </a:ln>
              </a:rPr>
              <a:t>3</a:t>
            </a:r>
          </a:p>
        </p:txBody>
      </p:sp>
      <p:sp>
        <p:nvSpPr>
          <p:cNvPr id="28" name="TextBox 27">
            <a:extLst>
              <a:ext uri="{FF2B5EF4-FFF2-40B4-BE49-F238E27FC236}">
                <a16:creationId xmlns:a16="http://schemas.microsoft.com/office/drawing/2014/main" id="{82AE0BB5-2C5E-384C-B263-636EDA2429EB}"/>
              </a:ext>
            </a:extLst>
          </p:cNvPr>
          <p:cNvSpPr txBox="1"/>
          <p:nvPr/>
        </p:nvSpPr>
        <p:spPr>
          <a:xfrm>
            <a:off x="5473647" y="1805866"/>
            <a:ext cx="372196" cy="369332"/>
          </a:xfrm>
          <a:prstGeom prst="rect">
            <a:avLst/>
          </a:prstGeom>
          <a:blipFill>
            <a:blip r:embed="rId17"/>
            <a:tile tx="0" ty="0" sx="100000" sy="100000" flip="none" algn="tl"/>
          </a:blipFill>
          <a:ln>
            <a:solidFill>
              <a:schemeClr val="tx1"/>
            </a:solidFill>
          </a:ln>
        </p:spPr>
        <p:txBody>
          <a:bodyPr wrap="square" rtlCol="0">
            <a:spAutoFit/>
          </a:bodyPr>
          <a:lstStyle/>
          <a:p>
            <a:pPr algn="ctr"/>
            <a:r>
              <a:rPr lang="en-US" dirty="0">
                <a:ln>
                  <a:solidFill>
                    <a:schemeClr val="tx1"/>
                  </a:solidFill>
                </a:ln>
              </a:rPr>
              <a:t>4</a:t>
            </a:r>
          </a:p>
        </p:txBody>
      </p:sp>
      <p:sp>
        <p:nvSpPr>
          <p:cNvPr id="29" name="TextBox 28">
            <a:extLst>
              <a:ext uri="{FF2B5EF4-FFF2-40B4-BE49-F238E27FC236}">
                <a16:creationId xmlns:a16="http://schemas.microsoft.com/office/drawing/2014/main" id="{5731619E-88BA-7344-A326-91C1A814C835}"/>
              </a:ext>
            </a:extLst>
          </p:cNvPr>
          <p:cNvSpPr txBox="1"/>
          <p:nvPr/>
        </p:nvSpPr>
        <p:spPr>
          <a:xfrm>
            <a:off x="7785587" y="1839297"/>
            <a:ext cx="372196" cy="369332"/>
          </a:xfrm>
          <a:prstGeom prst="rect">
            <a:avLst/>
          </a:prstGeom>
          <a:blipFill>
            <a:blip r:embed="rId17"/>
            <a:tile tx="0" ty="0" sx="100000" sy="100000" flip="none" algn="tl"/>
          </a:blipFill>
          <a:ln>
            <a:solidFill>
              <a:schemeClr val="tx1"/>
            </a:solidFill>
          </a:ln>
        </p:spPr>
        <p:txBody>
          <a:bodyPr wrap="square" rtlCol="0">
            <a:spAutoFit/>
          </a:bodyPr>
          <a:lstStyle/>
          <a:p>
            <a:pPr algn="ctr"/>
            <a:r>
              <a:rPr lang="en-US" dirty="0">
                <a:ln>
                  <a:solidFill>
                    <a:schemeClr val="tx1"/>
                  </a:solidFill>
                </a:ln>
              </a:rPr>
              <a:t>9</a:t>
            </a:r>
          </a:p>
        </p:txBody>
      </p:sp>
      <p:sp>
        <p:nvSpPr>
          <p:cNvPr id="30" name="TextBox 29">
            <a:extLst>
              <a:ext uri="{FF2B5EF4-FFF2-40B4-BE49-F238E27FC236}">
                <a16:creationId xmlns:a16="http://schemas.microsoft.com/office/drawing/2014/main" id="{84199219-4489-CE45-9FA2-D0D683C1FF76}"/>
              </a:ext>
            </a:extLst>
          </p:cNvPr>
          <p:cNvSpPr txBox="1"/>
          <p:nvPr/>
        </p:nvSpPr>
        <p:spPr>
          <a:xfrm>
            <a:off x="11264588" y="1249063"/>
            <a:ext cx="372196" cy="369332"/>
          </a:xfrm>
          <a:prstGeom prst="rect">
            <a:avLst/>
          </a:prstGeom>
          <a:blipFill>
            <a:blip r:embed="rId17"/>
            <a:tile tx="0" ty="0" sx="100000" sy="100000" flip="none" algn="tl"/>
          </a:blipFill>
          <a:ln>
            <a:solidFill>
              <a:schemeClr val="tx1"/>
            </a:solidFill>
          </a:ln>
        </p:spPr>
        <p:txBody>
          <a:bodyPr wrap="square" rtlCol="0">
            <a:spAutoFit/>
          </a:bodyPr>
          <a:lstStyle/>
          <a:p>
            <a:pPr algn="ctr"/>
            <a:r>
              <a:rPr lang="en-US" dirty="0">
                <a:ln>
                  <a:solidFill>
                    <a:schemeClr val="tx1"/>
                  </a:solidFill>
                </a:ln>
              </a:rPr>
              <a:t>6</a:t>
            </a:r>
          </a:p>
        </p:txBody>
      </p:sp>
      <p:sp>
        <p:nvSpPr>
          <p:cNvPr id="31" name="TextBox 30">
            <a:extLst>
              <a:ext uri="{FF2B5EF4-FFF2-40B4-BE49-F238E27FC236}">
                <a16:creationId xmlns:a16="http://schemas.microsoft.com/office/drawing/2014/main" id="{0E08DF73-4E11-0B42-AC3B-33ACE51CA75C}"/>
              </a:ext>
            </a:extLst>
          </p:cNvPr>
          <p:cNvSpPr txBox="1"/>
          <p:nvPr/>
        </p:nvSpPr>
        <p:spPr>
          <a:xfrm>
            <a:off x="1800361" y="1878490"/>
            <a:ext cx="372196" cy="369332"/>
          </a:xfrm>
          <a:prstGeom prst="rect">
            <a:avLst/>
          </a:prstGeom>
          <a:blipFill>
            <a:blip r:embed="rId17"/>
            <a:tile tx="0" ty="0" sx="100000" sy="100000" flip="none" algn="tl"/>
          </a:blipFill>
          <a:ln>
            <a:solidFill>
              <a:schemeClr val="tx1"/>
            </a:solidFill>
          </a:ln>
        </p:spPr>
        <p:txBody>
          <a:bodyPr wrap="square" rtlCol="0">
            <a:spAutoFit/>
          </a:bodyPr>
          <a:lstStyle/>
          <a:p>
            <a:pPr algn="ctr"/>
            <a:r>
              <a:rPr lang="en-US" dirty="0">
                <a:ln>
                  <a:solidFill>
                    <a:schemeClr val="tx1"/>
                  </a:solidFill>
                </a:ln>
              </a:rPr>
              <a:t>2</a:t>
            </a:r>
          </a:p>
        </p:txBody>
      </p:sp>
      <p:sp>
        <p:nvSpPr>
          <p:cNvPr id="32" name="TextBox 31">
            <a:extLst>
              <a:ext uri="{FF2B5EF4-FFF2-40B4-BE49-F238E27FC236}">
                <a16:creationId xmlns:a16="http://schemas.microsoft.com/office/drawing/2014/main" id="{B62A179D-3CE9-884D-BF35-288060259903}"/>
              </a:ext>
            </a:extLst>
          </p:cNvPr>
          <p:cNvSpPr txBox="1"/>
          <p:nvPr/>
        </p:nvSpPr>
        <p:spPr>
          <a:xfrm>
            <a:off x="5340997" y="4302177"/>
            <a:ext cx="436832" cy="369332"/>
          </a:xfrm>
          <a:prstGeom prst="rect">
            <a:avLst/>
          </a:prstGeom>
          <a:blipFill>
            <a:blip r:embed="rId17"/>
            <a:tile tx="0" ty="0" sx="100000" sy="100000" flip="none" algn="tl"/>
          </a:blipFill>
          <a:ln>
            <a:solidFill>
              <a:schemeClr val="tx1"/>
            </a:solidFill>
          </a:ln>
        </p:spPr>
        <p:txBody>
          <a:bodyPr wrap="square" rtlCol="0">
            <a:spAutoFit/>
          </a:bodyPr>
          <a:lstStyle/>
          <a:p>
            <a:pPr algn="ctr"/>
            <a:r>
              <a:rPr lang="en-US" dirty="0">
                <a:ln>
                  <a:solidFill>
                    <a:schemeClr val="tx1"/>
                  </a:solidFill>
                </a:ln>
              </a:rPr>
              <a:t>10</a:t>
            </a:r>
          </a:p>
        </p:txBody>
      </p:sp>
      <p:sp>
        <p:nvSpPr>
          <p:cNvPr id="33" name="TextBox 32">
            <a:extLst>
              <a:ext uri="{FF2B5EF4-FFF2-40B4-BE49-F238E27FC236}">
                <a16:creationId xmlns:a16="http://schemas.microsoft.com/office/drawing/2014/main" id="{FB92278E-4F65-A343-8A02-8568EC31F5EF}"/>
              </a:ext>
            </a:extLst>
          </p:cNvPr>
          <p:cNvSpPr txBox="1"/>
          <p:nvPr/>
        </p:nvSpPr>
        <p:spPr>
          <a:xfrm>
            <a:off x="4738094" y="4902315"/>
            <a:ext cx="343860" cy="369332"/>
          </a:xfrm>
          <a:prstGeom prst="rect">
            <a:avLst/>
          </a:prstGeom>
          <a:blipFill>
            <a:blip r:embed="rId17"/>
            <a:tile tx="0" ty="0" sx="100000" sy="100000" flip="none" algn="tl"/>
          </a:blipFill>
          <a:ln>
            <a:solidFill>
              <a:schemeClr val="tx1"/>
            </a:solidFill>
          </a:ln>
        </p:spPr>
        <p:txBody>
          <a:bodyPr wrap="square" rtlCol="0">
            <a:spAutoFit/>
          </a:bodyPr>
          <a:lstStyle/>
          <a:p>
            <a:pPr algn="ctr"/>
            <a:r>
              <a:rPr lang="en-US" dirty="0">
                <a:ln>
                  <a:solidFill>
                    <a:schemeClr val="tx1"/>
                  </a:solidFill>
                </a:ln>
              </a:rPr>
              <a:t>5</a:t>
            </a:r>
          </a:p>
        </p:txBody>
      </p:sp>
      <p:sp>
        <p:nvSpPr>
          <p:cNvPr id="34" name="TextBox 33">
            <a:extLst>
              <a:ext uri="{FF2B5EF4-FFF2-40B4-BE49-F238E27FC236}">
                <a16:creationId xmlns:a16="http://schemas.microsoft.com/office/drawing/2014/main" id="{244129EC-CBD1-7C4B-A083-25F1BC621D27}"/>
              </a:ext>
            </a:extLst>
          </p:cNvPr>
          <p:cNvSpPr txBox="1"/>
          <p:nvPr/>
        </p:nvSpPr>
        <p:spPr>
          <a:xfrm>
            <a:off x="11255715" y="3577626"/>
            <a:ext cx="372196" cy="369332"/>
          </a:xfrm>
          <a:prstGeom prst="rect">
            <a:avLst/>
          </a:prstGeom>
          <a:blipFill>
            <a:blip r:embed="rId17"/>
            <a:tile tx="0" ty="0" sx="100000" sy="100000" flip="none" algn="tl"/>
          </a:blipFill>
          <a:ln>
            <a:solidFill>
              <a:schemeClr val="tx1"/>
            </a:solidFill>
          </a:ln>
        </p:spPr>
        <p:txBody>
          <a:bodyPr wrap="square" rtlCol="0">
            <a:spAutoFit/>
          </a:bodyPr>
          <a:lstStyle/>
          <a:p>
            <a:pPr algn="ctr"/>
            <a:r>
              <a:rPr lang="en-US" dirty="0">
                <a:ln>
                  <a:solidFill>
                    <a:schemeClr val="tx1"/>
                  </a:solidFill>
                </a:ln>
              </a:rPr>
              <a:t>7</a:t>
            </a:r>
          </a:p>
        </p:txBody>
      </p:sp>
      <p:sp>
        <p:nvSpPr>
          <p:cNvPr id="35" name="TextBox 34">
            <a:extLst>
              <a:ext uri="{FF2B5EF4-FFF2-40B4-BE49-F238E27FC236}">
                <a16:creationId xmlns:a16="http://schemas.microsoft.com/office/drawing/2014/main" id="{05B6630A-5C1A-494E-8A85-A04003B33CE3}"/>
              </a:ext>
            </a:extLst>
          </p:cNvPr>
          <p:cNvSpPr txBox="1"/>
          <p:nvPr/>
        </p:nvSpPr>
        <p:spPr>
          <a:xfrm>
            <a:off x="7255604" y="4217461"/>
            <a:ext cx="372196" cy="369332"/>
          </a:xfrm>
          <a:prstGeom prst="rect">
            <a:avLst/>
          </a:prstGeom>
          <a:blipFill>
            <a:blip r:embed="rId17"/>
            <a:tile tx="0" ty="0" sx="100000" sy="100000" flip="none" algn="tl"/>
          </a:blipFill>
          <a:ln>
            <a:solidFill>
              <a:schemeClr val="tx1"/>
            </a:solidFill>
          </a:ln>
        </p:spPr>
        <p:txBody>
          <a:bodyPr wrap="square" rtlCol="0">
            <a:spAutoFit/>
          </a:bodyPr>
          <a:lstStyle/>
          <a:p>
            <a:pPr algn="ctr"/>
            <a:r>
              <a:rPr lang="en-US" dirty="0">
                <a:ln>
                  <a:solidFill>
                    <a:schemeClr val="tx1"/>
                  </a:solidFill>
                </a:ln>
              </a:rPr>
              <a:t>8</a:t>
            </a:r>
          </a:p>
        </p:txBody>
      </p:sp>
    </p:spTree>
    <p:extLst>
      <p:ext uri="{BB962C8B-B14F-4D97-AF65-F5344CB8AC3E}">
        <p14:creationId xmlns:p14="http://schemas.microsoft.com/office/powerpoint/2010/main" val="3983129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a:t>Summary</a:t>
            </a:r>
          </a:p>
        </p:txBody>
      </p:sp>
      <p:sp>
        <p:nvSpPr>
          <p:cNvPr id="4099" name="Rectangle 3"/>
          <p:cNvSpPr>
            <a:spLocks noGrp="1" noChangeArrowheads="1"/>
          </p:cNvSpPr>
          <p:nvPr>
            <p:ph idx="1"/>
          </p:nvPr>
        </p:nvSpPr>
        <p:spPr>
          <a:xfrm>
            <a:off x="1097280" y="1737360"/>
            <a:ext cx="10058400" cy="4023360"/>
          </a:xfrm>
        </p:spPr>
        <p:txBody>
          <a:bodyPr>
            <a:normAutofit/>
          </a:bodyPr>
          <a:lstStyle/>
          <a:p>
            <a:pPr lvl="1">
              <a:buClr>
                <a:schemeClr val="tx1"/>
              </a:buClr>
              <a:buFont typeface="Arial" panose="020B0604020202020204" pitchFamily="34" charset="0"/>
              <a:buChar char="•"/>
            </a:pPr>
            <a:endParaRPr lang="en-US" sz="1600" dirty="0"/>
          </a:p>
          <a:p>
            <a:pPr lvl="1">
              <a:buClr>
                <a:schemeClr val="tx1"/>
              </a:buClr>
              <a:buFont typeface="Arial" panose="020B0604020202020204" pitchFamily="34" charset="0"/>
              <a:buChar char="•"/>
            </a:pPr>
            <a:r>
              <a:rPr lang="en-US" sz="3400" dirty="0"/>
              <a:t>Define and discuss translational research</a:t>
            </a:r>
            <a:endParaRPr lang="en-US" sz="3000" dirty="0"/>
          </a:p>
          <a:p>
            <a:pPr lvl="1">
              <a:buClr>
                <a:schemeClr val="tx1"/>
              </a:buClr>
              <a:buFont typeface="Arial" panose="020B0604020202020204" pitchFamily="34" charset="0"/>
              <a:buChar char="•"/>
            </a:pPr>
            <a:r>
              <a:rPr lang="en-US" sz="3400" dirty="0"/>
              <a:t>Define and discuss health equity versus health disparities</a:t>
            </a:r>
            <a:endParaRPr lang="en-US" sz="3000" dirty="0"/>
          </a:p>
          <a:p>
            <a:pPr lvl="1">
              <a:buClr>
                <a:schemeClr val="tx1"/>
              </a:buClr>
              <a:buFont typeface="Arial" panose="020B0604020202020204" pitchFamily="34" charset="0"/>
              <a:buChar char="•"/>
            </a:pPr>
            <a:r>
              <a:rPr lang="en-US" sz="3400" dirty="0"/>
              <a:t>Discuss successful examples of interdisciplinary collaboration for health equity</a:t>
            </a:r>
          </a:p>
          <a:p>
            <a:pPr lvl="1">
              <a:buClr>
                <a:schemeClr val="tx1"/>
              </a:buClr>
              <a:buFont typeface="Arial" panose="020B0604020202020204" pitchFamily="34" charset="0"/>
              <a:buChar char="•"/>
            </a:pPr>
            <a:r>
              <a:rPr lang="en-US" sz="3400" dirty="0"/>
              <a:t>Recognize the complexity and multi-disciplinary aspect of health disparities research </a:t>
            </a:r>
            <a:endParaRPr lang="en-US" sz="3000" dirty="0"/>
          </a:p>
          <a:p>
            <a:pPr eaLnBrk="1" hangingPunct="1"/>
            <a:endParaRPr lang="en-US" dirty="0"/>
          </a:p>
          <a:p>
            <a:pPr eaLnBrk="1" hangingPunct="1">
              <a:buFontTx/>
              <a:buNone/>
            </a:pPr>
            <a:endParaRPr lang="en-US" dirty="0"/>
          </a:p>
        </p:txBody>
      </p:sp>
      <p:pic>
        <p:nvPicPr>
          <p:cNvPr id="4" name="Picture 6" descr="SON_Academic_LUB-02.png">
            <a:extLst>
              <a:ext uri="{FF2B5EF4-FFF2-40B4-BE49-F238E27FC236}">
                <a16:creationId xmlns:a16="http://schemas.microsoft.com/office/drawing/2014/main" id="{B9DF4213-3BC3-954E-87E4-7BDA7B6C0F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569" y="0"/>
            <a:ext cx="35766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DC5B051-A9A8-124A-BB06-9F925C512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8183" y="5546598"/>
            <a:ext cx="1841500" cy="1104900"/>
          </a:xfrm>
          <a:prstGeom prst="rect">
            <a:avLst/>
          </a:prstGeom>
        </p:spPr>
      </p:pic>
      <p:pic>
        <p:nvPicPr>
          <p:cNvPr id="7" name="Picture 6">
            <a:extLst>
              <a:ext uri="{FF2B5EF4-FFF2-40B4-BE49-F238E27FC236}">
                <a16:creationId xmlns:a16="http://schemas.microsoft.com/office/drawing/2014/main" id="{1BF1146B-15E5-AB45-89B0-2CA47C7F2DBD}"/>
              </a:ext>
            </a:extLst>
          </p:cNvPr>
          <p:cNvPicPr>
            <a:picLocks noChangeAspect="1"/>
          </p:cNvPicPr>
          <p:nvPr/>
        </p:nvPicPr>
        <p:blipFill>
          <a:blip r:embed="rId5"/>
          <a:stretch>
            <a:fillRect/>
          </a:stretch>
        </p:blipFill>
        <p:spPr>
          <a:xfrm>
            <a:off x="8258629" y="103312"/>
            <a:ext cx="3933371" cy="952500"/>
          </a:xfrm>
          <a:prstGeom prst="rect">
            <a:avLst/>
          </a:prstGeom>
        </p:spPr>
      </p:pic>
    </p:spTree>
    <p:extLst>
      <p:ext uri="{BB962C8B-B14F-4D97-AF65-F5344CB8AC3E}">
        <p14:creationId xmlns:p14="http://schemas.microsoft.com/office/powerpoint/2010/main" val="2111378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n-US" sz="3600" dirty="0"/>
              <a:t>Translational Research for Health Equity – Buruli Ulcer</a:t>
            </a:r>
          </a:p>
        </p:txBody>
      </p:sp>
      <p:sp>
        <p:nvSpPr>
          <p:cNvPr id="7171" name="Content Placeholder 2"/>
          <p:cNvSpPr>
            <a:spLocks noGrp="1"/>
          </p:cNvSpPr>
          <p:nvPr>
            <p:ph idx="1"/>
          </p:nvPr>
        </p:nvSpPr>
        <p:spPr/>
        <p:txBody>
          <a:bodyPr>
            <a:normAutofit/>
          </a:bodyPr>
          <a:lstStyle/>
          <a:p>
            <a:pPr lvl="1">
              <a:buFont typeface="Arial" charset="0"/>
              <a:buChar char="•"/>
            </a:pPr>
            <a:endParaRPr lang="en-US" altLang="x-none" dirty="0"/>
          </a:p>
          <a:p>
            <a:pPr lvl="1">
              <a:buFont typeface="Arial" charset="0"/>
              <a:buChar char="•"/>
            </a:pPr>
            <a:endParaRPr lang="en-US" altLang="x-none" dirty="0"/>
          </a:p>
        </p:txBody>
      </p:sp>
      <p:pic>
        <p:nvPicPr>
          <p:cNvPr id="4" name="Picture 6" descr="SON_Academic_LUB-0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569" y="0"/>
            <a:ext cx="35766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B421DAA-99B6-8E46-8945-55218E6FE35C}"/>
              </a:ext>
            </a:extLst>
          </p:cNvPr>
          <p:cNvPicPr>
            <a:picLocks noChangeAspect="1"/>
          </p:cNvPicPr>
          <p:nvPr/>
        </p:nvPicPr>
        <p:blipFill>
          <a:blip r:embed="rId4"/>
          <a:stretch>
            <a:fillRect/>
          </a:stretch>
        </p:blipFill>
        <p:spPr>
          <a:xfrm>
            <a:off x="526534" y="1845733"/>
            <a:ext cx="3565155" cy="2505202"/>
          </a:xfrm>
          <a:prstGeom prst="rect">
            <a:avLst/>
          </a:prstGeom>
        </p:spPr>
      </p:pic>
      <p:pic>
        <p:nvPicPr>
          <p:cNvPr id="10" name="Picture 9">
            <a:extLst>
              <a:ext uri="{FF2B5EF4-FFF2-40B4-BE49-F238E27FC236}">
                <a16:creationId xmlns:a16="http://schemas.microsoft.com/office/drawing/2014/main" id="{B4F35549-BC9D-B748-BAFD-AEC67CA875E0}"/>
              </a:ext>
            </a:extLst>
          </p:cNvPr>
          <p:cNvPicPr>
            <a:picLocks noChangeAspect="1"/>
          </p:cNvPicPr>
          <p:nvPr/>
        </p:nvPicPr>
        <p:blipFill>
          <a:blip r:embed="rId5"/>
          <a:stretch>
            <a:fillRect/>
          </a:stretch>
        </p:blipFill>
        <p:spPr>
          <a:xfrm>
            <a:off x="6551246" y="1924489"/>
            <a:ext cx="5175180" cy="2730570"/>
          </a:xfrm>
          <a:prstGeom prst="rect">
            <a:avLst/>
          </a:prstGeom>
        </p:spPr>
      </p:pic>
      <p:pic>
        <p:nvPicPr>
          <p:cNvPr id="5" name="Picture 4">
            <a:extLst>
              <a:ext uri="{FF2B5EF4-FFF2-40B4-BE49-F238E27FC236}">
                <a16:creationId xmlns:a16="http://schemas.microsoft.com/office/drawing/2014/main" id="{A8A18225-EAA6-9F40-B507-FE41F59EF530}"/>
              </a:ext>
            </a:extLst>
          </p:cNvPr>
          <p:cNvPicPr>
            <a:picLocks noChangeAspect="1"/>
          </p:cNvPicPr>
          <p:nvPr/>
        </p:nvPicPr>
        <p:blipFill>
          <a:blip r:embed="rId6"/>
          <a:stretch>
            <a:fillRect/>
          </a:stretch>
        </p:blipFill>
        <p:spPr>
          <a:xfrm>
            <a:off x="3584890" y="3629191"/>
            <a:ext cx="3690118" cy="2428072"/>
          </a:xfrm>
          <a:prstGeom prst="rect">
            <a:avLst/>
          </a:prstGeom>
        </p:spPr>
      </p:pic>
      <p:pic>
        <p:nvPicPr>
          <p:cNvPr id="6" name="Picture 5" descr="DSC03193.jpg">
            <a:extLst>
              <a:ext uri="{FF2B5EF4-FFF2-40B4-BE49-F238E27FC236}">
                <a16:creationId xmlns:a16="http://schemas.microsoft.com/office/drawing/2014/main" id="{A592FDE0-755D-D746-A016-B60CABDE699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1784070" y="21232887"/>
            <a:ext cx="7680960" cy="4136774"/>
          </a:xfrm>
          <a:prstGeom prst="rect">
            <a:avLst/>
          </a:prstGeom>
        </p:spPr>
      </p:pic>
      <p:pic>
        <p:nvPicPr>
          <p:cNvPr id="7" name="Picture 6" descr="DSC03193.jpg">
            <a:extLst>
              <a:ext uri="{FF2B5EF4-FFF2-40B4-BE49-F238E27FC236}">
                <a16:creationId xmlns:a16="http://schemas.microsoft.com/office/drawing/2014/main" id="{CDBD1622-3B5F-CC42-9E6E-60C6D4B694D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1936470" y="21385287"/>
            <a:ext cx="7680960" cy="4136774"/>
          </a:xfrm>
          <a:prstGeom prst="rect">
            <a:avLst/>
          </a:prstGeom>
        </p:spPr>
      </p:pic>
      <p:pic>
        <p:nvPicPr>
          <p:cNvPr id="8" name="Picture 7" descr="DSC03193.jpg">
            <a:extLst>
              <a:ext uri="{FF2B5EF4-FFF2-40B4-BE49-F238E27FC236}">
                <a16:creationId xmlns:a16="http://schemas.microsoft.com/office/drawing/2014/main" id="{DE1A38A2-D98D-534A-8E2A-85883232CA99}"/>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2088870" y="21537687"/>
            <a:ext cx="7680960" cy="4136774"/>
          </a:xfrm>
          <a:prstGeom prst="rect">
            <a:avLst/>
          </a:prstGeom>
        </p:spPr>
      </p:pic>
      <p:pic>
        <p:nvPicPr>
          <p:cNvPr id="9" name="Picture 8" descr="DSC03193.jpg">
            <a:extLst>
              <a:ext uri="{FF2B5EF4-FFF2-40B4-BE49-F238E27FC236}">
                <a16:creationId xmlns:a16="http://schemas.microsoft.com/office/drawing/2014/main" id="{22C95473-9D38-BA47-8CBD-02D38B6C2654}"/>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2241270" y="21690087"/>
            <a:ext cx="7680960" cy="4136774"/>
          </a:xfrm>
          <a:prstGeom prst="rect">
            <a:avLst/>
          </a:prstGeom>
        </p:spPr>
      </p:pic>
      <p:pic>
        <p:nvPicPr>
          <p:cNvPr id="11" name="Content Placeholder 3" descr="DSC02950.jpg">
            <a:extLst>
              <a:ext uri="{FF2B5EF4-FFF2-40B4-BE49-F238E27FC236}">
                <a16:creationId xmlns:a16="http://schemas.microsoft.com/office/drawing/2014/main" id="{06AB5E05-D46B-2140-A686-C35F82EC9751}"/>
              </a:ext>
            </a:extLst>
          </p:cNvPr>
          <p:cNvPicPr>
            <a:picLocks noChangeAspect="1"/>
          </p:cNvPicPr>
          <p:nvPr/>
        </p:nvPicPr>
        <p:blipFill>
          <a:blip r:embed="rId8" cstate="email">
            <a:extLst>
              <a:ext uri="{28A0092B-C50C-407E-A947-70E740481C1C}">
                <a14:useLocalDpi xmlns:a14="http://schemas.microsoft.com/office/drawing/2010/main" val="0"/>
              </a:ext>
            </a:extLst>
          </a:blip>
          <a:srcRect t="13365" b="13365"/>
          <a:stretch>
            <a:fillRect/>
          </a:stretch>
        </p:blipFill>
        <p:spPr bwMode="auto">
          <a:xfrm>
            <a:off x="31784070" y="15768742"/>
            <a:ext cx="7593985" cy="345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Content Placeholder 3" descr="DSC04372.jpg">
            <a:extLst>
              <a:ext uri="{FF2B5EF4-FFF2-40B4-BE49-F238E27FC236}">
                <a16:creationId xmlns:a16="http://schemas.microsoft.com/office/drawing/2014/main" id="{2809A83A-4E38-BD4F-AA23-B907B235247D}"/>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t="16686" b="16686"/>
          <a:stretch/>
        </p:blipFill>
        <p:spPr bwMode="auto">
          <a:xfrm>
            <a:off x="31784071" y="11493007"/>
            <a:ext cx="7680959" cy="3422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111E9F19-7D06-0D4E-B34D-7C5DE69FAF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18183" y="5546598"/>
            <a:ext cx="1841500" cy="1104900"/>
          </a:xfrm>
          <a:prstGeom prst="rect">
            <a:avLst/>
          </a:prstGeom>
        </p:spPr>
      </p:pic>
      <p:pic>
        <p:nvPicPr>
          <p:cNvPr id="16" name="Picture 15">
            <a:extLst>
              <a:ext uri="{FF2B5EF4-FFF2-40B4-BE49-F238E27FC236}">
                <a16:creationId xmlns:a16="http://schemas.microsoft.com/office/drawing/2014/main" id="{1ED81E00-652D-3047-835A-B11CF24B0838}"/>
              </a:ext>
            </a:extLst>
          </p:cNvPr>
          <p:cNvPicPr>
            <a:picLocks noChangeAspect="1"/>
          </p:cNvPicPr>
          <p:nvPr/>
        </p:nvPicPr>
        <p:blipFill>
          <a:blip r:embed="rId11"/>
          <a:stretch>
            <a:fillRect/>
          </a:stretch>
        </p:blipFill>
        <p:spPr>
          <a:xfrm>
            <a:off x="8258629" y="103312"/>
            <a:ext cx="3933371" cy="1104900"/>
          </a:xfrm>
          <a:prstGeom prst="rect">
            <a:avLst/>
          </a:prstGeom>
        </p:spPr>
      </p:pic>
    </p:spTree>
    <p:extLst>
      <p:ext uri="{BB962C8B-B14F-4D97-AF65-F5344CB8AC3E}">
        <p14:creationId xmlns:p14="http://schemas.microsoft.com/office/powerpoint/2010/main" val="4241780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r>
              <a:rPr lang="en-US" sz="3600" dirty="0"/>
              <a:t>Conclusion - Successful Translational Collaborations</a:t>
            </a:r>
          </a:p>
        </p:txBody>
      </p:sp>
      <p:pic>
        <p:nvPicPr>
          <p:cNvPr id="4" name="Picture 6" descr="SON_Academic_LUB-02.png">
            <a:extLst>
              <a:ext uri="{FF2B5EF4-FFF2-40B4-BE49-F238E27FC236}">
                <a16:creationId xmlns:a16="http://schemas.microsoft.com/office/drawing/2014/main" id="{64BB5C53-88CC-5040-A7DA-A559A49408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569" y="0"/>
            <a:ext cx="35766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4E429EB-4375-4A4F-98CC-4B831560E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8183" y="5546598"/>
            <a:ext cx="1841500" cy="1104900"/>
          </a:xfrm>
          <a:prstGeom prst="rect">
            <a:avLst/>
          </a:prstGeom>
        </p:spPr>
      </p:pic>
      <p:pic>
        <p:nvPicPr>
          <p:cNvPr id="7" name="Picture 6">
            <a:extLst>
              <a:ext uri="{FF2B5EF4-FFF2-40B4-BE49-F238E27FC236}">
                <a16:creationId xmlns:a16="http://schemas.microsoft.com/office/drawing/2014/main" id="{34F79A93-139D-1645-9D10-F30BEBD33C83}"/>
              </a:ext>
            </a:extLst>
          </p:cNvPr>
          <p:cNvPicPr>
            <a:picLocks noChangeAspect="1"/>
          </p:cNvPicPr>
          <p:nvPr/>
        </p:nvPicPr>
        <p:blipFill>
          <a:blip r:embed="rId5"/>
          <a:stretch>
            <a:fillRect/>
          </a:stretch>
        </p:blipFill>
        <p:spPr>
          <a:xfrm>
            <a:off x="8258629" y="103312"/>
            <a:ext cx="3933371" cy="952500"/>
          </a:xfrm>
          <a:prstGeom prst="rect">
            <a:avLst/>
          </a:prstGeom>
        </p:spPr>
      </p:pic>
      <p:sp>
        <p:nvSpPr>
          <p:cNvPr id="5" name="Content Placeholder 4">
            <a:extLst>
              <a:ext uri="{FF2B5EF4-FFF2-40B4-BE49-F238E27FC236}">
                <a16:creationId xmlns:a16="http://schemas.microsoft.com/office/drawing/2014/main" id="{EAA5AECC-2A9D-8942-86A5-6E364F508C04}"/>
              </a:ext>
            </a:extLst>
          </p:cNvPr>
          <p:cNvSpPr>
            <a:spLocks noGrp="1"/>
          </p:cNvSpPr>
          <p:nvPr>
            <p:ph idx="1"/>
          </p:nvPr>
        </p:nvSpPr>
        <p:spPr/>
        <p:txBody>
          <a:bodyPr>
            <a:normAutofit fontScale="85000" lnSpcReduction="10000"/>
          </a:bodyPr>
          <a:lstStyle/>
          <a:p>
            <a:pPr lvl="1">
              <a:buClr>
                <a:schemeClr val="tx1"/>
              </a:buClr>
              <a:buFont typeface="Arial" panose="020B0604020202020204" pitchFamily="34" charset="0"/>
              <a:buChar char="•"/>
            </a:pPr>
            <a:r>
              <a:rPr lang="en-US" sz="3800" dirty="0">
                <a:latin typeface="+mj-lt"/>
              </a:rPr>
              <a:t>Opportunities</a:t>
            </a:r>
          </a:p>
          <a:p>
            <a:pPr lvl="4">
              <a:buClr>
                <a:schemeClr val="tx1"/>
              </a:buClr>
              <a:buFont typeface="Wingdings" pitchFamily="2" charset="2"/>
              <a:buChar char="Ø"/>
            </a:pPr>
            <a:r>
              <a:rPr lang="en-US" sz="3400" dirty="0">
                <a:latin typeface="+mj-lt"/>
              </a:rPr>
              <a:t>New knowledge!</a:t>
            </a:r>
          </a:p>
          <a:p>
            <a:pPr lvl="4">
              <a:buClr>
                <a:schemeClr val="tx1"/>
              </a:buClr>
              <a:buFont typeface="Wingdings" pitchFamily="2" charset="2"/>
              <a:buChar char="Ø"/>
            </a:pPr>
            <a:r>
              <a:rPr lang="en-US" sz="3400" dirty="0">
                <a:latin typeface="+mj-lt"/>
              </a:rPr>
              <a:t>Exciting Collaborations and Partnerships!</a:t>
            </a:r>
          </a:p>
          <a:p>
            <a:pPr lvl="4">
              <a:buClr>
                <a:schemeClr val="tx1"/>
              </a:buClr>
              <a:buFont typeface="Wingdings" pitchFamily="2" charset="2"/>
              <a:buChar char="Ø"/>
            </a:pPr>
            <a:r>
              <a:rPr lang="en-US" sz="3400" dirty="0">
                <a:latin typeface="+mj-lt"/>
              </a:rPr>
              <a:t>To Truly Advance the Core Mission to Improve Human Health</a:t>
            </a:r>
          </a:p>
          <a:p>
            <a:pPr marL="749808" lvl="4" indent="0">
              <a:buClr>
                <a:schemeClr val="tx1"/>
              </a:buClr>
              <a:buNone/>
            </a:pPr>
            <a:endParaRPr lang="en-US" sz="3400" dirty="0">
              <a:latin typeface="+mj-lt"/>
            </a:endParaRPr>
          </a:p>
          <a:p>
            <a:pPr lvl="1">
              <a:buClr>
                <a:schemeClr val="tx1"/>
              </a:buClr>
              <a:buFont typeface="Arial" panose="020B0604020202020204" pitchFamily="34" charset="0"/>
              <a:buChar char="•"/>
            </a:pPr>
            <a:r>
              <a:rPr lang="en-US" sz="3800" dirty="0">
                <a:latin typeface="+mj-lt"/>
              </a:rPr>
              <a:t>Challenges</a:t>
            </a:r>
          </a:p>
          <a:p>
            <a:pPr lvl="4">
              <a:buClr>
                <a:schemeClr val="tx1"/>
              </a:buClr>
              <a:buFont typeface="Courier New" panose="02070309020205020404" pitchFamily="49" charset="0"/>
              <a:buChar char="o"/>
            </a:pPr>
            <a:r>
              <a:rPr lang="en-US" sz="3400" dirty="0">
                <a:latin typeface="+mj-lt"/>
              </a:rPr>
              <a:t>Physical and Cultural Separation </a:t>
            </a:r>
          </a:p>
          <a:p>
            <a:pPr lvl="4">
              <a:buClr>
                <a:schemeClr val="tx1"/>
              </a:buClr>
              <a:buFont typeface="Courier New" panose="02070309020205020404" pitchFamily="49" charset="0"/>
              <a:buChar char="o"/>
            </a:pPr>
            <a:r>
              <a:rPr lang="en-US" sz="3400" dirty="0">
                <a:latin typeface="+mj-lt"/>
              </a:rPr>
              <a:t>Policy Challenges for Promotion </a:t>
            </a:r>
          </a:p>
          <a:p>
            <a:pPr lvl="4">
              <a:buClr>
                <a:schemeClr val="tx1"/>
              </a:buClr>
              <a:buFont typeface="Courier New" panose="02070309020205020404" pitchFamily="49" charset="0"/>
              <a:buChar char="o"/>
            </a:pPr>
            <a:r>
              <a:rPr lang="en-US" sz="3400" dirty="0">
                <a:latin typeface="+mj-lt"/>
              </a:rPr>
              <a:t>Funding and Time </a:t>
            </a:r>
          </a:p>
          <a:p>
            <a:pPr lvl="1">
              <a:buClr>
                <a:schemeClr val="tx1"/>
              </a:buClr>
              <a:buFont typeface="Arial" panose="020B0604020202020204" pitchFamily="34" charset="0"/>
              <a:buChar char="•"/>
            </a:pPr>
            <a:endParaRPr lang="en-US" sz="3800" dirty="0">
              <a:latin typeface="+mj-lt"/>
            </a:endParaRPr>
          </a:p>
        </p:txBody>
      </p:sp>
    </p:spTree>
    <p:extLst>
      <p:ext uri="{BB962C8B-B14F-4D97-AF65-F5344CB8AC3E}">
        <p14:creationId xmlns:p14="http://schemas.microsoft.com/office/powerpoint/2010/main" val="2363664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a:t>Just for Fun!</a:t>
            </a:r>
          </a:p>
        </p:txBody>
      </p:sp>
      <p:sp>
        <p:nvSpPr>
          <p:cNvPr id="22531" name="Rectangle 3"/>
          <p:cNvSpPr>
            <a:spLocks noGrp="1" noChangeArrowheads="1"/>
          </p:cNvSpPr>
          <p:nvPr>
            <p:ph idx="1"/>
          </p:nvPr>
        </p:nvSpPr>
        <p:spPr>
          <a:xfrm>
            <a:off x="1097280" y="1845734"/>
            <a:ext cx="10058400" cy="4307093"/>
          </a:xfrm>
        </p:spPr>
        <p:txBody>
          <a:bodyPr>
            <a:normAutofit fontScale="55000" lnSpcReduction="20000"/>
          </a:bodyPr>
          <a:lstStyle/>
          <a:p>
            <a:r>
              <a:rPr lang="en-US" sz="3800" dirty="0">
                <a:latin typeface="+mj-lt"/>
              </a:rPr>
              <a:t>Interaction Institute for Social Change. Artist: Angus Maguire. </a:t>
            </a:r>
            <a:r>
              <a:rPr lang="en-US" sz="3800" u="sng" dirty="0">
                <a:latin typeface="+mj-lt"/>
                <a:hlinkClick r:id="rId2"/>
              </a:rPr>
              <a:t>www.interactioninstitute.org</a:t>
            </a:r>
            <a:r>
              <a:rPr lang="en-US" sz="3800" dirty="0">
                <a:latin typeface="+mj-lt"/>
              </a:rPr>
              <a:t> and </a:t>
            </a:r>
            <a:r>
              <a:rPr lang="en-US" sz="3800" u="sng" dirty="0">
                <a:latin typeface="+mj-lt"/>
                <a:hlinkClick r:id="rId3"/>
              </a:rPr>
              <a:t>www.madewithangus.com</a:t>
            </a:r>
            <a:endParaRPr lang="en-US" sz="3800" dirty="0">
              <a:latin typeface="+mj-lt"/>
            </a:endParaRPr>
          </a:p>
          <a:p>
            <a:r>
              <a:rPr lang="en-US" sz="3800" dirty="0">
                <a:latin typeface="+mj-lt"/>
              </a:rPr>
              <a:t>National Institutes of Health, National Center for Advancing Translational Sciences</a:t>
            </a:r>
          </a:p>
          <a:p>
            <a:r>
              <a:rPr lang="en-US" sz="3800" dirty="0">
                <a:latin typeface="+mj-lt"/>
              </a:rPr>
              <a:t>Translational Science Education &amp; Training</a:t>
            </a:r>
          </a:p>
          <a:p>
            <a:r>
              <a:rPr lang="en-US" sz="3800" u="sng" dirty="0">
                <a:latin typeface="+mj-lt"/>
                <a:hlinkClick r:id="rId4"/>
              </a:rPr>
              <a:t>https://ncats.nih.gov</a:t>
            </a:r>
            <a:endParaRPr lang="en-US" sz="3800" dirty="0">
              <a:latin typeface="+mj-lt"/>
            </a:endParaRPr>
          </a:p>
          <a:p>
            <a:r>
              <a:rPr lang="en-US" sz="3800" dirty="0">
                <a:latin typeface="+mj-lt"/>
              </a:rPr>
              <a:t>Clinical and Translational Science Awards (CTSA) Program</a:t>
            </a:r>
          </a:p>
          <a:p>
            <a:r>
              <a:rPr lang="en-US" sz="3800" u="sng" dirty="0">
                <a:latin typeface="+mj-lt"/>
                <a:hlinkClick r:id="rId5"/>
              </a:rPr>
              <a:t>https://ncats.nih.gov/ctsa</a:t>
            </a:r>
            <a:endParaRPr lang="en-US" sz="3800" dirty="0">
              <a:latin typeface="+mj-lt"/>
            </a:endParaRPr>
          </a:p>
          <a:p>
            <a:r>
              <a:rPr lang="en-US" sz="3800" dirty="0">
                <a:latin typeface="+mj-lt"/>
              </a:rPr>
              <a:t>National Institutes of Health, National Institute on Minority Health and Health Disparities</a:t>
            </a:r>
          </a:p>
          <a:p>
            <a:r>
              <a:rPr lang="en-US" sz="3800" u="sng" dirty="0">
                <a:latin typeface="+mj-lt"/>
                <a:hlinkClick r:id="rId6"/>
              </a:rPr>
              <a:t>https://nimhd.nih.gov</a:t>
            </a:r>
            <a:endParaRPr lang="en-US" sz="3800" u="sng" dirty="0">
              <a:latin typeface="+mj-lt"/>
            </a:endParaRPr>
          </a:p>
          <a:p>
            <a:r>
              <a:rPr lang="en-US" sz="3800" dirty="0">
                <a:latin typeface="+mj-lt"/>
              </a:rPr>
              <a:t>Schillinger, Heidi. 2017. </a:t>
            </a:r>
            <a:r>
              <a:rPr lang="en-US" sz="3800" dirty="0" err="1">
                <a:latin typeface="+mj-lt"/>
              </a:rPr>
              <a:t>Fakequity</a:t>
            </a:r>
            <a:r>
              <a:rPr lang="en-US" sz="3800" dirty="0">
                <a:latin typeface="+mj-lt"/>
              </a:rPr>
              <a:t>. Can we stop using the box graphic when we talk about racial equity? </a:t>
            </a:r>
            <a:r>
              <a:rPr lang="en-US" sz="3800" u="sng" dirty="0">
                <a:latin typeface="+mj-lt"/>
                <a:hlinkClick r:id="rId7"/>
              </a:rPr>
              <a:t>www.fakequity.com</a:t>
            </a:r>
            <a:endParaRPr lang="en-US" sz="3800" dirty="0">
              <a:latin typeface="+mj-lt"/>
            </a:endParaRPr>
          </a:p>
          <a:p>
            <a:endParaRPr lang="en-US" sz="3800" dirty="0">
              <a:latin typeface="+mj-lt"/>
            </a:endParaRPr>
          </a:p>
          <a:p>
            <a:pPr lvl="1">
              <a:lnSpc>
                <a:spcPct val="90000"/>
              </a:lnSpc>
            </a:pPr>
            <a:endParaRPr lang="en-US" sz="2400" dirty="0"/>
          </a:p>
        </p:txBody>
      </p:sp>
      <p:pic>
        <p:nvPicPr>
          <p:cNvPr id="4" name="Picture 6" descr="SON_Academic_LUB-02.png">
            <a:extLst>
              <a:ext uri="{FF2B5EF4-FFF2-40B4-BE49-F238E27FC236}">
                <a16:creationId xmlns:a16="http://schemas.microsoft.com/office/drawing/2014/main" id="{3E518AA1-ADFB-E943-AB08-3B7570D6BEF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6569" y="0"/>
            <a:ext cx="35766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E665092-6E0C-A54F-ABB8-010908DD5D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18183" y="5546598"/>
            <a:ext cx="1841500" cy="1104900"/>
          </a:xfrm>
          <a:prstGeom prst="rect">
            <a:avLst/>
          </a:prstGeom>
        </p:spPr>
      </p:pic>
      <p:pic>
        <p:nvPicPr>
          <p:cNvPr id="7" name="Picture 6">
            <a:extLst>
              <a:ext uri="{FF2B5EF4-FFF2-40B4-BE49-F238E27FC236}">
                <a16:creationId xmlns:a16="http://schemas.microsoft.com/office/drawing/2014/main" id="{FFF41B5A-BB71-974E-A744-951F8747A693}"/>
              </a:ext>
            </a:extLst>
          </p:cNvPr>
          <p:cNvPicPr>
            <a:picLocks noChangeAspect="1"/>
          </p:cNvPicPr>
          <p:nvPr/>
        </p:nvPicPr>
        <p:blipFill>
          <a:blip r:embed="rId10"/>
          <a:stretch>
            <a:fillRect/>
          </a:stretch>
        </p:blipFill>
        <p:spPr>
          <a:xfrm>
            <a:off x="8258629" y="103312"/>
            <a:ext cx="3933371" cy="885594"/>
          </a:xfrm>
          <a:prstGeom prst="rect">
            <a:avLst/>
          </a:prstGeom>
        </p:spPr>
      </p:pic>
    </p:spTree>
    <p:extLst>
      <p:ext uri="{BB962C8B-B14F-4D97-AF65-F5344CB8AC3E}">
        <p14:creationId xmlns:p14="http://schemas.microsoft.com/office/powerpoint/2010/main" val="12326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t>Food for Thought!</a:t>
            </a:r>
          </a:p>
        </p:txBody>
      </p:sp>
      <p:sp>
        <p:nvSpPr>
          <p:cNvPr id="9219" name="Rectangle 3"/>
          <p:cNvSpPr>
            <a:spLocks noGrp="1" noChangeArrowheads="1"/>
          </p:cNvSpPr>
          <p:nvPr>
            <p:ph idx="1"/>
          </p:nvPr>
        </p:nvSpPr>
        <p:spPr/>
        <p:txBody>
          <a:bodyPr>
            <a:normAutofit/>
          </a:bodyPr>
          <a:lstStyle/>
          <a:p>
            <a:pPr algn="ctr"/>
            <a:endParaRPr lang="en-US" dirty="0"/>
          </a:p>
          <a:p>
            <a:pPr marL="0" indent="0" algn="ctr">
              <a:buNone/>
            </a:pPr>
            <a:endParaRPr lang="en-US" dirty="0"/>
          </a:p>
          <a:p>
            <a:pPr algn="ctr"/>
            <a:r>
              <a:rPr lang="en-US" dirty="0"/>
              <a:t>“If we could give every individual the right amount of</a:t>
            </a:r>
          </a:p>
          <a:p>
            <a:pPr algn="ctr"/>
            <a:r>
              <a:rPr lang="en-US" dirty="0"/>
              <a:t>nourishment and exercise, not too little and not too much,</a:t>
            </a:r>
          </a:p>
          <a:p>
            <a:pPr algn="ctr"/>
            <a:r>
              <a:rPr lang="en-US" dirty="0"/>
              <a:t>we would have found the safest way to health.”</a:t>
            </a:r>
          </a:p>
          <a:p>
            <a:pPr algn="ctr"/>
            <a:r>
              <a:rPr lang="en-US" dirty="0"/>
              <a:t>- Hippocrates</a:t>
            </a:r>
          </a:p>
          <a:p>
            <a:pPr eaLnBrk="1" hangingPunct="1">
              <a:lnSpc>
                <a:spcPct val="90000"/>
              </a:lnSpc>
            </a:pPr>
            <a:endParaRPr lang="en-US" dirty="0"/>
          </a:p>
        </p:txBody>
      </p:sp>
      <p:pic>
        <p:nvPicPr>
          <p:cNvPr id="4" name="Picture 6" descr="SON_Academic_LUB-02.png">
            <a:extLst>
              <a:ext uri="{FF2B5EF4-FFF2-40B4-BE49-F238E27FC236}">
                <a16:creationId xmlns:a16="http://schemas.microsoft.com/office/drawing/2014/main" id="{B4477D81-81AD-984F-A425-CCD51D6D19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569" y="0"/>
            <a:ext cx="35766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DD65E30-5545-194E-81B7-04B8DBD02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8183" y="5546598"/>
            <a:ext cx="1841500" cy="1104900"/>
          </a:xfrm>
          <a:prstGeom prst="rect">
            <a:avLst/>
          </a:prstGeom>
        </p:spPr>
      </p:pic>
      <p:pic>
        <p:nvPicPr>
          <p:cNvPr id="7" name="Picture 6">
            <a:extLst>
              <a:ext uri="{FF2B5EF4-FFF2-40B4-BE49-F238E27FC236}">
                <a16:creationId xmlns:a16="http://schemas.microsoft.com/office/drawing/2014/main" id="{ECD6D72A-A8CE-924E-97BE-F5D730C11548}"/>
              </a:ext>
            </a:extLst>
          </p:cNvPr>
          <p:cNvPicPr>
            <a:picLocks noChangeAspect="1"/>
          </p:cNvPicPr>
          <p:nvPr/>
        </p:nvPicPr>
        <p:blipFill>
          <a:blip r:embed="rId5"/>
          <a:stretch>
            <a:fillRect/>
          </a:stretch>
        </p:blipFill>
        <p:spPr>
          <a:xfrm>
            <a:off x="8258629" y="103312"/>
            <a:ext cx="3933371" cy="952500"/>
          </a:xfrm>
          <a:prstGeom prst="rect">
            <a:avLst/>
          </a:prstGeom>
        </p:spPr>
      </p:pic>
    </p:spTree>
    <p:extLst>
      <p:ext uri="{BB962C8B-B14F-4D97-AF65-F5344CB8AC3E}">
        <p14:creationId xmlns:p14="http://schemas.microsoft.com/office/powerpoint/2010/main" val="3706636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t>References</a:t>
            </a:r>
          </a:p>
        </p:txBody>
      </p:sp>
      <p:sp>
        <p:nvSpPr>
          <p:cNvPr id="9219" name="Rectangle 3"/>
          <p:cNvSpPr>
            <a:spLocks noGrp="1" noChangeArrowheads="1"/>
          </p:cNvSpPr>
          <p:nvPr>
            <p:ph idx="1"/>
          </p:nvPr>
        </p:nvSpPr>
        <p:spPr/>
        <p:txBody>
          <a:bodyPr>
            <a:normAutofit fontScale="85000" lnSpcReduction="10000"/>
          </a:bodyPr>
          <a:lstStyle/>
          <a:p>
            <a:r>
              <a:rPr lang="en-US" dirty="0" err="1"/>
              <a:t>Braveman</a:t>
            </a:r>
            <a:r>
              <a:rPr lang="en-US" dirty="0"/>
              <a:t> P. (2006). Health disparities and health equity: concepts and measurement. </a:t>
            </a:r>
            <a:r>
              <a:rPr lang="en-US" i="1" dirty="0"/>
              <a:t>Annual review of public health</a:t>
            </a:r>
            <a:r>
              <a:rPr lang="en-US" dirty="0"/>
              <a:t>, </a:t>
            </a:r>
            <a:r>
              <a:rPr lang="en-US" i="1" dirty="0"/>
              <a:t>27</a:t>
            </a:r>
            <a:r>
              <a:rPr lang="en-US" dirty="0"/>
              <a:t>, 167–194. https://</a:t>
            </a:r>
            <a:r>
              <a:rPr lang="en-US" dirty="0" err="1"/>
              <a:t>doi.org</a:t>
            </a:r>
            <a:r>
              <a:rPr lang="en-US" dirty="0"/>
              <a:t>/10.1146/annurev.publhealth.27.021405.102103 </a:t>
            </a:r>
          </a:p>
          <a:p>
            <a:r>
              <a:rPr lang="en-US" dirty="0"/>
              <a:t>Fleming, E. S., Perkins, J., </a:t>
            </a:r>
            <a:r>
              <a:rPr lang="en-US" dirty="0" err="1"/>
              <a:t>Easa</a:t>
            </a:r>
            <a:r>
              <a:rPr lang="en-US" dirty="0"/>
              <a:t>, D., Conde, J. G., Baker, R. S., Southerland, W. M., </a:t>
            </a:r>
            <a:r>
              <a:rPr lang="en-US" dirty="0" err="1"/>
              <a:t>Dottin</a:t>
            </a:r>
            <a:r>
              <a:rPr lang="en-US" dirty="0"/>
              <a:t>, R., </a:t>
            </a:r>
            <a:r>
              <a:rPr lang="en-US" dirty="0" err="1"/>
              <a:t>Benabe</a:t>
            </a:r>
            <a:r>
              <a:rPr lang="en-US" dirty="0"/>
              <a:t>, J. E., </a:t>
            </a:r>
            <a:r>
              <a:rPr lang="en-US" dirty="0" err="1"/>
              <a:t>Ofili</a:t>
            </a:r>
            <a:r>
              <a:rPr lang="en-US" dirty="0"/>
              <a:t>, E. O., Bond, V. C., McClure, S. A., Sayre, M. H., </a:t>
            </a:r>
            <a:r>
              <a:rPr lang="en-US" dirty="0" err="1"/>
              <a:t>Beanan</a:t>
            </a:r>
            <a:r>
              <a:rPr lang="en-US" dirty="0"/>
              <a:t>, M. J., &amp; Norris, K. C. (2008). The role of translational research in addressing health disparities: a conceptual framework. </a:t>
            </a:r>
            <a:r>
              <a:rPr lang="en-US" i="1" dirty="0"/>
              <a:t>Ethnicity &amp; disease</a:t>
            </a:r>
            <a:r>
              <a:rPr lang="en-US" dirty="0"/>
              <a:t>, </a:t>
            </a:r>
            <a:r>
              <a:rPr lang="en-US" i="1" dirty="0"/>
              <a:t>18</a:t>
            </a:r>
            <a:r>
              <a:rPr lang="en-US" dirty="0"/>
              <a:t>(2 Suppl 2), S2–160.</a:t>
            </a:r>
          </a:p>
          <a:p>
            <a:r>
              <a:rPr lang="en-US" dirty="0"/>
              <a:t>Interaction Institute for Social Change. Artist: Angus Maguire. </a:t>
            </a:r>
            <a:r>
              <a:rPr lang="en-US" dirty="0">
                <a:hlinkClick r:id="rId3"/>
              </a:rPr>
              <a:t>www.interactioninstitute.org</a:t>
            </a:r>
            <a:r>
              <a:rPr lang="en-US" dirty="0"/>
              <a:t> and </a:t>
            </a:r>
            <a:r>
              <a:rPr lang="en-US" dirty="0">
                <a:hlinkClick r:id="rId4"/>
              </a:rPr>
              <a:t>www.madewithangus.com</a:t>
            </a:r>
            <a:endParaRPr lang="en-US" dirty="0"/>
          </a:p>
          <a:p>
            <a:r>
              <a:rPr lang="en-US" dirty="0"/>
              <a:t>Narayan, K. M., Gregg, E. W., </a:t>
            </a:r>
            <a:r>
              <a:rPr lang="en-US" dirty="0" err="1"/>
              <a:t>Engelgau</a:t>
            </a:r>
            <a:r>
              <a:rPr lang="en-US" dirty="0"/>
              <a:t>, M. M., Moore, B., Thompson, T. J., Williamson, D. F., &amp; </a:t>
            </a:r>
            <a:r>
              <a:rPr lang="en-US" dirty="0" err="1"/>
              <a:t>Vinicor</a:t>
            </a:r>
            <a:r>
              <a:rPr lang="en-US" dirty="0"/>
              <a:t>, F. (2000). Translation research for chronic disease: the case of diabetes. </a:t>
            </a:r>
            <a:r>
              <a:rPr lang="en-US" i="1" dirty="0"/>
              <a:t>Diabetes care</a:t>
            </a:r>
            <a:r>
              <a:rPr lang="en-US" dirty="0"/>
              <a:t>, </a:t>
            </a:r>
            <a:r>
              <a:rPr lang="en-US" i="1" dirty="0"/>
              <a:t>23</a:t>
            </a:r>
            <a:r>
              <a:rPr lang="en-US" dirty="0"/>
              <a:t>(12), 1794–1798. https://</a:t>
            </a:r>
            <a:r>
              <a:rPr lang="en-US" dirty="0" err="1"/>
              <a:t>doi.org</a:t>
            </a:r>
            <a:r>
              <a:rPr lang="en-US" dirty="0"/>
              <a:t>/10.2337/diacare.23.12.1794</a:t>
            </a:r>
          </a:p>
          <a:p>
            <a:r>
              <a:rPr lang="en-US" dirty="0"/>
              <a:t>Ogilvie, D., Craig, P., Griffin, S., Macintyre, S., &amp; Wareham, N. J. (2009). A translational framework for public health research. </a:t>
            </a:r>
            <a:r>
              <a:rPr lang="en-US" i="1" dirty="0"/>
              <a:t>BMC public health</a:t>
            </a:r>
            <a:r>
              <a:rPr lang="en-US" dirty="0"/>
              <a:t>, </a:t>
            </a:r>
            <a:r>
              <a:rPr lang="en-US" i="1" dirty="0"/>
              <a:t>9</a:t>
            </a:r>
            <a:r>
              <a:rPr lang="en-US" dirty="0"/>
              <a:t>, 116. https://</a:t>
            </a:r>
            <a:r>
              <a:rPr lang="en-US" dirty="0" err="1"/>
              <a:t>doi.org</a:t>
            </a:r>
            <a:r>
              <a:rPr lang="en-US" dirty="0"/>
              <a:t>/10.1186/1471-2458-9-116</a:t>
            </a:r>
          </a:p>
          <a:p>
            <a:r>
              <a:rPr lang="en-US" dirty="0"/>
              <a:t> Schillinger, Heidi. 2017. </a:t>
            </a:r>
            <a:r>
              <a:rPr lang="en-US" dirty="0" err="1"/>
              <a:t>Fakequity</a:t>
            </a:r>
            <a:r>
              <a:rPr lang="en-US" dirty="0"/>
              <a:t>. Can we stop using the box graphic when we talk about racial equity? </a:t>
            </a:r>
            <a:r>
              <a:rPr lang="en-US" dirty="0">
                <a:hlinkClick r:id="rId5"/>
              </a:rPr>
              <a:t>www.fakequity.com</a:t>
            </a:r>
            <a:endParaRPr lang="en-US" dirty="0"/>
          </a:p>
          <a:p>
            <a:endParaRPr lang="en-US" dirty="0"/>
          </a:p>
          <a:p>
            <a:endParaRPr lang="en-US" dirty="0"/>
          </a:p>
        </p:txBody>
      </p:sp>
      <p:pic>
        <p:nvPicPr>
          <p:cNvPr id="4" name="Picture 6" descr="SON_Academic_LUB-02.png">
            <a:extLst>
              <a:ext uri="{FF2B5EF4-FFF2-40B4-BE49-F238E27FC236}">
                <a16:creationId xmlns:a16="http://schemas.microsoft.com/office/drawing/2014/main" id="{B4477D81-81AD-984F-A425-CCD51D6D197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569" y="0"/>
            <a:ext cx="35766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B97C363-3841-D54C-A696-9AE0C0E121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18183" y="5546598"/>
            <a:ext cx="1841500" cy="1104900"/>
          </a:xfrm>
          <a:prstGeom prst="rect">
            <a:avLst/>
          </a:prstGeom>
        </p:spPr>
      </p:pic>
      <p:pic>
        <p:nvPicPr>
          <p:cNvPr id="7" name="Picture 6">
            <a:extLst>
              <a:ext uri="{FF2B5EF4-FFF2-40B4-BE49-F238E27FC236}">
                <a16:creationId xmlns:a16="http://schemas.microsoft.com/office/drawing/2014/main" id="{8CD305CD-6F04-BF4B-9D83-FA2760F5009C}"/>
              </a:ext>
            </a:extLst>
          </p:cNvPr>
          <p:cNvPicPr>
            <a:picLocks noChangeAspect="1"/>
          </p:cNvPicPr>
          <p:nvPr/>
        </p:nvPicPr>
        <p:blipFill>
          <a:blip r:embed="rId8"/>
          <a:stretch>
            <a:fillRect/>
          </a:stretch>
        </p:blipFill>
        <p:spPr>
          <a:xfrm>
            <a:off x="8258629" y="103312"/>
            <a:ext cx="3933371" cy="1104900"/>
          </a:xfrm>
          <a:prstGeom prst="rect">
            <a:avLst/>
          </a:prstGeom>
        </p:spPr>
      </p:pic>
    </p:spTree>
    <p:extLst>
      <p:ext uri="{BB962C8B-B14F-4D97-AF65-F5344CB8AC3E}">
        <p14:creationId xmlns:p14="http://schemas.microsoft.com/office/powerpoint/2010/main" val="3361117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331199"/>
            <a:ext cx="10058400" cy="2504201"/>
          </a:xfrm>
        </p:spPr>
        <p:txBody>
          <a:bodyPr>
            <a:normAutofit/>
          </a:bodyPr>
          <a:lstStyle/>
          <a:p>
            <a:r>
              <a:rPr lang="en-US" dirty="0"/>
              <a:t>Thank You!</a:t>
            </a:r>
            <a:br>
              <a:rPr lang="en-US" dirty="0"/>
            </a:br>
            <a:endParaRPr lang="en-US" dirty="0"/>
          </a:p>
        </p:txBody>
      </p:sp>
      <p:sp>
        <p:nvSpPr>
          <p:cNvPr id="3" name="Subtitle 2"/>
          <p:cNvSpPr>
            <a:spLocks noGrp="1"/>
          </p:cNvSpPr>
          <p:nvPr>
            <p:ph type="subTitle" idx="1"/>
          </p:nvPr>
        </p:nvSpPr>
        <p:spPr>
          <a:xfrm>
            <a:off x="1100051" y="4455620"/>
            <a:ext cx="10296082" cy="1143000"/>
          </a:xfrm>
        </p:spPr>
        <p:txBody>
          <a:bodyPr>
            <a:normAutofit fontScale="85000" lnSpcReduction="20000"/>
          </a:bodyPr>
          <a:lstStyle/>
          <a:p>
            <a:pPr>
              <a:defRPr/>
            </a:pPr>
            <a:r>
              <a:rPr lang="en-US" dirty="0"/>
              <a:t>Questions?</a:t>
            </a:r>
            <a:br>
              <a:rPr lang="en-US" dirty="0"/>
            </a:br>
            <a:r>
              <a:rPr lang="en-US" sz="4000" dirty="0"/>
              <a:t> </a:t>
            </a:r>
            <a:br>
              <a:rPr lang="en-US" dirty="0"/>
            </a:br>
            <a:r>
              <a:rPr lang="en-US" dirty="0"/>
              <a:t>Please feel free to reach out to me with any questions, by email at: </a:t>
            </a:r>
            <a:r>
              <a:rPr lang="en-US" dirty="0">
                <a:hlinkClick r:id="rId3"/>
              </a:rPr>
              <a:t>Courtney.queen@rsu.lv</a:t>
            </a:r>
            <a:r>
              <a:rPr lang="en-US" dirty="0"/>
              <a:t> or </a:t>
            </a:r>
            <a:r>
              <a:rPr lang="en-US" dirty="0">
                <a:hlinkClick r:id="rId4"/>
              </a:rPr>
              <a:t>courtney.m.queen@ttuhsc.edu</a:t>
            </a:r>
            <a:endParaRPr lang="en-US" dirty="0"/>
          </a:p>
          <a:p>
            <a:pPr>
              <a:defRPr/>
            </a:pPr>
            <a:endParaRPr lang="en-US" dirty="0"/>
          </a:p>
        </p:txBody>
      </p:sp>
      <p:pic>
        <p:nvPicPr>
          <p:cNvPr id="4" name="Picture 6" descr="SON_Academic_LUB-02.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569" y="0"/>
            <a:ext cx="35766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E11DDEE-955B-9749-9F46-91146B0B38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8183" y="5546598"/>
            <a:ext cx="1841500" cy="1104900"/>
          </a:xfrm>
          <a:prstGeom prst="rect">
            <a:avLst/>
          </a:prstGeom>
        </p:spPr>
      </p:pic>
      <p:pic>
        <p:nvPicPr>
          <p:cNvPr id="7" name="Picture 6">
            <a:extLst>
              <a:ext uri="{FF2B5EF4-FFF2-40B4-BE49-F238E27FC236}">
                <a16:creationId xmlns:a16="http://schemas.microsoft.com/office/drawing/2014/main" id="{94C34B83-28B7-874C-8392-A5E9400E3D26}"/>
              </a:ext>
            </a:extLst>
          </p:cNvPr>
          <p:cNvPicPr>
            <a:picLocks noChangeAspect="1"/>
          </p:cNvPicPr>
          <p:nvPr/>
        </p:nvPicPr>
        <p:blipFill>
          <a:blip r:embed="rId7"/>
          <a:stretch>
            <a:fillRect/>
          </a:stretch>
        </p:blipFill>
        <p:spPr>
          <a:xfrm>
            <a:off x="8258629" y="103312"/>
            <a:ext cx="3933371" cy="952500"/>
          </a:xfrm>
          <a:prstGeom prst="rect">
            <a:avLst/>
          </a:prstGeom>
        </p:spPr>
      </p:pic>
    </p:spTree>
    <p:extLst>
      <p:ext uri="{BB962C8B-B14F-4D97-AF65-F5344CB8AC3E}">
        <p14:creationId xmlns:p14="http://schemas.microsoft.com/office/powerpoint/2010/main" val="748049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ON_Academic_LUB-08.png"/>
          <p:cNvPicPr>
            <a:picLocks noChangeAspect="1"/>
          </p:cNvPicPr>
          <p:nvPr/>
        </p:nvPicPr>
        <p:blipFill>
          <a:blip r:embed="rId3">
            <a:extLst>
              <a:ext uri="{28A0092B-C50C-407E-A947-70E740481C1C}">
                <a14:useLocalDpi xmlns:a14="http://schemas.microsoft.com/office/drawing/2010/main" val="0"/>
              </a:ext>
            </a:extLst>
          </a:blip>
          <a:srcRect l="27615" t="8984" r="20425" b="13487"/>
          <a:stretch>
            <a:fillRect/>
          </a:stretch>
        </p:blipFill>
        <p:spPr bwMode="auto">
          <a:xfrm>
            <a:off x="2972213" y="1601437"/>
            <a:ext cx="6108970" cy="428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7CD3F82-9AA5-744F-A8B9-2B96C81775B5}"/>
              </a:ext>
            </a:extLst>
          </p:cNvPr>
          <p:cNvSpPr txBox="1"/>
          <p:nvPr/>
        </p:nvSpPr>
        <p:spPr>
          <a:xfrm>
            <a:off x="464949" y="139485"/>
            <a:ext cx="5315919" cy="369332"/>
          </a:xfrm>
          <a:prstGeom prst="rect">
            <a:avLst/>
          </a:prstGeom>
          <a:noFill/>
        </p:spPr>
        <p:txBody>
          <a:bodyPr wrap="square" rtlCol="0">
            <a:spAutoFit/>
          </a:bodyPr>
          <a:lstStyle/>
          <a:p>
            <a:r>
              <a:rPr lang="en-US" dirty="0"/>
              <a:t>Final Slide.</a:t>
            </a:r>
          </a:p>
        </p:txBody>
      </p:sp>
      <p:pic>
        <p:nvPicPr>
          <p:cNvPr id="5" name="Picture 4">
            <a:extLst>
              <a:ext uri="{FF2B5EF4-FFF2-40B4-BE49-F238E27FC236}">
                <a16:creationId xmlns:a16="http://schemas.microsoft.com/office/drawing/2014/main" id="{C2BB1323-B05B-3748-99F3-2FDEAB5B1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8183" y="5546598"/>
            <a:ext cx="1841500" cy="1104900"/>
          </a:xfrm>
          <a:prstGeom prst="rect">
            <a:avLst/>
          </a:prstGeom>
        </p:spPr>
      </p:pic>
      <p:pic>
        <p:nvPicPr>
          <p:cNvPr id="6" name="Picture 5">
            <a:extLst>
              <a:ext uri="{FF2B5EF4-FFF2-40B4-BE49-F238E27FC236}">
                <a16:creationId xmlns:a16="http://schemas.microsoft.com/office/drawing/2014/main" id="{C76DCB46-7265-BF4B-9940-61521F665FBE}"/>
              </a:ext>
            </a:extLst>
          </p:cNvPr>
          <p:cNvPicPr>
            <a:picLocks noChangeAspect="1"/>
          </p:cNvPicPr>
          <p:nvPr/>
        </p:nvPicPr>
        <p:blipFill>
          <a:blip r:embed="rId5"/>
          <a:stretch>
            <a:fillRect/>
          </a:stretch>
        </p:blipFill>
        <p:spPr>
          <a:xfrm>
            <a:off x="8258629" y="103311"/>
            <a:ext cx="3933371" cy="1104899"/>
          </a:xfrm>
          <a:prstGeom prst="rect">
            <a:avLst/>
          </a:prstGeom>
        </p:spPr>
      </p:pic>
    </p:spTree>
    <p:extLst>
      <p:ext uri="{BB962C8B-B14F-4D97-AF65-F5344CB8AC3E}">
        <p14:creationId xmlns:p14="http://schemas.microsoft.com/office/powerpoint/2010/main" val="542566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400" b="1" dirty="0"/>
              <a:t>International Relationships &amp; Translational </a:t>
            </a:r>
            <a:br>
              <a:rPr lang="en-US" sz="4400" dirty="0"/>
            </a:br>
            <a:r>
              <a:rPr lang="en-US" sz="4400" b="1" dirty="0"/>
              <a:t>Actions Toward Health Equity</a:t>
            </a:r>
            <a:r>
              <a:rPr lang="en-US" sz="4400" dirty="0"/>
              <a:t> </a:t>
            </a:r>
          </a:p>
        </p:txBody>
      </p:sp>
      <p:sp>
        <p:nvSpPr>
          <p:cNvPr id="3" name="Subtitle 2"/>
          <p:cNvSpPr>
            <a:spLocks noGrp="1"/>
          </p:cNvSpPr>
          <p:nvPr>
            <p:ph type="subTitle" idx="1"/>
          </p:nvPr>
        </p:nvSpPr>
        <p:spPr/>
        <p:txBody>
          <a:bodyPr/>
          <a:lstStyle/>
          <a:p>
            <a:r>
              <a:rPr lang="en-US" dirty="0"/>
              <a:t>Translational Research for Health Equity</a:t>
            </a:r>
          </a:p>
        </p:txBody>
      </p:sp>
      <p:pic>
        <p:nvPicPr>
          <p:cNvPr id="4" name="Picture 6" descr="SON_Academic_LUB-0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569" y="0"/>
            <a:ext cx="35766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3AA6D99-2BE2-E34C-9D25-6F5BC1454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183" y="5546598"/>
            <a:ext cx="1841500" cy="1104900"/>
          </a:xfrm>
          <a:prstGeom prst="rect">
            <a:avLst/>
          </a:prstGeom>
        </p:spPr>
      </p:pic>
      <p:pic>
        <p:nvPicPr>
          <p:cNvPr id="9" name="Picture 8">
            <a:extLst>
              <a:ext uri="{FF2B5EF4-FFF2-40B4-BE49-F238E27FC236}">
                <a16:creationId xmlns:a16="http://schemas.microsoft.com/office/drawing/2014/main" id="{90356FB3-10A9-554C-9F9A-36767EA78BF0}"/>
              </a:ext>
            </a:extLst>
          </p:cNvPr>
          <p:cNvPicPr>
            <a:picLocks noChangeAspect="1"/>
          </p:cNvPicPr>
          <p:nvPr/>
        </p:nvPicPr>
        <p:blipFill>
          <a:blip r:embed="rId4"/>
          <a:stretch>
            <a:fillRect/>
          </a:stretch>
        </p:blipFill>
        <p:spPr>
          <a:xfrm>
            <a:off x="8258629" y="103312"/>
            <a:ext cx="3933371" cy="1104900"/>
          </a:xfrm>
          <a:prstGeom prst="rect">
            <a:avLst/>
          </a:prstGeom>
        </p:spPr>
      </p:pic>
    </p:spTree>
    <p:extLst>
      <p:ext uri="{BB962C8B-B14F-4D97-AF65-F5344CB8AC3E}">
        <p14:creationId xmlns:p14="http://schemas.microsoft.com/office/powerpoint/2010/main" val="1421526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a:t>Disclosure</a:t>
            </a:r>
          </a:p>
        </p:txBody>
      </p:sp>
      <p:sp>
        <p:nvSpPr>
          <p:cNvPr id="4099" name="Rectangle 3"/>
          <p:cNvSpPr>
            <a:spLocks noGrp="1" noChangeArrowheads="1"/>
          </p:cNvSpPr>
          <p:nvPr>
            <p:ph idx="1"/>
          </p:nvPr>
        </p:nvSpPr>
        <p:spPr>
          <a:xfrm>
            <a:off x="1097280" y="1955170"/>
            <a:ext cx="7818120" cy="4291297"/>
          </a:xfrm>
        </p:spPr>
        <p:txBody>
          <a:bodyPr>
            <a:normAutofit fontScale="85000" lnSpcReduction="20000"/>
          </a:bodyPr>
          <a:lstStyle/>
          <a:p>
            <a:r>
              <a:rPr lang="en-US" sz="3600" i="1" dirty="0"/>
              <a:t>J. William Fulbright Scholar, Latvia, Spring 2022</a:t>
            </a:r>
          </a:p>
          <a:p>
            <a:r>
              <a:rPr lang="en-US" sz="3600" dirty="0"/>
              <a:t>National Institutes of Health, NIAMS, R21</a:t>
            </a:r>
          </a:p>
          <a:p>
            <a:r>
              <a:rPr lang="en-US" sz="3600" dirty="0"/>
              <a:t>National Science Foundation, Commercialization</a:t>
            </a:r>
          </a:p>
          <a:p>
            <a:r>
              <a:rPr lang="en-US" sz="3600" dirty="0"/>
              <a:t>TTUHSC Clinical Research Institute, Proof-of-Concept Study </a:t>
            </a:r>
          </a:p>
          <a:p>
            <a:r>
              <a:rPr lang="en-US" sz="3600" dirty="0"/>
              <a:t>TTU Innovation Hub, Prototype Development</a:t>
            </a:r>
          </a:p>
          <a:p>
            <a:r>
              <a:rPr lang="en-US" sz="3600" dirty="0"/>
              <a:t>Health Equity Leadership Institute Scholar</a:t>
            </a:r>
          </a:p>
          <a:p>
            <a:r>
              <a:rPr lang="en-US" sz="3600" dirty="0"/>
              <a:t>NIH, National Institute on Minority Health and Health Disparities Scholar </a:t>
            </a:r>
          </a:p>
          <a:p>
            <a:pPr eaLnBrk="1" hangingPunct="1"/>
            <a:endParaRPr lang="en-US" dirty="0"/>
          </a:p>
          <a:p>
            <a:pPr eaLnBrk="1" hangingPunct="1">
              <a:buFontTx/>
              <a:buNone/>
            </a:pPr>
            <a:endParaRPr lang="en-US" dirty="0"/>
          </a:p>
        </p:txBody>
      </p:sp>
      <p:pic>
        <p:nvPicPr>
          <p:cNvPr id="4" name="Picture 6" descr="SON_Academic_LUB-02.png">
            <a:extLst>
              <a:ext uri="{FF2B5EF4-FFF2-40B4-BE49-F238E27FC236}">
                <a16:creationId xmlns:a16="http://schemas.microsoft.com/office/drawing/2014/main" id="{B9DF4213-3BC3-954E-87E4-7BDA7B6C0F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569" y="0"/>
            <a:ext cx="35766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DC5B051-A9A8-124A-BB06-9F925C512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8906" y="5169227"/>
            <a:ext cx="1841500" cy="1104900"/>
          </a:xfrm>
          <a:prstGeom prst="rect">
            <a:avLst/>
          </a:prstGeom>
        </p:spPr>
      </p:pic>
      <p:pic>
        <p:nvPicPr>
          <p:cNvPr id="7" name="Picture 6">
            <a:extLst>
              <a:ext uri="{FF2B5EF4-FFF2-40B4-BE49-F238E27FC236}">
                <a16:creationId xmlns:a16="http://schemas.microsoft.com/office/drawing/2014/main" id="{1BF1146B-15E5-AB45-89B0-2CA47C7F2DBD}"/>
              </a:ext>
            </a:extLst>
          </p:cNvPr>
          <p:cNvPicPr>
            <a:picLocks noChangeAspect="1"/>
          </p:cNvPicPr>
          <p:nvPr/>
        </p:nvPicPr>
        <p:blipFill>
          <a:blip r:embed="rId4"/>
          <a:stretch>
            <a:fillRect/>
          </a:stretch>
        </p:blipFill>
        <p:spPr>
          <a:xfrm>
            <a:off x="8258629" y="103312"/>
            <a:ext cx="3933371" cy="1104900"/>
          </a:xfrm>
          <a:prstGeom prst="rect">
            <a:avLst/>
          </a:prstGeom>
        </p:spPr>
      </p:pic>
      <p:pic>
        <p:nvPicPr>
          <p:cNvPr id="3" name="Picture 2">
            <a:extLst>
              <a:ext uri="{FF2B5EF4-FFF2-40B4-BE49-F238E27FC236}">
                <a16:creationId xmlns:a16="http://schemas.microsoft.com/office/drawing/2014/main" id="{92E2CCBA-FB6C-264D-9A30-1AB02B43A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5400" y="1845734"/>
            <a:ext cx="2944283" cy="3274907"/>
          </a:xfrm>
          <a:prstGeom prst="rect">
            <a:avLst/>
          </a:prstGeom>
        </p:spPr>
      </p:pic>
      <p:cxnSp>
        <p:nvCxnSpPr>
          <p:cNvPr id="8" name="Straight Connector 7">
            <a:extLst>
              <a:ext uri="{FF2B5EF4-FFF2-40B4-BE49-F238E27FC236}">
                <a16:creationId xmlns:a16="http://schemas.microsoft.com/office/drawing/2014/main" id="{A6AEC960-79EA-1742-94B7-DB250F471230}"/>
              </a:ext>
            </a:extLst>
          </p:cNvPr>
          <p:cNvCxnSpPr>
            <a:cxnSpLocks/>
          </p:cNvCxnSpPr>
          <p:nvPr/>
        </p:nvCxnSpPr>
        <p:spPr>
          <a:xfrm>
            <a:off x="1488552" y="2392467"/>
            <a:ext cx="67700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5C7006-2EEC-6741-AB71-7F03C7F1C284}"/>
              </a:ext>
            </a:extLst>
          </p:cNvPr>
          <p:cNvCxnSpPr>
            <a:cxnSpLocks/>
          </p:cNvCxnSpPr>
          <p:nvPr/>
        </p:nvCxnSpPr>
        <p:spPr>
          <a:xfrm>
            <a:off x="1488551" y="4778114"/>
            <a:ext cx="677007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511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a:t>Objectives</a:t>
            </a:r>
          </a:p>
        </p:txBody>
      </p:sp>
      <p:sp>
        <p:nvSpPr>
          <p:cNvPr id="4099" name="Rectangle 3"/>
          <p:cNvSpPr>
            <a:spLocks noGrp="1" noChangeArrowheads="1"/>
          </p:cNvSpPr>
          <p:nvPr>
            <p:ph idx="1"/>
          </p:nvPr>
        </p:nvSpPr>
        <p:spPr>
          <a:xfrm>
            <a:off x="1097280" y="1737360"/>
            <a:ext cx="10058400" cy="4023360"/>
          </a:xfrm>
        </p:spPr>
        <p:txBody>
          <a:bodyPr>
            <a:normAutofit/>
          </a:bodyPr>
          <a:lstStyle/>
          <a:p>
            <a:pPr lvl="1">
              <a:buClr>
                <a:schemeClr val="tx1"/>
              </a:buClr>
              <a:buFont typeface="Arial" panose="020B0604020202020204" pitchFamily="34" charset="0"/>
              <a:buChar char="•"/>
            </a:pPr>
            <a:endParaRPr lang="en-US" sz="1600" dirty="0"/>
          </a:p>
          <a:p>
            <a:pPr lvl="1">
              <a:buClr>
                <a:schemeClr val="tx1"/>
              </a:buClr>
              <a:buFont typeface="Arial" panose="020B0604020202020204" pitchFamily="34" charset="0"/>
              <a:buChar char="•"/>
            </a:pPr>
            <a:r>
              <a:rPr lang="en-US" sz="3400" dirty="0"/>
              <a:t>Define and discuss translational research</a:t>
            </a:r>
            <a:endParaRPr lang="en-US" sz="3000" dirty="0"/>
          </a:p>
          <a:p>
            <a:pPr lvl="1">
              <a:buClr>
                <a:schemeClr val="tx1"/>
              </a:buClr>
              <a:buFont typeface="Arial" panose="020B0604020202020204" pitchFamily="34" charset="0"/>
              <a:buChar char="•"/>
            </a:pPr>
            <a:r>
              <a:rPr lang="en-US" sz="3400" dirty="0"/>
              <a:t>Define and discuss health equity versus health disparities</a:t>
            </a:r>
            <a:endParaRPr lang="en-US" sz="3000" dirty="0"/>
          </a:p>
          <a:p>
            <a:pPr lvl="1">
              <a:buClr>
                <a:schemeClr val="tx1"/>
              </a:buClr>
              <a:buFont typeface="Arial" panose="020B0604020202020204" pitchFamily="34" charset="0"/>
              <a:buChar char="•"/>
            </a:pPr>
            <a:r>
              <a:rPr lang="en-US" sz="3400" dirty="0"/>
              <a:t>Discuss successful examples of interdisciplinary collaboration for health equity </a:t>
            </a:r>
          </a:p>
          <a:p>
            <a:pPr lvl="1">
              <a:buClr>
                <a:schemeClr val="tx1"/>
              </a:buClr>
              <a:buFont typeface="Arial" panose="020B0604020202020204" pitchFamily="34" charset="0"/>
              <a:buChar char="•"/>
            </a:pPr>
            <a:r>
              <a:rPr lang="en-US" sz="3200" dirty="0"/>
              <a:t>Recognize the complexity and multi-disciplinary aspect of health disparities research</a:t>
            </a:r>
            <a:endParaRPr lang="en-US" sz="2800" dirty="0"/>
          </a:p>
          <a:p>
            <a:pPr lvl="1">
              <a:buClr>
                <a:schemeClr val="tx1"/>
              </a:buClr>
              <a:buFont typeface="Arial" panose="020B0604020202020204" pitchFamily="34" charset="0"/>
              <a:buChar char="•"/>
            </a:pPr>
            <a:endParaRPr lang="en-US" sz="3000" dirty="0"/>
          </a:p>
          <a:p>
            <a:pPr eaLnBrk="1" hangingPunct="1"/>
            <a:endParaRPr lang="en-US" dirty="0"/>
          </a:p>
          <a:p>
            <a:pPr eaLnBrk="1" hangingPunct="1">
              <a:buFontTx/>
              <a:buNone/>
            </a:pPr>
            <a:endParaRPr lang="en-US" dirty="0"/>
          </a:p>
        </p:txBody>
      </p:sp>
      <p:pic>
        <p:nvPicPr>
          <p:cNvPr id="4" name="Picture 6" descr="SON_Academic_LUB-02.png">
            <a:extLst>
              <a:ext uri="{FF2B5EF4-FFF2-40B4-BE49-F238E27FC236}">
                <a16:creationId xmlns:a16="http://schemas.microsoft.com/office/drawing/2014/main" id="{B9DF4213-3BC3-954E-87E4-7BDA7B6C0F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569" y="0"/>
            <a:ext cx="35766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DC5B051-A9A8-124A-BB06-9F925C512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183" y="5546598"/>
            <a:ext cx="1841500" cy="1104900"/>
          </a:xfrm>
          <a:prstGeom prst="rect">
            <a:avLst/>
          </a:prstGeom>
        </p:spPr>
      </p:pic>
      <p:pic>
        <p:nvPicPr>
          <p:cNvPr id="7" name="Picture 6">
            <a:extLst>
              <a:ext uri="{FF2B5EF4-FFF2-40B4-BE49-F238E27FC236}">
                <a16:creationId xmlns:a16="http://schemas.microsoft.com/office/drawing/2014/main" id="{1BF1146B-15E5-AB45-89B0-2CA47C7F2DBD}"/>
              </a:ext>
            </a:extLst>
          </p:cNvPr>
          <p:cNvPicPr>
            <a:picLocks noChangeAspect="1"/>
          </p:cNvPicPr>
          <p:nvPr/>
        </p:nvPicPr>
        <p:blipFill>
          <a:blip r:embed="rId4"/>
          <a:stretch>
            <a:fillRect/>
          </a:stretch>
        </p:blipFill>
        <p:spPr>
          <a:xfrm>
            <a:off x="8258629" y="103312"/>
            <a:ext cx="3933371" cy="1104900"/>
          </a:xfrm>
          <a:prstGeom prst="rect">
            <a:avLst/>
          </a:prstGeom>
        </p:spPr>
      </p:pic>
    </p:spTree>
    <p:extLst>
      <p:ext uri="{BB962C8B-B14F-4D97-AF65-F5344CB8AC3E}">
        <p14:creationId xmlns:p14="http://schemas.microsoft.com/office/powerpoint/2010/main" val="641577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097279" y="263527"/>
            <a:ext cx="10848151" cy="1450757"/>
          </a:xfrm>
        </p:spPr>
        <p:txBody>
          <a:bodyPr>
            <a:normAutofit/>
          </a:bodyPr>
          <a:lstStyle/>
          <a:p>
            <a:pPr eaLnBrk="1" hangingPunct="1"/>
            <a:r>
              <a:rPr lang="en-US" sz="4400" dirty="0"/>
              <a:t>Translational Research Model</a:t>
            </a:r>
          </a:p>
        </p:txBody>
      </p:sp>
      <p:sp>
        <p:nvSpPr>
          <p:cNvPr id="4099" name="Rectangle 3"/>
          <p:cNvSpPr>
            <a:spLocks noGrp="1" noChangeArrowheads="1"/>
          </p:cNvSpPr>
          <p:nvPr>
            <p:ph idx="1"/>
          </p:nvPr>
        </p:nvSpPr>
        <p:spPr/>
        <p:txBody>
          <a:bodyPr>
            <a:normAutofit/>
          </a:bodyPr>
          <a:lstStyle/>
          <a:p>
            <a:pPr marL="0" indent="0">
              <a:buNone/>
            </a:pPr>
            <a:endParaRPr lang="en-US" dirty="0"/>
          </a:p>
          <a:p>
            <a:pPr eaLnBrk="1" hangingPunct="1">
              <a:buFontTx/>
              <a:buNone/>
            </a:pPr>
            <a:endParaRPr lang="en-US" dirty="0"/>
          </a:p>
        </p:txBody>
      </p:sp>
      <p:pic>
        <p:nvPicPr>
          <p:cNvPr id="4" name="Picture 6" descr="SON_Academic_LUB-02.png">
            <a:extLst>
              <a:ext uri="{FF2B5EF4-FFF2-40B4-BE49-F238E27FC236}">
                <a16:creationId xmlns:a16="http://schemas.microsoft.com/office/drawing/2014/main" id="{B9DF4213-3BC3-954E-87E4-7BDA7B6C0F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569" y="0"/>
            <a:ext cx="35766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DC5B051-A9A8-124A-BB06-9F925C512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8183" y="5546598"/>
            <a:ext cx="1841500" cy="1104900"/>
          </a:xfrm>
          <a:prstGeom prst="rect">
            <a:avLst/>
          </a:prstGeom>
        </p:spPr>
      </p:pic>
      <p:pic>
        <p:nvPicPr>
          <p:cNvPr id="7" name="Picture 6">
            <a:extLst>
              <a:ext uri="{FF2B5EF4-FFF2-40B4-BE49-F238E27FC236}">
                <a16:creationId xmlns:a16="http://schemas.microsoft.com/office/drawing/2014/main" id="{1BF1146B-15E5-AB45-89B0-2CA47C7F2DBD}"/>
              </a:ext>
            </a:extLst>
          </p:cNvPr>
          <p:cNvPicPr>
            <a:picLocks noChangeAspect="1"/>
          </p:cNvPicPr>
          <p:nvPr/>
        </p:nvPicPr>
        <p:blipFill>
          <a:blip r:embed="rId5"/>
          <a:stretch>
            <a:fillRect/>
          </a:stretch>
        </p:blipFill>
        <p:spPr>
          <a:xfrm>
            <a:off x="8258629" y="103312"/>
            <a:ext cx="3933371" cy="1104900"/>
          </a:xfrm>
          <a:prstGeom prst="rect">
            <a:avLst/>
          </a:prstGeom>
        </p:spPr>
      </p:pic>
      <p:pic>
        <p:nvPicPr>
          <p:cNvPr id="2" name="Picture 1">
            <a:extLst>
              <a:ext uri="{FF2B5EF4-FFF2-40B4-BE49-F238E27FC236}">
                <a16:creationId xmlns:a16="http://schemas.microsoft.com/office/drawing/2014/main" id="{BD9D8C8B-91FA-4A4D-8E3C-6F9DA5BB0307}"/>
              </a:ext>
            </a:extLst>
          </p:cNvPr>
          <p:cNvPicPr>
            <a:picLocks noChangeAspect="1"/>
          </p:cNvPicPr>
          <p:nvPr/>
        </p:nvPicPr>
        <p:blipFill>
          <a:blip r:embed="rId6"/>
          <a:stretch>
            <a:fillRect/>
          </a:stretch>
        </p:blipFill>
        <p:spPr>
          <a:xfrm>
            <a:off x="1676400" y="1874499"/>
            <a:ext cx="8115300" cy="4278651"/>
          </a:xfrm>
          <a:prstGeom prst="rect">
            <a:avLst/>
          </a:prstGeom>
        </p:spPr>
      </p:pic>
    </p:spTree>
    <p:extLst>
      <p:ext uri="{BB962C8B-B14F-4D97-AF65-F5344CB8AC3E}">
        <p14:creationId xmlns:p14="http://schemas.microsoft.com/office/powerpoint/2010/main" val="2119531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097279" y="263527"/>
            <a:ext cx="10848151" cy="1450757"/>
          </a:xfrm>
        </p:spPr>
        <p:txBody>
          <a:bodyPr>
            <a:normAutofit/>
          </a:bodyPr>
          <a:lstStyle/>
          <a:p>
            <a:pPr eaLnBrk="1" hangingPunct="1"/>
            <a:r>
              <a:rPr lang="en-US" sz="4400" dirty="0"/>
              <a:t>Biomedical Translational Model</a:t>
            </a:r>
          </a:p>
        </p:txBody>
      </p:sp>
      <p:sp>
        <p:nvSpPr>
          <p:cNvPr id="4099" name="Rectangle 3"/>
          <p:cNvSpPr>
            <a:spLocks noGrp="1" noChangeArrowheads="1"/>
          </p:cNvSpPr>
          <p:nvPr>
            <p:ph idx="1"/>
          </p:nvPr>
        </p:nvSpPr>
        <p:spPr/>
        <p:txBody>
          <a:bodyPr>
            <a:normAutofit/>
          </a:bodyPr>
          <a:lstStyle/>
          <a:p>
            <a:pPr marL="0" indent="0">
              <a:buNone/>
            </a:pPr>
            <a:endParaRPr lang="en-US" dirty="0"/>
          </a:p>
          <a:p>
            <a:pPr eaLnBrk="1" hangingPunct="1">
              <a:buFontTx/>
              <a:buNone/>
            </a:pPr>
            <a:endParaRPr lang="en-US" dirty="0"/>
          </a:p>
        </p:txBody>
      </p:sp>
      <p:pic>
        <p:nvPicPr>
          <p:cNvPr id="4" name="Picture 6" descr="SON_Academic_LUB-02.png">
            <a:extLst>
              <a:ext uri="{FF2B5EF4-FFF2-40B4-BE49-F238E27FC236}">
                <a16:creationId xmlns:a16="http://schemas.microsoft.com/office/drawing/2014/main" id="{B9DF4213-3BC3-954E-87E4-7BDA7B6C0F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569" y="0"/>
            <a:ext cx="35766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DC5B051-A9A8-124A-BB06-9F925C512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8183" y="5546598"/>
            <a:ext cx="1841500" cy="1104900"/>
          </a:xfrm>
          <a:prstGeom prst="rect">
            <a:avLst/>
          </a:prstGeom>
        </p:spPr>
      </p:pic>
      <p:pic>
        <p:nvPicPr>
          <p:cNvPr id="7" name="Picture 6">
            <a:extLst>
              <a:ext uri="{FF2B5EF4-FFF2-40B4-BE49-F238E27FC236}">
                <a16:creationId xmlns:a16="http://schemas.microsoft.com/office/drawing/2014/main" id="{1BF1146B-15E5-AB45-89B0-2CA47C7F2DBD}"/>
              </a:ext>
            </a:extLst>
          </p:cNvPr>
          <p:cNvPicPr>
            <a:picLocks noChangeAspect="1"/>
          </p:cNvPicPr>
          <p:nvPr/>
        </p:nvPicPr>
        <p:blipFill>
          <a:blip r:embed="rId5"/>
          <a:stretch>
            <a:fillRect/>
          </a:stretch>
        </p:blipFill>
        <p:spPr>
          <a:xfrm>
            <a:off x="8258629" y="103312"/>
            <a:ext cx="3933371" cy="1104900"/>
          </a:xfrm>
          <a:prstGeom prst="rect">
            <a:avLst/>
          </a:prstGeom>
        </p:spPr>
      </p:pic>
      <p:pic>
        <p:nvPicPr>
          <p:cNvPr id="3" name="Picture 2">
            <a:extLst>
              <a:ext uri="{FF2B5EF4-FFF2-40B4-BE49-F238E27FC236}">
                <a16:creationId xmlns:a16="http://schemas.microsoft.com/office/drawing/2014/main" id="{6B6015D3-6B84-6148-A62D-44148A538DDC}"/>
              </a:ext>
            </a:extLst>
          </p:cNvPr>
          <p:cNvPicPr>
            <a:picLocks noChangeAspect="1"/>
          </p:cNvPicPr>
          <p:nvPr/>
        </p:nvPicPr>
        <p:blipFill>
          <a:blip r:embed="rId6"/>
          <a:stretch>
            <a:fillRect/>
          </a:stretch>
        </p:blipFill>
        <p:spPr>
          <a:xfrm>
            <a:off x="1638300" y="1874499"/>
            <a:ext cx="8191500" cy="4231661"/>
          </a:xfrm>
          <a:prstGeom prst="rect">
            <a:avLst/>
          </a:prstGeom>
        </p:spPr>
      </p:pic>
    </p:spTree>
    <p:extLst>
      <p:ext uri="{BB962C8B-B14F-4D97-AF65-F5344CB8AC3E}">
        <p14:creationId xmlns:p14="http://schemas.microsoft.com/office/powerpoint/2010/main" val="821311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eaLnBrk="1" hangingPunct="1"/>
            <a:r>
              <a:rPr lang="en-US" sz="4400" dirty="0"/>
              <a:t>Translational Research &amp; Health Disparities</a:t>
            </a:r>
          </a:p>
        </p:txBody>
      </p:sp>
      <p:pic>
        <p:nvPicPr>
          <p:cNvPr id="2" name="Content Placeholder 1">
            <a:extLst>
              <a:ext uri="{FF2B5EF4-FFF2-40B4-BE49-F238E27FC236}">
                <a16:creationId xmlns:a16="http://schemas.microsoft.com/office/drawing/2014/main" id="{F5E2FDA9-1FA3-7F41-91B4-384FF1BA65C1}"/>
              </a:ext>
            </a:extLst>
          </p:cNvPr>
          <p:cNvPicPr>
            <a:picLocks noGrp="1" noChangeAspect="1"/>
          </p:cNvPicPr>
          <p:nvPr>
            <p:ph idx="1"/>
          </p:nvPr>
        </p:nvPicPr>
        <p:blipFill>
          <a:blip r:embed="rId3"/>
          <a:stretch>
            <a:fillRect/>
          </a:stretch>
        </p:blipFill>
        <p:spPr>
          <a:xfrm>
            <a:off x="1545771" y="1737360"/>
            <a:ext cx="8472412" cy="4490785"/>
          </a:xfrm>
          <a:prstGeom prst="rect">
            <a:avLst/>
          </a:prstGeom>
        </p:spPr>
      </p:pic>
      <p:pic>
        <p:nvPicPr>
          <p:cNvPr id="4" name="Picture 6" descr="SON_Academic_LUB-02.png">
            <a:extLst>
              <a:ext uri="{FF2B5EF4-FFF2-40B4-BE49-F238E27FC236}">
                <a16:creationId xmlns:a16="http://schemas.microsoft.com/office/drawing/2014/main" id="{64BB5C53-88CC-5040-A7DA-A559A49408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569" y="0"/>
            <a:ext cx="35766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4E429EB-4375-4A4F-98CC-4B831560E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8183" y="5546598"/>
            <a:ext cx="1841500" cy="1104900"/>
          </a:xfrm>
          <a:prstGeom prst="rect">
            <a:avLst/>
          </a:prstGeom>
        </p:spPr>
      </p:pic>
      <p:pic>
        <p:nvPicPr>
          <p:cNvPr id="7" name="Picture 6">
            <a:extLst>
              <a:ext uri="{FF2B5EF4-FFF2-40B4-BE49-F238E27FC236}">
                <a16:creationId xmlns:a16="http://schemas.microsoft.com/office/drawing/2014/main" id="{34F79A93-139D-1645-9D10-F30BEBD33C83}"/>
              </a:ext>
            </a:extLst>
          </p:cNvPr>
          <p:cNvPicPr>
            <a:picLocks noChangeAspect="1"/>
          </p:cNvPicPr>
          <p:nvPr/>
        </p:nvPicPr>
        <p:blipFill>
          <a:blip r:embed="rId6"/>
          <a:stretch>
            <a:fillRect/>
          </a:stretch>
        </p:blipFill>
        <p:spPr>
          <a:xfrm>
            <a:off x="8258629" y="103312"/>
            <a:ext cx="3933371" cy="952500"/>
          </a:xfrm>
          <a:prstGeom prst="rect">
            <a:avLst/>
          </a:prstGeom>
        </p:spPr>
      </p:pic>
    </p:spTree>
    <p:extLst>
      <p:ext uri="{BB962C8B-B14F-4D97-AF65-F5344CB8AC3E}">
        <p14:creationId xmlns:p14="http://schemas.microsoft.com/office/powerpoint/2010/main" val="2517588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dirty="0"/>
              <a:t>Health Disparities Research Framework </a:t>
            </a:r>
          </a:p>
        </p:txBody>
      </p:sp>
      <p:pic>
        <p:nvPicPr>
          <p:cNvPr id="4" name="Picture 6" descr="SON_Academic_LUB-02.png">
            <a:extLst>
              <a:ext uri="{FF2B5EF4-FFF2-40B4-BE49-F238E27FC236}">
                <a16:creationId xmlns:a16="http://schemas.microsoft.com/office/drawing/2014/main" id="{64BB5C53-88CC-5040-A7DA-A559A49408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569" y="0"/>
            <a:ext cx="35766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4E429EB-4375-4A4F-98CC-4B831560E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8183" y="5546598"/>
            <a:ext cx="1841500" cy="1104900"/>
          </a:xfrm>
          <a:prstGeom prst="rect">
            <a:avLst/>
          </a:prstGeom>
        </p:spPr>
      </p:pic>
      <p:pic>
        <p:nvPicPr>
          <p:cNvPr id="7" name="Picture 6">
            <a:extLst>
              <a:ext uri="{FF2B5EF4-FFF2-40B4-BE49-F238E27FC236}">
                <a16:creationId xmlns:a16="http://schemas.microsoft.com/office/drawing/2014/main" id="{34F79A93-139D-1645-9D10-F30BEBD33C83}"/>
              </a:ext>
            </a:extLst>
          </p:cNvPr>
          <p:cNvPicPr>
            <a:picLocks noChangeAspect="1"/>
          </p:cNvPicPr>
          <p:nvPr/>
        </p:nvPicPr>
        <p:blipFill>
          <a:blip r:embed="rId5"/>
          <a:stretch>
            <a:fillRect/>
          </a:stretch>
        </p:blipFill>
        <p:spPr>
          <a:xfrm>
            <a:off x="8258629" y="103312"/>
            <a:ext cx="3933371" cy="952500"/>
          </a:xfrm>
          <a:prstGeom prst="rect">
            <a:avLst/>
          </a:prstGeom>
        </p:spPr>
      </p:pic>
      <p:sp>
        <p:nvSpPr>
          <p:cNvPr id="5" name="Content Placeholder 4">
            <a:extLst>
              <a:ext uri="{FF2B5EF4-FFF2-40B4-BE49-F238E27FC236}">
                <a16:creationId xmlns:a16="http://schemas.microsoft.com/office/drawing/2014/main" id="{5476236E-253E-2C48-9354-33DA31DE01AE}"/>
              </a:ext>
            </a:extLst>
          </p:cNvPr>
          <p:cNvSpPr>
            <a:spLocks noGrp="1"/>
          </p:cNvSpPr>
          <p:nvPr>
            <p:ph idx="1"/>
          </p:nvPr>
        </p:nvSpPr>
        <p:spPr>
          <a:xfrm>
            <a:off x="332317" y="5546598"/>
            <a:ext cx="10058400" cy="2825661"/>
          </a:xfrm>
        </p:spPr>
        <p:txBody>
          <a:bodyPr/>
          <a:lstStyle/>
          <a:p>
            <a:r>
              <a:rPr lang="en-US" sz="1200" dirty="0"/>
              <a:t>Fig 1. Health disparities research framework.</a:t>
            </a:r>
          </a:p>
          <a:p>
            <a:r>
              <a:rPr lang="en-US" sz="1200" dirty="0"/>
              <a:t>TRANSLATIONAL RESEARCH AND HEALTH DISPARITIES - Fleming et al</a:t>
            </a:r>
          </a:p>
          <a:p>
            <a:endParaRPr lang="en-US" dirty="0"/>
          </a:p>
        </p:txBody>
      </p:sp>
      <p:pic>
        <p:nvPicPr>
          <p:cNvPr id="13" name="Picture 12">
            <a:extLst>
              <a:ext uri="{FF2B5EF4-FFF2-40B4-BE49-F238E27FC236}">
                <a16:creationId xmlns:a16="http://schemas.microsoft.com/office/drawing/2014/main" id="{E02F7860-EB75-C44A-8FCF-F00FE4C29C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7314" y="1920651"/>
            <a:ext cx="5380869" cy="4834037"/>
          </a:xfrm>
          <a:prstGeom prst="rect">
            <a:avLst/>
          </a:prstGeom>
        </p:spPr>
      </p:pic>
    </p:spTree>
    <p:extLst>
      <p:ext uri="{BB962C8B-B14F-4D97-AF65-F5344CB8AC3E}">
        <p14:creationId xmlns:p14="http://schemas.microsoft.com/office/powerpoint/2010/main" val="4206655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097279" y="263527"/>
            <a:ext cx="10848151" cy="1450757"/>
          </a:xfrm>
        </p:spPr>
        <p:txBody>
          <a:bodyPr>
            <a:normAutofit/>
          </a:bodyPr>
          <a:lstStyle/>
          <a:p>
            <a:pPr eaLnBrk="1" hangingPunct="1"/>
            <a:r>
              <a:rPr lang="en-US" sz="4400" dirty="0"/>
              <a:t>What is Health Equity?</a:t>
            </a:r>
          </a:p>
        </p:txBody>
      </p:sp>
      <p:sp>
        <p:nvSpPr>
          <p:cNvPr id="4099" name="Rectangle 3"/>
          <p:cNvSpPr>
            <a:spLocks noGrp="1" noChangeArrowheads="1"/>
          </p:cNvSpPr>
          <p:nvPr>
            <p:ph idx="1"/>
          </p:nvPr>
        </p:nvSpPr>
        <p:spPr/>
        <p:txBody>
          <a:bodyPr>
            <a:normAutofit fontScale="92500" lnSpcReduction="20000"/>
          </a:bodyPr>
          <a:lstStyle/>
          <a:p>
            <a:r>
              <a:rPr lang="en-US" dirty="0"/>
              <a:t>that pursuing health equity–that is, striving to eliminate health disparities</a:t>
            </a:r>
          </a:p>
          <a:p>
            <a:r>
              <a:rPr lang="en-US" dirty="0"/>
              <a:t>strongly associated with social disadvantage—can be thought of as striving</a:t>
            </a:r>
          </a:p>
          <a:p>
            <a:r>
              <a:rPr lang="en-US" dirty="0"/>
              <a:t>for equal opportunities for all social groups to be as healthy as possible, with</a:t>
            </a:r>
          </a:p>
          <a:p>
            <a:r>
              <a:rPr lang="en-US" dirty="0"/>
              <a:t>selective focus on improving conditions for those groups who have had fewer opportunities.</a:t>
            </a:r>
          </a:p>
          <a:p>
            <a:r>
              <a:rPr lang="en-US" dirty="0"/>
              <a:t>Drawing upon human rights concepts, pursuing health equity</a:t>
            </a:r>
          </a:p>
          <a:p>
            <a:r>
              <a:rPr lang="en-US" dirty="0"/>
              <a:t>means removing obstacles for groups of people—such as the poor, disadvantaged</a:t>
            </a:r>
          </a:p>
          <a:p>
            <a:r>
              <a:rPr lang="en-US" dirty="0"/>
              <a:t>racial/ethnic groups, women, or persons who are not heterosexual—who historically</a:t>
            </a:r>
          </a:p>
          <a:p>
            <a:r>
              <a:rPr lang="en-US" dirty="0"/>
              <a:t>have faced more obstacles to realizing their rights to health and other human</a:t>
            </a:r>
          </a:p>
          <a:p>
            <a:r>
              <a:rPr lang="en-US" dirty="0"/>
              <a:t>rights.</a:t>
            </a:r>
          </a:p>
          <a:p>
            <a:r>
              <a:rPr lang="en-US" dirty="0" err="1"/>
              <a:t>Braveman</a:t>
            </a:r>
            <a:r>
              <a:rPr lang="en-US" dirty="0"/>
              <a:t>, 2006.</a:t>
            </a:r>
          </a:p>
          <a:p>
            <a:endParaRPr lang="en-US" dirty="0"/>
          </a:p>
          <a:p>
            <a:pPr eaLnBrk="1" hangingPunct="1"/>
            <a:endParaRPr lang="en-US" dirty="0"/>
          </a:p>
          <a:p>
            <a:pPr eaLnBrk="1" hangingPunct="1">
              <a:buFontTx/>
              <a:buNone/>
            </a:pPr>
            <a:endParaRPr lang="en-US" dirty="0"/>
          </a:p>
        </p:txBody>
      </p:sp>
      <p:pic>
        <p:nvPicPr>
          <p:cNvPr id="4" name="Picture 6" descr="SON_Academic_LUB-02.png">
            <a:extLst>
              <a:ext uri="{FF2B5EF4-FFF2-40B4-BE49-F238E27FC236}">
                <a16:creationId xmlns:a16="http://schemas.microsoft.com/office/drawing/2014/main" id="{B9DF4213-3BC3-954E-87E4-7BDA7B6C0F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569" y="0"/>
            <a:ext cx="35766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DC5B051-A9A8-124A-BB06-9F925C512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8183" y="5546598"/>
            <a:ext cx="1841500" cy="1104900"/>
          </a:xfrm>
          <a:prstGeom prst="rect">
            <a:avLst/>
          </a:prstGeom>
        </p:spPr>
      </p:pic>
      <p:pic>
        <p:nvPicPr>
          <p:cNvPr id="7" name="Picture 6">
            <a:extLst>
              <a:ext uri="{FF2B5EF4-FFF2-40B4-BE49-F238E27FC236}">
                <a16:creationId xmlns:a16="http://schemas.microsoft.com/office/drawing/2014/main" id="{1BF1146B-15E5-AB45-89B0-2CA47C7F2DBD}"/>
              </a:ext>
            </a:extLst>
          </p:cNvPr>
          <p:cNvPicPr>
            <a:picLocks noChangeAspect="1"/>
          </p:cNvPicPr>
          <p:nvPr/>
        </p:nvPicPr>
        <p:blipFill>
          <a:blip r:embed="rId5"/>
          <a:stretch>
            <a:fillRect/>
          </a:stretch>
        </p:blipFill>
        <p:spPr>
          <a:xfrm>
            <a:off x="8258629" y="103312"/>
            <a:ext cx="3933371" cy="1104900"/>
          </a:xfrm>
          <a:prstGeom prst="rect">
            <a:avLst/>
          </a:prstGeom>
        </p:spPr>
      </p:pic>
    </p:spTree>
    <p:extLst>
      <p:ext uri="{BB962C8B-B14F-4D97-AF65-F5344CB8AC3E}">
        <p14:creationId xmlns:p14="http://schemas.microsoft.com/office/powerpoint/2010/main" val="27086548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f6c6a07ef5682af5ee15eb1919589e5ed29cd"/>
</p:tagLst>
</file>

<file path=ppt/theme/theme1.xml><?xml version="1.0" encoding="utf-8"?>
<a:theme xmlns:a="http://schemas.openxmlformats.org/drawingml/2006/main" name="Retrospect">
  <a:themeElements>
    <a:clrScheme name="Custom 2">
      <a:dk1>
        <a:srgbClr val="000000"/>
      </a:dk1>
      <a:lt1>
        <a:sysClr val="window" lastClr="FFFFFF"/>
      </a:lt1>
      <a:dk2>
        <a:srgbClr val="637052"/>
      </a:dk2>
      <a:lt2>
        <a:srgbClr val="CCDDEA"/>
      </a:lt2>
      <a:accent1>
        <a:srgbClr val="FF0000"/>
      </a:accent1>
      <a:accent2>
        <a:srgbClr val="000000"/>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5313 Summer Module 6 Presentation 20 21" id="{059F70BF-AD91-5242-9E09-62A9761AA833}" vid="{0CE3C6FD-59E9-9648-A20B-27085C335E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19918</TotalTime>
  <Words>1294</Words>
  <Application>Microsoft Macintosh PowerPoint</Application>
  <PresentationFormat>Widescreen</PresentationFormat>
  <Paragraphs>130</Paragraphs>
  <Slides>19</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Courier New</vt:lpstr>
      <vt:lpstr>Wingdings</vt:lpstr>
      <vt:lpstr>Retrospect</vt:lpstr>
      <vt:lpstr>Courtney Queen, Ph.D.  Fulbright Scholar Rīga Stradiņš University Institute of Public Health  Assistant Professor  Director for Undergraduate Studies Graduate School of Biomedical Sciences Department of Public Health     </vt:lpstr>
      <vt:lpstr>International Relationships &amp; Translational  Actions Toward Health Equity </vt:lpstr>
      <vt:lpstr>Disclosure</vt:lpstr>
      <vt:lpstr>Objectives</vt:lpstr>
      <vt:lpstr>Translational Research Model</vt:lpstr>
      <vt:lpstr>Biomedical Translational Model</vt:lpstr>
      <vt:lpstr>Translational Research &amp; Health Disparities</vt:lpstr>
      <vt:lpstr>Health Disparities Research Framework </vt:lpstr>
      <vt:lpstr>What is Health Equity?</vt:lpstr>
      <vt:lpstr>What are “Health Disparities”?</vt:lpstr>
      <vt:lpstr>Discussion</vt:lpstr>
      <vt:lpstr>Summary</vt:lpstr>
      <vt:lpstr>Translational Research for Health Equity – Buruli Ulcer</vt:lpstr>
      <vt:lpstr>Conclusion - Successful Translational Collaborations</vt:lpstr>
      <vt:lpstr>Just for Fun!</vt:lpstr>
      <vt:lpstr>Food for Thought!</vt:lpstr>
      <vt:lpstr>References</vt:lpstr>
      <vt:lpstr>Thank You! </vt:lpstr>
      <vt:lpstr>PowerPoint Presentation</vt:lpstr>
    </vt:vector>
  </TitlesOfParts>
  <Company>Texas Tech University Health Sciences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Dennis</dc:creator>
  <cp:lastModifiedBy>Courtney Queen</cp:lastModifiedBy>
  <cp:revision>218</cp:revision>
  <cp:lastPrinted>2017-02-27T22:34:24Z</cp:lastPrinted>
  <dcterms:created xsi:type="dcterms:W3CDTF">2016-01-11T21:15:07Z</dcterms:created>
  <dcterms:modified xsi:type="dcterms:W3CDTF">2022-02-17T11:57:35Z</dcterms:modified>
</cp:coreProperties>
</file>