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99" r:id="rId2"/>
    <p:sldId id="292" r:id="rId3"/>
    <p:sldId id="636" r:id="rId4"/>
    <p:sldId id="634" r:id="rId5"/>
    <p:sldId id="648" r:id="rId6"/>
    <p:sldId id="647" r:id="rId7"/>
    <p:sldId id="592" r:id="rId8"/>
    <p:sldId id="649" r:id="rId9"/>
    <p:sldId id="653" r:id="rId10"/>
    <p:sldId id="645" r:id="rId11"/>
    <p:sldId id="654" r:id="rId12"/>
    <p:sldId id="650" r:id="rId13"/>
    <p:sldId id="638" r:id="rId14"/>
    <p:sldId id="651" r:id="rId15"/>
    <p:sldId id="655" r:id="rId16"/>
    <p:sldId id="658" r:id="rId17"/>
    <p:sldId id="657" r:id="rId18"/>
    <p:sldId id="274" r:id="rId19"/>
    <p:sldId id="646" r:id="rId20"/>
    <p:sldId id="275" r:id="rId21"/>
    <p:sldId id="259" r:id="rId22"/>
    <p:sldId id="652" r:id="rId23"/>
    <p:sldId id="277" r:id="rId24"/>
    <p:sldId id="610" r:id="rId25"/>
    <p:sldId id="626" r:id="rId26"/>
    <p:sldId id="617" r:id="rId27"/>
    <p:sldId id="628" r:id="rId28"/>
  </p:sldIdLst>
  <p:sldSz cx="12192000" cy="6858000"/>
  <p:notesSz cx="9312275" cy="70262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46" autoAdjust="0"/>
    <p:restoredTop sz="95230"/>
  </p:normalViewPr>
  <p:slideViewPr>
    <p:cSldViewPr snapToGrid="0">
      <p:cViewPr varScale="1">
        <p:scale>
          <a:sx n="97" d="100"/>
          <a:sy n="97" d="100"/>
        </p:scale>
        <p:origin x="49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6162" cy="352643"/>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5274006" y="0"/>
            <a:ext cx="4036162" cy="352643"/>
          </a:xfrm>
          <a:prstGeom prst="rect">
            <a:avLst/>
          </a:prstGeom>
        </p:spPr>
        <p:txBody>
          <a:bodyPr vert="horz" lIns="92473" tIns="46237" rIns="92473" bIns="46237" rtlCol="0"/>
          <a:lstStyle>
            <a:lvl1pPr algn="r">
              <a:defRPr sz="1200"/>
            </a:lvl1pPr>
          </a:lstStyle>
          <a:p>
            <a:fld id="{BA91A81C-9B47-4D33-AE88-456A14DC1F25}" type="datetimeFigureOut">
              <a:rPr lang="en-US" smtClean="0"/>
              <a:t>3/3/22</a:t>
            </a:fld>
            <a:endParaRPr lang="en-US"/>
          </a:p>
        </p:txBody>
      </p:sp>
      <p:sp>
        <p:nvSpPr>
          <p:cNvPr id="4" name="Footer Placeholder 3"/>
          <p:cNvSpPr>
            <a:spLocks noGrp="1"/>
          </p:cNvSpPr>
          <p:nvPr>
            <p:ph type="ftr" sz="quarter" idx="2"/>
          </p:nvPr>
        </p:nvSpPr>
        <p:spPr>
          <a:xfrm>
            <a:off x="3" y="6673633"/>
            <a:ext cx="4036162" cy="35264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5274006" y="6673633"/>
            <a:ext cx="4036162" cy="352643"/>
          </a:xfrm>
          <a:prstGeom prst="rect">
            <a:avLst/>
          </a:prstGeom>
        </p:spPr>
        <p:txBody>
          <a:bodyPr vert="horz" lIns="92473" tIns="46237" rIns="92473" bIns="46237" rtlCol="0" anchor="b"/>
          <a:lstStyle>
            <a:lvl1pPr algn="r">
              <a:defRPr sz="1200"/>
            </a:lvl1pPr>
          </a:lstStyle>
          <a:p>
            <a:fld id="{E7FA725E-5DC8-4134-9C32-8EA2394CE6DC}" type="slidenum">
              <a:rPr lang="en-US" smtClean="0"/>
              <a:t>‹#›</a:t>
            </a:fld>
            <a:endParaRPr lang="en-US"/>
          </a:p>
        </p:txBody>
      </p:sp>
    </p:spTree>
    <p:extLst>
      <p:ext uri="{BB962C8B-B14F-4D97-AF65-F5344CB8AC3E}">
        <p14:creationId xmlns:p14="http://schemas.microsoft.com/office/powerpoint/2010/main" val="4022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5274802" y="0"/>
            <a:ext cx="4035319" cy="352534"/>
          </a:xfrm>
          <a:prstGeom prst="rect">
            <a:avLst/>
          </a:prstGeom>
        </p:spPr>
        <p:txBody>
          <a:bodyPr vert="horz" lIns="92473" tIns="46237" rIns="92473" bIns="46237" rtlCol="0"/>
          <a:lstStyle>
            <a:lvl1pPr algn="r">
              <a:defRPr sz="1200"/>
            </a:lvl1pPr>
          </a:lstStyle>
          <a:p>
            <a:fld id="{A6273FED-6EDF-457B-AF91-FBE29F16B81F}" type="datetimeFigureOut">
              <a:rPr lang="en-US" smtClean="0"/>
              <a:t>3/3/22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931228" y="3381397"/>
            <a:ext cx="7449820" cy="2766596"/>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2473" tIns="46237" rIns="92473" bIns="46237" rtlCol="0" anchor="b"/>
          <a:lstStyle>
            <a:lvl1pPr algn="r">
              <a:defRPr sz="1200"/>
            </a:lvl1pPr>
          </a:lstStyle>
          <a:p>
            <a:fld id="{BC27A673-0F58-4964-BA29-B4AAEFB528B0}" type="slidenum">
              <a:rPr lang="en-US" smtClean="0"/>
              <a:t>‹#›</a:t>
            </a:fld>
            <a:endParaRPr lang="en-US"/>
          </a:p>
        </p:txBody>
      </p:sp>
    </p:spTree>
    <p:extLst>
      <p:ext uri="{BB962C8B-B14F-4D97-AF65-F5344CB8AC3E}">
        <p14:creationId xmlns:p14="http://schemas.microsoft.com/office/powerpoint/2010/main" val="164686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5</a:t>
            </a:fld>
            <a:endParaRPr lang="en-US"/>
          </a:p>
        </p:txBody>
      </p:sp>
    </p:spTree>
    <p:extLst>
      <p:ext uri="{BB962C8B-B14F-4D97-AF65-F5344CB8AC3E}">
        <p14:creationId xmlns:p14="http://schemas.microsoft.com/office/powerpoint/2010/main" val="276727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19</a:t>
            </a:fld>
            <a:endParaRPr lang="en-US"/>
          </a:p>
        </p:txBody>
      </p:sp>
    </p:spTree>
    <p:extLst>
      <p:ext uri="{BB962C8B-B14F-4D97-AF65-F5344CB8AC3E}">
        <p14:creationId xmlns:p14="http://schemas.microsoft.com/office/powerpoint/2010/main" val="118150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21</a:t>
            </a:fld>
            <a:endParaRPr lang="en-US"/>
          </a:p>
        </p:txBody>
      </p:sp>
    </p:spTree>
    <p:extLst>
      <p:ext uri="{BB962C8B-B14F-4D97-AF65-F5344CB8AC3E}">
        <p14:creationId xmlns:p14="http://schemas.microsoft.com/office/powerpoint/2010/main" val="208716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22</a:t>
            </a:fld>
            <a:endParaRPr lang="en-US"/>
          </a:p>
        </p:txBody>
      </p:sp>
    </p:spTree>
    <p:extLst>
      <p:ext uri="{BB962C8B-B14F-4D97-AF65-F5344CB8AC3E}">
        <p14:creationId xmlns:p14="http://schemas.microsoft.com/office/powerpoint/2010/main" val="19552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40: Food for Thought!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more sources, but I have also added them directly to Sakai as a document titled: Module Outline. Go ahead and download this document for your reference.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24</a:t>
            </a:fld>
            <a:endParaRPr lang="en-US"/>
          </a:p>
        </p:txBody>
      </p:sp>
    </p:spTree>
    <p:extLst>
      <p:ext uri="{BB962C8B-B14F-4D97-AF65-F5344CB8AC3E}">
        <p14:creationId xmlns:p14="http://schemas.microsoft.com/office/powerpoint/2010/main" val="158443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41: References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References for this Module is your textbook, Introduction to Public Health.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27A673-0F58-4964-BA29-B4AAEFB528B0}" type="slidenum">
              <a:rPr lang="en-US" smtClean="0"/>
              <a:t>25</a:t>
            </a:fld>
            <a:endParaRPr lang="en-US"/>
          </a:p>
        </p:txBody>
      </p:sp>
    </p:spTree>
    <p:extLst>
      <p:ext uri="{BB962C8B-B14F-4D97-AF65-F5344CB8AC3E}">
        <p14:creationId xmlns:p14="http://schemas.microsoft.com/office/powerpoint/2010/main" val="101604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42: Thank You!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If you have any questions, please feel free to reach out to me. You can find my contact information here, on this slide, and it is also on the syllabus.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think that you might be interested in the Social and Behavioral Sciences professionally, then I have added a few good videos that explore the knowledge, skills, and abilities of someone who works as a social scientist in public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as a part of your Master’s in Public Health, you will take the course, Introduction to the Social and Behavioral Sciences. This course will give you a more in-depth experience about the theory and methods in the social sciences as they apply to public health, the tools and tricks, of the trade, and it is a course that I think you will find both fascinating and intriguing.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26</a:t>
            </a:fld>
            <a:endParaRPr lang="en-US"/>
          </a:p>
        </p:txBody>
      </p:sp>
    </p:spTree>
    <p:extLst>
      <p:ext uri="{BB962C8B-B14F-4D97-AF65-F5344CB8AC3E}">
        <p14:creationId xmlns:p14="http://schemas.microsoft.com/office/powerpoint/2010/main" val="346871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Slide 32: Final Slide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27A673-0F58-4964-BA29-B4AAEFB528B0}" type="slidenum">
              <a:rPr lang="en-US" smtClean="0"/>
              <a:t>27</a:t>
            </a:fld>
            <a:endParaRPr lang="en-US"/>
          </a:p>
        </p:txBody>
      </p:sp>
    </p:spTree>
    <p:extLst>
      <p:ext uri="{BB962C8B-B14F-4D97-AF65-F5344CB8AC3E}">
        <p14:creationId xmlns:p14="http://schemas.microsoft.com/office/powerpoint/2010/main" val="405155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6</a:t>
            </a:fld>
            <a:endParaRPr lang="en-US"/>
          </a:p>
        </p:txBody>
      </p:sp>
    </p:spTree>
    <p:extLst>
      <p:ext uri="{BB962C8B-B14F-4D97-AF65-F5344CB8AC3E}">
        <p14:creationId xmlns:p14="http://schemas.microsoft.com/office/powerpoint/2010/main" val="108031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8</a:t>
            </a:fld>
            <a:endParaRPr lang="en-US"/>
          </a:p>
        </p:txBody>
      </p:sp>
    </p:spTree>
    <p:extLst>
      <p:ext uri="{BB962C8B-B14F-4D97-AF65-F5344CB8AC3E}">
        <p14:creationId xmlns:p14="http://schemas.microsoft.com/office/powerpoint/2010/main" val="377451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9</a:t>
            </a:fld>
            <a:endParaRPr lang="en-US"/>
          </a:p>
        </p:txBody>
      </p:sp>
    </p:spTree>
    <p:extLst>
      <p:ext uri="{BB962C8B-B14F-4D97-AF65-F5344CB8AC3E}">
        <p14:creationId xmlns:p14="http://schemas.microsoft.com/office/powerpoint/2010/main" val="236616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11</a:t>
            </a:fld>
            <a:endParaRPr lang="en-US"/>
          </a:p>
        </p:txBody>
      </p:sp>
    </p:spTree>
    <p:extLst>
      <p:ext uri="{BB962C8B-B14F-4D97-AF65-F5344CB8AC3E}">
        <p14:creationId xmlns:p14="http://schemas.microsoft.com/office/powerpoint/2010/main" val="60880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12</a:t>
            </a:fld>
            <a:endParaRPr lang="en-US"/>
          </a:p>
        </p:txBody>
      </p:sp>
    </p:spTree>
    <p:extLst>
      <p:ext uri="{BB962C8B-B14F-4D97-AF65-F5344CB8AC3E}">
        <p14:creationId xmlns:p14="http://schemas.microsoft.com/office/powerpoint/2010/main" val="66400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13</a:t>
            </a:fld>
            <a:endParaRPr lang="en-US"/>
          </a:p>
        </p:txBody>
      </p:sp>
    </p:spTree>
    <p:extLst>
      <p:ext uri="{BB962C8B-B14F-4D97-AF65-F5344CB8AC3E}">
        <p14:creationId xmlns:p14="http://schemas.microsoft.com/office/powerpoint/2010/main" val="119883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14</a:t>
            </a:fld>
            <a:endParaRPr lang="en-US"/>
          </a:p>
        </p:txBody>
      </p:sp>
    </p:spTree>
    <p:extLst>
      <p:ext uri="{BB962C8B-B14F-4D97-AF65-F5344CB8AC3E}">
        <p14:creationId xmlns:p14="http://schemas.microsoft.com/office/powerpoint/2010/main" val="186304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15</a:t>
            </a:fld>
            <a:endParaRPr lang="en-US"/>
          </a:p>
        </p:txBody>
      </p:sp>
    </p:spTree>
    <p:extLst>
      <p:ext uri="{BB962C8B-B14F-4D97-AF65-F5344CB8AC3E}">
        <p14:creationId xmlns:p14="http://schemas.microsoft.com/office/powerpoint/2010/main" val="168702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16800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0054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3314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6193-6786-4355-A452-8889E6778AC9}"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6193-6786-4355-A452-8889E6778AC9}"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4223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66193-6786-4355-A452-8889E6778AC9}" type="datetimeFigureOut">
              <a:rPr lang="en-US" smtClean="0"/>
              <a:t>3/3/22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2715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66193-6786-4355-A452-8889E6778AC9}"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756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66193-6786-4355-A452-8889E6778AC9}" type="datetimeFigureOut">
              <a:rPr lang="en-US" smtClean="0"/>
              <a:t>3/3/22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0539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66193-6786-4355-A452-8889E6778AC9}" type="datetimeFigureOut">
              <a:rPr lang="en-US" smtClean="0"/>
              <a:t>3/3/22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4AB1DD-A2BC-491E-B4E4-E92B1A955269}" type="slidenum">
              <a:rPr lang="en-US" smtClean="0"/>
              <a:t>‹#›</a:t>
            </a:fld>
            <a:endParaRPr lang="en-US"/>
          </a:p>
        </p:txBody>
      </p:sp>
    </p:spTree>
    <p:extLst>
      <p:ext uri="{BB962C8B-B14F-4D97-AF65-F5344CB8AC3E}">
        <p14:creationId xmlns:p14="http://schemas.microsoft.com/office/powerpoint/2010/main" val="275577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6193-6786-4355-A452-8889E6778AC9}"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9258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66193-6786-4355-A452-8889E6778AC9}" type="datetimeFigureOut">
              <a:rPr lang="en-US" smtClean="0"/>
              <a:t>3/3/22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4AB1DD-A2BC-491E-B4E4-E92B1A9552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51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rengtheninghealthsystems.b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oi.org/10.1007/s10903-010-9337-5"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mailto:Courtney.queen@rsu.lv" TargetMode="Externa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courtney.m.queen@ttuhsc.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SC Title P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105"/>
            <a:ext cx="12192000" cy="52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989353" y="2752332"/>
            <a:ext cx="7513638" cy="3487002"/>
          </a:xfrm>
        </p:spPr>
        <p:txBody>
          <a:bodyPr>
            <a:normAutofit fontScale="90000"/>
          </a:bodyPr>
          <a:lstStyle/>
          <a:p>
            <a:r>
              <a:rPr lang="en-US" altLang="x-none" sz="3600" dirty="0">
                <a:solidFill>
                  <a:schemeClr val="bg1"/>
                </a:solidFill>
                <a:cs typeface="Times New Roman" panose="02020603050405020304" pitchFamily="18" charset="0"/>
              </a:rPr>
              <a:t>Courtney Queen, Ph.D.</a:t>
            </a: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r>
              <a:rPr lang="lv-LV" sz="2000" i="1" dirty="0">
                <a:solidFill>
                  <a:schemeClr val="bg1"/>
                </a:solidFill>
              </a:rPr>
              <a:t>Fulbright Scholar</a:t>
            </a:r>
            <a:br>
              <a:rPr lang="lv-LV" sz="2000" dirty="0">
                <a:solidFill>
                  <a:schemeClr val="bg1"/>
                </a:solidFill>
              </a:rPr>
            </a:br>
            <a:r>
              <a:rPr lang="lv-LV" sz="2000" dirty="0">
                <a:solidFill>
                  <a:schemeClr val="bg1"/>
                </a:solidFill>
              </a:rPr>
              <a:t>Rīga Stradiņš University</a:t>
            </a:r>
            <a:br>
              <a:rPr lang="lv-LV" sz="2000" dirty="0">
                <a:solidFill>
                  <a:schemeClr val="bg1"/>
                </a:solidFill>
              </a:rPr>
            </a:br>
            <a:r>
              <a:rPr lang="lv-LV" sz="2000" dirty="0">
                <a:solidFill>
                  <a:schemeClr val="bg1"/>
                </a:solidFill>
              </a:rPr>
              <a:t>Institute of Public Health</a:t>
            </a:r>
            <a:br>
              <a:rPr lang="lv-LV" sz="2000" dirty="0">
                <a:solidFill>
                  <a:schemeClr val="bg1"/>
                </a:solidFill>
              </a:rPr>
            </a:br>
            <a:br>
              <a:rPr lang="lv-LV" sz="2000" dirty="0">
                <a:solidFill>
                  <a:schemeClr val="bg1"/>
                </a:solidFill>
              </a:rPr>
            </a:br>
            <a:r>
              <a:rPr lang="en-US" sz="2000" dirty="0">
                <a:solidFill>
                  <a:schemeClr val="bg1"/>
                </a:solidFill>
              </a:rPr>
              <a:t>Assistant Professor </a:t>
            </a:r>
            <a:br>
              <a:rPr lang="en-US" sz="2000" dirty="0">
                <a:solidFill>
                  <a:schemeClr val="bg1"/>
                </a:solidFill>
              </a:rPr>
            </a:br>
            <a:r>
              <a:rPr lang="en-US" sz="2000" dirty="0">
                <a:solidFill>
                  <a:schemeClr val="bg1"/>
                </a:solidFill>
              </a:rPr>
              <a:t>Director for Undergraduate Studies</a:t>
            </a:r>
            <a:br>
              <a:rPr lang="en-US" sz="2000" dirty="0">
                <a:solidFill>
                  <a:schemeClr val="bg1"/>
                </a:solidFill>
              </a:rPr>
            </a:br>
            <a:r>
              <a:rPr lang="en-US" sz="2000" dirty="0">
                <a:solidFill>
                  <a:schemeClr val="bg1"/>
                </a:solidFill>
              </a:rPr>
              <a:t>Graduate School of Biomedical Sciences</a:t>
            </a:r>
            <a:br>
              <a:rPr lang="en-US" sz="2000" dirty="0">
                <a:solidFill>
                  <a:schemeClr val="bg1"/>
                </a:solidFill>
              </a:rPr>
            </a:br>
            <a:r>
              <a:rPr lang="en-US" sz="2000" dirty="0">
                <a:solidFill>
                  <a:schemeClr val="bg1"/>
                </a:solidFill>
              </a:rPr>
              <a:t>Department of Public Health</a:t>
            </a:r>
            <a:br>
              <a:rPr lang="lv-LV" dirty="0"/>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endParaRPr lang="en-US" altLang="x-none" sz="1600" dirty="0">
              <a:solidFill>
                <a:schemeClr val="bg1"/>
              </a:solidFill>
              <a:cs typeface="Times New Roman" panose="02020603050405020304" pitchFamily="18" charset="0"/>
            </a:endParaRPr>
          </a:p>
        </p:txBody>
      </p:sp>
      <p:sp>
        <p:nvSpPr>
          <p:cNvPr id="13316" name="Rectangle 4"/>
          <p:cNvSpPr>
            <a:spLocks noGrp="1" noChangeArrowheads="1"/>
          </p:cNvSpPr>
          <p:nvPr>
            <p:ph type="subTitle" idx="1"/>
          </p:nvPr>
        </p:nvSpPr>
        <p:spPr>
          <a:xfrm>
            <a:off x="989353" y="5346855"/>
            <a:ext cx="6400800" cy="860724"/>
          </a:xfrm>
        </p:spPr>
        <p:txBody>
          <a:bodyPr>
            <a:normAutofit fontScale="77500" lnSpcReduction="20000"/>
          </a:bodyPr>
          <a:lstStyle/>
          <a:p>
            <a:r>
              <a:rPr lang="en-US" b="1" dirty="0">
                <a:solidFill>
                  <a:schemeClr val="bg1"/>
                </a:solidFill>
              </a:rPr>
              <a:t>international Relationships &amp; </a:t>
            </a:r>
          </a:p>
          <a:p>
            <a:r>
              <a:rPr lang="en-US" b="1" dirty="0">
                <a:solidFill>
                  <a:schemeClr val="bg1"/>
                </a:solidFill>
              </a:rPr>
              <a:t>Translational Actions Toward Health Equity</a:t>
            </a:r>
            <a:r>
              <a:rPr lang="en-US" sz="1800" dirty="0">
                <a:solidFill>
                  <a:schemeClr val="bg1"/>
                </a:solidFill>
              </a:rPr>
              <a:t> </a:t>
            </a:r>
            <a:endParaRPr lang="en-US" altLang="x-none" sz="1800" i="1" dirty="0">
              <a:solidFill>
                <a:schemeClr val="bg1"/>
              </a:solidFill>
            </a:endParaRPr>
          </a:p>
        </p:txBody>
      </p:sp>
      <p:pic>
        <p:nvPicPr>
          <p:cNvPr id="13317" name="Picture 6" descr="SON_Academic_LUB-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10" y="-4015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D33795B-3B0E-A946-AC4E-703C0C42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609" y="5674179"/>
            <a:ext cx="1905000" cy="1066800"/>
          </a:xfrm>
          <a:prstGeom prst="rect">
            <a:avLst/>
          </a:prstGeom>
        </p:spPr>
      </p:pic>
      <p:pic>
        <p:nvPicPr>
          <p:cNvPr id="2" name="Picture 1">
            <a:extLst>
              <a:ext uri="{FF2B5EF4-FFF2-40B4-BE49-F238E27FC236}">
                <a16:creationId xmlns:a16="http://schemas.microsoft.com/office/drawing/2014/main" id="{1BEF98D5-860F-054A-A938-9ACBA58ECDF7}"/>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636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Multi-focused Approaches</a:t>
            </a:r>
          </a:p>
        </p:txBody>
      </p:sp>
      <p:sp>
        <p:nvSpPr>
          <p:cNvPr id="3" name="Subtitle 2"/>
          <p:cNvSpPr>
            <a:spLocks noGrp="1"/>
          </p:cNvSpPr>
          <p:nvPr>
            <p:ph type="subTitle" idx="1"/>
          </p:nvPr>
        </p:nvSpPr>
        <p:spPr/>
        <p:txBody>
          <a:bodyPr/>
          <a:lstStyle/>
          <a:p>
            <a:r>
              <a:rPr lang="en-US" dirty="0"/>
              <a:t>Life Course Perspective, points on translational research</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81666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80533" y="227121"/>
            <a:ext cx="10058400" cy="1450757"/>
          </a:xfrm>
        </p:spPr>
        <p:txBody>
          <a:bodyPr/>
          <a:lstStyle/>
          <a:p>
            <a:pPr marL="201168" lvl="1" indent="0">
              <a:buNone/>
            </a:pPr>
            <a:r>
              <a:rPr lang="en-US" sz="3800" dirty="0">
                <a:latin typeface="+mj-lt"/>
              </a:rPr>
              <a:t>C. The Pathways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8" name="Picture 7">
            <a:extLst>
              <a:ext uri="{FF2B5EF4-FFF2-40B4-BE49-F238E27FC236}">
                <a16:creationId xmlns:a16="http://schemas.microsoft.com/office/drawing/2014/main" id="{C6A5D7DC-A911-BD48-89E2-FA35D9AE4E5E}"/>
              </a:ext>
            </a:extLst>
          </p:cNvPr>
          <p:cNvPicPr>
            <a:picLocks noChangeAspect="1"/>
          </p:cNvPicPr>
          <p:nvPr/>
        </p:nvPicPr>
        <p:blipFill>
          <a:blip r:embed="rId6"/>
          <a:stretch>
            <a:fillRect/>
          </a:stretch>
        </p:blipFill>
        <p:spPr>
          <a:xfrm>
            <a:off x="2319867" y="2023963"/>
            <a:ext cx="6705600" cy="3801104"/>
          </a:xfrm>
          <a:prstGeom prst="rect">
            <a:avLst/>
          </a:prstGeom>
        </p:spPr>
      </p:pic>
    </p:spTree>
    <p:extLst>
      <p:ext uri="{BB962C8B-B14F-4D97-AF65-F5344CB8AC3E}">
        <p14:creationId xmlns:p14="http://schemas.microsoft.com/office/powerpoint/2010/main" val="138045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Life Course Perspective</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9067CF20-AC21-F84C-8EE4-1553FAC47E52}"/>
              </a:ext>
            </a:extLst>
          </p:cNvPr>
          <p:cNvPicPr>
            <a:picLocks noChangeAspect="1"/>
          </p:cNvPicPr>
          <p:nvPr/>
        </p:nvPicPr>
        <p:blipFill>
          <a:blip r:embed="rId6"/>
          <a:stretch>
            <a:fillRect/>
          </a:stretch>
        </p:blipFill>
        <p:spPr>
          <a:xfrm>
            <a:off x="1097279" y="1936749"/>
            <a:ext cx="8920903" cy="4306395"/>
          </a:xfrm>
          <a:prstGeom prst="rect">
            <a:avLst/>
          </a:prstGeom>
        </p:spPr>
      </p:pic>
    </p:spTree>
    <p:extLst>
      <p:ext uri="{BB962C8B-B14F-4D97-AF65-F5344CB8AC3E}">
        <p14:creationId xmlns:p14="http://schemas.microsoft.com/office/powerpoint/2010/main" val="180867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Life Course Perspective</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A08641C3-EC06-EF40-8262-6957DC2DB32F}"/>
              </a:ext>
            </a:extLst>
          </p:cNvPr>
          <p:cNvPicPr>
            <a:picLocks noChangeAspect="1"/>
          </p:cNvPicPr>
          <p:nvPr/>
        </p:nvPicPr>
        <p:blipFill>
          <a:blip r:embed="rId6"/>
          <a:stretch>
            <a:fillRect/>
          </a:stretch>
        </p:blipFill>
        <p:spPr>
          <a:xfrm>
            <a:off x="1545021" y="2023963"/>
            <a:ext cx="8473162" cy="3903871"/>
          </a:xfrm>
          <a:prstGeom prst="rect">
            <a:avLst/>
          </a:prstGeom>
        </p:spPr>
      </p:pic>
    </p:spTree>
    <p:extLst>
      <p:ext uri="{BB962C8B-B14F-4D97-AF65-F5344CB8AC3E}">
        <p14:creationId xmlns:p14="http://schemas.microsoft.com/office/powerpoint/2010/main" val="420665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4400" dirty="0"/>
              <a:t>Biosocial Dynamics Across the Life Course</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5D0AC773-CD72-944B-AF0D-17FC077CB7E5}"/>
              </a:ext>
            </a:extLst>
          </p:cNvPr>
          <p:cNvPicPr>
            <a:picLocks noChangeAspect="1"/>
          </p:cNvPicPr>
          <p:nvPr/>
        </p:nvPicPr>
        <p:blipFill>
          <a:blip r:embed="rId6"/>
          <a:stretch>
            <a:fillRect/>
          </a:stretch>
        </p:blipFill>
        <p:spPr>
          <a:xfrm>
            <a:off x="1757082" y="1774383"/>
            <a:ext cx="7996518" cy="4354643"/>
          </a:xfrm>
          <a:prstGeom prst="rect">
            <a:avLst/>
          </a:prstGeom>
        </p:spPr>
      </p:pic>
      <p:sp>
        <p:nvSpPr>
          <p:cNvPr id="8" name="TextBox 7">
            <a:extLst>
              <a:ext uri="{FF2B5EF4-FFF2-40B4-BE49-F238E27FC236}">
                <a16:creationId xmlns:a16="http://schemas.microsoft.com/office/drawing/2014/main" id="{477B1F12-4E4D-254B-8861-DD3CCB5E9318}"/>
              </a:ext>
            </a:extLst>
          </p:cNvPr>
          <p:cNvSpPr txBox="1"/>
          <p:nvPr/>
        </p:nvSpPr>
        <p:spPr>
          <a:xfrm>
            <a:off x="1349062" y="5996772"/>
            <a:ext cx="6096000" cy="338554"/>
          </a:xfrm>
          <a:prstGeom prst="rect">
            <a:avLst/>
          </a:prstGeom>
          <a:noFill/>
        </p:spPr>
        <p:txBody>
          <a:bodyPr wrap="square">
            <a:spAutoFit/>
          </a:bodyPr>
          <a:lstStyle/>
          <a:p>
            <a:pPr algn="l"/>
            <a:r>
              <a:rPr lang="en-US" sz="1600" i="0" u="none" strike="noStrike" dirty="0">
                <a:effectLst/>
                <a:latin typeface="+mj-lt"/>
              </a:rPr>
              <a:t>Source: Harris and McDade, 2018</a:t>
            </a:r>
          </a:p>
        </p:txBody>
      </p:sp>
    </p:spTree>
    <p:extLst>
      <p:ext uri="{BB962C8B-B14F-4D97-AF65-F5344CB8AC3E}">
        <p14:creationId xmlns:p14="http://schemas.microsoft.com/office/powerpoint/2010/main" val="59477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80533" y="302151"/>
            <a:ext cx="10058400" cy="1450757"/>
          </a:xfrm>
        </p:spPr>
        <p:txBody>
          <a:bodyPr/>
          <a:lstStyle/>
          <a:p>
            <a:pPr marL="201168" lvl="1" indent="0">
              <a:buNone/>
            </a:pPr>
            <a:r>
              <a:rPr lang="en-US" sz="3800" dirty="0">
                <a:latin typeface="+mj-lt"/>
              </a:rPr>
              <a:t>D. The Interaction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9" name="Picture 8">
            <a:extLst>
              <a:ext uri="{FF2B5EF4-FFF2-40B4-BE49-F238E27FC236}">
                <a16:creationId xmlns:a16="http://schemas.microsoft.com/office/drawing/2014/main" id="{76682042-87F4-EC46-962D-50933690EF48}"/>
              </a:ext>
            </a:extLst>
          </p:cNvPr>
          <p:cNvPicPr>
            <a:picLocks noChangeAspect="1"/>
          </p:cNvPicPr>
          <p:nvPr/>
        </p:nvPicPr>
        <p:blipFill>
          <a:blip r:embed="rId6"/>
          <a:stretch>
            <a:fillRect/>
          </a:stretch>
        </p:blipFill>
        <p:spPr>
          <a:xfrm>
            <a:off x="2387601" y="1920651"/>
            <a:ext cx="6587066" cy="4141481"/>
          </a:xfrm>
          <a:prstGeom prst="rect">
            <a:avLst/>
          </a:prstGeom>
        </p:spPr>
      </p:pic>
    </p:spTree>
    <p:extLst>
      <p:ext uri="{BB962C8B-B14F-4D97-AF65-F5344CB8AC3E}">
        <p14:creationId xmlns:p14="http://schemas.microsoft.com/office/powerpoint/2010/main" val="217238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Summary</a:t>
            </a:r>
          </a:p>
        </p:txBody>
      </p:sp>
      <p:sp>
        <p:nvSpPr>
          <p:cNvPr id="4099" name="Rectangle 3"/>
          <p:cNvSpPr>
            <a:spLocks noGrp="1" noChangeArrowheads="1"/>
          </p:cNvSpPr>
          <p:nvPr>
            <p:ph idx="1"/>
          </p:nvPr>
        </p:nvSpPr>
        <p:spPr/>
        <p:txBody>
          <a:bodyPr>
            <a:normAutofit fontScale="92500" lnSpcReduction="10000"/>
          </a:bodyPr>
          <a:lstStyle/>
          <a:p>
            <a:r>
              <a:rPr lang="en-US" sz="3200" dirty="0">
                <a:latin typeface="+mj-lt"/>
              </a:rPr>
              <a:t>Describe various frameworks and theories for addressing health disparities, including: </a:t>
            </a:r>
          </a:p>
          <a:p>
            <a:endParaRPr lang="en-US" sz="1800" dirty="0">
              <a:latin typeface="+mj-lt"/>
            </a:endParaRPr>
          </a:p>
          <a:p>
            <a:pPr lvl="1">
              <a:buClr>
                <a:schemeClr val="tx1"/>
              </a:buClr>
              <a:buFont typeface="Arial" panose="020B0604020202020204" pitchFamily="34" charset="0"/>
              <a:buChar char="•"/>
            </a:pPr>
            <a:r>
              <a:rPr lang="en-US" sz="3000" dirty="0">
                <a:latin typeface="+mj-lt"/>
              </a:rPr>
              <a:t>Single-focused conceptual approaches based on consideration of healthcare, law and policy, biology, or social/environmental factors, and </a:t>
            </a:r>
          </a:p>
          <a:p>
            <a:pPr lvl="1">
              <a:buClr>
                <a:schemeClr val="tx1"/>
              </a:buClr>
              <a:buFont typeface="Arial" panose="020B0604020202020204" pitchFamily="34" charset="0"/>
              <a:buChar char="•"/>
            </a:pPr>
            <a:r>
              <a:rPr lang="en-US" sz="3000" dirty="0">
                <a:latin typeface="+mj-lt"/>
              </a:rPr>
              <a:t>Multi-focused conceptual approaches based on consideration of life course, human development and non-biological pathways.</a:t>
            </a:r>
          </a:p>
          <a:p>
            <a:pPr lvl="1">
              <a:buClr>
                <a:schemeClr val="tx1"/>
              </a:buClr>
              <a:buFont typeface="Arial" panose="020B0604020202020204" pitchFamily="34" charset="0"/>
              <a:buChar char="•"/>
            </a:pPr>
            <a:endParaRPr lang="en-US" sz="3000" dirty="0">
              <a:latin typeface="+mj-lt"/>
            </a:endParaRPr>
          </a:p>
          <a:p>
            <a:pPr lvl="1">
              <a:buClr>
                <a:schemeClr val="tx1"/>
              </a:buClr>
              <a:buFont typeface="Wingdings" pitchFamily="2" charset="2"/>
              <a:buChar char="Ø"/>
            </a:pPr>
            <a:r>
              <a:rPr lang="en-US" sz="3000" dirty="0">
                <a:latin typeface="+mj-lt"/>
              </a:rPr>
              <a:t> Practical Application</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57358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 Application</a:t>
            </a:r>
          </a:p>
        </p:txBody>
      </p:sp>
      <p:sp>
        <p:nvSpPr>
          <p:cNvPr id="3" name="Subtitle 2"/>
          <p:cNvSpPr>
            <a:spLocks noGrp="1"/>
          </p:cNvSpPr>
          <p:nvPr>
            <p:ph type="subTitle" idx="1"/>
          </p:nvPr>
        </p:nvSpPr>
        <p:spPr/>
        <p:txBody>
          <a:bodyPr>
            <a:normAutofit/>
          </a:bodyPr>
          <a:lstStyle/>
          <a:p>
            <a:r>
              <a:rPr lang="en-US" dirty="0"/>
              <a:t>Behavioral model for vulnerable populations (BMVP)</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173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4400" dirty="0"/>
              <a:t>RQ: Do inequities exist in a public system?</a:t>
            </a:r>
          </a:p>
        </p:txBody>
      </p:sp>
      <p:sp>
        <p:nvSpPr>
          <p:cNvPr id="19459" name="Rectangle 3"/>
          <p:cNvSpPr>
            <a:spLocks noGrp="1" noChangeArrowheads="1"/>
          </p:cNvSpPr>
          <p:nvPr>
            <p:ph idx="1"/>
          </p:nvPr>
        </p:nvSpPr>
        <p:spPr>
          <a:xfrm>
            <a:off x="1097280" y="1920651"/>
            <a:ext cx="10058400" cy="4023360"/>
          </a:xfrm>
        </p:spPr>
        <p:txBody>
          <a:bodyPr>
            <a:normAutofit/>
          </a:bodyPr>
          <a:lstStyle/>
          <a:p>
            <a:pPr eaLnBrk="1" hangingPunct="1"/>
            <a:r>
              <a:rPr lang="en-US" sz="3200" i="1" dirty="0"/>
              <a:t>Null hypothesis: </a:t>
            </a:r>
            <a:r>
              <a:rPr lang="en-US" sz="3200" dirty="0"/>
              <a:t>No healthcare disparities exist in a publically-funded, safety-net healthcare network</a:t>
            </a:r>
          </a:p>
          <a:p>
            <a:r>
              <a:rPr lang="en-US" sz="3200" i="1" dirty="0"/>
              <a:t>Model: </a:t>
            </a:r>
            <a:r>
              <a:rPr lang="en-US" sz="3200" dirty="0"/>
              <a:t>Behavioral Model for Vulnerable Populations</a:t>
            </a:r>
          </a:p>
          <a:p>
            <a:pPr eaLnBrk="1" hangingPunct="1"/>
            <a:r>
              <a:rPr lang="en-US" sz="3200" i="1" dirty="0"/>
              <a:t>Methodology: </a:t>
            </a:r>
            <a:r>
              <a:rPr lang="en-US" sz="3200" dirty="0"/>
              <a:t>Primary data collection using survey methods and instrument design using standardized measures of access to healthcare. N= 1,048.</a:t>
            </a:r>
          </a:p>
          <a:p>
            <a:pPr eaLnBrk="1" hangingPunct="1"/>
            <a:r>
              <a:rPr lang="en-US" sz="3200" i="1" dirty="0"/>
              <a:t>Analysis: </a:t>
            </a:r>
            <a:r>
              <a:rPr lang="en-US" sz="3200" dirty="0"/>
              <a:t>Descriptive statistics, Hierarchal logistic regression </a:t>
            </a:r>
          </a:p>
          <a:p>
            <a:pPr eaLnBrk="1" hangingPunct="1"/>
            <a:endParaRPr lang="en-US" sz="3200" dirty="0"/>
          </a:p>
          <a:p>
            <a:pPr eaLnBrk="1" hangingPunct="1"/>
            <a:endParaRPr lang="en-US" sz="3200" dirty="0"/>
          </a:p>
        </p:txBody>
      </p:sp>
      <p:pic>
        <p:nvPicPr>
          <p:cNvPr id="4" name="Picture 6" descr="SON_Academic_LUB-02.png">
            <a:extLst>
              <a:ext uri="{FF2B5EF4-FFF2-40B4-BE49-F238E27FC236}">
                <a16:creationId xmlns:a16="http://schemas.microsoft.com/office/drawing/2014/main" id="{A9917FC5-6B0F-1842-9B85-B4A959D750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913C02-3D5F-C844-A7B5-7A719AAD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0A33B3BA-F807-3F40-B033-115D554A5130}"/>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98312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4400" dirty="0"/>
              <a:t>Behavioral Model for Vulnerable Populations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graphicFrame>
        <p:nvGraphicFramePr>
          <p:cNvPr id="5" name="Table 4">
            <a:extLst>
              <a:ext uri="{FF2B5EF4-FFF2-40B4-BE49-F238E27FC236}">
                <a16:creationId xmlns:a16="http://schemas.microsoft.com/office/drawing/2014/main" id="{DC650FBC-D84A-B841-9484-BAE76C666428}"/>
              </a:ext>
            </a:extLst>
          </p:cNvPr>
          <p:cNvGraphicFramePr>
            <a:graphicFrameLocks noGrp="1"/>
          </p:cNvGraphicFramePr>
          <p:nvPr>
            <p:extLst>
              <p:ext uri="{D42A27DB-BD31-4B8C-83A1-F6EECF244321}">
                <p14:modId xmlns:p14="http://schemas.microsoft.com/office/powerpoint/2010/main" val="3917306792"/>
              </p:ext>
            </p:extLst>
          </p:nvPr>
        </p:nvGraphicFramePr>
        <p:xfrm>
          <a:off x="1227551" y="1920651"/>
          <a:ext cx="8571542" cy="4073618"/>
        </p:xfrm>
        <a:graphic>
          <a:graphicData uri="http://schemas.openxmlformats.org/drawingml/2006/table">
            <a:tbl>
              <a:tblPr firstRow="1" firstCol="1" bandRow="1">
                <a:tableStyleId>{10A1B5D5-9B99-4C35-A422-299274C87663}</a:tableStyleId>
              </a:tblPr>
              <a:tblGrid>
                <a:gridCol w="2142426">
                  <a:extLst>
                    <a:ext uri="{9D8B030D-6E8A-4147-A177-3AD203B41FA5}">
                      <a16:colId xmlns:a16="http://schemas.microsoft.com/office/drawing/2014/main" val="2226393408"/>
                    </a:ext>
                  </a:extLst>
                </a:gridCol>
                <a:gridCol w="2142426">
                  <a:extLst>
                    <a:ext uri="{9D8B030D-6E8A-4147-A177-3AD203B41FA5}">
                      <a16:colId xmlns:a16="http://schemas.microsoft.com/office/drawing/2014/main" val="947228124"/>
                    </a:ext>
                  </a:extLst>
                </a:gridCol>
                <a:gridCol w="2143345">
                  <a:extLst>
                    <a:ext uri="{9D8B030D-6E8A-4147-A177-3AD203B41FA5}">
                      <a16:colId xmlns:a16="http://schemas.microsoft.com/office/drawing/2014/main" val="1498824287"/>
                    </a:ext>
                  </a:extLst>
                </a:gridCol>
                <a:gridCol w="2143345">
                  <a:extLst>
                    <a:ext uri="{9D8B030D-6E8A-4147-A177-3AD203B41FA5}">
                      <a16:colId xmlns:a16="http://schemas.microsoft.com/office/drawing/2014/main" val="1248744009"/>
                    </a:ext>
                  </a:extLst>
                </a:gridCol>
              </a:tblGrid>
              <a:tr h="228335">
                <a:tc>
                  <a:txBody>
                    <a:bodyPr/>
                    <a:lstStyle/>
                    <a:p>
                      <a:pPr marL="0" marR="0" algn="ctr">
                        <a:lnSpc>
                          <a:spcPct val="100000"/>
                        </a:lnSpc>
                        <a:spcBef>
                          <a:spcPts val="0"/>
                        </a:spcBef>
                        <a:spcAft>
                          <a:spcPts val="0"/>
                        </a:spcAft>
                      </a:pPr>
                      <a:r>
                        <a:rPr lang="en-US" sz="1100" dirty="0">
                          <a:effectLst/>
                        </a:rPr>
                        <a:t>Predisposing Domain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Enabling Domain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Health Need Domain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Utilization/Access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334462472"/>
                  </a:ext>
                </a:extLst>
              </a:tr>
              <a:tr h="305613">
                <a:tc>
                  <a:txBody>
                    <a:bodyPr/>
                    <a:lstStyle/>
                    <a:p>
                      <a:pPr marL="0" marR="0" algn="ctr">
                        <a:lnSpc>
                          <a:spcPct val="100000"/>
                        </a:lnSpc>
                        <a:spcBef>
                          <a:spcPts val="0"/>
                        </a:spcBef>
                        <a:spcAft>
                          <a:spcPts val="0"/>
                        </a:spcAft>
                      </a:pPr>
                      <a:r>
                        <a:rPr lang="en-US" sz="1100" b="0" u="sng" dirty="0">
                          <a:effectLst/>
                        </a:rPr>
                        <a:t>Traditional Variables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u="sng">
                          <a:effectLst/>
                        </a:rPr>
                        <a:t>Traditional Variables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Self-Reported Health</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1. Problems accessing healthcare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981779626"/>
                  </a:ext>
                </a:extLst>
              </a:tr>
              <a:tr h="228335">
                <a:tc>
                  <a:txBody>
                    <a:bodyPr/>
                    <a:lstStyle/>
                    <a:p>
                      <a:pPr marL="0" marR="0">
                        <a:lnSpc>
                          <a:spcPct val="100000"/>
                        </a:lnSpc>
                        <a:spcBef>
                          <a:spcPts val="0"/>
                        </a:spcBef>
                        <a:spcAft>
                          <a:spcPts val="0"/>
                        </a:spcAft>
                      </a:pPr>
                      <a:r>
                        <a:rPr lang="en-US" sz="1100" b="0" dirty="0">
                          <a:effectLst/>
                        </a:rPr>
                        <a:t>Age</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Employment Status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2. Emergency department use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74335277"/>
                  </a:ext>
                </a:extLst>
              </a:tr>
              <a:tr h="494885">
                <a:tc>
                  <a:txBody>
                    <a:bodyPr/>
                    <a:lstStyle/>
                    <a:p>
                      <a:pPr marL="0" marR="0">
                        <a:lnSpc>
                          <a:spcPct val="100000"/>
                        </a:lnSpc>
                        <a:spcBef>
                          <a:spcPts val="0"/>
                        </a:spcBef>
                        <a:spcAft>
                          <a:spcPts val="0"/>
                        </a:spcAft>
                      </a:pPr>
                      <a:r>
                        <a:rPr lang="en-US" sz="1100" b="0" dirty="0">
                          <a:effectLst/>
                        </a:rPr>
                        <a:t>Gender</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Insurance Coverage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3. Problems accessing prescription medications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110060966"/>
                  </a:ext>
                </a:extLst>
              </a:tr>
              <a:tr h="494885">
                <a:tc>
                  <a:txBody>
                    <a:bodyPr/>
                    <a:lstStyle/>
                    <a:p>
                      <a:pPr marL="0" marR="0">
                        <a:lnSpc>
                          <a:spcPct val="100000"/>
                        </a:lnSpc>
                        <a:spcBef>
                          <a:spcPts val="0"/>
                        </a:spcBef>
                        <a:spcAft>
                          <a:spcPts val="0"/>
                        </a:spcAft>
                      </a:pPr>
                      <a:r>
                        <a:rPr lang="en-US" sz="1100" b="0" dirty="0">
                          <a:effectLst/>
                        </a:rPr>
                        <a:t>Marital Status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No Insurance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4. Forgoing healthcare to meet other basic needs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761902605"/>
                  </a:ext>
                </a:extLst>
              </a:tr>
              <a:tr h="228335">
                <a:tc>
                  <a:txBody>
                    <a:bodyPr/>
                    <a:lstStyle/>
                    <a:p>
                      <a:pPr marL="0" marR="0">
                        <a:lnSpc>
                          <a:spcPct val="100000"/>
                        </a:lnSpc>
                        <a:spcBef>
                          <a:spcPts val="0"/>
                        </a:spcBef>
                        <a:spcAft>
                          <a:spcPts val="0"/>
                        </a:spcAft>
                      </a:pPr>
                      <a:r>
                        <a:rPr lang="en-US" sz="1100" b="0" dirty="0">
                          <a:effectLst/>
                        </a:rPr>
                        <a:t> </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Usual Source of Care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63039547"/>
                  </a:ext>
                </a:extLst>
              </a:tr>
              <a:tr h="228335">
                <a:tc>
                  <a:txBody>
                    <a:bodyPr/>
                    <a:lstStyle/>
                    <a:p>
                      <a:pPr marL="0" marR="0" algn="ctr">
                        <a:lnSpc>
                          <a:spcPct val="100000"/>
                        </a:lnSpc>
                        <a:spcBef>
                          <a:spcPts val="0"/>
                        </a:spcBef>
                        <a:spcAft>
                          <a:spcPts val="0"/>
                        </a:spcAft>
                      </a:pPr>
                      <a:r>
                        <a:rPr lang="en-US" sz="1100" b="0" u="sng" dirty="0">
                          <a:effectLst/>
                        </a:rPr>
                        <a:t>Vulnerable Variables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u="sng">
                          <a:effectLst/>
                        </a:rPr>
                        <a:t>Vulnerable Variables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842925689"/>
                  </a:ext>
                </a:extLst>
              </a:tr>
              <a:tr h="228335">
                <a:tc>
                  <a:txBody>
                    <a:bodyPr/>
                    <a:lstStyle/>
                    <a:p>
                      <a:pPr marL="0" marR="0">
                        <a:lnSpc>
                          <a:spcPct val="100000"/>
                        </a:lnSpc>
                        <a:spcBef>
                          <a:spcPts val="0"/>
                        </a:spcBef>
                        <a:spcAft>
                          <a:spcPts val="0"/>
                        </a:spcAft>
                      </a:pPr>
                      <a:r>
                        <a:rPr lang="en-US" sz="1100" b="0" dirty="0">
                          <a:effectLst/>
                        </a:rPr>
                        <a:t>Race/Ethnicity</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Paid Time-Off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661507662"/>
                  </a:ext>
                </a:extLst>
              </a:tr>
              <a:tr h="228335">
                <a:tc>
                  <a:txBody>
                    <a:bodyPr/>
                    <a:lstStyle/>
                    <a:p>
                      <a:pPr marL="0" marR="0">
                        <a:lnSpc>
                          <a:spcPct val="100000"/>
                        </a:lnSpc>
                        <a:spcBef>
                          <a:spcPts val="0"/>
                        </a:spcBef>
                        <a:spcAft>
                          <a:spcPts val="0"/>
                        </a:spcAft>
                      </a:pPr>
                      <a:r>
                        <a:rPr lang="en-US" sz="1100" b="0" dirty="0">
                          <a:effectLst/>
                        </a:rPr>
                        <a:t>Language at Home</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Paid Sick Time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1151518821"/>
                  </a:ext>
                </a:extLst>
              </a:tr>
              <a:tr h="228335">
                <a:tc>
                  <a:txBody>
                    <a:bodyPr/>
                    <a:lstStyle/>
                    <a:p>
                      <a:pPr marL="0" marR="0">
                        <a:lnSpc>
                          <a:spcPct val="100000"/>
                        </a:lnSpc>
                        <a:spcBef>
                          <a:spcPts val="0"/>
                        </a:spcBef>
                        <a:spcAft>
                          <a:spcPts val="0"/>
                        </a:spcAft>
                      </a:pPr>
                      <a:r>
                        <a:rPr lang="en-US" sz="1100" b="0" dirty="0">
                          <a:effectLst/>
                        </a:rPr>
                        <a:t>Citizenship</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Accompanying Person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1340656549"/>
                  </a:ext>
                </a:extLst>
              </a:tr>
              <a:tr h="228335">
                <a:tc>
                  <a:txBody>
                    <a:bodyPr/>
                    <a:lstStyle/>
                    <a:p>
                      <a:pPr marL="0" marR="0">
                        <a:lnSpc>
                          <a:spcPct val="100000"/>
                        </a:lnSpc>
                        <a:spcBef>
                          <a:spcPts val="0"/>
                        </a:spcBef>
                        <a:spcAft>
                          <a:spcPts val="0"/>
                        </a:spcAft>
                      </a:pPr>
                      <a:r>
                        <a:rPr lang="en-US" sz="1100" b="0" dirty="0">
                          <a:effectLst/>
                        </a:rPr>
                        <a:t>Birthplace </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Interpretation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637455211"/>
                  </a:ext>
                </a:extLst>
              </a:tr>
              <a:tr h="228335">
                <a:tc>
                  <a:txBody>
                    <a:bodyPr/>
                    <a:lstStyle/>
                    <a:p>
                      <a:pPr marL="0" marR="0">
                        <a:lnSpc>
                          <a:spcPct val="100000"/>
                        </a:lnSpc>
                        <a:spcBef>
                          <a:spcPts val="0"/>
                        </a:spcBef>
                        <a:spcAft>
                          <a:spcPts val="0"/>
                        </a:spcAft>
                      </a:pPr>
                      <a:r>
                        <a:rPr lang="en-US" sz="1100" b="0" dirty="0">
                          <a:effectLst/>
                        </a:rPr>
                        <a:t>Number of Years in the U.S.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Paperwork</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26527997"/>
                  </a:ext>
                </a:extLst>
              </a:tr>
              <a:tr h="228335">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Transportation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4012938896"/>
                  </a:ext>
                </a:extLst>
              </a:tr>
              <a:tr h="494885">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Competing needs for food, housing, clothing</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84428421"/>
                  </a:ext>
                </a:extLst>
              </a:tr>
            </a:tbl>
          </a:graphicData>
        </a:graphic>
      </p:graphicFrame>
      <p:sp>
        <p:nvSpPr>
          <p:cNvPr id="10" name="TextBox 9">
            <a:extLst>
              <a:ext uri="{FF2B5EF4-FFF2-40B4-BE49-F238E27FC236}">
                <a16:creationId xmlns:a16="http://schemas.microsoft.com/office/drawing/2014/main" id="{38F3FE21-B72B-3440-9442-746A7D820446}"/>
              </a:ext>
            </a:extLst>
          </p:cNvPr>
          <p:cNvSpPr txBox="1"/>
          <p:nvPr/>
        </p:nvSpPr>
        <p:spPr>
          <a:xfrm>
            <a:off x="1227551" y="5994269"/>
            <a:ext cx="6100174" cy="338554"/>
          </a:xfrm>
          <a:prstGeom prst="rect">
            <a:avLst/>
          </a:prstGeom>
          <a:noFill/>
        </p:spPr>
        <p:txBody>
          <a:bodyPr wrap="square">
            <a:spAutoFit/>
          </a:bodyPr>
          <a:lstStyle/>
          <a:p>
            <a:pPr marL="0" marR="0">
              <a:spcBef>
                <a:spcPts val="0"/>
              </a:spcBef>
              <a:spcAft>
                <a:spcPts val="0"/>
              </a:spcAft>
            </a:pPr>
            <a:r>
              <a:rPr lang="en-US" sz="1600" dirty="0">
                <a:latin typeface="+mj-lt"/>
                <a:ea typeface="Calibri" panose="020F0502020204030204" pitchFamily="34" charset="0"/>
                <a:cs typeface="Arial" panose="020B0604020202020204" pitchFamily="34" charset="0"/>
              </a:rPr>
              <a:t>Source: </a:t>
            </a:r>
            <a:r>
              <a:rPr lang="en-US" sz="1600" dirty="0" err="1">
                <a:effectLst/>
                <a:latin typeface="+mj-lt"/>
                <a:ea typeface="Calibri" panose="020F0502020204030204" pitchFamily="34" charset="0"/>
                <a:cs typeface="Arial" panose="020B0604020202020204" pitchFamily="34" charset="0"/>
              </a:rPr>
              <a:t>Gelberg</a:t>
            </a:r>
            <a:r>
              <a:rPr lang="en-US" sz="1600" dirty="0">
                <a:effectLst/>
                <a:latin typeface="+mj-lt"/>
                <a:ea typeface="Calibri" panose="020F0502020204030204" pitchFamily="34" charset="0"/>
                <a:cs typeface="Arial" panose="020B0604020202020204" pitchFamily="34" charset="0"/>
              </a:rPr>
              <a:t>, Andersen, and </a:t>
            </a:r>
            <a:r>
              <a:rPr lang="en-US" sz="1600" dirty="0" err="1">
                <a:effectLst/>
                <a:latin typeface="+mj-lt"/>
                <a:ea typeface="Calibri" panose="020F0502020204030204" pitchFamily="34" charset="0"/>
                <a:cs typeface="Arial" panose="020B0604020202020204" pitchFamily="34" charset="0"/>
              </a:rPr>
              <a:t>Leake</a:t>
            </a:r>
            <a:r>
              <a:rPr lang="en-US" sz="1600" dirty="0">
                <a:effectLst/>
                <a:latin typeface="+mj-lt"/>
                <a:ea typeface="Calibri" panose="020F0502020204030204" pitchFamily="34" charset="0"/>
                <a:cs typeface="Arial" panose="020B0604020202020204" pitchFamily="34" charset="0"/>
              </a:rPr>
              <a:t>, 2000.</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43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International Relationships &amp; Translational </a:t>
            </a:r>
            <a:br>
              <a:rPr lang="en-US" sz="4400" dirty="0"/>
            </a:br>
            <a:r>
              <a:rPr lang="en-US" sz="4400" b="1" dirty="0"/>
              <a:t>Actions Toward Health Equity</a:t>
            </a:r>
            <a:r>
              <a:rPr lang="en-US" sz="4400" dirty="0"/>
              <a:t> </a:t>
            </a:r>
          </a:p>
        </p:txBody>
      </p:sp>
      <p:sp>
        <p:nvSpPr>
          <p:cNvPr id="3" name="Subtitle 2"/>
          <p:cNvSpPr>
            <a:spLocks noGrp="1"/>
          </p:cNvSpPr>
          <p:nvPr>
            <p:ph type="subTitle" idx="1"/>
          </p:nvPr>
        </p:nvSpPr>
        <p:spPr/>
        <p:txBody>
          <a:bodyPr/>
          <a:lstStyle/>
          <a:p>
            <a:r>
              <a:rPr lang="en-US" dirty="0"/>
              <a:t>Frameworks, Theories and Concepts for </a:t>
            </a:r>
          </a:p>
          <a:p>
            <a:r>
              <a:rPr lang="en-US" dirty="0"/>
              <a:t>Addressing Health Disparities</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AA6D99-2BE2-E34C-9D25-6F5BC1454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9" name="Picture 8">
            <a:extLst>
              <a:ext uri="{FF2B5EF4-FFF2-40B4-BE49-F238E27FC236}">
                <a16:creationId xmlns:a16="http://schemas.microsoft.com/office/drawing/2014/main" id="{90356FB3-10A9-554C-9F9A-36767EA78BF0}"/>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2152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Findings</a:t>
            </a:r>
          </a:p>
        </p:txBody>
      </p:sp>
      <p:sp>
        <p:nvSpPr>
          <p:cNvPr id="20483" name="Rectangle 3"/>
          <p:cNvSpPr>
            <a:spLocks noGrp="1" noChangeArrowheads="1"/>
          </p:cNvSpPr>
          <p:nvPr>
            <p:ph idx="1"/>
          </p:nvPr>
        </p:nvSpPr>
        <p:spPr>
          <a:xfrm>
            <a:off x="1097280" y="1920651"/>
            <a:ext cx="10058400" cy="4023360"/>
          </a:xfrm>
        </p:spPr>
        <p:txBody>
          <a:bodyPr>
            <a:normAutofit/>
          </a:bodyPr>
          <a:lstStyle/>
          <a:p>
            <a:r>
              <a:rPr lang="en-US" sz="3200" dirty="0"/>
              <a:t>** Switch Screen to </a:t>
            </a:r>
          </a:p>
          <a:p>
            <a:r>
              <a:rPr lang="en-US" sz="3200" dirty="0"/>
              <a:t>Table: Nested logistic regression analyses for problems accessing healthcare in a safety-net health network. </a:t>
            </a:r>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210235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79" y="263527"/>
            <a:ext cx="10848151" cy="1450757"/>
          </a:xfrm>
        </p:spPr>
        <p:txBody>
          <a:bodyPr>
            <a:normAutofit/>
          </a:bodyPr>
          <a:lstStyle/>
          <a:p>
            <a:pPr eaLnBrk="1" hangingPunct="1"/>
            <a:r>
              <a:rPr lang="en-US" sz="4400" dirty="0"/>
              <a:t>Refugee and Immigrant Health</a:t>
            </a:r>
          </a:p>
        </p:txBody>
      </p:sp>
      <p:sp>
        <p:nvSpPr>
          <p:cNvPr id="4099" name="Rectangle 3"/>
          <p:cNvSpPr>
            <a:spLocks noGrp="1" noChangeArrowheads="1"/>
          </p:cNvSpPr>
          <p:nvPr>
            <p:ph idx="1"/>
          </p:nvPr>
        </p:nvSpPr>
        <p:spPr/>
        <p:txBody>
          <a:bodyPr>
            <a:normAutofit/>
          </a:bodyPr>
          <a:lstStyle/>
          <a:p>
            <a:pPr marL="0" indent="0">
              <a:buNone/>
            </a:pPr>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5"/>
          <a:stretch>
            <a:fillRect/>
          </a:stretch>
        </p:blipFill>
        <p:spPr>
          <a:xfrm>
            <a:off x="8258629" y="103312"/>
            <a:ext cx="3933371" cy="1104900"/>
          </a:xfrm>
          <a:prstGeom prst="rect">
            <a:avLst/>
          </a:prstGeom>
        </p:spPr>
      </p:pic>
      <p:pic>
        <p:nvPicPr>
          <p:cNvPr id="2" name="Picture 1">
            <a:extLst>
              <a:ext uri="{FF2B5EF4-FFF2-40B4-BE49-F238E27FC236}">
                <a16:creationId xmlns:a16="http://schemas.microsoft.com/office/drawing/2014/main" id="{ADD1E8A6-E5B5-7448-A665-1EB2C7C7140A}"/>
              </a:ext>
            </a:extLst>
          </p:cNvPr>
          <p:cNvPicPr>
            <a:picLocks noChangeAspect="1"/>
          </p:cNvPicPr>
          <p:nvPr/>
        </p:nvPicPr>
        <p:blipFill>
          <a:blip r:embed="rId6"/>
          <a:stretch>
            <a:fillRect/>
          </a:stretch>
        </p:blipFill>
        <p:spPr>
          <a:xfrm>
            <a:off x="2225040" y="2087880"/>
            <a:ext cx="5791200" cy="3781214"/>
          </a:xfrm>
          <a:prstGeom prst="rect">
            <a:avLst/>
          </a:prstGeom>
        </p:spPr>
      </p:pic>
      <p:sp>
        <p:nvSpPr>
          <p:cNvPr id="10" name="TextBox 9">
            <a:extLst>
              <a:ext uri="{FF2B5EF4-FFF2-40B4-BE49-F238E27FC236}">
                <a16:creationId xmlns:a16="http://schemas.microsoft.com/office/drawing/2014/main" id="{C86E6A90-9F45-B644-A231-3B4B6F760BAB}"/>
              </a:ext>
            </a:extLst>
          </p:cNvPr>
          <p:cNvSpPr txBox="1"/>
          <p:nvPr/>
        </p:nvSpPr>
        <p:spPr>
          <a:xfrm>
            <a:off x="1402850" y="5959749"/>
            <a:ext cx="6096000" cy="338554"/>
          </a:xfrm>
          <a:prstGeom prst="rect">
            <a:avLst/>
          </a:prstGeom>
          <a:noFill/>
        </p:spPr>
        <p:txBody>
          <a:bodyPr wrap="square">
            <a:spAutoFit/>
          </a:bodyPr>
          <a:lstStyle/>
          <a:p>
            <a:pPr algn="l"/>
            <a:r>
              <a:rPr lang="en-US" sz="1600" i="0" u="none" strike="noStrike" dirty="0">
                <a:effectLst/>
                <a:latin typeface="+mj-lt"/>
              </a:rPr>
              <a:t>Source: Edberg, et al., 2010</a:t>
            </a:r>
          </a:p>
        </p:txBody>
      </p:sp>
    </p:spTree>
    <p:extLst>
      <p:ext uri="{BB962C8B-B14F-4D97-AF65-F5344CB8AC3E}">
        <p14:creationId xmlns:p14="http://schemas.microsoft.com/office/powerpoint/2010/main" val="3202576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79" y="263527"/>
            <a:ext cx="10848151" cy="1450757"/>
          </a:xfrm>
        </p:spPr>
        <p:txBody>
          <a:bodyPr>
            <a:normAutofit/>
          </a:bodyPr>
          <a:lstStyle/>
          <a:p>
            <a:r>
              <a:rPr lang="en-US" sz="4000" dirty="0"/>
              <a:t>Conclusion</a:t>
            </a:r>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5"/>
          <a:stretch>
            <a:fillRect/>
          </a:stretch>
        </p:blipFill>
        <p:spPr>
          <a:xfrm>
            <a:off x="8258629" y="103312"/>
            <a:ext cx="3933371" cy="1104900"/>
          </a:xfrm>
          <a:prstGeom prst="rect">
            <a:avLst/>
          </a:prstGeom>
        </p:spPr>
      </p:pic>
      <p:pic>
        <p:nvPicPr>
          <p:cNvPr id="6" name="Picture 5">
            <a:extLst>
              <a:ext uri="{FF2B5EF4-FFF2-40B4-BE49-F238E27FC236}">
                <a16:creationId xmlns:a16="http://schemas.microsoft.com/office/drawing/2014/main" id="{63F851C7-4543-864A-8E59-1F65997105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4075" y="1845734"/>
            <a:ext cx="7867291" cy="4105465"/>
          </a:xfrm>
          <a:prstGeom prst="rect">
            <a:avLst/>
          </a:prstGeom>
          <a:ln>
            <a:solidFill>
              <a:schemeClr val="accent1"/>
            </a:solidFill>
          </a:ln>
        </p:spPr>
      </p:pic>
      <p:sp>
        <p:nvSpPr>
          <p:cNvPr id="11" name="TextBox 10">
            <a:extLst>
              <a:ext uri="{FF2B5EF4-FFF2-40B4-BE49-F238E27FC236}">
                <a16:creationId xmlns:a16="http://schemas.microsoft.com/office/drawing/2014/main" id="{13DEB0BD-A363-7945-8F97-ACD50269B12E}"/>
              </a:ext>
            </a:extLst>
          </p:cNvPr>
          <p:cNvSpPr txBox="1"/>
          <p:nvPr/>
        </p:nvSpPr>
        <p:spPr>
          <a:xfrm>
            <a:off x="1251678" y="6000544"/>
            <a:ext cx="6100996" cy="338554"/>
          </a:xfrm>
          <a:prstGeom prst="rect">
            <a:avLst/>
          </a:prstGeom>
          <a:noFill/>
        </p:spPr>
        <p:txBody>
          <a:bodyPr wrap="square">
            <a:spAutoFit/>
          </a:bodyPr>
          <a:lstStyle/>
          <a:p>
            <a:r>
              <a:rPr lang="en-US" sz="1600" dirty="0">
                <a:effectLst/>
                <a:latin typeface="+mj-lt"/>
              </a:rPr>
              <a:t>Source: WHO Health Systems Strengthening M&amp;E Framework</a:t>
            </a:r>
          </a:p>
        </p:txBody>
      </p:sp>
    </p:spTree>
    <p:extLst>
      <p:ext uri="{BB962C8B-B14F-4D97-AF65-F5344CB8AC3E}">
        <p14:creationId xmlns:p14="http://schemas.microsoft.com/office/powerpoint/2010/main" val="229487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Just for Fun!</a:t>
            </a:r>
          </a:p>
        </p:txBody>
      </p:sp>
      <p:sp>
        <p:nvSpPr>
          <p:cNvPr id="22531" name="Rectangle 3"/>
          <p:cNvSpPr>
            <a:spLocks noGrp="1" noChangeArrowheads="1"/>
          </p:cNvSpPr>
          <p:nvPr>
            <p:ph idx="1"/>
          </p:nvPr>
        </p:nvSpPr>
        <p:spPr/>
        <p:txBody>
          <a:bodyPr>
            <a:normAutofit/>
          </a:bodyPr>
          <a:lstStyle/>
          <a:p>
            <a:pPr marL="0" indent="0">
              <a:buNone/>
            </a:pPr>
            <a:r>
              <a:rPr lang="en-US" sz="2800" dirty="0"/>
              <a:t>Analyzing Health Systems to Make them Stronger</a:t>
            </a:r>
            <a:endParaRPr lang="en-US" sz="2800" dirty="0">
              <a:hlinkClick r:id="rId2"/>
            </a:endParaRPr>
          </a:p>
          <a:p>
            <a:pPr marL="0" indent="0">
              <a:buNone/>
            </a:pPr>
            <a:r>
              <a:rPr lang="en-US" sz="2800" dirty="0">
                <a:hlinkClick r:id="rId2"/>
              </a:rPr>
              <a:t>http://www.strengtheninghealthsystems.be</a:t>
            </a:r>
            <a:endParaRPr lang="en-US" sz="2800" dirty="0"/>
          </a:p>
          <a:p>
            <a:endParaRPr lang="en-US" sz="2800" dirty="0"/>
          </a:p>
        </p:txBody>
      </p:sp>
      <p:pic>
        <p:nvPicPr>
          <p:cNvPr id="4" name="Picture 6" descr="SON_Academic_LUB-02.png">
            <a:extLst>
              <a:ext uri="{FF2B5EF4-FFF2-40B4-BE49-F238E27FC236}">
                <a16:creationId xmlns:a16="http://schemas.microsoft.com/office/drawing/2014/main" id="{3E518AA1-ADFB-E943-AB08-3B7570D6BE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E665092-6E0C-A54F-ABB8-010908DD5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FFF41B5A-BB71-974E-A744-951F8747A693}"/>
              </a:ext>
            </a:extLst>
          </p:cNvPr>
          <p:cNvPicPr>
            <a:picLocks noChangeAspect="1"/>
          </p:cNvPicPr>
          <p:nvPr/>
        </p:nvPicPr>
        <p:blipFill>
          <a:blip r:embed="rId5"/>
          <a:stretch>
            <a:fillRect/>
          </a:stretch>
        </p:blipFill>
        <p:spPr>
          <a:xfrm>
            <a:off x="8258629" y="103312"/>
            <a:ext cx="3933371" cy="737480"/>
          </a:xfrm>
          <a:prstGeom prst="rect">
            <a:avLst/>
          </a:prstGeom>
        </p:spPr>
      </p:pic>
      <p:sp>
        <p:nvSpPr>
          <p:cNvPr id="8" name="TextBox 7">
            <a:extLst>
              <a:ext uri="{FF2B5EF4-FFF2-40B4-BE49-F238E27FC236}">
                <a16:creationId xmlns:a16="http://schemas.microsoft.com/office/drawing/2014/main" id="{C3678ED3-B330-C84E-B991-42F72961F28A}"/>
              </a:ext>
            </a:extLst>
          </p:cNvPr>
          <p:cNvSpPr txBox="1"/>
          <p:nvPr/>
        </p:nvSpPr>
        <p:spPr>
          <a:xfrm>
            <a:off x="1036320" y="3118750"/>
            <a:ext cx="10119360" cy="707886"/>
          </a:xfrm>
          <a:prstGeom prst="rect">
            <a:avLst/>
          </a:prstGeom>
          <a:noFill/>
        </p:spPr>
        <p:txBody>
          <a:bodyPr wrap="square">
            <a:spAutoFit/>
          </a:bodyPr>
          <a:lstStyle/>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232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Food for Thought!</a:t>
            </a:r>
          </a:p>
        </p:txBody>
      </p:sp>
      <p:sp>
        <p:nvSpPr>
          <p:cNvPr id="9219" name="Rectangle 3"/>
          <p:cNvSpPr>
            <a:spLocks noGrp="1" noChangeArrowheads="1"/>
          </p:cNvSpPr>
          <p:nvPr>
            <p:ph idx="1"/>
          </p:nvPr>
        </p:nvSpPr>
        <p:spPr/>
        <p:txBody>
          <a:bodyPr>
            <a:normAutofit/>
          </a:bodyPr>
          <a:lstStyle/>
          <a:p>
            <a:pPr algn="ctr"/>
            <a:endParaRPr lang="en-US" dirty="0"/>
          </a:p>
          <a:p>
            <a:pPr marL="0" indent="0" algn="ctr">
              <a:buNone/>
            </a:pPr>
            <a:endParaRPr lang="en-US" dirty="0"/>
          </a:p>
          <a:p>
            <a:pPr algn="ctr"/>
            <a:r>
              <a:rPr lang="en-US" dirty="0"/>
              <a:t>“If we could give every individual the right amount of</a:t>
            </a:r>
          </a:p>
          <a:p>
            <a:pPr algn="ctr"/>
            <a:r>
              <a:rPr lang="en-US" dirty="0"/>
              <a:t>nourishment and exercise, not too little and not too much,</a:t>
            </a:r>
          </a:p>
          <a:p>
            <a:pPr algn="ctr"/>
            <a:r>
              <a:rPr lang="en-US" dirty="0"/>
              <a:t>we would have found the safest way to health.”</a:t>
            </a:r>
          </a:p>
          <a:p>
            <a:pPr algn="ctr"/>
            <a:r>
              <a:rPr lang="en-US" dirty="0"/>
              <a:t>- Hippocrates</a:t>
            </a:r>
          </a:p>
          <a:p>
            <a:pPr eaLnBrk="1" hangingPunct="1">
              <a:lnSpc>
                <a:spcPct val="90000"/>
              </a:lnSpc>
            </a:pPr>
            <a:endParaRPr lang="en-US" dirty="0"/>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D65E30-5545-194E-81B7-04B8DBD0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D6D72A-A8CE-924E-97BE-F5D730C11548}"/>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0663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References</a:t>
            </a:r>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7C363-3841-D54C-A696-9AE0C0E1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CD305CD-6F04-BF4B-9D83-FA2760F5009C}"/>
              </a:ext>
            </a:extLst>
          </p:cNvPr>
          <p:cNvPicPr>
            <a:picLocks noChangeAspect="1"/>
          </p:cNvPicPr>
          <p:nvPr/>
        </p:nvPicPr>
        <p:blipFill>
          <a:blip r:embed="rId5"/>
          <a:stretch>
            <a:fillRect/>
          </a:stretch>
        </p:blipFill>
        <p:spPr>
          <a:xfrm>
            <a:off x="8258629" y="103312"/>
            <a:ext cx="3933371" cy="737480"/>
          </a:xfrm>
          <a:prstGeom prst="rect">
            <a:avLst/>
          </a:prstGeom>
        </p:spPr>
      </p:pic>
      <p:sp>
        <p:nvSpPr>
          <p:cNvPr id="8" name="TextBox 7">
            <a:extLst>
              <a:ext uri="{FF2B5EF4-FFF2-40B4-BE49-F238E27FC236}">
                <a16:creationId xmlns:a16="http://schemas.microsoft.com/office/drawing/2014/main" id="{37120085-CEF7-BB4C-A282-53A4BF9FFD6F}"/>
              </a:ext>
            </a:extLst>
          </p:cNvPr>
          <p:cNvSpPr txBox="1"/>
          <p:nvPr/>
        </p:nvSpPr>
        <p:spPr>
          <a:xfrm>
            <a:off x="1097280" y="2023963"/>
            <a:ext cx="10027920" cy="4524315"/>
          </a:xfrm>
          <a:prstGeom prst="rect">
            <a:avLst/>
          </a:prstGeom>
          <a:noFill/>
        </p:spPr>
        <p:txBody>
          <a:bodyPr wrap="square">
            <a:spAutoFit/>
          </a:bodyPr>
          <a:lstStyle/>
          <a:p>
            <a:r>
              <a:rPr lang="en-US" dirty="0">
                <a:latin typeface="+mj-lt"/>
              </a:rPr>
              <a:t>Diez Roux, A. V. (2012). Conceptual Approaches to the Study of Health Disparities. </a:t>
            </a:r>
            <a:r>
              <a:rPr lang="en-US" i="1" dirty="0">
                <a:latin typeface="+mj-lt"/>
              </a:rPr>
              <a:t>Annual Review of Public Health, 33</a:t>
            </a:r>
            <a:r>
              <a:rPr lang="en-US" dirty="0">
                <a:latin typeface="+mj-lt"/>
              </a:rPr>
              <a:t>(1), 41-58. doi:10.1146/annurev-publhealth-031811-124534</a:t>
            </a:r>
          </a:p>
          <a:p>
            <a:endParaRPr lang="en-US" b="0" i="0" u="none" strike="noStrike" dirty="0">
              <a:solidFill>
                <a:srgbClr val="212121"/>
              </a:solidFill>
              <a:effectLst/>
              <a:latin typeface="+mj-lt"/>
            </a:endParaRPr>
          </a:p>
          <a:p>
            <a:r>
              <a:rPr lang="en-US" b="0" i="0" u="none" strike="noStrike" dirty="0">
                <a:solidFill>
                  <a:srgbClr val="212121"/>
                </a:solidFill>
                <a:effectLst/>
                <a:latin typeface="+mj-lt"/>
              </a:rPr>
              <a:t>Edberg, M., Cleary, S., &amp; Vyas, A. (2011). A trajectory model for understanding and assessing health disparities in immigrant/refugee communities. </a:t>
            </a:r>
            <a:r>
              <a:rPr lang="en-US" b="0" i="1" u="none" strike="noStrike" dirty="0">
                <a:solidFill>
                  <a:srgbClr val="212121"/>
                </a:solidFill>
                <a:effectLst/>
                <a:latin typeface="+mj-lt"/>
              </a:rPr>
              <a:t>Journal of immigrant and minority health</a:t>
            </a:r>
            <a:r>
              <a:rPr lang="en-US" b="0" i="0" u="none" strike="noStrike" dirty="0">
                <a:solidFill>
                  <a:srgbClr val="212121"/>
                </a:solidFill>
                <a:effectLst/>
                <a:latin typeface="+mj-lt"/>
              </a:rPr>
              <a:t>, </a:t>
            </a:r>
            <a:r>
              <a:rPr lang="en-US" b="0" i="1" u="none" strike="noStrike" dirty="0">
                <a:solidFill>
                  <a:srgbClr val="212121"/>
                </a:solidFill>
                <a:effectLst/>
                <a:latin typeface="+mj-lt"/>
              </a:rPr>
              <a:t>13</a:t>
            </a:r>
            <a:r>
              <a:rPr lang="en-US" b="0" i="0" u="none" strike="noStrike" dirty="0">
                <a:solidFill>
                  <a:srgbClr val="212121"/>
                </a:solidFill>
                <a:effectLst/>
                <a:latin typeface="+mj-lt"/>
              </a:rPr>
              <a:t>(3), 576–584. </a:t>
            </a:r>
            <a:r>
              <a:rPr lang="en-US" b="0" i="0" u="none" strike="noStrike" dirty="0">
                <a:solidFill>
                  <a:srgbClr val="212121"/>
                </a:solidFill>
                <a:effectLst/>
                <a:latin typeface="+mj-lt"/>
                <a:hlinkClick r:id="rId6"/>
              </a:rPr>
              <a:t>https://doi.org/10.1007/s10903-010-9337-5</a:t>
            </a:r>
            <a:endParaRPr lang="en-US" b="0" i="0" u="none" strike="noStrike" dirty="0">
              <a:solidFill>
                <a:srgbClr val="212121"/>
              </a:solidFill>
              <a:effectLst/>
              <a:latin typeface="+mj-lt"/>
            </a:endParaRPr>
          </a:p>
          <a:p>
            <a:endParaRPr lang="en-US" dirty="0">
              <a:solidFill>
                <a:srgbClr val="212121"/>
              </a:solidFill>
              <a:latin typeface="+mj-lt"/>
            </a:endParaRPr>
          </a:p>
          <a:p>
            <a:r>
              <a:rPr lang="en-US" dirty="0" err="1">
                <a:latin typeface="+mj-lt"/>
              </a:rPr>
              <a:t>Halfon</a:t>
            </a:r>
            <a:r>
              <a:rPr lang="en-US" dirty="0">
                <a:latin typeface="+mj-lt"/>
              </a:rPr>
              <a:t>, N., &amp; Hochstein, M. (2002). Life course health development: an integrated framework for developing health, policy, and research. </a:t>
            </a:r>
            <a:r>
              <a:rPr lang="en-US" i="1" dirty="0">
                <a:latin typeface="+mj-lt"/>
              </a:rPr>
              <a:t>The Milbank quarterly</a:t>
            </a:r>
            <a:r>
              <a:rPr lang="en-US" dirty="0">
                <a:latin typeface="+mj-lt"/>
              </a:rPr>
              <a:t>, </a:t>
            </a:r>
            <a:r>
              <a:rPr lang="en-US" i="1" dirty="0">
                <a:latin typeface="+mj-lt"/>
              </a:rPr>
              <a:t>80</a:t>
            </a:r>
            <a:r>
              <a:rPr lang="en-US" dirty="0">
                <a:latin typeface="+mj-lt"/>
              </a:rPr>
              <a:t>(3), 433–iii. https://</a:t>
            </a:r>
            <a:r>
              <a:rPr lang="en-US" dirty="0" err="1">
                <a:latin typeface="+mj-lt"/>
              </a:rPr>
              <a:t>doi.org</a:t>
            </a:r>
            <a:r>
              <a:rPr lang="en-US" dirty="0">
                <a:latin typeface="+mj-lt"/>
              </a:rPr>
              <a:t>/10.1111/1468-0009.00019</a:t>
            </a:r>
          </a:p>
          <a:p>
            <a:endParaRPr lang="en-US" dirty="0">
              <a:latin typeface="+mj-lt"/>
            </a:endParaRPr>
          </a:p>
          <a:p>
            <a:r>
              <a:rPr lang="en-US" dirty="0">
                <a:latin typeface="+mj-lt"/>
              </a:rPr>
              <a:t>van </a:t>
            </a:r>
            <a:r>
              <a:rPr lang="en-US" dirty="0" err="1">
                <a:latin typeface="+mj-lt"/>
              </a:rPr>
              <a:t>Olmen</a:t>
            </a:r>
            <a:r>
              <a:rPr lang="en-US" dirty="0">
                <a:latin typeface="+mj-lt"/>
              </a:rPr>
              <a:t> J, </a:t>
            </a:r>
            <a:r>
              <a:rPr lang="en-US" dirty="0" err="1">
                <a:latin typeface="+mj-lt"/>
              </a:rPr>
              <a:t>Criel</a:t>
            </a:r>
            <a:r>
              <a:rPr lang="en-US" dirty="0">
                <a:latin typeface="+mj-lt"/>
              </a:rPr>
              <a:t> B, Van Damme W, </a:t>
            </a:r>
            <a:r>
              <a:rPr lang="en-US" dirty="0" err="1">
                <a:latin typeface="+mj-lt"/>
              </a:rPr>
              <a:t>Marchal</a:t>
            </a:r>
            <a:r>
              <a:rPr lang="en-US" dirty="0">
                <a:latin typeface="+mj-lt"/>
              </a:rPr>
              <a:t> B, Van Belle S, Van </a:t>
            </a:r>
            <a:r>
              <a:rPr lang="en-US" dirty="0" err="1">
                <a:latin typeface="+mj-lt"/>
              </a:rPr>
              <a:t>Dormael</a:t>
            </a:r>
            <a:r>
              <a:rPr lang="en-US" dirty="0">
                <a:latin typeface="+mj-lt"/>
              </a:rPr>
              <a:t> M et al.: </a:t>
            </a:r>
            <a:r>
              <a:rPr lang="en-US" dirty="0" err="1">
                <a:latin typeface="+mj-lt"/>
              </a:rPr>
              <a:t>Analysing</a:t>
            </a:r>
            <a:r>
              <a:rPr lang="en-US" dirty="0">
                <a:latin typeface="+mj-lt"/>
              </a:rPr>
              <a:t> Health Systems to Make Them Stronger. </a:t>
            </a:r>
            <a:r>
              <a:rPr lang="en-US" dirty="0" err="1">
                <a:latin typeface="+mj-lt"/>
              </a:rPr>
              <a:t>Antwerpen</a:t>
            </a:r>
            <a:r>
              <a:rPr lang="en-US" dirty="0">
                <a:latin typeface="+mj-lt"/>
              </a:rPr>
              <a:t>: Institute of Tropical Medicine; 2010. [Van </a:t>
            </a:r>
            <a:r>
              <a:rPr lang="en-US" dirty="0" err="1">
                <a:latin typeface="+mj-lt"/>
              </a:rPr>
              <a:t>Lerberghe</a:t>
            </a:r>
            <a:r>
              <a:rPr lang="en-US" dirty="0">
                <a:latin typeface="+mj-lt"/>
              </a:rPr>
              <a:t> W, Kegels G, and De </a:t>
            </a:r>
            <a:r>
              <a:rPr lang="en-US" dirty="0" err="1">
                <a:latin typeface="+mj-lt"/>
              </a:rPr>
              <a:t>Brouwere</a:t>
            </a:r>
            <a:r>
              <a:rPr lang="en-US" dirty="0">
                <a:latin typeface="+mj-lt"/>
              </a:rPr>
              <a:t> V: Studies in Health Services </a:t>
            </a:r>
            <a:r>
              <a:rPr lang="en-US" dirty="0" err="1">
                <a:latin typeface="+mj-lt"/>
              </a:rPr>
              <a:t>Organisation</a:t>
            </a:r>
            <a:r>
              <a:rPr lang="en-US" dirty="0">
                <a:latin typeface="+mj-lt"/>
              </a:rPr>
              <a:t> &amp; Policy]</a:t>
            </a:r>
          </a:p>
          <a:p>
            <a:endParaRPr lang="en-US" dirty="0">
              <a:latin typeface="+mj-lt"/>
            </a:endParaRPr>
          </a:p>
          <a:p>
            <a:endParaRPr lang="en-US" dirty="0"/>
          </a:p>
        </p:txBody>
      </p:sp>
    </p:spTree>
    <p:extLst>
      <p:ext uri="{BB962C8B-B14F-4D97-AF65-F5344CB8AC3E}">
        <p14:creationId xmlns:p14="http://schemas.microsoft.com/office/powerpoint/2010/main" val="336111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31199"/>
            <a:ext cx="10058400" cy="2504201"/>
          </a:xfrm>
        </p:spPr>
        <p:txBody>
          <a:bodyPr>
            <a:normAutofit/>
          </a:bodyPr>
          <a:lstStyle/>
          <a:p>
            <a:r>
              <a:rPr lang="en-US" dirty="0"/>
              <a:t>Thank You!</a:t>
            </a:r>
            <a:br>
              <a:rPr lang="en-US" dirty="0"/>
            </a:br>
            <a:endParaRPr lang="en-US" dirty="0"/>
          </a:p>
        </p:txBody>
      </p:sp>
      <p:sp>
        <p:nvSpPr>
          <p:cNvPr id="3" name="Subtitle 2"/>
          <p:cNvSpPr>
            <a:spLocks noGrp="1"/>
          </p:cNvSpPr>
          <p:nvPr>
            <p:ph type="subTitle" idx="1"/>
          </p:nvPr>
        </p:nvSpPr>
        <p:spPr>
          <a:xfrm>
            <a:off x="1100051" y="4455620"/>
            <a:ext cx="10296082" cy="1143000"/>
          </a:xfrm>
        </p:spPr>
        <p:txBody>
          <a:bodyPr>
            <a:normAutofit fontScale="85000" lnSpcReduction="20000"/>
          </a:bodyPr>
          <a:lstStyle/>
          <a:p>
            <a:pPr>
              <a:defRPr/>
            </a:pPr>
            <a:r>
              <a:rPr lang="en-US" dirty="0"/>
              <a:t>Questions?</a:t>
            </a:r>
            <a:br>
              <a:rPr lang="en-US" dirty="0"/>
            </a:br>
            <a:r>
              <a:rPr lang="en-US" sz="4000" dirty="0"/>
              <a:t> </a:t>
            </a:r>
            <a:br>
              <a:rPr lang="en-US" dirty="0"/>
            </a:br>
            <a:r>
              <a:rPr lang="en-US" dirty="0"/>
              <a:t>Please feel free to reach out to me with any questions, by email at: </a:t>
            </a:r>
            <a:r>
              <a:rPr lang="en-US" dirty="0">
                <a:hlinkClick r:id="rId3"/>
              </a:rPr>
              <a:t>Courtney.queen@rsu.lv</a:t>
            </a:r>
            <a:r>
              <a:rPr lang="en-US" dirty="0"/>
              <a:t> or </a:t>
            </a:r>
            <a:r>
              <a:rPr lang="en-US" dirty="0">
                <a:hlinkClick r:id="rId4"/>
              </a:rPr>
              <a:t>courtney.m.queen@ttuhsc.edu</a:t>
            </a:r>
            <a:endParaRPr lang="en-US" dirty="0"/>
          </a:p>
          <a:p>
            <a:pPr>
              <a:defRPr/>
            </a:pPr>
            <a:endParaRPr lang="en-US" dirty="0"/>
          </a:p>
        </p:txBody>
      </p:sp>
      <p:pic>
        <p:nvPicPr>
          <p:cNvPr id="4" name="Picture 6" descr="SON_Academic_LUB-0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11DDEE-955B-9749-9F46-91146B0B3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94C34B83-28B7-874C-8392-A5E9400E3D26}"/>
              </a:ext>
            </a:extLst>
          </p:cNvPr>
          <p:cNvPicPr>
            <a:picLocks noChangeAspect="1"/>
          </p:cNvPicPr>
          <p:nvPr/>
        </p:nvPicPr>
        <p:blipFill>
          <a:blip r:embed="rId7"/>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74804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ON_Academic_LUB-08.png"/>
          <p:cNvPicPr>
            <a:picLocks noChangeAspect="1"/>
          </p:cNvPicPr>
          <p:nvPr/>
        </p:nvPicPr>
        <p:blipFill>
          <a:blip r:embed="rId3">
            <a:extLst>
              <a:ext uri="{28A0092B-C50C-407E-A947-70E740481C1C}">
                <a14:useLocalDpi xmlns:a14="http://schemas.microsoft.com/office/drawing/2010/main" val="0"/>
              </a:ext>
            </a:extLst>
          </a:blip>
          <a:srcRect l="27615" t="8984" r="20425" b="13487"/>
          <a:stretch>
            <a:fillRect/>
          </a:stretch>
        </p:blipFill>
        <p:spPr bwMode="auto">
          <a:xfrm>
            <a:off x="2972213" y="1601437"/>
            <a:ext cx="6108970" cy="42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CD3F82-9AA5-744F-A8B9-2B96C81775B5}"/>
              </a:ext>
            </a:extLst>
          </p:cNvPr>
          <p:cNvSpPr txBox="1"/>
          <p:nvPr/>
        </p:nvSpPr>
        <p:spPr>
          <a:xfrm>
            <a:off x="464949" y="139485"/>
            <a:ext cx="5315919" cy="369332"/>
          </a:xfrm>
          <a:prstGeom prst="rect">
            <a:avLst/>
          </a:prstGeom>
          <a:noFill/>
        </p:spPr>
        <p:txBody>
          <a:bodyPr wrap="square" rtlCol="0">
            <a:spAutoFit/>
          </a:bodyPr>
          <a:lstStyle/>
          <a:p>
            <a:r>
              <a:rPr lang="en-US" dirty="0"/>
              <a:t>Final Slide.</a:t>
            </a:r>
          </a:p>
        </p:txBody>
      </p:sp>
      <p:pic>
        <p:nvPicPr>
          <p:cNvPr id="5" name="Picture 4">
            <a:extLst>
              <a:ext uri="{FF2B5EF4-FFF2-40B4-BE49-F238E27FC236}">
                <a16:creationId xmlns:a16="http://schemas.microsoft.com/office/drawing/2014/main" id="{C2BB1323-B05B-3748-99F3-2FDEAB5B1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6" name="Picture 5">
            <a:extLst>
              <a:ext uri="{FF2B5EF4-FFF2-40B4-BE49-F238E27FC236}">
                <a16:creationId xmlns:a16="http://schemas.microsoft.com/office/drawing/2014/main" id="{C76DCB46-7265-BF4B-9940-61521F665FBE}"/>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54256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Disclosure</a:t>
            </a:r>
          </a:p>
        </p:txBody>
      </p:sp>
      <p:sp>
        <p:nvSpPr>
          <p:cNvPr id="4099" name="Rectangle 3"/>
          <p:cNvSpPr>
            <a:spLocks noGrp="1" noChangeArrowheads="1"/>
          </p:cNvSpPr>
          <p:nvPr>
            <p:ph idx="1"/>
          </p:nvPr>
        </p:nvSpPr>
        <p:spPr>
          <a:xfrm>
            <a:off x="1097280" y="1955170"/>
            <a:ext cx="7818120" cy="4291297"/>
          </a:xfrm>
        </p:spPr>
        <p:txBody>
          <a:bodyPr>
            <a:normAutofit fontScale="85000" lnSpcReduction="20000"/>
          </a:bodyPr>
          <a:lstStyle/>
          <a:p>
            <a:r>
              <a:rPr lang="en-US" sz="3600" i="1" dirty="0"/>
              <a:t>J. William Fulbright Scholar, Latvia, Spring 2022</a:t>
            </a:r>
          </a:p>
          <a:p>
            <a:r>
              <a:rPr lang="en-US" sz="3600" dirty="0"/>
              <a:t>National Institutes of Health, NIAMS, R21</a:t>
            </a:r>
          </a:p>
          <a:p>
            <a:r>
              <a:rPr lang="en-US" sz="3600" dirty="0"/>
              <a:t>National Science Foundation, Commercialization</a:t>
            </a:r>
          </a:p>
          <a:p>
            <a:r>
              <a:rPr lang="en-US" sz="3600" dirty="0"/>
              <a:t>TTUHSC Clinical Research Institute, Proof-of-Concept Study </a:t>
            </a:r>
          </a:p>
          <a:p>
            <a:r>
              <a:rPr lang="en-US" sz="3600" dirty="0"/>
              <a:t>TTU Innovation Hub, Prototype Development</a:t>
            </a:r>
          </a:p>
          <a:p>
            <a:r>
              <a:rPr lang="en-US" sz="3600" dirty="0"/>
              <a:t>Health Equity Leadership Institute Scholar</a:t>
            </a:r>
          </a:p>
          <a:p>
            <a:r>
              <a:rPr lang="en-US" sz="3600" dirty="0"/>
              <a:t>NIH, National Institute of Minority Health and Health Disparities Scholar </a:t>
            </a:r>
          </a:p>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906" y="5169227"/>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1104900"/>
          </a:xfrm>
          <a:prstGeom prst="rect">
            <a:avLst/>
          </a:prstGeom>
        </p:spPr>
      </p:pic>
      <p:pic>
        <p:nvPicPr>
          <p:cNvPr id="3" name="Picture 2">
            <a:extLst>
              <a:ext uri="{FF2B5EF4-FFF2-40B4-BE49-F238E27FC236}">
                <a16:creationId xmlns:a16="http://schemas.microsoft.com/office/drawing/2014/main" id="{92E2CCBA-FB6C-264D-9A30-1AB02B43A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1845734"/>
            <a:ext cx="2944283" cy="3274907"/>
          </a:xfrm>
          <a:prstGeom prst="rect">
            <a:avLst/>
          </a:prstGeom>
        </p:spPr>
      </p:pic>
      <p:cxnSp>
        <p:nvCxnSpPr>
          <p:cNvPr id="8" name="Straight Connector 7">
            <a:extLst>
              <a:ext uri="{FF2B5EF4-FFF2-40B4-BE49-F238E27FC236}">
                <a16:creationId xmlns:a16="http://schemas.microsoft.com/office/drawing/2014/main" id="{A6AEC960-79EA-1742-94B7-DB250F471230}"/>
              </a:ext>
            </a:extLst>
          </p:cNvPr>
          <p:cNvCxnSpPr>
            <a:cxnSpLocks/>
          </p:cNvCxnSpPr>
          <p:nvPr/>
        </p:nvCxnSpPr>
        <p:spPr>
          <a:xfrm>
            <a:off x="1488552" y="2392467"/>
            <a:ext cx="6770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5C7006-2EEC-6741-AB71-7F03C7F1C284}"/>
              </a:ext>
            </a:extLst>
          </p:cNvPr>
          <p:cNvCxnSpPr>
            <a:cxnSpLocks/>
          </p:cNvCxnSpPr>
          <p:nvPr/>
        </p:nvCxnSpPr>
        <p:spPr>
          <a:xfrm>
            <a:off x="1488551" y="4778114"/>
            <a:ext cx="6770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Objectives</a:t>
            </a:r>
          </a:p>
        </p:txBody>
      </p:sp>
      <p:sp>
        <p:nvSpPr>
          <p:cNvPr id="4099" name="Rectangle 3"/>
          <p:cNvSpPr>
            <a:spLocks noGrp="1" noChangeArrowheads="1"/>
          </p:cNvSpPr>
          <p:nvPr>
            <p:ph idx="1"/>
          </p:nvPr>
        </p:nvSpPr>
        <p:spPr/>
        <p:txBody>
          <a:bodyPr>
            <a:normAutofit fontScale="92500" lnSpcReduction="10000"/>
          </a:bodyPr>
          <a:lstStyle/>
          <a:p>
            <a:r>
              <a:rPr lang="en-US" sz="3200" dirty="0">
                <a:latin typeface="+mj-lt"/>
              </a:rPr>
              <a:t>Describe various frameworks and theories for addressing health disparities, including: </a:t>
            </a:r>
          </a:p>
          <a:p>
            <a:endParaRPr lang="en-US" sz="1800" dirty="0">
              <a:latin typeface="+mj-lt"/>
            </a:endParaRPr>
          </a:p>
          <a:p>
            <a:pPr lvl="1">
              <a:buClr>
                <a:schemeClr val="tx1"/>
              </a:buClr>
              <a:buFont typeface="Arial" panose="020B0604020202020204" pitchFamily="34" charset="0"/>
              <a:buChar char="•"/>
            </a:pPr>
            <a:r>
              <a:rPr lang="en-US" sz="3000" dirty="0">
                <a:latin typeface="+mj-lt"/>
              </a:rPr>
              <a:t>Single-focused conceptual approaches based on consideration of healthcare, law and policy, biology, or social/environmental factors, and </a:t>
            </a:r>
          </a:p>
          <a:p>
            <a:pPr lvl="1">
              <a:buClr>
                <a:schemeClr val="tx1"/>
              </a:buClr>
              <a:buFont typeface="Arial" panose="020B0604020202020204" pitchFamily="34" charset="0"/>
              <a:buChar char="•"/>
            </a:pPr>
            <a:r>
              <a:rPr lang="en-US" sz="3000" dirty="0">
                <a:latin typeface="+mj-lt"/>
              </a:rPr>
              <a:t>Multi-focused conceptual approaches based on consideration of life course, human development and non-biological pathways.</a:t>
            </a:r>
          </a:p>
          <a:p>
            <a:pPr lvl="1">
              <a:buClr>
                <a:schemeClr val="tx1"/>
              </a:buClr>
              <a:buFont typeface="Arial" panose="020B0604020202020204" pitchFamily="34" charset="0"/>
              <a:buChar char="•"/>
            </a:pPr>
            <a:endParaRPr lang="en-US" sz="3000" dirty="0">
              <a:latin typeface="+mj-lt"/>
            </a:endParaRPr>
          </a:p>
          <a:p>
            <a:pPr lvl="1">
              <a:buClr>
                <a:schemeClr val="tx1"/>
              </a:buClr>
              <a:buFont typeface="Wingdings" pitchFamily="2" charset="2"/>
              <a:buChar char="Ø"/>
            </a:pPr>
            <a:r>
              <a:rPr lang="en-US" sz="3000" dirty="0">
                <a:latin typeface="+mj-lt"/>
              </a:rPr>
              <a:t> Practical Application</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64157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Conceptual Approaches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sp>
        <p:nvSpPr>
          <p:cNvPr id="3" name="Content Placeholder 2">
            <a:extLst>
              <a:ext uri="{FF2B5EF4-FFF2-40B4-BE49-F238E27FC236}">
                <a16:creationId xmlns:a16="http://schemas.microsoft.com/office/drawing/2014/main" id="{8871A042-9EA8-3744-BF7F-C772B874E361}"/>
              </a:ext>
            </a:extLst>
          </p:cNvPr>
          <p:cNvSpPr>
            <a:spLocks noGrp="1"/>
          </p:cNvSpPr>
          <p:nvPr>
            <p:ph idx="1"/>
          </p:nvPr>
        </p:nvSpPr>
        <p:spPr/>
        <p:txBody>
          <a:bodyPr>
            <a:normAutofit/>
          </a:bodyPr>
          <a:lstStyle/>
          <a:p>
            <a:pPr marL="201168" lvl="1" indent="0">
              <a:buNone/>
            </a:pPr>
            <a:endParaRPr lang="en-US" sz="3800" dirty="0"/>
          </a:p>
          <a:p>
            <a:pPr marL="201168" lvl="1" indent="0">
              <a:buNone/>
            </a:pPr>
            <a:r>
              <a:rPr lang="en-US" sz="3800" dirty="0">
                <a:latin typeface="+mj-lt"/>
              </a:rPr>
              <a:t>A. The Genetic Model</a:t>
            </a:r>
          </a:p>
          <a:p>
            <a:pPr marL="201168" lvl="1" indent="0">
              <a:buNone/>
            </a:pPr>
            <a:r>
              <a:rPr lang="en-US" sz="3800" dirty="0">
                <a:latin typeface="+mj-lt"/>
              </a:rPr>
              <a:t>B. The Fundamental Cause Model</a:t>
            </a:r>
          </a:p>
          <a:p>
            <a:pPr marL="201168" lvl="1" indent="0">
              <a:buNone/>
            </a:pPr>
            <a:r>
              <a:rPr lang="en-US" sz="3800" dirty="0">
                <a:latin typeface="+mj-lt"/>
              </a:rPr>
              <a:t>C. The Pathways Model</a:t>
            </a:r>
          </a:p>
          <a:p>
            <a:pPr marL="201168" lvl="1" indent="0">
              <a:buNone/>
            </a:pPr>
            <a:r>
              <a:rPr lang="en-US" sz="3800" dirty="0">
                <a:latin typeface="+mj-lt"/>
              </a:rPr>
              <a:t>D. The Interaction Model</a:t>
            </a:r>
          </a:p>
        </p:txBody>
      </p:sp>
    </p:spTree>
    <p:extLst>
      <p:ext uri="{BB962C8B-B14F-4D97-AF65-F5344CB8AC3E}">
        <p14:creationId xmlns:p14="http://schemas.microsoft.com/office/powerpoint/2010/main" val="309205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Conceptual Approaches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Content Placeholder 1">
            <a:extLst>
              <a:ext uri="{FF2B5EF4-FFF2-40B4-BE49-F238E27FC236}">
                <a16:creationId xmlns:a16="http://schemas.microsoft.com/office/drawing/2014/main" id="{BEA7A6CB-4663-DA4D-86B6-D8A26C091D01}"/>
              </a:ext>
            </a:extLst>
          </p:cNvPr>
          <p:cNvPicPr>
            <a:picLocks noGrp="1" noChangeAspect="1"/>
          </p:cNvPicPr>
          <p:nvPr>
            <p:ph idx="1"/>
          </p:nvPr>
        </p:nvPicPr>
        <p:blipFill>
          <a:blip r:embed="rId6"/>
          <a:stretch>
            <a:fillRect/>
          </a:stretch>
        </p:blipFill>
        <p:spPr>
          <a:xfrm>
            <a:off x="1792940" y="1920650"/>
            <a:ext cx="7835153" cy="4408431"/>
          </a:xfrm>
        </p:spPr>
      </p:pic>
      <p:sp>
        <p:nvSpPr>
          <p:cNvPr id="9" name="TextBox 8">
            <a:extLst>
              <a:ext uri="{FF2B5EF4-FFF2-40B4-BE49-F238E27FC236}">
                <a16:creationId xmlns:a16="http://schemas.microsoft.com/office/drawing/2014/main" id="{CF7B0105-E619-234F-A9DE-99F227C25485}"/>
              </a:ext>
            </a:extLst>
          </p:cNvPr>
          <p:cNvSpPr txBox="1"/>
          <p:nvPr/>
        </p:nvSpPr>
        <p:spPr>
          <a:xfrm>
            <a:off x="1402850" y="5959749"/>
            <a:ext cx="6096000" cy="338554"/>
          </a:xfrm>
          <a:prstGeom prst="rect">
            <a:avLst/>
          </a:prstGeom>
          <a:noFill/>
        </p:spPr>
        <p:txBody>
          <a:bodyPr wrap="square">
            <a:spAutoFit/>
          </a:bodyPr>
          <a:lstStyle/>
          <a:p>
            <a:pPr algn="l"/>
            <a:r>
              <a:rPr lang="en-US" sz="1600" i="0" u="none" strike="noStrike" dirty="0">
                <a:effectLst/>
                <a:latin typeface="+mj-lt"/>
              </a:rPr>
              <a:t>Source: Ana V. Diez Roux, 2013</a:t>
            </a:r>
          </a:p>
        </p:txBody>
      </p:sp>
    </p:spTree>
    <p:extLst>
      <p:ext uri="{BB962C8B-B14F-4D97-AF65-F5344CB8AC3E}">
        <p14:creationId xmlns:p14="http://schemas.microsoft.com/office/powerpoint/2010/main" val="322748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Single-focused Models</a:t>
            </a:r>
          </a:p>
        </p:txBody>
      </p:sp>
      <p:sp>
        <p:nvSpPr>
          <p:cNvPr id="3" name="Subtitle 2"/>
          <p:cNvSpPr>
            <a:spLocks noGrp="1"/>
          </p:cNvSpPr>
          <p:nvPr>
            <p:ph type="subTitle" idx="1"/>
          </p:nvPr>
        </p:nvSpPr>
        <p:spPr/>
        <p:txBody>
          <a:bodyPr>
            <a:normAutofit/>
          </a:bodyPr>
          <a:lstStyle/>
          <a:p>
            <a:r>
              <a:rPr lang="en-US" dirty="0"/>
              <a:t>Genetic Model, Fundamental cause</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22219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A. The Genetic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400F53EE-2182-2648-BC02-93D84EE9CCEB}"/>
              </a:ext>
            </a:extLst>
          </p:cNvPr>
          <p:cNvPicPr>
            <a:picLocks noChangeAspect="1"/>
          </p:cNvPicPr>
          <p:nvPr/>
        </p:nvPicPr>
        <p:blipFill>
          <a:blip r:embed="rId6"/>
          <a:stretch>
            <a:fillRect/>
          </a:stretch>
        </p:blipFill>
        <p:spPr>
          <a:xfrm>
            <a:off x="2504015" y="2519764"/>
            <a:ext cx="5996517" cy="3579284"/>
          </a:xfrm>
          <a:prstGeom prst="rect">
            <a:avLst/>
          </a:prstGeom>
        </p:spPr>
      </p:pic>
    </p:spTree>
    <p:extLst>
      <p:ext uri="{BB962C8B-B14F-4D97-AF65-F5344CB8AC3E}">
        <p14:creationId xmlns:p14="http://schemas.microsoft.com/office/powerpoint/2010/main" val="41222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31890" y="227121"/>
            <a:ext cx="10058400" cy="1450757"/>
          </a:xfrm>
        </p:spPr>
        <p:txBody>
          <a:bodyPr/>
          <a:lstStyle/>
          <a:p>
            <a:pPr marL="201168" lvl="1" indent="0">
              <a:buNone/>
            </a:pPr>
            <a:r>
              <a:rPr lang="en-US" sz="3800" dirty="0">
                <a:latin typeface="+mj-lt"/>
              </a:rPr>
              <a:t>B. The Fundamental Cause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5" name="Picture 4">
            <a:extLst>
              <a:ext uri="{FF2B5EF4-FFF2-40B4-BE49-F238E27FC236}">
                <a16:creationId xmlns:a16="http://schemas.microsoft.com/office/drawing/2014/main" id="{A34A8259-96D7-9943-90D3-EC2AB94349F3}"/>
              </a:ext>
            </a:extLst>
          </p:cNvPr>
          <p:cNvPicPr>
            <a:picLocks noChangeAspect="1"/>
          </p:cNvPicPr>
          <p:nvPr/>
        </p:nvPicPr>
        <p:blipFill>
          <a:blip r:embed="rId6"/>
          <a:stretch>
            <a:fillRect/>
          </a:stretch>
        </p:blipFill>
        <p:spPr>
          <a:xfrm>
            <a:off x="2556933" y="2450344"/>
            <a:ext cx="5701696" cy="3648704"/>
          </a:xfrm>
          <a:prstGeom prst="rect">
            <a:avLst/>
          </a:prstGeom>
        </p:spPr>
      </p:pic>
    </p:spTree>
    <p:extLst>
      <p:ext uri="{BB962C8B-B14F-4D97-AF65-F5344CB8AC3E}">
        <p14:creationId xmlns:p14="http://schemas.microsoft.com/office/powerpoint/2010/main" val="2705533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c6a07ef5682af5ee15eb1919589e5ed29cd"/>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0000"/>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5313 Summer Module 6 Presentation 20 21" id="{059F70BF-AD91-5242-9E09-62A9761AA833}" vid="{0CE3C6FD-59E9-9648-A20B-27085C335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21160</TotalTime>
  <Words>1117</Words>
  <Application>Microsoft Macintosh PowerPoint</Application>
  <PresentationFormat>Widescreen</PresentationFormat>
  <Paragraphs>171</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Retrospect</vt:lpstr>
      <vt:lpstr>Courtney Queen, Ph.D.  Fulbright Scholar Rīga Stradiņš University Institute of Public Health  Assistant Professor  Director for Undergraduate Studies Graduate School of Biomedical Sciences Department of Public Health     </vt:lpstr>
      <vt:lpstr>International Relationships &amp; Translational  Actions Toward Health Equity </vt:lpstr>
      <vt:lpstr>Disclosure</vt:lpstr>
      <vt:lpstr>Objectives</vt:lpstr>
      <vt:lpstr>Conceptual Approaches</vt:lpstr>
      <vt:lpstr>Conceptual Approaches</vt:lpstr>
      <vt:lpstr>Single-focused Models</vt:lpstr>
      <vt:lpstr>A. The Genetic Model</vt:lpstr>
      <vt:lpstr>B. The Fundamental Cause Model</vt:lpstr>
      <vt:lpstr>Multi-focused Approaches</vt:lpstr>
      <vt:lpstr>C. The Pathways Model</vt:lpstr>
      <vt:lpstr>Life Course Perspective</vt:lpstr>
      <vt:lpstr>Life Course Perspective</vt:lpstr>
      <vt:lpstr>Biosocial Dynamics Across the Life Course</vt:lpstr>
      <vt:lpstr>D. The Interaction Model</vt:lpstr>
      <vt:lpstr>Summary</vt:lpstr>
      <vt:lpstr>Practical Application</vt:lpstr>
      <vt:lpstr>RQ: Do inequities exist in a public system?</vt:lpstr>
      <vt:lpstr>Behavioral Model for Vulnerable Populations</vt:lpstr>
      <vt:lpstr>Findings</vt:lpstr>
      <vt:lpstr>Refugee and Immigrant Health</vt:lpstr>
      <vt:lpstr>Conclusion</vt:lpstr>
      <vt:lpstr>Just for Fun!</vt:lpstr>
      <vt:lpstr>Food for Thought!</vt:lpstr>
      <vt:lpstr>References</vt:lpstr>
      <vt:lpstr>Thank You! </vt:lpstr>
      <vt:lpstr>PowerPoint Presentation</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Dennis</dc:creator>
  <cp:lastModifiedBy>Courtney Queen</cp:lastModifiedBy>
  <cp:revision>216</cp:revision>
  <cp:lastPrinted>2017-02-27T22:34:24Z</cp:lastPrinted>
  <dcterms:created xsi:type="dcterms:W3CDTF">2016-01-11T21:15:07Z</dcterms:created>
  <dcterms:modified xsi:type="dcterms:W3CDTF">2022-03-03T13:21:30Z</dcterms:modified>
</cp:coreProperties>
</file>