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8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7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1340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6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383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08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725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1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3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3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7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66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DC7A-4942-4318-80C3-437FF05A1EAD}" type="datetimeFigureOut">
              <a:rPr lang="en-GB" smtClean="0"/>
              <a:t>11/04/2023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F7907F-A55A-4366-893A-CDAA9CD97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77/0956797619898826" TargetMode="External"/><Relationship Id="rId2" Type="http://schemas.openxmlformats.org/officeDocument/2006/relationships/hyperlink" Target="https://doi.org/https:/doi.org/10.1016/j.futures.2022.10303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266-014-9545-z" TargetMode="External"/><Relationship Id="rId7" Type="http://schemas.openxmlformats.org/officeDocument/2006/relationships/hyperlink" Target="https://doi.org/10.1111/j.1745-6916.2007.00048.x" TargetMode="External"/><Relationship Id="rId2" Type="http://schemas.openxmlformats.org/officeDocument/2006/relationships/hyperlink" Target="https://doi.org/https:/doi.org/10.1177/09500170166860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7/s12160-016-9856-y" TargetMode="External"/><Relationship Id="rId5" Type="http://schemas.openxmlformats.org/officeDocument/2006/relationships/hyperlink" Target="https://doi.org/https:/doi.org/10.1016/j.socscimed.2019.06.006" TargetMode="External"/><Relationship Id="rId4" Type="http://schemas.openxmlformats.org/officeDocument/2006/relationships/hyperlink" Target="https://doi.org/https:/doi.org/10.1177/001872671771382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valuessurvey.org/wvs.jsp" TargetMode="External"/><Relationship Id="rId2" Type="http://schemas.openxmlformats.org/officeDocument/2006/relationships/hyperlink" Target="https://www.eurofound.europa.eu/surveys/european-working-conditions-surveys-ew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derstandingsociety.ac.uk/" TargetMode="External"/><Relationship Id="rId4" Type="http://schemas.openxmlformats.org/officeDocument/2006/relationships/hyperlink" Target="https://www.europeansocialsurvey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6C223C-BE52-0C96-4364-5EB811A5A3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95" r="43232" b="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753177-9193-D58C-401F-B05DF6383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v-LV" sz="3400" b="0" i="0" dirty="0">
                <a:effectLst/>
                <a:latin typeface="Clear Sans"/>
              </a:rPr>
              <a:t>Labbūtības pētījumi. Starpdisciplināra metodoloģiskā perspektīva</a:t>
            </a:r>
            <a:endParaRPr lang="en-GB" sz="3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75346-858D-AF10-B1FA-2AC1A1DC3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15840" y="4050833"/>
            <a:ext cx="4458163" cy="222804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Dr. Daiga Kamer</a:t>
            </a:r>
            <a:r>
              <a:rPr lang="lv-LV" sz="2400" dirty="0"/>
              <a:t>āde, Iekļaujošas Sabiedrības Pētniecības Centra līdz-direktore, Salford Universitāte, Apvienotā Karaliste</a:t>
            </a:r>
          </a:p>
          <a:p>
            <a:pPr>
              <a:lnSpc>
                <a:spcPct val="90000"/>
              </a:lnSpc>
            </a:pPr>
            <a:r>
              <a:rPr lang="lv-LV" sz="2400" dirty="0"/>
              <a:t>D.Kamerade2@salford.ac.uk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8786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F4C7-FA88-A227-A144-89B5ACF2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Izmantotie avoti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21763-C4C1-92AB-DCA6-B5674424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6825"/>
            <a:ext cx="8596668" cy="5410200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Balderson, U., Burchell, B., 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Kamerāde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D., Coutts, A., &amp; Wang, S. (2022, 2022/10/01/). “Just the freedom to get good at things and stuff like that”: Why spending less time at work would be good for individual, social and environmental wellbeing.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Futures, 143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103035. </a:t>
            </a:r>
            <a:r>
              <a:rPr lang="en-US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https://doi.org/https://doi.org/10.1016/j.futures.2022.103035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 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Bradburn, N. M. (1969).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structure of psychological well-being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Aldine. </a:t>
            </a:r>
            <a:endParaRPr lang="lv-LV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Diener, E., Lucas, R. E., &amp; 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Shigehiro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O. (2005). Subjective well-being: the science of happiness and life satisfaction. In C. R. Snyder &amp; S. J. Lopez (Eds.),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Handbook of Positive Psychology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(pp. 63-73). Oxford University Press. Dolan, P., &amp; Metcalfe, R. (2012). Measuring subjective wellbeing: recommendations on measures for use by national governments.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Journal of Social Policy, 41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(2), 409-427. </a:t>
            </a:r>
            <a:endParaRPr lang="lv-LV" kern="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Huppert, F. A., &amp; Whittington, J. E. (2003). Evidence for the independence of positive and negative well-being: Implications for quality of life assessment.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British Journal of Health Psychology, 8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(1), 107-122. 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Jebb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A. T., Morrison, M., Tay, L., &amp; Diener, E. (2020, 2020/03/01). Subjective Well-Being Around the World: Trends and Predictors Across the Life Span.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Psychological Science, 31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(3), 293-305. </a:t>
            </a:r>
            <a:r>
              <a:rPr lang="en-US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https://doi.org/10.1177/0956797619898826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Kahneman, D., Diener, E., &amp; Schwarz, N. (2003). </a:t>
            </a:r>
            <a:r>
              <a:rPr lang="en-US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Well-being: The foundations of hedonic psychology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Russell Sage Foundation.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59406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8BAB-64C7-45B6-B942-E505BFAD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Izmantotie avoti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E6C13-0FE7-D84D-D473-AEA02F41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975"/>
            <a:ext cx="8596668" cy="5381625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Kamerāde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D., &amp; Bennett, M. R. (2018). Rewarding work: cross-national differences in benefits, volunteering during unemployment, well-being and mental health.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Work, Employment and Society, 32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(1), 38-56.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https://doi.org/https://doi.org/10.1177/0950017016686030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Kamerāde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D., &amp; McKay, S. (2015). Is There a Subjective Well-Being Premium in Voluntary Sector Employment?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VOLUNTAS: International Journal of Voluntary and Nonprofit Organizations, 26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(6), 2733-2753.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https://doi.org/10.1007/s11266-014-9545-z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Kamerāde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D., &amp; Richardson, H. (2018). Gender segregation, underemployment and subjective well-being in the UK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labour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market.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Human Relations, 71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(2), 285-309.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https://doi.org/https://doi.org/10.1177/0018726717713829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Kamerāde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D., Wang, S., Burchell, B., Balderson, S. U., &amp; Coutts, A. (2019). A shorter working week for everyone: How much paid work is needed for mental health and well-being?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Social Science &amp; Medicine, 241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https://doi.org/https://doi.org/10.1016/j.socscimed.2019.06.006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Kim, E. S.,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Kubzansky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L. D., Soo, J., &amp; Boehm, J. K. (2017, Jun). Maintaining Healthy Behavior: a Prospective Study of Psychological Well-Being and Physical Activity.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 </a:t>
            </a:r>
            <a:r>
              <a:rPr lang="en-US" sz="20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Behav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Med, 51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(3), 337-347.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https://doi.org/10.1007/s12160-016-9856-y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Kushlev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K., Drummond, D. M., &amp; Diener, E. (2020). Subjective well‐being and Health behaviors in 2.5 million Americans.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Applied Psychology: Health and Well‐Being, 12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(1), 166-187.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Moore, S., &amp; Diener, E. (2019). Types of subjective well-being and their associations with relationship outcomes.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Journal of Positive Psychology and Wellbeing, 3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(2), 112-118.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Oishi, S., Diener, E., &amp; Lucas, R. E. (2007, 2007/12/01). The Optimum Level of Well-Being: Can People Be Too Happy?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Perspectives on Psychological Science, 2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(4), 346-360. </a:t>
            </a:r>
            <a:r>
              <a:rPr lang="en-US" sz="20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7"/>
              </a:rPr>
              <a:t>https://doi.org/10.1111/j.1745-6916.2007.00048.x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Stuart, J.,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Kamerāde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D.,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Connoly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S.,, Ellis Paine, A., Nichols, G., &amp; Grotz, J. (2020). </a:t>
            </a:r>
            <a:r>
              <a:rPr lang="en-US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Impacts of Volunteering on the Subjective Wellbeing of Volunteers: A Rapid Evidence Assessment.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What Works Centre for Wellbeing and Spirit of 2012 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GB" sz="2500" kern="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73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CADB90-7E5B-493F-046D-EBF14258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Paldies!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93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DEB0-A0C1-315E-CCAC-5160729B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v-LV" sz="3100"/>
              <a:t>Kas ir ‘(subjektīvā) labbūtība?</a:t>
            </a:r>
            <a:endParaRPr lang="en-GB" sz="3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FA175-4FE2-8393-544F-0DC5EBFD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441" y="1391920"/>
            <a:ext cx="5880562" cy="5364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lv-LV" sz="1400" dirty="0"/>
              <a:t>Subjective wellbeing (angl).</a:t>
            </a:r>
          </a:p>
          <a:p>
            <a:pPr>
              <a:lnSpc>
                <a:spcPct val="90000"/>
              </a:lnSpc>
            </a:pPr>
            <a:r>
              <a:rPr lang="lv-LV" sz="1400" dirty="0"/>
              <a:t>Personas subjektīvais kognitīvais un afektīvais dzīves novērtējums </a:t>
            </a:r>
            <a:r>
              <a:rPr lang="en-GB" sz="1400" dirty="0"/>
              <a:t>(Ed Diener, Lucas, &amp; </a:t>
            </a:r>
            <a:r>
              <a:rPr lang="en-GB" sz="1400" dirty="0" err="1"/>
              <a:t>Shigehiro</a:t>
            </a:r>
            <a:r>
              <a:rPr lang="en-GB" sz="1400" dirty="0"/>
              <a:t>, 2005, p.63).</a:t>
            </a:r>
            <a:endParaRPr lang="lv-LV" sz="1400" dirty="0"/>
          </a:p>
          <a:p>
            <a:pPr>
              <a:lnSpc>
                <a:spcPct val="90000"/>
              </a:lnSpc>
            </a:pPr>
            <a:r>
              <a:rPr lang="lv-LV" sz="1400" dirty="0"/>
              <a:t>Kognitīvā dimensija – ko es domāju par savu dzīvi, piemēram, apmierinātība ar dzīvi (life satisfaction, angl.)</a:t>
            </a:r>
          </a:p>
          <a:p>
            <a:pPr>
              <a:lnSpc>
                <a:spcPct val="90000"/>
              </a:lnSpc>
            </a:pPr>
            <a:r>
              <a:rPr lang="lv-LV" sz="1400" dirty="0"/>
              <a:t>Emocionālā dimensija – kā es jūtos domājot par savu dzīvi </a:t>
            </a:r>
            <a:r>
              <a:rPr lang="en-GB" sz="1400" dirty="0"/>
              <a:t>(Kahneman, Diener, &amp; Schwarz, 2003)</a:t>
            </a:r>
            <a:endParaRPr lang="lv-LV" sz="1400" dirty="0"/>
          </a:p>
          <a:p>
            <a:pPr lvl="1">
              <a:lnSpc>
                <a:spcPct val="90000"/>
              </a:lnSpc>
            </a:pPr>
            <a:r>
              <a:rPr lang="lv-LV" sz="1400" dirty="0"/>
              <a:t>Pozitīvā emocionālā dimensija, piemēram, laimes izjūta (happiness, angl.)</a:t>
            </a:r>
          </a:p>
          <a:p>
            <a:pPr lvl="1">
              <a:lnSpc>
                <a:spcPct val="90000"/>
              </a:lnSpc>
            </a:pPr>
            <a:r>
              <a:rPr lang="lv-LV" sz="1400" dirty="0"/>
              <a:t>Negatīvā emocionālā dimensija, piemēram, trauksmes izjūta. (anxiety, angl)</a:t>
            </a:r>
          </a:p>
          <a:p>
            <a:pPr lvl="1">
              <a:lnSpc>
                <a:spcPct val="90000"/>
              </a:lnSpc>
            </a:pPr>
            <a:r>
              <a:rPr lang="lv-LV" sz="1400" dirty="0"/>
              <a:t>Pozitīvās un negatīvās emocionālās dimensijas nav uz vienas skalas (</a:t>
            </a:r>
            <a:r>
              <a:rPr lang="en-US" sz="1400" dirty="0"/>
              <a:t>Bradburn, 1969; Huppert &amp; Whittington, 2003)</a:t>
            </a:r>
            <a:endParaRPr lang="lv-LV" sz="1400" dirty="0"/>
          </a:p>
          <a:p>
            <a:pPr>
              <a:lnSpc>
                <a:spcPct val="90000"/>
              </a:lnSpc>
            </a:pPr>
            <a:r>
              <a:rPr lang="lv-LV" sz="1400" dirty="0"/>
              <a:t>Būtiski, kuru dimensiju mēra! </a:t>
            </a:r>
            <a:r>
              <a:rPr lang="en-GB" sz="1400" dirty="0"/>
              <a:t>(Dolan &amp; Metcalfe, 2012)</a:t>
            </a:r>
            <a:r>
              <a:rPr lang="en-US" sz="1400" dirty="0">
                <a:latin typeface="Segoe UI" panose="020B0502040204020203" pitchFamily="34" charset="0"/>
              </a:rPr>
              <a:t> </a:t>
            </a:r>
            <a:r>
              <a:rPr lang="lv-LV" sz="1400" dirty="0">
                <a:latin typeface="Segoe UI" panose="020B0502040204020203" pitchFamily="34" charset="0"/>
              </a:rPr>
              <a:t>(</a:t>
            </a:r>
            <a:r>
              <a:rPr lang="en-US" sz="1400" dirty="0"/>
              <a:t>Stuart, J., </a:t>
            </a:r>
            <a:r>
              <a:rPr lang="en-US" sz="1400" dirty="0" err="1"/>
              <a:t>Kamerāde</a:t>
            </a:r>
            <a:r>
              <a:rPr lang="en-US" sz="1400" dirty="0"/>
              <a:t>, D.</a:t>
            </a:r>
            <a:r>
              <a:rPr lang="lv-LV" sz="1400" dirty="0"/>
              <a:t> et al </a:t>
            </a:r>
            <a:r>
              <a:rPr lang="en-US" sz="1400" dirty="0"/>
              <a:t>(2020)</a:t>
            </a:r>
            <a:r>
              <a:rPr lang="lv-LV" sz="1400" dirty="0"/>
              <a:t>)</a:t>
            </a:r>
            <a:r>
              <a:rPr lang="en-US" sz="1400" dirty="0"/>
              <a:t>.</a:t>
            </a:r>
            <a:r>
              <a:rPr lang="lv-LV" sz="1400" dirty="0"/>
              <a:t> Piemēram, vecums un labbūtība (Jebb et all 2020).</a:t>
            </a:r>
            <a:endParaRPr lang="en-GB" sz="1400" dirty="0"/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881F8102-4D6E-547E-1CCE-46CBFE3478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32" r="27268"/>
          <a:stretch/>
        </p:blipFill>
        <p:spPr>
          <a:xfrm>
            <a:off x="0" y="-238762"/>
            <a:ext cx="33934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788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388C-0FDD-967F-432F-354ED891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Kāpēc labbūtība ir svarīga?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9EAC4-1761-CB19-A222-DBCDECE5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lnSpcReduction="10000"/>
          </a:bodyPr>
          <a:lstStyle/>
          <a:p>
            <a:r>
              <a:rPr lang="lv-LV" sz="2400" dirty="0"/>
              <a:t>Dzīves kvalitātes, ekonomiskās un ilgspējīgas attīstības indikators vairākās valstīs un dažādās pētījumu</a:t>
            </a:r>
            <a:r>
              <a:rPr lang="en-US" sz="2400" dirty="0"/>
              <a:t> </a:t>
            </a:r>
            <a:r>
              <a:rPr lang="en-US" sz="2400" dirty="0" err="1"/>
              <a:t>nozar</a:t>
            </a:r>
            <a:r>
              <a:rPr lang="lv-LV" sz="2400" dirty="0"/>
              <a:t>ēs, piemēram, darba un nodarbinātības pētījumos (Balderson et all, 2022; Kamerāde et al, 2019, Kamerāde &amp;Richardson, 2018; Kamerāde&amp;Bennet, 2018; Kamerāde&amp;McKay, 2015)</a:t>
            </a:r>
          </a:p>
          <a:p>
            <a:r>
              <a:rPr lang="lv-LV" sz="2400" dirty="0"/>
              <a:t>Labbūtības līmenis saistīts ar dauziem nozīmīgiem faktoriem:</a:t>
            </a:r>
          </a:p>
          <a:p>
            <a:pPr lvl="1"/>
            <a:r>
              <a:rPr lang="lv-LV" sz="2000" dirty="0"/>
              <a:t>Piemēram,</a:t>
            </a:r>
          </a:p>
          <a:p>
            <a:pPr lvl="2"/>
            <a:r>
              <a:rPr lang="lv-LV" sz="1800" dirty="0"/>
              <a:t>Veselīgiem paradumiem (Kushlev et al, 2020)</a:t>
            </a:r>
          </a:p>
          <a:p>
            <a:pPr lvl="2"/>
            <a:r>
              <a:rPr lang="lv-LV" sz="1800" dirty="0"/>
              <a:t>Apmierinātību ar attiecībām un partneri (Moore et all 2019)</a:t>
            </a:r>
          </a:p>
          <a:p>
            <a:pPr lvl="2"/>
            <a:r>
              <a:rPr lang="lv-LV" sz="1800" dirty="0"/>
              <a:t>Labdarības uc prosociālo uzvedību (Kushlev et al 2022)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6173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71939-F305-5B50-94DC-8E5D04B9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Metodoloģiskie izaicinājumi: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4832C-FAFC-6127-EE07-74BE39EAD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425"/>
            <a:ext cx="8596668" cy="4681538"/>
          </a:xfrm>
        </p:spPr>
        <p:txBody>
          <a:bodyPr>
            <a:normAutofit fontScale="92500"/>
          </a:bodyPr>
          <a:lstStyle/>
          <a:p>
            <a:r>
              <a:rPr lang="lv-LV" sz="2800" dirty="0"/>
              <a:t>Cēloņskarību virziens- laimīgi cilvēki veselīgāki un turīgāki, vai veselīgāki un turīgi cilvēki laimīgāki?</a:t>
            </a:r>
          </a:p>
          <a:p>
            <a:pPr lvl="1"/>
            <a:r>
              <a:rPr lang="lv-LV" sz="2400" dirty="0"/>
              <a:t>Augstāks labbūtības līmenis uzlabo veselību, neatkarīgi no veselības stāvokļa (Howell et all, 2007)</a:t>
            </a:r>
          </a:p>
          <a:p>
            <a:pPr lvl="1"/>
            <a:r>
              <a:rPr lang="lv-LV" sz="2400" dirty="0"/>
              <a:t>Svarīgi longitudināli paneļpētījumi un eksperimentālie pētījumi. Piemēram, kā cilvēki ar augstāku labbūtības līmeni ar laiku iesaistās vairāk fiziskās aktivitātēs (Kim et al 2017)</a:t>
            </a:r>
          </a:p>
          <a:p>
            <a:pPr lvl="1"/>
            <a:r>
              <a:rPr lang="lv-LV" sz="2400" dirty="0"/>
              <a:t>Kāds mehānisms starp labbūtību un atkarīgo mainīgo lielumu?</a:t>
            </a:r>
          </a:p>
          <a:p>
            <a:pPr lvl="2"/>
            <a:r>
              <a:rPr lang="lv-LV" sz="2000" dirty="0"/>
              <a:t>Laimīgāki cilvēki vairāk iesaistās veselību uzlabojošās aktivitātēs un mazāk riskantās aktivitātēs. (Bohemn et al, 2012; Kim et all 2015)</a:t>
            </a:r>
          </a:p>
        </p:txBody>
      </p:sp>
    </p:spTree>
    <p:extLst>
      <p:ext uri="{BB962C8B-B14F-4D97-AF65-F5344CB8AC3E}">
        <p14:creationId xmlns:p14="http://schemas.microsoft.com/office/powerpoint/2010/main" val="233208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F4DFA-78AB-40C5-E823-3EC7D4BF6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lv-LV" dirty="0"/>
              <a:t>Metodoloģiskie izaicinājumi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CED43-2066-DC00-8BAC-722CAB434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289" y="2160589"/>
            <a:ext cx="5536714" cy="4616131"/>
          </a:xfrm>
        </p:spPr>
        <p:txBody>
          <a:bodyPr>
            <a:normAutofit/>
          </a:bodyPr>
          <a:lstStyle/>
          <a:p>
            <a:r>
              <a:rPr lang="lv-LV" sz="2400" dirty="0"/>
              <a:t>Sakarības ne vienmēr nav lineāras un tās atkarīgas no kāds atkarīgais mainīgais tiek mērīts! Piemēram, apmierinātība ar dzīvi un pilsoniskās aktivitātes (Oishi et al 2007)</a:t>
            </a:r>
          </a:p>
          <a:p>
            <a:r>
              <a:rPr lang="lv-LV" sz="2400" dirty="0"/>
              <a:t>Individuālie un konstekstuālie faktori, kas maina sakarības, piem. Nevienlīdzības līmenis valstī – ienākumi un labbūtības līmenis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n arrow pointing right">
            <a:extLst>
              <a:ext uri="{FF2B5EF4-FFF2-40B4-BE49-F238E27FC236}">
                <a16:creationId xmlns:a16="http://schemas.microsoft.com/office/drawing/2014/main" id="{104B191B-B601-2442-48A7-4909CCD399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18" r="42365" b="-1"/>
          <a:stretch/>
        </p:blipFill>
        <p:spPr>
          <a:xfrm>
            <a:off x="20" y="-1"/>
            <a:ext cx="3737268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326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AF7F-89A0-19F9-20F8-3E021C9A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1520"/>
          </a:xfrm>
        </p:spPr>
        <p:txBody>
          <a:bodyPr>
            <a:normAutofit fontScale="90000"/>
          </a:bodyPr>
          <a:lstStyle/>
          <a:p>
            <a:r>
              <a:rPr lang="lv-LV" dirty="0"/>
              <a:t>Metodoloģiskie izaicinājumi: datu ieguves metodes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89BBC2-5288-2F48-D812-706DE0B98C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744241"/>
              </p:ext>
            </p:extLst>
          </p:nvPr>
        </p:nvGraphicFramePr>
        <p:xfrm>
          <a:off x="325120" y="1732160"/>
          <a:ext cx="9387840" cy="493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280">
                  <a:extLst>
                    <a:ext uri="{9D8B030D-6E8A-4147-A177-3AD203B41FA5}">
                      <a16:colId xmlns:a16="http://schemas.microsoft.com/office/drawing/2014/main" val="4214884137"/>
                    </a:ext>
                  </a:extLst>
                </a:gridCol>
                <a:gridCol w="3129280">
                  <a:extLst>
                    <a:ext uri="{9D8B030D-6E8A-4147-A177-3AD203B41FA5}">
                      <a16:colId xmlns:a16="http://schemas.microsoft.com/office/drawing/2014/main" val="3612272568"/>
                    </a:ext>
                  </a:extLst>
                </a:gridCol>
                <a:gridCol w="3129280">
                  <a:extLst>
                    <a:ext uri="{9D8B030D-6E8A-4147-A177-3AD203B41FA5}">
                      <a16:colId xmlns:a16="http://schemas.microsoft.com/office/drawing/2014/main" val="434714128"/>
                    </a:ext>
                  </a:extLst>
                </a:gridCol>
              </a:tblGrid>
              <a:tr h="308164">
                <a:tc>
                  <a:txBody>
                    <a:bodyPr/>
                    <a:lstStyle/>
                    <a:p>
                      <a:r>
                        <a:rPr lang="lv-LV" dirty="0"/>
                        <a:t>Metode</a:t>
                      </a:r>
                      <a:endParaRPr lang="en-GB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Priekšrocības</a:t>
                      </a:r>
                      <a:endParaRPr lang="en-GB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Ierobežojumi</a:t>
                      </a:r>
                      <a:endParaRPr lang="en-GB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559835453"/>
                  </a:ext>
                </a:extLst>
              </a:tr>
              <a:tr h="1463780">
                <a:tc>
                  <a:txBody>
                    <a:bodyPr/>
                    <a:lstStyle/>
                    <a:p>
                      <a:r>
                        <a:rPr lang="lv-LV" sz="1400" dirty="0"/>
                        <a:t>Aptaujas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Precīzi, noturība laikā, labi komūnas un staro-kulturālajiem pētījumiem; akurāti mēra vispārējo vai specificisko SL; representatīvas izlases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Grūtī identificēt cēloņsakarību virzienu, aptaujas saturs var ietekmēt, reizēm patreizējā garastāvokļa efekts; lēna. </a:t>
                      </a:r>
                      <a:endParaRPr lang="en-GB" sz="14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332283084"/>
                  </a:ext>
                </a:extLst>
              </a:tr>
              <a:tr h="1232657">
                <a:tc>
                  <a:txBody>
                    <a:bodyPr/>
                    <a:lstStyle/>
                    <a:p>
                      <a:r>
                        <a:rPr lang="lv-LV" sz="1400" dirty="0"/>
                        <a:t>Dienas rekonstrukcijas (dienasgrāmatas) metode 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Labi mēra svārstības emocionālajā SL; piemēroti pētījumiem par laika izmantošanu; representatīvas izlases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Laikietilpīga</a:t>
                      </a:r>
                      <a:endParaRPr lang="en-GB" sz="14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430964177"/>
                  </a:ext>
                </a:extLst>
              </a:tr>
              <a:tr h="1001534">
                <a:tc>
                  <a:txBody>
                    <a:bodyPr/>
                    <a:lstStyle/>
                    <a:p>
                      <a:r>
                        <a:rPr lang="lv-LV" sz="1400" dirty="0"/>
                        <a:t>Sociālo m</a:t>
                      </a:r>
                      <a:r>
                        <a:rPr lang="en-GB" sz="1400" dirty="0"/>
                        <a:t>e</a:t>
                      </a:r>
                      <a:r>
                        <a:rPr lang="lv-LV" sz="1400" dirty="0"/>
                        <a:t>diju dati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Ātri ‘in-the moment’dati, samazināts sociālās vēlamības efekts, ja anonīmi lietotāji.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Sociālās vēlāmības efekts, nav representatīvi.</a:t>
                      </a:r>
                      <a:endParaRPr lang="en-GB" sz="14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427826859"/>
                  </a:ext>
                </a:extLst>
              </a:tr>
              <a:tr h="336578">
                <a:tc>
                  <a:txBody>
                    <a:bodyPr/>
                    <a:lstStyle/>
                    <a:p>
                      <a:r>
                        <a:rPr lang="lv-LV" sz="1400" dirty="0"/>
                        <a:t>Google Trends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Pētījumi ilgtošā laika posmā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Grūti interpretēt</a:t>
                      </a:r>
                      <a:endParaRPr lang="en-GB" sz="14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732881609"/>
                  </a:ext>
                </a:extLst>
              </a:tr>
              <a:tr h="539287">
                <a:tc>
                  <a:txBody>
                    <a:bodyPr/>
                    <a:lstStyle/>
                    <a:p>
                      <a:r>
                        <a:rPr lang="en-GB" sz="1400" dirty="0" err="1"/>
                        <a:t>Crowsourcing</a:t>
                      </a:r>
                      <a:r>
                        <a:rPr lang="en-GB" sz="1400" dirty="0"/>
                        <a:t> (</a:t>
                      </a:r>
                      <a:r>
                        <a:rPr lang="en-GB" sz="1400" dirty="0" err="1"/>
                        <a:t>piem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mobilo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telefonu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dati</a:t>
                      </a:r>
                      <a:r>
                        <a:rPr lang="en-GB" sz="1400" dirty="0"/>
                        <a:t>)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lv-LV" sz="1400" dirty="0"/>
                        <a:t>Mēra ikdienas aktivitāti un uzvedību</a:t>
                      </a:r>
                      <a:endParaRPr lang="en-GB" sz="1400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en-GB" sz="1400" dirty="0" err="1"/>
                        <a:t>Nerepresentat</a:t>
                      </a:r>
                      <a:r>
                        <a:rPr lang="lv-LV" sz="1400" dirty="0"/>
                        <a:t>īvas izlases; dārgi</a:t>
                      </a:r>
                      <a:endParaRPr lang="en-GB" sz="1400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04749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49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8685-27C1-C048-0BC3-07FB8A06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Datu</a:t>
            </a:r>
            <a:r>
              <a:rPr lang="en-GB" dirty="0"/>
              <a:t> </a:t>
            </a:r>
            <a:r>
              <a:rPr lang="en-GB" dirty="0" err="1"/>
              <a:t>avoti</a:t>
            </a:r>
            <a:r>
              <a:rPr lang="en-GB" dirty="0"/>
              <a:t> (</a:t>
            </a:r>
            <a:r>
              <a:rPr lang="en-GB" dirty="0" err="1"/>
              <a:t>aptaujas</a:t>
            </a:r>
            <a:r>
              <a:rPr lang="en-GB" dirty="0"/>
              <a:t>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2A82-8511-EC67-FA28-68193CDF4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European Working Conditions Surveys </a:t>
            </a:r>
            <a:r>
              <a:rPr lang="en-US" dirty="0">
                <a:hlinkClick r:id="rId2"/>
              </a:rPr>
              <a:t>European Working Conditions Surveys (EWCS) | </a:t>
            </a:r>
            <a:r>
              <a:rPr lang="en-US" dirty="0" err="1">
                <a:hlinkClick r:id="rId2"/>
              </a:rPr>
              <a:t>Eurofound</a:t>
            </a:r>
            <a:r>
              <a:rPr lang="en-US" dirty="0">
                <a:hlinkClick r:id="rId2"/>
              </a:rPr>
              <a:t> (europa.eu)</a:t>
            </a:r>
            <a:endParaRPr lang="en-US" dirty="0"/>
          </a:p>
          <a:p>
            <a:r>
              <a:rPr lang="en-US" dirty="0"/>
              <a:t>The World Values Survey</a:t>
            </a:r>
          </a:p>
          <a:p>
            <a:r>
              <a:rPr lang="en-US" dirty="0"/>
              <a:t> </a:t>
            </a:r>
            <a:r>
              <a:rPr lang="en-GB" dirty="0">
                <a:hlinkClick r:id="rId3"/>
              </a:rPr>
              <a:t>WVS Database (worldvaluessurvey.org)</a:t>
            </a:r>
            <a:endParaRPr lang="en-GB" dirty="0"/>
          </a:p>
          <a:p>
            <a:r>
              <a:rPr lang="en-GB" dirty="0"/>
              <a:t>European Social Survey </a:t>
            </a:r>
            <a:r>
              <a:rPr lang="en-GB" dirty="0">
                <a:hlinkClick r:id="rId4"/>
              </a:rPr>
              <a:t>European Social Survey | European Social Survey (ESS)</a:t>
            </a:r>
            <a:endParaRPr lang="en-GB" dirty="0"/>
          </a:p>
          <a:p>
            <a:r>
              <a:rPr lang="en-GB" dirty="0"/>
              <a:t>Understanding Society </a:t>
            </a:r>
            <a:r>
              <a:rPr lang="en-US" dirty="0">
                <a:hlinkClick r:id="rId5"/>
              </a:rPr>
              <a:t>Understanding Society – The UK Household Longitudinal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62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9525" y="325120"/>
            <a:ext cx="4962525" cy="6543018"/>
          </a:xfrm>
        </p:spPr>
        <p:txBody>
          <a:bodyPr anchor="ctr">
            <a:normAutofit/>
          </a:bodyPr>
          <a:lstStyle/>
          <a:p>
            <a:pPr lvl="0"/>
            <a:r>
              <a:rPr lang="lv-LV" sz="2000" dirty="0"/>
              <a:t>Augstāka datu kvalitāte:</a:t>
            </a:r>
            <a:endParaRPr lang="en-GB" sz="2000" dirty="0"/>
          </a:p>
          <a:p>
            <a:pPr lvl="1"/>
            <a:r>
              <a:rPr lang="lv-LV" sz="2000" dirty="0"/>
              <a:t>rūpīgi izstrādātas izlases procedūras, parasti reprezentatīva izlase</a:t>
            </a:r>
            <a:endParaRPr lang="en-GB" sz="2000" dirty="0"/>
          </a:p>
          <a:p>
            <a:pPr lvl="1"/>
            <a:r>
              <a:rPr lang="lv-LV" sz="2000" dirty="0"/>
              <a:t>ekspertu komandas un organizācijas, finansējums</a:t>
            </a:r>
            <a:endParaRPr lang="en-GB" sz="2000" dirty="0"/>
          </a:p>
          <a:p>
            <a:pPr lvl="1"/>
            <a:r>
              <a:rPr lang="lv-LV" sz="2000" dirty="0"/>
              <a:t>nacionālās izlases</a:t>
            </a:r>
          </a:p>
          <a:p>
            <a:r>
              <a:rPr lang="lv-LV" sz="2000" dirty="0"/>
              <a:t>Zemas izmaksas</a:t>
            </a:r>
            <a:endParaRPr lang="en-GB" sz="2000" dirty="0"/>
          </a:p>
          <a:p>
            <a:pPr lvl="0"/>
            <a:r>
              <a:rPr lang="lv-LV" sz="2000" dirty="0"/>
              <a:t>Iespējas veikt (longitudinālo) analīzi īsā laikā</a:t>
            </a:r>
            <a:endParaRPr lang="en-GB" sz="2000" dirty="0"/>
          </a:p>
          <a:p>
            <a:pPr lvl="0"/>
            <a:r>
              <a:rPr lang="lv-LV" sz="2000" dirty="0"/>
              <a:t>Reprezentatīvas reti sastopamas apakšgrupas</a:t>
            </a:r>
            <a:endParaRPr lang="en-GB" sz="2000" dirty="0"/>
          </a:p>
          <a:p>
            <a:pPr lvl="0"/>
            <a:r>
              <a:rPr lang="lv-LV" sz="2000" dirty="0"/>
              <a:t>Vairāk laika datu analīzei</a:t>
            </a:r>
            <a:endParaRPr lang="en-GB" sz="2000" dirty="0"/>
          </a:p>
          <a:p>
            <a:pPr lvl="0"/>
            <a:r>
              <a:rPr lang="lv-LV" sz="2000" dirty="0"/>
              <a:t>Pilnvērtīgāka datu un resursu izmantošana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55CEA83-AC73-3FA1-A9FA-A731EA35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561291" cy="1320800"/>
          </a:xfrm>
        </p:spPr>
        <p:txBody>
          <a:bodyPr/>
          <a:lstStyle/>
          <a:p>
            <a:r>
              <a:rPr lang="lv-LV" dirty="0"/>
              <a:t>Priekšrocības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8537D-DC7B-CF5B-9950-FCBD4F9B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Izaicinājumi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lv-LV" dirty="0"/>
              <a:t>Iepazīšanās periods (e.g. mērījumi, kodi)</a:t>
            </a:r>
            <a:endParaRPr lang="en-GB" dirty="0"/>
          </a:p>
          <a:p>
            <a:pPr lvl="0"/>
            <a:r>
              <a:rPr lang="lv-LV" dirty="0"/>
              <a:t>Sarežģītība </a:t>
            </a:r>
            <a:endParaRPr lang="en-GB" dirty="0"/>
          </a:p>
          <a:p>
            <a:pPr lvl="0"/>
            <a:r>
              <a:rPr lang="lv-LV" dirty="0"/>
              <a:t>Nevar kontrolēt datu kvalitāti vai atbilstību pētījuma mērķim</a:t>
            </a:r>
            <a:endParaRPr lang="en-GB" dirty="0"/>
          </a:p>
          <a:p>
            <a:pPr lvl="0"/>
            <a:r>
              <a:rPr lang="lv-LV" dirty="0"/>
              <a:t>Ne vienmēr ir būtiski mainīgie vai atbilstoši mērījumi</a:t>
            </a:r>
          </a:p>
          <a:p>
            <a:pPr lvl="0"/>
            <a:r>
              <a:rPr lang="lv-LV" dirty="0"/>
              <a:t>Tiek sagaidīts, ka to analīzē tiks izmantotas arvien sarežģītākas metodes (e.g. multivel modelling)</a:t>
            </a:r>
            <a:endParaRPr lang="en-GB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A2FFECB18E6448B789CD9930E2AFC" ma:contentTypeVersion="15" ma:contentTypeDescription="Create a new document." ma:contentTypeScope="" ma:versionID="f3d7c3fde4c8d846ac44d9b55737b0e3">
  <xsd:schema xmlns:xsd="http://www.w3.org/2001/XMLSchema" xmlns:xs="http://www.w3.org/2001/XMLSchema" xmlns:p="http://schemas.microsoft.com/office/2006/metadata/properties" xmlns:ns2="e3cbc38f-3bd0-4c8a-9fca-8dc1c7c662d7" xmlns:ns3="c6ee3ec1-71e2-4c81-aee9-9f72e5770204" targetNamespace="http://schemas.microsoft.com/office/2006/metadata/properties" ma:root="true" ma:fieldsID="ccde3455559f42445904269c1adcc1c6" ns2:_="" ns3:_="">
    <xsd:import namespace="e3cbc38f-3bd0-4c8a-9fca-8dc1c7c662d7"/>
    <xsd:import namespace="c6ee3ec1-71e2-4c81-aee9-9f72e57702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bc38f-3bd0-4c8a-9fca-8dc1c7c662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e33c868-91b6-4098-a4a1-cbe5720a53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e3ec1-71e2-4c81-aee9-9f72e5770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a3bbd3-0c70-482d-bbd6-fd5bb34fb9e6}" ma:internalName="TaxCatchAll" ma:showField="CatchAllData" ma:web="c6ee3ec1-71e2-4c81-aee9-9f72e57702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ee3ec1-71e2-4c81-aee9-9f72e5770204" xsi:nil="true"/>
    <lcf76f155ced4ddcb4097134ff3c332f xmlns="e3cbc38f-3bd0-4c8a-9fca-8dc1c7c662d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8657510-D274-4111-85EB-539DE0237F60}"/>
</file>

<file path=customXml/itemProps2.xml><?xml version="1.0" encoding="utf-8"?>
<ds:datastoreItem xmlns:ds="http://schemas.openxmlformats.org/officeDocument/2006/customXml" ds:itemID="{84573F33-BCC5-4A60-920C-9D6E77D856E3}"/>
</file>

<file path=customXml/itemProps3.xml><?xml version="1.0" encoding="utf-8"?>
<ds:datastoreItem xmlns:ds="http://schemas.openxmlformats.org/officeDocument/2006/customXml" ds:itemID="{AD8CB68E-BABF-44EB-B137-71595649074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1488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Clear Sans</vt:lpstr>
      <vt:lpstr>Segoe UI</vt:lpstr>
      <vt:lpstr>Trebuchet MS</vt:lpstr>
      <vt:lpstr>Wingdings 3</vt:lpstr>
      <vt:lpstr>Facet</vt:lpstr>
      <vt:lpstr>Labbūtības pētījumi. Starpdisciplināra metodoloģiskā perspektīva</vt:lpstr>
      <vt:lpstr>Kas ir ‘(subjektīvā) labbūtība?</vt:lpstr>
      <vt:lpstr>Kāpēc labbūtība ir svarīga?</vt:lpstr>
      <vt:lpstr>Metodoloģiskie izaicinājumi:</vt:lpstr>
      <vt:lpstr>Metodoloģiskie izaicinājumi</vt:lpstr>
      <vt:lpstr>Metodoloģiskie izaicinājumi: datu ieguves metodes</vt:lpstr>
      <vt:lpstr>Datu avoti (aptaujas):</vt:lpstr>
      <vt:lpstr>Priekšrocības</vt:lpstr>
      <vt:lpstr>Izaicinājumi</vt:lpstr>
      <vt:lpstr>Izmantotie avoti</vt:lpstr>
      <vt:lpstr>Izmantotie avoti</vt:lpstr>
      <vt:lpstr>Paldies!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Labbūtības pētījumi. Starpdisciplināra metodoloģiskā perspektīva</dc:title>
  <dc:creator>Daiga Kamerade</dc:creator>
  <cp:lastModifiedBy>Daiga Kamerade</cp:lastModifiedBy>
  <cp:revision>22</cp:revision>
  <dcterms:created xsi:type="dcterms:W3CDTF">2023-04-11T08:17:15Z</dcterms:created>
  <dcterms:modified xsi:type="dcterms:W3CDTF">2023-04-11T11:45:28Z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0x0101001BCA2FFECB18E6448B789CD9930E2AFC</vt:lpwstr>
  </property>
</Properties>
</file>