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382" r:id="rId2"/>
    <p:sldId id="416" r:id="rId3"/>
    <p:sldId id="1103" r:id="rId4"/>
    <p:sldId id="268" r:id="rId5"/>
    <p:sldId id="269" r:id="rId6"/>
    <p:sldId id="257" r:id="rId7"/>
    <p:sldId id="1104" r:id="rId8"/>
    <p:sldId id="258" r:id="rId9"/>
    <p:sldId id="1105" r:id="rId10"/>
    <p:sldId id="261" r:id="rId11"/>
    <p:sldId id="262" r:id="rId12"/>
    <p:sldId id="263" r:id="rId13"/>
    <p:sldId id="417" r:id="rId14"/>
    <p:sldId id="264" r:id="rId15"/>
    <p:sldId id="265" r:id="rId16"/>
    <p:sldId id="418" r:id="rId17"/>
    <p:sldId id="1106" r:id="rId18"/>
    <p:sldId id="1107" r:id="rId19"/>
    <p:sldId id="419" r:id="rId20"/>
    <p:sldId id="420" r:id="rId21"/>
    <p:sldId id="421" r:id="rId22"/>
    <p:sldId id="387" r:id="rId23"/>
    <p:sldId id="385" r:id="rId24"/>
    <p:sldId id="313" r:id="rId25"/>
    <p:sldId id="318" r:id="rId26"/>
    <p:sldId id="304" r:id="rId27"/>
    <p:sldId id="305" r:id="rId28"/>
    <p:sldId id="307" r:id="rId29"/>
    <p:sldId id="423" r:id="rId30"/>
    <p:sldId id="1108" r:id="rId31"/>
    <p:sldId id="320" r:id="rId32"/>
    <p:sldId id="330" r:id="rId33"/>
    <p:sldId id="329" r:id="rId34"/>
    <p:sldId id="331" r:id="rId35"/>
    <p:sldId id="374" r:id="rId36"/>
    <p:sldId id="375" r:id="rId37"/>
    <p:sldId id="376" r:id="rId38"/>
    <p:sldId id="315" r:id="rId39"/>
    <p:sldId id="321" r:id="rId40"/>
    <p:sldId id="357" r:id="rId41"/>
    <p:sldId id="359" r:id="rId42"/>
    <p:sldId id="362" r:id="rId43"/>
    <p:sldId id="363" r:id="rId44"/>
    <p:sldId id="364" r:id="rId45"/>
    <p:sldId id="379" r:id="rId46"/>
    <p:sldId id="348" r:id="rId47"/>
    <p:sldId id="272" r:id="rId48"/>
    <p:sldId id="274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39C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D62D7E-883C-4AD1-AFC7-EC4D324AC27B}" v="33" dt="2023-04-12T01:46:52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160" autoAdjust="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919D7-5091-4FEC-A174-377E014D81ED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8296B-0773-47F0-8A08-B6F24C0FE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3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 Solver is tightly bound to your early survival, all of which was external concerns</a:t>
            </a:r>
          </a:p>
          <a:p>
            <a:pPr lvl="0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it constantly looks outside you to try to solve its feeling that something might not be right in this moment.</a:t>
            </a:r>
          </a:p>
          <a:p>
            <a:pPr lvl="0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goals are often mapped to the external. </a:t>
            </a:r>
          </a:p>
          <a:p>
            <a:pPr lvl="0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Job, house, car, relationship, school, kid,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3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of you have achieved at least one of your goals?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happens when you do?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Temporary relief, then a new goal.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does solving one goal simply lead to another one?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 because of this tight mapping and the external orientation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problem/solution dynamic feels like it lies at the very heart of your nature. It's been with you, essentially, from the beginning.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 an unconscious choice that your nervous system is making.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Wired into you and functioning from before the sophistication of your current conscious mind was around.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of the things you've done to produce deeper, lasting improvements in your wellbeing leave it intact as well.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no more consciously control your survival instinct and what's bound to it from the first moments of your exitance, than you can the mitochondria in a specific cell on your big toe.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Worse, this part of your nervous system is essentially setting you up for ultimate failure.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matter how much success you achieve in the world, you'll always have discontent in the moment.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most part, no matter how many goals you establish and achieve, it will remain.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88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and most important step is to realize this.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realize that you've been a victim of an unconscious choice made in your nervous system for most if not all of your life.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you realize this, you have a choice to make.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9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choices actually.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 1 is to just keep defaulting to this unconscious behavior pattern.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 2 is to accept that this is the way your nervous system is wired, that you'll always have discontent in the moment, and try to manage it as best you can.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 3 is to solve he core problem, which in many ways is the fundamental problem of the human condition.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most people, once they realize this, Choice 1 is not desirable.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the real choice is between Choice 2 and Choice 3.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And, this is a choice with real consequences.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96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86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40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98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80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0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Unconscious decision that your nervous system is making that is keeping dramatically affecting your wellbeing,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two choices that you can make to rectify that once you recognize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7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for next year we're releasing a comprehensive program that supports people regardless of which choice they are making.</a:t>
            </a:r>
          </a:p>
          <a:p>
            <a:pPr marL="171450" lvl="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Regardless of whether you want to move from Choice 1 to Choice 2, or Choice 3; or just deepen and root more into one of the Choices</a:t>
            </a:r>
          </a:p>
          <a:p>
            <a:pPr marL="171450" lvl="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all based on work we've been doing for nearly 20 years at this point, and we've assembled a great team to roll it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07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answer this question…what are people willing to do to have more blue and less grey?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AF052-0FD3-4B0C-8020-FBDE265913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39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Transtech has a simple mission</a:t>
            </a:r>
          </a:p>
          <a:p>
            <a:pPr defTabSz="914400">
              <a:defRPr sz="1200"/>
            </a:pPr>
            <a:r>
              <a:t>1) to support human mental and emotional wellbeing.</a:t>
            </a:r>
          </a:p>
          <a:p>
            <a:pPr defTabSz="914400">
              <a:defRPr sz="1200"/>
            </a:pPr>
            <a:r>
              <a:t>2) to provide a new mirror – through data, sensors, feedback – to understand ourselves and others better.  </a:t>
            </a:r>
          </a:p>
          <a:p>
            <a:pPr defTabSz="914400">
              <a:defRPr sz="1200"/>
            </a:pPr>
            <a:r>
              <a:t>3) to use new tools to stimulate and shape our psychology and most importantly…to become able to choose.  </a:t>
            </a:r>
          </a:p>
          <a:p>
            <a:pPr defTabSz="914400">
              <a:defRPr sz="1200"/>
            </a:pPr>
            <a:r>
              <a:t>Our outer world has been deeply redesigned by technology but our inner development hasn’t…until now.</a:t>
            </a:r>
          </a:p>
          <a:p>
            <a:pPr defTabSz="914400">
              <a:defRPr sz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742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914400">
              <a:buSzPct val="100000"/>
              <a:buFont typeface="Arial"/>
              <a:buChar char="•"/>
              <a:defRPr sz="1200"/>
            </a:pPr>
            <a:r>
              <a:t>The market for Transtech exists, hidden inside of other markets dedicated to altering our states, changing our lives, making us happier, or trying to fill the “hole” inside</a:t>
            </a:r>
          </a:p>
          <a:p>
            <a:pPr marL="171450" indent="-171450" defTabSz="914400">
              <a:buSzPct val="100000"/>
              <a:buFont typeface="Arial"/>
              <a:buChar char="•"/>
              <a:defRPr sz="1200"/>
            </a:pPr>
            <a:r>
              <a:t>On one end you have people who need support for anxiety, stress, and depression.</a:t>
            </a:r>
          </a:p>
          <a:p>
            <a:pPr marL="171450" indent="-171450" defTabSz="914400">
              <a:buSzPct val="100000"/>
              <a:buFont typeface="Arial"/>
              <a:buChar char="•"/>
              <a:defRPr sz="1200"/>
            </a:pPr>
            <a:r>
              <a:t>In the middle you have those needing skills to navigate happiness, loneliness, connection, and to develop compassion</a:t>
            </a:r>
          </a:p>
          <a:p>
            <a:pPr marL="171450" indent="-171450" defTabSz="914400">
              <a:buSzPct val="100000"/>
              <a:buFont typeface="Arial"/>
              <a:buChar char="•"/>
              <a:defRPr sz="1200"/>
            </a:pPr>
            <a:r>
              <a:t>And on the far side, you have people pushing the limits of human performance and ability through the mind. </a:t>
            </a:r>
          </a:p>
          <a:p>
            <a:pPr defTabSz="914400">
              <a:defRPr sz="1200"/>
            </a:pPr>
            <a:r>
              <a:t> </a:t>
            </a:r>
          </a:p>
          <a:p>
            <a:pPr defTabSz="914400">
              <a:defRPr sz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256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Manipulates membrane</a:t>
            </a:r>
            <a:r>
              <a:rPr lang="en-US" baseline="0" dirty="0"/>
              <a:t> potential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44EC7-8FB1-43BC-9574-6BC1481B79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Bird/Bread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Survival instinct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very early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all have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3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true for Eric’s caged bird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53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all animals</a:t>
            </a:r>
          </a:p>
          <a:p>
            <a:r>
              <a:rPr lang="en-US" dirty="0"/>
              <a:t>We all have this core survival system built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13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of you have goals?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 just doesn't seem right in the moment - like the bird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That's your survival instinct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9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&lt;1 = Behaviorism</a:t>
            </a:r>
          </a:p>
          <a:p>
            <a:pPr lvl="1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Touch a hot stove,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1-3 years old, episodic memory kicks in</a:t>
            </a:r>
          </a:p>
          <a:p>
            <a:pPr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type of problem solving emerges</a:t>
            </a:r>
          </a:p>
          <a:p>
            <a:pPr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What's happening at age 3?</a:t>
            </a:r>
          </a:p>
          <a:p>
            <a:pPr lvl="1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 issues, work issues,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-- No</a:t>
            </a:r>
          </a:p>
          <a:p>
            <a:pPr lvl="1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survival issues are external. They are basic physical survival issues</a:t>
            </a:r>
          </a:p>
          <a:p>
            <a:pPr lvl="1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 solver binds tightly to Survival Instinct during that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62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grow and mature, this process remains at your core</a:t>
            </a:r>
          </a:p>
          <a:p>
            <a:pPr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think about it…In our Western lifestyles we're at the top of the food chain</a:t>
            </a:r>
          </a:p>
          <a:p>
            <a:pPr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live safe lives…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2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this problem solver remains…</a:t>
            </a:r>
          </a:p>
          <a:p>
            <a:pPr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this process maps itself onto your current life issues.</a:t>
            </a:r>
          </a:p>
          <a:p>
            <a:pPr lvl="1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Divorce, loss of job, etc. -- feel like tiger ripping your arm off</a:t>
            </a:r>
          </a:p>
          <a:p>
            <a:pPr lvl="1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Why? Plenty of potential spouses, jobs, etc.</a:t>
            </a:r>
          </a:p>
          <a:p>
            <a:pPr lvl="0" rtl="0" fontAlgn="ctr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external things…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62453-25C3-4BFF-988A-99D5296229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0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3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22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/>
          <p:nvPr/>
        </p:nvSpPr>
        <p:spPr>
          <a:xfrm>
            <a:off x="0" y="6597650"/>
            <a:ext cx="12192000" cy="260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21" name="Rectangle 1"/>
          <p:cNvSpPr/>
          <p:nvPr/>
        </p:nvSpPr>
        <p:spPr>
          <a:xfrm>
            <a:off x="0" y="-552204"/>
            <a:ext cx="457200" cy="457201"/>
          </a:xfrm>
          <a:prstGeom prst="rect">
            <a:avLst/>
          </a:prstGeom>
          <a:solidFill>
            <a:srgbClr val="292929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22" name="Rectangle 2"/>
          <p:cNvSpPr/>
          <p:nvPr/>
        </p:nvSpPr>
        <p:spPr>
          <a:xfrm>
            <a:off x="457200" y="-552204"/>
            <a:ext cx="457200" cy="457201"/>
          </a:xfrm>
          <a:prstGeom prst="rect">
            <a:avLst/>
          </a:prstGeom>
          <a:solidFill>
            <a:srgbClr val="CFCFCF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23" name="Rectangle 3"/>
          <p:cNvSpPr/>
          <p:nvPr/>
        </p:nvSpPr>
        <p:spPr>
          <a:xfrm>
            <a:off x="914400" y="-552204"/>
            <a:ext cx="457200" cy="457201"/>
          </a:xfrm>
          <a:prstGeom prst="rect">
            <a:avLst/>
          </a:prstGeom>
          <a:solidFill>
            <a:srgbClr val="B0B0B0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24" name="Straight Connector 2"/>
          <p:cNvSpPr/>
          <p:nvPr/>
        </p:nvSpPr>
        <p:spPr>
          <a:xfrm>
            <a:off x="0" y="6597650"/>
            <a:ext cx="12192000" cy="0"/>
          </a:xfrm>
          <a:prstGeom prst="line">
            <a:avLst/>
          </a:prstGeom>
          <a:ln w="12700">
            <a:solidFill>
              <a:srgbClr val="B0B0B0"/>
            </a:solidFill>
            <a:miter/>
          </a:ln>
        </p:spPr>
        <p:txBody>
          <a:bodyPr tIns="45720" bIns="45720"/>
          <a:lstStyle/>
          <a:p>
            <a:pPr algn="l">
              <a:defRPr sz="3600">
                <a:solidFill>
                  <a:srgbClr val="000000"/>
                </a:solidFill>
              </a:defRPr>
            </a:pPr>
            <a:endParaRPr sz="1800"/>
          </a:p>
        </p:txBody>
      </p:sp>
      <p:sp>
        <p:nvSpPr>
          <p:cNvPr id="25" name="Slide Number"/>
          <p:cNvSpPr>
            <a:spLocks noGrp="1"/>
          </p:cNvSpPr>
          <p:nvPr>
            <p:ph type="sldNum" sz="quarter" idx="2"/>
          </p:nvPr>
        </p:nvSpPr>
        <p:spPr>
          <a:xfrm>
            <a:off x="11831241" y="6596379"/>
            <a:ext cx="335360" cy="262891"/>
          </a:xfrm>
          <a:prstGeom prst="rect">
            <a:avLst/>
          </a:prstGeom>
        </p:spPr>
        <p:txBody>
          <a:bodyPr wrap="square"/>
          <a:lstStyle>
            <a:lvl1pPr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TextBox 1"/>
          <p:cNvSpPr/>
          <p:nvPr/>
        </p:nvSpPr>
        <p:spPr>
          <a:xfrm>
            <a:off x="10481884" y="6638924"/>
            <a:ext cx="1430477" cy="1538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000" spc="59">
                <a:solidFill>
                  <a:srgbClr val="888888"/>
                </a:solidFill>
              </a:defRPr>
            </a:lvl1pPr>
          </a:lstStyle>
          <a:p>
            <a:r>
              <a:rPr sz="1000"/>
              <a:t>www.willowgroup.co | </a:t>
            </a:r>
          </a:p>
        </p:txBody>
      </p:sp>
    </p:spTree>
    <p:extLst>
      <p:ext uri="{BB962C8B-B14F-4D97-AF65-F5344CB8AC3E}">
        <p14:creationId xmlns:p14="http://schemas.microsoft.com/office/powerpoint/2010/main" val="24544570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er Slide 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3" descr="Picture 13"/>
          <p:cNvPicPr>
            <a:picLocks noChangeAspect="1"/>
          </p:cNvPicPr>
          <p:nvPr/>
        </p:nvPicPr>
        <p:blipFill>
          <a:blip r:embed="rId2"/>
          <a:srcRect l="20287" t="36994" r="9706" b="2391"/>
          <a:stretch>
            <a:fillRect/>
          </a:stretch>
        </p:blipFill>
        <p:spPr>
          <a:xfrm>
            <a:off x="0" y="0"/>
            <a:ext cx="12192000" cy="659765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Rectangle 10"/>
          <p:cNvSpPr/>
          <p:nvPr/>
        </p:nvSpPr>
        <p:spPr>
          <a:xfrm>
            <a:off x="0" y="0"/>
            <a:ext cx="12192000" cy="6597650"/>
          </a:xfrm>
          <a:prstGeom prst="rect">
            <a:avLst/>
          </a:prstGeom>
          <a:solidFill>
            <a:srgbClr val="000014">
              <a:alpha val="31349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35" name="Rectangle 4"/>
          <p:cNvSpPr/>
          <p:nvPr/>
        </p:nvSpPr>
        <p:spPr>
          <a:xfrm>
            <a:off x="0" y="6597650"/>
            <a:ext cx="12192000" cy="2603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36" name="Rectangle 1"/>
          <p:cNvSpPr/>
          <p:nvPr/>
        </p:nvSpPr>
        <p:spPr>
          <a:xfrm>
            <a:off x="0" y="-552204"/>
            <a:ext cx="457200" cy="457201"/>
          </a:xfrm>
          <a:prstGeom prst="rect">
            <a:avLst/>
          </a:prstGeom>
          <a:solidFill>
            <a:srgbClr val="292929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37" name="Rectangle 2"/>
          <p:cNvSpPr/>
          <p:nvPr/>
        </p:nvSpPr>
        <p:spPr>
          <a:xfrm>
            <a:off x="457200" y="-552204"/>
            <a:ext cx="457200" cy="457201"/>
          </a:xfrm>
          <a:prstGeom prst="rect">
            <a:avLst/>
          </a:prstGeom>
          <a:solidFill>
            <a:srgbClr val="CFCFCF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38" name="Rectangle 3"/>
          <p:cNvSpPr/>
          <p:nvPr/>
        </p:nvSpPr>
        <p:spPr>
          <a:xfrm>
            <a:off x="914400" y="-552204"/>
            <a:ext cx="457200" cy="457201"/>
          </a:xfrm>
          <a:prstGeom prst="rect">
            <a:avLst/>
          </a:prstGeom>
          <a:solidFill>
            <a:srgbClr val="B0B0B0"/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 sz="1800"/>
          </a:p>
        </p:txBody>
      </p:sp>
      <p:sp>
        <p:nvSpPr>
          <p:cNvPr id="39" name="Straight Connector 2"/>
          <p:cNvSpPr/>
          <p:nvPr/>
        </p:nvSpPr>
        <p:spPr>
          <a:xfrm>
            <a:off x="0" y="6597650"/>
            <a:ext cx="12192000" cy="0"/>
          </a:xfrm>
          <a:prstGeom prst="line">
            <a:avLst/>
          </a:prstGeom>
          <a:ln w="12700">
            <a:solidFill>
              <a:srgbClr val="B0B0B0"/>
            </a:solidFill>
            <a:miter/>
          </a:ln>
        </p:spPr>
        <p:txBody>
          <a:bodyPr tIns="45720" bIns="45720"/>
          <a:lstStyle/>
          <a:p>
            <a:pPr algn="l">
              <a:defRPr sz="3600">
                <a:solidFill>
                  <a:srgbClr val="000000"/>
                </a:solidFill>
              </a:defRPr>
            </a:pPr>
            <a:endParaRPr sz="1800"/>
          </a:p>
        </p:txBody>
      </p:sp>
      <p:sp>
        <p:nvSpPr>
          <p:cNvPr id="40" name="Slide Number"/>
          <p:cNvSpPr>
            <a:spLocks noGrp="1"/>
          </p:cNvSpPr>
          <p:nvPr>
            <p:ph type="sldNum" sz="quarter" idx="2"/>
          </p:nvPr>
        </p:nvSpPr>
        <p:spPr>
          <a:xfrm>
            <a:off x="11831241" y="6596379"/>
            <a:ext cx="335360" cy="262891"/>
          </a:xfrm>
          <a:prstGeom prst="rect">
            <a:avLst/>
          </a:prstGeom>
        </p:spPr>
        <p:txBody>
          <a:bodyPr wrap="square"/>
          <a:lstStyle>
            <a:lvl1pPr>
              <a:defRPr sz="10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TextBox 1"/>
          <p:cNvSpPr/>
          <p:nvPr/>
        </p:nvSpPr>
        <p:spPr>
          <a:xfrm>
            <a:off x="10481884" y="6638924"/>
            <a:ext cx="1430477" cy="1538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2000" spc="59">
                <a:solidFill>
                  <a:srgbClr val="888888"/>
                </a:solidFill>
              </a:defRPr>
            </a:lvl1pPr>
          </a:lstStyle>
          <a:p>
            <a:r>
              <a:rPr sz="1000"/>
              <a:t>www.willowgroup.co | </a:t>
            </a:r>
          </a:p>
        </p:txBody>
      </p:sp>
      <p:sp>
        <p:nvSpPr>
          <p:cNvPr id="42" name="Title Text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763277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729818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8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0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6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2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9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81054-5600-4065-8642-667EF07CC492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7D410-E389-4D92-828A-F4EC3F1D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082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ecretspinelesswhine.com/2009/08/when-im-angry-i-cry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iggity.com/top-of-the-food-chain-zombies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gressive-charlestown.com/2015/09/the-insult-generator.html" TargetMode="External"/><Relationship Id="rId3" Type="http://schemas.openxmlformats.org/officeDocument/2006/relationships/image" Target="../media/image11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conversation.com/homework-whats-the-point-of-it-24123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://jhblawyer5.wikidot.com/blog:_start/date/2015.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ecretspinelesswhine.com/2009/08/when-im-angry-i-cry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red-green-and-black-dartboard-131017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2" Type="http://schemas.openxmlformats.org/officeDocument/2006/relationships/image" Target="../media/image39.jpg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5" Type="http://schemas.openxmlformats.org/officeDocument/2006/relationships/image" Target="../media/image52.gif"/><Relationship Id="rId10" Type="http://schemas.openxmlformats.org/officeDocument/2006/relationships/image" Target="../media/image47.jp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5.jpeg"/><Relationship Id="rId21" Type="http://schemas.openxmlformats.org/officeDocument/2006/relationships/image" Target="../media/image73.jpe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4.jpg"/><Relationship Id="rId16" Type="http://schemas.openxmlformats.org/officeDocument/2006/relationships/image" Target="../media/image68.jp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bread-bird-eating-sparrow-13081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opentextbc.ca/abealf5/chapter/chapter-1/" TargetMode="External"/><Relationship Id="rId4" Type="http://schemas.openxmlformats.org/officeDocument/2006/relationships/hyperlink" Target="http://en.wikipedia.org/wiki/File:PrimateTree2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viationcoaching.com/en/how-to-understand-which-are-your-goal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9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tub, teeth&#10;&#10;Description automatically generated">
            <a:extLst>
              <a:ext uri="{FF2B5EF4-FFF2-40B4-BE49-F238E27FC236}">
                <a16:creationId xmlns:a16="http://schemas.microsoft.com/office/drawing/2014/main" id="{AA88A1DB-75B2-4FA9-B98F-DCFB532A7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045" b="1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, sitting, large&#10;&#10;Description automatically generated">
            <a:extLst>
              <a:ext uri="{FF2B5EF4-FFF2-40B4-BE49-F238E27FC236}">
                <a16:creationId xmlns:a16="http://schemas.microsoft.com/office/drawing/2014/main" id="{516300BC-EF0D-46FA-9E98-B384F7F73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757" b="16291"/>
          <a:stretch/>
        </p:blipFill>
        <p:spPr>
          <a:xfrm>
            <a:off x="2084173" y="172906"/>
            <a:ext cx="8729503" cy="6417364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860D245-75EA-45DF-BCA7-0041CA1683BE}"/>
              </a:ext>
            </a:extLst>
          </p:cNvPr>
          <p:cNvSpPr/>
          <p:nvPr/>
        </p:nvSpPr>
        <p:spPr>
          <a:xfrm>
            <a:off x="5280447" y="403653"/>
            <a:ext cx="1672287" cy="1375719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DED59-85E9-4314-BA7F-5CBE7DC0405A}"/>
              </a:ext>
            </a:extLst>
          </p:cNvPr>
          <p:cNvSpPr/>
          <p:nvPr/>
        </p:nvSpPr>
        <p:spPr>
          <a:xfrm>
            <a:off x="6771503" y="832022"/>
            <a:ext cx="1301578" cy="395416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on a bed&#10;&#10;Description automatically generated">
            <a:extLst>
              <a:ext uri="{FF2B5EF4-FFF2-40B4-BE49-F238E27FC236}">
                <a16:creationId xmlns:a16="http://schemas.microsoft.com/office/drawing/2014/main" id="{1E152143-37AA-4157-92D5-859549C92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390" r="12054" b="2"/>
          <a:stretch/>
        </p:blipFill>
        <p:spPr>
          <a:xfrm>
            <a:off x="0" y="513"/>
            <a:ext cx="6372008" cy="3425064"/>
          </a:xfrm>
          <a:prstGeom prst="rect">
            <a:avLst/>
          </a:prstGeom>
        </p:spPr>
      </p:pic>
      <p:pic>
        <p:nvPicPr>
          <p:cNvPr id="9" name="Picture 8" descr="A picture containing person, girl, indoor, sitting&#10;&#10;Description automatically generated">
            <a:extLst>
              <a:ext uri="{FF2B5EF4-FFF2-40B4-BE49-F238E27FC236}">
                <a16:creationId xmlns:a16="http://schemas.microsoft.com/office/drawing/2014/main" id="{B9D4ACF9-4D2E-4427-9702-FC558F3E7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53" r="-3" b="27064"/>
          <a:stretch/>
        </p:blipFill>
        <p:spPr>
          <a:xfrm>
            <a:off x="0" y="3458071"/>
            <a:ext cx="6372008" cy="3389373"/>
          </a:xfrm>
          <a:prstGeom prst="rect">
            <a:avLst/>
          </a:prstGeom>
        </p:spPr>
      </p:pic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EBA64A2-938B-493F-AB6E-A6403268FA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1" b="14841"/>
          <a:stretch/>
        </p:blipFill>
        <p:spPr>
          <a:xfrm>
            <a:off x="5819993" y="-27292"/>
            <a:ext cx="6372007" cy="69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tub, teeth&#10;&#10;Description automatically generated">
            <a:extLst>
              <a:ext uri="{FF2B5EF4-FFF2-40B4-BE49-F238E27FC236}">
                <a16:creationId xmlns:a16="http://schemas.microsoft.com/office/drawing/2014/main" id="{AA88A1DB-75B2-4FA9-B98F-DCFB532A7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045" b="1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issile, dart, colorful, yellow&#10;&#10;Description automatically generated">
            <a:extLst>
              <a:ext uri="{FF2B5EF4-FFF2-40B4-BE49-F238E27FC236}">
                <a16:creationId xmlns:a16="http://schemas.microsoft.com/office/drawing/2014/main" id="{F54C4BE7-B1C5-46C6-AA5B-91F3027E9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187" b="4813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861374" y="1828154"/>
            <a:ext cx="2330626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85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mage result for unconscious choice">
            <a:extLst>
              <a:ext uri="{FF2B5EF4-FFF2-40B4-BE49-F238E27FC236}">
                <a16:creationId xmlns:a16="http://schemas.microsoft.com/office/drawing/2014/main" id="{5EB5566B-9CA7-4057-A647-DB6775816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3419" y="617838"/>
            <a:ext cx="4673273" cy="571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E1F909-732F-4A85-9025-358D402A3D46}"/>
              </a:ext>
            </a:extLst>
          </p:cNvPr>
          <p:cNvSpPr txBox="1"/>
          <p:nvPr/>
        </p:nvSpPr>
        <p:spPr>
          <a:xfrm>
            <a:off x="4555516" y="2883233"/>
            <a:ext cx="2990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Unconscious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2099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6F5ACD-105B-4690-960F-0AAB30E0BE08}"/>
              </a:ext>
            </a:extLst>
          </p:cNvPr>
          <p:cNvSpPr txBox="1"/>
          <p:nvPr/>
        </p:nvSpPr>
        <p:spPr>
          <a:xfrm>
            <a:off x="3977759" y="2644170"/>
            <a:ext cx="42364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/>
              <a:t>Step 1…</a:t>
            </a:r>
          </a:p>
        </p:txBody>
      </p:sp>
    </p:spTree>
    <p:extLst>
      <p:ext uri="{BB962C8B-B14F-4D97-AF65-F5344CB8AC3E}">
        <p14:creationId xmlns:p14="http://schemas.microsoft.com/office/powerpoint/2010/main" val="41675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9C0F1E3-6F8D-447B-8608-6DEDDF6FF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1584B-848F-462C-9004-2EC03C8E38AE}"/>
              </a:ext>
            </a:extLst>
          </p:cNvPr>
          <p:cNvSpPr txBox="1"/>
          <p:nvPr/>
        </p:nvSpPr>
        <p:spPr>
          <a:xfrm>
            <a:off x="3707015" y="271847"/>
            <a:ext cx="47906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“The Choice”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7870C-1627-4C37-B434-48DFF732AF16}"/>
              </a:ext>
            </a:extLst>
          </p:cNvPr>
          <p:cNvSpPr txBox="1"/>
          <p:nvPr/>
        </p:nvSpPr>
        <p:spPr>
          <a:xfrm>
            <a:off x="5502875" y="2240692"/>
            <a:ext cx="12686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Manage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1523D7-ACFD-4227-890E-8AA402098C9C}"/>
              </a:ext>
            </a:extLst>
          </p:cNvPr>
          <p:cNvSpPr txBox="1"/>
          <p:nvPr/>
        </p:nvSpPr>
        <p:spPr>
          <a:xfrm>
            <a:off x="8489090" y="2228332"/>
            <a:ext cx="12686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Solve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C3190-7296-42F8-BAD7-FD09CAD7AA69}"/>
              </a:ext>
            </a:extLst>
          </p:cNvPr>
          <p:cNvSpPr txBox="1"/>
          <p:nvPr/>
        </p:nvSpPr>
        <p:spPr>
          <a:xfrm>
            <a:off x="2549611" y="2236570"/>
            <a:ext cx="12686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U. C.</a:t>
            </a:r>
          </a:p>
        </p:txBody>
      </p:sp>
    </p:spTree>
    <p:extLst>
      <p:ext uri="{BB962C8B-B14F-4D97-AF65-F5344CB8AC3E}">
        <p14:creationId xmlns:p14="http://schemas.microsoft.com/office/powerpoint/2010/main" val="15770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DA438B5-5029-41E4-9DC2-FE1856D5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54" y="0"/>
            <a:ext cx="9704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B491BA9-C760-46B0-9857-827B0F33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86" y="0"/>
            <a:ext cx="896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5DC251F-E0F2-42DE-98D4-D0B3BBF671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4232" r="12902" b="3175"/>
          <a:stretch/>
        </p:blipFill>
        <p:spPr>
          <a:xfrm>
            <a:off x="2526955" y="133520"/>
            <a:ext cx="7138089" cy="65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6835765-537E-4470-829F-4BA7C2B2B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96569"/>
            <a:ext cx="9144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59319CE-F944-403E-913C-BC321970230D}"/>
              </a:ext>
            </a:extLst>
          </p:cNvPr>
          <p:cNvSpPr/>
          <p:nvPr/>
        </p:nvSpPr>
        <p:spPr>
          <a:xfrm>
            <a:off x="2183027" y="74134"/>
            <a:ext cx="7858897" cy="10956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9E7BC0-1B57-42BB-979A-6986600D2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 b="3904"/>
          <a:stretch/>
        </p:blipFill>
        <p:spPr>
          <a:xfrm>
            <a:off x="625831" y="0"/>
            <a:ext cx="10940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02D98D3-A391-4CDB-ACCE-D8F2A861C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7124" b="-1"/>
          <a:stretch/>
        </p:blipFill>
        <p:spPr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11639D-A06C-44A3-970D-513C2CE7EE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6798" b="-1"/>
          <a:stretch/>
        </p:blipFill>
        <p:spPr>
          <a:xfrm>
            <a:off x="6256867" y="668284"/>
            <a:ext cx="5232768" cy="5232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57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A64416E-BB27-4191-A203-D88846A3C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7124" b="-1"/>
          <a:stretch/>
        </p:blipFill>
        <p:spPr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" name="Picture 1" descr="A close up of a card&#10;&#10;Description automatically generated">
            <a:extLst>
              <a:ext uri="{FF2B5EF4-FFF2-40B4-BE49-F238E27FC236}">
                <a16:creationId xmlns:a16="http://schemas.microsoft.com/office/drawing/2014/main" id="{4A5D5036-AB69-414A-8292-74BE24781A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r="2" b="2"/>
          <a:stretch/>
        </p:blipFill>
        <p:spPr>
          <a:xfrm>
            <a:off x="6256867" y="709937"/>
            <a:ext cx="5352037" cy="5191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339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345989"/>
            <a:ext cx="7886700" cy="6512011"/>
          </a:xfrm>
        </p:spPr>
        <p:txBody>
          <a:bodyPr>
            <a:normAutofit/>
          </a:bodyPr>
          <a:lstStyle/>
          <a:p>
            <a:r>
              <a:rPr lang="en-US" dirty="0"/>
              <a:t>Persistent shift in your baseline state away from anxiety, fear, worries, etc. to a fundamental sense that everything is okay</a:t>
            </a:r>
          </a:p>
          <a:p>
            <a:r>
              <a:rPr lang="en-US" dirty="0"/>
              <a:t>Fundamental ‘</a:t>
            </a:r>
            <a:r>
              <a:rPr lang="en-US" dirty="0" err="1"/>
              <a:t>okayness</a:t>
            </a:r>
            <a:r>
              <a:rPr lang="en-US" dirty="0"/>
              <a:t>’ or contentment</a:t>
            </a:r>
          </a:p>
          <a:p>
            <a:r>
              <a:rPr lang="en-US" dirty="0"/>
              <a:t>Sense that you don’t need to add anything to yourself, but that its okay to explore</a:t>
            </a:r>
          </a:p>
          <a:p>
            <a:pPr lvl="0"/>
            <a:r>
              <a:rPr lang="en-US" dirty="0"/>
              <a:t>Reduced or eliminated mental chatter</a:t>
            </a:r>
          </a:p>
          <a:p>
            <a:pPr lvl="0"/>
            <a:r>
              <a:rPr lang="en-US" dirty="0"/>
              <a:t>Increased or total freedom from thoughts impacting mood</a:t>
            </a:r>
          </a:p>
          <a:p>
            <a:pPr lvl="0"/>
            <a:r>
              <a:rPr lang="en-US" dirty="0"/>
              <a:t>Increased or total focus on Now, rather than painful pasts and anxious futures</a:t>
            </a:r>
          </a:p>
          <a:p>
            <a:pPr lvl="0"/>
            <a:r>
              <a:rPr lang="en-US" dirty="0"/>
              <a:t>Increased sense of connectedness and possibility</a:t>
            </a:r>
          </a:p>
          <a:p>
            <a:r>
              <a:rPr lang="en-US" dirty="0"/>
              <a:t>‘Life Flow’ instead of ‘Task Flow’</a:t>
            </a:r>
          </a:p>
        </p:txBody>
      </p:sp>
    </p:spTree>
    <p:extLst>
      <p:ext uri="{BB962C8B-B14F-4D97-AF65-F5344CB8AC3E}">
        <p14:creationId xmlns:p14="http://schemas.microsoft.com/office/powerpoint/2010/main" val="337330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artinsj2.files.wordpress.com/2010/08/banni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0"/>
            <a:ext cx="5427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7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Academic Measures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Overall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8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816" y="1002956"/>
            <a:ext cx="72863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Outcomes from a 4-month, 2-3 hour per day meditation and positive psychology program</a:t>
            </a:r>
            <a:endParaRPr lang="en-US" b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91385"/>
              </p:ext>
            </p:extLst>
          </p:nvPr>
        </p:nvGraphicFramePr>
        <p:xfrm>
          <a:off x="1592706" y="2828089"/>
          <a:ext cx="5247547" cy="3700944"/>
        </p:xfrm>
        <a:graphic>
          <a:graphicData uri="http://schemas.openxmlformats.org/drawingml/2006/table">
            <a:tbl>
              <a:tblPr/>
              <a:tblGrid>
                <a:gridCol w="2480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7300">
                  <a:extLst>
                    <a:ext uri="{9D8B030D-6E8A-4147-A177-3AD203B41FA5}">
                      <a16:colId xmlns:a16="http://schemas.microsoft.com/office/drawing/2014/main" val="4164417823"/>
                    </a:ext>
                  </a:extLst>
                </a:gridCol>
              </a:tblGrid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</a:rPr>
                        <a:t>Measure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</a:rPr>
                        <a:t>FC2-FC9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Happiness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+14-17%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24111"/>
                  </a:ext>
                </a:extLst>
              </a:tr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Wellbeing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+19%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% Time Happy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+31% (&gt;60% of time)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% Time Unhappy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-41% (&lt;16% of time)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% Time Neutral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-28%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Positive Emotions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+19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61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Negative Emotions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-40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434286"/>
              </p:ext>
            </p:extLst>
          </p:nvPr>
        </p:nvGraphicFramePr>
        <p:xfrm>
          <a:off x="7261258" y="2827456"/>
          <a:ext cx="3336383" cy="3712728"/>
        </p:xfrm>
        <a:graphic>
          <a:graphicData uri="http://schemas.openxmlformats.org/drawingml/2006/table">
            <a:tbl>
              <a:tblPr/>
              <a:tblGrid>
                <a:gridCol w="2061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855">
                  <a:extLst>
                    <a:ext uri="{9D8B030D-6E8A-4147-A177-3AD203B41FA5}">
                      <a16:colId xmlns:a16="http://schemas.microsoft.com/office/drawing/2014/main" val="2817289188"/>
                    </a:ext>
                  </a:extLst>
                </a:gridCol>
              </a:tblGrid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</a:rPr>
                        <a:t>Measure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</a:rPr>
                        <a:t>FC2-FC9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Depression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-46%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Bad Meaning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-18%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Good Meaning 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+15%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Gratitude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+7%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Relationships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+14%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Engagement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+9%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09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Loneliness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-40%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15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3AFE-DC94-4648-95E6-1EF107C5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9068"/>
            <a:ext cx="10515600" cy="1325563"/>
          </a:xfrm>
        </p:spPr>
        <p:txBody>
          <a:bodyPr/>
          <a:lstStyle/>
          <a:p>
            <a:r>
              <a:rPr lang="en-US" dirty="0"/>
              <a:t>Difference Between FW and </a:t>
            </a:r>
            <a:r>
              <a:rPr lang="en-US" dirty="0" err="1"/>
              <a:t>nFW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27A18E1-99FF-4AEE-A5B4-8CD28CF46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264382"/>
              </p:ext>
            </p:extLst>
          </p:nvPr>
        </p:nvGraphicFramePr>
        <p:xfrm>
          <a:off x="203909" y="801852"/>
          <a:ext cx="11796501" cy="5971482"/>
        </p:xfrm>
        <a:graphic>
          <a:graphicData uri="http://schemas.openxmlformats.org/drawingml/2006/table">
            <a:tbl>
              <a:tblPr/>
              <a:tblGrid>
                <a:gridCol w="2379556">
                  <a:extLst>
                    <a:ext uri="{9D8B030D-6E8A-4147-A177-3AD203B41FA5}">
                      <a16:colId xmlns:a16="http://schemas.microsoft.com/office/drawing/2014/main" val="2774487134"/>
                    </a:ext>
                  </a:extLst>
                </a:gridCol>
                <a:gridCol w="849317">
                  <a:extLst>
                    <a:ext uri="{9D8B030D-6E8A-4147-A177-3AD203B41FA5}">
                      <a16:colId xmlns:a16="http://schemas.microsoft.com/office/drawing/2014/main" val="3008392597"/>
                    </a:ext>
                  </a:extLst>
                </a:gridCol>
                <a:gridCol w="1335616">
                  <a:extLst>
                    <a:ext uri="{9D8B030D-6E8A-4147-A177-3AD203B41FA5}">
                      <a16:colId xmlns:a16="http://schemas.microsoft.com/office/drawing/2014/main" val="1103389003"/>
                    </a:ext>
                  </a:extLst>
                </a:gridCol>
                <a:gridCol w="873654">
                  <a:extLst>
                    <a:ext uri="{9D8B030D-6E8A-4147-A177-3AD203B41FA5}">
                      <a16:colId xmlns:a16="http://schemas.microsoft.com/office/drawing/2014/main" val="1892752831"/>
                    </a:ext>
                  </a:extLst>
                </a:gridCol>
                <a:gridCol w="1268941">
                  <a:extLst>
                    <a:ext uri="{9D8B030D-6E8A-4147-A177-3AD203B41FA5}">
                      <a16:colId xmlns:a16="http://schemas.microsoft.com/office/drawing/2014/main" val="4184780432"/>
                    </a:ext>
                  </a:extLst>
                </a:gridCol>
                <a:gridCol w="954616">
                  <a:extLst>
                    <a:ext uri="{9D8B030D-6E8A-4147-A177-3AD203B41FA5}">
                      <a16:colId xmlns:a16="http://schemas.microsoft.com/office/drawing/2014/main" val="3705272477"/>
                    </a:ext>
                  </a:extLst>
                </a:gridCol>
                <a:gridCol w="1440391">
                  <a:extLst>
                    <a:ext uri="{9D8B030D-6E8A-4147-A177-3AD203B41FA5}">
                      <a16:colId xmlns:a16="http://schemas.microsoft.com/office/drawing/2014/main" val="1453113619"/>
                    </a:ext>
                  </a:extLst>
                </a:gridCol>
                <a:gridCol w="1002241">
                  <a:extLst>
                    <a:ext uri="{9D8B030D-6E8A-4147-A177-3AD203B41FA5}">
                      <a16:colId xmlns:a16="http://schemas.microsoft.com/office/drawing/2014/main" val="2324727037"/>
                    </a:ext>
                  </a:extLst>
                </a:gridCol>
                <a:gridCol w="1692169">
                  <a:extLst>
                    <a:ext uri="{9D8B030D-6E8A-4147-A177-3AD203B41FA5}">
                      <a16:colId xmlns:a16="http://schemas.microsoft.com/office/drawing/2014/main" val="263950610"/>
                    </a:ext>
                  </a:extLst>
                </a:gridCol>
              </a:tblGrid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Measure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FW M3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FW M3 - M1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FW </a:t>
                      </a:r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Significance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nFW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nFW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M3 - M1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nFW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Diff</a:t>
                      </a:r>
                      <a:r>
                        <a:rPr lang="en-US" sz="18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nFW</a:t>
                      </a:r>
                      <a:r>
                        <a:rPr lang="en-US" sz="18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to FW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365513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Wellbeing - SWLS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28.65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4.643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21.75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3.119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958389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Happiness - AHI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3.89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0.551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3.09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0.252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471281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Happiness - PERMA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8.72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1.339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6.75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0.836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861259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Happiness - FEQ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1.009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6.81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0.831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530737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 Time Happy - FEQ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73.42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18.125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45.9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7.22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760345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 Time Neutral - FEQ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19.37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-11.048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-36%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37.39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-2.542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-6%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-93%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201599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 Time Negative - FEQ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6.61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-7.065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-52%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16.46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-5.017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-23%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-149%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317146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Positive Affect - PERMA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8.53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1.444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6.49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0.819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628853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Negative Affect – PERMA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1.57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-1.556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-50%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3.17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-0.742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-102%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490048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Relationships - PERMA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8.51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1.127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6.63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0.47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454523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Depression - CES-D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4.12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-5.214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-56%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10.54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-4.339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-29%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-156%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07551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Presence - MLQ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26.59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2.607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22.36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0.542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367738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Search - MLQ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-3.738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-20%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21.03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-2.814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-12%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-41%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258436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Gratitude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40.12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2.583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36.8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2.695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16044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Engagement - PERMA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8.53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0.864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0.169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209115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Loneliness - PERMA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1.25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-1.433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-53%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3.07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-0.797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-21%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-146%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618618"/>
                  </a:ext>
                </a:extLst>
              </a:tr>
              <a:tr h="33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Meaning - PERMA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8.81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1.204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 &lt; 0.000001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6.93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0.724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4233" marR="4233" marT="423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3810" marR="3810" marT="38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89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9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card&#10;&#10;Description automatically generated">
            <a:extLst>
              <a:ext uri="{FF2B5EF4-FFF2-40B4-BE49-F238E27FC236}">
                <a16:creationId xmlns:a16="http://schemas.microsoft.com/office/drawing/2014/main" id="{AE1865C6-27CA-4A0F-B16F-9150B0B5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r="2" b="2"/>
          <a:stretch/>
        </p:blipFill>
        <p:spPr>
          <a:xfrm>
            <a:off x="6728733" y="832022"/>
            <a:ext cx="5226167" cy="5069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5A62C-E0AE-49AC-B045-F59D0E8CB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6798" b="-1"/>
          <a:stretch/>
        </p:blipFill>
        <p:spPr>
          <a:xfrm>
            <a:off x="456423" y="897924"/>
            <a:ext cx="5003128" cy="5003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9DA30-82B8-443C-8080-67C71137EC38}"/>
              </a:ext>
            </a:extLst>
          </p:cNvPr>
          <p:cNvSpPr txBox="1"/>
          <p:nvPr/>
        </p:nvSpPr>
        <p:spPr>
          <a:xfrm>
            <a:off x="5626442" y="2916195"/>
            <a:ext cx="1042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02882-4481-478E-B8CE-D8202E483EEF}"/>
              </a:ext>
            </a:extLst>
          </p:cNvPr>
          <p:cNvSpPr txBox="1"/>
          <p:nvPr/>
        </p:nvSpPr>
        <p:spPr>
          <a:xfrm>
            <a:off x="1977082" y="156515"/>
            <a:ext cx="1981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Choice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6FF96-31BE-4D42-B0C8-261DE5CF6CF4}"/>
              </a:ext>
            </a:extLst>
          </p:cNvPr>
          <p:cNvSpPr txBox="1"/>
          <p:nvPr/>
        </p:nvSpPr>
        <p:spPr>
          <a:xfrm>
            <a:off x="8340802" y="144155"/>
            <a:ext cx="1981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Choice 3</a:t>
            </a:r>
          </a:p>
        </p:txBody>
      </p:sp>
    </p:spTree>
    <p:extLst>
      <p:ext uri="{BB962C8B-B14F-4D97-AF65-F5344CB8AC3E}">
        <p14:creationId xmlns:p14="http://schemas.microsoft.com/office/powerpoint/2010/main" val="20137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0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card&#10;&#10;Description automatically generated">
            <a:extLst>
              <a:ext uri="{FF2B5EF4-FFF2-40B4-BE49-F238E27FC236}">
                <a16:creationId xmlns:a16="http://schemas.microsoft.com/office/drawing/2014/main" id="{AE1865C6-27CA-4A0F-B16F-9150B0B56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r="2" b="2"/>
          <a:stretch/>
        </p:blipFill>
        <p:spPr>
          <a:xfrm>
            <a:off x="6728733" y="832022"/>
            <a:ext cx="5226167" cy="5069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5A62C-E0AE-49AC-B045-F59D0E8CB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6798" b="-1"/>
          <a:stretch/>
        </p:blipFill>
        <p:spPr>
          <a:xfrm>
            <a:off x="456423" y="897924"/>
            <a:ext cx="5003128" cy="5003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29DA30-82B8-443C-8080-67C71137EC38}"/>
              </a:ext>
            </a:extLst>
          </p:cNvPr>
          <p:cNvSpPr txBox="1"/>
          <p:nvPr/>
        </p:nvSpPr>
        <p:spPr>
          <a:xfrm>
            <a:off x="5626442" y="2916195"/>
            <a:ext cx="1042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02882-4481-478E-B8CE-D8202E483EEF}"/>
              </a:ext>
            </a:extLst>
          </p:cNvPr>
          <p:cNvSpPr txBox="1"/>
          <p:nvPr/>
        </p:nvSpPr>
        <p:spPr>
          <a:xfrm>
            <a:off x="1977082" y="156515"/>
            <a:ext cx="1981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Choice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6FF96-31BE-4D42-B0C8-261DE5CF6CF4}"/>
              </a:ext>
            </a:extLst>
          </p:cNvPr>
          <p:cNvSpPr txBox="1"/>
          <p:nvPr/>
        </p:nvSpPr>
        <p:spPr>
          <a:xfrm>
            <a:off x="8340802" y="144155"/>
            <a:ext cx="1981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Choice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CEF3D-F13D-4A16-AD0D-EBD3514522B8}"/>
              </a:ext>
            </a:extLst>
          </p:cNvPr>
          <p:cNvSpPr/>
          <p:nvPr/>
        </p:nvSpPr>
        <p:spPr>
          <a:xfrm>
            <a:off x="767164" y="6012246"/>
            <a:ext cx="4340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Make the best of it.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36F42-067C-4268-BD3A-7B43CCF89F97}"/>
              </a:ext>
            </a:extLst>
          </p:cNvPr>
          <p:cNvSpPr/>
          <p:nvPr/>
        </p:nvSpPr>
        <p:spPr>
          <a:xfrm>
            <a:off x="8352913" y="6008125"/>
            <a:ext cx="1880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Solve it.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94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A1E86-7E31-46F5-9EAF-9526DA128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"/>
          <a:stretch/>
        </p:blipFill>
        <p:spPr>
          <a:xfrm>
            <a:off x="0" y="1693"/>
            <a:ext cx="12192000" cy="68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Picture 4"/>
          <p:cNvPicPr>
            <a:picLocks noChangeAspect="1"/>
          </p:cNvPicPr>
          <p:nvPr/>
        </p:nvPicPr>
        <p:blipFill>
          <a:blip r:embed="rId3"/>
          <a:srcRect l="10325" t="127" b="4827"/>
          <a:stretch>
            <a:fillRect/>
          </a:stretch>
        </p:blipFill>
        <p:spPr>
          <a:xfrm>
            <a:off x="1" y="-4020"/>
            <a:ext cx="4245063" cy="6590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3" descr="Picture 3"/>
          <p:cNvPicPr>
            <a:picLocks noChangeAspect="1"/>
          </p:cNvPicPr>
          <p:nvPr/>
        </p:nvPicPr>
        <p:blipFill>
          <a:blip r:embed="rId4"/>
          <a:srcRect r="41084" b="9961"/>
          <a:stretch>
            <a:fillRect/>
          </a:stretch>
        </p:blipFill>
        <p:spPr>
          <a:xfrm>
            <a:off x="7637107" y="622301"/>
            <a:ext cx="4562781" cy="596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"/>
          <p:cNvSpPr/>
          <p:nvPr/>
        </p:nvSpPr>
        <p:spPr>
          <a:xfrm rot="10800000" flipH="1">
            <a:off x="2776508" y="108809"/>
            <a:ext cx="6638984" cy="1863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07" y="0"/>
                </a:moveTo>
                <a:cubicBezTo>
                  <a:pt x="2607" y="0"/>
                  <a:pt x="2600" y="0"/>
                  <a:pt x="2584" y="2"/>
                </a:cubicBezTo>
                <a:cubicBezTo>
                  <a:pt x="2568" y="4"/>
                  <a:pt x="2543" y="7"/>
                  <a:pt x="2506" y="13"/>
                </a:cubicBezTo>
                <a:cubicBezTo>
                  <a:pt x="1820" y="57"/>
                  <a:pt x="1201" y="1064"/>
                  <a:pt x="750" y="2671"/>
                </a:cubicBezTo>
                <a:cubicBezTo>
                  <a:pt x="298" y="4278"/>
                  <a:pt x="15" y="6485"/>
                  <a:pt x="3" y="8929"/>
                </a:cubicBezTo>
                <a:cubicBezTo>
                  <a:pt x="1" y="9058"/>
                  <a:pt x="1" y="9148"/>
                  <a:pt x="0" y="9206"/>
                </a:cubicBezTo>
                <a:cubicBezTo>
                  <a:pt x="0" y="9264"/>
                  <a:pt x="0" y="9289"/>
                  <a:pt x="0" y="9289"/>
                </a:cubicBezTo>
                <a:cubicBezTo>
                  <a:pt x="0" y="9289"/>
                  <a:pt x="0" y="9314"/>
                  <a:pt x="0" y="9371"/>
                </a:cubicBezTo>
                <a:cubicBezTo>
                  <a:pt x="1" y="9428"/>
                  <a:pt x="1" y="9517"/>
                  <a:pt x="3" y="9647"/>
                </a:cubicBezTo>
                <a:cubicBezTo>
                  <a:pt x="15" y="12091"/>
                  <a:pt x="298" y="14298"/>
                  <a:pt x="750" y="15905"/>
                </a:cubicBezTo>
                <a:cubicBezTo>
                  <a:pt x="1201" y="17513"/>
                  <a:pt x="1820" y="18521"/>
                  <a:pt x="2506" y="18565"/>
                </a:cubicBezTo>
                <a:cubicBezTo>
                  <a:pt x="2543" y="18571"/>
                  <a:pt x="2568" y="18573"/>
                  <a:pt x="2584" y="18575"/>
                </a:cubicBezTo>
                <a:cubicBezTo>
                  <a:pt x="2600" y="18576"/>
                  <a:pt x="2607" y="18575"/>
                  <a:pt x="2607" y="18575"/>
                </a:cubicBezTo>
                <a:lnTo>
                  <a:pt x="10225" y="18572"/>
                </a:lnTo>
                <a:lnTo>
                  <a:pt x="10831" y="21600"/>
                </a:lnTo>
                <a:lnTo>
                  <a:pt x="11522" y="18572"/>
                </a:lnTo>
                <a:lnTo>
                  <a:pt x="18993" y="18575"/>
                </a:lnTo>
                <a:cubicBezTo>
                  <a:pt x="18993" y="18575"/>
                  <a:pt x="19000" y="18576"/>
                  <a:pt x="19016" y="18574"/>
                </a:cubicBezTo>
                <a:cubicBezTo>
                  <a:pt x="19032" y="18573"/>
                  <a:pt x="19057" y="18571"/>
                  <a:pt x="19094" y="18565"/>
                </a:cubicBezTo>
                <a:cubicBezTo>
                  <a:pt x="19780" y="18521"/>
                  <a:pt x="20399" y="17513"/>
                  <a:pt x="20850" y="15905"/>
                </a:cubicBezTo>
                <a:cubicBezTo>
                  <a:pt x="21302" y="14298"/>
                  <a:pt x="21585" y="12091"/>
                  <a:pt x="21597" y="9647"/>
                </a:cubicBezTo>
                <a:cubicBezTo>
                  <a:pt x="21599" y="9517"/>
                  <a:pt x="21599" y="9428"/>
                  <a:pt x="21600" y="9371"/>
                </a:cubicBezTo>
                <a:cubicBezTo>
                  <a:pt x="21600" y="9314"/>
                  <a:pt x="21600" y="9289"/>
                  <a:pt x="21600" y="9289"/>
                </a:cubicBezTo>
                <a:cubicBezTo>
                  <a:pt x="21600" y="9289"/>
                  <a:pt x="21600" y="9264"/>
                  <a:pt x="21600" y="9206"/>
                </a:cubicBezTo>
                <a:cubicBezTo>
                  <a:pt x="21599" y="9148"/>
                  <a:pt x="21599" y="9058"/>
                  <a:pt x="21597" y="8929"/>
                </a:cubicBezTo>
                <a:cubicBezTo>
                  <a:pt x="21585" y="6485"/>
                  <a:pt x="21302" y="4278"/>
                  <a:pt x="20850" y="2671"/>
                </a:cubicBezTo>
                <a:cubicBezTo>
                  <a:pt x="20399" y="1064"/>
                  <a:pt x="19780" y="57"/>
                  <a:pt x="19094" y="13"/>
                </a:cubicBezTo>
                <a:cubicBezTo>
                  <a:pt x="19057" y="7"/>
                  <a:pt x="19032" y="4"/>
                  <a:pt x="19016" y="2"/>
                </a:cubicBezTo>
                <a:cubicBezTo>
                  <a:pt x="19000" y="0"/>
                  <a:pt x="18993" y="0"/>
                  <a:pt x="18993" y="0"/>
                </a:cubicBezTo>
                <a:lnTo>
                  <a:pt x="2607" y="0"/>
                </a:lnTo>
                <a:close/>
              </a:path>
            </a:pathLst>
          </a:custGeom>
          <a:solidFill>
            <a:srgbClr val="292929"/>
          </a:solidFill>
          <a:ln w="12700">
            <a:miter lim="400000"/>
          </a:ln>
        </p:spPr>
        <p:txBody>
          <a:bodyPr tIns="45720" bIns="45720" anchor="ctr"/>
          <a:lstStyle/>
          <a:p>
            <a:pPr hangingPunct="0"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3600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8" name="Rectangle 5"/>
          <p:cNvSpPr/>
          <p:nvPr/>
        </p:nvSpPr>
        <p:spPr>
          <a:xfrm>
            <a:off x="2928228" y="725243"/>
            <a:ext cx="6335547" cy="7571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45720" bIns="45720">
            <a:spAutoFit/>
          </a:bodyPr>
          <a:lstStyle/>
          <a:p>
            <a:pPr algn="ctr" hangingPunct="0">
              <a:lnSpc>
                <a:spcPct val="90000"/>
              </a:lnSpc>
              <a:defRPr sz="4800" b="1" cap="all">
                <a:latin typeface="Open Sans"/>
                <a:ea typeface="Open Sans"/>
                <a:cs typeface="Open Sans"/>
                <a:sym typeface="Open Sans"/>
              </a:defRPr>
            </a:pPr>
            <a:r>
              <a:rPr sz="2400" b="1" cap="all" dirty="0">
                <a:latin typeface="Open Sans"/>
                <a:sym typeface="Open Sans"/>
              </a:rPr>
              <a:t>What are people willing to pay </a:t>
            </a:r>
            <a:br>
              <a:rPr sz="2400" b="1" cap="all" dirty="0">
                <a:latin typeface="Open Sans"/>
                <a:sym typeface="Open Sans"/>
              </a:rPr>
            </a:br>
            <a:r>
              <a:rPr sz="2400" b="1" cap="all" dirty="0">
                <a:latin typeface="Open Sans"/>
                <a:sym typeface="Open Sans"/>
              </a:rPr>
              <a:t>to have </a:t>
            </a:r>
            <a:r>
              <a:rPr lang="en-US" sz="2400" b="1" cap="all" dirty="0">
                <a:latin typeface="Open Sans"/>
                <a:sym typeface="Open Sans"/>
              </a:rPr>
              <a:t>MORE </a:t>
            </a:r>
            <a:r>
              <a:rPr lang="en-US" sz="2400" b="1" cap="all" dirty="0">
                <a:solidFill>
                  <a:srgbClr val="39C1FD"/>
                </a:solidFill>
                <a:latin typeface="Open Sans"/>
                <a:sym typeface="Open Sans"/>
              </a:rPr>
              <a:t>BLUE</a:t>
            </a:r>
            <a:r>
              <a:rPr lang="en-US" sz="2400" b="1" cap="all" dirty="0">
                <a:latin typeface="Open Sans"/>
                <a:sym typeface="Open Sans"/>
              </a:rPr>
              <a:t> AND </a:t>
            </a:r>
            <a:r>
              <a:rPr sz="2400" b="1" cap="all" dirty="0">
                <a:latin typeface="Open Sans"/>
                <a:sym typeface="Open Sans"/>
              </a:rPr>
              <a:t>less </a:t>
            </a:r>
            <a:r>
              <a:rPr sz="2400" b="1" cap="all" dirty="0">
                <a:solidFill>
                  <a:srgbClr val="BFBFBF"/>
                </a:solidFill>
                <a:latin typeface="Open Sans"/>
                <a:sym typeface="Open Sans"/>
              </a:rPr>
              <a:t>grey</a:t>
            </a:r>
            <a:r>
              <a:rPr sz="2400" b="1" cap="all" dirty="0">
                <a:latin typeface="Open Sans"/>
                <a:sym typeface="Open Sans"/>
              </a:rPr>
              <a:t>?</a:t>
            </a:r>
          </a:p>
        </p:txBody>
      </p:sp>
      <p:grpSp>
        <p:nvGrpSpPr>
          <p:cNvPr id="135" name="Group"/>
          <p:cNvGrpSpPr/>
          <p:nvPr/>
        </p:nvGrpSpPr>
        <p:grpSpPr>
          <a:xfrm>
            <a:off x="2326368" y="2336318"/>
            <a:ext cx="7418544" cy="3897399"/>
            <a:chOff x="130603" y="0"/>
            <a:chExt cx="14837084" cy="7794794"/>
          </a:xfrm>
        </p:grpSpPr>
        <p:sp>
          <p:nvSpPr>
            <p:cNvPr id="119" name="(Across Aging)"/>
            <p:cNvSpPr/>
            <p:nvPr/>
          </p:nvSpPr>
          <p:spPr>
            <a:xfrm>
              <a:off x="130603" y="4917651"/>
              <a:ext cx="2841419" cy="6832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20" tIns="45720" rIns="45720" bIns="45720" numCol="1" anchor="t">
              <a:spAutoFit/>
            </a:bodyPr>
            <a:lstStyle>
              <a:lvl1pPr>
                <a:lnSpc>
                  <a:spcPct val="90000"/>
                </a:lnSpc>
                <a:defRPr sz="3600">
                  <a:solidFill>
                    <a:srgbClr val="39C1FD"/>
                  </a:solidFill>
                </a:defRPr>
              </a:lvl1pPr>
            </a:lstStyle>
            <a:p>
              <a:pPr algn="ctr" hangingPunct="0"/>
              <a:r>
                <a:rPr sz="1800"/>
                <a:t>(Across Aging)</a:t>
              </a:r>
            </a:p>
          </p:txBody>
        </p:sp>
        <p:grpSp>
          <p:nvGrpSpPr>
            <p:cNvPr id="134" name="Group"/>
            <p:cNvGrpSpPr/>
            <p:nvPr/>
          </p:nvGrpSpPr>
          <p:grpSpPr>
            <a:xfrm>
              <a:off x="364679" y="0"/>
              <a:ext cx="14603008" cy="7794794"/>
              <a:chOff x="364679" y="0"/>
              <a:chExt cx="14603007" cy="7794793"/>
            </a:xfrm>
          </p:grpSpPr>
          <p:sp>
            <p:nvSpPr>
              <p:cNvPr id="120" name="Straight Connector 19"/>
              <p:cNvSpPr/>
              <p:nvPr/>
            </p:nvSpPr>
            <p:spPr>
              <a:xfrm flipH="1">
                <a:off x="7669867" y="226807"/>
                <a:ext cx="1" cy="7567986"/>
              </a:xfrm>
              <a:prstGeom prst="line">
                <a:avLst/>
              </a:prstGeom>
              <a:noFill/>
              <a:ln w="12700" cap="flat">
                <a:solidFill>
                  <a:srgbClr val="888888"/>
                </a:solidFill>
                <a:prstDash val="solid"/>
                <a:miter lim="8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hangingPunct="0">
                  <a:defRPr sz="3600">
                    <a:solidFill>
                      <a:srgbClr val="000000"/>
                    </a:solidFill>
                  </a:defRPr>
                </a:pPr>
                <a:endParaRPr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Stress"/>
              <p:cNvSpPr/>
              <p:nvPr/>
            </p:nvSpPr>
            <p:spPr>
              <a:xfrm>
                <a:off x="8098724" y="0"/>
                <a:ext cx="3149965" cy="15142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9600">
                    <a:solidFill>
                      <a:srgbClr val="BFBFBF"/>
                    </a:solidFill>
                  </a:defRPr>
                </a:lvl1pPr>
              </a:lstStyle>
              <a:p>
                <a:pPr algn="ctr" hangingPunct="0"/>
                <a:r>
                  <a:rPr sz="4800"/>
                  <a:t>Stress</a:t>
                </a:r>
              </a:p>
            </p:txBody>
          </p:sp>
          <p:sp>
            <p:nvSpPr>
              <p:cNvPr id="122" name="Anxiety"/>
              <p:cNvSpPr/>
              <p:nvPr/>
            </p:nvSpPr>
            <p:spPr>
              <a:xfrm>
                <a:off x="9878546" y="1488627"/>
                <a:ext cx="4631396" cy="15142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9600" b="1">
                    <a:solidFill>
                      <a:srgbClr val="BFBFB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 hangingPunct="0"/>
                <a:r>
                  <a:rPr sz="4800"/>
                  <a:t>Anxiety</a:t>
                </a:r>
              </a:p>
            </p:txBody>
          </p:sp>
          <p:sp>
            <p:nvSpPr>
              <p:cNvPr id="123" name="Loneliness"/>
              <p:cNvSpPr/>
              <p:nvPr/>
            </p:nvSpPr>
            <p:spPr>
              <a:xfrm>
                <a:off x="11791817" y="840927"/>
                <a:ext cx="3175869" cy="8494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4800" b="1">
                    <a:solidFill>
                      <a:srgbClr val="BFBFBF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 hangingPunct="0"/>
                <a:r>
                  <a:rPr sz="2400"/>
                  <a:t>Loneliness</a:t>
                </a:r>
              </a:p>
            </p:txBody>
          </p:sp>
          <p:sp>
            <p:nvSpPr>
              <p:cNvPr id="124" name="Depression"/>
              <p:cNvSpPr/>
              <p:nvPr/>
            </p:nvSpPr>
            <p:spPr>
              <a:xfrm>
                <a:off x="8440544" y="2910762"/>
                <a:ext cx="4552142" cy="11818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7200" i="1">
                    <a:solidFill>
                      <a:srgbClr val="BFBFBF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pPr algn="ctr" hangingPunct="0"/>
                <a:r>
                  <a:rPr sz="3600"/>
                  <a:t>Depression</a:t>
                </a:r>
              </a:p>
            </p:txBody>
          </p:sp>
          <p:sp>
            <p:nvSpPr>
              <p:cNvPr id="125" name="Pain relief"/>
              <p:cNvSpPr/>
              <p:nvPr/>
            </p:nvSpPr>
            <p:spPr>
              <a:xfrm>
                <a:off x="3917580" y="6894734"/>
                <a:ext cx="2836929" cy="8494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4800">
                    <a:solidFill>
                      <a:srgbClr val="BFBFB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defRPr>
                </a:lvl1pPr>
              </a:lstStyle>
              <a:p>
                <a:pPr algn="ctr" hangingPunct="0"/>
                <a:r>
                  <a:rPr sz="2400" dirty="0">
                    <a:solidFill>
                      <a:schemeClr val="accent1"/>
                    </a:solidFill>
                  </a:rPr>
                  <a:t>Pain relief</a:t>
                </a:r>
              </a:p>
            </p:txBody>
          </p:sp>
          <p:sp>
            <p:nvSpPr>
              <p:cNvPr id="126" name="Saddness"/>
              <p:cNvSpPr/>
              <p:nvPr/>
            </p:nvSpPr>
            <p:spPr>
              <a:xfrm>
                <a:off x="8525546" y="5406569"/>
                <a:ext cx="3304109" cy="10710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6400">
                    <a:solidFill>
                      <a:srgbClr val="BFBFBF"/>
                    </a:solidFill>
                  </a:defRPr>
                </a:lvl1pPr>
              </a:lstStyle>
              <a:p>
                <a:pPr algn="ctr" hangingPunct="0"/>
                <a:r>
                  <a:rPr sz="3200"/>
                  <a:t>Saddness</a:t>
                </a:r>
              </a:p>
            </p:txBody>
          </p:sp>
          <p:sp>
            <p:nvSpPr>
              <p:cNvPr id="127" name="Empathy"/>
              <p:cNvSpPr/>
              <p:nvPr/>
            </p:nvSpPr>
            <p:spPr>
              <a:xfrm>
                <a:off x="3738458" y="326578"/>
                <a:ext cx="3574953" cy="10710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6400" b="1">
                    <a:solidFill>
                      <a:srgbClr val="39C1FD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 hangingPunct="0"/>
                <a:r>
                  <a:rPr sz="3200"/>
                  <a:t>Empathy</a:t>
                </a:r>
              </a:p>
            </p:txBody>
          </p:sp>
          <p:sp>
            <p:nvSpPr>
              <p:cNvPr id="128" name="Happiness"/>
              <p:cNvSpPr/>
              <p:nvPr/>
            </p:nvSpPr>
            <p:spPr>
              <a:xfrm>
                <a:off x="1090573" y="1320479"/>
                <a:ext cx="6160660" cy="15142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9600" b="1">
                    <a:solidFill>
                      <a:srgbClr val="39C1FD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</a:lstStyle>
              <a:p>
                <a:pPr algn="ctr" hangingPunct="0"/>
                <a:r>
                  <a:rPr sz="4800"/>
                  <a:t>Happiness</a:t>
                </a:r>
              </a:p>
            </p:txBody>
          </p:sp>
          <p:sp>
            <p:nvSpPr>
              <p:cNvPr id="129" name="Connection"/>
              <p:cNvSpPr/>
              <p:nvPr/>
            </p:nvSpPr>
            <p:spPr>
              <a:xfrm>
                <a:off x="892153" y="840927"/>
                <a:ext cx="2443617" cy="6832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3600" i="1">
                    <a:solidFill>
                      <a:srgbClr val="39C1FD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pPr algn="ctr" hangingPunct="0"/>
                <a:r>
                  <a:rPr sz="1800"/>
                  <a:t>Connection</a:t>
                </a:r>
              </a:p>
            </p:txBody>
          </p:sp>
          <p:sp>
            <p:nvSpPr>
              <p:cNvPr id="130" name="Behavior change"/>
              <p:cNvSpPr/>
              <p:nvPr/>
            </p:nvSpPr>
            <p:spPr>
              <a:xfrm>
                <a:off x="781345" y="2854132"/>
                <a:ext cx="6086922" cy="107106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6400" i="1">
                    <a:solidFill>
                      <a:srgbClr val="39C1FD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pPr algn="ctr" hangingPunct="0"/>
                <a:r>
                  <a:rPr sz="3200"/>
                  <a:t>Behavior change</a:t>
                </a:r>
              </a:p>
            </p:txBody>
          </p:sp>
          <p:sp>
            <p:nvSpPr>
              <p:cNvPr id="131" name="Healthy brains"/>
              <p:cNvSpPr/>
              <p:nvPr/>
            </p:nvSpPr>
            <p:spPr>
              <a:xfrm>
                <a:off x="364679" y="4175419"/>
                <a:ext cx="4083171" cy="8494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4800">
                    <a:solidFill>
                      <a:srgbClr val="39C1FD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defRPr>
                </a:lvl1pPr>
              </a:lstStyle>
              <a:p>
                <a:pPr algn="ctr" hangingPunct="0"/>
                <a:r>
                  <a:rPr sz="2400"/>
                  <a:t>Healthy brains</a:t>
                </a:r>
              </a:p>
            </p:txBody>
          </p:sp>
          <p:sp>
            <p:nvSpPr>
              <p:cNvPr id="132" name="Limitless"/>
              <p:cNvSpPr/>
              <p:nvPr/>
            </p:nvSpPr>
            <p:spPr>
              <a:xfrm>
                <a:off x="3329056" y="4911789"/>
                <a:ext cx="3571201" cy="97257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20" tIns="45720" rIns="45720" bIns="45720" numCol="1" anchor="t">
                <a:spAutoFit/>
              </a:bodyPr>
              <a:lstStyle>
                <a:lvl1pPr algn="l">
                  <a:lnSpc>
                    <a:spcPct val="80000"/>
                  </a:lnSpc>
                  <a:defRPr sz="6400">
                    <a:solidFill>
                      <a:srgbClr val="39C1FD"/>
                    </a:solidFill>
                  </a:defRPr>
                </a:lvl1pPr>
              </a:lstStyle>
              <a:p>
                <a:pPr hangingPunct="0"/>
                <a:r>
                  <a:rPr sz="3200"/>
                  <a:t>Limitless </a:t>
                </a:r>
              </a:p>
            </p:txBody>
          </p:sp>
          <p:sp>
            <p:nvSpPr>
              <p:cNvPr id="133" name="potential"/>
              <p:cNvSpPr/>
              <p:nvPr/>
            </p:nvSpPr>
            <p:spPr>
              <a:xfrm>
                <a:off x="3983420" y="5629338"/>
                <a:ext cx="3197927" cy="97257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 algn="l">
                  <a:lnSpc>
                    <a:spcPct val="80000"/>
                  </a:lnSpc>
                  <a:defRPr sz="6400">
                    <a:solidFill>
                      <a:srgbClr val="39C1FD"/>
                    </a:solidFill>
                  </a:defRPr>
                </a:lvl1pPr>
              </a:lstStyle>
              <a:p>
                <a:pPr hangingPunct="0"/>
                <a:r>
                  <a:rPr sz="3200"/>
                  <a:t>potential</a:t>
                </a:r>
              </a:p>
            </p:txBody>
          </p:sp>
          <p:sp>
            <p:nvSpPr>
              <p:cNvPr id="24" name="Pain relief"/>
              <p:cNvSpPr/>
              <p:nvPr/>
            </p:nvSpPr>
            <p:spPr>
              <a:xfrm>
                <a:off x="7888772" y="4291325"/>
                <a:ext cx="3951723" cy="8494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4800">
                    <a:solidFill>
                      <a:srgbClr val="BFBFB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defRPr>
                </a:lvl1pPr>
              </a:lstStyle>
              <a:p>
                <a:pPr algn="ctr" hangingPunct="0"/>
                <a:r>
                  <a:rPr lang="en-US" sz="2400" dirty="0">
                    <a:solidFill>
                      <a:schemeClr val="bg2"/>
                    </a:solidFill>
                  </a:rPr>
                  <a:t>Social Anxiety</a:t>
                </a:r>
                <a:endParaRPr sz="24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25" name="Pain relief"/>
              <p:cNvSpPr/>
              <p:nvPr/>
            </p:nvSpPr>
            <p:spPr>
              <a:xfrm>
                <a:off x="8506894" y="6869692"/>
                <a:ext cx="3114955" cy="8494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20" tIns="45720" rIns="45720" bIns="45720" numCol="1" anchor="t">
                <a:spAutoFit/>
              </a:bodyPr>
              <a:lstStyle>
                <a:lvl1pPr>
                  <a:lnSpc>
                    <a:spcPct val="90000"/>
                  </a:lnSpc>
                  <a:defRPr sz="4800">
                    <a:solidFill>
                      <a:srgbClr val="BFBFBF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defRPr>
                </a:lvl1pPr>
              </a:lstStyle>
              <a:p>
                <a:pPr algn="ctr" hangingPunct="0"/>
                <a:r>
                  <a:rPr lang="en-US" sz="2400" dirty="0">
                    <a:solidFill>
                      <a:schemeClr val="bg2"/>
                    </a:solidFill>
                  </a:rPr>
                  <a:t>Bad Habits</a:t>
                </a:r>
                <a:endParaRPr sz="2400" dirty="0">
                  <a:solidFill>
                    <a:schemeClr val="bg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672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" descr="Picture 1"/>
          <p:cNvPicPr>
            <a:picLocks noChangeAspect="1"/>
          </p:cNvPicPr>
          <p:nvPr/>
        </p:nvPicPr>
        <p:blipFill>
          <a:blip r:embed="rId3"/>
          <a:srcRect t="7547" b="2453"/>
          <a:stretch>
            <a:fillRect/>
          </a:stretch>
        </p:blipFill>
        <p:spPr>
          <a:xfrm>
            <a:off x="0" y="-1"/>
            <a:ext cx="121919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2929">
              <a:alpha val="6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>
              <a:defRPr sz="1800"/>
            </a:pPr>
            <a:endParaRPr sz="900"/>
          </a:p>
        </p:txBody>
      </p:sp>
      <p:sp>
        <p:nvSpPr>
          <p:cNvPr id="108" name="Rounded Rectangle 2"/>
          <p:cNvSpPr/>
          <p:nvPr/>
        </p:nvSpPr>
        <p:spPr>
          <a:xfrm>
            <a:off x="2235240" y="2055300"/>
            <a:ext cx="7721520" cy="181654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>
              <a:defRPr sz="1800"/>
            </a:pPr>
            <a:endParaRPr sz="900"/>
          </a:p>
        </p:txBody>
      </p:sp>
      <p:pic>
        <p:nvPicPr>
          <p:cNvPr id="109" name="Picture 3" descr="Picture 3"/>
          <p:cNvPicPr>
            <a:picLocks noChangeAspect="1"/>
          </p:cNvPicPr>
          <p:nvPr/>
        </p:nvPicPr>
        <p:blipFill>
          <a:blip r:embed="rId4"/>
          <a:srcRect r="1759"/>
          <a:stretch>
            <a:fillRect/>
          </a:stretch>
        </p:blipFill>
        <p:spPr>
          <a:xfrm>
            <a:off x="2615307" y="2204384"/>
            <a:ext cx="6961385" cy="157467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echnology for mental and emotional wellbeing"/>
          <p:cNvSpPr/>
          <p:nvPr/>
        </p:nvSpPr>
        <p:spPr>
          <a:xfrm>
            <a:off x="1696132" y="490640"/>
            <a:ext cx="8785290" cy="41315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>
              <a:lnSpc>
                <a:spcPct val="1000000"/>
              </a:lnSpc>
              <a:defRPr sz="6800"/>
            </a:lvl1pPr>
          </a:lstStyle>
          <a:p>
            <a:r>
              <a:rPr lang="en-US" sz="3400" dirty="0"/>
              <a:t>Technology F</a:t>
            </a:r>
            <a:r>
              <a:rPr sz="3400" dirty="0"/>
              <a:t>or </a:t>
            </a:r>
            <a:r>
              <a:rPr lang="en-US" sz="3400" dirty="0"/>
              <a:t>M</a:t>
            </a:r>
            <a:r>
              <a:rPr sz="3400" dirty="0"/>
              <a:t>ental </a:t>
            </a:r>
            <a:r>
              <a:rPr lang="en-US" sz="3400" dirty="0"/>
              <a:t>A</a:t>
            </a:r>
            <a:r>
              <a:rPr sz="3400" dirty="0"/>
              <a:t>nd </a:t>
            </a:r>
            <a:r>
              <a:rPr lang="en-US" sz="3400" dirty="0"/>
              <a:t>E</a:t>
            </a:r>
            <a:r>
              <a:rPr sz="3400" dirty="0"/>
              <a:t>motional </a:t>
            </a:r>
            <a:r>
              <a:rPr lang="en-US" sz="3400" dirty="0"/>
              <a:t>W</a:t>
            </a:r>
            <a:r>
              <a:rPr sz="3400" dirty="0"/>
              <a:t>ellbeing</a:t>
            </a:r>
          </a:p>
        </p:txBody>
      </p:sp>
    </p:spTree>
    <p:extLst>
      <p:ext uri="{BB962C8B-B14F-4D97-AF65-F5344CB8AC3E}">
        <p14:creationId xmlns:p14="http://schemas.microsoft.com/office/powerpoint/2010/main" val="2905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Box 3"/>
          <p:cNvSpPr>
            <a:spLocks noGrp="1"/>
          </p:cNvSpPr>
          <p:nvPr>
            <p:ph type="sldNum" sz="quarter" idx="2"/>
          </p:nvPr>
        </p:nvSpPr>
        <p:spPr>
          <a:xfrm>
            <a:off x="11909331" y="6650273"/>
            <a:ext cx="78842" cy="17145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38" name="Picture 2" descr="Picture 2"/>
          <p:cNvPicPr>
            <a:picLocks noChangeAspect="1"/>
          </p:cNvPicPr>
          <p:nvPr/>
        </p:nvPicPr>
        <p:blipFill>
          <a:blip r:embed="rId3"/>
          <a:srcRect b="3796"/>
          <a:stretch>
            <a:fillRect/>
          </a:stretch>
        </p:blipFill>
        <p:spPr>
          <a:xfrm>
            <a:off x="0" y="-1"/>
            <a:ext cx="12192000" cy="659765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Rectangle 2"/>
          <p:cNvSpPr/>
          <p:nvPr/>
        </p:nvSpPr>
        <p:spPr>
          <a:xfrm>
            <a:off x="0" y="0"/>
            <a:ext cx="12192000" cy="6597650"/>
          </a:xfrm>
          <a:prstGeom prst="rect">
            <a:avLst/>
          </a:prstGeom>
          <a:solidFill>
            <a:srgbClr val="292929">
              <a:alpha val="69000"/>
            </a:srgbClr>
          </a:solidFill>
          <a:ln w="12700">
            <a:miter lim="400000"/>
          </a:ln>
        </p:spPr>
        <p:txBody>
          <a:bodyPr tIns="45720" bIns="45720" anchor="ctr"/>
          <a:lstStyle/>
          <a:p>
            <a:pPr>
              <a:defRPr sz="3600"/>
            </a:pPr>
            <a:endParaRPr/>
          </a:p>
        </p:txBody>
      </p:sp>
      <p:graphicFrame>
        <p:nvGraphicFramePr>
          <p:cNvPr id="140" name="Table 3"/>
          <p:cNvGraphicFramePr/>
          <p:nvPr/>
        </p:nvGraphicFramePr>
        <p:xfrm>
          <a:off x="1946564" y="1643897"/>
          <a:ext cx="8292525" cy="4046104"/>
        </p:xfrm>
        <a:graphic>
          <a:graphicData uri="http://schemas.openxmlformats.org/drawingml/2006/table">
            <a:tbl>
              <a:tblPr/>
              <a:tblGrid>
                <a:gridCol w="276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1098"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MEDITATION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$1BN (no hw/sw)</a:t>
                      </a:r>
                    </a:p>
                  </a:txBody>
                  <a:tcPr marL="22860" marR="22860" marT="22860" marB="22860" anchor="ctr" horzOverflow="overflow">
                    <a:lnL w="254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YOGA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$27BN US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254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FITNESS &amp; MIND/BODY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$446BN WW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002"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PREVENTATIVE HEALTH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$432BN WW</a:t>
                      </a:r>
                    </a:p>
                  </a:txBody>
                  <a:tcPr marL="22860" marR="22860" marT="22860" marB="22860" anchor="ctr" horzOverflow="overflow">
                    <a:lnL w="254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WORKPLACE WELLNESS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$40BN US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ALTERNATIVE HEALTH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$186BN WW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254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002"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DEPRESSION, STRESS, &amp; ANXIETY DRUGS WW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$22BN</a:t>
                      </a:r>
                    </a:p>
                  </a:txBody>
                  <a:tcPr marL="22860" marR="22860" marT="22860" marB="22860" anchor="ctr" horzOverflow="overflow">
                    <a:lnL w="254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COST OF US STRESS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($300BN)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WEIGHT LOSS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$150BN WW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254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002"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WEARABLES 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80MN Units WW</a:t>
                      </a:r>
                    </a:p>
                  </a:txBody>
                  <a:tcPr marL="22860" marR="22860" marT="22860" marB="22860" anchor="ctr" horzOverflow="overflow">
                    <a:lnL w="25400">
                      <a:miter lim="400000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25400">
                      <a:miter lim="400000"/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ADDICTION TREATMENT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$35BN US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25400">
                      <a:miter lim="400000"/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3200" b="1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defRPr>
                      </a:pPr>
                      <a:r>
                        <a:rPr sz="1600"/>
                        <a:t>SELF-HELP</a:t>
                      </a:r>
                    </a:p>
                    <a:p>
                      <a:pPr algn="ctr">
                        <a:defRPr sz="3200">
                          <a:solidFill>
                            <a:srgbClr val="FFFFFF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defRPr>
                      </a:pPr>
                      <a:r>
                        <a:rPr sz="1600"/>
                        <a:t>$10BN</a:t>
                      </a:r>
                    </a:p>
                  </a:txBody>
                  <a:tcPr marL="22860" marR="22860" marT="22860" marB="22860" anchor="ctr" horzOverflow="overflow">
                    <a:lnL w="12700">
                      <a:solidFill>
                        <a:srgbClr val="FFFFFF"/>
                      </a:solidFill>
                    </a:lnL>
                    <a:lnR w="25400">
                      <a:miter lim="400000"/>
                    </a:lnR>
                    <a:lnT w="12700">
                      <a:solidFill>
                        <a:srgbClr val="FFFFFF"/>
                      </a:solidFill>
                    </a:lnT>
                    <a:lnB w="25400">
                      <a:miter lim="400000"/>
                    </a:lnB>
                    <a:solidFill>
                      <a:srgbClr val="FFFFFF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1" name="TextBox 4"/>
          <p:cNvSpPr/>
          <p:nvPr/>
        </p:nvSpPr>
        <p:spPr>
          <a:xfrm>
            <a:off x="1156855" y="990636"/>
            <a:ext cx="9878291" cy="3693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8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sz="2400"/>
              <a:t>The TransTech Market is Hidden Within Other Markets</a:t>
            </a:r>
          </a:p>
        </p:txBody>
      </p:sp>
    </p:spTree>
    <p:extLst>
      <p:ext uri="{BB962C8B-B14F-4D97-AF65-F5344CB8AC3E}">
        <p14:creationId xmlns:p14="http://schemas.microsoft.com/office/powerpoint/2010/main" val="28883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ndervogeldiary.files.wordpress.com/2012/11/ring-around-the-fi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66"/>
            <a:ext cx="6673038" cy="44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rd.buffalohair-jage.com/wp-content/uploads/2012/12/155633_361559017264612_36358215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5525037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jendhamuni.com/wp-content/uploads/2012/07/tibetanmonks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/>
          <a:stretch/>
        </p:blipFill>
        <p:spPr bwMode="auto">
          <a:xfrm>
            <a:off x="6673037" y="12879"/>
            <a:ext cx="5518963" cy="399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onelygiraffe1.files.wordpress.com/2013/08/slide-temple-ratcliff-gr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14725"/>
            <a:ext cx="50292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uggermugger.com/media/catalog/product/cache/1/image/9df78eab33525d08d6e5fb8d27136e95/t/i/tingsha_bells-websit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2571" r="3176" b="3718"/>
          <a:stretch/>
        </p:blipFill>
        <p:spPr bwMode="auto">
          <a:xfrm>
            <a:off x="4931375" y="3040614"/>
            <a:ext cx="2825087" cy="18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hrooms-default.jpg (350×200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r="15543"/>
          <a:stretch/>
        </p:blipFill>
        <p:spPr bwMode="auto">
          <a:xfrm>
            <a:off x="4926841" y="4953000"/>
            <a:ext cx="279779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8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5898" r="5536" b="3690"/>
          <a:stretch/>
        </p:blipFill>
        <p:spPr>
          <a:xfrm>
            <a:off x="5546310" y="1722848"/>
            <a:ext cx="2642510" cy="2500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/>
          <a:stretch/>
        </p:blipFill>
        <p:spPr>
          <a:xfrm>
            <a:off x="-13252" y="2244981"/>
            <a:ext cx="2661836" cy="262267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84049" y="8616432"/>
            <a:ext cx="5625242" cy="9641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$_1.JPG (400×30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73" y="3742913"/>
            <a:ext cx="2182815" cy="16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988" y="4222871"/>
            <a:ext cx="2378293" cy="1289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90"/>
            <a:ext cx="3538402" cy="2353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41553" r="8107" b="7011"/>
          <a:stretch/>
        </p:blipFill>
        <p:spPr>
          <a:xfrm>
            <a:off x="3538403" y="2938"/>
            <a:ext cx="4607890" cy="1748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50703" r="19640" b="16033"/>
          <a:stretch/>
        </p:blipFill>
        <p:spPr>
          <a:xfrm>
            <a:off x="4049304" y="5272398"/>
            <a:ext cx="4264408" cy="16747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3"/>
          <a:stretch/>
        </p:blipFill>
        <p:spPr>
          <a:xfrm>
            <a:off x="9693584" y="2728913"/>
            <a:ext cx="2510920" cy="22318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20960" r="2085" b="8922"/>
          <a:stretch/>
        </p:blipFill>
        <p:spPr>
          <a:xfrm>
            <a:off x="8145008" y="4960803"/>
            <a:ext cx="4046991" cy="19863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8"/>
          <a:stretch/>
        </p:blipFill>
        <p:spPr>
          <a:xfrm>
            <a:off x="8146292" y="0"/>
            <a:ext cx="4045708" cy="272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4" t="37748" r="45261" b="35456"/>
          <a:stretch/>
        </p:blipFill>
        <p:spPr>
          <a:xfrm>
            <a:off x="8145009" y="2732133"/>
            <a:ext cx="1867437" cy="1120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20" y="3858590"/>
            <a:ext cx="1634149" cy="1152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585" y="1482173"/>
            <a:ext cx="3014320" cy="2260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28" y="3328240"/>
            <a:ext cx="2375224" cy="1818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38582" r="17662" b="11215"/>
          <a:stretch/>
        </p:blipFill>
        <p:spPr>
          <a:xfrm>
            <a:off x="-71143" y="4847891"/>
            <a:ext cx="4134119" cy="209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1146">
            <a:off x="4788836" y="3976256"/>
            <a:ext cx="1368033" cy="10339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0" y="4047329"/>
            <a:ext cx="780083" cy="876293"/>
          </a:xfrm>
          <a:prstGeom prst="rect">
            <a:avLst/>
          </a:prstGeom>
        </p:spPr>
      </p:pic>
      <p:pic>
        <p:nvPicPr>
          <p:cNvPr id="8194" name="Picture 2" descr="EMOTIV.jpg (660×491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" r="25763" b="20873"/>
          <a:stretch/>
        </p:blipFill>
        <p:spPr bwMode="auto">
          <a:xfrm>
            <a:off x="8085192" y="-27888"/>
            <a:ext cx="1781654" cy="141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dispatch.com/content/graphics/2015/06/15/thync.jpg?__scale=w:660,h:718,t:1,c:ffffff,q:80,r: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" b="7679"/>
          <a:stretch/>
        </p:blipFill>
        <p:spPr bwMode="auto">
          <a:xfrm>
            <a:off x="-26261" y="-9354"/>
            <a:ext cx="2194489" cy="21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ecx.images-amazon.com/images/I/413mfR7H4-L._SY3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02" y="2"/>
            <a:ext cx="2126322" cy="223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ache.preserve.io/fvqr848p/assets/1e4c5ea25ee55e78d8f1edb2f952220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69" y="2004906"/>
            <a:ext cx="2447061" cy="29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medgadget.com/img/gsr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97" y="3315610"/>
            <a:ext cx="1713190" cy="14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1001.nccdn.net/000/000/157/596/Lifestyle_LAR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404" y="0"/>
            <a:ext cx="2683160" cy="211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www.hoise.com/vmw/09/repository/EyeCom_Frames_Clos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725" y="3346010"/>
            <a:ext cx="1925275" cy="144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30" y="4815875"/>
            <a:ext cx="2937115" cy="2042124"/>
          </a:xfrm>
          <a:prstGeom prst="rect">
            <a:avLst/>
          </a:prstGeom>
        </p:spPr>
      </p:pic>
      <p:pic>
        <p:nvPicPr>
          <p:cNvPr id="2050" name="Picture 2" descr="http://www.brainmaster.com/images/uploads/8.1.08_002rev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64" y="1840975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.newsweek.com/sites/www.newsweek.com/files/styles/headline/public/2014/07/31/0808nw0106braindevicegs0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r="14127" b="26187"/>
          <a:stretch/>
        </p:blipFill>
        <p:spPr bwMode="auto">
          <a:xfrm>
            <a:off x="2168228" y="0"/>
            <a:ext cx="3246824" cy="18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6346" r="19433"/>
          <a:stretch/>
        </p:blipFill>
        <p:spPr>
          <a:xfrm>
            <a:off x="3820774" y="1840975"/>
            <a:ext cx="1234778" cy="14920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427" y="2180938"/>
            <a:ext cx="1913573" cy="12012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6337" b="-1"/>
          <a:stretch/>
        </p:blipFill>
        <p:spPr>
          <a:xfrm>
            <a:off x="8055405" y="1206734"/>
            <a:ext cx="1824748" cy="1466850"/>
          </a:xfrm>
          <a:prstGeom prst="rect">
            <a:avLst/>
          </a:prstGeom>
        </p:spPr>
      </p:pic>
      <p:pic>
        <p:nvPicPr>
          <p:cNvPr id="2056" name="Picture 8" descr="http://www.item-bioenergy.com/products-waveware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52" y="2577499"/>
            <a:ext cx="2428875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elated image">
            <a:extLst>
              <a:ext uri="{FF2B5EF4-FFF2-40B4-BE49-F238E27FC236}">
                <a16:creationId xmlns:a16="http://schemas.microsoft.com/office/drawing/2014/main" id="{4F6C793A-5DDA-4F00-BDA3-B45CA069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5875"/>
            <a:ext cx="1993584" cy="204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soterix">
            <a:extLst>
              <a:ext uri="{FF2B5EF4-FFF2-40B4-BE49-F238E27FC236}">
                <a16:creationId xmlns:a16="http://schemas.microsoft.com/office/drawing/2014/main" id="{A061B63D-9A55-4EC1-865E-C1989BE68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294" y="4807652"/>
            <a:ext cx="3348425" cy="20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age result for qusp">
            <a:extLst>
              <a:ext uri="{FF2B5EF4-FFF2-40B4-BE49-F238E27FC236}">
                <a16:creationId xmlns:a16="http://schemas.microsoft.com/office/drawing/2014/main" id="{CCDD370A-8A49-424E-B967-37F7F62D0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20" y="4838724"/>
            <a:ext cx="2445086" cy="20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tacs device">
            <a:extLst>
              <a:ext uri="{FF2B5EF4-FFF2-40B4-BE49-F238E27FC236}">
                <a16:creationId xmlns:a16="http://schemas.microsoft.com/office/drawing/2014/main" id="{2800ADAD-79F0-451B-B879-95B3937AE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20" y="2134641"/>
            <a:ext cx="1936723" cy="12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tacs device">
            <a:extLst>
              <a:ext uri="{FF2B5EF4-FFF2-40B4-BE49-F238E27FC236}">
                <a16:creationId xmlns:a16="http://schemas.microsoft.com/office/drawing/2014/main" id="{8AF44D12-ED55-44C1-B2F1-01F419259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7777" r="25781" b="7777"/>
          <a:stretch/>
        </p:blipFill>
        <p:spPr bwMode="auto">
          <a:xfrm>
            <a:off x="10819304" y="5402663"/>
            <a:ext cx="1305789" cy="99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amedem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21AD5-C9D6-42C6-A95F-CC577F492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89BC28-C0A2-4914-B547-98539503928B}"/>
              </a:ext>
            </a:extLst>
          </p:cNvPr>
          <p:cNvSpPr/>
          <p:nvPr/>
        </p:nvSpPr>
        <p:spPr>
          <a:xfrm>
            <a:off x="0" y="6604645"/>
            <a:ext cx="12192000" cy="2446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hy-am-i-so-down_364x200_86179585.jpg (364×2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Tech…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3" y="1786463"/>
            <a:ext cx="8229600" cy="4622798"/>
          </a:xfrm>
        </p:spPr>
        <p:txBody>
          <a:bodyPr>
            <a:normAutofit/>
          </a:bodyPr>
          <a:lstStyle/>
          <a:p>
            <a:r>
              <a:rPr lang="en-US" dirty="0"/>
              <a:t>Feedback</a:t>
            </a:r>
          </a:p>
          <a:p>
            <a:pPr lvl="1"/>
            <a:r>
              <a:rPr lang="en-US" dirty="0"/>
              <a:t>Neuro</a:t>
            </a:r>
          </a:p>
          <a:p>
            <a:pPr lvl="1"/>
            <a:r>
              <a:rPr lang="en-US" dirty="0"/>
              <a:t>Other Bio</a:t>
            </a:r>
          </a:p>
          <a:p>
            <a:pPr lvl="1"/>
            <a:endParaRPr lang="en-US" dirty="0"/>
          </a:p>
          <a:p>
            <a:r>
              <a:rPr lang="en-US" dirty="0"/>
              <a:t>Stimulation</a:t>
            </a:r>
          </a:p>
          <a:p>
            <a:pPr lvl="1"/>
            <a:r>
              <a:rPr lang="en-US" dirty="0"/>
              <a:t>Neuro</a:t>
            </a:r>
          </a:p>
          <a:p>
            <a:pPr lvl="1"/>
            <a:r>
              <a:rPr lang="en-US" dirty="0"/>
              <a:t>Other Bio</a:t>
            </a:r>
          </a:p>
          <a:p>
            <a:pPr lvl="1"/>
            <a:endParaRPr lang="en-US" dirty="0"/>
          </a:p>
          <a:p>
            <a:r>
              <a:rPr lang="en-US" dirty="0"/>
              <a:t>Traditional tools</a:t>
            </a:r>
          </a:p>
          <a:p>
            <a:pPr lvl="1"/>
            <a:r>
              <a:rPr lang="en-US" dirty="0"/>
              <a:t>Augmented or </a:t>
            </a:r>
            <a:br>
              <a:rPr lang="en-US" dirty="0"/>
            </a:br>
            <a:r>
              <a:rPr lang="en-US" dirty="0"/>
              <a:t>redesigned with tech</a:t>
            </a:r>
          </a:p>
        </p:txBody>
      </p:sp>
      <p:pic>
        <p:nvPicPr>
          <p:cNvPr id="1026" name="Picture 2" descr="http://ecx.images-amazon.com/images/I/413mfR7H4-L._SY3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866900"/>
            <a:ext cx="2714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-cache-ak0.pinimg.com/216x146/bb/2c/b0/bb2cb0a1684ff8df2dc6016507bb1f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99526"/>
            <a:ext cx="205740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gizmag.com/inline/focus-gaming-tdcs-headset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060370"/>
            <a:ext cx="2841625" cy="18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hathayoga.net/wp-content/uploads/2012/10/Big-Bear-5-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78" y="5018646"/>
            <a:ext cx="2819400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4191000" cy="5257800"/>
          </a:xfrm>
        </p:spPr>
        <p:txBody>
          <a:bodyPr>
            <a:noAutofit/>
          </a:bodyPr>
          <a:lstStyle/>
          <a:p>
            <a:r>
              <a:rPr lang="en-US" dirty="0"/>
              <a:t>Pupil dilation</a:t>
            </a:r>
          </a:p>
          <a:p>
            <a:r>
              <a:rPr lang="en-US" dirty="0"/>
              <a:t>Facial muscles</a:t>
            </a:r>
          </a:p>
          <a:p>
            <a:r>
              <a:rPr lang="en-US" dirty="0"/>
              <a:t>Eye blink strength</a:t>
            </a:r>
          </a:p>
          <a:p>
            <a:r>
              <a:rPr lang="en-US" dirty="0"/>
              <a:t>Eye tracking</a:t>
            </a:r>
          </a:p>
          <a:p>
            <a:r>
              <a:rPr lang="en-US" dirty="0"/>
              <a:t>Galvanic skin response</a:t>
            </a:r>
          </a:p>
          <a:p>
            <a:r>
              <a:rPr lang="en-US" dirty="0"/>
              <a:t>Heart rate</a:t>
            </a:r>
          </a:p>
          <a:p>
            <a:r>
              <a:rPr lang="en-US" dirty="0"/>
              <a:t>Breathing</a:t>
            </a:r>
          </a:p>
          <a:p>
            <a:r>
              <a:rPr lang="en-US" dirty="0"/>
              <a:t>Temperature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22952"/>
            <a:ext cx="5181600" cy="4351338"/>
          </a:xfrm>
        </p:spPr>
        <p:txBody>
          <a:bodyPr/>
          <a:lstStyle/>
          <a:p>
            <a:r>
              <a:rPr lang="en-US" dirty="0"/>
              <a:t>Breath gasses</a:t>
            </a:r>
          </a:p>
          <a:p>
            <a:r>
              <a:rPr lang="en-US" dirty="0"/>
              <a:t>Hormones, neurotransmitters, etc.</a:t>
            </a:r>
          </a:p>
          <a:p>
            <a:r>
              <a:rPr lang="en-US" dirty="0"/>
              <a:t>Blood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tDCS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82922"/>
            <a:ext cx="5064684" cy="256047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27" y="3886201"/>
            <a:ext cx="3832933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06" y="3850132"/>
            <a:ext cx="4313294" cy="2438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58" y="1524001"/>
            <a:ext cx="4046343" cy="222044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72" y="1905000"/>
            <a:ext cx="4438928" cy="4038600"/>
          </a:xfrm>
        </p:spPr>
      </p:pic>
      <p:cxnSp>
        <p:nvCxnSpPr>
          <p:cNvPr id="10" name="Straight Connector 9"/>
          <p:cNvCxnSpPr/>
          <p:nvPr/>
        </p:nvCxnSpPr>
        <p:spPr>
          <a:xfrm>
            <a:off x="6096000" y="1219200"/>
            <a:ext cx="0" cy="5486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477000" y="6324600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Brittain</a:t>
            </a:r>
            <a:r>
              <a:rPr lang="en-US" dirty="0"/>
              <a:t> et al, Current Biology, 2013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5000" y="6172201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Neuling</a:t>
            </a:r>
            <a:r>
              <a:rPr lang="en-US" dirty="0"/>
              <a:t>, </a:t>
            </a:r>
            <a:r>
              <a:rPr lang="en-US" dirty="0" err="1"/>
              <a:t>Rach</a:t>
            </a:r>
            <a:r>
              <a:rPr lang="en-US" dirty="0"/>
              <a:t>, &amp; Herrmann, </a:t>
            </a:r>
            <a:br>
              <a:rPr lang="en-US" dirty="0"/>
            </a:br>
            <a:r>
              <a:rPr lang="en-US" dirty="0"/>
              <a:t>Front Hum </a:t>
            </a:r>
            <a:r>
              <a:rPr lang="en-US" dirty="0" err="1"/>
              <a:t>Neurosci</a:t>
            </a:r>
            <a:r>
              <a:rPr lang="en-US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74847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26" y="1490135"/>
            <a:ext cx="4124325" cy="3857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6" y="3448050"/>
            <a:ext cx="3952875" cy="2800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42861" y="62484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Hameroff</a:t>
            </a:r>
            <a:r>
              <a:rPr lang="en-US" dirty="0"/>
              <a:t>, et al.,2012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BA6C2-3C66-422B-9354-24371056E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94" y="739502"/>
            <a:ext cx="3209137" cy="24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7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</a:t>
            </a: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9F01A9A9-D819-4981-8E63-B91FCB04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2157736"/>
            <a:ext cx="3110023" cy="318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marsdd.com/wp-content/uploads/2016/06/marsblog_Vielight.jpg">
            <a:extLst>
              <a:ext uri="{FF2B5EF4-FFF2-40B4-BE49-F238E27FC236}">
                <a16:creationId xmlns:a16="http://schemas.microsoft.com/office/drawing/2014/main" id="{7530C416-68BD-45BC-BCB6-D863F7D0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4" y="1525769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A010C-26ED-4103-8CA9-2D84F57DFCB7}"/>
              </a:ext>
            </a:extLst>
          </p:cNvPr>
          <p:cNvSpPr txBox="1"/>
          <p:nvPr/>
        </p:nvSpPr>
        <p:spPr>
          <a:xfrm>
            <a:off x="1313115" y="6237770"/>
            <a:ext cx="956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Red and IR light =&gt; Cytochrome Oxidase =&gt; ATP</a:t>
            </a:r>
          </a:p>
        </p:txBody>
      </p:sp>
    </p:spTree>
    <p:extLst>
      <p:ext uri="{BB962C8B-B14F-4D97-AF65-F5344CB8AC3E}">
        <p14:creationId xmlns:p14="http://schemas.microsoft.com/office/powerpoint/2010/main" val="6234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grpSp>
        <p:nvGrpSpPr>
          <p:cNvPr id="533" name="Group"/>
          <p:cNvGrpSpPr/>
          <p:nvPr/>
        </p:nvGrpSpPr>
        <p:grpSpPr>
          <a:xfrm>
            <a:off x="533470" y="1519737"/>
            <a:ext cx="11822919" cy="3716114"/>
            <a:chOff x="0" y="254506"/>
            <a:chExt cx="22190135" cy="4092273"/>
          </a:xfrm>
        </p:grpSpPr>
        <p:sp>
          <p:nvSpPr>
            <p:cNvPr id="520" name="TextBox 3"/>
            <p:cNvSpPr/>
            <p:nvPr/>
          </p:nvSpPr>
          <p:spPr>
            <a:xfrm>
              <a:off x="810964" y="681242"/>
              <a:ext cx="3483393" cy="3457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algn="r">
                <a:lnSpc>
                  <a:spcPct val="90000"/>
                </a:lnSpc>
                <a:defRPr sz="2400" b="1" cap="all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600" dirty="0"/>
                <a:t>Background</a:t>
              </a:r>
            </a:p>
          </p:txBody>
        </p:sp>
        <p:sp>
          <p:nvSpPr>
            <p:cNvPr id="521" name="TextBox 4"/>
            <p:cNvSpPr/>
            <p:nvPr/>
          </p:nvSpPr>
          <p:spPr>
            <a:xfrm>
              <a:off x="16644661" y="713464"/>
              <a:ext cx="3483393" cy="3457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algn="l">
                <a:lnSpc>
                  <a:spcPct val="90000"/>
                </a:lnSpc>
                <a:defRPr sz="2400" b="1" cap="all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600" dirty="0"/>
                <a:t>Foreground</a:t>
              </a:r>
            </a:p>
          </p:txBody>
        </p:sp>
        <p:sp>
          <p:nvSpPr>
            <p:cNvPr id="522" name="TextBox 6"/>
            <p:cNvSpPr/>
            <p:nvPr/>
          </p:nvSpPr>
          <p:spPr>
            <a:xfrm>
              <a:off x="858358" y="2179208"/>
              <a:ext cx="3483393" cy="3457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algn="r">
                <a:lnSpc>
                  <a:spcPct val="90000"/>
                </a:lnSpc>
                <a:defRPr sz="2400" b="1" cap="all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600" dirty="0"/>
                <a:t>Software</a:t>
              </a:r>
            </a:p>
          </p:txBody>
        </p:sp>
        <p:sp>
          <p:nvSpPr>
            <p:cNvPr id="523" name="TextBox 7"/>
            <p:cNvSpPr/>
            <p:nvPr/>
          </p:nvSpPr>
          <p:spPr>
            <a:xfrm>
              <a:off x="16676165" y="2211437"/>
              <a:ext cx="3483393" cy="3457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algn="l">
                <a:lnSpc>
                  <a:spcPct val="90000"/>
                </a:lnSpc>
                <a:defRPr sz="2400" b="1" cap="all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600" dirty="0"/>
                <a:t>Hardware</a:t>
              </a:r>
            </a:p>
          </p:txBody>
        </p:sp>
        <p:sp>
          <p:nvSpPr>
            <p:cNvPr id="524" name="TextBox 9"/>
            <p:cNvSpPr/>
            <p:nvPr/>
          </p:nvSpPr>
          <p:spPr>
            <a:xfrm>
              <a:off x="0" y="3567652"/>
              <a:ext cx="4365447" cy="34570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algn="r">
                <a:lnSpc>
                  <a:spcPct val="90000"/>
                </a:lnSpc>
                <a:defRPr sz="2400" b="1" cap="all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600" dirty="0"/>
                <a:t>Measurement</a:t>
              </a:r>
            </a:p>
          </p:txBody>
        </p:sp>
        <p:sp>
          <p:nvSpPr>
            <p:cNvPr id="525" name="TextBox 10"/>
            <p:cNvSpPr/>
            <p:nvPr/>
          </p:nvSpPr>
          <p:spPr>
            <a:xfrm>
              <a:off x="16676163" y="3512121"/>
              <a:ext cx="5513972" cy="589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 algn="l">
                <a:lnSpc>
                  <a:spcPct val="90000"/>
                </a:lnSpc>
                <a:defRPr sz="2400" b="1" cap="all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sz="1600" dirty="0"/>
                <a:t>Programmatic</a:t>
              </a:r>
              <a:r>
                <a:rPr lang="en-US" sz="1600" dirty="0"/>
                <a:t>/</a:t>
              </a:r>
              <a:br>
                <a:rPr lang="en-US" sz="1600" dirty="0"/>
              </a:br>
              <a:r>
                <a:rPr sz="1600" dirty="0"/>
                <a:t>Coaching</a:t>
              </a:r>
            </a:p>
          </p:txBody>
        </p:sp>
        <p:grpSp>
          <p:nvGrpSpPr>
            <p:cNvPr id="532" name="Group"/>
            <p:cNvGrpSpPr/>
            <p:nvPr/>
          </p:nvGrpSpPr>
          <p:grpSpPr>
            <a:xfrm>
              <a:off x="4646698" y="254506"/>
              <a:ext cx="11587603" cy="4092273"/>
              <a:chOff x="0" y="254506"/>
              <a:chExt cx="11587601" cy="4092272"/>
            </a:xfrm>
          </p:grpSpPr>
          <p:sp>
            <p:nvSpPr>
              <p:cNvPr id="526" name="Left-Right Arrow 5"/>
              <p:cNvSpPr/>
              <p:nvPr/>
            </p:nvSpPr>
            <p:spPr>
              <a:xfrm>
                <a:off x="0" y="568465"/>
                <a:ext cx="11516512" cy="631629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FFFF">
                  <a:alpha val="13101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527" name="Left-Right Arrow 8"/>
              <p:cNvSpPr/>
              <p:nvPr/>
            </p:nvSpPr>
            <p:spPr>
              <a:xfrm>
                <a:off x="47394" y="2042266"/>
                <a:ext cx="11516512" cy="631629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FFFF">
                  <a:alpha val="13101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528" name="Left-Right Arrow 11"/>
              <p:cNvSpPr/>
              <p:nvPr/>
            </p:nvSpPr>
            <p:spPr>
              <a:xfrm>
                <a:off x="71089" y="3410794"/>
                <a:ext cx="11516513" cy="631629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FFFF">
                  <a:alpha val="13101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>
                  <a:defRPr sz="36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529" name="Straight Connector 18"/>
              <p:cNvSpPr/>
              <p:nvPr/>
            </p:nvSpPr>
            <p:spPr>
              <a:xfrm flipH="1">
                <a:off x="1611363" y="254506"/>
                <a:ext cx="1" cy="1238492"/>
              </a:xfrm>
              <a:prstGeom prst="line">
                <a:avLst/>
              </a:prstGeom>
              <a:noFill/>
              <a:ln w="38100" cap="flat">
                <a:solidFill>
                  <a:srgbClr val="39C1FD"/>
                </a:solidFill>
                <a:prstDash val="solid"/>
                <a:miter lim="8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>
                  <a:defRPr sz="36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530" name="Straight Connector 20"/>
              <p:cNvSpPr/>
              <p:nvPr/>
            </p:nvSpPr>
            <p:spPr>
              <a:xfrm flipH="1">
                <a:off x="2180081" y="1632807"/>
                <a:ext cx="1" cy="1387382"/>
              </a:xfrm>
              <a:prstGeom prst="line">
                <a:avLst/>
              </a:prstGeom>
              <a:noFill/>
              <a:ln w="38100" cap="flat">
                <a:solidFill>
                  <a:srgbClr val="39C1FD"/>
                </a:solidFill>
                <a:prstDash val="solid"/>
                <a:miter lim="8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>
                  <a:defRPr sz="36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  <p:sp>
            <p:nvSpPr>
              <p:cNvPr id="531" name="Straight Connector 21"/>
              <p:cNvSpPr/>
              <p:nvPr/>
            </p:nvSpPr>
            <p:spPr>
              <a:xfrm>
                <a:off x="9454913" y="3095656"/>
                <a:ext cx="1" cy="1251123"/>
              </a:xfrm>
              <a:prstGeom prst="line">
                <a:avLst/>
              </a:prstGeom>
              <a:noFill/>
              <a:ln w="38100" cap="flat">
                <a:solidFill>
                  <a:srgbClr val="39C1FD"/>
                </a:solidFill>
                <a:prstDash val="solid"/>
                <a:miter lim="8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>
                  <a:defRPr sz="36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endParaRPr/>
              </a:p>
            </p:txBody>
          </p:sp>
        </p:grp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827C60F5-ACB6-4E63-A813-2C589974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402"/>
            <a:ext cx="12192000" cy="94916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Key Trends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349A77-0260-4F64-9E72-C33907C19515}"/>
              </a:ext>
            </a:extLst>
          </p:cNvPr>
          <p:cNvSpPr/>
          <p:nvPr/>
        </p:nvSpPr>
        <p:spPr>
          <a:xfrm>
            <a:off x="0" y="6596379"/>
            <a:ext cx="12192000" cy="2628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334" y="5660357"/>
            <a:ext cx="119515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chemeClr val="bg1"/>
                </a:solidFill>
              </a:rPr>
              <a:t>Jeffery.A.Martin@gmail.com </a:t>
            </a:r>
          </a:p>
          <a:p>
            <a:pPr algn="ctr"/>
            <a:r>
              <a:rPr lang="en-US" sz="3100" b="1" dirty="0">
                <a:solidFill>
                  <a:schemeClr val="bg1"/>
                </a:solidFill>
              </a:rPr>
              <a:t>TransformativeTech.org | Nonsymbolic.org | DrJefferyMartin.com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AC89AA-4227-485A-9F21-7E0CDAB1B18F}"/>
              </a:ext>
            </a:extLst>
          </p:cNvPr>
          <p:cNvSpPr/>
          <p:nvPr/>
        </p:nvSpPr>
        <p:spPr>
          <a:xfrm>
            <a:off x="3634121" y="-33868"/>
            <a:ext cx="49094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Thank You!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4071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ubt_fear_sign.jpg (691×47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treet, sidewalk, standing&#10;&#10;Description automatically generated">
            <a:extLst>
              <a:ext uri="{FF2B5EF4-FFF2-40B4-BE49-F238E27FC236}">
                <a16:creationId xmlns:a16="http://schemas.microsoft.com/office/drawing/2014/main" id="{23518C76-49D9-406A-A27C-4A8F8C0B43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ird in cage">
            <a:extLst>
              <a:ext uri="{FF2B5EF4-FFF2-40B4-BE49-F238E27FC236}">
                <a16:creationId xmlns:a16="http://schemas.microsoft.com/office/drawing/2014/main" id="{3BD5FEDD-A3E1-480B-B625-98B9C8F6E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5" b="150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2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5BF4B74-E6F6-436A-AFB8-27B059EFD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10893"/>
          <a:stretch/>
        </p:blipFill>
        <p:spPr>
          <a:xfrm>
            <a:off x="213360" y="10"/>
            <a:ext cx="11978640" cy="6857990"/>
          </a:xfrm>
          <a:custGeom>
            <a:avLst/>
            <a:gdLst>
              <a:gd name="connsiteX0" fmla="*/ 0 w 11841276"/>
              <a:gd name="connsiteY0" fmla="*/ 0 h 6858000"/>
              <a:gd name="connsiteX1" fmla="*/ 11841276 w 11841276"/>
              <a:gd name="connsiteY1" fmla="*/ 0 h 6858000"/>
              <a:gd name="connsiteX2" fmla="*/ 11841276 w 11841276"/>
              <a:gd name="connsiteY2" fmla="*/ 6858000 h 6858000"/>
              <a:gd name="connsiteX3" fmla="*/ 3176154 w 118412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1276" h="6858000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CA0C41-9332-42E9-BF4A-5DB3363BE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645DC5-F6A4-40D4-A20E-07DBFC63D003}"/>
              </a:ext>
            </a:extLst>
          </p:cNvPr>
          <p:cNvSpPr txBox="1"/>
          <p:nvPr/>
        </p:nvSpPr>
        <p:spPr>
          <a:xfrm>
            <a:off x="10005183" y="6870700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opentextbc.ca/abealf5/chapter/chapter-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63128-8352-42E8-A795-88B773B4D94D}"/>
              </a:ext>
            </a:extLst>
          </p:cNvPr>
          <p:cNvSpPr txBox="1"/>
          <p:nvPr/>
        </p:nvSpPr>
        <p:spPr>
          <a:xfrm>
            <a:off x="7685441" y="68707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en.wikipedia.org/wiki/File:PrimateTree2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cake, small&#10;&#10;Description automatically generated">
            <a:extLst>
              <a:ext uri="{FF2B5EF4-FFF2-40B4-BE49-F238E27FC236}">
                <a16:creationId xmlns:a16="http://schemas.microsoft.com/office/drawing/2014/main" id="{E57217FE-AEEC-4954-A581-D20048D82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1BCA2FFECB18E6448B789CD9930E2AFC" ma:contentTypeVersion="15" ma:contentTypeDescription="Izveidot jaunu dokumentu." ma:contentTypeScope="" ma:versionID="272abcdc5718c727e499b6bfa514b3e6">
  <xsd:schema xmlns:xsd="http://www.w3.org/2001/XMLSchema" xmlns:xs="http://www.w3.org/2001/XMLSchema" xmlns:p="http://schemas.microsoft.com/office/2006/metadata/properties" xmlns:ns2="e3cbc38f-3bd0-4c8a-9fca-8dc1c7c662d7" xmlns:ns3="c6ee3ec1-71e2-4c81-aee9-9f72e5770204" targetNamespace="http://schemas.microsoft.com/office/2006/metadata/properties" ma:root="true" ma:fieldsID="4378346c854a4d943c1588f164098d8d" ns2:_="" ns3:_="">
    <xsd:import namespace="e3cbc38f-3bd0-4c8a-9fca-8dc1c7c662d7"/>
    <xsd:import namespace="c6ee3ec1-71e2-4c81-aee9-9f72e57702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bc38f-3bd0-4c8a-9fca-8dc1c7c662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ttēlu atzīmes" ma:readOnly="false" ma:fieldId="{5cf76f15-5ced-4ddc-b409-7134ff3c332f}" ma:taxonomyMulti="true" ma:sspId="5e33c868-91b6-4098-a4a1-cbe5720a5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e3ec1-71e2-4c81-aee9-9f72e577020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fa3bbd3-0c70-482d-bbd6-fd5bb34fb9e6}" ma:internalName="TaxCatchAll" ma:showField="CatchAllData" ma:web="c6ee3ec1-71e2-4c81-aee9-9f72e57702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8BC15B-3B7C-4EC7-97A5-DAC36A8893FF}"/>
</file>

<file path=customXml/itemProps2.xml><?xml version="1.0" encoding="utf-8"?>
<ds:datastoreItem xmlns:ds="http://schemas.openxmlformats.org/officeDocument/2006/customXml" ds:itemID="{06B8F54C-F408-4E79-96A5-6549FC93052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4126</TotalTime>
  <Words>1794</Words>
  <Application>Microsoft Office PowerPoint</Application>
  <PresentationFormat>Widescreen</PresentationFormat>
  <Paragraphs>402</Paragraphs>
  <Slides>48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Open Sans</vt:lpstr>
      <vt:lpstr>Open Sans Extrabold</vt:lpstr>
      <vt:lpstr>Open Sans Light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Academic Measures</vt:lpstr>
      <vt:lpstr>Outcomes from a 4-month, 2-3 hour per day meditation and positive psychology program</vt:lpstr>
      <vt:lpstr>Difference Between FW and nFW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of the Tech…</vt:lpstr>
      <vt:lpstr>Biofeedback</vt:lpstr>
      <vt:lpstr>tDCS</vt:lpstr>
      <vt:lpstr>tACS</vt:lpstr>
      <vt:lpstr>TUS</vt:lpstr>
      <vt:lpstr>Light</vt:lpstr>
      <vt:lpstr>Key Trends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Jeffery Martin</dc:creator>
  <cp:lastModifiedBy>Inguna Griskevica</cp:lastModifiedBy>
  <cp:revision>155</cp:revision>
  <dcterms:created xsi:type="dcterms:W3CDTF">2015-09-30T22:47:51Z</dcterms:created>
  <dcterms:modified xsi:type="dcterms:W3CDTF">2023-04-13T13:38:18Z</dcterms:modified>
</cp:coreProperties>
</file>