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quickStyle2.xml" ContentType="application/vnd.openxmlformats-officedocument.drawingml.diagramStyl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6"/>
  </p:notesMasterIdLst>
  <p:sldIdLst>
    <p:sldId id="264" r:id="rId4"/>
    <p:sldId id="265" r:id="rId5"/>
    <p:sldId id="271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  <p:sldId id="279" r:id="rId16"/>
    <p:sldId id="280" r:id="rId17"/>
    <p:sldId id="281" r:id="rId18"/>
    <p:sldId id="292" r:id="rId19"/>
    <p:sldId id="282" r:id="rId20"/>
    <p:sldId id="269" r:id="rId21"/>
    <p:sldId id="268" r:id="rId22"/>
    <p:sldId id="293" r:id="rId23"/>
    <p:sldId id="294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F04"/>
    <a:srgbClr val="A99563"/>
    <a:srgbClr val="8E001C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&#299;na\Desktop\3.SEMESTRIS%20RSU\grafik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&#299;na\Desktop\3.SEMESTRIS%20RSU\grafi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&#299;na\Desktop\3.SEMESTRIS%20RSU\grafik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r&#299;na\Desktop\3.SEMESTRIS%20RSU\grafik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lv-LV" dirty="0">
                <a:latin typeface="+mj-lt"/>
                <a:cs typeface="Times New Roman" panose="02020603050405020304" pitchFamily="18" charset="0"/>
              </a:rPr>
              <a:t>OVID-19 preventīvās uzvedības vidējie rādītāji sievietēm un vīriešiem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357855175675851"/>
          <c:y val="6.6165165808721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084594765596814E-2"/>
          <c:y val="0.24905917709984396"/>
          <c:w val="0.90211608509045949"/>
          <c:h val="0.42397314840587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dzimumatšķirības!$B$3</c:f>
              <c:strCache>
                <c:ptCount val="1"/>
                <c:pt idx="0">
                  <c:v>Vīrieši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dzimumatšķirības!$A$4:$A$5</c:f>
              <c:strCache>
                <c:ptCount val="2"/>
                <c:pt idx="0">
                  <c:v>Sociālās distancēšanās ievērošana</c:v>
                </c:pt>
                <c:pt idx="1">
                  <c:v>Higiēnas piesardzības pasākumu ievērošana</c:v>
                </c:pt>
              </c:strCache>
            </c:strRef>
          </c:cat>
          <c:val>
            <c:numRef>
              <c:f>dzimumatšķirības!$B$4:$B$5</c:f>
              <c:numCache>
                <c:formatCode>General</c:formatCode>
                <c:ptCount val="2"/>
                <c:pt idx="0">
                  <c:v>2.6</c:v>
                </c:pt>
                <c:pt idx="1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2-41C6-83F3-3BC0C294415A}"/>
            </c:ext>
          </c:extLst>
        </c:ser>
        <c:ser>
          <c:idx val="1"/>
          <c:order val="1"/>
          <c:tx>
            <c:strRef>
              <c:f>dzimumatšķirības!$C$3</c:f>
              <c:strCache>
                <c:ptCount val="1"/>
                <c:pt idx="0">
                  <c:v>Sievietes</c:v>
                </c:pt>
              </c:strCache>
            </c:strRef>
          </c:tx>
          <c:spPr>
            <a:solidFill>
              <a:srgbClr val="EC77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dzimumatšķirības!$A$4:$A$5</c:f>
              <c:strCache>
                <c:ptCount val="2"/>
                <c:pt idx="0">
                  <c:v>Sociālās distancēšanās ievērošana</c:v>
                </c:pt>
                <c:pt idx="1">
                  <c:v>Higiēnas piesardzības pasākumu ievērošana</c:v>
                </c:pt>
              </c:strCache>
            </c:strRef>
          </c:cat>
          <c:val>
            <c:numRef>
              <c:f>dzimumatšķirības!$C$4:$C$5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2-41C6-83F3-3BC0C29441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69503"/>
        <c:axId val="240880335"/>
      </c:barChart>
      <c:catAx>
        <c:axId val="6156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0880335"/>
        <c:crosses val="autoZero"/>
        <c:auto val="1"/>
        <c:lblAlgn val="ctr"/>
        <c:lblOffset val="100"/>
        <c:noMultiLvlLbl val="0"/>
      </c:catAx>
      <c:valAx>
        <c:axId val="2408803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6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+mj-lt"/>
              </a:rPr>
              <a:t>COVID-19 preventīvās uzvedības</a:t>
            </a:r>
            <a:r>
              <a:rPr lang="lv-LV" baseline="0" dirty="0">
                <a:latin typeface="+mj-lt"/>
              </a:rPr>
              <a:t> vidējie rādītāji dažādās vecumgrupās</a:t>
            </a:r>
            <a:endParaRPr lang="en-US" dirty="0">
              <a:latin typeface="+mj-lt"/>
            </a:endParaRPr>
          </a:p>
        </c:rich>
      </c:tx>
      <c:layout>
        <c:manualLayout>
          <c:xMode val="edge"/>
          <c:yMode val="edge"/>
          <c:x val="0.16400512007614554"/>
          <c:y val="9.1971696470807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38466437420198E-2"/>
          <c:y val="0.22275563192921369"/>
          <c:w val="0.90227227595207848"/>
          <c:h val="0.47548450795517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'vecuma atšķ.'!$B$1</c:f>
              <c:strCache>
                <c:ptCount val="1"/>
                <c:pt idx="0">
                  <c:v>Sociālās distancēšanās ievērošana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'vecuma atšķ.'!$A$2:$A$4</c:f>
              <c:strCache>
                <c:ptCount val="3"/>
                <c:pt idx="0">
                  <c:v>18 - 44 gadi</c:v>
                </c:pt>
                <c:pt idx="1">
                  <c:v>45 - 64 gadi</c:v>
                </c:pt>
                <c:pt idx="2">
                  <c:v>65 un vairāk gadi</c:v>
                </c:pt>
              </c:strCache>
            </c:strRef>
          </c:cat>
          <c:val>
            <c:numRef>
              <c:f>'vecuma atšķ.'!$B$2:$B$4</c:f>
              <c:numCache>
                <c:formatCode>General</c:formatCode>
                <c:ptCount val="3"/>
                <c:pt idx="0">
                  <c:v>2.6</c:v>
                </c:pt>
                <c:pt idx="1">
                  <c:v>2.8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6-4BD8-8978-4B1004600ACC}"/>
            </c:ext>
          </c:extLst>
        </c:ser>
        <c:ser>
          <c:idx val="1"/>
          <c:order val="1"/>
          <c:tx>
            <c:strRef>
              <c:f>'vecuma atšķ.'!$C$1</c:f>
              <c:strCache>
                <c:ptCount val="1"/>
                <c:pt idx="0">
                  <c:v>Higiēnas piesardzības pasākumu ievērošana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'vecuma atšķ.'!$A$2:$A$4</c:f>
              <c:strCache>
                <c:ptCount val="3"/>
                <c:pt idx="0">
                  <c:v>18 - 44 gadi</c:v>
                </c:pt>
                <c:pt idx="1">
                  <c:v>45 - 64 gadi</c:v>
                </c:pt>
                <c:pt idx="2">
                  <c:v>65 un vairāk gadi</c:v>
                </c:pt>
              </c:strCache>
            </c:strRef>
          </c:cat>
          <c:val>
            <c:numRef>
              <c:f>'vecuma atšķ.'!$C$2:$C$4</c:f>
              <c:numCache>
                <c:formatCode>General</c:formatCode>
                <c:ptCount val="3"/>
                <c:pt idx="0">
                  <c:v>2.77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6-4BD8-8978-4B100460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80751"/>
        <c:axId val="240881167"/>
      </c:barChart>
      <c:catAx>
        <c:axId val="2408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1167"/>
        <c:crosses val="autoZero"/>
        <c:auto val="1"/>
        <c:lblAlgn val="ctr"/>
        <c:lblOffset val="100"/>
        <c:noMultiLvlLbl val="0"/>
      </c:catAx>
      <c:valAx>
        <c:axId val="24088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116008250720239E-2"/>
          <c:y val="0.81022545666481949"/>
          <c:w val="0.9209101611172873"/>
          <c:h val="0.18977454333518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0" i="0" baseline="0" dirty="0">
                <a:effectLst/>
                <a:latin typeface="+mj-lt"/>
              </a:rPr>
              <a:t>COVID-19 preventīvās uzvedības vidējie rādītāji Latvijas reģionos</a:t>
            </a:r>
            <a:endParaRPr lang="en-US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.14043524689153952"/>
          <c:y val="4.331660143643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'reģionu atšķ.'!$C$3</c:f>
              <c:strCache>
                <c:ptCount val="1"/>
                <c:pt idx="0">
                  <c:v>Sociālās distancēšanās ievērošana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'reģionu atšķ.'!$B$4:$B$9</c:f>
              <c:strCache>
                <c:ptCount val="6"/>
                <c:pt idx="0">
                  <c:v>Rīga</c:v>
                </c:pt>
                <c:pt idx="1">
                  <c:v>Pierīga</c:v>
                </c:pt>
                <c:pt idx="2">
                  <c:v>Vidzeme</c:v>
                </c:pt>
                <c:pt idx="3">
                  <c:v>Kurzeme</c:v>
                </c:pt>
                <c:pt idx="4">
                  <c:v>Zemgale</c:v>
                </c:pt>
                <c:pt idx="5">
                  <c:v>Latgale</c:v>
                </c:pt>
              </c:strCache>
            </c:strRef>
          </c:cat>
          <c:val>
            <c:numRef>
              <c:f>'reģionu atšķ.'!$C$4:$C$9</c:f>
              <c:numCache>
                <c:formatCode>General</c:formatCode>
                <c:ptCount val="6"/>
                <c:pt idx="0">
                  <c:v>2.8</c:v>
                </c:pt>
                <c:pt idx="1">
                  <c:v>3.2</c:v>
                </c:pt>
                <c:pt idx="2">
                  <c:v>3.2</c:v>
                </c:pt>
                <c:pt idx="3">
                  <c:v>2.2000000000000002</c:v>
                </c:pt>
                <c:pt idx="4">
                  <c:v>3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EE3-BBFE-BB8E9E9CFF23}"/>
            </c:ext>
          </c:extLst>
        </c:ser>
        <c:ser>
          <c:idx val="1"/>
          <c:order val="1"/>
          <c:tx>
            <c:strRef>
              <c:f>'reģionu atšķ.'!$D$3</c:f>
              <c:strCache>
                <c:ptCount val="1"/>
                <c:pt idx="0">
                  <c:v>Higiēnas piesardzības pasākumu ievērošana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'reģionu atšķ.'!$B$4:$B$9</c:f>
              <c:strCache>
                <c:ptCount val="6"/>
                <c:pt idx="0">
                  <c:v>Rīga</c:v>
                </c:pt>
                <c:pt idx="1">
                  <c:v>Pierīga</c:v>
                </c:pt>
                <c:pt idx="2">
                  <c:v>Vidzeme</c:v>
                </c:pt>
                <c:pt idx="3">
                  <c:v>Kurzeme</c:v>
                </c:pt>
                <c:pt idx="4">
                  <c:v>Zemgale</c:v>
                </c:pt>
                <c:pt idx="5">
                  <c:v>Latgale</c:v>
                </c:pt>
              </c:strCache>
            </c:strRef>
          </c:cat>
          <c:val>
            <c:numRef>
              <c:f>'reģionu atšķ.'!$D$4:$D$9</c:f>
              <c:numCache>
                <c:formatCode>General</c:formatCode>
                <c:ptCount val="6"/>
                <c:pt idx="0">
                  <c:v>3</c:v>
                </c:pt>
                <c:pt idx="1">
                  <c:v>3.14</c:v>
                </c:pt>
                <c:pt idx="2">
                  <c:v>2.71</c:v>
                </c:pt>
                <c:pt idx="3">
                  <c:v>2.71</c:v>
                </c:pt>
                <c:pt idx="4">
                  <c:v>2.71</c:v>
                </c:pt>
                <c:pt idx="5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EE3-BBFE-BB8E9E9CF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415759"/>
        <c:axId val="314416591"/>
      </c:barChart>
      <c:catAx>
        <c:axId val="31441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16591"/>
        <c:crosses val="autoZero"/>
        <c:auto val="1"/>
        <c:lblAlgn val="ctr"/>
        <c:lblOffset val="100"/>
        <c:noMultiLvlLbl val="0"/>
      </c:catAx>
      <c:valAx>
        <c:axId val="314416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41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>
                <a:latin typeface="+mj-lt"/>
              </a:rPr>
              <a:t>COVID-19 preventīvās uzvedības vidējie rādītāji respondentiem ar dažādiem izglītības līmeņiem</a:t>
            </a:r>
            <a:endParaRPr lang="en-US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'izglītības a.'!$B$4</c:f>
              <c:strCache>
                <c:ptCount val="1"/>
                <c:pt idx="0">
                  <c:v>Sociālās distancēšanās ievērošana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'izglītības a.'!$C$2:$F$2</c:f>
              <c:strCache>
                <c:ptCount val="4"/>
                <c:pt idx="0">
                  <c:v>Pamatizglītība vai zemāka izglītība</c:v>
                </c:pt>
                <c:pt idx="1">
                  <c:v>Vidējā izglītība</c:v>
                </c:pt>
                <c:pt idx="2">
                  <c:v>Vidējā profesionālā izglītība</c:v>
                </c:pt>
                <c:pt idx="3">
                  <c:v>Augstākā izglītība</c:v>
                </c:pt>
              </c:strCache>
              <c:extLst/>
            </c:strRef>
          </c:cat>
          <c:val>
            <c:numRef>
              <c:f>'izglītības a.'!$C$4:$F$4</c:f>
              <c:numCache>
                <c:formatCode>0.00</c:formatCode>
                <c:ptCount val="4"/>
                <c:pt idx="0">
                  <c:v>2.6</c:v>
                </c:pt>
                <c:pt idx="1">
                  <c:v>2.74</c:v>
                </c:pt>
                <c:pt idx="2">
                  <c:v>2.83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A-477C-BC0C-2AC16D0C8EA1}"/>
            </c:ext>
          </c:extLst>
        </c:ser>
        <c:ser>
          <c:idx val="1"/>
          <c:order val="1"/>
          <c:tx>
            <c:strRef>
              <c:f>'izglītības a.'!$B$5</c:f>
              <c:strCache>
                <c:ptCount val="1"/>
                <c:pt idx="0">
                  <c:v>Higiēnas piesardzības pasākumu ievērošana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'izglītības a.'!$C$2:$F$2</c:f>
              <c:strCache>
                <c:ptCount val="4"/>
                <c:pt idx="0">
                  <c:v>Pamatizglītība vai zemāka izglītība</c:v>
                </c:pt>
                <c:pt idx="1">
                  <c:v>Vidējā izglītība</c:v>
                </c:pt>
                <c:pt idx="2">
                  <c:v>Vidējā profesionālā izglītība</c:v>
                </c:pt>
                <c:pt idx="3">
                  <c:v>Augstākā izglītība</c:v>
                </c:pt>
              </c:strCache>
              <c:extLst/>
            </c:strRef>
          </c:cat>
          <c:val>
            <c:numRef>
              <c:f>'izglītības a.'!$C$5:$F$5</c:f>
              <c:numCache>
                <c:formatCode>0.00</c:formatCode>
                <c:ptCount val="4"/>
                <c:pt idx="0">
                  <c:v>2.57</c:v>
                </c:pt>
                <c:pt idx="1">
                  <c:v>2.81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A-477C-BC0C-2AC16D0C8E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1569087"/>
        <c:axId val="2139440143"/>
      </c:barChart>
      <c:catAx>
        <c:axId val="6156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440143"/>
        <c:crosses val="autoZero"/>
        <c:auto val="1"/>
        <c:lblAlgn val="ctr"/>
        <c:lblOffset val="100"/>
        <c:noMultiLvlLbl val="0"/>
      </c:catAx>
      <c:valAx>
        <c:axId val="213944014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6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C3627-6D2A-475C-84D5-E236E7DA12B2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54274EC7-D31B-40BB-855C-75B731A062F7}">
      <dgm:prSet custT="1"/>
      <dgm:spPr>
        <a:solidFill>
          <a:srgbClr val="A99563"/>
        </a:solidFill>
      </dgm:spPr>
      <dgm:t>
        <a:bodyPr/>
        <a:lstStyle/>
        <a:p>
          <a:r>
            <a:rPr lang="lv-LV" sz="2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Izlase</a:t>
          </a:r>
          <a:endParaRPr lang="en-US" sz="26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625C5-D5A1-4739-ACEE-E2E3DDDC7D09}" type="parTrans" cxnId="{38D232C4-B707-4F04-AC43-5DB6FA6DD6FA}">
      <dgm:prSet/>
      <dgm:spPr/>
      <dgm:t>
        <a:bodyPr/>
        <a:lstStyle/>
        <a:p>
          <a:endParaRPr lang="en-US"/>
        </a:p>
      </dgm:t>
    </dgm:pt>
    <dgm:pt modelId="{F5E1027F-69EB-416C-A5BB-EA91E3398A26}" type="sibTrans" cxnId="{38D232C4-B707-4F04-AC43-5DB6FA6DD6FA}">
      <dgm:prSet/>
      <dgm:spPr/>
      <dgm:t>
        <a:bodyPr/>
        <a:lstStyle/>
        <a:p>
          <a:endParaRPr lang="en-US"/>
        </a:p>
      </dgm:t>
    </dgm:pt>
    <dgm:pt modelId="{96A97732-1A79-40CE-BBA8-4F9AA2D2764A}">
      <dgm:prSet/>
      <dgm:spPr>
        <a:solidFill>
          <a:srgbClr val="A99563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Latvijā dzīvojoši respondenti </a:t>
          </a:r>
          <a:b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lv-LV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642)</a:t>
          </a:r>
          <a:b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vecumā 18-95 g.</a:t>
          </a:r>
        </a:p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lv-LV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 </a:t>
          </a: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 49,93; </a:t>
          </a:r>
          <a:b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SD </a:t>
          </a: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 18,22)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D53669-C7B5-4E63-8720-BAF37BD62BD9}" type="parTrans" cxnId="{BBD82489-F2ED-4161-8202-3848C6AA1923}">
      <dgm:prSet/>
      <dgm:spPr/>
      <dgm:t>
        <a:bodyPr/>
        <a:lstStyle/>
        <a:p>
          <a:endParaRPr lang="en-US"/>
        </a:p>
      </dgm:t>
    </dgm:pt>
    <dgm:pt modelId="{6BF1C7D8-4185-4AF3-90D4-886205E51A85}" type="sibTrans" cxnId="{BBD82489-F2ED-4161-8202-3848C6AA1923}">
      <dgm:prSet/>
      <dgm:spPr/>
      <dgm:t>
        <a:bodyPr/>
        <a:lstStyle/>
        <a:p>
          <a:endParaRPr lang="en-US"/>
        </a:p>
      </dgm:t>
    </dgm:pt>
    <dgm:pt modelId="{63568E0D-835F-4999-B138-B904042B0B73}">
      <dgm:prSet/>
      <dgm:spPr>
        <a:solidFill>
          <a:srgbClr val="A99563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346 sievietes (53,9%), </a:t>
          </a:r>
        </a:p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296 vīrieši </a:t>
          </a:r>
          <a:b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(46,1%)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0B453-1CB5-461A-A6E8-6FBE65CBACF6}" type="parTrans" cxnId="{1E07DFB0-A037-42B9-9FCE-564E8796BF2F}">
      <dgm:prSet/>
      <dgm:spPr/>
      <dgm:t>
        <a:bodyPr/>
        <a:lstStyle/>
        <a:p>
          <a:endParaRPr lang="en-US"/>
        </a:p>
      </dgm:t>
    </dgm:pt>
    <dgm:pt modelId="{1DC4CBDE-7BAB-4A2B-826D-3AC078C80279}" type="sibTrans" cxnId="{1E07DFB0-A037-42B9-9FCE-564E8796BF2F}">
      <dgm:prSet/>
      <dgm:spPr/>
      <dgm:t>
        <a:bodyPr/>
        <a:lstStyle/>
        <a:p>
          <a:endParaRPr lang="en-US"/>
        </a:p>
      </dgm:t>
    </dgm:pt>
    <dgm:pt modelId="{9D29A75D-AA75-44C4-B5E4-7C1D843B71E0}">
      <dgm:prSet/>
      <dgm:spPr>
        <a:solidFill>
          <a:srgbClr val="A99563"/>
        </a:solidFill>
      </dgm:spPr>
      <dgm:t>
        <a:bodyPr/>
        <a:lstStyle/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18-44g.v (42,2%),</a:t>
          </a:r>
        </a:p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45-64g.v.(34,1%),</a:t>
          </a:r>
        </a:p>
        <a:p>
          <a:r>
            <a:rPr lang="lv-LV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&gt;65g.v. (23,7%)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E04CE-6B0C-47D7-ABA3-BFD15705ACAC}" type="parTrans" cxnId="{EAE2033C-0109-48F8-9FA1-07B23C75D3F6}">
      <dgm:prSet/>
      <dgm:spPr/>
      <dgm:t>
        <a:bodyPr/>
        <a:lstStyle/>
        <a:p>
          <a:endParaRPr lang="en-US"/>
        </a:p>
      </dgm:t>
    </dgm:pt>
    <dgm:pt modelId="{FB907044-F462-4A35-9716-42A7C102058F}" type="sibTrans" cxnId="{EAE2033C-0109-48F8-9FA1-07B23C75D3F6}">
      <dgm:prSet/>
      <dgm:spPr/>
      <dgm:t>
        <a:bodyPr/>
        <a:lstStyle/>
        <a:p>
          <a:endParaRPr lang="en-US"/>
        </a:p>
      </dgm:t>
    </dgm:pt>
    <dgm:pt modelId="{CC6053A2-C729-4472-9F57-05B4694C24C2}">
      <dgm:prSet custT="1"/>
      <dgm:spPr>
        <a:solidFill>
          <a:srgbClr val="A99563"/>
        </a:solidFill>
      </dgm:spPr>
      <dgm:t>
        <a:bodyPr/>
        <a:lstStyle/>
        <a:p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15,7%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pamatizglītību</a:t>
          </a:r>
          <a: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&lt;</a:t>
          </a:r>
          <a:b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21,3%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vidējo</a:t>
          </a:r>
          <a: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izglītību; 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33,2% </a:t>
          </a:r>
          <a: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vidējo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profesionālo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izglītību</a:t>
          </a:r>
          <a: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lv-LV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29,9%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augstāko</a:t>
          </a:r>
          <a:r>
            <a:rPr lang="en-GB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izglītību</a:t>
          </a:r>
          <a:endParaRPr lang="en-US" sz="17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D7427-2285-4724-9D10-ED567F501BAC}" type="parTrans" cxnId="{1FBF3192-A808-419B-8E1C-229A0C92DEE9}">
      <dgm:prSet/>
      <dgm:spPr/>
      <dgm:t>
        <a:bodyPr/>
        <a:lstStyle/>
        <a:p>
          <a:endParaRPr lang="en-US"/>
        </a:p>
      </dgm:t>
    </dgm:pt>
    <dgm:pt modelId="{C6203F2A-1130-4057-9FFC-F1B0CF53B68E}" type="sibTrans" cxnId="{1FBF3192-A808-419B-8E1C-229A0C92DEE9}">
      <dgm:prSet/>
      <dgm:spPr/>
      <dgm:t>
        <a:bodyPr/>
        <a:lstStyle/>
        <a:p>
          <a:endParaRPr lang="en-US"/>
        </a:p>
      </dgm:t>
    </dgm:pt>
    <dgm:pt modelId="{7CAB83E9-6F7B-412D-BCF8-DD1261566F9F}" type="pres">
      <dgm:prSet presAssocID="{E73C3627-6D2A-475C-84D5-E236E7DA12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E117DA-193B-47C0-911A-8987BBFB1273}" type="pres">
      <dgm:prSet presAssocID="{54274EC7-D31B-40BB-855C-75B731A062F7}" presName="hierRoot1" presStyleCnt="0">
        <dgm:presLayoutVars>
          <dgm:hierBranch val="init"/>
        </dgm:presLayoutVars>
      </dgm:prSet>
      <dgm:spPr/>
    </dgm:pt>
    <dgm:pt modelId="{3E22C612-DE35-41F4-A256-FE505CCE0B42}" type="pres">
      <dgm:prSet presAssocID="{54274EC7-D31B-40BB-855C-75B731A062F7}" presName="rootComposite1" presStyleCnt="0"/>
      <dgm:spPr/>
    </dgm:pt>
    <dgm:pt modelId="{32E06F33-A4A4-4358-808F-07AF497A4317}" type="pres">
      <dgm:prSet presAssocID="{54274EC7-D31B-40BB-855C-75B731A062F7}" presName="rootText1" presStyleLbl="node0" presStyleIdx="0" presStyleCnt="1" custScaleX="73786" custScaleY="32227" custLinFactNeighborX="1586" custLinFactNeighborY="7031">
        <dgm:presLayoutVars>
          <dgm:chPref val="3"/>
        </dgm:presLayoutVars>
      </dgm:prSet>
      <dgm:spPr/>
    </dgm:pt>
    <dgm:pt modelId="{84B78F9D-BEE5-41E9-9281-01D8165263E1}" type="pres">
      <dgm:prSet presAssocID="{54274EC7-D31B-40BB-855C-75B731A062F7}" presName="rootConnector1" presStyleLbl="node1" presStyleIdx="0" presStyleCnt="0"/>
      <dgm:spPr/>
    </dgm:pt>
    <dgm:pt modelId="{B6D4DCF1-D8A7-4ADC-9521-364403899BCC}" type="pres">
      <dgm:prSet presAssocID="{54274EC7-D31B-40BB-855C-75B731A062F7}" presName="hierChild2" presStyleCnt="0"/>
      <dgm:spPr/>
    </dgm:pt>
    <dgm:pt modelId="{EA9A2FE2-8A04-4282-AB72-AB8CADC22546}" type="pres">
      <dgm:prSet presAssocID="{37D53669-C7B5-4E63-8720-BAF37BD62BD9}" presName="Name37" presStyleLbl="parChTrans1D2" presStyleIdx="0" presStyleCnt="4"/>
      <dgm:spPr/>
    </dgm:pt>
    <dgm:pt modelId="{22384694-7740-4A8B-871D-81EAF2E257E5}" type="pres">
      <dgm:prSet presAssocID="{96A97732-1A79-40CE-BBA8-4F9AA2D2764A}" presName="hierRoot2" presStyleCnt="0">
        <dgm:presLayoutVars>
          <dgm:hierBranch val="init"/>
        </dgm:presLayoutVars>
      </dgm:prSet>
      <dgm:spPr/>
    </dgm:pt>
    <dgm:pt modelId="{19561CFB-ABB0-4719-9433-F4BE0F6221DC}" type="pres">
      <dgm:prSet presAssocID="{96A97732-1A79-40CE-BBA8-4F9AA2D2764A}" presName="rootComposite" presStyleCnt="0"/>
      <dgm:spPr/>
    </dgm:pt>
    <dgm:pt modelId="{2AD71589-4D45-45B3-9C0D-2C680E3D7E99}" type="pres">
      <dgm:prSet presAssocID="{96A97732-1A79-40CE-BBA8-4F9AA2D2764A}" presName="rootText" presStyleLbl="node2" presStyleIdx="0" presStyleCnt="4" custScaleX="73491" custScaleY="131751">
        <dgm:presLayoutVars>
          <dgm:chPref val="3"/>
        </dgm:presLayoutVars>
      </dgm:prSet>
      <dgm:spPr/>
    </dgm:pt>
    <dgm:pt modelId="{C5048CC5-E2E4-473E-AAE1-7D44556F7E35}" type="pres">
      <dgm:prSet presAssocID="{96A97732-1A79-40CE-BBA8-4F9AA2D2764A}" presName="rootConnector" presStyleLbl="node2" presStyleIdx="0" presStyleCnt="4"/>
      <dgm:spPr/>
    </dgm:pt>
    <dgm:pt modelId="{C125204F-370C-43FD-9DFE-4D69E545850C}" type="pres">
      <dgm:prSet presAssocID="{96A97732-1A79-40CE-BBA8-4F9AA2D2764A}" presName="hierChild4" presStyleCnt="0"/>
      <dgm:spPr/>
    </dgm:pt>
    <dgm:pt modelId="{AF5FE5BC-1783-40D4-9856-E5A83E9A7509}" type="pres">
      <dgm:prSet presAssocID="{96A97732-1A79-40CE-BBA8-4F9AA2D2764A}" presName="hierChild5" presStyleCnt="0"/>
      <dgm:spPr/>
    </dgm:pt>
    <dgm:pt modelId="{A41027F1-7230-4800-A823-9938A0BFAFAC}" type="pres">
      <dgm:prSet presAssocID="{45A0B453-1CB5-461A-A6E8-6FBE65CBACF6}" presName="Name37" presStyleLbl="parChTrans1D2" presStyleIdx="1" presStyleCnt="4"/>
      <dgm:spPr/>
    </dgm:pt>
    <dgm:pt modelId="{14498A63-2132-4C73-A2FC-C191FDC27C52}" type="pres">
      <dgm:prSet presAssocID="{63568E0D-835F-4999-B138-B904042B0B73}" presName="hierRoot2" presStyleCnt="0">
        <dgm:presLayoutVars>
          <dgm:hierBranch val="init"/>
        </dgm:presLayoutVars>
      </dgm:prSet>
      <dgm:spPr/>
    </dgm:pt>
    <dgm:pt modelId="{26C75EF4-FDAA-4385-A68F-CD8CCC2DFB7C}" type="pres">
      <dgm:prSet presAssocID="{63568E0D-835F-4999-B138-B904042B0B73}" presName="rootComposite" presStyleCnt="0"/>
      <dgm:spPr/>
    </dgm:pt>
    <dgm:pt modelId="{DBA1B596-3296-4174-833F-7B6F06CE5C11}" type="pres">
      <dgm:prSet presAssocID="{63568E0D-835F-4999-B138-B904042B0B73}" presName="rootText" presStyleLbl="node2" presStyleIdx="1" presStyleCnt="4" custScaleX="55079" custScaleY="90464">
        <dgm:presLayoutVars>
          <dgm:chPref val="3"/>
        </dgm:presLayoutVars>
      </dgm:prSet>
      <dgm:spPr/>
    </dgm:pt>
    <dgm:pt modelId="{52D3948F-031A-4B60-AEDD-4752D232967C}" type="pres">
      <dgm:prSet presAssocID="{63568E0D-835F-4999-B138-B904042B0B73}" presName="rootConnector" presStyleLbl="node2" presStyleIdx="1" presStyleCnt="4"/>
      <dgm:spPr/>
    </dgm:pt>
    <dgm:pt modelId="{2007BB83-01DB-4120-8D9E-0061AFE3A633}" type="pres">
      <dgm:prSet presAssocID="{63568E0D-835F-4999-B138-B904042B0B73}" presName="hierChild4" presStyleCnt="0"/>
      <dgm:spPr/>
    </dgm:pt>
    <dgm:pt modelId="{F85A4A31-637E-47C5-B442-6091F17D2B77}" type="pres">
      <dgm:prSet presAssocID="{63568E0D-835F-4999-B138-B904042B0B73}" presName="hierChild5" presStyleCnt="0"/>
      <dgm:spPr/>
    </dgm:pt>
    <dgm:pt modelId="{034DBD85-B911-4901-9DF4-83DB4C2E4B51}" type="pres">
      <dgm:prSet presAssocID="{384E04CE-6B0C-47D7-ABA3-BFD15705ACAC}" presName="Name37" presStyleLbl="parChTrans1D2" presStyleIdx="2" presStyleCnt="4"/>
      <dgm:spPr/>
    </dgm:pt>
    <dgm:pt modelId="{4D0854F3-2E4D-4BD6-97A8-E11F997192D2}" type="pres">
      <dgm:prSet presAssocID="{9D29A75D-AA75-44C4-B5E4-7C1D843B71E0}" presName="hierRoot2" presStyleCnt="0">
        <dgm:presLayoutVars>
          <dgm:hierBranch val="init"/>
        </dgm:presLayoutVars>
      </dgm:prSet>
      <dgm:spPr/>
    </dgm:pt>
    <dgm:pt modelId="{32C40D60-2F13-4D62-BF51-254AD3051E65}" type="pres">
      <dgm:prSet presAssocID="{9D29A75D-AA75-44C4-B5E4-7C1D843B71E0}" presName="rootComposite" presStyleCnt="0"/>
      <dgm:spPr/>
    </dgm:pt>
    <dgm:pt modelId="{ACFA3863-EBBC-44F6-82DF-E35D9576344A}" type="pres">
      <dgm:prSet presAssocID="{9D29A75D-AA75-44C4-B5E4-7C1D843B71E0}" presName="rootText" presStyleLbl="node2" presStyleIdx="2" presStyleCnt="4" custScaleX="66602" custScaleY="90349">
        <dgm:presLayoutVars>
          <dgm:chPref val="3"/>
        </dgm:presLayoutVars>
      </dgm:prSet>
      <dgm:spPr/>
    </dgm:pt>
    <dgm:pt modelId="{F7DFA632-9D65-4240-9235-F3AEFB72F86E}" type="pres">
      <dgm:prSet presAssocID="{9D29A75D-AA75-44C4-B5E4-7C1D843B71E0}" presName="rootConnector" presStyleLbl="node2" presStyleIdx="2" presStyleCnt="4"/>
      <dgm:spPr/>
    </dgm:pt>
    <dgm:pt modelId="{5C0A4D47-4DDC-44DE-A4AB-905266FB46C4}" type="pres">
      <dgm:prSet presAssocID="{9D29A75D-AA75-44C4-B5E4-7C1D843B71E0}" presName="hierChild4" presStyleCnt="0"/>
      <dgm:spPr/>
    </dgm:pt>
    <dgm:pt modelId="{25108A20-7F57-4A44-83B2-497DB5E72143}" type="pres">
      <dgm:prSet presAssocID="{9D29A75D-AA75-44C4-B5E4-7C1D843B71E0}" presName="hierChild5" presStyleCnt="0"/>
      <dgm:spPr/>
    </dgm:pt>
    <dgm:pt modelId="{3833ED74-5979-4117-8C31-BEE4684B023C}" type="pres">
      <dgm:prSet presAssocID="{6C9D7427-2285-4724-9D10-ED567F501BAC}" presName="Name37" presStyleLbl="parChTrans1D2" presStyleIdx="3" presStyleCnt="4"/>
      <dgm:spPr/>
    </dgm:pt>
    <dgm:pt modelId="{F95C0511-1085-42C0-94D2-DD8FEC0F72B7}" type="pres">
      <dgm:prSet presAssocID="{CC6053A2-C729-4472-9F57-05B4694C24C2}" presName="hierRoot2" presStyleCnt="0">
        <dgm:presLayoutVars>
          <dgm:hierBranch val="init"/>
        </dgm:presLayoutVars>
      </dgm:prSet>
      <dgm:spPr/>
    </dgm:pt>
    <dgm:pt modelId="{98ACCA8B-62C5-4654-BCA4-47FFD65C8271}" type="pres">
      <dgm:prSet presAssocID="{CC6053A2-C729-4472-9F57-05B4694C24C2}" presName="rootComposite" presStyleCnt="0"/>
      <dgm:spPr/>
    </dgm:pt>
    <dgm:pt modelId="{938ABF3F-8AE1-4EA7-AB50-FCCEB50F7D74}" type="pres">
      <dgm:prSet presAssocID="{CC6053A2-C729-4472-9F57-05B4694C24C2}" presName="rootText" presStyleLbl="node2" presStyleIdx="3" presStyleCnt="4" custScaleX="103209" custScaleY="112207">
        <dgm:presLayoutVars>
          <dgm:chPref val="3"/>
        </dgm:presLayoutVars>
      </dgm:prSet>
      <dgm:spPr/>
    </dgm:pt>
    <dgm:pt modelId="{A04B403C-B4A3-43FC-8EBE-441A2A9BF10E}" type="pres">
      <dgm:prSet presAssocID="{CC6053A2-C729-4472-9F57-05B4694C24C2}" presName="rootConnector" presStyleLbl="node2" presStyleIdx="3" presStyleCnt="4"/>
      <dgm:spPr/>
    </dgm:pt>
    <dgm:pt modelId="{E26D945B-55C2-433A-AB4D-143BED1F932D}" type="pres">
      <dgm:prSet presAssocID="{CC6053A2-C729-4472-9F57-05B4694C24C2}" presName="hierChild4" presStyleCnt="0"/>
      <dgm:spPr/>
    </dgm:pt>
    <dgm:pt modelId="{A3523F2F-6E77-4C72-8CF0-5E4D4E58FEE3}" type="pres">
      <dgm:prSet presAssocID="{CC6053A2-C729-4472-9F57-05B4694C24C2}" presName="hierChild5" presStyleCnt="0"/>
      <dgm:spPr/>
    </dgm:pt>
    <dgm:pt modelId="{2479081E-6CF7-4E18-958B-7217E6D12892}" type="pres">
      <dgm:prSet presAssocID="{54274EC7-D31B-40BB-855C-75B731A062F7}" presName="hierChild3" presStyleCnt="0"/>
      <dgm:spPr/>
    </dgm:pt>
  </dgm:ptLst>
  <dgm:cxnLst>
    <dgm:cxn modelId="{3F2D2F00-C70F-438F-BFB2-860BC7105407}" type="presOf" srcId="{CC6053A2-C729-4472-9F57-05B4694C24C2}" destId="{938ABF3F-8AE1-4EA7-AB50-FCCEB50F7D74}" srcOrd="0" destOrd="0" presId="urn:microsoft.com/office/officeart/2005/8/layout/orgChart1"/>
    <dgm:cxn modelId="{6F1D1A19-31FA-44FA-94DE-5761D1CEE47E}" type="presOf" srcId="{9D29A75D-AA75-44C4-B5E4-7C1D843B71E0}" destId="{F7DFA632-9D65-4240-9235-F3AEFB72F86E}" srcOrd="1" destOrd="0" presId="urn:microsoft.com/office/officeart/2005/8/layout/orgChart1"/>
    <dgm:cxn modelId="{D7C88521-0191-4128-81E4-CBA4036AE6D9}" type="presOf" srcId="{384E04CE-6B0C-47D7-ABA3-BFD15705ACAC}" destId="{034DBD85-B911-4901-9DF4-83DB4C2E4B51}" srcOrd="0" destOrd="0" presId="urn:microsoft.com/office/officeart/2005/8/layout/orgChart1"/>
    <dgm:cxn modelId="{EAE2033C-0109-48F8-9FA1-07B23C75D3F6}" srcId="{54274EC7-D31B-40BB-855C-75B731A062F7}" destId="{9D29A75D-AA75-44C4-B5E4-7C1D843B71E0}" srcOrd="2" destOrd="0" parTransId="{384E04CE-6B0C-47D7-ABA3-BFD15705ACAC}" sibTransId="{FB907044-F462-4A35-9716-42A7C102058F}"/>
    <dgm:cxn modelId="{E89AD65C-605B-4050-B7EC-DF0A7751EC6D}" type="presOf" srcId="{63568E0D-835F-4999-B138-B904042B0B73}" destId="{DBA1B596-3296-4174-833F-7B6F06CE5C11}" srcOrd="0" destOrd="0" presId="urn:microsoft.com/office/officeart/2005/8/layout/orgChart1"/>
    <dgm:cxn modelId="{8D7D9D6F-43DF-4BB2-B524-423BF7C63E92}" type="presOf" srcId="{54274EC7-D31B-40BB-855C-75B731A062F7}" destId="{84B78F9D-BEE5-41E9-9281-01D8165263E1}" srcOrd="1" destOrd="0" presId="urn:microsoft.com/office/officeart/2005/8/layout/orgChart1"/>
    <dgm:cxn modelId="{47588E51-804C-45CC-841D-D5092EF9065B}" type="presOf" srcId="{CC6053A2-C729-4472-9F57-05B4694C24C2}" destId="{A04B403C-B4A3-43FC-8EBE-441A2A9BF10E}" srcOrd="1" destOrd="0" presId="urn:microsoft.com/office/officeart/2005/8/layout/orgChart1"/>
    <dgm:cxn modelId="{39F54858-90C2-4CC6-AE31-39B0B36AB688}" type="presOf" srcId="{96A97732-1A79-40CE-BBA8-4F9AA2D2764A}" destId="{2AD71589-4D45-45B3-9C0D-2C680E3D7E99}" srcOrd="0" destOrd="0" presId="urn:microsoft.com/office/officeart/2005/8/layout/orgChart1"/>
    <dgm:cxn modelId="{EAC74279-94C5-411C-8776-491E81A766ED}" type="presOf" srcId="{E73C3627-6D2A-475C-84D5-E236E7DA12B2}" destId="{7CAB83E9-6F7B-412D-BCF8-DD1261566F9F}" srcOrd="0" destOrd="0" presId="urn:microsoft.com/office/officeart/2005/8/layout/orgChart1"/>
    <dgm:cxn modelId="{4E7CC97B-EF31-4A40-B3A7-B1364D5A5396}" type="presOf" srcId="{9D29A75D-AA75-44C4-B5E4-7C1D843B71E0}" destId="{ACFA3863-EBBC-44F6-82DF-E35D9576344A}" srcOrd="0" destOrd="0" presId="urn:microsoft.com/office/officeart/2005/8/layout/orgChart1"/>
    <dgm:cxn modelId="{BAD79F88-0725-4EBC-A8C9-8FD5A8384AA6}" type="presOf" srcId="{37D53669-C7B5-4E63-8720-BAF37BD62BD9}" destId="{EA9A2FE2-8A04-4282-AB72-AB8CADC22546}" srcOrd="0" destOrd="0" presId="urn:microsoft.com/office/officeart/2005/8/layout/orgChart1"/>
    <dgm:cxn modelId="{BBD82489-F2ED-4161-8202-3848C6AA1923}" srcId="{54274EC7-D31B-40BB-855C-75B731A062F7}" destId="{96A97732-1A79-40CE-BBA8-4F9AA2D2764A}" srcOrd="0" destOrd="0" parTransId="{37D53669-C7B5-4E63-8720-BAF37BD62BD9}" sibTransId="{6BF1C7D8-4185-4AF3-90D4-886205E51A85}"/>
    <dgm:cxn modelId="{1FBF3192-A808-419B-8E1C-229A0C92DEE9}" srcId="{54274EC7-D31B-40BB-855C-75B731A062F7}" destId="{CC6053A2-C729-4472-9F57-05B4694C24C2}" srcOrd="3" destOrd="0" parTransId="{6C9D7427-2285-4724-9D10-ED567F501BAC}" sibTransId="{C6203F2A-1130-4057-9FFC-F1B0CF53B68E}"/>
    <dgm:cxn modelId="{0B29CD9B-B0B2-4D14-8DB2-15650D999DC4}" type="presOf" srcId="{6C9D7427-2285-4724-9D10-ED567F501BAC}" destId="{3833ED74-5979-4117-8C31-BEE4684B023C}" srcOrd="0" destOrd="0" presId="urn:microsoft.com/office/officeart/2005/8/layout/orgChart1"/>
    <dgm:cxn modelId="{720574AF-7365-4855-9C98-3347571A4538}" type="presOf" srcId="{54274EC7-D31B-40BB-855C-75B731A062F7}" destId="{32E06F33-A4A4-4358-808F-07AF497A4317}" srcOrd="0" destOrd="0" presId="urn:microsoft.com/office/officeart/2005/8/layout/orgChart1"/>
    <dgm:cxn modelId="{1E07DFB0-A037-42B9-9FCE-564E8796BF2F}" srcId="{54274EC7-D31B-40BB-855C-75B731A062F7}" destId="{63568E0D-835F-4999-B138-B904042B0B73}" srcOrd="1" destOrd="0" parTransId="{45A0B453-1CB5-461A-A6E8-6FBE65CBACF6}" sibTransId="{1DC4CBDE-7BAB-4A2B-826D-3AC078C80279}"/>
    <dgm:cxn modelId="{38D232C4-B707-4F04-AC43-5DB6FA6DD6FA}" srcId="{E73C3627-6D2A-475C-84D5-E236E7DA12B2}" destId="{54274EC7-D31B-40BB-855C-75B731A062F7}" srcOrd="0" destOrd="0" parTransId="{A76625C5-D5A1-4739-ACEE-E2E3DDDC7D09}" sibTransId="{F5E1027F-69EB-416C-A5BB-EA91E3398A26}"/>
    <dgm:cxn modelId="{FB1E4BC9-B265-4B2F-A0BA-3ECEDD104165}" type="presOf" srcId="{45A0B453-1CB5-461A-A6E8-6FBE65CBACF6}" destId="{A41027F1-7230-4800-A823-9938A0BFAFAC}" srcOrd="0" destOrd="0" presId="urn:microsoft.com/office/officeart/2005/8/layout/orgChart1"/>
    <dgm:cxn modelId="{1CAC49E4-EB46-4126-BFD4-4D6E8F0EA3FF}" type="presOf" srcId="{63568E0D-835F-4999-B138-B904042B0B73}" destId="{52D3948F-031A-4B60-AEDD-4752D232967C}" srcOrd="1" destOrd="0" presId="urn:microsoft.com/office/officeart/2005/8/layout/orgChart1"/>
    <dgm:cxn modelId="{446D7DEB-D3E1-4E4D-8EA9-F906641CE688}" type="presOf" srcId="{96A97732-1A79-40CE-BBA8-4F9AA2D2764A}" destId="{C5048CC5-E2E4-473E-AAE1-7D44556F7E35}" srcOrd="1" destOrd="0" presId="urn:microsoft.com/office/officeart/2005/8/layout/orgChart1"/>
    <dgm:cxn modelId="{9A109228-853A-4851-AA15-2B9E42FF0D3E}" type="presParOf" srcId="{7CAB83E9-6F7B-412D-BCF8-DD1261566F9F}" destId="{74E117DA-193B-47C0-911A-8987BBFB1273}" srcOrd="0" destOrd="0" presId="urn:microsoft.com/office/officeart/2005/8/layout/orgChart1"/>
    <dgm:cxn modelId="{AAEA2329-FBF4-4FEE-9223-191A5C3D6797}" type="presParOf" srcId="{74E117DA-193B-47C0-911A-8987BBFB1273}" destId="{3E22C612-DE35-41F4-A256-FE505CCE0B42}" srcOrd="0" destOrd="0" presId="urn:microsoft.com/office/officeart/2005/8/layout/orgChart1"/>
    <dgm:cxn modelId="{BFDF7584-F0FD-44A6-8DC8-9BFD23821D61}" type="presParOf" srcId="{3E22C612-DE35-41F4-A256-FE505CCE0B42}" destId="{32E06F33-A4A4-4358-808F-07AF497A4317}" srcOrd="0" destOrd="0" presId="urn:microsoft.com/office/officeart/2005/8/layout/orgChart1"/>
    <dgm:cxn modelId="{4AC10118-ED4C-4E34-B1FD-59EA628E878C}" type="presParOf" srcId="{3E22C612-DE35-41F4-A256-FE505CCE0B42}" destId="{84B78F9D-BEE5-41E9-9281-01D8165263E1}" srcOrd="1" destOrd="0" presId="urn:microsoft.com/office/officeart/2005/8/layout/orgChart1"/>
    <dgm:cxn modelId="{DBC2BEBD-6CAB-4D73-B045-1CCF0E339D8C}" type="presParOf" srcId="{74E117DA-193B-47C0-911A-8987BBFB1273}" destId="{B6D4DCF1-D8A7-4ADC-9521-364403899BCC}" srcOrd="1" destOrd="0" presId="urn:microsoft.com/office/officeart/2005/8/layout/orgChart1"/>
    <dgm:cxn modelId="{65823679-B447-4464-9B6C-E66BA14805D8}" type="presParOf" srcId="{B6D4DCF1-D8A7-4ADC-9521-364403899BCC}" destId="{EA9A2FE2-8A04-4282-AB72-AB8CADC22546}" srcOrd="0" destOrd="0" presId="urn:microsoft.com/office/officeart/2005/8/layout/orgChart1"/>
    <dgm:cxn modelId="{5AA84D05-31BF-4A3B-937F-6705B36CB68D}" type="presParOf" srcId="{B6D4DCF1-D8A7-4ADC-9521-364403899BCC}" destId="{22384694-7740-4A8B-871D-81EAF2E257E5}" srcOrd="1" destOrd="0" presId="urn:microsoft.com/office/officeart/2005/8/layout/orgChart1"/>
    <dgm:cxn modelId="{5784938E-FD73-440E-BC26-1E6D3EF6D46A}" type="presParOf" srcId="{22384694-7740-4A8B-871D-81EAF2E257E5}" destId="{19561CFB-ABB0-4719-9433-F4BE0F6221DC}" srcOrd="0" destOrd="0" presId="urn:microsoft.com/office/officeart/2005/8/layout/orgChart1"/>
    <dgm:cxn modelId="{FBB74583-F58D-444F-8DAD-3D2B646D1DFA}" type="presParOf" srcId="{19561CFB-ABB0-4719-9433-F4BE0F6221DC}" destId="{2AD71589-4D45-45B3-9C0D-2C680E3D7E99}" srcOrd="0" destOrd="0" presId="urn:microsoft.com/office/officeart/2005/8/layout/orgChart1"/>
    <dgm:cxn modelId="{C49F3709-D7CE-4951-9D29-99A8D1198444}" type="presParOf" srcId="{19561CFB-ABB0-4719-9433-F4BE0F6221DC}" destId="{C5048CC5-E2E4-473E-AAE1-7D44556F7E35}" srcOrd="1" destOrd="0" presId="urn:microsoft.com/office/officeart/2005/8/layout/orgChart1"/>
    <dgm:cxn modelId="{5259AC24-204F-4174-9A8A-A9D4FA85F1A4}" type="presParOf" srcId="{22384694-7740-4A8B-871D-81EAF2E257E5}" destId="{C125204F-370C-43FD-9DFE-4D69E545850C}" srcOrd="1" destOrd="0" presId="urn:microsoft.com/office/officeart/2005/8/layout/orgChart1"/>
    <dgm:cxn modelId="{12C5DA3B-ABCE-4E66-A55D-32AE3BDAE474}" type="presParOf" srcId="{22384694-7740-4A8B-871D-81EAF2E257E5}" destId="{AF5FE5BC-1783-40D4-9856-E5A83E9A7509}" srcOrd="2" destOrd="0" presId="urn:microsoft.com/office/officeart/2005/8/layout/orgChart1"/>
    <dgm:cxn modelId="{9C0C1714-6F8A-48C2-863E-E17FA5F8D4B1}" type="presParOf" srcId="{B6D4DCF1-D8A7-4ADC-9521-364403899BCC}" destId="{A41027F1-7230-4800-A823-9938A0BFAFAC}" srcOrd="2" destOrd="0" presId="urn:microsoft.com/office/officeart/2005/8/layout/orgChart1"/>
    <dgm:cxn modelId="{1DCD577B-811C-4026-8869-CB1D6F71EE59}" type="presParOf" srcId="{B6D4DCF1-D8A7-4ADC-9521-364403899BCC}" destId="{14498A63-2132-4C73-A2FC-C191FDC27C52}" srcOrd="3" destOrd="0" presId="urn:microsoft.com/office/officeart/2005/8/layout/orgChart1"/>
    <dgm:cxn modelId="{8F5069C4-DB6D-42A2-94B1-82F6A3972E86}" type="presParOf" srcId="{14498A63-2132-4C73-A2FC-C191FDC27C52}" destId="{26C75EF4-FDAA-4385-A68F-CD8CCC2DFB7C}" srcOrd="0" destOrd="0" presId="urn:microsoft.com/office/officeart/2005/8/layout/orgChart1"/>
    <dgm:cxn modelId="{58D97331-015E-4EA5-AD18-3B72792DF367}" type="presParOf" srcId="{26C75EF4-FDAA-4385-A68F-CD8CCC2DFB7C}" destId="{DBA1B596-3296-4174-833F-7B6F06CE5C11}" srcOrd="0" destOrd="0" presId="urn:microsoft.com/office/officeart/2005/8/layout/orgChart1"/>
    <dgm:cxn modelId="{63ED536F-5922-470F-A92F-17FBC958F2C8}" type="presParOf" srcId="{26C75EF4-FDAA-4385-A68F-CD8CCC2DFB7C}" destId="{52D3948F-031A-4B60-AEDD-4752D232967C}" srcOrd="1" destOrd="0" presId="urn:microsoft.com/office/officeart/2005/8/layout/orgChart1"/>
    <dgm:cxn modelId="{0D62F8A5-4C29-4B41-AC9E-7CF85EA3AA14}" type="presParOf" srcId="{14498A63-2132-4C73-A2FC-C191FDC27C52}" destId="{2007BB83-01DB-4120-8D9E-0061AFE3A633}" srcOrd="1" destOrd="0" presId="urn:microsoft.com/office/officeart/2005/8/layout/orgChart1"/>
    <dgm:cxn modelId="{1CFE3536-5A24-4969-9111-DE7C6926D339}" type="presParOf" srcId="{14498A63-2132-4C73-A2FC-C191FDC27C52}" destId="{F85A4A31-637E-47C5-B442-6091F17D2B77}" srcOrd="2" destOrd="0" presId="urn:microsoft.com/office/officeart/2005/8/layout/orgChart1"/>
    <dgm:cxn modelId="{68B8F3A2-7F18-4F61-B248-A1551BAD5726}" type="presParOf" srcId="{B6D4DCF1-D8A7-4ADC-9521-364403899BCC}" destId="{034DBD85-B911-4901-9DF4-83DB4C2E4B51}" srcOrd="4" destOrd="0" presId="urn:microsoft.com/office/officeart/2005/8/layout/orgChart1"/>
    <dgm:cxn modelId="{B9F16F44-438C-43AA-B015-23D12BB68755}" type="presParOf" srcId="{B6D4DCF1-D8A7-4ADC-9521-364403899BCC}" destId="{4D0854F3-2E4D-4BD6-97A8-E11F997192D2}" srcOrd="5" destOrd="0" presId="urn:microsoft.com/office/officeart/2005/8/layout/orgChart1"/>
    <dgm:cxn modelId="{C4B61E3F-B988-4096-A446-7CFAE3B81F83}" type="presParOf" srcId="{4D0854F3-2E4D-4BD6-97A8-E11F997192D2}" destId="{32C40D60-2F13-4D62-BF51-254AD3051E65}" srcOrd="0" destOrd="0" presId="urn:microsoft.com/office/officeart/2005/8/layout/orgChart1"/>
    <dgm:cxn modelId="{1174BA12-D18D-4BA4-BA5C-DD178F627882}" type="presParOf" srcId="{32C40D60-2F13-4D62-BF51-254AD3051E65}" destId="{ACFA3863-EBBC-44F6-82DF-E35D9576344A}" srcOrd="0" destOrd="0" presId="urn:microsoft.com/office/officeart/2005/8/layout/orgChart1"/>
    <dgm:cxn modelId="{72226405-92E8-47A2-8290-07666D37E48C}" type="presParOf" srcId="{32C40D60-2F13-4D62-BF51-254AD3051E65}" destId="{F7DFA632-9D65-4240-9235-F3AEFB72F86E}" srcOrd="1" destOrd="0" presId="urn:microsoft.com/office/officeart/2005/8/layout/orgChart1"/>
    <dgm:cxn modelId="{8C095762-1326-4930-9DD9-F4C434E3A470}" type="presParOf" srcId="{4D0854F3-2E4D-4BD6-97A8-E11F997192D2}" destId="{5C0A4D47-4DDC-44DE-A4AB-905266FB46C4}" srcOrd="1" destOrd="0" presId="urn:microsoft.com/office/officeart/2005/8/layout/orgChart1"/>
    <dgm:cxn modelId="{EBD9BFB6-3683-41EB-88D2-C9BEEA886043}" type="presParOf" srcId="{4D0854F3-2E4D-4BD6-97A8-E11F997192D2}" destId="{25108A20-7F57-4A44-83B2-497DB5E72143}" srcOrd="2" destOrd="0" presId="urn:microsoft.com/office/officeart/2005/8/layout/orgChart1"/>
    <dgm:cxn modelId="{E2FBB6BA-F1C9-4A5E-9373-D0E6831BE156}" type="presParOf" srcId="{B6D4DCF1-D8A7-4ADC-9521-364403899BCC}" destId="{3833ED74-5979-4117-8C31-BEE4684B023C}" srcOrd="6" destOrd="0" presId="urn:microsoft.com/office/officeart/2005/8/layout/orgChart1"/>
    <dgm:cxn modelId="{10B5638D-267F-4241-B9BC-CFB63CFE29FF}" type="presParOf" srcId="{B6D4DCF1-D8A7-4ADC-9521-364403899BCC}" destId="{F95C0511-1085-42C0-94D2-DD8FEC0F72B7}" srcOrd="7" destOrd="0" presId="urn:microsoft.com/office/officeart/2005/8/layout/orgChart1"/>
    <dgm:cxn modelId="{FBFA62AE-A90E-452B-8028-C8A112A4FA1F}" type="presParOf" srcId="{F95C0511-1085-42C0-94D2-DD8FEC0F72B7}" destId="{98ACCA8B-62C5-4654-BCA4-47FFD65C8271}" srcOrd="0" destOrd="0" presId="urn:microsoft.com/office/officeart/2005/8/layout/orgChart1"/>
    <dgm:cxn modelId="{FD1B2F30-425D-4940-BDFD-283CEAB5A68F}" type="presParOf" srcId="{98ACCA8B-62C5-4654-BCA4-47FFD65C8271}" destId="{938ABF3F-8AE1-4EA7-AB50-FCCEB50F7D74}" srcOrd="0" destOrd="0" presId="urn:microsoft.com/office/officeart/2005/8/layout/orgChart1"/>
    <dgm:cxn modelId="{5A49BA0C-2AD0-4A0F-BECE-547D7B1E3716}" type="presParOf" srcId="{98ACCA8B-62C5-4654-BCA4-47FFD65C8271}" destId="{A04B403C-B4A3-43FC-8EBE-441A2A9BF10E}" srcOrd="1" destOrd="0" presId="urn:microsoft.com/office/officeart/2005/8/layout/orgChart1"/>
    <dgm:cxn modelId="{91139C14-0F0A-4776-91AC-AA67C03275ED}" type="presParOf" srcId="{F95C0511-1085-42C0-94D2-DD8FEC0F72B7}" destId="{E26D945B-55C2-433A-AB4D-143BED1F932D}" srcOrd="1" destOrd="0" presId="urn:microsoft.com/office/officeart/2005/8/layout/orgChart1"/>
    <dgm:cxn modelId="{74CFF2FA-A99D-4F84-8BD6-271E59FC78AA}" type="presParOf" srcId="{F95C0511-1085-42C0-94D2-DD8FEC0F72B7}" destId="{A3523F2F-6E77-4C72-8CF0-5E4D4E58FEE3}" srcOrd="2" destOrd="0" presId="urn:microsoft.com/office/officeart/2005/8/layout/orgChart1"/>
    <dgm:cxn modelId="{B24795D9-BC31-4773-970F-2BA9E3DEAC07}" type="presParOf" srcId="{74E117DA-193B-47C0-911A-8987BBFB1273}" destId="{2479081E-6CF7-4E18-958B-7217E6D128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FD0A7-6785-4660-BB45-F439A67D99EE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003F923-128B-4280-907D-DE856E998EE9}">
      <dgm:prSet/>
      <dgm:spPr/>
      <dgm:t>
        <a:bodyPr/>
        <a:lstStyle/>
        <a:p>
          <a:r>
            <a:rPr lang="lv-LV" b="1" dirty="0">
              <a:latin typeface="+mj-lt"/>
              <a:cs typeface="Times New Roman" panose="02020603050405020304" pitchFamily="18" charset="0"/>
            </a:rPr>
            <a:t>Instrumentārijs</a:t>
          </a:r>
          <a:r>
            <a:rPr lang="lv-LV" dirty="0">
              <a:latin typeface="+mj-lt"/>
              <a:cs typeface="Times New Roman" panose="02020603050405020304" pitchFamily="18" charset="0"/>
            </a:rPr>
            <a:t>:</a:t>
          </a:r>
          <a:endParaRPr lang="en-US" dirty="0">
            <a:latin typeface="+mj-lt"/>
            <a:cs typeface="Times New Roman" panose="02020603050405020304" pitchFamily="18" charset="0"/>
          </a:endParaRPr>
        </a:p>
      </dgm:t>
    </dgm:pt>
    <dgm:pt modelId="{B29976EA-35DB-4F9C-B3DB-BF392DB6662F}" type="parTrans" cxnId="{E33E4351-31AC-4F4F-AAA2-8D028D7CAD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D9C2644-0A2C-4A63-BA2D-82B2F1470504}" type="sibTrans" cxnId="{E33E4351-31AC-4F4F-AAA2-8D028D7CAD0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937A673-6E42-40DE-8E84-049936D030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2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Sociāldemogrāfiskā aptauja</a:t>
          </a:r>
          <a:endParaRPr lang="en-US" sz="19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AD9D2-2276-4AD7-8234-898B65270C23}" type="parTrans" cxnId="{33E1578F-F193-4CE9-85C2-6C33E3EE2C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3AC3DDD-9A54-4BBF-9EA6-BF3BEB341789}" type="sibTrans" cxnId="{33E1578F-F193-4CE9-85C2-6C33E3EE2C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6071839-4816-42E0-ACF4-B91E02F1964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9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Uztvertās Covid-19 nopietnības aptauja</a:t>
          </a:r>
          <a:br>
            <a:rPr lang="lv-LV" sz="19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(5 apgalvojumi, Likerta skala 1-piekrītu, 4- nepiekrītu; Kronbaha alfa 0,72)</a:t>
          </a:r>
          <a:endParaRPr lang="en-US" sz="19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FC739-CBE2-424A-94AA-78EF56E7A035}" type="parTrans" cxnId="{10C1BAC5-59C6-4A3B-A3DC-9F9DE012D6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73CC1E3-589C-4010-893E-865C8EAAFB9D}" type="sibTrans" cxnId="{10C1BAC5-59C6-4A3B-A3DC-9F9DE012D65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BE3B18-D2B1-423F-B403-78037B86289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9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Covid-19 saistītās preventīvās veselības uzvedības aptauja</a:t>
          </a:r>
          <a:br>
            <a:rPr lang="lv-LV" sz="19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(12 apgalvojumi, Likerta skala 1- piekrītu, 4- nepiekrītu)</a:t>
          </a:r>
          <a:b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Sociālās distancēšanās ievērošana </a:t>
          </a: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(5 apgalvojumi; Kronbaha alfa 0,92)</a:t>
          </a:r>
          <a:b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Higiēnas piesardzības pasākumu ievērošana </a:t>
          </a: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(7 apgalvojumi; Kronbaha alfa 0,79)</a:t>
          </a:r>
          <a:endParaRPr lang="en-US" sz="19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A3A362-0024-486B-90F7-27B39F6B917A}" type="parTrans" cxnId="{EB6E9AEB-EF68-443B-858B-9FCC26B3245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0CB55FE-06D9-4490-8DAF-1F2637F5D532}" type="sibTrans" cxnId="{EB6E9AEB-EF68-443B-858B-9FCC26B3245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A60D042-9D7F-45BF-ADFD-61A96548EB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v-LV" sz="1900" b="0" dirty="0">
              <a:latin typeface="Arial" panose="020B0604020202020204" pitchFamily="34" charset="0"/>
              <a:cs typeface="Arial" panose="020B0604020202020204" pitchFamily="34" charset="0"/>
            </a:rPr>
            <a:t>Uztverto baiļu no inficēšanās ar Covid-19 novērtējuma aptauja</a:t>
          </a:r>
          <a:br>
            <a:rPr lang="lv-LV" sz="19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(6 jautājumi, Likerta skala; 1- nemaz, 5 – ļoti izteikti; Kronbaha alfa 0,94)</a:t>
          </a:r>
          <a:endParaRPr lang="en-US" sz="19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86020-F8CF-4CD1-B95D-2CC7A1187D6C}" type="parTrans" cxnId="{4D8B4037-C929-4DFB-85EA-ECC7651D091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402DEF-E000-4608-857A-4AEEF27A570A}" type="sibTrans" cxnId="{4D8B4037-C929-4DFB-85EA-ECC7651D091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9DC6E18-322E-451D-B7C3-C559068AC135}" type="pres">
      <dgm:prSet presAssocID="{B24FD0A7-6785-4660-BB45-F439A67D99EE}" presName="linear" presStyleCnt="0">
        <dgm:presLayoutVars>
          <dgm:animLvl val="lvl"/>
          <dgm:resizeHandles val="exact"/>
        </dgm:presLayoutVars>
      </dgm:prSet>
      <dgm:spPr/>
    </dgm:pt>
    <dgm:pt modelId="{6ABD4303-3FFD-414D-929A-CC008C0B11A1}" type="pres">
      <dgm:prSet presAssocID="{4003F923-128B-4280-907D-DE856E998EE9}" presName="parentText" presStyleLbl="node1" presStyleIdx="0" presStyleCnt="1" custScaleX="83926" custScaleY="33590" custLinFactNeighborX="-623" custLinFactNeighborY="-898">
        <dgm:presLayoutVars>
          <dgm:chMax val="0"/>
          <dgm:bulletEnabled val="1"/>
        </dgm:presLayoutVars>
      </dgm:prSet>
      <dgm:spPr/>
    </dgm:pt>
    <dgm:pt modelId="{F341B354-5282-437A-AFE7-CBCFC1A9395D}" type="pres">
      <dgm:prSet presAssocID="{4003F923-128B-4280-907D-DE856E998EE9}" presName="childText" presStyleLbl="revTx" presStyleIdx="0" presStyleCnt="1" custScaleX="93727" custScaleY="141729" custLinFactNeighborX="1716" custLinFactNeighborY="7080">
        <dgm:presLayoutVars>
          <dgm:bulletEnabled val="1"/>
        </dgm:presLayoutVars>
      </dgm:prSet>
      <dgm:spPr/>
    </dgm:pt>
  </dgm:ptLst>
  <dgm:cxnLst>
    <dgm:cxn modelId="{7ED3A71E-0338-42E5-86BE-201905CC70A4}" type="presOf" srcId="{86071839-4816-42E0-ACF4-B91E02F19647}" destId="{F341B354-5282-437A-AFE7-CBCFC1A9395D}" srcOrd="0" destOrd="1" presId="urn:microsoft.com/office/officeart/2005/8/layout/vList2"/>
    <dgm:cxn modelId="{4D8B4037-C929-4DFB-85EA-ECC7651D0912}" srcId="{4003F923-128B-4280-907D-DE856E998EE9}" destId="{EA60D042-9D7F-45BF-ADFD-61A96548EB63}" srcOrd="3" destOrd="0" parTransId="{AE486020-F8CF-4CD1-B95D-2CC7A1187D6C}" sibTransId="{95402DEF-E000-4608-857A-4AEEF27A570A}"/>
    <dgm:cxn modelId="{1A134B38-D7FF-4C04-8676-67C1CDEDC772}" type="presOf" srcId="{EA60D042-9D7F-45BF-ADFD-61A96548EB63}" destId="{F341B354-5282-437A-AFE7-CBCFC1A9395D}" srcOrd="0" destOrd="3" presId="urn:microsoft.com/office/officeart/2005/8/layout/vList2"/>
    <dgm:cxn modelId="{2F081A44-D362-4E2C-A339-1E3F19453EA0}" type="presOf" srcId="{4003F923-128B-4280-907D-DE856E998EE9}" destId="{6ABD4303-3FFD-414D-929A-CC008C0B11A1}" srcOrd="0" destOrd="0" presId="urn:microsoft.com/office/officeart/2005/8/layout/vList2"/>
    <dgm:cxn modelId="{E33E4351-31AC-4F4F-AAA2-8D028D7CAD0D}" srcId="{B24FD0A7-6785-4660-BB45-F439A67D99EE}" destId="{4003F923-128B-4280-907D-DE856E998EE9}" srcOrd="0" destOrd="0" parTransId="{B29976EA-35DB-4F9C-B3DB-BF392DB6662F}" sibTransId="{4D9C2644-0A2C-4A63-BA2D-82B2F1470504}"/>
    <dgm:cxn modelId="{33E1578F-F193-4CE9-85C2-6C33E3EE2CEA}" srcId="{4003F923-128B-4280-907D-DE856E998EE9}" destId="{0937A673-6E42-40DE-8E84-049936D030F9}" srcOrd="0" destOrd="0" parTransId="{2B1AD9D2-2276-4AD7-8234-898B65270C23}" sibTransId="{83AC3DDD-9A54-4BBF-9EA6-BF3BEB341789}"/>
    <dgm:cxn modelId="{E9ED2991-BC05-4E08-8DE3-7F6AA8D79DF9}" type="presOf" srcId="{0937A673-6E42-40DE-8E84-049936D030F9}" destId="{F341B354-5282-437A-AFE7-CBCFC1A9395D}" srcOrd="0" destOrd="0" presId="urn:microsoft.com/office/officeart/2005/8/layout/vList2"/>
    <dgm:cxn modelId="{10C1BAC5-59C6-4A3B-A3DC-9F9DE012D657}" srcId="{4003F923-128B-4280-907D-DE856E998EE9}" destId="{86071839-4816-42E0-ACF4-B91E02F19647}" srcOrd="1" destOrd="0" parTransId="{C39FC739-CBE2-424A-94AA-78EF56E7A035}" sibTransId="{C73CC1E3-589C-4010-893E-865C8EAAFB9D}"/>
    <dgm:cxn modelId="{EB6E9AEB-EF68-443B-858B-9FCC26B3245B}" srcId="{4003F923-128B-4280-907D-DE856E998EE9}" destId="{A2BE3B18-D2B1-423F-B403-78037B86289C}" srcOrd="2" destOrd="0" parTransId="{D2A3A362-0024-486B-90F7-27B39F6B917A}" sibTransId="{F0CB55FE-06D9-4490-8DAF-1F2637F5D532}"/>
    <dgm:cxn modelId="{87132AED-5FC9-4417-9707-78BD130C37C6}" type="presOf" srcId="{A2BE3B18-D2B1-423F-B403-78037B86289C}" destId="{F341B354-5282-437A-AFE7-CBCFC1A9395D}" srcOrd="0" destOrd="2" presId="urn:microsoft.com/office/officeart/2005/8/layout/vList2"/>
    <dgm:cxn modelId="{AE74A7FB-5629-4116-865F-0423E3031776}" type="presOf" srcId="{B24FD0A7-6785-4660-BB45-F439A67D99EE}" destId="{39DC6E18-322E-451D-B7C3-C559068AC135}" srcOrd="0" destOrd="0" presId="urn:microsoft.com/office/officeart/2005/8/layout/vList2"/>
    <dgm:cxn modelId="{E7520EE2-B1CA-47B1-8719-3FF22F4C0ACA}" type="presParOf" srcId="{39DC6E18-322E-451D-B7C3-C559068AC135}" destId="{6ABD4303-3FFD-414D-929A-CC008C0B11A1}" srcOrd="0" destOrd="0" presId="urn:microsoft.com/office/officeart/2005/8/layout/vList2"/>
    <dgm:cxn modelId="{F44578F9-F18F-45C6-8B90-8E690B0185BA}" type="presParOf" srcId="{39DC6E18-322E-451D-B7C3-C559068AC135}" destId="{F341B354-5282-437A-AFE7-CBCFC1A9395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DD670-83EC-4341-9C5B-3A3B2759E9FA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84C96F-3789-4923-B756-B6C2B15430D1}">
      <dgm:prSet custT="1"/>
      <dgm:spPr/>
      <dgm:t>
        <a:bodyPr/>
        <a:lstStyle/>
        <a:p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ESF projekta “Kompleksi veselības veicināšanas un slimību profilakses pasākumi” ietvaros pilotpētījums un lauka darbs, ievērojot konfidencialitāti, datu izmantošanu apkopotā veidā, informētu piekrišanu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84BBB-EC75-4908-BBC8-90E707E707B3}" type="parTrans" cxnId="{4799687C-E771-4E9F-A231-617B7941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006BF45-9AED-431E-9C64-64EB4AC7C3B8}" type="sibTrans" cxnId="{4799687C-E771-4E9F-A231-617B7941663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A16D61-3F0C-4859-A5DE-69E472320030}">
      <dgm:prSet custT="1"/>
      <dgm:spPr/>
      <dgm:t>
        <a:bodyPr/>
        <a:lstStyle/>
        <a:p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Izlases veidošana - vairākpakāpju stratificētā nejaušā izlases metode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8C1E9-C864-42C6-ACF0-3997B652D225}" type="parTrans" cxnId="{DF380200-EFBF-48ED-8ECD-ECE8FC46AEE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6220B06-06C7-4ABA-9398-FDAC08925B71}" type="sibTrans" cxnId="{DF380200-EFBF-48ED-8ECD-ECE8FC46AEE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9A4A05-F91D-41EF-BEB9-D9E90793EB5B}">
      <dgm:prSet custT="1"/>
      <dgm:spPr/>
      <dgm:t>
        <a:bodyPr/>
        <a:lstStyle/>
        <a:p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Laika posmā </a:t>
          </a:r>
          <a:b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no 25.09.2020. līdz 9.11.2020. </a:t>
          </a:r>
          <a:b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ar tiešo datorizēto interviju </a:t>
          </a:r>
          <a:b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(CAPI – Computer Assisted Personal Interviews) metodi SIA «TNS Latvia» datu ievākšana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16938-FE29-4E3F-89BB-F8733575D964}" type="parTrans" cxnId="{DBD17CC2-3433-4723-9A21-8A215E87B7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1E0C317-05D1-4378-8806-1AA5EBF56BE1}" type="sibTrans" cxnId="{DBD17CC2-3433-4723-9A21-8A215E87B7A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0ADFC18-80E5-4191-A0D4-DC904758CB95}">
      <dgm:prSet custT="1"/>
      <dgm:spPr/>
      <dgm:t>
        <a:bodyPr/>
        <a:lstStyle/>
        <a:p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SIA «TNS Latvia» ievākto datu apstrāde un analīze </a:t>
          </a:r>
          <a:r>
            <a:rPr lang="lv-LV" sz="1700" i="1" dirty="0">
              <a:latin typeface="Arial" panose="020B0604020202020204" pitchFamily="34" charset="0"/>
              <a:cs typeface="Arial" panose="020B0604020202020204" pitchFamily="34" charset="0"/>
            </a:rPr>
            <a:t>IBM SPSS Statistics 27 </a:t>
          </a:r>
          <a:r>
            <a:rPr lang="lv-LV" sz="1700" i="0" dirty="0">
              <a:latin typeface="Arial" panose="020B0604020202020204" pitchFamily="34" charset="0"/>
              <a:cs typeface="Arial" panose="020B0604020202020204" pitchFamily="34" charset="0"/>
            </a:rPr>
            <a:t>un</a:t>
          </a:r>
          <a:r>
            <a:rPr lang="lv-LV" sz="1700" i="1" dirty="0">
              <a:latin typeface="Arial" panose="020B0604020202020204" pitchFamily="34" charset="0"/>
              <a:cs typeface="Arial" panose="020B0604020202020204" pitchFamily="34" charset="0"/>
            </a:rPr>
            <a:t> Microsoft Excel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55B2C-84D8-4462-BC8F-81B8D8496ABD}" type="parTrans" cxnId="{39F71468-25C8-41AF-8017-22D7686B53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8ACD522-97E3-4CC4-BB46-E797C2FC4950}" type="sibTrans" cxnId="{39F71468-25C8-41AF-8017-22D7686B536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FF7DE64-7503-4738-8BEB-5416BE04DC58}">
      <dgm:prSet custT="1"/>
      <dgm:spPr/>
      <dgm:t>
        <a:bodyPr/>
        <a:lstStyle/>
        <a:p>
          <a:r>
            <a:rPr lang="lv-LV" sz="1700" dirty="0">
              <a:latin typeface="Arial" panose="020B0604020202020204" pitchFamily="34" charset="0"/>
              <a:cs typeface="Arial" panose="020B0604020202020204" pitchFamily="34" charset="0"/>
            </a:rPr>
            <a:t>Iegūta RSU Ētikas komitejas atļauja 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EF6CE-A98A-4126-8543-D1784F2477EF}" type="parTrans" cxnId="{465F4331-2410-459B-A444-34B06ED77713}">
      <dgm:prSet/>
      <dgm:spPr/>
      <dgm:t>
        <a:bodyPr/>
        <a:lstStyle/>
        <a:p>
          <a:endParaRPr lang="en-US"/>
        </a:p>
      </dgm:t>
    </dgm:pt>
    <dgm:pt modelId="{A935F140-A96F-45F1-8AC0-35B49A6513DE}" type="sibTrans" cxnId="{465F4331-2410-459B-A444-34B06ED77713}">
      <dgm:prSet/>
      <dgm:spPr/>
      <dgm:t>
        <a:bodyPr/>
        <a:lstStyle/>
        <a:p>
          <a:endParaRPr lang="en-US"/>
        </a:p>
      </dgm:t>
    </dgm:pt>
    <dgm:pt modelId="{668ED3D0-1DA8-44AE-85F9-B64EC448CDF5}" type="pres">
      <dgm:prSet presAssocID="{403DD670-83EC-4341-9C5B-3A3B2759E9FA}" presName="Name0" presStyleCnt="0">
        <dgm:presLayoutVars>
          <dgm:dir/>
          <dgm:resizeHandles val="exact"/>
        </dgm:presLayoutVars>
      </dgm:prSet>
      <dgm:spPr/>
    </dgm:pt>
    <dgm:pt modelId="{38BF68C0-97F5-4D7B-A5C6-B3DB8EC0E63A}" type="pres">
      <dgm:prSet presAssocID="{403DD670-83EC-4341-9C5B-3A3B2759E9FA}" presName="arrow" presStyleLbl="bgShp" presStyleIdx="0" presStyleCnt="1" custScaleX="97333" custScaleY="53352" custLinFactNeighborX="-2082" custLinFactNeighborY="-590"/>
      <dgm:spPr>
        <a:solidFill>
          <a:schemeClr val="bg2">
            <a:lumMod val="75000"/>
          </a:schemeClr>
        </a:solidFill>
      </dgm:spPr>
    </dgm:pt>
    <dgm:pt modelId="{0B262959-25D1-4DD6-80A2-FFE38D610709}" type="pres">
      <dgm:prSet presAssocID="{403DD670-83EC-4341-9C5B-3A3B2759E9FA}" presName="points" presStyleCnt="0"/>
      <dgm:spPr/>
    </dgm:pt>
    <dgm:pt modelId="{9E521A16-18A8-478B-8473-C40AD3C93C39}" type="pres">
      <dgm:prSet presAssocID="{FFF7DE64-7503-4738-8BEB-5416BE04DC58}" presName="compositeA" presStyleCnt="0"/>
      <dgm:spPr/>
    </dgm:pt>
    <dgm:pt modelId="{2C8E20DE-0010-40E1-8FDC-0CF2D9329E3B}" type="pres">
      <dgm:prSet presAssocID="{FFF7DE64-7503-4738-8BEB-5416BE04DC58}" presName="textA" presStyleLbl="revTx" presStyleIdx="0" presStyleCnt="5" custScaleX="139206" custLinFactNeighborX="14167" custLinFactNeighborY="-23607">
        <dgm:presLayoutVars>
          <dgm:bulletEnabled val="1"/>
        </dgm:presLayoutVars>
      </dgm:prSet>
      <dgm:spPr/>
    </dgm:pt>
    <dgm:pt modelId="{0114D346-E925-42EA-A17A-085B2C01E347}" type="pres">
      <dgm:prSet presAssocID="{FFF7DE64-7503-4738-8BEB-5416BE04DC58}" presName="circleA" presStyleLbl="node1" presStyleIdx="0" presStyleCnt="5"/>
      <dgm:spPr>
        <a:solidFill>
          <a:schemeClr val="bg2">
            <a:lumMod val="50000"/>
          </a:schemeClr>
        </a:solidFill>
      </dgm:spPr>
    </dgm:pt>
    <dgm:pt modelId="{C6E55919-C6BE-4AD6-B943-358C212B0B10}" type="pres">
      <dgm:prSet presAssocID="{FFF7DE64-7503-4738-8BEB-5416BE04DC58}" presName="spaceA" presStyleCnt="0"/>
      <dgm:spPr/>
    </dgm:pt>
    <dgm:pt modelId="{D60A01A3-59D5-41A8-A549-54F3F52CA2CB}" type="pres">
      <dgm:prSet presAssocID="{A935F140-A96F-45F1-8AC0-35B49A6513DE}" presName="space" presStyleCnt="0"/>
      <dgm:spPr/>
    </dgm:pt>
    <dgm:pt modelId="{BB46D37B-9862-4ADB-A82B-A01A79F5D0CC}" type="pres">
      <dgm:prSet presAssocID="{4584C96F-3789-4923-B756-B6C2B15430D1}" presName="compositeB" presStyleCnt="0"/>
      <dgm:spPr/>
    </dgm:pt>
    <dgm:pt modelId="{51C472A0-89C6-4093-BA59-7F89EF32EB19}" type="pres">
      <dgm:prSet presAssocID="{4584C96F-3789-4923-B756-B6C2B15430D1}" presName="textB" presStyleLbl="revTx" presStyleIdx="1" presStyleCnt="5" custScaleX="288304" custLinFactNeighborX="-3541" custLinFactNeighborY="-9443">
        <dgm:presLayoutVars>
          <dgm:bulletEnabled val="1"/>
        </dgm:presLayoutVars>
      </dgm:prSet>
      <dgm:spPr/>
    </dgm:pt>
    <dgm:pt modelId="{7BE230CE-CBDD-419A-ABD1-8063FF00226D}" type="pres">
      <dgm:prSet presAssocID="{4584C96F-3789-4923-B756-B6C2B15430D1}" presName="circleB" presStyleLbl="node1" presStyleIdx="1" presStyleCnt="5"/>
      <dgm:spPr>
        <a:solidFill>
          <a:schemeClr val="bg2">
            <a:lumMod val="50000"/>
          </a:schemeClr>
        </a:solidFill>
      </dgm:spPr>
    </dgm:pt>
    <dgm:pt modelId="{65210234-780E-40D4-90E5-B7B0969DA3F8}" type="pres">
      <dgm:prSet presAssocID="{4584C96F-3789-4923-B756-B6C2B15430D1}" presName="spaceB" presStyleCnt="0"/>
      <dgm:spPr/>
    </dgm:pt>
    <dgm:pt modelId="{575F2AEC-EF2D-4DE5-9608-F2D1A5E0999B}" type="pres">
      <dgm:prSet presAssocID="{C006BF45-9AED-431E-9C64-64EB4AC7C3B8}" presName="space" presStyleCnt="0"/>
      <dgm:spPr/>
    </dgm:pt>
    <dgm:pt modelId="{B23E9BD1-82A6-4A72-A0DB-837BA9CEBC0B}" type="pres">
      <dgm:prSet presAssocID="{FEA16D61-3F0C-4859-A5DE-69E472320030}" presName="compositeA" presStyleCnt="0"/>
      <dgm:spPr/>
    </dgm:pt>
    <dgm:pt modelId="{AC624D10-F143-4243-B43C-CDB2A3BB2080}" type="pres">
      <dgm:prSet presAssocID="{FEA16D61-3F0C-4859-A5DE-69E472320030}" presName="textA" presStyleLbl="revTx" presStyleIdx="2" presStyleCnt="5" custScaleX="179183" custLinFactNeighborX="2627" custLinFactNeighborY="5052">
        <dgm:presLayoutVars>
          <dgm:bulletEnabled val="1"/>
        </dgm:presLayoutVars>
      </dgm:prSet>
      <dgm:spPr/>
    </dgm:pt>
    <dgm:pt modelId="{521E4419-4C01-47E4-A05D-AB52E08688FB}" type="pres">
      <dgm:prSet presAssocID="{FEA16D61-3F0C-4859-A5DE-69E472320030}" presName="circleA" presStyleLbl="node1" presStyleIdx="2" presStyleCnt="5" custLinFactNeighborX="-4721" custLinFactNeighborY="-2361"/>
      <dgm:spPr>
        <a:solidFill>
          <a:schemeClr val="bg2">
            <a:lumMod val="50000"/>
          </a:schemeClr>
        </a:solidFill>
      </dgm:spPr>
    </dgm:pt>
    <dgm:pt modelId="{05C64AEA-36DA-4681-B9A1-058546C06790}" type="pres">
      <dgm:prSet presAssocID="{FEA16D61-3F0C-4859-A5DE-69E472320030}" presName="spaceA" presStyleCnt="0"/>
      <dgm:spPr/>
    </dgm:pt>
    <dgm:pt modelId="{A57A4409-BAA3-4BB6-9A33-0B606DFAB201}" type="pres">
      <dgm:prSet presAssocID="{16220B06-06C7-4ABA-9398-FDAC08925B71}" presName="space" presStyleCnt="0"/>
      <dgm:spPr/>
    </dgm:pt>
    <dgm:pt modelId="{BBEFFED3-95FF-462B-BBBE-7E0883314E1B}" type="pres">
      <dgm:prSet presAssocID="{BF9A4A05-F91D-41EF-BEB9-D9E90793EB5B}" presName="compositeB" presStyleCnt="0"/>
      <dgm:spPr/>
    </dgm:pt>
    <dgm:pt modelId="{0EE3D5CF-0510-42A4-95DB-0F471775D0A8}" type="pres">
      <dgm:prSet presAssocID="{BF9A4A05-F91D-41EF-BEB9-D9E90793EB5B}" presName="textB" presStyleLbl="revTx" presStyleIdx="3" presStyleCnt="5" custScaleX="318972" custLinFactNeighborX="-2373" custLinFactNeighborY="-7082">
        <dgm:presLayoutVars>
          <dgm:bulletEnabled val="1"/>
        </dgm:presLayoutVars>
      </dgm:prSet>
      <dgm:spPr/>
    </dgm:pt>
    <dgm:pt modelId="{F4467F25-7813-4A87-A69F-BB123F31F6E3}" type="pres">
      <dgm:prSet presAssocID="{BF9A4A05-F91D-41EF-BEB9-D9E90793EB5B}" presName="circleB" presStyleLbl="node1" presStyleIdx="3" presStyleCnt="5"/>
      <dgm:spPr>
        <a:solidFill>
          <a:schemeClr val="bg2">
            <a:lumMod val="50000"/>
          </a:schemeClr>
        </a:solidFill>
      </dgm:spPr>
    </dgm:pt>
    <dgm:pt modelId="{DF16D1C8-F6D3-48B6-B155-9A70DC23109D}" type="pres">
      <dgm:prSet presAssocID="{BF9A4A05-F91D-41EF-BEB9-D9E90793EB5B}" presName="spaceB" presStyleCnt="0"/>
      <dgm:spPr/>
    </dgm:pt>
    <dgm:pt modelId="{6A410EEC-1650-4027-85F1-B108CF95B7B5}" type="pres">
      <dgm:prSet presAssocID="{D1E0C317-05D1-4378-8806-1AA5EBF56BE1}" presName="space" presStyleCnt="0"/>
      <dgm:spPr/>
    </dgm:pt>
    <dgm:pt modelId="{F871ABF8-6B33-4A8F-87B9-5F9474BC2A2D}" type="pres">
      <dgm:prSet presAssocID="{F0ADFC18-80E5-4191-A0D4-DC904758CB95}" presName="compositeA" presStyleCnt="0"/>
      <dgm:spPr/>
    </dgm:pt>
    <dgm:pt modelId="{A82F442C-5E15-4723-BED0-A90181D3C307}" type="pres">
      <dgm:prSet presAssocID="{F0ADFC18-80E5-4191-A0D4-DC904758CB95}" presName="textA" presStyleLbl="revTx" presStyleIdx="4" presStyleCnt="5" custScaleX="217531" custLinFactNeighborX="2361" custLinFactNeighborY="5052">
        <dgm:presLayoutVars>
          <dgm:bulletEnabled val="1"/>
        </dgm:presLayoutVars>
      </dgm:prSet>
      <dgm:spPr/>
    </dgm:pt>
    <dgm:pt modelId="{8EDB23A5-6B31-463A-A2F1-69CA857B4825}" type="pres">
      <dgm:prSet presAssocID="{F0ADFC18-80E5-4191-A0D4-DC904758CB95}" presName="circleA" presStyleLbl="node1" presStyleIdx="4" presStyleCnt="5"/>
      <dgm:spPr>
        <a:solidFill>
          <a:schemeClr val="bg2">
            <a:lumMod val="50000"/>
          </a:schemeClr>
        </a:solidFill>
      </dgm:spPr>
    </dgm:pt>
    <dgm:pt modelId="{D430CBB7-AA47-4CBB-B996-D865464E5F93}" type="pres">
      <dgm:prSet presAssocID="{F0ADFC18-80E5-4191-A0D4-DC904758CB95}" presName="spaceA" presStyleCnt="0"/>
      <dgm:spPr/>
    </dgm:pt>
  </dgm:ptLst>
  <dgm:cxnLst>
    <dgm:cxn modelId="{DF380200-EFBF-48ED-8ECD-ECE8FC46AEEB}" srcId="{403DD670-83EC-4341-9C5B-3A3B2759E9FA}" destId="{FEA16D61-3F0C-4859-A5DE-69E472320030}" srcOrd="2" destOrd="0" parTransId="{A628C1E9-C864-42C6-ACF0-3997B652D225}" sibTransId="{16220B06-06C7-4ABA-9398-FDAC08925B71}"/>
    <dgm:cxn modelId="{A79B210B-713D-4FE6-86A1-4451CE72994D}" type="presOf" srcId="{F0ADFC18-80E5-4191-A0D4-DC904758CB95}" destId="{A82F442C-5E15-4723-BED0-A90181D3C307}" srcOrd="0" destOrd="0" presId="urn:microsoft.com/office/officeart/2005/8/layout/hProcess11"/>
    <dgm:cxn modelId="{3D1C3122-3526-4E15-8C21-E9C8F001846B}" type="presOf" srcId="{4584C96F-3789-4923-B756-B6C2B15430D1}" destId="{51C472A0-89C6-4093-BA59-7F89EF32EB19}" srcOrd="0" destOrd="0" presId="urn:microsoft.com/office/officeart/2005/8/layout/hProcess11"/>
    <dgm:cxn modelId="{465F4331-2410-459B-A444-34B06ED77713}" srcId="{403DD670-83EC-4341-9C5B-3A3B2759E9FA}" destId="{FFF7DE64-7503-4738-8BEB-5416BE04DC58}" srcOrd="0" destOrd="0" parTransId="{D4EEF6CE-A98A-4126-8543-D1784F2477EF}" sibTransId="{A935F140-A96F-45F1-8AC0-35B49A6513DE}"/>
    <dgm:cxn modelId="{6959FA5B-26E6-41DA-A676-0EE4D59C71B1}" type="presOf" srcId="{FEA16D61-3F0C-4859-A5DE-69E472320030}" destId="{AC624D10-F143-4243-B43C-CDB2A3BB2080}" srcOrd="0" destOrd="0" presId="urn:microsoft.com/office/officeart/2005/8/layout/hProcess11"/>
    <dgm:cxn modelId="{39F71468-25C8-41AF-8017-22D7686B5360}" srcId="{403DD670-83EC-4341-9C5B-3A3B2759E9FA}" destId="{F0ADFC18-80E5-4191-A0D4-DC904758CB95}" srcOrd="4" destOrd="0" parTransId="{41255B2C-84D8-4462-BC8F-81B8D8496ABD}" sibTransId="{78ACD522-97E3-4CC4-BB46-E797C2FC4950}"/>
    <dgm:cxn modelId="{3CD0D876-3A75-4367-AC2B-183E65FD6043}" type="presOf" srcId="{BF9A4A05-F91D-41EF-BEB9-D9E90793EB5B}" destId="{0EE3D5CF-0510-42A4-95DB-0F471775D0A8}" srcOrd="0" destOrd="0" presId="urn:microsoft.com/office/officeart/2005/8/layout/hProcess11"/>
    <dgm:cxn modelId="{6F84A478-7061-4220-98A3-5E282C847991}" type="presOf" srcId="{FFF7DE64-7503-4738-8BEB-5416BE04DC58}" destId="{2C8E20DE-0010-40E1-8FDC-0CF2D9329E3B}" srcOrd="0" destOrd="0" presId="urn:microsoft.com/office/officeart/2005/8/layout/hProcess11"/>
    <dgm:cxn modelId="{4799687C-E771-4E9F-A231-617B79416633}" srcId="{403DD670-83EC-4341-9C5B-3A3B2759E9FA}" destId="{4584C96F-3789-4923-B756-B6C2B15430D1}" srcOrd="1" destOrd="0" parTransId="{21E84BBB-EC75-4908-BBC8-90E707E707B3}" sibTransId="{C006BF45-9AED-431E-9C64-64EB4AC7C3B8}"/>
    <dgm:cxn modelId="{3F54078D-36C9-41F0-A350-4010B867EAE3}" type="presOf" srcId="{403DD670-83EC-4341-9C5B-3A3B2759E9FA}" destId="{668ED3D0-1DA8-44AE-85F9-B64EC448CDF5}" srcOrd="0" destOrd="0" presId="urn:microsoft.com/office/officeart/2005/8/layout/hProcess11"/>
    <dgm:cxn modelId="{DBD17CC2-3433-4723-9A21-8A215E87B7AA}" srcId="{403DD670-83EC-4341-9C5B-3A3B2759E9FA}" destId="{BF9A4A05-F91D-41EF-BEB9-D9E90793EB5B}" srcOrd="3" destOrd="0" parTransId="{81A16938-FE29-4E3F-89BB-F8733575D964}" sibTransId="{D1E0C317-05D1-4378-8806-1AA5EBF56BE1}"/>
    <dgm:cxn modelId="{4094B674-85CE-4DB4-B68A-E16A2C5E7952}" type="presParOf" srcId="{668ED3D0-1DA8-44AE-85F9-B64EC448CDF5}" destId="{38BF68C0-97F5-4D7B-A5C6-B3DB8EC0E63A}" srcOrd="0" destOrd="0" presId="urn:microsoft.com/office/officeart/2005/8/layout/hProcess11"/>
    <dgm:cxn modelId="{8D5CCADD-2DEC-4393-AF27-A0903A4594B5}" type="presParOf" srcId="{668ED3D0-1DA8-44AE-85F9-B64EC448CDF5}" destId="{0B262959-25D1-4DD6-80A2-FFE38D610709}" srcOrd="1" destOrd="0" presId="urn:microsoft.com/office/officeart/2005/8/layout/hProcess11"/>
    <dgm:cxn modelId="{C1A44987-6906-4453-AAF9-791C167889FD}" type="presParOf" srcId="{0B262959-25D1-4DD6-80A2-FFE38D610709}" destId="{9E521A16-18A8-478B-8473-C40AD3C93C39}" srcOrd="0" destOrd="0" presId="urn:microsoft.com/office/officeart/2005/8/layout/hProcess11"/>
    <dgm:cxn modelId="{A85571BF-C905-42F6-95B7-D8B94E19476F}" type="presParOf" srcId="{9E521A16-18A8-478B-8473-C40AD3C93C39}" destId="{2C8E20DE-0010-40E1-8FDC-0CF2D9329E3B}" srcOrd="0" destOrd="0" presId="urn:microsoft.com/office/officeart/2005/8/layout/hProcess11"/>
    <dgm:cxn modelId="{E94F002E-7E81-484A-9DCC-EAC40BF1FDC7}" type="presParOf" srcId="{9E521A16-18A8-478B-8473-C40AD3C93C39}" destId="{0114D346-E925-42EA-A17A-085B2C01E347}" srcOrd="1" destOrd="0" presId="urn:microsoft.com/office/officeart/2005/8/layout/hProcess11"/>
    <dgm:cxn modelId="{74BE5BF8-18C7-42AA-96F7-EC780C904EF8}" type="presParOf" srcId="{9E521A16-18A8-478B-8473-C40AD3C93C39}" destId="{C6E55919-C6BE-4AD6-B943-358C212B0B10}" srcOrd="2" destOrd="0" presId="urn:microsoft.com/office/officeart/2005/8/layout/hProcess11"/>
    <dgm:cxn modelId="{8159E4FB-FA4F-4496-94F3-EFD47FBFE7F3}" type="presParOf" srcId="{0B262959-25D1-4DD6-80A2-FFE38D610709}" destId="{D60A01A3-59D5-41A8-A549-54F3F52CA2CB}" srcOrd="1" destOrd="0" presId="urn:microsoft.com/office/officeart/2005/8/layout/hProcess11"/>
    <dgm:cxn modelId="{FD84A410-9A5A-4B40-B834-3A1A6306C25F}" type="presParOf" srcId="{0B262959-25D1-4DD6-80A2-FFE38D610709}" destId="{BB46D37B-9862-4ADB-A82B-A01A79F5D0CC}" srcOrd="2" destOrd="0" presId="urn:microsoft.com/office/officeart/2005/8/layout/hProcess11"/>
    <dgm:cxn modelId="{AF304D38-42CB-45A5-8EBF-BF21C942EEDB}" type="presParOf" srcId="{BB46D37B-9862-4ADB-A82B-A01A79F5D0CC}" destId="{51C472A0-89C6-4093-BA59-7F89EF32EB19}" srcOrd="0" destOrd="0" presId="urn:microsoft.com/office/officeart/2005/8/layout/hProcess11"/>
    <dgm:cxn modelId="{6B26ACED-8947-46C2-A46F-4A0A531AEAD3}" type="presParOf" srcId="{BB46D37B-9862-4ADB-A82B-A01A79F5D0CC}" destId="{7BE230CE-CBDD-419A-ABD1-8063FF00226D}" srcOrd="1" destOrd="0" presId="urn:microsoft.com/office/officeart/2005/8/layout/hProcess11"/>
    <dgm:cxn modelId="{30E33995-2A9A-4F80-A347-9148D181AF37}" type="presParOf" srcId="{BB46D37B-9862-4ADB-A82B-A01A79F5D0CC}" destId="{65210234-780E-40D4-90E5-B7B0969DA3F8}" srcOrd="2" destOrd="0" presId="urn:microsoft.com/office/officeart/2005/8/layout/hProcess11"/>
    <dgm:cxn modelId="{C37A700D-7630-4BB6-B277-B4448A208016}" type="presParOf" srcId="{0B262959-25D1-4DD6-80A2-FFE38D610709}" destId="{575F2AEC-EF2D-4DE5-9608-F2D1A5E0999B}" srcOrd="3" destOrd="0" presId="urn:microsoft.com/office/officeart/2005/8/layout/hProcess11"/>
    <dgm:cxn modelId="{B27D2631-CD72-411F-AA45-1CB0127A7BDD}" type="presParOf" srcId="{0B262959-25D1-4DD6-80A2-FFE38D610709}" destId="{B23E9BD1-82A6-4A72-A0DB-837BA9CEBC0B}" srcOrd="4" destOrd="0" presId="urn:microsoft.com/office/officeart/2005/8/layout/hProcess11"/>
    <dgm:cxn modelId="{0F54C44F-714F-428F-AC2B-34A344C46BC8}" type="presParOf" srcId="{B23E9BD1-82A6-4A72-A0DB-837BA9CEBC0B}" destId="{AC624D10-F143-4243-B43C-CDB2A3BB2080}" srcOrd="0" destOrd="0" presId="urn:microsoft.com/office/officeart/2005/8/layout/hProcess11"/>
    <dgm:cxn modelId="{175C9BBA-F7F3-4DDA-B027-E6BF0F1A6FEA}" type="presParOf" srcId="{B23E9BD1-82A6-4A72-A0DB-837BA9CEBC0B}" destId="{521E4419-4C01-47E4-A05D-AB52E08688FB}" srcOrd="1" destOrd="0" presId="urn:microsoft.com/office/officeart/2005/8/layout/hProcess11"/>
    <dgm:cxn modelId="{EE9C96F0-CD39-49DD-8B53-DCC2C6C07F9C}" type="presParOf" srcId="{B23E9BD1-82A6-4A72-A0DB-837BA9CEBC0B}" destId="{05C64AEA-36DA-4681-B9A1-058546C06790}" srcOrd="2" destOrd="0" presId="urn:microsoft.com/office/officeart/2005/8/layout/hProcess11"/>
    <dgm:cxn modelId="{6B1F7A23-5560-4354-88CB-73097DC39F61}" type="presParOf" srcId="{0B262959-25D1-4DD6-80A2-FFE38D610709}" destId="{A57A4409-BAA3-4BB6-9A33-0B606DFAB201}" srcOrd="5" destOrd="0" presId="urn:microsoft.com/office/officeart/2005/8/layout/hProcess11"/>
    <dgm:cxn modelId="{32B14C43-0C5D-498B-8A54-44650AF7B6AC}" type="presParOf" srcId="{0B262959-25D1-4DD6-80A2-FFE38D610709}" destId="{BBEFFED3-95FF-462B-BBBE-7E0883314E1B}" srcOrd="6" destOrd="0" presId="urn:microsoft.com/office/officeart/2005/8/layout/hProcess11"/>
    <dgm:cxn modelId="{3CE5ED41-77D8-46C2-8C6D-72547D59C032}" type="presParOf" srcId="{BBEFFED3-95FF-462B-BBBE-7E0883314E1B}" destId="{0EE3D5CF-0510-42A4-95DB-0F471775D0A8}" srcOrd="0" destOrd="0" presId="urn:microsoft.com/office/officeart/2005/8/layout/hProcess11"/>
    <dgm:cxn modelId="{40A3F7F1-37E1-4BDB-9369-18E85CFBA984}" type="presParOf" srcId="{BBEFFED3-95FF-462B-BBBE-7E0883314E1B}" destId="{F4467F25-7813-4A87-A69F-BB123F31F6E3}" srcOrd="1" destOrd="0" presId="urn:microsoft.com/office/officeart/2005/8/layout/hProcess11"/>
    <dgm:cxn modelId="{B2E62D87-3953-41E6-A430-B4779D6BFDE9}" type="presParOf" srcId="{BBEFFED3-95FF-462B-BBBE-7E0883314E1B}" destId="{DF16D1C8-F6D3-48B6-B155-9A70DC23109D}" srcOrd="2" destOrd="0" presId="urn:microsoft.com/office/officeart/2005/8/layout/hProcess11"/>
    <dgm:cxn modelId="{7D61A428-F8CB-43DA-A97D-3C8660B0E79E}" type="presParOf" srcId="{0B262959-25D1-4DD6-80A2-FFE38D610709}" destId="{6A410EEC-1650-4027-85F1-B108CF95B7B5}" srcOrd="7" destOrd="0" presId="urn:microsoft.com/office/officeart/2005/8/layout/hProcess11"/>
    <dgm:cxn modelId="{C59837C7-6E7E-4AD2-87B2-690585116439}" type="presParOf" srcId="{0B262959-25D1-4DD6-80A2-FFE38D610709}" destId="{F871ABF8-6B33-4A8F-87B9-5F9474BC2A2D}" srcOrd="8" destOrd="0" presId="urn:microsoft.com/office/officeart/2005/8/layout/hProcess11"/>
    <dgm:cxn modelId="{1132AC6F-F72B-47F2-974D-4B9B8A0F5504}" type="presParOf" srcId="{F871ABF8-6B33-4A8F-87B9-5F9474BC2A2D}" destId="{A82F442C-5E15-4723-BED0-A90181D3C307}" srcOrd="0" destOrd="0" presId="urn:microsoft.com/office/officeart/2005/8/layout/hProcess11"/>
    <dgm:cxn modelId="{A6B21667-6CB7-4F7F-AF2B-2CF024FDB744}" type="presParOf" srcId="{F871ABF8-6B33-4A8F-87B9-5F9474BC2A2D}" destId="{8EDB23A5-6B31-463A-A2F1-69CA857B4825}" srcOrd="1" destOrd="0" presId="urn:microsoft.com/office/officeart/2005/8/layout/hProcess11"/>
    <dgm:cxn modelId="{90AAC971-3A82-438F-AC31-EA29FD392764}" type="presParOf" srcId="{F871ABF8-6B33-4A8F-87B9-5F9474BC2A2D}" destId="{D430CBB7-AA47-4CBB-B996-D865464E5F9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ED74-5979-4117-8C31-BEE4684B023C}">
      <dsp:nvSpPr>
        <dsp:cNvPr id="0" name=""/>
        <dsp:cNvSpPr/>
      </dsp:nvSpPr>
      <dsp:spPr>
        <a:xfrm>
          <a:off x="4496456" y="1681777"/>
          <a:ext cx="3142654" cy="43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55"/>
              </a:lnTo>
              <a:lnTo>
                <a:pt x="3142654" y="172155"/>
              </a:lnTo>
              <a:lnTo>
                <a:pt x="3142654" y="43096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DBD85-B911-4901-9DF4-83DB4C2E4B51}">
      <dsp:nvSpPr>
        <dsp:cNvPr id="0" name=""/>
        <dsp:cNvSpPr/>
      </dsp:nvSpPr>
      <dsp:spPr>
        <a:xfrm>
          <a:off x="4496456" y="1681777"/>
          <a:ext cx="532267" cy="430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55"/>
              </a:lnTo>
              <a:lnTo>
                <a:pt x="532267" y="172155"/>
              </a:lnTo>
              <a:lnTo>
                <a:pt x="532267" y="43096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27F1-7230-4800-A823-9938A0BFAFAC}">
      <dsp:nvSpPr>
        <dsp:cNvPr id="0" name=""/>
        <dsp:cNvSpPr/>
      </dsp:nvSpPr>
      <dsp:spPr>
        <a:xfrm>
          <a:off x="3011497" y="1681777"/>
          <a:ext cx="1484959" cy="430962"/>
        </a:xfrm>
        <a:custGeom>
          <a:avLst/>
          <a:gdLst/>
          <a:ahLst/>
          <a:cxnLst/>
          <a:rect l="0" t="0" r="0" b="0"/>
          <a:pathLst>
            <a:path>
              <a:moveTo>
                <a:pt x="1484959" y="0"/>
              </a:moveTo>
              <a:lnTo>
                <a:pt x="1484959" y="172155"/>
              </a:lnTo>
              <a:lnTo>
                <a:pt x="0" y="172155"/>
              </a:lnTo>
              <a:lnTo>
                <a:pt x="0" y="43096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A2FE2-8A04-4282-AB72-AB8CADC22546}">
      <dsp:nvSpPr>
        <dsp:cNvPr id="0" name=""/>
        <dsp:cNvSpPr/>
      </dsp:nvSpPr>
      <dsp:spPr>
        <a:xfrm>
          <a:off x="909369" y="1681777"/>
          <a:ext cx="3587087" cy="430962"/>
        </a:xfrm>
        <a:custGeom>
          <a:avLst/>
          <a:gdLst/>
          <a:ahLst/>
          <a:cxnLst/>
          <a:rect l="0" t="0" r="0" b="0"/>
          <a:pathLst>
            <a:path>
              <a:moveTo>
                <a:pt x="3587087" y="0"/>
              </a:moveTo>
              <a:lnTo>
                <a:pt x="3587087" y="172155"/>
              </a:lnTo>
              <a:lnTo>
                <a:pt x="0" y="172155"/>
              </a:lnTo>
              <a:lnTo>
                <a:pt x="0" y="430962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6F33-A4A4-4358-808F-07AF497A4317}">
      <dsp:nvSpPr>
        <dsp:cNvPr id="0" name=""/>
        <dsp:cNvSpPr/>
      </dsp:nvSpPr>
      <dsp:spPr>
        <a:xfrm>
          <a:off x="3587108" y="1284607"/>
          <a:ext cx="1818697" cy="397169"/>
        </a:xfrm>
        <a:prstGeom prst="rect">
          <a:avLst/>
        </a:prstGeom>
        <a:solidFill>
          <a:srgbClr val="A995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Izlase</a:t>
          </a:r>
          <a:endParaRPr lang="en-US" sz="26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7108" y="1284607"/>
        <a:ext cx="1818697" cy="397169"/>
      </dsp:txXfrm>
    </dsp:sp>
    <dsp:sp modelId="{2AD71589-4D45-45B3-9C0D-2C680E3D7E99}">
      <dsp:nvSpPr>
        <dsp:cNvPr id="0" name=""/>
        <dsp:cNvSpPr/>
      </dsp:nvSpPr>
      <dsp:spPr>
        <a:xfrm>
          <a:off x="3656" y="2112740"/>
          <a:ext cx="1811425" cy="1623716"/>
        </a:xfrm>
        <a:prstGeom prst="rect">
          <a:avLst/>
        </a:prstGeom>
        <a:solidFill>
          <a:srgbClr val="A995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Latvijā dzīvojoši respondenti </a:t>
          </a:r>
          <a:b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lv-LV" sz="16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= 642)</a:t>
          </a:r>
          <a:b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vecumā 18-95 g.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lv-LV" sz="16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 </a:t>
          </a: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 49,93; </a:t>
          </a:r>
          <a:b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SD </a:t>
          </a: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= 18,22)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6" y="2112740"/>
        <a:ext cx="1811425" cy="1623716"/>
      </dsp:txXfrm>
    </dsp:sp>
    <dsp:sp modelId="{DBA1B596-3296-4174-833F-7B6F06CE5C11}">
      <dsp:nvSpPr>
        <dsp:cNvPr id="0" name=""/>
        <dsp:cNvSpPr/>
      </dsp:nvSpPr>
      <dsp:spPr>
        <a:xfrm>
          <a:off x="2332696" y="2112740"/>
          <a:ext cx="1357601" cy="1114890"/>
        </a:xfrm>
        <a:prstGeom prst="rect">
          <a:avLst/>
        </a:prstGeom>
        <a:solidFill>
          <a:srgbClr val="A995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346 sievietes (53,9%),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296 vīrieši </a:t>
          </a:r>
          <a:b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(46,1%)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2696" y="2112740"/>
        <a:ext cx="1357601" cy="1114890"/>
      </dsp:txXfrm>
    </dsp:sp>
    <dsp:sp modelId="{ACFA3863-EBBC-44F6-82DF-E35D9576344A}">
      <dsp:nvSpPr>
        <dsp:cNvPr id="0" name=""/>
        <dsp:cNvSpPr/>
      </dsp:nvSpPr>
      <dsp:spPr>
        <a:xfrm>
          <a:off x="4207911" y="2112740"/>
          <a:ext cx="1641623" cy="1113473"/>
        </a:xfrm>
        <a:prstGeom prst="rect">
          <a:avLst/>
        </a:prstGeom>
        <a:solidFill>
          <a:srgbClr val="A995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18-44g.v (42,2%),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45-64g.v.(34,1%),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&gt;65g.v. (23,7%)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7911" y="2112740"/>
        <a:ext cx="1641623" cy="1113473"/>
      </dsp:txXfrm>
    </dsp:sp>
    <dsp:sp modelId="{938ABF3F-8AE1-4EA7-AB50-FCCEB50F7D74}">
      <dsp:nvSpPr>
        <dsp:cNvPr id="0" name=""/>
        <dsp:cNvSpPr/>
      </dsp:nvSpPr>
      <dsp:spPr>
        <a:xfrm>
          <a:off x="6367149" y="2112740"/>
          <a:ext cx="2543923" cy="1382854"/>
        </a:xfrm>
        <a:prstGeom prst="rect">
          <a:avLst/>
        </a:prstGeom>
        <a:solidFill>
          <a:srgbClr val="A995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15,7%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pamatizglītību</a:t>
          </a:r>
          <a: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&lt;</a:t>
          </a:r>
          <a:b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21,3%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vidējo</a:t>
          </a:r>
          <a: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izglītību; 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33,2% </a:t>
          </a:r>
          <a: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vidējo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profesionālo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izglītību</a:t>
          </a:r>
          <a: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br>
            <a:rPr lang="lv-LV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29,9%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augstāko</a:t>
          </a:r>
          <a:r>
            <a:rPr lang="en-GB" sz="17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7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izglītību</a:t>
          </a:r>
          <a:endParaRPr lang="en-US" sz="17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7149" y="2112740"/>
        <a:ext cx="2543923" cy="1382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D4303-3FFD-414D-929A-CC008C0B11A1}">
      <dsp:nvSpPr>
        <dsp:cNvPr id="0" name=""/>
        <dsp:cNvSpPr/>
      </dsp:nvSpPr>
      <dsp:spPr>
        <a:xfrm>
          <a:off x="759453" y="670408"/>
          <a:ext cx="8596965" cy="51561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>
              <a:latin typeface="+mj-lt"/>
              <a:cs typeface="Times New Roman" panose="02020603050405020304" pitchFamily="18" charset="0"/>
            </a:rPr>
            <a:t>Instrumentārijs</a:t>
          </a:r>
          <a:r>
            <a:rPr lang="lv-LV" sz="2100" kern="1200" dirty="0">
              <a:latin typeface="+mj-lt"/>
              <a:cs typeface="Times New Roman" panose="02020603050405020304" pitchFamily="18" charset="0"/>
            </a:rPr>
            <a:t>:</a:t>
          </a:r>
          <a:endParaRPr lang="en-US" sz="2100" kern="1200" dirty="0">
            <a:latin typeface="+mj-lt"/>
            <a:cs typeface="Times New Roman" panose="02020603050405020304" pitchFamily="18" charset="0"/>
          </a:endParaRPr>
        </a:p>
      </dsp:txBody>
      <dsp:txXfrm>
        <a:off x="784623" y="695578"/>
        <a:ext cx="8546625" cy="465279"/>
      </dsp:txXfrm>
    </dsp:sp>
    <dsp:sp modelId="{F341B354-5282-437A-AFE7-CBCFC1A9395D}">
      <dsp:nvSpPr>
        <dsp:cNvPr id="0" name=""/>
        <dsp:cNvSpPr/>
      </dsp:nvSpPr>
      <dsp:spPr>
        <a:xfrm>
          <a:off x="497066" y="1317907"/>
          <a:ext cx="9600931" cy="3661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231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22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Sociāldemogrāfiskā aptauja</a:t>
          </a:r>
          <a:endParaRPr lang="en-US" sz="19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19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Uztvertās Covid-19 nopietnības aptauja</a:t>
          </a:r>
          <a:br>
            <a:rPr lang="lv-LV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(5 apgalvojumi, Likerta skala 1-piekrītu, 4- nepiekrītu; Kronbaha alfa 0,72)</a:t>
          </a:r>
          <a:endParaRPr lang="en-US" sz="19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19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Covid-19 saistītās preventīvās veselības uzvedības aptauja</a:t>
          </a:r>
          <a:br>
            <a:rPr lang="lv-LV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(12 apgalvojumi, Likerta skala 1- piekrītu, 4- nepiekrītu)</a:t>
          </a:r>
          <a:b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Sociālās distancēšanās ievērošana </a:t>
          </a: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(5 apgalvojumi; Kronbaha alfa 0,92)</a:t>
          </a:r>
          <a:b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Higiēnas piesardzības pasākumu ievērošana </a:t>
          </a: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(7 apgalvojumi; Kronbaha alfa 0,79)</a:t>
          </a:r>
          <a:endParaRPr lang="en-US" sz="19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lv-LV" sz="1900" b="0" kern="1200" dirty="0">
              <a:latin typeface="Arial" panose="020B0604020202020204" pitchFamily="34" charset="0"/>
              <a:cs typeface="Arial" panose="020B0604020202020204" pitchFamily="34" charset="0"/>
            </a:rPr>
            <a:t>Uztverto baiļu no inficēšanās ar Covid-19 novērtējuma aptauja</a:t>
          </a:r>
          <a:br>
            <a:rPr lang="lv-LV" sz="19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9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(6 jautājumi, Likerta skala; 1- nemaz, 5 – ļoti izteikti; Kronbaha alfa 0,94)</a:t>
          </a:r>
          <a:endParaRPr lang="en-US" sz="1900" kern="1200" dirty="0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066" y="1317907"/>
        <a:ext cx="9600931" cy="3661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F68C0-97F5-4D7B-A5C6-B3DB8EC0E63A}">
      <dsp:nvSpPr>
        <dsp:cNvPr id="0" name=""/>
        <dsp:cNvSpPr/>
      </dsp:nvSpPr>
      <dsp:spPr>
        <a:xfrm>
          <a:off x="0" y="1802679"/>
          <a:ext cx="11604072" cy="984064"/>
        </a:xfrm>
        <a:prstGeom prst="notched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E20DE-0010-40E1-8FDC-0CF2D9329E3B}">
      <dsp:nvSpPr>
        <dsp:cNvPr id="0" name=""/>
        <dsp:cNvSpPr/>
      </dsp:nvSpPr>
      <dsp:spPr>
        <a:xfrm>
          <a:off x="211138" y="0"/>
          <a:ext cx="1283611" cy="18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Iegūta RSU Ētikas komitejas atļauja 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38" y="0"/>
        <a:ext cx="1283611" cy="1844475"/>
      </dsp:txXfrm>
    </dsp:sp>
    <dsp:sp modelId="{0114D346-E925-42EA-A17A-085B2C01E347}">
      <dsp:nvSpPr>
        <dsp:cNvPr id="0" name=""/>
        <dsp:cNvSpPr/>
      </dsp:nvSpPr>
      <dsp:spPr>
        <a:xfrm>
          <a:off x="491751" y="2075035"/>
          <a:ext cx="461118" cy="46111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472A0-89C6-4093-BA59-7F89EF32EB19}">
      <dsp:nvSpPr>
        <dsp:cNvPr id="0" name=""/>
        <dsp:cNvSpPr/>
      </dsp:nvSpPr>
      <dsp:spPr>
        <a:xfrm>
          <a:off x="1377569" y="2592539"/>
          <a:ext cx="2658436" cy="18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ESF projekta “Kompleksi veselības veicināšanas un slimību profilakses pasākumi” ietvaros pilotpētījums un lauka darbs, ievērojot konfidencialitāti, datu izmantošanu apkopotā veidā, informētu piekrišanu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7569" y="2592539"/>
        <a:ext cx="2658436" cy="1844475"/>
      </dsp:txXfrm>
    </dsp:sp>
    <dsp:sp modelId="{7BE230CE-CBDD-419A-ABD1-8063FF00226D}">
      <dsp:nvSpPr>
        <dsp:cNvPr id="0" name=""/>
        <dsp:cNvSpPr/>
      </dsp:nvSpPr>
      <dsp:spPr>
        <a:xfrm>
          <a:off x="2508879" y="2075035"/>
          <a:ext cx="461118" cy="46111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4D10-F143-4243-B43C-CDB2A3BB2080}">
      <dsp:nvSpPr>
        <dsp:cNvPr id="0" name=""/>
        <dsp:cNvSpPr/>
      </dsp:nvSpPr>
      <dsp:spPr>
        <a:xfrm>
          <a:off x="4138985" y="93182"/>
          <a:ext cx="1652237" cy="18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Izlases veidošana - vairākpakāpju stratificētā nejaušā izlases metode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8985" y="93182"/>
        <a:ext cx="1652237" cy="1844475"/>
      </dsp:txXfrm>
    </dsp:sp>
    <dsp:sp modelId="{521E4419-4C01-47E4-A05D-AB52E08688FB}">
      <dsp:nvSpPr>
        <dsp:cNvPr id="0" name=""/>
        <dsp:cNvSpPr/>
      </dsp:nvSpPr>
      <dsp:spPr>
        <a:xfrm>
          <a:off x="4688551" y="2064148"/>
          <a:ext cx="461118" cy="46111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D5CF-0510-42A4-95DB-0F471775D0A8}">
      <dsp:nvSpPr>
        <dsp:cNvPr id="0" name=""/>
        <dsp:cNvSpPr/>
      </dsp:nvSpPr>
      <dsp:spPr>
        <a:xfrm>
          <a:off x="5791222" y="2636087"/>
          <a:ext cx="2941224" cy="18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Laika posmā </a:t>
          </a:r>
          <a:b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no 25.09.2020. līdz 9.11.2020. </a:t>
          </a:r>
          <a:b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ar tiešo datorizēto interviju </a:t>
          </a:r>
          <a:b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(CAPI – Computer Assisted Personal Interviews) metodi SIA «TNS Latvia» datu ievākšana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1222" y="2636087"/>
        <a:ext cx="2941224" cy="1844475"/>
      </dsp:txXfrm>
    </dsp:sp>
    <dsp:sp modelId="{F4467F25-7813-4A87-A69F-BB123F31F6E3}">
      <dsp:nvSpPr>
        <dsp:cNvPr id="0" name=""/>
        <dsp:cNvSpPr/>
      </dsp:nvSpPr>
      <dsp:spPr>
        <a:xfrm>
          <a:off x="7053156" y="2075035"/>
          <a:ext cx="461118" cy="46111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442C-5E15-4723-BED0-A90181D3C307}">
      <dsp:nvSpPr>
        <dsp:cNvPr id="0" name=""/>
        <dsp:cNvSpPr/>
      </dsp:nvSpPr>
      <dsp:spPr>
        <a:xfrm>
          <a:off x="8822203" y="93182"/>
          <a:ext cx="2005841" cy="184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>
              <a:latin typeface="Arial" panose="020B0604020202020204" pitchFamily="34" charset="0"/>
              <a:cs typeface="Arial" panose="020B0604020202020204" pitchFamily="34" charset="0"/>
            </a:rPr>
            <a:t>SIA «TNS Latvia» ievākto datu apstrāde un analīze </a:t>
          </a:r>
          <a:r>
            <a:rPr lang="lv-LV" sz="1700" i="1" kern="1200" dirty="0">
              <a:latin typeface="Arial" panose="020B0604020202020204" pitchFamily="34" charset="0"/>
              <a:cs typeface="Arial" panose="020B0604020202020204" pitchFamily="34" charset="0"/>
            </a:rPr>
            <a:t>IBM SPSS Statistics 27 </a:t>
          </a:r>
          <a:r>
            <a:rPr lang="lv-LV" sz="1700" i="0" kern="1200" dirty="0">
              <a:latin typeface="Arial" panose="020B0604020202020204" pitchFamily="34" charset="0"/>
              <a:cs typeface="Arial" panose="020B0604020202020204" pitchFamily="34" charset="0"/>
            </a:rPr>
            <a:t>un</a:t>
          </a:r>
          <a:r>
            <a:rPr lang="lv-LV" sz="1700" i="1" kern="1200" dirty="0">
              <a:latin typeface="Arial" panose="020B0604020202020204" pitchFamily="34" charset="0"/>
              <a:cs typeface="Arial" panose="020B0604020202020204" pitchFamily="34" charset="0"/>
            </a:rPr>
            <a:t> Microsoft Excel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2203" y="93182"/>
        <a:ext cx="2005841" cy="1844475"/>
      </dsp:txXfrm>
    </dsp:sp>
    <dsp:sp modelId="{8EDB23A5-6B31-463A-A2F1-69CA857B4825}">
      <dsp:nvSpPr>
        <dsp:cNvPr id="0" name=""/>
        <dsp:cNvSpPr/>
      </dsp:nvSpPr>
      <dsp:spPr>
        <a:xfrm>
          <a:off x="9572794" y="2075035"/>
          <a:ext cx="461118" cy="461118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B53D-E186-4FF3-8231-3BD275D6AE84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A153-B45C-4B58-B765-5DD31BE6F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7367B-B23E-4E44-9E43-E249CE9FF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9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9997016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  <p15:guide id="4" pos="3689" userDrawn="1">
          <p15:clr>
            <a:srgbClr val="FBAE40"/>
          </p15:clr>
        </p15:guide>
        <p15:guide id="5" pos="704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orient="horz" pos="459" userDrawn="1">
          <p15:clr>
            <a:srgbClr val="FBAE40"/>
          </p15:clr>
        </p15:guide>
        <p15:guide id="8" orient="horz" pos="22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Pamatteksts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r>
              <a:rPr lang="lv-LV" dirty="0"/>
              <a:t>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 </a:t>
            </a:r>
            <a:r>
              <a:rPr lang="lv-LV" dirty="0" err="1"/>
              <a:t>Pamatteksts</a:t>
            </a: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/>
              <a:t>Pamatteksts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/>
              <a:t>Pamatteksts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022289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720502"/>
            <a:ext cx="1762678" cy="3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16193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88" userDrawn="1">
          <p15:clr>
            <a:srgbClr val="F26B43"/>
          </p15:clr>
        </p15:guide>
        <p15:guide id="5" pos="6992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385" userDrawn="1">
          <p15:clr>
            <a:srgbClr val="F26B43"/>
          </p15:clr>
        </p15:guide>
        <p15:guide id="9" orient="horz" pos="3861" userDrawn="1">
          <p15:clr>
            <a:srgbClr val="F26B43"/>
          </p15:clr>
        </p15:guide>
        <p15:guide id="10" orient="horz" pos="91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object 4"/>
          <p:cNvSpPr/>
          <p:nvPr userDrawn="1"/>
        </p:nvSpPr>
        <p:spPr>
          <a:xfrm>
            <a:off x="1073310" y="5994400"/>
            <a:ext cx="1528267" cy="280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659084" y="10758"/>
            <a:ext cx="2532916" cy="60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00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18.04.2023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6568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erph19084539" TargetMode="External"/><Relationship Id="rId2" Type="http://schemas.openxmlformats.org/officeDocument/2006/relationships/hyperlink" Target="https://doi.org/10.1371/journal.pone.024453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j.cegh.2020.06.00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840" y="2437164"/>
            <a:ext cx="7725046" cy="11141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lv-LV" sz="2800" dirty="0">
                <a:cs typeface="Times New Roman" panose="02020603050405020304" pitchFamily="18" charset="0"/>
              </a:rPr>
              <a:t>Latvijas iedzīvotāju preventīvo veselības uzvedību prognozējošie faktori COVID-19 pandēmijas otrā viļņa laikā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4719269"/>
            <a:ext cx="9040040" cy="11141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v-LV" dirty="0"/>
              <a:t>Mg. psych. Katrīna Kazaka </a:t>
            </a:r>
            <a:br>
              <a:rPr lang="lv-LV" dirty="0"/>
            </a:br>
            <a:r>
              <a:rPr lang="lv-LV" dirty="0"/>
              <a:t>Dr. psych. Prof. Kristīne Mārtinsone (</a:t>
            </a:r>
            <a:r>
              <a:rPr lang="en-US" dirty="0" err="1"/>
              <a:t>Sabiedrības</a:t>
            </a:r>
            <a:r>
              <a:rPr lang="en-US" dirty="0"/>
              <a:t> </a:t>
            </a:r>
            <a:r>
              <a:rPr lang="en-US" dirty="0" err="1"/>
              <a:t>veselības</a:t>
            </a:r>
            <a:r>
              <a:rPr lang="en-US" dirty="0"/>
              <a:t> un soc</a:t>
            </a:r>
            <a:r>
              <a:rPr lang="lv-LV" dirty="0"/>
              <a:t>. </a:t>
            </a:r>
            <a:r>
              <a:rPr lang="en-US" dirty="0" err="1"/>
              <a:t>labk</a:t>
            </a:r>
            <a:r>
              <a:rPr lang="lv-LV" dirty="0"/>
              <a:t>lājības</a:t>
            </a:r>
            <a:r>
              <a:rPr lang="en-US" dirty="0"/>
              <a:t> </a:t>
            </a:r>
            <a:r>
              <a:rPr lang="en-US" dirty="0" err="1"/>
              <a:t>fakultāte</a:t>
            </a:r>
            <a:r>
              <a:rPr lang="lv-LV" dirty="0"/>
              <a:t>) </a:t>
            </a:r>
            <a:br>
              <a:rPr lang="lv-LV" dirty="0"/>
            </a:br>
            <a:r>
              <a:rPr lang="lv-LV" dirty="0"/>
              <a:t>Dr. psych. Doc. Viktorija Perepjolkina (</a:t>
            </a:r>
            <a:r>
              <a:rPr lang="en-US" dirty="0" err="1"/>
              <a:t>Komunikācijas</a:t>
            </a:r>
            <a:r>
              <a:rPr lang="en-US" dirty="0"/>
              <a:t> </a:t>
            </a:r>
            <a:r>
              <a:rPr lang="en-US" dirty="0" err="1"/>
              <a:t>fakultāte</a:t>
            </a:r>
            <a:r>
              <a:rPr lang="lv-LV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6CE0EB-4FD5-4234-327B-C16D008A5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297" y="556923"/>
            <a:ext cx="2373119" cy="7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5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Metode: Instrumentārijs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421781"/>
            <a:ext cx="8455774" cy="2007219"/>
          </a:xfrm>
        </p:spPr>
        <p:txBody>
          <a:bodyPr>
            <a:normAutofit/>
          </a:bodyPr>
          <a:lstStyle/>
          <a:p>
            <a:r>
              <a:rPr lang="lv-LV" sz="2500" dirty="0"/>
              <a:t>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3BFE384-C486-8F2D-D2A6-C1788C960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600064"/>
              </p:ext>
            </p:extLst>
          </p:nvPr>
        </p:nvGraphicFramePr>
        <p:xfrm>
          <a:off x="0" y="728664"/>
          <a:ext cx="10243507" cy="556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2C10FF-5592-7439-2773-C18533EE6AB5}"/>
              </a:ext>
            </a:extLst>
          </p:cNvPr>
          <p:cNvSpPr txBox="1"/>
          <p:nvPr/>
        </p:nvSpPr>
        <p:spPr>
          <a:xfrm>
            <a:off x="781674" y="4836674"/>
            <a:ext cx="90048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Krumina, V., Kazaka, K., Martinsone, K., Perepjolkina, V., Rancans, E. (2022). Development and Psychometric testing of Five Scales for COVID-19 Related Measures Within Health Belief Model. [Oral presentation]. Riga Stradiņš University International Student Conference in “Health and Social Sciences” 2022, Riga, Latvia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44584"/>
            <a:ext cx="10079567" cy="936625"/>
          </a:xfrm>
        </p:spPr>
        <p:txBody>
          <a:bodyPr/>
          <a:lstStyle/>
          <a:p>
            <a:r>
              <a:rPr lang="lv-LV" dirty="0"/>
              <a:t> Metode: Procedūra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421781"/>
            <a:ext cx="8455774" cy="2007219"/>
          </a:xfrm>
        </p:spPr>
        <p:txBody>
          <a:bodyPr>
            <a:normAutofit/>
          </a:bodyPr>
          <a:lstStyle/>
          <a:p>
            <a:r>
              <a:rPr lang="lv-LV" sz="2500" dirty="0"/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0B7670-5B0D-B626-5E79-2E7A43123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63182"/>
              </p:ext>
            </p:extLst>
          </p:nvPr>
        </p:nvGraphicFramePr>
        <p:xfrm>
          <a:off x="444138" y="1502227"/>
          <a:ext cx="11922033" cy="46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6"/>
            <a:ext cx="4328583" cy="963549"/>
          </a:xfrm>
        </p:spPr>
        <p:txBody>
          <a:bodyPr>
            <a:normAutofit/>
          </a:bodyPr>
          <a:lstStyle/>
          <a:p>
            <a:r>
              <a:rPr lang="lv-LV" sz="2200" b="0" dirty="0"/>
              <a:t>Hipotēze «</a:t>
            </a:r>
            <a:r>
              <a:rPr lang="lv-LV" sz="2200" b="0" dirty="0">
                <a:effectLst/>
                <a:ea typeface="Calibri" panose="020F0502020204030204" pitchFamily="34" charset="0"/>
              </a:rPr>
              <a:t>Latvijas iedzīvotāju izlasē sievietēm ir augstāki rādītāji COVID-19 preventīvā uzvedībā</a:t>
            </a:r>
            <a:r>
              <a:rPr lang="lv-LV" sz="2200" b="0" dirty="0"/>
              <a:t>»</a:t>
            </a:r>
            <a:endParaRPr lang="en-US" sz="2200" b="0" dirty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2C30E15-3BFE-7CBB-AAA1-A8A3E84AC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629338"/>
              </p:ext>
            </p:extLst>
          </p:nvPr>
        </p:nvGraphicFramePr>
        <p:xfrm>
          <a:off x="6335185" y="728663"/>
          <a:ext cx="5063445" cy="342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5CCE17E-7BA3-0BE0-45C7-C0F780CD147B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51639648"/>
              </p:ext>
            </p:extLst>
          </p:nvPr>
        </p:nvGraphicFramePr>
        <p:xfrm>
          <a:off x="1316551" y="4229164"/>
          <a:ext cx="9558897" cy="2334708"/>
        </p:xfrm>
        <a:graphic>
          <a:graphicData uri="http://schemas.openxmlformats.org/drawingml/2006/table">
            <a:tbl>
              <a:tblPr/>
              <a:tblGrid>
                <a:gridCol w="2890489">
                  <a:extLst>
                    <a:ext uri="{9D8B030D-6E8A-4147-A177-3AD203B41FA5}">
                      <a16:colId xmlns:a16="http://schemas.microsoft.com/office/drawing/2014/main" val="1557254770"/>
                    </a:ext>
                  </a:extLst>
                </a:gridCol>
                <a:gridCol w="747977">
                  <a:extLst>
                    <a:ext uri="{9D8B030D-6E8A-4147-A177-3AD203B41FA5}">
                      <a16:colId xmlns:a16="http://schemas.microsoft.com/office/drawing/2014/main" val="1485059610"/>
                    </a:ext>
                  </a:extLst>
                </a:gridCol>
                <a:gridCol w="697268">
                  <a:extLst>
                    <a:ext uri="{9D8B030D-6E8A-4147-A177-3AD203B41FA5}">
                      <a16:colId xmlns:a16="http://schemas.microsoft.com/office/drawing/2014/main" val="892113081"/>
                    </a:ext>
                  </a:extLst>
                </a:gridCol>
                <a:gridCol w="646556">
                  <a:extLst>
                    <a:ext uri="{9D8B030D-6E8A-4147-A177-3AD203B41FA5}">
                      <a16:colId xmlns:a16="http://schemas.microsoft.com/office/drawing/2014/main" val="4097804529"/>
                    </a:ext>
                  </a:extLst>
                </a:gridCol>
                <a:gridCol w="697268">
                  <a:extLst>
                    <a:ext uri="{9D8B030D-6E8A-4147-A177-3AD203B41FA5}">
                      <a16:colId xmlns:a16="http://schemas.microsoft.com/office/drawing/2014/main" val="1706829099"/>
                    </a:ext>
                  </a:extLst>
                </a:gridCol>
                <a:gridCol w="697268">
                  <a:extLst>
                    <a:ext uri="{9D8B030D-6E8A-4147-A177-3AD203B41FA5}">
                      <a16:colId xmlns:a16="http://schemas.microsoft.com/office/drawing/2014/main" val="3054282568"/>
                    </a:ext>
                  </a:extLst>
                </a:gridCol>
                <a:gridCol w="659234">
                  <a:extLst>
                    <a:ext uri="{9D8B030D-6E8A-4147-A177-3AD203B41FA5}">
                      <a16:colId xmlns:a16="http://schemas.microsoft.com/office/drawing/2014/main" val="1336019982"/>
                    </a:ext>
                  </a:extLst>
                </a:gridCol>
                <a:gridCol w="671912">
                  <a:extLst>
                    <a:ext uri="{9D8B030D-6E8A-4147-A177-3AD203B41FA5}">
                      <a16:colId xmlns:a16="http://schemas.microsoft.com/office/drawing/2014/main" val="3033191097"/>
                    </a:ext>
                  </a:extLst>
                </a:gridCol>
                <a:gridCol w="633878">
                  <a:extLst>
                    <a:ext uri="{9D8B030D-6E8A-4147-A177-3AD203B41FA5}">
                      <a16:colId xmlns:a16="http://schemas.microsoft.com/office/drawing/2014/main" val="875122079"/>
                    </a:ext>
                  </a:extLst>
                </a:gridCol>
                <a:gridCol w="1217047">
                  <a:extLst>
                    <a:ext uri="{9D8B030D-6E8A-4147-A177-3AD203B41FA5}">
                      <a16:colId xmlns:a16="http://schemas.microsoft.com/office/drawing/2014/main" val="1221211057"/>
                    </a:ext>
                  </a:extLst>
                </a:gridCol>
              </a:tblGrid>
              <a:tr h="2455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Atkarīgais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mainīgais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Sievietes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lv-L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346)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Vīrieši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lv-LV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848716"/>
                  </a:ext>
                </a:extLst>
              </a:tr>
              <a:tr h="237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Procentiles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Procentiles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352767"/>
                  </a:ext>
                </a:extLst>
              </a:tr>
              <a:tr h="2474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30548"/>
                  </a:ext>
                </a:extLst>
              </a:tr>
              <a:tr h="766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Sociālās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distancēšanās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63981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98756"/>
                  </a:ext>
                </a:extLst>
              </a:tr>
              <a:tr h="494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Higiēnas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piesardzības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pasākumu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64978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75142"/>
                  </a:ext>
                </a:extLst>
              </a:tr>
              <a:tr h="24744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Piezīme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Apzīmējumi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mediāna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U – Manna–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Vitnija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kritērijs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*p &lt; 0,01.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5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44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95" y="1665288"/>
            <a:ext cx="4800599" cy="1250632"/>
          </a:xfrm>
        </p:spPr>
        <p:txBody>
          <a:bodyPr>
            <a:normAutofit/>
          </a:bodyPr>
          <a:lstStyle/>
          <a:p>
            <a:r>
              <a:rPr lang="lv-LV" sz="2200" b="0" dirty="0"/>
              <a:t>Hipotēze «Latvijas iedzīvotāju izlasē gados vecākiem cilvēkiem ir augstāki rādītāji COVID-19 preventīvā uzvedībā» </a:t>
            </a:r>
            <a:endParaRPr lang="en-US" sz="2200" b="0" dirty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20D889-F685-0696-27EE-4C574EA4F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57775"/>
              </p:ext>
            </p:extLst>
          </p:nvPr>
        </p:nvGraphicFramePr>
        <p:xfrm>
          <a:off x="6638695" y="518983"/>
          <a:ext cx="4942114" cy="345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E094CD-D94D-09AE-2AE8-E1B2853B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13234641" y="-281758"/>
            <a:ext cx="670930" cy="281758"/>
          </a:xfrm>
        </p:spPr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09B6D389-21CE-52CE-9DA3-61B2D932B1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947332"/>
              </p:ext>
            </p:extLst>
          </p:nvPr>
        </p:nvGraphicFramePr>
        <p:xfrm>
          <a:off x="1056216" y="4180812"/>
          <a:ext cx="10134884" cy="2503855"/>
        </p:xfrm>
        <a:graphic>
          <a:graphicData uri="http://schemas.openxmlformats.org/drawingml/2006/table">
            <a:tbl>
              <a:tblPr/>
              <a:tblGrid>
                <a:gridCol w="1995618">
                  <a:extLst>
                    <a:ext uri="{9D8B030D-6E8A-4147-A177-3AD203B41FA5}">
                      <a16:colId xmlns:a16="http://schemas.microsoft.com/office/drawing/2014/main" val="2733659154"/>
                    </a:ext>
                  </a:extLst>
                </a:gridCol>
                <a:gridCol w="555921">
                  <a:extLst>
                    <a:ext uri="{9D8B030D-6E8A-4147-A177-3AD203B41FA5}">
                      <a16:colId xmlns:a16="http://schemas.microsoft.com/office/drawing/2014/main" val="922284080"/>
                    </a:ext>
                  </a:extLst>
                </a:gridCol>
                <a:gridCol w="669956">
                  <a:extLst>
                    <a:ext uri="{9D8B030D-6E8A-4147-A177-3AD203B41FA5}">
                      <a16:colId xmlns:a16="http://schemas.microsoft.com/office/drawing/2014/main" val="2947131884"/>
                    </a:ext>
                  </a:extLst>
                </a:gridCol>
                <a:gridCol w="726976">
                  <a:extLst>
                    <a:ext uri="{9D8B030D-6E8A-4147-A177-3AD203B41FA5}">
                      <a16:colId xmlns:a16="http://schemas.microsoft.com/office/drawing/2014/main" val="3590965792"/>
                    </a:ext>
                  </a:extLst>
                </a:gridCol>
                <a:gridCol w="669956">
                  <a:extLst>
                    <a:ext uri="{9D8B030D-6E8A-4147-A177-3AD203B41FA5}">
                      <a16:colId xmlns:a16="http://schemas.microsoft.com/office/drawing/2014/main" val="996348012"/>
                    </a:ext>
                  </a:extLst>
                </a:gridCol>
                <a:gridCol w="570176">
                  <a:extLst>
                    <a:ext uri="{9D8B030D-6E8A-4147-A177-3AD203B41FA5}">
                      <a16:colId xmlns:a16="http://schemas.microsoft.com/office/drawing/2014/main" val="2246083732"/>
                    </a:ext>
                  </a:extLst>
                </a:gridCol>
                <a:gridCol w="584432">
                  <a:extLst>
                    <a:ext uri="{9D8B030D-6E8A-4147-A177-3AD203B41FA5}">
                      <a16:colId xmlns:a16="http://schemas.microsoft.com/office/drawing/2014/main" val="3372447561"/>
                    </a:ext>
                  </a:extLst>
                </a:gridCol>
                <a:gridCol w="612938">
                  <a:extLst>
                    <a:ext uri="{9D8B030D-6E8A-4147-A177-3AD203B41FA5}">
                      <a16:colId xmlns:a16="http://schemas.microsoft.com/office/drawing/2014/main" val="3720688816"/>
                    </a:ext>
                  </a:extLst>
                </a:gridCol>
                <a:gridCol w="513157">
                  <a:extLst>
                    <a:ext uri="{9D8B030D-6E8A-4147-A177-3AD203B41FA5}">
                      <a16:colId xmlns:a16="http://schemas.microsoft.com/office/drawing/2014/main" val="3027941755"/>
                    </a:ext>
                  </a:extLst>
                </a:gridCol>
                <a:gridCol w="598686">
                  <a:extLst>
                    <a:ext uri="{9D8B030D-6E8A-4147-A177-3AD203B41FA5}">
                      <a16:colId xmlns:a16="http://schemas.microsoft.com/office/drawing/2014/main" val="2227746944"/>
                    </a:ext>
                  </a:extLst>
                </a:gridCol>
                <a:gridCol w="598686">
                  <a:extLst>
                    <a:ext uri="{9D8B030D-6E8A-4147-A177-3AD203B41FA5}">
                      <a16:colId xmlns:a16="http://schemas.microsoft.com/office/drawing/2014/main" val="2150847635"/>
                    </a:ext>
                  </a:extLst>
                </a:gridCol>
                <a:gridCol w="541668">
                  <a:extLst>
                    <a:ext uri="{9D8B030D-6E8A-4147-A177-3AD203B41FA5}">
                      <a16:colId xmlns:a16="http://schemas.microsoft.com/office/drawing/2014/main" val="1304370585"/>
                    </a:ext>
                  </a:extLst>
                </a:gridCol>
                <a:gridCol w="527414">
                  <a:extLst>
                    <a:ext uri="{9D8B030D-6E8A-4147-A177-3AD203B41FA5}">
                      <a16:colId xmlns:a16="http://schemas.microsoft.com/office/drawing/2014/main" val="1409097021"/>
                    </a:ext>
                  </a:extLst>
                </a:gridCol>
                <a:gridCol w="969300">
                  <a:extLst>
                    <a:ext uri="{9D8B030D-6E8A-4147-A177-3AD203B41FA5}">
                      <a16:colId xmlns:a16="http://schemas.microsoft.com/office/drawing/2014/main" val="4271785979"/>
                    </a:ext>
                  </a:extLst>
                </a:gridCol>
              </a:tblGrid>
              <a:tr h="2382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Atkarīgais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mainīgais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Vecumposmi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001873"/>
                  </a:ext>
                </a:extLst>
              </a:tr>
              <a:tr h="406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18 - 44 gadi (n=271)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45 - 64 gadi (n=219)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65 un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vairāk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(n=152)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754807"/>
                  </a:ext>
                </a:extLst>
              </a:tr>
              <a:tr h="20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Mdn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Procentiles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Mdn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Procentiles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Mdn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Procentiles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972976"/>
                  </a:ext>
                </a:extLst>
              </a:tr>
              <a:tr h="20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00417"/>
                  </a:ext>
                </a:extLst>
              </a:tr>
              <a:tr h="450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Sociālā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distancēšanās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424362"/>
                  </a:ext>
                </a:extLst>
              </a:tr>
              <a:tr h="707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Higiēnas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piesardzības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pasākumu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ievērošana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lv-L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612601"/>
                  </a:ext>
                </a:extLst>
              </a:tr>
              <a:tr h="254781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Piezīme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Apzīmējumi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Mdn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mediāna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H –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Kruskola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Vallisa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testa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rādītājs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*p &lt; 0,01.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32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1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923" y="1268412"/>
            <a:ext cx="5011357" cy="1011902"/>
          </a:xfrm>
        </p:spPr>
        <p:txBody>
          <a:bodyPr>
            <a:normAutofit lnSpcReduction="10000"/>
          </a:bodyPr>
          <a:lstStyle/>
          <a:p>
            <a:r>
              <a:rPr lang="lv-LV" sz="2000" b="0" dirty="0"/>
              <a:t>Hipotēze «Pastāv atšķirības preventīvā veselības uzvedībā dažādos Latvijas reģionos ar augstākiem rādītājiem respondentiem, kuri dzīvo Rīgā un Pierīgā»</a:t>
            </a:r>
            <a:endParaRPr lang="en-US" sz="2000" b="0" dirty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6216" y="2352675"/>
            <a:ext cx="4800600" cy="3236913"/>
          </a:xfrm>
        </p:spPr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E094CD-D94D-09AE-2AE8-E1B2853B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13234641" y="-281758"/>
            <a:ext cx="670930" cy="281758"/>
          </a:xfrm>
        </p:spPr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E5239D-F20F-916E-179A-872268B81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92935"/>
              </p:ext>
            </p:extLst>
          </p:nvPr>
        </p:nvGraphicFramePr>
        <p:xfrm>
          <a:off x="468352" y="2111866"/>
          <a:ext cx="5771836" cy="457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266F56F4-5801-93C6-785A-F91F8126B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161140"/>
              </p:ext>
            </p:extLst>
          </p:nvPr>
        </p:nvGraphicFramePr>
        <p:xfrm>
          <a:off x="6096000" y="762463"/>
          <a:ext cx="6168403" cy="5929079"/>
        </p:xfrm>
        <a:graphic>
          <a:graphicData uri="http://schemas.openxmlformats.org/drawingml/2006/table">
            <a:tbl>
              <a:tblPr/>
              <a:tblGrid>
                <a:gridCol w="1385217">
                  <a:extLst>
                    <a:ext uri="{9D8B030D-6E8A-4147-A177-3AD203B41FA5}">
                      <a16:colId xmlns:a16="http://schemas.microsoft.com/office/drawing/2014/main" val="241364780"/>
                    </a:ext>
                  </a:extLst>
                </a:gridCol>
                <a:gridCol w="757732">
                  <a:extLst>
                    <a:ext uri="{9D8B030D-6E8A-4147-A177-3AD203B41FA5}">
                      <a16:colId xmlns:a16="http://schemas.microsoft.com/office/drawing/2014/main" val="1598891932"/>
                    </a:ext>
                  </a:extLst>
                </a:gridCol>
                <a:gridCol w="1894332">
                  <a:extLst>
                    <a:ext uri="{9D8B030D-6E8A-4147-A177-3AD203B41FA5}">
                      <a16:colId xmlns:a16="http://schemas.microsoft.com/office/drawing/2014/main" val="3929145981"/>
                    </a:ext>
                  </a:extLst>
                </a:gridCol>
                <a:gridCol w="2131122">
                  <a:extLst>
                    <a:ext uri="{9D8B030D-6E8A-4147-A177-3AD203B41FA5}">
                      <a16:colId xmlns:a16="http://schemas.microsoft.com/office/drawing/2014/main" val="2156963360"/>
                    </a:ext>
                  </a:extLst>
                </a:gridCol>
              </a:tblGrid>
              <a:tr h="10674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8513"/>
                  </a:ext>
                </a:extLst>
              </a:tr>
              <a:tr h="40079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Latvijas reģionu dalījums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Sociālās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distancēšanās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Higiēnas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piesardzības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pasākumu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56979"/>
                  </a:ext>
                </a:extLst>
              </a:tr>
              <a:tr h="174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Rīga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(n=215)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949888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645042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309828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222000"/>
                  </a:ext>
                </a:extLst>
              </a:tr>
              <a:tr h="174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Pierīga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(n=121)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66991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756872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80990"/>
                  </a:ext>
                </a:extLst>
              </a:tr>
              <a:tr h="223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257272"/>
                  </a:ext>
                </a:extLst>
              </a:tr>
              <a:tr h="174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Vidzeme (n=62)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273413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572919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4949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3.43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60761"/>
                  </a:ext>
                </a:extLst>
              </a:tr>
              <a:tr h="2069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Kurzeme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(n=80)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295296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958685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566637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38804"/>
                  </a:ext>
                </a:extLst>
              </a:tr>
              <a:tr h="174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Zemgale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(n=75)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537416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102710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473751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258091"/>
                  </a:ext>
                </a:extLst>
              </a:tr>
              <a:tr h="1741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Latgale (n=89)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903629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3553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63071"/>
                  </a:ext>
                </a:extLst>
              </a:tr>
              <a:tr h="174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994733"/>
                  </a:ext>
                </a:extLst>
              </a:tr>
              <a:tr h="2796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4552" marR="4552" marT="45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6578"/>
                  </a:ext>
                </a:extLst>
              </a:tr>
              <a:tr h="3579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Piezīme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Apzīmējumi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mediāna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25, 50, 75-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procentiles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H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Kruskola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Vallisa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rādītājs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*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&lt; 0,01.</a:t>
                      </a:r>
                    </a:p>
                  </a:txBody>
                  <a:tcPr marL="4552" marR="4552" marT="45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60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923" y="1268412"/>
            <a:ext cx="5677264" cy="1011902"/>
          </a:xfrm>
        </p:spPr>
        <p:txBody>
          <a:bodyPr>
            <a:normAutofit fontScale="92500"/>
          </a:bodyPr>
          <a:lstStyle/>
          <a:p>
            <a:r>
              <a:rPr lang="lv-LV" sz="2200" b="0" dirty="0"/>
              <a:t>Hipotēze «Latvijas iedzīvotāju izlasē respondentiem ar augstāku izglītības līmeni ir augstāki rādītāji COVID-19 preventīvā uzvedībā»</a:t>
            </a:r>
            <a:endParaRPr lang="en-US" sz="2200" b="0" dirty="0"/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6216" y="2352675"/>
            <a:ext cx="4800600" cy="3236913"/>
          </a:xfrm>
        </p:spPr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DE094CD-D94D-09AE-2AE8-E1B2853B3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flipH="1">
            <a:off x="13234641" y="-281758"/>
            <a:ext cx="670930" cy="281758"/>
          </a:xfrm>
        </p:spPr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D3513EB-1D36-C9BE-4CFD-184A27987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171110"/>
              </p:ext>
            </p:extLst>
          </p:nvPr>
        </p:nvGraphicFramePr>
        <p:xfrm>
          <a:off x="330999" y="2280314"/>
          <a:ext cx="5765001" cy="423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3EE868F-E73B-D8C3-6583-492A268D7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785053"/>
              </p:ext>
            </p:extLst>
          </p:nvPr>
        </p:nvGraphicFramePr>
        <p:xfrm>
          <a:off x="6422924" y="531550"/>
          <a:ext cx="5765001" cy="5794900"/>
        </p:xfrm>
        <a:graphic>
          <a:graphicData uri="http://schemas.openxmlformats.org/drawingml/2006/table">
            <a:tbl>
              <a:tblPr/>
              <a:tblGrid>
                <a:gridCol w="1724229">
                  <a:extLst>
                    <a:ext uri="{9D8B030D-6E8A-4147-A177-3AD203B41FA5}">
                      <a16:colId xmlns:a16="http://schemas.microsoft.com/office/drawing/2014/main" val="2135268462"/>
                    </a:ext>
                  </a:extLst>
                </a:gridCol>
                <a:gridCol w="348484">
                  <a:extLst>
                    <a:ext uri="{9D8B030D-6E8A-4147-A177-3AD203B41FA5}">
                      <a16:colId xmlns:a16="http://schemas.microsoft.com/office/drawing/2014/main" val="3349927036"/>
                    </a:ext>
                  </a:extLst>
                </a:gridCol>
                <a:gridCol w="1550065">
                  <a:extLst>
                    <a:ext uri="{9D8B030D-6E8A-4147-A177-3AD203B41FA5}">
                      <a16:colId xmlns:a16="http://schemas.microsoft.com/office/drawing/2014/main" val="3602722338"/>
                    </a:ext>
                  </a:extLst>
                </a:gridCol>
                <a:gridCol w="2142223">
                  <a:extLst>
                    <a:ext uri="{9D8B030D-6E8A-4147-A177-3AD203B41FA5}">
                      <a16:colId xmlns:a16="http://schemas.microsoft.com/office/drawing/2014/main" val="2717614988"/>
                    </a:ext>
                  </a:extLst>
                </a:gridCol>
              </a:tblGrid>
              <a:tr h="22478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26412"/>
                  </a:ext>
                </a:extLst>
              </a:tr>
              <a:tr h="768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Izglītības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līmenis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Sociālās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distancēšanās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Higiēnas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piesardzības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pasākumu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ievērošana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661805"/>
                  </a:ext>
                </a:extLst>
              </a:tr>
              <a:tr h="2520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Pamatizglītība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zemāka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izglītība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(n=101)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988131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918808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491956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80701"/>
                  </a:ext>
                </a:extLst>
              </a:tr>
              <a:tr h="2520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Vidējā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izglītība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(n=137)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07624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489332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638333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46028"/>
                  </a:ext>
                </a:extLst>
              </a:tr>
              <a:tr h="2520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Vidējā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profesionālā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izglītība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(n=213)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66059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845641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479969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55026"/>
                  </a:ext>
                </a:extLst>
              </a:tr>
              <a:tr h="2520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Augstākā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izglītība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(n=192)</a:t>
                      </a:r>
                    </a:p>
                  </a:txBody>
                  <a:tcPr marL="5953" marR="5953" marT="59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712725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967406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96998"/>
                  </a:ext>
                </a:extLst>
              </a:tr>
              <a:tr h="252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7779"/>
                  </a:ext>
                </a:extLst>
              </a:tr>
              <a:tr h="2686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  <a:r>
                        <a:rPr lang="lv-LV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53535"/>
                  </a:ext>
                </a:extLst>
              </a:tr>
              <a:tr h="48582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Piezīme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Apzīmējumi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mediāna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H –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Kruskola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Vallisa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rādītājs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&lt; 0,01.</a:t>
                      </a:r>
                    </a:p>
                  </a:txBody>
                  <a:tcPr marL="5953" marR="5953" marT="59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8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29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D87D-B0B3-47CE-B9D4-640CA8AB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460" y="549343"/>
            <a:ext cx="5803354" cy="622560"/>
          </a:xfrm>
        </p:spPr>
        <p:txBody>
          <a:bodyPr>
            <a:noAutofit/>
          </a:bodyPr>
          <a:lstStyle/>
          <a:p>
            <a:r>
              <a:rPr lang="lv-LV" sz="2600" dirty="0"/>
              <a:t>Rezultāti</a:t>
            </a:r>
            <a:endParaRPr lang="en-US" sz="2600" dirty="0">
              <a:solidFill>
                <a:schemeClr val="bg1">
                  <a:lumMod val="50000"/>
                </a:schemeClr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52550FD-3F77-3684-8541-D0E8EA9BA2F9}"/>
              </a:ext>
            </a:extLst>
          </p:cNvPr>
          <p:cNvSpPr/>
          <p:nvPr/>
        </p:nvSpPr>
        <p:spPr>
          <a:xfrm rot="1033611">
            <a:off x="2366706" y="4723338"/>
            <a:ext cx="1360531" cy="629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1464"/>
                </a:moveTo>
                <a:lnTo>
                  <a:pt x="1240111" y="31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BCAF4F-6DA8-D298-CFF4-280FA5780B1F}"/>
              </a:ext>
            </a:extLst>
          </p:cNvPr>
          <p:cNvSpPr/>
          <p:nvPr/>
        </p:nvSpPr>
        <p:spPr>
          <a:xfrm rot="21089845" flipV="1">
            <a:off x="2409238" y="3704783"/>
            <a:ext cx="1529847" cy="5230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1464"/>
                </a:moveTo>
                <a:lnTo>
                  <a:pt x="1974341" y="31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07AF05-B185-8899-09C5-42FC2A5D8BFF}"/>
              </a:ext>
            </a:extLst>
          </p:cNvPr>
          <p:cNvSpPr/>
          <p:nvPr/>
        </p:nvSpPr>
        <p:spPr>
          <a:xfrm>
            <a:off x="671705" y="3787709"/>
            <a:ext cx="2124500" cy="16552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dirty="0"/>
              <a:t>Sociālās distancēšanās ievērošana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A511AF-6477-4DEC-8A0C-498342185549}"/>
              </a:ext>
            </a:extLst>
          </p:cNvPr>
          <p:cNvSpPr/>
          <p:nvPr/>
        </p:nvSpPr>
        <p:spPr>
          <a:xfrm rot="3015631" flipV="1">
            <a:off x="2307711" y="5521022"/>
            <a:ext cx="690859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1464"/>
                </a:moveTo>
                <a:lnTo>
                  <a:pt x="1181710" y="31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BB6B81-9A03-B7A5-6748-DC3C66863733}"/>
              </a:ext>
            </a:extLst>
          </p:cNvPr>
          <p:cNvSpPr/>
          <p:nvPr/>
        </p:nvSpPr>
        <p:spPr>
          <a:xfrm rot="19140831" flipV="1">
            <a:off x="2140241" y="3500555"/>
            <a:ext cx="1147464" cy="826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1464"/>
                </a:moveTo>
                <a:lnTo>
                  <a:pt x="1336451" y="314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070091-F04D-3173-A524-883E94B6FB84}"/>
              </a:ext>
            </a:extLst>
          </p:cNvPr>
          <p:cNvSpPr/>
          <p:nvPr/>
        </p:nvSpPr>
        <p:spPr>
          <a:xfrm>
            <a:off x="1551534" y="2040455"/>
            <a:ext cx="3639488" cy="1511799"/>
          </a:xfrm>
          <a:custGeom>
            <a:avLst/>
            <a:gdLst>
              <a:gd name="connsiteX0" fmla="*/ 0 w 2412536"/>
              <a:gd name="connsiteY0" fmla="*/ 755900 h 1511799"/>
              <a:gd name="connsiteX1" fmla="*/ 1206268 w 2412536"/>
              <a:gd name="connsiteY1" fmla="*/ 0 h 1511799"/>
              <a:gd name="connsiteX2" fmla="*/ 2412536 w 2412536"/>
              <a:gd name="connsiteY2" fmla="*/ 755900 h 1511799"/>
              <a:gd name="connsiteX3" fmla="*/ 1206268 w 2412536"/>
              <a:gd name="connsiteY3" fmla="*/ 1511800 h 1511799"/>
              <a:gd name="connsiteX4" fmla="*/ 0 w 2412536"/>
              <a:gd name="connsiteY4" fmla="*/ 755900 h 151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536" h="1511799">
                <a:moveTo>
                  <a:pt x="0" y="755900"/>
                </a:moveTo>
                <a:cubicBezTo>
                  <a:pt x="0" y="338428"/>
                  <a:pt x="540065" y="0"/>
                  <a:pt x="1206268" y="0"/>
                </a:cubicBezTo>
                <a:cubicBezTo>
                  <a:pt x="1872471" y="0"/>
                  <a:pt x="2412536" y="338428"/>
                  <a:pt x="2412536" y="755900"/>
                </a:cubicBezTo>
                <a:cubicBezTo>
                  <a:pt x="2412536" y="1173372"/>
                  <a:pt x="1872471" y="1511800"/>
                  <a:pt x="1206268" y="1511800"/>
                </a:cubicBezTo>
                <a:cubicBezTo>
                  <a:pt x="540065" y="1511800"/>
                  <a:pt x="0" y="1173372"/>
                  <a:pt x="0" y="755900"/>
                </a:cubicBezTo>
                <a:close/>
              </a:path>
            </a:pathLst>
          </a:custGeom>
          <a:solidFill>
            <a:srgbClr val="C9631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023" tIns="227113" rIns="359023" bIns="227113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b="1" kern="1200" dirty="0"/>
              <a:t>Uztvertā COVID-19 nopietnība </a:t>
            </a:r>
            <a:r>
              <a:rPr lang="lv-LV" sz="1600" kern="1200" dirty="0"/>
              <a:t>(R² = 0,10, F(1,640)=69,93, p&lt; 0,01)</a:t>
            </a:r>
            <a:endParaRPr lang="en-US" sz="16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41337D-DFA0-0556-B029-59838A822CE8}"/>
              </a:ext>
            </a:extLst>
          </p:cNvPr>
          <p:cNvSpPr/>
          <p:nvPr/>
        </p:nvSpPr>
        <p:spPr>
          <a:xfrm>
            <a:off x="2951713" y="3263440"/>
            <a:ext cx="3297639" cy="1464445"/>
          </a:xfrm>
          <a:custGeom>
            <a:avLst/>
            <a:gdLst>
              <a:gd name="connsiteX0" fmla="*/ 0 w 1936111"/>
              <a:gd name="connsiteY0" fmla="*/ 470406 h 940812"/>
              <a:gd name="connsiteX1" fmla="*/ 968056 w 1936111"/>
              <a:gd name="connsiteY1" fmla="*/ 0 h 940812"/>
              <a:gd name="connsiteX2" fmla="*/ 1936112 w 1936111"/>
              <a:gd name="connsiteY2" fmla="*/ 470406 h 940812"/>
              <a:gd name="connsiteX3" fmla="*/ 968056 w 1936111"/>
              <a:gd name="connsiteY3" fmla="*/ 940812 h 940812"/>
              <a:gd name="connsiteX4" fmla="*/ 0 w 1936111"/>
              <a:gd name="connsiteY4" fmla="*/ 470406 h 94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111" h="940812">
                <a:moveTo>
                  <a:pt x="0" y="470406"/>
                </a:moveTo>
                <a:cubicBezTo>
                  <a:pt x="0" y="210608"/>
                  <a:pt x="433413" y="0"/>
                  <a:pt x="968056" y="0"/>
                </a:cubicBezTo>
                <a:cubicBezTo>
                  <a:pt x="1502699" y="0"/>
                  <a:pt x="1936112" y="210608"/>
                  <a:pt x="1936112" y="470406"/>
                </a:cubicBezTo>
                <a:cubicBezTo>
                  <a:pt x="1936112" y="730204"/>
                  <a:pt x="1502699" y="940812"/>
                  <a:pt x="968056" y="940812"/>
                </a:cubicBezTo>
                <a:cubicBezTo>
                  <a:pt x="433413" y="940812"/>
                  <a:pt x="0" y="730204"/>
                  <a:pt x="0" y="470406"/>
                </a:cubicBezTo>
                <a:close/>
              </a:path>
            </a:pathLst>
          </a:custGeom>
          <a:solidFill>
            <a:srgbClr val="A40F0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252" tIns="143494" rIns="289252" bIns="143494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>
                <a:solidFill>
                  <a:schemeClr val="bg1"/>
                </a:solidFill>
              </a:rPr>
              <a:t>Uztvertās bailes inficēties ar COVID-19 </a:t>
            </a:r>
            <a:br>
              <a:rPr lang="lv-LV" sz="1700" b="1" kern="1200" dirty="0"/>
            </a:br>
            <a:r>
              <a:rPr lang="lv-LV" sz="1700" kern="1200" dirty="0"/>
              <a:t>(ΔR² = 0,07, F(2,639) = 64,41,</a:t>
            </a:r>
            <a:br>
              <a:rPr lang="lv-LV" sz="1700" kern="1200" dirty="0"/>
            </a:br>
            <a:r>
              <a:rPr lang="lv-LV" sz="1700" kern="1200" dirty="0"/>
              <a:t>p&lt; 0,01)</a:t>
            </a:r>
            <a:endParaRPr lang="en-US" sz="1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007C51A-E441-CDE1-F7BC-C3F08B9A3C3C}"/>
              </a:ext>
            </a:extLst>
          </p:cNvPr>
          <p:cNvSpPr/>
          <p:nvPr/>
        </p:nvSpPr>
        <p:spPr>
          <a:xfrm>
            <a:off x="3132005" y="4694823"/>
            <a:ext cx="2821975" cy="1147820"/>
          </a:xfrm>
          <a:custGeom>
            <a:avLst/>
            <a:gdLst>
              <a:gd name="connsiteX0" fmla="*/ 0 w 1419875"/>
              <a:gd name="connsiteY0" fmla="*/ 332206 h 664411"/>
              <a:gd name="connsiteX1" fmla="*/ 709938 w 1419875"/>
              <a:gd name="connsiteY1" fmla="*/ 0 h 664411"/>
              <a:gd name="connsiteX2" fmla="*/ 1419876 w 1419875"/>
              <a:gd name="connsiteY2" fmla="*/ 332206 h 664411"/>
              <a:gd name="connsiteX3" fmla="*/ 709938 w 1419875"/>
              <a:gd name="connsiteY3" fmla="*/ 664412 h 664411"/>
              <a:gd name="connsiteX4" fmla="*/ 0 w 1419875"/>
              <a:gd name="connsiteY4" fmla="*/ 332206 h 6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875" h="664411">
                <a:moveTo>
                  <a:pt x="0" y="332206"/>
                </a:moveTo>
                <a:cubicBezTo>
                  <a:pt x="0" y="148734"/>
                  <a:pt x="317850" y="0"/>
                  <a:pt x="709938" y="0"/>
                </a:cubicBezTo>
                <a:cubicBezTo>
                  <a:pt x="1102026" y="0"/>
                  <a:pt x="1419876" y="148734"/>
                  <a:pt x="1419876" y="332206"/>
                </a:cubicBezTo>
                <a:cubicBezTo>
                  <a:pt x="1419876" y="515678"/>
                  <a:pt x="1102026" y="664412"/>
                  <a:pt x="709938" y="664412"/>
                </a:cubicBezTo>
                <a:cubicBezTo>
                  <a:pt x="317850" y="664412"/>
                  <a:pt x="0" y="515678"/>
                  <a:pt x="0" y="3322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651" tIns="103016" rIns="213651" bIns="103016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700" b="1" kern="1200" dirty="0"/>
              <a:t>Dzimums x  vecums </a:t>
            </a:r>
            <a:br>
              <a:rPr lang="lv-LV" sz="1700" kern="1200" dirty="0"/>
            </a:br>
            <a:r>
              <a:rPr lang="lv-LV" sz="1700" kern="1200" dirty="0"/>
              <a:t>(ΔR² = 0,06, F(7,634)= 26,49,p&lt; 0,01)</a:t>
            </a:r>
            <a:endParaRPr lang="en-US" sz="17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D972E9-838C-19DB-CA97-7D92F7CA4267}"/>
              </a:ext>
            </a:extLst>
          </p:cNvPr>
          <p:cNvSpPr/>
          <p:nvPr/>
        </p:nvSpPr>
        <p:spPr>
          <a:xfrm>
            <a:off x="1988382" y="5653507"/>
            <a:ext cx="2561847" cy="999625"/>
          </a:xfrm>
          <a:custGeom>
            <a:avLst/>
            <a:gdLst>
              <a:gd name="connsiteX0" fmla="*/ 0 w 1046567"/>
              <a:gd name="connsiteY0" fmla="*/ 412966 h 825932"/>
              <a:gd name="connsiteX1" fmla="*/ 523284 w 1046567"/>
              <a:gd name="connsiteY1" fmla="*/ 0 h 825932"/>
              <a:gd name="connsiteX2" fmla="*/ 1046568 w 1046567"/>
              <a:gd name="connsiteY2" fmla="*/ 412966 h 825932"/>
              <a:gd name="connsiteX3" fmla="*/ 523284 w 1046567"/>
              <a:gd name="connsiteY3" fmla="*/ 825932 h 825932"/>
              <a:gd name="connsiteX4" fmla="*/ 0 w 1046567"/>
              <a:gd name="connsiteY4" fmla="*/ 412966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567" h="825932">
                <a:moveTo>
                  <a:pt x="0" y="412966"/>
                </a:moveTo>
                <a:cubicBezTo>
                  <a:pt x="0" y="184891"/>
                  <a:pt x="234282" y="0"/>
                  <a:pt x="523284" y="0"/>
                </a:cubicBezTo>
                <a:cubicBezTo>
                  <a:pt x="812286" y="0"/>
                  <a:pt x="1046568" y="184891"/>
                  <a:pt x="1046568" y="412966"/>
                </a:cubicBezTo>
                <a:cubicBezTo>
                  <a:pt x="1046568" y="641041"/>
                  <a:pt x="812286" y="825932"/>
                  <a:pt x="523284" y="825932"/>
                </a:cubicBezTo>
                <a:cubicBezTo>
                  <a:pt x="234282" y="825932"/>
                  <a:pt x="0" y="641041"/>
                  <a:pt x="0" y="4129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981" tIns="126670" rIns="158981" bIns="12667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600" b="1" kern="1200" dirty="0">
                <a:solidFill>
                  <a:schemeClr val="tx1"/>
                </a:solidFill>
              </a:rPr>
              <a:t>Dzīvesvieta </a:t>
            </a:r>
            <a:br>
              <a:rPr lang="lv-LV" sz="1600" kern="1200" dirty="0"/>
            </a:br>
            <a:r>
              <a:rPr lang="lv-LV" sz="1600" kern="1200" dirty="0">
                <a:solidFill>
                  <a:schemeClr val="tx1"/>
                </a:solidFill>
              </a:rPr>
              <a:t>(ΔR² = 0,05, F(12,629) = 20,23, </a:t>
            </a:r>
            <a:r>
              <a:rPr lang="lv-LV" sz="1600" i="1" kern="1200" dirty="0">
                <a:solidFill>
                  <a:schemeClr val="tx1"/>
                </a:solidFill>
              </a:rPr>
              <a:t>p</a:t>
            </a:r>
            <a:r>
              <a:rPr lang="lv-LV" sz="1600" kern="1200" dirty="0">
                <a:solidFill>
                  <a:schemeClr val="tx1"/>
                </a:solidFill>
              </a:rPr>
              <a:t> &lt; 0,01)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F171DD-46EC-1ADB-270C-B5033A03661A}"/>
              </a:ext>
            </a:extLst>
          </p:cNvPr>
          <p:cNvGrpSpPr/>
          <p:nvPr/>
        </p:nvGrpSpPr>
        <p:grpSpPr>
          <a:xfrm>
            <a:off x="6650910" y="1532750"/>
            <a:ext cx="5477272" cy="5224369"/>
            <a:chOff x="6576134" y="1119831"/>
            <a:chExt cx="5667117" cy="53748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B69E0E-81EB-CD03-97ED-5B19B80E659B}"/>
                </a:ext>
              </a:extLst>
            </p:cNvPr>
            <p:cNvSpPr/>
            <p:nvPr/>
          </p:nvSpPr>
          <p:spPr>
            <a:xfrm rot="3365763">
              <a:off x="7074149" y="5292081"/>
              <a:ext cx="1612865" cy="417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852"/>
                  </a:moveTo>
                  <a:lnTo>
                    <a:pt x="1612865" y="208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D348753-E719-0558-0309-817B41DE675F}"/>
                </a:ext>
              </a:extLst>
            </p:cNvPr>
            <p:cNvSpPr/>
            <p:nvPr/>
          </p:nvSpPr>
          <p:spPr>
            <a:xfrm rot="1451310">
              <a:off x="7565563" y="4579486"/>
              <a:ext cx="1396801" cy="417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852"/>
                  </a:moveTo>
                  <a:lnTo>
                    <a:pt x="1396801" y="208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08A2A5-F184-43DB-8BCB-37A6247DF485}"/>
                </a:ext>
              </a:extLst>
            </p:cNvPr>
            <p:cNvSpPr/>
            <p:nvPr/>
          </p:nvSpPr>
          <p:spPr>
            <a:xfrm>
              <a:off x="7626881" y="4024678"/>
              <a:ext cx="1555071" cy="417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852"/>
                  </a:moveTo>
                  <a:lnTo>
                    <a:pt x="1555071" y="208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1B00A26-E2A6-DED8-6673-ADD29C3501CD}"/>
                </a:ext>
              </a:extLst>
            </p:cNvPr>
            <p:cNvSpPr/>
            <p:nvPr/>
          </p:nvSpPr>
          <p:spPr>
            <a:xfrm rot="20614482">
              <a:off x="7579403" y="3519407"/>
              <a:ext cx="2326727" cy="417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852"/>
                  </a:moveTo>
                  <a:lnTo>
                    <a:pt x="2326727" y="208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08618E-14DA-E19E-B256-D804FAE468FF}"/>
                </a:ext>
              </a:extLst>
            </p:cNvPr>
            <p:cNvSpPr/>
            <p:nvPr/>
          </p:nvSpPr>
          <p:spPr>
            <a:xfrm rot="19027723">
              <a:off x="7407805" y="2911470"/>
              <a:ext cx="1640299" cy="417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0852"/>
                  </a:moveTo>
                  <a:lnTo>
                    <a:pt x="1640299" y="208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C17ECEC-E428-F1D6-B08C-F99A3F6BDD77}"/>
                </a:ext>
              </a:extLst>
            </p:cNvPr>
            <p:cNvSpPr/>
            <p:nvPr/>
          </p:nvSpPr>
          <p:spPr>
            <a:xfrm>
              <a:off x="6576134" y="3312533"/>
              <a:ext cx="2243565" cy="171938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lv-LV" dirty="0"/>
                <a:t>Higiēnas piesardzības pasākumu ievērošana</a:t>
              </a:r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47D8D-DA1B-B899-DEE1-1B03EF54882F}"/>
                </a:ext>
              </a:extLst>
            </p:cNvPr>
            <p:cNvSpPr/>
            <p:nvPr/>
          </p:nvSpPr>
          <p:spPr>
            <a:xfrm>
              <a:off x="7729086" y="1119831"/>
              <a:ext cx="4145632" cy="1555341"/>
            </a:xfrm>
            <a:custGeom>
              <a:avLst/>
              <a:gdLst>
                <a:gd name="connsiteX0" fmla="*/ 0 w 2816873"/>
                <a:gd name="connsiteY0" fmla="*/ 768452 h 1536904"/>
                <a:gd name="connsiteX1" fmla="*/ 1408437 w 2816873"/>
                <a:gd name="connsiteY1" fmla="*/ 0 h 1536904"/>
                <a:gd name="connsiteX2" fmla="*/ 2816874 w 2816873"/>
                <a:gd name="connsiteY2" fmla="*/ 768452 h 1536904"/>
                <a:gd name="connsiteX3" fmla="*/ 1408437 w 2816873"/>
                <a:gd name="connsiteY3" fmla="*/ 1536904 h 1536904"/>
                <a:gd name="connsiteX4" fmla="*/ 0 w 2816873"/>
                <a:gd name="connsiteY4" fmla="*/ 768452 h 1536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873" h="1536904">
                  <a:moveTo>
                    <a:pt x="0" y="768452"/>
                  </a:moveTo>
                  <a:cubicBezTo>
                    <a:pt x="0" y="344048"/>
                    <a:pt x="630579" y="0"/>
                    <a:pt x="1408437" y="0"/>
                  </a:cubicBezTo>
                  <a:cubicBezTo>
                    <a:pt x="2186295" y="0"/>
                    <a:pt x="2816874" y="344048"/>
                    <a:pt x="2816874" y="768452"/>
                  </a:cubicBezTo>
                  <a:cubicBezTo>
                    <a:pt x="2816874" y="1192856"/>
                    <a:pt x="2186295" y="1536904"/>
                    <a:pt x="1408437" y="1536904"/>
                  </a:cubicBezTo>
                  <a:cubicBezTo>
                    <a:pt x="630579" y="1536904"/>
                    <a:pt x="0" y="1192856"/>
                    <a:pt x="0" y="768452"/>
                  </a:cubicBezTo>
                  <a:close/>
                </a:path>
              </a:pathLst>
            </a:custGeom>
            <a:solidFill>
              <a:srgbClr val="C9631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601" tIns="230154" rIns="417601" bIns="230154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900" b="1" kern="1200" dirty="0"/>
                <a:t>Uztvertā COVID-19 nopietnība </a:t>
              </a:r>
              <a:br>
                <a:rPr lang="lv-LV" sz="1900" b="1" kern="1200" dirty="0"/>
              </a:br>
              <a:r>
                <a:rPr lang="lv-LV" sz="1600" kern="1200" dirty="0"/>
                <a:t>(R² = 0,06, F(1,640) = 42,73,</a:t>
              </a:r>
              <a:r>
                <a:rPr lang="lv-LV" sz="1600" i="1" kern="1200" dirty="0"/>
                <a:t> p</a:t>
              </a:r>
              <a:r>
                <a:rPr lang="lv-LV" sz="1600" kern="1200" dirty="0"/>
                <a:t> &lt; 0,01)</a:t>
              </a:r>
              <a:endParaRPr lang="en-US" sz="16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CF27D0-A677-23FF-0DAD-2479D05D450F}"/>
                </a:ext>
              </a:extLst>
            </p:cNvPr>
            <p:cNvSpPr/>
            <p:nvPr/>
          </p:nvSpPr>
          <p:spPr>
            <a:xfrm>
              <a:off x="9258774" y="2259460"/>
              <a:ext cx="2984477" cy="1337069"/>
            </a:xfrm>
            <a:custGeom>
              <a:avLst/>
              <a:gdLst>
                <a:gd name="connsiteX0" fmla="*/ 0 w 2431054"/>
                <a:gd name="connsiteY0" fmla="*/ 526871 h 1053741"/>
                <a:gd name="connsiteX1" fmla="*/ 1215527 w 2431054"/>
                <a:gd name="connsiteY1" fmla="*/ 0 h 1053741"/>
                <a:gd name="connsiteX2" fmla="*/ 2431054 w 2431054"/>
                <a:gd name="connsiteY2" fmla="*/ 526871 h 1053741"/>
                <a:gd name="connsiteX3" fmla="*/ 1215527 w 2431054"/>
                <a:gd name="connsiteY3" fmla="*/ 1053742 h 1053741"/>
                <a:gd name="connsiteX4" fmla="*/ 0 w 2431054"/>
                <a:gd name="connsiteY4" fmla="*/ 526871 h 105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054" h="1053741">
                  <a:moveTo>
                    <a:pt x="0" y="526871"/>
                  </a:moveTo>
                  <a:cubicBezTo>
                    <a:pt x="0" y="235888"/>
                    <a:pt x="544210" y="0"/>
                    <a:pt x="1215527" y="0"/>
                  </a:cubicBezTo>
                  <a:cubicBezTo>
                    <a:pt x="1886844" y="0"/>
                    <a:pt x="2431054" y="235888"/>
                    <a:pt x="2431054" y="526871"/>
                  </a:cubicBezTo>
                  <a:cubicBezTo>
                    <a:pt x="2431054" y="817854"/>
                    <a:pt x="1886844" y="1053742"/>
                    <a:pt x="1215527" y="1053742"/>
                  </a:cubicBezTo>
                  <a:cubicBezTo>
                    <a:pt x="544210" y="1053742"/>
                    <a:pt x="0" y="817854"/>
                    <a:pt x="0" y="526871"/>
                  </a:cubicBezTo>
                  <a:close/>
                </a:path>
              </a:pathLst>
            </a:custGeom>
            <a:solidFill>
              <a:srgbClr val="A40F0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465" tIns="158762" rIns="360465" bIns="158762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b="1" kern="1200" dirty="0"/>
                <a:t>Uztvertās bailes inficēties ar COVID-19 </a:t>
              </a:r>
              <a:r>
                <a:rPr lang="lv-LV" sz="1700" kern="1200" dirty="0"/>
                <a:t>(ΔR² = 0,04, F(2,639) = 37,24, </a:t>
              </a:r>
              <a:r>
                <a:rPr lang="lv-LV" sz="1700" i="1" kern="1200" dirty="0"/>
                <a:t>p</a:t>
              </a:r>
              <a:r>
                <a:rPr lang="lv-LV" sz="1700" kern="1200" dirty="0"/>
                <a:t> &lt; 0,01)</a:t>
              </a:r>
              <a:endParaRPr lang="en-US" sz="1700" kern="120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8BFE6C-0157-8E4C-8A59-DD9C4B7A8331}"/>
                </a:ext>
              </a:extLst>
            </p:cNvPr>
            <p:cNvSpPr/>
            <p:nvPr/>
          </p:nvSpPr>
          <p:spPr>
            <a:xfrm>
              <a:off x="9181953" y="3485203"/>
              <a:ext cx="2900909" cy="1252034"/>
            </a:xfrm>
            <a:custGeom>
              <a:avLst/>
              <a:gdLst>
                <a:gd name="connsiteX0" fmla="*/ 0 w 1564263"/>
                <a:gd name="connsiteY0" fmla="*/ 478304 h 956607"/>
                <a:gd name="connsiteX1" fmla="*/ 782132 w 1564263"/>
                <a:gd name="connsiteY1" fmla="*/ 0 h 956607"/>
                <a:gd name="connsiteX2" fmla="*/ 1564264 w 1564263"/>
                <a:gd name="connsiteY2" fmla="*/ 478304 h 956607"/>
                <a:gd name="connsiteX3" fmla="*/ 782132 w 1564263"/>
                <a:gd name="connsiteY3" fmla="*/ 956608 h 956607"/>
                <a:gd name="connsiteX4" fmla="*/ 0 w 1564263"/>
                <a:gd name="connsiteY4" fmla="*/ 478304 h 9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263" h="956607">
                  <a:moveTo>
                    <a:pt x="0" y="478304"/>
                  </a:moveTo>
                  <a:cubicBezTo>
                    <a:pt x="0" y="214144"/>
                    <a:pt x="350172" y="0"/>
                    <a:pt x="782132" y="0"/>
                  </a:cubicBezTo>
                  <a:cubicBezTo>
                    <a:pt x="1214092" y="0"/>
                    <a:pt x="1564264" y="214144"/>
                    <a:pt x="1564264" y="478304"/>
                  </a:cubicBezTo>
                  <a:cubicBezTo>
                    <a:pt x="1564264" y="742464"/>
                    <a:pt x="1214092" y="956608"/>
                    <a:pt x="782132" y="956608"/>
                  </a:cubicBezTo>
                  <a:cubicBezTo>
                    <a:pt x="350172" y="956608"/>
                    <a:pt x="0" y="742464"/>
                    <a:pt x="0" y="4783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26" tIns="144537" rIns="233526" bIns="14453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b="1" kern="1200" dirty="0"/>
                <a:t>Dzimums x  vecums</a:t>
              </a:r>
              <a:br>
                <a:rPr lang="lv-LV" sz="1700" kern="1200" dirty="0"/>
              </a:br>
              <a:r>
                <a:rPr lang="lv-LV" sz="1700" kern="1200" dirty="0"/>
                <a:t> (ΔR² = 0,036, F(7,634) = 26,49, p &lt; 0,01)</a:t>
              </a:r>
              <a:endParaRPr lang="en-US" sz="17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BE7FF7-D8BF-FDBC-3C32-C230A4C335DD}"/>
                </a:ext>
              </a:extLst>
            </p:cNvPr>
            <p:cNvSpPr/>
            <p:nvPr/>
          </p:nvSpPr>
          <p:spPr>
            <a:xfrm>
              <a:off x="8742766" y="4621084"/>
              <a:ext cx="2611034" cy="1188125"/>
            </a:xfrm>
            <a:custGeom>
              <a:avLst/>
              <a:gdLst>
                <a:gd name="connsiteX0" fmla="*/ 0 w 1769024"/>
                <a:gd name="connsiteY0" fmla="*/ 478304 h 956607"/>
                <a:gd name="connsiteX1" fmla="*/ 884512 w 1769024"/>
                <a:gd name="connsiteY1" fmla="*/ 0 h 956607"/>
                <a:gd name="connsiteX2" fmla="*/ 1769024 w 1769024"/>
                <a:gd name="connsiteY2" fmla="*/ 478304 h 956607"/>
                <a:gd name="connsiteX3" fmla="*/ 884512 w 1769024"/>
                <a:gd name="connsiteY3" fmla="*/ 956608 h 956607"/>
                <a:gd name="connsiteX4" fmla="*/ 0 w 1769024"/>
                <a:gd name="connsiteY4" fmla="*/ 478304 h 9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024" h="956607">
                  <a:moveTo>
                    <a:pt x="0" y="478304"/>
                  </a:moveTo>
                  <a:cubicBezTo>
                    <a:pt x="0" y="214144"/>
                    <a:pt x="396010" y="0"/>
                    <a:pt x="884512" y="0"/>
                  </a:cubicBezTo>
                  <a:cubicBezTo>
                    <a:pt x="1373014" y="0"/>
                    <a:pt x="1769024" y="214144"/>
                    <a:pt x="1769024" y="478304"/>
                  </a:cubicBezTo>
                  <a:cubicBezTo>
                    <a:pt x="1769024" y="742464"/>
                    <a:pt x="1373014" y="956608"/>
                    <a:pt x="884512" y="956608"/>
                  </a:cubicBezTo>
                  <a:cubicBezTo>
                    <a:pt x="396010" y="956608"/>
                    <a:pt x="0" y="742464"/>
                    <a:pt x="0" y="4783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513" tIns="144537" rIns="263513" bIns="14453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700" b="1" kern="1200" dirty="0">
                  <a:solidFill>
                    <a:schemeClr val="tx1"/>
                  </a:solidFill>
                </a:rPr>
                <a:t>Dzīvesvieta </a:t>
              </a:r>
              <a:br>
                <a:rPr lang="lv-LV" sz="1700" kern="1200" dirty="0"/>
              </a:br>
              <a:r>
                <a:rPr lang="lv-LV" sz="1700" kern="1200" dirty="0">
                  <a:solidFill>
                    <a:schemeClr val="tx1"/>
                  </a:solidFill>
                </a:rPr>
                <a:t>(ΔR² = 0,04, F(12,629) = 11,56,</a:t>
              </a:r>
              <a:r>
                <a:rPr lang="lv-LV" sz="1700" i="1" kern="1200" dirty="0">
                  <a:solidFill>
                    <a:schemeClr val="tx1"/>
                  </a:solidFill>
                </a:rPr>
                <a:t> p</a:t>
              </a:r>
              <a:r>
                <a:rPr lang="lv-LV" sz="1700" kern="1200" dirty="0">
                  <a:solidFill>
                    <a:schemeClr val="tx1"/>
                  </a:solidFill>
                </a:rPr>
                <a:t> &lt; 0,01)</a:t>
              </a:r>
              <a:endParaRPr lang="en-US" sz="17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23C4E3-FF49-E450-7424-2A2B4E229907}"/>
                </a:ext>
              </a:extLst>
            </p:cNvPr>
            <p:cNvSpPr/>
            <p:nvPr/>
          </p:nvSpPr>
          <p:spPr>
            <a:xfrm>
              <a:off x="7406656" y="5367256"/>
              <a:ext cx="2279735" cy="1127415"/>
            </a:xfrm>
            <a:custGeom>
              <a:avLst/>
              <a:gdLst>
                <a:gd name="connsiteX0" fmla="*/ 0 w 956607"/>
                <a:gd name="connsiteY0" fmla="*/ 478304 h 956607"/>
                <a:gd name="connsiteX1" fmla="*/ 478304 w 956607"/>
                <a:gd name="connsiteY1" fmla="*/ 0 h 956607"/>
                <a:gd name="connsiteX2" fmla="*/ 956608 w 956607"/>
                <a:gd name="connsiteY2" fmla="*/ 478304 h 956607"/>
                <a:gd name="connsiteX3" fmla="*/ 478304 w 956607"/>
                <a:gd name="connsiteY3" fmla="*/ 956608 h 956607"/>
                <a:gd name="connsiteX4" fmla="*/ 0 w 956607"/>
                <a:gd name="connsiteY4" fmla="*/ 478304 h 9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6607" h="956607">
                  <a:moveTo>
                    <a:pt x="0" y="478304"/>
                  </a:moveTo>
                  <a:cubicBezTo>
                    <a:pt x="0" y="214144"/>
                    <a:pt x="214144" y="0"/>
                    <a:pt x="478304" y="0"/>
                  </a:cubicBezTo>
                  <a:cubicBezTo>
                    <a:pt x="742464" y="0"/>
                    <a:pt x="956608" y="214144"/>
                    <a:pt x="956608" y="478304"/>
                  </a:cubicBezTo>
                  <a:cubicBezTo>
                    <a:pt x="956608" y="742464"/>
                    <a:pt x="742464" y="956608"/>
                    <a:pt x="478304" y="956608"/>
                  </a:cubicBezTo>
                  <a:cubicBezTo>
                    <a:pt x="214144" y="956608"/>
                    <a:pt x="0" y="742464"/>
                    <a:pt x="0" y="47830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37" tIns="144537" rIns="144537" bIns="144537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/>
                <a:t>Izglītības līmenis</a:t>
              </a:r>
              <a:br>
                <a:rPr lang="lv-LV" sz="1600" kern="1200" dirty="0"/>
              </a:br>
              <a:r>
                <a:rPr lang="lv-LV" sz="1600" kern="1200" dirty="0"/>
                <a:t> (ΔR² = 0,01, F(15,626) = 9,91, </a:t>
              </a:r>
              <a:r>
                <a:rPr lang="lv-LV" sz="1600" i="1" kern="1200" dirty="0"/>
                <a:t>p</a:t>
              </a:r>
              <a:r>
                <a:rPr lang="lv-LV" sz="1600" kern="1200" dirty="0"/>
                <a:t> &lt; 0,01)</a:t>
              </a:r>
              <a:endParaRPr lang="en-US" sz="1600" kern="12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BD0BE4A-EEE1-5587-F39B-9CC436EF1FCE}"/>
              </a:ext>
            </a:extLst>
          </p:cNvPr>
          <p:cNvSpPr txBox="1"/>
          <p:nvPr/>
        </p:nvSpPr>
        <p:spPr>
          <a:xfrm>
            <a:off x="737942" y="932585"/>
            <a:ext cx="788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Hipotēze «COVID-19 preventīvo uzvedību prognozē gan sociāldemogrāfiskie, gan attieksmes faktori» Kādi faktori prognozē preventīvo veselības uzvedību COVID-19 pandēmijas laikā Latvijas izlasē?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Rezultāti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7854" y="1233681"/>
            <a:ext cx="7203688" cy="1055611"/>
          </a:xfrm>
        </p:spPr>
        <p:txBody>
          <a:bodyPr>
            <a:normAutofit lnSpcReduction="10000"/>
          </a:bodyPr>
          <a:lstStyle/>
          <a:p>
            <a:r>
              <a:rPr lang="lv-LV" sz="2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Hipotēze «Uztvertās bailes inficēties ar COVID-19 ir daļējs mediators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attiecībā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pret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uztverto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COVID-19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nopietnību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un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sociālās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distancēšanās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un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higiēnas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piesardzības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pasākumu</a:t>
            </a:r>
            <a:r>
              <a:rPr lang="en-US" sz="2100" b="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100" b="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ievērošanu</a:t>
            </a:r>
            <a:r>
              <a:rPr lang="lv-LV" sz="2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»</a:t>
            </a:r>
            <a:endParaRPr lang="en-US" sz="21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pic>
        <p:nvPicPr>
          <p:cNvPr id="18" name="Picture 17" descr="PowerPoint&#10;&#10;Description automatically generated with medium confidence">
            <a:extLst>
              <a:ext uri="{FF2B5EF4-FFF2-40B4-BE49-F238E27FC236}">
                <a16:creationId xmlns:a16="http://schemas.microsoft.com/office/drawing/2014/main" id="{DDF08ADE-E475-FC77-9F01-701E54D85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38536" r="10183" b="23252"/>
          <a:stretch/>
        </p:blipFill>
        <p:spPr>
          <a:xfrm>
            <a:off x="510123" y="2202019"/>
            <a:ext cx="11171754" cy="35382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F6465C-56E9-F2AA-E9FF-0C6A4CF3A493}"/>
              </a:ext>
            </a:extLst>
          </p:cNvPr>
          <p:cNvSpPr txBox="1"/>
          <p:nvPr/>
        </p:nvSpPr>
        <p:spPr>
          <a:xfrm>
            <a:off x="10273062" y="5907644"/>
            <a:ext cx="15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**p &lt; 0,01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0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Ierobežojumi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167" y="1490345"/>
            <a:ext cx="7619153" cy="4351338"/>
          </a:xfrm>
        </p:spPr>
        <p:txBody>
          <a:bodyPr>
            <a:normAutofit fontScale="92500" lnSpcReduction="20000"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Jaunizveidotas skalas konkrētajā izlasē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Izlase nav nacionāli reprezentatīva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Nevienam no pētījuma dalībniekiem nav bijis personīgas saskares ar Covid-19 saslimšanu</a:t>
            </a:r>
          </a:p>
          <a:p>
            <a:pPr marL="457200" lvl="1" indent="0">
              <a:buNone/>
            </a:pPr>
            <a:endParaRPr lang="lv-LV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7516" y="3086074"/>
            <a:ext cx="5042324" cy="1892326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Stiprās puses</a:t>
            </a: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Pētījuma praktiskā pielietojamība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Integratīvs teorētiskais modelis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sz="2400" dirty="0"/>
              <a:t>Pielietoti datu svari – objektīvi atspoguļotas mainīgo attiecības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863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25708" y="3691053"/>
            <a:ext cx="163241" cy="613086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4136" y="1540726"/>
            <a:ext cx="8650586" cy="3962401"/>
          </a:xfrm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lv-LV" sz="2200" dirty="0">
                <a:effectLst/>
                <a:ea typeface="Times New Roman" panose="02020603050405020304" pitchFamily="18" charset="0"/>
              </a:rPr>
              <a:t>Šajā pētījumā Latvijas sociāldemogrāfiskās grupas ar vidēji zemākiem rādītājiem COVID-19 preventīvā uzvedībā: gados jaunāki cilvēki, vīrieši, cilvēki ar zemu izglītības līmeni un dzīvesvietu ārpus Rīgas un Pierīgas.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2200" dirty="0">
                <a:ea typeface="Calibri" panose="020F0502020204030204" pitchFamily="34" charset="0"/>
              </a:rPr>
              <a:t>COVID-19 p</a:t>
            </a:r>
            <a:r>
              <a:rPr lang="lv-LV" sz="2200" dirty="0">
                <a:effectLst/>
                <a:ea typeface="Calibri" panose="020F0502020204030204" pitchFamily="34" charset="0"/>
              </a:rPr>
              <a:t>reventīvo veselības uzvedību prognozē gan indivīda attieksmes, gan sociāldemogrāfiski faktori, tomēr uztvertā COVID-19 nopietnība un bailes inficēties ar COVID-19 ir vairāk noteicoši faktori prognozējot preventīvo uzvedību.</a:t>
            </a:r>
          </a:p>
        </p:txBody>
      </p:sp>
    </p:spTree>
    <p:extLst>
      <p:ext uri="{BB962C8B-B14F-4D97-AF65-F5344CB8AC3E}">
        <p14:creationId xmlns:p14="http://schemas.microsoft.com/office/powerpoint/2010/main" val="118006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7" y="2147311"/>
            <a:ext cx="4702628" cy="2563377"/>
          </a:xfrm>
        </p:spPr>
        <p:txBody>
          <a:bodyPr>
            <a:normAutofit fontScale="92500"/>
          </a:bodyPr>
          <a:lstStyle/>
          <a:p>
            <a:pPr algn="ctr"/>
            <a:r>
              <a:rPr lang="lv-LV" sz="2400" dirty="0">
                <a:effectLst/>
                <a:ea typeface="Arial" panose="020B0604020202020204" pitchFamily="34" charset="0"/>
              </a:rPr>
              <a:t>“Pētījums par psihisku traucējumu un pašnāvnieciskas uzvedības izplatību Latvijas pieaugušo iedzīvotāju populācijā”</a:t>
            </a:r>
            <a:br>
              <a:rPr lang="lv-LV" sz="2400" dirty="0">
                <a:effectLst/>
                <a:ea typeface="Arial" panose="020B0604020202020204" pitchFamily="34" charset="0"/>
              </a:rPr>
            </a:br>
            <a:r>
              <a:rPr lang="lv-LV" sz="2400" dirty="0">
                <a:effectLst/>
                <a:ea typeface="Arial" panose="020B0604020202020204" pitchFamily="34" charset="0"/>
              </a:rPr>
              <a:t> ESF projekts </a:t>
            </a:r>
            <a:br>
              <a:rPr lang="lv-LV" sz="2400" dirty="0">
                <a:effectLst/>
                <a:ea typeface="Arial" panose="020B0604020202020204" pitchFamily="34" charset="0"/>
              </a:rPr>
            </a:br>
            <a:r>
              <a:rPr lang="lv-LV" sz="2400" dirty="0">
                <a:effectLst/>
                <a:ea typeface="Arial" panose="020B0604020202020204" pitchFamily="34" charset="0"/>
              </a:rPr>
              <a:t>“Kompleksi veselības veicināšanas un slimību profilakses pasākumi” (Identifikācijas Nr.9.2.4.1/16/I/001)</a:t>
            </a:r>
            <a:endParaRPr lang="lv-LV" sz="2400" dirty="0"/>
          </a:p>
          <a:p>
            <a:endParaRPr lang="lv-LV" dirty="0"/>
          </a:p>
        </p:txBody>
      </p:sp>
      <p:pic>
        <p:nvPicPr>
          <p:cNvPr id="4" name="Attēls 10">
            <a:extLst>
              <a:ext uri="{FF2B5EF4-FFF2-40B4-BE49-F238E27FC236}">
                <a16:creationId xmlns:a16="http://schemas.microsoft.com/office/drawing/2014/main" id="{4B1AD88E-F4B2-FD52-D1DF-07673633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65" y="1950408"/>
            <a:ext cx="4409988" cy="26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9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Priekšlikumi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25708" y="3691053"/>
            <a:ext cx="163241" cy="613086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3976" y="1665288"/>
            <a:ext cx="8774984" cy="4192487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lv-LV" sz="2200" dirty="0">
                <a:ea typeface="Times New Roman" panose="02020603050405020304" pitchFamily="18" charset="0"/>
              </a:rPr>
              <a:t>S</a:t>
            </a:r>
            <a:r>
              <a:rPr lang="lv-LV" sz="2200" dirty="0">
                <a:effectLst/>
                <a:ea typeface="Times New Roman" panose="02020603050405020304" pitchFamily="18" charset="0"/>
              </a:rPr>
              <a:t>adarbībā ar SPKC un veselības aprūpes un izglītības iestādēm sabiedrības izglītošanu pastiprināti vērst un pielāgot sabiedrības riska grupām.</a:t>
            </a: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lv-LV" sz="2200" dirty="0"/>
              <a:t>Aktualizēt plašākā sabiedrībā indivīda attieksmes faktoru nozīmīgumu preventīvas veselības uzvedības veicināšanai, vairojot un attīstot sabiedrības kritisku attieksmi pret COVID-19, gan citiem Latvijā joprojām aktuāliem veselības draudiem.</a:t>
            </a:r>
            <a:endParaRPr lang="en-US" sz="2200" dirty="0"/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lv-LV" sz="2200" dirty="0"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lv-LV" sz="2200" dirty="0"/>
              <a:t>Darbu ar klientiem un pacientiem, tostarp psihoizglītošanu, specifiski pielāgot konkrētajai mērķgrupai,  labāk izprotot konkrētās klientu grupas riska uztveres īpatnības un apzinoties potenciālos veselības uzvedības riskus vai resursus.</a:t>
            </a:r>
          </a:p>
        </p:txBody>
      </p:sp>
    </p:spTree>
    <p:extLst>
      <p:ext uri="{BB962C8B-B14F-4D97-AF65-F5344CB8AC3E}">
        <p14:creationId xmlns:p14="http://schemas.microsoft.com/office/powerpoint/2010/main" val="242594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Izmantotā literatūra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25708" y="3691053"/>
            <a:ext cx="163241" cy="613086"/>
          </a:xfrm>
        </p:spPr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4240" y="1540726"/>
            <a:ext cx="8440482" cy="4588611"/>
          </a:xfrm>
        </p:spPr>
        <p:txBody>
          <a:bodyPr>
            <a:normAutofit fontScale="32500" lnSpcReduction="20000"/>
          </a:bodyPr>
          <a:lstStyle/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Anaki, D., &amp; Sergay, J. (2021). Predicting health behavior in response to the coronavirus disease (COVID-19): Worldwide survey results from early March 2020.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Plos one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,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16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(1), Article e0244534. </a:t>
            </a:r>
            <a:r>
              <a:rPr lang="lv-LV" sz="33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doi.org/10.1371/journal.pone.0244534</a:t>
            </a:r>
            <a:endParaRPr lang="lv-LV" sz="33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Castellano-Tejedor, C., Torres-Serrano, M., &amp; Cencerrado, A. (2022). (Mis) Information, Fears and Preventative Health Behaviours Related to COVID-19.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journal of environmental research and public health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19(8), 4539. </a:t>
            </a:r>
            <a:r>
              <a:rPr lang="lv-LV" sz="330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10.3390/ijerph19084539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Janz, N. K., &amp; Becker, M. H. (1984). The health belief model: A decade later.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education quarterly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11(1), 1-47. https://doi.org/10.1177/109019818401100101. 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Jose, R., Narendran, M., Bindu, A., Beevi, N., Manju, L., &amp; Benny, P. V. (2021). Public perception and preparedness for the pandemic COVID-19 : a health belief model approach.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epidemiology and global health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9, 41-46. </a:t>
            </a:r>
            <a:r>
              <a:rPr lang="lv-LV" sz="33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hlinkClick r:id="rId4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 : 10.1016/j.cegh.2020.06.009</a:t>
            </a:r>
            <a:endParaRPr lang="lv-LV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Castellano-Tejedor, C., Torres-Serrano, M., &amp; Cencerrado, A. (2022). (Mis) Information, Fears and Preventative Health Behaviours Related to COVID-19.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International journal of environmental research and public health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,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19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(8), Article 4539. </a:t>
            </a:r>
            <a:r>
              <a:rPr lang="lv-LV" sz="33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doi.org/10.3390/ijerph19084539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Šuriņa, S., Mārtinsone, K., Upesleja, G., &amp; Perepjolkina, V. (2022). Factors associated with COVID-19 vaccination behaviour in Latvian population: cross-sectional study. </a:t>
            </a:r>
            <a:r>
              <a:rPr lang="lv-LV" sz="3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Psychology and Behavioral Medicine</a:t>
            </a: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10(1), 514-536.</a:t>
            </a:r>
          </a:p>
          <a:p>
            <a:pPr marL="457200" indent="-4572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lv-LV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Health Organization. (2022). Publications. Overview. Weekly epidemiological update on COVID-19: 19 October 2022. </a:t>
            </a: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lv-LV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208" y="931864"/>
            <a:ext cx="10297583" cy="962025"/>
          </a:xfrm>
        </p:spPr>
        <p:txBody>
          <a:bodyPr/>
          <a:lstStyle/>
          <a:p>
            <a:r>
              <a:rPr lang="lv-LV" dirty="0"/>
              <a:t>Paldies par uzmanību!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216" y="5740400"/>
            <a:ext cx="4176184" cy="436563"/>
          </a:xfrm>
        </p:spPr>
        <p:txBody>
          <a:bodyPr>
            <a:normAutofit/>
          </a:bodyPr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Saturs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7" y="1282391"/>
            <a:ext cx="8600739" cy="4493941"/>
          </a:xfrm>
        </p:spPr>
        <p:txBody>
          <a:bodyPr>
            <a:normAutofit/>
          </a:bodyPr>
          <a:lstStyle/>
          <a:p>
            <a:r>
              <a:rPr lang="lv-LV" sz="2200" dirty="0"/>
              <a:t>Pētījuma aktualitāte un problēma</a:t>
            </a:r>
          </a:p>
          <a:p>
            <a:r>
              <a:rPr lang="lv-LV" sz="2200" dirty="0"/>
              <a:t>Pētījuma mērķis </a:t>
            </a:r>
          </a:p>
          <a:p>
            <a:r>
              <a:rPr lang="lv-LV" sz="2200" dirty="0"/>
              <a:t>Teorētiskā koncepcija</a:t>
            </a:r>
          </a:p>
          <a:p>
            <a:r>
              <a:rPr lang="lv-LV" sz="2200" dirty="0"/>
              <a:t>Metode</a:t>
            </a:r>
          </a:p>
          <a:p>
            <a:r>
              <a:rPr lang="lv-LV" sz="2200" dirty="0"/>
              <a:t>Rezultāti</a:t>
            </a:r>
          </a:p>
          <a:p>
            <a:r>
              <a:rPr lang="lv-LV" sz="2200" dirty="0"/>
              <a:t>Ierobežojumi</a:t>
            </a:r>
          </a:p>
          <a:p>
            <a:r>
              <a:rPr lang="lv-LV" sz="2200" dirty="0"/>
              <a:t>Secinājumi</a:t>
            </a:r>
          </a:p>
          <a:p>
            <a:r>
              <a:rPr lang="lv-LV" sz="2200" dirty="0"/>
              <a:t>Priekšlikumi </a:t>
            </a:r>
          </a:p>
          <a:p>
            <a:r>
              <a:rPr lang="lv-LV" sz="2200" dirty="0"/>
              <a:t>Izmantotā literatūra</a:t>
            </a:r>
          </a:p>
        </p:txBody>
      </p:sp>
    </p:spTree>
    <p:extLst>
      <p:ext uri="{BB962C8B-B14F-4D97-AF65-F5344CB8AC3E}">
        <p14:creationId xmlns:p14="http://schemas.microsoft.com/office/powerpoint/2010/main" val="296040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Pētījuma aktualitāte un problēma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5247" y="1403897"/>
            <a:ext cx="8664393" cy="1411287"/>
          </a:xfrm>
        </p:spPr>
        <p:txBody>
          <a:bodyPr>
            <a:normAutofit/>
          </a:bodyPr>
          <a:lstStyle/>
          <a:p>
            <a:r>
              <a:rPr lang="lv-LV" sz="1800" b="0" dirty="0"/>
              <a:t>Veselības uzvedība </a:t>
            </a:r>
            <a:r>
              <a:rPr lang="lv-LV" sz="1800" b="0" dirty="0">
                <a:effectLst/>
                <a:ea typeface="Calibri" panose="020F0502020204030204" pitchFamily="34" charset="0"/>
              </a:rPr>
              <a:t>(</a:t>
            </a:r>
            <a:r>
              <a:rPr lang="lv-LV" sz="1800" b="0" i="1" dirty="0">
                <a:effectLst/>
                <a:ea typeface="Calibri" panose="020F0502020204030204" pitchFamily="34" charset="0"/>
              </a:rPr>
              <a:t>health behaviour</a:t>
            </a:r>
            <a:r>
              <a:rPr lang="lv-LV" sz="1800" b="0" dirty="0">
                <a:effectLst/>
                <a:ea typeface="Calibri" panose="020F0502020204030204" pitchFamily="34" charset="0"/>
              </a:rPr>
              <a:t>) – indivīda darbība, ko veic ar mērķi uzlabot savu veselību, izvairīties no saslimšanas (</a:t>
            </a:r>
            <a:r>
              <a:rPr lang="lv-LV" sz="1800" b="0" i="1" dirty="0">
                <a:effectLst/>
                <a:ea typeface="Calibri" panose="020F0502020204030204" pitchFamily="34" charset="0"/>
              </a:rPr>
              <a:t>Cockerham</a:t>
            </a:r>
            <a:r>
              <a:rPr lang="lv-LV" sz="1800" b="0" dirty="0">
                <a:effectLst/>
                <a:ea typeface="Calibri" panose="020F0502020204030204" pitchFamily="34" charset="0"/>
              </a:rPr>
              <a:t>, 2014). </a:t>
            </a:r>
            <a:br>
              <a:rPr lang="lv-LV" sz="1800" b="0" dirty="0">
                <a:effectLst/>
                <a:ea typeface="Calibri" panose="020F0502020204030204" pitchFamily="34" charset="0"/>
              </a:rPr>
            </a:br>
            <a:r>
              <a:rPr lang="en-US" sz="1800" b="0" dirty="0" err="1">
                <a:ea typeface="Calibri" panose="020F0502020204030204" pitchFamily="34" charset="0"/>
              </a:rPr>
              <a:t>Preventīva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veselības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uzvedība</a:t>
            </a:r>
            <a:r>
              <a:rPr lang="en-US" sz="1800" b="0" dirty="0">
                <a:ea typeface="Calibri" panose="020F0502020204030204" pitchFamily="34" charset="0"/>
              </a:rPr>
              <a:t> COVID-19</a:t>
            </a:r>
            <a:r>
              <a:rPr lang="lv-LV" sz="1800" b="0" dirty="0">
                <a:ea typeface="Calibri" panose="020F0502020204030204" pitchFamily="34" charset="0"/>
              </a:rPr>
              <a:t> laikā </a:t>
            </a:r>
            <a:r>
              <a:rPr lang="en-US" sz="1800" b="0" dirty="0" err="1">
                <a:ea typeface="Calibri" panose="020F0502020204030204" pitchFamily="34" charset="0"/>
              </a:rPr>
              <a:t>izpaužas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kā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sociālā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distancēšanās</a:t>
            </a:r>
            <a:r>
              <a:rPr lang="en-US" sz="1800" b="0" dirty="0">
                <a:ea typeface="Calibri" panose="020F0502020204030204" pitchFamily="34" charset="0"/>
              </a:rPr>
              <a:t>, </a:t>
            </a:r>
            <a:r>
              <a:rPr lang="en-US" sz="1800" b="0" dirty="0" err="1">
                <a:ea typeface="Calibri" panose="020F0502020204030204" pitchFamily="34" charset="0"/>
              </a:rPr>
              <a:t>higiēnas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piesardzības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pasākumu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ievērošana</a:t>
            </a:r>
            <a:r>
              <a:rPr lang="en-US" sz="1800" b="0" dirty="0">
                <a:ea typeface="Calibri" panose="020F0502020204030204" pitchFamily="34" charset="0"/>
              </a:rPr>
              <a:t> un </a:t>
            </a:r>
            <a:r>
              <a:rPr lang="en-US" sz="1800" b="0" dirty="0" err="1">
                <a:ea typeface="Calibri" panose="020F0502020204030204" pitchFamily="34" charset="0"/>
              </a:rPr>
              <a:t>vakcinēšanās</a:t>
            </a:r>
            <a:r>
              <a:rPr lang="en-US" sz="1800" b="0" dirty="0">
                <a:ea typeface="Calibri" panose="020F0502020204030204" pitchFamily="34" charset="0"/>
              </a:rPr>
              <a:t> </a:t>
            </a:r>
            <a:r>
              <a:rPr lang="en-US" sz="1800" b="0" dirty="0" err="1">
                <a:ea typeface="Calibri" panose="020F0502020204030204" pitchFamily="34" charset="0"/>
              </a:rPr>
              <a:t>pret</a:t>
            </a:r>
            <a:r>
              <a:rPr lang="en-US" sz="1800" b="0" dirty="0">
                <a:ea typeface="Calibri" panose="020F0502020204030204" pitchFamily="34" charset="0"/>
              </a:rPr>
              <a:t> COVID-19 (</a:t>
            </a:r>
            <a:r>
              <a:rPr lang="lv-LV" sz="1800" b="0" i="1" dirty="0">
                <a:ea typeface="Calibri" panose="020F0502020204030204" pitchFamily="34" charset="0"/>
              </a:rPr>
              <a:t>WHO</a:t>
            </a:r>
            <a:r>
              <a:rPr lang="en-US" sz="1800" b="0" dirty="0">
                <a:ea typeface="Calibri" panose="020F0502020204030204" pitchFamily="34" charset="0"/>
              </a:rPr>
              <a:t>, 2022</a:t>
            </a:r>
            <a:r>
              <a:rPr lang="lv-LV" sz="1800" b="0" dirty="0">
                <a:ea typeface="Calibri" panose="020F0502020204030204" pitchFamily="34" charset="0"/>
              </a:rPr>
              <a:t>).</a:t>
            </a:r>
            <a:endParaRPr lang="en-US" sz="1800" b="0" dirty="0">
              <a:ea typeface="Calibri" panose="020F0502020204030204" pitchFamily="34" charset="0"/>
            </a:endParaRP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44393" y="5870217"/>
            <a:ext cx="6311387" cy="594438"/>
          </a:xfrm>
        </p:spPr>
        <p:txBody>
          <a:bodyPr>
            <a:normAutofit/>
          </a:bodyPr>
          <a:lstStyle/>
          <a:p>
            <a:r>
              <a:rPr lang="lv-LV" sz="1700" b="0" dirty="0">
                <a:solidFill>
                  <a:schemeClr val="bg1">
                    <a:lumMod val="75000"/>
                  </a:schemeClr>
                </a:solidFill>
              </a:rPr>
              <a:t> Otterbring &amp; Festila, 2022; Smith et al., 2022; Castellano-Tejedor, Torres-Serrano &amp; Cencerrado, 2022; Surina et al., 2022</a:t>
            </a:r>
            <a:endParaRPr lang="en-US" sz="1700" b="0" dirty="0">
              <a:solidFill>
                <a:schemeClr val="bg1">
                  <a:lumMod val="75000"/>
                </a:schemeClr>
              </a:solidFill>
            </a:endParaRPr>
          </a:p>
          <a:p>
            <a:endParaRPr lang="lv-LV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FE290-B03B-B1F1-2FD4-0D18A27C345B}"/>
              </a:ext>
            </a:extLst>
          </p:cNvPr>
          <p:cNvSpPr/>
          <p:nvPr/>
        </p:nvSpPr>
        <p:spPr>
          <a:xfrm>
            <a:off x="1037166" y="3048001"/>
            <a:ext cx="3880273" cy="2381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pandēmijas laikā izteikti aktualizējušies jautājumi par preventīvo veselības uzvedību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5F047-C112-6583-6A01-14BC85179FD9}"/>
              </a:ext>
            </a:extLst>
          </p:cNvPr>
          <p:cNvSpPr/>
          <p:nvPr/>
        </p:nvSpPr>
        <p:spPr>
          <a:xfrm>
            <a:off x="5575508" y="3048002"/>
            <a:ext cx="3880272" cy="23565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mazinātu draudus sabiedrībai, ir būtiski izprast faktorus, kas veicina Latvijas iedzīvotāju preventīvo uzvedību, taču Latvijā šādu pētījumu ir maz</a:t>
            </a:r>
            <a:endPara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7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Pētījuma mērķis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136" y="1867538"/>
            <a:ext cx="8623042" cy="2007219"/>
          </a:xfrm>
        </p:spPr>
        <p:txBody>
          <a:bodyPr>
            <a:normAutofit/>
          </a:bodyPr>
          <a:lstStyle/>
          <a:p>
            <a:r>
              <a:rPr lang="lv-LV" sz="2500" dirty="0"/>
              <a:t>I</a:t>
            </a:r>
            <a:r>
              <a:rPr lang="lv-LV" sz="2500" kern="1200" dirty="0"/>
              <a:t>zpētīt COVID-19 preventīvo veselības uzvedības raksturojumu dažādās Latvijas sociāldemogrāfiskajās grupās un noteikt preventīvo veselības uzvedību prognostiskos faktorus Latvijas iedzīvotāju izlasē.</a:t>
            </a:r>
          </a:p>
          <a:p>
            <a:endParaRPr lang="lv-LV" sz="2500" dirty="0"/>
          </a:p>
        </p:txBody>
      </p:sp>
      <p:pic>
        <p:nvPicPr>
          <p:cNvPr id="10" name="Graphic 9" descr="Bullseye outline">
            <a:extLst>
              <a:ext uri="{FF2B5EF4-FFF2-40B4-BE49-F238E27FC236}">
                <a16:creationId xmlns:a16="http://schemas.microsoft.com/office/drawing/2014/main" id="{C0D70693-7713-00FC-8905-52DA1CC32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3114040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Teorētiskā koncepcija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560" y="1278256"/>
            <a:ext cx="9834880" cy="2007219"/>
          </a:xfrm>
        </p:spPr>
        <p:txBody>
          <a:bodyPr>
            <a:normAutofit/>
          </a:bodyPr>
          <a:lstStyle/>
          <a:p>
            <a:r>
              <a:rPr lang="lv-LV" sz="2500" kern="1200" dirty="0"/>
              <a:t>Veselības pārliecības modelis</a:t>
            </a:r>
          </a:p>
          <a:p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(The Health Belief Model, Becker et al., 1977, Fathian-Dastgerdi et al.;2021;</a:t>
            </a:r>
            <a:b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Jose et al.,2021)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lv-LV" sz="20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endParaRPr lang="lv-LV" sz="2500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E75F8B6-5175-384F-4CC1-6B4A33E82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9" t="30082" r="14848" b="15447"/>
          <a:stretch/>
        </p:blipFill>
        <p:spPr>
          <a:xfrm>
            <a:off x="1852253" y="2214881"/>
            <a:ext cx="7493619" cy="37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Teorētiskā koncepcija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975" y="1196976"/>
            <a:ext cx="8909825" cy="2191214"/>
          </a:xfrm>
        </p:spPr>
        <p:txBody>
          <a:bodyPr>
            <a:normAutofit/>
          </a:bodyPr>
          <a:lstStyle/>
          <a:p>
            <a:r>
              <a:rPr lang="lv-LV" sz="2500" kern="1200" dirty="0"/>
              <a:t>Aizsardzības motivācijas teorija</a:t>
            </a:r>
            <a:br>
              <a:rPr lang="lv-LV" sz="2500" kern="1200" dirty="0"/>
            </a:b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(The Protection Motivation Theory, Rogers, 1983;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Surina et a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l., 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2021;</a:t>
            </a:r>
            <a:r>
              <a:rPr lang="lv-LV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Rad et al., 2021)</a:t>
            </a:r>
            <a:br>
              <a:rPr lang="en-US" sz="16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endParaRPr lang="lv-LV" sz="2500" kern="1200" dirty="0"/>
          </a:p>
          <a:p>
            <a:endParaRPr lang="lv-LV" sz="2500" dirty="0"/>
          </a:p>
        </p:txBody>
      </p:sp>
      <p:pic>
        <p:nvPicPr>
          <p:cNvPr id="6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16ADAE3E-73E5-6D54-4457-059EEC5BF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30569" r="7530" b="16098"/>
          <a:stretch/>
        </p:blipFill>
        <p:spPr>
          <a:xfrm>
            <a:off x="735979" y="2174412"/>
            <a:ext cx="8909825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Teorētiskā koncepcija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299118"/>
            <a:ext cx="8455774" cy="2007219"/>
          </a:xfrm>
        </p:spPr>
        <p:txBody>
          <a:bodyPr>
            <a:normAutofit/>
          </a:bodyPr>
          <a:lstStyle/>
          <a:p>
            <a:r>
              <a:rPr lang="lv-LV" sz="2500" kern="1200" dirty="0"/>
              <a:t>Integratīvais modelis preventīvās veselības uzvedības raksturojumam</a:t>
            </a:r>
          </a:p>
          <a:p>
            <a:endParaRPr lang="lv-LV" sz="25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547B165-E002-84FE-F649-279695884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19188" r="34238" b="13332"/>
          <a:stretch/>
        </p:blipFill>
        <p:spPr>
          <a:xfrm>
            <a:off x="2680010" y="2124230"/>
            <a:ext cx="6388995" cy="3744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85644-57C7-F012-5D35-1B330F303645}"/>
              </a:ext>
            </a:extLst>
          </p:cNvPr>
          <p:cNvSpPr txBox="1"/>
          <p:nvPr/>
        </p:nvSpPr>
        <p:spPr>
          <a:xfrm>
            <a:off x="3192312" y="6080348"/>
            <a:ext cx="5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Yildirim et al., 2021; Anaki &amp; Sergay, 2021; Castellano-Tejedor, Torres-Serrano &amp; Cencerrado, 2022; Surina et al., 2022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7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Metode: Izlase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421781"/>
            <a:ext cx="8455774" cy="2007219"/>
          </a:xfrm>
        </p:spPr>
        <p:txBody>
          <a:bodyPr>
            <a:normAutofit/>
          </a:bodyPr>
          <a:lstStyle/>
          <a:p>
            <a:r>
              <a:rPr lang="lv-LV" sz="2500" dirty="0"/>
              <a:t>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8EF800D-DB80-8D76-C4C5-507B5745B04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226252"/>
              </p:ext>
            </p:extLst>
          </p:nvPr>
        </p:nvGraphicFramePr>
        <p:xfrm>
          <a:off x="597261" y="501805"/>
          <a:ext cx="8914729" cy="493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1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66BB8688-1AB8-4FBA-9AE2-F6A6F74A47AB}"/>
    </a:ext>
  </a:extLst>
</a:theme>
</file>

<file path=ppt/theme/theme2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0F3F74F1-9563-47F7-A1F5-3BDCB0BD86A4}"/>
    </a:ext>
  </a:extLst>
</a:theme>
</file>

<file path=ppt/theme/theme3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A5A69632-74E6-4C46-B771-9F0CBD7668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BCA2FFECB18E6448B789CD9930E2AFC" ma:contentTypeVersion="15" ma:contentTypeDescription="Izveidot jaunu dokumentu." ma:contentTypeScope="" ma:versionID="272abcdc5718c727e499b6bfa514b3e6">
  <xsd:schema xmlns:xsd="http://www.w3.org/2001/XMLSchema" xmlns:xs="http://www.w3.org/2001/XMLSchema" xmlns:p="http://schemas.microsoft.com/office/2006/metadata/properties" xmlns:ns2="e3cbc38f-3bd0-4c8a-9fca-8dc1c7c662d7" xmlns:ns3="c6ee3ec1-71e2-4c81-aee9-9f72e5770204" targetNamespace="http://schemas.microsoft.com/office/2006/metadata/properties" ma:root="true" ma:fieldsID="4378346c854a4d943c1588f164098d8d" ns2:_="" ns3:_="">
    <xsd:import namespace="e3cbc38f-3bd0-4c8a-9fca-8dc1c7c662d7"/>
    <xsd:import namespace="c6ee3ec1-71e2-4c81-aee9-9f72e5770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bc38f-3bd0-4c8a-9fca-8dc1c7c66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e3ec1-71e2-4c81-aee9-9f72e5770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fa3bbd3-0c70-482d-bbd6-fd5bb34fb9e6}" ma:internalName="TaxCatchAll" ma:showField="CatchAllData" ma:web="c6ee3ec1-71e2-4c81-aee9-9f72e57702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ee3ec1-71e2-4c81-aee9-9f72e5770204" xsi:nil="true"/>
    <lcf76f155ced4ddcb4097134ff3c332f xmlns="e3cbc38f-3bd0-4c8a-9fca-8dc1c7c662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CACB99-85F5-4F02-BE61-ED25FA7BFAAB}"/>
</file>

<file path=customXml/itemProps2.xml><?xml version="1.0" encoding="utf-8"?>
<ds:datastoreItem xmlns:ds="http://schemas.openxmlformats.org/officeDocument/2006/customXml" ds:itemID="{305A4C86-F976-4EDE-AA8A-52A18F0C386D}"/>
</file>

<file path=customXml/itemProps3.xml><?xml version="1.0" encoding="utf-8"?>
<ds:datastoreItem xmlns:ds="http://schemas.openxmlformats.org/officeDocument/2006/customXml" ds:itemID="{E015BAAE-F07E-43E4-8FF6-3EEC74B7C8CB}"/>
</file>

<file path=docProps/app.xml><?xml version="1.0" encoding="utf-8"?>
<Properties xmlns="http://schemas.openxmlformats.org/officeDocument/2006/extended-properties" xmlns:vt="http://schemas.openxmlformats.org/officeDocument/2006/docPropsVTypes">
  <Template>red_prezentacijaspamatnelv_16_9</Template>
  <TotalTime>0</TotalTime>
  <Words>2257</Words>
  <Application>Microsoft Office PowerPoint</Application>
  <PresentationFormat>Widescreen</PresentationFormat>
  <Paragraphs>348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IEVADS</vt:lpstr>
      <vt:lpstr>SATURS</vt:lpstr>
      <vt:lpstr>NOBEIGUMS</vt:lpstr>
      <vt:lpstr>Latvijas iedzīvotāju preventīvo veselības uzvedību prognozējošie faktori COVID-19 pandēmijas otrā viļņa laikā</vt:lpstr>
      <vt:lpstr> </vt:lpstr>
      <vt:lpstr> Saturs</vt:lpstr>
      <vt:lpstr>Pētījuma aktualitāte un problēma</vt:lpstr>
      <vt:lpstr> Pētījuma mērķis</vt:lpstr>
      <vt:lpstr> Teorētiskā koncepcija</vt:lpstr>
      <vt:lpstr> Teorētiskā koncepcija</vt:lpstr>
      <vt:lpstr> Teorētiskā koncepcija</vt:lpstr>
      <vt:lpstr> Metode: Izlase </vt:lpstr>
      <vt:lpstr> Metode: Instrumentārijs </vt:lpstr>
      <vt:lpstr> Metode: Procedūra </vt:lpstr>
      <vt:lpstr>Rezultāti</vt:lpstr>
      <vt:lpstr>Rezultāti</vt:lpstr>
      <vt:lpstr>Rezultāti</vt:lpstr>
      <vt:lpstr>Rezultāti</vt:lpstr>
      <vt:lpstr>Rezultāti</vt:lpstr>
      <vt:lpstr>Rezultāti</vt:lpstr>
      <vt:lpstr>Ierobežojumi</vt:lpstr>
      <vt:lpstr>Secinājumi</vt:lpstr>
      <vt:lpstr>Priekšlikumi</vt:lpstr>
      <vt:lpstr>Izmantotā literatūra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iedzīvotāju preventīvo veselības uzvedību prognozējošie faktori COVID-19 pandēmijas otrā viļņa laikā</dc:title>
  <dc:creator>Katrīna Kazaka</dc:creator>
  <cp:lastModifiedBy>lektor aud</cp:lastModifiedBy>
  <cp:revision>15</cp:revision>
  <dcterms:created xsi:type="dcterms:W3CDTF">2023-04-10T11:18:52Z</dcterms:created>
  <dcterms:modified xsi:type="dcterms:W3CDTF">2023-04-18T13:03:41Z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0x0101001BCA2FFECB18E6448B789CD9930E2AFC</vt:lpwstr>
  </property>
</Properties>
</file>