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16"/>
  </p:notesMasterIdLst>
  <p:sldIdLst>
    <p:sldId id="264" r:id="rId4"/>
    <p:sldId id="265" r:id="rId5"/>
    <p:sldId id="271" r:id="rId6"/>
    <p:sldId id="266" r:id="rId7"/>
    <p:sldId id="288" r:id="rId8"/>
    <p:sldId id="276" r:id="rId9"/>
    <p:sldId id="281" r:id="rId10"/>
    <p:sldId id="277" r:id="rId11"/>
    <p:sldId id="287" r:id="rId12"/>
    <p:sldId id="274" r:id="rId13"/>
    <p:sldId id="27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  <a:srgbClr val="FFFFFF"/>
    <a:srgbClr val="58595B"/>
    <a:srgbClr val="7F7F7F"/>
    <a:srgbClr val="8E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69116" autoAdjust="0"/>
  </p:normalViewPr>
  <p:slideViewPr>
    <p:cSldViewPr snapToGrid="0" showGuides="1">
      <p:cViewPr varScale="1">
        <p:scale>
          <a:sx n="110" d="100"/>
          <a:sy n="110" d="100"/>
        </p:scale>
        <p:origin x="55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F9EEC-97BD-44EB-B8D6-B6EC118126F9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AF575-867E-4150-AEA4-057D409DA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15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Labdien</a:t>
            </a:r>
            <a:r>
              <a:rPr lang="en-GB" dirty="0"/>
              <a:t> </a:t>
            </a:r>
            <a:r>
              <a:rPr lang="en-GB" dirty="0" err="1"/>
              <a:t>visiem</a:t>
            </a:r>
            <a:r>
              <a:rPr lang="en-GB" dirty="0"/>
              <a:t> </a:t>
            </a:r>
            <a:r>
              <a:rPr lang="en-GB" dirty="0" err="1"/>
              <a:t>klātesošajiem</a:t>
            </a:r>
            <a:r>
              <a:rPr lang="en-GB" dirty="0"/>
              <a:t>!</a:t>
            </a:r>
          </a:p>
          <a:p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pateicību</a:t>
            </a:r>
            <a:r>
              <a:rPr lang="en-GB" dirty="0"/>
              <a:t> </a:t>
            </a:r>
            <a:r>
              <a:rPr lang="en-GB" dirty="0" err="1"/>
              <a:t>konferences</a:t>
            </a:r>
            <a:r>
              <a:rPr lang="en-GB" dirty="0"/>
              <a:t> </a:t>
            </a:r>
            <a:r>
              <a:rPr lang="en-GB" dirty="0" err="1"/>
              <a:t>organizētājiem</a:t>
            </a:r>
            <a:r>
              <a:rPr lang="en-GB" dirty="0"/>
              <a:t> un </a:t>
            </a:r>
            <a:r>
              <a:rPr lang="en-GB" dirty="0" err="1"/>
              <a:t>sekcijas</a:t>
            </a:r>
            <a:r>
              <a:rPr lang="en-GB" dirty="0"/>
              <a:t> </a:t>
            </a:r>
            <a:r>
              <a:rPr lang="en-GB" dirty="0" err="1"/>
              <a:t>vadītājām</a:t>
            </a:r>
            <a:r>
              <a:rPr lang="en-GB" dirty="0"/>
              <a:t>, </a:t>
            </a:r>
            <a:r>
              <a:rPr lang="en-GB" dirty="0" err="1"/>
              <a:t>šobrīd</a:t>
            </a:r>
            <a:r>
              <a:rPr lang="en-GB" dirty="0"/>
              <a:t> </a:t>
            </a:r>
            <a:r>
              <a:rPr lang="en-GB" dirty="0" err="1"/>
              <a:t>vēlos</a:t>
            </a:r>
            <a:r>
              <a:rPr lang="en-GB" dirty="0"/>
              <a:t> </a:t>
            </a:r>
            <a:r>
              <a:rPr lang="en-GB" dirty="0" err="1"/>
              <a:t>Jums</a:t>
            </a:r>
            <a:r>
              <a:rPr lang="en-GB" dirty="0"/>
              <a:t> </a:t>
            </a:r>
            <a:r>
              <a:rPr lang="en-GB" dirty="0" err="1"/>
              <a:t>pastāstīt</a:t>
            </a:r>
            <a:r>
              <a:rPr lang="en-GB" dirty="0"/>
              <a:t> par RSU </a:t>
            </a:r>
            <a:r>
              <a:rPr lang="en-GB" dirty="0" err="1"/>
              <a:t>Psiholoģijas</a:t>
            </a:r>
            <a:r>
              <a:rPr lang="en-GB" dirty="0"/>
              <a:t> </a:t>
            </a:r>
            <a:r>
              <a:rPr lang="en-GB" dirty="0" err="1"/>
              <a:t>laboratorijas</a:t>
            </a:r>
            <a:r>
              <a:rPr lang="en-GB" dirty="0"/>
              <a:t> </a:t>
            </a:r>
            <a:r>
              <a:rPr lang="en-GB" dirty="0" err="1"/>
              <a:t>izveidoto</a:t>
            </a:r>
            <a:r>
              <a:rPr lang="en-GB" dirty="0"/>
              <a:t> </a:t>
            </a:r>
            <a:r>
              <a:rPr lang="en-GB" dirty="0" err="1"/>
              <a:t>Testu</a:t>
            </a:r>
            <a:r>
              <a:rPr lang="en-GB" dirty="0"/>
              <a:t> un </a:t>
            </a:r>
            <a:r>
              <a:rPr lang="en-GB" dirty="0" err="1"/>
              <a:t>aptauju</a:t>
            </a:r>
            <a:r>
              <a:rPr lang="en-GB" dirty="0"/>
              <a:t> </a:t>
            </a:r>
            <a:r>
              <a:rPr lang="en-GB" dirty="0" err="1"/>
              <a:t>reģistru</a:t>
            </a:r>
            <a:endParaRPr lang="en-GB" dirty="0"/>
          </a:p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AF575-867E-4150-AEA4-057D409DA8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51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sevi</a:t>
            </a:r>
            <a:r>
              <a:rPr lang="en-GB" dirty="0"/>
              <a:t> </a:t>
            </a:r>
            <a:r>
              <a:rPr lang="en-GB" dirty="0" err="1"/>
              <a:t>interesējošu</a:t>
            </a:r>
            <a:r>
              <a:rPr lang="en-GB" dirty="0"/>
              <a:t> instrument </a:t>
            </a:r>
            <a:r>
              <a:rPr lang="en-GB" dirty="0" err="1"/>
              <a:t>reģistrā</a:t>
            </a:r>
            <a:r>
              <a:rPr lang="en-GB" dirty="0"/>
              <a:t> </a:t>
            </a:r>
            <a:r>
              <a:rPr lang="en-GB" dirty="0" err="1"/>
              <a:t>neesat</a:t>
            </a:r>
            <a:r>
              <a:rPr lang="en-GB" dirty="0"/>
              <a:t> </a:t>
            </a:r>
            <a:r>
              <a:rPr lang="en-GB" dirty="0" err="1"/>
              <a:t>atraduši</a:t>
            </a:r>
            <a:r>
              <a:rPr lang="en-GB" dirty="0"/>
              <a:t>, un </a:t>
            </a:r>
            <a:r>
              <a:rPr lang="en-GB" dirty="0" err="1"/>
              <a:t>tas</a:t>
            </a:r>
            <a:r>
              <a:rPr lang="en-GB" dirty="0"/>
              <a:t> nav </a:t>
            </a:r>
            <a:r>
              <a:rPr lang="en-GB" dirty="0" err="1"/>
              <a:t>pieejams</a:t>
            </a:r>
            <a:r>
              <a:rPr lang="en-GB" dirty="0"/>
              <a:t> </a:t>
            </a:r>
            <a:r>
              <a:rPr lang="en-GB" dirty="0" err="1"/>
              <a:t>arī</a:t>
            </a:r>
            <a:r>
              <a:rPr lang="en-GB" dirty="0"/>
              <a:t> </a:t>
            </a:r>
            <a:r>
              <a:rPr lang="en-GB" dirty="0" err="1"/>
              <a:t>citur</a:t>
            </a:r>
            <a:r>
              <a:rPr lang="en-GB" dirty="0"/>
              <a:t> </a:t>
            </a:r>
            <a:r>
              <a:rPr lang="en-GB" dirty="0" err="1"/>
              <a:t>Latvijā</a:t>
            </a:r>
            <a:r>
              <a:rPr lang="en-GB" dirty="0"/>
              <a:t>, </a:t>
            </a:r>
            <a:r>
              <a:rPr lang="en-GB" dirty="0" err="1"/>
              <a:t>Psiholoģijas</a:t>
            </a:r>
            <a:r>
              <a:rPr lang="en-GB" dirty="0"/>
              <a:t> </a:t>
            </a:r>
            <a:r>
              <a:rPr lang="en-GB" dirty="0" err="1"/>
              <a:t>laboratorija</a:t>
            </a:r>
            <a:r>
              <a:rPr lang="en-GB" dirty="0"/>
              <a:t> </a:t>
            </a:r>
            <a:r>
              <a:rPr lang="en-GB" dirty="0" err="1"/>
              <a:t>sniedz</a:t>
            </a:r>
            <a:r>
              <a:rPr lang="en-GB" dirty="0"/>
              <a:t> </a:t>
            </a:r>
            <a:r>
              <a:rPr lang="en-GB" dirty="0" err="1"/>
              <a:t>konsultācijas</a:t>
            </a:r>
            <a:r>
              <a:rPr lang="en-GB" dirty="0"/>
              <a:t> par </a:t>
            </a:r>
            <a:r>
              <a:rPr lang="en-GB" dirty="0" err="1"/>
              <a:t>testu</a:t>
            </a:r>
            <a:r>
              <a:rPr lang="en-GB" dirty="0"/>
              <a:t> un </a:t>
            </a:r>
            <a:r>
              <a:rPr lang="en-GB" dirty="0" err="1"/>
              <a:t>aptauju</a:t>
            </a:r>
            <a:r>
              <a:rPr lang="en-GB" dirty="0"/>
              <a:t> </a:t>
            </a:r>
            <a:r>
              <a:rPr lang="en-GB" dirty="0" err="1"/>
              <a:t>izstrādi</a:t>
            </a:r>
            <a:r>
              <a:rPr lang="en-GB" dirty="0"/>
              <a:t> un </a:t>
            </a:r>
            <a:r>
              <a:rPr lang="en-GB" dirty="0" err="1"/>
              <a:t>adaptēšanu</a:t>
            </a:r>
            <a:r>
              <a:rPr lang="en-GB" dirty="0"/>
              <a:t>. </a:t>
            </a:r>
            <a:r>
              <a:rPr lang="en-GB" dirty="0" err="1"/>
              <a:t>Informatīvie</a:t>
            </a:r>
            <a:r>
              <a:rPr lang="en-GB" dirty="0"/>
              <a:t> </a:t>
            </a:r>
            <a:r>
              <a:rPr lang="en-GB" dirty="0" err="1"/>
              <a:t>materiāli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arī</a:t>
            </a:r>
            <a:r>
              <a:rPr lang="en-GB" dirty="0"/>
              <a:t> </a:t>
            </a:r>
            <a:r>
              <a:rPr lang="en-GB" dirty="0" err="1"/>
              <a:t>pieejami</a:t>
            </a:r>
            <a:r>
              <a:rPr lang="en-GB" dirty="0"/>
              <a:t> </a:t>
            </a:r>
            <a:r>
              <a:rPr lang="en-GB" dirty="0" err="1"/>
              <a:t>mūsu</a:t>
            </a:r>
            <a:r>
              <a:rPr lang="en-GB" dirty="0"/>
              <a:t> </a:t>
            </a:r>
            <a:r>
              <a:rPr lang="en-GB" dirty="0" err="1"/>
              <a:t>mājaslapā</a:t>
            </a:r>
            <a:r>
              <a:rPr lang="en-GB" dirty="0"/>
              <a:t>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RSU </a:t>
            </a:r>
            <a:r>
              <a:rPr lang="en-GB" dirty="0" err="1"/>
              <a:t>Maģistrantūras</a:t>
            </a:r>
            <a:r>
              <a:rPr lang="en-GB" dirty="0"/>
              <a:t> </a:t>
            </a:r>
            <a:r>
              <a:rPr lang="en-GB" dirty="0" err="1"/>
              <a:t>studentiem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iespēja</a:t>
            </a:r>
            <a:r>
              <a:rPr lang="en-GB" dirty="0"/>
              <a:t> </a:t>
            </a:r>
            <a:r>
              <a:rPr lang="en-GB" dirty="0" err="1"/>
              <a:t>pieteikties</a:t>
            </a:r>
            <a:r>
              <a:rPr lang="en-GB" dirty="0"/>
              <a:t> </a:t>
            </a:r>
            <a:r>
              <a:rPr lang="en-GB" dirty="0" err="1"/>
              <a:t>arī</a:t>
            </a:r>
            <a:r>
              <a:rPr lang="en-GB" dirty="0"/>
              <a:t> </a:t>
            </a:r>
            <a:r>
              <a:rPr lang="en-GB" dirty="0" err="1"/>
              <a:t>Studiju</a:t>
            </a:r>
            <a:r>
              <a:rPr lang="en-GB" dirty="0"/>
              <a:t> </a:t>
            </a:r>
            <a:r>
              <a:rPr lang="en-GB" dirty="0" err="1"/>
              <a:t>kursā</a:t>
            </a:r>
            <a:r>
              <a:rPr lang="en-GB" dirty="0"/>
              <a:t> </a:t>
            </a:r>
            <a:r>
              <a:rPr lang="lv-LV" sz="1200" b="0" dirty="0">
                <a:solidFill>
                  <a:srgbClr val="58595B"/>
                </a:solidFill>
              </a:rPr>
              <a:t>“Aptauju izstrāde un adaptācija zinātniski pētnieciskā darbā”</a:t>
            </a:r>
            <a:r>
              <a:rPr lang="en-GB" sz="1200" b="0" dirty="0">
                <a:solidFill>
                  <a:srgbClr val="58595B"/>
                </a:solidFill>
              </a:rPr>
              <a:t>, </a:t>
            </a:r>
            <a:r>
              <a:rPr lang="en-GB" sz="1200" b="0" dirty="0" err="1">
                <a:solidFill>
                  <a:srgbClr val="58595B"/>
                </a:solidFill>
              </a:rPr>
              <a:t>kur</a:t>
            </a:r>
            <a:r>
              <a:rPr lang="en-GB" sz="1200" b="0" dirty="0">
                <a:solidFill>
                  <a:srgbClr val="58595B"/>
                </a:solidFill>
              </a:rPr>
              <a:t> tie var </a:t>
            </a:r>
            <a:r>
              <a:rPr lang="en-GB" sz="1200" b="0" dirty="0" err="1">
                <a:solidFill>
                  <a:srgbClr val="58595B"/>
                </a:solidFill>
              </a:rPr>
              <a:t>veikt</a:t>
            </a:r>
            <a:r>
              <a:rPr lang="en-GB" sz="1200" b="0" dirty="0">
                <a:solidFill>
                  <a:srgbClr val="58595B"/>
                </a:solidFill>
              </a:rPr>
              <a:t> </a:t>
            </a:r>
            <a:r>
              <a:rPr lang="en-GB" sz="1200" b="0" dirty="0" err="1">
                <a:solidFill>
                  <a:srgbClr val="58595B"/>
                </a:solidFill>
              </a:rPr>
              <a:t>instrumenta</a:t>
            </a:r>
            <a:r>
              <a:rPr lang="en-GB" sz="1200" b="0" dirty="0">
                <a:solidFill>
                  <a:srgbClr val="58595B"/>
                </a:solidFill>
              </a:rPr>
              <a:t> </a:t>
            </a:r>
            <a:r>
              <a:rPr lang="en-GB" sz="1200" b="0" dirty="0" err="1">
                <a:solidFill>
                  <a:srgbClr val="58595B"/>
                </a:solidFill>
              </a:rPr>
              <a:t>izstrādi</a:t>
            </a:r>
            <a:r>
              <a:rPr lang="en-GB" sz="1200" b="0" dirty="0">
                <a:solidFill>
                  <a:srgbClr val="58595B"/>
                </a:solidFill>
              </a:rPr>
              <a:t> </a:t>
            </a:r>
            <a:r>
              <a:rPr lang="en-GB" sz="1200" b="0" dirty="0" err="1">
                <a:solidFill>
                  <a:srgbClr val="58595B"/>
                </a:solidFill>
              </a:rPr>
              <a:t>vai</a:t>
            </a:r>
            <a:r>
              <a:rPr lang="en-GB" sz="1200" b="0" dirty="0">
                <a:solidFill>
                  <a:srgbClr val="58595B"/>
                </a:solidFill>
              </a:rPr>
              <a:t> </a:t>
            </a:r>
            <a:r>
              <a:rPr lang="en-GB" sz="1200" b="0" dirty="0" err="1">
                <a:solidFill>
                  <a:srgbClr val="58595B"/>
                </a:solidFill>
              </a:rPr>
              <a:t>adaptāciju</a:t>
            </a:r>
            <a:r>
              <a:rPr lang="en-GB" sz="1200" b="0" dirty="0">
                <a:solidFill>
                  <a:srgbClr val="58595B"/>
                </a:solidFill>
              </a:rPr>
              <a:t> </a:t>
            </a:r>
            <a:r>
              <a:rPr lang="en-GB" sz="1200" b="0" dirty="0" err="1">
                <a:solidFill>
                  <a:srgbClr val="58595B"/>
                </a:solidFill>
              </a:rPr>
              <a:t>ar</a:t>
            </a:r>
            <a:r>
              <a:rPr lang="en-GB" sz="1200" b="0" dirty="0">
                <a:solidFill>
                  <a:srgbClr val="58595B"/>
                </a:solidFill>
              </a:rPr>
              <a:t> </a:t>
            </a:r>
            <a:r>
              <a:rPr lang="en-GB" sz="1200" b="0" dirty="0" err="1">
                <a:solidFill>
                  <a:srgbClr val="58595B"/>
                </a:solidFill>
              </a:rPr>
              <a:t>nepieciešamo</a:t>
            </a:r>
            <a:r>
              <a:rPr lang="en-GB" sz="1200" b="0" dirty="0">
                <a:solidFill>
                  <a:srgbClr val="58595B"/>
                </a:solidFill>
              </a:rPr>
              <a:t> </a:t>
            </a:r>
            <a:r>
              <a:rPr lang="en-GB" sz="1200" b="0" dirty="0" err="1">
                <a:solidFill>
                  <a:srgbClr val="58595B"/>
                </a:solidFill>
              </a:rPr>
              <a:t>docētāja</a:t>
            </a:r>
            <a:r>
              <a:rPr lang="en-GB" sz="1200" b="0" dirty="0">
                <a:solidFill>
                  <a:srgbClr val="58595B"/>
                </a:solidFill>
              </a:rPr>
              <a:t> </a:t>
            </a:r>
            <a:r>
              <a:rPr lang="en-GB" sz="1200" b="0" dirty="0" err="1">
                <a:solidFill>
                  <a:srgbClr val="58595B"/>
                </a:solidFill>
              </a:rPr>
              <a:t>atbalstu</a:t>
            </a:r>
            <a:r>
              <a:rPr lang="en-GB" sz="1200" b="0" dirty="0">
                <a:solidFill>
                  <a:srgbClr val="58595B"/>
                </a:solidFill>
              </a:rPr>
              <a:t>.</a:t>
            </a:r>
            <a:endParaRPr lang="lv-LV" sz="1200" b="0" dirty="0">
              <a:solidFill>
                <a:srgbClr val="58595B"/>
              </a:solidFill>
            </a:endParaRPr>
          </a:p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A36BF-8E89-4353-AFA5-86F26AD92BF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58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Vairāk</a:t>
            </a:r>
            <a:r>
              <a:rPr lang="en-GB" dirty="0"/>
              <a:t> </a:t>
            </a:r>
            <a:r>
              <a:rPr lang="en-GB" dirty="0" err="1"/>
              <a:t>informācijas</a:t>
            </a:r>
            <a:r>
              <a:rPr lang="en-GB" dirty="0"/>
              <a:t> </a:t>
            </a:r>
            <a:r>
              <a:rPr lang="en-GB" dirty="0" err="1"/>
              <a:t>rosinu</a:t>
            </a:r>
            <a:r>
              <a:rPr lang="en-GB" dirty="0"/>
              <a:t> </a:t>
            </a:r>
            <a:r>
              <a:rPr lang="en-GB" dirty="0" err="1"/>
              <a:t>meklēt</a:t>
            </a:r>
            <a:r>
              <a:rPr lang="en-GB" dirty="0"/>
              <a:t> </a:t>
            </a:r>
            <a:r>
              <a:rPr lang="en-GB" dirty="0" err="1"/>
              <a:t>mūsu</a:t>
            </a:r>
            <a:r>
              <a:rPr lang="en-GB" dirty="0"/>
              <a:t> </a:t>
            </a:r>
            <a:r>
              <a:rPr lang="en-GB" dirty="0" err="1"/>
              <a:t>mājaslapā</a:t>
            </a:r>
            <a:r>
              <a:rPr lang="en-GB" dirty="0"/>
              <a:t>,</a:t>
            </a:r>
          </a:p>
          <a:p>
            <a:endParaRPr lang="en-GB" dirty="0"/>
          </a:p>
          <a:p>
            <a:r>
              <a:rPr lang="en-GB" dirty="0"/>
              <a:t>Vai </a:t>
            </a:r>
            <a:r>
              <a:rPr lang="en-GB" dirty="0" err="1"/>
              <a:t>neskaidrību</a:t>
            </a:r>
            <a:r>
              <a:rPr lang="en-GB" dirty="0"/>
              <a:t> </a:t>
            </a:r>
            <a:r>
              <a:rPr lang="en-GB" dirty="0" err="1"/>
              <a:t>gadījumā</a:t>
            </a:r>
            <a:r>
              <a:rPr lang="en-GB" dirty="0"/>
              <a:t> </a:t>
            </a:r>
            <a:r>
              <a:rPr lang="en-GB" dirty="0" err="1"/>
              <a:t>rakstīt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tar@rsu.lv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Priecāsimies</a:t>
            </a:r>
            <a:r>
              <a:rPr lang="en-GB" dirty="0"/>
              <a:t> </a:t>
            </a:r>
            <a:r>
              <a:rPr lang="en-GB" dirty="0" err="1"/>
              <a:t>jums</a:t>
            </a:r>
            <a:r>
              <a:rPr lang="en-GB" dirty="0"/>
              <a:t> </a:t>
            </a:r>
            <a:r>
              <a:rPr lang="en-GB" dirty="0" err="1"/>
              <a:t>palīdzēt</a:t>
            </a:r>
            <a:r>
              <a:rPr lang="en-GB" dirty="0"/>
              <a:t>!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D0CF-3468-4E39-B8BD-F685A3DEAE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69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RSU </a:t>
            </a:r>
            <a:r>
              <a:rPr lang="en-GB" dirty="0" err="1"/>
              <a:t>Psiholoģijas</a:t>
            </a:r>
            <a:r>
              <a:rPr lang="en-GB" dirty="0"/>
              <a:t> </a:t>
            </a:r>
            <a:r>
              <a:rPr lang="en-GB" dirty="0" err="1"/>
              <a:t>laboratorijas</a:t>
            </a:r>
            <a:r>
              <a:rPr lang="en-GB" dirty="0"/>
              <a:t> </a:t>
            </a:r>
            <a:r>
              <a:rPr lang="en-GB" dirty="0" err="1"/>
              <a:t>testu</a:t>
            </a:r>
            <a:r>
              <a:rPr lang="en-GB" dirty="0"/>
              <a:t> un </a:t>
            </a:r>
            <a:r>
              <a:rPr lang="en-GB" dirty="0" err="1"/>
              <a:t>aptauju</a:t>
            </a:r>
            <a:r>
              <a:rPr lang="en-GB" dirty="0"/>
              <a:t> </a:t>
            </a:r>
            <a:r>
              <a:rPr lang="en-GB" dirty="0" err="1"/>
              <a:t>reģistrs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sistematizēta</a:t>
            </a:r>
            <a:r>
              <a:rPr lang="en-GB" dirty="0"/>
              <a:t> </a:t>
            </a:r>
            <a:r>
              <a:rPr lang="en-GB" dirty="0" err="1"/>
              <a:t>testu</a:t>
            </a:r>
            <a:r>
              <a:rPr lang="en-GB" dirty="0"/>
              <a:t> un </a:t>
            </a:r>
            <a:r>
              <a:rPr lang="en-GB" dirty="0" err="1"/>
              <a:t>aptauju</a:t>
            </a:r>
            <a:r>
              <a:rPr lang="en-GB" dirty="0"/>
              <a:t> </a:t>
            </a:r>
            <a:r>
              <a:rPr lang="en-GB" dirty="0" err="1"/>
              <a:t>datubāze</a:t>
            </a:r>
            <a:r>
              <a:rPr lang="en-GB" dirty="0"/>
              <a:t>, </a:t>
            </a:r>
            <a:r>
              <a:rPr lang="en-GB" dirty="0" err="1"/>
              <a:t>kurā</a:t>
            </a:r>
            <a:r>
              <a:rPr lang="en-GB" dirty="0"/>
              <a:t> </a:t>
            </a:r>
            <a:r>
              <a:rPr lang="en-GB" dirty="0" err="1"/>
              <a:t>pieejami</a:t>
            </a:r>
            <a:r>
              <a:rPr lang="en-GB" dirty="0"/>
              <a:t> </a:t>
            </a:r>
            <a:r>
              <a:rPr lang="en-GB" dirty="0" err="1"/>
              <a:t>dažādi</a:t>
            </a:r>
            <a:r>
              <a:rPr lang="en-GB" dirty="0"/>
              <a:t> RSU </a:t>
            </a:r>
            <a:r>
              <a:rPr lang="en-GB" dirty="0" err="1"/>
              <a:t>izveidoti</a:t>
            </a:r>
            <a:r>
              <a:rPr lang="en-GB" dirty="0"/>
              <a:t> un </a:t>
            </a:r>
            <a:r>
              <a:rPr lang="en-GB" dirty="0" err="1"/>
              <a:t>adaptēti</a:t>
            </a:r>
            <a:r>
              <a:rPr lang="en-GB" dirty="0"/>
              <a:t> </a:t>
            </a:r>
            <a:r>
              <a:rPr lang="en-GB" dirty="0" err="1"/>
              <a:t>instrumenti</a:t>
            </a:r>
            <a:r>
              <a:rPr lang="en-GB" dirty="0"/>
              <a:t> </a:t>
            </a:r>
            <a:r>
              <a:rPr lang="en-GB" dirty="0" err="1"/>
              <a:t>pētniecībai</a:t>
            </a:r>
            <a:r>
              <a:rPr lang="en-GB" dirty="0"/>
              <a:t>.#</a:t>
            </a:r>
          </a:p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AF575-867E-4150-AEA4-057D409DA8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4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Reģistrs</a:t>
            </a:r>
            <a:r>
              <a:rPr lang="en-GB" dirty="0"/>
              <a:t> </a:t>
            </a:r>
            <a:r>
              <a:rPr lang="en-GB" dirty="0" err="1"/>
              <a:t>sniedz</a:t>
            </a:r>
            <a:r>
              <a:rPr lang="en-GB" dirty="0"/>
              <a:t> </a:t>
            </a:r>
            <a:r>
              <a:rPr lang="en-GB" dirty="0" err="1"/>
              <a:t>informāciju</a:t>
            </a:r>
            <a:r>
              <a:rPr lang="en-GB" dirty="0"/>
              <a:t> par instrument </a:t>
            </a:r>
            <a:r>
              <a:rPr lang="en-GB" dirty="0" err="1"/>
              <a:t>pieejamību</a:t>
            </a:r>
            <a:r>
              <a:rPr lang="en-GB" dirty="0"/>
              <a:t>, to </a:t>
            </a:r>
            <a:r>
              <a:rPr lang="en-GB" dirty="0" err="1"/>
              <a:t>lietošanas</a:t>
            </a:r>
            <a:r>
              <a:rPr lang="en-GB" dirty="0"/>
              <a:t> </a:t>
            </a:r>
            <a:r>
              <a:rPr lang="en-GB" dirty="0" err="1"/>
              <a:t>nosacījumiem</a:t>
            </a:r>
            <a:r>
              <a:rPr lang="en-GB" dirty="0"/>
              <a:t>, un </a:t>
            </a:r>
            <a:r>
              <a:rPr lang="en-GB" dirty="0" err="1"/>
              <a:t>pieejamiem</a:t>
            </a:r>
            <a:r>
              <a:rPr lang="en-GB" dirty="0"/>
              <a:t> </a:t>
            </a:r>
            <a:r>
              <a:rPr lang="en-GB" dirty="0" err="1"/>
              <a:t>psihometriskajiem</a:t>
            </a:r>
            <a:r>
              <a:rPr lang="en-GB" dirty="0"/>
              <a:t> </a:t>
            </a:r>
            <a:r>
              <a:rPr lang="en-GB" dirty="0" err="1"/>
              <a:t>rādītājiem</a:t>
            </a:r>
            <a:r>
              <a:rPr lang="en-GB" dirty="0"/>
              <a:t>#</a:t>
            </a:r>
          </a:p>
          <a:p>
            <a:r>
              <a:rPr lang="en-GB" dirty="0" err="1"/>
              <a:t>Kā</a:t>
            </a:r>
            <a:r>
              <a:rPr lang="en-GB" dirty="0"/>
              <a:t> </a:t>
            </a:r>
            <a:r>
              <a:rPr lang="en-GB" dirty="0" err="1"/>
              <a:t>arī</a:t>
            </a:r>
            <a:r>
              <a:rPr lang="en-GB" dirty="0"/>
              <a:t> </a:t>
            </a:r>
            <a:r>
              <a:rPr lang="en-GB" dirty="0" err="1"/>
              <a:t>izsniedz</a:t>
            </a:r>
            <a:r>
              <a:rPr lang="en-GB" dirty="0"/>
              <a:t> </a:t>
            </a:r>
            <a:r>
              <a:rPr lang="en-GB" dirty="0" err="1"/>
              <a:t>instrumentus</a:t>
            </a:r>
            <a:r>
              <a:rPr lang="en-GB" dirty="0"/>
              <a:t> </a:t>
            </a:r>
            <a:r>
              <a:rPr lang="en-GB" dirty="0" err="1"/>
              <a:t>pētījumu</a:t>
            </a:r>
            <a:r>
              <a:rPr lang="en-GB" dirty="0"/>
              <a:t> </a:t>
            </a:r>
            <a:r>
              <a:rPr lang="en-GB" dirty="0" err="1"/>
              <a:t>veikšanai</a:t>
            </a:r>
            <a:r>
              <a:rPr lang="en-GB" dirty="0"/>
              <a:t>#</a:t>
            </a:r>
          </a:p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AF575-867E-4150-AEA4-057D409DA8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1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Uz </a:t>
            </a:r>
            <a:r>
              <a:rPr lang="en-GB" dirty="0" err="1"/>
              <a:t>doto</a:t>
            </a:r>
            <a:r>
              <a:rPr lang="en-GB" dirty="0"/>
              <a:t> </a:t>
            </a:r>
            <a:r>
              <a:rPr lang="en-GB" dirty="0" err="1"/>
              <a:t>brīdi</a:t>
            </a:r>
            <a:r>
              <a:rPr lang="en-GB" dirty="0"/>
              <a:t> mums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pieejami</a:t>
            </a:r>
            <a:r>
              <a:rPr lang="en-GB" dirty="0"/>
              <a:t> </a:t>
            </a:r>
            <a:r>
              <a:rPr lang="en-GB" dirty="0" err="1"/>
              <a:t>gandrīz</a:t>
            </a:r>
            <a:r>
              <a:rPr lang="en-GB" dirty="0"/>
              <a:t> 200 </a:t>
            </a:r>
            <a:r>
              <a:rPr lang="en-GB" dirty="0" err="1"/>
              <a:t>instrumenti</a:t>
            </a:r>
            <a:r>
              <a:rPr lang="en-GB" dirty="0"/>
              <a:t>, un to </a:t>
            </a:r>
            <a:r>
              <a:rPr lang="en-GB" dirty="0" err="1"/>
              <a:t>skaits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katru</a:t>
            </a:r>
            <a:r>
              <a:rPr lang="en-GB" dirty="0"/>
              <a:t> </a:t>
            </a:r>
            <a:r>
              <a:rPr lang="en-GB" dirty="0" err="1"/>
              <a:t>gadu</a:t>
            </a:r>
            <a:r>
              <a:rPr lang="en-GB" dirty="0"/>
              <a:t> </a:t>
            </a:r>
            <a:r>
              <a:rPr lang="en-GB" dirty="0" err="1"/>
              <a:t>aizvien</a:t>
            </a:r>
            <a:r>
              <a:rPr lang="en-GB" dirty="0"/>
              <a:t> </a:t>
            </a:r>
            <a:r>
              <a:rPr lang="en-GB" dirty="0" err="1"/>
              <a:t>palielinās</a:t>
            </a:r>
            <a:r>
              <a:rPr lang="en-GB" dirty="0"/>
              <a:t>, </a:t>
            </a:r>
            <a:r>
              <a:rPr lang="en-GB" dirty="0" err="1"/>
              <a:t>studentiem</a:t>
            </a:r>
            <a:r>
              <a:rPr lang="en-GB" dirty="0"/>
              <a:t> un </a:t>
            </a:r>
            <a:r>
              <a:rPr lang="en-GB" dirty="0" err="1"/>
              <a:t>docētājiem</a:t>
            </a:r>
            <a:r>
              <a:rPr lang="en-GB" dirty="0"/>
              <a:t> </a:t>
            </a:r>
            <a:r>
              <a:rPr lang="en-GB" dirty="0" err="1"/>
              <a:t>veidojot</a:t>
            </a:r>
            <a:r>
              <a:rPr lang="en-GB" dirty="0"/>
              <a:t> un </a:t>
            </a:r>
            <a:r>
              <a:rPr lang="en-GB" dirty="0" err="1"/>
              <a:t>adaptējot</a:t>
            </a:r>
            <a:r>
              <a:rPr lang="en-GB" dirty="0"/>
              <a:t> </a:t>
            </a:r>
            <a:r>
              <a:rPr lang="en-GB" dirty="0" err="1"/>
              <a:t>aizvien</a:t>
            </a:r>
            <a:r>
              <a:rPr lang="en-GB" dirty="0"/>
              <a:t> </a:t>
            </a:r>
            <a:r>
              <a:rPr lang="en-GB" dirty="0" err="1"/>
              <a:t>jaunus</a:t>
            </a:r>
            <a:r>
              <a:rPr lang="en-GB" dirty="0"/>
              <a:t> </a:t>
            </a:r>
            <a:r>
              <a:rPr lang="en-GB" dirty="0" err="1"/>
              <a:t>instrumentus</a:t>
            </a:r>
            <a:r>
              <a:rPr lang="en-GB" dirty="0"/>
              <a:t> un </a:t>
            </a:r>
            <a:r>
              <a:rPr lang="en-GB" dirty="0" err="1"/>
              <a:t>reģistrējot</a:t>
            </a:r>
            <a:r>
              <a:rPr lang="en-GB" dirty="0"/>
              <a:t> </a:t>
            </a:r>
            <a:r>
              <a:rPr lang="en-GB" dirty="0" err="1"/>
              <a:t>tos</a:t>
            </a:r>
            <a:r>
              <a:rPr lang="en-GB" dirty="0"/>
              <a:t> pie mums.</a:t>
            </a:r>
          </a:p>
          <a:p>
            <a:r>
              <a:rPr lang="en-GB" dirty="0" err="1"/>
              <a:t>Pateicoties</a:t>
            </a:r>
            <a:r>
              <a:rPr lang="en-GB" dirty="0"/>
              <a:t> </a:t>
            </a:r>
            <a:r>
              <a:rPr lang="en-GB" dirty="0" err="1"/>
              <a:t>atgriezeniskai</a:t>
            </a:r>
            <a:r>
              <a:rPr lang="en-GB" dirty="0"/>
              <a:t> </a:t>
            </a:r>
            <a:r>
              <a:rPr lang="en-GB" dirty="0" err="1"/>
              <a:t>saitei</a:t>
            </a:r>
            <a:r>
              <a:rPr lang="en-GB" dirty="0"/>
              <a:t> no </a:t>
            </a:r>
            <a:r>
              <a:rPr lang="en-GB" dirty="0" err="1"/>
              <a:t>pētniekiem</a:t>
            </a:r>
            <a:r>
              <a:rPr lang="en-GB" dirty="0"/>
              <a:t> un </a:t>
            </a:r>
            <a:r>
              <a:rPr lang="en-GB" dirty="0" err="1"/>
              <a:t>studentiem</a:t>
            </a:r>
            <a:r>
              <a:rPr lang="en-GB" dirty="0"/>
              <a:t>, kas </a:t>
            </a:r>
            <a:r>
              <a:rPr lang="en-GB" dirty="0" err="1"/>
              <a:t>šos</a:t>
            </a:r>
            <a:r>
              <a:rPr lang="en-GB" dirty="0"/>
              <a:t> </a:t>
            </a:r>
            <a:r>
              <a:rPr lang="en-GB" dirty="0" err="1"/>
              <a:t>instrumentus</a:t>
            </a:r>
            <a:r>
              <a:rPr lang="en-GB" dirty="0"/>
              <a:t> </a:t>
            </a:r>
            <a:r>
              <a:rPr lang="en-GB" dirty="0" err="1"/>
              <a:t>aktīvi</a:t>
            </a:r>
            <a:r>
              <a:rPr lang="en-GB" dirty="0"/>
              <a:t> </a:t>
            </a:r>
            <a:r>
              <a:rPr lang="en-GB" dirty="0" err="1"/>
              <a:t>izmanto</a:t>
            </a:r>
            <a:r>
              <a:rPr lang="en-GB" dirty="0"/>
              <a:t>, </a:t>
            </a:r>
            <a:r>
              <a:rPr lang="en-GB" dirty="0" err="1"/>
              <a:t>informācija</a:t>
            </a:r>
            <a:r>
              <a:rPr lang="en-GB" dirty="0"/>
              <a:t> par </a:t>
            </a:r>
            <a:r>
              <a:rPr lang="en-GB" dirty="0" err="1"/>
              <a:t>esošajiem</a:t>
            </a:r>
            <a:r>
              <a:rPr lang="en-GB" dirty="0"/>
              <a:t> </a:t>
            </a:r>
            <a:r>
              <a:rPr lang="en-GB" dirty="0" err="1"/>
              <a:t>instrumentiem</a:t>
            </a:r>
            <a:r>
              <a:rPr lang="en-GB" dirty="0"/>
              <a:t> </a:t>
            </a:r>
            <a:r>
              <a:rPr lang="en-GB" dirty="0" err="1"/>
              <a:t>tiek</a:t>
            </a:r>
            <a:r>
              <a:rPr lang="en-GB" dirty="0"/>
              <a:t> </a:t>
            </a:r>
            <a:r>
              <a:rPr lang="en-GB" dirty="0" err="1"/>
              <a:t>ari</a:t>
            </a:r>
            <a:r>
              <a:rPr lang="en-GB" dirty="0"/>
              <a:t> </a:t>
            </a:r>
            <a:r>
              <a:rPr lang="en-GB" dirty="0" err="1"/>
              <a:t>aktualizēta</a:t>
            </a:r>
            <a:r>
              <a:rPr lang="en-GB" dirty="0"/>
              <a:t> un </a:t>
            </a:r>
            <a:r>
              <a:rPr lang="en-GB" dirty="0" err="1"/>
              <a:t>papildināta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AF575-867E-4150-AEA4-057D409DA8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6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Pēdējie</a:t>
            </a:r>
            <a:r>
              <a:rPr lang="en-GB" dirty="0"/>
              <a:t> </a:t>
            </a:r>
            <a:r>
              <a:rPr lang="en-GB" dirty="0" err="1"/>
              <a:t>pievienotie</a:t>
            </a:r>
            <a:r>
              <a:rPr lang="en-GB" dirty="0"/>
              <a:t> </a:t>
            </a:r>
            <a:r>
              <a:rPr lang="en-GB" dirty="0" err="1"/>
              <a:t>instrumenti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Latvijas</a:t>
            </a:r>
            <a:r>
              <a:rPr lang="en-GB" dirty="0"/>
              <a:t> </a:t>
            </a:r>
            <a:r>
              <a:rPr lang="en-GB" dirty="0" err="1"/>
              <a:t>klīniskā</a:t>
            </a:r>
            <a:r>
              <a:rPr lang="en-GB" dirty="0"/>
              <a:t> </a:t>
            </a:r>
            <a:r>
              <a:rPr lang="en-GB" dirty="0" err="1"/>
              <a:t>personības</a:t>
            </a:r>
            <a:r>
              <a:rPr lang="en-GB" dirty="0"/>
              <a:t> </a:t>
            </a:r>
            <a:r>
              <a:rPr lang="en-GB" dirty="0" err="1"/>
              <a:t>testa</a:t>
            </a:r>
            <a:r>
              <a:rPr lang="en-GB" dirty="0"/>
              <a:t> </a:t>
            </a:r>
            <a:r>
              <a:rPr lang="en-GB" dirty="0" err="1"/>
              <a:t>krievu</a:t>
            </a:r>
            <a:r>
              <a:rPr lang="en-GB" dirty="0"/>
              <a:t> </a:t>
            </a:r>
            <a:r>
              <a:rPr lang="en-GB" dirty="0" err="1"/>
              <a:t>valodas</a:t>
            </a:r>
            <a:r>
              <a:rPr lang="en-GB" dirty="0"/>
              <a:t> </a:t>
            </a:r>
            <a:r>
              <a:rPr lang="en-GB" dirty="0" err="1"/>
              <a:t>versija</a:t>
            </a:r>
            <a:r>
              <a:rPr lang="en-GB" dirty="0"/>
              <a:t> (</a:t>
            </a:r>
            <a:r>
              <a:rPr lang="en-GB" dirty="0" err="1"/>
              <a:t>Latvijai</a:t>
            </a:r>
            <a:r>
              <a:rPr lang="en-GB" dirty="0"/>
              <a:t>), </a:t>
            </a:r>
            <a:r>
              <a:rPr lang="en-GB" dirty="0" err="1"/>
              <a:t>adaptētais</a:t>
            </a:r>
            <a:r>
              <a:rPr lang="en-GB" dirty="0"/>
              <a:t> </a:t>
            </a:r>
            <a:r>
              <a:rPr lang="en-GB" dirty="0" err="1"/>
              <a:t>Intelekta</a:t>
            </a:r>
            <a:r>
              <a:rPr lang="en-GB" dirty="0"/>
              <a:t> </a:t>
            </a:r>
            <a:r>
              <a:rPr lang="en-GB" dirty="0" err="1"/>
              <a:t>struktūras</a:t>
            </a:r>
            <a:r>
              <a:rPr lang="en-GB" dirty="0"/>
              <a:t> tests, un </a:t>
            </a:r>
            <a:r>
              <a:rPr lang="en-GB" dirty="0" err="1"/>
              <a:t>latvijas</a:t>
            </a:r>
            <a:r>
              <a:rPr lang="en-GB" dirty="0"/>
              <a:t> </a:t>
            </a:r>
            <a:r>
              <a:rPr lang="en-GB" dirty="0" err="1"/>
              <a:t>kultūrvidē</a:t>
            </a:r>
            <a:r>
              <a:rPr lang="en-GB" dirty="0"/>
              <a:t> </a:t>
            </a:r>
            <a:r>
              <a:rPr lang="en-GB" dirty="0" err="1"/>
              <a:t>validētā</a:t>
            </a:r>
            <a:r>
              <a:rPr lang="en-GB" dirty="0"/>
              <a:t> </a:t>
            </a:r>
            <a:r>
              <a:rPr lang="en-GB" sz="1800" b="0" i="0" u="none" strike="noStrike" baseline="0" dirty="0" err="1">
                <a:latin typeface="CIDFont+F2"/>
              </a:rPr>
              <a:t>Ģeneralizēta</a:t>
            </a:r>
            <a:r>
              <a:rPr lang="en-GB" sz="1800" b="0" i="0" u="none" strike="noStrike" baseline="0" dirty="0">
                <a:latin typeface="CIDFont+F2"/>
              </a:rPr>
              <a:t> </a:t>
            </a:r>
            <a:r>
              <a:rPr lang="en-GB" sz="1800" b="0" i="0" u="none" strike="noStrike" baseline="0" dirty="0" err="1">
                <a:latin typeface="CIDFont+F2"/>
              </a:rPr>
              <a:t>trauksmes</a:t>
            </a:r>
            <a:r>
              <a:rPr lang="en-GB" sz="1800" b="0" i="0" u="none" strike="noStrike" baseline="0" dirty="0">
                <a:latin typeface="CIDFont+F2"/>
              </a:rPr>
              <a:t> </a:t>
            </a:r>
            <a:r>
              <a:rPr lang="en-GB" sz="1800" b="0" i="0" u="none" strike="noStrike" baseline="0" dirty="0" err="1">
                <a:latin typeface="CIDFont+F2"/>
              </a:rPr>
              <a:t>aptauja</a:t>
            </a:r>
            <a:r>
              <a:rPr lang="en-GB" sz="1800" b="0" i="0" u="none" strike="noStrike" baseline="0" dirty="0">
                <a:latin typeface="CIDFont+F2"/>
              </a:rPr>
              <a:t>, </a:t>
            </a:r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AF575-867E-4150-AEA4-057D409DA8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09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Ar</a:t>
            </a:r>
            <a:r>
              <a:rPr lang="en-GB" dirty="0"/>
              <a:t> mums </a:t>
            </a:r>
            <a:r>
              <a:rPr lang="en-GB" dirty="0" err="1"/>
              <a:t>pieejamiem</a:t>
            </a:r>
            <a:r>
              <a:rPr lang="en-GB" dirty="0"/>
              <a:t> </a:t>
            </a:r>
            <a:r>
              <a:rPr lang="en-GB" dirty="0" err="1"/>
              <a:t>instrumentiem</a:t>
            </a:r>
            <a:r>
              <a:rPr lang="en-GB" dirty="0"/>
              <a:t> </a:t>
            </a:r>
            <a:r>
              <a:rPr lang="en-GB" dirty="0" err="1"/>
              <a:t>varat</a:t>
            </a:r>
            <a:r>
              <a:rPr lang="en-GB" dirty="0"/>
              <a:t> </a:t>
            </a:r>
            <a:r>
              <a:rPr lang="en-GB" dirty="0" err="1"/>
              <a:t>iepazīties</a:t>
            </a:r>
            <a:r>
              <a:rPr lang="en-GB" dirty="0"/>
              <a:t> </a:t>
            </a:r>
            <a:r>
              <a:rPr lang="en-GB" dirty="0" err="1"/>
              <a:t>Testu</a:t>
            </a:r>
            <a:r>
              <a:rPr lang="en-GB" dirty="0"/>
              <a:t> un </a:t>
            </a:r>
            <a:r>
              <a:rPr lang="en-GB" dirty="0" err="1"/>
              <a:t>aptauju</a:t>
            </a:r>
            <a:r>
              <a:rPr lang="en-GB" dirty="0"/>
              <a:t> </a:t>
            </a:r>
            <a:r>
              <a:rPr lang="en-GB" dirty="0" err="1"/>
              <a:t>reģistra</a:t>
            </a:r>
            <a:r>
              <a:rPr lang="en-GB" dirty="0"/>
              <a:t> </a:t>
            </a:r>
            <a:r>
              <a:rPr lang="en-GB" dirty="0" err="1"/>
              <a:t>mājaslapā</a:t>
            </a:r>
            <a:r>
              <a:rPr lang="en-GB" dirty="0"/>
              <a:t>. # </a:t>
            </a:r>
          </a:p>
          <a:p>
            <a:r>
              <a:rPr lang="en-GB" dirty="0"/>
              <a:t>Kur </a:t>
            </a:r>
            <a:r>
              <a:rPr lang="en-GB" dirty="0" err="1"/>
              <a:t>jau</a:t>
            </a:r>
            <a:r>
              <a:rPr lang="en-GB" dirty="0"/>
              <a:t> </a:t>
            </a:r>
            <a:r>
              <a:rPr lang="en-GB" dirty="0" err="1"/>
              <a:t>lielai</a:t>
            </a:r>
            <a:r>
              <a:rPr lang="en-GB" dirty="0"/>
              <a:t> </a:t>
            </a:r>
            <a:r>
              <a:rPr lang="en-GB" dirty="0" err="1"/>
              <a:t>daļāi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pievienoti</a:t>
            </a:r>
            <a:r>
              <a:rPr lang="en-GB" dirty="0"/>
              <a:t> </a:t>
            </a:r>
            <a:r>
              <a:rPr lang="en-GB" dirty="0" err="1"/>
              <a:t>tiešsaistē</a:t>
            </a:r>
            <a:r>
              <a:rPr lang="en-GB" dirty="0"/>
              <a:t> </a:t>
            </a:r>
            <a:r>
              <a:rPr lang="en-GB" dirty="0" err="1"/>
              <a:t>apskatāmi</a:t>
            </a:r>
            <a:r>
              <a:rPr lang="en-GB" dirty="0"/>
              <a:t> </a:t>
            </a:r>
            <a:r>
              <a:rPr lang="en-GB" dirty="0" err="1"/>
              <a:t>apraksti</a:t>
            </a:r>
            <a:r>
              <a:rPr lang="en-GB" dirty="0"/>
              <a:t>, </a:t>
            </a:r>
          </a:p>
          <a:p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rakstot</a:t>
            </a:r>
            <a:r>
              <a:rPr lang="en-GB" dirty="0"/>
              <a:t> mums </a:t>
            </a:r>
            <a:r>
              <a:rPr lang="en-GB" dirty="0" err="1"/>
              <a:t>uz</a:t>
            </a:r>
            <a:r>
              <a:rPr lang="en-GB" dirty="0"/>
              <a:t> tar@rsu.lv.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prieku</a:t>
            </a:r>
            <a:r>
              <a:rPr lang="en-GB" dirty="0"/>
              <a:t> </a:t>
            </a:r>
            <a:r>
              <a:rPr lang="en-GB" dirty="0" err="1"/>
              <a:t>atbildēsim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Jūsu</a:t>
            </a:r>
            <a:r>
              <a:rPr lang="en-GB" dirty="0"/>
              <a:t> </a:t>
            </a:r>
            <a:r>
              <a:rPr lang="en-GB" dirty="0" err="1"/>
              <a:t>jautājumiem</a:t>
            </a:r>
            <a:r>
              <a:rPr lang="en-GB" dirty="0"/>
              <a:t> par </a:t>
            </a:r>
            <a:r>
              <a:rPr lang="en-GB" dirty="0" err="1"/>
              <a:t>instrumentiem</a:t>
            </a:r>
            <a:r>
              <a:rPr lang="en-GB" dirty="0"/>
              <a:t> un </a:t>
            </a:r>
            <a:r>
              <a:rPr lang="en-GB" dirty="0" err="1"/>
              <a:t>sniegsim</a:t>
            </a:r>
            <a:r>
              <a:rPr lang="en-GB" dirty="0"/>
              <a:t> to </a:t>
            </a:r>
            <a:r>
              <a:rPr lang="en-GB" dirty="0" err="1"/>
              <a:t>aprakstu</a:t>
            </a:r>
            <a:r>
              <a:rPr lang="en-GB" dirty="0"/>
              <a:t>,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tas</a:t>
            </a:r>
            <a:r>
              <a:rPr lang="en-GB" dirty="0"/>
              <a:t> </a:t>
            </a:r>
            <a:r>
              <a:rPr lang="en-GB" dirty="0" err="1"/>
              <a:t>vēl</a:t>
            </a:r>
            <a:r>
              <a:rPr lang="en-GB" dirty="0"/>
              <a:t> nav </a:t>
            </a:r>
            <a:r>
              <a:rPr lang="en-GB" dirty="0" err="1"/>
              <a:t>atrodams</a:t>
            </a:r>
            <a:r>
              <a:rPr lang="en-GB" dirty="0"/>
              <a:t> </a:t>
            </a:r>
            <a:r>
              <a:rPr lang="en-GB" dirty="0" err="1"/>
              <a:t>mājaslapā</a:t>
            </a:r>
            <a:r>
              <a:rPr lang="en-GB" dirty="0"/>
              <a:t>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D0CF-3468-4E39-B8BD-F685A3DEAE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15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Kā</a:t>
            </a:r>
            <a:r>
              <a:rPr lang="en-GB" dirty="0"/>
              <a:t> </a:t>
            </a:r>
            <a:r>
              <a:rPr lang="en-GB" dirty="0" err="1"/>
              <a:t>arī</a:t>
            </a:r>
            <a:r>
              <a:rPr lang="en-GB" dirty="0"/>
              <a:t> </a:t>
            </a:r>
            <a:r>
              <a:rPr lang="en-GB" dirty="0" err="1"/>
              <a:t>daļu</a:t>
            </a:r>
            <a:r>
              <a:rPr lang="en-GB" dirty="0"/>
              <a:t> </a:t>
            </a:r>
            <a:r>
              <a:rPr lang="en-GB" dirty="0" err="1"/>
              <a:t>instrumentu</a:t>
            </a:r>
            <a:r>
              <a:rPr lang="en-GB" dirty="0"/>
              <a:t> </a:t>
            </a:r>
            <a:r>
              <a:rPr lang="en-GB" dirty="0" err="1"/>
              <a:t>aprakstu</a:t>
            </a:r>
            <a:r>
              <a:rPr lang="en-GB" dirty="0"/>
              <a:t> </a:t>
            </a:r>
            <a:r>
              <a:rPr lang="en-GB" dirty="0" err="1"/>
              <a:t>jau</a:t>
            </a:r>
            <a:r>
              <a:rPr lang="en-GB" dirty="0"/>
              <a:t> </a:t>
            </a:r>
            <a:r>
              <a:rPr lang="en-GB" dirty="0" err="1"/>
              <a:t>tagad</a:t>
            </a:r>
            <a:r>
              <a:rPr lang="en-GB" dirty="0"/>
              <a:t> </a:t>
            </a:r>
            <a:r>
              <a:rPr lang="en-GB" dirty="0" err="1"/>
              <a:t>varat</a:t>
            </a:r>
            <a:r>
              <a:rPr lang="en-GB" dirty="0"/>
              <a:t> </a:t>
            </a:r>
            <a:r>
              <a:rPr lang="en-GB" dirty="0" err="1"/>
              <a:t>meklēt</a:t>
            </a:r>
            <a:r>
              <a:rPr lang="en-GB" dirty="0"/>
              <a:t> RSU </a:t>
            </a:r>
            <a:r>
              <a:rPr lang="en-GB" dirty="0" err="1"/>
              <a:t>studiju</a:t>
            </a:r>
            <a:r>
              <a:rPr lang="en-GB" dirty="0"/>
              <a:t> </a:t>
            </a:r>
            <a:r>
              <a:rPr lang="en-GB" dirty="0" err="1"/>
              <a:t>materiālu</a:t>
            </a:r>
            <a:r>
              <a:rPr lang="en-GB" dirty="0"/>
              <a:t> </a:t>
            </a:r>
            <a:r>
              <a:rPr lang="en-GB" dirty="0" err="1"/>
              <a:t>repozitorija</a:t>
            </a:r>
            <a:r>
              <a:rPr lang="en-GB" dirty="0"/>
              <a:t> </a:t>
            </a:r>
            <a:r>
              <a:rPr lang="en-GB" dirty="0" err="1"/>
              <a:t>vietnē</a:t>
            </a:r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D0CF-3468-4E39-B8BD-F685A3DEAE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61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Lai </a:t>
            </a:r>
            <a:r>
              <a:rPr lang="en-GB" dirty="0" err="1"/>
              <a:t>saņemtu</a:t>
            </a:r>
            <a:r>
              <a:rPr lang="en-GB" dirty="0"/>
              <a:t> </a:t>
            </a:r>
            <a:r>
              <a:rPr lang="en-GB" dirty="0" err="1"/>
              <a:t>instrumentu</a:t>
            </a:r>
            <a:r>
              <a:rPr lang="en-GB" dirty="0"/>
              <a:t> </a:t>
            </a:r>
            <a:r>
              <a:rPr lang="en-GB" dirty="0" err="1"/>
              <a:t>savam</a:t>
            </a:r>
            <a:r>
              <a:rPr lang="en-GB" dirty="0"/>
              <a:t> </a:t>
            </a:r>
            <a:r>
              <a:rPr lang="en-GB" dirty="0" err="1"/>
              <a:t>pētījumam</a:t>
            </a:r>
            <a:r>
              <a:rPr lang="en-GB" dirty="0"/>
              <a:t>, </a:t>
            </a:r>
            <a:r>
              <a:rPr lang="en-GB" dirty="0" err="1"/>
              <a:t>vispirms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nepieciešams</a:t>
            </a:r>
            <a:r>
              <a:rPr lang="en-GB" dirty="0"/>
              <a:t> </a:t>
            </a:r>
            <a:r>
              <a:rPr lang="en-GB" dirty="0" err="1"/>
              <a:t>pārbaudīt</a:t>
            </a:r>
            <a:r>
              <a:rPr lang="en-GB" dirty="0"/>
              <a:t> </a:t>
            </a:r>
            <a:r>
              <a:rPr lang="en-GB" dirty="0" err="1"/>
              <a:t>tā</a:t>
            </a:r>
            <a:r>
              <a:rPr lang="en-GB" dirty="0"/>
              <a:t> </a:t>
            </a:r>
            <a:r>
              <a:rPr lang="en-GB" dirty="0" err="1"/>
              <a:t>izmantošanas</a:t>
            </a:r>
            <a:r>
              <a:rPr lang="en-GB" dirty="0"/>
              <a:t> </a:t>
            </a:r>
            <a:r>
              <a:rPr lang="en-GB" dirty="0" err="1"/>
              <a:t>nosacījumus</a:t>
            </a:r>
            <a:r>
              <a:rPr lang="en-GB" dirty="0"/>
              <a:t> # – </a:t>
            </a:r>
            <a:r>
              <a:rPr lang="en-GB" dirty="0" err="1"/>
              <a:t>vai</a:t>
            </a:r>
            <a:r>
              <a:rPr lang="en-GB" dirty="0"/>
              <a:t> instruments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brīvpieejas</a:t>
            </a:r>
            <a:r>
              <a:rPr lang="en-GB" dirty="0"/>
              <a:t>, </a:t>
            </a:r>
            <a:r>
              <a:rPr lang="en-GB" dirty="0" err="1"/>
              <a:t>vai</a:t>
            </a:r>
            <a:r>
              <a:rPr lang="en-GB" dirty="0"/>
              <a:t> tam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nepieciešama</a:t>
            </a:r>
            <a:r>
              <a:rPr lang="en-GB" dirty="0"/>
              <a:t> </a:t>
            </a:r>
            <a:r>
              <a:rPr lang="en-GB" dirty="0" err="1"/>
              <a:t>autora</a:t>
            </a:r>
            <a:r>
              <a:rPr lang="en-GB" dirty="0"/>
              <a:t> </a:t>
            </a:r>
            <a:r>
              <a:rPr lang="en-GB" dirty="0" err="1"/>
              <a:t>atļauja</a:t>
            </a:r>
            <a:r>
              <a:rPr lang="en-GB" dirty="0"/>
              <a:t>,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iespējams</a:t>
            </a:r>
            <a:r>
              <a:rPr lang="en-GB" dirty="0"/>
              <a:t> </a:t>
            </a:r>
            <a:r>
              <a:rPr lang="en-GB" dirty="0" err="1"/>
              <a:t>tas</a:t>
            </a:r>
            <a:r>
              <a:rPr lang="en-GB" dirty="0"/>
              <a:t> </a:t>
            </a:r>
            <a:r>
              <a:rPr lang="en-GB" dirty="0" err="1"/>
              <a:t>ir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autortiesībām</a:t>
            </a:r>
            <a:r>
              <a:rPr lang="en-GB" dirty="0"/>
              <a:t> </a:t>
            </a:r>
            <a:r>
              <a:rPr lang="en-GB" dirty="0" err="1"/>
              <a:t>aizsargāts</a:t>
            </a:r>
            <a:r>
              <a:rPr lang="en-GB" dirty="0"/>
              <a:t> </a:t>
            </a:r>
            <a:r>
              <a:rPr lang="en-GB" dirty="0" err="1"/>
              <a:t>materiāls</a:t>
            </a:r>
            <a:r>
              <a:rPr lang="en-GB" dirty="0"/>
              <a:t> un tad </a:t>
            </a:r>
            <a:r>
              <a:rPr lang="en-GB" dirty="0" err="1"/>
              <a:t>jāsazinās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šo</a:t>
            </a:r>
            <a:r>
              <a:rPr lang="en-GB" dirty="0"/>
              <a:t> </a:t>
            </a:r>
            <a:r>
              <a:rPr lang="en-GB" dirty="0" err="1"/>
              <a:t>tiesību</a:t>
            </a:r>
            <a:r>
              <a:rPr lang="en-GB" dirty="0"/>
              <a:t> </a:t>
            </a:r>
            <a:r>
              <a:rPr lang="en-GB" dirty="0" err="1"/>
              <a:t>turētāju</a:t>
            </a:r>
            <a:r>
              <a:rPr lang="en-GB" dirty="0"/>
              <a:t> un </a:t>
            </a:r>
            <a:r>
              <a:rPr lang="en-GB" dirty="0" err="1"/>
              <a:t>jāvienojas</a:t>
            </a:r>
            <a:r>
              <a:rPr lang="en-GB" dirty="0"/>
              <a:t> par </a:t>
            </a:r>
            <a:r>
              <a:rPr lang="en-GB" dirty="0" err="1"/>
              <a:t>izmantošanu</a:t>
            </a:r>
            <a:r>
              <a:rPr lang="en-GB" dirty="0"/>
              <a:t> </a:t>
            </a:r>
            <a:r>
              <a:rPr lang="en-GB" dirty="0" err="1"/>
              <a:t>atsevišķi</a:t>
            </a:r>
            <a:r>
              <a:rPr lang="en-GB" dirty="0"/>
              <a:t>. 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D0CF-3468-4E39-B8BD-F685A3DEAE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61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 </a:t>
            </a:r>
            <a:r>
              <a:rPr lang="en-GB" dirty="0" err="1"/>
              <a:t>izpildot</a:t>
            </a:r>
            <a:r>
              <a:rPr lang="en-GB" dirty="0"/>
              <a:t> </a:t>
            </a:r>
            <a:r>
              <a:rPr lang="en-GB" dirty="0" err="1"/>
              <a:t>šos</a:t>
            </a:r>
            <a:r>
              <a:rPr lang="en-GB" dirty="0"/>
              <a:t> </a:t>
            </a:r>
            <a:r>
              <a:rPr lang="en-GB" dirty="0" err="1"/>
              <a:t>nosacījumus</a:t>
            </a:r>
            <a:r>
              <a:rPr lang="en-GB" dirty="0"/>
              <a:t> </a:t>
            </a:r>
            <a:r>
              <a:rPr lang="en-GB" dirty="0" err="1"/>
              <a:t>jāsūta</a:t>
            </a:r>
            <a:r>
              <a:rPr lang="en-GB" dirty="0"/>
              <a:t> </a:t>
            </a:r>
            <a:r>
              <a:rPr lang="en-GB" dirty="0" err="1"/>
              <a:t>iesniegums</a:t>
            </a:r>
            <a:r>
              <a:rPr lang="en-GB" dirty="0"/>
              <a:t>, </a:t>
            </a:r>
            <a:r>
              <a:rPr lang="en-GB" dirty="0" err="1"/>
              <a:t>kura</a:t>
            </a:r>
            <a:r>
              <a:rPr lang="en-GB" dirty="0"/>
              <a:t> forma </a:t>
            </a:r>
            <a:r>
              <a:rPr lang="en-GB" dirty="0" err="1"/>
              <a:t>atrodama</a:t>
            </a:r>
            <a:r>
              <a:rPr lang="en-GB" dirty="0"/>
              <a:t> </a:t>
            </a:r>
            <a:r>
              <a:rPr lang="en-GB" dirty="0" err="1"/>
              <a:t>mūsu</a:t>
            </a:r>
            <a:r>
              <a:rPr lang="en-GB" dirty="0"/>
              <a:t> </a:t>
            </a:r>
            <a:r>
              <a:rPr lang="en-GB" dirty="0" err="1"/>
              <a:t>mājaslapā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tar@rsu.lv.</a:t>
            </a:r>
          </a:p>
          <a:p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rodas</a:t>
            </a:r>
            <a:r>
              <a:rPr lang="en-GB" dirty="0"/>
              <a:t> </a:t>
            </a:r>
            <a:r>
              <a:rPr lang="en-GB" dirty="0" err="1"/>
              <a:t>kādas</a:t>
            </a:r>
            <a:r>
              <a:rPr lang="en-GB" dirty="0"/>
              <a:t> </a:t>
            </a:r>
            <a:r>
              <a:rPr lang="en-GB" dirty="0" err="1"/>
              <a:t>neskaidrības</a:t>
            </a:r>
            <a:r>
              <a:rPr lang="en-GB" dirty="0"/>
              <a:t>, </a:t>
            </a:r>
            <a:r>
              <a:rPr lang="en-GB" dirty="0" err="1"/>
              <a:t>droši</a:t>
            </a:r>
            <a:r>
              <a:rPr lang="en-GB" dirty="0"/>
              <a:t> </a:t>
            </a:r>
            <a:r>
              <a:rPr lang="en-GB" dirty="0" err="1"/>
              <a:t>drīkst</a:t>
            </a:r>
            <a:r>
              <a:rPr lang="en-GB" dirty="0"/>
              <a:t> </a:t>
            </a:r>
            <a:r>
              <a:rPr lang="en-GB" dirty="0" err="1"/>
              <a:t>rakstīt</a:t>
            </a:r>
            <a:r>
              <a:rPr lang="en-GB" dirty="0"/>
              <a:t> mums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reģistru</a:t>
            </a:r>
            <a:r>
              <a:rPr lang="en-GB" dirty="0"/>
              <a:t>, un </a:t>
            </a:r>
            <a:r>
              <a:rPr lang="en-GB" dirty="0" err="1"/>
              <a:t>palīdzēsim</a:t>
            </a:r>
            <a:r>
              <a:rPr lang="en-GB" dirty="0"/>
              <a:t> </a:t>
            </a:r>
            <a:r>
              <a:rPr lang="en-GB" dirty="0" err="1"/>
              <a:t>atras</a:t>
            </a:r>
            <a:r>
              <a:rPr lang="en-GB" dirty="0"/>
              <a:t> </a:t>
            </a:r>
            <a:r>
              <a:rPr lang="en-GB" dirty="0" err="1"/>
              <a:t>atbildes</a:t>
            </a:r>
            <a:r>
              <a:rPr lang="en-GB" dirty="0"/>
              <a:t>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Instrumentus</a:t>
            </a:r>
            <a:r>
              <a:rPr lang="en-GB" dirty="0"/>
              <a:t> un </a:t>
            </a:r>
            <a:r>
              <a:rPr lang="en-GB" dirty="0" err="1"/>
              <a:t>konsultācijas</a:t>
            </a:r>
            <a:r>
              <a:rPr lang="en-GB" dirty="0"/>
              <a:t> </a:t>
            </a:r>
            <a:r>
              <a:rPr lang="en-GB" dirty="0" err="1"/>
              <a:t>sniedzam</a:t>
            </a:r>
            <a:r>
              <a:rPr lang="en-GB" dirty="0"/>
              <a:t> ne </a:t>
            </a:r>
            <a:r>
              <a:rPr lang="en-GB" dirty="0" err="1"/>
              <a:t>tikai</a:t>
            </a:r>
            <a:r>
              <a:rPr lang="en-GB" dirty="0"/>
              <a:t> RSU </a:t>
            </a:r>
            <a:r>
              <a:rPr lang="en-GB" dirty="0" err="1"/>
              <a:t>studentiem</a:t>
            </a:r>
            <a:r>
              <a:rPr lang="en-GB" dirty="0"/>
              <a:t>. </a:t>
            </a:r>
            <a:r>
              <a:rPr lang="en-GB" dirty="0" err="1"/>
              <a:t>Regulāri</a:t>
            </a:r>
            <a:r>
              <a:rPr lang="en-GB" dirty="0"/>
              <a:t> </a:t>
            </a:r>
            <a:r>
              <a:rPr lang="en-GB" dirty="0" err="1"/>
              <a:t>saņemam</a:t>
            </a:r>
            <a:r>
              <a:rPr lang="en-GB" dirty="0"/>
              <a:t> </a:t>
            </a:r>
            <a:r>
              <a:rPr lang="en-GB" dirty="0" err="1"/>
              <a:t>pieteikumus</a:t>
            </a:r>
            <a:r>
              <a:rPr lang="en-GB" dirty="0"/>
              <a:t> </a:t>
            </a:r>
            <a:r>
              <a:rPr lang="en-GB" dirty="0" err="1"/>
              <a:t>arī</a:t>
            </a:r>
            <a:r>
              <a:rPr lang="en-GB" dirty="0"/>
              <a:t> no </a:t>
            </a:r>
            <a:r>
              <a:rPr lang="en-GB" dirty="0" err="1"/>
              <a:t>Latvijas</a:t>
            </a:r>
            <a:r>
              <a:rPr lang="en-GB" dirty="0"/>
              <a:t> universitates, Daugavpils universitates un </a:t>
            </a:r>
            <a:r>
              <a:rPr lang="en-GB" dirty="0" err="1"/>
              <a:t>citu</a:t>
            </a:r>
            <a:r>
              <a:rPr lang="en-GB" dirty="0"/>
              <a:t> </a:t>
            </a:r>
            <a:r>
              <a:rPr lang="en-GB" dirty="0" err="1"/>
              <a:t>augstskolu</a:t>
            </a:r>
            <a:r>
              <a:rPr lang="en-GB" dirty="0"/>
              <a:t> </a:t>
            </a:r>
            <a:r>
              <a:rPr lang="en-GB" dirty="0" err="1"/>
              <a:t>studentiem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D0CF-3468-4E39-B8BD-F685A3DEAE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85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784" y="1411288"/>
            <a:ext cx="10363200" cy="455612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B36-C296-4D5B-99C2-CD1097B99F1C}" type="datetimeFigureOut">
              <a:rPr lang="lv-LV" smtClean="0"/>
              <a:t>17.04.2023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2785" y="5373688"/>
            <a:ext cx="4754033" cy="803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Autors</a:t>
            </a:r>
          </a:p>
          <a:p>
            <a:pPr lvl="0"/>
            <a:r>
              <a:rPr lang="lv-LV" dirty="0"/>
              <a:t>Datums</a:t>
            </a:r>
          </a:p>
          <a:p>
            <a:pPr lvl="0"/>
            <a:r>
              <a:rPr lang="lv-LV" dirty="0"/>
              <a:t>Vieta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8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73" userDrawn="1">
          <p15:clr>
            <a:srgbClr val="FBAE40"/>
          </p15:clr>
        </p15:guide>
        <p15:guide id="4" pos="3689" userDrawn="1">
          <p15:clr>
            <a:srgbClr val="FBAE40"/>
          </p15:clr>
        </p15:guide>
        <p15:guide id="5" pos="7045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orient="horz" pos="459" userDrawn="1">
          <p15:clr>
            <a:srgbClr val="FBAE40"/>
          </p15:clr>
        </p15:guide>
        <p15:guide id="8" orient="horz" pos="22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217" y="728664"/>
            <a:ext cx="10079567" cy="936625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6215" y="1665288"/>
            <a:ext cx="10080097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Pamatteksts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17.04.2023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176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17.04.2023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37168" y="1665289"/>
            <a:ext cx="10098617" cy="1411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 </a:t>
            </a:r>
            <a:r>
              <a:rPr lang="lv-LV" dirty="0" err="1"/>
              <a:t>Pamatteksts</a:t>
            </a:r>
            <a:r>
              <a:rPr lang="lv-LV" dirty="0"/>
              <a:t> </a:t>
            </a:r>
            <a:r>
              <a:rPr lang="lv-LV" dirty="0" err="1"/>
              <a:t>Pamatteksts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 </a:t>
            </a:r>
            <a:r>
              <a:rPr lang="lv-LV" dirty="0" err="1"/>
              <a:t>Pamatteksts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37168" y="3429000"/>
            <a:ext cx="10098617" cy="2160588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35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7" y="1673275"/>
            <a:ext cx="10086446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17.04.2023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403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101" y="1673225"/>
            <a:ext cx="4790017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1" y="1673225"/>
            <a:ext cx="4798484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17.04.2023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662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667" y="1665288"/>
            <a:ext cx="4828117" cy="3924301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8595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1665287"/>
            <a:ext cx="4800600" cy="68738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17.04.2023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6217" y="2352676"/>
            <a:ext cx="4800600" cy="3236913"/>
          </a:xfrm>
        </p:spPr>
        <p:txBody>
          <a:bodyPr/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15982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8915" y="1684338"/>
            <a:ext cx="6030385" cy="2954338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8595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17.04.2023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217" y="4867276"/>
            <a:ext cx="10079567" cy="760413"/>
          </a:xfrm>
        </p:spPr>
        <p:txBody>
          <a:bodyPr/>
          <a:lstStyle>
            <a:lvl1pPr>
              <a:defRPr sz="1600" b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/>
              <a:t>Pamatteksts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601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E2F4-2C2C-4DDB-9DF2-07332ED43F52}" type="datetimeFigureOut">
              <a:rPr lang="lv-LV" smtClean="0"/>
              <a:t>17.04.2023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56216" y="5934075"/>
            <a:ext cx="41761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www.rsu.lv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7511" y="1401764"/>
            <a:ext cx="10515600" cy="5032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24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2B36-C296-4D5B-99C2-CD1097B99F1C}" type="datetimeFigureOut">
              <a:rPr lang="lv-LV" smtClean="0"/>
              <a:t>17.04.2023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302" y="5373690"/>
            <a:ext cx="4754033" cy="1328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lv-LV" dirty="0"/>
          </a:p>
          <a:p>
            <a:pPr lvl="0"/>
            <a:r>
              <a:rPr lang="lv-LV" dirty="0" err="1"/>
              <a:t>Adsjfhjskdfhkljfd</a:t>
            </a:r>
            <a:endParaRPr lang="lv-LV" dirty="0"/>
          </a:p>
          <a:p>
            <a:pPr lvl="0"/>
            <a:r>
              <a:rPr lang="lv-LV" dirty="0" err="1"/>
              <a:t>Dasfldfkssl</a:t>
            </a:r>
            <a:r>
              <a:rPr lang="lv-LV" dirty="0"/>
              <a:t>;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8" t="2619" r="14058" b="-2619"/>
          <a:stretch/>
        </p:blipFill>
        <p:spPr>
          <a:xfrm>
            <a:off x="8683124" y="-305873"/>
            <a:ext cx="3505817" cy="7061011"/>
          </a:xfrm>
          <a:prstGeom prst="rect">
            <a:avLst/>
          </a:prstGeom>
          <a:effectLst>
            <a:outerShdw sx="1000" sy="1000" algn="ctr" rotWithShape="0">
              <a:srgbClr val="F58220"/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42" y="720502"/>
            <a:ext cx="1807468" cy="3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7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695" userDrawn="1">
          <p15:clr>
            <a:srgbClr val="F26B43"/>
          </p15:clr>
        </p15:guide>
        <p15:guide id="5" pos="704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385" userDrawn="1">
          <p15:clr>
            <a:srgbClr val="F26B43"/>
          </p15:clr>
        </p15:guide>
        <p15:guide id="9" orient="horz" pos="3861" userDrawn="1">
          <p15:clr>
            <a:srgbClr val="F26B43"/>
          </p15:clr>
        </p15:guide>
        <p15:guide id="10" orient="horz" pos="91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167" y="690564"/>
            <a:ext cx="10099146" cy="103671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167" y="1665289"/>
            <a:ext cx="10099146" cy="4359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9CD5-6B41-4DD5-AB12-F8EA993B035F}" type="datetimeFigureOut">
              <a:rPr lang="lv-LV" smtClean="0"/>
              <a:t>17.04.2023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bright="5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8" t="792" r="2548"/>
          <a:stretch/>
        </p:blipFill>
        <p:spPr>
          <a:xfrm>
            <a:off x="9588229" y="10759"/>
            <a:ext cx="2603772" cy="6239434"/>
          </a:xfrm>
          <a:prstGeom prst="rect">
            <a:avLst/>
          </a:prstGeom>
        </p:spPr>
      </p:pic>
      <p:sp>
        <p:nvSpPr>
          <p:cNvPr id="10" name="object 4"/>
          <p:cNvSpPr/>
          <p:nvPr userDrawn="1"/>
        </p:nvSpPr>
        <p:spPr>
          <a:xfrm>
            <a:off x="1055688" y="5787747"/>
            <a:ext cx="1528267" cy="2809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48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4" r:id="rId3"/>
    <p:sldLayoutId id="2147483666" r:id="rId4"/>
    <p:sldLayoutId id="2147483671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F5822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rgbClr val="F58220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E001C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○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521" userDrawn="1">
          <p15:clr>
            <a:srgbClr val="F26B43"/>
          </p15:clr>
        </p15:guide>
        <p15:guide id="9" orient="horz" pos="104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217" y="728664"/>
            <a:ext cx="10297583" cy="962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6" y="5934075"/>
            <a:ext cx="102975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v-LV" dirty="0"/>
              <a:t>www.rsu.lv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E2F4-2C2C-4DDB-9DF2-07332ED43F52}" type="datetimeFigureOut">
              <a:rPr lang="lv-LV" smtClean="0"/>
              <a:t>17.04.2023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8" t="2619" r="14058" b="-2619"/>
          <a:stretch/>
        </p:blipFill>
        <p:spPr>
          <a:xfrm>
            <a:off x="8715398" y="-316631"/>
            <a:ext cx="3476602" cy="7002169"/>
          </a:xfrm>
          <a:prstGeom prst="rect">
            <a:avLst/>
          </a:prstGeom>
          <a:effectLst>
            <a:outerShdw sx="1000" sy="1000" algn="ctr" rotWithShape="0">
              <a:srgbClr val="F5822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893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701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4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u.lv/psihologijas-laboratorija/testu-aptauju-registr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anopto.rsu.lv/Panopto/Pages/Viewer.aspx?id=e30250a6-a7aa-402b-a219-adcf00bdb11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u.lv/psihologijas-laboratorija/testu-aptauju-registr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mailto:tar@rsu.l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tmp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784" y="2023110"/>
            <a:ext cx="6646756" cy="1143000"/>
          </a:xfrm>
        </p:spPr>
        <p:txBody>
          <a:bodyPr/>
          <a:lstStyle/>
          <a:p>
            <a:r>
              <a:rPr lang="lv-LV" dirty="0"/>
              <a:t>Psiholoģijas laboratorijas Testu un aptauju reģistrs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785" y="5238750"/>
            <a:ext cx="4993215" cy="938212"/>
          </a:xfrm>
        </p:spPr>
        <p:txBody>
          <a:bodyPr>
            <a:normAutofit/>
          </a:bodyPr>
          <a:lstStyle/>
          <a:p>
            <a:r>
              <a:rPr lang="lv-LV" dirty="0"/>
              <a:t>Valentīna Krūmiņa</a:t>
            </a:r>
          </a:p>
          <a:p>
            <a:r>
              <a:rPr lang="lv-LV" dirty="0"/>
              <a:t>RSU psiholoģijas laboratorija</a:t>
            </a:r>
          </a:p>
          <a:p>
            <a:r>
              <a:rPr lang="lv-LV" dirty="0"/>
              <a:t> Zinātniskā asistenta </a:t>
            </a:r>
            <a:r>
              <a:rPr lang="lv-LV" dirty="0" err="1"/>
              <a:t>p.i</a:t>
            </a:r>
            <a:r>
              <a:rPr lang="lv-LV" dirty="0"/>
              <a:t>.</a:t>
            </a:r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DEE529D4-5C44-BE37-B76B-3C200215D13B}"/>
              </a:ext>
            </a:extLst>
          </p:cNvPr>
          <p:cNvSpPr/>
          <p:nvPr/>
        </p:nvSpPr>
        <p:spPr>
          <a:xfrm>
            <a:off x="5143500" y="434340"/>
            <a:ext cx="3451860" cy="8915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ttēls 5" descr="Attēls, kurā ir teksts&#10;&#10;Apraksts ģenerēts automātiski">
            <a:extLst>
              <a:ext uri="{FF2B5EF4-FFF2-40B4-BE49-F238E27FC236}">
                <a16:creationId xmlns:a16="http://schemas.microsoft.com/office/drawing/2014/main" id="{B0D98FFE-F62F-352A-E913-F82A3CE82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72" y="532192"/>
            <a:ext cx="2865999" cy="6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6A666AF-F5E0-4B3F-2314-42C94056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Testu</a:t>
            </a:r>
            <a:r>
              <a:rPr lang="en-GB" dirty="0"/>
              <a:t> un </a:t>
            </a:r>
            <a:r>
              <a:rPr lang="en-GB" dirty="0" err="1"/>
              <a:t>aptauju</a:t>
            </a:r>
            <a:r>
              <a:rPr lang="en-GB" dirty="0"/>
              <a:t> </a:t>
            </a:r>
            <a:r>
              <a:rPr lang="en-GB" dirty="0" err="1"/>
              <a:t>izstrāde</a:t>
            </a:r>
            <a:r>
              <a:rPr lang="en-GB" dirty="0"/>
              <a:t> un </a:t>
            </a:r>
            <a:r>
              <a:rPr lang="en-GB" dirty="0" err="1"/>
              <a:t>adaptācija</a:t>
            </a:r>
            <a:endParaRPr lang="en-GB" dirty="0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203650E-76D0-4602-5FEA-87E6EA8E3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7169" y="1665289"/>
            <a:ext cx="8481970" cy="1411287"/>
          </a:xfrm>
        </p:spPr>
        <p:txBody>
          <a:bodyPr>
            <a:normAutofit fontScale="85000" lnSpcReduction="20000"/>
          </a:bodyPr>
          <a:lstStyle/>
          <a:p>
            <a:r>
              <a:rPr lang="en-GB" sz="2800" b="0" dirty="0" err="1">
                <a:solidFill>
                  <a:schemeClr val="tx1"/>
                </a:solidFill>
              </a:rPr>
              <a:t>Informatīvie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GB" sz="2800" b="0" dirty="0" err="1">
                <a:solidFill>
                  <a:schemeClr val="tx1"/>
                </a:solidFill>
              </a:rPr>
              <a:t>materiāli</a:t>
            </a:r>
            <a:r>
              <a:rPr lang="en-GB" sz="2800" b="0" dirty="0">
                <a:solidFill>
                  <a:schemeClr val="tx1"/>
                </a:solidFill>
              </a:rPr>
              <a:t>:</a:t>
            </a:r>
          </a:p>
          <a:p>
            <a:r>
              <a:rPr lang="en-GB" dirty="0">
                <a:hlinkClick r:id="rId3"/>
              </a:rPr>
              <a:t>https://www.rsu.lv/psihologijas-laboratorija/testu-aptauju-registrs</a:t>
            </a:r>
            <a:endParaRPr lang="en-GB" dirty="0"/>
          </a:p>
          <a:p>
            <a:endParaRPr lang="en-GB" dirty="0"/>
          </a:p>
          <a:p>
            <a:r>
              <a:rPr lang="en-GB" sz="2800" b="0" dirty="0" err="1">
                <a:solidFill>
                  <a:schemeClr val="tx1"/>
                </a:solidFill>
              </a:rPr>
              <a:t>Konsultācijas</a:t>
            </a:r>
            <a:r>
              <a:rPr lang="en-GB" sz="2800" b="0" dirty="0">
                <a:solidFill>
                  <a:schemeClr val="tx1"/>
                </a:solidFill>
              </a:rPr>
              <a:t>: tar@rsu.lv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DE62E26A-D26B-0EFD-6B77-EAF08CFA7A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7168" y="3552092"/>
            <a:ext cx="8481971" cy="2037496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GB" sz="2400" b="0" dirty="0">
                <a:solidFill>
                  <a:schemeClr val="tx1"/>
                </a:solidFill>
              </a:rPr>
              <a:t>RSU </a:t>
            </a:r>
            <a:r>
              <a:rPr lang="lv-LV" sz="2400" b="0" dirty="0">
                <a:solidFill>
                  <a:schemeClr val="tx1"/>
                </a:solidFill>
              </a:rPr>
              <a:t>Studiju kurss </a:t>
            </a:r>
            <a:endParaRPr lang="en-GB" sz="2400" b="0" dirty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r>
              <a:rPr lang="lv-LV" sz="2400" b="0" dirty="0">
                <a:solidFill>
                  <a:schemeClr val="tx1"/>
                </a:solidFill>
              </a:rPr>
              <a:t>“Aptauju izstrāde un adaptācija zinātniski pētnieciskā darbā”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aisnstūris 4">
            <a:hlinkClick r:id="rId4"/>
            <a:extLst>
              <a:ext uri="{FF2B5EF4-FFF2-40B4-BE49-F238E27FC236}">
                <a16:creationId xmlns:a16="http://schemas.microsoft.com/office/drawing/2014/main" id="{9FB3B362-0107-9635-CF76-1DC542965347}"/>
              </a:ext>
            </a:extLst>
          </p:cNvPr>
          <p:cNvSpPr/>
          <p:nvPr/>
        </p:nvSpPr>
        <p:spPr>
          <a:xfrm>
            <a:off x="5924550" y="4768850"/>
            <a:ext cx="2175140" cy="9413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0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28FADCA-72A5-4751-A3C5-47DDC855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rodas</a:t>
            </a:r>
            <a:r>
              <a:rPr lang="en-GB" dirty="0"/>
              <a:t> </a:t>
            </a:r>
            <a:r>
              <a:rPr lang="en-GB" dirty="0" err="1"/>
              <a:t>papildus</a:t>
            </a:r>
            <a:r>
              <a:rPr lang="en-GB" dirty="0"/>
              <a:t> </a:t>
            </a:r>
            <a:r>
              <a:rPr lang="en-GB" dirty="0" err="1"/>
              <a:t>jautājumi</a:t>
            </a:r>
            <a:endParaRPr lang="en-GB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E8EB19F-DFEE-4FE2-8199-853456986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867" y="1673275"/>
            <a:ext cx="8834362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Vairāk informācijas: </a:t>
            </a:r>
            <a:endParaRPr lang="en-GB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https://www.rsu.lv/psihologijas-laboratorija/testu-aptauju-registrs</a:t>
            </a:r>
            <a:endParaRPr lang="en-GB" sz="2400" b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rakstot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tar@rsu.lv</a:t>
            </a:r>
            <a:r>
              <a:rPr lang="en-GB" sz="24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fika 4" descr="Questions with solid fill">
            <a:extLst>
              <a:ext uri="{FF2B5EF4-FFF2-40B4-BE49-F238E27FC236}">
                <a16:creationId xmlns:a16="http://schemas.microsoft.com/office/drawing/2014/main" id="{87EF5ED7-A322-376B-4493-A0379886C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9700" y="3257550"/>
            <a:ext cx="24511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7" y="1420814"/>
            <a:ext cx="10297583" cy="962025"/>
          </a:xfrm>
        </p:spPr>
        <p:txBody>
          <a:bodyPr/>
          <a:lstStyle/>
          <a:p>
            <a:r>
              <a:rPr lang="en-GB" dirty="0" err="1"/>
              <a:t>Paldies</a:t>
            </a:r>
            <a:r>
              <a:rPr lang="en-GB" dirty="0"/>
              <a:t> par </a:t>
            </a:r>
            <a:r>
              <a:rPr lang="en-GB" dirty="0" err="1"/>
              <a:t>uzmanību</a:t>
            </a:r>
            <a:r>
              <a:rPr lang="en-GB" dirty="0"/>
              <a:t>!</a:t>
            </a:r>
            <a:endParaRPr lang="lv-LV" dirty="0"/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5685668F-F06E-005B-A20A-C396C7AAE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0430" y="1136937"/>
            <a:ext cx="2310720" cy="441137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758DEF-FE7A-0A1F-E111-11A09FC77FC8}"/>
              </a:ext>
            </a:extLst>
          </p:cNvPr>
          <p:cNvSpPr txBox="1">
            <a:spLocks/>
          </p:cNvSpPr>
          <p:nvPr/>
        </p:nvSpPr>
        <p:spPr>
          <a:xfrm>
            <a:off x="1170516" y="5832475"/>
            <a:ext cx="4176184" cy="24288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valentina.krumina@rsu.lv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4858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Kas ir Testu un aptauju reģistrs?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Attēls 3" descr="Attēls, kurā ir tīmekļa vietne&#10;&#10;Apraksts ģenerēts automātiski">
            <a:extLst>
              <a:ext uri="{FF2B5EF4-FFF2-40B4-BE49-F238E27FC236}">
                <a16:creationId xmlns:a16="http://schemas.microsoft.com/office/drawing/2014/main" id="{FAC78E1D-88E9-E5CF-0916-74210B9A6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096"/>
            <a:ext cx="12192000" cy="236638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7D63305-2BC0-0FD7-EB2A-DFE018B3B2F5}"/>
              </a:ext>
            </a:extLst>
          </p:cNvPr>
          <p:cNvSpPr txBox="1">
            <a:spLocks/>
          </p:cNvSpPr>
          <p:nvPr/>
        </p:nvSpPr>
        <p:spPr>
          <a:xfrm>
            <a:off x="1216168" y="4304148"/>
            <a:ext cx="8350831" cy="93662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E001C"/>
              </a:buClr>
              <a:buSzPct val="80000"/>
              <a:buFont typeface="Calibri" panose="020F0502020204030204" pitchFamily="34" charset="0"/>
              <a:buNone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None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595B"/>
              </a:buClr>
              <a:buSzPct val="80000"/>
              <a:buFont typeface="Calibri" panose="020F0502020204030204" pitchFamily="34" charset="0"/>
              <a:buNone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None/>
              <a:defRPr sz="16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lv-LV" sz="3300" dirty="0">
                <a:solidFill>
                  <a:schemeClr val="tx1"/>
                </a:solidFill>
              </a:rPr>
              <a:t>RSU dažādās nozarēs izstrādāto un adaptēto testu/aptauju sistematizēt</a:t>
            </a:r>
            <a:r>
              <a:rPr lang="en-GB" sz="3300" dirty="0">
                <a:solidFill>
                  <a:schemeClr val="tx1"/>
                </a:solidFill>
              </a:rPr>
              <a:t>a</a:t>
            </a:r>
            <a:r>
              <a:rPr lang="lv-LV" sz="3300" dirty="0">
                <a:solidFill>
                  <a:schemeClr val="tx1"/>
                </a:solidFill>
              </a:rPr>
              <a:t> </a:t>
            </a:r>
            <a:r>
              <a:rPr lang="en-GB" sz="3300" dirty="0" err="1">
                <a:solidFill>
                  <a:schemeClr val="tx1"/>
                </a:solidFill>
              </a:rPr>
              <a:t>datubāze</a:t>
            </a:r>
            <a:endParaRPr lang="en-GB" sz="33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lv-LV" dirty="0"/>
          </a:p>
        </p:txBody>
      </p:sp>
      <p:pic>
        <p:nvPicPr>
          <p:cNvPr id="6" name="Grafika 5" descr="Books on shelf with solid fill">
            <a:extLst>
              <a:ext uri="{FF2B5EF4-FFF2-40B4-BE49-F238E27FC236}">
                <a16:creationId xmlns:a16="http://schemas.microsoft.com/office/drawing/2014/main" id="{0E524564-5A53-7BF3-B82F-88870AA6F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215" y="40484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9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ir Testu un aptauju reģistrs?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33A06-3915-5BF1-FBC6-AE1644511E8F}"/>
              </a:ext>
            </a:extLst>
          </p:cNvPr>
          <p:cNvSpPr txBox="1"/>
          <p:nvPr/>
        </p:nvSpPr>
        <p:spPr>
          <a:xfrm>
            <a:off x="1056214" y="1998006"/>
            <a:ext cx="59057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2800" dirty="0"/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odrošin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informāciju par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testu/aptauju pieejamību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lietošanas nosacījumiem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psihometriskajiem rādītājiem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a 5" descr="Information with solid fill">
            <a:extLst>
              <a:ext uri="{FF2B5EF4-FFF2-40B4-BE49-F238E27FC236}">
                <a16:creationId xmlns:a16="http://schemas.microsoft.com/office/drawing/2014/main" id="{541BDEA4-8354-38B1-75C5-F0335E5D3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215" y="1747659"/>
            <a:ext cx="914400" cy="914400"/>
          </a:xfrm>
          <a:prstGeom prst="rect">
            <a:avLst/>
          </a:prstGeom>
        </p:spPr>
      </p:pic>
      <p:pic>
        <p:nvPicPr>
          <p:cNvPr id="7" name="Grafika 6" descr="Open hand with plant with solid fill">
            <a:extLst>
              <a:ext uri="{FF2B5EF4-FFF2-40B4-BE49-F238E27FC236}">
                <a16:creationId xmlns:a16="http://schemas.microsoft.com/office/drawing/2014/main" id="{AD436357-1AE0-95BA-01EE-0F7C52BAF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215" y="3645724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2978EC-B2BD-E645-EE74-D2888EA9120D}"/>
              </a:ext>
            </a:extLst>
          </p:cNvPr>
          <p:cNvSpPr txBox="1"/>
          <p:nvPr/>
        </p:nvSpPr>
        <p:spPr>
          <a:xfrm>
            <a:off x="1970615" y="3938350"/>
            <a:ext cx="68419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Izsniedz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instrumentus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pētījum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veikšanai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80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rapece 36">
            <a:extLst>
              <a:ext uri="{FF2B5EF4-FFF2-40B4-BE49-F238E27FC236}">
                <a16:creationId xmlns:a16="http://schemas.microsoft.com/office/drawing/2014/main" id="{1DA4593B-034B-AE9A-1F32-EDF6FB44B0A6}"/>
              </a:ext>
            </a:extLst>
          </p:cNvPr>
          <p:cNvSpPr/>
          <p:nvPr/>
        </p:nvSpPr>
        <p:spPr>
          <a:xfrm>
            <a:off x="2241549" y="2608974"/>
            <a:ext cx="7216776" cy="2648750"/>
          </a:xfrm>
          <a:prstGeom prst="trapezoid">
            <a:avLst>
              <a:gd name="adj" fmla="val 24522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48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  <a:alpha val="22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Reģistra saturs</a:t>
            </a:r>
          </a:p>
        </p:txBody>
      </p:sp>
      <p:cxnSp>
        <p:nvCxnSpPr>
          <p:cNvPr id="14" name="Taisns savienotājs 13">
            <a:extLst>
              <a:ext uri="{FF2B5EF4-FFF2-40B4-BE49-F238E27FC236}">
                <a16:creationId xmlns:a16="http://schemas.microsoft.com/office/drawing/2014/main" id="{79B6D24F-7C75-A131-6585-2D7439AA6527}"/>
              </a:ext>
            </a:extLst>
          </p:cNvPr>
          <p:cNvCxnSpPr/>
          <p:nvPr/>
        </p:nvCxnSpPr>
        <p:spPr>
          <a:xfrm>
            <a:off x="2774950" y="4693920"/>
            <a:ext cx="6515100" cy="0"/>
          </a:xfrm>
          <a:prstGeom prst="line">
            <a:avLst/>
          </a:prstGeom>
          <a:ln w="38100" cap="rnd">
            <a:prstDash val="sysDot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āls 14">
            <a:extLst>
              <a:ext uri="{FF2B5EF4-FFF2-40B4-BE49-F238E27FC236}">
                <a16:creationId xmlns:a16="http://schemas.microsoft.com/office/drawing/2014/main" id="{D20F22F2-9A49-4EF5-B218-E26FC26FD64A}"/>
              </a:ext>
            </a:extLst>
          </p:cNvPr>
          <p:cNvSpPr/>
          <p:nvPr/>
        </p:nvSpPr>
        <p:spPr>
          <a:xfrm flipH="1">
            <a:off x="3539808" y="4425882"/>
            <a:ext cx="510540" cy="4966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6" name="Ovāls 15">
            <a:extLst>
              <a:ext uri="{FF2B5EF4-FFF2-40B4-BE49-F238E27FC236}">
                <a16:creationId xmlns:a16="http://schemas.microsoft.com/office/drawing/2014/main" id="{9B009116-AC91-F10B-A224-76F0CEA277D6}"/>
              </a:ext>
            </a:extLst>
          </p:cNvPr>
          <p:cNvSpPr/>
          <p:nvPr/>
        </p:nvSpPr>
        <p:spPr>
          <a:xfrm flipH="1">
            <a:off x="4737418" y="4425882"/>
            <a:ext cx="510540" cy="4966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6C257045-A3E1-F763-7D27-2B68978C5829}"/>
              </a:ext>
            </a:extLst>
          </p:cNvPr>
          <p:cNvSpPr/>
          <p:nvPr/>
        </p:nvSpPr>
        <p:spPr>
          <a:xfrm flipH="1">
            <a:off x="6140768" y="4425882"/>
            <a:ext cx="510540" cy="4966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84BA8D55-E683-C6DF-61E3-331515099CD0}"/>
              </a:ext>
            </a:extLst>
          </p:cNvPr>
          <p:cNvSpPr/>
          <p:nvPr/>
        </p:nvSpPr>
        <p:spPr>
          <a:xfrm flipH="1">
            <a:off x="7466648" y="4425882"/>
            <a:ext cx="510540" cy="4966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53371E-3D6A-FB50-3C72-B7E03CD6DFF7}"/>
              </a:ext>
            </a:extLst>
          </p:cNvPr>
          <p:cNvSpPr txBox="1"/>
          <p:nvPr/>
        </p:nvSpPr>
        <p:spPr>
          <a:xfrm>
            <a:off x="3539808" y="5197346"/>
            <a:ext cx="558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2018.g.          2019.g.             2021.g.            2023.g.</a:t>
            </a:r>
          </a:p>
        </p:txBody>
      </p:sp>
      <p:sp>
        <p:nvSpPr>
          <p:cNvPr id="38" name="Taisnstūris: ar noapaļotiem stūriem 37">
            <a:extLst>
              <a:ext uri="{FF2B5EF4-FFF2-40B4-BE49-F238E27FC236}">
                <a16:creationId xmlns:a16="http://schemas.microsoft.com/office/drawing/2014/main" id="{4E31EC77-C30E-8459-6A70-6B1EF1C3F49F}"/>
              </a:ext>
            </a:extLst>
          </p:cNvPr>
          <p:cNvSpPr/>
          <p:nvPr/>
        </p:nvSpPr>
        <p:spPr>
          <a:xfrm>
            <a:off x="3578225" y="4176338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aisnstūris: ar noapaļotiem stūriem 38">
            <a:extLst>
              <a:ext uri="{FF2B5EF4-FFF2-40B4-BE49-F238E27FC236}">
                <a16:creationId xmlns:a16="http://schemas.microsoft.com/office/drawing/2014/main" id="{B2040281-D779-2B35-C150-CD5B1C5A9248}"/>
              </a:ext>
            </a:extLst>
          </p:cNvPr>
          <p:cNvSpPr/>
          <p:nvPr/>
        </p:nvSpPr>
        <p:spPr>
          <a:xfrm>
            <a:off x="3578225" y="4008633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aisnstūris: ar noapaļotiem stūriem 39">
            <a:extLst>
              <a:ext uri="{FF2B5EF4-FFF2-40B4-BE49-F238E27FC236}">
                <a16:creationId xmlns:a16="http://schemas.microsoft.com/office/drawing/2014/main" id="{625379D6-118B-CF41-D764-FACC0483E642}"/>
              </a:ext>
            </a:extLst>
          </p:cNvPr>
          <p:cNvSpPr/>
          <p:nvPr/>
        </p:nvSpPr>
        <p:spPr>
          <a:xfrm>
            <a:off x="3578225" y="3842170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aisnstūris: ar noapaļotiem stūriem 40">
            <a:extLst>
              <a:ext uri="{FF2B5EF4-FFF2-40B4-BE49-F238E27FC236}">
                <a16:creationId xmlns:a16="http://schemas.microsoft.com/office/drawing/2014/main" id="{A85D6E41-CA96-042C-37DA-22CC1B4FBF9E}"/>
              </a:ext>
            </a:extLst>
          </p:cNvPr>
          <p:cNvSpPr/>
          <p:nvPr/>
        </p:nvSpPr>
        <p:spPr>
          <a:xfrm>
            <a:off x="3578225" y="3672886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aisnstūris: ar noapaļotiem stūriem 41">
            <a:extLst>
              <a:ext uri="{FF2B5EF4-FFF2-40B4-BE49-F238E27FC236}">
                <a16:creationId xmlns:a16="http://schemas.microsoft.com/office/drawing/2014/main" id="{64FEE5A6-D776-52E4-0108-78010B03EDFF}"/>
              </a:ext>
            </a:extLst>
          </p:cNvPr>
          <p:cNvSpPr/>
          <p:nvPr/>
        </p:nvSpPr>
        <p:spPr>
          <a:xfrm>
            <a:off x="4727575" y="3516677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aisnstūris: ar noapaļotiem stūriem 42">
            <a:extLst>
              <a:ext uri="{FF2B5EF4-FFF2-40B4-BE49-F238E27FC236}">
                <a16:creationId xmlns:a16="http://schemas.microsoft.com/office/drawing/2014/main" id="{CC95F492-5B9B-BAE2-43AC-B72EBFA4FA1B}"/>
              </a:ext>
            </a:extLst>
          </p:cNvPr>
          <p:cNvSpPr/>
          <p:nvPr/>
        </p:nvSpPr>
        <p:spPr>
          <a:xfrm>
            <a:off x="4727575" y="3351055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aisnstūris: ar noapaļotiem stūriem 43">
            <a:extLst>
              <a:ext uri="{FF2B5EF4-FFF2-40B4-BE49-F238E27FC236}">
                <a16:creationId xmlns:a16="http://schemas.microsoft.com/office/drawing/2014/main" id="{E543DB67-1B30-FB33-8443-E331D1B8918A}"/>
              </a:ext>
            </a:extLst>
          </p:cNvPr>
          <p:cNvSpPr/>
          <p:nvPr/>
        </p:nvSpPr>
        <p:spPr>
          <a:xfrm>
            <a:off x="6153150" y="3182564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aisnstūris: ar noapaļotiem stūriem 44">
            <a:extLst>
              <a:ext uri="{FF2B5EF4-FFF2-40B4-BE49-F238E27FC236}">
                <a16:creationId xmlns:a16="http://schemas.microsoft.com/office/drawing/2014/main" id="{E8630F63-5CD2-1E37-6A15-EC164128ECB7}"/>
              </a:ext>
            </a:extLst>
          </p:cNvPr>
          <p:cNvSpPr/>
          <p:nvPr/>
        </p:nvSpPr>
        <p:spPr>
          <a:xfrm>
            <a:off x="6153150" y="3013468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aisnstūris: ar noapaļotiem stūriem 51">
            <a:extLst>
              <a:ext uri="{FF2B5EF4-FFF2-40B4-BE49-F238E27FC236}">
                <a16:creationId xmlns:a16="http://schemas.microsoft.com/office/drawing/2014/main" id="{4BB5EFB6-A1CB-1EA1-7126-1B2AB6E9CE45}"/>
              </a:ext>
            </a:extLst>
          </p:cNvPr>
          <p:cNvSpPr/>
          <p:nvPr/>
        </p:nvSpPr>
        <p:spPr>
          <a:xfrm>
            <a:off x="4727575" y="4178582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aisnstūris: ar noapaļotiem stūriem 52">
            <a:extLst>
              <a:ext uri="{FF2B5EF4-FFF2-40B4-BE49-F238E27FC236}">
                <a16:creationId xmlns:a16="http://schemas.microsoft.com/office/drawing/2014/main" id="{4D5A35A9-1548-AEAC-559A-3E6D487A43C2}"/>
              </a:ext>
            </a:extLst>
          </p:cNvPr>
          <p:cNvSpPr/>
          <p:nvPr/>
        </p:nvSpPr>
        <p:spPr>
          <a:xfrm>
            <a:off x="4727575" y="4012960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aisnstūris: ar noapaļotiem stūriem 53">
            <a:extLst>
              <a:ext uri="{FF2B5EF4-FFF2-40B4-BE49-F238E27FC236}">
                <a16:creationId xmlns:a16="http://schemas.microsoft.com/office/drawing/2014/main" id="{25E7B9B8-E599-1688-0A34-12ECCE176E48}"/>
              </a:ext>
            </a:extLst>
          </p:cNvPr>
          <p:cNvSpPr/>
          <p:nvPr/>
        </p:nvSpPr>
        <p:spPr>
          <a:xfrm>
            <a:off x="4727575" y="3845345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aisnstūris: ar noapaļotiem stūriem 54">
            <a:extLst>
              <a:ext uri="{FF2B5EF4-FFF2-40B4-BE49-F238E27FC236}">
                <a16:creationId xmlns:a16="http://schemas.microsoft.com/office/drawing/2014/main" id="{46D219EE-AE57-4935-3118-B50A3D4D49AC}"/>
              </a:ext>
            </a:extLst>
          </p:cNvPr>
          <p:cNvSpPr/>
          <p:nvPr/>
        </p:nvSpPr>
        <p:spPr>
          <a:xfrm>
            <a:off x="4730750" y="3682411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aisnstūris: ar noapaļotiem stūriem 55">
            <a:extLst>
              <a:ext uri="{FF2B5EF4-FFF2-40B4-BE49-F238E27FC236}">
                <a16:creationId xmlns:a16="http://schemas.microsoft.com/office/drawing/2014/main" id="{65A3A8DF-C30E-5B95-7B11-CB95D979124C}"/>
              </a:ext>
            </a:extLst>
          </p:cNvPr>
          <p:cNvSpPr/>
          <p:nvPr/>
        </p:nvSpPr>
        <p:spPr>
          <a:xfrm>
            <a:off x="6153150" y="3517582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aisnstūris: ar noapaļotiem stūriem 56">
            <a:extLst>
              <a:ext uri="{FF2B5EF4-FFF2-40B4-BE49-F238E27FC236}">
                <a16:creationId xmlns:a16="http://schemas.microsoft.com/office/drawing/2014/main" id="{472810E1-6515-DFED-C669-9F507B387C0D}"/>
              </a:ext>
            </a:extLst>
          </p:cNvPr>
          <p:cNvSpPr/>
          <p:nvPr/>
        </p:nvSpPr>
        <p:spPr>
          <a:xfrm>
            <a:off x="6153150" y="3348785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aisnstūris: ar noapaļotiem stūriem 57">
            <a:extLst>
              <a:ext uri="{FF2B5EF4-FFF2-40B4-BE49-F238E27FC236}">
                <a16:creationId xmlns:a16="http://schemas.microsoft.com/office/drawing/2014/main" id="{B3793235-CE27-4D3C-720C-A912727ACEC9}"/>
              </a:ext>
            </a:extLst>
          </p:cNvPr>
          <p:cNvSpPr/>
          <p:nvPr/>
        </p:nvSpPr>
        <p:spPr>
          <a:xfrm>
            <a:off x="6153150" y="4185837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aisnstūris: ar noapaļotiem stūriem 58">
            <a:extLst>
              <a:ext uri="{FF2B5EF4-FFF2-40B4-BE49-F238E27FC236}">
                <a16:creationId xmlns:a16="http://schemas.microsoft.com/office/drawing/2014/main" id="{9BDE13D1-90B7-19AB-CAF0-020368AB34A4}"/>
              </a:ext>
            </a:extLst>
          </p:cNvPr>
          <p:cNvSpPr/>
          <p:nvPr/>
        </p:nvSpPr>
        <p:spPr>
          <a:xfrm>
            <a:off x="6153150" y="4017040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aisnstūris: ar noapaļotiem stūriem 59">
            <a:extLst>
              <a:ext uri="{FF2B5EF4-FFF2-40B4-BE49-F238E27FC236}">
                <a16:creationId xmlns:a16="http://schemas.microsoft.com/office/drawing/2014/main" id="{506F90B8-D0EA-9B3A-D0D9-96715F0CD23F}"/>
              </a:ext>
            </a:extLst>
          </p:cNvPr>
          <p:cNvSpPr/>
          <p:nvPr/>
        </p:nvSpPr>
        <p:spPr>
          <a:xfrm>
            <a:off x="6153150" y="3849425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aisnstūris: ar noapaļotiem stūriem 60">
            <a:extLst>
              <a:ext uri="{FF2B5EF4-FFF2-40B4-BE49-F238E27FC236}">
                <a16:creationId xmlns:a16="http://schemas.microsoft.com/office/drawing/2014/main" id="{1570B92E-D156-57DE-50D2-4F89DF83C720}"/>
              </a:ext>
            </a:extLst>
          </p:cNvPr>
          <p:cNvSpPr/>
          <p:nvPr/>
        </p:nvSpPr>
        <p:spPr>
          <a:xfrm>
            <a:off x="6149975" y="3680141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aisnstūris: ar noapaļotiem stūriem 61">
            <a:extLst>
              <a:ext uri="{FF2B5EF4-FFF2-40B4-BE49-F238E27FC236}">
                <a16:creationId xmlns:a16="http://schemas.microsoft.com/office/drawing/2014/main" id="{8292A141-D83E-7F9D-5582-C0A30B8269F4}"/>
              </a:ext>
            </a:extLst>
          </p:cNvPr>
          <p:cNvSpPr/>
          <p:nvPr/>
        </p:nvSpPr>
        <p:spPr>
          <a:xfrm>
            <a:off x="7513638" y="4174966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aisnstūris: ar noapaļotiem stūriem 62">
            <a:extLst>
              <a:ext uri="{FF2B5EF4-FFF2-40B4-BE49-F238E27FC236}">
                <a16:creationId xmlns:a16="http://schemas.microsoft.com/office/drawing/2014/main" id="{6B3E946E-B86A-2D54-BCAD-685275EA20D1}"/>
              </a:ext>
            </a:extLst>
          </p:cNvPr>
          <p:cNvSpPr/>
          <p:nvPr/>
        </p:nvSpPr>
        <p:spPr>
          <a:xfrm>
            <a:off x="7513638" y="4007261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aisnstūris: ar noapaļotiem stūriem 63">
            <a:extLst>
              <a:ext uri="{FF2B5EF4-FFF2-40B4-BE49-F238E27FC236}">
                <a16:creationId xmlns:a16="http://schemas.microsoft.com/office/drawing/2014/main" id="{98C231A2-155F-F813-0571-8A0864EA24CB}"/>
              </a:ext>
            </a:extLst>
          </p:cNvPr>
          <p:cNvSpPr/>
          <p:nvPr/>
        </p:nvSpPr>
        <p:spPr>
          <a:xfrm>
            <a:off x="7513638" y="3840798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aisnstūris: ar noapaļotiem stūriem 64">
            <a:extLst>
              <a:ext uri="{FF2B5EF4-FFF2-40B4-BE49-F238E27FC236}">
                <a16:creationId xmlns:a16="http://schemas.microsoft.com/office/drawing/2014/main" id="{588D59D7-6F80-3327-F532-B2C39E39F20B}"/>
              </a:ext>
            </a:extLst>
          </p:cNvPr>
          <p:cNvSpPr/>
          <p:nvPr/>
        </p:nvSpPr>
        <p:spPr>
          <a:xfrm>
            <a:off x="7513638" y="3671514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aisnstūris: ar noapaļotiem stūriem 65">
            <a:extLst>
              <a:ext uri="{FF2B5EF4-FFF2-40B4-BE49-F238E27FC236}">
                <a16:creationId xmlns:a16="http://schemas.microsoft.com/office/drawing/2014/main" id="{AFF10C25-F027-5F18-5844-0738935757F5}"/>
              </a:ext>
            </a:extLst>
          </p:cNvPr>
          <p:cNvSpPr/>
          <p:nvPr/>
        </p:nvSpPr>
        <p:spPr>
          <a:xfrm>
            <a:off x="7513638" y="2842920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aisnstūris: ar noapaļotiem stūriem 66">
            <a:extLst>
              <a:ext uri="{FF2B5EF4-FFF2-40B4-BE49-F238E27FC236}">
                <a16:creationId xmlns:a16="http://schemas.microsoft.com/office/drawing/2014/main" id="{D9CF678A-D131-45B1-5D7A-FE293C8DB4D1}"/>
              </a:ext>
            </a:extLst>
          </p:cNvPr>
          <p:cNvSpPr/>
          <p:nvPr/>
        </p:nvSpPr>
        <p:spPr>
          <a:xfrm>
            <a:off x="7513638" y="2677298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aisnstūris: ar noapaļotiem stūriem 67">
            <a:extLst>
              <a:ext uri="{FF2B5EF4-FFF2-40B4-BE49-F238E27FC236}">
                <a16:creationId xmlns:a16="http://schemas.microsoft.com/office/drawing/2014/main" id="{05B05506-F597-F557-B4CA-6F7D677BCF82}"/>
              </a:ext>
            </a:extLst>
          </p:cNvPr>
          <p:cNvSpPr/>
          <p:nvPr/>
        </p:nvSpPr>
        <p:spPr>
          <a:xfrm>
            <a:off x="7513638" y="3504825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aisnstūris: ar noapaļotiem stūriem 68">
            <a:extLst>
              <a:ext uri="{FF2B5EF4-FFF2-40B4-BE49-F238E27FC236}">
                <a16:creationId xmlns:a16="http://schemas.microsoft.com/office/drawing/2014/main" id="{0E265155-9C33-EFC1-DA63-9F62906144E2}"/>
              </a:ext>
            </a:extLst>
          </p:cNvPr>
          <p:cNvSpPr/>
          <p:nvPr/>
        </p:nvSpPr>
        <p:spPr>
          <a:xfrm>
            <a:off x="7513638" y="3339203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aisnstūris: ar noapaļotiem stūriem 69">
            <a:extLst>
              <a:ext uri="{FF2B5EF4-FFF2-40B4-BE49-F238E27FC236}">
                <a16:creationId xmlns:a16="http://schemas.microsoft.com/office/drawing/2014/main" id="{C109F12F-FBFA-ECED-D58A-C202F9275D15}"/>
              </a:ext>
            </a:extLst>
          </p:cNvPr>
          <p:cNvSpPr/>
          <p:nvPr/>
        </p:nvSpPr>
        <p:spPr>
          <a:xfrm>
            <a:off x="7513638" y="3171588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aisnstūris: ar noapaļotiem stūriem 70">
            <a:extLst>
              <a:ext uri="{FF2B5EF4-FFF2-40B4-BE49-F238E27FC236}">
                <a16:creationId xmlns:a16="http://schemas.microsoft.com/office/drawing/2014/main" id="{55F94BA2-1C51-54CB-C018-CDF8D9DD9397}"/>
              </a:ext>
            </a:extLst>
          </p:cNvPr>
          <p:cNvSpPr/>
          <p:nvPr/>
        </p:nvSpPr>
        <p:spPr>
          <a:xfrm>
            <a:off x="7516813" y="3008654"/>
            <a:ext cx="463550" cy="15511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0D25584-7C0A-E52E-3CDC-466FFF79496F}"/>
              </a:ext>
            </a:extLst>
          </p:cNvPr>
          <p:cNvSpPr txBox="1"/>
          <p:nvPr/>
        </p:nvSpPr>
        <p:spPr>
          <a:xfrm>
            <a:off x="3578225" y="44854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D81B77-73CF-DE82-C2BE-E561DC46C6FC}"/>
              </a:ext>
            </a:extLst>
          </p:cNvPr>
          <p:cNvSpPr txBox="1"/>
          <p:nvPr/>
        </p:nvSpPr>
        <p:spPr>
          <a:xfrm>
            <a:off x="4783336" y="45001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8DABBB3-09C4-CFC1-2DD1-1516D019091C}"/>
              </a:ext>
            </a:extLst>
          </p:cNvPr>
          <p:cNvSpPr txBox="1"/>
          <p:nvPr/>
        </p:nvSpPr>
        <p:spPr>
          <a:xfrm>
            <a:off x="6128176" y="44837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D3AA319-CC30-F76A-6290-B788D62BB69D}"/>
              </a:ext>
            </a:extLst>
          </p:cNvPr>
          <p:cNvSpPr txBox="1"/>
          <p:nvPr/>
        </p:nvSpPr>
        <p:spPr>
          <a:xfrm>
            <a:off x="7453097" y="44837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186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0DE856B-6492-D988-318D-E806DB0BE456}"/>
              </a:ext>
            </a:extLst>
          </p:cNvPr>
          <p:cNvSpPr txBox="1"/>
          <p:nvPr/>
        </p:nvSpPr>
        <p:spPr>
          <a:xfrm>
            <a:off x="1055687" y="1408645"/>
            <a:ext cx="8542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Reģistrā ir apkopoti instrumenti līdz 2023. gadam, iekļaujot RSU  studentu un docētāju izstrādātos un adaptētos instrumentus no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dažādām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katedrām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7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D4D4555-4949-AAC0-A1E9-5528D47E7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Daži piemēri: j</a:t>
            </a:r>
            <a:r>
              <a:rPr lang="en-GB" dirty="0" err="1"/>
              <a:t>aunākie</a:t>
            </a:r>
            <a:r>
              <a:rPr lang="en-GB" dirty="0"/>
              <a:t> </a:t>
            </a:r>
            <a:r>
              <a:rPr lang="en-GB" dirty="0" err="1"/>
              <a:t>pievienotie</a:t>
            </a:r>
            <a:r>
              <a:rPr lang="en-GB" dirty="0"/>
              <a:t> </a:t>
            </a:r>
            <a:r>
              <a:rPr lang="en-GB" dirty="0" err="1"/>
              <a:t>instrumenti</a:t>
            </a:r>
            <a:endParaRPr lang="en-GB" dirty="0"/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8ABE69A9-C149-260D-FF7E-954DC2B6F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1326261"/>
            <a:ext cx="3415064" cy="3079368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EA3B750-8FA0-B472-B911-A9C5D4E0E0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10370" r="19339" b="16272"/>
          <a:stretch/>
        </p:blipFill>
        <p:spPr>
          <a:xfrm rot="5400000">
            <a:off x="3520071" y="2836791"/>
            <a:ext cx="3314048" cy="2366417"/>
          </a:xfrm>
          <a:prstGeom prst="rect">
            <a:avLst/>
          </a:prstGeom>
        </p:spPr>
      </p:pic>
      <p:pic>
        <p:nvPicPr>
          <p:cNvPr id="6" name="Attēls 4" descr="Attēls, kurā ir diagramma&#10;&#10;Apraksts ģenerēts automātiski">
            <a:extLst>
              <a:ext uri="{FF2B5EF4-FFF2-40B4-BE49-F238E27FC236}">
                <a16:creationId xmlns:a16="http://schemas.microsoft.com/office/drawing/2014/main" id="{45C789D4-5A87-BF3E-55DC-DA65A18EF5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6186"/>
          <a:stretch/>
        </p:blipFill>
        <p:spPr>
          <a:xfrm>
            <a:off x="6017016" y="3619500"/>
            <a:ext cx="2783868" cy="288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2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F9FF8E9-2D13-4E1A-98DE-57FB8632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Kā</a:t>
            </a:r>
            <a:r>
              <a:rPr lang="en-GB" dirty="0"/>
              <a:t> </a:t>
            </a:r>
            <a:r>
              <a:rPr lang="en-GB" dirty="0" err="1"/>
              <a:t>iepazīties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reģistrā</a:t>
            </a:r>
            <a:r>
              <a:rPr lang="en-GB" dirty="0"/>
              <a:t> </a:t>
            </a:r>
            <a:r>
              <a:rPr lang="en-GB" dirty="0" err="1"/>
              <a:t>pieejamiem</a:t>
            </a:r>
            <a:r>
              <a:rPr lang="en-GB" dirty="0"/>
              <a:t> </a:t>
            </a:r>
            <a:r>
              <a:rPr lang="en-GB" dirty="0" err="1"/>
              <a:t>instrumentiem</a:t>
            </a:r>
            <a:r>
              <a:rPr lang="en-GB" dirty="0"/>
              <a:t>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99F70D4-3964-4B17-8884-6C50A506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67" y="1816098"/>
            <a:ext cx="4512733" cy="4351338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pieejami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</a:t>
            </a:r>
            <a:r>
              <a:rPr lang="lv-LV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apraksti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tiešsaistē</a:t>
            </a:r>
            <a:endParaRPr lang="en-GB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nepieciešamais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apraksts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vēl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nav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pieejams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var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saņemt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uzrakstot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tar@rsu.lv</a:t>
            </a:r>
          </a:p>
        </p:txBody>
      </p:sp>
      <p:pic>
        <p:nvPicPr>
          <p:cNvPr id="4" name="Attēls 3" descr="Attēls, kurā ir galds&#10;&#10;Apraksts ģenerēts automātiski">
            <a:extLst>
              <a:ext uri="{FF2B5EF4-FFF2-40B4-BE49-F238E27FC236}">
                <a16:creationId xmlns:a16="http://schemas.microsoft.com/office/drawing/2014/main" id="{8DFDC056-97F5-4869-A964-D7D39CA08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1" y="1791425"/>
            <a:ext cx="6686550" cy="5023711"/>
          </a:xfrm>
          <a:prstGeom prst="rect">
            <a:avLst/>
          </a:prstGeom>
        </p:spPr>
      </p:pic>
      <p:sp>
        <p:nvSpPr>
          <p:cNvPr id="5" name="Taisnstūris 4">
            <a:extLst>
              <a:ext uri="{FF2B5EF4-FFF2-40B4-BE49-F238E27FC236}">
                <a16:creationId xmlns:a16="http://schemas.microsoft.com/office/drawing/2014/main" id="{1365C5E7-0B05-409F-BF29-286266B883DA}"/>
              </a:ext>
            </a:extLst>
          </p:cNvPr>
          <p:cNvSpPr/>
          <p:nvPr/>
        </p:nvSpPr>
        <p:spPr>
          <a:xfrm>
            <a:off x="5510344" y="2844712"/>
            <a:ext cx="1309555" cy="1708238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2B97068-3B9F-66AA-F813-30D9DE6C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https://smr.rsu.lv/home</a:t>
            </a:r>
          </a:p>
        </p:txBody>
      </p:sp>
      <p:pic>
        <p:nvPicPr>
          <p:cNvPr id="11" name="Satura vietturis 10" descr="Attēls, kurā ir tīmekļa vietne&#10;&#10;Apraksts ģenerēts automātiski">
            <a:extLst>
              <a:ext uri="{FF2B5EF4-FFF2-40B4-BE49-F238E27FC236}">
                <a16:creationId xmlns:a16="http://schemas.microsoft.com/office/drawing/2014/main" id="{19ED48FC-5559-D509-95FD-557EBFDD3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7" y="1349375"/>
            <a:ext cx="10045501" cy="4351338"/>
          </a:xfrm>
        </p:spPr>
      </p:pic>
    </p:spTree>
    <p:extLst>
      <p:ext uri="{BB962C8B-B14F-4D97-AF65-F5344CB8AC3E}">
        <p14:creationId xmlns:p14="http://schemas.microsoft.com/office/powerpoint/2010/main" val="3644128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>
            <a:extLst>
              <a:ext uri="{FF2B5EF4-FFF2-40B4-BE49-F238E27FC236}">
                <a16:creationId xmlns:a16="http://schemas.microsoft.com/office/drawing/2014/main" id="{EFEC0F1B-452A-431E-B6F2-09BC679B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 saņemt reģistrā esošu testu/aptauju lietošanai?</a:t>
            </a:r>
            <a:endParaRPr lang="en-GB" dirty="0"/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AFFD668E-F821-4CAD-B66B-EDB3B3747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867" y="1673275"/>
            <a:ext cx="8246533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Pārbaudīt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izpildīt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testa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aptaujas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saņemšanas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kritērijus</a:t>
            </a:r>
            <a:endParaRPr lang="en-GB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Atsūtīt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iesniegumu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GB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tar@rsu.lv</a:t>
            </a:r>
          </a:p>
        </p:txBody>
      </p:sp>
      <p:pic>
        <p:nvPicPr>
          <p:cNvPr id="8" name="Attēls 7" descr="Attēls, kurā ir galds&#10;&#10;Apraksts ģenerēts automātiski">
            <a:extLst>
              <a:ext uri="{FF2B5EF4-FFF2-40B4-BE49-F238E27FC236}">
                <a16:creationId xmlns:a16="http://schemas.microsoft.com/office/drawing/2014/main" id="{9AB7A8CE-6618-4716-961D-4543F0E6C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34" y="2563939"/>
            <a:ext cx="5593916" cy="4202798"/>
          </a:xfrm>
          <a:prstGeom prst="rect">
            <a:avLst/>
          </a:prstGeom>
        </p:spPr>
      </p:pic>
      <p:sp>
        <p:nvSpPr>
          <p:cNvPr id="9" name="Taisnstūris 8">
            <a:extLst>
              <a:ext uri="{FF2B5EF4-FFF2-40B4-BE49-F238E27FC236}">
                <a16:creationId xmlns:a16="http://schemas.microsoft.com/office/drawing/2014/main" id="{75FC0631-8B23-4059-BC11-FEA72F035453}"/>
              </a:ext>
            </a:extLst>
          </p:cNvPr>
          <p:cNvSpPr/>
          <p:nvPr/>
        </p:nvSpPr>
        <p:spPr>
          <a:xfrm>
            <a:off x="8610600" y="2709988"/>
            <a:ext cx="1047750" cy="3457447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7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64F13DC-3EE8-26EA-8A70-54A3B1B0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 saņemt reģistrā esošu testu/aptauju lietošanai?</a:t>
            </a:r>
            <a:endParaRPr lang="en-GB" dirty="0"/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AB5996D6-DA3D-C755-F647-C5A0BEA94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925"/>
            <a:ext cx="9644153" cy="15194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0970B8-9BCA-EA55-A08F-0BF5CCEFDEB0}"/>
              </a:ext>
            </a:extLst>
          </p:cNvPr>
          <p:cNvSpPr txBox="1"/>
          <p:nvPr/>
        </p:nvSpPr>
        <p:spPr>
          <a:xfrm>
            <a:off x="3847071" y="4193059"/>
            <a:ext cx="18277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5859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tar@rsu.lv</a:t>
            </a:r>
          </a:p>
        </p:txBody>
      </p:sp>
    </p:spTree>
    <p:extLst>
      <p:ext uri="{BB962C8B-B14F-4D97-AF65-F5344CB8AC3E}">
        <p14:creationId xmlns:p14="http://schemas.microsoft.com/office/powerpoint/2010/main" val="15078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IEVADS">
  <a:themeElements>
    <a:clrScheme name="Custom 1">
      <a:dk1>
        <a:sysClr val="windowText" lastClr="000000"/>
      </a:dk1>
      <a:lt1>
        <a:sysClr val="window" lastClr="FFFFFF"/>
      </a:lt1>
      <a:dk2>
        <a:srgbClr val="C00000"/>
      </a:dk2>
      <a:lt2>
        <a:srgbClr val="F2F2F2"/>
      </a:lt2>
      <a:accent1>
        <a:srgbClr val="C00000"/>
      </a:accent1>
      <a:accent2>
        <a:srgbClr val="F58220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7F7F7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637CC193-082A-4BE8-A01B-6170B2E6A041}" vid="{100FE9E7-7270-4190-BAAC-B40F11FA548C}"/>
    </a:ext>
  </a:extLst>
</a:theme>
</file>

<file path=ppt/theme/theme2.xml><?xml version="1.0" encoding="utf-8"?>
<a:theme xmlns:a="http://schemas.openxmlformats.org/drawingml/2006/main" name="SATU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637CC193-082A-4BE8-A01B-6170B2E6A041}" vid="{B52B9DCA-E959-4155-9834-731573AD4454}"/>
    </a:ext>
  </a:extLst>
</a:theme>
</file>

<file path=ppt/theme/theme3.xml><?xml version="1.0" encoding="utf-8"?>
<a:theme xmlns:a="http://schemas.openxmlformats.org/drawingml/2006/main" name="NOBEIGU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637CC193-082A-4BE8-A01B-6170B2E6A041}" vid="{59BC9C7E-9AE5-476C-857C-D8271C46990A}"/>
    </a:ext>
  </a:extLst>
</a:theme>
</file>

<file path=ppt/theme/theme4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1BCA2FFECB18E6448B789CD9930E2AFC" ma:contentTypeVersion="15" ma:contentTypeDescription="Izveidot jaunu dokumentu." ma:contentTypeScope="" ma:versionID="272abcdc5718c727e499b6bfa514b3e6">
  <xsd:schema xmlns:xsd="http://www.w3.org/2001/XMLSchema" xmlns:xs="http://www.w3.org/2001/XMLSchema" xmlns:p="http://schemas.microsoft.com/office/2006/metadata/properties" xmlns:ns2="e3cbc38f-3bd0-4c8a-9fca-8dc1c7c662d7" xmlns:ns3="c6ee3ec1-71e2-4c81-aee9-9f72e5770204" targetNamespace="http://schemas.microsoft.com/office/2006/metadata/properties" ma:root="true" ma:fieldsID="4378346c854a4d943c1588f164098d8d" ns2:_="" ns3:_="">
    <xsd:import namespace="e3cbc38f-3bd0-4c8a-9fca-8dc1c7c662d7"/>
    <xsd:import namespace="c6ee3ec1-71e2-4c81-aee9-9f72e577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bc38f-3bd0-4c8a-9fca-8dc1c7c66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ttēlu atzīme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e3ec1-71e2-4c81-aee9-9f72e577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a3bbd3-0c70-482d-bbd6-fd5bb34fb9e6}" ma:internalName="TaxCatchAll" ma:showField="CatchAllData" ma:web="c6ee3ec1-71e2-4c81-aee9-9f72e577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e3ec1-71e2-4c81-aee9-9f72e5770204" xsi:nil="true"/>
    <lcf76f155ced4ddcb4097134ff3c332f xmlns="e3cbc38f-3bd0-4c8a-9fca-8dc1c7c662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B4E49-CA4E-4C84-8636-7E58569097DE}"/>
</file>

<file path=customXml/itemProps2.xml><?xml version="1.0" encoding="utf-8"?>
<ds:datastoreItem xmlns:ds="http://schemas.openxmlformats.org/officeDocument/2006/customXml" ds:itemID="{F082BCD8-68AA-4918-B2FB-31DE43F085A6}"/>
</file>

<file path=customXml/itemProps3.xml><?xml version="1.0" encoding="utf-8"?>
<ds:datastoreItem xmlns:ds="http://schemas.openxmlformats.org/officeDocument/2006/customXml" ds:itemID="{E514A48C-D34D-446C-8AD3-C450E412687F}"/>
</file>

<file path=docProps/app.xml><?xml version="1.0" encoding="utf-8"?>
<Properties xmlns="http://schemas.openxmlformats.org/officeDocument/2006/extended-properties" xmlns:vt="http://schemas.openxmlformats.org/officeDocument/2006/docPropsVTypes">
  <Template>orange template</Template>
  <TotalTime>349</TotalTime>
  <Words>701</Words>
  <Application>Microsoft Office PowerPoint</Application>
  <PresentationFormat>Platekrāna</PresentationFormat>
  <Paragraphs>81</Paragraphs>
  <Slides>12</Slides>
  <Notes>11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3</vt:i4>
      </vt:variant>
      <vt:variant>
        <vt:lpstr>Slaidu virsraksti</vt:lpstr>
      </vt:variant>
      <vt:variant>
        <vt:i4>12</vt:i4>
      </vt:variant>
    </vt:vector>
  </HeadingPairs>
  <TitlesOfParts>
    <vt:vector size="18" baseType="lpstr">
      <vt:lpstr>Arial</vt:lpstr>
      <vt:lpstr>Calibri</vt:lpstr>
      <vt:lpstr>CIDFont+F2</vt:lpstr>
      <vt:lpstr>IEVADS</vt:lpstr>
      <vt:lpstr>SATURS</vt:lpstr>
      <vt:lpstr>NOBEIGUMS</vt:lpstr>
      <vt:lpstr>Psiholoģijas laboratorijas Testu un aptauju reģistrs</vt:lpstr>
      <vt:lpstr>Kas ir Testu un aptauju reģistrs?</vt:lpstr>
      <vt:lpstr>Kas ir Testu un aptauju reģistrs?</vt:lpstr>
      <vt:lpstr>Reģistra saturs</vt:lpstr>
      <vt:lpstr>Daži piemēri: jaunākie pievienotie instrumenti</vt:lpstr>
      <vt:lpstr>Kā iepazīties ar reģistrā pieejamiem instrumentiem?</vt:lpstr>
      <vt:lpstr>https://smr.rsu.lv/home</vt:lpstr>
      <vt:lpstr>Kā saņemt reģistrā esošu testu/aptauju lietošanai?</vt:lpstr>
      <vt:lpstr>Kā saņemt reģistrā esošu testu/aptauju lietošanai?</vt:lpstr>
      <vt:lpstr>Testu un aptauju izstrāde un adaptācija</vt:lpstr>
      <vt:lpstr>Ja rodas papildus jautājumi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Psiholoģijas laboratorijas Testu un aptauju reģistrs</dc:title>
  <dc:creator>Valentīna Krūmiņa</dc:creator>
  <cp:lastModifiedBy>Valentīna Krūmiņa</cp:lastModifiedBy>
  <cp:revision>11</cp:revision>
  <dcterms:created xsi:type="dcterms:W3CDTF">2023-04-06T15:21:06Z</dcterms:created>
  <dcterms:modified xsi:type="dcterms:W3CDTF">2023-04-17T09:41:13Z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0x0101001BCA2FFECB18E6448B789CD9930E2AFC</vt:lpwstr>
  </property>
</Properties>
</file>