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20"/>
  </p:notesMasterIdLst>
  <p:sldIdLst>
    <p:sldId id="390" r:id="rId4"/>
    <p:sldId id="301" r:id="rId5"/>
    <p:sldId id="463" r:id="rId6"/>
    <p:sldId id="267" r:id="rId7"/>
    <p:sldId id="275" r:id="rId8"/>
    <p:sldId id="256" r:id="rId9"/>
    <p:sldId id="272" r:id="rId10"/>
    <p:sldId id="313" r:id="rId11"/>
    <p:sldId id="314" r:id="rId12"/>
    <p:sldId id="455" r:id="rId13"/>
    <p:sldId id="440" r:id="rId14"/>
    <p:sldId id="465" r:id="rId15"/>
    <p:sldId id="316" r:id="rId16"/>
    <p:sldId id="424" r:id="rId17"/>
    <p:sldId id="283" r:id="rId18"/>
    <p:sldId id="466" r:id="rId1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4D093-A29A-232B-9A63-886403D73747}" v="1" dt="2023-05-08T09:26:00.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4660"/>
  </p:normalViewPr>
  <p:slideViewPr>
    <p:cSldViewPr snapToGrid="0">
      <p:cViewPr varScale="1">
        <p:scale>
          <a:sx n="75" d="100"/>
          <a:sy n="75" d="100"/>
        </p:scale>
        <p:origin x="43"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ma Dance" userId="S::laidan@rsu.lv::4f2cef7a-328e-40aa-8d4d-2abf5273e347" providerId="AD" clId="Web-{8404D093-A29A-232B-9A63-886403D73747}"/>
    <pc:docChg chg="modSld">
      <pc:chgData name="Laima Dance" userId="S::laidan@rsu.lv::4f2cef7a-328e-40aa-8d4d-2abf5273e347" providerId="AD" clId="Web-{8404D093-A29A-232B-9A63-886403D73747}" dt="2023-05-08T09:26:00.796" v="0" actId="20577"/>
      <pc:docMkLst>
        <pc:docMk/>
      </pc:docMkLst>
      <pc:sldChg chg="modSp">
        <pc:chgData name="Laima Dance" userId="S::laidan@rsu.lv::4f2cef7a-328e-40aa-8d4d-2abf5273e347" providerId="AD" clId="Web-{8404D093-A29A-232B-9A63-886403D73747}" dt="2023-05-08T09:26:00.796" v="0" actId="20577"/>
        <pc:sldMkLst>
          <pc:docMk/>
          <pc:sldMk cId="0" sldId="390"/>
        </pc:sldMkLst>
        <pc:spChg chg="mod">
          <ac:chgData name="Laima Dance" userId="S::laidan@rsu.lv::4f2cef7a-328e-40aa-8d4d-2abf5273e347" providerId="AD" clId="Web-{8404D093-A29A-232B-9A63-886403D73747}" dt="2023-05-08T09:26:00.796" v="0" actId="20577"/>
          <ac:spMkLst>
            <pc:docMk/>
            <pc:sldMk cId="0" sldId="390"/>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lv-LV" dirty="0"/>
              <a:t>Izmaiņas emociju regulācijas prasmju radītājos</a:t>
            </a:r>
          </a:p>
        </c:rich>
      </c:tx>
      <c:layout>
        <c:manualLayout>
          <c:xMode val="edge"/>
          <c:yMode val="edge"/>
          <c:x val="2.27734158597672E-2"/>
          <c:y val="1.1873347840008999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ERSQ 1</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Kopējais ERSQ**</c:v>
                </c:pt>
                <c:pt idx="1">
                  <c:v>Modifikācija*</c:v>
                </c:pt>
                <c:pt idx="2">
                  <c:v>Gatavība konfrontēties*</c:v>
                </c:pt>
                <c:pt idx="3">
                  <c:v>Sevis atbalstīšana</c:v>
                </c:pt>
                <c:pt idx="4">
                  <c:v>Tolerance</c:v>
                </c:pt>
                <c:pt idx="5">
                  <c:v>Izjūtu apzināšanās</c:v>
                </c:pt>
                <c:pt idx="6">
                  <c:v>Ķermeņa sajūtu apzināšanās</c:v>
                </c:pt>
                <c:pt idx="7">
                  <c:v>Pieņemšana*</c:v>
                </c:pt>
                <c:pt idx="8">
                  <c:v>Skaidrība</c:v>
                </c:pt>
                <c:pt idx="9">
                  <c:v>Izpratne**</c:v>
                </c:pt>
              </c:strCache>
            </c:strRef>
          </c:cat>
          <c:val>
            <c:numRef>
              <c:f>Sheet1!$B$2:$B$11</c:f>
              <c:numCache>
                <c:formatCode>General</c:formatCode>
                <c:ptCount val="10"/>
                <c:pt idx="0">
                  <c:v>2.4900000000000002</c:v>
                </c:pt>
                <c:pt idx="1">
                  <c:v>2.16</c:v>
                </c:pt>
                <c:pt idx="2">
                  <c:v>2.25</c:v>
                </c:pt>
                <c:pt idx="3">
                  <c:v>2.4</c:v>
                </c:pt>
                <c:pt idx="4">
                  <c:v>2.4300000000000002</c:v>
                </c:pt>
                <c:pt idx="5">
                  <c:v>2.48</c:v>
                </c:pt>
                <c:pt idx="6">
                  <c:v>2.59</c:v>
                </c:pt>
                <c:pt idx="7">
                  <c:v>2.63</c:v>
                </c:pt>
                <c:pt idx="8">
                  <c:v>2.68</c:v>
                </c:pt>
                <c:pt idx="9">
                  <c:v>2.74</c:v>
                </c:pt>
              </c:numCache>
            </c:numRef>
          </c:val>
          <c:extLst>
            <c:ext xmlns:c16="http://schemas.microsoft.com/office/drawing/2014/chart" uri="{C3380CC4-5D6E-409C-BE32-E72D297353CC}">
              <c16:uniqueId val="{00000000-C907-405B-B0C7-0D3642D8042A}"/>
            </c:ext>
          </c:extLst>
        </c:ser>
        <c:ser>
          <c:idx val="1"/>
          <c:order val="1"/>
          <c:tx>
            <c:strRef>
              <c:f>Sheet1!$C$1</c:f>
              <c:strCache>
                <c:ptCount val="1"/>
                <c:pt idx="0">
                  <c:v>ERSQ 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Kopējais ERSQ**</c:v>
                </c:pt>
                <c:pt idx="1">
                  <c:v>Modifikācija*</c:v>
                </c:pt>
                <c:pt idx="2">
                  <c:v>Gatavība konfrontēties*</c:v>
                </c:pt>
                <c:pt idx="3">
                  <c:v>Sevis atbalstīšana</c:v>
                </c:pt>
                <c:pt idx="4">
                  <c:v>Tolerance</c:v>
                </c:pt>
                <c:pt idx="5">
                  <c:v>Izjūtu apzināšanās</c:v>
                </c:pt>
                <c:pt idx="6">
                  <c:v>Ķermeņa sajūtu apzināšanās</c:v>
                </c:pt>
                <c:pt idx="7">
                  <c:v>Pieņemšana*</c:v>
                </c:pt>
                <c:pt idx="8">
                  <c:v>Skaidrība</c:v>
                </c:pt>
                <c:pt idx="9">
                  <c:v>Izpratne**</c:v>
                </c:pt>
              </c:strCache>
            </c:strRef>
          </c:cat>
          <c:val>
            <c:numRef>
              <c:f>Sheet1!$C$2:$C$11</c:f>
              <c:numCache>
                <c:formatCode>General</c:formatCode>
                <c:ptCount val="10"/>
                <c:pt idx="0">
                  <c:v>2.73</c:v>
                </c:pt>
                <c:pt idx="1">
                  <c:v>2.37</c:v>
                </c:pt>
                <c:pt idx="2">
                  <c:v>2.67</c:v>
                </c:pt>
                <c:pt idx="3">
                  <c:v>2.69</c:v>
                </c:pt>
                <c:pt idx="4">
                  <c:v>2.58</c:v>
                </c:pt>
                <c:pt idx="5">
                  <c:v>2.65</c:v>
                </c:pt>
                <c:pt idx="6">
                  <c:v>2.78</c:v>
                </c:pt>
                <c:pt idx="7">
                  <c:v>2.97</c:v>
                </c:pt>
                <c:pt idx="8">
                  <c:v>2.87</c:v>
                </c:pt>
                <c:pt idx="9">
                  <c:v>3.03</c:v>
                </c:pt>
              </c:numCache>
            </c:numRef>
          </c:val>
          <c:extLst>
            <c:ext xmlns:c16="http://schemas.microsoft.com/office/drawing/2014/chart" uri="{C3380CC4-5D6E-409C-BE32-E72D297353CC}">
              <c16:uniqueId val="{00000001-C907-405B-B0C7-0D3642D8042A}"/>
            </c:ext>
          </c:extLst>
        </c:ser>
        <c:ser>
          <c:idx val="2"/>
          <c:order val="2"/>
          <c:tx>
            <c:strRef>
              <c:f>Sheet1!$D$1</c:f>
              <c:strCache>
                <c:ptCount val="1"/>
                <c:pt idx="0">
                  <c:v>Column2</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Kopējais ERSQ**</c:v>
                </c:pt>
                <c:pt idx="1">
                  <c:v>Modifikācija*</c:v>
                </c:pt>
                <c:pt idx="2">
                  <c:v>Gatavība konfrontēties*</c:v>
                </c:pt>
                <c:pt idx="3">
                  <c:v>Sevis atbalstīšana</c:v>
                </c:pt>
                <c:pt idx="4">
                  <c:v>Tolerance</c:v>
                </c:pt>
                <c:pt idx="5">
                  <c:v>Izjūtu apzināšanās</c:v>
                </c:pt>
                <c:pt idx="6">
                  <c:v>Ķermeņa sajūtu apzināšanās</c:v>
                </c:pt>
                <c:pt idx="7">
                  <c:v>Pieņemšana*</c:v>
                </c:pt>
                <c:pt idx="8">
                  <c:v>Skaidrība</c:v>
                </c:pt>
                <c:pt idx="9">
                  <c:v>Izpratne**</c:v>
                </c:pt>
              </c:strCache>
            </c:strRef>
          </c:cat>
          <c:val>
            <c:numRef>
              <c:f>Sheet1!$D$2:$D$11</c:f>
              <c:numCache>
                <c:formatCode>General</c:formatCode>
                <c:ptCount val="10"/>
              </c:numCache>
            </c:numRef>
          </c:val>
          <c:extLst>
            <c:ext xmlns:c16="http://schemas.microsoft.com/office/drawing/2014/chart" uri="{C3380CC4-5D6E-409C-BE32-E72D297353CC}">
              <c16:uniqueId val="{00000002-C907-405B-B0C7-0D3642D8042A}"/>
            </c:ext>
          </c:extLst>
        </c:ser>
        <c:dLbls>
          <c:showLegendKey val="0"/>
          <c:showVal val="1"/>
          <c:showCatName val="0"/>
          <c:showSerName val="0"/>
          <c:showPercent val="0"/>
          <c:showBubbleSize val="0"/>
        </c:dLbls>
        <c:gapWidth val="219"/>
        <c:overlap val="-27"/>
        <c:axId val="964797872"/>
        <c:axId val="505619344"/>
      </c:barChart>
      <c:catAx>
        <c:axId val="96479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505619344"/>
        <c:crosses val="autoZero"/>
        <c:auto val="1"/>
        <c:lblAlgn val="ctr"/>
        <c:lblOffset val="100"/>
        <c:noMultiLvlLbl val="0"/>
      </c:catAx>
      <c:valAx>
        <c:axId val="5056193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64797872"/>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clustered"/>
        <c:varyColors val="0"/>
        <c:ser>
          <c:idx val="0"/>
          <c:order val="0"/>
          <c:tx>
            <c:strRef>
              <c:f>Sheet1!$B$1</c:f>
              <c:strCache>
                <c:ptCount val="1"/>
                <c:pt idx="0">
                  <c:v>Eksperti</c:v>
                </c:pt>
              </c:strCache>
            </c:strRef>
          </c:tx>
          <c:spPr>
            <a:solidFill>
              <a:schemeClr val="accent6">
                <a:shade val="76667"/>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Uzdevums "Virs un zem" (5-6)</c:v>
                </c:pt>
                <c:pt idx="1">
                  <c:v>Uzdevums "Emociju apzināšanās"(5-6)</c:v>
                </c:pt>
                <c:pt idx="2">
                  <c:v>Uzdevums "Emociju viļņi" (5-6)</c:v>
                </c:pt>
                <c:pt idx="3">
                  <c:v>Uzdevums "Pieņemšanas ceļš" (5-6)</c:v>
                </c:pt>
                <c:pt idx="4">
                  <c:v>Emociju dienasgrāmata (4)</c:v>
                </c:pt>
                <c:pt idx="5">
                  <c:v>Prototipa funkcionalitāte (7)</c:v>
                </c:pt>
                <c:pt idx="6">
                  <c:v>Prototipa tehniskā puse (4)</c:v>
                </c:pt>
              </c:strCache>
            </c:strRef>
          </c:cat>
          <c:val>
            <c:numRef>
              <c:f>Sheet1!$B$2:$B$8</c:f>
              <c:numCache>
                <c:formatCode>General</c:formatCode>
                <c:ptCount val="7"/>
                <c:pt idx="0">
                  <c:v>4.33</c:v>
                </c:pt>
                <c:pt idx="1">
                  <c:v>4.66</c:v>
                </c:pt>
                <c:pt idx="2">
                  <c:v>4.33</c:v>
                </c:pt>
                <c:pt idx="3">
                  <c:v>4.0599999999999996</c:v>
                </c:pt>
                <c:pt idx="4">
                  <c:v>4.75</c:v>
                </c:pt>
                <c:pt idx="5">
                  <c:v>4</c:v>
                </c:pt>
                <c:pt idx="6">
                  <c:v>4.0599999999999996</c:v>
                </c:pt>
              </c:numCache>
            </c:numRef>
          </c:val>
          <c:extLst>
            <c:ext xmlns:c16="http://schemas.microsoft.com/office/drawing/2014/chart" uri="{C3380CC4-5D6E-409C-BE32-E72D297353CC}">
              <c16:uniqueId val="{00000000-0CEB-49FF-948B-F707375B8FEF}"/>
            </c:ext>
          </c:extLst>
        </c:ser>
        <c:ser>
          <c:idx val="1"/>
          <c:order val="1"/>
          <c:tx>
            <c:strRef>
              <c:f>Sheet1!$C$1</c:f>
              <c:strCache>
                <c:ptCount val="1"/>
                <c:pt idx="0">
                  <c:v>Lietotāji</c:v>
                </c:pt>
              </c:strCache>
            </c:strRef>
          </c:tx>
          <c:spPr>
            <a:solidFill>
              <a:schemeClr val="accent6">
                <a:tint val="76667"/>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Uzdevums "Virs un zem" (5-6)</c:v>
                </c:pt>
                <c:pt idx="1">
                  <c:v>Uzdevums "Emociju apzināšanās"(5-6)</c:v>
                </c:pt>
                <c:pt idx="2">
                  <c:v>Uzdevums "Emociju viļņi" (5-6)</c:v>
                </c:pt>
                <c:pt idx="3">
                  <c:v>Uzdevums "Pieņemšanas ceļš" (5-6)</c:v>
                </c:pt>
                <c:pt idx="4">
                  <c:v>Emociju dienasgrāmata (4)</c:v>
                </c:pt>
                <c:pt idx="5">
                  <c:v>Prototipa funkcionalitāte (7)</c:v>
                </c:pt>
                <c:pt idx="6">
                  <c:v>Prototipa tehniskā puse (4)</c:v>
                </c:pt>
              </c:strCache>
            </c:strRef>
          </c:cat>
          <c:val>
            <c:numRef>
              <c:f>Sheet1!$C$2:$C$8</c:f>
              <c:numCache>
                <c:formatCode>General</c:formatCode>
                <c:ptCount val="7"/>
                <c:pt idx="0">
                  <c:v>4.2</c:v>
                </c:pt>
                <c:pt idx="1">
                  <c:v>4.37</c:v>
                </c:pt>
                <c:pt idx="2">
                  <c:v>4.2699999999999996</c:v>
                </c:pt>
                <c:pt idx="3">
                  <c:v>4.2</c:v>
                </c:pt>
                <c:pt idx="4">
                  <c:v>4.17</c:v>
                </c:pt>
                <c:pt idx="5">
                  <c:v>4.13</c:v>
                </c:pt>
                <c:pt idx="6">
                  <c:v>4.17</c:v>
                </c:pt>
              </c:numCache>
            </c:numRef>
          </c:val>
          <c:extLst>
            <c:ext xmlns:c16="http://schemas.microsoft.com/office/drawing/2014/chart" uri="{C3380CC4-5D6E-409C-BE32-E72D297353CC}">
              <c16:uniqueId val="{00000001-0CEB-49FF-948B-F707375B8FEF}"/>
            </c:ext>
          </c:extLst>
        </c:ser>
        <c:dLbls>
          <c:showLegendKey val="0"/>
          <c:showVal val="1"/>
          <c:showCatName val="0"/>
          <c:showSerName val="0"/>
          <c:showPercent val="0"/>
          <c:showBubbleSize val="0"/>
        </c:dLbls>
        <c:gapWidth val="66"/>
        <c:axId val="388584977"/>
        <c:axId val="543751473"/>
      </c:barChart>
      <c:catAx>
        <c:axId val="388584977"/>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1600" b="0" i="0" u="none" strike="noStrike" kern="1200" baseline="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en-US"/>
          </a:p>
        </c:txPr>
        <c:crossAx val="543751473"/>
        <c:crosses val="autoZero"/>
        <c:auto val="1"/>
        <c:lblAlgn val="ctr"/>
        <c:lblOffset val="100"/>
        <c:noMultiLvlLbl val="0"/>
      </c:catAx>
      <c:valAx>
        <c:axId val="543751473"/>
        <c:scaling>
          <c:orientation val="minMax"/>
          <c:max val="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1600" b="0" i="0" u="none" strike="noStrike" kern="1200" baseline="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en-US"/>
          </a:p>
        </c:txPr>
        <c:crossAx val="388584977"/>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en-US" sz="1600" b="0" i="0" u="none" strike="noStrike" kern="1200" baseline="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en-US"/>
          </a:p>
        </c:txPr>
      </c:legendEntry>
      <c:legendEntry>
        <c:idx val="1"/>
        <c:txPr>
          <a:bodyPr rot="0" spcFirstLastPara="0" vertOverflow="ellipsis" vert="horz" wrap="square" anchor="ctr" anchorCtr="1"/>
          <a:lstStyle/>
          <a:p>
            <a:pPr>
              <a:defRPr lang="en-US" sz="1600" b="0" i="0" u="none" strike="noStrike" kern="1200" baseline="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en-US"/>
          </a:p>
        </c:txPr>
      </c:legendEntry>
      <c:overlay val="0"/>
      <c:spPr>
        <a:noFill/>
        <a:ln>
          <a:noFill/>
        </a:ln>
        <a:effectLst/>
      </c:spPr>
      <c:txPr>
        <a:bodyPr rot="0" spcFirstLastPara="0" vertOverflow="ellipsis" vert="horz" wrap="square" anchor="ctr" anchorCtr="1"/>
        <a:lstStyle/>
        <a:p>
          <a:pPr>
            <a:defRPr lang="en-US" sz="1600" b="0" i="0" u="none" strike="noStrike" kern="1200" baseline="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lang="en-US" sz="1600">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lv-LV" dirty="0"/>
              <a:t>Uzdevuma</a:t>
            </a:r>
            <a:r>
              <a:rPr lang="lv-LV" baseline="0" dirty="0"/>
              <a:t> mērķis ir skaidrs un saprotams</a:t>
            </a:r>
            <a:endParaRPr lang="lv-LV" dirty="0"/>
          </a:p>
        </c:rich>
      </c:tx>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203232389349901"/>
          <c:y val="0.29758695307737898"/>
          <c:w val="0.635081002252469"/>
          <c:h val="0.48768530575507102"/>
        </c:manualLayout>
      </c:layout>
      <c:barChart>
        <c:barDir val="bar"/>
        <c:grouping val="stacked"/>
        <c:varyColors val="0"/>
        <c:ser>
          <c:idx val="0"/>
          <c:order val="0"/>
          <c:tx>
            <c:strRef>
              <c:f>Lapa1!$B$1</c:f>
              <c:strCache>
                <c:ptCount val="1"/>
                <c:pt idx="0">
                  <c:v>Nē</c:v>
                </c:pt>
              </c:strCache>
            </c:strRef>
          </c:tx>
          <c:spPr>
            <a:solidFill>
              <a:schemeClr val="accent6">
                <a:shade val="65000"/>
              </a:schemeClr>
            </a:solidFill>
            <a:ln>
              <a:noFill/>
            </a:ln>
            <a:effectLst/>
          </c:spPr>
          <c:invertIfNegative val="0"/>
          <c:cat>
            <c:strRef>
              <c:f>Lapa1!$A$2:$A$7</c:f>
              <c:strCache>
                <c:ptCount val="6"/>
                <c:pt idx="0">
                  <c:v>Švīkāšana</c:v>
                </c:pt>
                <c:pt idx="1">
                  <c:v>Smaida kolāža</c:v>
                </c:pt>
                <c:pt idx="2">
                  <c:v>5-4-3-2-1</c:v>
                </c:pt>
                <c:pt idx="3">
                  <c:v>Cerību spirāle</c:v>
                </c:pt>
                <c:pt idx="4">
                  <c:v>Pārliecība par sevi</c:v>
                </c:pt>
                <c:pt idx="5">
                  <c:v>Es sev patīku</c:v>
                </c:pt>
              </c:strCache>
            </c:strRef>
          </c:cat>
          <c:val>
            <c:numRef>
              <c:f>Lapa1!$B$2:$B$7</c:f>
              <c:numCache>
                <c:formatCode>General</c:formatCode>
                <c:ptCount val="6"/>
                <c:pt idx="0">
                  <c:v>1</c:v>
                </c:pt>
                <c:pt idx="4">
                  <c:v>1</c:v>
                </c:pt>
              </c:numCache>
            </c:numRef>
          </c:val>
          <c:extLst>
            <c:ext xmlns:c16="http://schemas.microsoft.com/office/drawing/2014/chart" uri="{C3380CC4-5D6E-409C-BE32-E72D297353CC}">
              <c16:uniqueId val="{00000000-9932-4883-B84A-7B646F32DF42}"/>
            </c:ext>
          </c:extLst>
        </c:ser>
        <c:ser>
          <c:idx val="1"/>
          <c:order val="1"/>
          <c:tx>
            <c:strRef>
              <c:f>Lapa1!$C$1</c:f>
              <c:strCache>
                <c:ptCount val="1"/>
                <c:pt idx="0">
                  <c:v>Daļēji</c:v>
                </c:pt>
              </c:strCache>
            </c:strRef>
          </c:tx>
          <c:spPr>
            <a:solidFill>
              <a:schemeClr val="accent6"/>
            </a:solidFill>
            <a:ln>
              <a:noFill/>
            </a:ln>
            <a:effectLst/>
          </c:spPr>
          <c:invertIfNegative val="0"/>
          <c:cat>
            <c:strRef>
              <c:f>Lapa1!$A$2:$A$7</c:f>
              <c:strCache>
                <c:ptCount val="6"/>
                <c:pt idx="0">
                  <c:v>Švīkāšana</c:v>
                </c:pt>
                <c:pt idx="1">
                  <c:v>Smaida kolāža</c:v>
                </c:pt>
                <c:pt idx="2">
                  <c:v>5-4-3-2-1</c:v>
                </c:pt>
                <c:pt idx="3">
                  <c:v>Cerību spirāle</c:v>
                </c:pt>
                <c:pt idx="4">
                  <c:v>Pārliecība par sevi</c:v>
                </c:pt>
                <c:pt idx="5">
                  <c:v>Es sev patīku</c:v>
                </c:pt>
              </c:strCache>
            </c:strRef>
          </c:cat>
          <c:val>
            <c:numRef>
              <c:f>Lapa1!$C$2:$C$7</c:f>
              <c:numCache>
                <c:formatCode>General</c:formatCode>
                <c:ptCount val="6"/>
                <c:pt idx="0">
                  <c:v>2</c:v>
                </c:pt>
                <c:pt idx="1">
                  <c:v>1</c:v>
                </c:pt>
                <c:pt idx="2">
                  <c:v>1</c:v>
                </c:pt>
                <c:pt idx="3">
                  <c:v>2</c:v>
                </c:pt>
                <c:pt idx="4">
                  <c:v>1</c:v>
                </c:pt>
                <c:pt idx="5">
                  <c:v>1</c:v>
                </c:pt>
              </c:numCache>
            </c:numRef>
          </c:val>
          <c:extLst>
            <c:ext xmlns:c16="http://schemas.microsoft.com/office/drawing/2014/chart" uri="{C3380CC4-5D6E-409C-BE32-E72D297353CC}">
              <c16:uniqueId val="{00000001-9932-4883-B84A-7B646F32DF42}"/>
            </c:ext>
          </c:extLst>
        </c:ser>
        <c:ser>
          <c:idx val="2"/>
          <c:order val="2"/>
          <c:tx>
            <c:strRef>
              <c:f>Lapa1!$D$1</c:f>
              <c:strCache>
                <c:ptCount val="1"/>
                <c:pt idx="0">
                  <c:v>Jā</c:v>
                </c:pt>
              </c:strCache>
            </c:strRef>
          </c:tx>
          <c:spPr>
            <a:solidFill>
              <a:schemeClr val="accent6">
                <a:tint val="65000"/>
              </a:schemeClr>
            </a:solidFill>
            <a:ln>
              <a:noFill/>
            </a:ln>
            <a:effectLst/>
          </c:spPr>
          <c:invertIfNegative val="0"/>
          <c:cat>
            <c:strRef>
              <c:f>Lapa1!$A$2:$A$7</c:f>
              <c:strCache>
                <c:ptCount val="6"/>
                <c:pt idx="0">
                  <c:v>Švīkāšana</c:v>
                </c:pt>
                <c:pt idx="1">
                  <c:v>Smaida kolāža</c:v>
                </c:pt>
                <c:pt idx="2">
                  <c:v>5-4-3-2-1</c:v>
                </c:pt>
                <c:pt idx="3">
                  <c:v>Cerību spirāle</c:v>
                </c:pt>
                <c:pt idx="4">
                  <c:v>Pārliecība par sevi</c:v>
                </c:pt>
                <c:pt idx="5">
                  <c:v>Es sev patīku</c:v>
                </c:pt>
              </c:strCache>
            </c:strRef>
          </c:cat>
          <c:val>
            <c:numRef>
              <c:f>Lapa1!$D$2:$D$7</c:f>
              <c:numCache>
                <c:formatCode>General</c:formatCode>
                <c:ptCount val="6"/>
                <c:pt idx="1">
                  <c:v>2</c:v>
                </c:pt>
                <c:pt idx="2">
                  <c:v>2</c:v>
                </c:pt>
                <c:pt idx="3">
                  <c:v>1</c:v>
                </c:pt>
                <c:pt idx="4">
                  <c:v>1</c:v>
                </c:pt>
                <c:pt idx="5">
                  <c:v>2</c:v>
                </c:pt>
              </c:numCache>
            </c:numRef>
          </c:val>
          <c:extLst>
            <c:ext xmlns:c16="http://schemas.microsoft.com/office/drawing/2014/chart" uri="{C3380CC4-5D6E-409C-BE32-E72D297353CC}">
              <c16:uniqueId val="{00000002-9932-4883-B84A-7B646F32DF42}"/>
            </c:ext>
          </c:extLst>
        </c:ser>
        <c:dLbls>
          <c:showLegendKey val="0"/>
          <c:showVal val="0"/>
          <c:showCatName val="0"/>
          <c:showSerName val="0"/>
          <c:showPercent val="0"/>
          <c:showBubbleSize val="0"/>
        </c:dLbls>
        <c:gapWidth val="150"/>
        <c:overlap val="100"/>
        <c:axId val="47901920"/>
        <c:axId val="47899008"/>
      </c:barChart>
      <c:catAx>
        <c:axId val="47901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47899008"/>
        <c:crosses val="autoZero"/>
        <c:auto val="1"/>
        <c:lblAlgn val="ctr"/>
        <c:lblOffset val="100"/>
        <c:noMultiLvlLbl val="0"/>
      </c:catAx>
      <c:valAx>
        <c:axId val="47899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4790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lv-LV" dirty="0" err="1"/>
              <a:t>Pašrefleksijas</a:t>
            </a:r>
            <a:r>
              <a:rPr lang="lv-LV" baseline="0" dirty="0"/>
              <a:t> jautājumi ir atbilstoši formulēti </a:t>
            </a:r>
            <a:endParaRPr lang="lv-LV" dirty="0"/>
          </a:p>
        </c:rich>
      </c:tx>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Lapa1!$B$1</c:f>
              <c:strCache>
                <c:ptCount val="1"/>
                <c:pt idx="0">
                  <c:v>Neatbilst</c:v>
                </c:pt>
              </c:strCache>
            </c:strRef>
          </c:tx>
          <c:spPr>
            <a:solidFill>
              <a:schemeClr val="accent6">
                <a:shade val="65000"/>
              </a:schemeClr>
            </a:solidFill>
            <a:ln>
              <a:noFill/>
            </a:ln>
            <a:effectLst/>
          </c:spPr>
          <c:invertIfNegative val="0"/>
          <c:cat>
            <c:strRef>
              <c:f>Lapa1!$A$2:$A$7</c:f>
              <c:strCache>
                <c:ptCount val="6"/>
                <c:pt idx="0">
                  <c:v>Švīkāšana</c:v>
                </c:pt>
                <c:pt idx="1">
                  <c:v>Smaida kolāža</c:v>
                </c:pt>
                <c:pt idx="2">
                  <c:v>5-4-3-2-1</c:v>
                </c:pt>
                <c:pt idx="3">
                  <c:v>Cerību spirāle</c:v>
                </c:pt>
                <c:pt idx="4">
                  <c:v>Pārliecība par sevi</c:v>
                </c:pt>
                <c:pt idx="5">
                  <c:v>Es sev patīku</c:v>
                </c:pt>
              </c:strCache>
            </c:strRef>
          </c:cat>
          <c:val>
            <c:numRef>
              <c:f>Lapa1!$B$2:$B$7</c:f>
              <c:numCache>
                <c:formatCode>General</c:formatCode>
                <c:ptCount val="6"/>
              </c:numCache>
            </c:numRef>
          </c:val>
          <c:extLst>
            <c:ext xmlns:c16="http://schemas.microsoft.com/office/drawing/2014/chart" uri="{C3380CC4-5D6E-409C-BE32-E72D297353CC}">
              <c16:uniqueId val="{00000000-E0FC-4684-9FF6-A7FEDD475644}"/>
            </c:ext>
          </c:extLst>
        </c:ser>
        <c:ser>
          <c:idx val="1"/>
          <c:order val="1"/>
          <c:tx>
            <c:strRef>
              <c:f>Lapa1!$C$1</c:f>
              <c:strCache>
                <c:ptCount val="1"/>
                <c:pt idx="0">
                  <c:v>Daļēji atbilst</c:v>
                </c:pt>
              </c:strCache>
            </c:strRef>
          </c:tx>
          <c:spPr>
            <a:solidFill>
              <a:schemeClr val="accent6"/>
            </a:solidFill>
            <a:ln>
              <a:noFill/>
            </a:ln>
            <a:effectLst/>
          </c:spPr>
          <c:invertIfNegative val="0"/>
          <c:cat>
            <c:strRef>
              <c:f>Lapa1!$A$2:$A$7</c:f>
              <c:strCache>
                <c:ptCount val="6"/>
                <c:pt idx="0">
                  <c:v>Švīkāšana</c:v>
                </c:pt>
                <c:pt idx="1">
                  <c:v>Smaida kolāža</c:v>
                </c:pt>
                <c:pt idx="2">
                  <c:v>5-4-3-2-1</c:v>
                </c:pt>
                <c:pt idx="3">
                  <c:v>Cerību spirāle</c:v>
                </c:pt>
                <c:pt idx="4">
                  <c:v>Pārliecība par sevi</c:v>
                </c:pt>
                <c:pt idx="5">
                  <c:v>Es sev patīku</c:v>
                </c:pt>
              </c:strCache>
            </c:strRef>
          </c:cat>
          <c:val>
            <c:numRef>
              <c:f>Lapa1!$C$2:$C$7</c:f>
              <c:numCache>
                <c:formatCode>General</c:formatCode>
                <c:ptCount val="6"/>
                <c:pt idx="0">
                  <c:v>3</c:v>
                </c:pt>
                <c:pt idx="1">
                  <c:v>1</c:v>
                </c:pt>
                <c:pt idx="2">
                  <c:v>1</c:v>
                </c:pt>
                <c:pt idx="3">
                  <c:v>3</c:v>
                </c:pt>
                <c:pt idx="4">
                  <c:v>2</c:v>
                </c:pt>
                <c:pt idx="5">
                  <c:v>2</c:v>
                </c:pt>
              </c:numCache>
            </c:numRef>
          </c:val>
          <c:extLst>
            <c:ext xmlns:c16="http://schemas.microsoft.com/office/drawing/2014/chart" uri="{C3380CC4-5D6E-409C-BE32-E72D297353CC}">
              <c16:uniqueId val="{00000001-E0FC-4684-9FF6-A7FEDD475644}"/>
            </c:ext>
          </c:extLst>
        </c:ser>
        <c:ser>
          <c:idx val="2"/>
          <c:order val="2"/>
          <c:tx>
            <c:strRef>
              <c:f>Lapa1!$D$1</c:f>
              <c:strCache>
                <c:ptCount val="1"/>
                <c:pt idx="0">
                  <c:v>Atbilst</c:v>
                </c:pt>
              </c:strCache>
            </c:strRef>
          </c:tx>
          <c:spPr>
            <a:solidFill>
              <a:schemeClr val="accent6">
                <a:tint val="65000"/>
              </a:schemeClr>
            </a:solidFill>
            <a:ln>
              <a:noFill/>
            </a:ln>
            <a:effectLst/>
          </c:spPr>
          <c:invertIfNegative val="0"/>
          <c:cat>
            <c:strRef>
              <c:f>Lapa1!$A$2:$A$7</c:f>
              <c:strCache>
                <c:ptCount val="6"/>
                <c:pt idx="0">
                  <c:v>Švīkāšana</c:v>
                </c:pt>
                <c:pt idx="1">
                  <c:v>Smaida kolāža</c:v>
                </c:pt>
                <c:pt idx="2">
                  <c:v>5-4-3-2-1</c:v>
                </c:pt>
                <c:pt idx="3">
                  <c:v>Cerību spirāle</c:v>
                </c:pt>
                <c:pt idx="4">
                  <c:v>Pārliecība par sevi</c:v>
                </c:pt>
                <c:pt idx="5">
                  <c:v>Es sev patīku</c:v>
                </c:pt>
              </c:strCache>
            </c:strRef>
          </c:cat>
          <c:val>
            <c:numRef>
              <c:f>Lapa1!$D$2:$D$7</c:f>
              <c:numCache>
                <c:formatCode>General</c:formatCode>
                <c:ptCount val="6"/>
                <c:pt idx="1">
                  <c:v>2</c:v>
                </c:pt>
                <c:pt idx="2">
                  <c:v>2</c:v>
                </c:pt>
                <c:pt idx="4">
                  <c:v>1</c:v>
                </c:pt>
                <c:pt idx="5">
                  <c:v>1</c:v>
                </c:pt>
              </c:numCache>
            </c:numRef>
          </c:val>
          <c:extLst>
            <c:ext xmlns:c16="http://schemas.microsoft.com/office/drawing/2014/chart" uri="{C3380CC4-5D6E-409C-BE32-E72D297353CC}">
              <c16:uniqueId val="{00000002-E0FC-4684-9FF6-A7FEDD475644}"/>
            </c:ext>
          </c:extLst>
        </c:ser>
        <c:dLbls>
          <c:showLegendKey val="0"/>
          <c:showVal val="0"/>
          <c:showCatName val="0"/>
          <c:showSerName val="0"/>
          <c:showPercent val="0"/>
          <c:showBubbleSize val="0"/>
        </c:dLbls>
        <c:gapWidth val="150"/>
        <c:overlap val="100"/>
        <c:axId val="67602768"/>
        <c:axId val="67605680"/>
      </c:barChart>
      <c:catAx>
        <c:axId val="67602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67605680"/>
        <c:crosses val="autoZero"/>
        <c:auto val="1"/>
        <c:lblAlgn val="ctr"/>
        <c:lblOffset val="100"/>
        <c:noMultiLvlLbl val="0"/>
      </c:catAx>
      <c:valAx>
        <c:axId val="67605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67602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7102952755905501"/>
          <c:y val="2.5781248414047199E-2"/>
          <c:w val="0.79684940944881899"/>
          <c:h val="0.84491241111513204"/>
        </c:manualLayout>
      </c:layout>
      <c:barChart>
        <c:barDir val="bar"/>
        <c:grouping val="stacked"/>
        <c:varyColors val="0"/>
        <c:ser>
          <c:idx val="0"/>
          <c:order val="0"/>
          <c:tx>
            <c:strRef>
              <c:f>Lapa1!$B$1</c:f>
              <c:strCache>
                <c:ptCount val="1"/>
                <c:pt idx="0">
                  <c:v>Nē</c:v>
                </c:pt>
              </c:strCache>
            </c:strRef>
          </c:tx>
          <c:spPr>
            <a:solidFill>
              <a:schemeClr val="accent6">
                <a:shade val="65000"/>
              </a:schemeClr>
            </a:solidFill>
            <a:ln>
              <a:noFill/>
            </a:ln>
            <a:effectLst/>
          </c:spPr>
          <c:invertIfNegative val="0"/>
          <c:cat>
            <c:strRef>
              <c:f>Lapa1!$A$2:$A$8</c:f>
              <c:strCache>
                <c:ptCount val="7"/>
                <c:pt idx="0">
                  <c:v>Švīkāšana</c:v>
                </c:pt>
                <c:pt idx="1">
                  <c:v>Smaida kolāža</c:v>
                </c:pt>
                <c:pt idx="2">
                  <c:v>5-4-3-2-1(tekstuāli)</c:v>
                </c:pt>
                <c:pt idx="3">
                  <c:v>5-4-3-2-1(audiāli)</c:v>
                </c:pt>
                <c:pt idx="4">
                  <c:v>Cerību spirāle</c:v>
                </c:pt>
                <c:pt idx="5">
                  <c:v>Pārliecība par sevi</c:v>
                </c:pt>
                <c:pt idx="6">
                  <c:v>Es sev patīku</c:v>
                </c:pt>
              </c:strCache>
            </c:strRef>
          </c:cat>
          <c:val>
            <c:numRef>
              <c:f>Lapa1!$B$2:$B$8</c:f>
              <c:numCache>
                <c:formatCode>General</c:formatCode>
                <c:ptCount val="7"/>
                <c:pt idx="0">
                  <c:v>1</c:v>
                </c:pt>
                <c:pt idx="2">
                  <c:v>1</c:v>
                </c:pt>
              </c:numCache>
            </c:numRef>
          </c:val>
          <c:extLst>
            <c:ext xmlns:c16="http://schemas.microsoft.com/office/drawing/2014/chart" uri="{C3380CC4-5D6E-409C-BE32-E72D297353CC}">
              <c16:uniqueId val="{00000000-BB51-4434-9E61-180AA6C9C1EC}"/>
            </c:ext>
          </c:extLst>
        </c:ser>
        <c:ser>
          <c:idx val="1"/>
          <c:order val="1"/>
          <c:tx>
            <c:strRef>
              <c:f>Lapa1!$C$1</c:f>
              <c:strCache>
                <c:ptCount val="1"/>
                <c:pt idx="0">
                  <c:v>Daļēji</c:v>
                </c:pt>
              </c:strCache>
            </c:strRef>
          </c:tx>
          <c:spPr>
            <a:solidFill>
              <a:schemeClr val="accent6"/>
            </a:solidFill>
            <a:ln>
              <a:noFill/>
            </a:ln>
            <a:effectLst/>
          </c:spPr>
          <c:invertIfNegative val="0"/>
          <c:cat>
            <c:strRef>
              <c:f>Lapa1!$A$2:$A$8</c:f>
              <c:strCache>
                <c:ptCount val="7"/>
                <c:pt idx="0">
                  <c:v>Švīkāšana</c:v>
                </c:pt>
                <c:pt idx="1">
                  <c:v>Smaida kolāža</c:v>
                </c:pt>
                <c:pt idx="2">
                  <c:v>5-4-3-2-1(tekstuāli)</c:v>
                </c:pt>
                <c:pt idx="3">
                  <c:v>5-4-3-2-1(audiāli)</c:v>
                </c:pt>
                <c:pt idx="4">
                  <c:v>Cerību spirāle</c:v>
                </c:pt>
                <c:pt idx="5">
                  <c:v>Pārliecība par sevi</c:v>
                </c:pt>
                <c:pt idx="6">
                  <c:v>Es sev patīku</c:v>
                </c:pt>
              </c:strCache>
            </c:strRef>
          </c:cat>
          <c:val>
            <c:numRef>
              <c:f>Lapa1!$C$2:$C$8</c:f>
              <c:numCache>
                <c:formatCode>General</c:formatCode>
                <c:ptCount val="7"/>
                <c:pt idx="0">
                  <c:v>2</c:v>
                </c:pt>
                <c:pt idx="1">
                  <c:v>1</c:v>
                </c:pt>
                <c:pt idx="2">
                  <c:v>2</c:v>
                </c:pt>
                <c:pt idx="3">
                  <c:v>1</c:v>
                </c:pt>
                <c:pt idx="5">
                  <c:v>3</c:v>
                </c:pt>
              </c:numCache>
            </c:numRef>
          </c:val>
          <c:extLst>
            <c:ext xmlns:c16="http://schemas.microsoft.com/office/drawing/2014/chart" uri="{C3380CC4-5D6E-409C-BE32-E72D297353CC}">
              <c16:uniqueId val="{00000001-BB51-4434-9E61-180AA6C9C1EC}"/>
            </c:ext>
          </c:extLst>
        </c:ser>
        <c:ser>
          <c:idx val="2"/>
          <c:order val="2"/>
          <c:tx>
            <c:strRef>
              <c:f>Lapa1!$D$1</c:f>
              <c:strCache>
                <c:ptCount val="1"/>
                <c:pt idx="0">
                  <c:v>Jā</c:v>
                </c:pt>
              </c:strCache>
            </c:strRef>
          </c:tx>
          <c:spPr>
            <a:solidFill>
              <a:schemeClr val="accent6">
                <a:tint val="65000"/>
              </a:schemeClr>
            </a:solidFill>
            <a:ln>
              <a:noFill/>
            </a:ln>
            <a:effectLst/>
          </c:spPr>
          <c:invertIfNegative val="0"/>
          <c:cat>
            <c:strRef>
              <c:f>Lapa1!$A$2:$A$8</c:f>
              <c:strCache>
                <c:ptCount val="7"/>
                <c:pt idx="0">
                  <c:v>Švīkāšana</c:v>
                </c:pt>
                <c:pt idx="1">
                  <c:v>Smaida kolāža</c:v>
                </c:pt>
                <c:pt idx="2">
                  <c:v>5-4-3-2-1(tekstuāli)</c:v>
                </c:pt>
                <c:pt idx="3">
                  <c:v>5-4-3-2-1(audiāli)</c:v>
                </c:pt>
                <c:pt idx="4">
                  <c:v>Cerību spirāle</c:v>
                </c:pt>
                <c:pt idx="5">
                  <c:v>Pārliecība par sevi</c:v>
                </c:pt>
                <c:pt idx="6">
                  <c:v>Es sev patīku</c:v>
                </c:pt>
              </c:strCache>
            </c:strRef>
          </c:cat>
          <c:val>
            <c:numRef>
              <c:f>Lapa1!$D$2:$D$8</c:f>
              <c:numCache>
                <c:formatCode>General</c:formatCode>
                <c:ptCount val="7"/>
                <c:pt idx="1">
                  <c:v>2</c:v>
                </c:pt>
                <c:pt idx="3">
                  <c:v>2</c:v>
                </c:pt>
                <c:pt idx="4">
                  <c:v>3</c:v>
                </c:pt>
                <c:pt idx="6">
                  <c:v>3</c:v>
                </c:pt>
              </c:numCache>
            </c:numRef>
          </c:val>
          <c:extLst>
            <c:ext xmlns:c16="http://schemas.microsoft.com/office/drawing/2014/chart" uri="{C3380CC4-5D6E-409C-BE32-E72D297353CC}">
              <c16:uniqueId val="{00000002-BB51-4434-9E61-180AA6C9C1EC}"/>
            </c:ext>
          </c:extLst>
        </c:ser>
        <c:dLbls>
          <c:showLegendKey val="0"/>
          <c:showVal val="0"/>
          <c:showCatName val="0"/>
          <c:showSerName val="0"/>
          <c:showPercent val="0"/>
          <c:showBubbleSize val="0"/>
        </c:dLbls>
        <c:gapWidth val="150"/>
        <c:overlap val="100"/>
        <c:axId val="67591952"/>
        <c:axId val="67589456"/>
      </c:barChart>
      <c:catAx>
        <c:axId val="67591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67589456"/>
        <c:crosses val="autoZero"/>
        <c:auto val="1"/>
        <c:lblAlgn val="ctr"/>
        <c:lblOffset val="100"/>
        <c:noMultiLvlLbl val="0"/>
      </c:catAx>
      <c:valAx>
        <c:axId val="67589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67591952"/>
        <c:crosses val="autoZero"/>
        <c:crossBetween val="between"/>
      </c:valAx>
      <c:spPr>
        <a:noFill/>
        <a:ln>
          <a:noFill/>
        </a:ln>
        <a:effectLst/>
      </c:spPr>
    </c:plotArea>
    <c:legend>
      <c:legendPos val="b"/>
      <c:layout>
        <c:manualLayout>
          <c:xMode val="edge"/>
          <c:yMode val="edge"/>
          <c:x val="6.4653184620902899E-3"/>
          <c:y val="0.92014894554264604"/>
          <c:w val="0.25690361067033901"/>
          <c:h val="7.6130718035245598E-2"/>
        </c:manualLayout>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0986074227455099"/>
          <c:y val="8.4459459459459499E-3"/>
          <c:w val="0.56278448131778303"/>
          <c:h val="0.52558523090019105"/>
        </c:manualLayout>
      </c:layout>
      <c:barChart>
        <c:barDir val="bar"/>
        <c:grouping val="stacked"/>
        <c:varyColors val="0"/>
        <c:ser>
          <c:idx val="0"/>
          <c:order val="0"/>
          <c:tx>
            <c:strRef>
              <c:f>Lapa1!$B$1</c:f>
              <c:strCache>
                <c:ptCount val="1"/>
                <c:pt idx="0">
                  <c:v>Pilnībā nepiekrītu</c:v>
                </c:pt>
              </c:strCache>
            </c:strRef>
          </c:tx>
          <c:spPr>
            <a:solidFill>
              <a:schemeClr val="accent6">
                <a:shade val="53333"/>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Lapa1!$A$2:$A$5</c:f>
              <c:strCache>
                <c:ptCount val="4"/>
                <c:pt idx="0">
                  <c:v>Uzdevumu bija ērti veikt no funkcionalitātes viedokļa.</c:v>
                </c:pt>
              </c:strCache>
            </c:strRef>
          </c:cat>
          <c:val>
            <c:numRef>
              <c:f>Lapa1!$B$2:$B$5</c:f>
              <c:numCache>
                <c:formatCode>General</c:formatCode>
                <c:ptCount val="4"/>
              </c:numCache>
            </c:numRef>
          </c:val>
          <c:extLst>
            <c:ext xmlns:c16="http://schemas.microsoft.com/office/drawing/2014/chart" uri="{C3380CC4-5D6E-409C-BE32-E72D297353CC}">
              <c16:uniqueId val="{00000000-5242-4ACF-B487-C58EA3E16150}"/>
            </c:ext>
          </c:extLst>
        </c:ser>
        <c:ser>
          <c:idx val="1"/>
          <c:order val="1"/>
          <c:tx>
            <c:strRef>
              <c:f>Lapa1!$C$1</c:f>
              <c:strCache>
                <c:ptCount val="1"/>
                <c:pt idx="0">
                  <c:v>Nepiekrītu</c:v>
                </c:pt>
              </c:strCache>
            </c:strRef>
          </c:tx>
          <c:spPr>
            <a:solidFill>
              <a:schemeClr val="accent6">
                <a:shade val="76667"/>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Lapa1!$A$2:$A$5</c:f>
              <c:strCache>
                <c:ptCount val="4"/>
                <c:pt idx="0">
                  <c:v>Uzdevumu bija ērti veikt no funkcionalitātes viedokļa.</c:v>
                </c:pt>
              </c:strCache>
            </c:strRef>
          </c:cat>
          <c:val>
            <c:numRef>
              <c:f>Lapa1!$C$2:$C$5</c:f>
              <c:numCache>
                <c:formatCode>General</c:formatCode>
                <c:ptCount val="4"/>
              </c:numCache>
            </c:numRef>
          </c:val>
          <c:extLst>
            <c:ext xmlns:c16="http://schemas.microsoft.com/office/drawing/2014/chart" uri="{C3380CC4-5D6E-409C-BE32-E72D297353CC}">
              <c16:uniqueId val="{00000001-5242-4ACF-B487-C58EA3E16150}"/>
            </c:ext>
          </c:extLst>
        </c:ser>
        <c:ser>
          <c:idx val="2"/>
          <c:order val="2"/>
          <c:tx>
            <c:strRef>
              <c:f>Lapa1!$D$1</c:f>
              <c:strCache>
                <c:ptCount val="1"/>
                <c:pt idx="0">
                  <c:v>Ne piekrītu, ne nepiekrītu</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Lapa1!$A$2:$A$5</c:f>
              <c:strCache>
                <c:ptCount val="4"/>
                <c:pt idx="0">
                  <c:v>Uzdevumu bija ērti veikt no funkcionalitātes viedokļa.</c:v>
                </c:pt>
              </c:strCache>
            </c:strRef>
          </c:cat>
          <c:val>
            <c:numRef>
              <c:f>Lapa1!$D$2:$D$5</c:f>
              <c:numCache>
                <c:formatCode>General</c:formatCode>
                <c:ptCount val="4"/>
              </c:numCache>
            </c:numRef>
          </c:val>
          <c:extLst>
            <c:ext xmlns:c16="http://schemas.microsoft.com/office/drawing/2014/chart" uri="{C3380CC4-5D6E-409C-BE32-E72D297353CC}">
              <c16:uniqueId val="{00000002-5242-4ACF-B487-C58EA3E16150}"/>
            </c:ext>
          </c:extLst>
        </c:ser>
        <c:ser>
          <c:idx val="3"/>
          <c:order val="3"/>
          <c:tx>
            <c:strRef>
              <c:f>Lapa1!$E$1</c:f>
              <c:strCache>
                <c:ptCount val="1"/>
                <c:pt idx="0">
                  <c:v>Piekrītu</c:v>
                </c:pt>
              </c:strCache>
            </c:strRef>
          </c:tx>
          <c:spPr>
            <a:solidFill>
              <a:schemeClr val="accent6">
                <a:tint val="76667"/>
              </a:schemeClr>
            </a:solidFill>
            <a:ln>
              <a:noFill/>
            </a:ln>
            <a:effectLst/>
          </c:spPr>
          <c:invertIfNegative val="0"/>
          <c:dLbls>
            <c:dLbl>
              <c:idx val="0"/>
              <c:layout>
                <c:manualLayout>
                  <c:x val="0.24764150943396226"/>
                  <c:y val="-1.68918918918918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42-4ACF-B487-C58EA3E16150}"/>
                </c:ext>
              </c:extLst>
            </c:dLbl>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Lapa1!$A$2:$A$5</c:f>
              <c:strCache>
                <c:ptCount val="4"/>
                <c:pt idx="0">
                  <c:v>Uzdevumu bija ērti veikt no funkcionalitātes viedokļa.</c:v>
                </c:pt>
              </c:strCache>
            </c:strRef>
          </c:cat>
          <c:val>
            <c:numRef>
              <c:f>Lapa1!$E$2:$E$5</c:f>
              <c:numCache>
                <c:formatCode>General</c:formatCode>
                <c:ptCount val="4"/>
                <c:pt idx="0">
                  <c:v>3.81</c:v>
                </c:pt>
              </c:numCache>
            </c:numRef>
          </c:val>
          <c:extLst>
            <c:ext xmlns:c16="http://schemas.microsoft.com/office/drawing/2014/chart" uri="{C3380CC4-5D6E-409C-BE32-E72D297353CC}">
              <c16:uniqueId val="{00000003-5242-4ACF-B487-C58EA3E16150}"/>
            </c:ext>
          </c:extLst>
        </c:ser>
        <c:ser>
          <c:idx val="4"/>
          <c:order val="4"/>
          <c:tx>
            <c:strRef>
              <c:f>Lapa1!$F$1</c:f>
              <c:strCache>
                <c:ptCount val="1"/>
                <c:pt idx="0">
                  <c:v>Pilnībā piekrītu</c:v>
                </c:pt>
              </c:strCache>
            </c:strRef>
          </c:tx>
          <c:spPr>
            <a:solidFill>
              <a:schemeClr val="accent6">
                <a:tint val="53333"/>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Lapa1!$A$2:$A$5</c:f>
              <c:strCache>
                <c:ptCount val="4"/>
                <c:pt idx="0">
                  <c:v>Uzdevumu bija ērti veikt no funkcionalitātes viedokļa.</c:v>
                </c:pt>
              </c:strCache>
            </c:strRef>
          </c:cat>
          <c:val>
            <c:numRef>
              <c:f>Lapa1!$F$2:$F$5</c:f>
              <c:numCache>
                <c:formatCode>General</c:formatCode>
                <c:ptCount val="4"/>
              </c:numCache>
            </c:numRef>
          </c:val>
          <c:extLst>
            <c:ext xmlns:c16="http://schemas.microsoft.com/office/drawing/2014/chart" uri="{C3380CC4-5D6E-409C-BE32-E72D297353CC}">
              <c16:uniqueId val="{00000004-5242-4ACF-B487-C58EA3E16150}"/>
            </c:ext>
          </c:extLst>
        </c:ser>
        <c:dLbls>
          <c:showLegendKey val="0"/>
          <c:showVal val="1"/>
          <c:showCatName val="0"/>
          <c:showSerName val="0"/>
          <c:showPercent val="0"/>
          <c:showBubbleSize val="0"/>
        </c:dLbls>
        <c:gapWidth val="150"/>
        <c:overlap val="100"/>
        <c:axId val="1519951840"/>
        <c:axId val="1519950592"/>
      </c:barChart>
      <c:catAx>
        <c:axId val="1519951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1519950592"/>
        <c:crosses val="autoZero"/>
        <c:auto val="1"/>
        <c:lblAlgn val="ctr"/>
        <c:lblOffset val="100"/>
        <c:noMultiLvlLbl val="0"/>
      </c:catAx>
      <c:valAx>
        <c:axId val="1519950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151995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3#1">
  <dgm:title val=""/>
  <dgm:desc val=""/>
  <dgm:catLst>
    <dgm:cat type="accent6" pri="11300"/>
  </dgm:catLst>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B9B61B4-B880-45EE-AEE2-62852193B261}" type="doc">
      <dgm:prSet loTypeId="urn:microsoft.com/office/officeart/2005/8/layout/chevron2" loCatId="process" qsTypeId="urn:microsoft.com/office/officeart/2005/8/quickstyle/simple2#1" qsCatId="simple" csTypeId="urn:microsoft.com/office/officeart/2005/8/colors/accent6_3#1" csCatId="accent6" phldr="1"/>
      <dgm:spPr/>
      <dgm:t>
        <a:bodyPr/>
        <a:lstStyle/>
        <a:p>
          <a:endParaRPr lang="lv-LV"/>
        </a:p>
      </dgm:t>
    </dgm:pt>
    <dgm:pt modelId="{E2022684-B561-4D1B-AD7F-AB2F9E5C73B6}">
      <dgm:prSet phldrT="[Teksts]" phldr="0" custT="0"/>
      <dgm:spPr/>
      <dgm:t>
        <a:bodyPr vert="horz" wrap="square"/>
        <a:lstStyle/>
        <a:p>
          <a:pPr>
            <a:lnSpc>
              <a:spcPct val="100000"/>
            </a:lnSpc>
            <a:spcBef>
              <a:spcPct val="0"/>
            </a:spcBef>
            <a:spcAft>
              <a:spcPct val="35000"/>
            </a:spcAft>
          </a:pPr>
          <a:r>
            <a:rPr lang="lv-LV" dirty="0"/>
            <a:t>1.posms</a:t>
          </a:r>
          <a:endParaRPr/>
        </a:p>
      </dgm:t>
    </dgm:pt>
    <dgm:pt modelId="{26C007EA-EB3C-4ECC-BFC8-643E0A9C6DE9}" type="parTrans" cxnId="{21F7DB15-ADAB-4BAB-A123-F55899FD1542}">
      <dgm:prSet/>
      <dgm:spPr/>
      <dgm:t>
        <a:bodyPr/>
        <a:lstStyle/>
        <a:p>
          <a:endParaRPr lang="lv-LV"/>
        </a:p>
      </dgm:t>
    </dgm:pt>
    <dgm:pt modelId="{F7C6A6C0-FF2B-4F69-8F3A-7171C0AB08A4}" type="sibTrans" cxnId="{21F7DB15-ADAB-4BAB-A123-F55899FD1542}">
      <dgm:prSet/>
      <dgm:spPr/>
      <dgm:t>
        <a:bodyPr/>
        <a:lstStyle/>
        <a:p>
          <a:endParaRPr lang="lv-LV"/>
        </a:p>
      </dgm:t>
    </dgm:pt>
    <dgm:pt modelId="{03D7DEAD-1EA6-411A-87BD-08725A9AD35B}">
      <dgm:prSet phldrT="[Teksts]" phldr="0" custT="1"/>
      <dgm:spPr/>
      <dgm:t>
        <a:bodyPr vert="horz" wrap="square"/>
        <a:lstStyle/>
        <a:p>
          <a:pPr>
            <a:lnSpc>
              <a:spcPct val="100000"/>
            </a:lnSpc>
            <a:spcBef>
              <a:spcPct val="0"/>
            </a:spcBef>
            <a:spcAft>
              <a:spcPct val="15000"/>
            </a:spcAft>
          </a:pPr>
          <a:r>
            <a:rPr lang="lv-LV" sz="1500" b="1" dirty="0">
              <a:latin typeface="Calibri" panose="020F0502020204030204" pitchFamily="34" charset="0"/>
              <a:cs typeface="Calibri" panose="020F0502020204030204" pitchFamily="34" charset="0"/>
            </a:rPr>
            <a:t>Izpēte</a:t>
          </a:r>
        </a:p>
      </dgm:t>
    </dgm:pt>
    <dgm:pt modelId="{BD94B453-840C-4905-B56A-B1A854902676}" type="parTrans" cxnId="{1F03BC61-6A46-4A2A-A413-F92633ED716E}">
      <dgm:prSet/>
      <dgm:spPr/>
      <dgm:t>
        <a:bodyPr/>
        <a:lstStyle/>
        <a:p>
          <a:endParaRPr lang="lv-LV"/>
        </a:p>
      </dgm:t>
    </dgm:pt>
    <dgm:pt modelId="{5E13C410-E6DA-4BD0-BAD9-8CE0D8C19FA4}" type="sibTrans" cxnId="{1F03BC61-6A46-4A2A-A413-F92633ED716E}">
      <dgm:prSet/>
      <dgm:spPr/>
      <dgm:t>
        <a:bodyPr/>
        <a:lstStyle/>
        <a:p>
          <a:endParaRPr lang="lv-LV"/>
        </a:p>
      </dgm:t>
    </dgm:pt>
    <dgm:pt modelId="{A90B4A5F-D95E-4BD8-A258-1EFF7EE596A3}">
      <dgm:prSet phldr="0" custT="1"/>
      <dgm:spPr/>
      <dgm:t>
        <a:bodyPr vert="horz" wrap="square"/>
        <a:lstStyle/>
        <a:p>
          <a:pPr>
            <a:lnSpc>
              <a:spcPct val="100000"/>
            </a:lnSpc>
            <a:spcBef>
              <a:spcPct val="0"/>
            </a:spcBef>
            <a:spcAft>
              <a:spcPct val="15000"/>
            </a:spcAft>
            <a:buFont typeface="+mj-lt"/>
          </a:pPr>
          <a:r>
            <a:rPr lang="lv-LV" sz="1500" i="1" dirty="0">
              <a:latin typeface="Calibri" panose="020F0502020204030204" pitchFamily="34" charset="0"/>
              <a:cs typeface="Calibri" panose="020F0502020204030204" pitchFamily="34" charset="0"/>
            </a:rPr>
            <a:t>1.uzdevums: </a:t>
          </a:r>
          <a:r>
            <a:rPr lang="fr-FR" sz="1500" b="1" dirty="0">
              <a:latin typeface="Calibri" panose="020F0502020204030204" pitchFamily="34" charset="0"/>
              <a:cs typeface="Calibri" panose="020F0502020204030204" pitchFamily="34" charset="0"/>
            </a:rPr>
            <a:t>Veikt populārāk</a:t>
          </a:r>
          <a:r>
            <a:rPr lang="lv-LV" sz="1500" b="1" dirty="0">
              <a:latin typeface="Calibri" panose="020F0502020204030204" pitchFamily="34" charset="0"/>
              <a:cs typeface="Calibri" panose="020F0502020204030204" pitchFamily="34" charset="0"/>
            </a:rPr>
            <a:t>o, kā arī</a:t>
          </a:r>
          <a:r>
            <a:rPr lang="fr-FR" sz="1500" b="1" dirty="0">
              <a:latin typeface="Calibri" panose="020F0502020204030204" pitchFamily="34" charset="0"/>
              <a:cs typeface="Calibri" panose="020F0502020204030204" pitchFamily="34" charset="0"/>
            </a:rPr>
            <a:t> pierādījumos balstīto mobilo lietotņu</a:t>
          </a:r>
          <a:r>
            <a:rPr lang="fr-FR" sz="1500" dirty="0">
              <a:latin typeface="Calibri" panose="020F0502020204030204" pitchFamily="34" charset="0"/>
              <a:cs typeface="Calibri" panose="020F0502020204030204" pitchFamily="34" charset="0"/>
            </a:rPr>
            <a:t>, kas paredzētas emociju regulācijas prasmju uzlabošanai vai iekļauj kādu no adaptīvajām emociju regulācijas prasmēm, </a:t>
          </a:r>
          <a:r>
            <a:rPr lang="fr-FR" sz="1500" b="1" dirty="0">
              <a:latin typeface="Calibri" panose="020F0502020204030204" pitchFamily="34" charset="0"/>
              <a:cs typeface="Calibri" panose="020F0502020204030204" pitchFamily="34" charset="0"/>
            </a:rPr>
            <a:t>satura un funkcionalitātes analīzi</a:t>
          </a:r>
          <a:r>
            <a:rPr lang="fr-FR" sz="1500" dirty="0">
              <a:latin typeface="Calibri" panose="020F0502020204030204" pitchFamily="34" charset="0"/>
              <a:cs typeface="Calibri" panose="020F0502020204030204" pitchFamily="34" charset="0"/>
            </a:rPr>
            <a:t>, galveno </a:t>
          </a:r>
          <a:r>
            <a:rPr lang="fr-FR" sz="1500" b="1" dirty="0">
              <a:latin typeface="Calibri" panose="020F0502020204030204" pitchFamily="34" charset="0"/>
              <a:cs typeface="Calibri" panose="020F0502020204030204" pitchFamily="34" charset="0"/>
            </a:rPr>
            <a:t>principu identificēšanai</a:t>
          </a:r>
          <a:r>
            <a:rPr lang="fr-FR" sz="1500" dirty="0">
              <a:latin typeface="Calibri" panose="020F0502020204030204" pitchFamily="34" charset="0"/>
              <a:cs typeface="Calibri" panose="020F0502020204030204" pitchFamily="34" charset="0"/>
            </a:rPr>
            <a:t>. </a:t>
          </a:r>
          <a:endParaRPr lang="lv-LV" sz="1500" dirty="0">
            <a:latin typeface="Calibri" panose="020F0502020204030204" pitchFamily="34" charset="0"/>
            <a:cs typeface="Calibri" panose="020F0502020204030204" pitchFamily="34" charset="0"/>
          </a:endParaRPr>
        </a:p>
      </dgm:t>
    </dgm:pt>
    <dgm:pt modelId="{ADD58DBE-16ED-4863-BEA4-4D3187F1E6CE}" type="parTrans" cxnId="{1159B336-20B9-4975-944C-1AEE9D394DAF}">
      <dgm:prSet/>
      <dgm:spPr/>
    </dgm:pt>
    <dgm:pt modelId="{83A56C2B-F679-4BCF-A3D6-942A547E8A2F}" type="sibTrans" cxnId="{1159B336-20B9-4975-944C-1AEE9D394DAF}">
      <dgm:prSet/>
      <dgm:spPr/>
    </dgm:pt>
    <dgm:pt modelId="{CFE85942-7F5F-43B4-8A4C-A2718B5B1BAB}">
      <dgm:prSet phldr="0" custT="1"/>
      <dgm:spPr/>
      <dgm:t>
        <a:bodyPr vert="horz" wrap="square"/>
        <a:lstStyle/>
        <a:p>
          <a:pPr>
            <a:lnSpc>
              <a:spcPct val="100000"/>
            </a:lnSpc>
            <a:spcBef>
              <a:spcPct val="0"/>
            </a:spcBef>
            <a:spcAft>
              <a:spcPct val="15000"/>
            </a:spcAft>
            <a:buFont typeface="+mj-lt"/>
          </a:pPr>
          <a:r>
            <a:rPr lang="lv-LV" sz="1500" i="1" dirty="0">
              <a:latin typeface="Calibri" panose="020F0502020204030204" pitchFamily="34" charset="0"/>
              <a:cs typeface="Calibri" panose="020F0502020204030204" pitchFamily="34" charset="0"/>
            </a:rPr>
            <a:t>2.uzdevums: </a:t>
          </a:r>
          <a:r>
            <a:rPr lang="lv-LV" sz="1500" dirty="0">
              <a:latin typeface="Calibri" panose="020F0502020204030204" pitchFamily="34" charset="0"/>
              <a:cs typeface="Calibri" panose="020F0502020204030204" pitchFamily="34" charset="0"/>
              <a:sym typeface="+mn-ea"/>
            </a:rPr>
            <a:t>Identificēt vizuāli plastiskās </a:t>
          </a:r>
          <a:r>
            <a:rPr lang="lv-LV" sz="1500" b="1" dirty="0">
              <a:latin typeface="Calibri" panose="020F0502020204030204" pitchFamily="34" charset="0"/>
              <a:cs typeface="Calibri" panose="020F0502020204030204" pitchFamily="34" charset="0"/>
              <a:sym typeface="+mn-ea"/>
            </a:rPr>
            <a:t>mākslas terapijas pamatprincipus </a:t>
          </a:r>
          <a:r>
            <a:rPr lang="lv-LV" sz="1500" dirty="0">
              <a:latin typeface="Calibri" panose="020F0502020204030204" pitchFamily="34" charset="0"/>
              <a:cs typeface="Calibri" panose="020F0502020204030204" pitchFamily="34" charset="0"/>
              <a:sym typeface="+mn-ea"/>
            </a:rPr>
            <a:t>emociju regulācijas prasmju uzlabošanai </a:t>
          </a:r>
        </a:p>
      </dgm:t>
    </dgm:pt>
    <dgm:pt modelId="{6F026B32-8BB5-46DD-95B2-F8BD2B6DBF3C}" type="parTrans" cxnId="{B42C8273-0C1E-4BFE-AD9E-142143C62C8A}">
      <dgm:prSet/>
      <dgm:spPr/>
    </dgm:pt>
    <dgm:pt modelId="{3AFC73A1-0048-457D-BFB4-5F0686D40649}" type="sibTrans" cxnId="{B42C8273-0C1E-4BFE-AD9E-142143C62C8A}">
      <dgm:prSet/>
      <dgm:spPr/>
    </dgm:pt>
    <dgm:pt modelId="{0866DD19-100C-49B2-AF5A-9FF882BB74F7}">
      <dgm:prSet phldrT="[Teksts]" phldr="0" custT="0"/>
      <dgm:spPr/>
      <dgm:t>
        <a:bodyPr vert="horz" wrap="square"/>
        <a:lstStyle/>
        <a:p>
          <a:pPr>
            <a:lnSpc>
              <a:spcPct val="100000"/>
            </a:lnSpc>
            <a:spcBef>
              <a:spcPct val="0"/>
            </a:spcBef>
            <a:spcAft>
              <a:spcPct val="35000"/>
            </a:spcAft>
          </a:pPr>
          <a:r>
            <a:rPr lang="lv-LV" dirty="0"/>
            <a:t>2.posms</a:t>
          </a:r>
          <a:endParaRPr/>
        </a:p>
      </dgm:t>
    </dgm:pt>
    <dgm:pt modelId="{49682669-3C1F-47B5-BDFD-752ED38D4740}" type="parTrans" cxnId="{90CE9A3D-C6E4-4EC6-90E5-A5FDA8231953}">
      <dgm:prSet/>
      <dgm:spPr/>
      <dgm:t>
        <a:bodyPr/>
        <a:lstStyle/>
        <a:p>
          <a:endParaRPr lang="lv-LV"/>
        </a:p>
      </dgm:t>
    </dgm:pt>
    <dgm:pt modelId="{C0AFF39E-123B-41B6-B448-53BAF2FC4C3A}" type="sibTrans" cxnId="{90CE9A3D-C6E4-4EC6-90E5-A5FDA8231953}">
      <dgm:prSet/>
      <dgm:spPr/>
      <dgm:t>
        <a:bodyPr/>
        <a:lstStyle/>
        <a:p>
          <a:endParaRPr lang="lv-LV"/>
        </a:p>
      </dgm:t>
    </dgm:pt>
    <dgm:pt modelId="{990CC7EB-A5CA-48FE-866E-B391F0DF1D8D}">
      <dgm:prSet phldrT="[Teksts]" phldr="0" custT="1"/>
      <dgm:spPr/>
      <dgm:t>
        <a:bodyPr vert="horz" wrap="square"/>
        <a:lstStyle/>
        <a:p>
          <a:pPr>
            <a:lnSpc>
              <a:spcPct val="100000"/>
            </a:lnSpc>
            <a:spcBef>
              <a:spcPct val="0"/>
            </a:spcBef>
            <a:spcAft>
              <a:spcPct val="15000"/>
            </a:spcAft>
          </a:pPr>
          <a:r>
            <a:rPr lang="lv-LV" sz="1500" b="1" dirty="0">
              <a:latin typeface="Calibri" panose="020F0502020204030204" pitchFamily="34" charset="0"/>
              <a:cs typeface="Calibri" panose="020F0502020204030204" pitchFamily="34" charset="0"/>
            </a:rPr>
            <a:t>Intervences satura izstrāde un pārbaude. </a:t>
          </a:r>
          <a:r>
            <a:rPr lang="lv-LV" sz="1500" b="1" dirty="0" err="1">
              <a:latin typeface="Calibri" panose="020F0502020204030204" pitchFamily="34" charset="0"/>
              <a:cs typeface="Calibri" panose="020F0502020204030204" pitchFamily="34" charset="0"/>
            </a:rPr>
            <a:t>Pilotpētījums</a:t>
          </a:r>
          <a:endParaRPr lang="lv-LV" sz="1500" b="1" dirty="0">
            <a:latin typeface="Calibri" panose="020F0502020204030204" pitchFamily="34" charset="0"/>
            <a:cs typeface="Calibri" panose="020F0502020204030204" pitchFamily="34" charset="0"/>
          </a:endParaRPr>
        </a:p>
      </dgm:t>
    </dgm:pt>
    <dgm:pt modelId="{D93C2456-7733-4E00-B157-2AF242E54DD4}" type="parTrans" cxnId="{1CF3708A-34F0-4D61-A34B-8AE42F876663}">
      <dgm:prSet/>
      <dgm:spPr/>
      <dgm:t>
        <a:bodyPr/>
        <a:lstStyle/>
        <a:p>
          <a:endParaRPr lang="lv-LV"/>
        </a:p>
      </dgm:t>
    </dgm:pt>
    <dgm:pt modelId="{5C165AF9-0ACF-42BD-86A2-A6AAA177A6AC}" type="sibTrans" cxnId="{1CF3708A-34F0-4D61-A34B-8AE42F876663}">
      <dgm:prSet/>
      <dgm:spPr/>
      <dgm:t>
        <a:bodyPr/>
        <a:lstStyle/>
        <a:p>
          <a:endParaRPr lang="lv-LV"/>
        </a:p>
      </dgm:t>
    </dgm:pt>
    <dgm:pt modelId="{F4861AFB-D5BF-46B7-BEF0-058F71AE9EEB}">
      <dgm:prSet phldr="0" custT="1"/>
      <dgm:spPr/>
      <dgm:t>
        <a:bodyPr vert="horz" wrap="square"/>
        <a:lstStyle/>
        <a:p>
          <a:pPr>
            <a:lnSpc>
              <a:spcPct val="100000"/>
            </a:lnSpc>
            <a:spcBef>
              <a:spcPct val="0"/>
            </a:spcBef>
            <a:spcAft>
              <a:spcPct val="15000"/>
            </a:spcAft>
            <a:buFont typeface="+mj-lt"/>
          </a:pPr>
          <a:r>
            <a:rPr lang="lv-LV" sz="1500" i="1" dirty="0">
              <a:latin typeface="Calibri" panose="020F0502020204030204" pitchFamily="34" charset="0"/>
              <a:cs typeface="Calibri" panose="020F0502020204030204" pitchFamily="34" charset="0"/>
            </a:rPr>
            <a:t>3.uzdevums: </a:t>
          </a:r>
          <a:r>
            <a:rPr lang="lv-LV" sz="1500" dirty="0">
              <a:latin typeface="Calibri" panose="020F0502020204030204" pitchFamily="34" charset="0"/>
              <a:cs typeface="Calibri" panose="020F0502020204030204" pitchFamily="34" charset="0"/>
            </a:rPr>
            <a:t>Noskaidrot, kāda ir </a:t>
          </a:r>
          <a:r>
            <a:rPr lang="lv-LV" sz="1500" b="1" dirty="0">
              <a:latin typeface="Calibri" panose="020F0502020204030204" pitchFamily="34" charset="0"/>
              <a:cs typeface="Calibri" panose="020F0502020204030204" pitchFamily="34" charset="0"/>
            </a:rPr>
            <a:t>dalībnieku pieredze un viedoklis par mākslā balstītiem digitāliem uzdevumiem</a:t>
          </a:r>
          <a:r>
            <a:rPr lang="lv-LV" sz="1500" dirty="0">
              <a:latin typeface="Calibri" panose="020F0502020204030204" pitchFamily="34" charset="0"/>
              <a:cs typeface="Calibri" panose="020F0502020204030204" pitchFamily="34" charset="0"/>
            </a:rPr>
            <a:t>, emociju regulācijas prasmju uzlabošanai, veicot </a:t>
          </a:r>
          <a:r>
            <a:rPr lang="lv-LV" sz="1500" dirty="0" err="1">
              <a:latin typeface="Calibri" panose="020F0502020204030204" pitchFamily="34" charset="0"/>
              <a:cs typeface="Calibri" panose="020F0502020204030204" pitchFamily="34" charset="0"/>
            </a:rPr>
            <a:t>pilotpētījumu</a:t>
          </a:r>
          <a:endParaRPr lang="lv-LV" sz="1500" dirty="0">
            <a:latin typeface="Calibri" panose="020F0502020204030204" pitchFamily="34" charset="0"/>
            <a:cs typeface="Calibri" panose="020F0502020204030204" pitchFamily="34" charset="0"/>
          </a:endParaRPr>
        </a:p>
      </dgm:t>
    </dgm:pt>
    <dgm:pt modelId="{95A4F4F9-562F-4B99-B4B8-7A2B6F474A58}" type="parTrans" cxnId="{1A8814EF-BAF7-45BD-ADFA-D5884DBE3B68}">
      <dgm:prSet/>
      <dgm:spPr/>
    </dgm:pt>
    <dgm:pt modelId="{E8885CB4-B7C5-4463-A3BE-EF013515A218}" type="sibTrans" cxnId="{1A8814EF-BAF7-45BD-ADFA-D5884DBE3B68}">
      <dgm:prSet/>
      <dgm:spPr/>
    </dgm:pt>
    <dgm:pt modelId="{A769E6C2-10E3-4A69-AC2E-8077DA6B28DC}">
      <dgm:prSet phldr="0" custT="1"/>
      <dgm:spPr/>
      <dgm:t>
        <a:bodyPr vert="horz" wrap="square"/>
        <a:lstStyle/>
        <a:p>
          <a:pPr>
            <a:lnSpc>
              <a:spcPct val="100000"/>
            </a:lnSpc>
            <a:spcBef>
              <a:spcPct val="0"/>
            </a:spcBef>
            <a:spcAft>
              <a:spcPct val="15000"/>
            </a:spcAft>
            <a:buFont typeface="+mj-lt"/>
          </a:pPr>
          <a:r>
            <a:rPr lang="lv-LV" sz="1500" i="1" dirty="0">
              <a:latin typeface="Calibri" panose="020F0502020204030204" pitchFamily="34" charset="0"/>
              <a:cs typeface="Calibri" panose="020F0502020204030204" pitchFamily="34" charset="0"/>
            </a:rPr>
            <a:t>4.uzdevums:</a:t>
          </a:r>
          <a:r>
            <a:rPr lang="lv-LV" sz="1500" dirty="0">
              <a:latin typeface="Calibri" panose="020F0502020204030204" pitchFamily="34" charset="0"/>
              <a:cs typeface="Calibri" panose="020F0502020204030204" pitchFamily="34" charset="0"/>
            </a:rPr>
            <a:t> </a:t>
          </a:r>
          <a:r>
            <a:rPr lang="lv-LV" sz="1500" dirty="0" err="1">
              <a:latin typeface="Calibri" panose="020F0502020204030204" pitchFamily="34" charset="0"/>
              <a:cs typeface="Calibri" panose="020F0502020204030204" pitchFamily="34" charset="0"/>
              <a:sym typeface="+mn-ea"/>
            </a:rPr>
            <a:t>Pilotpētījumā</a:t>
          </a:r>
          <a:r>
            <a:rPr lang="lv-LV" sz="1500" dirty="0">
              <a:latin typeface="Calibri" panose="020F0502020204030204" pitchFamily="34" charset="0"/>
              <a:cs typeface="Calibri" panose="020F0502020204030204" pitchFamily="34" charset="0"/>
              <a:sym typeface="+mn-ea"/>
            </a:rPr>
            <a:t> noskaidrot izmaiņas emociju regulācijas prasmju rādītājos pirms un pēc intervences</a:t>
          </a:r>
          <a:endParaRPr lang="lv-LV" sz="1500" dirty="0">
            <a:latin typeface="Calibri" panose="020F0502020204030204" pitchFamily="34" charset="0"/>
            <a:cs typeface="Calibri" panose="020F0502020204030204" pitchFamily="34" charset="0"/>
          </a:endParaRPr>
        </a:p>
      </dgm:t>
    </dgm:pt>
    <dgm:pt modelId="{771B8987-C3ED-454F-B72F-535982FA3082}" type="parTrans" cxnId="{85F626CC-314F-41B1-8657-39E233D29D6A}">
      <dgm:prSet/>
      <dgm:spPr/>
    </dgm:pt>
    <dgm:pt modelId="{384A1E97-E379-428C-8F90-4C792FFDDF62}" type="sibTrans" cxnId="{85F626CC-314F-41B1-8657-39E233D29D6A}">
      <dgm:prSet/>
      <dgm:spPr/>
    </dgm:pt>
    <dgm:pt modelId="{A2DA9A19-5B6F-47A8-B3F7-E428E65B2384}">
      <dgm:prSet phldrT="[Teksts]" phldr="0" custT="0"/>
      <dgm:spPr/>
      <dgm:t>
        <a:bodyPr vert="horz" wrap="square"/>
        <a:lstStyle/>
        <a:p>
          <a:pPr>
            <a:lnSpc>
              <a:spcPct val="100000"/>
            </a:lnSpc>
            <a:spcBef>
              <a:spcPct val="0"/>
            </a:spcBef>
            <a:spcAft>
              <a:spcPct val="35000"/>
            </a:spcAft>
          </a:pPr>
          <a:r>
            <a:rPr lang="lv-LV" dirty="0"/>
            <a:t>3.posms</a:t>
          </a:r>
          <a:endParaRPr/>
        </a:p>
      </dgm:t>
    </dgm:pt>
    <dgm:pt modelId="{3DF9AD81-916F-447C-BB09-0031B2CD0813}" type="parTrans" cxnId="{8EB001A6-A1DD-4BC7-A82E-680B23679E28}">
      <dgm:prSet/>
      <dgm:spPr/>
      <dgm:t>
        <a:bodyPr/>
        <a:lstStyle/>
        <a:p>
          <a:endParaRPr lang="lv-LV"/>
        </a:p>
      </dgm:t>
    </dgm:pt>
    <dgm:pt modelId="{01D29B58-551C-42D0-BDD6-F087ED927FF5}" type="sibTrans" cxnId="{8EB001A6-A1DD-4BC7-A82E-680B23679E28}">
      <dgm:prSet/>
      <dgm:spPr/>
      <dgm:t>
        <a:bodyPr/>
        <a:lstStyle/>
        <a:p>
          <a:endParaRPr lang="lv-LV"/>
        </a:p>
      </dgm:t>
    </dgm:pt>
    <dgm:pt modelId="{520CDE29-EBDC-4451-B5AA-37E053CBBC85}">
      <dgm:prSet phldrT="[Teksts]" phldr="0" custT="1"/>
      <dgm:spPr/>
      <dgm:t>
        <a:bodyPr vert="horz" wrap="square"/>
        <a:lstStyle/>
        <a:p>
          <a:pPr>
            <a:lnSpc>
              <a:spcPct val="100000"/>
            </a:lnSpc>
            <a:spcBef>
              <a:spcPct val="0"/>
            </a:spcBef>
            <a:spcAft>
              <a:spcPct val="15000"/>
            </a:spcAft>
          </a:pPr>
          <a:r>
            <a:rPr lang="lv-LV" sz="1500" b="1" dirty="0"/>
            <a:t>Mobilās lietotnes prototipa aprobācija</a:t>
          </a:r>
        </a:p>
      </dgm:t>
    </dgm:pt>
    <dgm:pt modelId="{7A5F9364-F3B3-4487-AAFE-2C739ACB1886}" type="parTrans" cxnId="{91024678-36FE-49AF-907A-6FD228C0211D}">
      <dgm:prSet/>
      <dgm:spPr/>
      <dgm:t>
        <a:bodyPr/>
        <a:lstStyle/>
        <a:p>
          <a:endParaRPr lang="lv-LV"/>
        </a:p>
      </dgm:t>
    </dgm:pt>
    <dgm:pt modelId="{BE7A3198-2702-4E9F-98F1-A2463BB99991}" type="sibTrans" cxnId="{91024678-36FE-49AF-907A-6FD228C0211D}">
      <dgm:prSet/>
      <dgm:spPr/>
      <dgm:t>
        <a:bodyPr/>
        <a:lstStyle/>
        <a:p>
          <a:endParaRPr lang="lv-LV"/>
        </a:p>
      </dgm:t>
    </dgm:pt>
    <dgm:pt modelId="{347373AC-5581-4E7F-8962-2B17409516D7}">
      <dgm:prSet phldr="0" custT="1"/>
      <dgm:spPr/>
      <dgm:t>
        <a:bodyPr vert="horz" wrap="square"/>
        <a:lstStyle/>
        <a:p>
          <a:pPr>
            <a:lnSpc>
              <a:spcPct val="100000"/>
            </a:lnSpc>
            <a:spcBef>
              <a:spcPct val="0"/>
            </a:spcBef>
            <a:spcAft>
              <a:spcPct val="15000"/>
            </a:spcAft>
          </a:pPr>
          <a:r>
            <a:rPr lang="lv-LV" sz="1500" b="1" i="1" dirty="0"/>
            <a:t> </a:t>
          </a:r>
          <a:r>
            <a:rPr lang="lv-LV" sz="1500" b="0" i="1" dirty="0"/>
            <a:t>5.uzdevums: </a:t>
          </a:r>
          <a:r>
            <a:rPr lang="lv-LV" sz="1500" dirty="0"/>
            <a:t>Noskaidrot </a:t>
          </a:r>
          <a:r>
            <a:rPr lang="lv-LV" sz="1500" b="1" dirty="0"/>
            <a:t>ekspertu un lietotāju vērtējumu </a:t>
          </a:r>
          <a:r>
            <a:rPr lang="lv-LV" sz="1500" dirty="0"/>
            <a:t>par mobilās lietotnes EMORI prototipu emociju regulācijas prasmju uzlabošanai </a:t>
          </a:r>
          <a:endParaRPr lang="lv-LV" sz="1500" b="1" dirty="0"/>
        </a:p>
      </dgm:t>
    </dgm:pt>
    <dgm:pt modelId="{4045F199-D9C7-4D0C-9E1E-DF3F50038027}" type="parTrans" cxnId="{0EC02C7E-E011-4B19-ADBB-8593B683B5FD}">
      <dgm:prSet/>
      <dgm:spPr/>
    </dgm:pt>
    <dgm:pt modelId="{A950BCE3-57BB-41BB-8029-EDE818B3516B}" type="sibTrans" cxnId="{0EC02C7E-E011-4B19-ADBB-8593B683B5FD}">
      <dgm:prSet/>
      <dgm:spPr/>
    </dgm:pt>
    <dgm:pt modelId="{62E64B4C-D264-4764-8DDE-5A47340438E6}" type="pres">
      <dgm:prSet presAssocID="{4B9B61B4-B880-45EE-AEE2-62852193B261}" presName="linearFlow" presStyleCnt="0">
        <dgm:presLayoutVars>
          <dgm:dir/>
          <dgm:animLvl val="lvl"/>
          <dgm:resizeHandles val="exact"/>
        </dgm:presLayoutVars>
      </dgm:prSet>
      <dgm:spPr/>
    </dgm:pt>
    <dgm:pt modelId="{5D59490E-9E56-4989-962B-20F4530A80AA}" type="pres">
      <dgm:prSet presAssocID="{E2022684-B561-4D1B-AD7F-AB2F9E5C73B6}" presName="composite" presStyleCnt="0"/>
      <dgm:spPr/>
    </dgm:pt>
    <dgm:pt modelId="{DA48771C-B353-4844-9ADA-B98A56BBBA43}" type="pres">
      <dgm:prSet presAssocID="{E2022684-B561-4D1B-AD7F-AB2F9E5C73B6}" presName="parentText" presStyleLbl="alignNode1" presStyleIdx="0" presStyleCnt="3">
        <dgm:presLayoutVars>
          <dgm:chMax val="1"/>
          <dgm:bulletEnabled val="1"/>
        </dgm:presLayoutVars>
      </dgm:prSet>
      <dgm:spPr/>
    </dgm:pt>
    <dgm:pt modelId="{754AE116-9A34-4AF9-B526-CE7463C8DF7F}" type="pres">
      <dgm:prSet presAssocID="{E2022684-B561-4D1B-AD7F-AB2F9E5C73B6}" presName="descendantText" presStyleLbl="alignAcc1" presStyleIdx="0" presStyleCnt="3" custScaleY="131270">
        <dgm:presLayoutVars>
          <dgm:bulletEnabled val="1"/>
        </dgm:presLayoutVars>
      </dgm:prSet>
      <dgm:spPr/>
    </dgm:pt>
    <dgm:pt modelId="{FDD09CDC-FA97-45B5-80E5-97B95B702369}" type="pres">
      <dgm:prSet presAssocID="{F7C6A6C0-FF2B-4F69-8F3A-7171C0AB08A4}" presName="sp" presStyleCnt="0"/>
      <dgm:spPr/>
    </dgm:pt>
    <dgm:pt modelId="{12ACC523-724B-403E-B02B-1FAC16E640D0}" type="pres">
      <dgm:prSet presAssocID="{0866DD19-100C-49B2-AF5A-9FF882BB74F7}" presName="composite" presStyleCnt="0"/>
      <dgm:spPr/>
    </dgm:pt>
    <dgm:pt modelId="{53E46378-A210-4EE9-9C26-17474A78B450}" type="pres">
      <dgm:prSet presAssocID="{0866DD19-100C-49B2-AF5A-9FF882BB74F7}" presName="parentText" presStyleLbl="alignNode1" presStyleIdx="1" presStyleCnt="3">
        <dgm:presLayoutVars>
          <dgm:chMax val="1"/>
          <dgm:bulletEnabled val="1"/>
        </dgm:presLayoutVars>
      </dgm:prSet>
      <dgm:spPr/>
    </dgm:pt>
    <dgm:pt modelId="{2AE195CC-1A97-442F-B3E6-4F93BA718D0F}" type="pres">
      <dgm:prSet presAssocID="{0866DD19-100C-49B2-AF5A-9FF882BB74F7}" presName="descendantText" presStyleLbl="alignAcc1" presStyleIdx="1" presStyleCnt="3">
        <dgm:presLayoutVars>
          <dgm:bulletEnabled val="1"/>
        </dgm:presLayoutVars>
      </dgm:prSet>
      <dgm:spPr/>
    </dgm:pt>
    <dgm:pt modelId="{18A26FB5-89F0-4DD4-B81D-C6D5C74E13AF}" type="pres">
      <dgm:prSet presAssocID="{C0AFF39E-123B-41B6-B448-53BAF2FC4C3A}" presName="sp" presStyleCnt="0"/>
      <dgm:spPr/>
    </dgm:pt>
    <dgm:pt modelId="{7D445FB9-2FC2-4EFD-9269-2FBDD1829F7D}" type="pres">
      <dgm:prSet presAssocID="{A2DA9A19-5B6F-47A8-B3F7-E428E65B2384}" presName="composite" presStyleCnt="0"/>
      <dgm:spPr/>
    </dgm:pt>
    <dgm:pt modelId="{767F3F2A-DFCA-474D-BC9F-C14DFF0E5C16}" type="pres">
      <dgm:prSet presAssocID="{A2DA9A19-5B6F-47A8-B3F7-E428E65B2384}" presName="parentText" presStyleLbl="alignNode1" presStyleIdx="2" presStyleCnt="3">
        <dgm:presLayoutVars>
          <dgm:chMax val="1"/>
          <dgm:bulletEnabled val="1"/>
        </dgm:presLayoutVars>
      </dgm:prSet>
      <dgm:spPr/>
    </dgm:pt>
    <dgm:pt modelId="{6D043778-4632-4970-B8C6-DDB3AA5E8E99}" type="pres">
      <dgm:prSet presAssocID="{A2DA9A19-5B6F-47A8-B3F7-E428E65B2384}" presName="descendantText" presStyleLbl="alignAcc1" presStyleIdx="2" presStyleCnt="3" custLinFactNeighborX="100" custLinFactNeighborY="-2318">
        <dgm:presLayoutVars>
          <dgm:bulletEnabled val="1"/>
        </dgm:presLayoutVars>
      </dgm:prSet>
      <dgm:spPr/>
    </dgm:pt>
  </dgm:ptLst>
  <dgm:cxnLst>
    <dgm:cxn modelId="{D84B0314-975D-4F8B-9386-B49B08770E9E}" type="presOf" srcId="{A90B4A5F-D95E-4BD8-A258-1EFF7EE596A3}" destId="{754AE116-9A34-4AF9-B526-CE7463C8DF7F}" srcOrd="0" destOrd="1" presId="urn:microsoft.com/office/officeart/2005/8/layout/chevron2"/>
    <dgm:cxn modelId="{21F7DB15-ADAB-4BAB-A123-F55899FD1542}" srcId="{4B9B61B4-B880-45EE-AEE2-62852193B261}" destId="{E2022684-B561-4D1B-AD7F-AB2F9E5C73B6}" srcOrd="0" destOrd="0" parTransId="{26C007EA-EB3C-4ECC-BFC8-643E0A9C6DE9}" sibTransId="{F7C6A6C0-FF2B-4F69-8F3A-7171C0AB08A4}"/>
    <dgm:cxn modelId="{6E7DD022-07CB-4B4C-A6F1-163588C26B51}" type="presOf" srcId="{0866DD19-100C-49B2-AF5A-9FF882BB74F7}" destId="{53E46378-A210-4EE9-9C26-17474A78B450}" srcOrd="0" destOrd="0" presId="urn:microsoft.com/office/officeart/2005/8/layout/chevron2"/>
    <dgm:cxn modelId="{34E41129-43CC-4C75-877D-9267FA6DD012}" type="presOf" srcId="{A2DA9A19-5B6F-47A8-B3F7-E428E65B2384}" destId="{767F3F2A-DFCA-474D-BC9F-C14DFF0E5C16}" srcOrd="0" destOrd="0" presId="urn:microsoft.com/office/officeart/2005/8/layout/chevron2"/>
    <dgm:cxn modelId="{562B9735-3D26-4006-AE2F-9D3D8A2BA747}" type="presOf" srcId="{F4861AFB-D5BF-46B7-BEF0-058F71AE9EEB}" destId="{2AE195CC-1A97-442F-B3E6-4F93BA718D0F}" srcOrd="0" destOrd="1" presId="urn:microsoft.com/office/officeart/2005/8/layout/chevron2"/>
    <dgm:cxn modelId="{1159B336-20B9-4975-944C-1AEE9D394DAF}" srcId="{E2022684-B561-4D1B-AD7F-AB2F9E5C73B6}" destId="{A90B4A5F-D95E-4BD8-A258-1EFF7EE596A3}" srcOrd="1" destOrd="0" parTransId="{ADD58DBE-16ED-4863-BEA4-4D3187F1E6CE}" sibTransId="{83A56C2B-F679-4BCF-A3D6-942A547E8A2F}"/>
    <dgm:cxn modelId="{90CE9A3D-C6E4-4EC6-90E5-A5FDA8231953}" srcId="{4B9B61B4-B880-45EE-AEE2-62852193B261}" destId="{0866DD19-100C-49B2-AF5A-9FF882BB74F7}" srcOrd="1" destOrd="0" parTransId="{49682669-3C1F-47B5-BDFD-752ED38D4740}" sibTransId="{C0AFF39E-123B-41B6-B448-53BAF2FC4C3A}"/>
    <dgm:cxn modelId="{1F03BC61-6A46-4A2A-A413-F92633ED716E}" srcId="{E2022684-B561-4D1B-AD7F-AB2F9E5C73B6}" destId="{03D7DEAD-1EA6-411A-87BD-08725A9AD35B}" srcOrd="0" destOrd="0" parTransId="{BD94B453-840C-4905-B56A-B1A854902676}" sibTransId="{5E13C410-E6DA-4BD0-BAD9-8CE0D8C19FA4}"/>
    <dgm:cxn modelId="{8A8B3E70-F0D9-4E6C-BF1B-31C7805D7B35}" type="presOf" srcId="{CFE85942-7F5F-43B4-8A4C-A2718B5B1BAB}" destId="{754AE116-9A34-4AF9-B526-CE7463C8DF7F}" srcOrd="0" destOrd="2" presId="urn:microsoft.com/office/officeart/2005/8/layout/chevron2"/>
    <dgm:cxn modelId="{B42C8273-0C1E-4BFE-AD9E-142143C62C8A}" srcId="{E2022684-B561-4D1B-AD7F-AB2F9E5C73B6}" destId="{CFE85942-7F5F-43B4-8A4C-A2718B5B1BAB}" srcOrd="2" destOrd="0" parTransId="{6F026B32-8BB5-46DD-95B2-F8BD2B6DBF3C}" sibTransId="{3AFC73A1-0048-457D-BFB4-5F0686D40649}"/>
    <dgm:cxn modelId="{CFD96258-29BF-43F3-B046-EB3C2CB15123}" type="presOf" srcId="{E2022684-B561-4D1B-AD7F-AB2F9E5C73B6}" destId="{DA48771C-B353-4844-9ADA-B98A56BBBA43}" srcOrd="0" destOrd="0" presId="urn:microsoft.com/office/officeart/2005/8/layout/chevron2"/>
    <dgm:cxn modelId="{91024678-36FE-49AF-907A-6FD228C0211D}" srcId="{A2DA9A19-5B6F-47A8-B3F7-E428E65B2384}" destId="{520CDE29-EBDC-4451-B5AA-37E053CBBC85}" srcOrd="0" destOrd="0" parTransId="{7A5F9364-F3B3-4487-AAFE-2C739ACB1886}" sibTransId="{BE7A3198-2702-4E9F-98F1-A2463BB99991}"/>
    <dgm:cxn modelId="{0EC02C7E-E011-4B19-ADBB-8593B683B5FD}" srcId="{A2DA9A19-5B6F-47A8-B3F7-E428E65B2384}" destId="{347373AC-5581-4E7F-8962-2B17409516D7}" srcOrd="1" destOrd="0" parTransId="{4045F199-D9C7-4D0C-9E1E-DF3F50038027}" sibTransId="{A950BCE3-57BB-41BB-8029-EDE818B3516B}"/>
    <dgm:cxn modelId="{F5326689-39EC-4C44-AF8C-24CAC9913B82}" type="presOf" srcId="{990CC7EB-A5CA-48FE-866E-B391F0DF1D8D}" destId="{2AE195CC-1A97-442F-B3E6-4F93BA718D0F}" srcOrd="0" destOrd="0" presId="urn:microsoft.com/office/officeart/2005/8/layout/chevron2"/>
    <dgm:cxn modelId="{1CF3708A-34F0-4D61-A34B-8AE42F876663}" srcId="{0866DD19-100C-49B2-AF5A-9FF882BB74F7}" destId="{990CC7EB-A5CA-48FE-866E-B391F0DF1D8D}" srcOrd="0" destOrd="0" parTransId="{D93C2456-7733-4E00-B157-2AF242E54DD4}" sibTransId="{5C165AF9-0ACF-42BD-86A2-A6AAA177A6AC}"/>
    <dgm:cxn modelId="{8EB001A6-A1DD-4BC7-A82E-680B23679E28}" srcId="{4B9B61B4-B880-45EE-AEE2-62852193B261}" destId="{A2DA9A19-5B6F-47A8-B3F7-E428E65B2384}" srcOrd="2" destOrd="0" parTransId="{3DF9AD81-916F-447C-BB09-0031B2CD0813}" sibTransId="{01D29B58-551C-42D0-BDD6-F087ED927FF5}"/>
    <dgm:cxn modelId="{640E07AC-19C5-4330-B741-A1A9F3F14302}" type="presOf" srcId="{347373AC-5581-4E7F-8962-2B17409516D7}" destId="{6D043778-4632-4970-B8C6-DDB3AA5E8E99}" srcOrd="0" destOrd="1" presId="urn:microsoft.com/office/officeart/2005/8/layout/chevron2"/>
    <dgm:cxn modelId="{52880FBF-2EC1-4E47-AC51-6D9149D13A6E}" type="presOf" srcId="{520CDE29-EBDC-4451-B5AA-37E053CBBC85}" destId="{6D043778-4632-4970-B8C6-DDB3AA5E8E99}" srcOrd="0" destOrd="0" presId="urn:microsoft.com/office/officeart/2005/8/layout/chevron2"/>
    <dgm:cxn modelId="{85F626CC-314F-41B1-8657-39E233D29D6A}" srcId="{0866DD19-100C-49B2-AF5A-9FF882BB74F7}" destId="{A769E6C2-10E3-4A69-AC2E-8077DA6B28DC}" srcOrd="2" destOrd="0" parTransId="{771B8987-C3ED-454F-B72F-535982FA3082}" sibTransId="{384A1E97-E379-428C-8F90-4C792FFDDF62}"/>
    <dgm:cxn modelId="{B33EC0CD-777F-45C0-BDDB-942CC40F6577}" type="presOf" srcId="{4B9B61B4-B880-45EE-AEE2-62852193B261}" destId="{62E64B4C-D264-4764-8DDE-5A47340438E6}" srcOrd="0" destOrd="0" presId="urn:microsoft.com/office/officeart/2005/8/layout/chevron2"/>
    <dgm:cxn modelId="{19710FDD-63C0-4445-A4FD-74B1A9B18ACA}" type="presOf" srcId="{03D7DEAD-1EA6-411A-87BD-08725A9AD35B}" destId="{754AE116-9A34-4AF9-B526-CE7463C8DF7F}" srcOrd="0" destOrd="0" presId="urn:microsoft.com/office/officeart/2005/8/layout/chevron2"/>
    <dgm:cxn modelId="{C3CC6FEC-A223-4E39-85BA-F046FA4DB665}" type="presOf" srcId="{A769E6C2-10E3-4A69-AC2E-8077DA6B28DC}" destId="{2AE195CC-1A97-442F-B3E6-4F93BA718D0F}" srcOrd="0" destOrd="2" presId="urn:microsoft.com/office/officeart/2005/8/layout/chevron2"/>
    <dgm:cxn modelId="{4ED3CCED-CB47-401F-9E74-38D0968C3D91}" type="presOf" srcId="{C0AFF39E-123B-41B6-B448-53BAF2FC4C3A}" destId="{18A26FB5-89F0-4DD4-B81D-C6D5C74E13AF}" srcOrd="0" destOrd="0" presId="urn:microsoft.com/office/officeart/2005/8/layout/chevron2"/>
    <dgm:cxn modelId="{977C9CEE-1B42-48D2-9447-7DCE5FDCFD68}" type="presOf" srcId="{F7C6A6C0-FF2B-4F69-8F3A-7171C0AB08A4}" destId="{FDD09CDC-FA97-45B5-80E5-97B95B702369}" srcOrd="0" destOrd="0" presId="urn:microsoft.com/office/officeart/2005/8/layout/chevron2"/>
    <dgm:cxn modelId="{1A8814EF-BAF7-45BD-ADFA-D5884DBE3B68}" srcId="{0866DD19-100C-49B2-AF5A-9FF882BB74F7}" destId="{F4861AFB-D5BF-46B7-BEF0-058F71AE9EEB}" srcOrd="1" destOrd="0" parTransId="{95A4F4F9-562F-4B99-B4B8-7A2B6F474A58}" sibTransId="{E8885CB4-B7C5-4463-A3BE-EF013515A218}"/>
    <dgm:cxn modelId="{4D11E8B0-67C0-4803-AEDE-27989B0F114C}" type="presParOf" srcId="{62E64B4C-D264-4764-8DDE-5A47340438E6}" destId="{5D59490E-9E56-4989-962B-20F4530A80AA}" srcOrd="0" destOrd="0" presId="urn:microsoft.com/office/officeart/2005/8/layout/chevron2"/>
    <dgm:cxn modelId="{DC2818E1-C38D-4D0C-AAAF-86BCA0BAF149}" type="presParOf" srcId="{5D59490E-9E56-4989-962B-20F4530A80AA}" destId="{DA48771C-B353-4844-9ADA-B98A56BBBA43}" srcOrd="0" destOrd="0" presId="urn:microsoft.com/office/officeart/2005/8/layout/chevron2"/>
    <dgm:cxn modelId="{736676AB-531D-4BCD-8662-82A5E988EDBE}" type="presParOf" srcId="{5D59490E-9E56-4989-962B-20F4530A80AA}" destId="{754AE116-9A34-4AF9-B526-CE7463C8DF7F}" srcOrd="1" destOrd="0" presId="urn:microsoft.com/office/officeart/2005/8/layout/chevron2"/>
    <dgm:cxn modelId="{4B8F0F1E-9A2D-4E5A-B31B-1D6FE5292D2E}" type="presParOf" srcId="{62E64B4C-D264-4764-8DDE-5A47340438E6}" destId="{FDD09CDC-FA97-45B5-80E5-97B95B702369}" srcOrd="1" destOrd="0" presId="urn:microsoft.com/office/officeart/2005/8/layout/chevron2"/>
    <dgm:cxn modelId="{7092FB1B-959C-4B8F-8D33-2C73BDDEAD50}" type="presParOf" srcId="{62E64B4C-D264-4764-8DDE-5A47340438E6}" destId="{12ACC523-724B-403E-B02B-1FAC16E640D0}" srcOrd="2" destOrd="0" presId="urn:microsoft.com/office/officeart/2005/8/layout/chevron2"/>
    <dgm:cxn modelId="{53D45A2E-40CD-42C6-8F11-EC72361CB595}" type="presParOf" srcId="{12ACC523-724B-403E-B02B-1FAC16E640D0}" destId="{53E46378-A210-4EE9-9C26-17474A78B450}" srcOrd="0" destOrd="0" presId="urn:microsoft.com/office/officeart/2005/8/layout/chevron2"/>
    <dgm:cxn modelId="{30D25B80-5D87-4FFE-A862-CD4F7D438F38}" type="presParOf" srcId="{12ACC523-724B-403E-B02B-1FAC16E640D0}" destId="{2AE195CC-1A97-442F-B3E6-4F93BA718D0F}" srcOrd="1" destOrd="0" presId="urn:microsoft.com/office/officeart/2005/8/layout/chevron2"/>
    <dgm:cxn modelId="{C1ED84DA-3204-486B-A421-0CDA1266485B}" type="presParOf" srcId="{62E64B4C-D264-4764-8DDE-5A47340438E6}" destId="{18A26FB5-89F0-4DD4-B81D-C6D5C74E13AF}" srcOrd="3" destOrd="0" presId="urn:microsoft.com/office/officeart/2005/8/layout/chevron2"/>
    <dgm:cxn modelId="{232038E4-9743-4C61-A65A-121D43D20C39}" type="presParOf" srcId="{62E64B4C-D264-4764-8DDE-5A47340438E6}" destId="{7D445FB9-2FC2-4EFD-9269-2FBDD1829F7D}" srcOrd="4" destOrd="0" presId="urn:microsoft.com/office/officeart/2005/8/layout/chevron2"/>
    <dgm:cxn modelId="{27EF0AC1-5BBD-4482-85A2-B074CE00399F}" type="presParOf" srcId="{7D445FB9-2FC2-4EFD-9269-2FBDD1829F7D}" destId="{767F3F2A-DFCA-474D-BC9F-C14DFF0E5C16}" srcOrd="0" destOrd="0" presId="urn:microsoft.com/office/officeart/2005/8/layout/chevron2"/>
    <dgm:cxn modelId="{28E7699E-C92B-448D-91DF-14376D403BF8}" type="presParOf" srcId="{7D445FB9-2FC2-4EFD-9269-2FBDD1829F7D}" destId="{6D043778-4632-4970-B8C6-DDB3AA5E8E9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8771C-B353-4844-9ADA-B98A56BBBA43}">
      <dsp:nvSpPr>
        <dsp:cNvPr id="0" name=""/>
        <dsp:cNvSpPr/>
      </dsp:nvSpPr>
      <dsp:spPr>
        <a:xfrm rot="5400000">
          <a:off x="-290637" y="491487"/>
          <a:ext cx="1937581" cy="1356306"/>
        </a:xfrm>
        <a:prstGeom prst="chevron">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100000"/>
            </a:lnSpc>
            <a:spcBef>
              <a:spcPct val="0"/>
            </a:spcBef>
            <a:spcAft>
              <a:spcPct val="35000"/>
            </a:spcAft>
            <a:buNone/>
          </a:pPr>
          <a:r>
            <a:rPr lang="lv-LV" sz="3000" kern="1200" dirty="0"/>
            <a:t>1.posms</a:t>
          </a:r>
          <a:endParaRPr sz="3000" kern="1200"/>
        </a:p>
      </dsp:txBody>
      <dsp:txXfrm rot="-5400000">
        <a:off x="1" y="879002"/>
        <a:ext cx="1356306" cy="581275"/>
      </dsp:txXfrm>
    </dsp:sp>
    <dsp:sp modelId="{754AE116-9A34-4AF9-B526-CE7463C8DF7F}">
      <dsp:nvSpPr>
        <dsp:cNvPr id="0" name=""/>
        <dsp:cNvSpPr/>
      </dsp:nvSpPr>
      <dsp:spPr>
        <a:xfrm rot="5400000">
          <a:off x="5437890" y="-4077644"/>
          <a:ext cx="1653250" cy="9816417"/>
        </a:xfrm>
        <a:prstGeom prst="round2Same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lv-LV" sz="1500" b="1" kern="1200" dirty="0">
              <a:latin typeface="Calibri" panose="020F0502020204030204" pitchFamily="34" charset="0"/>
              <a:cs typeface="Calibri" panose="020F0502020204030204" pitchFamily="34" charset="0"/>
            </a:rPr>
            <a:t>Izpēte</a:t>
          </a:r>
        </a:p>
        <a:p>
          <a:pPr marL="114300" lvl="1" indent="-114300" algn="l" defTabSz="666750">
            <a:lnSpc>
              <a:spcPct val="100000"/>
            </a:lnSpc>
            <a:spcBef>
              <a:spcPct val="0"/>
            </a:spcBef>
            <a:spcAft>
              <a:spcPct val="15000"/>
            </a:spcAft>
            <a:buFont typeface="+mj-lt"/>
            <a:buChar char="•"/>
          </a:pPr>
          <a:r>
            <a:rPr lang="lv-LV" sz="1500" i="1" kern="1200" dirty="0">
              <a:latin typeface="Calibri" panose="020F0502020204030204" pitchFamily="34" charset="0"/>
              <a:cs typeface="Calibri" panose="020F0502020204030204" pitchFamily="34" charset="0"/>
            </a:rPr>
            <a:t>1.uzdevums: </a:t>
          </a:r>
          <a:r>
            <a:rPr lang="fr-FR" sz="1500" b="1" kern="1200" dirty="0">
              <a:latin typeface="Calibri" panose="020F0502020204030204" pitchFamily="34" charset="0"/>
              <a:cs typeface="Calibri" panose="020F0502020204030204" pitchFamily="34" charset="0"/>
            </a:rPr>
            <a:t>Veikt populārāk</a:t>
          </a:r>
          <a:r>
            <a:rPr lang="lv-LV" sz="1500" b="1" kern="1200" dirty="0">
              <a:latin typeface="Calibri" panose="020F0502020204030204" pitchFamily="34" charset="0"/>
              <a:cs typeface="Calibri" panose="020F0502020204030204" pitchFamily="34" charset="0"/>
            </a:rPr>
            <a:t>o, kā arī</a:t>
          </a:r>
          <a:r>
            <a:rPr lang="fr-FR" sz="1500" b="1" kern="1200" dirty="0">
              <a:latin typeface="Calibri" panose="020F0502020204030204" pitchFamily="34" charset="0"/>
              <a:cs typeface="Calibri" panose="020F0502020204030204" pitchFamily="34" charset="0"/>
            </a:rPr>
            <a:t> pierādījumos balstīto mobilo lietotņu</a:t>
          </a:r>
          <a:r>
            <a:rPr lang="fr-FR" sz="1500" kern="1200" dirty="0">
              <a:latin typeface="Calibri" panose="020F0502020204030204" pitchFamily="34" charset="0"/>
              <a:cs typeface="Calibri" panose="020F0502020204030204" pitchFamily="34" charset="0"/>
            </a:rPr>
            <a:t>, kas paredzētas emociju regulācijas prasmju uzlabošanai vai iekļauj kādu no adaptīvajām emociju regulācijas prasmēm, </a:t>
          </a:r>
          <a:r>
            <a:rPr lang="fr-FR" sz="1500" b="1" kern="1200" dirty="0">
              <a:latin typeface="Calibri" panose="020F0502020204030204" pitchFamily="34" charset="0"/>
              <a:cs typeface="Calibri" panose="020F0502020204030204" pitchFamily="34" charset="0"/>
            </a:rPr>
            <a:t>satura un funkcionalitātes analīzi</a:t>
          </a:r>
          <a:r>
            <a:rPr lang="fr-FR" sz="1500" kern="1200" dirty="0">
              <a:latin typeface="Calibri" panose="020F0502020204030204" pitchFamily="34" charset="0"/>
              <a:cs typeface="Calibri" panose="020F0502020204030204" pitchFamily="34" charset="0"/>
            </a:rPr>
            <a:t>, galveno </a:t>
          </a:r>
          <a:r>
            <a:rPr lang="fr-FR" sz="1500" b="1" kern="1200" dirty="0">
              <a:latin typeface="Calibri" panose="020F0502020204030204" pitchFamily="34" charset="0"/>
              <a:cs typeface="Calibri" panose="020F0502020204030204" pitchFamily="34" charset="0"/>
            </a:rPr>
            <a:t>principu identificēšanai</a:t>
          </a:r>
          <a:r>
            <a:rPr lang="fr-FR" sz="1500" kern="1200" dirty="0">
              <a:latin typeface="Calibri" panose="020F0502020204030204" pitchFamily="34" charset="0"/>
              <a:cs typeface="Calibri" panose="020F0502020204030204" pitchFamily="34" charset="0"/>
            </a:rPr>
            <a:t>. </a:t>
          </a:r>
          <a:endParaRPr lang="lv-LV" sz="1500" kern="1200" dirty="0">
            <a:latin typeface="Calibri" panose="020F0502020204030204" pitchFamily="34" charset="0"/>
            <a:cs typeface="Calibri" panose="020F0502020204030204" pitchFamily="34" charset="0"/>
          </a:endParaRPr>
        </a:p>
        <a:p>
          <a:pPr marL="114300" lvl="1" indent="-114300" algn="l" defTabSz="666750">
            <a:lnSpc>
              <a:spcPct val="100000"/>
            </a:lnSpc>
            <a:spcBef>
              <a:spcPct val="0"/>
            </a:spcBef>
            <a:spcAft>
              <a:spcPct val="15000"/>
            </a:spcAft>
            <a:buFont typeface="+mj-lt"/>
            <a:buChar char="•"/>
          </a:pPr>
          <a:r>
            <a:rPr lang="lv-LV" sz="1500" i="1" kern="1200" dirty="0">
              <a:latin typeface="Calibri" panose="020F0502020204030204" pitchFamily="34" charset="0"/>
              <a:cs typeface="Calibri" panose="020F0502020204030204" pitchFamily="34" charset="0"/>
            </a:rPr>
            <a:t>2.uzdevums: </a:t>
          </a:r>
          <a:r>
            <a:rPr lang="lv-LV" sz="1500" kern="1200" dirty="0">
              <a:latin typeface="Calibri" panose="020F0502020204030204" pitchFamily="34" charset="0"/>
              <a:cs typeface="Calibri" panose="020F0502020204030204" pitchFamily="34" charset="0"/>
              <a:sym typeface="+mn-ea"/>
            </a:rPr>
            <a:t>Identificēt vizuāli plastiskās </a:t>
          </a:r>
          <a:r>
            <a:rPr lang="lv-LV" sz="1500" b="1" kern="1200" dirty="0">
              <a:latin typeface="Calibri" panose="020F0502020204030204" pitchFamily="34" charset="0"/>
              <a:cs typeface="Calibri" panose="020F0502020204030204" pitchFamily="34" charset="0"/>
              <a:sym typeface="+mn-ea"/>
            </a:rPr>
            <a:t>mākslas terapijas pamatprincipus </a:t>
          </a:r>
          <a:r>
            <a:rPr lang="lv-LV" sz="1500" kern="1200" dirty="0">
              <a:latin typeface="Calibri" panose="020F0502020204030204" pitchFamily="34" charset="0"/>
              <a:cs typeface="Calibri" panose="020F0502020204030204" pitchFamily="34" charset="0"/>
              <a:sym typeface="+mn-ea"/>
            </a:rPr>
            <a:t>emociju regulācijas prasmju uzlabošanai </a:t>
          </a:r>
        </a:p>
      </dsp:txBody>
      <dsp:txXfrm rot="-5400000">
        <a:off x="1356307" y="84644"/>
        <a:ext cx="9735712" cy="1491840"/>
      </dsp:txXfrm>
    </dsp:sp>
    <dsp:sp modelId="{53E46378-A210-4EE9-9C26-17474A78B450}">
      <dsp:nvSpPr>
        <dsp:cNvPr id="0" name=""/>
        <dsp:cNvSpPr/>
      </dsp:nvSpPr>
      <dsp:spPr>
        <a:xfrm rot="5400000">
          <a:off x="-290637" y="2245369"/>
          <a:ext cx="1937581" cy="1356306"/>
        </a:xfrm>
        <a:prstGeom prst="chevron">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100000"/>
            </a:lnSpc>
            <a:spcBef>
              <a:spcPct val="0"/>
            </a:spcBef>
            <a:spcAft>
              <a:spcPct val="35000"/>
            </a:spcAft>
            <a:buNone/>
          </a:pPr>
          <a:r>
            <a:rPr lang="lv-LV" sz="3000" kern="1200" dirty="0"/>
            <a:t>2.posms</a:t>
          </a:r>
          <a:endParaRPr sz="3000" kern="1200"/>
        </a:p>
      </dsp:txBody>
      <dsp:txXfrm rot="-5400000">
        <a:off x="1" y="2632884"/>
        <a:ext cx="1356306" cy="581275"/>
      </dsp:txXfrm>
    </dsp:sp>
    <dsp:sp modelId="{2AE195CC-1A97-442F-B3E6-4F93BA718D0F}">
      <dsp:nvSpPr>
        <dsp:cNvPr id="0" name=""/>
        <dsp:cNvSpPr/>
      </dsp:nvSpPr>
      <dsp:spPr>
        <a:xfrm rot="5400000">
          <a:off x="5634801" y="-2323762"/>
          <a:ext cx="1259427" cy="9816417"/>
        </a:xfrm>
        <a:prstGeom prst="round2SameRect">
          <a:avLst/>
        </a:prstGeom>
        <a:solidFill>
          <a:schemeClr val="lt1">
            <a:alpha val="90000"/>
            <a:hueOff val="0"/>
            <a:satOff val="0"/>
            <a:lumOff val="0"/>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lv-LV" sz="1500" b="1" kern="1200" dirty="0">
              <a:latin typeface="Calibri" panose="020F0502020204030204" pitchFamily="34" charset="0"/>
              <a:cs typeface="Calibri" panose="020F0502020204030204" pitchFamily="34" charset="0"/>
            </a:rPr>
            <a:t>Intervences satura izstrāde un pārbaude. </a:t>
          </a:r>
          <a:r>
            <a:rPr lang="lv-LV" sz="1500" b="1" kern="1200" dirty="0" err="1">
              <a:latin typeface="Calibri" panose="020F0502020204030204" pitchFamily="34" charset="0"/>
              <a:cs typeface="Calibri" panose="020F0502020204030204" pitchFamily="34" charset="0"/>
            </a:rPr>
            <a:t>Pilotpētījums</a:t>
          </a:r>
          <a:endParaRPr lang="lv-LV" sz="1500" b="1" kern="1200" dirty="0">
            <a:latin typeface="Calibri" panose="020F0502020204030204" pitchFamily="34" charset="0"/>
            <a:cs typeface="Calibri" panose="020F0502020204030204" pitchFamily="34" charset="0"/>
          </a:endParaRPr>
        </a:p>
        <a:p>
          <a:pPr marL="114300" lvl="1" indent="-114300" algn="l" defTabSz="666750">
            <a:lnSpc>
              <a:spcPct val="100000"/>
            </a:lnSpc>
            <a:spcBef>
              <a:spcPct val="0"/>
            </a:spcBef>
            <a:spcAft>
              <a:spcPct val="15000"/>
            </a:spcAft>
            <a:buFont typeface="+mj-lt"/>
            <a:buChar char="•"/>
          </a:pPr>
          <a:r>
            <a:rPr lang="lv-LV" sz="1500" i="1" kern="1200" dirty="0">
              <a:latin typeface="Calibri" panose="020F0502020204030204" pitchFamily="34" charset="0"/>
              <a:cs typeface="Calibri" panose="020F0502020204030204" pitchFamily="34" charset="0"/>
            </a:rPr>
            <a:t>3.uzdevums: </a:t>
          </a:r>
          <a:r>
            <a:rPr lang="lv-LV" sz="1500" kern="1200" dirty="0">
              <a:latin typeface="Calibri" panose="020F0502020204030204" pitchFamily="34" charset="0"/>
              <a:cs typeface="Calibri" panose="020F0502020204030204" pitchFamily="34" charset="0"/>
            </a:rPr>
            <a:t>Noskaidrot, kāda ir </a:t>
          </a:r>
          <a:r>
            <a:rPr lang="lv-LV" sz="1500" b="1" kern="1200" dirty="0">
              <a:latin typeface="Calibri" panose="020F0502020204030204" pitchFamily="34" charset="0"/>
              <a:cs typeface="Calibri" panose="020F0502020204030204" pitchFamily="34" charset="0"/>
            </a:rPr>
            <a:t>dalībnieku pieredze un viedoklis par mākslā balstītiem digitāliem uzdevumiem</a:t>
          </a:r>
          <a:r>
            <a:rPr lang="lv-LV" sz="1500" kern="1200" dirty="0">
              <a:latin typeface="Calibri" panose="020F0502020204030204" pitchFamily="34" charset="0"/>
              <a:cs typeface="Calibri" panose="020F0502020204030204" pitchFamily="34" charset="0"/>
            </a:rPr>
            <a:t>, emociju regulācijas prasmju uzlabošanai, veicot </a:t>
          </a:r>
          <a:r>
            <a:rPr lang="lv-LV" sz="1500" kern="1200" dirty="0" err="1">
              <a:latin typeface="Calibri" panose="020F0502020204030204" pitchFamily="34" charset="0"/>
              <a:cs typeface="Calibri" panose="020F0502020204030204" pitchFamily="34" charset="0"/>
            </a:rPr>
            <a:t>pilotpētījumu</a:t>
          </a:r>
          <a:endParaRPr lang="lv-LV" sz="1500" kern="1200" dirty="0">
            <a:latin typeface="Calibri" panose="020F0502020204030204" pitchFamily="34" charset="0"/>
            <a:cs typeface="Calibri" panose="020F0502020204030204" pitchFamily="34" charset="0"/>
          </a:endParaRPr>
        </a:p>
        <a:p>
          <a:pPr marL="114300" lvl="1" indent="-114300" algn="l" defTabSz="666750">
            <a:lnSpc>
              <a:spcPct val="100000"/>
            </a:lnSpc>
            <a:spcBef>
              <a:spcPct val="0"/>
            </a:spcBef>
            <a:spcAft>
              <a:spcPct val="15000"/>
            </a:spcAft>
            <a:buFont typeface="+mj-lt"/>
            <a:buChar char="•"/>
          </a:pPr>
          <a:r>
            <a:rPr lang="lv-LV" sz="1500" i="1" kern="1200" dirty="0">
              <a:latin typeface="Calibri" panose="020F0502020204030204" pitchFamily="34" charset="0"/>
              <a:cs typeface="Calibri" panose="020F0502020204030204" pitchFamily="34" charset="0"/>
            </a:rPr>
            <a:t>4.uzdevums:</a:t>
          </a:r>
          <a:r>
            <a:rPr lang="lv-LV" sz="1500" kern="1200" dirty="0">
              <a:latin typeface="Calibri" panose="020F0502020204030204" pitchFamily="34" charset="0"/>
              <a:cs typeface="Calibri" panose="020F0502020204030204" pitchFamily="34" charset="0"/>
            </a:rPr>
            <a:t> </a:t>
          </a:r>
          <a:r>
            <a:rPr lang="lv-LV" sz="1500" kern="1200" dirty="0" err="1">
              <a:latin typeface="Calibri" panose="020F0502020204030204" pitchFamily="34" charset="0"/>
              <a:cs typeface="Calibri" panose="020F0502020204030204" pitchFamily="34" charset="0"/>
              <a:sym typeface="+mn-ea"/>
            </a:rPr>
            <a:t>Pilotpētījumā</a:t>
          </a:r>
          <a:r>
            <a:rPr lang="lv-LV" sz="1500" kern="1200" dirty="0">
              <a:latin typeface="Calibri" panose="020F0502020204030204" pitchFamily="34" charset="0"/>
              <a:cs typeface="Calibri" panose="020F0502020204030204" pitchFamily="34" charset="0"/>
              <a:sym typeface="+mn-ea"/>
            </a:rPr>
            <a:t> noskaidrot izmaiņas emociju regulācijas prasmju rādītājos pirms un pēc intervences</a:t>
          </a:r>
          <a:endParaRPr lang="lv-LV" sz="1500" kern="1200" dirty="0">
            <a:latin typeface="Calibri" panose="020F0502020204030204" pitchFamily="34" charset="0"/>
            <a:cs typeface="Calibri" panose="020F0502020204030204" pitchFamily="34" charset="0"/>
          </a:endParaRPr>
        </a:p>
      </dsp:txBody>
      <dsp:txXfrm rot="-5400000">
        <a:off x="1356306" y="2016213"/>
        <a:ext cx="9754937" cy="1136467"/>
      </dsp:txXfrm>
    </dsp:sp>
    <dsp:sp modelId="{767F3F2A-DFCA-474D-BC9F-C14DFF0E5C16}">
      <dsp:nvSpPr>
        <dsp:cNvPr id="0" name=""/>
        <dsp:cNvSpPr/>
      </dsp:nvSpPr>
      <dsp:spPr>
        <a:xfrm rot="5400000">
          <a:off x="-290637" y="3999252"/>
          <a:ext cx="1937581" cy="1356306"/>
        </a:xfrm>
        <a:prstGeom prst="chevron">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100000"/>
            </a:lnSpc>
            <a:spcBef>
              <a:spcPct val="0"/>
            </a:spcBef>
            <a:spcAft>
              <a:spcPct val="35000"/>
            </a:spcAft>
            <a:buNone/>
          </a:pPr>
          <a:r>
            <a:rPr lang="lv-LV" sz="3000" kern="1200" dirty="0"/>
            <a:t>3.posms</a:t>
          </a:r>
          <a:endParaRPr sz="3000" kern="1200"/>
        </a:p>
      </dsp:txBody>
      <dsp:txXfrm rot="-5400000">
        <a:off x="1" y="4386767"/>
        <a:ext cx="1356306" cy="581275"/>
      </dsp:txXfrm>
    </dsp:sp>
    <dsp:sp modelId="{6D043778-4632-4970-B8C6-DDB3AA5E8E99}">
      <dsp:nvSpPr>
        <dsp:cNvPr id="0" name=""/>
        <dsp:cNvSpPr/>
      </dsp:nvSpPr>
      <dsp:spPr>
        <a:xfrm rot="5400000">
          <a:off x="5634801" y="-599073"/>
          <a:ext cx="1259427" cy="9816417"/>
        </a:xfrm>
        <a:prstGeom prst="round2SameRect">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lv-LV" sz="1500" b="1" kern="1200" dirty="0"/>
            <a:t>Mobilās lietotnes prototipa aprobācija</a:t>
          </a:r>
        </a:p>
        <a:p>
          <a:pPr marL="114300" lvl="1" indent="-114300" algn="l" defTabSz="666750">
            <a:lnSpc>
              <a:spcPct val="100000"/>
            </a:lnSpc>
            <a:spcBef>
              <a:spcPct val="0"/>
            </a:spcBef>
            <a:spcAft>
              <a:spcPct val="15000"/>
            </a:spcAft>
            <a:buChar char="•"/>
          </a:pPr>
          <a:r>
            <a:rPr lang="lv-LV" sz="1500" b="1" i="1" kern="1200" dirty="0"/>
            <a:t> </a:t>
          </a:r>
          <a:r>
            <a:rPr lang="lv-LV" sz="1500" b="0" i="1" kern="1200" dirty="0"/>
            <a:t>5.uzdevums: </a:t>
          </a:r>
          <a:r>
            <a:rPr lang="lv-LV" sz="1500" kern="1200" dirty="0"/>
            <a:t>Noskaidrot </a:t>
          </a:r>
          <a:r>
            <a:rPr lang="lv-LV" sz="1500" b="1" kern="1200" dirty="0"/>
            <a:t>ekspertu un lietotāju vērtējumu </a:t>
          </a:r>
          <a:r>
            <a:rPr lang="lv-LV" sz="1500" kern="1200" dirty="0"/>
            <a:t>par mobilās lietotnes EMORI prototipu emociju regulācijas prasmju uzlabošanai </a:t>
          </a:r>
          <a:endParaRPr lang="lv-LV" sz="1500" b="1" kern="1200" dirty="0"/>
        </a:p>
      </dsp:txBody>
      <dsp:txXfrm rot="-5400000">
        <a:off x="1356306" y="3740902"/>
        <a:ext cx="9754937" cy="11364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EBAEA-51C6-4D6D-B82A-F00CA7C3091C}" type="datetimeFigureOut">
              <a:rPr lang="lv-LV" smtClean="0"/>
              <a:t>08.05.2023</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52D1F-B1A7-463B-8DF1-0490075C44DA}" type="slidenum">
              <a:rPr lang="lv-LV" smtClean="0"/>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1B48DC4B-9C16-4B7F-BD25-F3F8E22A629E}" type="slidenum">
              <a:rPr lang="lv-LV" smtClean="0"/>
              <a:t>1</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CVCNM,B.N /NMN,B,VMC</a:t>
            </a:r>
          </a:p>
        </p:txBody>
      </p:sp>
      <p:sp>
        <p:nvSpPr>
          <p:cNvPr id="4" name="Slaida numura vietturis 3"/>
          <p:cNvSpPr>
            <a:spLocks noGrp="1"/>
          </p:cNvSpPr>
          <p:nvPr>
            <p:ph type="sldNum" sz="quarter" idx="5"/>
          </p:nvPr>
        </p:nvSpPr>
        <p:spPr/>
        <p:txBody>
          <a:bodyPr/>
          <a:lstStyle/>
          <a:p>
            <a:fld id="{1B48DC4B-9C16-4B7F-BD25-F3F8E22A629E}" type="slidenum">
              <a:rPr lang="lv-LV" smtClean="0"/>
              <a:t>2</a:t>
            </a:fld>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Pie šī slaida var nolasīt visu </a:t>
            </a:r>
            <a:r>
              <a:rPr lang="lv-LV" dirty="0" err="1"/>
              <a:t>Objective</a:t>
            </a:r>
            <a:r>
              <a:rPr lang="lv-LV" dirty="0"/>
              <a:t> sadaļu līdz mērķim. Uzsvērt 3 augstskolu sadarbību. To, ka lietotne ir iecerēta kā pašpalīdzības intervence. Pieminēt, ka šajā attēlā redzams aplikācijas dizains, kura autors ir jaunais mākslinieks RZZ, un ka dizains jau saņēmis starptautisku atzinību</a:t>
            </a:r>
          </a:p>
          <a:p>
            <a:pPr marL="0" marR="0" lvl="0" indent="0" algn="l" defTabSz="914400" rtl="0" eaLnBrk="1" fontAlgn="auto" latinLnBrk="0" hangingPunct="1">
              <a:lnSpc>
                <a:spcPct val="100000"/>
              </a:lnSpc>
              <a:spcBef>
                <a:spcPts val="0"/>
              </a:spcBef>
              <a:spcAft>
                <a:spcPts val="0"/>
              </a:spcAft>
              <a:buClrTx/>
              <a:buSzTx/>
              <a:buFontTx/>
              <a:buNone/>
              <a:defRPr/>
            </a:pPr>
            <a:r>
              <a:rPr lang="lv-LV" b="0" dirty="0"/>
              <a:t>Rīgas Stradiņa universitātes, Latvijas Mākslas akadēmijas un Ventspils Augstskolas sadarbība pētniecības projektā, izstrādājot digitālu psiholoģiskā pašpalīdzības intervenci latviešu valodā</a:t>
            </a:r>
          </a:p>
          <a:p>
            <a:endParaRPr lang="lv-LV" dirty="0"/>
          </a:p>
        </p:txBody>
      </p:sp>
      <p:sp>
        <p:nvSpPr>
          <p:cNvPr id="4" name="Slide Number Placeholder 3"/>
          <p:cNvSpPr>
            <a:spLocks noGrp="1"/>
          </p:cNvSpPr>
          <p:nvPr>
            <p:ph type="sldNum" sz="quarter" idx="5"/>
          </p:nvPr>
        </p:nvSpPr>
        <p:spPr/>
        <p:txBody>
          <a:bodyPr/>
          <a:lstStyle/>
          <a:p>
            <a:fld id="{2EC0E329-0489-A043-86B6-0C05CA319CA1}" type="slidenum">
              <a:rPr lang="lv-LV" smtClean="0"/>
              <a:t>3</a:t>
            </a:fld>
            <a:endParaRPr 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EF052D1F-B1A7-463B-8DF1-0490075C44DA}" type="slidenum">
              <a:rPr lang="lv-LV" smtClean="0"/>
              <a:t>7</a:t>
            </a:fld>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Tika veikts emociju regulācijas prasmju novērtējums pirms un pēc pašpalīdzības intervences. Tika izmantota emociju regulācijas prasmju aptauja, kura izvērtē 9 ER prasmes. Šajā grafikā jūs redzat, ka pēc intervences visos rādītājos ir vērojama tendence uzlaboties. Statistiski nozīmīgas atšķirības parādās skalās modifikācija, izpratne, pieņemšana, gatavība konfrontēties un kopīgajā ER rādītājā. Rezultāti ļauj secināt, ka </a:t>
            </a:r>
            <a:r>
              <a:rPr lang="lv-LV" dirty="0" err="1"/>
              <a:t>pilotpētījuma</a:t>
            </a:r>
            <a:r>
              <a:rPr lang="lv-LV" dirty="0"/>
              <a:t> dalībniekiem pēc 21 dienas aktīvas patstāvīgas darbošanās ir uzlabojusies izpratne par viņu emocijām, spējā tās pieņemt vai  mainīt, ja nepieciešams</a:t>
            </a:r>
          </a:p>
        </p:txBody>
      </p:sp>
      <p:sp>
        <p:nvSpPr>
          <p:cNvPr id="4" name="Slide Number Placeholder 3"/>
          <p:cNvSpPr>
            <a:spLocks noGrp="1"/>
          </p:cNvSpPr>
          <p:nvPr>
            <p:ph type="sldNum" sz="quarter" idx="5"/>
          </p:nvPr>
        </p:nvSpPr>
        <p:spPr/>
        <p:txBody>
          <a:bodyPr/>
          <a:lstStyle/>
          <a:p>
            <a:fld id="{2EC0E329-0489-A043-86B6-0C05CA319CA1}" type="slidenum">
              <a:rPr lang="lv-LV" smtClean="0"/>
              <a:t>8</a:t>
            </a:fld>
            <a:endParaRPr 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Pētījuma 3. posmā vēlējāmies pārbaudīt jau pašu </a:t>
            </a:r>
            <a:r>
              <a:rPr lang="lv-LV" dirty="0" err="1"/>
              <a:t>Emori</a:t>
            </a:r>
            <a:r>
              <a:rPr lang="lv-LV" dirty="0"/>
              <a:t> prototipa fragmentu, kas bija pieejams </a:t>
            </a:r>
            <a:r>
              <a:rPr lang="lv-LV" dirty="0" err="1"/>
              <a:t>Android</a:t>
            </a:r>
            <a:r>
              <a:rPr lang="lv-LV" dirty="0"/>
              <a:t> viedtālrunī. Te jāpiebilst, ka pirmais prototips satur tikai mazu daļu no intervences satura. Par </a:t>
            </a:r>
            <a:r>
              <a:rPr lang="lv-LV" dirty="0" err="1"/>
              <a:t>Emori</a:t>
            </a:r>
            <a:r>
              <a:rPr lang="lv-LV" dirty="0"/>
              <a:t> programmēšanu esam pateicīgi Ventspils augstskolas studentam. 3. posmā prototipu testēja 6 lietotāji, kuri pēc tam sniedza savu viedokli un komentārus, atbildot uz aptauju </a:t>
            </a:r>
            <a:r>
              <a:rPr lang="lv-LV" dirty="0" err="1"/>
              <a:t>Likerta</a:t>
            </a:r>
            <a:r>
              <a:rPr lang="lv-LV" dirty="0"/>
              <a:t> skalā. Prototipu testēja arī 65eksperti – sertificēti mākslas terapeiti</a:t>
            </a:r>
          </a:p>
          <a:p>
            <a:endParaRPr lang="lv-LV" dirty="0"/>
          </a:p>
          <a:p>
            <a:pPr marL="0" indent="0">
              <a:buNone/>
            </a:pPr>
            <a:r>
              <a:rPr lang="lv-LV" sz="1400" b="0" dirty="0"/>
              <a:t>3 eksperti:</a:t>
            </a:r>
            <a:endParaRPr lang="lv-LV" dirty="0"/>
          </a:p>
          <a:p>
            <a:r>
              <a:rPr lang="lv-LV" kern="1200" dirty="0">
                <a:solidFill>
                  <a:schemeClr val="accent6">
                    <a:lumMod val="50000"/>
                  </a:schemeClr>
                </a:solidFill>
                <a:effectLst/>
                <a:latin typeface="+mj-lt"/>
                <a:ea typeface="+mn-ea"/>
                <a:cs typeface="+mn-cs"/>
              </a:rPr>
              <a:t>Sniedza vērtējumu par </a:t>
            </a:r>
            <a:r>
              <a:rPr lang="lv-LV" b="1" kern="1200" dirty="0">
                <a:solidFill>
                  <a:schemeClr val="accent6">
                    <a:lumMod val="50000"/>
                  </a:schemeClr>
                </a:solidFill>
                <a:effectLst/>
                <a:latin typeface="+mj-lt"/>
                <a:ea typeface="+mn-ea"/>
                <a:cs typeface="+mn-cs"/>
              </a:rPr>
              <a:t>4 mākslā balstītiem digitāliem uzdevumiem un 2 tekstuāliem uzdevumiem </a:t>
            </a:r>
            <a:r>
              <a:rPr lang="lv-LV" b="1" dirty="0">
                <a:solidFill>
                  <a:schemeClr val="accent6">
                    <a:lumMod val="50000"/>
                  </a:schemeClr>
                </a:solidFill>
                <a:effectLst/>
                <a:ea typeface="Times New Roman" panose="02020603050405020304" pitchFamily="18" charset="0"/>
                <a:cs typeface="Times New Roman" panose="02020603050405020304" pitchFamily="18" charset="0"/>
              </a:rPr>
              <a:t>emociju e mainīšanas</a:t>
            </a:r>
            <a:r>
              <a:rPr lang="lv-LV" b="1" kern="1200" dirty="0">
                <a:solidFill>
                  <a:schemeClr val="accent6">
                    <a:lumMod val="50000"/>
                  </a:schemeClr>
                </a:solidFill>
                <a:effectLst/>
                <a:ea typeface="Calibri" panose="020F0502020204030204" pitchFamily="34" charset="0"/>
                <a:cs typeface="Times New Roman" panose="02020603050405020304" pitchFamily="18" charset="0"/>
              </a:rPr>
              <a:t> un efektīvas sevis atbalstīšanas uzlabošanai</a:t>
            </a:r>
            <a:endParaRPr lang="lv-LV" b="1" kern="1200" dirty="0">
              <a:solidFill>
                <a:schemeClr val="accent6">
                  <a:lumMod val="50000"/>
                </a:schemeClr>
              </a:solidFill>
              <a:effectLst/>
              <a:latin typeface="+mj-lt"/>
              <a:ea typeface="+mn-ea"/>
              <a:cs typeface="+mn-cs"/>
            </a:endParaRPr>
          </a:p>
          <a:p>
            <a:r>
              <a:rPr lang="lv-LV" dirty="0">
                <a:solidFill>
                  <a:schemeClr val="accent6">
                    <a:lumMod val="50000"/>
                  </a:schemeClr>
                </a:solidFill>
                <a:latin typeface="+mj-lt"/>
              </a:rPr>
              <a:t>5 slēgti un 6 atvērti jautājumiem par katru uzdevumu </a:t>
            </a:r>
          </a:p>
          <a:p>
            <a:r>
              <a:rPr lang="lv-LV" dirty="0">
                <a:solidFill>
                  <a:schemeClr val="accent6">
                    <a:lumMod val="50000"/>
                  </a:schemeClr>
                </a:solidFill>
                <a:latin typeface="+mj-lt"/>
              </a:rPr>
              <a:t>3 eksperti : Sniedza vērtējumu par emociju dienasgrāmatu un  4 mākslā balstītiem uzdevumiem emociju apzināšanās izpratnes  un pieņemšanas uzlabošanai. </a:t>
            </a:r>
          </a:p>
          <a:p>
            <a:endParaRPr lang="lv-LV" dirty="0"/>
          </a:p>
          <a:p>
            <a:endParaRPr lang="lv-LV" dirty="0"/>
          </a:p>
        </p:txBody>
      </p:sp>
      <p:sp>
        <p:nvSpPr>
          <p:cNvPr id="4" name="Slide Number Placeholder 3"/>
          <p:cNvSpPr>
            <a:spLocks noGrp="1"/>
          </p:cNvSpPr>
          <p:nvPr>
            <p:ph type="sldNum" sz="quarter" idx="5"/>
          </p:nvPr>
        </p:nvSpPr>
        <p:spPr/>
        <p:txBody>
          <a:bodyPr/>
          <a:lstStyle/>
          <a:p>
            <a:fld id="{2EC0E329-0489-A043-86B6-0C05CA319CA1}" type="slidenum">
              <a:rPr lang="lv-LV" smtClean="0"/>
              <a:t>9</a:t>
            </a:fld>
            <a:endParaRPr 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lv-LV" altLang="en-US" dirty="0"/>
              <a:t>Ekspertiem un lietotājiem tika uzdoti slēgtie un atvērtie jautājumi. Slēgtajos jautājumos eksperti uz apgalvojumiem sniedza atbildes </a:t>
            </a:r>
            <a:r>
              <a:rPr lang="lv-LV" altLang="en-US" dirty="0" err="1"/>
              <a:t>Likerta</a:t>
            </a:r>
            <a:r>
              <a:rPr lang="lv-LV" altLang="en-US" dirty="0"/>
              <a:t> skalā no 1-5, kur 1 ir pilnībā nepiekrītu un 5 pilnībā piekrītu. Tika noskaidrots viedoklis par 7-ām grupām. Katrā grupā bija 4 līdz 7 apgalvojumi. Izrēķinot vidējo aritmētisko katrai grupai var </a:t>
            </a:r>
            <a:r>
              <a:rPr lang="lv-LV" altLang="en-US" dirty="0" err="1"/>
              <a:t>rezēt</a:t>
            </a:r>
            <a:r>
              <a:rPr lang="lv-LV" altLang="en-US" dirty="0"/>
              <a:t> atbildes </a:t>
            </a:r>
            <a:r>
              <a:rPr lang="lv-LV" altLang="en-US" dirty="0" err="1"/>
              <a:t>Likerta</a:t>
            </a:r>
            <a:r>
              <a:rPr lang="lv-LV" altLang="en-US" dirty="0"/>
              <a:t> skalā ir robežās no 4 līdz 4,75, tātad piekrītu un pilnībā piekrītu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Tātad, pirmie rezultāti par </a:t>
            </a:r>
            <a:r>
              <a:rPr lang="lv-LV" dirty="0" err="1"/>
              <a:t>Emori</a:t>
            </a:r>
            <a:r>
              <a:rPr lang="lv-LV" dirty="0"/>
              <a:t> prototipu ir cerīgi un ….</a:t>
            </a:r>
          </a:p>
          <a:p>
            <a:r>
              <a:rPr lang="lv-LV" dirty="0"/>
              <a:t>Pētījumam bija arī ierobežojumi, proti…</a:t>
            </a:r>
          </a:p>
          <a:p>
            <a:r>
              <a:rPr lang="en-US" dirty="0"/>
              <a:t>So, the first results on the </a:t>
            </a:r>
            <a:r>
              <a:rPr lang="en-US" dirty="0" err="1"/>
              <a:t>Emori</a:t>
            </a:r>
            <a:r>
              <a:rPr lang="en-US" dirty="0"/>
              <a:t> prototype are promising and ....The study also had limitations, namely...</a:t>
            </a:r>
            <a:endParaRPr lang="lv-LV" dirty="0"/>
          </a:p>
        </p:txBody>
      </p:sp>
      <p:sp>
        <p:nvSpPr>
          <p:cNvPr id="4" name="Slide Number Placeholder 3"/>
          <p:cNvSpPr>
            <a:spLocks noGrp="1"/>
          </p:cNvSpPr>
          <p:nvPr>
            <p:ph type="sldNum" sz="quarter" idx="5"/>
          </p:nvPr>
        </p:nvSpPr>
        <p:spPr/>
        <p:txBody>
          <a:bodyPr/>
          <a:lstStyle/>
          <a:p>
            <a:fld id="{2EC0E329-0489-A043-86B6-0C05CA319CA1}" type="slidenum">
              <a:rPr lang="lv-LV" smtClean="0"/>
              <a:t>13</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hasCustomPrompt="1"/>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p:cNvSpPr>
            <a:spLocks noGrp="1"/>
          </p:cNvSpPr>
          <p:nvPr>
            <p:ph type="dt" sz="half" idx="10"/>
          </p:nvPr>
        </p:nvSpPr>
        <p:spPr/>
        <p:txBody>
          <a:bodyPr/>
          <a:lstStyle/>
          <a:p>
            <a:fld id="{B68E2C5E-C21F-446D-B911-715A2703E0D9}" type="datetimeFigureOut">
              <a:rPr lang="lv-LV" smtClean="0"/>
              <a:t>08.05.2023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5E179D41-4FB6-418C-B9A2-3BB37A035EB4}" type="slidenum">
              <a:rPr lang="lv-LV" smtClean="0"/>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hasCustomPrompt="1"/>
          </p:nvPr>
        </p:nvSpPr>
        <p:spPr/>
        <p:txBody>
          <a:bodyPr/>
          <a:lstStyle/>
          <a:p>
            <a:r>
              <a:rPr lang="lv-LV"/>
              <a:t>Rediģēt šablona virsraksta stilu</a:t>
            </a:r>
          </a:p>
        </p:txBody>
      </p:sp>
      <p:sp>
        <p:nvSpPr>
          <p:cNvPr id="3" name="Vertikāls teksta vietturis 2"/>
          <p:cNvSpPr>
            <a:spLocks noGrp="1"/>
          </p:cNvSpPr>
          <p:nvPr>
            <p:ph type="body" orient="vert" idx="1" hasCustomPrompt="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B68E2C5E-C21F-446D-B911-715A2703E0D9}" type="datetimeFigureOut">
              <a:rPr lang="lv-LV" smtClean="0"/>
              <a:t>08.05.2023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5E179D41-4FB6-418C-B9A2-3BB37A035EB4}"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hasCustomPrompt="1"/>
          </p:nvPr>
        </p:nvSpPr>
        <p:spPr>
          <a:xfrm>
            <a:off x="8724900" y="365125"/>
            <a:ext cx="2628900" cy="5811838"/>
          </a:xfrm>
        </p:spPr>
        <p:txBody>
          <a:bodyPr vert="eaVert"/>
          <a:lstStyle/>
          <a:p>
            <a:r>
              <a:rPr lang="lv-LV"/>
              <a:t>Rediģēt šablona virsraksta stilu</a:t>
            </a:r>
          </a:p>
        </p:txBody>
      </p:sp>
      <p:sp>
        <p:nvSpPr>
          <p:cNvPr id="3" name="Vertikāls teksta vietturis 2"/>
          <p:cNvSpPr>
            <a:spLocks noGrp="1"/>
          </p:cNvSpPr>
          <p:nvPr>
            <p:ph type="body" orient="vert" idx="1" hasCustomPrompt="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B68E2C5E-C21F-446D-B911-715A2703E0D9}" type="datetimeFigureOut">
              <a:rPr lang="lv-LV" smtClean="0"/>
              <a:t>08.05.2023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5E179D41-4FB6-418C-B9A2-3BB37A035EB4}" type="slidenum">
              <a:rPr lang="lv-LV" smtClean="0"/>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7" name="Shape 47"/>
          <p:cNvSpPr>
            <a:spLocks noGrp="1"/>
          </p:cNvSpPr>
          <p:nvPr>
            <p:ph type="title" hasCustomPrompt="1"/>
          </p:nvPr>
        </p:nvSpPr>
        <p:spPr>
          <a:prstGeom prst="rect">
            <a:avLst/>
          </a:prstGeom>
        </p:spPr>
        <p:txBody>
          <a:bodyPr/>
          <a:lstStyle/>
          <a:p>
            <a:r>
              <a:t>Title Text</a:t>
            </a:r>
          </a:p>
        </p:txBody>
      </p:sp>
      <p:sp>
        <p:nvSpPr>
          <p:cNvPr id="48" name="Shape 48"/>
          <p:cNvSpPr>
            <a:spLocks noGrp="1"/>
          </p:cNvSpPr>
          <p:nvPr>
            <p:ph type="body" idx="1" hasCustomPrompt="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6216" y="728663"/>
            <a:ext cx="10079568" cy="936625"/>
          </a:xfrm>
        </p:spPr>
        <p:txBody>
          <a:bodyPr anchor="t" anchorCtr="0">
            <a:normAutofit/>
          </a:bodyPr>
          <a:lstStyle>
            <a:lvl1pPr>
              <a:defRPr sz="2600"/>
            </a:lvl1pPr>
          </a:lstStyle>
          <a:p>
            <a:r>
              <a:rPr lang="en-US" dirty="0"/>
              <a:t>Click to edit Master title style</a:t>
            </a:r>
            <a:endParaRPr lang="lv-LV" dirty="0"/>
          </a:p>
        </p:txBody>
      </p:sp>
      <p:sp>
        <p:nvSpPr>
          <p:cNvPr id="3" name="Picture Placeholder 2"/>
          <p:cNvSpPr>
            <a:spLocks noGrp="1"/>
          </p:cNvSpPr>
          <p:nvPr>
            <p:ph type="pic" idx="1"/>
          </p:nvPr>
        </p:nvSpPr>
        <p:spPr>
          <a:xfrm>
            <a:off x="6307667" y="1665288"/>
            <a:ext cx="4828117" cy="3924301"/>
          </a:xfrm>
        </p:spPr>
        <p:txBody>
          <a:bodyPr>
            <a:normAutofit/>
          </a:bodyPr>
          <a:lstStyle>
            <a:lvl1pPr marL="0" indent="0">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xt Placeholder 3"/>
          <p:cNvSpPr>
            <a:spLocks noGrp="1"/>
          </p:cNvSpPr>
          <p:nvPr>
            <p:ph type="body" sz="half" idx="2"/>
          </p:nvPr>
        </p:nvSpPr>
        <p:spPr>
          <a:xfrm>
            <a:off x="1056217" y="1665287"/>
            <a:ext cx="4800600" cy="687388"/>
          </a:xfrm>
        </p:spPr>
        <p:txBody>
          <a:bodyPr>
            <a:normAutofit/>
          </a:bodyPr>
          <a:lstStyle>
            <a:lvl1pPr marL="0" indent="0">
              <a:buNone/>
              <a:defRPr sz="21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8"/>
          <p:cNvSpPr>
            <a:spLocks noGrp="1"/>
          </p:cNvSpPr>
          <p:nvPr>
            <p:ph type="body" sz="quarter" idx="13"/>
          </p:nvPr>
        </p:nvSpPr>
        <p:spPr>
          <a:xfrm>
            <a:off x="1056217" y="2352676"/>
            <a:ext cx="4800600" cy="3236913"/>
          </a:xfrm>
        </p:spPr>
        <p:txBody>
          <a:bodyPr/>
          <a:lstStyle>
            <a:lvl1pPr>
              <a:defRPr sz="1800" b="1">
                <a:latin typeface="Arial" panose="020B0604020202020204" pitchFamily="34" charset="0"/>
                <a:cs typeface="Arial" panose="020B0604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hasCustomPrompt="1"/>
          </p:nvPr>
        </p:nvSpPr>
        <p:spPr/>
        <p:txBody>
          <a:bodyPr/>
          <a:lstStyle/>
          <a:p>
            <a:r>
              <a:rPr lang="lv-LV"/>
              <a:t>Rediģēt šablona virsraksta stilu</a:t>
            </a:r>
          </a:p>
        </p:txBody>
      </p:sp>
      <p:sp>
        <p:nvSpPr>
          <p:cNvPr id="3" name="Satura vietturis 2"/>
          <p:cNvSpPr>
            <a:spLocks noGrp="1"/>
          </p:cNvSpPr>
          <p:nvPr>
            <p:ph idx="1" hasCustomPrompt="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B68E2C5E-C21F-446D-B911-715A2703E0D9}" type="datetimeFigureOut">
              <a:rPr lang="lv-LV" smtClean="0"/>
              <a:t>08.05.2023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5E179D41-4FB6-418C-B9A2-3BB37A035EB4}" type="slidenum">
              <a:rPr lang="lv-LV" smtClean="0"/>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p:cNvSpPr>
            <a:spLocks noGrp="1"/>
          </p:cNvSpPr>
          <p:nvPr>
            <p:ph type="dt" sz="half" idx="10"/>
          </p:nvPr>
        </p:nvSpPr>
        <p:spPr/>
        <p:txBody>
          <a:bodyPr/>
          <a:lstStyle/>
          <a:p>
            <a:fld id="{B68E2C5E-C21F-446D-B911-715A2703E0D9}" type="datetimeFigureOut">
              <a:rPr lang="lv-LV" smtClean="0"/>
              <a:t>08.05.2023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5E179D41-4FB6-418C-B9A2-3BB37A035EB4}" type="slidenum">
              <a:rPr lang="lv-LV" smtClean="0"/>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hasCustomPrompt="1"/>
          </p:nvPr>
        </p:nvSpPr>
        <p:spPr/>
        <p:txBody>
          <a:bodyPr/>
          <a:lstStyle/>
          <a:p>
            <a:r>
              <a:rPr lang="lv-LV"/>
              <a:t>Rediģēt šablona virsraksta stilu</a:t>
            </a:r>
          </a:p>
        </p:txBody>
      </p:sp>
      <p:sp>
        <p:nvSpPr>
          <p:cNvPr id="3" name="Satura vietturis 2"/>
          <p:cNvSpPr>
            <a:spLocks noGrp="1"/>
          </p:cNvSpPr>
          <p:nvPr>
            <p:ph sz="half" idx="1" hasCustomPrompt="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hasCustomPrompt="1"/>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B68E2C5E-C21F-446D-B911-715A2703E0D9}" type="datetimeFigureOut">
              <a:rPr lang="lv-LV" smtClean="0"/>
              <a:t>08.05.2023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5E179D41-4FB6-418C-B9A2-3BB37A035EB4}" type="slidenum">
              <a:rPr lang="lv-LV" smtClean="0"/>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839788" y="365125"/>
            <a:ext cx="10515600" cy="1325563"/>
          </a:xfrm>
        </p:spPr>
        <p:txBody>
          <a:bodyPr/>
          <a:lstStyle/>
          <a:p>
            <a:r>
              <a:rPr lang="lv-LV"/>
              <a:t>Rediģēt šablona virsraksta stilu</a:t>
            </a:r>
          </a:p>
        </p:txBody>
      </p:sp>
      <p:sp>
        <p:nvSpPr>
          <p:cNvPr id="3" name="Teksta vietturis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p:cNvSpPr>
            <a:spLocks noGrp="1"/>
          </p:cNvSpPr>
          <p:nvPr>
            <p:ph sz="half" idx="2" hasCustomPrompt="1"/>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p:cNvSpPr>
            <a:spLocks noGrp="1"/>
          </p:cNvSpPr>
          <p:nvPr>
            <p:ph sz="quarter" idx="4" hasCustomPrompt="1"/>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B68E2C5E-C21F-446D-B911-715A2703E0D9}" type="datetimeFigureOut">
              <a:rPr lang="lv-LV" smtClean="0"/>
              <a:t>08.05.2023</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5E179D41-4FB6-418C-B9A2-3BB37A035EB4}" type="slidenum">
              <a:rPr lang="lv-LV" smtClean="0"/>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hasCustomPrompt="1"/>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B68E2C5E-C21F-446D-B911-715A2703E0D9}" type="datetimeFigureOut">
              <a:rPr lang="lv-LV" smtClean="0"/>
              <a:t>08.05.2023</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5E179D41-4FB6-418C-B9A2-3BB37A035EB4}" type="slidenum">
              <a:rPr lang="lv-LV" smtClean="0"/>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B68E2C5E-C21F-446D-B911-715A2703E0D9}" type="datetimeFigureOut">
              <a:rPr lang="lv-LV" smtClean="0"/>
              <a:t>08.05.2023</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5E179D41-4FB6-418C-B9A2-3BB37A035EB4}"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p:cNvSpPr>
            <a:spLocks noGrp="1"/>
          </p:cNvSpPr>
          <p:nvPr>
            <p:ph type="dt" sz="half" idx="10"/>
          </p:nvPr>
        </p:nvSpPr>
        <p:spPr/>
        <p:txBody>
          <a:bodyPr/>
          <a:lstStyle/>
          <a:p>
            <a:fld id="{B68E2C5E-C21F-446D-B911-715A2703E0D9}" type="datetimeFigureOut">
              <a:rPr lang="lv-LV" smtClean="0"/>
              <a:t>08.05.2023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5E179D41-4FB6-418C-B9A2-3BB37A035EB4}" type="slidenum">
              <a:rPr lang="lv-LV" smtClean="0"/>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p:cNvSpPr>
            <a:spLocks noGrp="1"/>
          </p:cNvSpPr>
          <p:nvPr>
            <p:ph type="dt" sz="half" idx="10"/>
          </p:nvPr>
        </p:nvSpPr>
        <p:spPr/>
        <p:txBody>
          <a:bodyPr/>
          <a:lstStyle/>
          <a:p>
            <a:fld id="{B68E2C5E-C21F-446D-B911-715A2703E0D9}" type="datetimeFigureOut">
              <a:rPr lang="lv-LV" smtClean="0"/>
              <a:t>08.05.2023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5E179D41-4FB6-418C-B9A2-3BB37A035EB4}" type="slidenum">
              <a:rPr lang="lv-LV" smtClean="0"/>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E2C5E-C21F-446D-B911-715A2703E0D9}" type="datetimeFigureOut">
              <a:rPr lang="lv-LV" smtClean="0"/>
              <a:t>08.05.2023</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79D41-4FB6-418C-B9A2-3BB37A035EB4}"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chart" Target="../charts/chart4.xml"/><Relationship Id="rId7" Type="http://schemas.openxmlformats.org/officeDocument/2006/relationships/image" Target="../media/image22.jpe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chart" Target="../charts/chart5.xml"/><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9.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ttēls 7" descr="Attēls, kurā ir teksts, klipkopa, vektorgrafika&#10;&#10;Apraksts ģenerēts automātisk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13" y="3252511"/>
            <a:ext cx="8348918" cy="3217115"/>
          </a:xfrm>
          <a:prstGeom prst="rect">
            <a:avLst/>
          </a:prstGeom>
        </p:spPr>
      </p:pic>
      <p:sp>
        <p:nvSpPr>
          <p:cNvPr id="4" name="Virsraksts 1"/>
          <p:cNvSpPr>
            <a:spLocks noGrp="1"/>
          </p:cNvSpPr>
          <p:nvPr>
            <p:ph type="title"/>
          </p:nvPr>
        </p:nvSpPr>
        <p:spPr>
          <a:xfrm>
            <a:off x="966020" y="612347"/>
            <a:ext cx="10515600" cy="1325563"/>
          </a:xfrm>
        </p:spPr>
        <p:txBody>
          <a:bodyPr vert="horz" lIns="91440" tIns="45720" rIns="91440" bIns="45720" rtlCol="0" anchor="ctr">
            <a:normAutofit fontScale="90000"/>
          </a:bodyPr>
          <a:lstStyle/>
          <a:p>
            <a:pPr algn="ctr"/>
            <a:br>
              <a:rPr lang="lv-LV" sz="3600" kern="1200" dirty="0">
                <a:solidFill>
                  <a:schemeClr val="tx2"/>
                </a:solidFill>
                <a:effectLst/>
                <a:latin typeface="+mj-lt"/>
                <a:ea typeface="+mj-ea"/>
                <a:cs typeface="+mj-cs"/>
              </a:rPr>
            </a:br>
            <a:br>
              <a:rPr lang="lv-LV" sz="3600" kern="1200" dirty="0">
                <a:solidFill>
                  <a:schemeClr val="tx2"/>
                </a:solidFill>
                <a:effectLst/>
                <a:latin typeface="+mj-lt"/>
                <a:ea typeface="+mj-ea"/>
                <a:cs typeface="+mj-cs"/>
              </a:rPr>
            </a:br>
            <a:br>
              <a:rPr lang="lv-LV" sz="3600" kern="1200" dirty="0">
                <a:solidFill>
                  <a:schemeClr val="tx2"/>
                </a:solidFill>
                <a:effectLst/>
                <a:latin typeface="+mj-lt"/>
                <a:ea typeface="+mj-ea"/>
                <a:cs typeface="+mj-cs"/>
              </a:rPr>
            </a:br>
            <a:br>
              <a:rPr lang="lv-LV" sz="3600" kern="1200" dirty="0">
                <a:solidFill>
                  <a:schemeClr val="tx2"/>
                </a:solidFill>
                <a:effectLst/>
                <a:latin typeface="+mj-lt"/>
                <a:ea typeface="+mj-ea"/>
                <a:cs typeface="+mj-cs"/>
              </a:rPr>
            </a:br>
            <a:endParaRPr lang="en-US" sz="3600" b="1" kern="1200" dirty="0">
              <a:solidFill>
                <a:schemeClr val="accent6">
                  <a:lumMod val="50000"/>
                </a:schemeClr>
              </a:solidFill>
              <a:latin typeface="+mj-lt"/>
              <a:ea typeface="+mj-ea"/>
              <a:cs typeface="+mj-cs"/>
            </a:endParaRPr>
          </a:p>
        </p:txBody>
      </p:sp>
      <p:sp>
        <p:nvSpPr>
          <p:cNvPr id="5" name="Apakšvirsraksts 2"/>
          <p:cNvSpPr>
            <a:spLocks noGrp="1"/>
          </p:cNvSpPr>
          <p:nvPr>
            <p:ph idx="1"/>
          </p:nvPr>
        </p:nvSpPr>
        <p:spPr>
          <a:xfrm>
            <a:off x="3038168" y="3429000"/>
            <a:ext cx="8915400" cy="4351338"/>
          </a:xfrm>
        </p:spPr>
        <p:txBody>
          <a:bodyPr vert="horz" lIns="91440" tIns="45720" rIns="91440" bIns="45720" rtlCol="0" anchor="ctr">
            <a:normAutofit fontScale="47500" lnSpcReduction="20000"/>
          </a:bodyPr>
          <a:lstStyle/>
          <a:p>
            <a:pPr indent="-228600" algn="l">
              <a:buFont typeface="Arial" panose="020B0604020202020204" pitchFamily="34" charset="0"/>
              <a:buChar char="•"/>
            </a:pPr>
            <a:endParaRPr lang="en-US" sz="2000" dirty="0">
              <a:solidFill>
                <a:schemeClr val="tx2"/>
              </a:solidFill>
            </a:endParaRPr>
          </a:p>
          <a:p>
            <a:pPr marL="0" indent="0" algn="l">
              <a:buNone/>
            </a:pPr>
            <a:endParaRPr lang="lv-LV" altLang="lv-LV" sz="2000" dirty="0">
              <a:solidFill>
                <a:schemeClr val="tx2"/>
              </a:solidFill>
            </a:endParaRPr>
          </a:p>
          <a:p>
            <a:pPr marL="0" indent="0" algn="l">
              <a:buNone/>
            </a:pPr>
            <a:endParaRPr lang="lv-LV" altLang="lv-LV" sz="2000" dirty="0">
              <a:solidFill>
                <a:schemeClr val="tx2"/>
              </a:solidFill>
            </a:endParaRPr>
          </a:p>
          <a:p>
            <a:pPr marL="0" indent="0" algn="l">
              <a:buNone/>
            </a:pPr>
            <a:endParaRPr lang="lv-LV" altLang="lv-LV" sz="2000" dirty="0">
              <a:solidFill>
                <a:schemeClr val="tx2"/>
              </a:solidFill>
            </a:endParaRPr>
          </a:p>
          <a:p>
            <a:pPr marL="0" indent="0" algn="l">
              <a:buNone/>
            </a:pPr>
            <a:endParaRPr lang="lv-LV" altLang="lv-LV" sz="2000" dirty="0">
              <a:solidFill>
                <a:schemeClr val="tx2"/>
              </a:solidFill>
            </a:endParaRPr>
          </a:p>
          <a:p>
            <a:pPr marL="0" indent="0" algn="l">
              <a:buNone/>
            </a:pPr>
            <a:endParaRPr lang="lv-LV" altLang="lv-LV" sz="2000" dirty="0">
              <a:solidFill>
                <a:schemeClr val="tx2"/>
              </a:solidFill>
            </a:endParaRPr>
          </a:p>
          <a:p>
            <a:pPr marL="0" indent="0" algn="l">
              <a:buNone/>
            </a:pPr>
            <a:endParaRPr lang="lv-LV" altLang="lv-LV" sz="2000" dirty="0">
              <a:solidFill>
                <a:schemeClr val="tx2"/>
              </a:solidFill>
            </a:endParaRPr>
          </a:p>
          <a:p>
            <a:pPr marL="0" indent="0" algn="l">
              <a:buNone/>
            </a:pPr>
            <a:endParaRPr lang="lv-LV" altLang="lv-LV" sz="2000" dirty="0">
              <a:solidFill>
                <a:schemeClr val="tx2"/>
              </a:solidFill>
            </a:endParaRPr>
          </a:p>
          <a:p>
            <a:pPr marL="0" indent="0" algn="r">
              <a:buNone/>
            </a:pPr>
            <a:endParaRPr lang="lv-LV" altLang="lv-LV" sz="2000" b="1" dirty="0">
              <a:solidFill>
                <a:schemeClr val="tx2"/>
              </a:solidFill>
            </a:endParaRPr>
          </a:p>
          <a:p>
            <a:pPr marL="0" indent="0" algn="r">
              <a:buNone/>
            </a:pPr>
            <a:endParaRPr lang="lv-LV" altLang="lv-LV" sz="4500" b="1" dirty="0">
              <a:solidFill>
                <a:schemeClr val="bg2">
                  <a:lumMod val="10000"/>
                </a:schemeClr>
              </a:solidFill>
              <a:latin typeface="+mj-lt"/>
            </a:endParaRPr>
          </a:p>
          <a:p>
            <a:pPr marL="0" indent="0" algn="r">
              <a:buNone/>
            </a:pPr>
            <a:r>
              <a:rPr lang="lv-LV" altLang="lv-LV" sz="4500">
                <a:solidFill>
                  <a:schemeClr val="bg2">
                    <a:lumMod val="10000"/>
                  </a:schemeClr>
                </a:solidFill>
                <a:latin typeface="+mj-lt"/>
              </a:rPr>
              <a:t>Mg. sc. sal. </a:t>
            </a:r>
            <a:r>
              <a:rPr lang="en-US" altLang="lv-LV" sz="4500">
                <a:solidFill>
                  <a:schemeClr val="bg2">
                    <a:lumMod val="10000"/>
                  </a:schemeClr>
                </a:solidFill>
                <a:latin typeface="+mj-lt"/>
              </a:rPr>
              <a:t>c</a:t>
            </a:r>
            <a:endParaRPr lang="lv-LV" altLang="lv-LV" sz="4500" dirty="0">
              <a:solidFill>
                <a:schemeClr val="bg2">
                  <a:lumMod val="10000"/>
                </a:schemeClr>
              </a:solidFill>
              <a:latin typeface="+mj-lt"/>
            </a:endParaRPr>
          </a:p>
          <a:p>
            <a:pPr marL="0" indent="0" algn="r">
              <a:buNone/>
            </a:pPr>
            <a:r>
              <a:rPr lang="lv-LV" altLang="lv-LV" sz="4500" dirty="0">
                <a:solidFill>
                  <a:schemeClr val="bg2">
                    <a:lumMod val="10000"/>
                  </a:schemeClr>
                </a:solidFill>
                <a:latin typeface="+mj-lt"/>
              </a:rPr>
              <a:t>Mg. sc. sal. Inga </a:t>
            </a:r>
            <a:r>
              <a:rPr lang="lv-LV" altLang="lv-LV" sz="4500" dirty="0" err="1">
                <a:solidFill>
                  <a:schemeClr val="bg2">
                    <a:lumMod val="10000"/>
                  </a:schemeClr>
                </a:solidFill>
                <a:latin typeface="+mj-lt"/>
              </a:rPr>
              <a:t>Iejeva</a:t>
            </a:r>
            <a:r>
              <a:rPr lang="en-US" altLang="lv-LV" sz="4500" dirty="0">
                <a:solidFill>
                  <a:schemeClr val="bg2">
                    <a:lumMod val="10000"/>
                  </a:schemeClr>
                </a:solidFill>
                <a:latin typeface="+mj-lt"/>
              </a:rPr>
              <a:t> </a:t>
            </a:r>
            <a:endParaRPr lang="lv-LV" altLang="lv-LV" sz="4500" dirty="0">
              <a:solidFill>
                <a:schemeClr val="bg2">
                  <a:lumMod val="10000"/>
                </a:schemeClr>
              </a:solidFill>
              <a:latin typeface="+mj-lt"/>
            </a:endParaRPr>
          </a:p>
          <a:p>
            <a:pPr marL="0" indent="0" algn="r">
              <a:buNone/>
            </a:pPr>
            <a:r>
              <a:rPr lang="lv-LV" altLang="lv-LV" sz="4500" dirty="0">
                <a:solidFill>
                  <a:schemeClr val="bg2">
                    <a:lumMod val="10000"/>
                  </a:schemeClr>
                </a:solidFill>
                <a:latin typeface="+mj-lt"/>
              </a:rPr>
              <a:t>M</a:t>
            </a:r>
            <a:r>
              <a:rPr lang="en-US" altLang="lv-LV" sz="4500" dirty="0">
                <a:solidFill>
                  <a:schemeClr val="bg2">
                    <a:lumMod val="10000"/>
                  </a:schemeClr>
                </a:solidFill>
                <a:latin typeface="+mj-lt"/>
              </a:rPr>
              <a:t>g. sc.</a:t>
            </a:r>
            <a:r>
              <a:rPr lang="lv-LV" altLang="lv-LV" sz="4500" dirty="0">
                <a:solidFill>
                  <a:schemeClr val="bg2">
                    <a:lumMod val="10000"/>
                  </a:schemeClr>
                </a:solidFill>
                <a:latin typeface="+mj-lt"/>
              </a:rPr>
              <a:t> </a:t>
            </a:r>
            <a:r>
              <a:rPr lang="en-US" altLang="lv-LV" sz="4500" dirty="0" err="1">
                <a:solidFill>
                  <a:schemeClr val="bg2">
                    <a:lumMod val="10000"/>
                  </a:schemeClr>
                </a:solidFill>
                <a:latin typeface="+mj-lt"/>
              </a:rPr>
              <a:t>sal</a:t>
            </a:r>
            <a:r>
              <a:rPr lang="en-US" altLang="lv-LV" sz="4500" dirty="0">
                <a:solidFill>
                  <a:schemeClr val="bg2">
                    <a:lumMod val="10000"/>
                  </a:schemeClr>
                </a:solidFill>
                <a:latin typeface="+mj-lt"/>
              </a:rPr>
              <a:t>., </a:t>
            </a:r>
            <a:r>
              <a:rPr lang="en-US" altLang="lv-LV" sz="4500" dirty="0" err="1">
                <a:solidFill>
                  <a:schemeClr val="bg2">
                    <a:lumMod val="10000"/>
                  </a:schemeClr>
                </a:solidFill>
                <a:latin typeface="+mj-lt"/>
              </a:rPr>
              <a:t>Mg.art</a:t>
            </a:r>
            <a:r>
              <a:rPr lang="en-US" altLang="lv-LV" sz="4500" dirty="0">
                <a:solidFill>
                  <a:schemeClr val="bg2">
                    <a:lumMod val="10000"/>
                  </a:schemeClr>
                </a:solidFill>
                <a:latin typeface="+mj-lt"/>
              </a:rPr>
              <a:t>. </a:t>
            </a:r>
            <a:r>
              <a:rPr lang="lv-LV" altLang="lv-LV" sz="4500" dirty="0">
                <a:solidFill>
                  <a:schemeClr val="bg2">
                    <a:lumMod val="10000"/>
                  </a:schemeClr>
                </a:solidFill>
                <a:latin typeface="+mj-lt"/>
              </a:rPr>
              <a:t>lekt.</a:t>
            </a:r>
            <a:r>
              <a:rPr lang="en-US" altLang="lv-LV" sz="4500" dirty="0">
                <a:solidFill>
                  <a:schemeClr val="bg2">
                    <a:lumMod val="10000"/>
                  </a:schemeClr>
                </a:solidFill>
                <a:latin typeface="+mj-lt"/>
              </a:rPr>
              <a:t> </a:t>
            </a:r>
            <a:r>
              <a:rPr lang="en-US" altLang="lv-LV" sz="4500" dirty="0" err="1">
                <a:solidFill>
                  <a:schemeClr val="bg2">
                    <a:lumMod val="10000"/>
                  </a:schemeClr>
                </a:solidFill>
                <a:latin typeface="+mj-lt"/>
              </a:rPr>
              <a:t>Inese</a:t>
            </a:r>
            <a:r>
              <a:rPr lang="en-US" altLang="lv-LV" sz="4500" dirty="0">
                <a:solidFill>
                  <a:schemeClr val="bg2">
                    <a:lumMod val="10000"/>
                  </a:schemeClr>
                </a:solidFill>
                <a:latin typeface="+mj-lt"/>
              </a:rPr>
              <a:t> </a:t>
            </a:r>
            <a:r>
              <a:rPr lang="en-US" altLang="lv-LV" sz="4500" dirty="0" err="1">
                <a:solidFill>
                  <a:schemeClr val="bg2">
                    <a:lumMod val="10000"/>
                  </a:schemeClr>
                </a:solidFill>
                <a:latin typeface="+mj-lt"/>
              </a:rPr>
              <a:t>Paiča</a:t>
            </a:r>
            <a:endParaRPr lang="lv-LV" altLang="lv-LV" sz="4500" dirty="0">
              <a:solidFill>
                <a:schemeClr val="bg2">
                  <a:lumMod val="10000"/>
                </a:schemeClr>
              </a:solidFill>
              <a:latin typeface="+mj-lt"/>
            </a:endParaRPr>
          </a:p>
          <a:p>
            <a:pPr marL="0" indent="0" algn="r">
              <a:buNone/>
            </a:pPr>
            <a:endParaRPr lang="lv-LV" altLang="lv-LV" sz="4000" dirty="0">
              <a:solidFill>
                <a:schemeClr val="accent6">
                  <a:lumMod val="50000"/>
                </a:schemeClr>
              </a:solidFill>
            </a:endParaRPr>
          </a:p>
          <a:p>
            <a:pPr marL="0" indent="0" algn="r">
              <a:buNone/>
            </a:pPr>
            <a:r>
              <a:rPr lang="lv-LV" altLang="lv-LV" sz="4000" dirty="0">
                <a:solidFill>
                  <a:schemeClr val="tx2"/>
                </a:solidFill>
              </a:rPr>
              <a:t> </a:t>
            </a:r>
          </a:p>
          <a:p>
            <a:pPr marL="0" indent="0" algn="r">
              <a:buNone/>
            </a:pPr>
            <a:endParaRPr lang="lv-LV" altLang="lv-LV" sz="4000" dirty="0">
              <a:solidFill>
                <a:schemeClr val="tx2"/>
              </a:solidFill>
            </a:endParaRPr>
          </a:p>
          <a:p>
            <a:pPr marL="0" indent="0" algn="l">
              <a:buNone/>
            </a:pPr>
            <a:endParaRPr lang="lv-LV" altLang="lv-LV" sz="4000" dirty="0">
              <a:solidFill>
                <a:schemeClr val="tx2"/>
              </a:solidFill>
            </a:endParaRPr>
          </a:p>
          <a:p>
            <a:pPr marL="0" indent="0" algn="l">
              <a:buNone/>
            </a:pPr>
            <a:endParaRPr lang="lv-LV" altLang="lv-LV" sz="4000" dirty="0">
              <a:solidFill>
                <a:schemeClr val="tx2"/>
              </a:solidFill>
            </a:endParaRPr>
          </a:p>
          <a:p>
            <a:pPr marL="0" indent="0" algn="l">
              <a:buNone/>
            </a:pPr>
            <a:endParaRPr lang="lv-LV" altLang="lv-LV" sz="2000" dirty="0">
              <a:solidFill>
                <a:schemeClr val="tx2"/>
              </a:solidFill>
            </a:endParaRPr>
          </a:p>
          <a:p>
            <a:pPr marL="0" indent="0" algn="l">
              <a:buNone/>
            </a:pPr>
            <a:endParaRPr lang="lv-LV" altLang="lv-LV" sz="2000" dirty="0">
              <a:solidFill>
                <a:schemeClr val="tx2"/>
              </a:solidFill>
            </a:endParaRPr>
          </a:p>
          <a:p>
            <a:pPr marL="0" indent="0" algn="l">
              <a:buNone/>
            </a:pPr>
            <a:endParaRPr lang="en-US" sz="2000" dirty="0">
              <a:solidFill>
                <a:schemeClr val="tx2"/>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721" y="312482"/>
            <a:ext cx="2345341" cy="509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6020" y="1713958"/>
            <a:ext cx="10259960" cy="645160"/>
          </a:xfrm>
          <a:prstGeom prst="rect">
            <a:avLst/>
          </a:prstGeom>
          <a:noFill/>
        </p:spPr>
        <p:txBody>
          <a:bodyPr wrap="square">
            <a:spAutoFit/>
          </a:bodyPr>
          <a:lstStyle/>
          <a:p>
            <a:pPr algn="ctr"/>
            <a:r>
              <a:rPr lang="lv-LV" sz="3600" b="0" i="0" dirty="0">
                <a:solidFill>
                  <a:schemeClr val="bg2">
                    <a:lumMod val="10000"/>
                  </a:schemeClr>
                </a:solidFill>
                <a:effectLst/>
                <a:latin typeface="Calibri" panose="020F0502020204030204" pitchFamily="34" charset="0"/>
                <a:cs typeface="Calibri" panose="020F0502020204030204" pitchFamily="34" charset="0"/>
              </a:rPr>
              <a:t>Mobilās lietotnes EMORI prototipa aprobācija</a:t>
            </a:r>
            <a:endParaRPr lang="lv-LV" sz="3600" dirty="0">
              <a:solidFill>
                <a:schemeClr val="bg2">
                  <a:lumMod val="1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9941"/>
            <a:ext cx="8090474" cy="615315"/>
          </a:xfrm>
        </p:spPr>
        <p:txBody>
          <a:bodyPr>
            <a:normAutofit/>
          </a:bodyPr>
          <a:lstStyle/>
          <a:p>
            <a:pPr algn="l"/>
            <a:r>
              <a:rPr lang="lv-LV" altLang="en-US" sz="1800" dirty="0">
                <a:solidFill>
                  <a:schemeClr val="tx1"/>
                </a:solidFill>
                <a:latin typeface="Arial" panose="020B0604020202020204" pitchFamily="34" charset="0"/>
                <a:cs typeface="Arial" panose="020B0604020202020204" pitchFamily="34" charset="0"/>
                <a:sym typeface="+mn-ea"/>
              </a:rPr>
              <a:t>Ekspertu un lietotāju vērtējums par prototipu</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p:nvPr/>
        </p:nvSpPr>
        <p:spPr>
          <a:xfrm>
            <a:off x="9650464" y="5683250"/>
            <a:ext cx="1738630" cy="1168400"/>
          </a:xfrm>
          <a:prstGeom prst="rect">
            <a:avLst/>
          </a:prstGeom>
          <a:noFill/>
        </p:spPr>
        <p:txBody>
          <a:bodyPr wrap="square" rtlCol="0">
            <a:spAutoFit/>
          </a:bodyPr>
          <a:lstStyle/>
          <a:p>
            <a:r>
              <a:rPr lang="lv-LV" altLang="en-US" sz="1400" dirty="0"/>
              <a:t>1 - pilnībā nepiekrītu</a:t>
            </a:r>
          </a:p>
          <a:p>
            <a:r>
              <a:rPr lang="lv-LV" altLang="en-US" sz="1400" dirty="0"/>
              <a:t>2 - nepiekrītu</a:t>
            </a:r>
          </a:p>
          <a:p>
            <a:r>
              <a:rPr lang="lv-LV" altLang="en-US" sz="1400" dirty="0"/>
              <a:t>3 - daļēji piekrītu</a:t>
            </a:r>
          </a:p>
          <a:p>
            <a:r>
              <a:rPr lang="lv-LV" altLang="en-US" sz="1400" b="1" dirty="0">
                <a:solidFill>
                  <a:schemeClr val="tx1">
                    <a:lumMod val="95000"/>
                    <a:lumOff val="5000"/>
                  </a:schemeClr>
                </a:solidFill>
              </a:rPr>
              <a:t>4 - piekrītu</a:t>
            </a:r>
          </a:p>
          <a:p>
            <a:r>
              <a:rPr lang="lv-LV" altLang="en-US" sz="1400" b="1" dirty="0">
                <a:solidFill>
                  <a:schemeClr val="tx1">
                    <a:lumMod val="95000"/>
                    <a:lumOff val="5000"/>
                  </a:schemeClr>
                </a:solidFill>
              </a:rPr>
              <a:t>5 - pilnībā piekrītu</a:t>
            </a:r>
          </a:p>
        </p:txBody>
      </p:sp>
      <p:cxnSp>
        <p:nvCxnSpPr>
          <p:cNvPr id="6" name="Straight Connector 5"/>
          <p:cNvCxnSpPr/>
          <p:nvPr/>
        </p:nvCxnSpPr>
        <p:spPr>
          <a:xfrm>
            <a:off x="9815830" y="2176780"/>
            <a:ext cx="0" cy="3155315"/>
          </a:xfrm>
          <a:prstGeom prst="line">
            <a:avLst/>
          </a:prstGeom>
          <a:ln>
            <a:solidFill>
              <a:srgbClr val="4F97B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212195" y="2176780"/>
            <a:ext cx="0" cy="3155315"/>
          </a:xfrm>
          <a:prstGeom prst="line">
            <a:avLst/>
          </a:prstGeom>
          <a:ln>
            <a:solidFill>
              <a:srgbClr val="4F97B9"/>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42219" y="281162"/>
            <a:ext cx="4552336" cy="521970"/>
          </a:xfrm>
          <a:prstGeom prst="rect">
            <a:avLst/>
          </a:prstGeom>
          <a:noFill/>
        </p:spPr>
        <p:txBody>
          <a:bodyPr wrap="square" rtlCol="0">
            <a:spAutoFit/>
          </a:bodyPr>
          <a:lstStyle/>
          <a:p>
            <a:r>
              <a:rPr lang="lv-LV" sz="2800" dirty="0">
                <a:latin typeface="+mn-ea"/>
                <a:cs typeface="+mn-ea"/>
              </a:rPr>
              <a:t>Rezultāti III</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116840" y="872067"/>
          <a:ext cx="4155440" cy="326305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814320" y="0"/>
            <a:ext cx="9286240" cy="646331"/>
          </a:xfrm>
          <a:prstGeom prst="rect">
            <a:avLst/>
          </a:prstGeom>
          <a:noFill/>
        </p:spPr>
        <p:txBody>
          <a:bodyPr wrap="square">
            <a:spAutoFit/>
          </a:bodyPr>
          <a:lstStyle/>
          <a:p>
            <a:pPr marL="457200"/>
            <a:r>
              <a:rPr lang="lv-LV" dirty="0">
                <a:solidFill>
                  <a:schemeClr val="bg2">
                    <a:lumMod val="50000"/>
                  </a:schemeClr>
                </a:solidFill>
                <a:ea typeface="Times New Roman" panose="02020603050405020304" pitchFamily="18" charset="0"/>
                <a:cs typeface="Times New Roman" panose="02020603050405020304" pitchFamily="18" charset="0"/>
              </a:rPr>
              <a:t>Kāds ir </a:t>
            </a:r>
            <a:r>
              <a:rPr lang="lv-LV" sz="1800" b="1" dirty="0">
                <a:solidFill>
                  <a:schemeClr val="bg2">
                    <a:lumMod val="50000"/>
                  </a:schemeClr>
                </a:solidFill>
                <a:effectLst/>
                <a:ea typeface="Times New Roman" panose="02020603050405020304" pitchFamily="18" charset="0"/>
                <a:cs typeface="Times New Roman" panose="02020603050405020304" pitchFamily="18" charset="0"/>
              </a:rPr>
              <a:t>ekspertu vērtējumu </a:t>
            </a:r>
            <a:r>
              <a:rPr lang="lv-LV" sz="1800" dirty="0">
                <a:solidFill>
                  <a:schemeClr val="bg2">
                    <a:lumMod val="50000"/>
                  </a:schemeClr>
                </a:solidFill>
                <a:effectLst/>
                <a:ea typeface="Times New Roman" panose="02020603050405020304" pitchFamily="18" charset="0"/>
                <a:cs typeface="Times New Roman" panose="02020603050405020304" pitchFamily="18" charset="0"/>
              </a:rPr>
              <a:t>par mobilās lietotnes EMORI prototipa saturu </a:t>
            </a:r>
            <a:r>
              <a:rPr lang="lv-LV" sz="1800" b="1" dirty="0">
                <a:solidFill>
                  <a:schemeClr val="bg2">
                    <a:lumMod val="50000"/>
                  </a:schemeClr>
                </a:solidFill>
                <a:effectLst/>
                <a:ea typeface="Times New Roman" panose="02020603050405020304" pitchFamily="18" charset="0"/>
                <a:cs typeface="Times New Roman" panose="02020603050405020304" pitchFamily="18" charset="0"/>
              </a:rPr>
              <a:t>emociju mainīšanas</a:t>
            </a:r>
            <a:r>
              <a:rPr lang="lv-LV" sz="1800" b="1" kern="1200" dirty="0">
                <a:solidFill>
                  <a:schemeClr val="bg2">
                    <a:lumMod val="50000"/>
                  </a:schemeClr>
                </a:solidFill>
                <a:effectLst/>
                <a:ea typeface="Calibri" panose="020F0502020204030204" pitchFamily="34" charset="0"/>
                <a:cs typeface="Times New Roman" panose="02020603050405020304" pitchFamily="18" charset="0"/>
              </a:rPr>
              <a:t> un efektīvas sevis atbalstīšanas uzlabošanai?</a:t>
            </a:r>
            <a:endParaRPr lang="lv-LV" sz="1800" dirty="0">
              <a:solidFill>
                <a:schemeClr val="bg2">
                  <a:lumMod val="50000"/>
                </a:schemeClr>
              </a:solidFill>
              <a:effectLst/>
              <a:ea typeface="Times New Roman" panose="02020603050405020304" pitchFamily="18" charset="0"/>
              <a:cs typeface="Times New Roman" panose="02020603050405020304" pitchFamily="18" charset="0"/>
            </a:endParaRPr>
          </a:p>
        </p:txBody>
      </p:sp>
      <p:sp>
        <p:nvSpPr>
          <p:cNvPr id="3" name="TextBox 2"/>
          <p:cNvSpPr txBox="1"/>
          <p:nvPr/>
        </p:nvSpPr>
        <p:spPr>
          <a:xfrm>
            <a:off x="416560" y="124460"/>
            <a:ext cx="2597150" cy="521970"/>
          </a:xfrm>
          <a:prstGeom prst="rect">
            <a:avLst/>
          </a:prstGeom>
          <a:noFill/>
        </p:spPr>
        <p:txBody>
          <a:bodyPr wrap="square">
            <a:spAutoFit/>
          </a:bodyPr>
          <a:lstStyle/>
          <a:p>
            <a:r>
              <a:rPr lang="lv-LV" sz="2800" dirty="0">
                <a:latin typeface="+mn-ea"/>
                <a:cs typeface="+mn-ea"/>
              </a:rPr>
              <a:t>Rezultāti III</a:t>
            </a:r>
          </a:p>
        </p:txBody>
      </p:sp>
      <p:sp>
        <p:nvSpPr>
          <p:cNvPr id="8" name="TextBox 7"/>
          <p:cNvSpPr txBox="1"/>
          <p:nvPr/>
        </p:nvSpPr>
        <p:spPr>
          <a:xfrm>
            <a:off x="4445002" y="872067"/>
            <a:ext cx="3474720" cy="646331"/>
          </a:xfrm>
          <a:prstGeom prst="rect">
            <a:avLst/>
          </a:prstGeom>
          <a:noFill/>
        </p:spPr>
        <p:txBody>
          <a:bodyPr wrap="square">
            <a:spAutoFit/>
          </a:bodyPr>
          <a:lstStyle/>
          <a:p>
            <a:pPr algn="ctr"/>
            <a:r>
              <a:rPr lang="lv-LV" dirty="0">
                <a:solidFill>
                  <a:schemeClr val="tx1">
                    <a:lumMod val="65000"/>
                    <a:lumOff val="35000"/>
                  </a:schemeClr>
                </a:solidFill>
              </a:rPr>
              <a:t>Uzdevumu instrukcijas ir skaidras un saprotamas</a:t>
            </a:r>
          </a:p>
        </p:txBody>
      </p:sp>
      <p:graphicFrame>
        <p:nvGraphicFramePr>
          <p:cNvPr id="9" name="Diagramma 8"/>
          <p:cNvGraphicFramePr/>
          <p:nvPr/>
        </p:nvGraphicFramePr>
        <p:xfrm>
          <a:off x="8117844" y="872067"/>
          <a:ext cx="3982716" cy="2990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a 9"/>
          <p:cNvGraphicFramePr/>
          <p:nvPr/>
        </p:nvGraphicFramePr>
        <p:xfrm>
          <a:off x="3718560" y="1722119"/>
          <a:ext cx="4541520" cy="214089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16560" y="4251401"/>
            <a:ext cx="10779760" cy="461665"/>
          </a:xfrm>
          <a:prstGeom prst="rect">
            <a:avLst/>
          </a:prstGeom>
          <a:noFill/>
        </p:spPr>
        <p:txBody>
          <a:bodyPr wrap="square" rtlCol="0">
            <a:spAutoFit/>
          </a:bodyPr>
          <a:lstStyle/>
          <a:p>
            <a:r>
              <a:rPr lang="lv-LV" sz="2400" dirty="0">
                <a:solidFill>
                  <a:schemeClr val="bg2">
                    <a:lumMod val="10000"/>
                  </a:schemeClr>
                </a:solidFill>
              </a:rPr>
              <a:t>Ieteikumi: </a:t>
            </a:r>
            <a:r>
              <a:rPr lang="lv-LV" dirty="0">
                <a:solidFill>
                  <a:schemeClr val="bg2">
                    <a:lumMod val="10000"/>
                  </a:schemeClr>
                </a:solidFill>
              </a:rPr>
              <a:t>Īsāk, vienkāršāk, precīzāk, instrukciju vienā skatā, saskaņota terminoloģija mērķī un instrukcijā</a:t>
            </a:r>
          </a:p>
        </p:txBody>
      </p:sp>
      <p:pic>
        <p:nvPicPr>
          <p:cNvPr id="12" name="Attēls 11" descr="Attēls, kurā ir teksts, vizītkarte, ekrānuzņē​​​mums&#10;&#10;Apraksts ģenerēts automātisk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4064" y="5510261"/>
            <a:ext cx="1020316" cy="1084998"/>
          </a:xfrm>
          <a:prstGeom prst="rect">
            <a:avLst/>
          </a:prstGeom>
        </p:spPr>
      </p:pic>
      <p:pic>
        <p:nvPicPr>
          <p:cNvPr id="13" name="Attēls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8901" y="5510261"/>
            <a:ext cx="1015395" cy="1084998"/>
          </a:xfrm>
          <a:prstGeom prst="rect">
            <a:avLst/>
          </a:prstGeom>
        </p:spPr>
      </p:pic>
      <p:pic>
        <p:nvPicPr>
          <p:cNvPr id="14" name="Attēls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5275" y="5510261"/>
            <a:ext cx="1000495" cy="1093564"/>
          </a:xfrm>
          <a:prstGeom prst="rect">
            <a:avLst/>
          </a:prstGeom>
        </p:spPr>
      </p:pic>
      <p:pic>
        <p:nvPicPr>
          <p:cNvPr id="15" name="Attēls 14" descr="Attēls, kurā ir teksts, iPod, elektronika&#10;&#10;Apraksts ģenerēts automātisk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22988" y="5486220"/>
            <a:ext cx="1000495" cy="1103427"/>
          </a:xfrm>
          <a:prstGeom prst="rect">
            <a:avLst/>
          </a:prstGeom>
        </p:spPr>
      </p:pic>
      <p:pic>
        <p:nvPicPr>
          <p:cNvPr id="16" name="Attēls 15" descr="Attēls, kurā ir teksts, vizītkarte, ekrānuzņē​​​mums&#10;&#10;Apraksts ģenerēts automātiski"/>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0029" y="5510261"/>
            <a:ext cx="1063140" cy="1159391"/>
          </a:xfrm>
          <a:prstGeom prst="rect">
            <a:avLst/>
          </a:prstGeom>
        </p:spPr>
      </p:pic>
      <p:pic>
        <p:nvPicPr>
          <p:cNvPr id="17" name="Attēls 16" descr="Attēls, kurā ir teksts, iPod, elektronika&#10;&#10;Apraksts ģenerēts automātiski"/>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8944" y="5486220"/>
            <a:ext cx="1063141" cy="11176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a 10"/>
          <p:cNvGraphicFramePr/>
          <p:nvPr>
            <p:extLst>
              <p:ext uri="{D42A27DB-BD31-4B8C-83A1-F6EECF244321}">
                <p14:modId xmlns:p14="http://schemas.microsoft.com/office/powerpoint/2010/main" val="3580192362"/>
              </p:ext>
            </p:extLst>
          </p:nvPr>
        </p:nvGraphicFramePr>
        <p:xfrm>
          <a:off x="1788160" y="1066800"/>
          <a:ext cx="8615680" cy="150368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384224" y="160191"/>
            <a:ext cx="2184400" cy="521970"/>
          </a:xfrm>
          <a:prstGeom prst="rect">
            <a:avLst/>
          </a:prstGeom>
          <a:noFill/>
        </p:spPr>
        <p:txBody>
          <a:bodyPr wrap="square">
            <a:spAutoFit/>
          </a:bodyPr>
          <a:lstStyle/>
          <a:p>
            <a:r>
              <a:rPr lang="lv-LV" sz="2800">
                <a:latin typeface="+mn-ea"/>
                <a:cs typeface="+mn-ea"/>
              </a:rPr>
              <a:t>Rezultāti III</a:t>
            </a:r>
            <a:endParaRPr lang="lv-LV" sz="2800" dirty="0">
              <a:latin typeface="+mn-ea"/>
              <a:cs typeface="+mn-ea"/>
            </a:endParaRPr>
          </a:p>
        </p:txBody>
      </p:sp>
      <p:pic>
        <p:nvPicPr>
          <p:cNvPr id="15" name="Attēls 14" descr="Attēls, kurā ir ārtelpa, elektronika, tukšs&#10;&#10;Apraksts ģenerēts automātisk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4271" y="3107757"/>
            <a:ext cx="1611729" cy="3008561"/>
          </a:xfrm>
          <a:prstGeom prst="rect">
            <a:avLst/>
          </a:prstGeom>
        </p:spPr>
      </p:pic>
      <p:pic>
        <p:nvPicPr>
          <p:cNvPr id="16" name="Attēls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4020" y="3107757"/>
            <a:ext cx="1605359" cy="3008561"/>
          </a:xfrm>
          <a:prstGeom prst="rect">
            <a:avLst/>
          </a:prstGeom>
        </p:spPr>
      </p:pic>
      <p:sp>
        <p:nvSpPr>
          <p:cNvPr id="17" name="TextBox 16"/>
          <p:cNvSpPr txBox="1"/>
          <p:nvPr/>
        </p:nvSpPr>
        <p:spPr>
          <a:xfrm>
            <a:off x="898939" y="4150372"/>
            <a:ext cx="3146322" cy="923330"/>
          </a:xfrm>
          <a:prstGeom prst="rect">
            <a:avLst/>
          </a:prstGeom>
          <a:noFill/>
        </p:spPr>
        <p:txBody>
          <a:bodyPr wrap="square">
            <a:spAutoFit/>
          </a:bodyPr>
          <a:lstStyle/>
          <a:p>
            <a:r>
              <a:rPr lang="lv-LV" dirty="0" err="1">
                <a:solidFill>
                  <a:schemeClr val="accent6">
                    <a:lumMod val="50000"/>
                  </a:schemeClr>
                </a:solidFill>
              </a:rPr>
              <a:t>Īsceļš</a:t>
            </a:r>
            <a:r>
              <a:rPr lang="lv-LV" dirty="0">
                <a:solidFill>
                  <a:schemeClr val="accent6">
                    <a:lumMod val="50000"/>
                  </a:schemeClr>
                </a:solidFill>
              </a:rPr>
              <a:t> uz interneta resursiem; iespēja attēlus kadrēt, mainīt vietām</a:t>
            </a:r>
          </a:p>
        </p:txBody>
      </p:sp>
      <p:sp>
        <p:nvSpPr>
          <p:cNvPr id="18" name="TextBox 17"/>
          <p:cNvSpPr txBox="1"/>
          <p:nvPr/>
        </p:nvSpPr>
        <p:spPr>
          <a:xfrm>
            <a:off x="9060098" y="3817221"/>
            <a:ext cx="2969342" cy="1754326"/>
          </a:xfrm>
          <a:prstGeom prst="rect">
            <a:avLst/>
          </a:prstGeom>
          <a:noFill/>
        </p:spPr>
        <p:txBody>
          <a:bodyPr wrap="square" rtlCol="0">
            <a:spAutoFit/>
          </a:bodyPr>
          <a:lstStyle/>
          <a:p>
            <a:r>
              <a:rPr lang="lv-LV" dirty="0">
                <a:solidFill>
                  <a:schemeClr val="accent6">
                    <a:lumMod val="50000"/>
                  </a:schemeClr>
                </a:solidFill>
              </a:rPr>
              <a:t>Plašāks krāsu piedāvājums, gradienti; rīkjoslas izvietojums tā, lai netraucē zīmēšanai, uzlabota zīmuļa biezuma mainīšanas pogu funkcionalitāte </a:t>
            </a:r>
          </a:p>
        </p:txBody>
      </p:sp>
      <p:sp>
        <p:nvSpPr>
          <p:cNvPr id="19" name="TextBox 18"/>
          <p:cNvSpPr txBox="1"/>
          <p:nvPr/>
        </p:nvSpPr>
        <p:spPr>
          <a:xfrm>
            <a:off x="670560" y="2654452"/>
            <a:ext cx="1611729" cy="369332"/>
          </a:xfrm>
          <a:prstGeom prst="rect">
            <a:avLst/>
          </a:prstGeom>
          <a:noFill/>
        </p:spPr>
        <p:txBody>
          <a:bodyPr wrap="square" rtlCol="0">
            <a:spAutoFit/>
          </a:bodyPr>
          <a:lstStyle/>
          <a:p>
            <a:r>
              <a:rPr lang="lv-LV" b="1" dirty="0">
                <a:solidFill>
                  <a:schemeClr val="accent6">
                    <a:lumMod val="50000"/>
                  </a:schemeClr>
                </a:solidFill>
              </a:rPr>
              <a:t>Ieteikumi:</a:t>
            </a:r>
          </a:p>
        </p:txBody>
      </p:sp>
      <p:sp>
        <p:nvSpPr>
          <p:cNvPr id="2" name="TextBox 1"/>
          <p:cNvSpPr txBox="1"/>
          <p:nvPr/>
        </p:nvSpPr>
        <p:spPr>
          <a:xfrm>
            <a:off x="644774" y="6420812"/>
            <a:ext cx="7678994" cy="369332"/>
          </a:xfrm>
          <a:prstGeom prst="rect">
            <a:avLst/>
          </a:prstGeom>
          <a:noFill/>
        </p:spPr>
        <p:txBody>
          <a:bodyPr wrap="square" rtlCol="0">
            <a:spAutoFit/>
          </a:bodyPr>
          <a:lstStyle/>
          <a:p>
            <a:r>
              <a:rPr lang="lv-LV" dirty="0"/>
              <a:t>Kopumā eksperti savu pieredzi, veicot uzdevumus, vērtēja pozitīvi </a:t>
            </a:r>
          </a:p>
        </p:txBody>
      </p:sp>
      <p:sp>
        <p:nvSpPr>
          <p:cNvPr id="3" name="TextBox 2">
            <a:extLst>
              <a:ext uri="{FF2B5EF4-FFF2-40B4-BE49-F238E27FC236}">
                <a16:creationId xmlns:a16="http://schemas.microsoft.com/office/drawing/2014/main" id="{4A83EE72-E3E0-2C0E-FA7E-719E52D52D47}"/>
              </a:ext>
            </a:extLst>
          </p:cNvPr>
          <p:cNvSpPr txBox="1"/>
          <p:nvPr/>
        </p:nvSpPr>
        <p:spPr>
          <a:xfrm>
            <a:off x="9770643" y="2532947"/>
            <a:ext cx="2747463" cy="1015663"/>
          </a:xfrm>
          <a:prstGeom prst="rect">
            <a:avLst/>
          </a:prstGeom>
          <a:noFill/>
        </p:spPr>
        <p:txBody>
          <a:bodyPr wrap="square">
            <a:spAutoFit/>
          </a:bodyPr>
          <a:lstStyle/>
          <a:p>
            <a:r>
              <a:rPr lang="lv-LV" altLang="en-US" sz="1200" dirty="0"/>
              <a:t>1 - pilnībā nepiekrītu</a:t>
            </a:r>
          </a:p>
          <a:p>
            <a:r>
              <a:rPr lang="lv-LV" altLang="en-US" sz="1200" dirty="0"/>
              <a:t>2 - nepiekrītu</a:t>
            </a:r>
          </a:p>
          <a:p>
            <a:r>
              <a:rPr lang="lv-LV" altLang="en-US" sz="1200" dirty="0"/>
              <a:t>3 - daļēji piekrītu</a:t>
            </a:r>
          </a:p>
          <a:p>
            <a:r>
              <a:rPr lang="lv-LV" altLang="en-US" sz="1200" b="1" dirty="0">
                <a:solidFill>
                  <a:schemeClr val="tx1">
                    <a:lumMod val="95000"/>
                    <a:lumOff val="5000"/>
                  </a:schemeClr>
                </a:solidFill>
              </a:rPr>
              <a:t>4 - piekrītu</a:t>
            </a:r>
          </a:p>
          <a:p>
            <a:r>
              <a:rPr lang="lv-LV" altLang="en-US" sz="1200" b="1" dirty="0">
                <a:solidFill>
                  <a:schemeClr val="tx1">
                    <a:lumMod val="95000"/>
                    <a:lumOff val="5000"/>
                  </a:schemeClr>
                </a:solidFill>
              </a:rPr>
              <a:t>5 - pilnībā piekrītu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167" y="690564"/>
            <a:ext cx="10515600" cy="664103"/>
          </a:xfrm>
        </p:spPr>
        <p:txBody>
          <a:bodyPr anchor="t">
            <a:normAutofit/>
          </a:bodyPr>
          <a:lstStyle/>
          <a:p>
            <a:r>
              <a:rPr lang="lv-LV" sz="2800" dirty="0">
                <a:latin typeface="+mn-ea"/>
                <a:cs typeface="+mn-ea"/>
              </a:rPr>
              <a:t>Secinājumi</a:t>
            </a:r>
          </a:p>
        </p:txBody>
      </p:sp>
      <p:sp>
        <p:nvSpPr>
          <p:cNvPr id="3" name="Content Placeholder 2"/>
          <p:cNvSpPr>
            <a:spLocks noGrp="1"/>
          </p:cNvSpPr>
          <p:nvPr>
            <p:ph sz="half" idx="1"/>
          </p:nvPr>
        </p:nvSpPr>
        <p:spPr>
          <a:xfrm>
            <a:off x="1054101" y="1673225"/>
            <a:ext cx="4790017" cy="4351338"/>
          </a:xfrm>
        </p:spPr>
        <p:txBody>
          <a:bodyPr>
            <a:normAutofit fontScale="92500" lnSpcReduction="10000"/>
          </a:bodyPr>
          <a:lstStyle/>
          <a:p>
            <a:endParaRPr lang="en-GB" sz="1500" b="0" dirty="0"/>
          </a:p>
          <a:p>
            <a:pPr>
              <a:buFont typeface="Wingdings" panose="05000000000000000000" pitchFamily="2" charset="2"/>
              <a:buChar char="ü"/>
            </a:pPr>
            <a:r>
              <a:rPr lang="lv-LV" sz="1600" dirty="0"/>
              <a:t>Otrā posma rezultāti liecina par vairāku emociju regulācijas prasmju (izpratne, pieņemšana, gatavība konfrontēties, modifikācija, kopējais ERSQ) uzlabošanos</a:t>
            </a:r>
          </a:p>
          <a:p>
            <a:pPr>
              <a:buFont typeface="Wingdings" panose="05000000000000000000" pitchFamily="2" charset="2"/>
              <a:buChar char="ü"/>
            </a:pPr>
            <a:r>
              <a:rPr lang="lv-LV" sz="1600" dirty="0"/>
              <a:t>Gan lietotājiem, gan ekspertiem kopumā bija pozitīvs viedoklis par intervences saturu, mērķiem un uzdevumiem kopumā</a:t>
            </a:r>
          </a:p>
          <a:p>
            <a:pPr>
              <a:buFont typeface="Wingdings" panose="05000000000000000000" pitchFamily="2" charset="2"/>
              <a:buChar char="ü"/>
            </a:pPr>
            <a:r>
              <a:rPr lang="lv-LV" sz="1600" dirty="0"/>
              <a:t>No ekspertiem ir saņemti konkrēti ieteikumi uzlabojumiem</a:t>
            </a:r>
          </a:p>
          <a:p>
            <a:pPr>
              <a:buFont typeface="Wingdings" panose="05000000000000000000" pitchFamily="2" charset="2"/>
              <a:buChar char="ü"/>
            </a:pPr>
            <a:r>
              <a:rPr lang="lv-LV" sz="1600" dirty="0"/>
              <a:t>EMORI var kalpot kā emociju regulācijas atbalsta instruments, un tā izstrāde ir jāturpina</a:t>
            </a:r>
          </a:p>
          <a:p>
            <a:pPr marL="0" indent="0">
              <a:buNone/>
            </a:pPr>
            <a:r>
              <a:rPr lang="lv-LV" sz="1600" dirty="0"/>
              <a:t>Pētījuma ierobežojumi:</a:t>
            </a:r>
          </a:p>
          <a:p>
            <a:r>
              <a:rPr lang="lv-LV" sz="1600" dirty="0"/>
              <a:t>Netika pietiekami kontrolēts, vai pirmajā posmā dalībnieki izmantoja papildu stratēģijas, lai uzlabotu emociju regulāciju</a:t>
            </a:r>
          </a:p>
          <a:p>
            <a:r>
              <a:rPr lang="lv-LV" sz="1600" dirty="0"/>
              <a:t>Pašlaik prototips ir tehniski piemērots tikai </a:t>
            </a:r>
            <a:r>
              <a:rPr lang="lv-LV" sz="1600" dirty="0" err="1"/>
              <a:t>Android</a:t>
            </a:r>
            <a:r>
              <a:rPr lang="lv-LV" sz="1600" dirty="0"/>
              <a:t> operētājsistēmai</a:t>
            </a:r>
          </a:p>
        </p:txBody>
      </p:sp>
      <p:pic>
        <p:nvPicPr>
          <p:cNvPr id="4" name="Picture Placeholder 9" descr="Graphical user interface, application&#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t="4594" b="13113"/>
          <a:stretch>
            <a:fillRect/>
          </a:stretch>
        </p:blipFill>
        <p:spPr>
          <a:xfrm>
            <a:off x="6337301" y="1673225"/>
            <a:ext cx="4798484" cy="43513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tura vietturis 2"/>
          <p:cNvSpPr>
            <a:spLocks noGrp="1"/>
          </p:cNvSpPr>
          <p:nvPr>
            <p:ph idx="1"/>
          </p:nvPr>
        </p:nvSpPr>
        <p:spPr>
          <a:xfrm>
            <a:off x="1958975" y="1204595"/>
            <a:ext cx="9584055" cy="5271135"/>
          </a:xfrm>
        </p:spPr>
        <p:txBody>
          <a:bodyPr>
            <a:normAutofit/>
          </a:bodyPr>
          <a:lstStyle/>
          <a:p>
            <a:r>
              <a:rPr lang="lv-LV" sz="2400" b="1" dirty="0">
                <a:solidFill>
                  <a:schemeClr val="tx1">
                    <a:lumMod val="95000"/>
                    <a:lumOff val="5000"/>
                  </a:schemeClr>
                </a:solidFill>
              </a:rPr>
              <a:t>Veikt lietotnes satura un funkcionalitātes labojumus</a:t>
            </a:r>
          </a:p>
          <a:p>
            <a:r>
              <a:rPr lang="lv-LV" sz="2400" b="1" dirty="0">
                <a:solidFill>
                  <a:schemeClr val="tx1">
                    <a:lumMod val="95000"/>
                    <a:lumOff val="5000"/>
                  </a:schemeClr>
                </a:solidFill>
              </a:rPr>
              <a:t>Papildināt lietotnes saturu </a:t>
            </a:r>
            <a:r>
              <a:rPr lang="lv-LV" sz="2000" dirty="0">
                <a:solidFill>
                  <a:schemeClr val="tx1">
                    <a:lumMod val="95000"/>
                    <a:lumOff val="5000"/>
                  </a:schemeClr>
                </a:solidFill>
              </a:rPr>
              <a:t>ar mākslā balstītiem uzdevumiem, kuru saturs ir izstrādāts</a:t>
            </a:r>
          </a:p>
          <a:p>
            <a:r>
              <a:rPr lang="lv-LV" sz="2000" dirty="0">
                <a:solidFill>
                  <a:schemeClr val="tx1">
                    <a:lumMod val="95000"/>
                    <a:lumOff val="5000"/>
                  </a:schemeClr>
                </a:solidFill>
              </a:rPr>
              <a:t>Iekļaut </a:t>
            </a:r>
            <a:r>
              <a:rPr lang="lv-LV" sz="2400" b="1" dirty="0">
                <a:solidFill>
                  <a:schemeClr val="tx1">
                    <a:lumMod val="95000"/>
                    <a:lumOff val="5000"/>
                  </a:schemeClr>
                </a:solidFill>
              </a:rPr>
              <a:t>vairāk kolāžas veidošanas uzdevumus</a:t>
            </a:r>
            <a:r>
              <a:rPr lang="lv-LV" sz="2000" dirty="0">
                <a:solidFill>
                  <a:schemeClr val="tx1">
                    <a:lumMod val="95000"/>
                    <a:lumOff val="5000"/>
                  </a:schemeClr>
                </a:solidFill>
              </a:rPr>
              <a:t>, kas ir ērtāk veicami mobilajā lietotnē</a:t>
            </a:r>
          </a:p>
          <a:p>
            <a:r>
              <a:rPr lang="lv-LV" sz="2000" dirty="0">
                <a:solidFill>
                  <a:schemeClr val="tx1">
                    <a:lumMod val="95000"/>
                    <a:lumOff val="5000"/>
                  </a:schemeClr>
                </a:solidFill>
              </a:rPr>
              <a:t>Instrukcijā </a:t>
            </a:r>
            <a:r>
              <a:rPr lang="lv-LV" sz="2000" b="1" dirty="0">
                <a:solidFill>
                  <a:schemeClr val="tx1">
                    <a:lumMod val="95000"/>
                    <a:lumOff val="5000"/>
                  </a:schemeClr>
                </a:solidFill>
              </a:rPr>
              <a:t>piedāvāt iespēju zīmēt uz papīra</a:t>
            </a:r>
            <a:r>
              <a:rPr lang="lv-LV" sz="2000" dirty="0">
                <a:solidFill>
                  <a:schemeClr val="tx1">
                    <a:lumMod val="95000"/>
                    <a:lumOff val="5000"/>
                  </a:schemeClr>
                </a:solidFill>
              </a:rPr>
              <a:t>, ja lietotājs to vēlas</a:t>
            </a:r>
          </a:p>
          <a:p>
            <a:r>
              <a:rPr lang="lv-LV" sz="2000" dirty="0">
                <a:solidFill>
                  <a:schemeClr val="tx1">
                    <a:lumMod val="95000"/>
                    <a:lumOff val="5000"/>
                  </a:schemeClr>
                </a:solidFill>
              </a:rPr>
              <a:t>Papildināt lietotni ar </a:t>
            </a:r>
            <a:r>
              <a:rPr lang="lv-LV" sz="2000" b="1" dirty="0" err="1">
                <a:solidFill>
                  <a:schemeClr val="tx1">
                    <a:lumMod val="95000"/>
                    <a:lumOff val="5000"/>
                  </a:schemeClr>
                </a:solidFill>
              </a:rPr>
              <a:t>psihoizglītojošu</a:t>
            </a:r>
            <a:r>
              <a:rPr lang="lv-LV" sz="2000" b="1" dirty="0">
                <a:solidFill>
                  <a:schemeClr val="tx1">
                    <a:lumMod val="95000"/>
                    <a:lumOff val="5000"/>
                  </a:schemeClr>
                </a:solidFill>
              </a:rPr>
              <a:t> saturu </a:t>
            </a:r>
            <a:r>
              <a:rPr lang="lv-LV" sz="2000" dirty="0">
                <a:solidFill>
                  <a:schemeClr val="tx1">
                    <a:lumMod val="95000"/>
                    <a:lumOff val="5000"/>
                  </a:schemeClr>
                </a:solidFill>
              </a:rPr>
              <a:t>par emociju regulāciju</a:t>
            </a:r>
          </a:p>
          <a:p>
            <a:r>
              <a:rPr lang="lv-LV" sz="2000" dirty="0">
                <a:solidFill>
                  <a:schemeClr val="tx1">
                    <a:lumMod val="95000"/>
                    <a:lumOff val="5000"/>
                  </a:schemeClr>
                </a:solidFill>
              </a:rPr>
              <a:t>Veikt uzlabojumus lietotnes dizainam (precizēt burtu lielumu, ievērot vienotu stilu uzdevumu ikonām)</a:t>
            </a:r>
          </a:p>
          <a:p>
            <a:r>
              <a:rPr lang="lv-LV" sz="2000" dirty="0">
                <a:solidFill>
                  <a:schemeClr val="tx1">
                    <a:lumMod val="95000"/>
                    <a:lumOff val="5000"/>
                  </a:schemeClr>
                </a:solidFill>
              </a:rPr>
              <a:t>Iestrādāt atgādnes, </a:t>
            </a:r>
            <a:r>
              <a:rPr lang="lv-LV" sz="2000" dirty="0" err="1">
                <a:solidFill>
                  <a:schemeClr val="tx1">
                    <a:lumMod val="95000"/>
                    <a:lumOff val="5000"/>
                  </a:schemeClr>
                </a:solidFill>
              </a:rPr>
              <a:t>atgrizeniskās</a:t>
            </a:r>
            <a:r>
              <a:rPr lang="lv-LV" sz="2000" dirty="0">
                <a:solidFill>
                  <a:schemeClr val="tx1">
                    <a:lumMod val="95000"/>
                    <a:lumOff val="5000"/>
                  </a:schemeClr>
                </a:solidFill>
              </a:rPr>
              <a:t> saites elementus (pilnveidot rezultātu kalendāru), motivācijas sistēmu (dizains ir izveidots)</a:t>
            </a:r>
          </a:p>
          <a:p>
            <a:r>
              <a:rPr lang="lv-LV" sz="2000" dirty="0">
                <a:solidFill>
                  <a:schemeClr val="tx1">
                    <a:lumMod val="95000"/>
                    <a:lumOff val="5000"/>
                  </a:schemeClr>
                </a:solidFill>
              </a:rPr>
              <a:t>Piedāvāt lietotājam uzdevumus </a:t>
            </a:r>
            <a:r>
              <a:rPr lang="lv-LV" sz="2000" b="1" dirty="0">
                <a:solidFill>
                  <a:schemeClr val="tx1">
                    <a:lumMod val="95000"/>
                    <a:lumOff val="5000"/>
                  </a:schemeClr>
                </a:solidFill>
              </a:rPr>
              <a:t>ciklos </a:t>
            </a:r>
            <a:r>
              <a:rPr lang="lv-LV" sz="2000" dirty="0">
                <a:solidFill>
                  <a:schemeClr val="tx1">
                    <a:lumMod val="95000"/>
                    <a:lumOff val="5000"/>
                  </a:schemeClr>
                </a:solidFill>
              </a:rPr>
              <a:t>(9 līdz 12 uzdevumi vienā ciklā. Cikla garums 3 - 4 nedēļas)</a:t>
            </a:r>
          </a:p>
          <a:p>
            <a:r>
              <a:rPr lang="lv-LV" sz="2000" dirty="0">
                <a:solidFill>
                  <a:schemeClr val="tx1">
                    <a:lumMod val="95000"/>
                    <a:lumOff val="5000"/>
                  </a:schemeClr>
                </a:solidFill>
              </a:rPr>
              <a:t>Aprobēt  lietotni dažādās  vecuma grupās</a:t>
            </a:r>
            <a:endParaRPr lang="lv-LV" sz="1700" dirty="0"/>
          </a:p>
        </p:txBody>
      </p:sp>
      <p:pic>
        <p:nvPicPr>
          <p:cNvPr id="6" name="Grafika 5" descr="Lights On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575" y="2255418"/>
            <a:ext cx="914400" cy="914400"/>
          </a:xfrm>
          <a:prstGeom prst="rect">
            <a:avLst/>
          </a:prstGeom>
        </p:spPr>
      </p:pic>
      <p:sp>
        <p:nvSpPr>
          <p:cNvPr id="2" name="TextBox 1"/>
          <p:cNvSpPr txBox="1"/>
          <p:nvPr/>
        </p:nvSpPr>
        <p:spPr>
          <a:xfrm>
            <a:off x="1044575" y="556608"/>
            <a:ext cx="7325032" cy="521970"/>
          </a:xfrm>
          <a:prstGeom prst="rect">
            <a:avLst/>
          </a:prstGeom>
          <a:noFill/>
        </p:spPr>
        <p:txBody>
          <a:bodyPr wrap="square" rtlCol="0">
            <a:spAutoFit/>
          </a:bodyPr>
          <a:lstStyle/>
          <a:p>
            <a:r>
              <a:rPr lang="lv-LV" sz="2800" dirty="0">
                <a:solidFill>
                  <a:schemeClr val="tx1">
                    <a:lumMod val="85000"/>
                    <a:lumOff val="15000"/>
                  </a:schemeClr>
                </a:solidFill>
                <a:latin typeface="+mn-ea"/>
                <a:cs typeface="+mn-ea"/>
              </a:rPr>
              <a:t>Priekšlikumi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0" y="365125"/>
            <a:ext cx="10515600" cy="716915"/>
          </a:xfrm>
        </p:spPr>
        <p:txBody>
          <a:bodyPr>
            <a:normAutofit/>
          </a:bodyPr>
          <a:lstStyle/>
          <a:p>
            <a:pPr algn="l"/>
            <a:r>
              <a:rPr lang="lv-LV" sz="2800" dirty="0">
                <a:latin typeface="+mn-ea"/>
                <a:cs typeface="+mn-ea"/>
              </a:rPr>
              <a:t>Literatūras saraksts</a:t>
            </a:r>
          </a:p>
        </p:txBody>
      </p:sp>
      <p:sp>
        <p:nvSpPr>
          <p:cNvPr id="7" name="TextBox 6"/>
          <p:cNvSpPr txBox="1"/>
          <p:nvPr/>
        </p:nvSpPr>
        <p:spPr>
          <a:xfrm>
            <a:off x="1011382" y="1382042"/>
            <a:ext cx="10342418" cy="4379595"/>
          </a:xfrm>
          <a:prstGeom prst="rect">
            <a:avLst/>
          </a:prstGeom>
          <a:noFill/>
        </p:spPr>
        <p:txBody>
          <a:bodyPr wrap="square">
            <a:spAutoFit/>
          </a:bodyPr>
          <a:lstStyle/>
          <a:p>
            <a:pPr lvl="1" indent="-457200">
              <a:lnSpc>
                <a:spcPct val="150000"/>
              </a:lnSpc>
              <a:spcAft>
                <a:spcPts val="800"/>
              </a:spcAft>
            </a:pPr>
            <a:r>
              <a:rPr lang="lv-LV" sz="1400" dirty="0" err="1">
                <a:effectLst/>
                <a:latin typeface="Calibri" panose="020F0502020204030204" pitchFamily="34" charset="0"/>
                <a:ea typeface="Times New Roman" panose="02020603050405020304" pitchFamily="18" charset="0"/>
                <a:cs typeface="Calibri" panose="020F0502020204030204" pitchFamily="34" charset="0"/>
              </a:rPr>
              <a:t>Berking</a:t>
            </a:r>
            <a:r>
              <a:rPr lang="lv-LV" sz="1400" dirty="0">
                <a:effectLst/>
                <a:latin typeface="Calibri" panose="020F0502020204030204" pitchFamily="34" charset="0"/>
                <a:ea typeface="Times New Roman" panose="02020603050405020304" pitchFamily="18" charset="0"/>
                <a:cs typeface="Calibri" panose="020F0502020204030204" pitchFamily="34" charset="0"/>
              </a:rPr>
              <a:t>, M., &amp;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Whitley</a:t>
            </a:r>
            <a:r>
              <a:rPr lang="lv-LV" sz="1400" dirty="0">
                <a:effectLst/>
                <a:latin typeface="Calibri" panose="020F0502020204030204" pitchFamily="34" charset="0"/>
                <a:ea typeface="Times New Roman" panose="02020603050405020304" pitchFamily="18" charset="0"/>
                <a:cs typeface="Calibri" panose="020F0502020204030204" pitchFamily="34" charset="0"/>
              </a:rPr>
              <a:t>, B. (2014).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The</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adaptive</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coping</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with</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emotions</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model</a:t>
            </a:r>
            <a:r>
              <a:rPr lang="lv-LV" sz="1400" dirty="0">
                <a:effectLst/>
                <a:latin typeface="Calibri" panose="020F0502020204030204" pitchFamily="34" charset="0"/>
                <a:ea typeface="Times New Roman" panose="02020603050405020304" pitchFamily="18" charset="0"/>
                <a:cs typeface="Calibri" panose="020F0502020204030204" pitchFamily="34" charset="0"/>
              </a:rPr>
              <a:t> (ACE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model</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In</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i="1" dirty="0" err="1">
                <a:effectLst/>
                <a:latin typeface="Calibri" panose="020F0502020204030204" pitchFamily="34" charset="0"/>
                <a:ea typeface="Times New Roman" panose="02020603050405020304" pitchFamily="18" charset="0"/>
                <a:cs typeface="Calibri" panose="020F0502020204030204" pitchFamily="34" charset="0"/>
              </a:rPr>
              <a:t>Affect</a:t>
            </a:r>
            <a:r>
              <a:rPr lang="lv-LV" sz="1400" i="1" dirty="0">
                <a:effectLst/>
                <a:latin typeface="Calibri" panose="020F0502020204030204" pitchFamily="34" charset="0"/>
                <a:ea typeface="Times New Roman" panose="02020603050405020304" pitchFamily="18" charset="0"/>
                <a:cs typeface="Calibri" panose="020F0502020204030204" pitchFamily="34" charset="0"/>
              </a:rPr>
              <a:t> </a:t>
            </a:r>
            <a:r>
              <a:rPr lang="lv-LV" sz="1400" i="1" dirty="0" err="1">
                <a:effectLst/>
                <a:latin typeface="Calibri" panose="020F0502020204030204" pitchFamily="34" charset="0"/>
                <a:ea typeface="Times New Roman" panose="02020603050405020304" pitchFamily="18" charset="0"/>
                <a:cs typeface="Calibri" panose="020F0502020204030204" pitchFamily="34" charset="0"/>
              </a:rPr>
              <a:t>regulation</a:t>
            </a:r>
            <a:r>
              <a:rPr lang="lv-LV" sz="1400" i="1" dirty="0">
                <a:effectLst/>
                <a:latin typeface="Calibri" panose="020F0502020204030204" pitchFamily="34" charset="0"/>
                <a:ea typeface="Times New Roman" panose="02020603050405020304" pitchFamily="18" charset="0"/>
                <a:cs typeface="Calibri" panose="020F0502020204030204" pitchFamily="34" charset="0"/>
              </a:rPr>
              <a:t> </a:t>
            </a:r>
            <a:r>
              <a:rPr lang="lv-LV" sz="1400" i="1" dirty="0" err="1">
                <a:effectLst/>
                <a:latin typeface="Calibri" panose="020F0502020204030204" pitchFamily="34" charset="0"/>
                <a:ea typeface="Times New Roman" panose="02020603050405020304" pitchFamily="18" charset="0"/>
                <a:cs typeface="Calibri" panose="020F0502020204030204" pitchFamily="34" charset="0"/>
              </a:rPr>
              <a:t>training</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pp</a:t>
            </a:r>
            <a:r>
              <a:rPr lang="lv-LV" sz="1400" dirty="0">
                <a:effectLst/>
                <a:latin typeface="Calibri" panose="020F0502020204030204" pitchFamily="34" charset="0"/>
                <a:ea typeface="Times New Roman" panose="02020603050405020304" pitchFamily="18" charset="0"/>
                <a:cs typeface="Calibri" panose="020F0502020204030204" pitchFamily="34" charset="0"/>
              </a:rPr>
              <a:t>. 19-29):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Springer</a:t>
            </a:r>
            <a:r>
              <a:rPr lang="lv-LV" sz="1400" dirty="0">
                <a:effectLst/>
                <a:latin typeface="Calibri" panose="020F0502020204030204" pitchFamily="34" charset="0"/>
                <a:ea typeface="Times New Roman" panose="02020603050405020304" pitchFamily="18" charset="0"/>
                <a:cs typeface="Calibri" panose="020F0502020204030204" pitchFamily="34" charset="0"/>
              </a:rPr>
              <a:t>.</a:t>
            </a:r>
          </a:p>
          <a:p>
            <a:pPr lvl="1" indent="-457200">
              <a:lnSpc>
                <a:spcPct val="150000"/>
              </a:lnSpc>
              <a:spcAft>
                <a:spcPts val="800"/>
              </a:spcAft>
            </a:pPr>
            <a:r>
              <a:rPr lang="lv-LV" sz="1400" dirty="0" err="1">
                <a:latin typeface="Calibri" panose="020F0502020204030204" pitchFamily="34" charset="0"/>
                <a:ea typeface="Calibri" panose="020F0502020204030204" pitchFamily="34" charset="0"/>
                <a:cs typeface="Calibri" panose="020F0502020204030204" pitchFamily="34" charset="0"/>
              </a:rPr>
              <a:t>Bakker</a:t>
            </a:r>
            <a:r>
              <a:rPr lang="lv-LV" sz="1400" dirty="0">
                <a:latin typeface="Calibri" panose="020F0502020204030204" pitchFamily="34" charset="0"/>
                <a:ea typeface="Calibri" panose="020F0502020204030204" pitchFamily="34" charset="0"/>
                <a:cs typeface="Calibri" panose="020F0502020204030204" pitchFamily="34" charset="0"/>
              </a:rPr>
              <a:t>, D., </a:t>
            </a:r>
            <a:r>
              <a:rPr lang="lv-LV" sz="1400" dirty="0" err="1">
                <a:latin typeface="Calibri" panose="020F0502020204030204" pitchFamily="34" charset="0"/>
                <a:ea typeface="Calibri" panose="020F0502020204030204" pitchFamily="34" charset="0"/>
                <a:cs typeface="Calibri" panose="020F0502020204030204" pitchFamily="34" charset="0"/>
              </a:rPr>
              <a:t>Kazantzis</a:t>
            </a:r>
            <a:r>
              <a:rPr lang="lv-LV" sz="1400" dirty="0">
                <a:latin typeface="Calibri" panose="020F0502020204030204" pitchFamily="34" charset="0"/>
                <a:ea typeface="Calibri" panose="020F0502020204030204" pitchFamily="34" charset="0"/>
                <a:cs typeface="Calibri" panose="020F0502020204030204" pitchFamily="34" charset="0"/>
              </a:rPr>
              <a:t>, N., </a:t>
            </a:r>
            <a:r>
              <a:rPr lang="lv-LV" sz="1400" dirty="0" err="1">
                <a:latin typeface="Calibri" panose="020F0502020204030204" pitchFamily="34" charset="0"/>
                <a:ea typeface="Calibri" panose="020F0502020204030204" pitchFamily="34" charset="0"/>
                <a:cs typeface="Calibri" panose="020F0502020204030204" pitchFamily="34" charset="0"/>
              </a:rPr>
              <a:t>Rickwood</a:t>
            </a:r>
            <a:r>
              <a:rPr lang="lv-LV" sz="1400" dirty="0">
                <a:latin typeface="Calibri" panose="020F0502020204030204" pitchFamily="34" charset="0"/>
                <a:ea typeface="Calibri" panose="020F0502020204030204" pitchFamily="34" charset="0"/>
                <a:cs typeface="Calibri" panose="020F0502020204030204" pitchFamily="34" charset="0"/>
              </a:rPr>
              <a:t>, D., &amp; </a:t>
            </a:r>
            <a:r>
              <a:rPr lang="lv-LV" sz="1400" dirty="0" err="1">
                <a:latin typeface="Calibri" panose="020F0502020204030204" pitchFamily="34" charset="0"/>
                <a:ea typeface="Calibri" panose="020F0502020204030204" pitchFamily="34" charset="0"/>
                <a:cs typeface="Calibri" panose="020F0502020204030204" pitchFamily="34" charset="0"/>
              </a:rPr>
              <a:t>Rickard</a:t>
            </a:r>
            <a:r>
              <a:rPr lang="lv-LV" sz="1400" dirty="0">
                <a:latin typeface="Calibri" panose="020F0502020204030204" pitchFamily="34" charset="0"/>
                <a:ea typeface="Calibri" panose="020F0502020204030204" pitchFamily="34" charset="0"/>
                <a:cs typeface="Calibri" panose="020F0502020204030204" pitchFamily="34" charset="0"/>
              </a:rPr>
              <a:t>, N. (2016). </a:t>
            </a:r>
            <a:r>
              <a:rPr lang="lv-LV" sz="1400" dirty="0" err="1">
                <a:latin typeface="Calibri" panose="020F0502020204030204" pitchFamily="34" charset="0"/>
                <a:ea typeface="Calibri" panose="020F0502020204030204" pitchFamily="34" charset="0"/>
                <a:cs typeface="Calibri" panose="020F0502020204030204" pitchFamily="34" charset="0"/>
              </a:rPr>
              <a:t>Mental</a:t>
            </a:r>
            <a:r>
              <a:rPr lang="lv-LV" sz="1400" dirty="0">
                <a:latin typeface="Calibri" panose="020F0502020204030204" pitchFamily="34" charset="0"/>
                <a:ea typeface="Calibri" panose="020F0502020204030204" pitchFamily="34" charset="0"/>
                <a:cs typeface="Calibri" panose="020F0502020204030204" pitchFamily="34" charset="0"/>
              </a:rPr>
              <a:t> Health </a:t>
            </a:r>
            <a:r>
              <a:rPr lang="lv-LV" sz="1400" dirty="0" err="1">
                <a:latin typeface="Calibri" panose="020F0502020204030204" pitchFamily="34" charset="0"/>
                <a:ea typeface="Calibri" panose="020F0502020204030204" pitchFamily="34" charset="0"/>
                <a:cs typeface="Calibri" panose="020F0502020204030204" pitchFamily="34" charset="0"/>
              </a:rPr>
              <a:t>Smartphone</a:t>
            </a:r>
            <a:r>
              <a:rPr lang="lv-LV" sz="1400" dirty="0">
                <a:latin typeface="Calibri" panose="020F0502020204030204" pitchFamily="34" charset="0"/>
                <a:ea typeface="Calibri" panose="020F0502020204030204" pitchFamily="34" charset="0"/>
                <a:cs typeface="Calibri" panose="020F0502020204030204" pitchFamily="34" charset="0"/>
              </a:rPr>
              <a:t> </a:t>
            </a:r>
            <a:r>
              <a:rPr lang="lv-LV" sz="1400" dirty="0" err="1">
                <a:latin typeface="Calibri" panose="020F0502020204030204" pitchFamily="34" charset="0"/>
                <a:ea typeface="Calibri" panose="020F0502020204030204" pitchFamily="34" charset="0"/>
                <a:cs typeface="Calibri" panose="020F0502020204030204" pitchFamily="34" charset="0"/>
              </a:rPr>
              <a:t>Apps</a:t>
            </a:r>
            <a:r>
              <a:rPr lang="lv-LV" sz="1400" dirty="0">
                <a:latin typeface="Calibri" panose="020F0502020204030204" pitchFamily="34" charset="0"/>
                <a:ea typeface="Calibri" panose="020F0502020204030204" pitchFamily="34" charset="0"/>
                <a:cs typeface="Calibri" panose="020F0502020204030204" pitchFamily="34" charset="0"/>
              </a:rPr>
              <a:t>: </a:t>
            </a:r>
            <a:r>
              <a:rPr lang="lv-LV" sz="1400" dirty="0" err="1">
                <a:latin typeface="Calibri" panose="020F0502020204030204" pitchFamily="34" charset="0"/>
                <a:ea typeface="Calibri" panose="020F0502020204030204" pitchFamily="34" charset="0"/>
                <a:cs typeface="Calibri" panose="020F0502020204030204" pitchFamily="34" charset="0"/>
              </a:rPr>
              <a:t>Review</a:t>
            </a:r>
            <a:r>
              <a:rPr lang="lv-LV" sz="1400" dirty="0">
                <a:latin typeface="Calibri" panose="020F0502020204030204" pitchFamily="34" charset="0"/>
                <a:ea typeface="Calibri" panose="020F0502020204030204" pitchFamily="34" charset="0"/>
                <a:cs typeface="Calibri" panose="020F0502020204030204" pitchFamily="34" charset="0"/>
              </a:rPr>
              <a:t> </a:t>
            </a:r>
            <a:r>
              <a:rPr lang="lv-LV" sz="1400" dirty="0" err="1">
                <a:latin typeface="Calibri" panose="020F0502020204030204" pitchFamily="34" charset="0"/>
                <a:ea typeface="Calibri" panose="020F0502020204030204" pitchFamily="34" charset="0"/>
                <a:cs typeface="Calibri" panose="020F0502020204030204" pitchFamily="34" charset="0"/>
              </a:rPr>
              <a:t>and</a:t>
            </a:r>
            <a:r>
              <a:rPr lang="lv-LV" sz="1400" dirty="0">
                <a:latin typeface="Calibri" panose="020F0502020204030204" pitchFamily="34" charset="0"/>
                <a:ea typeface="Calibri" panose="020F0502020204030204" pitchFamily="34" charset="0"/>
                <a:cs typeface="Calibri" panose="020F0502020204030204" pitchFamily="34" charset="0"/>
              </a:rPr>
              <a:t> </a:t>
            </a:r>
            <a:r>
              <a:rPr lang="lv-LV" sz="1400" dirty="0" err="1">
                <a:latin typeface="Calibri" panose="020F0502020204030204" pitchFamily="34" charset="0"/>
                <a:ea typeface="Calibri" panose="020F0502020204030204" pitchFamily="34" charset="0"/>
                <a:cs typeface="Calibri" panose="020F0502020204030204" pitchFamily="34" charset="0"/>
              </a:rPr>
              <a:t>Evidence-Based</a:t>
            </a:r>
            <a:r>
              <a:rPr lang="lv-LV" sz="1400" dirty="0">
                <a:latin typeface="Calibri" panose="020F0502020204030204" pitchFamily="34" charset="0"/>
                <a:ea typeface="Calibri" panose="020F0502020204030204" pitchFamily="34" charset="0"/>
                <a:cs typeface="Calibri" panose="020F0502020204030204" pitchFamily="34" charset="0"/>
              </a:rPr>
              <a:t> </a:t>
            </a:r>
            <a:r>
              <a:rPr lang="lv-LV" sz="1400" dirty="0" err="1">
                <a:latin typeface="Calibri" panose="020F0502020204030204" pitchFamily="34" charset="0"/>
                <a:ea typeface="Calibri" panose="020F0502020204030204" pitchFamily="34" charset="0"/>
                <a:cs typeface="Calibri" panose="020F0502020204030204" pitchFamily="34" charset="0"/>
              </a:rPr>
              <a:t>Recommendations</a:t>
            </a:r>
            <a:r>
              <a:rPr lang="lv-LV" sz="1400" dirty="0">
                <a:latin typeface="Calibri" panose="020F0502020204030204" pitchFamily="34" charset="0"/>
                <a:ea typeface="Calibri" panose="020F0502020204030204" pitchFamily="34" charset="0"/>
                <a:cs typeface="Calibri" panose="020F0502020204030204" pitchFamily="34" charset="0"/>
              </a:rPr>
              <a:t> </a:t>
            </a:r>
            <a:r>
              <a:rPr lang="lv-LV" sz="1400" dirty="0" err="1">
                <a:latin typeface="Calibri" panose="020F0502020204030204" pitchFamily="34" charset="0"/>
                <a:ea typeface="Calibri" panose="020F0502020204030204" pitchFamily="34" charset="0"/>
                <a:cs typeface="Calibri" panose="020F0502020204030204" pitchFamily="34" charset="0"/>
              </a:rPr>
              <a:t>for</a:t>
            </a:r>
            <a:r>
              <a:rPr lang="lv-LV" sz="1400" dirty="0">
                <a:latin typeface="Calibri" panose="020F0502020204030204" pitchFamily="34" charset="0"/>
                <a:ea typeface="Calibri" panose="020F0502020204030204" pitchFamily="34" charset="0"/>
                <a:cs typeface="Calibri" panose="020F0502020204030204" pitchFamily="34" charset="0"/>
              </a:rPr>
              <a:t> </a:t>
            </a:r>
            <a:r>
              <a:rPr lang="lv-LV" sz="1400" dirty="0" err="1">
                <a:latin typeface="Calibri" panose="020F0502020204030204" pitchFamily="34" charset="0"/>
                <a:ea typeface="Calibri" panose="020F0502020204030204" pitchFamily="34" charset="0"/>
                <a:cs typeface="Calibri" panose="020F0502020204030204" pitchFamily="34" charset="0"/>
              </a:rPr>
              <a:t>Future</a:t>
            </a:r>
            <a:r>
              <a:rPr lang="lv-LV" sz="1400" dirty="0">
                <a:latin typeface="Calibri" panose="020F0502020204030204" pitchFamily="34" charset="0"/>
                <a:ea typeface="Calibri" panose="020F0502020204030204" pitchFamily="34" charset="0"/>
                <a:cs typeface="Calibri" panose="020F0502020204030204" pitchFamily="34" charset="0"/>
              </a:rPr>
              <a:t> </a:t>
            </a:r>
            <a:r>
              <a:rPr lang="lv-LV" sz="1400" dirty="0" err="1">
                <a:latin typeface="Calibri" panose="020F0502020204030204" pitchFamily="34" charset="0"/>
                <a:ea typeface="Calibri" panose="020F0502020204030204" pitchFamily="34" charset="0"/>
                <a:cs typeface="Calibri" panose="020F0502020204030204" pitchFamily="34" charset="0"/>
              </a:rPr>
              <a:t>Developments</a:t>
            </a:r>
            <a:r>
              <a:rPr lang="lv-LV" sz="1400" dirty="0">
                <a:latin typeface="Calibri" panose="020F0502020204030204" pitchFamily="34" charset="0"/>
                <a:ea typeface="Calibri" panose="020F0502020204030204" pitchFamily="34" charset="0"/>
                <a:cs typeface="Calibri" panose="020F0502020204030204" pitchFamily="34" charset="0"/>
              </a:rPr>
              <a:t>. JMIR </a:t>
            </a:r>
            <a:r>
              <a:rPr lang="lv-LV" sz="1400" dirty="0" err="1">
                <a:latin typeface="Calibri" panose="020F0502020204030204" pitchFamily="34" charset="0"/>
                <a:ea typeface="Calibri" panose="020F0502020204030204" pitchFamily="34" charset="0"/>
                <a:cs typeface="Calibri" panose="020F0502020204030204" pitchFamily="34" charset="0"/>
              </a:rPr>
              <a:t>Mental</a:t>
            </a:r>
            <a:r>
              <a:rPr lang="lv-LV" sz="1400" dirty="0">
                <a:latin typeface="Calibri" panose="020F0502020204030204" pitchFamily="34" charset="0"/>
                <a:ea typeface="Calibri" panose="020F0502020204030204" pitchFamily="34" charset="0"/>
                <a:cs typeface="Calibri" panose="020F0502020204030204" pitchFamily="34" charset="0"/>
              </a:rPr>
              <a:t> Health, 3(1), E7.</a:t>
            </a:r>
            <a:endParaRPr lang="lv-LV" sz="1400" dirty="0">
              <a:latin typeface="Calibri" panose="020F0502020204030204" pitchFamily="34" charset="0"/>
              <a:ea typeface="Times New Roman" panose="02020603050405020304" pitchFamily="18" charset="0"/>
              <a:cs typeface="Calibri" panose="020F0502020204030204" pitchFamily="34" charset="0"/>
            </a:endParaRPr>
          </a:p>
          <a:p>
            <a:pPr lvl="1" indent="-457200">
              <a:lnSpc>
                <a:spcPct val="150000"/>
              </a:lnSpc>
              <a:spcAft>
                <a:spcPts val="800"/>
              </a:spcAft>
            </a:pPr>
            <a:r>
              <a:rPr lang="lv-LV" sz="1400" dirty="0" err="1">
                <a:effectLst/>
                <a:latin typeface="Calibri" panose="020F0502020204030204" pitchFamily="34" charset="0"/>
                <a:ea typeface="Times New Roman" panose="02020603050405020304" pitchFamily="18" charset="0"/>
                <a:cs typeface="Calibri" panose="020F0502020204030204" pitchFamily="34" charset="0"/>
              </a:rPr>
              <a:t>Ebert</a:t>
            </a:r>
            <a:r>
              <a:rPr lang="lv-LV" sz="1400" dirty="0">
                <a:effectLst/>
                <a:latin typeface="Calibri" panose="020F0502020204030204" pitchFamily="34" charset="0"/>
                <a:ea typeface="Times New Roman" panose="02020603050405020304" pitchFamily="18" charset="0"/>
                <a:cs typeface="Calibri" panose="020F0502020204030204" pitchFamily="34" charset="0"/>
              </a:rPr>
              <a:t>, D. D.,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Van</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Daele</a:t>
            </a:r>
            <a:r>
              <a:rPr lang="lv-LV" sz="1400" dirty="0">
                <a:effectLst/>
                <a:latin typeface="Calibri" panose="020F0502020204030204" pitchFamily="34" charset="0"/>
                <a:ea typeface="Times New Roman" panose="02020603050405020304" pitchFamily="18" charset="0"/>
                <a:cs typeface="Calibri" panose="020F0502020204030204" pitchFamily="34" charset="0"/>
              </a:rPr>
              <a:t>, 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Nordgreen</a:t>
            </a:r>
            <a:r>
              <a:rPr lang="lv-LV" sz="1400" dirty="0">
                <a:effectLst/>
                <a:latin typeface="Calibri" panose="020F0502020204030204" pitchFamily="34" charset="0"/>
                <a:ea typeface="Times New Roman" panose="02020603050405020304" pitchFamily="18" charset="0"/>
                <a:cs typeface="Calibri" panose="020F0502020204030204" pitchFamily="34" charset="0"/>
              </a:rPr>
              <a:t>, 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Karekla</a:t>
            </a:r>
            <a:r>
              <a:rPr lang="lv-LV" sz="1400" dirty="0">
                <a:effectLst/>
                <a:latin typeface="Calibri" panose="020F0502020204030204" pitchFamily="34" charset="0"/>
                <a:ea typeface="Times New Roman" panose="02020603050405020304" pitchFamily="18" charset="0"/>
                <a:cs typeface="Calibri" panose="020F0502020204030204" pitchFamily="34" charset="0"/>
              </a:rPr>
              <a:t>, M.,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Compare</a:t>
            </a:r>
            <a:r>
              <a:rPr lang="lv-LV" sz="1400" dirty="0">
                <a:effectLst/>
                <a:latin typeface="Calibri" panose="020F0502020204030204" pitchFamily="34" charset="0"/>
                <a:ea typeface="Times New Roman" panose="02020603050405020304" pitchFamily="18" charset="0"/>
                <a:cs typeface="Calibri" panose="020F0502020204030204" pitchFamily="34" charset="0"/>
              </a:rPr>
              <a:t>, A.,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Zarbo</a:t>
            </a:r>
            <a:r>
              <a:rPr lang="lv-LV" sz="1400" dirty="0">
                <a:effectLst/>
                <a:latin typeface="Calibri" panose="020F0502020204030204" pitchFamily="34" charset="0"/>
                <a:ea typeface="Times New Roman" panose="02020603050405020304" pitchFamily="18" charset="0"/>
                <a:cs typeface="Calibri" panose="020F0502020204030204" pitchFamily="34" charset="0"/>
              </a:rPr>
              <a:t>, C.,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Baumeister</a:t>
            </a:r>
            <a:r>
              <a:rPr lang="lv-LV" sz="1400" dirty="0">
                <a:effectLst/>
                <a:latin typeface="Calibri" panose="020F0502020204030204" pitchFamily="34" charset="0"/>
                <a:ea typeface="Times New Roman" panose="02020603050405020304" pitchFamily="18" charset="0"/>
                <a:cs typeface="Calibri" panose="020F0502020204030204" pitchFamily="34" charset="0"/>
              </a:rPr>
              <a:t>, H. (2018). Internet-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and</a:t>
            </a:r>
            <a:r>
              <a:rPr lang="lv-LV" sz="1400" dirty="0">
                <a:effectLst/>
                <a:latin typeface="Calibri" panose="020F0502020204030204" pitchFamily="34" charset="0"/>
                <a:ea typeface="Times New Roman" panose="02020603050405020304" pitchFamily="18" charset="0"/>
                <a:cs typeface="Calibri" panose="020F0502020204030204" pitchFamily="34" charset="0"/>
              </a:rPr>
              <a:t> Mobile-</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Based</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Psychological</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Interventions</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Applications</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Efficacy</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and</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Potential</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for</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Improving</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Mental</a:t>
            </a:r>
            <a:r>
              <a:rPr lang="lv-LV" sz="1400" dirty="0">
                <a:effectLst/>
                <a:latin typeface="Calibri" panose="020F0502020204030204" pitchFamily="34" charset="0"/>
                <a:ea typeface="Times New Roman" panose="02020603050405020304" pitchFamily="18" charset="0"/>
                <a:cs typeface="Calibri" panose="020F0502020204030204" pitchFamily="34" charset="0"/>
              </a:rPr>
              <a:t> Health: A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Report</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of</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the</a:t>
            </a:r>
            <a:r>
              <a:rPr lang="lv-LV" sz="1400" dirty="0">
                <a:effectLst/>
                <a:latin typeface="Calibri" panose="020F0502020204030204" pitchFamily="34" charset="0"/>
                <a:ea typeface="Times New Roman" panose="02020603050405020304" pitchFamily="18" charset="0"/>
                <a:cs typeface="Calibri" panose="020F0502020204030204" pitchFamily="34" charset="0"/>
              </a:rPr>
              <a:t> EFPA E-Health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Taskforce</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i="1" dirty="0" err="1">
                <a:effectLst/>
                <a:latin typeface="Calibri" panose="020F0502020204030204" pitchFamily="34" charset="0"/>
                <a:ea typeface="Times New Roman" panose="02020603050405020304" pitchFamily="18" charset="0"/>
                <a:cs typeface="Calibri" panose="020F0502020204030204" pitchFamily="34" charset="0"/>
              </a:rPr>
              <a:t>European</a:t>
            </a:r>
            <a:r>
              <a:rPr lang="lv-LV" sz="1400" i="1" dirty="0">
                <a:effectLst/>
                <a:latin typeface="Calibri" panose="020F0502020204030204" pitchFamily="34" charset="0"/>
                <a:ea typeface="Times New Roman" panose="02020603050405020304" pitchFamily="18" charset="0"/>
                <a:cs typeface="Calibri" panose="020F0502020204030204" pitchFamily="34" charset="0"/>
              </a:rPr>
              <a:t> </a:t>
            </a:r>
            <a:r>
              <a:rPr lang="lv-LV" sz="1400" i="1" dirty="0" err="1">
                <a:effectLst/>
                <a:latin typeface="Calibri" panose="020F0502020204030204" pitchFamily="34" charset="0"/>
                <a:ea typeface="Times New Roman" panose="02020603050405020304" pitchFamily="18" charset="0"/>
                <a:cs typeface="Calibri" panose="020F0502020204030204" pitchFamily="34" charset="0"/>
              </a:rPr>
              <a:t>psychologist</a:t>
            </a:r>
            <a:r>
              <a:rPr lang="lv-LV" sz="1400" i="1" dirty="0">
                <a:effectLst/>
                <a:latin typeface="Calibri" panose="020F0502020204030204" pitchFamily="34" charset="0"/>
                <a:ea typeface="Times New Roman" panose="02020603050405020304" pitchFamily="18" charset="0"/>
                <a:cs typeface="Calibri" panose="020F0502020204030204" pitchFamily="34" charset="0"/>
              </a:rPr>
              <a:t>, 23</a:t>
            </a:r>
            <a:r>
              <a:rPr lang="lv-LV" sz="1400" dirty="0">
                <a:effectLst/>
                <a:latin typeface="Calibri" panose="020F0502020204030204" pitchFamily="34" charset="0"/>
                <a:ea typeface="Times New Roman" panose="02020603050405020304" pitchFamily="18" charset="0"/>
                <a:cs typeface="Calibri" panose="020F0502020204030204" pitchFamily="34" charset="0"/>
              </a:rPr>
              <a:t>(2), 167-187. doi:10.1027/1016-9040/a000318</a:t>
            </a:r>
          </a:p>
          <a:p>
            <a:pPr lvl="1" indent="-457200">
              <a:lnSpc>
                <a:spcPct val="150000"/>
              </a:lnSpc>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Eisenstadt, M., Liverpool, S., </a:t>
            </a:r>
            <a:r>
              <a:rPr lang="en-US" sz="1400" dirty="0" err="1">
                <a:effectLst/>
                <a:latin typeface="Calibri" panose="020F0502020204030204" pitchFamily="34" charset="0"/>
                <a:ea typeface="Calibri" panose="020F0502020204030204" pitchFamily="34" charset="0"/>
                <a:cs typeface="Calibri" panose="020F0502020204030204" pitchFamily="34" charset="0"/>
              </a:rPr>
              <a:t>Infanti</a:t>
            </a:r>
            <a:r>
              <a:rPr lang="en-US" sz="1400" dirty="0">
                <a:effectLst/>
                <a:latin typeface="Calibri" panose="020F0502020204030204" pitchFamily="34" charset="0"/>
                <a:ea typeface="Calibri" panose="020F0502020204030204" pitchFamily="34" charset="0"/>
                <a:cs typeface="Calibri" panose="020F0502020204030204" pitchFamily="34" charset="0"/>
              </a:rPr>
              <a:t>, E., </a:t>
            </a:r>
            <a:r>
              <a:rPr lang="en-US" sz="1400" dirty="0" err="1">
                <a:effectLst/>
                <a:latin typeface="Calibri" panose="020F0502020204030204" pitchFamily="34" charset="0"/>
                <a:ea typeface="Calibri" panose="020F0502020204030204" pitchFamily="34" charset="0"/>
                <a:cs typeface="Calibri" panose="020F0502020204030204" pitchFamily="34" charset="0"/>
              </a:rPr>
              <a:t>Ciuvat</a:t>
            </a:r>
            <a:r>
              <a:rPr lang="en-US" sz="1400" dirty="0">
                <a:effectLst/>
                <a:latin typeface="Calibri" panose="020F0502020204030204" pitchFamily="34" charset="0"/>
                <a:ea typeface="Calibri" panose="020F0502020204030204" pitchFamily="34" charset="0"/>
                <a:cs typeface="Calibri" panose="020F0502020204030204" pitchFamily="34" charset="0"/>
              </a:rPr>
              <a:t>, R. M., &amp; Carlsson, C. (2021). Mobile Apps That Promote Emotion Regulation, Positive Mental Health, and Well-being in the General Population: Systematic Review and Meta-analysis. </a:t>
            </a:r>
            <a:r>
              <a:rPr lang="en-US" sz="1400" i="1" dirty="0">
                <a:effectLst/>
                <a:latin typeface="Calibri" panose="020F0502020204030204" pitchFamily="34" charset="0"/>
                <a:ea typeface="Calibri" panose="020F0502020204030204" pitchFamily="34" charset="0"/>
                <a:cs typeface="Calibri" panose="020F0502020204030204" pitchFamily="34" charset="0"/>
              </a:rPr>
              <a:t>JMIR mental health</a:t>
            </a: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i="1" dirty="0">
                <a:effectLst/>
                <a:latin typeface="Calibri" panose="020F0502020204030204" pitchFamily="34" charset="0"/>
                <a:ea typeface="Calibri" panose="020F0502020204030204" pitchFamily="34" charset="0"/>
                <a:cs typeface="Calibri" panose="020F0502020204030204" pitchFamily="34" charset="0"/>
              </a:rPr>
              <a:t> 8</a:t>
            </a:r>
            <a:r>
              <a:rPr lang="en-US" sz="1400" dirty="0">
                <a:effectLst/>
                <a:latin typeface="Calibri" panose="020F0502020204030204" pitchFamily="34" charset="0"/>
                <a:ea typeface="Calibri" panose="020F0502020204030204" pitchFamily="34" charset="0"/>
                <a:cs typeface="Calibri" panose="020F0502020204030204" pitchFamily="34" charset="0"/>
              </a:rPr>
              <a:t>(11), e31170.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https://doi.org/10.2196/31170</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lv-LV" sz="1400" dirty="0">
              <a:effectLst/>
              <a:latin typeface="Calibri" panose="020F0502020204030204" pitchFamily="34" charset="0"/>
              <a:ea typeface="Calibri" panose="020F0502020204030204" pitchFamily="34" charset="0"/>
              <a:cs typeface="Calibri" panose="020F0502020204030204" pitchFamily="34" charset="0"/>
            </a:endParaRPr>
          </a:p>
          <a:p>
            <a:pPr lvl="1" indent="-457200">
              <a:lnSpc>
                <a:spcPct val="150000"/>
              </a:lnSpc>
              <a:spcAft>
                <a:spcPts val="800"/>
              </a:spcAft>
            </a:pPr>
            <a:r>
              <a:rPr lang="lv-LV" sz="1400" dirty="0" err="1">
                <a:effectLst/>
                <a:latin typeface="Calibri" panose="020F0502020204030204" pitchFamily="34" charset="0"/>
                <a:ea typeface="Times New Roman" panose="02020603050405020304" pitchFamily="18" charset="0"/>
                <a:cs typeface="Calibri" panose="020F0502020204030204" pitchFamily="34" charset="0"/>
              </a:rPr>
              <a:t>Gratz</a:t>
            </a:r>
            <a:r>
              <a:rPr lang="lv-LV" sz="1400" dirty="0">
                <a:effectLst/>
                <a:latin typeface="Calibri" panose="020F0502020204030204" pitchFamily="34" charset="0"/>
                <a:ea typeface="Times New Roman" panose="02020603050405020304" pitchFamily="18" charset="0"/>
                <a:cs typeface="Calibri" panose="020F0502020204030204" pitchFamily="34" charset="0"/>
              </a:rPr>
              <a:t>, K. L., &amp;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Roemer</a:t>
            </a:r>
            <a:r>
              <a:rPr lang="lv-LV" sz="1400" dirty="0">
                <a:effectLst/>
                <a:latin typeface="Calibri" panose="020F0502020204030204" pitchFamily="34" charset="0"/>
                <a:ea typeface="Times New Roman" panose="02020603050405020304" pitchFamily="18" charset="0"/>
                <a:cs typeface="Calibri" panose="020F0502020204030204" pitchFamily="34" charset="0"/>
              </a:rPr>
              <a:t>, L. (2004).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Multidimensional</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Assessment</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of</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Emotion</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Regulation</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and</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Dysregulation</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Development</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Factor</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Structure</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and</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Initial</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Validation</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of</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the</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Difficulties</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in</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Emotion</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Regulation</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dirty="0" err="1">
                <a:effectLst/>
                <a:latin typeface="Calibri" panose="020F0502020204030204" pitchFamily="34" charset="0"/>
                <a:ea typeface="Times New Roman" panose="02020603050405020304" pitchFamily="18" charset="0"/>
                <a:cs typeface="Calibri" panose="020F0502020204030204" pitchFamily="34" charset="0"/>
              </a:rPr>
              <a:t>Scale</a:t>
            </a:r>
            <a:r>
              <a:rPr lang="lv-LV" sz="1400" dirty="0">
                <a:effectLst/>
                <a:latin typeface="Calibri" panose="020F0502020204030204" pitchFamily="34" charset="0"/>
                <a:ea typeface="Times New Roman" panose="02020603050405020304" pitchFamily="18" charset="0"/>
                <a:cs typeface="Calibri" panose="020F0502020204030204" pitchFamily="34" charset="0"/>
              </a:rPr>
              <a:t>. </a:t>
            </a:r>
            <a:r>
              <a:rPr lang="lv-LV" sz="1400" i="1" dirty="0" err="1">
                <a:effectLst/>
                <a:latin typeface="Calibri" panose="020F0502020204030204" pitchFamily="34" charset="0"/>
                <a:ea typeface="Times New Roman" panose="02020603050405020304" pitchFamily="18" charset="0"/>
                <a:cs typeface="Calibri" panose="020F0502020204030204" pitchFamily="34" charset="0"/>
              </a:rPr>
              <a:t>Journal</a:t>
            </a:r>
            <a:r>
              <a:rPr lang="lv-LV" sz="1400" i="1" dirty="0">
                <a:effectLst/>
                <a:latin typeface="Calibri" panose="020F0502020204030204" pitchFamily="34" charset="0"/>
                <a:ea typeface="Times New Roman" panose="02020603050405020304" pitchFamily="18" charset="0"/>
                <a:cs typeface="Calibri" panose="020F0502020204030204" pitchFamily="34" charset="0"/>
              </a:rPr>
              <a:t> </a:t>
            </a:r>
            <a:r>
              <a:rPr lang="lv-LV" sz="1400" i="1" dirty="0" err="1">
                <a:effectLst/>
                <a:latin typeface="Calibri" panose="020F0502020204030204" pitchFamily="34" charset="0"/>
                <a:ea typeface="Times New Roman" panose="02020603050405020304" pitchFamily="18" charset="0"/>
                <a:cs typeface="Calibri" panose="020F0502020204030204" pitchFamily="34" charset="0"/>
              </a:rPr>
              <a:t>of</a:t>
            </a:r>
            <a:r>
              <a:rPr lang="lv-LV" sz="1400" i="1" dirty="0">
                <a:effectLst/>
                <a:latin typeface="Calibri" panose="020F0502020204030204" pitchFamily="34" charset="0"/>
                <a:ea typeface="Times New Roman" panose="02020603050405020304" pitchFamily="18" charset="0"/>
                <a:cs typeface="Calibri" panose="020F0502020204030204" pitchFamily="34" charset="0"/>
              </a:rPr>
              <a:t> </a:t>
            </a:r>
            <a:r>
              <a:rPr lang="lv-LV" sz="1400" i="1" dirty="0" err="1">
                <a:effectLst/>
                <a:latin typeface="Calibri" panose="020F0502020204030204" pitchFamily="34" charset="0"/>
                <a:ea typeface="Times New Roman" panose="02020603050405020304" pitchFamily="18" charset="0"/>
                <a:cs typeface="Calibri" panose="020F0502020204030204" pitchFamily="34" charset="0"/>
              </a:rPr>
              <a:t>Psychopathology</a:t>
            </a:r>
            <a:r>
              <a:rPr lang="lv-LV" sz="1400" i="1" dirty="0">
                <a:effectLst/>
                <a:latin typeface="Calibri" panose="020F0502020204030204" pitchFamily="34" charset="0"/>
                <a:ea typeface="Times New Roman" panose="02020603050405020304" pitchFamily="18" charset="0"/>
                <a:cs typeface="Calibri" panose="020F0502020204030204" pitchFamily="34" charset="0"/>
              </a:rPr>
              <a:t> </a:t>
            </a:r>
            <a:r>
              <a:rPr lang="lv-LV" sz="1400" i="1" dirty="0" err="1">
                <a:effectLst/>
                <a:latin typeface="Calibri" panose="020F0502020204030204" pitchFamily="34" charset="0"/>
                <a:ea typeface="Times New Roman" panose="02020603050405020304" pitchFamily="18" charset="0"/>
                <a:cs typeface="Calibri" panose="020F0502020204030204" pitchFamily="34" charset="0"/>
              </a:rPr>
              <a:t>and</a:t>
            </a:r>
            <a:r>
              <a:rPr lang="lv-LV" sz="1400" i="1" dirty="0">
                <a:effectLst/>
                <a:latin typeface="Calibri" panose="020F0502020204030204" pitchFamily="34" charset="0"/>
                <a:ea typeface="Times New Roman" panose="02020603050405020304" pitchFamily="18" charset="0"/>
                <a:cs typeface="Calibri" panose="020F0502020204030204" pitchFamily="34" charset="0"/>
              </a:rPr>
              <a:t> </a:t>
            </a:r>
            <a:r>
              <a:rPr lang="lv-LV" sz="1400" i="1" dirty="0" err="1">
                <a:effectLst/>
                <a:latin typeface="Calibri" panose="020F0502020204030204" pitchFamily="34" charset="0"/>
                <a:ea typeface="Times New Roman" panose="02020603050405020304" pitchFamily="18" charset="0"/>
                <a:cs typeface="Calibri" panose="020F0502020204030204" pitchFamily="34" charset="0"/>
              </a:rPr>
              <a:t>Behavioral</a:t>
            </a:r>
            <a:r>
              <a:rPr lang="lv-LV" sz="1400" i="1" dirty="0">
                <a:effectLst/>
                <a:latin typeface="Calibri" panose="020F0502020204030204" pitchFamily="34" charset="0"/>
                <a:ea typeface="Times New Roman" panose="02020603050405020304" pitchFamily="18" charset="0"/>
                <a:cs typeface="Calibri" panose="020F0502020204030204" pitchFamily="34" charset="0"/>
              </a:rPr>
              <a:t> </a:t>
            </a:r>
            <a:r>
              <a:rPr lang="lv-LV" sz="1400" i="1" dirty="0" err="1">
                <a:effectLst/>
                <a:latin typeface="Calibri" panose="020F0502020204030204" pitchFamily="34" charset="0"/>
                <a:ea typeface="Times New Roman" panose="02020603050405020304" pitchFamily="18" charset="0"/>
                <a:cs typeface="Calibri" panose="020F0502020204030204" pitchFamily="34" charset="0"/>
              </a:rPr>
              <a:t>Assessment</a:t>
            </a:r>
            <a:r>
              <a:rPr lang="lv-LV" sz="1400" i="1" dirty="0">
                <a:effectLst/>
                <a:latin typeface="Calibri" panose="020F0502020204030204" pitchFamily="34" charset="0"/>
                <a:ea typeface="Times New Roman" panose="02020603050405020304" pitchFamily="18" charset="0"/>
                <a:cs typeface="Calibri" panose="020F0502020204030204" pitchFamily="34" charset="0"/>
              </a:rPr>
              <a:t>, 26</a:t>
            </a:r>
            <a:r>
              <a:rPr lang="lv-LV" sz="1400" dirty="0">
                <a:effectLst/>
                <a:latin typeface="Calibri" panose="020F0502020204030204" pitchFamily="34" charset="0"/>
                <a:ea typeface="Times New Roman" panose="02020603050405020304" pitchFamily="18" charset="0"/>
                <a:cs typeface="Calibri" panose="020F0502020204030204" pitchFamily="34" charset="0"/>
              </a:rPr>
              <a:t>(1), 41-54. doi:10.1023/B:JOBA.0000007455.08539.94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22174" y="901838"/>
            <a:ext cx="10515600" cy="1325563"/>
          </a:xfrm>
        </p:spPr>
        <p:txBody>
          <a:bodyPr/>
          <a:lstStyle/>
          <a:p>
            <a:r>
              <a:rPr lang="lv-LV" dirty="0">
                <a:latin typeface="+mn-ea"/>
                <a:cs typeface="+mn-ea"/>
              </a:rPr>
              <a:t>Paldies par uzmanību!</a:t>
            </a:r>
          </a:p>
        </p:txBody>
      </p:sp>
      <p:pic>
        <p:nvPicPr>
          <p:cNvPr id="4" name="Satura vietturis 3" descr="Attēls, kurā ir teksts, klipkopa, vektorgrafik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217" y="3081531"/>
            <a:ext cx="10634870" cy="34113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838200" y="334296"/>
            <a:ext cx="10515600" cy="6344981"/>
          </a:xfrm>
        </p:spPr>
        <p:txBody>
          <a:bodyPr>
            <a:normAutofit/>
          </a:bodyPr>
          <a:lstStyle/>
          <a:p>
            <a:pPr marL="0" indent="0">
              <a:lnSpc>
                <a:spcPct val="170000"/>
              </a:lnSpc>
              <a:buNone/>
            </a:pPr>
            <a:endParaRPr lang="lv-LV" dirty="0">
              <a:solidFill>
                <a:schemeClr val="accent6">
                  <a:lumMod val="50000"/>
                </a:schemeClr>
              </a:solidFill>
            </a:endParaRPr>
          </a:p>
          <a:p>
            <a:pPr marL="0" indent="0">
              <a:lnSpc>
                <a:spcPct val="170000"/>
              </a:lnSpc>
              <a:buNone/>
            </a:pPr>
            <a:endParaRPr lang="lv-LV" sz="2600" dirty="0">
              <a:solidFill>
                <a:schemeClr val="accent6">
                  <a:lumMod val="50000"/>
                </a:schemeClr>
              </a:solidFill>
            </a:endParaRPr>
          </a:p>
          <a:p>
            <a:pPr marL="0" indent="0">
              <a:lnSpc>
                <a:spcPct val="170000"/>
              </a:lnSpc>
              <a:buNone/>
            </a:pPr>
            <a:endParaRPr lang="lv-LV" sz="2600" dirty="0">
              <a:solidFill>
                <a:schemeClr val="accent6">
                  <a:lumMod val="50000"/>
                </a:schemeClr>
              </a:solidFill>
            </a:endParaRPr>
          </a:p>
          <a:p>
            <a:pPr marL="0" indent="0">
              <a:lnSpc>
                <a:spcPct val="170000"/>
              </a:lnSpc>
              <a:buNone/>
            </a:pPr>
            <a:endParaRPr lang="lv-LV" sz="2600" dirty="0">
              <a:solidFill>
                <a:schemeClr val="accent6">
                  <a:lumMod val="50000"/>
                </a:schemeClr>
              </a:solidFill>
            </a:endParaRPr>
          </a:p>
          <a:p>
            <a:pPr marL="0" indent="0" algn="just">
              <a:lnSpc>
                <a:spcPct val="115000"/>
              </a:lnSpc>
              <a:spcAft>
                <a:spcPts val="1000"/>
              </a:spcAft>
              <a:buNone/>
            </a:pPr>
            <a:r>
              <a:rPr lang="lv-LV" sz="1700" dirty="0">
                <a:solidFill>
                  <a:schemeClr val="accent6">
                    <a:lumMod val="50000"/>
                  </a:schemeClr>
                </a:solidFill>
                <a:ea typeface="Calibri" panose="020F0502020204030204" pitchFamily="34" charset="0"/>
                <a:cs typeface="Times New Roman" panose="02020603050405020304" pitchFamily="18" charset="0"/>
              </a:rPr>
              <a:t>            </a:t>
            </a:r>
            <a:endParaRPr lang="lv-LV" sz="1600" dirty="0">
              <a:solidFill>
                <a:schemeClr val="accent6">
                  <a:lumMod val="50000"/>
                </a:schemeClr>
              </a:solidFill>
              <a:ea typeface="Calibri" panose="020F0502020204030204" pitchFamily="34" charset="0"/>
            </a:endParaRPr>
          </a:p>
          <a:p>
            <a:pPr marL="0" indent="0" algn="just">
              <a:lnSpc>
                <a:spcPct val="115000"/>
              </a:lnSpc>
              <a:spcAft>
                <a:spcPts val="1000"/>
              </a:spcAft>
              <a:buNone/>
            </a:pPr>
            <a:endParaRPr lang="lv-LV" sz="1700" dirty="0">
              <a:solidFill>
                <a:schemeClr val="accent6">
                  <a:lumMod val="50000"/>
                </a:schemeClr>
              </a:solidFill>
              <a:effectLst/>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lv-LV" sz="1700" kern="1200" dirty="0">
                <a:solidFill>
                  <a:schemeClr val="accent6">
                    <a:lumMod val="50000"/>
                  </a:schemeClr>
                </a:solidFill>
                <a:effectLst/>
                <a:ea typeface="Calibri" panose="020F0502020204030204" pitchFamily="34" charset="0"/>
              </a:rPr>
              <a:t>   </a:t>
            </a:r>
            <a:r>
              <a:rPr lang="lv-LV" sz="1800" kern="1200" dirty="0">
                <a:solidFill>
                  <a:schemeClr val="accent6">
                    <a:lumMod val="50000"/>
                  </a:schemeClr>
                </a:solidFill>
                <a:effectLst/>
                <a:ea typeface="Calibri" panose="020F0502020204030204" pitchFamily="34" charset="0"/>
              </a:rPr>
              <a:t>    </a:t>
            </a:r>
            <a:r>
              <a:rPr lang="en-US" sz="1800" kern="1200" dirty="0" err="1">
                <a:solidFill>
                  <a:schemeClr val="tx1">
                    <a:lumMod val="95000"/>
                    <a:lumOff val="5000"/>
                  </a:schemeClr>
                </a:solidFill>
                <a:effectLst/>
                <a:ea typeface="Calibri" panose="020F0502020204030204" pitchFamily="34" charset="0"/>
              </a:rPr>
              <a:t>Latvijā</a:t>
            </a:r>
            <a:r>
              <a:rPr lang="en-US" sz="1800" kern="1200" dirty="0">
                <a:solidFill>
                  <a:schemeClr val="tx1">
                    <a:lumMod val="95000"/>
                    <a:lumOff val="5000"/>
                  </a:schemeClr>
                </a:solidFill>
                <a:effectLst/>
                <a:ea typeface="Calibri" panose="020F0502020204030204" pitchFamily="34" charset="0"/>
              </a:rPr>
              <a:t> </a:t>
            </a:r>
            <a:r>
              <a:rPr lang="en-US" sz="1800" kern="1200" dirty="0" err="1">
                <a:solidFill>
                  <a:schemeClr val="tx1">
                    <a:lumMod val="95000"/>
                    <a:lumOff val="5000"/>
                  </a:schemeClr>
                </a:solidFill>
                <a:effectLst/>
                <a:ea typeface="Calibri" panose="020F0502020204030204" pitchFamily="34" charset="0"/>
              </a:rPr>
              <a:t>līdz</a:t>
            </a:r>
            <a:r>
              <a:rPr lang="en-US" sz="1800" kern="1200" dirty="0">
                <a:solidFill>
                  <a:schemeClr val="tx1">
                    <a:lumMod val="95000"/>
                    <a:lumOff val="5000"/>
                  </a:schemeClr>
                </a:solidFill>
                <a:effectLst/>
                <a:ea typeface="Calibri" panose="020F0502020204030204" pitchFamily="34" charset="0"/>
              </a:rPr>
              <a:t> </a:t>
            </a:r>
            <a:r>
              <a:rPr lang="en-US" sz="1800" kern="1200" dirty="0" err="1">
                <a:solidFill>
                  <a:schemeClr val="tx1">
                    <a:lumMod val="95000"/>
                    <a:lumOff val="5000"/>
                  </a:schemeClr>
                </a:solidFill>
                <a:effectLst/>
                <a:ea typeface="Calibri" panose="020F0502020204030204" pitchFamily="34" charset="0"/>
              </a:rPr>
              <a:t>šim</a:t>
            </a:r>
            <a:r>
              <a:rPr lang="en-US" sz="1800" kern="1200" dirty="0">
                <a:solidFill>
                  <a:schemeClr val="tx1">
                    <a:lumMod val="95000"/>
                    <a:lumOff val="5000"/>
                  </a:schemeClr>
                </a:solidFill>
                <a:effectLst/>
                <a:ea typeface="Calibri" panose="020F0502020204030204" pitchFamily="34" charset="0"/>
              </a:rPr>
              <a:t> nav </a:t>
            </a:r>
            <a:r>
              <a:rPr lang="en-US" sz="1800" kern="1200" dirty="0" err="1">
                <a:solidFill>
                  <a:schemeClr val="tx1">
                    <a:lumMod val="95000"/>
                    <a:lumOff val="5000"/>
                  </a:schemeClr>
                </a:solidFill>
                <a:effectLst/>
                <a:ea typeface="Calibri" panose="020F0502020204030204" pitchFamily="34" charset="0"/>
              </a:rPr>
              <a:t>izstrādāta</a:t>
            </a:r>
            <a:r>
              <a:rPr lang="en-US" sz="1800" kern="1200" dirty="0">
                <a:solidFill>
                  <a:schemeClr val="tx1">
                    <a:lumMod val="95000"/>
                    <a:lumOff val="5000"/>
                  </a:schemeClr>
                </a:solidFill>
                <a:effectLst/>
                <a:ea typeface="Calibri" panose="020F0502020204030204" pitchFamily="34" charset="0"/>
              </a:rPr>
              <a:t> </a:t>
            </a:r>
            <a:r>
              <a:rPr lang="en-US" sz="1800" kern="1200" dirty="0" err="1">
                <a:solidFill>
                  <a:schemeClr val="tx1">
                    <a:lumMod val="95000"/>
                    <a:lumOff val="5000"/>
                  </a:schemeClr>
                </a:solidFill>
                <a:effectLst/>
                <a:ea typeface="Calibri" panose="020F0502020204030204" pitchFamily="34" charset="0"/>
              </a:rPr>
              <a:t>mobilās</a:t>
            </a:r>
            <a:r>
              <a:rPr lang="en-US" sz="1800" kern="1200" dirty="0">
                <a:solidFill>
                  <a:schemeClr val="tx1">
                    <a:lumMod val="95000"/>
                    <a:lumOff val="5000"/>
                  </a:schemeClr>
                </a:solidFill>
                <a:effectLst/>
                <a:ea typeface="Calibri" panose="020F0502020204030204" pitchFamily="34" charset="0"/>
              </a:rPr>
              <a:t> </a:t>
            </a:r>
            <a:r>
              <a:rPr lang="en-US" sz="1800" kern="1200" dirty="0" err="1">
                <a:solidFill>
                  <a:schemeClr val="tx1">
                    <a:lumMod val="95000"/>
                    <a:lumOff val="5000"/>
                  </a:schemeClr>
                </a:solidFill>
                <a:effectLst/>
                <a:ea typeface="Calibri" panose="020F0502020204030204" pitchFamily="34" charset="0"/>
              </a:rPr>
              <a:t>lietotnes</a:t>
            </a:r>
            <a:r>
              <a:rPr lang="en-US" sz="1800" kern="1200" dirty="0">
                <a:solidFill>
                  <a:schemeClr val="tx1">
                    <a:lumMod val="95000"/>
                    <a:lumOff val="5000"/>
                  </a:schemeClr>
                </a:solidFill>
                <a:effectLst/>
                <a:ea typeface="Calibri" panose="020F0502020204030204" pitchFamily="34" charset="0"/>
              </a:rPr>
              <a:t>  </a:t>
            </a:r>
            <a:r>
              <a:rPr lang="en-US" sz="1800" kern="1200" dirty="0" err="1">
                <a:solidFill>
                  <a:schemeClr val="tx1">
                    <a:lumMod val="95000"/>
                    <a:lumOff val="5000"/>
                  </a:schemeClr>
                </a:solidFill>
                <a:effectLst/>
                <a:ea typeface="Calibri" panose="020F0502020204030204" pitchFamily="34" charset="0"/>
              </a:rPr>
              <a:t>intervence</a:t>
            </a:r>
            <a:r>
              <a:rPr lang="en-US" sz="1800" kern="1200" dirty="0">
                <a:solidFill>
                  <a:schemeClr val="tx1">
                    <a:lumMod val="95000"/>
                    <a:lumOff val="5000"/>
                  </a:schemeClr>
                </a:solidFill>
                <a:effectLst/>
                <a:ea typeface="Calibri" panose="020F0502020204030204" pitchFamily="34" charset="0"/>
              </a:rPr>
              <a:t> </a:t>
            </a:r>
            <a:r>
              <a:rPr lang="en-US" sz="1800" kern="1200" dirty="0" err="1">
                <a:solidFill>
                  <a:schemeClr val="tx1">
                    <a:lumMod val="95000"/>
                    <a:lumOff val="5000"/>
                  </a:schemeClr>
                </a:solidFill>
                <a:effectLst/>
                <a:ea typeface="Calibri" panose="020F0502020204030204" pitchFamily="34" charset="0"/>
              </a:rPr>
              <a:t>latviešu</a:t>
            </a:r>
            <a:r>
              <a:rPr lang="en-US" sz="1800" kern="1200" dirty="0">
                <a:solidFill>
                  <a:schemeClr val="tx1">
                    <a:lumMod val="95000"/>
                    <a:lumOff val="5000"/>
                  </a:schemeClr>
                </a:solidFill>
                <a:effectLst/>
                <a:ea typeface="Calibri" panose="020F0502020204030204" pitchFamily="34" charset="0"/>
              </a:rPr>
              <a:t> </a:t>
            </a:r>
            <a:r>
              <a:rPr lang="en-US" sz="1800" kern="1200" dirty="0" err="1">
                <a:solidFill>
                  <a:schemeClr val="tx1">
                    <a:lumMod val="95000"/>
                    <a:lumOff val="5000"/>
                  </a:schemeClr>
                </a:solidFill>
                <a:effectLst/>
                <a:ea typeface="Calibri" panose="020F0502020204030204" pitchFamily="34" charset="0"/>
              </a:rPr>
              <a:t>valodā</a:t>
            </a:r>
            <a:r>
              <a:rPr lang="en-US" sz="1800" kern="1200" dirty="0">
                <a:solidFill>
                  <a:schemeClr val="tx1">
                    <a:lumMod val="95000"/>
                    <a:lumOff val="5000"/>
                  </a:schemeClr>
                </a:solidFill>
                <a:effectLst/>
                <a:ea typeface="Calibri" panose="020F0502020204030204" pitchFamily="34" charset="0"/>
              </a:rPr>
              <a:t> </a:t>
            </a:r>
            <a:r>
              <a:rPr lang="en-US" sz="1800" kern="1200" dirty="0" err="1">
                <a:solidFill>
                  <a:schemeClr val="tx1">
                    <a:lumMod val="95000"/>
                    <a:lumOff val="5000"/>
                  </a:schemeClr>
                </a:solidFill>
                <a:effectLst/>
                <a:ea typeface="Calibri" panose="020F0502020204030204" pitchFamily="34" charset="0"/>
              </a:rPr>
              <a:t>ar</a:t>
            </a:r>
            <a:r>
              <a:rPr lang="en-US" sz="1800" kern="1200" dirty="0">
                <a:solidFill>
                  <a:schemeClr val="tx1">
                    <a:lumMod val="95000"/>
                    <a:lumOff val="5000"/>
                  </a:schemeClr>
                </a:solidFill>
                <a:effectLst/>
                <a:ea typeface="Calibri" panose="020F0502020204030204" pitchFamily="34" charset="0"/>
              </a:rPr>
              <a:t> </a:t>
            </a:r>
            <a:r>
              <a:rPr lang="lv-LV" sz="1800" dirty="0">
                <a:solidFill>
                  <a:schemeClr val="tx1">
                    <a:lumMod val="95000"/>
                    <a:lumOff val="5000"/>
                  </a:schemeClr>
                </a:solidFill>
                <a:ea typeface="Calibri" panose="020F0502020204030204" pitchFamily="34" charset="0"/>
              </a:rPr>
              <a:t>mākslā balstītām metodēm </a:t>
            </a:r>
          </a:p>
          <a:p>
            <a:pPr marL="0" indent="0" algn="ctr">
              <a:lnSpc>
                <a:spcPct val="115000"/>
              </a:lnSpc>
              <a:spcAft>
                <a:spcPts val="1000"/>
              </a:spcAft>
              <a:buNone/>
            </a:pPr>
            <a:r>
              <a:rPr lang="lv-LV" sz="3200" b="1" i="1" dirty="0">
                <a:solidFill>
                  <a:schemeClr val="tx1">
                    <a:lumMod val="95000"/>
                    <a:lumOff val="5000"/>
                  </a:schemeClr>
                </a:solidFill>
                <a:effectLst/>
                <a:ea typeface="Calibri" panose="020F0502020204030204" pitchFamily="34" charset="0"/>
              </a:rPr>
              <a:t>emociju regulācijas prasmju uzlabošanai</a:t>
            </a:r>
            <a:endParaRPr lang="lv-LV" sz="3200" dirty="0">
              <a:solidFill>
                <a:schemeClr val="tx1">
                  <a:lumMod val="95000"/>
                  <a:lumOff val="5000"/>
                </a:schemeClr>
              </a:solidFill>
              <a:effectLst/>
              <a:ea typeface="Calibri" panose="020F0502020204030204" pitchFamily="34" charset="0"/>
            </a:endParaRPr>
          </a:p>
          <a:p>
            <a:pPr marL="0" indent="0" algn="ctr">
              <a:lnSpc>
                <a:spcPct val="170000"/>
              </a:lnSpc>
              <a:buNone/>
            </a:pPr>
            <a:endParaRPr lang="lv-LV" sz="1700" dirty="0">
              <a:solidFill>
                <a:schemeClr val="accent6">
                  <a:lumMod val="50000"/>
                </a:schemeClr>
              </a:solidFill>
              <a:effectLst/>
              <a:ea typeface="Calibri" panose="020F0502020204030204" pitchFamily="34" charset="0"/>
            </a:endParaRPr>
          </a:p>
          <a:p>
            <a:pPr>
              <a:lnSpc>
                <a:spcPct val="170000"/>
              </a:lnSpc>
              <a:buFont typeface="Wingdings" panose="05000000000000000000" pitchFamily="2" charset="2"/>
              <a:buChar char="q"/>
            </a:pPr>
            <a:endParaRPr lang="lv-LV" sz="1800" dirty="0">
              <a:effectLst/>
              <a:ea typeface="Calibri" panose="020F0502020204030204" pitchFamily="34" charset="0"/>
              <a:cs typeface="Times New Roman" panose="02020603050405020304" pitchFamily="18" charset="0"/>
            </a:endParaRPr>
          </a:p>
          <a:p>
            <a:pPr marL="0" indent="0">
              <a:buNone/>
            </a:pPr>
            <a:endParaRPr lang="lv-LV" sz="1800" kern="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3106993" y="3066108"/>
            <a:ext cx="4281948" cy="923330"/>
          </a:xfrm>
          <a:prstGeom prst="rect">
            <a:avLst/>
          </a:prstGeom>
          <a:noFill/>
        </p:spPr>
        <p:txBody>
          <a:bodyPr wrap="square" rtlCol="0">
            <a:spAutoFit/>
          </a:bodyPr>
          <a:lstStyle/>
          <a:p>
            <a:r>
              <a:rPr lang="lv-LV" dirty="0">
                <a:solidFill>
                  <a:schemeClr val="tx1">
                    <a:lumMod val="95000"/>
                    <a:lumOff val="5000"/>
                  </a:schemeClr>
                </a:solidFill>
                <a:ea typeface="Calibri" panose="020F0502020204030204" pitchFamily="34" charset="0"/>
                <a:cs typeface="Times New Roman" panose="02020603050405020304" pitchFamily="18" charset="0"/>
              </a:rPr>
              <a:t>Palielinājies pieprasījums pēc psiholoģiskās palīdzības, taču ne visiem šie pakalpojumi ir pieejami </a:t>
            </a:r>
            <a:r>
              <a:rPr lang="fr-FR" dirty="0">
                <a:solidFill>
                  <a:schemeClr val="tx1">
                    <a:lumMod val="95000"/>
                    <a:lumOff val="5000"/>
                  </a:schemeClr>
                </a:solidFill>
                <a:ea typeface="Calibri" panose="020F0502020204030204" pitchFamily="34" charset="0"/>
              </a:rPr>
              <a:t>(Eisenstadt et al., 2021)</a:t>
            </a:r>
            <a:endParaRPr lang="lv-LV" dirty="0">
              <a:solidFill>
                <a:schemeClr val="tx1">
                  <a:lumMod val="95000"/>
                  <a:lumOff val="5000"/>
                </a:schemeClr>
              </a:solidFill>
            </a:endParaRPr>
          </a:p>
        </p:txBody>
      </p:sp>
      <p:sp>
        <p:nvSpPr>
          <p:cNvPr id="6" name="TextBox 5"/>
          <p:cNvSpPr txBox="1"/>
          <p:nvPr/>
        </p:nvSpPr>
        <p:spPr>
          <a:xfrm>
            <a:off x="3106993" y="511277"/>
            <a:ext cx="4198375" cy="2584450"/>
          </a:xfrm>
          <a:prstGeom prst="rect">
            <a:avLst/>
          </a:prstGeom>
          <a:noFill/>
        </p:spPr>
        <p:txBody>
          <a:bodyPr wrap="square" rtlCol="0">
            <a:spAutoFit/>
          </a:bodyPr>
          <a:lstStyle/>
          <a:p>
            <a:r>
              <a:rPr lang="lv-LV" dirty="0">
                <a:ea typeface="Calibri" panose="020F0502020204030204" pitchFamily="34" charset="0"/>
              </a:rPr>
              <a:t>Digitālo tehnoloģiju straujā attīstība (</a:t>
            </a:r>
            <a:r>
              <a:rPr lang="lv-LV" dirty="0">
                <a:latin typeface="Times New Roman" panose="02020603050405020304" pitchFamily="18" charset="0"/>
                <a:ea typeface="Calibri" panose="020F0502020204030204" pitchFamily="34" charset="0"/>
              </a:rPr>
              <a:t>Statista, 2022)</a:t>
            </a:r>
          </a:p>
          <a:p>
            <a:endParaRPr lang="lv-LV" dirty="0">
              <a:ea typeface="Calibri" panose="020F0502020204030204" pitchFamily="34" charset="0"/>
            </a:endParaRPr>
          </a:p>
          <a:p>
            <a:r>
              <a:rPr lang="lv-LV" dirty="0">
                <a:ea typeface="Calibri" panose="020F0502020204030204" pitchFamily="34" charset="0"/>
              </a:rPr>
              <a:t>Mobilo lietotņu intervenču  aktualitātes  un efektivitātes pieaugums psihiskās veselības  uzlabošanā (</a:t>
            </a:r>
            <a:r>
              <a:rPr lang="lv-LV" dirty="0" err="1">
                <a:ea typeface="Calibri" panose="020F0502020204030204" pitchFamily="34" charset="0"/>
              </a:rPr>
              <a:t>Ebert</a:t>
            </a:r>
            <a:r>
              <a:rPr lang="lv-LV" dirty="0">
                <a:ea typeface="Calibri" panose="020F0502020204030204" pitchFamily="34" charset="0"/>
              </a:rPr>
              <a:t> </a:t>
            </a:r>
            <a:r>
              <a:rPr lang="lv-LV" dirty="0" err="1">
                <a:ea typeface="Calibri" panose="020F0502020204030204" pitchFamily="34" charset="0"/>
              </a:rPr>
              <a:t>et</a:t>
            </a:r>
            <a:r>
              <a:rPr lang="lv-LV" dirty="0">
                <a:ea typeface="Calibri" panose="020F0502020204030204" pitchFamily="34" charset="0"/>
              </a:rPr>
              <a:t> </a:t>
            </a:r>
            <a:r>
              <a:rPr lang="lv-LV" dirty="0" err="1">
                <a:ea typeface="Calibri" panose="020F0502020204030204" pitchFamily="34" charset="0"/>
              </a:rPr>
              <a:t>al</a:t>
            </a:r>
            <a:r>
              <a:rPr lang="lv-LV" dirty="0">
                <a:ea typeface="Calibri" panose="020F0502020204030204" pitchFamily="34" charset="0"/>
              </a:rPr>
              <a:t>., 2018), tai skaitā emociju regulācijas prasmju pilnveidē </a:t>
            </a:r>
            <a:r>
              <a:rPr lang="en-US" dirty="0">
                <a:ea typeface="Times New Roman" panose="02020603050405020304" pitchFamily="18" charset="0"/>
              </a:rPr>
              <a:t>(Eisenstadt et al., 2021)</a:t>
            </a:r>
            <a:endParaRPr lang="lv-LV" dirty="0">
              <a:ea typeface="Calibri" panose="020F0502020204030204" pitchFamily="34" charset="0"/>
            </a:endParaRPr>
          </a:p>
          <a:p>
            <a:endParaRPr lang="lv-LV" dirty="0"/>
          </a:p>
        </p:txBody>
      </p:sp>
      <p:pic>
        <p:nvPicPr>
          <p:cNvPr id="8" name="Grafika 7" descr="Lights On with solid fill"/>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645" y="602226"/>
            <a:ext cx="914400" cy="914400"/>
          </a:xfrm>
          <a:prstGeom prst="rect">
            <a:avLst/>
          </a:prstGeom>
        </p:spPr>
      </p:pic>
      <p:pic>
        <p:nvPicPr>
          <p:cNvPr id="10" name="Grafika 9" descr="Brainstorm outline"/>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645" y="3066108"/>
            <a:ext cx="914400" cy="914400"/>
          </a:xfrm>
          <a:prstGeom prst="rect">
            <a:avLst/>
          </a:prstGeom>
        </p:spPr>
      </p:pic>
      <p:pic>
        <p:nvPicPr>
          <p:cNvPr id="2" name="Attēls 1" descr="Attēls, kurā ir teksts, elektronika&#10;&#10;Apraksts ģenerēts automātiski"/>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9673" y="511277"/>
            <a:ext cx="2809875" cy="16287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raphical user interface, application&#10;&#10;Description automatically generated"/>
          <p:cNvPicPr>
            <a:picLocks noGrp="1" noChangeAspect="1"/>
          </p:cNvPicPr>
          <p:nvPr>
            <p:ph type="pic" idx="1"/>
          </p:nvPr>
        </p:nvPicPr>
        <p:blipFill>
          <a:blip r:embed="rId3">
            <a:extLst>
              <a:ext uri="{28A0092B-C50C-407E-A947-70E740481C1C}">
                <a14:useLocalDpi xmlns:a14="http://schemas.microsoft.com/office/drawing/2010/main" val="0"/>
              </a:ext>
            </a:extLst>
          </a:blip>
          <a:srcRect t="13110" b="13110"/>
          <a:stretch>
            <a:fillRect/>
          </a:stretch>
        </p:blipFill>
        <p:spPr/>
      </p:pic>
      <p:sp>
        <p:nvSpPr>
          <p:cNvPr id="4" name="Text Placeholder 3"/>
          <p:cNvSpPr>
            <a:spLocks noGrp="1"/>
          </p:cNvSpPr>
          <p:nvPr>
            <p:ph type="body" sz="half" idx="2"/>
          </p:nvPr>
        </p:nvSpPr>
        <p:spPr/>
        <p:txBody>
          <a:bodyPr>
            <a:normAutofit/>
          </a:bodyPr>
          <a:lstStyle/>
          <a:p>
            <a:r>
              <a:rPr lang="lv-LV" dirty="0">
                <a:solidFill>
                  <a:schemeClr val="tx1">
                    <a:lumMod val="95000"/>
                    <a:lumOff val="5000"/>
                  </a:schemeClr>
                </a:solidFill>
                <a:latin typeface="+mn-ea"/>
                <a:cs typeface="+mn-ea"/>
              </a:rPr>
              <a:t>EMORI ir Latvijā veidots mobilās lietotnes prototips ar mērķi: </a:t>
            </a:r>
          </a:p>
          <a:p>
            <a:endParaRPr lang="lv-LV" dirty="0"/>
          </a:p>
          <a:p>
            <a:endParaRPr lang="lv-LV" dirty="0"/>
          </a:p>
        </p:txBody>
      </p:sp>
      <p:sp>
        <p:nvSpPr>
          <p:cNvPr id="5" name="Text Placeholder 4"/>
          <p:cNvSpPr>
            <a:spLocks noGrp="1"/>
          </p:cNvSpPr>
          <p:nvPr>
            <p:ph type="body" sz="quarter" idx="13"/>
          </p:nvPr>
        </p:nvSpPr>
        <p:spPr>
          <a:xfrm>
            <a:off x="1056217" y="2352676"/>
            <a:ext cx="4800600" cy="3684328"/>
          </a:xfrm>
        </p:spPr>
        <p:txBody>
          <a:bodyPr>
            <a:normAutofit/>
          </a:bodyPr>
          <a:lstStyle/>
          <a:p>
            <a:pPr marL="0" indent="0">
              <a:buFont typeface="Wingdings" panose="05000000000000000000" pitchFamily="2" charset="2"/>
              <a:buNone/>
            </a:pPr>
            <a:endParaRPr lang="lv-LV" b="0" dirty="0"/>
          </a:p>
          <a:p>
            <a:pPr marL="285750" indent="-285750">
              <a:buFont typeface="Wingdings" panose="05000000000000000000" pitchFamily="2" charset="2"/>
              <a:buChar char="ü"/>
            </a:pPr>
            <a:r>
              <a:rPr lang="lv-LV" b="0" dirty="0">
                <a:solidFill>
                  <a:schemeClr val="tx1">
                    <a:lumMod val="95000"/>
                    <a:lumOff val="5000"/>
                  </a:schemeClr>
                </a:solidFill>
                <a:latin typeface="Calibri" panose="020F0502020204030204" pitchFamily="34" charset="0"/>
                <a:cs typeface="Calibri" panose="020F0502020204030204" pitchFamily="34" charset="0"/>
              </a:rPr>
              <a:t>novērtēt emociju regulācijas prasmes</a:t>
            </a:r>
          </a:p>
          <a:p>
            <a:pPr marL="285750" indent="-285750">
              <a:buFont typeface="Wingdings" panose="05000000000000000000" pitchFamily="2" charset="2"/>
              <a:buChar char="ü"/>
            </a:pPr>
            <a:r>
              <a:rPr lang="lv-LV" b="0" dirty="0">
                <a:solidFill>
                  <a:schemeClr val="tx1">
                    <a:lumMod val="95000"/>
                    <a:lumOff val="5000"/>
                  </a:schemeClr>
                </a:solidFill>
                <a:latin typeface="Calibri" panose="020F0502020204030204" pitchFamily="34" charset="0"/>
                <a:cs typeface="Calibri" panose="020F0502020204030204" pitchFamily="34" charset="0"/>
              </a:rPr>
              <a:t>sniegt atgriezenisko saiti lietotājiem</a:t>
            </a:r>
          </a:p>
          <a:p>
            <a:pPr marL="285750" indent="-285750">
              <a:buFont typeface="Wingdings" panose="05000000000000000000" pitchFamily="2" charset="2"/>
              <a:buChar char="ü"/>
            </a:pPr>
            <a:r>
              <a:rPr lang="lv-LV" b="0" dirty="0">
                <a:solidFill>
                  <a:schemeClr val="tx1">
                    <a:lumMod val="95000"/>
                    <a:lumOff val="5000"/>
                  </a:schemeClr>
                </a:solidFill>
                <a:latin typeface="Calibri" panose="020F0502020204030204" pitchFamily="34" charset="0"/>
                <a:cs typeface="Calibri" panose="020F0502020204030204" pitchFamily="34" charset="0"/>
              </a:rPr>
              <a:t>piedāvāt mākslā balstītus un psiholoģiskus uzdevumus</a:t>
            </a:r>
          </a:p>
          <a:p>
            <a:pPr marL="285750" indent="-285750">
              <a:buFont typeface="Wingdings" panose="05000000000000000000" pitchFamily="2" charset="2"/>
              <a:buChar char="ü"/>
            </a:pPr>
            <a:r>
              <a:rPr lang="lv-LV" b="0" dirty="0">
                <a:solidFill>
                  <a:schemeClr val="tx1">
                    <a:lumMod val="95000"/>
                    <a:lumOff val="5000"/>
                  </a:schemeClr>
                </a:solidFill>
                <a:latin typeface="Calibri" panose="020F0502020204030204" pitchFamily="34" charset="0"/>
                <a:cs typeface="Calibri" panose="020F0502020204030204" pitchFamily="34" charset="0"/>
              </a:rPr>
              <a:t>uzlabot emociju regulācijas prasmes</a:t>
            </a:r>
          </a:p>
          <a:p>
            <a:pPr marL="285750" indent="-285750">
              <a:buFont typeface="Wingdings" panose="05000000000000000000" pitchFamily="2" charset="2"/>
              <a:buChar char="ü"/>
            </a:pPr>
            <a:endParaRPr lang="lv-LV" b="0" dirty="0">
              <a:latin typeface="Calibri" panose="020F0502020204030204" pitchFamily="34" charset="0"/>
              <a:cs typeface="Calibri" panose="020F0502020204030204" pitchFamily="34" charset="0"/>
            </a:endParaRPr>
          </a:p>
          <a:p>
            <a:pPr marL="0" indent="0">
              <a:buNone/>
            </a:pPr>
            <a:endParaRPr lang="lv-LV" dirty="0">
              <a:latin typeface="Calibri" panose="020F0502020204030204" pitchFamily="34" charset="0"/>
              <a:cs typeface="Calibri" panose="020F0502020204030204" pitchFamily="34" charset="0"/>
            </a:endParaRPr>
          </a:p>
          <a:p>
            <a:endParaRPr lang="lv-LV" dirty="0">
              <a:latin typeface="Calibri" panose="020F0502020204030204" pitchFamily="34" charset="0"/>
              <a:cs typeface="Calibri" panose="020F0502020204030204" pitchFamily="34" charset="0"/>
            </a:endParaRPr>
          </a:p>
        </p:txBody>
      </p:sp>
      <p:sp>
        <p:nvSpPr>
          <p:cNvPr id="3" name="TextBox 2"/>
          <p:cNvSpPr txBox="1"/>
          <p:nvPr/>
        </p:nvSpPr>
        <p:spPr>
          <a:xfrm>
            <a:off x="6307666" y="5760005"/>
            <a:ext cx="4828117" cy="275590"/>
          </a:xfrm>
          <a:prstGeom prst="rect">
            <a:avLst/>
          </a:prstGeom>
          <a:noFill/>
        </p:spPr>
        <p:txBody>
          <a:bodyPr wrap="square" rtlCol="0">
            <a:spAutoFit/>
          </a:bodyPr>
          <a:lstStyle/>
          <a:p>
            <a:r>
              <a:rPr lang="lv-LV" sz="1200" i="1" dirty="0">
                <a:solidFill>
                  <a:schemeClr val="tx1">
                    <a:lumMod val="50000"/>
                    <a:lumOff val="50000"/>
                  </a:schemeClr>
                </a:solidFill>
                <a:latin typeface="Calibri" panose="020F0502020204030204" pitchFamily="34" charset="0"/>
                <a:cs typeface="Calibri" panose="020F0502020204030204" pitchFamily="34" charset="0"/>
              </a:rPr>
              <a:t>EMORI dizaina piemērs  (autors: Ričards </a:t>
            </a:r>
            <a:r>
              <a:rPr lang="lv-LV" sz="1200" i="1" dirty="0" err="1">
                <a:solidFill>
                  <a:schemeClr val="tx1">
                    <a:lumMod val="50000"/>
                    <a:lumOff val="50000"/>
                  </a:schemeClr>
                </a:solidFill>
                <a:latin typeface="Calibri" panose="020F0502020204030204" pitchFamily="34" charset="0"/>
                <a:cs typeface="Calibri" panose="020F0502020204030204" pitchFamily="34" charset="0"/>
              </a:rPr>
              <a:t>Znutiņš</a:t>
            </a:r>
            <a:r>
              <a:rPr lang="lv-LV" sz="1200" i="1" dirty="0">
                <a:solidFill>
                  <a:schemeClr val="tx1">
                    <a:lumMod val="50000"/>
                    <a:lumOff val="50000"/>
                  </a:schemeClr>
                </a:solidFill>
                <a:latin typeface="Calibri" panose="020F0502020204030204" pitchFamily="34" charset="0"/>
                <a:cs typeface="Calibri" panose="020F0502020204030204" pitchFamily="34" charset="0"/>
              </a:rPr>
              <a:t> – </a:t>
            </a:r>
            <a:r>
              <a:rPr lang="lv-LV" sz="1200" i="1" dirty="0" err="1">
                <a:solidFill>
                  <a:schemeClr val="tx1">
                    <a:lumMod val="50000"/>
                    <a:lumOff val="50000"/>
                  </a:schemeClr>
                </a:solidFill>
                <a:latin typeface="Calibri" panose="020F0502020204030204" pitchFamily="34" charset="0"/>
                <a:cs typeface="Calibri" panose="020F0502020204030204" pitchFamily="34" charset="0"/>
              </a:rPr>
              <a:t>Znutāns</a:t>
            </a:r>
            <a:r>
              <a:rPr lang="lv-LV" sz="1200" i="1" dirty="0">
                <a:solidFill>
                  <a:schemeClr val="tx1">
                    <a:lumMod val="50000"/>
                    <a:lumOff val="50000"/>
                  </a:schemeClr>
                </a:solidFill>
                <a:latin typeface="Calibri" panose="020F0502020204030204" pitchFamily="34" charset="0"/>
                <a:cs typeface="Calibri" panose="020F050202020403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567813" y="77411"/>
            <a:ext cx="11573675" cy="726919"/>
          </a:xfrm>
        </p:spPr>
        <p:txBody>
          <a:bodyPr>
            <a:normAutofit/>
          </a:bodyPr>
          <a:lstStyle/>
          <a:p>
            <a:pPr algn="ctr"/>
            <a:br>
              <a:rPr lang="lv-LV" sz="1800" b="1" dirty="0">
                <a:solidFill>
                  <a:srgbClr val="3F6228"/>
                </a:solidFill>
                <a:latin typeface="Arial" panose="020B0604020202020204" pitchFamily="34" charset="0"/>
                <a:cs typeface="Arial" panose="020B0604020202020204" pitchFamily="34" charset="0"/>
              </a:rPr>
            </a:br>
            <a:r>
              <a:rPr lang="lv-LV" sz="1800" dirty="0">
                <a:solidFill>
                  <a:srgbClr val="3F6228"/>
                </a:solidFill>
                <a:latin typeface="Arial" panose="020B0604020202020204" pitchFamily="34" charset="0"/>
                <a:cs typeface="Arial" panose="020B0604020202020204" pitchFamily="34" charset="0"/>
              </a:rPr>
              <a:t> </a:t>
            </a:r>
            <a:endParaRPr lang="lv-LV" sz="1800" b="1" dirty="0">
              <a:solidFill>
                <a:schemeClr val="accent6">
                  <a:lumMod val="50000"/>
                </a:schemeClr>
              </a:solidFill>
              <a:latin typeface="Arial" panose="020B0604020202020204" pitchFamily="34" charset="0"/>
              <a:cs typeface="Arial" panose="020B0604020202020204" pitchFamily="34" charset="0"/>
            </a:endParaRPr>
          </a:p>
        </p:txBody>
      </p:sp>
      <p:sp>
        <p:nvSpPr>
          <p:cNvPr id="3" name="Apakšvirsraksts 2"/>
          <p:cNvSpPr>
            <a:spLocks noGrp="1"/>
          </p:cNvSpPr>
          <p:nvPr>
            <p:ph sz="half" idx="1"/>
          </p:nvPr>
        </p:nvSpPr>
        <p:spPr>
          <a:xfrm>
            <a:off x="322977" y="2840109"/>
            <a:ext cx="2661712" cy="2948772"/>
          </a:xfrm>
        </p:spPr>
        <p:txBody>
          <a:bodyPr>
            <a:normAutofit/>
          </a:bodyPr>
          <a:lstStyle/>
          <a:p>
            <a:pPr marL="0" indent="0" algn="ctr">
              <a:buNone/>
            </a:pPr>
            <a:r>
              <a:rPr lang="lv-LV" sz="1600" b="1" dirty="0">
                <a:solidFill>
                  <a:schemeClr val="tx1">
                    <a:lumMod val="95000"/>
                    <a:lumOff val="5000"/>
                  </a:schemeClr>
                </a:solidFill>
              </a:rPr>
              <a:t>prof. Kristīne </a:t>
            </a:r>
            <a:r>
              <a:rPr lang="lv-LV" sz="1600" b="1" dirty="0" err="1">
                <a:solidFill>
                  <a:schemeClr val="tx1">
                    <a:lumMod val="95000"/>
                    <a:lumOff val="5000"/>
                  </a:schemeClr>
                </a:solidFill>
              </a:rPr>
              <a:t>Mārtinsone</a:t>
            </a:r>
            <a:endParaRPr lang="lv-LV" sz="1600" b="1" dirty="0">
              <a:solidFill>
                <a:schemeClr val="tx1">
                  <a:lumMod val="95000"/>
                  <a:lumOff val="5000"/>
                </a:schemeClr>
              </a:solidFill>
            </a:endParaRPr>
          </a:p>
          <a:p>
            <a:pPr marL="0" indent="0" algn="ctr">
              <a:buNone/>
            </a:pPr>
            <a:r>
              <a:rPr lang="lv-LV" sz="1600" b="1" dirty="0">
                <a:solidFill>
                  <a:schemeClr val="tx1">
                    <a:lumMod val="95000"/>
                    <a:lumOff val="5000"/>
                  </a:schemeClr>
                </a:solidFill>
              </a:rPr>
              <a:t>lekt. Inese </a:t>
            </a:r>
            <a:r>
              <a:rPr lang="lv-LV" sz="1600" b="1" dirty="0" err="1">
                <a:solidFill>
                  <a:schemeClr val="tx1">
                    <a:lumMod val="95000"/>
                    <a:lumOff val="5000"/>
                  </a:schemeClr>
                </a:solidFill>
              </a:rPr>
              <a:t>Paiča</a:t>
            </a:r>
            <a:endParaRPr lang="lv-LV" sz="1600" b="1" dirty="0">
              <a:solidFill>
                <a:schemeClr val="tx1">
                  <a:lumMod val="95000"/>
                  <a:lumOff val="5000"/>
                </a:schemeClr>
              </a:solidFill>
            </a:endParaRPr>
          </a:p>
          <a:p>
            <a:pPr marL="0" indent="0" algn="ctr">
              <a:buNone/>
            </a:pPr>
            <a:r>
              <a:rPr lang="lv-LV" sz="1600" i="1" dirty="0">
                <a:solidFill>
                  <a:schemeClr val="tx1">
                    <a:lumMod val="95000"/>
                    <a:lumOff val="5000"/>
                  </a:schemeClr>
                </a:solidFill>
              </a:rPr>
              <a:t>Maģistra studiju programmas “Mākslas terapija” absolventes: </a:t>
            </a:r>
          </a:p>
          <a:p>
            <a:pPr marL="0" indent="0" algn="ctr">
              <a:buNone/>
            </a:pPr>
            <a:r>
              <a:rPr lang="lv-LV" sz="1600" dirty="0">
                <a:solidFill>
                  <a:schemeClr val="tx1">
                    <a:lumMod val="95000"/>
                    <a:lumOff val="5000"/>
                  </a:schemeClr>
                </a:solidFill>
              </a:rPr>
              <a:t>Maruta Linuža</a:t>
            </a:r>
          </a:p>
          <a:p>
            <a:pPr marL="0" indent="0" algn="ctr">
              <a:buNone/>
            </a:pPr>
            <a:r>
              <a:rPr lang="lv-LV" sz="1600" dirty="0">
                <a:solidFill>
                  <a:schemeClr val="tx1">
                    <a:lumMod val="95000"/>
                    <a:lumOff val="5000"/>
                  </a:schemeClr>
                </a:solidFill>
              </a:rPr>
              <a:t> Inga Iejava</a:t>
            </a:r>
          </a:p>
          <a:p>
            <a:pPr marL="0" indent="0" algn="ctr">
              <a:buNone/>
            </a:pPr>
            <a:endParaRPr lang="lv-LV" sz="1600" dirty="0">
              <a:solidFill>
                <a:srgbClr val="3F6228"/>
              </a:solidFill>
            </a:endParaRPr>
          </a:p>
        </p:txBody>
      </p:sp>
      <p:sp>
        <p:nvSpPr>
          <p:cNvPr id="6" name="Satura vietturis 5"/>
          <p:cNvSpPr>
            <a:spLocks noGrp="1"/>
          </p:cNvSpPr>
          <p:nvPr>
            <p:ph sz="half" idx="2"/>
          </p:nvPr>
        </p:nvSpPr>
        <p:spPr>
          <a:xfrm>
            <a:off x="9051398" y="2877383"/>
            <a:ext cx="3106679" cy="4351338"/>
          </a:xfrm>
        </p:spPr>
        <p:txBody>
          <a:bodyPr>
            <a:normAutofit/>
          </a:bodyPr>
          <a:lstStyle/>
          <a:p>
            <a:pPr marL="0" indent="0" algn="ctr">
              <a:buNone/>
            </a:pPr>
            <a:r>
              <a:rPr lang="lv-LV" sz="1600" b="1" dirty="0">
                <a:solidFill>
                  <a:schemeClr val="tx1">
                    <a:lumMod val="95000"/>
                    <a:lumOff val="5000"/>
                  </a:schemeClr>
                </a:solidFill>
              </a:rPr>
              <a:t>prof. Barbara Ābele</a:t>
            </a:r>
          </a:p>
          <a:p>
            <a:pPr marL="0" indent="0" algn="ctr">
              <a:buNone/>
            </a:pPr>
            <a:r>
              <a:rPr lang="lv-LV" sz="1600" b="1" dirty="0">
                <a:solidFill>
                  <a:schemeClr val="tx1">
                    <a:lumMod val="95000"/>
                    <a:lumOff val="5000"/>
                  </a:schemeClr>
                </a:solidFill>
              </a:rPr>
              <a:t>lekt. Liene </a:t>
            </a:r>
            <a:r>
              <a:rPr lang="lv-LV" sz="1600" b="1" dirty="0" err="1">
                <a:solidFill>
                  <a:schemeClr val="tx1">
                    <a:lumMod val="95000"/>
                    <a:lumOff val="5000"/>
                  </a:schemeClr>
                </a:solidFill>
              </a:rPr>
              <a:t>Jākobsone</a:t>
            </a:r>
            <a:endParaRPr lang="lv-LV" sz="1600" b="1" dirty="0">
              <a:solidFill>
                <a:schemeClr val="tx1">
                  <a:lumMod val="95000"/>
                  <a:lumOff val="5000"/>
                </a:schemeClr>
              </a:solidFill>
            </a:endParaRPr>
          </a:p>
          <a:p>
            <a:pPr marL="0" indent="0" algn="ctr">
              <a:buNone/>
            </a:pPr>
            <a:r>
              <a:rPr lang="lv-LV" sz="1600" b="1" dirty="0">
                <a:solidFill>
                  <a:schemeClr val="tx1">
                    <a:lumMod val="95000"/>
                    <a:lumOff val="5000"/>
                  </a:schemeClr>
                </a:solidFill>
              </a:rPr>
              <a:t>lekt. Matīss Zvaigzne</a:t>
            </a:r>
          </a:p>
          <a:p>
            <a:pPr marL="0" indent="0" algn="ctr">
              <a:buNone/>
            </a:pPr>
            <a:r>
              <a:rPr lang="lv-LV" sz="1600" i="1" dirty="0">
                <a:solidFill>
                  <a:schemeClr val="tx1">
                    <a:lumMod val="95000"/>
                    <a:lumOff val="5000"/>
                  </a:schemeClr>
                </a:solidFill>
              </a:rPr>
              <a:t>Studiju programmas“Grafikas un iepakojuma dizains” absolventi:</a:t>
            </a:r>
            <a:r>
              <a:rPr lang="lv-LV" sz="1600" u="sng" dirty="0">
                <a:solidFill>
                  <a:schemeClr val="tx1">
                    <a:lumMod val="95000"/>
                    <a:lumOff val="5000"/>
                  </a:schemeClr>
                </a:solidFill>
              </a:rPr>
              <a:t> </a:t>
            </a:r>
          </a:p>
          <a:p>
            <a:pPr marL="0" indent="0" algn="ctr">
              <a:buNone/>
            </a:pPr>
            <a:r>
              <a:rPr lang="lv-LV" sz="1600" dirty="0">
                <a:solidFill>
                  <a:schemeClr val="tx1">
                    <a:lumMod val="95000"/>
                    <a:lumOff val="5000"/>
                  </a:schemeClr>
                </a:solidFill>
              </a:rPr>
              <a:t>Džūlija </a:t>
            </a:r>
            <a:r>
              <a:rPr lang="lv-LV" sz="1600" dirty="0" err="1">
                <a:solidFill>
                  <a:schemeClr val="tx1">
                    <a:lumMod val="95000"/>
                    <a:lumOff val="5000"/>
                  </a:schemeClr>
                </a:solidFill>
              </a:rPr>
              <a:t>Ekuse</a:t>
            </a:r>
            <a:endParaRPr lang="lv-LV" sz="1600" dirty="0">
              <a:solidFill>
                <a:schemeClr val="tx1">
                  <a:lumMod val="95000"/>
                  <a:lumOff val="5000"/>
                </a:schemeClr>
              </a:solidFill>
            </a:endParaRPr>
          </a:p>
          <a:p>
            <a:pPr marL="0" indent="0" algn="ctr">
              <a:buNone/>
            </a:pPr>
            <a:r>
              <a:rPr lang="lv-LV" sz="1600" dirty="0">
                <a:solidFill>
                  <a:schemeClr val="tx1">
                    <a:lumMod val="95000"/>
                    <a:lumOff val="5000"/>
                  </a:schemeClr>
                </a:solidFill>
              </a:rPr>
              <a:t>Sandra </a:t>
            </a:r>
            <a:r>
              <a:rPr lang="lv-LV" sz="1600" dirty="0" err="1">
                <a:solidFill>
                  <a:schemeClr val="tx1">
                    <a:lumMod val="95000"/>
                    <a:lumOff val="5000"/>
                  </a:schemeClr>
                </a:solidFill>
              </a:rPr>
              <a:t>Sugako</a:t>
            </a:r>
            <a:endParaRPr lang="lv-LV" sz="1600" dirty="0">
              <a:solidFill>
                <a:schemeClr val="tx1">
                  <a:lumMod val="95000"/>
                  <a:lumOff val="5000"/>
                </a:schemeClr>
              </a:solidFill>
            </a:endParaRPr>
          </a:p>
          <a:p>
            <a:pPr marL="0" indent="0" algn="ctr">
              <a:buNone/>
            </a:pPr>
            <a:r>
              <a:rPr lang="lv-LV" sz="1600" dirty="0">
                <a:solidFill>
                  <a:schemeClr val="tx1">
                    <a:lumMod val="95000"/>
                    <a:lumOff val="5000"/>
                  </a:schemeClr>
                </a:solidFill>
              </a:rPr>
              <a:t>Dārta Galiņa</a:t>
            </a:r>
          </a:p>
          <a:p>
            <a:pPr marL="0" indent="0" algn="ctr">
              <a:buNone/>
            </a:pPr>
            <a:r>
              <a:rPr lang="lv-LV" sz="1600" dirty="0">
                <a:solidFill>
                  <a:schemeClr val="tx1">
                    <a:lumMod val="95000"/>
                    <a:lumOff val="5000"/>
                  </a:schemeClr>
                </a:solidFill>
              </a:rPr>
              <a:t>Ričards </a:t>
            </a:r>
            <a:r>
              <a:rPr lang="lv-LV" sz="1600" dirty="0" err="1">
                <a:solidFill>
                  <a:schemeClr val="tx1">
                    <a:lumMod val="95000"/>
                    <a:lumOff val="5000"/>
                  </a:schemeClr>
                </a:solidFill>
              </a:rPr>
              <a:t>Znutiņš</a:t>
            </a:r>
            <a:r>
              <a:rPr lang="lv-LV" sz="1600" dirty="0">
                <a:solidFill>
                  <a:schemeClr val="tx1">
                    <a:lumMod val="95000"/>
                    <a:lumOff val="5000"/>
                  </a:schemeClr>
                </a:solidFill>
              </a:rPr>
              <a:t> – </a:t>
            </a:r>
            <a:r>
              <a:rPr lang="lv-LV" sz="1600" dirty="0" err="1">
                <a:solidFill>
                  <a:schemeClr val="tx1">
                    <a:lumMod val="95000"/>
                    <a:lumOff val="5000"/>
                  </a:schemeClr>
                </a:solidFill>
              </a:rPr>
              <a:t>Znutāns</a:t>
            </a:r>
            <a:endParaRPr lang="lv-LV" sz="1600" dirty="0">
              <a:solidFill>
                <a:schemeClr val="tx1">
                  <a:lumMod val="95000"/>
                  <a:lumOff val="5000"/>
                </a:schemeClr>
              </a:solidFill>
            </a:endParaRPr>
          </a:p>
          <a:p>
            <a:pPr marL="0" indent="0">
              <a:buNone/>
            </a:pPr>
            <a:r>
              <a:rPr lang="lv-LV" sz="1600" dirty="0">
                <a:solidFill>
                  <a:schemeClr val="tx1">
                    <a:lumMod val="95000"/>
                    <a:lumOff val="5000"/>
                  </a:schemeClr>
                </a:solidFill>
              </a:rPr>
              <a:t> </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4624" y="1292970"/>
            <a:ext cx="2736864" cy="15471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77" y="1965836"/>
            <a:ext cx="2510720" cy="470760"/>
          </a:xfrm>
          <a:prstGeom prst="rect">
            <a:avLst/>
          </a:prstGeom>
          <a:noFill/>
          <a:extLst>
            <a:ext uri="{909E8E84-426E-40DD-AFC4-6F175D3DCCD1}">
              <a14:hiddenFill xmlns:a14="http://schemas.microsoft.com/office/drawing/2010/main">
                <a:solidFill>
                  <a:srgbClr val="FFFFFF"/>
                </a:solidFill>
              </a14:hiddenFill>
            </a:ext>
          </a:extLst>
        </p:spPr>
      </p:pic>
      <p:pic>
        <p:nvPicPr>
          <p:cNvPr id="10" name="Attēls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7457" y="1247372"/>
            <a:ext cx="3737086" cy="2310132"/>
          </a:xfrm>
          <a:prstGeom prst="rect">
            <a:avLst/>
          </a:prstGeom>
        </p:spPr>
      </p:pic>
      <p:sp>
        <p:nvSpPr>
          <p:cNvPr id="14" name="Bultiņa: pa labi 13"/>
          <p:cNvSpPr/>
          <p:nvPr/>
        </p:nvSpPr>
        <p:spPr>
          <a:xfrm>
            <a:off x="3048206" y="2066539"/>
            <a:ext cx="896601" cy="335899"/>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Bultiņa: pa kreisi 14"/>
          <p:cNvSpPr/>
          <p:nvPr/>
        </p:nvSpPr>
        <p:spPr>
          <a:xfrm>
            <a:off x="8330302" y="2083096"/>
            <a:ext cx="948745" cy="330332"/>
          </a:xfrm>
          <a:prstGeom prst="lef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Bultiņa: uz augšu 15"/>
          <p:cNvSpPr/>
          <p:nvPr/>
        </p:nvSpPr>
        <p:spPr>
          <a:xfrm flipH="1">
            <a:off x="5938682" y="3723791"/>
            <a:ext cx="344130" cy="887538"/>
          </a:xfrm>
          <a:prstGeom prst="upArrow">
            <a:avLst>
              <a:gd name="adj1" fmla="val 50000"/>
              <a:gd name="adj2" fmla="val 50000"/>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8" name="Attēls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9098" y="4756960"/>
            <a:ext cx="2037142" cy="379121"/>
          </a:xfrm>
          <a:prstGeom prst="rect">
            <a:avLst/>
          </a:prstGeom>
        </p:spPr>
      </p:pic>
      <p:sp>
        <p:nvSpPr>
          <p:cNvPr id="20" name="TextBox 19"/>
          <p:cNvSpPr txBox="1"/>
          <p:nvPr/>
        </p:nvSpPr>
        <p:spPr>
          <a:xfrm>
            <a:off x="4486461" y="5355080"/>
            <a:ext cx="3402416" cy="583565"/>
          </a:xfrm>
          <a:prstGeom prst="rect">
            <a:avLst/>
          </a:prstGeom>
          <a:noFill/>
        </p:spPr>
        <p:txBody>
          <a:bodyPr wrap="square" rtlCol="0">
            <a:spAutoFit/>
          </a:bodyPr>
          <a:lstStyle/>
          <a:p>
            <a:pPr algn="ctr"/>
            <a:r>
              <a:rPr lang="lv-LV" sz="1600" b="1" i="0" dirty="0" err="1">
                <a:solidFill>
                  <a:schemeClr val="tx1">
                    <a:lumMod val="95000"/>
                    <a:lumOff val="5000"/>
                  </a:schemeClr>
                </a:solidFill>
                <a:effectLst/>
                <a:cs typeface="+mn-lt"/>
              </a:rPr>
              <a:t>Mg.sc.comp</a:t>
            </a:r>
            <a:r>
              <a:rPr lang="lv-LV" sz="1600" b="1" i="0" dirty="0">
                <a:solidFill>
                  <a:schemeClr val="tx1">
                    <a:lumMod val="95000"/>
                    <a:lumOff val="5000"/>
                  </a:schemeClr>
                </a:solidFill>
                <a:effectLst/>
                <a:cs typeface="+mn-lt"/>
              </a:rPr>
              <a:t>. </a:t>
            </a:r>
            <a:r>
              <a:rPr lang="lv-LV" sz="1600" b="1" dirty="0">
                <a:solidFill>
                  <a:schemeClr val="tx1">
                    <a:lumMod val="95000"/>
                    <a:lumOff val="5000"/>
                  </a:schemeClr>
                </a:solidFill>
                <a:cs typeface="+mn-lt"/>
              </a:rPr>
              <a:t>Karīna </a:t>
            </a:r>
            <a:r>
              <a:rPr lang="lv-LV" sz="1600" b="1" dirty="0" err="1">
                <a:solidFill>
                  <a:schemeClr val="tx1">
                    <a:lumMod val="95000"/>
                    <a:lumOff val="5000"/>
                  </a:schemeClr>
                </a:solidFill>
                <a:cs typeface="+mn-lt"/>
              </a:rPr>
              <a:t>Šķirmante</a:t>
            </a:r>
            <a:endParaRPr lang="lv-LV" sz="1600" b="1" dirty="0">
              <a:solidFill>
                <a:schemeClr val="tx1">
                  <a:lumMod val="95000"/>
                  <a:lumOff val="5000"/>
                </a:schemeClr>
              </a:solidFill>
              <a:cs typeface="+mn-lt"/>
            </a:endParaRPr>
          </a:p>
          <a:p>
            <a:pPr algn="ctr"/>
            <a:r>
              <a:rPr lang="lv-LV" sz="1600" dirty="0">
                <a:solidFill>
                  <a:schemeClr val="tx1">
                    <a:lumMod val="95000"/>
                    <a:lumOff val="5000"/>
                  </a:schemeClr>
                </a:solidFill>
              </a:rPr>
              <a:t> programmēšanas spec. Jānis Vīksna</a:t>
            </a:r>
          </a:p>
        </p:txBody>
      </p:sp>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555894"/>
            <a:ext cx="2051494" cy="1224695"/>
          </a:xfrm>
          <a:prstGeom prst="rect">
            <a:avLst/>
          </a:prstGeom>
          <a:noFill/>
          <a:extLst>
            <a:ext uri="{909E8E84-426E-40DD-AFC4-6F175D3DCCD1}">
              <a14:hiddenFill xmlns:a14="http://schemas.microsoft.com/office/drawing/2010/main">
                <a:solidFill>
                  <a:srgbClr val="FFFFFF"/>
                </a:solidFill>
              </a14:hiddenFill>
            </a:ext>
          </a:extLst>
        </p:spPr>
      </p:pic>
      <p:pic>
        <p:nvPicPr>
          <p:cNvPr id="9" name="Attēls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2415" y="5647468"/>
            <a:ext cx="1131581" cy="11315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ltiņa: pa labi 3"/>
          <p:cNvSpPr/>
          <p:nvPr/>
        </p:nvSpPr>
        <p:spPr>
          <a:xfrm>
            <a:off x="332291" y="2290057"/>
            <a:ext cx="3150705" cy="3050688"/>
          </a:xfrm>
          <a:prstGeom prst="rightArrow">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v-LV" sz="1600" dirty="0"/>
              <a:t>Adaptīvās emociju regulācijas modelis (</a:t>
            </a:r>
            <a:r>
              <a:rPr lang="lv-LV" sz="1600" dirty="0" err="1"/>
              <a:t>The</a:t>
            </a:r>
            <a:r>
              <a:rPr lang="lv-LV" sz="1600" dirty="0"/>
              <a:t> </a:t>
            </a:r>
            <a:r>
              <a:rPr lang="lv-LV" sz="1600" dirty="0" err="1"/>
              <a:t>adaptive</a:t>
            </a:r>
            <a:r>
              <a:rPr lang="lv-LV" sz="1600" dirty="0"/>
              <a:t> </a:t>
            </a:r>
            <a:r>
              <a:rPr lang="lv-LV" sz="1600" dirty="0" err="1"/>
              <a:t>coping</a:t>
            </a:r>
            <a:r>
              <a:rPr lang="lv-LV" sz="1600" dirty="0"/>
              <a:t> </a:t>
            </a:r>
            <a:r>
              <a:rPr lang="lv-LV" sz="1600" dirty="0" err="1"/>
              <a:t>with</a:t>
            </a:r>
            <a:r>
              <a:rPr lang="lv-LV" sz="1600" dirty="0"/>
              <a:t> </a:t>
            </a:r>
            <a:r>
              <a:rPr lang="lv-LV" sz="1600" dirty="0" err="1"/>
              <a:t>emotions</a:t>
            </a:r>
            <a:r>
              <a:rPr lang="lv-LV" sz="1600" dirty="0"/>
              <a:t>, ACE </a:t>
            </a:r>
            <a:r>
              <a:rPr lang="lv-LV" sz="1600" dirty="0" err="1"/>
              <a:t>model</a:t>
            </a:r>
            <a:r>
              <a:rPr lang="lv-LV" sz="1600" dirty="0"/>
              <a:t>) (</a:t>
            </a:r>
            <a:r>
              <a:rPr lang="lv-LV" sz="1600" dirty="0" err="1"/>
              <a:t>Berking</a:t>
            </a:r>
            <a:r>
              <a:rPr lang="lv-LV" sz="1600" dirty="0"/>
              <a:t> &amp; </a:t>
            </a:r>
            <a:r>
              <a:rPr lang="lv-LV" sz="1600" dirty="0" err="1"/>
              <a:t>Whitley</a:t>
            </a:r>
            <a:r>
              <a:rPr lang="lv-LV" sz="1600" dirty="0"/>
              <a:t>, 2014) </a:t>
            </a:r>
            <a:endParaRPr lang="lv-LV" dirty="0"/>
          </a:p>
        </p:txBody>
      </p:sp>
      <p:sp>
        <p:nvSpPr>
          <p:cNvPr id="5" name="Bultiņa: pa labi 4"/>
          <p:cNvSpPr/>
          <p:nvPr/>
        </p:nvSpPr>
        <p:spPr>
          <a:xfrm>
            <a:off x="3739249" y="2950162"/>
            <a:ext cx="3150706" cy="1730478"/>
          </a:xfrm>
          <a:prstGeom prst="rightArrow">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lv-LV" dirty="0"/>
          </a:p>
          <a:p>
            <a:pPr algn="ctr"/>
            <a:r>
              <a:rPr lang="lv-LV" dirty="0"/>
              <a:t>Adaptīvās emociju regulācijas prasmes: </a:t>
            </a:r>
          </a:p>
          <a:p>
            <a:pPr algn="ctr"/>
            <a:endParaRPr lang="lv-LV" dirty="0"/>
          </a:p>
        </p:txBody>
      </p:sp>
      <p:sp>
        <p:nvSpPr>
          <p:cNvPr id="6" name="Blokshēma: process 5"/>
          <p:cNvSpPr/>
          <p:nvPr/>
        </p:nvSpPr>
        <p:spPr>
          <a:xfrm>
            <a:off x="7385867" y="1729156"/>
            <a:ext cx="4218039" cy="4001729"/>
          </a:xfrm>
          <a:prstGeom prst="flowChartProcess">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lv-LV" b="1" dirty="0">
                <a:latin typeface="Calibri" panose="020F0502020204030204" pitchFamily="34" charset="0"/>
                <a:ea typeface="Calibri" panose="020F0502020204030204" pitchFamily="34" charset="0"/>
                <a:cs typeface="Times New Roman" panose="02020603050405020304" pitchFamily="18" charset="0"/>
              </a:rPr>
              <a:t>1) Emociju un ķermeņa sajūtu apzināšanās </a:t>
            </a:r>
            <a:endParaRPr lang="lv-LV"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b="1" dirty="0">
                <a:latin typeface="Calibri" panose="020F0502020204030204" pitchFamily="34" charset="0"/>
                <a:ea typeface="Calibri" panose="020F0502020204030204" pitchFamily="34" charset="0"/>
                <a:cs typeface="Times New Roman" panose="02020603050405020304" pitchFamily="18" charset="0"/>
              </a:rPr>
              <a:t>2) Identificēšana un nosaukšana vārdā</a:t>
            </a:r>
            <a:endParaRPr lang="lv-LV"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b="1" dirty="0">
                <a:latin typeface="Calibri" panose="020F0502020204030204" pitchFamily="34" charset="0"/>
                <a:ea typeface="Calibri" panose="020F0502020204030204" pitchFamily="34" charset="0"/>
                <a:cs typeface="Times New Roman" panose="02020603050405020304" pitchFamily="18" charset="0"/>
              </a:rPr>
              <a:t>3) Izpratne un skaidrība </a:t>
            </a:r>
            <a:endParaRPr lang="lv-LV"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b="1" dirty="0">
                <a:latin typeface="Calibri" panose="020F0502020204030204" pitchFamily="34" charset="0"/>
                <a:ea typeface="Calibri" panose="020F0502020204030204" pitchFamily="34" charset="0"/>
                <a:cs typeface="Times New Roman" panose="02020603050405020304" pitchFamily="18" charset="0"/>
              </a:rPr>
              <a:t>4) Emociju mainīšana</a:t>
            </a:r>
          </a:p>
          <a:p>
            <a:pPr>
              <a:lnSpc>
                <a:spcPct val="107000"/>
              </a:lnSpc>
              <a:spcAft>
                <a:spcPts val="800"/>
              </a:spcAft>
            </a:pPr>
            <a:r>
              <a:rPr lang="lv-LV" b="1" dirty="0">
                <a:latin typeface="Calibri" panose="020F0502020204030204" pitchFamily="34" charset="0"/>
                <a:ea typeface="Calibri" panose="020F0502020204030204" pitchFamily="34" charset="0"/>
                <a:cs typeface="Times New Roman" panose="02020603050405020304" pitchFamily="18" charset="0"/>
              </a:rPr>
              <a:t>5)Emociju pieņemšana un izturēšana</a:t>
            </a:r>
          </a:p>
          <a:p>
            <a:pPr>
              <a:lnSpc>
                <a:spcPct val="107000"/>
              </a:lnSpc>
              <a:spcAft>
                <a:spcPts val="800"/>
              </a:spcAft>
            </a:pPr>
            <a:r>
              <a:rPr lang="lv-LV" b="1" dirty="0">
                <a:latin typeface="Calibri" panose="020F0502020204030204" pitchFamily="34" charset="0"/>
                <a:ea typeface="Calibri" panose="020F0502020204030204" pitchFamily="34" charset="0"/>
                <a:cs typeface="Times New Roman" panose="02020603050405020304" pitchFamily="18" charset="0"/>
              </a:rPr>
              <a:t>6) Gatavība konfrontēties</a:t>
            </a:r>
            <a:endParaRPr lang="lv-LV"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b="1" dirty="0">
                <a:latin typeface="Calibri" panose="020F0502020204030204" pitchFamily="34" charset="0"/>
                <a:ea typeface="Calibri" panose="020F0502020204030204" pitchFamily="34" charset="0"/>
                <a:cs typeface="Times New Roman" panose="02020603050405020304" pitchFamily="18" charset="0"/>
              </a:rPr>
              <a:t>7) Efektīva sevis atbalstīšana </a:t>
            </a:r>
            <a:endParaRPr lang="lv-LV" dirty="0"/>
          </a:p>
        </p:txBody>
      </p:sp>
      <p:sp>
        <p:nvSpPr>
          <p:cNvPr id="8" name="TextBox 7"/>
          <p:cNvSpPr txBox="1"/>
          <p:nvPr/>
        </p:nvSpPr>
        <p:spPr>
          <a:xfrm>
            <a:off x="470835" y="6411"/>
            <a:ext cx="11250329" cy="1968500"/>
          </a:xfrm>
          <a:prstGeom prst="rect">
            <a:avLst/>
          </a:prstGeom>
          <a:noFill/>
        </p:spPr>
        <p:txBody>
          <a:bodyPr wrap="square">
            <a:spAutoFit/>
          </a:bodyPr>
          <a:lstStyle/>
          <a:p>
            <a:r>
              <a:rPr lang="lv-LV" sz="3200" kern="1200" dirty="0">
                <a:solidFill>
                  <a:schemeClr val="tx1"/>
                </a:solidFill>
                <a:effectLst/>
                <a:ea typeface="Times New Roman" panose="02020603050405020304" pitchFamily="18" charset="0"/>
              </a:rPr>
              <a:t>Emociju regulācija - </a:t>
            </a:r>
            <a:r>
              <a:rPr lang="lv-LV" sz="3200" kern="1200" dirty="0">
                <a:solidFill>
                  <a:schemeClr val="accent6">
                    <a:lumMod val="50000"/>
                  </a:schemeClr>
                </a:solidFill>
                <a:effectLst/>
                <a:ea typeface="Times New Roman" panose="02020603050405020304" pitchFamily="18" charset="0"/>
              </a:rPr>
              <a:t> </a:t>
            </a:r>
            <a:r>
              <a:rPr lang="lv-LV" sz="1800" kern="1200" dirty="0">
                <a:solidFill>
                  <a:srgbClr val="000000"/>
                </a:solidFill>
                <a:effectLst/>
                <a:ea typeface="Times New Roman" panose="02020603050405020304" pitchFamily="18" charset="0"/>
              </a:rPr>
              <a:t>daudzdimensionāls process, kas norit ne tikai emocionālā, bet arī kognitīvā, uzvedības, fizioloģiskā un attieksmes līmenī. Emociju regulācija ir emocionālās pieredzes apzināšanās, izprašana un pieņemšana, spēja apvaldīt impulsīvu uzvedību, kad tiek piedzīvotas nevēlamas emocijas, spēja elastīgi lietot situācijai piemērotas emociju regulēšanas prasmes (stratēģijas), lai ietekmētu emocionālo reakciju intensitāti un/vai ilgumu un sasniegtu sev nozīmīgu mērķi, kā arī gatavība piedzīvot negatīvas emocijas kā daļu no jēgpilnas dzīves (</a:t>
            </a:r>
            <a:r>
              <a:rPr lang="lv-LV" sz="1800" kern="1200" dirty="0" err="1">
                <a:solidFill>
                  <a:srgbClr val="000000"/>
                </a:solidFill>
                <a:effectLst/>
                <a:ea typeface="Times New Roman" panose="02020603050405020304" pitchFamily="18" charset="0"/>
              </a:rPr>
              <a:t>Gratz</a:t>
            </a:r>
            <a:r>
              <a:rPr lang="lv-LV" sz="1800" kern="1200" dirty="0">
                <a:solidFill>
                  <a:srgbClr val="000000"/>
                </a:solidFill>
                <a:effectLst/>
                <a:ea typeface="Times New Roman" panose="02020603050405020304" pitchFamily="18" charset="0"/>
              </a:rPr>
              <a:t> &amp; </a:t>
            </a:r>
            <a:r>
              <a:rPr lang="lv-LV" sz="1800" kern="1200" dirty="0" err="1">
                <a:solidFill>
                  <a:srgbClr val="000000"/>
                </a:solidFill>
                <a:effectLst/>
                <a:ea typeface="Times New Roman" panose="02020603050405020304" pitchFamily="18" charset="0"/>
              </a:rPr>
              <a:t>Roemer</a:t>
            </a:r>
            <a:r>
              <a:rPr lang="lv-LV" sz="1800" kern="1200" dirty="0">
                <a:solidFill>
                  <a:srgbClr val="000000"/>
                </a:solidFill>
                <a:effectLst/>
                <a:ea typeface="Times New Roman" panose="02020603050405020304" pitchFamily="18" charset="0"/>
              </a:rPr>
              <a:t>, 2004)</a:t>
            </a:r>
            <a:r>
              <a:rPr lang="lv-LV" sz="1800" b="1" dirty="0">
                <a:solidFill>
                  <a:schemeClr val="accent6">
                    <a:lumMod val="50000"/>
                  </a:schemeClr>
                </a:solidFill>
                <a:ea typeface="Times New Roman" panose="02020603050405020304" pitchFamily="18" charset="0"/>
              </a:rPr>
              <a:t> </a:t>
            </a:r>
            <a:endParaRPr lang="lv-L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hēma 3"/>
          <p:cNvGraphicFramePr/>
          <p:nvPr/>
        </p:nvGraphicFramePr>
        <p:xfrm>
          <a:off x="350682" y="334297"/>
          <a:ext cx="11172724" cy="5650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Taisns bultveida savienotājs 2"/>
          <p:cNvCxnSpPr/>
          <p:nvPr/>
        </p:nvCxnSpPr>
        <p:spPr>
          <a:xfrm>
            <a:off x="1887794" y="3429000"/>
            <a:ext cx="9458632"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Taisns bultveida savienotājs 5"/>
          <p:cNvCxnSpPr/>
          <p:nvPr/>
        </p:nvCxnSpPr>
        <p:spPr>
          <a:xfrm>
            <a:off x="1887794" y="5102942"/>
            <a:ext cx="9547122"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778" y="457156"/>
            <a:ext cx="10079568" cy="539747"/>
          </a:xfrm>
        </p:spPr>
        <p:txBody>
          <a:bodyPr>
            <a:normAutofit/>
          </a:bodyPr>
          <a:lstStyle/>
          <a:p>
            <a:r>
              <a:rPr lang="lv-LV" sz="2800" dirty="0">
                <a:latin typeface="+mn-ea"/>
                <a:cs typeface="+mn-ea"/>
              </a:rPr>
              <a:t>Metode II</a:t>
            </a:r>
          </a:p>
        </p:txBody>
      </p:sp>
      <p:sp>
        <p:nvSpPr>
          <p:cNvPr id="4" name="Text Placeholder 3"/>
          <p:cNvSpPr>
            <a:spLocks noGrp="1"/>
          </p:cNvSpPr>
          <p:nvPr>
            <p:ph type="body" sz="half" idx="2"/>
          </p:nvPr>
        </p:nvSpPr>
        <p:spPr>
          <a:xfrm>
            <a:off x="733778" y="1073236"/>
            <a:ext cx="4800600" cy="252942"/>
          </a:xfrm>
        </p:spPr>
        <p:txBody>
          <a:bodyPr>
            <a:normAutofit fontScale="62500" lnSpcReduction="20000"/>
          </a:bodyPr>
          <a:lstStyle/>
          <a:p>
            <a:r>
              <a:rPr lang="lv-LV" dirty="0"/>
              <a:t>Dalībnieki un procedūra</a:t>
            </a:r>
          </a:p>
        </p:txBody>
      </p:sp>
      <p:sp>
        <p:nvSpPr>
          <p:cNvPr id="5" name="Text Placeholder 4"/>
          <p:cNvSpPr>
            <a:spLocks noGrp="1"/>
          </p:cNvSpPr>
          <p:nvPr>
            <p:ph type="body" sz="quarter" idx="13"/>
          </p:nvPr>
        </p:nvSpPr>
        <p:spPr>
          <a:xfrm>
            <a:off x="733778" y="1199706"/>
            <a:ext cx="5667022" cy="5338745"/>
          </a:xfrm>
        </p:spPr>
        <p:txBody>
          <a:bodyPr>
            <a:normAutofit fontScale="92500" lnSpcReduction="20000"/>
          </a:bodyPr>
          <a:lstStyle/>
          <a:p>
            <a:pPr lvl="0">
              <a:buNone/>
            </a:pPr>
            <a:endParaRPr lang="lv-LV" b="0" dirty="0">
              <a:cs typeface="Arial" panose="020B0604020202020204" pitchFamily="34" charset="0"/>
            </a:endParaRPr>
          </a:p>
          <a:p>
            <a:r>
              <a:rPr lang="lv-LV" b="0" dirty="0"/>
              <a:t>34 dalībnieki (sievietes = 33)</a:t>
            </a:r>
          </a:p>
          <a:p>
            <a:r>
              <a:rPr lang="lv-LV" b="0" dirty="0"/>
              <a:t>Vidējais vecums 37,1 gads (23 - 72 gadi; SD = 10,38)</a:t>
            </a:r>
          </a:p>
          <a:p>
            <a:r>
              <a:rPr lang="lv-LV" b="0" dirty="0"/>
              <a:t>21 mākslā balstīts digitāls uzdevums + garastāvokļa novērošana </a:t>
            </a:r>
          </a:p>
          <a:p>
            <a:r>
              <a:rPr lang="lv-LV" b="0" dirty="0"/>
              <a:t>Saziņa e-pastā</a:t>
            </a:r>
          </a:p>
          <a:p>
            <a:r>
              <a:rPr lang="lv-LV" b="0" dirty="0"/>
              <a:t>Trīs nedēļas</a:t>
            </a:r>
          </a:p>
          <a:p>
            <a:r>
              <a:rPr lang="lv-LV" b="0" dirty="0" err="1"/>
              <a:t>Infinite</a:t>
            </a:r>
            <a:r>
              <a:rPr lang="lv-LV" b="0" dirty="0"/>
              <a:t> </a:t>
            </a:r>
            <a:r>
              <a:rPr lang="lv-LV" b="0" dirty="0" err="1"/>
              <a:t>Painter</a:t>
            </a:r>
            <a:r>
              <a:rPr lang="lv-LV" b="0" dirty="0"/>
              <a:t>, </a:t>
            </a:r>
            <a:r>
              <a:rPr lang="lv-LV" b="0" dirty="0" err="1"/>
              <a:t>PicJointer</a:t>
            </a:r>
            <a:r>
              <a:rPr lang="lv-LV" b="0" dirty="0"/>
              <a:t>, </a:t>
            </a:r>
            <a:r>
              <a:rPr lang="lv-LV" b="0" dirty="0" err="1"/>
              <a:t>Collage</a:t>
            </a:r>
            <a:r>
              <a:rPr lang="lv-LV" b="0" dirty="0"/>
              <a:t> </a:t>
            </a:r>
            <a:r>
              <a:rPr lang="lv-LV" b="0" dirty="0" err="1"/>
              <a:t>Maker</a:t>
            </a:r>
            <a:r>
              <a:rPr lang="lv-LV" b="0" dirty="0"/>
              <a:t> lietotne</a:t>
            </a:r>
          </a:p>
          <a:p>
            <a:pPr marL="0" indent="0">
              <a:buNone/>
            </a:pPr>
            <a:r>
              <a:rPr lang="lv-LV" sz="1405" b="0" dirty="0"/>
              <a:t>Instrumentārijs</a:t>
            </a:r>
          </a:p>
          <a:p>
            <a:pPr marL="342900" indent="-342900">
              <a:lnSpc>
                <a:spcPct val="120000"/>
              </a:lnSpc>
              <a:buAutoNum type="arabicParenR"/>
            </a:pPr>
            <a:r>
              <a:rPr lang="lv-LV" b="0" dirty="0" err="1"/>
              <a:t>Sociāldemogrāfiskie</a:t>
            </a:r>
            <a:r>
              <a:rPr lang="lv-LV" b="0" dirty="0"/>
              <a:t> dati: vecums, dzimums, izglītības līmenis, nodarbinātība</a:t>
            </a:r>
          </a:p>
          <a:p>
            <a:pPr marL="342900" indent="-342900">
              <a:lnSpc>
                <a:spcPct val="120000"/>
              </a:lnSpc>
              <a:buAutoNum type="arabicParenR"/>
            </a:pPr>
            <a:r>
              <a:rPr lang="lv-LV" b="0" dirty="0"/>
              <a:t>Emociju regulācijas prasmju aptauja (ERSQ-27; </a:t>
            </a:r>
            <a:r>
              <a:rPr lang="lv-LV" b="0" dirty="0" err="1"/>
              <a:t>Berking</a:t>
            </a:r>
            <a:r>
              <a:rPr lang="lv-LV" b="0" dirty="0"/>
              <a:t> &amp; </a:t>
            </a:r>
            <a:r>
              <a:rPr lang="lv-LV" b="0" dirty="0" err="1"/>
              <a:t>Znoj</a:t>
            </a:r>
            <a:r>
              <a:rPr lang="lv-LV" b="0" dirty="0"/>
              <a:t>, 2008; adaptēts latviešu valodā Kristiņa- Everte, </a:t>
            </a:r>
            <a:r>
              <a:rPr lang="lv-LV" b="0" dirty="0" err="1"/>
              <a:t>Paiča</a:t>
            </a:r>
            <a:r>
              <a:rPr lang="lv-LV" b="0" dirty="0"/>
              <a:t>, </a:t>
            </a:r>
            <a:r>
              <a:rPr lang="lv-LV" b="0" dirty="0" err="1"/>
              <a:t>Mārtinsone</a:t>
            </a:r>
            <a:r>
              <a:rPr lang="lv-LV" b="0" dirty="0"/>
              <a:t>, 2021)</a:t>
            </a:r>
          </a:p>
          <a:p>
            <a:pPr marL="0" indent="0">
              <a:lnSpc>
                <a:spcPct val="120000"/>
              </a:lnSpc>
              <a:buNone/>
            </a:pPr>
            <a:r>
              <a:rPr lang="lv-LV" b="0" dirty="0" err="1"/>
              <a:t>Kronbaha</a:t>
            </a:r>
            <a:r>
              <a:rPr lang="lv-LV" b="0" dirty="0"/>
              <a:t> </a:t>
            </a:r>
            <a:r>
              <a:rPr lang="el-GR" b="0" dirty="0"/>
              <a:t>α = 70-94; 27 </a:t>
            </a:r>
            <a:r>
              <a:rPr lang="lv-LV" b="0" dirty="0"/>
              <a:t>apgalvojumi, 9 </a:t>
            </a:r>
            <a:r>
              <a:rPr lang="lv-LV" b="0" dirty="0" err="1"/>
              <a:t>apakšskalas</a:t>
            </a:r>
            <a:r>
              <a:rPr lang="lv-LV" b="0" dirty="0"/>
              <a:t>.</a:t>
            </a:r>
          </a:p>
          <a:p>
            <a:pPr marL="0" indent="0">
              <a:lnSpc>
                <a:spcPct val="120000"/>
              </a:lnSpc>
              <a:buNone/>
            </a:pPr>
            <a:r>
              <a:rPr lang="lv-LV" b="0" dirty="0"/>
              <a:t> 3)  </a:t>
            </a:r>
            <a:r>
              <a:rPr lang="lv-LV" sz="1800" b="0" kern="1200" dirty="0" err="1">
                <a:effectLst/>
              </a:rPr>
              <a:t>Novērtjuma</a:t>
            </a:r>
            <a:r>
              <a:rPr lang="lv-LV" sz="1800" b="0" kern="1200" dirty="0">
                <a:effectLst/>
              </a:rPr>
              <a:t> aptauja (21 slēgts jautājums; 10 pēc </a:t>
            </a:r>
            <a:r>
              <a:rPr lang="lv-LV" sz="1800" b="0" kern="1200" dirty="0" err="1">
                <a:effectLst/>
              </a:rPr>
              <a:t>Likerta</a:t>
            </a:r>
            <a:r>
              <a:rPr lang="lv-LV" sz="1800" b="0" kern="1200" dirty="0">
                <a:effectLst/>
              </a:rPr>
              <a:t> skalas; 7 atvērti jautājumi</a:t>
            </a:r>
          </a:p>
          <a:p>
            <a:endParaRPr lang="lv-LV" dirty="0"/>
          </a:p>
        </p:txBody>
      </p:sp>
      <p:pic>
        <p:nvPicPr>
          <p:cNvPr id="15" name="Satura vietturis 4" descr="Attēls, kurā ir teksts, dažādi&#10;&#10;Apraksts ģenerēts automātisk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340" y="531237"/>
            <a:ext cx="2841482" cy="2841482"/>
          </a:xfrm>
          <a:prstGeom prst="rect">
            <a:avLst/>
          </a:prstGeom>
        </p:spPr>
      </p:pic>
      <p:pic>
        <p:nvPicPr>
          <p:cNvPr id="18" name="Attēls 6" descr="Attēls, kurā ir teksts, dažādi&#10;&#10;Apraksts ģenerēts automātisk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4205" y="180996"/>
            <a:ext cx="2657783" cy="2657783"/>
          </a:xfrm>
          <a:prstGeom prst="rect">
            <a:avLst/>
          </a:prstGeom>
        </p:spPr>
      </p:pic>
      <p:pic>
        <p:nvPicPr>
          <p:cNvPr id="19" name="Attēls 10" descr="Attēls, kurā ir teksts, gaisma&#10;&#10;Apraksts ģenerēts automātisk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6651" y="3552390"/>
            <a:ext cx="1732775" cy="3117439"/>
          </a:xfrm>
          <a:prstGeom prst="rect">
            <a:avLst/>
          </a:prstGeom>
        </p:spPr>
      </p:pic>
      <p:pic>
        <p:nvPicPr>
          <p:cNvPr id="20" name="Satura vietturis 4" descr="Attēls, kurā ir teksts&#10;&#10;Apraksts ģenerēts automātisk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5493" y="3552389"/>
            <a:ext cx="1732775" cy="31286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167" y="517816"/>
            <a:ext cx="10515600" cy="393169"/>
          </a:xfrm>
        </p:spPr>
        <p:txBody>
          <a:bodyPr>
            <a:normAutofit fontScale="90000"/>
          </a:bodyPr>
          <a:lstStyle/>
          <a:p>
            <a:r>
              <a:rPr lang="lv-LV" sz="3110" dirty="0" err="1">
                <a:solidFill>
                  <a:schemeClr val="tx1">
                    <a:lumMod val="95000"/>
                    <a:lumOff val="5000"/>
                  </a:schemeClr>
                </a:solidFill>
                <a:latin typeface="+mn-ea"/>
                <a:cs typeface="+mn-ea"/>
              </a:rPr>
              <a:t>Rezultāti</a:t>
            </a:r>
            <a:r>
              <a:rPr lang="lv-LV" sz="3110" dirty="0">
                <a:solidFill>
                  <a:schemeClr val="tx1">
                    <a:lumMod val="95000"/>
                    <a:lumOff val="5000"/>
                  </a:schemeClr>
                </a:solidFill>
                <a:latin typeface="+mn-ea"/>
                <a:cs typeface="+mn-ea"/>
              </a:rPr>
              <a:t> II</a:t>
            </a:r>
          </a:p>
        </p:txBody>
      </p:sp>
      <p:graphicFrame>
        <p:nvGraphicFramePr>
          <p:cNvPr id="5" name="Content Placeholder 4"/>
          <p:cNvGraphicFramePr>
            <a:graphicFrameLocks noGrp="1"/>
          </p:cNvGraphicFramePr>
          <p:nvPr>
            <p:ph idx="1"/>
          </p:nvPr>
        </p:nvGraphicFramePr>
        <p:xfrm>
          <a:off x="1037167" y="1083733"/>
          <a:ext cx="10680699" cy="427849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19011" y="5362223"/>
            <a:ext cx="10035822" cy="369332"/>
          </a:xfrm>
          <a:prstGeom prst="rect">
            <a:avLst/>
          </a:prstGeom>
          <a:noFill/>
        </p:spPr>
        <p:txBody>
          <a:bodyPr wrap="square" rtlCol="0">
            <a:spAutoFit/>
          </a:bodyPr>
          <a:lstStyle/>
          <a:p>
            <a:r>
              <a:rPr lang="lv-LV" i="1" dirty="0">
                <a:solidFill>
                  <a:schemeClr val="bg1">
                    <a:lumMod val="50000"/>
                  </a:schemeClr>
                </a:solidFill>
              </a:rPr>
              <a:t>Piezīme</a:t>
            </a:r>
            <a:r>
              <a:rPr lang="lv-LV" dirty="0">
                <a:solidFill>
                  <a:schemeClr val="bg1">
                    <a:lumMod val="50000"/>
                  </a:schemeClr>
                </a:solidFill>
              </a:rPr>
              <a:t>. N = 34, </a:t>
            </a:r>
            <a:r>
              <a:rPr lang="lv-LV" dirty="0" err="1">
                <a:solidFill>
                  <a:schemeClr val="bg1">
                    <a:lumMod val="50000"/>
                  </a:schemeClr>
                </a:solidFill>
              </a:rPr>
              <a:t>Vilkoksona</a:t>
            </a:r>
            <a:r>
              <a:rPr lang="lv-LV" dirty="0">
                <a:solidFill>
                  <a:schemeClr val="bg1">
                    <a:lumMod val="50000"/>
                  </a:schemeClr>
                </a:solidFill>
              </a:rPr>
              <a:t> rangu zīmju tests; *</a:t>
            </a:r>
            <a:r>
              <a:rPr lang="lv-LV" i="1" dirty="0">
                <a:solidFill>
                  <a:schemeClr val="bg1">
                    <a:lumMod val="50000"/>
                  </a:schemeClr>
                </a:solidFill>
              </a:rPr>
              <a:t>p</a:t>
            </a:r>
            <a:r>
              <a:rPr lang="lv-LV" dirty="0">
                <a:solidFill>
                  <a:schemeClr val="bg1">
                    <a:lumMod val="50000"/>
                  </a:schemeClr>
                </a:solidFill>
              </a:rPr>
              <a:t> &lt; .05; **</a:t>
            </a:r>
            <a:r>
              <a:rPr lang="lv-LV" i="1" dirty="0">
                <a:solidFill>
                  <a:schemeClr val="bg1">
                    <a:lumMod val="50000"/>
                  </a:schemeClr>
                </a:solidFill>
              </a:rPr>
              <a:t>p</a:t>
            </a:r>
            <a:r>
              <a:rPr lang="lv-LV" dirty="0">
                <a:solidFill>
                  <a:schemeClr val="bg1">
                    <a:lumMod val="50000"/>
                  </a:schemeClr>
                </a:solidFill>
              </a:rPr>
              <a:t> &lt; .001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778" y="457156"/>
            <a:ext cx="10079568" cy="539747"/>
          </a:xfrm>
        </p:spPr>
        <p:txBody>
          <a:bodyPr/>
          <a:lstStyle/>
          <a:p>
            <a:r>
              <a:rPr lang="lv-LV" sz="2800" dirty="0">
                <a:latin typeface="+mn-ea"/>
                <a:cs typeface="+mn-ea"/>
              </a:rPr>
              <a:t>Metode  III</a:t>
            </a:r>
          </a:p>
        </p:txBody>
      </p:sp>
      <p:sp>
        <p:nvSpPr>
          <p:cNvPr id="4" name="Text Placeholder 3"/>
          <p:cNvSpPr>
            <a:spLocks noGrp="1"/>
          </p:cNvSpPr>
          <p:nvPr>
            <p:ph type="body" sz="half" idx="2"/>
          </p:nvPr>
        </p:nvSpPr>
        <p:spPr>
          <a:xfrm>
            <a:off x="733778" y="1073236"/>
            <a:ext cx="4800600" cy="252942"/>
          </a:xfrm>
        </p:spPr>
        <p:txBody>
          <a:bodyPr>
            <a:normAutofit fontScale="62500" lnSpcReduction="20000"/>
          </a:bodyPr>
          <a:lstStyle/>
          <a:p>
            <a:r>
              <a:rPr lang="lv-LV" dirty="0"/>
              <a:t>Dalībnieki un procedūra</a:t>
            </a:r>
          </a:p>
        </p:txBody>
      </p:sp>
      <p:sp>
        <p:nvSpPr>
          <p:cNvPr id="5" name="Text Placeholder 4"/>
          <p:cNvSpPr>
            <a:spLocks noGrp="1"/>
          </p:cNvSpPr>
          <p:nvPr>
            <p:ph type="body" sz="quarter" idx="13"/>
          </p:nvPr>
        </p:nvSpPr>
        <p:spPr>
          <a:xfrm>
            <a:off x="733778" y="1478844"/>
            <a:ext cx="6374945" cy="4305920"/>
          </a:xfrm>
        </p:spPr>
        <p:txBody>
          <a:bodyPr>
            <a:normAutofit/>
          </a:bodyPr>
          <a:lstStyle/>
          <a:p>
            <a:pPr marL="0" indent="0">
              <a:buNone/>
            </a:pPr>
            <a:r>
              <a:rPr lang="lv-LV" sz="2000" b="0" dirty="0"/>
              <a:t>1) 6 dalībnieki (sievietes = 3, vīrieši = 3)</a:t>
            </a:r>
          </a:p>
          <a:p>
            <a:r>
              <a:rPr lang="lv-LV" sz="2000" b="0" dirty="0"/>
              <a:t>Vidējais vecums 48,5 gadi (22 - 67 gadi; SD = 17,09)</a:t>
            </a:r>
          </a:p>
          <a:p>
            <a:pPr>
              <a:buFont typeface="Wingdings" panose="05000000000000000000" pitchFamily="2" charset="2"/>
              <a:buChar char="ü"/>
            </a:pPr>
            <a:r>
              <a:rPr lang="lv-LV" sz="2000" b="0" dirty="0"/>
              <a:t>četras dienas testēja EMORI prototipu </a:t>
            </a:r>
            <a:r>
              <a:rPr lang="lv-LV" sz="2000" b="0" dirty="0" err="1"/>
              <a:t>Android</a:t>
            </a:r>
            <a:r>
              <a:rPr lang="lv-LV" sz="2000" b="0" dirty="0"/>
              <a:t> viedtālrunī</a:t>
            </a:r>
          </a:p>
          <a:p>
            <a:pPr>
              <a:buFont typeface="Wingdings" panose="05000000000000000000" pitchFamily="2" charset="2"/>
              <a:buChar char="ü"/>
            </a:pPr>
            <a:r>
              <a:rPr lang="lv-LV" sz="2000" b="0" dirty="0"/>
              <a:t>Viedokļu un pieredzes aptauja ar 42 jautājumiem (piecu punktu </a:t>
            </a:r>
            <a:r>
              <a:rPr lang="lv-LV" sz="2000" b="0" dirty="0" err="1"/>
              <a:t>Likerta</a:t>
            </a:r>
            <a:r>
              <a:rPr lang="lv-LV" sz="2000" b="0" dirty="0"/>
              <a:t> skala)</a:t>
            </a:r>
          </a:p>
          <a:p>
            <a:pPr marL="0" indent="0">
              <a:buNone/>
            </a:pPr>
            <a:r>
              <a:rPr lang="lv-LV" sz="2000" b="0" dirty="0"/>
              <a:t>2) 6 eksperti, sertificēti un praktizējoši mākslas terapeiti </a:t>
            </a:r>
          </a:p>
          <a:p>
            <a:pPr>
              <a:buFont typeface="Wingdings" panose="05000000000000000000" pitchFamily="2" charset="2"/>
              <a:buChar char="ü"/>
            </a:pPr>
            <a:r>
              <a:rPr lang="lv-LV" sz="2000" b="0" dirty="0"/>
              <a:t>Prototipa testēšana, klātienes intervijas un 1 attālinātā intervija</a:t>
            </a:r>
          </a:p>
          <a:p>
            <a:pPr marL="0" indent="0">
              <a:buNone/>
            </a:pPr>
            <a:endParaRPr lang="lv-LV" dirty="0"/>
          </a:p>
          <a:p>
            <a:endParaRPr lang="lv-LV" dirty="0"/>
          </a:p>
          <a:p>
            <a:pPr lvl="0">
              <a:buNone/>
            </a:pPr>
            <a:endParaRPr lang="lv-LV" dirty="0">
              <a:cs typeface="Arial" panose="020B0604020202020204" pitchFamily="34" charset="0"/>
            </a:endParaRPr>
          </a:p>
          <a:p>
            <a:endParaRPr lang="lv-LV" dirty="0"/>
          </a:p>
          <a:p>
            <a:endParaRPr lang="lv-LV" dirty="0"/>
          </a:p>
        </p:txBody>
      </p:sp>
      <p:pic>
        <p:nvPicPr>
          <p:cNvPr id="3" name="EMORI ātrais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108723" y="1636161"/>
            <a:ext cx="5053044" cy="2965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CA2FFECB18E6448B789CD9930E2AFC" ma:contentTypeVersion="15" ma:contentTypeDescription="Create a new document." ma:contentTypeScope="" ma:versionID="f3d7c3fde4c8d846ac44d9b55737b0e3">
  <xsd:schema xmlns:xsd="http://www.w3.org/2001/XMLSchema" xmlns:xs="http://www.w3.org/2001/XMLSchema" xmlns:p="http://schemas.microsoft.com/office/2006/metadata/properties" xmlns:ns2="e3cbc38f-3bd0-4c8a-9fca-8dc1c7c662d7" xmlns:ns3="c6ee3ec1-71e2-4c81-aee9-9f72e5770204" targetNamespace="http://schemas.microsoft.com/office/2006/metadata/properties" ma:root="true" ma:fieldsID="ccde3455559f42445904269c1adcc1c6" ns2:_="" ns3:_="">
    <xsd:import namespace="e3cbc38f-3bd0-4c8a-9fca-8dc1c7c662d7"/>
    <xsd:import namespace="c6ee3ec1-71e2-4c81-aee9-9f72e57702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bc38f-3bd0-4c8a-9fca-8dc1c7c66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e3ec1-71e2-4c81-aee9-9f72e57702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fa3bbd3-0c70-482d-bbd6-fd5bb34fb9e6}" ma:internalName="TaxCatchAll" ma:showField="CatchAllData" ma:web="c6ee3ec1-71e2-4c81-aee9-9f72e577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6ee3ec1-71e2-4c81-aee9-9f72e5770204" xsi:nil="true"/>
    <lcf76f155ced4ddcb4097134ff3c332f xmlns="e3cbc38f-3bd0-4c8a-9fca-8dc1c7c662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F3CE8E-7C25-43AF-8FD8-F7F5432246CD}">
  <ds:schemaRefs>
    <ds:schemaRef ds:uri="http://schemas.microsoft.com/sharepoint/v3/contenttype/forms"/>
  </ds:schemaRefs>
</ds:datastoreItem>
</file>

<file path=customXml/itemProps2.xml><?xml version="1.0" encoding="utf-8"?>
<ds:datastoreItem xmlns:ds="http://schemas.openxmlformats.org/officeDocument/2006/customXml" ds:itemID="{67FEAD71-F889-483D-9D72-75D167FBC2FB}"/>
</file>

<file path=customXml/itemProps3.xml><?xml version="1.0" encoding="utf-8"?>
<ds:datastoreItem xmlns:ds="http://schemas.openxmlformats.org/officeDocument/2006/customXml" ds:itemID="{015C1B9E-6D0E-4AFB-A000-0ABABAF40D96}"/>
</file>

<file path=docProps/app.xml><?xml version="1.0" encoding="utf-8"?>
<Properties xmlns="http://schemas.openxmlformats.org/officeDocument/2006/extended-properties" xmlns:vt="http://schemas.openxmlformats.org/officeDocument/2006/docPropsVTypes">
  <TotalTime>198</TotalTime>
  <Words>1746</Words>
  <Application>Microsoft Office PowerPoint</Application>
  <PresentationFormat>Widescreen</PresentationFormat>
  <Paragraphs>180</Paragraphs>
  <Slides>16</Slides>
  <Notes>8</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dizains</vt:lpstr>
      <vt:lpstr>    </vt:lpstr>
      <vt:lpstr>PowerPoint Presentation</vt:lpstr>
      <vt:lpstr>PowerPoint Presentation</vt:lpstr>
      <vt:lpstr>  </vt:lpstr>
      <vt:lpstr>PowerPoint Presentation</vt:lpstr>
      <vt:lpstr>PowerPoint Presentation</vt:lpstr>
      <vt:lpstr>Metode II</vt:lpstr>
      <vt:lpstr>Rezultāti II</vt:lpstr>
      <vt:lpstr>Metode  III</vt:lpstr>
      <vt:lpstr>Ekspertu un lietotāju vērtējums par prototipu</vt:lpstr>
      <vt:lpstr>PowerPoint Presentation</vt:lpstr>
      <vt:lpstr>PowerPoint Presentation</vt:lpstr>
      <vt:lpstr>Secinājumi</vt:lpstr>
      <vt:lpstr>PowerPoint Presentation</vt:lpstr>
      <vt:lpstr>Literatūras saraksts</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Maruta Linuža</dc:creator>
  <cp:lastModifiedBy>Maruta Linuža</cp:lastModifiedBy>
  <cp:revision>85</cp:revision>
  <dcterms:created xsi:type="dcterms:W3CDTF">2022-12-04T16:20:00Z</dcterms:created>
  <dcterms:modified xsi:type="dcterms:W3CDTF">2023-05-08T09:26:01Z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FDC48B68A2D5425A86A56ECD2CE1D658</vt:lpwstr>
  </property>
  <property fmtid="{D5CDD505-2E9C-101B-9397-08002B2CF9AE}" pid="3" name="KSOProductBuildVer">
    <vt:lpwstr>1033-11.2.0.11516</vt:lpwstr>
  </property>
  <property fmtid="{D5CDD505-2E9C-101B-9397-08002B2CF9AE}" pid="4" name="ContentTypeId">
    <vt:lpwstr>0x0101001BCA2FFECB18E6448B789CD9930E2AFC</vt:lpwstr>
  </property>
</Properties>
</file>