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3"/>
    <p:sldMasterId id="2147483662" r:id="rId4"/>
    <p:sldMasterId id="2147483674" r:id="rId5"/>
  </p:sldMasterIdLst>
  <p:sldIdLst>
    <p:sldId id="264" r:id="rId6"/>
    <p:sldId id="265" r:id="rId7"/>
    <p:sldId id="266" r:id="rId8"/>
    <p:sldId id="267" r:id="rId9"/>
    <p:sldId id="268" r:id="rId10"/>
    <p:sldId id="271" r:id="rId11"/>
    <p:sldId id="278" r:id="rId12"/>
    <p:sldId id="279" r:id="rId13"/>
    <p:sldId id="272" r:id="rId14"/>
    <p:sldId id="273" r:id="rId15"/>
    <p:sldId id="280" r:id="rId16"/>
    <p:sldId id="269" r:id="rId17"/>
    <p:sldId id="281" r:id="rId18"/>
    <p:sldId id="274" r:id="rId19"/>
    <p:sldId id="275" r:id="rId20"/>
    <p:sldId id="276" r:id="rId21"/>
    <p:sldId id="277" r:id="rId22"/>
    <p:sldId id="282" r:id="rId23"/>
    <p:sldId id="283" r:id="rId24"/>
    <p:sldId id="284" r:id="rId25"/>
    <p:sldId id="285" r:id="rId26"/>
    <p:sldId id="286" r:id="rId27"/>
    <p:sldId id="287" r:id="rId28"/>
    <p:sldId id="288" r:id="rId29"/>
    <p:sldId id="289" r:id="rId30"/>
    <p:sldId id="270"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a:srgbClr val="58595B"/>
    <a:srgbClr val="8E00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3B5F9D-72DE-7075-5C1E-8ABDDB9EC4FB}" v="2" dt="2023-05-08T09:10:01.8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9" autoAdjust="0"/>
    <p:restoredTop sz="94660"/>
  </p:normalViewPr>
  <p:slideViewPr>
    <p:cSldViewPr snapToGrid="0" showGuides="1">
      <p:cViewPr>
        <p:scale>
          <a:sx n="94" d="100"/>
          <a:sy n="94" d="100"/>
        </p:scale>
        <p:origin x="274" y="-10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Master" Target="slideMasters/slideMaster3.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2.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slideMaster" Target="slideMasters/slide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ima Dance" userId="S::laidan@rsu.lv::4f2cef7a-328e-40aa-8d4d-2abf5273e347" providerId="AD" clId="Web-{BB3B5F9D-72DE-7075-5C1E-8ABDDB9EC4FB}"/>
    <pc:docChg chg="modSld">
      <pc:chgData name="Laima Dance" userId="S::laidan@rsu.lv::4f2cef7a-328e-40aa-8d4d-2abf5273e347" providerId="AD" clId="Web-{BB3B5F9D-72DE-7075-5C1E-8ABDDB9EC4FB}" dt="2023-05-08T09:10:01.856" v="1" actId="20577"/>
      <pc:docMkLst>
        <pc:docMk/>
      </pc:docMkLst>
      <pc:sldChg chg="modSp">
        <pc:chgData name="Laima Dance" userId="S::laidan@rsu.lv::4f2cef7a-328e-40aa-8d4d-2abf5273e347" providerId="AD" clId="Web-{BB3B5F9D-72DE-7075-5C1E-8ABDDB9EC4FB}" dt="2023-05-08T09:10:01.856" v="1" actId="20577"/>
        <pc:sldMkLst>
          <pc:docMk/>
          <pc:sldMk cId="3136552764" sldId="264"/>
        </pc:sldMkLst>
        <pc:spChg chg="mod">
          <ac:chgData name="Laima Dance" userId="S::laidan@rsu.lv::4f2cef7a-328e-40aa-8d4d-2abf5273e347" providerId="AD" clId="Web-{BB3B5F9D-72DE-7075-5C1E-8ABDDB9EC4FB}" dt="2023-05-08T09:10:01.856" v="1" actId="20577"/>
          <ac:spMkLst>
            <pc:docMk/>
            <pc:sldMk cId="3136552764" sldId="264"/>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02784" y="1411288"/>
            <a:ext cx="10363200" cy="455612"/>
          </a:xfrm>
        </p:spPr>
        <p:txBody>
          <a:bodyPr anchor="t" anchorCtr="0">
            <a:normAutofit/>
          </a:bodyPr>
          <a:lstStyle>
            <a:lvl1pPr algn="l">
              <a:defRPr sz="2800"/>
            </a:lvl1p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4F082B36-C296-4D5B-99C2-CD1097B99F1C}" type="datetimeFigureOut">
              <a:rPr lang="lv-LV" smtClean="0"/>
              <a:t>08.05.2023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67C63D82-7728-4029-8B0A-0AF4D13E9620}" type="slidenum">
              <a:rPr lang="lv-LV" smtClean="0"/>
              <a:t>‹#›</a:t>
            </a:fld>
            <a:endParaRPr lang="lv-LV"/>
          </a:p>
        </p:txBody>
      </p:sp>
      <p:sp>
        <p:nvSpPr>
          <p:cNvPr id="7" name="Text Placeholder 2"/>
          <p:cNvSpPr>
            <a:spLocks noGrp="1"/>
          </p:cNvSpPr>
          <p:nvPr>
            <p:ph type="body" idx="1" hasCustomPrompt="1"/>
          </p:nvPr>
        </p:nvSpPr>
        <p:spPr>
          <a:xfrm>
            <a:off x="1102785" y="5373688"/>
            <a:ext cx="4754033" cy="803274"/>
          </a:xfrm>
          <a:prstGeom prst="rect">
            <a:avLst/>
          </a:prstGeom>
        </p:spPr>
        <p:txBody>
          <a:bodyPr vert="horz" lIns="0" tIns="0" rIns="0" bIns="0" rtlCol="0">
            <a:normAutofit/>
          </a:bodyPr>
          <a:lstStyle>
            <a:lvl1pPr>
              <a:defRPr/>
            </a:lvl1pPr>
          </a:lstStyle>
          <a:p>
            <a:pPr lvl="0"/>
            <a:r>
              <a:rPr lang="lv-LV" dirty="0"/>
              <a:t>Autors</a:t>
            </a:r>
          </a:p>
          <a:p>
            <a:pPr lvl="0"/>
            <a:r>
              <a:rPr lang="lv-LV" dirty="0"/>
              <a:t>Datums</a:t>
            </a:r>
          </a:p>
          <a:p>
            <a:pPr lvl="0"/>
            <a:r>
              <a:rPr lang="lv-LV" dirty="0"/>
              <a:t>Vieta</a:t>
            </a:r>
            <a:endParaRPr lang="en-US" dirty="0"/>
          </a:p>
        </p:txBody>
      </p:sp>
    </p:spTree>
    <p:extLst>
      <p:ext uri="{BB962C8B-B14F-4D97-AF65-F5344CB8AC3E}">
        <p14:creationId xmlns:p14="http://schemas.microsoft.com/office/powerpoint/2010/main" val="1116282037"/>
      </p:ext>
    </p:extLst>
  </p:cSld>
  <p:clrMapOvr>
    <a:masterClrMapping/>
  </p:clrMapOvr>
  <p:extLst>
    <p:ext uri="{DCECCB84-F9BA-43D5-87BE-67443E8EF086}">
      <p15:sldGuideLst xmlns:p15="http://schemas.microsoft.com/office/powerpoint/2012/main">
        <p15:guide id="1" pos="695" userDrawn="1">
          <p15:clr>
            <a:srgbClr val="FBAE40"/>
          </p15:clr>
        </p15:guide>
        <p15:guide id="2" pos="3840" userDrawn="1">
          <p15:clr>
            <a:srgbClr val="FBAE40"/>
          </p15:clr>
        </p15:guide>
        <p15:guide id="3" pos="3973" userDrawn="1">
          <p15:clr>
            <a:srgbClr val="FBAE40"/>
          </p15:clr>
        </p15:guide>
        <p15:guide id="4" pos="3689" userDrawn="1">
          <p15:clr>
            <a:srgbClr val="FBAE40"/>
          </p15:clr>
        </p15:guide>
        <p15:guide id="5" pos="7045" userDrawn="1">
          <p15:clr>
            <a:srgbClr val="FBAE40"/>
          </p15:clr>
        </p15:guide>
        <p15:guide id="6" orient="horz" pos="2160" userDrawn="1">
          <p15:clr>
            <a:srgbClr val="FBAE40"/>
          </p15:clr>
        </p15:guide>
        <p15:guide id="7" orient="horz" pos="459" userDrawn="1">
          <p15:clr>
            <a:srgbClr val="FBAE40"/>
          </p15:clr>
        </p15:guide>
        <p15:guide id="8" orient="horz" pos="226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56217" y="728664"/>
            <a:ext cx="10079567" cy="936625"/>
          </a:xfrm>
        </p:spPr>
        <p:txBody>
          <a:bodyPr anchor="t" anchorCtr="0">
            <a:normAutofit/>
          </a:bodyPr>
          <a:lstStyle>
            <a:lvl1pPr algn="l">
              <a:defRPr sz="2800"/>
            </a:lvl1pPr>
          </a:lstStyle>
          <a:p>
            <a:r>
              <a:rPr lang="en-US" dirty="0"/>
              <a:t>Click to edit Master title style</a:t>
            </a:r>
            <a:endParaRPr lang="lv-LV" dirty="0"/>
          </a:p>
        </p:txBody>
      </p:sp>
      <p:sp>
        <p:nvSpPr>
          <p:cNvPr id="3" name="Subtitle 2"/>
          <p:cNvSpPr>
            <a:spLocks noGrp="1"/>
          </p:cNvSpPr>
          <p:nvPr>
            <p:ph type="subTitle" idx="1" hasCustomPrompt="1"/>
          </p:nvPr>
        </p:nvSpPr>
        <p:spPr>
          <a:xfrm>
            <a:off x="1056216" y="1665288"/>
            <a:ext cx="9144000" cy="1655762"/>
          </a:xfrm>
        </p:spPr>
        <p:txBody>
          <a:bodyPr>
            <a:normAutofit/>
          </a:bodyPr>
          <a:lstStyle>
            <a:lvl1pPr marL="0" indent="0" algn="l">
              <a:buNone/>
              <a:defRPr sz="1600" b="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dirty="0"/>
              <a:t>Pamatteksts</a:t>
            </a:r>
          </a:p>
        </p:txBody>
      </p:sp>
      <p:sp>
        <p:nvSpPr>
          <p:cNvPr id="4" name="Date Placeholder 3"/>
          <p:cNvSpPr>
            <a:spLocks noGrp="1"/>
          </p:cNvSpPr>
          <p:nvPr>
            <p:ph type="dt" sz="half" idx="10"/>
          </p:nvPr>
        </p:nvSpPr>
        <p:spPr/>
        <p:txBody>
          <a:bodyPr/>
          <a:lstStyle/>
          <a:p>
            <a:fld id="{96FE9CD5-6B41-4DD5-AB12-F8EA993B035F}" type="datetimeFigureOut">
              <a:rPr lang="lv-LV" smtClean="0"/>
              <a:t>08.05.2023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AF02EE6E-907A-4357-B7F8-828D07D0179D}" type="slidenum">
              <a:rPr lang="lv-LV" smtClean="0"/>
              <a:t>‹#›</a:t>
            </a:fld>
            <a:endParaRPr lang="lv-LV"/>
          </a:p>
        </p:txBody>
      </p:sp>
    </p:spTree>
    <p:extLst>
      <p:ext uri="{BB962C8B-B14F-4D97-AF65-F5344CB8AC3E}">
        <p14:creationId xmlns:p14="http://schemas.microsoft.com/office/powerpoint/2010/main" val="2881765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lv-LV" dirty="0"/>
          </a:p>
        </p:txBody>
      </p:sp>
      <p:sp>
        <p:nvSpPr>
          <p:cNvPr id="3" name="Date Placeholder 2"/>
          <p:cNvSpPr>
            <a:spLocks noGrp="1"/>
          </p:cNvSpPr>
          <p:nvPr>
            <p:ph type="dt" sz="half" idx="10"/>
          </p:nvPr>
        </p:nvSpPr>
        <p:spPr/>
        <p:txBody>
          <a:bodyPr/>
          <a:lstStyle/>
          <a:p>
            <a:fld id="{96FE9CD5-6B41-4DD5-AB12-F8EA993B035F}" type="datetimeFigureOut">
              <a:rPr lang="lv-LV" smtClean="0"/>
              <a:t>08.05.2023</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AF02EE6E-907A-4357-B7F8-828D07D0179D}" type="slidenum">
              <a:rPr lang="lv-LV" smtClean="0"/>
              <a:t>‹#›</a:t>
            </a:fld>
            <a:endParaRPr lang="lv-LV"/>
          </a:p>
        </p:txBody>
      </p:sp>
      <p:sp>
        <p:nvSpPr>
          <p:cNvPr id="7" name="Text Placeholder 6"/>
          <p:cNvSpPr>
            <a:spLocks noGrp="1"/>
          </p:cNvSpPr>
          <p:nvPr>
            <p:ph type="body" sz="quarter" idx="13"/>
          </p:nvPr>
        </p:nvSpPr>
        <p:spPr>
          <a:xfrm>
            <a:off x="1037168" y="1665289"/>
            <a:ext cx="10098617" cy="1411287"/>
          </a:xfrm>
        </p:spPr>
        <p:txBody>
          <a:bodyPr/>
          <a:lstStyle>
            <a:lvl1pPr>
              <a:defRPr>
                <a:latin typeface="Arial" panose="020B0604020202020204" pitchFamily="34" charset="0"/>
                <a:cs typeface="Arial" panose="020B0604020202020204" pitchFamily="34" charset="0"/>
              </a:defRPr>
            </a:lvl1pPr>
            <a:lvl2pPr marL="0" marR="0" indent="0" algn="l" defTabSz="914400" rtl="0" eaLnBrk="1" fontAlgn="auto" latinLnBrk="0" hangingPunct="1">
              <a:lnSpc>
                <a:spcPct val="90000"/>
              </a:lnSpc>
              <a:spcBef>
                <a:spcPts val="500"/>
              </a:spcBef>
              <a:spcAft>
                <a:spcPts val="0"/>
              </a:spcAft>
              <a:buClr>
                <a:srgbClr val="8E001C"/>
              </a:buClr>
              <a:buSzPct val="80000"/>
              <a:buFontTx/>
              <a:buNone/>
              <a:tabLst/>
              <a:defRPr/>
            </a:lvl2pPr>
          </a:lstStyle>
          <a:p>
            <a:pPr lvl="0"/>
            <a:r>
              <a:rPr lang="en-US" dirty="0"/>
              <a:t>Edit Master text styles</a:t>
            </a:r>
          </a:p>
          <a:p>
            <a:pPr marL="0" marR="0" lvl="1" indent="0" algn="l" defTabSz="914400" rtl="0" eaLnBrk="1" fontAlgn="auto" latinLnBrk="0" hangingPunct="1">
              <a:lnSpc>
                <a:spcPct val="90000"/>
              </a:lnSpc>
              <a:spcBef>
                <a:spcPts val="500"/>
              </a:spcBef>
              <a:spcAft>
                <a:spcPts val="0"/>
              </a:spcAft>
              <a:buClr>
                <a:srgbClr val="8E001C"/>
              </a:buClr>
              <a:buSzPct val="80000"/>
              <a:buFontTx/>
              <a:buNone/>
              <a:tabLst/>
              <a:defRPr/>
            </a:pPr>
            <a:r>
              <a:rPr lang="lv-LV" dirty="0"/>
              <a:t>Pamatteksts </a:t>
            </a:r>
            <a:r>
              <a:rPr lang="lv-LV" dirty="0" err="1"/>
              <a:t>Pamatteksts</a:t>
            </a:r>
            <a:r>
              <a:rPr lang="lv-LV" dirty="0"/>
              <a:t> </a:t>
            </a:r>
            <a:r>
              <a:rPr lang="lv-LV" dirty="0" err="1"/>
              <a:t>Pamatteksts</a:t>
            </a:r>
            <a:endParaRPr lang="en-US" dirty="0"/>
          </a:p>
          <a:p>
            <a:pPr marL="0" marR="0" lvl="1" indent="0" algn="l" defTabSz="914400" rtl="0" eaLnBrk="1" fontAlgn="auto" latinLnBrk="0" hangingPunct="1">
              <a:lnSpc>
                <a:spcPct val="90000"/>
              </a:lnSpc>
              <a:spcBef>
                <a:spcPts val="500"/>
              </a:spcBef>
              <a:spcAft>
                <a:spcPts val="0"/>
              </a:spcAft>
              <a:buClr>
                <a:srgbClr val="8E001C"/>
              </a:buClr>
              <a:buSzPct val="80000"/>
              <a:buFontTx/>
              <a:buNone/>
              <a:tabLst/>
              <a:defRPr/>
            </a:pPr>
            <a:r>
              <a:rPr lang="lv-LV" dirty="0"/>
              <a:t>Pamatteksts </a:t>
            </a:r>
            <a:r>
              <a:rPr lang="lv-LV" dirty="0" err="1"/>
              <a:t>Pamatteksts</a:t>
            </a:r>
            <a:endParaRPr lang="en-US" dirty="0"/>
          </a:p>
          <a:p>
            <a:pPr marL="0" marR="0" lvl="1" indent="0" algn="l" defTabSz="914400" rtl="0" eaLnBrk="1" fontAlgn="auto" latinLnBrk="0" hangingPunct="1">
              <a:lnSpc>
                <a:spcPct val="90000"/>
              </a:lnSpc>
              <a:spcBef>
                <a:spcPts val="500"/>
              </a:spcBef>
              <a:spcAft>
                <a:spcPts val="0"/>
              </a:spcAft>
              <a:buClr>
                <a:srgbClr val="8E001C"/>
              </a:buClr>
              <a:buSzPct val="80000"/>
              <a:buFontTx/>
              <a:buNone/>
              <a:tabLst/>
              <a:defRPr/>
            </a:pPr>
            <a:r>
              <a:rPr lang="lv-LV" dirty="0"/>
              <a:t>Pamatteksts</a:t>
            </a:r>
            <a:endParaRPr lang="en-US" dirty="0"/>
          </a:p>
          <a:p>
            <a:pPr lvl="1"/>
            <a:endParaRPr lang="en-US" dirty="0"/>
          </a:p>
        </p:txBody>
      </p:sp>
      <p:sp>
        <p:nvSpPr>
          <p:cNvPr id="9" name="Text Placeholder 8"/>
          <p:cNvSpPr>
            <a:spLocks noGrp="1"/>
          </p:cNvSpPr>
          <p:nvPr>
            <p:ph type="body" sz="quarter" idx="14"/>
          </p:nvPr>
        </p:nvSpPr>
        <p:spPr>
          <a:xfrm>
            <a:off x="1037168" y="3429000"/>
            <a:ext cx="10098617" cy="2160588"/>
          </a:xfrm>
        </p:spPr>
        <p:txBody>
          <a:bodyPr/>
          <a:lstStyle>
            <a:lvl1pPr>
              <a:defRPr sz="1800">
                <a:latin typeface="Arial" panose="020B0604020202020204" pitchFamily="34" charset="0"/>
                <a:cs typeface="Arial" panose="020B0604020202020204" pitchFamily="34" charset="0"/>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Tree>
    <p:extLst>
      <p:ext uri="{BB962C8B-B14F-4D97-AF65-F5344CB8AC3E}">
        <p14:creationId xmlns:p14="http://schemas.microsoft.com/office/powerpoint/2010/main" val="1042351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lv-LV" dirty="0"/>
          </a:p>
        </p:txBody>
      </p:sp>
      <p:sp>
        <p:nvSpPr>
          <p:cNvPr id="3" name="Content Placeholder 2"/>
          <p:cNvSpPr>
            <a:spLocks noGrp="1"/>
          </p:cNvSpPr>
          <p:nvPr>
            <p:ph idx="1"/>
          </p:nvPr>
        </p:nvSpPr>
        <p:spPr>
          <a:xfrm>
            <a:off x="1049867" y="1673275"/>
            <a:ext cx="10515600" cy="4351338"/>
          </a:xfrm>
        </p:spPr>
        <p:txBody>
          <a:bodyPr/>
          <a:lstStyle>
            <a:lvl1pPr>
              <a:defRPr sz="1800"/>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Date Placeholder 3"/>
          <p:cNvSpPr>
            <a:spLocks noGrp="1"/>
          </p:cNvSpPr>
          <p:nvPr>
            <p:ph type="dt" sz="half" idx="10"/>
          </p:nvPr>
        </p:nvSpPr>
        <p:spPr/>
        <p:txBody>
          <a:bodyPr/>
          <a:lstStyle/>
          <a:p>
            <a:fld id="{96FE9CD5-6B41-4DD5-AB12-F8EA993B035F}" type="datetimeFigureOut">
              <a:rPr lang="lv-LV" smtClean="0"/>
              <a:t>08.05.2023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AF02EE6E-907A-4357-B7F8-828D07D0179D}" type="slidenum">
              <a:rPr lang="lv-LV" smtClean="0"/>
              <a:t>‹#›</a:t>
            </a:fld>
            <a:endParaRPr lang="lv-LV"/>
          </a:p>
        </p:txBody>
      </p:sp>
    </p:spTree>
    <p:extLst>
      <p:ext uri="{BB962C8B-B14F-4D97-AF65-F5344CB8AC3E}">
        <p14:creationId xmlns:p14="http://schemas.microsoft.com/office/powerpoint/2010/main" val="3374034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lv-LV" dirty="0"/>
          </a:p>
        </p:txBody>
      </p:sp>
      <p:sp>
        <p:nvSpPr>
          <p:cNvPr id="3" name="Content Placeholder 2"/>
          <p:cNvSpPr>
            <a:spLocks noGrp="1"/>
          </p:cNvSpPr>
          <p:nvPr>
            <p:ph sz="half" idx="1"/>
          </p:nvPr>
        </p:nvSpPr>
        <p:spPr>
          <a:xfrm>
            <a:off x="1054101" y="1673225"/>
            <a:ext cx="4790017" cy="4351338"/>
          </a:xfrm>
        </p:spPr>
        <p:txBody>
          <a:bodyPr/>
          <a:lstStyle>
            <a:lvl1pPr>
              <a:defRPr sz="1800"/>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Content Placeholder 3"/>
          <p:cNvSpPr>
            <a:spLocks noGrp="1"/>
          </p:cNvSpPr>
          <p:nvPr>
            <p:ph sz="half" idx="2"/>
          </p:nvPr>
        </p:nvSpPr>
        <p:spPr>
          <a:xfrm>
            <a:off x="6337301" y="1673225"/>
            <a:ext cx="4798484" cy="4351338"/>
          </a:xfrm>
        </p:spPr>
        <p:txBody>
          <a:bodyPr/>
          <a:lstStyle>
            <a:lvl1pPr>
              <a:defRPr sz="1800"/>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5" name="Date Placeholder 4"/>
          <p:cNvSpPr>
            <a:spLocks noGrp="1"/>
          </p:cNvSpPr>
          <p:nvPr>
            <p:ph type="dt" sz="half" idx="10"/>
          </p:nvPr>
        </p:nvSpPr>
        <p:spPr/>
        <p:txBody>
          <a:bodyPr/>
          <a:lstStyle/>
          <a:p>
            <a:fld id="{96FE9CD5-6B41-4DD5-AB12-F8EA993B035F}" type="datetimeFigureOut">
              <a:rPr lang="lv-LV" smtClean="0"/>
              <a:t>08.05.2023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AF02EE6E-907A-4357-B7F8-828D07D0179D}" type="slidenum">
              <a:rPr lang="lv-LV" smtClean="0"/>
              <a:t>‹#›</a:t>
            </a:fld>
            <a:endParaRPr lang="lv-LV"/>
          </a:p>
        </p:txBody>
      </p:sp>
    </p:spTree>
    <p:extLst>
      <p:ext uri="{BB962C8B-B14F-4D97-AF65-F5344CB8AC3E}">
        <p14:creationId xmlns:p14="http://schemas.microsoft.com/office/powerpoint/2010/main" val="1446628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56216" y="728663"/>
            <a:ext cx="10079568" cy="936625"/>
          </a:xfrm>
        </p:spPr>
        <p:txBody>
          <a:bodyPr anchor="t" anchorCtr="0">
            <a:normAutofit/>
          </a:bodyPr>
          <a:lstStyle>
            <a:lvl1pPr>
              <a:defRPr sz="2600"/>
            </a:lvl1pPr>
          </a:lstStyle>
          <a:p>
            <a:r>
              <a:rPr lang="en-US" dirty="0"/>
              <a:t>Click to edit Master title style</a:t>
            </a:r>
            <a:endParaRPr lang="lv-LV" dirty="0"/>
          </a:p>
        </p:txBody>
      </p:sp>
      <p:sp>
        <p:nvSpPr>
          <p:cNvPr id="3" name="Picture Placeholder 2"/>
          <p:cNvSpPr>
            <a:spLocks noGrp="1"/>
          </p:cNvSpPr>
          <p:nvPr>
            <p:ph type="pic" idx="1"/>
          </p:nvPr>
        </p:nvSpPr>
        <p:spPr>
          <a:xfrm>
            <a:off x="6307667" y="1665288"/>
            <a:ext cx="4828117" cy="3924301"/>
          </a:xfrm>
        </p:spPr>
        <p:txBody>
          <a:bodyPr>
            <a:normAutofit/>
          </a:bodyPr>
          <a:lstStyle>
            <a:lvl1pPr marL="0" indent="0">
              <a:buNone/>
              <a:defRPr sz="1600" b="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dirty="0"/>
          </a:p>
        </p:txBody>
      </p:sp>
      <p:sp>
        <p:nvSpPr>
          <p:cNvPr id="4" name="Text Placeholder 3"/>
          <p:cNvSpPr>
            <a:spLocks noGrp="1"/>
          </p:cNvSpPr>
          <p:nvPr>
            <p:ph type="body" sz="half" idx="2"/>
          </p:nvPr>
        </p:nvSpPr>
        <p:spPr>
          <a:xfrm>
            <a:off x="1056217" y="1665287"/>
            <a:ext cx="4800600" cy="687388"/>
          </a:xfrm>
        </p:spPr>
        <p:txBody>
          <a:bodyPr>
            <a:normAutofit/>
          </a:bodyPr>
          <a:lstStyle>
            <a:lvl1pPr marL="0" indent="0">
              <a:buNone/>
              <a:defRPr sz="21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p:txBody>
          <a:bodyPr/>
          <a:lstStyle/>
          <a:p>
            <a:fld id="{96FE9CD5-6B41-4DD5-AB12-F8EA993B035F}" type="datetimeFigureOut">
              <a:rPr lang="lv-LV" smtClean="0"/>
              <a:t>08.05.2023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AF02EE6E-907A-4357-B7F8-828D07D0179D}" type="slidenum">
              <a:rPr lang="lv-LV" smtClean="0"/>
              <a:t>‹#›</a:t>
            </a:fld>
            <a:endParaRPr lang="lv-LV"/>
          </a:p>
        </p:txBody>
      </p:sp>
      <p:sp>
        <p:nvSpPr>
          <p:cNvPr id="9" name="Text Placeholder 8"/>
          <p:cNvSpPr>
            <a:spLocks noGrp="1"/>
          </p:cNvSpPr>
          <p:nvPr>
            <p:ph type="body" sz="quarter" idx="13"/>
          </p:nvPr>
        </p:nvSpPr>
        <p:spPr>
          <a:xfrm>
            <a:off x="1056217" y="2352676"/>
            <a:ext cx="4800600" cy="3236913"/>
          </a:xfrm>
        </p:spPr>
        <p:txBody>
          <a:bodyPr/>
          <a:lstStyle>
            <a:lvl1pPr>
              <a:defRPr sz="1800" b="1">
                <a:latin typeface="Arial" panose="020B0604020202020204" pitchFamily="34" charset="0"/>
                <a:cs typeface="Arial" panose="020B0604020202020204" pitchFamily="34" charset="0"/>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Tree>
    <p:extLst>
      <p:ext uri="{BB962C8B-B14F-4D97-AF65-F5344CB8AC3E}">
        <p14:creationId xmlns:p14="http://schemas.microsoft.com/office/powerpoint/2010/main" val="1315982743"/>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56216" y="728663"/>
            <a:ext cx="10079568" cy="936625"/>
          </a:xfrm>
        </p:spPr>
        <p:txBody>
          <a:bodyPr anchor="t" anchorCtr="0">
            <a:normAutofit/>
          </a:bodyPr>
          <a:lstStyle>
            <a:lvl1pPr>
              <a:defRPr sz="2600"/>
            </a:lvl1pPr>
          </a:lstStyle>
          <a:p>
            <a:r>
              <a:rPr lang="en-US" dirty="0"/>
              <a:t>Click to edit Master title style</a:t>
            </a:r>
            <a:endParaRPr lang="lv-LV" dirty="0"/>
          </a:p>
        </p:txBody>
      </p:sp>
      <p:sp>
        <p:nvSpPr>
          <p:cNvPr id="3" name="Picture Placeholder 2"/>
          <p:cNvSpPr>
            <a:spLocks noGrp="1"/>
          </p:cNvSpPr>
          <p:nvPr>
            <p:ph type="pic" idx="1"/>
          </p:nvPr>
        </p:nvSpPr>
        <p:spPr>
          <a:xfrm>
            <a:off x="1068915" y="1684338"/>
            <a:ext cx="6030385" cy="2954338"/>
          </a:xfrm>
        </p:spPr>
        <p:txBody>
          <a:bodyPr>
            <a:normAutofit/>
          </a:bodyPr>
          <a:lstStyle>
            <a:lvl1pPr marL="0" indent="0">
              <a:buNone/>
              <a:defRPr sz="1600" b="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dirty="0"/>
          </a:p>
        </p:txBody>
      </p:sp>
      <p:sp>
        <p:nvSpPr>
          <p:cNvPr id="5" name="Date Placeholder 4"/>
          <p:cNvSpPr>
            <a:spLocks noGrp="1"/>
          </p:cNvSpPr>
          <p:nvPr>
            <p:ph type="dt" sz="half" idx="10"/>
          </p:nvPr>
        </p:nvSpPr>
        <p:spPr/>
        <p:txBody>
          <a:bodyPr/>
          <a:lstStyle/>
          <a:p>
            <a:fld id="{96FE9CD5-6B41-4DD5-AB12-F8EA993B035F}" type="datetimeFigureOut">
              <a:rPr lang="lv-LV" smtClean="0"/>
              <a:t>08.05.2023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AF02EE6E-907A-4357-B7F8-828D07D0179D}" type="slidenum">
              <a:rPr lang="lv-LV" smtClean="0"/>
              <a:t>‹#›</a:t>
            </a:fld>
            <a:endParaRPr lang="lv-LV"/>
          </a:p>
        </p:txBody>
      </p:sp>
      <p:sp>
        <p:nvSpPr>
          <p:cNvPr id="9" name="Text Placeholder 8"/>
          <p:cNvSpPr>
            <a:spLocks noGrp="1"/>
          </p:cNvSpPr>
          <p:nvPr>
            <p:ph type="body" sz="quarter" idx="13" hasCustomPrompt="1"/>
          </p:nvPr>
        </p:nvSpPr>
        <p:spPr>
          <a:xfrm>
            <a:off x="1056217" y="4867276"/>
            <a:ext cx="10079567" cy="760413"/>
          </a:xfrm>
        </p:spPr>
        <p:txBody>
          <a:bodyPr/>
          <a:lstStyle>
            <a:lvl1pPr>
              <a:defRPr sz="1600" b="0">
                <a:latin typeface="Arial" panose="020B0604020202020204" pitchFamily="34" charset="0"/>
                <a:cs typeface="Arial" panose="020B0604020202020204" pitchFamily="34" charset="0"/>
              </a:defRPr>
            </a:lvl1pPr>
          </a:lstStyle>
          <a:p>
            <a:pPr lvl="0"/>
            <a:r>
              <a:rPr lang="lv-LV" dirty="0"/>
              <a:t>Pamatteksts</a:t>
            </a:r>
            <a:endParaRPr lang="en-US" dirty="0"/>
          </a:p>
          <a:p>
            <a:pPr lvl="1"/>
            <a:r>
              <a:rPr lang="en-US" dirty="0"/>
              <a:t>Second level</a:t>
            </a:r>
          </a:p>
          <a:p>
            <a:pPr lvl="2"/>
            <a:r>
              <a:rPr lang="en-US" dirty="0"/>
              <a:t>Third level</a:t>
            </a:r>
            <a:endParaRPr lang="lv-LV" dirty="0"/>
          </a:p>
        </p:txBody>
      </p:sp>
    </p:spTree>
    <p:extLst>
      <p:ext uri="{BB962C8B-B14F-4D97-AF65-F5344CB8AC3E}">
        <p14:creationId xmlns:p14="http://schemas.microsoft.com/office/powerpoint/2010/main" val="1046016676"/>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p:txBody>
          <a:bodyPr/>
          <a:lstStyle/>
          <a:p>
            <a:fld id="{225DE2F4-2C2C-4DDB-9DF2-07332ED43F52}" type="datetimeFigureOut">
              <a:rPr lang="lv-LV" smtClean="0"/>
              <a:t>08.05.2023</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F1C248DE-A354-4887-9522-15971F092B4D}" type="slidenum">
              <a:rPr lang="lv-LV" smtClean="0"/>
              <a:t>‹#›</a:t>
            </a:fld>
            <a:endParaRPr lang="lv-LV"/>
          </a:p>
        </p:txBody>
      </p:sp>
      <p:sp>
        <p:nvSpPr>
          <p:cNvPr id="6" name="Text Placeholder 2"/>
          <p:cNvSpPr>
            <a:spLocks noGrp="1"/>
          </p:cNvSpPr>
          <p:nvPr>
            <p:ph idx="1" hasCustomPrompt="1"/>
          </p:nvPr>
        </p:nvSpPr>
        <p:spPr>
          <a:xfrm>
            <a:off x="1056216" y="5934075"/>
            <a:ext cx="4176184" cy="242888"/>
          </a:xfrm>
          <a:prstGeom prst="rect">
            <a:avLst/>
          </a:prstGeom>
        </p:spPr>
        <p:txBody>
          <a:bodyPr vert="horz" lIns="0" tIns="0" rIns="0" bIns="0" rtlCol="0">
            <a:normAutofit/>
          </a:bodyPr>
          <a:lstStyle>
            <a:lvl1pPr>
              <a:defRPr/>
            </a:lvl1pPr>
          </a:lstStyle>
          <a:p>
            <a:pPr lvl="0"/>
            <a:r>
              <a:rPr lang="lv-LV" dirty="0"/>
              <a:t>www.rsu.lv</a:t>
            </a:r>
            <a:endParaRPr lang="en-US" dirty="0"/>
          </a:p>
        </p:txBody>
      </p:sp>
    </p:spTree>
    <p:extLst>
      <p:ext uri="{BB962C8B-B14F-4D97-AF65-F5344CB8AC3E}">
        <p14:creationId xmlns:p14="http://schemas.microsoft.com/office/powerpoint/2010/main" val="2643352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4.xml"/><Relationship Id="rId7"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10" Type="http://schemas.microsoft.com/office/2007/relationships/hdphoto" Target="../media/hdphoto1.wdp"/><Relationship Id="rId4" Type="http://schemas.openxmlformats.org/officeDocument/2006/relationships/slideLayout" Target="../slideLayouts/slideLayout5.xml"/><Relationship Id="rId9"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7F7F7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77512" y="1401764"/>
            <a:ext cx="9987364" cy="503237"/>
          </a:xfrm>
          <a:prstGeom prst="rect">
            <a:avLst/>
          </a:prstGeom>
        </p:spPr>
        <p:txBody>
          <a:bodyPr vert="horz" lIns="0" tIns="0" rIns="0" bIns="0" rtlCol="0" anchor="t" anchorCtr="0">
            <a:normAutofit/>
          </a:bodyPr>
          <a:lstStyle/>
          <a:p>
            <a:r>
              <a:rPr lang="en-US"/>
              <a:t>Click to edit Master title style</a:t>
            </a:r>
            <a:endParaRPr lang="en-US" dirty="0"/>
          </a:p>
        </p:txBody>
      </p:sp>
      <p:sp>
        <p:nvSpPr>
          <p:cNvPr id="4" name="Date Placeholder 3"/>
          <p:cNvSpPr>
            <a:spLocks noGrp="1"/>
          </p:cNvSpPr>
          <p:nvPr>
            <p:ph type="dt" sz="half" idx="2"/>
          </p:nvPr>
        </p:nvSpPr>
        <p:spPr>
          <a:xfrm>
            <a:off x="980245"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082B36-C296-4D5B-99C2-CD1097B99F1C}" type="datetimeFigureOut">
              <a:rPr lang="lv-LV" smtClean="0"/>
              <a:t>08.05.2023</a:t>
            </a:fld>
            <a:endParaRPr lang="lv-LV"/>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C63D82-7728-4029-8B0A-0AF4D13E9620}" type="slidenum">
              <a:rPr lang="lv-LV" smtClean="0"/>
              <a:t>‹#›</a:t>
            </a:fld>
            <a:endParaRPr lang="lv-LV"/>
          </a:p>
        </p:txBody>
      </p:sp>
      <p:sp>
        <p:nvSpPr>
          <p:cNvPr id="3" name="Text Placeholder 2"/>
          <p:cNvSpPr>
            <a:spLocks noGrp="1"/>
          </p:cNvSpPr>
          <p:nvPr>
            <p:ph type="body" idx="1"/>
          </p:nvPr>
        </p:nvSpPr>
        <p:spPr>
          <a:xfrm>
            <a:off x="1131302" y="5373690"/>
            <a:ext cx="4754033" cy="1328737"/>
          </a:xfrm>
          <a:prstGeom prst="rect">
            <a:avLst/>
          </a:prstGeom>
        </p:spPr>
        <p:txBody>
          <a:bodyPr vert="horz" lIns="0" tIns="0" rIns="0" bIns="0" rtlCol="0">
            <a:normAutofit/>
          </a:bodyPr>
          <a:lstStyle/>
          <a:p>
            <a:pPr lvl="0"/>
            <a:r>
              <a:rPr lang="en-US" dirty="0"/>
              <a:t>Edit Master text styles</a:t>
            </a:r>
            <a:endParaRPr lang="lv-LV" dirty="0"/>
          </a:p>
          <a:p>
            <a:pPr lvl="0"/>
            <a:r>
              <a:rPr lang="lv-LV" dirty="0" err="1"/>
              <a:t>Adsjfhjskdfhkljfd</a:t>
            </a:r>
            <a:endParaRPr lang="lv-LV" dirty="0"/>
          </a:p>
          <a:p>
            <a:pPr lvl="0"/>
            <a:r>
              <a:rPr lang="lv-LV" dirty="0" err="1"/>
              <a:t>Dasfldfkssl</a:t>
            </a:r>
            <a:r>
              <a:rPr lang="lv-LV" dirty="0"/>
              <a:t>;</a:t>
            </a:r>
            <a:endParaRPr lang="en-US" dirty="0"/>
          </a:p>
        </p:txBody>
      </p:sp>
      <p:pic>
        <p:nvPicPr>
          <p:cNvPr id="11" name="Picture 10"/>
          <p:cNvPicPr>
            <a:picLocks noChangeAspect="1"/>
          </p:cNvPicPr>
          <p:nvPr userDrawn="1"/>
        </p:nvPicPr>
        <p:blipFill rotWithShape="1">
          <a:blip r:embed="rId3">
            <a:extLst>
              <a:ext uri="{28A0092B-C50C-407E-A947-70E740481C1C}">
                <a14:useLocalDpi xmlns:a14="http://schemas.microsoft.com/office/drawing/2010/main" val="0"/>
              </a:ext>
            </a:extLst>
          </a:blip>
          <a:srcRect l="6217" t="7228" r="14186" b="-2199"/>
          <a:stretch/>
        </p:blipFill>
        <p:spPr>
          <a:xfrm>
            <a:off x="9401476" y="0"/>
            <a:ext cx="2790524" cy="6705850"/>
          </a:xfrm>
          <a:prstGeom prst="rect">
            <a:avLst/>
          </a:prstGeom>
          <a:effectLst>
            <a:outerShdw sx="1000" sy="1000" algn="ctr" rotWithShape="0">
              <a:srgbClr val="F58220"/>
            </a:outerShdw>
          </a:effectLst>
        </p:spPr>
      </p:pic>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07842" y="720502"/>
            <a:ext cx="1807468" cy="332233"/>
          </a:xfrm>
          <a:prstGeom prst="rect">
            <a:avLst/>
          </a:prstGeom>
        </p:spPr>
      </p:pic>
    </p:spTree>
    <p:extLst>
      <p:ext uri="{BB962C8B-B14F-4D97-AF65-F5344CB8AC3E}">
        <p14:creationId xmlns:p14="http://schemas.microsoft.com/office/powerpoint/2010/main" val="242177072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2800" b="1" kern="1200">
          <a:solidFill>
            <a:schemeClr val="bg1"/>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70000"/>
        </a:lnSpc>
        <a:spcBef>
          <a:spcPts val="1000"/>
        </a:spcBef>
        <a:buFontTx/>
        <a:buNone/>
        <a:defRPr sz="1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973" userDrawn="1">
          <p15:clr>
            <a:srgbClr val="F26B43"/>
          </p15:clr>
        </p15:guide>
        <p15:guide id="3" pos="3689" userDrawn="1">
          <p15:clr>
            <a:srgbClr val="F26B43"/>
          </p15:clr>
        </p15:guide>
        <p15:guide id="4" pos="710" userDrawn="1">
          <p15:clr>
            <a:srgbClr val="F26B43"/>
          </p15:clr>
        </p15:guide>
        <p15:guide id="5" pos="6970" userDrawn="1">
          <p15:clr>
            <a:srgbClr val="F26B43"/>
          </p15:clr>
        </p15:guide>
        <p15:guide id="6" orient="horz" pos="2160" userDrawn="1">
          <p15:clr>
            <a:srgbClr val="F26B43"/>
          </p15:clr>
        </p15:guide>
        <p15:guide id="7" orient="horz" pos="459" userDrawn="1">
          <p15:clr>
            <a:srgbClr val="F26B43"/>
          </p15:clr>
        </p15:guide>
        <p15:guide id="8" orient="horz" pos="3385" userDrawn="1">
          <p15:clr>
            <a:srgbClr val="F26B43"/>
          </p15:clr>
        </p15:guide>
        <p15:guide id="9" orient="horz" pos="3861" userDrawn="1">
          <p15:clr>
            <a:srgbClr val="F26B43"/>
          </p15:clr>
        </p15:guide>
        <p15:guide id="10" orient="horz" pos="91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7167" y="690564"/>
            <a:ext cx="10515600" cy="1036714"/>
          </a:xfrm>
          <a:prstGeom prst="rect">
            <a:avLst/>
          </a:prstGeom>
        </p:spPr>
        <p:txBody>
          <a:bodyPr vert="horz" lIns="0" tIns="0" rIns="0" bIns="0" rtlCol="0" anchor="t" anchorCtr="0">
            <a:normAutofit/>
          </a:bodyPr>
          <a:lstStyle/>
          <a:p>
            <a:r>
              <a:rPr lang="en-US" dirty="0"/>
              <a:t>Click to edit Master title style</a:t>
            </a:r>
            <a:endParaRPr lang="lv-LV" dirty="0"/>
          </a:p>
        </p:txBody>
      </p:sp>
      <p:sp>
        <p:nvSpPr>
          <p:cNvPr id="3" name="Text Placeholder 2"/>
          <p:cNvSpPr>
            <a:spLocks noGrp="1"/>
          </p:cNvSpPr>
          <p:nvPr>
            <p:ph type="body" idx="1"/>
          </p:nvPr>
        </p:nvSpPr>
        <p:spPr>
          <a:xfrm>
            <a:off x="1037167" y="1665289"/>
            <a:ext cx="10515600" cy="4359324"/>
          </a:xfrm>
          <a:prstGeom prst="rect">
            <a:avLst/>
          </a:prstGeom>
        </p:spPr>
        <p:txBody>
          <a:bodyPr vert="horz" lIns="0" tIns="0" rIns="0" bIns="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FE9CD5-6B41-4DD5-AB12-F8EA993B035F}" type="datetimeFigureOut">
              <a:rPr lang="lv-LV" smtClean="0"/>
              <a:t>08.05.2023</a:t>
            </a:fld>
            <a:endParaRPr lang="lv-LV"/>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02EE6E-907A-4357-B7F8-828D07D0179D}" type="slidenum">
              <a:rPr lang="lv-LV" smtClean="0"/>
              <a:t>‹#›</a:t>
            </a:fld>
            <a:endParaRPr lang="lv-LV"/>
          </a:p>
        </p:txBody>
      </p:sp>
      <p:sp>
        <p:nvSpPr>
          <p:cNvPr id="9" name="object 4"/>
          <p:cNvSpPr/>
          <p:nvPr userDrawn="1"/>
        </p:nvSpPr>
        <p:spPr>
          <a:xfrm>
            <a:off x="1055688" y="5787747"/>
            <a:ext cx="1528267" cy="280911"/>
          </a:xfrm>
          <a:prstGeom prst="rect">
            <a:avLst/>
          </a:prstGeom>
          <a:blipFill>
            <a:blip r:embed="rId8" cstate="print"/>
            <a:stretch>
              <a:fillRect/>
            </a:stretch>
          </a:blipFill>
        </p:spPr>
        <p:txBody>
          <a:bodyPr wrap="square" lIns="0" tIns="0" rIns="0" bIns="0" rtlCol="0"/>
          <a:lstStyle/>
          <a:p>
            <a:endParaRPr/>
          </a:p>
        </p:txBody>
      </p:sp>
      <p:pic>
        <p:nvPicPr>
          <p:cNvPr id="10" name="Picture 9"/>
          <p:cNvPicPr>
            <a:picLocks noChangeAspect="1"/>
          </p:cNvPicPr>
          <p:nvPr userDrawn="1"/>
        </p:nvPicPr>
        <p:blipFill rotWithShape="1">
          <a:blip r:embed="rId9" cstate="print">
            <a:extLst>
              <a:ext uri="{BEBA8EAE-BF5A-486C-A8C5-ECC9F3942E4B}">
                <a14:imgProps xmlns:a14="http://schemas.microsoft.com/office/drawing/2010/main">
                  <a14:imgLayer r:embed="rId10">
                    <a14:imgEffect>
                      <a14:sharpenSoften amount="100000"/>
                    </a14:imgEffect>
                    <a14:imgEffect>
                      <a14:brightnessContrast bright="55000" contrast="40000"/>
                    </a14:imgEffect>
                  </a14:imgLayer>
                </a14:imgProps>
              </a:ext>
              <a:ext uri="{28A0092B-C50C-407E-A947-70E740481C1C}">
                <a14:useLocalDpi xmlns:a14="http://schemas.microsoft.com/office/drawing/2010/main" val="0"/>
              </a:ext>
            </a:extLst>
          </a:blip>
          <a:srcRect l="-2548" t="792" r="2548"/>
          <a:stretch/>
        </p:blipFill>
        <p:spPr>
          <a:xfrm>
            <a:off x="9588229" y="10759"/>
            <a:ext cx="2603772" cy="6239434"/>
          </a:xfrm>
          <a:prstGeom prst="rect">
            <a:avLst/>
          </a:prstGeom>
        </p:spPr>
      </p:pic>
    </p:spTree>
    <p:extLst>
      <p:ext uri="{BB962C8B-B14F-4D97-AF65-F5344CB8AC3E}">
        <p14:creationId xmlns:p14="http://schemas.microsoft.com/office/powerpoint/2010/main" val="472489200"/>
      </p:ext>
    </p:extLst>
  </p:cSld>
  <p:clrMap bg1="lt1" tx1="dk1" bg2="lt2" tx2="dk2" accent1="accent1" accent2="accent2" accent3="accent3" accent4="accent4" accent5="accent5" accent6="accent6" hlink="hlink" folHlink="folHlink"/>
  <p:sldLayoutIdLst>
    <p:sldLayoutId id="2147483663" r:id="rId1"/>
    <p:sldLayoutId id="2147483672" r:id="rId2"/>
    <p:sldLayoutId id="2147483664" r:id="rId3"/>
    <p:sldLayoutId id="2147483666" r:id="rId4"/>
    <p:sldLayoutId id="2147483671" r:id="rId5"/>
    <p:sldLayoutId id="2147483673" r:id="rId6"/>
  </p:sldLayoutIdLst>
  <p:txStyles>
    <p:titleStyle>
      <a:lvl1pPr algn="l" defTabSz="914400" rtl="0" eaLnBrk="1" latinLnBrk="0" hangingPunct="1">
        <a:lnSpc>
          <a:spcPct val="90000"/>
        </a:lnSpc>
        <a:spcBef>
          <a:spcPct val="0"/>
        </a:spcBef>
        <a:buNone/>
        <a:defRPr sz="2600" b="1" kern="1200">
          <a:solidFill>
            <a:srgbClr val="58595B"/>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90000"/>
        </a:lnSpc>
        <a:spcBef>
          <a:spcPts val="1000"/>
        </a:spcBef>
        <a:buFontTx/>
        <a:buNone/>
        <a:defRPr sz="2400" b="1" kern="1200">
          <a:solidFill>
            <a:srgbClr val="58595B"/>
          </a:solidFill>
          <a:latin typeface="+mn-lt"/>
          <a:ea typeface="+mn-ea"/>
          <a:cs typeface="+mn-cs"/>
        </a:defRPr>
      </a:lvl1pPr>
      <a:lvl2pPr marL="0" indent="-228600" algn="l" defTabSz="914400" rtl="0" eaLnBrk="1" latinLnBrk="0" hangingPunct="1">
        <a:lnSpc>
          <a:spcPct val="90000"/>
        </a:lnSpc>
        <a:spcBef>
          <a:spcPts val="500"/>
        </a:spcBef>
        <a:buClr>
          <a:srgbClr val="8E001C"/>
        </a:buClr>
        <a:buSzPct val="80000"/>
        <a:buFont typeface="Calibri" panose="020F0502020204030204" pitchFamily="34" charset="0"/>
        <a:buChar char="●"/>
        <a:defRPr sz="1600" kern="1200">
          <a:solidFill>
            <a:srgbClr val="58595B"/>
          </a:solidFill>
          <a:latin typeface="Arial" panose="020B0604020202020204" pitchFamily="34" charset="0"/>
          <a:ea typeface="+mn-ea"/>
          <a:cs typeface="Arial" panose="020B0604020202020204" pitchFamily="34" charset="0"/>
        </a:defRPr>
      </a:lvl2pPr>
      <a:lvl3pPr marL="468000" indent="-228600" algn="l" defTabSz="914400" rtl="0" eaLnBrk="1" latinLnBrk="0" hangingPunct="1">
        <a:lnSpc>
          <a:spcPct val="90000"/>
        </a:lnSpc>
        <a:spcBef>
          <a:spcPts val="500"/>
        </a:spcBef>
        <a:buClr>
          <a:srgbClr val="58595B"/>
        </a:buClr>
        <a:buSzPct val="80000"/>
        <a:buFont typeface="Calibri" panose="020F0502020204030204" pitchFamily="34" charset="0"/>
        <a:buChar char="●"/>
        <a:defRPr sz="1600" kern="1200">
          <a:solidFill>
            <a:srgbClr val="58595B"/>
          </a:solidFill>
          <a:latin typeface="Arial" panose="020B0604020202020204" pitchFamily="34" charset="0"/>
          <a:ea typeface="+mn-ea"/>
          <a:cs typeface="Arial" panose="020B0604020202020204" pitchFamily="34" charset="0"/>
        </a:defRPr>
      </a:lvl3pPr>
      <a:lvl4pPr marL="720000" indent="-228600" algn="l" defTabSz="914400" rtl="0" eaLnBrk="1" latinLnBrk="0" hangingPunct="1">
        <a:lnSpc>
          <a:spcPct val="90000"/>
        </a:lnSpc>
        <a:spcBef>
          <a:spcPts val="500"/>
        </a:spcBef>
        <a:buClr>
          <a:srgbClr val="58595B"/>
        </a:buClr>
        <a:buSzPct val="80000"/>
        <a:buFont typeface="Calibri" panose="020F0502020204030204" pitchFamily="34" charset="0"/>
        <a:buChar char="○"/>
        <a:defRPr sz="1600" kern="1200">
          <a:solidFill>
            <a:srgbClr val="58595B"/>
          </a:solidFill>
          <a:latin typeface="Arial" panose="020B0604020202020204" pitchFamily="34" charset="0"/>
          <a:ea typeface="+mn-ea"/>
          <a:cs typeface="Arial" panose="020B0604020202020204" pitchFamily="34" charset="0"/>
        </a:defRPr>
      </a:lvl4pPr>
      <a:lvl5pPr marL="936000" indent="-228600" algn="l" defTabSz="914400" rtl="0" eaLnBrk="1" latinLnBrk="0" hangingPunct="1">
        <a:lnSpc>
          <a:spcPct val="90000"/>
        </a:lnSpc>
        <a:spcBef>
          <a:spcPts val="500"/>
        </a:spcBef>
        <a:buClr>
          <a:schemeClr val="accent2"/>
        </a:buClr>
        <a:buSzPct val="80000"/>
        <a:buFont typeface="Calibri" panose="020F0502020204030204" pitchFamily="34" charset="0"/>
        <a:buChar char="●"/>
        <a:defRPr sz="1600" kern="1200">
          <a:solidFill>
            <a:srgbClr val="58595B"/>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973" userDrawn="1">
          <p15:clr>
            <a:srgbClr val="F26B43"/>
          </p15:clr>
        </p15:guide>
        <p15:guide id="3" pos="3689" userDrawn="1">
          <p15:clr>
            <a:srgbClr val="F26B43"/>
          </p15:clr>
        </p15:guide>
        <p15:guide id="4" pos="7015" userDrawn="1">
          <p15:clr>
            <a:srgbClr val="F26B43"/>
          </p15:clr>
        </p15:guide>
        <p15:guide id="5" pos="665" userDrawn="1">
          <p15:clr>
            <a:srgbClr val="F26B43"/>
          </p15:clr>
        </p15:guide>
        <p15:guide id="6" orient="horz" pos="2160" userDrawn="1">
          <p15:clr>
            <a:srgbClr val="F26B43"/>
          </p15:clr>
        </p15:guide>
        <p15:guide id="7" orient="horz" pos="459" userDrawn="1">
          <p15:clr>
            <a:srgbClr val="F26B43"/>
          </p15:clr>
        </p15:guide>
        <p15:guide id="8" orient="horz" pos="3521" userDrawn="1">
          <p15:clr>
            <a:srgbClr val="F26B43"/>
          </p15:clr>
        </p15:guide>
        <p15:guide id="9" orient="horz" pos="1049"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7F7F7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6217" y="728664"/>
            <a:ext cx="10297583" cy="962025"/>
          </a:xfrm>
          <a:prstGeom prst="rect">
            <a:avLst/>
          </a:prstGeom>
        </p:spPr>
        <p:txBody>
          <a:bodyPr vert="horz" lIns="0" tIns="0" rIns="0" bIns="0" rtlCol="0" anchor="t" anchorCtr="0">
            <a:normAutofit/>
          </a:bodyPr>
          <a:lstStyle/>
          <a:p>
            <a:r>
              <a:rPr lang="en-US" dirty="0"/>
              <a:t>Click to edit Master title style</a:t>
            </a:r>
            <a:endParaRPr lang="lv-LV" dirty="0"/>
          </a:p>
        </p:txBody>
      </p:sp>
      <p:sp>
        <p:nvSpPr>
          <p:cNvPr id="3" name="Text Placeholder 2"/>
          <p:cNvSpPr>
            <a:spLocks noGrp="1"/>
          </p:cNvSpPr>
          <p:nvPr>
            <p:ph type="body" idx="1"/>
          </p:nvPr>
        </p:nvSpPr>
        <p:spPr>
          <a:xfrm>
            <a:off x="1056216" y="5934075"/>
            <a:ext cx="10297584" cy="242888"/>
          </a:xfrm>
          <a:prstGeom prst="rect">
            <a:avLst/>
          </a:prstGeom>
        </p:spPr>
        <p:txBody>
          <a:bodyPr vert="horz" lIns="0" tIns="0" rIns="0" bIns="0" rtlCol="0">
            <a:normAutofit/>
          </a:bodyPr>
          <a:lstStyle/>
          <a:p>
            <a:pPr lvl="0"/>
            <a:r>
              <a:rPr lang="lv-LV" dirty="0"/>
              <a:t>www.rsu.lv</a:t>
            </a:r>
            <a:endParaRPr lang="en-US" dirty="0"/>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5DE2F4-2C2C-4DDB-9DF2-07332ED43F52}" type="datetimeFigureOut">
              <a:rPr lang="lv-LV" smtClean="0"/>
              <a:t>08.05.2023</a:t>
            </a:fld>
            <a:endParaRPr lang="lv-LV"/>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C248DE-A354-4887-9522-15971F092B4D}" type="slidenum">
              <a:rPr lang="lv-LV" smtClean="0"/>
              <a:t>‹#›</a:t>
            </a:fld>
            <a:endParaRPr lang="lv-LV"/>
          </a:p>
        </p:txBody>
      </p:sp>
      <p:pic>
        <p:nvPicPr>
          <p:cNvPr id="8" name="Picture 7"/>
          <p:cNvPicPr>
            <a:picLocks noChangeAspect="1"/>
          </p:cNvPicPr>
          <p:nvPr userDrawn="1"/>
        </p:nvPicPr>
        <p:blipFill rotWithShape="1">
          <a:blip r:embed="rId3">
            <a:extLst>
              <a:ext uri="{28A0092B-C50C-407E-A947-70E740481C1C}">
                <a14:useLocalDpi xmlns:a14="http://schemas.microsoft.com/office/drawing/2010/main" val="0"/>
              </a:ext>
            </a:extLst>
          </a:blip>
          <a:srcRect l="6217" t="7228" r="14186" b="-2199"/>
          <a:stretch/>
        </p:blipFill>
        <p:spPr>
          <a:xfrm>
            <a:off x="9401476" y="0"/>
            <a:ext cx="2790524" cy="6705850"/>
          </a:xfrm>
          <a:prstGeom prst="rect">
            <a:avLst/>
          </a:prstGeom>
          <a:effectLst>
            <a:outerShdw sx="1000" sy="1000" algn="ctr" rotWithShape="0">
              <a:srgbClr val="F58220"/>
            </a:outerShdw>
          </a:effectLst>
        </p:spPr>
      </p:pic>
    </p:spTree>
    <p:extLst>
      <p:ext uri="{BB962C8B-B14F-4D97-AF65-F5344CB8AC3E}">
        <p14:creationId xmlns:p14="http://schemas.microsoft.com/office/powerpoint/2010/main" val="2189334554"/>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914400" rtl="0" eaLnBrk="1" latinLnBrk="0" hangingPunct="1">
        <a:lnSpc>
          <a:spcPct val="90000"/>
        </a:lnSpc>
        <a:spcBef>
          <a:spcPct val="0"/>
        </a:spcBef>
        <a:buNone/>
        <a:defRPr sz="2800" b="1" kern="1200">
          <a:solidFill>
            <a:schemeClr val="bg1"/>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90000"/>
        </a:lnSpc>
        <a:spcBef>
          <a:spcPts val="1000"/>
        </a:spcBef>
        <a:buFontTx/>
        <a:buNone/>
        <a:defRPr sz="1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973" userDrawn="1">
          <p15:clr>
            <a:srgbClr val="F26B43"/>
          </p15:clr>
        </p15:guide>
        <p15:guide id="3" pos="3689" userDrawn="1">
          <p15:clr>
            <a:srgbClr val="F26B43"/>
          </p15:clr>
        </p15:guide>
        <p15:guide id="4" pos="665" userDrawn="1">
          <p15:clr>
            <a:srgbClr val="F26B43"/>
          </p15:clr>
        </p15:guide>
        <p15:guide id="5" pos="7015" userDrawn="1">
          <p15:clr>
            <a:srgbClr val="F26B43"/>
          </p15:clr>
        </p15:guide>
        <p15:guide id="6" orient="horz" pos="2160" userDrawn="1">
          <p15:clr>
            <a:srgbClr val="F26B43"/>
          </p15:clr>
        </p15:guide>
        <p15:guide id="7" orient="horz" pos="3861" userDrawn="1">
          <p15:clr>
            <a:srgbClr val="F26B43"/>
          </p15:clr>
        </p15:guide>
        <p15:guide id="8" orient="horz" pos="45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doi.org/10.22364/htqe.2022" TargetMode="Externa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hyperlink" Target="https://www.apgads.lu.lv/fileadmin/user_upload/lu_portal/apgads/PDF/HTQE-2022/HTQE-2022.pdf"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9.emf"/><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hyperlink" Target="https://www.apgads.lu.lv/fileadmin/user_upload/lu_portal/apgads/PDF/HTQE-2022/HTQE-2022.pdf" TargetMode="External"/><Relationship Id="rId2" Type="http://schemas.openxmlformats.org/officeDocument/2006/relationships/hyperlink" Target="https://doi.org/10.22364/htqe.2022" TargetMode="External"/><Relationship Id="rId1" Type="http://schemas.openxmlformats.org/officeDocument/2006/relationships/slideLayout" Target="../slideLayouts/slideLayout4.xml"/><Relationship Id="rId5" Type="http://schemas.openxmlformats.org/officeDocument/2006/relationships/image" Target="../media/image6.jpeg"/><Relationship Id="rId4" Type="http://schemas.openxmlformats.org/officeDocument/2006/relationships/hyperlink" Target="https://dspace.rsu.lv/jspui/bitstream/123456789/9983/1/Teachers_Social_Emotional_Health_and_Resilience_in_Covid_19_Crisis.pdf"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mailto:Guna.Svence@rsu.lv"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GB" sz="4000" dirty="0" err="1"/>
              <a:t>Skolotāju</a:t>
            </a:r>
            <a:r>
              <a:rPr lang="en-GB" sz="4000" dirty="0"/>
              <a:t> </a:t>
            </a:r>
            <a:r>
              <a:rPr lang="en-GB" sz="4000" dirty="0" err="1"/>
              <a:t>dzīvesspēka</a:t>
            </a:r>
            <a:r>
              <a:rPr lang="en-GB" sz="4000" dirty="0"/>
              <a:t> un </a:t>
            </a:r>
            <a:r>
              <a:rPr lang="en-GB" sz="4000" dirty="0" err="1"/>
              <a:t>sociāli</a:t>
            </a:r>
            <a:r>
              <a:rPr lang="en-GB" sz="4000" dirty="0"/>
              <a:t> </a:t>
            </a:r>
            <a:r>
              <a:rPr lang="en-GB" sz="4000" dirty="0" err="1"/>
              <a:t>emocionālās</a:t>
            </a:r>
            <a:r>
              <a:rPr lang="en-GB" sz="4000" dirty="0"/>
              <a:t> </a:t>
            </a:r>
            <a:r>
              <a:rPr lang="en-GB" sz="4000" dirty="0" err="1"/>
              <a:t>veselības</a:t>
            </a:r>
            <a:r>
              <a:rPr lang="en-GB" sz="4000" dirty="0"/>
              <a:t> </a:t>
            </a:r>
            <a:r>
              <a:rPr lang="en-GB" sz="4000" dirty="0" err="1"/>
              <a:t>rādītāju</a:t>
            </a:r>
            <a:r>
              <a:rPr lang="en-GB" sz="4000" dirty="0"/>
              <a:t> </a:t>
            </a:r>
            <a:r>
              <a:rPr lang="en-GB" sz="4000" dirty="0" err="1"/>
              <a:t>saistību</a:t>
            </a:r>
            <a:r>
              <a:rPr lang="en-GB" sz="4000" dirty="0"/>
              <a:t> </a:t>
            </a:r>
            <a:r>
              <a:rPr lang="en-GB" sz="4000" dirty="0" err="1"/>
              <a:t>pētījums</a:t>
            </a:r>
            <a:r>
              <a:rPr lang="en-GB" sz="4000" dirty="0"/>
              <a:t> </a:t>
            </a:r>
            <a:r>
              <a:rPr lang="en-GB" sz="4000" dirty="0" err="1"/>
              <a:t>Latvijā</a:t>
            </a:r>
            <a:r>
              <a:rPr lang="en-GB" sz="4000" dirty="0"/>
              <a:t>, </a:t>
            </a:r>
            <a:r>
              <a:rPr lang="en-GB" sz="4000" dirty="0" err="1"/>
              <a:t>Slovākijā</a:t>
            </a:r>
            <a:r>
              <a:rPr lang="en-GB" sz="4000" dirty="0"/>
              <a:t> un </a:t>
            </a:r>
            <a:r>
              <a:rPr lang="en-GB" sz="4000" dirty="0" err="1"/>
              <a:t>Lietuvā</a:t>
            </a:r>
            <a:endParaRPr lang="lv-LV" sz="4000" dirty="0"/>
          </a:p>
        </p:txBody>
      </p:sp>
      <p:sp>
        <p:nvSpPr>
          <p:cNvPr id="3" name="Text Placeholder 2"/>
          <p:cNvSpPr>
            <a:spLocks noGrp="1"/>
          </p:cNvSpPr>
          <p:nvPr>
            <p:ph type="body" idx="1"/>
          </p:nvPr>
        </p:nvSpPr>
        <p:spPr/>
        <p:txBody>
          <a:bodyPr vert="horz" lIns="0" tIns="0" rIns="0" bIns="0" rtlCol="0" anchor="t">
            <a:normAutofit/>
          </a:bodyPr>
          <a:lstStyle/>
          <a:p>
            <a:endParaRPr lang="lv-LV" dirty="0"/>
          </a:p>
          <a:p>
            <a:r>
              <a:rPr lang="en-GB" dirty="0">
                <a:latin typeface="Arial"/>
                <a:cs typeface="Arial"/>
              </a:rPr>
              <a:t>Guna Svence, VPUPK </a:t>
            </a:r>
            <a:r>
              <a:rPr lang="en-GB" dirty="0" err="1">
                <a:latin typeface="Arial"/>
                <a:cs typeface="Arial"/>
              </a:rPr>
              <a:t>docenta</a:t>
            </a:r>
            <a:r>
              <a:rPr lang="en-GB" dirty="0">
                <a:latin typeface="Arial"/>
                <a:cs typeface="Arial"/>
              </a:rPr>
              <a:t> </a:t>
            </a:r>
            <a:r>
              <a:rPr lang="en-GB" dirty="0" err="1">
                <a:latin typeface="Arial"/>
                <a:cs typeface="Arial"/>
              </a:rPr>
              <a:t>p.i</a:t>
            </a:r>
            <a:r>
              <a:rPr lang="en-GB" dirty="0">
                <a:latin typeface="Arial"/>
                <a:cs typeface="Arial"/>
              </a:rPr>
              <a:t>.</a:t>
            </a:r>
            <a:endParaRPr lang="lv-LV">
              <a:latin typeface="Arial"/>
              <a:cs typeface="Arial"/>
            </a:endParaRPr>
          </a:p>
        </p:txBody>
      </p:sp>
      <p:pic>
        <p:nvPicPr>
          <p:cNvPr id="4" name="Picture 3"/>
          <p:cNvPicPr>
            <a:picLocks noChangeAspect="1"/>
          </p:cNvPicPr>
          <p:nvPr/>
        </p:nvPicPr>
        <p:blipFill>
          <a:blip r:embed="rId2"/>
          <a:stretch>
            <a:fillRect/>
          </a:stretch>
        </p:blipFill>
        <p:spPr>
          <a:xfrm>
            <a:off x="8131629" y="115094"/>
            <a:ext cx="3884763" cy="1245615"/>
          </a:xfrm>
          <a:prstGeom prst="rect">
            <a:avLst/>
          </a:prstGeom>
        </p:spPr>
      </p:pic>
      <p:sp>
        <p:nvSpPr>
          <p:cNvPr id="5" name="Rectangle 4"/>
          <p:cNvSpPr/>
          <p:nvPr/>
        </p:nvSpPr>
        <p:spPr>
          <a:xfrm>
            <a:off x="2539093" y="3014068"/>
            <a:ext cx="8605157" cy="2359620"/>
          </a:xfrm>
          <a:prstGeom prst="rect">
            <a:avLst/>
          </a:prstGeom>
        </p:spPr>
        <p:txBody>
          <a:bodyPr wrap="square">
            <a:spAutoFit/>
          </a:bodyPr>
          <a:lstStyle/>
          <a:p>
            <a:pPr>
              <a:spcBef>
                <a:spcPts val="150"/>
              </a:spcBef>
              <a:spcAft>
                <a:spcPts val="150"/>
              </a:spcAft>
            </a:pPr>
            <a:r>
              <a:rPr lang="lv-LV" dirty="0">
                <a:solidFill>
                  <a:schemeClr val="bg1"/>
                </a:solidFill>
                <a:latin typeface="Times New Roman" panose="02020603050405020304" pitchFamily="18" charset="0"/>
                <a:ea typeface="Times New Roman" panose="02020603050405020304" pitchFamily="18" charset="0"/>
              </a:rPr>
              <a:t>Gajdošová, E., Ala Petrulytė, A., Svence, G. (2022).Social Emotional Health and Resilience of Teachers in the East European Countries. Human, Technologies and Quality of Education, 2022 : proceedings of scientific papers = Cilvēks, tehnoloģijas un izglītības kvalitāte, 2022: rakstu krājums. Place of publication: Riga. Publisher: Latvijas Universitāte. Editor: Daniela, L.. ISBN (Electronic): 978-9934-18-911-1. DOIs: </a:t>
            </a:r>
            <a:r>
              <a:rPr lang="lv-LV" u="sng" dirty="0">
                <a:solidFill>
                  <a:schemeClr val="bg1"/>
                </a:solidFill>
                <a:latin typeface="Times New Roman" panose="02020603050405020304" pitchFamily="18" charset="0"/>
                <a:ea typeface="Times New Roman" panose="02020603050405020304" pitchFamily="18" charset="0"/>
                <a:hlinkClick r:id="rId3"/>
              </a:rPr>
              <a:t>https://doi.org/10.22364/htqe.2022</a:t>
            </a:r>
            <a:r>
              <a:rPr lang="lv-LV" u="sng" dirty="0">
                <a:solidFill>
                  <a:schemeClr val="bg1"/>
                </a:solidFill>
                <a:latin typeface="Times New Roman" panose="02020603050405020304" pitchFamily="18" charset="0"/>
                <a:ea typeface="Times New Roman" panose="02020603050405020304" pitchFamily="18" charset="0"/>
              </a:rPr>
              <a:t> </a:t>
            </a:r>
            <a:endParaRPr lang="en-GB" dirty="0">
              <a:solidFill>
                <a:schemeClr val="bg1"/>
              </a:solidFill>
              <a:latin typeface="Times New Roman" panose="02020603050405020304" pitchFamily="18" charset="0"/>
              <a:ea typeface="Times New Roman" panose="02020603050405020304" pitchFamily="18" charset="0"/>
            </a:endParaRPr>
          </a:p>
          <a:p>
            <a:pPr>
              <a:spcBef>
                <a:spcPts val="150"/>
              </a:spcBef>
              <a:spcAft>
                <a:spcPts val="150"/>
              </a:spcAft>
            </a:pPr>
            <a:r>
              <a:rPr lang="lv-LV" dirty="0">
                <a:solidFill>
                  <a:schemeClr val="bg1"/>
                </a:solidFill>
                <a:latin typeface="Times New Roman" panose="02020603050405020304" pitchFamily="18" charset="0"/>
                <a:ea typeface="Times New Roman" panose="02020603050405020304" pitchFamily="18" charset="0"/>
              </a:rPr>
              <a:t>URLs: </a:t>
            </a:r>
            <a:r>
              <a:rPr lang="lv-LV" u="sng" dirty="0">
                <a:solidFill>
                  <a:schemeClr val="bg1"/>
                </a:solidFill>
                <a:latin typeface="Times New Roman" panose="02020603050405020304" pitchFamily="18" charset="0"/>
                <a:ea typeface="Times New Roman" panose="02020603050405020304" pitchFamily="18" charset="0"/>
                <a:hlinkClick r:id="rId4"/>
              </a:rPr>
              <a:t>https://www.apgads.lu.lv/fileadmin/user_upload/lu_portal/apgads/PDF/HTQE-2022/HTQE-2022.pdf</a:t>
            </a:r>
            <a:endParaRPr lang="en-GB" dirty="0">
              <a:solidFill>
                <a:schemeClr val="bg1"/>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36552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55474" y="636511"/>
            <a:ext cx="10515600" cy="1036714"/>
          </a:xfrm>
        </p:spPr>
        <p:txBody>
          <a:bodyPr>
            <a:normAutofit/>
          </a:bodyPr>
          <a:lstStyle/>
          <a:p>
            <a:r>
              <a:rPr lang="lv-LV" sz="2400" dirty="0"/>
              <a:t>What is Resilience?</a:t>
            </a:r>
          </a:p>
        </p:txBody>
      </p:sp>
      <p:sp>
        <p:nvSpPr>
          <p:cNvPr id="3" name="Content Placeholder 2"/>
          <p:cNvSpPr>
            <a:spLocks noGrp="1"/>
          </p:cNvSpPr>
          <p:nvPr>
            <p:ph idx="1"/>
          </p:nvPr>
        </p:nvSpPr>
        <p:spPr/>
        <p:txBody>
          <a:bodyPr>
            <a:normAutofit/>
          </a:bodyPr>
          <a:lstStyle/>
          <a:p>
            <a:endParaRPr lang="lv-LV" dirty="0"/>
          </a:p>
          <a:p>
            <a:r>
              <a:rPr lang="en-GB" sz="2000" b="0" dirty="0"/>
              <a:t>Many authors have defined resilience (Rutter,1987; </a:t>
            </a:r>
            <a:r>
              <a:rPr lang="en-GB" sz="2000" b="0" dirty="0" err="1"/>
              <a:t>Wagnild</a:t>
            </a:r>
            <a:r>
              <a:rPr lang="en-GB" sz="2000" b="0" dirty="0"/>
              <a:t>, 2014). „While these definitions have some differences, there are fundamental similarities among them, including adaptation, balance, competence, determination, optimism and acceptance“ (</a:t>
            </a:r>
            <a:r>
              <a:rPr lang="en-GB" sz="2000" b="0" dirty="0" err="1"/>
              <a:t>Wagnild</a:t>
            </a:r>
            <a:r>
              <a:rPr lang="en-GB" sz="2000" b="0" dirty="0"/>
              <a:t>, 2014, s.11). </a:t>
            </a:r>
          </a:p>
          <a:p>
            <a:r>
              <a:rPr lang="en-GB" sz="2000" b="0" dirty="0"/>
              <a:t>        </a:t>
            </a:r>
            <a:r>
              <a:rPr lang="en-GB" sz="2000" b="0" dirty="0" err="1"/>
              <a:t>Wagnild</a:t>
            </a:r>
            <a:r>
              <a:rPr lang="en-GB" sz="2000" b="0" dirty="0"/>
              <a:t> and Young (1993) wrote that resilience is a personality characteristic that moderates the negative effects of stress and promotes adaptation. </a:t>
            </a:r>
            <a:r>
              <a:rPr lang="en-GB" sz="2000" b="0" dirty="0" err="1"/>
              <a:t>Wagnild</a:t>
            </a:r>
            <a:r>
              <a:rPr lang="en-GB" sz="2000" b="0" dirty="0"/>
              <a:t> (2014, p.10) stressed that „ our own research has shown that resilience protects against (and reverses) depression, anxiety, fear, helplessness, and other negative emotions, and thus has the potential to reduce their associated physiological effects“.   </a:t>
            </a:r>
          </a:p>
          <a:p>
            <a:r>
              <a:rPr lang="en-GB" sz="2000" b="0" dirty="0"/>
              <a:t>     Resilience has also demonstrated potential to positively affect health, life satisfaction, quality of life and to prevent of the onset of depression (MacLeod et al., 2016). This may be considered a very important characteristic in teachers who in the present perform their profession in highly stressful and </a:t>
            </a:r>
            <a:r>
              <a:rPr lang="en-GB" sz="2000" b="0" dirty="0" err="1"/>
              <a:t>unf</a:t>
            </a:r>
            <a:r>
              <a:rPr lang="lv-LV" sz="2000" b="0" dirty="0"/>
              <a:t>o</a:t>
            </a:r>
            <a:r>
              <a:rPr lang="en-GB" sz="2000" b="0" dirty="0" err="1"/>
              <a:t>vorable</a:t>
            </a:r>
            <a:r>
              <a:rPr lang="en-GB" sz="2000" b="0" dirty="0"/>
              <a:t> circumstances in a relatively long-lasting pandemic period. </a:t>
            </a:r>
          </a:p>
        </p:txBody>
      </p:sp>
      <p:pic>
        <p:nvPicPr>
          <p:cNvPr id="7170" name="Picture 2" descr="Attēla priekšskatīju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39025" y="149224"/>
            <a:ext cx="4752975" cy="152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0131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7167" y="690564"/>
            <a:ext cx="10515600" cy="607557"/>
          </a:xfrm>
        </p:spPr>
        <p:txBody>
          <a:bodyPr/>
          <a:lstStyle/>
          <a:p>
            <a:r>
              <a:rPr lang="lv-LV" dirty="0"/>
              <a:t>Resilience</a:t>
            </a:r>
            <a:endParaRPr lang="en-GB" dirty="0"/>
          </a:p>
        </p:txBody>
      </p:sp>
      <p:sp>
        <p:nvSpPr>
          <p:cNvPr id="3" name="Content Placeholder 2"/>
          <p:cNvSpPr>
            <a:spLocks noGrp="1"/>
          </p:cNvSpPr>
          <p:nvPr>
            <p:ph sz="half" idx="1"/>
          </p:nvPr>
        </p:nvSpPr>
        <p:spPr>
          <a:xfrm>
            <a:off x="1054101" y="1673225"/>
            <a:ext cx="5183413" cy="4351338"/>
          </a:xfrm>
        </p:spPr>
        <p:txBody>
          <a:bodyPr>
            <a:normAutofit/>
          </a:bodyPr>
          <a:lstStyle/>
          <a:p>
            <a:r>
              <a:rPr lang="en-GB" sz="2000" b="0" dirty="0"/>
              <a:t>According to </a:t>
            </a:r>
            <a:r>
              <a:rPr lang="en-GB" sz="2000" b="0" dirty="0" err="1"/>
              <a:t>Ungar</a:t>
            </a:r>
            <a:r>
              <a:rPr lang="en-GB" sz="2000" b="0" dirty="0"/>
              <a:t> (2010) in the process of resilience development it is desirable </a:t>
            </a:r>
            <a:r>
              <a:rPr lang="en-GB" sz="2000" b="0" u="sng" dirty="0"/>
              <a:t>to support the individual ability to direct approach to health-sustaining resources</a:t>
            </a:r>
            <a:r>
              <a:rPr lang="en-GB" sz="2000" b="0" dirty="0"/>
              <a:t>, including opportunities for well-being and positive family, community and cultural interactions in culturally meaningful ways. </a:t>
            </a:r>
            <a:endParaRPr lang="lv-LV" sz="2000" b="0" dirty="0"/>
          </a:p>
          <a:p>
            <a:r>
              <a:rPr lang="en-GB" sz="2000" b="0" dirty="0"/>
              <a:t>Currently resilience will be discussed as a dispositional </a:t>
            </a:r>
            <a:r>
              <a:rPr lang="en-GB" sz="2000" dirty="0"/>
              <a:t>characteristic of teacher personality which enables to identify the current level of adaptation to adversity </a:t>
            </a:r>
            <a:r>
              <a:rPr lang="en-GB" sz="2000" b="0" dirty="0"/>
              <a:t>in the personality – environment system and which is considered a prerequisite for effective future adaptations. </a:t>
            </a:r>
          </a:p>
        </p:txBody>
      </p:sp>
      <p:pic>
        <p:nvPicPr>
          <p:cNvPr id="5" name="Content Placeholder 4"/>
          <p:cNvPicPr>
            <a:picLocks noGrp="1" noChangeAspect="1"/>
          </p:cNvPicPr>
          <p:nvPr>
            <p:ph sz="half" idx="2"/>
          </p:nvPr>
        </p:nvPicPr>
        <p:blipFill>
          <a:blip r:embed="rId2"/>
          <a:stretch>
            <a:fillRect/>
          </a:stretch>
        </p:blipFill>
        <p:spPr>
          <a:xfrm>
            <a:off x="6337300" y="2049264"/>
            <a:ext cx="4799013" cy="3599259"/>
          </a:xfrm>
          <a:prstGeom prst="rect">
            <a:avLst/>
          </a:prstGeom>
        </p:spPr>
      </p:pic>
    </p:spTree>
    <p:extLst>
      <p:ext uri="{BB962C8B-B14F-4D97-AF65-F5344CB8AC3E}">
        <p14:creationId xmlns:p14="http://schemas.microsoft.com/office/powerpoint/2010/main" val="2402183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Methodology</a:t>
            </a:r>
            <a:endParaRPr lang="en-GB" dirty="0"/>
          </a:p>
        </p:txBody>
      </p:sp>
      <p:sp>
        <p:nvSpPr>
          <p:cNvPr id="6" name="Content Placeholder 5"/>
          <p:cNvSpPr>
            <a:spLocks noGrp="1"/>
          </p:cNvSpPr>
          <p:nvPr>
            <p:ph sz="half" idx="1"/>
          </p:nvPr>
        </p:nvSpPr>
        <p:spPr>
          <a:xfrm>
            <a:off x="1037167" y="1338489"/>
            <a:ext cx="4790017" cy="4351338"/>
          </a:xfrm>
        </p:spPr>
        <p:txBody>
          <a:bodyPr/>
          <a:lstStyle/>
          <a:p>
            <a:r>
              <a:rPr lang="lv-LV" dirty="0"/>
              <a:t>Instrumentary</a:t>
            </a:r>
            <a:r>
              <a:rPr lang="en-GB" dirty="0"/>
              <a:t>- SEHS-T</a:t>
            </a:r>
            <a:endParaRPr lang="lv-LV" dirty="0"/>
          </a:p>
          <a:p>
            <a:r>
              <a:rPr lang="en-GB" b="0" dirty="0"/>
              <a:t>The Social-Emotional Health Survey – Teachers (SEHS-T) methodology was adapted in these countries in April 2021. </a:t>
            </a:r>
          </a:p>
          <a:p>
            <a:r>
              <a:rPr lang="en-GB" b="0" dirty="0"/>
              <a:t>In Slovakia the adaptation of SEHS-T was performed by Eva </a:t>
            </a:r>
            <a:r>
              <a:rPr lang="en-GB" b="0" dirty="0" err="1"/>
              <a:t>Gajdosova</a:t>
            </a:r>
            <a:r>
              <a:rPr lang="en-GB" b="0" dirty="0"/>
              <a:t> and </a:t>
            </a:r>
            <a:r>
              <a:rPr lang="en-GB" b="0" dirty="0" err="1"/>
              <a:t>Veronika</a:t>
            </a:r>
            <a:r>
              <a:rPr lang="en-GB" b="0" dirty="0"/>
              <a:t> </a:t>
            </a:r>
            <a:r>
              <a:rPr lang="en-GB" b="0" dirty="0" err="1"/>
              <a:t>Bisaki</a:t>
            </a:r>
            <a:r>
              <a:rPr lang="en-GB" b="0" dirty="0"/>
              <a:t> with 91 participants – teachers from the primary and secondary schools, in Latvia the adaptation of SEHS-T was performed by Guna Svence and the research assistant </a:t>
            </a:r>
            <a:r>
              <a:rPr lang="en-GB" b="0" dirty="0" err="1"/>
              <a:t>Lāsma</a:t>
            </a:r>
            <a:r>
              <a:rPr lang="en-GB" b="0" dirty="0"/>
              <a:t> </a:t>
            </a:r>
            <a:r>
              <a:rPr lang="en-GB" b="0" dirty="0" err="1"/>
              <a:t>Lagzdiņa</a:t>
            </a:r>
            <a:r>
              <a:rPr lang="en-GB" b="0" dirty="0"/>
              <a:t> with 50 </a:t>
            </a:r>
            <a:r>
              <a:rPr lang="en-GB" b="0" dirty="0" err="1"/>
              <a:t>participanting</a:t>
            </a:r>
            <a:r>
              <a:rPr lang="en-GB" b="0" dirty="0"/>
              <a:t> teachers according to the procedure adopted as a standard in psychology and described in Psychology - International Test </a:t>
            </a:r>
            <a:r>
              <a:rPr lang="en-GB" b="0" dirty="0" err="1"/>
              <a:t>Commi.ssion</a:t>
            </a:r>
            <a:r>
              <a:rPr lang="en-GB" b="0" dirty="0"/>
              <a:t> (2010) and</a:t>
            </a:r>
          </a:p>
          <a:p>
            <a:r>
              <a:rPr lang="en-GB" b="0" dirty="0"/>
              <a:t> in Lithuania the SEHS-T adaptation was done by Ala </a:t>
            </a:r>
            <a:r>
              <a:rPr lang="en-GB" b="0" dirty="0" err="1"/>
              <a:t>Petrulyté</a:t>
            </a:r>
            <a:r>
              <a:rPr lang="en-GB" b="0" dirty="0"/>
              <a:t> with 142 teachers.</a:t>
            </a:r>
          </a:p>
        </p:txBody>
      </p:sp>
      <p:pic>
        <p:nvPicPr>
          <p:cNvPr id="8" name="Content Placeholder 7"/>
          <p:cNvPicPr>
            <a:picLocks noGrp="1" noChangeAspect="1"/>
          </p:cNvPicPr>
          <p:nvPr>
            <p:ph sz="half" idx="2"/>
          </p:nvPr>
        </p:nvPicPr>
        <p:blipFill>
          <a:blip r:embed="rId2"/>
          <a:stretch>
            <a:fillRect/>
          </a:stretch>
        </p:blipFill>
        <p:spPr>
          <a:xfrm>
            <a:off x="6337300" y="2139044"/>
            <a:ext cx="5337629" cy="3175906"/>
          </a:xfrm>
          <a:prstGeom prst="rect">
            <a:avLst/>
          </a:prstGeom>
        </p:spPr>
      </p:pic>
      <p:pic>
        <p:nvPicPr>
          <p:cNvPr id="8194" name="Picture 2" descr="Attēla priekšskatījum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9025" y="76426"/>
            <a:ext cx="4752975" cy="152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86311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Methodology</a:t>
            </a:r>
            <a:endParaRPr lang="en-GB" dirty="0"/>
          </a:p>
        </p:txBody>
      </p:sp>
      <p:sp>
        <p:nvSpPr>
          <p:cNvPr id="6" name="Content Placeholder 5"/>
          <p:cNvSpPr>
            <a:spLocks noGrp="1"/>
          </p:cNvSpPr>
          <p:nvPr>
            <p:ph sz="half" idx="1"/>
          </p:nvPr>
        </p:nvSpPr>
        <p:spPr>
          <a:xfrm>
            <a:off x="1054101" y="1355271"/>
            <a:ext cx="4790017" cy="4669292"/>
          </a:xfrm>
        </p:spPr>
        <p:txBody>
          <a:bodyPr>
            <a:normAutofit fontScale="92500" lnSpcReduction="20000"/>
          </a:bodyPr>
          <a:lstStyle/>
          <a:p>
            <a:endParaRPr lang="lv-LV" dirty="0"/>
          </a:p>
          <a:p>
            <a:r>
              <a:rPr lang="en-GB" dirty="0"/>
              <a:t> </a:t>
            </a:r>
            <a:r>
              <a:rPr lang="en-GB" dirty="0" err="1"/>
              <a:t>Instrumentary</a:t>
            </a:r>
            <a:r>
              <a:rPr lang="en-GB" dirty="0"/>
              <a:t>- RS</a:t>
            </a:r>
          </a:p>
          <a:p>
            <a:r>
              <a:rPr lang="en-GB" b="0" dirty="0"/>
              <a:t>Resilience Scale (RS; </a:t>
            </a:r>
            <a:r>
              <a:rPr lang="en-GB" b="0" dirty="0" err="1"/>
              <a:t>Wagnild</a:t>
            </a:r>
            <a:r>
              <a:rPr lang="en-GB" b="0" dirty="0"/>
              <a:t> &amp; Young, 1993, 2016) is a measure for assessment of individual resilience in two dimensions: </a:t>
            </a:r>
            <a:r>
              <a:rPr lang="en-GB" dirty="0"/>
              <a:t>personal competence </a:t>
            </a:r>
            <a:r>
              <a:rPr lang="en-GB" b="0" dirty="0"/>
              <a:t>and </a:t>
            </a:r>
            <a:r>
              <a:rPr lang="en-GB" dirty="0"/>
              <a:t>acceptance of self</a:t>
            </a:r>
            <a:r>
              <a:rPr lang="en-GB" b="0" dirty="0"/>
              <a:t>. It consists of 25 items which are rated on a Likert-type scale from 1-7.</a:t>
            </a:r>
          </a:p>
          <a:p>
            <a:r>
              <a:rPr lang="en-GB" b="0" dirty="0"/>
              <a:t>          Resilience Scale RS scores range from 25 to 175. Scores greater than 145 indicate moderately high and high resilience, scores from 116 to 144 indicate moderately low to moderate levels of resilience, and scores of 115 and below indicate low resilience (</a:t>
            </a:r>
            <a:r>
              <a:rPr lang="en-GB" b="0" dirty="0" err="1"/>
              <a:t>Wagnild</a:t>
            </a:r>
            <a:r>
              <a:rPr lang="en-GB" b="0" dirty="0"/>
              <a:t>, 2016, p. 82). Resilience Scale RS-25 was used separately in Latvian sample and in Slovak sample.  </a:t>
            </a:r>
          </a:p>
          <a:p>
            <a:r>
              <a:rPr lang="en-GB" b="0" dirty="0"/>
              <a:t>          Resilience short version-Scale RS-14 scores from 14 to 98. Scores greater than 82 indicate moderately high and high level of resilience, scores from 65 to 81 indicate moderately low to moderate resilience, and scores of 64 and below indicate low resilience. Short version RS-14 was used in the whole sample.</a:t>
            </a:r>
          </a:p>
          <a:p>
            <a:endParaRPr lang="lv-LV" b="0" dirty="0"/>
          </a:p>
        </p:txBody>
      </p:sp>
      <p:pic>
        <p:nvPicPr>
          <p:cNvPr id="8194" name="Picture 2" descr="Attēla priekšskatīju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39025" y="76426"/>
            <a:ext cx="4752975" cy="1524001"/>
          </a:xfrm>
          <a:prstGeom prst="rect">
            <a:avLst/>
          </a:prstGeom>
          <a:noFill/>
          <a:extLst>
            <a:ext uri="{909E8E84-426E-40DD-AFC4-6F175D3DCCD1}">
              <a14:hiddenFill xmlns:a14="http://schemas.microsoft.com/office/drawing/2010/main">
                <a:solidFill>
                  <a:srgbClr val="FFFFFF"/>
                </a:solidFill>
              </a14:hiddenFill>
            </a:ext>
          </a:extLst>
        </p:spPr>
      </p:pic>
      <p:sp>
        <p:nvSpPr>
          <p:cNvPr id="9" name="Content Placeholder 8"/>
          <p:cNvSpPr>
            <a:spLocks noGrp="1"/>
          </p:cNvSpPr>
          <p:nvPr>
            <p:ph sz="half" idx="2"/>
          </p:nvPr>
        </p:nvSpPr>
        <p:spPr/>
        <p:txBody>
          <a:bodyPr>
            <a:normAutofit fontScale="92500" lnSpcReduction="20000"/>
          </a:bodyPr>
          <a:lstStyle/>
          <a:p>
            <a:r>
              <a:rPr lang="en-GB" b="0" dirty="0"/>
              <a:t>RS has demonstrated very good validity and reliability which were repeatedly confirmed with various age and professional samples (Ahern et al., 2006; </a:t>
            </a:r>
            <a:r>
              <a:rPr lang="en-GB" b="0" dirty="0" err="1"/>
              <a:t>Wagnild</a:t>
            </a:r>
            <a:r>
              <a:rPr lang="en-GB" b="0" dirty="0"/>
              <a:t>, 2009). Results of several studies showed that RS demonstrated stability over time: test-retest reliability within 3 months was r= .90 (</a:t>
            </a:r>
            <a:r>
              <a:rPr lang="en-GB" b="0" dirty="0" err="1"/>
              <a:t>Portzky</a:t>
            </a:r>
            <a:r>
              <a:rPr lang="en-GB" b="0" dirty="0"/>
              <a:t>, </a:t>
            </a:r>
            <a:r>
              <a:rPr lang="en-GB" b="0" dirty="0" err="1"/>
              <a:t>Wagnild</a:t>
            </a:r>
            <a:r>
              <a:rPr lang="en-GB" b="0" dirty="0"/>
              <a:t>, et al., 2010). </a:t>
            </a:r>
          </a:p>
          <a:p>
            <a:r>
              <a:rPr lang="en-GB" b="0" dirty="0"/>
              <a:t>     Series of correlational and regression analyses were conducted using confirmatory factor analysis to assess factor structure of the RS (</a:t>
            </a:r>
            <a:r>
              <a:rPr lang="en-GB" b="0" dirty="0" err="1"/>
              <a:t>Wagnild</a:t>
            </a:r>
            <a:r>
              <a:rPr lang="en-GB" b="0" dirty="0"/>
              <a:t> &amp; Young, 1993) at the Department of Psychology, Faculty of Arts, Comenius University in Bratislava (</a:t>
            </a:r>
            <a:r>
              <a:rPr lang="en-GB" b="0" dirty="0" err="1"/>
              <a:t>Mesarošová</a:t>
            </a:r>
            <a:r>
              <a:rPr lang="en-GB" b="0" dirty="0"/>
              <a:t>, </a:t>
            </a:r>
            <a:r>
              <a:rPr lang="en-GB" b="0" dirty="0" err="1"/>
              <a:t>Hajdúk</a:t>
            </a:r>
            <a:r>
              <a:rPr lang="en-GB" b="0" dirty="0"/>
              <a:t>, </a:t>
            </a:r>
            <a:r>
              <a:rPr lang="en-GB" b="0" dirty="0" err="1"/>
              <a:t>Heretik</a:t>
            </a:r>
            <a:r>
              <a:rPr lang="en-GB" b="0" dirty="0"/>
              <a:t>, 2014). RS shows good psychometric properties including acceptable reliability (Cronbach Alpha=0.818). </a:t>
            </a:r>
          </a:p>
          <a:p>
            <a:endParaRPr lang="lv-LV" b="0" dirty="0"/>
          </a:p>
          <a:p>
            <a:endParaRPr lang="en-GB" dirty="0"/>
          </a:p>
        </p:txBody>
      </p:sp>
    </p:spTree>
    <p:extLst>
      <p:ext uri="{BB962C8B-B14F-4D97-AF65-F5344CB8AC3E}">
        <p14:creationId xmlns:p14="http://schemas.microsoft.com/office/powerpoint/2010/main" val="3073524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4152" y="1571626"/>
            <a:ext cx="10515600" cy="1036714"/>
          </a:xfrm>
        </p:spPr>
        <p:txBody>
          <a:bodyPr/>
          <a:lstStyle/>
          <a:p>
            <a:endParaRPr lang="en-GB" dirty="0"/>
          </a:p>
        </p:txBody>
      </p:sp>
      <p:sp>
        <p:nvSpPr>
          <p:cNvPr id="3" name="Content Placeholder 2"/>
          <p:cNvSpPr>
            <a:spLocks noGrp="1"/>
          </p:cNvSpPr>
          <p:nvPr>
            <p:ph sz="half" idx="1"/>
          </p:nvPr>
        </p:nvSpPr>
        <p:spPr>
          <a:xfrm>
            <a:off x="1054101" y="1004207"/>
            <a:ext cx="4790017" cy="5020356"/>
          </a:xfrm>
        </p:spPr>
        <p:txBody>
          <a:bodyPr>
            <a:normAutofit fontScale="92500" lnSpcReduction="10000"/>
          </a:bodyPr>
          <a:lstStyle/>
          <a:p>
            <a:r>
              <a:rPr lang="en-GB" sz="2200" dirty="0"/>
              <a:t>Participants </a:t>
            </a:r>
            <a:r>
              <a:rPr lang="en-GB" dirty="0"/>
              <a:t>   </a:t>
            </a:r>
            <a:r>
              <a:rPr lang="en-GB" b="0" dirty="0"/>
              <a:t> </a:t>
            </a:r>
          </a:p>
          <a:p>
            <a:r>
              <a:rPr lang="en-GB" b="0" dirty="0"/>
              <a:t>The research sample includes 1200 participants – teachers, 400 teachers from every participating country Latvia, Lithuania, Slovak Republic. </a:t>
            </a:r>
          </a:p>
          <a:p>
            <a:r>
              <a:rPr lang="en-GB" b="0" dirty="0"/>
              <a:t>           3 selection criteria for recruitment of 400 teachers from each of these 3 countries were used: </a:t>
            </a:r>
          </a:p>
          <a:p>
            <a:r>
              <a:rPr lang="en-GB" b="0" dirty="0"/>
              <a:t> 1) targeted partner schools with which there have been other forms of co-operation. Principals were directly approached based on trust and confidence that the majority of teachers will take part in the survey. The partner schools were divided according to the second principle. </a:t>
            </a:r>
          </a:p>
          <a:p>
            <a:r>
              <a:rPr lang="en-GB" b="0" dirty="0"/>
              <a:t>2) educational institutions of different sectors (standard primary and secondary schools, high schools - arts and crafts, technical schools, countryside and city schools, small schools and large schools, state)</a:t>
            </a:r>
          </a:p>
          <a:p>
            <a:r>
              <a:rPr lang="en-GB" b="0" dirty="0"/>
              <a:t>3)  principle of random sampling is chosen. </a:t>
            </a:r>
          </a:p>
        </p:txBody>
      </p:sp>
      <p:sp>
        <p:nvSpPr>
          <p:cNvPr id="4" name="Content Placeholder 3"/>
          <p:cNvSpPr>
            <a:spLocks noGrp="1"/>
          </p:cNvSpPr>
          <p:nvPr>
            <p:ph sz="half" idx="2"/>
          </p:nvPr>
        </p:nvSpPr>
        <p:spPr/>
        <p:txBody>
          <a:bodyPr>
            <a:normAutofit fontScale="92500" lnSpcReduction="10000"/>
          </a:bodyPr>
          <a:lstStyle/>
          <a:p>
            <a:endParaRPr lang="lv-LV" b="0" dirty="0"/>
          </a:p>
          <a:p>
            <a:endParaRPr lang="lv-LV" b="0" dirty="0"/>
          </a:p>
          <a:p>
            <a:endParaRPr lang="lv-LV" b="0" dirty="0"/>
          </a:p>
          <a:p>
            <a:r>
              <a:rPr lang="en-GB" b="0" dirty="0"/>
              <a:t>Descriptive analysis shows, that 1054 (87. 8%) female teachers and 146 (12.2%) male teachers participated in the research. In Latvia there were 96.5% female teachers, in Lithuania 77.3% female teachers and in Slovak Republic 89.8% female teachers.</a:t>
            </a:r>
          </a:p>
          <a:p>
            <a:r>
              <a:rPr lang="en-GB" b="0" dirty="0"/>
              <a:t>          79 (6.6%) of teachers were 30 years old and younger, 242 (20.2%) teachers 31 – 40 years old, 389 (32.4%) teachers 41-50 years old, 366 (30.5%) teachers 51-60 years old and 124 (10.3%) teachers 61 years and older.</a:t>
            </a:r>
          </a:p>
          <a:p>
            <a:r>
              <a:rPr lang="en-GB" b="0" dirty="0"/>
              <a:t>          The research sample confirmed the prevalence of female teachers and teachers older than 40 years in all 3 countries.</a:t>
            </a:r>
          </a:p>
        </p:txBody>
      </p:sp>
      <p:pic>
        <p:nvPicPr>
          <p:cNvPr id="9218" name="Picture 2" descr="Attēla priekšskatīju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29614" y="911224"/>
            <a:ext cx="4752975" cy="152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61443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5603" y="1653950"/>
            <a:ext cx="10515600" cy="1036714"/>
          </a:xfrm>
        </p:spPr>
        <p:txBody>
          <a:bodyPr/>
          <a:lstStyle/>
          <a:p>
            <a:endParaRPr lang="en-GB" dirty="0"/>
          </a:p>
        </p:txBody>
      </p:sp>
      <p:sp>
        <p:nvSpPr>
          <p:cNvPr id="3" name="Content Placeholder 2"/>
          <p:cNvSpPr>
            <a:spLocks noGrp="1"/>
          </p:cNvSpPr>
          <p:nvPr>
            <p:ph sz="half" idx="1"/>
          </p:nvPr>
        </p:nvSpPr>
        <p:spPr>
          <a:xfrm>
            <a:off x="1086758" y="1118507"/>
            <a:ext cx="4790017" cy="4856617"/>
          </a:xfrm>
        </p:spPr>
        <p:txBody>
          <a:bodyPr/>
          <a:lstStyle/>
          <a:p>
            <a:r>
              <a:rPr lang="en-GB" b="0" dirty="0"/>
              <a:t>Social Emotional Health Survey-Teachers (SEHS-T; Furlong &amp; </a:t>
            </a:r>
            <a:r>
              <a:rPr lang="en-GB" b="0" dirty="0" err="1"/>
              <a:t>Gajdošová</a:t>
            </a:r>
            <a:r>
              <a:rPr lang="en-GB" b="0" dirty="0"/>
              <a:t>, 2018) is a modified version of the </a:t>
            </a:r>
            <a:r>
              <a:rPr lang="en-GB" dirty="0"/>
              <a:t>Social-Emotional Health Survey–Higher Education (SEHS-HE</a:t>
            </a:r>
            <a:r>
              <a:rPr lang="en-GB" b="0" dirty="0"/>
              <a:t>; Furlong et al., 2017). It has been modified in 6 items with the agreement of its author Furlong for the assessment of teacher social-emotional health. </a:t>
            </a:r>
          </a:p>
          <a:p>
            <a:r>
              <a:rPr lang="en-GB" b="0" dirty="0"/>
              <a:t>          The </a:t>
            </a:r>
            <a:r>
              <a:rPr lang="en-GB" dirty="0"/>
              <a:t>SEHS-T</a:t>
            </a:r>
            <a:r>
              <a:rPr lang="en-GB" b="0" dirty="0"/>
              <a:t> measures the </a:t>
            </a:r>
            <a:r>
              <a:rPr lang="en-GB" b="0" dirty="0" err="1"/>
              <a:t>covitality</a:t>
            </a:r>
            <a:r>
              <a:rPr lang="en-GB" b="0" dirty="0"/>
              <a:t> latent trait. </a:t>
            </a:r>
            <a:r>
              <a:rPr lang="en-GB" b="0" dirty="0" err="1"/>
              <a:t>Covitality</a:t>
            </a:r>
            <a:r>
              <a:rPr lang="en-GB" b="0" dirty="0"/>
              <a:t> refers to the co-occurrence of positive, healthy traits. It embodies the “…synergistic effects of positive mental health resulting from the interplay among multiple positive-psychological building blocks” (Furlong et al. 2014a, p. 3).</a:t>
            </a:r>
          </a:p>
        </p:txBody>
      </p:sp>
      <p:pic>
        <p:nvPicPr>
          <p:cNvPr id="10242" name="Picture 2" descr="Attēla priekšskatīju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4011" y="231548"/>
            <a:ext cx="4752975" cy="1278845"/>
          </a:xfrm>
          <a:prstGeom prst="rect">
            <a:avLst/>
          </a:prstGeom>
          <a:noFill/>
          <a:extLst>
            <a:ext uri="{909E8E84-426E-40DD-AFC4-6F175D3DCCD1}">
              <a14:hiddenFill xmlns:a14="http://schemas.microsoft.com/office/drawing/2010/main">
                <a:solidFill>
                  <a:srgbClr val="FFFFFF"/>
                </a:solidFill>
              </a14:hiddenFill>
            </a:ext>
          </a:extLst>
        </p:spPr>
      </p:pic>
      <p:pic>
        <p:nvPicPr>
          <p:cNvPr id="6" name="Attēls 4" descr="C:\Users\User\AppData\Local\Temp\Bilde_ar_nosaukumu.png"/>
          <p:cNvPicPr>
            <a:picLocks noGrp="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6337300" y="1583870"/>
            <a:ext cx="5649686" cy="4580165"/>
          </a:xfrm>
          <a:prstGeom prst="rect">
            <a:avLst/>
          </a:prstGeom>
          <a:noFill/>
          <a:ln>
            <a:noFill/>
          </a:ln>
        </p:spPr>
      </p:pic>
    </p:spTree>
    <p:extLst>
      <p:ext uri="{BB962C8B-B14F-4D97-AF65-F5344CB8AC3E}">
        <p14:creationId xmlns:p14="http://schemas.microsoft.com/office/powerpoint/2010/main" val="11852174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t>Data Analysis</a:t>
            </a:r>
            <a:br>
              <a:rPr lang="en-GB" dirty="0"/>
            </a:br>
            <a:endParaRPr lang="en-GB" dirty="0"/>
          </a:p>
        </p:txBody>
      </p:sp>
      <p:sp>
        <p:nvSpPr>
          <p:cNvPr id="3" name="Content Placeholder 2"/>
          <p:cNvSpPr>
            <a:spLocks noGrp="1"/>
          </p:cNvSpPr>
          <p:nvPr>
            <p:ph idx="1"/>
          </p:nvPr>
        </p:nvSpPr>
        <p:spPr/>
        <p:txBody>
          <a:bodyPr>
            <a:normAutofit/>
          </a:bodyPr>
          <a:lstStyle/>
          <a:p>
            <a:r>
              <a:rPr lang="en-GB" sz="2000" b="0" dirty="0"/>
              <a:t>Data were analysed using the IBM SPSS 21.The internal consistency of questionnaires was verified using Cronbach’s alpha coefficient. </a:t>
            </a:r>
          </a:p>
          <a:p>
            <a:r>
              <a:rPr lang="en-GB" sz="2000" b="0" dirty="0"/>
              <a:t>Subsequently, parametric analysis of variance (ANOVA), Student </a:t>
            </a:r>
            <a:r>
              <a:rPr lang="en-GB" sz="2000" b="0" i="1" dirty="0"/>
              <a:t>t</a:t>
            </a:r>
            <a:r>
              <a:rPr lang="en-GB" sz="2000" b="0" dirty="0"/>
              <a:t>-test and non-parametric </a:t>
            </a:r>
            <a:r>
              <a:rPr lang="en-GB" sz="2000" b="0" dirty="0" err="1"/>
              <a:t>Kruskal</a:t>
            </a:r>
            <a:r>
              <a:rPr lang="en-GB" sz="2000" b="0" dirty="0"/>
              <a:t>-Wallis and Mann-Whitney U test were conducted. </a:t>
            </a:r>
          </a:p>
          <a:p>
            <a:r>
              <a:rPr lang="en-GB" sz="2000" b="0" dirty="0" err="1"/>
              <a:t>Substansive</a:t>
            </a:r>
            <a:r>
              <a:rPr lang="en-GB" sz="2000" b="0" dirty="0"/>
              <a:t> significance of differences was assessed based on η </a:t>
            </a:r>
            <a:r>
              <a:rPr lang="en-GB" sz="2000" b="0" baseline="30000" dirty="0"/>
              <a:t>2.</a:t>
            </a:r>
            <a:r>
              <a:rPr lang="en-GB" sz="2000" b="0" dirty="0"/>
              <a:t>.</a:t>
            </a:r>
            <a:r>
              <a:rPr lang="en-GB" sz="2000" b="0" baseline="30000" dirty="0"/>
              <a:t> </a:t>
            </a:r>
            <a:r>
              <a:rPr lang="en-GB" sz="2000" b="0" dirty="0"/>
              <a:t>Histograms were used to show normality. </a:t>
            </a:r>
          </a:p>
          <a:p>
            <a:r>
              <a:rPr lang="en-GB" sz="2000" b="0" dirty="0"/>
              <a:t>The correlations between the variables were examined using the Spearman correlation coefficient. </a:t>
            </a:r>
          </a:p>
        </p:txBody>
      </p:sp>
      <p:pic>
        <p:nvPicPr>
          <p:cNvPr id="11266" name="Picture 2" descr="Attēla priekšskatīju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0339" y="149224"/>
            <a:ext cx="4752975" cy="152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0972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t>Some results, 1. </a:t>
            </a:r>
            <a:r>
              <a:rPr lang="en-GB" dirty="0" err="1"/>
              <a:t>Covitality</a:t>
            </a:r>
            <a:endParaRPr lang="en-GB" dirty="0"/>
          </a:p>
        </p:txBody>
      </p:sp>
      <p:sp>
        <p:nvSpPr>
          <p:cNvPr id="7" name="Content Placeholder 6"/>
          <p:cNvSpPr>
            <a:spLocks noGrp="1"/>
          </p:cNvSpPr>
          <p:nvPr>
            <p:ph sz="half" idx="1"/>
          </p:nvPr>
        </p:nvSpPr>
        <p:spPr/>
        <p:txBody>
          <a:bodyPr/>
          <a:lstStyle/>
          <a:p>
            <a:r>
              <a:rPr lang="en-GB" b="0" dirty="0"/>
              <a:t>Average score of overall </a:t>
            </a:r>
            <a:r>
              <a:rPr lang="en-GB" b="0" dirty="0" err="1"/>
              <a:t>covitality</a:t>
            </a:r>
            <a:r>
              <a:rPr lang="en-GB" b="0" dirty="0"/>
              <a:t> level in teachers from Latvia, Lithuania and Slovakia is M=230.34 (theoretical score range: 48-288, empirical range: 69-288, SD 24.89, minimum 69.00, maximum 288.00), what indicates high </a:t>
            </a:r>
            <a:r>
              <a:rPr lang="en-GB" b="0" dirty="0" err="1"/>
              <a:t>covitality</a:t>
            </a:r>
            <a:r>
              <a:rPr lang="en-GB" b="0" dirty="0"/>
              <a:t> level. </a:t>
            </a:r>
          </a:p>
          <a:p>
            <a:r>
              <a:rPr lang="en-GB" b="0" dirty="0"/>
              <a:t>The highest score was found for Slovak Republic teachers (M=238.65), teachers from Lithuania (M= 230.51) and Latvia (M= 221.54) scores slightly lowed. </a:t>
            </a:r>
          </a:p>
          <a:p>
            <a:r>
              <a:rPr lang="en-GB" b="0" dirty="0"/>
              <a:t>There is significance of differences among countries, with medium eta squared/effect size (p ˂ 0,001, η </a:t>
            </a:r>
            <a:r>
              <a:rPr lang="en-GB" b="0" baseline="30000" dirty="0"/>
              <a:t>2 </a:t>
            </a:r>
            <a:r>
              <a:rPr lang="en-GB" b="0" dirty="0"/>
              <a:t>= .09</a:t>
            </a:r>
            <a:endParaRPr lang="en-GB" dirty="0"/>
          </a:p>
        </p:txBody>
      </p:sp>
      <p:pic>
        <p:nvPicPr>
          <p:cNvPr id="12290" name="Picture 2" descr="Attēla priekšskatīju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8503" y="207055"/>
            <a:ext cx="4752975" cy="1524001"/>
          </a:xfrm>
          <a:prstGeom prst="rect">
            <a:avLst/>
          </a:prstGeom>
          <a:noFill/>
          <a:extLst>
            <a:ext uri="{909E8E84-426E-40DD-AFC4-6F175D3DCCD1}">
              <a14:hiddenFill xmlns:a14="http://schemas.microsoft.com/office/drawing/2010/main">
                <a:solidFill>
                  <a:srgbClr val="FFFFFF"/>
                </a:solidFill>
              </a14:hiddenFill>
            </a:ext>
          </a:extLst>
        </p:spPr>
      </p:pic>
      <p:pic>
        <p:nvPicPr>
          <p:cNvPr id="10" name="Obrázok 2"/>
          <p:cNvPicPr>
            <a:picLocks noGrp="1"/>
          </p:cNvPicPr>
          <p:nvPr>
            <p:ph sz="half" idx="2"/>
          </p:nvPr>
        </p:nvPicPr>
        <p:blipFill>
          <a:blip r:embed="rId3">
            <a:extLst>
              <a:ext uri="{28A0092B-C50C-407E-A947-70E740481C1C}">
                <a14:useLocalDpi xmlns:a14="http://schemas.microsoft.com/office/drawing/2010/main" val="0"/>
              </a:ext>
            </a:extLst>
          </a:blip>
          <a:stretch>
            <a:fillRect/>
          </a:stretch>
        </p:blipFill>
        <p:spPr>
          <a:xfrm>
            <a:off x="6561136" y="1673225"/>
            <a:ext cx="4754563" cy="4351338"/>
          </a:xfrm>
          <a:prstGeom prst="rect">
            <a:avLst/>
          </a:prstGeom>
        </p:spPr>
      </p:pic>
    </p:spTree>
    <p:extLst>
      <p:ext uri="{BB962C8B-B14F-4D97-AF65-F5344CB8AC3E}">
        <p14:creationId xmlns:p14="http://schemas.microsoft.com/office/powerpoint/2010/main" val="10833899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dirty="0"/>
              <a:t>Results, 2. </a:t>
            </a:r>
            <a:br>
              <a:rPr lang="en-GB" dirty="0"/>
            </a:br>
            <a:r>
              <a:rPr lang="en-GB" i="1" dirty="0"/>
              <a:t>Teacher SEHS-T domains BIS, BIO, EC, EL in Slovak Republic, Latvia, Lithuania….</a:t>
            </a:r>
            <a:r>
              <a:rPr lang="en-GB" dirty="0"/>
              <a:t> Belief-in-self (BIS)</a:t>
            </a:r>
            <a:br>
              <a:rPr lang="en-GB" dirty="0"/>
            </a:br>
            <a:endParaRPr lang="en-GB" dirty="0"/>
          </a:p>
        </p:txBody>
      </p:sp>
      <p:sp>
        <p:nvSpPr>
          <p:cNvPr id="6" name="Content Placeholder 5"/>
          <p:cNvSpPr>
            <a:spLocks noGrp="1"/>
          </p:cNvSpPr>
          <p:nvPr>
            <p:ph sz="half" idx="1"/>
          </p:nvPr>
        </p:nvSpPr>
        <p:spPr/>
        <p:txBody>
          <a:bodyPr>
            <a:normAutofit/>
          </a:bodyPr>
          <a:lstStyle/>
          <a:p>
            <a:endParaRPr lang="en-GB" sz="2000" b="0" dirty="0"/>
          </a:p>
          <a:p>
            <a:r>
              <a:rPr lang="en-GB" sz="2000" b="0" dirty="0"/>
              <a:t>BIS in teachers in participating countries is at high level (M=57.11). </a:t>
            </a:r>
          </a:p>
          <a:p>
            <a:r>
              <a:rPr lang="en-GB" sz="2000" b="0" dirty="0"/>
              <a:t>       The highest level was found in Slovak Republic teachers (M=59.65), only slightly lower level of BIS was found in Lithuania teachers (M=58.53) and lower level, however still in the high range, was found in Latvia teachers (M</a:t>
            </a:r>
            <a:r>
              <a:rPr lang="en-US" sz="2000" b="0" dirty="0"/>
              <a:t>=53.16) </a:t>
            </a:r>
            <a:endParaRPr lang="en-GB" sz="2000" b="0" dirty="0"/>
          </a:p>
        </p:txBody>
      </p:sp>
      <p:pic>
        <p:nvPicPr>
          <p:cNvPr id="8" name="Obrázok 3"/>
          <p:cNvPicPr>
            <a:picLocks noGrp="1"/>
          </p:cNvPicPr>
          <p:nvPr>
            <p:ph sz="half" idx="2"/>
          </p:nvPr>
        </p:nvPicPr>
        <p:blipFill>
          <a:blip r:embed="rId2">
            <a:extLst>
              <a:ext uri="{28A0092B-C50C-407E-A947-70E740481C1C}">
                <a14:useLocalDpi xmlns:a14="http://schemas.microsoft.com/office/drawing/2010/main" val="0"/>
              </a:ext>
            </a:extLst>
          </a:blip>
          <a:stretch>
            <a:fillRect/>
          </a:stretch>
        </p:blipFill>
        <p:spPr>
          <a:xfrm>
            <a:off x="6561137" y="1673225"/>
            <a:ext cx="4852534" cy="4351338"/>
          </a:xfrm>
          <a:prstGeom prst="rect">
            <a:avLst/>
          </a:prstGeom>
        </p:spPr>
      </p:pic>
    </p:spTree>
    <p:extLst>
      <p:ext uri="{BB962C8B-B14F-4D97-AF65-F5344CB8AC3E}">
        <p14:creationId xmlns:p14="http://schemas.microsoft.com/office/powerpoint/2010/main" val="38978043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dirty="0"/>
              <a:t>Results, 2. </a:t>
            </a:r>
            <a:br>
              <a:rPr lang="en-GB" dirty="0"/>
            </a:br>
            <a:r>
              <a:rPr lang="en-GB" i="1" dirty="0"/>
              <a:t>Teacher SEHS-T domains BIS, BIO, EC, EL in Slovak Republic, Latvia, Lithuania….</a:t>
            </a:r>
            <a:r>
              <a:rPr lang="en-GB" dirty="0"/>
              <a:t> Belief-in-others (BIO)</a:t>
            </a:r>
            <a:br>
              <a:rPr lang="en-GB" dirty="0"/>
            </a:br>
            <a:endParaRPr lang="en-GB" dirty="0"/>
          </a:p>
        </p:txBody>
      </p:sp>
      <p:sp>
        <p:nvSpPr>
          <p:cNvPr id="6" name="Content Placeholder 5"/>
          <p:cNvSpPr>
            <a:spLocks noGrp="1"/>
          </p:cNvSpPr>
          <p:nvPr>
            <p:ph sz="half" idx="1"/>
          </p:nvPr>
        </p:nvSpPr>
        <p:spPr/>
        <p:txBody>
          <a:bodyPr>
            <a:normAutofit/>
          </a:bodyPr>
          <a:lstStyle/>
          <a:p>
            <a:r>
              <a:rPr lang="en-GB" dirty="0"/>
              <a:t> </a:t>
            </a:r>
            <a:r>
              <a:rPr lang="en-GB" b="0" dirty="0"/>
              <a:t>Differences in Belief-in-others (BIO) among the countries are statistically significant with medium effect size (p ˂ 0,001, η </a:t>
            </a:r>
            <a:r>
              <a:rPr lang="en-GB" b="0" baseline="30000" dirty="0"/>
              <a:t>2 </a:t>
            </a:r>
            <a:r>
              <a:rPr lang="en-GB" b="0" dirty="0"/>
              <a:t>= .07). The average overall score in BIO is the lowest compared to other </a:t>
            </a:r>
            <a:r>
              <a:rPr lang="en-GB" b="0" dirty="0" err="1"/>
              <a:t>covitality</a:t>
            </a:r>
            <a:r>
              <a:rPr lang="en-GB" b="0" dirty="0"/>
              <a:t> domains (M=56.83). Comparative analysis revealed that Lithuanian (M=55.32) and Latvian (M=55.67) teachers scored in this domain lowed than Slovak Republic teachers (M=59.32)</a:t>
            </a:r>
          </a:p>
          <a:p>
            <a:r>
              <a:rPr lang="en-GB" b="0" dirty="0"/>
              <a:t>While the differences between Slovak Republic and Lithuania (p ˂ 0,001) and Slovak Republic and Latvia (p ˂ 0,001), are statistically significant, there is no significant difference between Lithuania and Latvia in BIO (p=  .082,  η </a:t>
            </a:r>
            <a:r>
              <a:rPr lang="en-GB" b="0" baseline="30000" dirty="0"/>
              <a:t>2 </a:t>
            </a:r>
            <a:r>
              <a:rPr lang="en-GB" b="0" dirty="0"/>
              <a:t>=  .246).</a:t>
            </a:r>
            <a:endParaRPr lang="en-GB" sz="2000" b="0" dirty="0"/>
          </a:p>
        </p:txBody>
      </p:sp>
      <p:pic>
        <p:nvPicPr>
          <p:cNvPr id="7" name="Obrázok 4"/>
          <p:cNvPicPr>
            <a:picLocks noGrp="1"/>
          </p:cNvPicPr>
          <p:nvPr>
            <p:ph sz="half" idx="2"/>
          </p:nvPr>
        </p:nvPicPr>
        <p:blipFill>
          <a:blip r:embed="rId2">
            <a:extLst>
              <a:ext uri="{28A0092B-C50C-407E-A947-70E740481C1C}">
                <a14:useLocalDpi xmlns:a14="http://schemas.microsoft.com/office/drawing/2010/main" val="0"/>
              </a:ext>
            </a:extLst>
          </a:blip>
          <a:stretch>
            <a:fillRect/>
          </a:stretch>
        </p:blipFill>
        <p:spPr>
          <a:xfrm>
            <a:off x="6561137" y="1673225"/>
            <a:ext cx="4795384" cy="4351338"/>
          </a:xfrm>
          <a:prstGeom prst="rect">
            <a:avLst/>
          </a:prstGeom>
        </p:spPr>
      </p:pic>
    </p:spTree>
    <p:extLst>
      <p:ext uri="{BB962C8B-B14F-4D97-AF65-F5344CB8AC3E}">
        <p14:creationId xmlns:p14="http://schemas.microsoft.com/office/powerpoint/2010/main" val="231489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lv-LV" dirty="0"/>
              <a:t>Structure of presentation</a:t>
            </a:r>
            <a:endParaRPr lang="en-GB" dirty="0"/>
          </a:p>
        </p:txBody>
      </p:sp>
      <p:sp>
        <p:nvSpPr>
          <p:cNvPr id="7" name="Content Placeholder 6"/>
          <p:cNvSpPr>
            <a:spLocks noGrp="1"/>
          </p:cNvSpPr>
          <p:nvPr>
            <p:ph sz="half" idx="1"/>
          </p:nvPr>
        </p:nvSpPr>
        <p:spPr/>
        <p:txBody>
          <a:bodyPr/>
          <a:lstStyle/>
          <a:p>
            <a:r>
              <a:rPr lang="en-GB" dirty="0"/>
              <a:t>Introduction</a:t>
            </a:r>
          </a:p>
          <a:p>
            <a:r>
              <a:rPr lang="en-GB" dirty="0"/>
              <a:t> Primary research aim</a:t>
            </a:r>
          </a:p>
          <a:p>
            <a:r>
              <a:rPr lang="en-GB" dirty="0"/>
              <a:t>Questions of research</a:t>
            </a:r>
          </a:p>
          <a:p>
            <a:r>
              <a:rPr lang="en-GB" dirty="0"/>
              <a:t>Theoretical background</a:t>
            </a:r>
          </a:p>
          <a:p>
            <a:r>
              <a:rPr lang="en-GB" dirty="0"/>
              <a:t>Measures –SEHS-T and RS</a:t>
            </a:r>
          </a:p>
          <a:p>
            <a:r>
              <a:rPr lang="en-US" dirty="0"/>
              <a:t>Methodology</a:t>
            </a:r>
          </a:p>
          <a:p>
            <a:r>
              <a:rPr lang="en-US" dirty="0"/>
              <a:t>Sample</a:t>
            </a:r>
          </a:p>
          <a:p>
            <a:endParaRPr lang="en-GB" dirty="0"/>
          </a:p>
          <a:p>
            <a:r>
              <a:rPr lang="en-GB" dirty="0"/>
              <a:t> </a:t>
            </a:r>
          </a:p>
        </p:txBody>
      </p:sp>
      <p:pic>
        <p:nvPicPr>
          <p:cNvPr id="1026" name="Picture 2" descr="Attēla priekšskatījums"/>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774629" y="159885"/>
            <a:ext cx="3802380" cy="121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41997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dirty="0"/>
              <a:t>Results, 2. </a:t>
            </a:r>
            <a:br>
              <a:rPr lang="en-GB" dirty="0"/>
            </a:br>
            <a:r>
              <a:rPr lang="en-GB" i="1" dirty="0"/>
              <a:t>Teacher SEHS-T domains BIS, BIO, EC, EL in Slovak Republic, Latvia, Lithuania….</a:t>
            </a:r>
            <a:r>
              <a:rPr lang="en-GB" dirty="0"/>
              <a:t> Emotional Competence (EC)</a:t>
            </a:r>
          </a:p>
        </p:txBody>
      </p:sp>
      <p:sp>
        <p:nvSpPr>
          <p:cNvPr id="6" name="Content Placeholder 5"/>
          <p:cNvSpPr>
            <a:spLocks noGrp="1"/>
          </p:cNvSpPr>
          <p:nvPr>
            <p:ph sz="half" idx="1"/>
          </p:nvPr>
        </p:nvSpPr>
        <p:spPr/>
        <p:txBody>
          <a:bodyPr>
            <a:normAutofit/>
          </a:bodyPr>
          <a:lstStyle/>
          <a:p>
            <a:r>
              <a:rPr lang="en-GB" dirty="0"/>
              <a:t> </a:t>
            </a:r>
          </a:p>
          <a:p>
            <a:r>
              <a:rPr lang="en-GB" b="0" dirty="0"/>
              <a:t>Repeatedly Slovak teachers showed higher level of EC compared to the teachers from the other two countries (M=60.66). However only slightly lower level of EC was found in Latvian teachers (M=58,35) and Lithuanian teachers (M=57.10) respectively.     </a:t>
            </a:r>
          </a:p>
          <a:p>
            <a:r>
              <a:rPr lang="en-GB" b="0" dirty="0"/>
              <a:t>        Differences among the countries in the domain EC are statistically significant (p ˂ 0,001, η </a:t>
            </a:r>
            <a:r>
              <a:rPr lang="en-GB" b="0" baseline="30000" dirty="0"/>
              <a:t>2 </a:t>
            </a:r>
            <a:r>
              <a:rPr lang="en-GB" b="0" dirty="0"/>
              <a:t>= .06), between Slovak Republic and Lithuania (p ˂ 0,001), Slovak Republic and Latvia (p ˂ 0,001) as well as between Lithuania and Latvia however at p=   .002, η </a:t>
            </a:r>
            <a:r>
              <a:rPr lang="en-GB" b="0" baseline="30000" dirty="0"/>
              <a:t>2 </a:t>
            </a:r>
            <a:r>
              <a:rPr lang="en-GB" b="0" dirty="0"/>
              <a:t>=  .007).</a:t>
            </a:r>
          </a:p>
        </p:txBody>
      </p:sp>
      <p:pic>
        <p:nvPicPr>
          <p:cNvPr id="8" name="Obrázok 5"/>
          <p:cNvPicPr>
            <a:picLocks noGrp="1"/>
          </p:cNvPicPr>
          <p:nvPr>
            <p:ph sz="half" idx="2"/>
          </p:nvPr>
        </p:nvPicPr>
        <p:blipFill>
          <a:blip r:embed="rId2">
            <a:extLst>
              <a:ext uri="{28A0092B-C50C-407E-A947-70E740481C1C}">
                <a14:useLocalDpi xmlns:a14="http://schemas.microsoft.com/office/drawing/2010/main" val="0"/>
              </a:ext>
            </a:extLst>
          </a:blip>
          <a:stretch>
            <a:fillRect/>
          </a:stretch>
        </p:blipFill>
        <p:spPr>
          <a:xfrm>
            <a:off x="6561136" y="1673225"/>
            <a:ext cx="4803549" cy="4351338"/>
          </a:xfrm>
          <a:prstGeom prst="rect">
            <a:avLst/>
          </a:prstGeom>
        </p:spPr>
      </p:pic>
    </p:spTree>
    <p:extLst>
      <p:ext uri="{BB962C8B-B14F-4D97-AF65-F5344CB8AC3E}">
        <p14:creationId xmlns:p14="http://schemas.microsoft.com/office/powerpoint/2010/main" val="24252657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dirty="0"/>
              <a:t>Results, 2. </a:t>
            </a:r>
            <a:br>
              <a:rPr lang="en-GB" dirty="0"/>
            </a:br>
            <a:r>
              <a:rPr lang="en-GB" i="1" dirty="0"/>
              <a:t>Teacher SEHS-T domains BIS, BIO, EC, EL in Slovak Republic, Latvia, Lithuania….</a:t>
            </a:r>
            <a:r>
              <a:rPr lang="en-GB" dirty="0"/>
              <a:t> Engaged Living (EL)</a:t>
            </a:r>
            <a:br>
              <a:rPr lang="en-GB" dirty="0"/>
            </a:br>
            <a:br>
              <a:rPr lang="en-GB" dirty="0"/>
            </a:br>
            <a:endParaRPr lang="en-GB" dirty="0"/>
          </a:p>
        </p:txBody>
      </p:sp>
      <p:sp>
        <p:nvSpPr>
          <p:cNvPr id="6" name="Content Placeholder 5"/>
          <p:cNvSpPr>
            <a:spLocks noGrp="1"/>
          </p:cNvSpPr>
          <p:nvPr>
            <p:ph sz="half" idx="1"/>
          </p:nvPr>
        </p:nvSpPr>
        <p:spPr/>
        <p:txBody>
          <a:bodyPr>
            <a:normAutofit/>
          </a:bodyPr>
          <a:lstStyle/>
          <a:p>
            <a:r>
              <a:rPr lang="en-GB" dirty="0"/>
              <a:t> </a:t>
            </a:r>
          </a:p>
        </p:txBody>
      </p:sp>
      <p:sp>
        <p:nvSpPr>
          <p:cNvPr id="4" name="TextBox 3"/>
          <p:cNvSpPr txBox="1"/>
          <p:nvPr/>
        </p:nvSpPr>
        <p:spPr>
          <a:xfrm>
            <a:off x="1054101" y="2155371"/>
            <a:ext cx="4962978" cy="3693319"/>
          </a:xfrm>
          <a:prstGeom prst="rect">
            <a:avLst/>
          </a:prstGeom>
          <a:noFill/>
        </p:spPr>
        <p:txBody>
          <a:bodyPr wrap="square" rtlCol="0">
            <a:spAutoFit/>
          </a:bodyPr>
          <a:lstStyle/>
          <a:p>
            <a:r>
              <a:rPr lang="en-GB" dirty="0"/>
              <a:t>The average score in the domain EL is M=57.59. Differences between the countries are statistically significant (p= .001, η </a:t>
            </a:r>
            <a:r>
              <a:rPr lang="en-GB" baseline="30000" dirty="0"/>
              <a:t>2 </a:t>
            </a:r>
            <a:r>
              <a:rPr lang="en-GB" dirty="0"/>
              <a:t>=  .04).</a:t>
            </a:r>
          </a:p>
          <a:p>
            <a:r>
              <a:rPr lang="en-GB" dirty="0"/>
              <a:t>          Lower score was found for Lithuanian teachers (M= 55.91), followed by Latvian teachers (M=57.95) while Slovak Republic teachers scored higher (M=58.84). While there is a statistically significant difference between Lithuania and Latvia (p ˂ 0,001) and Lithuania and Slovak Republic (p ˂ 0,001) in EL, between Slovak Republic and Latvia no statistically significant difference was found (p=   .134, η </a:t>
            </a:r>
            <a:r>
              <a:rPr lang="en-GB" baseline="30000" dirty="0"/>
              <a:t>2 </a:t>
            </a:r>
            <a:r>
              <a:rPr lang="en-GB" dirty="0"/>
              <a:t>=  .401).</a:t>
            </a:r>
          </a:p>
          <a:p>
            <a:endParaRPr lang="en-GB" dirty="0"/>
          </a:p>
        </p:txBody>
      </p:sp>
      <p:pic>
        <p:nvPicPr>
          <p:cNvPr id="9" name="Obrázok 6"/>
          <p:cNvPicPr>
            <a:picLocks noGrp="1"/>
          </p:cNvPicPr>
          <p:nvPr>
            <p:ph sz="half" idx="2"/>
          </p:nvPr>
        </p:nvPicPr>
        <p:blipFill>
          <a:blip r:embed="rId2">
            <a:extLst>
              <a:ext uri="{28A0092B-C50C-407E-A947-70E740481C1C}">
                <a14:useLocalDpi xmlns:a14="http://schemas.microsoft.com/office/drawing/2010/main" val="0"/>
              </a:ext>
            </a:extLst>
          </a:blip>
          <a:stretch>
            <a:fillRect/>
          </a:stretch>
        </p:blipFill>
        <p:spPr>
          <a:xfrm>
            <a:off x="6561137" y="1673225"/>
            <a:ext cx="4779056" cy="4351338"/>
          </a:xfrm>
          <a:prstGeom prst="rect">
            <a:avLst/>
          </a:prstGeom>
        </p:spPr>
      </p:pic>
    </p:spTree>
    <p:extLst>
      <p:ext uri="{BB962C8B-B14F-4D97-AF65-F5344CB8AC3E}">
        <p14:creationId xmlns:p14="http://schemas.microsoft.com/office/powerpoint/2010/main" val="24320125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Results 3. Overall level of resilience and its dimensions in Lithuanian, Latvian and Slovak Republic teachers</a:t>
            </a:r>
          </a:p>
        </p:txBody>
      </p:sp>
      <p:sp>
        <p:nvSpPr>
          <p:cNvPr id="3" name="Content Placeholder 2"/>
          <p:cNvSpPr>
            <a:spLocks noGrp="1"/>
          </p:cNvSpPr>
          <p:nvPr>
            <p:ph sz="half" idx="1"/>
          </p:nvPr>
        </p:nvSpPr>
        <p:spPr>
          <a:xfrm>
            <a:off x="987879" y="1714499"/>
            <a:ext cx="4856239" cy="4310063"/>
          </a:xfrm>
        </p:spPr>
        <p:txBody>
          <a:bodyPr/>
          <a:lstStyle/>
          <a:p>
            <a:r>
              <a:rPr lang="en-GB" dirty="0"/>
              <a:t> </a:t>
            </a:r>
            <a:r>
              <a:rPr lang="en-GB" sz="2000" b="0" dirty="0"/>
              <a:t>Results confirmed that participants scored at moderate level in resilience (M=76.30), i.e. Lithuanian (M=72.93), Latvian (M=75.04) and Slovak Republic (M=80.92) teachers reported only </a:t>
            </a:r>
            <a:r>
              <a:rPr lang="en-GB" sz="2000" dirty="0"/>
              <a:t>moderate level </a:t>
            </a:r>
            <a:r>
              <a:rPr lang="en-GB" sz="2000" b="0" dirty="0"/>
              <a:t>of resilience.</a:t>
            </a:r>
          </a:p>
          <a:p>
            <a:r>
              <a:rPr lang="en-GB" sz="2000" b="0" dirty="0"/>
              <a:t>There are however significant differences in resilience among the countries (p ˂ 0,001, η </a:t>
            </a:r>
            <a:r>
              <a:rPr lang="en-GB" sz="2000" b="0" baseline="30000" dirty="0"/>
              <a:t>2 </a:t>
            </a:r>
            <a:r>
              <a:rPr lang="en-GB" sz="2000" b="0" dirty="0"/>
              <a:t>= .10). </a:t>
            </a:r>
          </a:p>
          <a:p>
            <a:r>
              <a:rPr lang="en-GB" sz="2000" b="0" dirty="0"/>
              <a:t>Similar differences were found for both resilience dimensions, Personal Competence (p ˂ 0,001, η </a:t>
            </a:r>
            <a:r>
              <a:rPr lang="en-GB" sz="2000" b="0" baseline="30000" dirty="0"/>
              <a:t>2 </a:t>
            </a:r>
            <a:r>
              <a:rPr lang="en-GB" sz="2000" b="0" dirty="0"/>
              <a:t>= .99) and Acceptance of Self and Life (p ˂ .001, η </a:t>
            </a:r>
            <a:r>
              <a:rPr lang="en-GB" sz="2000" b="0" baseline="30000" dirty="0"/>
              <a:t>2 </a:t>
            </a:r>
            <a:r>
              <a:rPr lang="en-GB" sz="2000" b="0" dirty="0"/>
              <a:t>=  .13).</a:t>
            </a:r>
          </a:p>
        </p:txBody>
      </p:sp>
      <p:pic>
        <p:nvPicPr>
          <p:cNvPr id="5" name="Obrázok 1"/>
          <p:cNvPicPr>
            <a:picLocks noGrp="1"/>
          </p:cNvPicPr>
          <p:nvPr>
            <p:ph sz="half" idx="2"/>
          </p:nvPr>
        </p:nvPicPr>
        <p:blipFill>
          <a:blip r:embed="rId2">
            <a:extLst>
              <a:ext uri="{28A0092B-C50C-407E-A947-70E740481C1C}">
                <a14:useLocalDpi xmlns:a14="http://schemas.microsoft.com/office/drawing/2010/main" val="0"/>
              </a:ext>
            </a:extLst>
          </a:blip>
          <a:stretch>
            <a:fillRect/>
          </a:stretch>
        </p:blipFill>
        <p:spPr>
          <a:xfrm>
            <a:off x="6561137" y="1673225"/>
            <a:ext cx="4566784" cy="4351338"/>
          </a:xfrm>
          <a:prstGeom prst="rect">
            <a:avLst/>
          </a:prstGeom>
        </p:spPr>
      </p:pic>
    </p:spTree>
    <p:extLst>
      <p:ext uri="{BB962C8B-B14F-4D97-AF65-F5344CB8AC3E}">
        <p14:creationId xmlns:p14="http://schemas.microsoft.com/office/powerpoint/2010/main" val="40465574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31011446"/>
              </p:ext>
            </p:extLst>
          </p:nvPr>
        </p:nvGraphicFramePr>
        <p:xfrm>
          <a:off x="922565" y="530682"/>
          <a:ext cx="10425792" cy="6804296"/>
        </p:xfrm>
        <a:graphic>
          <a:graphicData uri="http://schemas.openxmlformats.org/drawingml/2006/table">
            <a:tbl>
              <a:tblPr>
                <a:tableStyleId>{5C22544A-7EE6-4342-B048-85BDC9FD1C3A}</a:tableStyleId>
              </a:tblPr>
              <a:tblGrid>
                <a:gridCol w="3475264">
                  <a:extLst>
                    <a:ext uri="{9D8B030D-6E8A-4147-A177-3AD203B41FA5}">
                      <a16:colId xmlns:a16="http://schemas.microsoft.com/office/drawing/2014/main" val="2033967029"/>
                    </a:ext>
                  </a:extLst>
                </a:gridCol>
                <a:gridCol w="3475264">
                  <a:extLst>
                    <a:ext uri="{9D8B030D-6E8A-4147-A177-3AD203B41FA5}">
                      <a16:colId xmlns:a16="http://schemas.microsoft.com/office/drawing/2014/main" val="2671320782"/>
                    </a:ext>
                  </a:extLst>
                </a:gridCol>
                <a:gridCol w="3475264">
                  <a:extLst>
                    <a:ext uri="{9D8B030D-6E8A-4147-A177-3AD203B41FA5}">
                      <a16:colId xmlns:a16="http://schemas.microsoft.com/office/drawing/2014/main" val="1646639432"/>
                    </a:ext>
                  </a:extLst>
                </a:gridCol>
              </a:tblGrid>
              <a:tr h="189804">
                <a:tc>
                  <a:txBody>
                    <a:bodyPr/>
                    <a:lstStyle/>
                    <a:p>
                      <a:pPr marL="38100" marR="38100" algn="just">
                        <a:lnSpc>
                          <a:spcPct val="107000"/>
                        </a:lnSpc>
                        <a:spcAft>
                          <a:spcPts val="0"/>
                        </a:spcAft>
                      </a:pPr>
                      <a:r>
                        <a:rPr lang="en-GB" sz="1200" b="1" dirty="0">
                          <a:effectLst/>
                        </a:rPr>
                        <a:t>SEHS-T</a:t>
                      </a: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just">
                        <a:lnSpc>
                          <a:spcPct val="107000"/>
                        </a:lnSpc>
                        <a:spcAft>
                          <a:spcPts val="0"/>
                        </a:spcAft>
                      </a:pPr>
                      <a:r>
                        <a:rPr lang="en-GB" sz="700">
                          <a:effectLst/>
                        </a:rPr>
                        <a:t> </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just">
                        <a:lnSpc>
                          <a:spcPct val="107000"/>
                        </a:lnSpc>
                        <a:spcAft>
                          <a:spcPts val="0"/>
                        </a:spcAft>
                      </a:pPr>
                      <a:r>
                        <a:rPr lang="en-GB" sz="1200" b="1" dirty="0">
                          <a:effectLst/>
                        </a:rPr>
                        <a:t>Resilience RS 14</a:t>
                      </a: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178766002"/>
                  </a:ext>
                </a:extLst>
              </a:tr>
              <a:tr h="189804">
                <a:tc rowSpan="2">
                  <a:txBody>
                    <a:bodyPr/>
                    <a:lstStyle/>
                    <a:p>
                      <a:pPr marL="38100" marR="38100" algn="just">
                        <a:lnSpc>
                          <a:spcPct val="107000"/>
                        </a:lnSpc>
                        <a:spcAft>
                          <a:spcPts val="0"/>
                        </a:spcAft>
                      </a:pPr>
                      <a:r>
                        <a:rPr lang="en-GB" sz="1200" dirty="0" err="1">
                          <a:effectLst/>
                        </a:rPr>
                        <a:t>Covitality</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just">
                        <a:lnSpc>
                          <a:spcPct val="107000"/>
                        </a:lnSpc>
                        <a:spcAft>
                          <a:spcPts val="0"/>
                        </a:spcAft>
                      </a:pPr>
                      <a:r>
                        <a:rPr lang="en-GB" sz="700">
                          <a:effectLst/>
                        </a:rPr>
                        <a:t>Correlation Coefficient</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b="1" dirty="0">
                          <a:effectLst/>
                        </a:rPr>
                        <a:t>,679</a:t>
                      </a:r>
                      <a:r>
                        <a:rPr lang="en-GB" sz="1200" baseline="30000" dirty="0">
                          <a:effectLst/>
                        </a:rPr>
                        <a: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046248316"/>
                  </a:ext>
                </a:extLst>
              </a:tr>
              <a:tr h="189804">
                <a:tc vMerge="1">
                  <a:txBody>
                    <a:bodyPr/>
                    <a:lstStyle/>
                    <a:p>
                      <a:endParaRPr lang="en-GB"/>
                    </a:p>
                  </a:txBody>
                  <a:tcPr/>
                </a:tc>
                <a:tc>
                  <a:txBody>
                    <a:bodyPr/>
                    <a:lstStyle/>
                    <a:p>
                      <a:pPr marL="38100" marR="38100" algn="just">
                        <a:lnSpc>
                          <a:spcPct val="107000"/>
                        </a:lnSpc>
                        <a:spcAft>
                          <a:spcPts val="0"/>
                        </a:spcAft>
                      </a:pPr>
                      <a:r>
                        <a:rPr lang="en-GB" sz="700">
                          <a:effectLst/>
                        </a:rPr>
                        <a:t>Sig. (2-tailed)</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dirty="0">
                          <a:effectLst/>
                        </a:rPr>
                        <a:t>,000</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918415611"/>
                  </a:ext>
                </a:extLst>
              </a:tr>
              <a:tr h="189804">
                <a:tc rowSpan="2">
                  <a:txBody>
                    <a:bodyPr/>
                    <a:lstStyle/>
                    <a:p>
                      <a:pPr marL="38100" marR="38100" algn="just">
                        <a:lnSpc>
                          <a:spcPct val="107000"/>
                        </a:lnSpc>
                        <a:spcAft>
                          <a:spcPts val="0"/>
                        </a:spcAft>
                      </a:pPr>
                      <a:r>
                        <a:rPr lang="en-GB" sz="1200" dirty="0">
                          <a:effectLst/>
                        </a:rPr>
                        <a:t>Belief-in-Self – domain 1</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just">
                        <a:lnSpc>
                          <a:spcPct val="107000"/>
                        </a:lnSpc>
                        <a:spcAft>
                          <a:spcPts val="0"/>
                        </a:spcAft>
                      </a:pPr>
                      <a:r>
                        <a:rPr lang="en-GB" sz="700">
                          <a:effectLst/>
                        </a:rPr>
                        <a:t>Correlation Coefficient</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dirty="0">
                          <a:effectLst/>
                        </a:rPr>
                        <a:t>,</a:t>
                      </a:r>
                      <a:r>
                        <a:rPr lang="en-GB" sz="1200" b="1" dirty="0">
                          <a:effectLst/>
                        </a:rPr>
                        <a:t>579</a:t>
                      </a:r>
                      <a:r>
                        <a:rPr lang="en-GB" sz="1200" baseline="30000" dirty="0">
                          <a:effectLst/>
                        </a:rPr>
                        <a: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796925292"/>
                  </a:ext>
                </a:extLst>
              </a:tr>
              <a:tr h="198884">
                <a:tc vMerge="1">
                  <a:txBody>
                    <a:bodyPr/>
                    <a:lstStyle/>
                    <a:p>
                      <a:endParaRPr lang="en-GB"/>
                    </a:p>
                  </a:txBody>
                  <a:tcPr/>
                </a:tc>
                <a:tc>
                  <a:txBody>
                    <a:bodyPr/>
                    <a:lstStyle/>
                    <a:p>
                      <a:pPr marL="38100" marR="38100" algn="just">
                        <a:lnSpc>
                          <a:spcPct val="107000"/>
                        </a:lnSpc>
                        <a:spcAft>
                          <a:spcPts val="0"/>
                        </a:spcAft>
                      </a:pPr>
                      <a:r>
                        <a:rPr lang="en-GB" sz="700">
                          <a:effectLst/>
                        </a:rPr>
                        <a:t>Sig. (2-tailed)</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,000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32404726"/>
                  </a:ext>
                </a:extLst>
              </a:tr>
              <a:tr h="189804">
                <a:tc rowSpan="2">
                  <a:txBody>
                    <a:bodyPr/>
                    <a:lstStyle/>
                    <a:p>
                      <a:pPr marL="38100" marR="38100" algn="just">
                        <a:lnSpc>
                          <a:spcPct val="107000"/>
                        </a:lnSpc>
                        <a:spcAft>
                          <a:spcPts val="0"/>
                        </a:spcAft>
                      </a:pPr>
                      <a:r>
                        <a:rPr lang="en-GB" sz="1200" dirty="0">
                          <a:effectLst/>
                        </a:rPr>
                        <a:t>Belief-in-Others – domain 2</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just">
                        <a:lnSpc>
                          <a:spcPct val="107000"/>
                        </a:lnSpc>
                        <a:spcAft>
                          <a:spcPts val="0"/>
                        </a:spcAft>
                      </a:pPr>
                      <a:r>
                        <a:rPr lang="en-GB" sz="700">
                          <a:effectLst/>
                        </a:rPr>
                        <a:t>Correlation Coefficient</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dirty="0">
                          <a:effectLst/>
                        </a:rPr>
                        <a:t>,</a:t>
                      </a:r>
                      <a:r>
                        <a:rPr lang="en-GB" sz="1200" b="1" dirty="0">
                          <a:effectLst/>
                        </a:rPr>
                        <a:t>528</a:t>
                      </a:r>
                      <a:r>
                        <a:rPr lang="en-GB" sz="1200" b="1" baseline="30000" dirty="0">
                          <a:effectLst/>
                        </a:rPr>
                        <a:t>**</a:t>
                      </a: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310723914"/>
                  </a:ext>
                </a:extLst>
              </a:tr>
              <a:tr h="189804">
                <a:tc vMerge="1">
                  <a:txBody>
                    <a:bodyPr/>
                    <a:lstStyle/>
                    <a:p>
                      <a:endParaRPr lang="en-GB"/>
                    </a:p>
                  </a:txBody>
                  <a:tcPr/>
                </a:tc>
                <a:tc>
                  <a:txBody>
                    <a:bodyPr/>
                    <a:lstStyle/>
                    <a:p>
                      <a:pPr marL="38100" marR="38100" algn="just">
                        <a:lnSpc>
                          <a:spcPct val="107000"/>
                        </a:lnSpc>
                        <a:spcAft>
                          <a:spcPts val="0"/>
                        </a:spcAft>
                      </a:pPr>
                      <a:r>
                        <a:rPr lang="en-GB" sz="700" dirty="0">
                          <a:effectLst/>
                        </a:rPr>
                        <a:t>Sig. (2-tailed)</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,000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208975056"/>
                  </a:ext>
                </a:extLst>
              </a:tr>
              <a:tr h="189804">
                <a:tc rowSpan="2">
                  <a:txBody>
                    <a:bodyPr/>
                    <a:lstStyle/>
                    <a:p>
                      <a:pPr marL="38100" marR="38100" algn="just">
                        <a:lnSpc>
                          <a:spcPct val="107000"/>
                        </a:lnSpc>
                        <a:spcAft>
                          <a:spcPts val="0"/>
                        </a:spcAft>
                      </a:pPr>
                      <a:r>
                        <a:rPr lang="en-GB" sz="1200" dirty="0">
                          <a:effectLst/>
                        </a:rPr>
                        <a:t>Emotional Competence – domain 3</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just">
                        <a:lnSpc>
                          <a:spcPct val="107000"/>
                        </a:lnSpc>
                        <a:spcAft>
                          <a:spcPts val="0"/>
                        </a:spcAft>
                      </a:pPr>
                      <a:r>
                        <a:rPr lang="en-GB" sz="700">
                          <a:effectLst/>
                        </a:rPr>
                        <a:t>Correlation Coefficient</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dirty="0">
                          <a:effectLst/>
                        </a:rPr>
                        <a:t>,</a:t>
                      </a:r>
                      <a:r>
                        <a:rPr lang="en-GB" sz="1200" b="1" dirty="0">
                          <a:effectLst/>
                        </a:rPr>
                        <a:t>580</a:t>
                      </a:r>
                      <a:r>
                        <a:rPr lang="en-GB" sz="1200" b="1" baseline="30000" dirty="0">
                          <a:effectLst/>
                        </a:rPr>
                        <a:t>**</a:t>
                      </a: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105425570"/>
                  </a:ext>
                </a:extLst>
              </a:tr>
              <a:tr h="189804">
                <a:tc vMerge="1">
                  <a:txBody>
                    <a:bodyPr/>
                    <a:lstStyle/>
                    <a:p>
                      <a:endParaRPr lang="en-GB"/>
                    </a:p>
                  </a:txBody>
                  <a:tcPr/>
                </a:tc>
                <a:tc>
                  <a:txBody>
                    <a:bodyPr/>
                    <a:lstStyle/>
                    <a:p>
                      <a:pPr marL="38100" marR="38100" algn="just">
                        <a:lnSpc>
                          <a:spcPct val="107000"/>
                        </a:lnSpc>
                        <a:spcAft>
                          <a:spcPts val="0"/>
                        </a:spcAft>
                      </a:pPr>
                      <a:r>
                        <a:rPr lang="en-GB" sz="700">
                          <a:effectLst/>
                        </a:rPr>
                        <a:t>Sig. (2-tailed)</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,000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58544968"/>
                  </a:ext>
                </a:extLst>
              </a:tr>
              <a:tr h="189804">
                <a:tc rowSpan="2">
                  <a:txBody>
                    <a:bodyPr/>
                    <a:lstStyle/>
                    <a:p>
                      <a:pPr marL="38100" marR="38100" algn="just">
                        <a:lnSpc>
                          <a:spcPct val="107000"/>
                        </a:lnSpc>
                        <a:spcAft>
                          <a:spcPts val="0"/>
                        </a:spcAft>
                      </a:pPr>
                      <a:r>
                        <a:rPr lang="en-GB" sz="1200">
                          <a:effectLst/>
                        </a:rPr>
                        <a:t>Engaged Living – domain 4</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just">
                        <a:lnSpc>
                          <a:spcPct val="107000"/>
                        </a:lnSpc>
                        <a:spcAft>
                          <a:spcPts val="0"/>
                        </a:spcAft>
                      </a:pPr>
                      <a:r>
                        <a:rPr lang="en-GB" sz="700">
                          <a:effectLst/>
                        </a:rPr>
                        <a:t>Correlation Coefficient</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dirty="0">
                          <a:effectLst/>
                        </a:rPr>
                        <a:t>,</a:t>
                      </a:r>
                      <a:r>
                        <a:rPr lang="en-GB" sz="1200" b="1" dirty="0">
                          <a:effectLst/>
                        </a:rPr>
                        <a:t>615</a:t>
                      </a:r>
                      <a:r>
                        <a:rPr lang="en-GB" sz="1200" b="1" baseline="30000" dirty="0">
                          <a:effectLst/>
                        </a:rPr>
                        <a:t>**</a:t>
                      </a: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712223447"/>
                  </a:ext>
                </a:extLst>
              </a:tr>
              <a:tr h="189804">
                <a:tc vMerge="1">
                  <a:txBody>
                    <a:bodyPr/>
                    <a:lstStyle/>
                    <a:p>
                      <a:endParaRPr lang="en-GB"/>
                    </a:p>
                  </a:txBody>
                  <a:tcPr/>
                </a:tc>
                <a:tc>
                  <a:txBody>
                    <a:bodyPr/>
                    <a:lstStyle/>
                    <a:p>
                      <a:pPr marL="38100" marR="38100" algn="just">
                        <a:lnSpc>
                          <a:spcPct val="107000"/>
                        </a:lnSpc>
                        <a:spcAft>
                          <a:spcPts val="0"/>
                        </a:spcAft>
                      </a:pPr>
                      <a:r>
                        <a:rPr lang="en-GB" sz="700">
                          <a:effectLst/>
                        </a:rPr>
                        <a:t>Sig. (2-tailed)</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,000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557413628"/>
                  </a:ext>
                </a:extLst>
              </a:tr>
              <a:tr h="189804">
                <a:tc rowSpan="2">
                  <a:txBody>
                    <a:bodyPr/>
                    <a:lstStyle/>
                    <a:p>
                      <a:pPr marL="38100" marR="38100" algn="just">
                        <a:lnSpc>
                          <a:spcPct val="107000"/>
                        </a:lnSpc>
                        <a:spcAft>
                          <a:spcPts val="0"/>
                        </a:spcAft>
                      </a:pPr>
                      <a:r>
                        <a:rPr lang="en-GB" sz="1200">
                          <a:effectLst/>
                        </a:rPr>
                        <a:t>Self-Efficacy</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just">
                        <a:lnSpc>
                          <a:spcPct val="107000"/>
                        </a:lnSpc>
                        <a:spcAft>
                          <a:spcPts val="0"/>
                        </a:spcAft>
                      </a:pPr>
                      <a:r>
                        <a:rPr lang="en-GB" sz="700">
                          <a:effectLst/>
                        </a:rPr>
                        <a:t>Correlation Coefficient</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b="1" dirty="0">
                          <a:effectLst/>
                        </a:rPr>
                        <a:t>,539</a:t>
                      </a:r>
                      <a:r>
                        <a:rPr lang="en-GB" sz="1200" b="1" baseline="30000" dirty="0">
                          <a:effectLst/>
                        </a:rPr>
                        <a:t>**</a:t>
                      </a: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805388160"/>
                  </a:ext>
                </a:extLst>
              </a:tr>
              <a:tr h="189804">
                <a:tc vMerge="1">
                  <a:txBody>
                    <a:bodyPr/>
                    <a:lstStyle/>
                    <a:p>
                      <a:endParaRPr lang="en-GB"/>
                    </a:p>
                  </a:txBody>
                  <a:tcPr/>
                </a:tc>
                <a:tc>
                  <a:txBody>
                    <a:bodyPr/>
                    <a:lstStyle/>
                    <a:p>
                      <a:pPr marL="38100" marR="38100" algn="just">
                        <a:lnSpc>
                          <a:spcPct val="107000"/>
                        </a:lnSpc>
                        <a:spcAft>
                          <a:spcPts val="0"/>
                        </a:spcAft>
                      </a:pPr>
                      <a:r>
                        <a:rPr lang="en-GB" sz="700">
                          <a:effectLst/>
                        </a:rPr>
                        <a:t>Sig. (2-tailed)</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,000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903251377"/>
                  </a:ext>
                </a:extLst>
              </a:tr>
              <a:tr h="189804">
                <a:tc rowSpan="2">
                  <a:txBody>
                    <a:bodyPr/>
                    <a:lstStyle/>
                    <a:p>
                      <a:pPr marL="38100" marR="38100" algn="just">
                        <a:lnSpc>
                          <a:spcPct val="107000"/>
                        </a:lnSpc>
                        <a:spcAft>
                          <a:spcPts val="0"/>
                        </a:spcAft>
                      </a:pPr>
                      <a:r>
                        <a:rPr lang="en-GB" sz="1200">
                          <a:effectLst/>
                        </a:rPr>
                        <a:t>Persistence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just">
                        <a:lnSpc>
                          <a:spcPct val="107000"/>
                        </a:lnSpc>
                        <a:spcAft>
                          <a:spcPts val="0"/>
                        </a:spcAft>
                      </a:pPr>
                      <a:r>
                        <a:rPr lang="en-GB" sz="700">
                          <a:effectLst/>
                        </a:rPr>
                        <a:t>Correlation Coefficient</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,441</a:t>
                      </a:r>
                      <a:r>
                        <a:rPr lang="en-GB" sz="1200" baseline="30000">
                          <a:effectLst/>
                        </a:rPr>
                        <a: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923227517"/>
                  </a:ext>
                </a:extLst>
              </a:tr>
              <a:tr h="189804">
                <a:tc vMerge="1">
                  <a:txBody>
                    <a:bodyPr/>
                    <a:lstStyle/>
                    <a:p>
                      <a:endParaRPr lang="en-GB"/>
                    </a:p>
                  </a:txBody>
                  <a:tcPr/>
                </a:tc>
                <a:tc>
                  <a:txBody>
                    <a:bodyPr/>
                    <a:lstStyle/>
                    <a:p>
                      <a:pPr marL="38100" marR="38100" algn="just">
                        <a:lnSpc>
                          <a:spcPct val="107000"/>
                        </a:lnSpc>
                        <a:spcAft>
                          <a:spcPts val="0"/>
                        </a:spcAft>
                      </a:pPr>
                      <a:r>
                        <a:rPr lang="en-GB" sz="700">
                          <a:effectLst/>
                        </a:rPr>
                        <a:t>Sig. (2-tailed)</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,000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153664812"/>
                  </a:ext>
                </a:extLst>
              </a:tr>
              <a:tr h="189804">
                <a:tc rowSpan="2">
                  <a:txBody>
                    <a:bodyPr/>
                    <a:lstStyle/>
                    <a:p>
                      <a:pPr marL="38100" marR="38100" algn="just">
                        <a:lnSpc>
                          <a:spcPct val="107000"/>
                        </a:lnSpc>
                        <a:spcAft>
                          <a:spcPts val="0"/>
                        </a:spcAft>
                      </a:pPr>
                      <a:r>
                        <a:rPr lang="en-GB" sz="1200">
                          <a:effectLst/>
                        </a:rPr>
                        <a:t>Self-Awareness</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just">
                        <a:lnSpc>
                          <a:spcPct val="107000"/>
                        </a:lnSpc>
                        <a:spcAft>
                          <a:spcPts val="0"/>
                        </a:spcAft>
                      </a:pPr>
                      <a:r>
                        <a:rPr lang="en-GB" sz="700">
                          <a:effectLst/>
                        </a:rPr>
                        <a:t>Correlation Coefficient</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dirty="0">
                          <a:effectLst/>
                        </a:rPr>
                        <a:t>,</a:t>
                      </a:r>
                      <a:r>
                        <a:rPr lang="en-GB" sz="1200" b="1" dirty="0">
                          <a:effectLst/>
                        </a:rPr>
                        <a:t>503</a:t>
                      </a:r>
                      <a:r>
                        <a:rPr lang="en-GB" sz="1200" b="1" baseline="30000" dirty="0">
                          <a:effectLst/>
                        </a:rPr>
                        <a:t>**</a:t>
                      </a: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265480324"/>
                  </a:ext>
                </a:extLst>
              </a:tr>
              <a:tr h="189804">
                <a:tc vMerge="1">
                  <a:txBody>
                    <a:bodyPr/>
                    <a:lstStyle/>
                    <a:p>
                      <a:endParaRPr lang="en-GB"/>
                    </a:p>
                  </a:txBody>
                  <a:tcPr/>
                </a:tc>
                <a:tc>
                  <a:txBody>
                    <a:bodyPr/>
                    <a:lstStyle/>
                    <a:p>
                      <a:pPr marL="38100" marR="38100" algn="just">
                        <a:lnSpc>
                          <a:spcPct val="107000"/>
                        </a:lnSpc>
                        <a:spcAft>
                          <a:spcPts val="0"/>
                        </a:spcAft>
                      </a:pPr>
                      <a:r>
                        <a:rPr lang="en-GB" sz="700">
                          <a:effectLst/>
                        </a:rPr>
                        <a:t>Sig. (2-tailed)</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,000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949155344"/>
                  </a:ext>
                </a:extLst>
              </a:tr>
              <a:tr h="189804">
                <a:tc rowSpan="2">
                  <a:txBody>
                    <a:bodyPr/>
                    <a:lstStyle/>
                    <a:p>
                      <a:pPr marL="38100" marR="38100" algn="just">
                        <a:lnSpc>
                          <a:spcPct val="107000"/>
                        </a:lnSpc>
                        <a:spcAft>
                          <a:spcPts val="0"/>
                        </a:spcAft>
                      </a:pPr>
                      <a:r>
                        <a:rPr lang="en-GB" sz="1200">
                          <a:effectLst/>
                        </a:rPr>
                        <a:t>Family Support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just">
                        <a:lnSpc>
                          <a:spcPct val="107000"/>
                        </a:lnSpc>
                        <a:spcAft>
                          <a:spcPts val="0"/>
                        </a:spcAft>
                      </a:pPr>
                      <a:r>
                        <a:rPr lang="en-GB" sz="700">
                          <a:effectLst/>
                        </a:rPr>
                        <a:t>Correlation Coefficient</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,400</a:t>
                      </a:r>
                      <a:r>
                        <a:rPr lang="en-GB" sz="1200" baseline="30000">
                          <a:effectLst/>
                        </a:rPr>
                        <a: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31468478"/>
                  </a:ext>
                </a:extLst>
              </a:tr>
              <a:tr h="189804">
                <a:tc vMerge="1">
                  <a:txBody>
                    <a:bodyPr/>
                    <a:lstStyle/>
                    <a:p>
                      <a:endParaRPr lang="en-GB"/>
                    </a:p>
                  </a:txBody>
                  <a:tcPr/>
                </a:tc>
                <a:tc>
                  <a:txBody>
                    <a:bodyPr/>
                    <a:lstStyle/>
                    <a:p>
                      <a:pPr marL="38100" marR="38100" algn="just">
                        <a:lnSpc>
                          <a:spcPct val="107000"/>
                        </a:lnSpc>
                        <a:spcAft>
                          <a:spcPts val="0"/>
                        </a:spcAft>
                      </a:pPr>
                      <a:r>
                        <a:rPr lang="en-GB" sz="700">
                          <a:effectLst/>
                        </a:rPr>
                        <a:t>Sig. (2-tailed)</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,000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337888555"/>
                  </a:ext>
                </a:extLst>
              </a:tr>
              <a:tr h="189804">
                <a:tc rowSpan="2">
                  <a:txBody>
                    <a:bodyPr/>
                    <a:lstStyle/>
                    <a:p>
                      <a:pPr marL="38100" marR="38100" algn="just">
                        <a:lnSpc>
                          <a:spcPct val="107000"/>
                        </a:lnSpc>
                        <a:spcAft>
                          <a:spcPts val="0"/>
                        </a:spcAft>
                      </a:pPr>
                      <a:r>
                        <a:rPr lang="en-GB" sz="1200">
                          <a:effectLst/>
                        </a:rPr>
                        <a:t>Institutional Support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just">
                        <a:lnSpc>
                          <a:spcPct val="107000"/>
                        </a:lnSpc>
                        <a:spcAft>
                          <a:spcPts val="0"/>
                        </a:spcAft>
                      </a:pPr>
                      <a:r>
                        <a:rPr lang="en-GB" sz="700">
                          <a:effectLst/>
                        </a:rPr>
                        <a:t>Correlation Coefficient</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,457</a:t>
                      </a:r>
                      <a:r>
                        <a:rPr lang="en-GB" sz="1200" baseline="30000">
                          <a:effectLst/>
                        </a:rPr>
                        <a: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176744345"/>
                  </a:ext>
                </a:extLst>
              </a:tr>
              <a:tr h="189804">
                <a:tc vMerge="1">
                  <a:txBody>
                    <a:bodyPr/>
                    <a:lstStyle/>
                    <a:p>
                      <a:endParaRPr lang="en-GB"/>
                    </a:p>
                  </a:txBody>
                  <a:tcPr/>
                </a:tc>
                <a:tc>
                  <a:txBody>
                    <a:bodyPr/>
                    <a:lstStyle/>
                    <a:p>
                      <a:pPr marL="38100" marR="38100" algn="just">
                        <a:lnSpc>
                          <a:spcPct val="107000"/>
                        </a:lnSpc>
                        <a:spcAft>
                          <a:spcPts val="0"/>
                        </a:spcAft>
                      </a:pPr>
                      <a:r>
                        <a:rPr lang="en-GB" sz="700">
                          <a:effectLst/>
                        </a:rPr>
                        <a:t>Sig. (2-tailed)</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,000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955572171"/>
                  </a:ext>
                </a:extLst>
              </a:tr>
              <a:tr h="189804">
                <a:tc rowSpan="2">
                  <a:txBody>
                    <a:bodyPr/>
                    <a:lstStyle/>
                    <a:p>
                      <a:pPr marL="38100" marR="38100" algn="just">
                        <a:lnSpc>
                          <a:spcPct val="107000"/>
                        </a:lnSpc>
                        <a:spcAft>
                          <a:spcPts val="0"/>
                        </a:spcAft>
                      </a:pPr>
                      <a:r>
                        <a:rPr lang="en-GB" sz="1200">
                          <a:effectLst/>
                        </a:rPr>
                        <a:t>Collegaue Support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just">
                        <a:lnSpc>
                          <a:spcPct val="107000"/>
                        </a:lnSpc>
                        <a:spcAft>
                          <a:spcPts val="0"/>
                        </a:spcAft>
                      </a:pPr>
                      <a:r>
                        <a:rPr lang="en-GB" sz="700">
                          <a:effectLst/>
                        </a:rPr>
                        <a:t>Correlation Coefficient</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,412</a:t>
                      </a:r>
                      <a:r>
                        <a:rPr lang="en-GB" sz="1200" baseline="30000">
                          <a:effectLst/>
                        </a:rPr>
                        <a: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158194801"/>
                  </a:ext>
                </a:extLst>
              </a:tr>
              <a:tr h="189804">
                <a:tc vMerge="1">
                  <a:txBody>
                    <a:bodyPr/>
                    <a:lstStyle/>
                    <a:p>
                      <a:endParaRPr lang="en-GB"/>
                    </a:p>
                  </a:txBody>
                  <a:tcPr/>
                </a:tc>
                <a:tc>
                  <a:txBody>
                    <a:bodyPr/>
                    <a:lstStyle/>
                    <a:p>
                      <a:pPr marL="38100" marR="38100" algn="just">
                        <a:lnSpc>
                          <a:spcPct val="107000"/>
                        </a:lnSpc>
                        <a:spcAft>
                          <a:spcPts val="0"/>
                        </a:spcAft>
                      </a:pPr>
                      <a:r>
                        <a:rPr lang="en-GB" sz="700">
                          <a:effectLst/>
                        </a:rPr>
                        <a:t>Sig. (2-tailed)</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,000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661114700"/>
                  </a:ext>
                </a:extLst>
              </a:tr>
              <a:tr h="189804">
                <a:tc rowSpan="2">
                  <a:txBody>
                    <a:bodyPr/>
                    <a:lstStyle/>
                    <a:p>
                      <a:pPr marL="38100" marR="38100" algn="just">
                        <a:lnSpc>
                          <a:spcPct val="107000"/>
                        </a:lnSpc>
                        <a:spcAft>
                          <a:spcPts val="0"/>
                        </a:spcAft>
                      </a:pPr>
                      <a:r>
                        <a:rPr lang="en-GB" sz="1200">
                          <a:effectLst/>
                        </a:rPr>
                        <a:t>Cognitive Reappraisal</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just">
                        <a:lnSpc>
                          <a:spcPct val="107000"/>
                        </a:lnSpc>
                        <a:spcAft>
                          <a:spcPts val="0"/>
                        </a:spcAft>
                      </a:pPr>
                      <a:r>
                        <a:rPr lang="en-GB" sz="700">
                          <a:effectLst/>
                        </a:rPr>
                        <a:t>Correlation Coefficient</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,452</a:t>
                      </a:r>
                      <a:r>
                        <a:rPr lang="en-GB" sz="1200" baseline="30000">
                          <a:effectLst/>
                        </a:rPr>
                        <a: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017905343"/>
                  </a:ext>
                </a:extLst>
              </a:tr>
              <a:tr h="189804">
                <a:tc vMerge="1">
                  <a:txBody>
                    <a:bodyPr/>
                    <a:lstStyle/>
                    <a:p>
                      <a:endParaRPr lang="en-GB"/>
                    </a:p>
                  </a:txBody>
                  <a:tcPr/>
                </a:tc>
                <a:tc>
                  <a:txBody>
                    <a:bodyPr/>
                    <a:lstStyle/>
                    <a:p>
                      <a:pPr marL="38100" marR="38100" algn="just">
                        <a:lnSpc>
                          <a:spcPct val="107000"/>
                        </a:lnSpc>
                        <a:spcAft>
                          <a:spcPts val="0"/>
                        </a:spcAft>
                      </a:pPr>
                      <a:r>
                        <a:rPr lang="en-GB" sz="700">
                          <a:effectLst/>
                        </a:rPr>
                        <a:t>Sig. (2-tailed)</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,000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148272126"/>
                  </a:ext>
                </a:extLst>
              </a:tr>
              <a:tr h="189804">
                <a:tc rowSpan="2">
                  <a:txBody>
                    <a:bodyPr/>
                    <a:lstStyle/>
                    <a:p>
                      <a:pPr marL="38100" marR="38100" algn="just">
                        <a:lnSpc>
                          <a:spcPct val="107000"/>
                        </a:lnSpc>
                        <a:spcAft>
                          <a:spcPts val="0"/>
                        </a:spcAft>
                      </a:pPr>
                      <a:r>
                        <a:rPr lang="en-GB" sz="1200">
                          <a:effectLst/>
                        </a:rPr>
                        <a:t>Empathy</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just">
                        <a:lnSpc>
                          <a:spcPct val="107000"/>
                        </a:lnSpc>
                        <a:spcAft>
                          <a:spcPts val="0"/>
                        </a:spcAft>
                      </a:pPr>
                      <a:r>
                        <a:rPr lang="en-GB" sz="700">
                          <a:effectLst/>
                        </a:rPr>
                        <a:t>Correlation Coefficient</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,451</a:t>
                      </a:r>
                      <a:r>
                        <a:rPr lang="en-GB" sz="1200" baseline="30000">
                          <a:effectLst/>
                        </a:rPr>
                        <a: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905196289"/>
                  </a:ext>
                </a:extLst>
              </a:tr>
              <a:tr h="189804">
                <a:tc vMerge="1">
                  <a:txBody>
                    <a:bodyPr/>
                    <a:lstStyle/>
                    <a:p>
                      <a:endParaRPr lang="en-GB"/>
                    </a:p>
                  </a:txBody>
                  <a:tcPr/>
                </a:tc>
                <a:tc>
                  <a:txBody>
                    <a:bodyPr/>
                    <a:lstStyle/>
                    <a:p>
                      <a:pPr marL="38100" marR="38100" algn="just">
                        <a:lnSpc>
                          <a:spcPct val="107000"/>
                        </a:lnSpc>
                        <a:spcAft>
                          <a:spcPts val="0"/>
                        </a:spcAft>
                      </a:pPr>
                      <a:r>
                        <a:rPr lang="en-GB" sz="700">
                          <a:effectLst/>
                        </a:rPr>
                        <a:t>Sig. (2-tailed)</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,000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105628631"/>
                  </a:ext>
                </a:extLst>
              </a:tr>
              <a:tr h="189804">
                <a:tc rowSpan="2">
                  <a:txBody>
                    <a:bodyPr/>
                    <a:lstStyle/>
                    <a:p>
                      <a:pPr marL="38100" marR="38100" algn="just">
                        <a:lnSpc>
                          <a:spcPct val="107000"/>
                        </a:lnSpc>
                        <a:spcAft>
                          <a:spcPts val="0"/>
                        </a:spcAft>
                      </a:pPr>
                      <a:r>
                        <a:rPr lang="en-GB" sz="1200">
                          <a:effectLst/>
                        </a:rPr>
                        <a:t>Self-Regulation</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just">
                        <a:lnSpc>
                          <a:spcPct val="107000"/>
                        </a:lnSpc>
                        <a:spcAft>
                          <a:spcPts val="0"/>
                        </a:spcAft>
                      </a:pPr>
                      <a:r>
                        <a:rPr lang="en-GB" sz="700">
                          <a:effectLst/>
                        </a:rPr>
                        <a:t>Correlation Coefficient</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,418</a:t>
                      </a:r>
                      <a:r>
                        <a:rPr lang="en-GB" sz="1200" baseline="30000">
                          <a:effectLst/>
                        </a:rPr>
                        <a: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952926005"/>
                  </a:ext>
                </a:extLst>
              </a:tr>
              <a:tr h="189804">
                <a:tc vMerge="1">
                  <a:txBody>
                    <a:bodyPr/>
                    <a:lstStyle/>
                    <a:p>
                      <a:endParaRPr lang="en-GB"/>
                    </a:p>
                  </a:txBody>
                  <a:tcPr/>
                </a:tc>
                <a:tc>
                  <a:txBody>
                    <a:bodyPr/>
                    <a:lstStyle/>
                    <a:p>
                      <a:pPr marL="38100" marR="38100" algn="just">
                        <a:lnSpc>
                          <a:spcPct val="107000"/>
                        </a:lnSpc>
                        <a:spcAft>
                          <a:spcPts val="0"/>
                        </a:spcAft>
                      </a:pPr>
                      <a:r>
                        <a:rPr lang="en-GB" sz="700">
                          <a:effectLst/>
                        </a:rPr>
                        <a:t>Sig. (2-tailed)</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,000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232525531"/>
                  </a:ext>
                </a:extLst>
              </a:tr>
              <a:tr h="189804">
                <a:tc rowSpan="2">
                  <a:txBody>
                    <a:bodyPr/>
                    <a:lstStyle/>
                    <a:p>
                      <a:pPr marL="38100" marR="38100" algn="just">
                        <a:lnSpc>
                          <a:spcPct val="107000"/>
                        </a:lnSpc>
                        <a:spcAft>
                          <a:spcPts val="0"/>
                        </a:spcAft>
                      </a:pPr>
                      <a:r>
                        <a:rPr lang="en-GB" sz="1200">
                          <a:effectLst/>
                        </a:rPr>
                        <a:t>Gratitude</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just">
                        <a:lnSpc>
                          <a:spcPct val="107000"/>
                        </a:lnSpc>
                        <a:spcAft>
                          <a:spcPts val="0"/>
                        </a:spcAft>
                      </a:pPr>
                      <a:r>
                        <a:rPr lang="en-GB" sz="700">
                          <a:effectLst/>
                        </a:rPr>
                        <a:t>Correlation Coefficient</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,426</a:t>
                      </a:r>
                      <a:r>
                        <a:rPr lang="en-GB" sz="1200" baseline="30000">
                          <a:effectLst/>
                        </a:rPr>
                        <a: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737372109"/>
                  </a:ext>
                </a:extLst>
              </a:tr>
              <a:tr h="189804">
                <a:tc vMerge="1">
                  <a:txBody>
                    <a:bodyPr/>
                    <a:lstStyle/>
                    <a:p>
                      <a:endParaRPr lang="en-GB"/>
                    </a:p>
                  </a:txBody>
                  <a:tcPr/>
                </a:tc>
                <a:tc>
                  <a:txBody>
                    <a:bodyPr/>
                    <a:lstStyle/>
                    <a:p>
                      <a:pPr marL="38100" marR="38100" algn="just">
                        <a:lnSpc>
                          <a:spcPct val="107000"/>
                        </a:lnSpc>
                        <a:spcAft>
                          <a:spcPts val="0"/>
                        </a:spcAft>
                      </a:pPr>
                      <a:r>
                        <a:rPr lang="en-GB" sz="700">
                          <a:effectLst/>
                        </a:rPr>
                        <a:t>Sig. (2-tailed)</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,000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356302863"/>
                  </a:ext>
                </a:extLst>
              </a:tr>
              <a:tr h="189804">
                <a:tc rowSpan="2">
                  <a:txBody>
                    <a:bodyPr/>
                    <a:lstStyle/>
                    <a:p>
                      <a:pPr marL="38100" marR="38100" algn="just">
                        <a:lnSpc>
                          <a:spcPct val="107000"/>
                        </a:lnSpc>
                        <a:spcAft>
                          <a:spcPts val="0"/>
                        </a:spcAft>
                      </a:pPr>
                      <a:r>
                        <a:rPr lang="en-GB" sz="1200">
                          <a:effectLst/>
                        </a:rPr>
                        <a:t>Zest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just">
                        <a:lnSpc>
                          <a:spcPct val="107000"/>
                        </a:lnSpc>
                        <a:spcAft>
                          <a:spcPts val="0"/>
                        </a:spcAft>
                      </a:pPr>
                      <a:r>
                        <a:rPr lang="en-GB" sz="700">
                          <a:effectLst/>
                        </a:rPr>
                        <a:t>Correlation Coefficient</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b="1" dirty="0">
                          <a:effectLst/>
                        </a:rPr>
                        <a:t>,542</a:t>
                      </a:r>
                      <a:r>
                        <a:rPr lang="en-GB" sz="1200" b="1" baseline="30000" dirty="0">
                          <a:effectLst/>
                        </a:rPr>
                        <a:t>**</a:t>
                      </a: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074345458"/>
                  </a:ext>
                </a:extLst>
              </a:tr>
              <a:tr h="189804">
                <a:tc vMerge="1">
                  <a:txBody>
                    <a:bodyPr/>
                    <a:lstStyle/>
                    <a:p>
                      <a:endParaRPr lang="en-GB"/>
                    </a:p>
                  </a:txBody>
                  <a:tcPr/>
                </a:tc>
                <a:tc>
                  <a:txBody>
                    <a:bodyPr/>
                    <a:lstStyle/>
                    <a:p>
                      <a:pPr marL="38100" marR="38100" algn="just">
                        <a:lnSpc>
                          <a:spcPct val="107000"/>
                        </a:lnSpc>
                        <a:spcAft>
                          <a:spcPts val="0"/>
                        </a:spcAft>
                      </a:pPr>
                      <a:r>
                        <a:rPr lang="en-GB" sz="700">
                          <a:effectLst/>
                        </a:rPr>
                        <a:t>Sig. (2-tailed)</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,000</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208983012"/>
                  </a:ext>
                </a:extLst>
              </a:tr>
              <a:tr h="189804">
                <a:tc rowSpan="2">
                  <a:txBody>
                    <a:bodyPr/>
                    <a:lstStyle/>
                    <a:p>
                      <a:pPr marL="38100" marR="38100" algn="just">
                        <a:lnSpc>
                          <a:spcPct val="107000"/>
                        </a:lnSpc>
                        <a:spcAft>
                          <a:spcPts val="0"/>
                        </a:spcAft>
                      </a:pPr>
                      <a:r>
                        <a:rPr lang="en-GB" sz="1200" dirty="0">
                          <a:effectLst/>
                        </a:rPr>
                        <a:t>Optimism</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just">
                        <a:lnSpc>
                          <a:spcPct val="107000"/>
                        </a:lnSpc>
                        <a:spcAft>
                          <a:spcPts val="0"/>
                        </a:spcAft>
                      </a:pPr>
                      <a:r>
                        <a:rPr lang="en-GB" sz="700">
                          <a:effectLst/>
                        </a:rPr>
                        <a:t>Correlation Coefficient</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a:effectLst/>
                        </a:rPr>
                        <a:t>,528</a:t>
                      </a:r>
                      <a:r>
                        <a:rPr lang="en-GB" sz="1200" baseline="30000">
                          <a:effectLst/>
                        </a:rPr>
                        <a: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212647222"/>
                  </a:ext>
                </a:extLst>
              </a:tr>
              <a:tr h="189804">
                <a:tc vMerge="1">
                  <a:txBody>
                    <a:bodyPr/>
                    <a:lstStyle/>
                    <a:p>
                      <a:endParaRPr lang="en-GB"/>
                    </a:p>
                  </a:txBody>
                  <a:tcPr/>
                </a:tc>
                <a:tc>
                  <a:txBody>
                    <a:bodyPr/>
                    <a:lstStyle/>
                    <a:p>
                      <a:pPr marL="38100" marR="38100" algn="just">
                        <a:lnSpc>
                          <a:spcPct val="107000"/>
                        </a:lnSpc>
                        <a:spcAft>
                          <a:spcPts val="0"/>
                        </a:spcAft>
                      </a:pPr>
                      <a:r>
                        <a:rPr lang="en-GB" sz="700">
                          <a:effectLst/>
                        </a:rPr>
                        <a:t>Sig. (2-tailed)</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ctr">
                        <a:lnSpc>
                          <a:spcPct val="107000"/>
                        </a:lnSpc>
                        <a:spcAft>
                          <a:spcPts val="0"/>
                        </a:spcAft>
                      </a:pPr>
                      <a:r>
                        <a:rPr lang="en-GB" sz="1200" dirty="0">
                          <a:effectLst/>
                        </a:rPr>
                        <a:t>,000</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272962286"/>
                  </a:ext>
                </a:extLst>
              </a:tr>
              <a:tr h="152076">
                <a:tc gridSpan="3">
                  <a:txBody>
                    <a:bodyPr/>
                    <a:lstStyle/>
                    <a:p>
                      <a:pPr marL="38100" marR="38100">
                        <a:lnSpc>
                          <a:spcPct val="107000"/>
                        </a:lnSpc>
                        <a:spcAft>
                          <a:spcPts val="0"/>
                        </a:spcAft>
                      </a:pPr>
                      <a:r>
                        <a:rPr lang="en-GB" sz="700" dirty="0">
                          <a:effectLst/>
                        </a:rPr>
                        <a:t>Note. ** Correlation is significant at the 0.01 level (2-tailed).</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692653345"/>
                  </a:ext>
                </a:extLst>
              </a:tr>
            </a:tbl>
          </a:graphicData>
        </a:graphic>
      </p:graphicFrame>
    </p:spTree>
    <p:extLst>
      <p:ext uri="{BB962C8B-B14F-4D97-AF65-F5344CB8AC3E}">
        <p14:creationId xmlns:p14="http://schemas.microsoft.com/office/powerpoint/2010/main" val="7171006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Discussion</a:t>
            </a:r>
          </a:p>
        </p:txBody>
      </p:sp>
      <p:sp>
        <p:nvSpPr>
          <p:cNvPr id="3" name="Content Placeholder 2"/>
          <p:cNvSpPr>
            <a:spLocks noGrp="1"/>
          </p:cNvSpPr>
          <p:nvPr>
            <p:ph idx="1"/>
          </p:nvPr>
        </p:nvSpPr>
        <p:spPr/>
        <p:txBody>
          <a:bodyPr>
            <a:normAutofit lnSpcReduction="10000"/>
          </a:bodyPr>
          <a:lstStyle/>
          <a:p>
            <a:r>
              <a:rPr lang="en-GB" b="0" dirty="0"/>
              <a:t>Results indicate that especially Emotional Competence (EC) and Engaged Living (EL) are associated with resilience</a:t>
            </a:r>
            <a:r>
              <a:rPr lang="en-GB" dirty="0"/>
              <a:t>. </a:t>
            </a:r>
          </a:p>
          <a:p>
            <a:r>
              <a:rPr lang="en-GB" b="0" dirty="0"/>
              <a:t>The international research in the East-European countries Latvia, Lithuania </a:t>
            </a:r>
            <a:r>
              <a:rPr lang="en-GB" b="0" dirty="0" err="1"/>
              <a:t>aand</a:t>
            </a:r>
            <a:r>
              <a:rPr lang="en-GB" b="0" dirty="0"/>
              <a:t> Slovak Republic has confirmed that the level of socio-emotional health of teachers is high, both overall and in its key domains. The overall resilience of teachers was found to be between high and moderate level, the same applied to individual resilience dimensions. </a:t>
            </a:r>
          </a:p>
          <a:p>
            <a:r>
              <a:rPr lang="en-GB" b="0" dirty="0"/>
              <a:t>          The teachers' socio-emotional health was positively correlated with resilience. The correlations between </a:t>
            </a:r>
            <a:r>
              <a:rPr lang="en-GB" b="0" dirty="0" err="1"/>
              <a:t>covitality</a:t>
            </a:r>
            <a:r>
              <a:rPr lang="en-GB" b="0" dirty="0"/>
              <a:t> and its key domains and resilience are on very high level, especially the EL Engaged living of teachers which is the most important predictor of mental health of teachers in schools. Also self-efficacy, cognitive reappraisal, zest and optimism were highly positively correlated with resilience.</a:t>
            </a:r>
          </a:p>
          <a:p>
            <a:r>
              <a:rPr lang="en-GB" b="0" dirty="0"/>
              <a:t>          Findings on associations between social-emotional health indicators and resilience confirmed that there are several psychological constructs associated with resilience. Teachers, in the process of coping, use various internal and external resources to overcome adversity. Important protective factors on individual level are self-esteem, positive self-concept and high self-efficacy (</a:t>
            </a:r>
            <a:r>
              <a:rPr lang="en-GB" b="0" dirty="0" err="1"/>
              <a:t>Everall</a:t>
            </a:r>
            <a:r>
              <a:rPr lang="en-GB" b="0" dirty="0"/>
              <a:t>, </a:t>
            </a:r>
            <a:r>
              <a:rPr lang="en-GB" b="0" dirty="0" err="1"/>
              <a:t>Altrows</a:t>
            </a:r>
            <a:r>
              <a:rPr lang="en-GB" b="0" dirty="0"/>
              <a:t>, Paulson, 2006; Fergus, Zimmerman, 2005). Self-esteem which is positively associated with resilience and personality (</a:t>
            </a:r>
            <a:r>
              <a:rPr lang="en-GB" b="0" dirty="0" err="1"/>
              <a:t>Mesárošová</a:t>
            </a:r>
            <a:r>
              <a:rPr lang="en-GB" b="0" dirty="0"/>
              <a:t> et al., 2014; </a:t>
            </a:r>
            <a:r>
              <a:rPr lang="en-GB" b="0" dirty="0" err="1"/>
              <a:t>Hayter</a:t>
            </a:r>
            <a:r>
              <a:rPr lang="en-GB" b="0" dirty="0"/>
              <a:t> &amp; </a:t>
            </a:r>
            <a:r>
              <a:rPr lang="en-GB" b="0" dirty="0" err="1"/>
              <a:t>Dorstyn</a:t>
            </a:r>
            <a:r>
              <a:rPr lang="en-GB" b="0" dirty="0"/>
              <a:t>, 2014), is also positively associated with an active process of coping (</a:t>
            </a:r>
            <a:r>
              <a:rPr lang="en-GB" b="0" dirty="0" err="1"/>
              <a:t>Daigneault</a:t>
            </a:r>
            <a:r>
              <a:rPr lang="en-GB" b="0" dirty="0"/>
              <a:t> et al., 2013,  </a:t>
            </a:r>
            <a:r>
              <a:rPr lang="en-GB" b="0" dirty="0" err="1"/>
              <a:t>Arslan</a:t>
            </a:r>
            <a:r>
              <a:rPr lang="en-GB" b="0" dirty="0"/>
              <a:t>, 2016) and engagement in family and community environment (Dumont &amp; Provost, 1999). </a:t>
            </a:r>
          </a:p>
          <a:p>
            <a:endParaRPr lang="en-GB" dirty="0"/>
          </a:p>
          <a:p>
            <a:endParaRPr lang="en-GB" dirty="0"/>
          </a:p>
        </p:txBody>
      </p:sp>
      <p:pic>
        <p:nvPicPr>
          <p:cNvPr id="4" name="Picture 2" descr="Attēla priekšskatīju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2392" y="268084"/>
            <a:ext cx="3569607" cy="11445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83071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References</a:t>
            </a:r>
          </a:p>
        </p:txBody>
      </p:sp>
      <p:sp>
        <p:nvSpPr>
          <p:cNvPr id="3" name="Content Placeholder 2"/>
          <p:cNvSpPr>
            <a:spLocks noGrp="1"/>
          </p:cNvSpPr>
          <p:nvPr>
            <p:ph idx="1"/>
          </p:nvPr>
        </p:nvSpPr>
        <p:spPr/>
        <p:txBody>
          <a:bodyPr/>
          <a:lstStyle/>
          <a:p>
            <a:pPr>
              <a:spcBef>
                <a:spcPts val="150"/>
              </a:spcBef>
              <a:spcAft>
                <a:spcPts val="150"/>
              </a:spcAft>
            </a:pPr>
            <a:r>
              <a:rPr lang="lv-LV" b="0" dirty="0">
                <a:solidFill>
                  <a:schemeClr val="tx1"/>
                </a:solidFill>
                <a:ea typeface="Times New Roman" panose="02020603050405020304" pitchFamily="18" charset="0"/>
              </a:rPr>
              <a:t>Gajdošová, E., Ala Petrulytė, A., Svence, G. (2022).Social Emotional Health and Resilience of Teachers in the East European Countries. Human, Technologies and Quality of Education, 2022 : proceedings of scientific papers = Cilvēks, tehnoloģijas un izglītības kvalitāte, 2022: rakstu krājums. Place of publication: Riga. Publisher: Latvijas Universitāte. Editor: Daniela, L.. ISBN (Electronic): 978-9934-18-911-1. DOIs: </a:t>
            </a:r>
            <a:r>
              <a:rPr lang="lv-LV" b="0" u="sng" dirty="0">
                <a:solidFill>
                  <a:schemeClr val="tx1"/>
                </a:solidFill>
                <a:ea typeface="Times New Roman" panose="02020603050405020304" pitchFamily="18" charset="0"/>
                <a:hlinkClick r:id="rId2"/>
              </a:rPr>
              <a:t>https://doi.org/10.22364/htqe.2022</a:t>
            </a:r>
            <a:r>
              <a:rPr lang="lv-LV" b="0" u="sng" dirty="0">
                <a:solidFill>
                  <a:schemeClr val="tx1"/>
                </a:solidFill>
                <a:ea typeface="Times New Roman" panose="02020603050405020304" pitchFamily="18" charset="0"/>
              </a:rPr>
              <a:t> </a:t>
            </a:r>
            <a:endParaRPr lang="en-GB" b="0" dirty="0">
              <a:solidFill>
                <a:schemeClr val="tx1"/>
              </a:solidFill>
              <a:ea typeface="Times New Roman" panose="02020603050405020304" pitchFamily="18" charset="0"/>
            </a:endParaRPr>
          </a:p>
          <a:p>
            <a:pPr>
              <a:spcBef>
                <a:spcPts val="150"/>
              </a:spcBef>
              <a:spcAft>
                <a:spcPts val="150"/>
              </a:spcAft>
            </a:pPr>
            <a:r>
              <a:rPr lang="lv-LV" dirty="0">
                <a:solidFill>
                  <a:schemeClr val="bg1"/>
                </a:solidFill>
                <a:ea typeface="Times New Roman" panose="02020603050405020304" pitchFamily="18" charset="0"/>
              </a:rPr>
              <a:t>URLs: </a:t>
            </a:r>
            <a:r>
              <a:rPr lang="lv-LV" b="0" u="sng" dirty="0">
                <a:solidFill>
                  <a:schemeClr val="bg1"/>
                </a:solidFill>
                <a:ea typeface="Times New Roman" panose="02020603050405020304" pitchFamily="18" charset="0"/>
                <a:hlinkClick r:id="rId3"/>
              </a:rPr>
              <a:t>https://www.apgads.lu.lv/fileadmin/user_upload/lu_portal/apgads/PDF/HTQE-2022/HTQE-2022.pdf</a:t>
            </a:r>
            <a:endParaRPr lang="en-GB" b="0" u="sng" dirty="0">
              <a:solidFill>
                <a:schemeClr val="bg1"/>
              </a:solidFill>
              <a:ea typeface="Times New Roman" panose="02020603050405020304" pitchFamily="18" charset="0"/>
            </a:endParaRPr>
          </a:p>
          <a:p>
            <a:pPr>
              <a:spcBef>
                <a:spcPts val="150"/>
              </a:spcBef>
              <a:spcAft>
                <a:spcPts val="150"/>
              </a:spcAft>
            </a:pPr>
            <a:endParaRPr lang="en-GB" b="0" u="sng" dirty="0">
              <a:solidFill>
                <a:schemeClr val="bg1"/>
              </a:solidFill>
              <a:ea typeface="Times New Roman" panose="02020603050405020304" pitchFamily="18" charset="0"/>
            </a:endParaRPr>
          </a:p>
          <a:p>
            <a:pPr>
              <a:spcBef>
                <a:spcPts val="150"/>
              </a:spcBef>
              <a:spcAft>
                <a:spcPts val="150"/>
              </a:spcAft>
            </a:pPr>
            <a:endParaRPr lang="en-GB" b="0" u="sng" dirty="0">
              <a:solidFill>
                <a:schemeClr val="bg1"/>
              </a:solidFill>
              <a:ea typeface="Times New Roman" panose="02020603050405020304" pitchFamily="18" charset="0"/>
            </a:endParaRPr>
          </a:p>
          <a:p>
            <a:pPr>
              <a:spcBef>
                <a:spcPts val="150"/>
              </a:spcBef>
              <a:spcAft>
                <a:spcPts val="150"/>
              </a:spcAft>
            </a:pPr>
            <a:r>
              <a:rPr lang="lv-LV" b="0" dirty="0"/>
              <a:t>Svence, G., Briška, I. (2022). Teachers’ Social-Emotional Health and Resilience in Covid-19 Crisis: Latvian Sample. Human, Technologies and Quality of Education, 2022 : proceedings of scientific papers = Cilvēks, tehnoloģijas un izglītības kvalitāte, 2022 : rakstu krājums. Place of publication: Rīga. Publisher: Latvijas Universitāte. Editor: Daniela, L. ISBN (Electronic): 978-9934-18-911-1. Electronic versions: </a:t>
            </a:r>
            <a:r>
              <a:rPr lang="lv-LV" b="0" u="sng" dirty="0">
                <a:hlinkClick r:id="rId4"/>
              </a:rPr>
              <a:t>Teachers Social-Emotional Health and Resilience in Covid-19 Crisis</a:t>
            </a:r>
            <a:r>
              <a:rPr lang="lv-LV" b="0" dirty="0"/>
              <a:t>. DOIs: </a:t>
            </a:r>
            <a:r>
              <a:rPr lang="lv-LV" b="0" u="sng" dirty="0">
                <a:hlinkClick r:id="rId2"/>
              </a:rPr>
              <a:t>https://doi.org/10.22364/htqe.2022</a:t>
            </a:r>
            <a:endParaRPr lang="en-GB" b="0" dirty="0"/>
          </a:p>
        </p:txBody>
      </p:sp>
      <p:pic>
        <p:nvPicPr>
          <p:cNvPr id="4" name="Picture 2" descr="Attēla priekšskatījum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45479" y="214534"/>
            <a:ext cx="4067628" cy="1304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27583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Paldies</a:t>
            </a:r>
            <a:r>
              <a:rPr lang="en-GB" dirty="0"/>
              <a:t> </a:t>
            </a:r>
            <a:r>
              <a:rPr lang="en-GB" dirty="0" err="1"/>
              <a:t>ar</a:t>
            </a:r>
            <a:r>
              <a:rPr lang="en-GB" dirty="0"/>
              <a:t> </a:t>
            </a:r>
            <a:r>
              <a:rPr lang="en-GB" dirty="0" err="1"/>
              <a:t>uzmaníbu</a:t>
            </a:r>
            <a:r>
              <a:rPr lang="en-GB" dirty="0"/>
              <a:t>!</a:t>
            </a:r>
            <a:endParaRPr lang="lv-LV" dirty="0"/>
          </a:p>
        </p:txBody>
      </p:sp>
      <p:sp>
        <p:nvSpPr>
          <p:cNvPr id="3" name="Content Placeholder 2"/>
          <p:cNvSpPr>
            <a:spLocks noGrp="1"/>
          </p:cNvSpPr>
          <p:nvPr>
            <p:ph idx="1"/>
          </p:nvPr>
        </p:nvSpPr>
        <p:spPr/>
        <p:txBody>
          <a:bodyPr>
            <a:normAutofit lnSpcReduction="10000"/>
          </a:bodyPr>
          <a:lstStyle/>
          <a:p>
            <a:r>
              <a:rPr lang="en-GB" dirty="0">
                <a:hlinkClick r:id="rId2"/>
              </a:rPr>
              <a:t>Guna.Svence@rsu.lv</a:t>
            </a:r>
            <a:r>
              <a:rPr lang="en-GB" dirty="0"/>
              <a:t> </a:t>
            </a:r>
            <a:endParaRPr lang="lv-LV" dirty="0"/>
          </a:p>
        </p:txBody>
      </p:sp>
      <p:pic>
        <p:nvPicPr>
          <p:cNvPr id="4" name="Picture 2" descr="Attēla priekšskatījum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6496" y="1774598"/>
            <a:ext cx="4752975" cy="152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8585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53693" y="1257907"/>
            <a:ext cx="13782524" cy="1281186"/>
          </a:xfrm>
        </p:spPr>
        <p:txBody>
          <a:bodyPr/>
          <a:lstStyle/>
          <a:p>
            <a:endParaRPr lang="lv-LV" dirty="0"/>
          </a:p>
        </p:txBody>
      </p:sp>
      <p:sp>
        <p:nvSpPr>
          <p:cNvPr id="3" name="Text Placeholder 2"/>
          <p:cNvSpPr>
            <a:spLocks noGrp="1"/>
          </p:cNvSpPr>
          <p:nvPr>
            <p:ph type="body" sz="quarter" idx="13"/>
          </p:nvPr>
        </p:nvSpPr>
        <p:spPr/>
        <p:txBody>
          <a:bodyPr/>
          <a:lstStyle/>
          <a:p>
            <a:r>
              <a:rPr lang="lv-LV" dirty="0"/>
              <a:t>Introduction of topic</a:t>
            </a:r>
          </a:p>
        </p:txBody>
      </p:sp>
      <p:sp>
        <p:nvSpPr>
          <p:cNvPr id="4" name="Text Placeholder 3"/>
          <p:cNvSpPr>
            <a:spLocks noGrp="1"/>
          </p:cNvSpPr>
          <p:nvPr>
            <p:ph type="body" sz="quarter" idx="14"/>
          </p:nvPr>
        </p:nvSpPr>
        <p:spPr>
          <a:xfrm>
            <a:off x="841225" y="2963410"/>
            <a:ext cx="10098617" cy="2580140"/>
          </a:xfrm>
        </p:spPr>
        <p:txBody>
          <a:bodyPr>
            <a:normAutofit/>
          </a:bodyPr>
          <a:lstStyle/>
          <a:p>
            <a:r>
              <a:rPr lang="en-GB" sz="2000" b="0" dirty="0"/>
              <a:t>Research on mental health and resilience of teachers from Latvia, Lithuania and Slovak Republic was conducted as part of the ERASMUS+ project ‘’Supporting teachers to face the challenge of distance learning’’. </a:t>
            </a:r>
            <a:endParaRPr lang="lv-LV" sz="2000" b="0" dirty="0"/>
          </a:p>
          <a:p>
            <a:r>
              <a:rPr lang="en-GB" sz="2000" b="0" dirty="0"/>
              <a:t>The primary goal of the first project phase to assess social emotional health, so-called </a:t>
            </a:r>
            <a:r>
              <a:rPr lang="en-GB" sz="2000" b="0" dirty="0" err="1"/>
              <a:t>Covitality</a:t>
            </a:r>
            <a:r>
              <a:rPr lang="en-GB" sz="2000" b="0" dirty="0"/>
              <a:t> and resilience of teachers in elementary, secondary and high schools in post pandemic times and to focus on those areas which require significant support and development. 1200 teachers, 400 from each participating country, took part in the research. </a:t>
            </a:r>
            <a:endParaRPr lang="lv-LV" sz="2000" b="0" dirty="0"/>
          </a:p>
        </p:txBody>
      </p:sp>
      <p:pic>
        <p:nvPicPr>
          <p:cNvPr id="2050" name="Picture 2" descr="Attēla priekšskatīju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23065" y="1015092"/>
            <a:ext cx="4752975" cy="152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4270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dirty="0"/>
              <a:t>Research aims and objectives </a:t>
            </a:r>
          </a:p>
        </p:txBody>
      </p:sp>
      <p:sp>
        <p:nvSpPr>
          <p:cNvPr id="4" name="Text Placeholder 3"/>
          <p:cNvSpPr>
            <a:spLocks noGrp="1"/>
          </p:cNvSpPr>
          <p:nvPr>
            <p:ph idx="1"/>
          </p:nvPr>
        </p:nvSpPr>
        <p:spPr/>
        <p:txBody>
          <a:bodyPr/>
          <a:lstStyle/>
          <a:p>
            <a:r>
              <a:rPr lang="en-GB" dirty="0"/>
              <a:t> </a:t>
            </a:r>
            <a:r>
              <a:rPr lang="en-GB" sz="2000" dirty="0"/>
              <a:t>Primary research aim </a:t>
            </a:r>
            <a:r>
              <a:rPr lang="lv-LV" sz="2000" b="0" dirty="0"/>
              <a:t>was</a:t>
            </a:r>
          </a:p>
          <a:p>
            <a:r>
              <a:rPr lang="en-GB" sz="2000" b="0" dirty="0"/>
              <a:t> to examine level of teacher </a:t>
            </a:r>
            <a:r>
              <a:rPr lang="en-GB" sz="2000" b="0" dirty="0" err="1"/>
              <a:t>covitality</a:t>
            </a:r>
            <a:r>
              <a:rPr lang="en-GB" sz="2000" b="0" dirty="0"/>
              <a:t>, </a:t>
            </a:r>
            <a:r>
              <a:rPr lang="en-GB" sz="2000" b="0" dirty="0" err="1"/>
              <a:t>covitality</a:t>
            </a:r>
            <a:r>
              <a:rPr lang="en-GB" sz="2000" b="0" dirty="0"/>
              <a:t> domains and psychological indicators in the context of resilience in three East-European countries (Latvia, Lithuania, Slovakia) in the pandemic period which often have negatively affected mental health and coping in everyday life. </a:t>
            </a:r>
            <a:r>
              <a:rPr lang="lv-LV" sz="2000" dirty="0"/>
              <a:t>Methods </a:t>
            </a:r>
            <a:r>
              <a:rPr lang="en-GB" sz="2000" b="0" dirty="0"/>
              <a:t>Social-emotional Health Survey - Teachers (SEHS-T, Furlong &amp; </a:t>
            </a:r>
            <a:r>
              <a:rPr lang="en-GB" sz="2000" b="0" dirty="0" err="1"/>
              <a:t>Gajdošová</a:t>
            </a:r>
            <a:r>
              <a:rPr lang="en-GB" sz="2000" b="0" dirty="0"/>
              <a:t>, 2018) and Resilience Scale RS (</a:t>
            </a:r>
            <a:r>
              <a:rPr lang="en-GB" sz="2000" b="0" dirty="0" err="1"/>
              <a:t>Wagniled</a:t>
            </a:r>
            <a:r>
              <a:rPr lang="en-GB" sz="2000" b="0" dirty="0"/>
              <a:t> &amp; Young, 1993, </a:t>
            </a:r>
            <a:r>
              <a:rPr lang="en-GB" sz="2000" b="0" dirty="0" err="1"/>
              <a:t>Wagnild</a:t>
            </a:r>
            <a:r>
              <a:rPr lang="en-GB" sz="2000" b="0" dirty="0"/>
              <a:t>, 2016) were used as measures for data collection.</a:t>
            </a:r>
            <a:endParaRPr lang="lv-LV" sz="2000" b="0" dirty="0"/>
          </a:p>
          <a:p>
            <a:r>
              <a:rPr lang="en-GB" sz="2000" b="0" dirty="0"/>
              <a:t>We formulate the </a:t>
            </a:r>
            <a:r>
              <a:rPr lang="en-GB" sz="2000" dirty="0"/>
              <a:t>research objectives</a:t>
            </a:r>
            <a:r>
              <a:rPr lang="en-GB" sz="2000" b="0" dirty="0"/>
              <a:t>:</a:t>
            </a:r>
          </a:p>
          <a:p>
            <a:pPr lvl="0"/>
            <a:r>
              <a:rPr lang="en-GB" sz="2000" b="0" dirty="0"/>
              <a:t>To evaluate level of social-emotional health domains and indicators (SEHS-T) of teachers in Latvia, Lithuania, Slovak Republic and whole sample</a:t>
            </a:r>
          </a:p>
          <a:p>
            <a:pPr lvl="0"/>
            <a:r>
              <a:rPr lang="en-GB" sz="2000" b="0" dirty="0"/>
              <a:t>To evaluate teachers´ resilience (RS - 14) in Latvia, Lithuania, Slovak Republic and whole sample</a:t>
            </a:r>
          </a:p>
          <a:p>
            <a:pPr lvl="0"/>
            <a:r>
              <a:rPr lang="en-GB" sz="2000" b="0" dirty="0"/>
              <a:t>To identify correlations between SEHS-T and RS-14 of teachers ´sample.</a:t>
            </a:r>
          </a:p>
          <a:p>
            <a:endParaRPr lang="en-GB" sz="2400" b="0" dirty="0"/>
          </a:p>
        </p:txBody>
      </p:sp>
      <p:pic>
        <p:nvPicPr>
          <p:cNvPr id="3074" name="Picture 2" descr="Attēla priekšskatīju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74529" y="141287"/>
            <a:ext cx="3553278" cy="11393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4449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lv-LV" dirty="0"/>
              <a:t>R</a:t>
            </a:r>
            <a:r>
              <a:rPr lang="en-GB" dirty="0" err="1"/>
              <a:t>esearch</a:t>
            </a:r>
            <a:r>
              <a:rPr lang="en-GB" dirty="0"/>
              <a:t> main questions were formulated</a:t>
            </a:r>
          </a:p>
        </p:txBody>
      </p:sp>
      <p:sp>
        <p:nvSpPr>
          <p:cNvPr id="6" name="Content Placeholder 5"/>
          <p:cNvSpPr>
            <a:spLocks noGrp="1"/>
          </p:cNvSpPr>
          <p:nvPr>
            <p:ph idx="1"/>
          </p:nvPr>
        </p:nvSpPr>
        <p:spPr/>
        <p:txBody>
          <a:bodyPr>
            <a:normAutofit/>
          </a:bodyPr>
          <a:lstStyle/>
          <a:p>
            <a:pPr lvl="0"/>
            <a:r>
              <a:rPr lang="lv-LV" sz="2800" b="0" dirty="0"/>
              <a:t>1. </a:t>
            </a:r>
            <a:r>
              <a:rPr lang="en-GB" sz="2800" b="0" dirty="0"/>
              <a:t>What is the overall level of social emotional health (SEHS-T) of teachers in Latvia, Lithuania and Slovakia?</a:t>
            </a:r>
          </a:p>
          <a:p>
            <a:pPr lvl="0"/>
            <a:r>
              <a:rPr lang="lv-LV" sz="2800" b="0" dirty="0"/>
              <a:t>2. </a:t>
            </a:r>
            <a:r>
              <a:rPr lang="en-GB" sz="2800" b="0" dirty="0"/>
              <a:t>What is the level of teachers´ resilience in Latvia, Lithuania and Slovakia?</a:t>
            </a:r>
          </a:p>
          <a:p>
            <a:pPr lvl="0"/>
            <a:r>
              <a:rPr lang="lv-LV" sz="2800" b="0" dirty="0"/>
              <a:t>3. </a:t>
            </a:r>
            <a:r>
              <a:rPr lang="en-GB" sz="2800" b="0" dirty="0"/>
              <a:t>How do the SEHS-T and RS dimensions and their correlations demonstrate a potential problem in the context of the socio-emotional health on a sample of teachers?</a:t>
            </a:r>
          </a:p>
        </p:txBody>
      </p:sp>
      <p:pic>
        <p:nvPicPr>
          <p:cNvPr id="4098" name="Picture 2" descr="Attēla priekšskatīju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95624" y="146957"/>
            <a:ext cx="4173219" cy="14067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0068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lvl="1"/>
            <a:r>
              <a:rPr lang="en-GB" sz="3600" b="1" dirty="0">
                <a:latin typeface="+mn-lt"/>
              </a:rPr>
              <a:t>Theoretical background</a:t>
            </a:r>
            <a:r>
              <a:rPr lang="lv-LV" sz="3600" b="1" dirty="0">
                <a:latin typeface="+mn-lt"/>
              </a:rPr>
              <a:t>,1</a:t>
            </a:r>
            <a:endParaRPr lang="en-GB" sz="3600" dirty="0">
              <a:latin typeface="+mn-lt"/>
            </a:endParaRPr>
          </a:p>
        </p:txBody>
      </p:sp>
      <p:sp>
        <p:nvSpPr>
          <p:cNvPr id="6" name="Content Placeholder 5"/>
          <p:cNvSpPr>
            <a:spLocks noGrp="1"/>
          </p:cNvSpPr>
          <p:nvPr>
            <p:ph idx="1"/>
          </p:nvPr>
        </p:nvSpPr>
        <p:spPr>
          <a:xfrm>
            <a:off x="608996" y="1820232"/>
            <a:ext cx="10515600" cy="4351338"/>
          </a:xfrm>
        </p:spPr>
        <p:txBody>
          <a:bodyPr>
            <a:normAutofit/>
          </a:bodyPr>
          <a:lstStyle/>
          <a:p>
            <a:r>
              <a:rPr lang="en-GB" sz="2000" b="0" dirty="0"/>
              <a:t>The Covid-19 crisis and the associated distance learning process have led to increased Teachers’ Social-Emotional Health and Resilience in Covid-19 Crisis: psycho-emotional stress, which has the potential to lead to a deterioration in teachers’ psycho-emotional health and quality of life (UNESCO, 2020; Svence et al., 2021; </a:t>
            </a:r>
            <a:r>
              <a:rPr lang="en-GB" sz="2000" b="0" dirty="0" err="1"/>
              <a:t>Lagzdiņa</a:t>
            </a:r>
            <a:r>
              <a:rPr lang="en-GB" sz="2000" b="0" dirty="0"/>
              <a:t>, 2021). </a:t>
            </a:r>
            <a:endParaRPr lang="lv-LV" sz="2000" b="0" dirty="0"/>
          </a:p>
          <a:p>
            <a:r>
              <a:rPr lang="en-GB" sz="2000" b="0" dirty="0"/>
              <a:t>Emergency remote teaching differs from correspondence education with its related difficulties because face-to-face educational institutions are mostly not ready to provide suitable infrastructure for online teaching, and teachers lack information and experience to teach by distance (Zhang, 2020, as mentioned in Carrillo &amp; Flores, 2020)</a:t>
            </a:r>
          </a:p>
          <a:p>
            <a:r>
              <a:rPr lang="en-GB" sz="2000" b="0" dirty="0"/>
              <a:t>Under the present circumstances, it is accompanied with the stress of necessity to apply new teaching methods, rework all teaching aids and materials, and learn new – online communication methods and master IT technologies. It also means that it is not possible to develop targeted and in needs-based teachers’ resilience-building and emotional support programs although they are so much needed under the current circumstances (</a:t>
            </a:r>
            <a:r>
              <a:rPr lang="en-GB" sz="2000" b="0" dirty="0" err="1"/>
              <a:t>Fokkens-Bruinsma</a:t>
            </a:r>
            <a:r>
              <a:rPr lang="en-GB" sz="2000" b="0" dirty="0"/>
              <a:t> et al., 2020).</a:t>
            </a:r>
          </a:p>
        </p:txBody>
      </p:sp>
      <p:pic>
        <p:nvPicPr>
          <p:cNvPr id="5122" name="Picture 2" descr="Attēla priekšskatīju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2157" y="132896"/>
            <a:ext cx="4492171" cy="1440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0697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lvl="1"/>
            <a:r>
              <a:rPr lang="en-GB" sz="3600" b="1" dirty="0">
                <a:latin typeface="+mn-lt"/>
              </a:rPr>
              <a:t>Theoretical background</a:t>
            </a:r>
            <a:r>
              <a:rPr lang="lv-LV" sz="3600" b="1" dirty="0">
                <a:latin typeface="+mn-lt"/>
              </a:rPr>
              <a:t>,2</a:t>
            </a:r>
            <a:endParaRPr lang="en-GB" sz="3600" dirty="0">
              <a:latin typeface="+mn-lt"/>
            </a:endParaRPr>
          </a:p>
        </p:txBody>
      </p:sp>
      <p:sp>
        <p:nvSpPr>
          <p:cNvPr id="6" name="Content Placeholder 5"/>
          <p:cNvSpPr>
            <a:spLocks noGrp="1"/>
          </p:cNvSpPr>
          <p:nvPr>
            <p:ph idx="1"/>
          </p:nvPr>
        </p:nvSpPr>
        <p:spPr>
          <a:xfrm>
            <a:off x="608996" y="1820232"/>
            <a:ext cx="10515600" cy="4351338"/>
          </a:xfrm>
        </p:spPr>
        <p:txBody>
          <a:bodyPr>
            <a:normAutofit/>
          </a:bodyPr>
          <a:lstStyle/>
          <a:p>
            <a:r>
              <a:rPr lang="en-GB" sz="2000" b="0" dirty="0"/>
              <a:t>The research is based on the concepts of social-emotional health (Furlong et  al., 2017; Furlong et  al., 2014; Furlong &amp; </a:t>
            </a:r>
            <a:r>
              <a:rPr lang="en-GB" sz="2000" b="0" dirty="0" err="1"/>
              <a:t>Gajdošová</a:t>
            </a:r>
            <a:r>
              <a:rPr lang="en-GB" sz="2000" b="0" dirty="0"/>
              <a:t>, 2018, as mentioned in </a:t>
            </a:r>
            <a:r>
              <a:rPr lang="en-GB" sz="2000" b="0" dirty="0" err="1"/>
              <a:t>Lapiņa</a:t>
            </a:r>
            <a:r>
              <a:rPr lang="en-GB" sz="2000" b="0" dirty="0"/>
              <a:t>, 2021) and resilience (</a:t>
            </a:r>
            <a:r>
              <a:rPr lang="en-GB" sz="2000" b="0" dirty="0" err="1"/>
              <a:t>Wagnild</a:t>
            </a:r>
            <a:r>
              <a:rPr lang="en-GB" sz="2000" b="0" dirty="0"/>
              <a:t> &amp; Young, 1993; </a:t>
            </a:r>
            <a:r>
              <a:rPr lang="en-GB" sz="2000" b="0" dirty="0" err="1"/>
              <a:t>Wagnild</a:t>
            </a:r>
            <a:r>
              <a:rPr lang="en-GB" sz="2000" b="0" dirty="0"/>
              <a:t>, 2009; </a:t>
            </a:r>
            <a:r>
              <a:rPr lang="en-GB" sz="2000" b="0" dirty="0" err="1"/>
              <a:t>Wagnild</a:t>
            </a:r>
            <a:r>
              <a:rPr lang="en-GB" sz="2000" b="0" dirty="0"/>
              <a:t>, 2016). </a:t>
            </a:r>
            <a:endParaRPr lang="lv-LV" sz="2000" b="0" dirty="0"/>
          </a:p>
          <a:p>
            <a:r>
              <a:rPr lang="en-GB" sz="2000" b="0" dirty="0"/>
              <a:t>These concepts are closely related to other concepts in psychology, especially health psychology, such as </a:t>
            </a:r>
            <a:r>
              <a:rPr lang="en-GB" sz="2000" b="0" dirty="0" err="1"/>
              <a:t>psychoemotional</a:t>
            </a:r>
            <a:r>
              <a:rPr lang="en-GB" sz="2000" b="0" dirty="0"/>
              <a:t> health. In turn, all these concepts are generally supported by the bio-psycho-emotional health model.</a:t>
            </a:r>
            <a:endParaRPr lang="lv-LV" sz="2000" b="0" dirty="0"/>
          </a:p>
          <a:p>
            <a:r>
              <a:rPr lang="lv-LV" sz="2000" b="0" dirty="0"/>
              <a:t>The study uses several keywords included in the bio-psycho-social model and adapted in Social-Emotional Health Survey – Teachers SEHS-T (Furlong et al., 2017; Furlong et al., 2014; Furlong &amp; Gajdošová, 2018, as mentioned in Lapiņa, 2021): social support (SEHS-T), interpersonal relationships (SEHS-T), socio-economic status (demographic issues), physical activity – adapted in Resilience Scale RS 25 (Wagnild &amp; Young, 1993; Wagnild, 2009; Wagnild,2016) (RS), emotions (SEHS-T), self-esteem, attitudes towards self (RS), faith or individual belief system (SEHS-T, RS), and stress management (SEHS-T and-RS).</a:t>
            </a:r>
            <a:endParaRPr lang="en-GB" sz="2000" b="0" dirty="0"/>
          </a:p>
        </p:txBody>
      </p:sp>
      <p:pic>
        <p:nvPicPr>
          <p:cNvPr id="5122" name="Picture 2" descr="Attēla priekšskatīju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2157" y="132896"/>
            <a:ext cx="4492171" cy="1440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5136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lvl="1"/>
            <a:r>
              <a:rPr lang="en-GB" sz="3600" b="1" dirty="0">
                <a:latin typeface="+mn-lt"/>
              </a:rPr>
              <a:t>Theoretical background</a:t>
            </a:r>
            <a:r>
              <a:rPr lang="lv-LV" sz="3600" b="1" dirty="0">
                <a:latin typeface="+mn-lt"/>
              </a:rPr>
              <a:t>,3</a:t>
            </a:r>
            <a:endParaRPr lang="en-GB" sz="3600" dirty="0">
              <a:latin typeface="+mn-lt"/>
            </a:endParaRPr>
          </a:p>
        </p:txBody>
      </p:sp>
      <p:sp>
        <p:nvSpPr>
          <p:cNvPr id="6" name="Content Placeholder 5"/>
          <p:cNvSpPr>
            <a:spLocks noGrp="1"/>
          </p:cNvSpPr>
          <p:nvPr>
            <p:ph idx="1"/>
          </p:nvPr>
        </p:nvSpPr>
        <p:spPr>
          <a:xfrm>
            <a:off x="608996" y="1820232"/>
            <a:ext cx="10515600" cy="4351338"/>
          </a:xfrm>
        </p:spPr>
        <p:txBody>
          <a:bodyPr>
            <a:normAutofit/>
          </a:bodyPr>
          <a:lstStyle/>
          <a:p>
            <a:r>
              <a:rPr lang="en-GB" sz="2000" b="0" dirty="0"/>
              <a:t>Another study conducted in 2014 defined social-emotional health as the ability to regulate emotions, such as the ability to regulate and control one’s emotions, and emotional intelligence, which is the ability to recognize emotions and use them constructively. </a:t>
            </a:r>
            <a:endParaRPr lang="lv-LV" sz="2000" b="0" dirty="0"/>
          </a:p>
          <a:p>
            <a:r>
              <a:rPr lang="en-GB" sz="2000" b="0" dirty="0"/>
              <a:t>The study noted that social-emotional health is a multidimensional construct that incorporates positive mental health structures such as life satisfaction (Snowden et al., 2015).</a:t>
            </a:r>
            <a:endParaRPr lang="lv-LV" sz="2000" b="0" dirty="0"/>
          </a:p>
          <a:p>
            <a:r>
              <a:rPr lang="en-GB" sz="2000" b="0" dirty="0"/>
              <a:t>In 2014, Michael Furlong and his team developed a Social-Emotional Health Survey (SEHS). This survey allows the measurement of four constructs that make up social-emotional health (SEH) and the total SEH factor (</a:t>
            </a:r>
            <a:r>
              <a:rPr lang="en-GB" sz="2000" b="0" dirty="0" err="1"/>
              <a:t>Boman</a:t>
            </a:r>
            <a:r>
              <a:rPr lang="en-GB" sz="2000" b="0" dirty="0"/>
              <a:t> et al., 2020). </a:t>
            </a:r>
            <a:endParaRPr lang="lv-LV" sz="2000" b="0" dirty="0"/>
          </a:p>
          <a:p>
            <a:r>
              <a:rPr lang="en-GB" sz="2000" b="0" dirty="0"/>
              <a:t>The basic principle of SEHS is related to the assumption that an individual’s sense of psychological prosperity is partly based on living conditions that promote the disposition of internal cognition or form individual schemes. These schemes are related to an individual’s beliefs about themselves, others, emotional competencies, and viability (Furlong et al., 2014).</a:t>
            </a:r>
          </a:p>
        </p:txBody>
      </p:sp>
      <p:pic>
        <p:nvPicPr>
          <p:cNvPr id="5122" name="Picture 2" descr="Attēla priekšskatīju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2157" y="132896"/>
            <a:ext cx="4492171" cy="1440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6562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dirty="0"/>
              <a:t>What Does the SEHS-S Measure?</a:t>
            </a:r>
          </a:p>
        </p:txBody>
      </p:sp>
      <p:sp>
        <p:nvSpPr>
          <p:cNvPr id="7" name="Content Placeholder 6"/>
          <p:cNvSpPr>
            <a:spLocks noGrp="1"/>
          </p:cNvSpPr>
          <p:nvPr>
            <p:ph sz="half" idx="1"/>
          </p:nvPr>
        </p:nvSpPr>
        <p:spPr>
          <a:xfrm>
            <a:off x="1054101" y="1085850"/>
            <a:ext cx="5183413" cy="4938713"/>
          </a:xfrm>
        </p:spPr>
        <p:txBody>
          <a:bodyPr>
            <a:normAutofit/>
          </a:bodyPr>
          <a:lstStyle/>
          <a:p>
            <a:pPr algn="just"/>
            <a:r>
              <a:rPr lang="en-GB" b="0" dirty="0"/>
              <a:t>The aim of the Social Emotional Health Model by Furlong is to identify key positive indicators for prediction of mental health (Furlong et al., 2014).</a:t>
            </a:r>
            <a:endParaRPr lang="lv-LV" b="0" dirty="0"/>
          </a:p>
          <a:p>
            <a:pPr algn="just"/>
            <a:r>
              <a:rPr lang="en-GB" b="0" dirty="0"/>
              <a:t> It is based on positive psychology, consists of 4 positive main domains and 12 subscales as psychological indicators of mental health. </a:t>
            </a:r>
            <a:endParaRPr lang="lv-LV" b="0" dirty="0"/>
          </a:p>
          <a:p>
            <a:pPr algn="just"/>
            <a:r>
              <a:rPr lang="en-GB" b="0" dirty="0"/>
              <a:t>The </a:t>
            </a:r>
            <a:r>
              <a:rPr lang="en-GB" dirty="0"/>
              <a:t>Belief in self </a:t>
            </a:r>
            <a:r>
              <a:rPr lang="en-GB" b="0" dirty="0"/>
              <a:t>domain consists of Self-Efficacy, Persistence and Self-Awareness. </a:t>
            </a:r>
            <a:endParaRPr lang="lv-LV" b="0" dirty="0"/>
          </a:p>
          <a:p>
            <a:pPr algn="just"/>
            <a:r>
              <a:rPr lang="en-GB" b="0" dirty="0"/>
              <a:t>The </a:t>
            </a:r>
            <a:r>
              <a:rPr lang="en-GB" dirty="0"/>
              <a:t>Belief in Others </a:t>
            </a:r>
            <a:r>
              <a:rPr lang="en-GB" b="0" dirty="0"/>
              <a:t>domain comprises Family Support, Institutional Support and Colleague Support. </a:t>
            </a:r>
            <a:endParaRPr lang="lv-LV" b="0" dirty="0"/>
          </a:p>
          <a:p>
            <a:pPr algn="just"/>
            <a:r>
              <a:rPr lang="en-GB" dirty="0"/>
              <a:t>Emotional Competences </a:t>
            </a:r>
            <a:r>
              <a:rPr lang="en-GB" b="0" dirty="0"/>
              <a:t>consists of Cognitive Reappraisal, Empathy, Self-Regulation, and the last domain, </a:t>
            </a:r>
            <a:endParaRPr lang="lv-LV" b="0" dirty="0"/>
          </a:p>
          <a:p>
            <a:pPr algn="just"/>
            <a:r>
              <a:rPr lang="en-GB" dirty="0"/>
              <a:t>Engaged Living</a:t>
            </a:r>
            <a:r>
              <a:rPr lang="en-GB" b="0" dirty="0"/>
              <a:t>, includes Gratitude, Zest and Optimism. </a:t>
            </a:r>
            <a:endParaRPr lang="lv-LV" b="0" dirty="0"/>
          </a:p>
          <a:p>
            <a:pPr algn="just"/>
            <a:r>
              <a:rPr lang="en-GB" b="0" dirty="0"/>
              <a:t>The overall Social Emotional Health is referred to as </a:t>
            </a:r>
            <a:r>
              <a:rPr lang="en-GB" dirty="0" err="1"/>
              <a:t>Covitality</a:t>
            </a:r>
            <a:r>
              <a:rPr lang="en-GB" dirty="0"/>
              <a:t>. </a:t>
            </a:r>
          </a:p>
        </p:txBody>
      </p:sp>
      <p:pic>
        <p:nvPicPr>
          <p:cNvPr id="6146" name="Picture 2" descr="Attēla priekšskatīju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653" y="149274"/>
            <a:ext cx="4752975" cy="1524001"/>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PDF] Theoretical and Practical Study of the Concept of Social and Emotional  Health by Michael J. Furlong Applied to the Selection of Teenagers and  Youth | Semantic Schola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6337300" y="2558053"/>
            <a:ext cx="4799013" cy="25816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1007321"/>
      </p:ext>
    </p:extLst>
  </p:cSld>
  <p:clrMapOvr>
    <a:masterClrMapping/>
  </p:clrMapOvr>
</p:sld>
</file>

<file path=ppt/theme/theme1.xml><?xml version="1.0" encoding="utf-8"?>
<a:theme xmlns:a="http://schemas.openxmlformats.org/drawingml/2006/main" name="IEVADS">
  <a:themeElements>
    <a:clrScheme name="Custom 1">
      <a:dk1>
        <a:sysClr val="windowText" lastClr="000000"/>
      </a:dk1>
      <a:lt1>
        <a:sysClr val="window" lastClr="FFFFFF"/>
      </a:lt1>
      <a:dk2>
        <a:srgbClr val="C00000"/>
      </a:dk2>
      <a:lt2>
        <a:srgbClr val="F2F2F2"/>
      </a:lt2>
      <a:accent1>
        <a:srgbClr val="C00000"/>
      </a:accent1>
      <a:accent2>
        <a:srgbClr val="F58220"/>
      </a:accent2>
      <a:accent3>
        <a:srgbClr val="7F7F7F"/>
      </a:accent3>
      <a:accent4>
        <a:srgbClr val="A5A5A5"/>
      </a:accent4>
      <a:accent5>
        <a:srgbClr val="BFBFBF"/>
      </a:accent5>
      <a:accent6>
        <a:srgbClr val="D8D8D8"/>
      </a:accent6>
      <a:hlink>
        <a:srgbClr val="000000"/>
      </a:hlink>
      <a:folHlink>
        <a:srgbClr val="7F7F7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E6C0694C-5D5B-4D07-967B-FF6564FE7CF1}" vid="{407114E1-E502-4C27-8327-982DB9A71DF4}"/>
    </a:ext>
  </a:extLst>
</a:theme>
</file>

<file path=ppt/theme/theme2.xml><?xml version="1.0" encoding="utf-8"?>
<a:theme xmlns:a="http://schemas.openxmlformats.org/drawingml/2006/main" name="SATUR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E6C0694C-5D5B-4D07-967B-FF6564FE7CF1}" vid="{A75DAA02-38DC-49C7-A071-488D712E1C4E}"/>
    </a:ext>
  </a:extLst>
</a:theme>
</file>

<file path=ppt/theme/theme3.xml><?xml version="1.0" encoding="utf-8"?>
<a:theme xmlns:a="http://schemas.openxmlformats.org/drawingml/2006/main" name="NOBEIGUM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E6C0694C-5D5B-4D07-967B-FF6564FE7CF1}" vid="{B7F6B5AD-434E-45D9-94D6-7ACECC8F523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BCA2FFECB18E6448B789CD9930E2AFC" ma:contentTypeVersion="15" ma:contentTypeDescription="Create a new document." ma:contentTypeScope="" ma:versionID="f3d7c3fde4c8d846ac44d9b55737b0e3">
  <xsd:schema xmlns:xsd="http://www.w3.org/2001/XMLSchema" xmlns:xs="http://www.w3.org/2001/XMLSchema" xmlns:p="http://schemas.microsoft.com/office/2006/metadata/properties" xmlns:ns2="e3cbc38f-3bd0-4c8a-9fca-8dc1c7c662d7" xmlns:ns3="c6ee3ec1-71e2-4c81-aee9-9f72e5770204" targetNamespace="http://schemas.microsoft.com/office/2006/metadata/properties" ma:root="true" ma:fieldsID="ccde3455559f42445904269c1adcc1c6" ns2:_="" ns3:_="">
    <xsd:import namespace="e3cbc38f-3bd0-4c8a-9fca-8dc1c7c662d7"/>
    <xsd:import namespace="c6ee3ec1-71e2-4c81-aee9-9f72e577020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SearchPropertie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bc38f-3bd0-4c8a-9fca-8dc1c7c662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5e33c868-91b6-4098-a4a1-cbe5720a5328"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6ee3ec1-71e2-4c81-aee9-9f72e577020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bfa3bbd3-0c70-482d-bbd6-fd5bb34fb9e6}" ma:internalName="TaxCatchAll" ma:showField="CatchAllData" ma:web="c6ee3ec1-71e2-4c81-aee9-9f72e577020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6ee3ec1-71e2-4c81-aee9-9f72e5770204" xsi:nil="true"/>
    <lcf76f155ced4ddcb4097134ff3c332f xmlns="e3cbc38f-3bd0-4c8a-9fca-8dc1c7c662d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304D5C1-08E3-4001-826C-16A52FE0DC99}"/>
</file>

<file path=customXml/itemProps2.xml><?xml version="1.0" encoding="utf-8"?>
<ds:datastoreItem xmlns:ds="http://schemas.openxmlformats.org/officeDocument/2006/customXml" ds:itemID="{6DF1BEE2-ED58-4C5E-B4FB-E6826D86CAE8}">
  <ds:schemaRefs>
    <ds:schemaRef ds:uri="http://schemas.microsoft.com/sharepoint/v3/contenttype/forms"/>
  </ds:schemaRefs>
</ds:datastoreItem>
</file>

<file path=customXml/itemProps3.xml><?xml version="1.0" encoding="utf-8"?>
<ds:datastoreItem xmlns:ds="http://schemas.openxmlformats.org/officeDocument/2006/customXml" ds:itemID="{9B09CBD0-66CC-4B05-AA20-F95A70846AA1}"/>
</file>

<file path=docProps/app.xml><?xml version="1.0" encoding="utf-8"?>
<Properties xmlns="http://schemas.openxmlformats.org/officeDocument/2006/extended-properties" xmlns:vt="http://schemas.openxmlformats.org/officeDocument/2006/docPropsVTypes">
  <Template>gray_prezentacijaspamatnelv_16_9</Template>
  <TotalTime>180</TotalTime>
  <Words>2832</Words>
  <Application>Microsoft Office PowerPoint</Application>
  <PresentationFormat>Widescreen</PresentationFormat>
  <Paragraphs>215</Paragraphs>
  <Slides>26</Slides>
  <Notes>0</Notes>
  <HiddenSlides>0</HiddenSlides>
  <MMClips>0</MMClips>
  <ScaleCrop>false</ScaleCrop>
  <HeadingPairs>
    <vt:vector size="4" baseType="variant">
      <vt:variant>
        <vt:lpstr>Theme</vt:lpstr>
      </vt:variant>
      <vt:variant>
        <vt:i4>3</vt:i4>
      </vt:variant>
      <vt:variant>
        <vt:lpstr>Slide Titles</vt:lpstr>
      </vt:variant>
      <vt:variant>
        <vt:i4>26</vt:i4>
      </vt:variant>
    </vt:vector>
  </HeadingPairs>
  <TitlesOfParts>
    <vt:vector size="29" baseType="lpstr">
      <vt:lpstr>IEVADS</vt:lpstr>
      <vt:lpstr>SATURS</vt:lpstr>
      <vt:lpstr>NOBEIGUMS</vt:lpstr>
      <vt:lpstr>Skolotāju dzīvesspēka un sociāli emocionālās veselības rādītāju saistību pētījums Latvijā, Slovākijā un Lietuvā</vt:lpstr>
      <vt:lpstr>Structure of presentation</vt:lpstr>
      <vt:lpstr>PowerPoint Presentation</vt:lpstr>
      <vt:lpstr>Research aims and objectives </vt:lpstr>
      <vt:lpstr>Research main questions were formulated</vt:lpstr>
      <vt:lpstr>Theoretical background,1</vt:lpstr>
      <vt:lpstr>Theoretical background,2</vt:lpstr>
      <vt:lpstr>Theoretical background,3</vt:lpstr>
      <vt:lpstr>What Does the SEHS-S Measure?</vt:lpstr>
      <vt:lpstr>What is Resilience?</vt:lpstr>
      <vt:lpstr>Resilience</vt:lpstr>
      <vt:lpstr>Methodology</vt:lpstr>
      <vt:lpstr>Methodology</vt:lpstr>
      <vt:lpstr>PowerPoint Presentation</vt:lpstr>
      <vt:lpstr>PowerPoint Presentation</vt:lpstr>
      <vt:lpstr>Data Analysis </vt:lpstr>
      <vt:lpstr>Some results, 1. Covitality</vt:lpstr>
      <vt:lpstr>Results, 2.  Teacher SEHS-T domains BIS, BIO, EC, EL in Slovak Republic, Latvia, Lithuania…. Belief-in-self (BIS) </vt:lpstr>
      <vt:lpstr>Results, 2.  Teacher SEHS-T domains BIS, BIO, EC, EL in Slovak Republic, Latvia, Lithuania…. Belief-in-others (BIO) </vt:lpstr>
      <vt:lpstr>Results, 2.  Teacher SEHS-T domains BIS, BIO, EC, EL in Slovak Republic, Latvia, Lithuania…. Emotional Competence (EC)</vt:lpstr>
      <vt:lpstr>Results, 2.  Teacher SEHS-T domains BIS, BIO, EC, EL in Slovak Republic, Latvia, Lithuania…. Engaged Living (EL)  </vt:lpstr>
      <vt:lpstr>Results 3. Overall level of resilience and its dimensions in Lithuanian, Latvian and Slovak Republic teachers</vt:lpstr>
      <vt:lpstr>PowerPoint Presentation</vt:lpstr>
      <vt:lpstr>Discussion</vt:lpstr>
      <vt:lpstr>References</vt:lpstr>
      <vt:lpstr>Paldies ar uzmaníbu!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Skolotāju dzīvesspēka un sociāli emocionālās veselības rādītāju saistību pētījums Latvijā, Slovākijā un Lietuvā</dc:title>
  <dc:creator>Acer</dc:creator>
  <cp:lastModifiedBy>Acer</cp:lastModifiedBy>
  <cp:revision>17</cp:revision>
  <dcterms:created xsi:type="dcterms:W3CDTF">2023-03-28T10:48:45Z</dcterms:created>
  <dcterms:modified xsi:type="dcterms:W3CDTF">2023-05-08T09:10:04Z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0x0101001BCA2FFECB18E6448B789CD9930E2AFC</vt:lpwstr>
  </property>
</Properties>
</file>