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authors.xml" ContentType="application/vnd.ms-powerpoi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19"/>
  </p:notesMasterIdLst>
  <p:sldIdLst>
    <p:sldId id="264" r:id="rId4"/>
    <p:sldId id="281" r:id="rId5"/>
    <p:sldId id="265" r:id="rId6"/>
    <p:sldId id="274" r:id="rId7"/>
    <p:sldId id="262" r:id="rId8"/>
    <p:sldId id="267" r:id="rId9"/>
    <p:sldId id="266" r:id="rId10"/>
    <p:sldId id="276" r:id="rId11"/>
    <p:sldId id="279" r:id="rId12"/>
    <p:sldId id="277" r:id="rId13"/>
    <p:sldId id="269" r:id="rId14"/>
    <p:sldId id="280" r:id="rId15"/>
    <p:sldId id="272" r:id="rId16"/>
    <p:sldId id="273"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27BB05-3F79-9C6A-D3AC-A64FD5BF7095}" name="Jete Anna Balama" initials="JB" userId="S::048970@rsu.edu.lv::c051776e-ea92-4aca-b396-dd768f4560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F987F"/>
    <a:srgbClr val="EDF3ED"/>
    <a:srgbClr val="B7CDB7"/>
    <a:srgbClr val="7F7F7F"/>
    <a:srgbClr val="58595B"/>
    <a:srgbClr val="8E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84" autoAdjust="0"/>
    <p:restoredTop sz="83551"/>
  </p:normalViewPr>
  <p:slideViewPr>
    <p:cSldViewPr snapToGrid="0" showGuides="1">
      <p:cViewPr varScale="1">
        <p:scale>
          <a:sx n="62" d="100"/>
          <a:sy n="62" d="100"/>
        </p:scale>
        <p:origin x="232" y="8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33F40-766E-EF43-8D3F-E78F2B7A7897}" type="datetimeFigureOut">
              <a:rPr lang="lv-LV" smtClean="0"/>
              <a:t>12.04.23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5E690-6AB8-7442-8A2A-9043D733629B}" type="slidenum">
              <a:rPr lang="lv-LV" smtClean="0"/>
              <a:t>‹#›</a:t>
            </a:fld>
            <a:endParaRPr lang="lv-LV"/>
          </a:p>
        </p:txBody>
      </p:sp>
    </p:spTree>
    <p:extLst>
      <p:ext uri="{BB962C8B-B14F-4D97-AF65-F5344CB8AC3E}">
        <p14:creationId xmlns:p14="http://schemas.microsoft.com/office/powerpoint/2010/main" val="401982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Šodien vēlos iepazīstināt Jūs ar daļu no mana bakalaura darba rezultātiem par tēmu </a:t>
            </a:r>
            <a:r>
              <a:rPr lang="lv-LV" sz="1200" dirty="0">
                <a:latin typeface="Avenir Next Demi Bold" panose="020B0503020202020204" pitchFamily="34" charset="0"/>
              </a:rPr>
              <a:t>Mobilās lietotnes EMORI garastāvokļa novērošanas rīka ietekme uz emociju regulācijas prasmju pašnovērtējumu jaunu pieaugušo vidū.</a:t>
            </a:r>
            <a:endParaRPr lang="lv-LV" dirty="0"/>
          </a:p>
        </p:txBody>
      </p:sp>
      <p:sp>
        <p:nvSpPr>
          <p:cNvPr id="4" name="Slide Number Placeholder 3"/>
          <p:cNvSpPr>
            <a:spLocks noGrp="1"/>
          </p:cNvSpPr>
          <p:nvPr>
            <p:ph type="sldNum" sz="quarter" idx="5"/>
          </p:nvPr>
        </p:nvSpPr>
        <p:spPr/>
        <p:txBody>
          <a:bodyPr/>
          <a:lstStyle/>
          <a:p>
            <a:fld id="{A825E690-6AB8-7442-8A2A-9043D733629B}" type="slidenum">
              <a:rPr lang="lv-LV" smtClean="0"/>
              <a:t>1</a:t>
            </a:fld>
            <a:endParaRPr lang="lv-LV"/>
          </a:p>
        </p:txBody>
      </p:sp>
    </p:spTree>
    <p:extLst>
      <p:ext uri="{BB962C8B-B14F-4D97-AF65-F5344CB8AC3E}">
        <p14:creationId xmlns:p14="http://schemas.microsoft.com/office/powerpoint/2010/main" val="409224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Divas reizes šo 30 dienu laikā dalībniekiem arī tika atgādināts par dalību pētījumā un garastāvokļa novērošanu.</a:t>
            </a:r>
          </a:p>
        </p:txBody>
      </p:sp>
      <p:sp>
        <p:nvSpPr>
          <p:cNvPr id="4" name="Slide Number Placeholder 3"/>
          <p:cNvSpPr>
            <a:spLocks noGrp="1"/>
          </p:cNvSpPr>
          <p:nvPr>
            <p:ph type="sldNum" sz="quarter" idx="5"/>
          </p:nvPr>
        </p:nvSpPr>
        <p:spPr/>
        <p:txBody>
          <a:bodyPr/>
          <a:lstStyle/>
          <a:p>
            <a:fld id="{A825E690-6AB8-7442-8A2A-9043D733629B}" type="slidenum">
              <a:rPr lang="lv-LV" smtClean="0"/>
              <a:t>10</a:t>
            </a:fld>
            <a:endParaRPr lang="lv-LV"/>
          </a:p>
        </p:txBody>
      </p:sp>
    </p:spTree>
    <p:extLst>
      <p:ext uri="{BB962C8B-B14F-4D97-AF65-F5344CB8AC3E}">
        <p14:creationId xmlns:p14="http://schemas.microsoft.com/office/powerpoint/2010/main" val="2004768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Diagrammā var redzēt, ka pēc intervences jeb otrajā mērījumā visu skalu vidējos rādītājos ir novērojama tendence paaugstināties, taču statistiski nozīmīgas atšķirības ir visās skalās, izņemot skalā modifikācija. Šie rezultāti ļauj secināt, ka, izmantojot šo intervenci regulāri 30 dienu garumā, uzlabojas cilvēku spēja apzināties savas emocijas gan emocionāli, gan arī ķermeniski, identificēt un nosaukt savas emocijas, kā arī stiprinās gatavība saskarties ar negatīvu emociju izraisošām situācijām un spēja pieņemt savas izjūtas. </a:t>
            </a:r>
          </a:p>
        </p:txBody>
      </p:sp>
      <p:sp>
        <p:nvSpPr>
          <p:cNvPr id="4" name="Slide Number Placeholder 3"/>
          <p:cNvSpPr>
            <a:spLocks noGrp="1"/>
          </p:cNvSpPr>
          <p:nvPr>
            <p:ph type="sldNum" sz="quarter" idx="5"/>
          </p:nvPr>
        </p:nvSpPr>
        <p:spPr/>
        <p:txBody>
          <a:bodyPr/>
          <a:lstStyle/>
          <a:p>
            <a:fld id="{A825E690-6AB8-7442-8A2A-9043D733629B}" type="slidenum">
              <a:rPr lang="lv-LV" smtClean="0"/>
              <a:t>11</a:t>
            </a:fld>
            <a:endParaRPr lang="lv-LV"/>
          </a:p>
        </p:txBody>
      </p:sp>
    </p:spTree>
    <p:extLst>
      <p:ext uri="{BB962C8B-B14F-4D97-AF65-F5344CB8AC3E}">
        <p14:creationId xmlns:p14="http://schemas.microsoft.com/office/powerpoint/2010/main" val="13050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Šajā diagrammā atspoguļotas izmaiņas kontrolgrupas ER prasmju rādītājos un var redzēt, ka dažu skalu vidējos rādītājos notikušas minimālas izmaiņas vienā vai otrā virzienā, tomēr pēc </a:t>
            </a:r>
            <a:r>
              <a:rPr lang="lv-LV" dirty="0" err="1"/>
              <a:t>Vilkoksona</a:t>
            </a:r>
            <a:r>
              <a:rPr lang="lv-LV" dirty="0"/>
              <a:t> rangu zīmju testa, šīs izmaiņas nav statistiski nozīmīgas, tās varētu būt saistītas ar dalībnieku saņemto psiholoģiska rakstura palīdzību pētījuma laikā vai citiem faktoriem, turklāt kopējo ER prasmju rādītājs nav mainījies starp pirmo un otro mērījumu. </a:t>
            </a:r>
          </a:p>
        </p:txBody>
      </p:sp>
      <p:sp>
        <p:nvSpPr>
          <p:cNvPr id="4" name="Slide Number Placeholder 3"/>
          <p:cNvSpPr>
            <a:spLocks noGrp="1"/>
          </p:cNvSpPr>
          <p:nvPr>
            <p:ph type="sldNum" sz="quarter" idx="5"/>
          </p:nvPr>
        </p:nvSpPr>
        <p:spPr/>
        <p:txBody>
          <a:bodyPr/>
          <a:lstStyle/>
          <a:p>
            <a:fld id="{A825E690-6AB8-7442-8A2A-9043D733629B}" type="slidenum">
              <a:rPr lang="lv-LV" smtClean="0"/>
              <a:t>12</a:t>
            </a:fld>
            <a:endParaRPr lang="lv-LV"/>
          </a:p>
        </p:txBody>
      </p:sp>
    </p:spTree>
    <p:extLst>
      <p:ext uri="{BB962C8B-B14F-4D97-AF65-F5344CB8AC3E}">
        <p14:creationId xmlns:p14="http://schemas.microsoft.com/office/powerpoint/2010/main" val="226627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solidFill>
                  <a:schemeClr val="tx1"/>
                </a:solidFill>
                <a:latin typeface="Avenir Next" panose="020B0503020202020204" pitchFamily="34" charset="0"/>
              </a:rPr>
              <a:t>Garastāvokļa novērošana var palīdzēt cilvēkiem labāk apzināties savas emocijas, lai spētu tās regulēt, tādējādi veicinot arī psiholoģisko un emocionālo labklājību, kas saskan ar citu pētnieku atziņām.</a:t>
            </a:r>
            <a:endParaRPr lang="lv-LV" dirty="0"/>
          </a:p>
        </p:txBody>
      </p:sp>
      <p:sp>
        <p:nvSpPr>
          <p:cNvPr id="4" name="Slide Number Placeholder 3"/>
          <p:cNvSpPr>
            <a:spLocks noGrp="1"/>
          </p:cNvSpPr>
          <p:nvPr>
            <p:ph type="sldNum" sz="quarter" idx="5"/>
          </p:nvPr>
        </p:nvSpPr>
        <p:spPr/>
        <p:txBody>
          <a:bodyPr/>
          <a:lstStyle/>
          <a:p>
            <a:fld id="{A825E690-6AB8-7442-8A2A-9043D733629B}" type="slidenum">
              <a:rPr lang="lv-LV" smtClean="0"/>
              <a:t>13</a:t>
            </a:fld>
            <a:endParaRPr lang="lv-LV"/>
          </a:p>
        </p:txBody>
      </p:sp>
    </p:spTree>
    <p:extLst>
      <p:ext uri="{BB962C8B-B14F-4D97-AF65-F5344CB8AC3E}">
        <p14:creationId xmlns:p14="http://schemas.microsoft.com/office/powerpoint/2010/main" val="3997568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825E690-6AB8-7442-8A2A-9043D733629B}" type="slidenum">
              <a:rPr lang="lv-LV" smtClean="0"/>
              <a:t>14</a:t>
            </a:fld>
            <a:endParaRPr lang="lv-LV"/>
          </a:p>
        </p:txBody>
      </p:sp>
    </p:spTree>
    <p:extLst>
      <p:ext uri="{BB962C8B-B14F-4D97-AF65-F5344CB8AC3E}">
        <p14:creationId xmlns:p14="http://schemas.microsoft.com/office/powerpoint/2010/main" val="27862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Bakalaura darbs tiek izstrādāts vertikāli integrētā projekta «Psiholoģiskā palīdzība un pašpalīdzība», kā arī mobilās lietotnes EMORI pētnieciskā projekta ietvaros.</a:t>
            </a:r>
          </a:p>
        </p:txBody>
      </p:sp>
      <p:sp>
        <p:nvSpPr>
          <p:cNvPr id="4" name="Slide Number Placeholder 3"/>
          <p:cNvSpPr>
            <a:spLocks noGrp="1"/>
          </p:cNvSpPr>
          <p:nvPr>
            <p:ph type="sldNum" sz="quarter" idx="5"/>
          </p:nvPr>
        </p:nvSpPr>
        <p:spPr/>
        <p:txBody>
          <a:bodyPr/>
          <a:lstStyle/>
          <a:p>
            <a:fld id="{A825E690-6AB8-7442-8A2A-9043D733629B}" type="slidenum">
              <a:rPr lang="lv-LV" smtClean="0"/>
              <a:t>2</a:t>
            </a:fld>
            <a:endParaRPr lang="lv-LV"/>
          </a:p>
        </p:txBody>
      </p:sp>
    </p:spTree>
    <p:extLst>
      <p:ext uri="{BB962C8B-B14F-4D97-AF65-F5344CB8AC3E}">
        <p14:creationId xmlns:p14="http://schemas.microsoft.com/office/powerpoint/2010/main" val="240820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effectLst/>
                <a:latin typeface="TimesNewRomanPSMT"/>
              </a:rPr>
              <a:t>Mūsdienu</a:t>
            </a:r>
            <a:r>
              <a:rPr lang="en-GB" sz="1200" dirty="0">
                <a:effectLst/>
                <a:latin typeface="TimesNewRomanPSMT"/>
              </a:rPr>
              <a:t> </a:t>
            </a:r>
            <a:r>
              <a:rPr lang="en-GB" sz="1200" dirty="0" err="1">
                <a:effectLst/>
                <a:latin typeface="TimesNewRomanPSMT"/>
              </a:rPr>
              <a:t>laikmeta</a:t>
            </a:r>
            <a:r>
              <a:rPr lang="en-GB" sz="1200" dirty="0">
                <a:effectLst/>
                <a:latin typeface="TimesNewRomanPSMT"/>
              </a:rPr>
              <a:t> </a:t>
            </a:r>
            <a:r>
              <a:rPr lang="en-GB" sz="1200" dirty="0" err="1">
                <a:effectLst/>
                <a:latin typeface="TimesNewRomanPSMT"/>
              </a:rPr>
              <a:t>spilgtāka</a:t>
            </a:r>
            <a:r>
              <a:rPr lang="en-GB" sz="1200" dirty="0">
                <a:effectLst/>
                <a:latin typeface="TimesNewRomanPSMT"/>
              </a:rPr>
              <a:t>̄ </a:t>
            </a:r>
            <a:r>
              <a:rPr lang="en-GB" sz="1200" dirty="0" err="1">
                <a:effectLst/>
                <a:latin typeface="TimesNewRomanPSMT"/>
              </a:rPr>
              <a:t>parādība</a:t>
            </a:r>
            <a:r>
              <a:rPr lang="en-GB" sz="1200" dirty="0">
                <a:effectLst/>
                <a:latin typeface="TimesNewRomanPSMT"/>
              </a:rPr>
              <a:t> – </a:t>
            </a:r>
            <a:r>
              <a:rPr lang="en-GB" sz="1200" dirty="0" err="1">
                <a:effectLst/>
                <a:latin typeface="TimesNewRomanPSMT"/>
              </a:rPr>
              <a:t>digitālās</a:t>
            </a:r>
            <a:r>
              <a:rPr lang="en-GB" sz="1200" dirty="0">
                <a:effectLst/>
                <a:latin typeface="TimesNewRomanPSMT"/>
              </a:rPr>
              <a:t> </a:t>
            </a:r>
            <a:r>
              <a:rPr lang="en-GB" sz="1200" dirty="0" err="1">
                <a:effectLst/>
                <a:latin typeface="TimesNewRomanPSMT"/>
              </a:rPr>
              <a:t>tehnoloģijas</a:t>
            </a:r>
            <a:r>
              <a:rPr lang="en-GB" sz="1200" dirty="0">
                <a:effectLst/>
                <a:latin typeface="TimesNewRomanPSMT"/>
              </a:rPr>
              <a:t> – </a:t>
            </a:r>
            <a:r>
              <a:rPr lang="en-GB" sz="1200" dirty="0" err="1">
                <a:effectLst/>
                <a:latin typeface="TimesNewRomanPSMT"/>
              </a:rPr>
              <a:t>ir</a:t>
            </a:r>
            <a:r>
              <a:rPr lang="en-GB" sz="1200" dirty="0">
                <a:effectLst/>
                <a:latin typeface="TimesNewRomanPSMT"/>
              </a:rPr>
              <a:t> </a:t>
            </a:r>
            <a:r>
              <a:rPr lang="en-GB" sz="1200" dirty="0" err="1">
                <a:effectLst/>
                <a:latin typeface="TimesNewRomanPSMT"/>
              </a:rPr>
              <a:t>kļuvusi</a:t>
            </a:r>
            <a:r>
              <a:rPr lang="en-GB" sz="1200" dirty="0">
                <a:effectLst/>
                <a:latin typeface="TimesNewRomanPSMT"/>
              </a:rPr>
              <a:t> par </a:t>
            </a:r>
            <a:r>
              <a:rPr lang="en-GB" sz="1200" dirty="0" err="1">
                <a:effectLst/>
                <a:latin typeface="TimesNewRomanPSMT"/>
              </a:rPr>
              <a:t>nozīmīgu</a:t>
            </a:r>
            <a:r>
              <a:rPr lang="en-GB" sz="1200" dirty="0">
                <a:effectLst/>
                <a:latin typeface="TimesNewRomanPSMT"/>
              </a:rPr>
              <a:t> </a:t>
            </a:r>
            <a:r>
              <a:rPr lang="en-GB" sz="1200" dirty="0" err="1">
                <a:effectLst/>
                <a:latin typeface="TimesNewRomanPSMT"/>
              </a:rPr>
              <a:t>sastāvdaļu</a:t>
            </a:r>
            <a:r>
              <a:rPr lang="en-GB" sz="1200" dirty="0">
                <a:effectLst/>
                <a:latin typeface="TimesNewRomanPSMT"/>
              </a:rPr>
              <a:t> </a:t>
            </a:r>
            <a:r>
              <a:rPr lang="en-GB" sz="1200" dirty="0" err="1">
                <a:effectLst/>
                <a:latin typeface="TimesNewRomanPSMT"/>
              </a:rPr>
              <a:t>gan</a:t>
            </a:r>
            <a:r>
              <a:rPr lang="en-GB" sz="1200" dirty="0">
                <a:effectLst/>
                <a:latin typeface="TimesNewRomanPSMT"/>
              </a:rPr>
              <a:t> </a:t>
            </a:r>
            <a:r>
              <a:rPr lang="en-GB" sz="1200" dirty="0" err="1">
                <a:effectLst/>
                <a:latin typeface="TimesNewRomanPSMT"/>
              </a:rPr>
              <a:t>indivīdu</a:t>
            </a:r>
            <a:r>
              <a:rPr lang="en-GB" sz="1200" dirty="0">
                <a:effectLst/>
                <a:latin typeface="TimesNewRomanPSMT"/>
              </a:rPr>
              <a:t> </a:t>
            </a:r>
            <a:r>
              <a:rPr lang="en-GB" sz="1200" dirty="0" err="1">
                <a:effectLst/>
                <a:latin typeface="TimesNewRomanPSMT"/>
              </a:rPr>
              <a:t>ikdienas</a:t>
            </a:r>
            <a:r>
              <a:rPr lang="en-GB" sz="1200" dirty="0">
                <a:effectLst/>
                <a:latin typeface="TimesNewRomanPSMT"/>
              </a:rPr>
              <a:t> </a:t>
            </a:r>
            <a:r>
              <a:rPr lang="en-GB" sz="1200" dirty="0" err="1">
                <a:effectLst/>
                <a:latin typeface="TimesNewRomanPSMT"/>
              </a:rPr>
              <a:t>gaitās</a:t>
            </a:r>
            <a:r>
              <a:rPr lang="en-GB" sz="1200" dirty="0">
                <a:effectLst/>
                <a:latin typeface="TimesNewRomanPSMT"/>
              </a:rPr>
              <a:t>, </a:t>
            </a:r>
            <a:r>
              <a:rPr lang="en-GB" sz="1200" dirty="0" err="1">
                <a:effectLst/>
                <a:latin typeface="TimesNewRomanPSMT"/>
              </a:rPr>
              <a:t>gan</a:t>
            </a:r>
            <a:r>
              <a:rPr lang="en-GB" sz="1200" dirty="0">
                <a:effectLst/>
                <a:latin typeface="TimesNewRomanPSMT"/>
              </a:rPr>
              <a:t> </a:t>
            </a:r>
            <a:r>
              <a:rPr lang="en-GB" sz="1200" dirty="0" err="1">
                <a:effectLst/>
                <a:latin typeface="TimesNewRomanPSMT"/>
              </a:rPr>
              <a:t>ari</a:t>
            </a:r>
            <a:r>
              <a:rPr lang="en-GB" sz="1200" dirty="0">
                <a:effectLst/>
                <a:latin typeface="TimesNewRomanPSMT"/>
              </a:rPr>
              <a:t>̄ </a:t>
            </a:r>
            <a:r>
              <a:rPr lang="en-GB" sz="1200" dirty="0" err="1">
                <a:effectLst/>
                <a:latin typeface="TimesNewRomanPSMT"/>
              </a:rPr>
              <a:t>neskaitāmu</a:t>
            </a:r>
            <a:r>
              <a:rPr lang="en-GB" sz="1200" dirty="0">
                <a:effectLst/>
                <a:latin typeface="TimesNewRomanPSMT"/>
              </a:rPr>
              <a:t> </a:t>
            </a:r>
            <a:r>
              <a:rPr lang="en-GB" sz="1200" dirty="0" err="1">
                <a:effectLst/>
                <a:latin typeface="TimesNewRomanPSMT"/>
              </a:rPr>
              <a:t>profesionālo</a:t>
            </a:r>
            <a:r>
              <a:rPr lang="en-GB" sz="1200" dirty="0">
                <a:effectLst/>
                <a:latin typeface="TimesNewRomanPSMT"/>
              </a:rPr>
              <a:t> </a:t>
            </a:r>
            <a:r>
              <a:rPr lang="en-GB" sz="1200" dirty="0" err="1">
                <a:effectLst/>
                <a:latin typeface="TimesNewRomanPSMT"/>
              </a:rPr>
              <a:t>darbības</a:t>
            </a:r>
            <a:r>
              <a:rPr lang="en-GB" sz="1200" dirty="0">
                <a:effectLst/>
                <a:latin typeface="TimesNewRomanPSMT"/>
              </a:rPr>
              <a:t> </a:t>
            </a:r>
            <a:r>
              <a:rPr lang="en-GB" sz="1200" dirty="0" err="1">
                <a:effectLst/>
                <a:latin typeface="TimesNewRomanPSMT"/>
              </a:rPr>
              <a:t>jomu</a:t>
            </a:r>
            <a:r>
              <a:rPr lang="en-GB" sz="1200" dirty="0">
                <a:effectLst/>
                <a:latin typeface="TimesNewRomanPSMT"/>
              </a:rPr>
              <a:t> </a:t>
            </a:r>
            <a:r>
              <a:rPr lang="en-GB" sz="1200" dirty="0" err="1">
                <a:effectLst/>
                <a:latin typeface="TimesNewRomanPSMT"/>
              </a:rPr>
              <a:t>ietvaros</a:t>
            </a:r>
            <a:r>
              <a:rPr lang="en-GB" sz="1200" dirty="0">
                <a:effectLst/>
                <a:latin typeface="TimesNewRomanPSM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NewRomanPSMT"/>
              </a:rPr>
              <a:t>Arī </a:t>
            </a:r>
            <a:r>
              <a:rPr lang="en-GB" sz="1200" dirty="0" err="1">
                <a:effectLst/>
                <a:latin typeface="TimesNewRomanPSMT"/>
              </a:rPr>
              <a:t>psiholoģiskās</a:t>
            </a:r>
            <a:r>
              <a:rPr lang="en-GB" sz="1200" dirty="0">
                <a:effectLst/>
                <a:latin typeface="TimesNewRomanPSMT"/>
              </a:rPr>
              <a:t> </a:t>
            </a:r>
            <a:r>
              <a:rPr lang="en-GB" sz="1200" dirty="0" err="1">
                <a:effectLst/>
                <a:latin typeface="TimesNewRomanPSMT"/>
              </a:rPr>
              <a:t>veselības</a:t>
            </a:r>
            <a:r>
              <a:rPr lang="en-GB" sz="1200" dirty="0">
                <a:effectLst/>
                <a:latin typeface="TimesNewRomanPSMT"/>
              </a:rPr>
              <a:t> </a:t>
            </a:r>
            <a:r>
              <a:rPr lang="en-GB" sz="1200" dirty="0" err="1">
                <a:effectLst/>
                <a:latin typeface="TimesNewRomanPSMT"/>
              </a:rPr>
              <a:t>sfēra</a:t>
            </a:r>
            <a:r>
              <a:rPr lang="en-GB" sz="1200" dirty="0">
                <a:effectLst/>
                <a:latin typeface="TimesNewRomanPSMT"/>
              </a:rPr>
              <a:t>̄ </a:t>
            </a:r>
            <a:r>
              <a:rPr lang="en-GB" sz="1200" dirty="0" err="1">
                <a:effectLst/>
                <a:latin typeface="TimesNewRomanPSMT"/>
              </a:rPr>
              <a:t>ir</a:t>
            </a:r>
            <a:r>
              <a:rPr lang="en-GB" sz="1200" dirty="0">
                <a:effectLst/>
                <a:latin typeface="TimesNewRomanPSMT"/>
              </a:rPr>
              <a:t> </a:t>
            </a:r>
            <a:r>
              <a:rPr lang="en-GB" sz="1200" dirty="0" err="1">
                <a:effectLst/>
                <a:latin typeface="TimesNewRomanPSMT"/>
              </a:rPr>
              <a:t>novērojama</a:t>
            </a:r>
            <a:r>
              <a:rPr lang="en-GB" sz="1200" dirty="0">
                <a:effectLst/>
                <a:latin typeface="TimesNewRomanPSMT"/>
              </a:rPr>
              <a:t> tendence </a:t>
            </a:r>
            <a:r>
              <a:rPr lang="en-GB" sz="1200" dirty="0" err="1">
                <a:effectLst/>
                <a:latin typeface="TimesNewRomanPSMT"/>
              </a:rPr>
              <a:t>pārorientēties</a:t>
            </a:r>
            <a:r>
              <a:rPr lang="en-GB" sz="1200" dirty="0">
                <a:effectLst/>
                <a:latin typeface="TimesNewRomanPSMT"/>
              </a:rPr>
              <a:t> </a:t>
            </a:r>
            <a:r>
              <a:rPr lang="en-GB" sz="1200" dirty="0" err="1">
                <a:effectLst/>
                <a:latin typeface="TimesNewRomanPSMT"/>
              </a:rPr>
              <a:t>uz</a:t>
            </a:r>
            <a:r>
              <a:rPr lang="en-GB" sz="1200" dirty="0">
                <a:effectLst/>
                <a:latin typeface="TimesNewRomanPSMT"/>
              </a:rPr>
              <a:t> </a:t>
            </a:r>
            <a:r>
              <a:rPr lang="en-GB" sz="1200" dirty="0" err="1">
                <a:effectLst/>
                <a:latin typeface="TimesNewRomanPSMT"/>
              </a:rPr>
              <a:t>pieejamāku</a:t>
            </a:r>
            <a:r>
              <a:rPr lang="en-GB" sz="1200" dirty="0">
                <a:effectLst/>
                <a:latin typeface="TimesNewRomanPSMT"/>
              </a:rPr>
              <a:t> un </a:t>
            </a:r>
            <a:r>
              <a:rPr lang="en-GB" sz="1200" dirty="0" err="1">
                <a:effectLst/>
                <a:latin typeface="TimesNewRomanPSMT"/>
              </a:rPr>
              <a:t>elastīgāku</a:t>
            </a:r>
            <a:r>
              <a:rPr lang="en-GB" sz="1200" dirty="0">
                <a:effectLst/>
                <a:latin typeface="TimesNewRomanPSMT"/>
              </a:rPr>
              <a:t> </a:t>
            </a:r>
            <a:r>
              <a:rPr lang="en-GB" sz="1200" dirty="0" err="1">
                <a:effectLst/>
                <a:latin typeface="TimesNewRomanPSMT"/>
              </a:rPr>
              <a:t>psiholoģiskās</a:t>
            </a:r>
            <a:r>
              <a:rPr lang="en-GB" sz="1200" dirty="0">
                <a:effectLst/>
                <a:latin typeface="TimesNewRomanPSMT"/>
              </a:rPr>
              <a:t> </a:t>
            </a:r>
            <a:r>
              <a:rPr lang="en-GB" sz="1200" dirty="0" err="1">
                <a:effectLst/>
                <a:latin typeface="TimesNewRomanPSMT"/>
              </a:rPr>
              <a:t>palīdzības</a:t>
            </a:r>
            <a:r>
              <a:rPr lang="en-GB" sz="1200" dirty="0">
                <a:effectLst/>
                <a:latin typeface="TimesNewRomanPSMT"/>
              </a:rPr>
              <a:t> </a:t>
            </a:r>
            <a:r>
              <a:rPr lang="en-GB" sz="1200" dirty="0" err="1">
                <a:effectLst/>
                <a:latin typeface="TimesNewRomanPSMT"/>
              </a:rPr>
              <a:t>saņemšanas</a:t>
            </a:r>
            <a:r>
              <a:rPr lang="en-GB" sz="1200" dirty="0">
                <a:effectLst/>
                <a:latin typeface="TimesNewRomanPSMT"/>
              </a:rPr>
              <a:t> </a:t>
            </a:r>
            <a:r>
              <a:rPr lang="en-GB" sz="1200" dirty="0" err="1">
                <a:effectLst/>
                <a:latin typeface="TimesNewRomanPSMT"/>
              </a:rPr>
              <a:t>veidu</a:t>
            </a:r>
            <a:r>
              <a:rPr lang="en-GB" sz="1200" dirty="0">
                <a:effectLst/>
                <a:latin typeface="TimesNewRomanPSMT"/>
              </a:rPr>
              <a:t>, </a:t>
            </a:r>
            <a:r>
              <a:rPr lang="en-GB" sz="1200" dirty="0" err="1">
                <a:effectLst/>
                <a:latin typeface="TimesNewRomanPSMT"/>
              </a:rPr>
              <a:t>izmantojot</a:t>
            </a:r>
            <a:r>
              <a:rPr lang="en-GB" sz="1200" dirty="0">
                <a:effectLst/>
                <a:latin typeface="TimesNewRomanPSMT"/>
              </a:rPr>
              <a:t> </a:t>
            </a:r>
            <a:r>
              <a:rPr lang="en-GB" sz="1200" dirty="0" err="1">
                <a:effectLst/>
                <a:latin typeface="TimesNewRomanPSMT"/>
              </a:rPr>
              <a:t>daudzveidīgas</a:t>
            </a:r>
            <a:r>
              <a:rPr lang="en-GB" sz="1200" dirty="0">
                <a:effectLst/>
                <a:latin typeface="TimesNewRomanPSMT"/>
              </a:rPr>
              <a:t> </a:t>
            </a:r>
            <a:r>
              <a:rPr lang="en-GB" sz="1200" dirty="0" err="1">
                <a:effectLst/>
                <a:latin typeface="TimesNewRomanPSMT"/>
              </a:rPr>
              <a:t>tehnoloģijas</a:t>
            </a:r>
            <a:r>
              <a:rPr lang="en-GB" sz="1200" dirty="0">
                <a:effectLst/>
                <a:latin typeface="TimesNewRomanPSMT"/>
              </a:rPr>
              <a:t> un </a:t>
            </a:r>
            <a:r>
              <a:rPr lang="en-GB" sz="1200" dirty="0" err="1">
                <a:effectLst/>
                <a:latin typeface="TimesNewRomanPSMT"/>
              </a:rPr>
              <a:t>līdz</a:t>
            </a:r>
            <a:r>
              <a:rPr lang="en-GB" sz="1200" dirty="0">
                <a:effectLst/>
                <a:latin typeface="TimesNewRomanPSMT"/>
              </a:rPr>
              <a:t> </a:t>
            </a:r>
            <a:r>
              <a:rPr lang="en-GB" sz="1200" dirty="0" err="1">
                <a:effectLst/>
                <a:latin typeface="TimesNewRomanPSMT"/>
              </a:rPr>
              <a:t>šim</a:t>
            </a:r>
            <a:r>
              <a:rPr lang="en-GB" sz="1200" dirty="0">
                <a:effectLst/>
                <a:latin typeface="TimesNewRomanPSMT"/>
              </a:rPr>
              <a:t> </a:t>
            </a:r>
            <a:r>
              <a:rPr lang="en-GB" sz="1200" dirty="0" err="1">
                <a:effectLst/>
                <a:latin typeface="TimesNewRomanPSMT"/>
              </a:rPr>
              <a:t>ir</a:t>
            </a:r>
            <a:r>
              <a:rPr lang="en-GB" sz="1200" dirty="0">
                <a:effectLst/>
                <a:latin typeface="TimesNewRomanPSMT"/>
              </a:rPr>
              <a:t> </a:t>
            </a:r>
            <a:r>
              <a:rPr lang="en-GB" sz="1200" dirty="0" err="1">
                <a:effectLst/>
                <a:latin typeface="TimesNewRomanPSMT"/>
              </a:rPr>
              <a:t>radītas</a:t>
            </a:r>
            <a:r>
              <a:rPr lang="en-GB" sz="1200" dirty="0">
                <a:effectLst/>
                <a:latin typeface="TimesNewRomanPSMT"/>
              </a:rPr>
              <a:t> </a:t>
            </a:r>
            <a:r>
              <a:rPr lang="en-GB" sz="1200" dirty="0" err="1">
                <a:effectLst/>
                <a:latin typeface="TimesNewRomanPSMT"/>
              </a:rPr>
              <a:t>gan</a:t>
            </a:r>
            <a:r>
              <a:rPr lang="en-GB" sz="1200" dirty="0">
                <a:effectLst/>
                <a:latin typeface="TimesNewRomanPSMT"/>
              </a:rPr>
              <a:t> </a:t>
            </a:r>
            <a:r>
              <a:rPr lang="en-GB" sz="1200" dirty="0" err="1">
                <a:effectLst/>
                <a:latin typeface="TimesNewRomanPSMT"/>
              </a:rPr>
              <a:t>tīmekli</a:t>
            </a:r>
            <a:r>
              <a:rPr lang="en-GB" sz="1200" dirty="0">
                <a:effectLst/>
                <a:latin typeface="TimesNewRomanPSMT"/>
              </a:rPr>
              <a:t>̄ </a:t>
            </a:r>
            <a:r>
              <a:rPr lang="en-GB" sz="1200" dirty="0" err="1">
                <a:effectLst/>
                <a:latin typeface="TimesNewRomanPSMT"/>
              </a:rPr>
              <a:t>balstītas</a:t>
            </a:r>
            <a:r>
              <a:rPr lang="en-GB" sz="1200" dirty="0">
                <a:effectLst/>
                <a:latin typeface="TimesNewRomanPSMT"/>
              </a:rPr>
              <a:t> </a:t>
            </a:r>
            <a:r>
              <a:rPr lang="en-GB" sz="1200" dirty="0" err="1">
                <a:effectLst/>
                <a:latin typeface="TimesNewRomanPSMT"/>
              </a:rPr>
              <a:t>intervences</a:t>
            </a:r>
            <a:r>
              <a:rPr lang="en-GB" sz="1200" dirty="0">
                <a:effectLst/>
                <a:latin typeface="TimesNewRomanPSMT"/>
              </a:rPr>
              <a:t> un </a:t>
            </a:r>
            <a:r>
              <a:rPr lang="en-GB" sz="1200" dirty="0" err="1">
                <a:effectLst/>
                <a:latin typeface="TimesNewRomanPSMT"/>
              </a:rPr>
              <a:t>mobilās</a:t>
            </a:r>
            <a:r>
              <a:rPr lang="en-GB" sz="1200" dirty="0">
                <a:effectLst/>
                <a:latin typeface="TimesNewRomanPSMT"/>
              </a:rPr>
              <a:t> </a:t>
            </a:r>
            <a:r>
              <a:rPr lang="en-GB" sz="1200" dirty="0" err="1">
                <a:effectLst/>
                <a:latin typeface="TimesNewRomanPSMT"/>
              </a:rPr>
              <a:t>lietotnes</a:t>
            </a:r>
            <a:r>
              <a:rPr lang="en-GB" sz="1200" dirty="0">
                <a:effectLst/>
                <a:latin typeface="TimesNewRomanPSMT"/>
              </a:rPr>
              <a:t> </a:t>
            </a:r>
            <a:r>
              <a:rPr lang="en-GB" sz="1200" dirty="0" err="1">
                <a:effectLst/>
                <a:latin typeface="TimesNewRomanPSMT"/>
              </a:rPr>
              <a:t>viedtālruņos</a:t>
            </a:r>
            <a:r>
              <a:rPr lang="en-GB" sz="1200" dirty="0">
                <a:effectLst/>
                <a:latin typeface="TimesNewRomanPSMT"/>
              </a:rPr>
              <a:t> </a:t>
            </a:r>
            <a:r>
              <a:rPr lang="en-GB" sz="1200" dirty="0" err="1">
                <a:effectLst/>
                <a:latin typeface="TimesNewRomanPSMT"/>
              </a:rPr>
              <a:t>vai</a:t>
            </a:r>
            <a:r>
              <a:rPr lang="en-GB" sz="1200" dirty="0">
                <a:effectLst/>
                <a:latin typeface="TimesNewRomanPSMT"/>
              </a:rPr>
              <a:t> </a:t>
            </a:r>
            <a:r>
              <a:rPr lang="en-GB" sz="1200" dirty="0" err="1">
                <a:effectLst/>
                <a:latin typeface="TimesNewRomanPSMT"/>
              </a:rPr>
              <a:t>valkājamās</a:t>
            </a:r>
            <a:r>
              <a:rPr lang="en-GB" sz="1200" dirty="0">
                <a:effectLst/>
                <a:latin typeface="TimesNewRomanPSMT"/>
              </a:rPr>
              <a:t> </a:t>
            </a:r>
            <a:r>
              <a:rPr lang="en-GB" sz="1200" dirty="0" err="1">
                <a:effectLst/>
                <a:latin typeface="TimesNewRomanPSMT"/>
              </a:rPr>
              <a:t>ierīcēs</a:t>
            </a:r>
            <a:r>
              <a:rPr lang="en-GB" sz="1200" dirty="0">
                <a:effectLst/>
                <a:latin typeface="TimesNewRomanPSMT"/>
              </a:rPr>
              <a:t>, </a:t>
            </a:r>
            <a:r>
              <a:rPr lang="en-GB" sz="1200" dirty="0" err="1">
                <a:effectLst/>
                <a:latin typeface="TimesNewRomanPSMT"/>
              </a:rPr>
              <a:t>gan</a:t>
            </a:r>
            <a:r>
              <a:rPr lang="en-GB" sz="1200" dirty="0">
                <a:effectLst/>
                <a:latin typeface="TimesNewRomanPSMT"/>
              </a:rPr>
              <a:t> </a:t>
            </a:r>
            <a:r>
              <a:rPr lang="en-GB" sz="1200" dirty="0" err="1">
                <a:effectLst/>
                <a:latin typeface="TimesNewRomanPSMT"/>
              </a:rPr>
              <a:t>ari</a:t>
            </a:r>
            <a:r>
              <a:rPr lang="en-GB" sz="1200" dirty="0">
                <a:effectLst/>
                <a:latin typeface="TimesNewRomanPSMT"/>
              </a:rPr>
              <a:t>̄ </a:t>
            </a:r>
            <a:r>
              <a:rPr lang="en-GB" sz="1200" dirty="0" err="1">
                <a:effectLst/>
                <a:latin typeface="TimesNewRomanPSMT"/>
              </a:rPr>
              <a:t>virtuālās</a:t>
            </a:r>
            <a:r>
              <a:rPr lang="en-GB" sz="1200" dirty="0">
                <a:effectLst/>
                <a:latin typeface="TimesNewRomanPSMT"/>
              </a:rPr>
              <a:t> </a:t>
            </a:r>
            <a:r>
              <a:rPr lang="en-GB" sz="1200" dirty="0" err="1">
                <a:effectLst/>
                <a:latin typeface="TimesNewRomanPSMT"/>
              </a:rPr>
              <a:t>realitātes</a:t>
            </a:r>
            <a:r>
              <a:rPr lang="en-GB" sz="1200" dirty="0">
                <a:effectLst/>
                <a:latin typeface="TimesNewRomanPSMT"/>
              </a:rPr>
              <a:t> </a:t>
            </a:r>
            <a:r>
              <a:rPr lang="en-GB" sz="1200" dirty="0" err="1">
                <a:effectLst/>
                <a:latin typeface="TimesNewRomanPSMT"/>
              </a:rPr>
              <a:t>metodes</a:t>
            </a:r>
            <a:r>
              <a:rPr lang="en-GB" sz="1200" dirty="0">
                <a:effectLst/>
                <a:latin typeface="TimesNewRomanPSMT"/>
              </a:rPr>
              <a:t> un </a:t>
            </a:r>
            <a:r>
              <a:rPr lang="en-GB" sz="1200" dirty="0" err="1">
                <a:effectLst/>
                <a:latin typeface="TimesNewRomanPSMT"/>
              </a:rPr>
              <a:t>patērētājiem</a:t>
            </a:r>
            <a:r>
              <a:rPr lang="en-GB" sz="1200" dirty="0">
                <a:effectLst/>
                <a:latin typeface="TimesNewRomanPSMT"/>
              </a:rPr>
              <a:t> </a:t>
            </a:r>
            <a:r>
              <a:rPr lang="en-GB" sz="1200" dirty="0" err="1">
                <a:effectLst/>
                <a:latin typeface="TimesNewRomanPSMT"/>
              </a:rPr>
              <a:t>pieejamas</a:t>
            </a:r>
            <a:r>
              <a:rPr lang="en-GB" sz="1200" dirty="0">
                <a:effectLst/>
                <a:latin typeface="TimesNewRomanPSMT"/>
              </a:rPr>
              <a:t> </a:t>
            </a:r>
            <a:r>
              <a:rPr lang="en-GB" sz="1200" dirty="0" err="1">
                <a:effectLst/>
                <a:latin typeface="TimesNewRomanPSMT"/>
              </a:rPr>
              <a:t>neirotehnoloģijas</a:t>
            </a:r>
            <a:r>
              <a:rPr lang="en-GB" sz="1200" dirty="0">
                <a:effectLst/>
                <a:latin typeface="TimesNewRomanPSM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NewRomanPSMT"/>
              </a:rPr>
              <a:t>Lai </a:t>
            </a:r>
            <a:r>
              <a:rPr lang="en-GB" sz="1200" dirty="0" err="1">
                <a:effectLst/>
                <a:latin typeface="TimesNewRomanPSMT"/>
              </a:rPr>
              <a:t>ari</a:t>
            </a:r>
            <a:r>
              <a:rPr lang="en-GB" sz="1200" dirty="0">
                <a:effectLst/>
                <a:latin typeface="TimesNewRomanPSMT"/>
              </a:rPr>
              <a:t>̄ </a:t>
            </a:r>
            <a:r>
              <a:rPr lang="en-GB" sz="1200" dirty="0" err="1">
                <a:effectLst/>
                <a:latin typeface="TimesNewRomanPSMT"/>
              </a:rPr>
              <a:t>viena</a:t>
            </a:r>
            <a:r>
              <a:rPr lang="en-GB" sz="1200" dirty="0">
                <a:effectLst/>
                <a:latin typeface="TimesNewRomanPSMT"/>
              </a:rPr>
              <a:t> no </a:t>
            </a:r>
            <a:r>
              <a:rPr lang="en-GB" sz="1200" dirty="0" err="1">
                <a:effectLst/>
                <a:latin typeface="TimesNewRomanPSMT"/>
              </a:rPr>
              <a:t>izplatītākajām</a:t>
            </a:r>
            <a:r>
              <a:rPr lang="en-GB" sz="1200" dirty="0">
                <a:effectLst/>
                <a:latin typeface="TimesNewRomanPSMT"/>
              </a:rPr>
              <a:t> </a:t>
            </a:r>
            <a:r>
              <a:rPr lang="en-GB" sz="1200" dirty="0" err="1">
                <a:effectLst/>
                <a:latin typeface="TimesNewRomanPSMT"/>
              </a:rPr>
              <a:t>metodēm</a:t>
            </a:r>
            <a:r>
              <a:rPr lang="en-GB" sz="1200" dirty="0">
                <a:effectLst/>
                <a:latin typeface="TimesNewRomanPSMT"/>
              </a:rPr>
              <a:t> </a:t>
            </a:r>
            <a:r>
              <a:rPr lang="en-GB" sz="1200" dirty="0" err="1">
                <a:effectLst/>
                <a:latin typeface="TimesNewRomanPSMT"/>
              </a:rPr>
              <a:t>psiholoģiskās</a:t>
            </a:r>
            <a:r>
              <a:rPr lang="en-GB" sz="1200" dirty="0">
                <a:effectLst/>
                <a:latin typeface="TimesNewRomanPSMT"/>
              </a:rPr>
              <a:t> </a:t>
            </a:r>
            <a:r>
              <a:rPr lang="en-GB" sz="1200" dirty="0" err="1">
                <a:effectLst/>
                <a:latin typeface="TimesNewRomanPSMT"/>
              </a:rPr>
              <a:t>labklājības</a:t>
            </a:r>
            <a:r>
              <a:rPr lang="en-GB" sz="1200" dirty="0">
                <a:effectLst/>
                <a:latin typeface="TimesNewRomanPSMT"/>
              </a:rPr>
              <a:t> </a:t>
            </a:r>
            <a:r>
              <a:rPr lang="en-GB" sz="1200" dirty="0" err="1">
                <a:effectLst/>
                <a:latin typeface="TimesNewRomanPSMT"/>
              </a:rPr>
              <a:t>mobilo</a:t>
            </a:r>
            <a:r>
              <a:rPr lang="en-GB" sz="1200" dirty="0">
                <a:effectLst/>
                <a:latin typeface="TimesNewRomanPSMT"/>
              </a:rPr>
              <a:t> </a:t>
            </a:r>
            <a:r>
              <a:rPr lang="en-GB" sz="1200" dirty="0" err="1">
                <a:effectLst/>
                <a:latin typeface="TimesNewRomanPSMT"/>
              </a:rPr>
              <a:t>lietotņu</a:t>
            </a:r>
            <a:r>
              <a:rPr lang="en-GB" sz="1200" dirty="0">
                <a:effectLst/>
                <a:latin typeface="TimesNewRomanPSMT"/>
              </a:rPr>
              <a:t> </a:t>
            </a:r>
            <a:r>
              <a:rPr lang="en-GB" sz="1200" dirty="0" err="1">
                <a:effectLst/>
                <a:latin typeface="TimesNewRomanPSMT"/>
              </a:rPr>
              <a:t>ietvaros</a:t>
            </a:r>
            <a:r>
              <a:rPr lang="en-GB" sz="1200" dirty="0">
                <a:effectLst/>
                <a:latin typeface="TimesNewRomanPSMT"/>
              </a:rPr>
              <a:t> </a:t>
            </a:r>
            <a:r>
              <a:rPr lang="en-GB" sz="1200" dirty="0" err="1">
                <a:effectLst/>
                <a:latin typeface="TimesNewRomanPSMT"/>
              </a:rPr>
              <a:t>ir</a:t>
            </a:r>
            <a:r>
              <a:rPr lang="en-GB" sz="1200" dirty="0">
                <a:effectLst/>
                <a:latin typeface="TimesNewRomanPSMT"/>
              </a:rPr>
              <a:t> </a:t>
            </a:r>
            <a:r>
              <a:rPr lang="en-GB" sz="1200" dirty="0" err="1">
                <a:effectLst/>
                <a:latin typeface="TimesNewRomanPSMT"/>
              </a:rPr>
              <a:t>garastāvokļa</a:t>
            </a:r>
            <a:r>
              <a:rPr lang="en-GB" sz="1200" dirty="0">
                <a:effectLst/>
                <a:latin typeface="TimesNewRomanPSMT"/>
              </a:rPr>
              <a:t> </a:t>
            </a:r>
            <a:r>
              <a:rPr lang="en-GB" sz="1200" dirty="0" err="1">
                <a:effectLst/>
                <a:latin typeface="TimesNewRomanPSMT"/>
              </a:rPr>
              <a:t>novērošana</a:t>
            </a:r>
            <a:r>
              <a:rPr lang="en-GB" sz="1200" dirty="0">
                <a:effectLst/>
                <a:latin typeface="TimesNewRomanPSMT"/>
              </a:rPr>
              <a:t> (</a:t>
            </a:r>
            <a:r>
              <a:rPr lang="en-GB" sz="1200" i="1" dirty="0">
                <a:effectLst/>
                <a:latin typeface="TimesNewRomanPS"/>
              </a:rPr>
              <a:t>mood</a:t>
            </a:r>
            <a:r>
              <a:rPr lang="en-GB" sz="1200" dirty="0">
                <a:effectLst/>
                <a:latin typeface="TimesNewRomanPSMT"/>
              </a:rPr>
              <a:t>-</a:t>
            </a:r>
            <a:r>
              <a:rPr lang="en-GB" sz="1200" i="1" dirty="0">
                <a:effectLst/>
                <a:latin typeface="TimesNewRomanPS"/>
              </a:rPr>
              <a:t>tracking</a:t>
            </a:r>
            <a:r>
              <a:rPr lang="en-GB" sz="1200" dirty="0">
                <a:effectLst/>
                <a:latin typeface="TimesNewRomanPSMT"/>
              </a:rPr>
              <a:t>), </a:t>
            </a:r>
            <a:r>
              <a:rPr lang="en-GB" sz="1200" dirty="0" err="1">
                <a:effectLst/>
                <a:latin typeface="TimesNewRomanPSMT"/>
              </a:rPr>
              <a:t>ir</a:t>
            </a:r>
            <a:r>
              <a:rPr lang="en-GB" sz="1200" dirty="0">
                <a:effectLst/>
                <a:latin typeface="TimesNewRomanPSMT"/>
              </a:rPr>
              <a:t> </a:t>
            </a:r>
            <a:r>
              <a:rPr lang="en-GB" sz="1200" dirty="0" err="1">
                <a:effectLst/>
                <a:latin typeface="TimesNewRomanPSMT"/>
              </a:rPr>
              <a:t>pieejami</a:t>
            </a:r>
            <a:r>
              <a:rPr lang="en-GB" sz="1200" dirty="0">
                <a:effectLst/>
                <a:latin typeface="TimesNewRomanPSMT"/>
              </a:rPr>
              <a:t> </a:t>
            </a:r>
            <a:r>
              <a:rPr lang="en-GB" sz="1200" dirty="0" err="1">
                <a:effectLst/>
                <a:latin typeface="TimesNewRomanPSMT"/>
              </a:rPr>
              <a:t>pavisam</a:t>
            </a:r>
            <a:r>
              <a:rPr lang="en-GB" sz="1200" dirty="0">
                <a:effectLst/>
                <a:latin typeface="TimesNewRomanPSMT"/>
              </a:rPr>
              <a:t> </a:t>
            </a:r>
            <a:r>
              <a:rPr lang="en-GB" sz="1200" dirty="0" err="1">
                <a:effectLst/>
                <a:latin typeface="TimesNewRomanPSMT"/>
              </a:rPr>
              <a:t>maz</a:t>
            </a:r>
            <a:r>
              <a:rPr lang="en-GB" sz="1200" dirty="0">
                <a:effectLst/>
                <a:latin typeface="TimesNewRomanPSMT"/>
              </a:rPr>
              <a:t> </a:t>
            </a:r>
            <a:r>
              <a:rPr lang="en-GB" sz="1200" dirty="0" err="1">
                <a:effectLst/>
                <a:latin typeface="TimesNewRomanPSMT"/>
              </a:rPr>
              <a:t>kvalitatīvi</a:t>
            </a:r>
            <a:r>
              <a:rPr lang="en-GB" sz="1200" dirty="0">
                <a:effectLst/>
                <a:latin typeface="TimesNewRomanPSMT"/>
              </a:rPr>
              <a:t> </a:t>
            </a:r>
            <a:r>
              <a:rPr lang="en-GB" sz="1200" dirty="0" err="1">
                <a:effectLst/>
                <a:latin typeface="TimesNewRomanPSMT"/>
              </a:rPr>
              <a:t>pētījumi</a:t>
            </a:r>
            <a:r>
              <a:rPr lang="en-GB" sz="1200" dirty="0">
                <a:effectLst/>
                <a:latin typeface="TimesNewRomanPSMT"/>
              </a:rPr>
              <a:t> par </a:t>
            </a:r>
            <a:r>
              <a:rPr lang="en-GB" sz="1200" dirty="0" err="1">
                <a:effectLst/>
                <a:latin typeface="TimesNewRomanPSMT"/>
              </a:rPr>
              <a:t>garastāvokļa</a:t>
            </a:r>
            <a:r>
              <a:rPr lang="en-GB" sz="1200" dirty="0">
                <a:effectLst/>
                <a:latin typeface="TimesNewRomanPSMT"/>
              </a:rPr>
              <a:t> </a:t>
            </a:r>
            <a:r>
              <a:rPr lang="en-GB" sz="1200" dirty="0" err="1">
                <a:effectLst/>
                <a:latin typeface="TimesNewRomanPSMT"/>
              </a:rPr>
              <a:t>novērošanas</a:t>
            </a:r>
            <a:r>
              <a:rPr lang="en-GB" sz="1200" dirty="0">
                <a:effectLst/>
                <a:latin typeface="TimesNewRomanPSMT"/>
              </a:rPr>
              <a:t> </a:t>
            </a:r>
            <a:r>
              <a:rPr lang="en-GB" sz="1200" dirty="0" err="1">
                <a:effectLst/>
                <a:latin typeface="TimesNewRomanPSMT"/>
              </a:rPr>
              <a:t>rīka</a:t>
            </a:r>
            <a:r>
              <a:rPr lang="en-GB" sz="1200" dirty="0">
                <a:effectLst/>
                <a:latin typeface="TimesNewRomanPSMT"/>
              </a:rPr>
              <a:t> </a:t>
            </a:r>
            <a:r>
              <a:rPr lang="en-GB" sz="1200" dirty="0" err="1">
                <a:effectLst/>
                <a:latin typeface="TimesNewRomanPSMT"/>
              </a:rPr>
              <a:t>ietekmi</a:t>
            </a:r>
            <a:r>
              <a:rPr lang="en-GB" sz="1200" dirty="0">
                <a:effectLst/>
                <a:latin typeface="TimesNewRomanPSMT"/>
              </a:rPr>
              <a:t> </a:t>
            </a:r>
            <a:r>
              <a:rPr lang="en-GB" sz="1200" dirty="0" err="1">
                <a:effectLst/>
                <a:latin typeface="TimesNewRomanPSMT"/>
              </a:rPr>
              <a:t>uz</a:t>
            </a:r>
            <a:r>
              <a:rPr lang="en-GB" sz="1200" dirty="0">
                <a:effectLst/>
                <a:latin typeface="TimesNewRomanPSMT"/>
              </a:rPr>
              <a:t> </a:t>
            </a:r>
            <a:r>
              <a:rPr lang="en-GB" sz="1200" dirty="0" err="1">
                <a:effectLst/>
                <a:latin typeface="TimesNewRomanPSMT"/>
              </a:rPr>
              <a:t>indivīdu</a:t>
            </a:r>
            <a:r>
              <a:rPr lang="en-GB" sz="1200" dirty="0">
                <a:effectLst/>
                <a:latin typeface="TimesNewRomanPSMT"/>
              </a:rPr>
              <a:t> </a:t>
            </a:r>
            <a:r>
              <a:rPr lang="en-GB" sz="1200" dirty="0" err="1">
                <a:effectLst/>
                <a:latin typeface="TimesNewRomanPSMT"/>
              </a:rPr>
              <a:t>psiholoģisko</a:t>
            </a:r>
            <a:r>
              <a:rPr lang="en-GB" sz="1200" dirty="0">
                <a:effectLst/>
                <a:latin typeface="TimesNewRomanPSMT"/>
              </a:rPr>
              <a:t> </a:t>
            </a:r>
            <a:r>
              <a:rPr lang="en-GB" sz="1200" dirty="0" err="1">
                <a:effectLst/>
                <a:latin typeface="TimesNewRomanPSMT"/>
              </a:rPr>
              <a:t>labklājību</a:t>
            </a:r>
            <a:r>
              <a:rPr lang="en-GB" sz="1200" dirty="0">
                <a:effectLst/>
                <a:latin typeface="TimesNewRomanPSMT"/>
              </a:rPr>
              <a:t> un ER </a:t>
            </a:r>
            <a:r>
              <a:rPr lang="en-GB" sz="1200" dirty="0" err="1">
                <a:effectLst/>
                <a:latin typeface="TimesNewRomanPSMT"/>
              </a:rPr>
              <a:t>prasmju</a:t>
            </a:r>
            <a:r>
              <a:rPr lang="en-GB" sz="1200" dirty="0">
                <a:effectLst/>
                <a:latin typeface="TimesNewRomanPSMT"/>
              </a:rPr>
              <a:t> </a:t>
            </a:r>
            <a:r>
              <a:rPr lang="en-GB" sz="1200" dirty="0" err="1">
                <a:effectLst/>
                <a:latin typeface="TimesNewRomanPSMT"/>
              </a:rPr>
              <a:t>rādītājiem</a:t>
            </a:r>
            <a:r>
              <a:rPr lang="en-GB" sz="1200" dirty="0">
                <a:effectLst/>
                <a:latin typeface="TimesNewRomanPSM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lv-LV" dirty="0"/>
          </a:p>
        </p:txBody>
      </p:sp>
      <p:sp>
        <p:nvSpPr>
          <p:cNvPr id="4" name="Slide Number Placeholder 3"/>
          <p:cNvSpPr>
            <a:spLocks noGrp="1"/>
          </p:cNvSpPr>
          <p:nvPr>
            <p:ph type="sldNum" sz="quarter" idx="5"/>
          </p:nvPr>
        </p:nvSpPr>
        <p:spPr/>
        <p:txBody>
          <a:bodyPr/>
          <a:lstStyle/>
          <a:p>
            <a:fld id="{A825E690-6AB8-7442-8A2A-9043D733629B}" type="slidenum">
              <a:rPr lang="lv-LV" smtClean="0"/>
              <a:t>3</a:t>
            </a:fld>
            <a:endParaRPr lang="lv-LV"/>
          </a:p>
        </p:txBody>
      </p:sp>
    </p:spTree>
    <p:extLst>
      <p:ext uri="{BB962C8B-B14F-4D97-AF65-F5344CB8AC3E}">
        <p14:creationId xmlns:p14="http://schemas.microsoft.com/office/powerpoint/2010/main" val="416627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Dizaina autors ir jaunais mākslinieks Ričards Znutiņš-</a:t>
            </a:r>
            <a:r>
              <a:rPr lang="lv-LV" dirty="0" err="1"/>
              <a:t>Znutāns</a:t>
            </a:r>
            <a:r>
              <a:rPr lang="lv-LV" dirty="0"/>
              <a:t> un tas jau ir saņēmis starptautisku atzinību.</a:t>
            </a:r>
          </a:p>
        </p:txBody>
      </p:sp>
      <p:sp>
        <p:nvSpPr>
          <p:cNvPr id="4" name="Slide Number Placeholder 3"/>
          <p:cNvSpPr>
            <a:spLocks noGrp="1"/>
          </p:cNvSpPr>
          <p:nvPr>
            <p:ph type="sldNum" sz="quarter" idx="5"/>
          </p:nvPr>
        </p:nvSpPr>
        <p:spPr/>
        <p:txBody>
          <a:bodyPr/>
          <a:lstStyle/>
          <a:p>
            <a:fld id="{A825E690-6AB8-7442-8A2A-9043D733629B}" type="slidenum">
              <a:rPr lang="lv-LV" smtClean="0"/>
              <a:t>4</a:t>
            </a:fld>
            <a:endParaRPr lang="lv-LV"/>
          </a:p>
        </p:txBody>
      </p:sp>
    </p:spTree>
    <p:extLst>
      <p:ext uri="{BB962C8B-B14F-4D97-AF65-F5344CB8AC3E}">
        <p14:creationId xmlns:p14="http://schemas.microsoft.com/office/powerpoint/2010/main" val="2046409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C948A87-157F-FE45-88F4-40672549AF9C}" type="slidenum">
              <a:rPr lang="en-LV" smtClean="0"/>
              <a:t>5</a:t>
            </a:fld>
            <a:endParaRPr lang="en-LV"/>
          </a:p>
        </p:txBody>
      </p:sp>
    </p:spTree>
    <p:extLst>
      <p:ext uri="{BB962C8B-B14F-4D97-AF65-F5344CB8AC3E}">
        <p14:creationId xmlns:p14="http://schemas.microsoft.com/office/powerpoint/2010/main" val="421442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dirty="0">
                <a:effectLst/>
                <a:latin typeface="Times New Roman" panose="02020603050405020304" pitchFamily="18" charset="0"/>
                <a:ea typeface="Times New Roman" panose="02020603050405020304" pitchFamily="18" charset="0"/>
              </a:rPr>
              <a:t>Šīs prasmes atbild par emocionālā uzbudinājuma saglabāšanu un pastiprināšanu, nomākšanu vai apspiešanu</a:t>
            </a:r>
            <a:r>
              <a:rPr lang="en-LV" sz="1800" dirty="0">
                <a:effectLst/>
                <a:latin typeface="Times New Roman" panose="02020603050405020304" pitchFamily="18" charset="0"/>
                <a:ea typeface="Times New Roman" panose="02020603050405020304" pitchFamily="18" charset="0"/>
              </a:rPr>
              <a:t> un </a:t>
            </a:r>
            <a:r>
              <a:rPr lang="lv-LV" sz="1800" dirty="0">
                <a:effectLst/>
                <a:latin typeface="Times New Roman" panose="02020603050405020304" pitchFamily="18" charset="0"/>
                <a:ea typeface="Times New Roman" panose="02020603050405020304" pitchFamily="18" charset="0"/>
              </a:rPr>
              <a:t>ietekmē tieši emociju intensīvās un īslaicīgās īpašības, piemēram, intensitāti, noturību, iniciācijas ātrumu, emociju amplitūdu. Ir pierādīts, ka adaptīvu emociju regulācijas prasmju izmantošana paaugstina cilvēku psiholoģisko un emocionālo labklājību, kā arī samazina depresijas, trauksmes un stresa apmēru (</a:t>
            </a:r>
            <a:r>
              <a:rPr lang="lv-LV" sz="1800" i="1" dirty="0" err="1">
                <a:effectLst/>
                <a:latin typeface="Times New Roman" panose="02020603050405020304" pitchFamily="18" charset="0"/>
                <a:ea typeface="Times New Roman" panose="02020603050405020304" pitchFamily="18" charset="0"/>
              </a:rPr>
              <a:t>Renati</a:t>
            </a:r>
            <a:r>
              <a:rPr lang="lv-LV" sz="1800" i="1" dirty="0">
                <a:effectLst/>
                <a:latin typeface="Times New Roman" panose="02020603050405020304" pitchFamily="18" charset="0"/>
                <a:ea typeface="Times New Roman" panose="02020603050405020304" pitchFamily="18" charset="0"/>
              </a:rPr>
              <a:t> </a:t>
            </a:r>
            <a:r>
              <a:rPr lang="lv-LV" sz="1800" i="1" dirty="0" err="1">
                <a:effectLst/>
                <a:latin typeface="Times New Roman" panose="02020603050405020304" pitchFamily="18" charset="0"/>
                <a:ea typeface="Times New Roman" panose="02020603050405020304" pitchFamily="18" charset="0"/>
              </a:rPr>
              <a:t>et</a:t>
            </a:r>
            <a:r>
              <a:rPr lang="lv-LV" sz="1800" i="1" dirty="0">
                <a:effectLst/>
                <a:latin typeface="Times New Roman" panose="02020603050405020304" pitchFamily="18" charset="0"/>
                <a:ea typeface="Times New Roman" panose="02020603050405020304" pitchFamily="18" charset="0"/>
              </a:rPr>
              <a:t> </a:t>
            </a:r>
            <a:r>
              <a:rPr lang="lv-LV" sz="1800" i="1" dirty="0" err="1">
                <a:effectLst/>
                <a:latin typeface="Times New Roman" panose="02020603050405020304" pitchFamily="18" charset="0"/>
                <a:ea typeface="Times New Roman" panose="02020603050405020304" pitchFamily="18" charset="0"/>
              </a:rPr>
              <a:t>al</a:t>
            </a:r>
            <a:r>
              <a:rPr lang="lv-LV" sz="1800" i="1" dirty="0">
                <a:effectLst/>
                <a:latin typeface="Times New Roman" panose="02020603050405020304" pitchFamily="18" charset="0"/>
                <a:ea typeface="Times New Roman" panose="02020603050405020304" pitchFamily="18" charset="0"/>
              </a:rPr>
              <a:t>.</a:t>
            </a:r>
            <a:r>
              <a:rPr lang="lv-LV" sz="1800" dirty="0">
                <a:effectLst/>
                <a:latin typeface="Times New Roman" panose="02020603050405020304" pitchFamily="18" charset="0"/>
                <a:ea typeface="Times New Roman" panose="02020603050405020304" pitchFamily="18" charset="0"/>
              </a:rPr>
              <a:t>, 2023), tādēļ ir nozīmīgi attīstīt šīs prasmes.</a:t>
            </a:r>
            <a:endParaRPr lang="en-LV" sz="1800" dirty="0">
              <a:effectLst/>
              <a:latin typeface="Times New Roman" panose="02020603050405020304" pitchFamily="18" charset="0"/>
              <a:ea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A825E690-6AB8-7442-8A2A-9043D733629B}" type="slidenum">
              <a:rPr lang="lv-LV" smtClean="0"/>
              <a:t>6</a:t>
            </a:fld>
            <a:endParaRPr lang="lv-LV"/>
          </a:p>
        </p:txBody>
      </p:sp>
    </p:spTree>
    <p:extLst>
      <p:ext uri="{BB962C8B-B14F-4D97-AF65-F5344CB8AC3E}">
        <p14:creationId xmlns:p14="http://schemas.microsoft.com/office/powerpoint/2010/main" val="348488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825E690-6AB8-7442-8A2A-9043D733629B}" type="slidenum">
              <a:rPr lang="lv-LV" smtClean="0"/>
              <a:t>7</a:t>
            </a:fld>
            <a:endParaRPr lang="lv-LV"/>
          </a:p>
        </p:txBody>
      </p:sp>
    </p:spTree>
    <p:extLst>
      <p:ext uri="{BB962C8B-B14F-4D97-AF65-F5344CB8AC3E}">
        <p14:creationId xmlns:p14="http://schemas.microsoft.com/office/powerpoint/2010/main" val="224397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825E690-6AB8-7442-8A2A-9043D733629B}" type="slidenum">
              <a:rPr lang="lv-LV" smtClean="0"/>
              <a:t>8</a:t>
            </a:fld>
            <a:endParaRPr lang="lv-LV"/>
          </a:p>
        </p:txBody>
      </p:sp>
    </p:spTree>
    <p:extLst>
      <p:ext uri="{BB962C8B-B14F-4D97-AF65-F5344CB8AC3E}">
        <p14:creationId xmlns:p14="http://schemas.microsoft.com/office/powerpoint/2010/main" val="133069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Gan pirms, gan arī pēc intervences dalībniekiem tika jautāts, vai pēdējā mēneša laikā ir saņemta kāda veida psiholoģiska rakstura vai psihiatra palīdzību, kā arī vai pēdējā mēneša laikā dalībnieks izmantojis kādu citu pašpalīdzības mobilo lietotni bez EMORI. </a:t>
            </a:r>
          </a:p>
          <a:p>
            <a:endParaRPr lang="lv-LV" dirty="0"/>
          </a:p>
          <a:p>
            <a:r>
              <a:rPr lang="lv-LV" dirty="0"/>
              <a:t>Šeit var redzēt, ka eksperimentālajā grupā gandrīz 30% dalībnieku ir saņēmuši psiholoģisku vai psihiatrisku palīdzību pēdējā mēneša laikā pirms pētījuma sākšanās un pētījuma laikā. 11,5% dalībnieku pirms pētījuma sākšanās un 13,1% dalībnieku pētījuma laikā regulāri izmanto kādu pašpalīdzības lietotni.</a:t>
            </a:r>
          </a:p>
          <a:p>
            <a:endParaRPr lang="lv-LV" dirty="0"/>
          </a:p>
          <a:p>
            <a:r>
              <a:rPr lang="lv-LV" dirty="0"/>
              <a:t>Savukārt kontrolgrupā psiholoģisku palīdzību saņem 14,3% un 17,1% dalībnieku attiecīgi pirms pētījuma sākšanās un pētījuma laikā. Turklāt pašpalīdzības mobilās lietotnes regulāri izmanto 5,7%.</a:t>
            </a:r>
          </a:p>
        </p:txBody>
      </p:sp>
      <p:sp>
        <p:nvSpPr>
          <p:cNvPr id="4" name="Slide Number Placeholder 3"/>
          <p:cNvSpPr>
            <a:spLocks noGrp="1"/>
          </p:cNvSpPr>
          <p:nvPr>
            <p:ph type="sldNum" sz="quarter" idx="5"/>
          </p:nvPr>
        </p:nvSpPr>
        <p:spPr/>
        <p:txBody>
          <a:bodyPr/>
          <a:lstStyle/>
          <a:p>
            <a:fld id="{A825E690-6AB8-7442-8A2A-9043D733629B}" type="slidenum">
              <a:rPr lang="lv-LV" smtClean="0"/>
              <a:t>9</a:t>
            </a:fld>
            <a:endParaRPr lang="lv-LV"/>
          </a:p>
        </p:txBody>
      </p:sp>
    </p:spTree>
    <p:extLst>
      <p:ext uri="{BB962C8B-B14F-4D97-AF65-F5344CB8AC3E}">
        <p14:creationId xmlns:p14="http://schemas.microsoft.com/office/powerpoint/2010/main" val="18791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784" y="1411288"/>
            <a:ext cx="10363200" cy="455612"/>
          </a:xfrm>
        </p:spPr>
        <p:txBody>
          <a:bodyPr anchor="t" anchorCtr="0">
            <a:normAutofit/>
          </a:bodyPr>
          <a:lstStyle>
            <a:lvl1pPr algn="l">
              <a:defRPr sz="2800"/>
            </a:lvl1pPr>
          </a:lstStyle>
          <a:p>
            <a:r>
              <a:rPr lang="en-GB"/>
              <a:t>Click to edit Master title style</a:t>
            </a:r>
            <a:endParaRPr lang="en-US" dirty="0"/>
          </a:p>
        </p:txBody>
      </p:sp>
      <p:sp>
        <p:nvSpPr>
          <p:cNvPr id="4" name="Date Placeholder 3"/>
          <p:cNvSpPr>
            <a:spLocks noGrp="1"/>
          </p:cNvSpPr>
          <p:nvPr>
            <p:ph type="dt" sz="half" idx="10"/>
          </p:nvPr>
        </p:nvSpPr>
        <p:spPr/>
        <p:txBody>
          <a:bodyPr/>
          <a:lstStyle/>
          <a:p>
            <a:fld id="{4F082B36-C296-4D5B-99C2-CD1097B99F1C}" type="datetimeFigureOut">
              <a:rPr lang="lv-LV" smtClean="0"/>
              <a:t>12.04.23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7C63D82-7728-4029-8B0A-0AF4D13E9620}" type="slidenum">
              <a:rPr lang="lv-LV" smtClean="0"/>
              <a:t>‹#›</a:t>
            </a:fld>
            <a:endParaRPr lang="lv-LV"/>
          </a:p>
        </p:txBody>
      </p:sp>
      <p:sp>
        <p:nvSpPr>
          <p:cNvPr id="7" name="Text Placeholder 2"/>
          <p:cNvSpPr>
            <a:spLocks noGrp="1"/>
          </p:cNvSpPr>
          <p:nvPr>
            <p:ph type="body" idx="1" hasCustomPrompt="1"/>
          </p:nvPr>
        </p:nvSpPr>
        <p:spPr>
          <a:xfrm>
            <a:off x="1102785" y="5373688"/>
            <a:ext cx="4754033" cy="803274"/>
          </a:xfrm>
          <a:prstGeom prst="rect">
            <a:avLst/>
          </a:prstGeom>
        </p:spPr>
        <p:txBody>
          <a:bodyPr vert="horz" lIns="0" tIns="0" rIns="0" bIns="0" rtlCol="0">
            <a:normAutofit/>
          </a:bodyPr>
          <a:lstStyle>
            <a:lvl1pPr>
              <a:defRPr/>
            </a:lvl1pPr>
          </a:lstStyle>
          <a:p>
            <a:pPr lvl="0"/>
            <a:r>
              <a:rPr lang="lv-LV" dirty="0"/>
              <a:t>Autors</a:t>
            </a:r>
          </a:p>
          <a:p>
            <a:pPr lvl="0"/>
            <a:r>
              <a:rPr lang="lv-LV" dirty="0"/>
              <a:t>Datums</a:t>
            </a:r>
          </a:p>
          <a:p>
            <a:pPr lvl="0"/>
            <a:r>
              <a:rPr lang="lv-LV" dirty="0"/>
              <a:t>Vieta</a:t>
            </a:r>
            <a:endParaRPr lang="en-US" dirty="0"/>
          </a:p>
        </p:txBody>
      </p:sp>
    </p:spTree>
    <p:extLst>
      <p:ext uri="{BB962C8B-B14F-4D97-AF65-F5344CB8AC3E}">
        <p14:creationId xmlns:p14="http://schemas.microsoft.com/office/powerpoint/2010/main" val="111628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5" userDrawn="1">
          <p15:clr>
            <a:srgbClr val="FBAE40"/>
          </p15:clr>
        </p15:guide>
        <p15:guide id="2" pos="3840" userDrawn="1">
          <p15:clr>
            <a:srgbClr val="FBAE40"/>
          </p15:clr>
        </p15:guide>
        <p15:guide id="3" pos="3973" userDrawn="1">
          <p15:clr>
            <a:srgbClr val="FBAE40"/>
          </p15:clr>
        </p15:guide>
        <p15:guide id="4" pos="3689" userDrawn="1">
          <p15:clr>
            <a:srgbClr val="FBAE40"/>
          </p15:clr>
        </p15:guide>
        <p15:guide id="5" pos="7045" userDrawn="1">
          <p15:clr>
            <a:srgbClr val="FBAE40"/>
          </p15:clr>
        </p15:guide>
        <p15:guide id="6" orient="horz" pos="2160" userDrawn="1">
          <p15:clr>
            <a:srgbClr val="FBAE40"/>
          </p15:clr>
        </p15:guide>
        <p15:guide id="7" orient="horz" pos="459" userDrawn="1">
          <p15:clr>
            <a:srgbClr val="FBAE40"/>
          </p15:clr>
        </p15:guide>
        <p15:guide id="8" orient="horz" pos="22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6217" y="728664"/>
            <a:ext cx="10079567" cy="936625"/>
          </a:xfrm>
        </p:spPr>
        <p:txBody>
          <a:bodyPr anchor="t" anchorCtr="0">
            <a:normAutofit/>
          </a:bodyPr>
          <a:lstStyle>
            <a:lvl1pPr algn="l">
              <a:defRPr sz="2800"/>
            </a:lvl1pPr>
          </a:lstStyle>
          <a:p>
            <a:r>
              <a:rPr lang="en-US" dirty="0"/>
              <a:t>Click to edit Master title style</a:t>
            </a:r>
            <a:endParaRPr lang="lv-LV" dirty="0"/>
          </a:p>
        </p:txBody>
      </p:sp>
      <p:sp>
        <p:nvSpPr>
          <p:cNvPr id="3" name="Subtitle 2"/>
          <p:cNvSpPr>
            <a:spLocks noGrp="1"/>
          </p:cNvSpPr>
          <p:nvPr>
            <p:ph type="subTitle" idx="1" hasCustomPrompt="1"/>
          </p:nvPr>
        </p:nvSpPr>
        <p:spPr>
          <a:xfrm>
            <a:off x="1056216" y="1665288"/>
            <a:ext cx="9144000" cy="1655762"/>
          </a:xfrm>
        </p:spPr>
        <p:txBody>
          <a:bodyPr>
            <a:normAutofit/>
          </a:bodyPr>
          <a:lstStyle>
            <a:lvl1pPr marL="0" indent="0" algn="l">
              <a:buNone/>
              <a:defRPr sz="16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Pamatteksts</a:t>
            </a:r>
          </a:p>
        </p:txBody>
      </p:sp>
      <p:sp>
        <p:nvSpPr>
          <p:cNvPr id="4" name="Date Placeholder 3"/>
          <p:cNvSpPr>
            <a:spLocks noGrp="1"/>
          </p:cNvSpPr>
          <p:nvPr>
            <p:ph type="dt" sz="half" idx="10"/>
          </p:nvPr>
        </p:nvSpPr>
        <p:spPr/>
        <p:txBody>
          <a:bodyPr/>
          <a:lstStyle/>
          <a:p>
            <a:fld id="{96FE9CD5-6B41-4DD5-AB12-F8EA993B035F}" type="datetimeFigureOut">
              <a:rPr lang="lv-LV" smtClean="0"/>
              <a:t>12.04.23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288176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Date Placeholder 2"/>
          <p:cNvSpPr>
            <a:spLocks noGrp="1"/>
          </p:cNvSpPr>
          <p:nvPr>
            <p:ph type="dt" sz="half" idx="10"/>
          </p:nvPr>
        </p:nvSpPr>
        <p:spPr/>
        <p:txBody>
          <a:bodyPr/>
          <a:lstStyle/>
          <a:p>
            <a:fld id="{96FE9CD5-6B41-4DD5-AB12-F8EA993B035F}" type="datetimeFigureOut">
              <a:rPr lang="lv-LV" smtClean="0"/>
              <a:t>12.04.23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F02EE6E-907A-4357-B7F8-828D07D0179D}" type="slidenum">
              <a:rPr lang="lv-LV" smtClean="0"/>
              <a:t>‹#›</a:t>
            </a:fld>
            <a:endParaRPr lang="lv-LV"/>
          </a:p>
        </p:txBody>
      </p:sp>
      <p:sp>
        <p:nvSpPr>
          <p:cNvPr id="7" name="Text Placeholder 6"/>
          <p:cNvSpPr>
            <a:spLocks noGrp="1"/>
          </p:cNvSpPr>
          <p:nvPr>
            <p:ph type="body" sz="quarter" idx="13"/>
          </p:nvPr>
        </p:nvSpPr>
        <p:spPr>
          <a:xfrm>
            <a:off x="1037168" y="1665289"/>
            <a:ext cx="10098617" cy="1411287"/>
          </a:xfrm>
        </p:spPr>
        <p:txBody>
          <a:bodyPr/>
          <a:lstStyle>
            <a:lvl1pPr>
              <a:defRPr>
                <a:latin typeface="Arial" panose="020B0604020202020204" pitchFamily="34" charset="0"/>
                <a:cs typeface="Arial" panose="020B0604020202020204" pitchFamily="34" charset="0"/>
              </a:defRPr>
            </a:lvl1pPr>
            <a:lvl2pPr marL="0" marR="0" indent="0" algn="l" defTabSz="914400" rtl="0" eaLnBrk="1" fontAlgn="auto" latinLnBrk="0" hangingPunct="1">
              <a:lnSpc>
                <a:spcPct val="90000"/>
              </a:lnSpc>
              <a:spcBef>
                <a:spcPts val="500"/>
              </a:spcBef>
              <a:spcAft>
                <a:spcPts val="0"/>
              </a:spcAft>
              <a:buClr>
                <a:srgbClr val="8E001C"/>
              </a:buClr>
              <a:buSzPct val="80000"/>
              <a:buFontTx/>
              <a:buNone/>
              <a:tabLst/>
              <a:defRPr/>
            </a:lvl2pPr>
          </a:lstStyle>
          <a:p>
            <a:pPr lvl="0"/>
            <a:r>
              <a:rPr lang="en-US" dirty="0"/>
              <a:t>Edit Master text styles</a:t>
            </a:r>
          </a:p>
          <a:p>
            <a:pPr marL="0" marR="0" lvl="1" indent="0" algn="l" defTabSz="914400" rtl="0" eaLnBrk="1" fontAlgn="auto" latinLnBrk="0" hangingPunct="1">
              <a:lnSpc>
                <a:spcPct val="90000"/>
              </a:lnSpc>
              <a:spcBef>
                <a:spcPts val="500"/>
              </a:spcBef>
              <a:spcAft>
                <a:spcPts val="0"/>
              </a:spcAft>
              <a:buClr>
                <a:srgbClr val="8E001C"/>
              </a:buClr>
              <a:buSzPct val="80000"/>
              <a:buFontTx/>
              <a:buNone/>
              <a:tabLst/>
              <a:defRPr/>
            </a:pPr>
            <a:r>
              <a:rPr lang="lv-LV" dirty="0"/>
              <a:t>Pamatteksts </a:t>
            </a:r>
            <a:r>
              <a:rPr lang="lv-LV" dirty="0" err="1"/>
              <a:t>Pamatteksts</a:t>
            </a:r>
            <a:r>
              <a:rPr lang="lv-LV" dirty="0"/>
              <a:t> </a:t>
            </a:r>
            <a:r>
              <a:rPr lang="lv-LV" dirty="0" err="1"/>
              <a:t>Pamatteksts</a:t>
            </a:r>
            <a:endParaRPr lang="en-US" dirty="0"/>
          </a:p>
          <a:p>
            <a:pPr marL="0" marR="0" lvl="1" indent="0" algn="l" defTabSz="914400" rtl="0" eaLnBrk="1" fontAlgn="auto" latinLnBrk="0" hangingPunct="1">
              <a:lnSpc>
                <a:spcPct val="90000"/>
              </a:lnSpc>
              <a:spcBef>
                <a:spcPts val="500"/>
              </a:spcBef>
              <a:spcAft>
                <a:spcPts val="0"/>
              </a:spcAft>
              <a:buClr>
                <a:srgbClr val="8E001C"/>
              </a:buClr>
              <a:buSzPct val="80000"/>
              <a:buFontTx/>
              <a:buNone/>
              <a:tabLst/>
              <a:defRPr/>
            </a:pPr>
            <a:r>
              <a:rPr lang="lv-LV" dirty="0"/>
              <a:t>Pamatteksts </a:t>
            </a:r>
            <a:r>
              <a:rPr lang="lv-LV" dirty="0" err="1"/>
              <a:t>Pamatteksts</a:t>
            </a:r>
            <a:endParaRPr lang="en-US" dirty="0"/>
          </a:p>
          <a:p>
            <a:pPr marL="0" marR="0" lvl="1" indent="0" algn="l" defTabSz="914400" rtl="0" eaLnBrk="1" fontAlgn="auto" latinLnBrk="0" hangingPunct="1">
              <a:lnSpc>
                <a:spcPct val="90000"/>
              </a:lnSpc>
              <a:spcBef>
                <a:spcPts val="500"/>
              </a:spcBef>
              <a:spcAft>
                <a:spcPts val="0"/>
              </a:spcAft>
              <a:buClr>
                <a:srgbClr val="8E001C"/>
              </a:buClr>
              <a:buSzPct val="80000"/>
              <a:buFontTx/>
              <a:buNone/>
              <a:tabLst/>
              <a:defRPr/>
            </a:pPr>
            <a:r>
              <a:rPr lang="lv-LV" dirty="0"/>
              <a:t>Pamatteksts</a:t>
            </a:r>
            <a:endParaRPr lang="en-US" dirty="0"/>
          </a:p>
          <a:p>
            <a:pPr lvl="1"/>
            <a:endParaRPr lang="en-US" dirty="0"/>
          </a:p>
        </p:txBody>
      </p:sp>
      <p:sp>
        <p:nvSpPr>
          <p:cNvPr id="9" name="Text Placeholder 8"/>
          <p:cNvSpPr>
            <a:spLocks noGrp="1"/>
          </p:cNvSpPr>
          <p:nvPr>
            <p:ph type="body" sz="quarter" idx="14"/>
          </p:nvPr>
        </p:nvSpPr>
        <p:spPr>
          <a:xfrm>
            <a:off x="1037168" y="3429000"/>
            <a:ext cx="10098617" cy="2160588"/>
          </a:xfrm>
        </p:spPr>
        <p:txBody>
          <a:bodyPr/>
          <a:lstStyle>
            <a:lvl1pPr>
              <a:defRPr sz="1800">
                <a:latin typeface="Arial" panose="020B0604020202020204" pitchFamily="34" charset="0"/>
                <a:cs typeface="Arial" panose="020B0604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Tree>
    <p:extLst>
      <p:ext uri="{BB962C8B-B14F-4D97-AF65-F5344CB8AC3E}">
        <p14:creationId xmlns:p14="http://schemas.microsoft.com/office/powerpoint/2010/main" val="104235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Content Placeholder 2"/>
          <p:cNvSpPr>
            <a:spLocks noGrp="1"/>
          </p:cNvSpPr>
          <p:nvPr>
            <p:ph idx="1"/>
          </p:nvPr>
        </p:nvSpPr>
        <p:spPr>
          <a:xfrm>
            <a:off x="1049867" y="1673275"/>
            <a:ext cx="10515600" cy="4351338"/>
          </a:xfr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10"/>
          </p:nvPr>
        </p:nvSpPr>
        <p:spPr/>
        <p:txBody>
          <a:bodyPr/>
          <a:lstStyle/>
          <a:p>
            <a:fld id="{96FE9CD5-6B41-4DD5-AB12-F8EA993B035F}" type="datetimeFigureOut">
              <a:rPr lang="lv-LV" smtClean="0"/>
              <a:t>12.04.23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337403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Content Placeholder 2"/>
          <p:cNvSpPr>
            <a:spLocks noGrp="1"/>
          </p:cNvSpPr>
          <p:nvPr>
            <p:ph sz="half" idx="1"/>
          </p:nvPr>
        </p:nvSpPr>
        <p:spPr>
          <a:xfrm>
            <a:off x="1054101" y="1673225"/>
            <a:ext cx="4790017" cy="4351338"/>
          </a:xfr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p:cNvSpPr>
            <a:spLocks noGrp="1"/>
          </p:cNvSpPr>
          <p:nvPr>
            <p:ph sz="half" idx="2"/>
          </p:nvPr>
        </p:nvSpPr>
        <p:spPr>
          <a:xfrm>
            <a:off x="6337301" y="1673225"/>
            <a:ext cx="4798484" cy="4351338"/>
          </a:xfr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Date Placeholder 4"/>
          <p:cNvSpPr>
            <a:spLocks noGrp="1"/>
          </p:cNvSpPr>
          <p:nvPr>
            <p:ph type="dt" sz="half" idx="10"/>
          </p:nvPr>
        </p:nvSpPr>
        <p:spPr/>
        <p:txBody>
          <a:bodyPr/>
          <a:lstStyle/>
          <a:p>
            <a:fld id="{96FE9CD5-6B41-4DD5-AB12-F8EA993B035F}" type="datetimeFigureOut">
              <a:rPr lang="lv-LV" smtClean="0"/>
              <a:t>12.04.23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144662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6216" y="728663"/>
            <a:ext cx="10079568" cy="936625"/>
          </a:xfrm>
        </p:spPr>
        <p:txBody>
          <a:bodyPr anchor="t" anchorCtr="0">
            <a:normAutofit/>
          </a:bodyPr>
          <a:lstStyle>
            <a:lvl1pPr>
              <a:defRPr sz="2600"/>
            </a:lvl1pPr>
          </a:lstStyle>
          <a:p>
            <a:r>
              <a:rPr lang="en-US" dirty="0"/>
              <a:t>Click to edit Master title style</a:t>
            </a:r>
            <a:endParaRPr lang="lv-LV" dirty="0"/>
          </a:p>
        </p:txBody>
      </p:sp>
      <p:sp>
        <p:nvSpPr>
          <p:cNvPr id="3" name="Picture Placeholder 2"/>
          <p:cNvSpPr>
            <a:spLocks noGrp="1"/>
          </p:cNvSpPr>
          <p:nvPr>
            <p:ph type="pic" idx="1"/>
          </p:nvPr>
        </p:nvSpPr>
        <p:spPr>
          <a:xfrm>
            <a:off x="6307667" y="1665288"/>
            <a:ext cx="4828117" cy="3924301"/>
          </a:xfrm>
        </p:spPr>
        <p:txBody>
          <a:bodyPr>
            <a:normAutofit/>
          </a:bodyPr>
          <a:lstStyle>
            <a:lvl1pPr marL="0" indent="0">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p:cNvSpPr>
            <a:spLocks noGrp="1"/>
          </p:cNvSpPr>
          <p:nvPr>
            <p:ph type="body" sz="half" idx="2"/>
          </p:nvPr>
        </p:nvSpPr>
        <p:spPr>
          <a:xfrm>
            <a:off x="1056217" y="1665287"/>
            <a:ext cx="4800600" cy="687388"/>
          </a:xfrm>
        </p:spPr>
        <p:txBody>
          <a:bodyPr>
            <a:normAutofit/>
          </a:bodyPr>
          <a:lstStyle>
            <a:lvl1pPr marL="0" indent="0">
              <a:buNone/>
              <a:defRPr sz="21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96FE9CD5-6B41-4DD5-AB12-F8EA993B035F}" type="datetimeFigureOut">
              <a:rPr lang="lv-LV" smtClean="0"/>
              <a:t>12.04.23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F02EE6E-907A-4357-B7F8-828D07D0179D}" type="slidenum">
              <a:rPr lang="lv-LV" smtClean="0"/>
              <a:t>‹#›</a:t>
            </a:fld>
            <a:endParaRPr lang="lv-LV"/>
          </a:p>
        </p:txBody>
      </p:sp>
      <p:sp>
        <p:nvSpPr>
          <p:cNvPr id="9" name="Text Placeholder 8"/>
          <p:cNvSpPr>
            <a:spLocks noGrp="1"/>
          </p:cNvSpPr>
          <p:nvPr>
            <p:ph type="body" sz="quarter" idx="13"/>
          </p:nvPr>
        </p:nvSpPr>
        <p:spPr>
          <a:xfrm>
            <a:off x="1056217" y="2352676"/>
            <a:ext cx="4800600" cy="3236913"/>
          </a:xfrm>
        </p:spPr>
        <p:txBody>
          <a:bodyPr/>
          <a:lstStyle>
            <a:lvl1pPr>
              <a:defRPr sz="1800" b="1">
                <a:latin typeface="Arial" panose="020B0604020202020204" pitchFamily="34" charset="0"/>
                <a:cs typeface="Arial" panose="020B0604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Tree>
    <p:extLst>
      <p:ext uri="{BB962C8B-B14F-4D97-AF65-F5344CB8AC3E}">
        <p14:creationId xmlns:p14="http://schemas.microsoft.com/office/powerpoint/2010/main" val="131598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6216" y="728663"/>
            <a:ext cx="10079568" cy="936625"/>
          </a:xfrm>
        </p:spPr>
        <p:txBody>
          <a:bodyPr anchor="t" anchorCtr="0">
            <a:normAutofit/>
          </a:bodyPr>
          <a:lstStyle>
            <a:lvl1pPr>
              <a:defRPr sz="2600"/>
            </a:lvl1pPr>
          </a:lstStyle>
          <a:p>
            <a:r>
              <a:rPr lang="en-US" dirty="0"/>
              <a:t>Click to edit Master title style</a:t>
            </a:r>
            <a:endParaRPr lang="lv-LV" dirty="0"/>
          </a:p>
        </p:txBody>
      </p:sp>
      <p:sp>
        <p:nvSpPr>
          <p:cNvPr id="3" name="Picture Placeholder 2"/>
          <p:cNvSpPr>
            <a:spLocks noGrp="1"/>
          </p:cNvSpPr>
          <p:nvPr>
            <p:ph type="pic" idx="1"/>
          </p:nvPr>
        </p:nvSpPr>
        <p:spPr>
          <a:xfrm>
            <a:off x="1068915" y="1684338"/>
            <a:ext cx="6030385" cy="2954338"/>
          </a:xfrm>
        </p:spPr>
        <p:txBody>
          <a:bodyPr>
            <a:normAutofit/>
          </a:bodyPr>
          <a:lstStyle>
            <a:lvl1pPr marL="0" indent="0">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5" name="Date Placeholder 4"/>
          <p:cNvSpPr>
            <a:spLocks noGrp="1"/>
          </p:cNvSpPr>
          <p:nvPr>
            <p:ph type="dt" sz="half" idx="10"/>
          </p:nvPr>
        </p:nvSpPr>
        <p:spPr/>
        <p:txBody>
          <a:bodyPr/>
          <a:lstStyle/>
          <a:p>
            <a:fld id="{96FE9CD5-6B41-4DD5-AB12-F8EA993B035F}" type="datetimeFigureOut">
              <a:rPr lang="lv-LV" smtClean="0"/>
              <a:t>12.04.23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F02EE6E-907A-4357-B7F8-828D07D0179D}" type="slidenum">
              <a:rPr lang="lv-LV" smtClean="0"/>
              <a:t>‹#›</a:t>
            </a:fld>
            <a:endParaRPr lang="lv-LV"/>
          </a:p>
        </p:txBody>
      </p:sp>
      <p:sp>
        <p:nvSpPr>
          <p:cNvPr id="9" name="Text Placeholder 8"/>
          <p:cNvSpPr>
            <a:spLocks noGrp="1"/>
          </p:cNvSpPr>
          <p:nvPr>
            <p:ph type="body" sz="quarter" idx="13" hasCustomPrompt="1"/>
          </p:nvPr>
        </p:nvSpPr>
        <p:spPr>
          <a:xfrm>
            <a:off x="1056217" y="4867276"/>
            <a:ext cx="10079567" cy="760413"/>
          </a:xfrm>
        </p:spPr>
        <p:txBody>
          <a:bodyPr/>
          <a:lstStyle>
            <a:lvl1pPr>
              <a:defRPr sz="1600" b="0">
                <a:latin typeface="Arial" panose="020B0604020202020204" pitchFamily="34" charset="0"/>
                <a:cs typeface="Arial" panose="020B0604020202020204" pitchFamily="34" charset="0"/>
              </a:defRPr>
            </a:lvl1pPr>
          </a:lstStyle>
          <a:p>
            <a:pPr lvl="0"/>
            <a:r>
              <a:rPr lang="lv-LV" dirty="0"/>
              <a:t>Pamatteksts</a:t>
            </a:r>
            <a:endParaRPr lang="en-US" dirty="0"/>
          </a:p>
          <a:p>
            <a:pPr lvl="1"/>
            <a:r>
              <a:rPr lang="en-US" dirty="0"/>
              <a:t>Second level</a:t>
            </a:r>
          </a:p>
          <a:p>
            <a:pPr lvl="2"/>
            <a:r>
              <a:rPr lang="en-US" dirty="0"/>
              <a:t>Third level</a:t>
            </a:r>
            <a:endParaRPr lang="lv-LV" dirty="0"/>
          </a:p>
        </p:txBody>
      </p:sp>
    </p:spTree>
    <p:extLst>
      <p:ext uri="{BB962C8B-B14F-4D97-AF65-F5344CB8AC3E}">
        <p14:creationId xmlns:p14="http://schemas.microsoft.com/office/powerpoint/2010/main" val="104601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225DE2F4-2C2C-4DDB-9DF2-07332ED43F52}" type="datetimeFigureOut">
              <a:rPr lang="lv-LV" smtClean="0"/>
              <a:t>12.04.23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1C248DE-A354-4887-9522-15971F092B4D}" type="slidenum">
              <a:rPr lang="lv-LV" smtClean="0"/>
              <a:t>‹#›</a:t>
            </a:fld>
            <a:endParaRPr lang="lv-LV"/>
          </a:p>
        </p:txBody>
      </p:sp>
      <p:sp>
        <p:nvSpPr>
          <p:cNvPr id="6" name="Text Placeholder 2"/>
          <p:cNvSpPr>
            <a:spLocks noGrp="1"/>
          </p:cNvSpPr>
          <p:nvPr>
            <p:ph idx="1" hasCustomPrompt="1"/>
          </p:nvPr>
        </p:nvSpPr>
        <p:spPr>
          <a:xfrm>
            <a:off x="1056216" y="5934075"/>
            <a:ext cx="4176184" cy="242888"/>
          </a:xfrm>
          <a:prstGeom prst="rect">
            <a:avLst/>
          </a:prstGeom>
        </p:spPr>
        <p:txBody>
          <a:bodyPr vert="horz" lIns="0" tIns="0" rIns="0" bIns="0" rtlCol="0">
            <a:normAutofit/>
          </a:bodyPr>
          <a:lstStyle>
            <a:lvl1pPr>
              <a:defRPr/>
            </a:lvl1pPr>
          </a:lstStyle>
          <a:p>
            <a:pPr lvl="0"/>
            <a:r>
              <a:rPr lang="lv-LV" dirty="0"/>
              <a:t>www.rsu.lv</a:t>
            </a:r>
            <a:endParaRPr lang="en-US" dirty="0"/>
          </a:p>
        </p:txBody>
      </p:sp>
    </p:spTree>
    <p:extLst>
      <p:ext uri="{BB962C8B-B14F-4D97-AF65-F5344CB8AC3E}">
        <p14:creationId xmlns:p14="http://schemas.microsoft.com/office/powerpoint/2010/main" val="26433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microsoft.com/office/2007/relationships/hdphoto" Target="../media/hdphoto1.wdp"/><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7512" y="1401764"/>
            <a:ext cx="9987364" cy="503237"/>
          </a:xfrm>
          <a:prstGeom prst="rect">
            <a:avLst/>
          </a:prstGeom>
        </p:spPr>
        <p:txBody>
          <a:bodyPr vert="horz" lIns="0" tIns="0" rIns="0" bIns="0" rtlCol="0" anchor="t" anchorCtr="0">
            <a:normAutofit/>
          </a:bodyPr>
          <a:lstStyle/>
          <a:p>
            <a:r>
              <a:rPr lang="en-GB"/>
              <a:t>Click to edit Master title style</a:t>
            </a:r>
            <a:endParaRPr lang="en-US" dirty="0"/>
          </a:p>
        </p:txBody>
      </p:sp>
      <p:sp>
        <p:nvSpPr>
          <p:cNvPr id="4" name="Date Placeholder 3"/>
          <p:cNvSpPr>
            <a:spLocks noGrp="1"/>
          </p:cNvSpPr>
          <p:nvPr>
            <p:ph type="dt" sz="half" idx="2"/>
          </p:nvPr>
        </p:nvSpPr>
        <p:spPr>
          <a:xfrm>
            <a:off x="980245"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82B36-C296-4D5B-99C2-CD1097B99F1C}" type="datetimeFigureOut">
              <a:rPr lang="lv-LV" smtClean="0"/>
              <a:t>12.04.23</a:t>
            </a:fld>
            <a:endParaRPr lang="lv-LV"/>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63D82-7728-4029-8B0A-0AF4D13E9620}" type="slidenum">
              <a:rPr lang="lv-LV" smtClean="0"/>
              <a:t>‹#›</a:t>
            </a:fld>
            <a:endParaRPr lang="lv-LV"/>
          </a:p>
        </p:txBody>
      </p:sp>
      <p:sp>
        <p:nvSpPr>
          <p:cNvPr id="3" name="Text Placeholder 2"/>
          <p:cNvSpPr>
            <a:spLocks noGrp="1"/>
          </p:cNvSpPr>
          <p:nvPr>
            <p:ph type="body" idx="1"/>
          </p:nvPr>
        </p:nvSpPr>
        <p:spPr>
          <a:xfrm>
            <a:off x="1131302" y="5373690"/>
            <a:ext cx="4754033" cy="1328737"/>
          </a:xfrm>
          <a:prstGeom prst="rect">
            <a:avLst/>
          </a:prstGeom>
        </p:spPr>
        <p:txBody>
          <a:bodyPr vert="horz" lIns="0" tIns="0" rIns="0" bIns="0" rtlCol="0">
            <a:normAutofit/>
          </a:bodyPr>
          <a:lstStyle/>
          <a:p>
            <a:pPr lvl="0"/>
            <a:r>
              <a:rPr lang="en-US" dirty="0"/>
              <a:t>Edit Master text styles</a:t>
            </a:r>
            <a:endParaRPr lang="lv-LV" dirty="0"/>
          </a:p>
          <a:p>
            <a:pPr lvl="0"/>
            <a:r>
              <a:rPr lang="lv-LV" dirty="0" err="1"/>
              <a:t>Adsjfhjskdfhkljfd</a:t>
            </a:r>
            <a:endParaRPr lang="lv-LV" dirty="0"/>
          </a:p>
          <a:p>
            <a:pPr lvl="0"/>
            <a:r>
              <a:rPr lang="lv-LV" dirty="0" err="1"/>
              <a:t>Dasfldfkssl</a:t>
            </a:r>
            <a:r>
              <a:rPr lang="lv-LV" dirty="0"/>
              <a:t>;</a:t>
            </a:r>
            <a:endParaRPr lang="en-US" dirty="0"/>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6217" t="7228" r="14186" b="-2199"/>
          <a:stretch/>
        </p:blipFill>
        <p:spPr>
          <a:xfrm>
            <a:off x="9401476" y="0"/>
            <a:ext cx="2790524" cy="6705850"/>
          </a:xfrm>
          <a:prstGeom prst="rect">
            <a:avLst/>
          </a:prstGeom>
          <a:effectLst>
            <a:outerShdw sx="1000" sy="1000" algn="ctr" rotWithShape="0">
              <a:srgbClr val="F58220"/>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7842" y="720502"/>
            <a:ext cx="1807468" cy="332233"/>
          </a:xfrm>
          <a:prstGeom prst="rect">
            <a:avLst/>
          </a:prstGeom>
        </p:spPr>
      </p:pic>
    </p:spTree>
    <p:extLst>
      <p:ext uri="{BB962C8B-B14F-4D97-AF65-F5344CB8AC3E}">
        <p14:creationId xmlns:p14="http://schemas.microsoft.com/office/powerpoint/2010/main" val="2421770728"/>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70000"/>
        </a:lnSpc>
        <a:spcBef>
          <a:spcPts val="1000"/>
        </a:spcBef>
        <a:buFontTx/>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710" userDrawn="1">
          <p15:clr>
            <a:srgbClr val="F26B43"/>
          </p15:clr>
        </p15:guide>
        <p15:guide id="5" pos="6970" userDrawn="1">
          <p15:clr>
            <a:srgbClr val="F26B43"/>
          </p15:clr>
        </p15:guide>
        <p15:guide id="6" orient="horz" pos="2160" userDrawn="1">
          <p15:clr>
            <a:srgbClr val="F26B43"/>
          </p15:clr>
        </p15:guide>
        <p15:guide id="7" orient="horz" pos="459" userDrawn="1">
          <p15:clr>
            <a:srgbClr val="F26B43"/>
          </p15:clr>
        </p15:guide>
        <p15:guide id="8" orient="horz" pos="3385" userDrawn="1">
          <p15:clr>
            <a:srgbClr val="F26B43"/>
          </p15:clr>
        </p15:guide>
        <p15:guide id="9" orient="horz" pos="3861" userDrawn="1">
          <p15:clr>
            <a:srgbClr val="F26B43"/>
          </p15:clr>
        </p15:guide>
        <p15:guide id="10" orient="horz" pos="91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7167" y="690564"/>
            <a:ext cx="10515600" cy="1036714"/>
          </a:xfrm>
          <a:prstGeom prst="rect">
            <a:avLst/>
          </a:prstGeom>
        </p:spPr>
        <p:txBody>
          <a:bodyPr vert="horz" lIns="0" tIns="0" rIns="0" bIns="0" rtlCol="0" anchor="t" anchorCtr="0">
            <a:normAutofit/>
          </a:bodyPr>
          <a:lstStyle/>
          <a:p>
            <a:r>
              <a:rPr lang="en-US" dirty="0"/>
              <a:t>Click to edit Master title style</a:t>
            </a:r>
            <a:endParaRPr lang="lv-LV" dirty="0"/>
          </a:p>
        </p:txBody>
      </p:sp>
      <p:sp>
        <p:nvSpPr>
          <p:cNvPr id="3" name="Text Placeholder 2"/>
          <p:cNvSpPr>
            <a:spLocks noGrp="1"/>
          </p:cNvSpPr>
          <p:nvPr>
            <p:ph type="body" idx="1"/>
          </p:nvPr>
        </p:nvSpPr>
        <p:spPr>
          <a:xfrm>
            <a:off x="1037167" y="1665289"/>
            <a:ext cx="10515600" cy="435932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E9CD5-6B41-4DD5-AB12-F8EA993B035F}" type="datetimeFigureOut">
              <a:rPr lang="lv-LV" smtClean="0"/>
              <a:t>12.04.23</a:t>
            </a:fld>
            <a:endParaRPr lang="lv-LV"/>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2EE6E-907A-4357-B7F8-828D07D0179D}" type="slidenum">
              <a:rPr lang="lv-LV" smtClean="0"/>
              <a:t>‹#›</a:t>
            </a:fld>
            <a:endParaRPr lang="lv-LV"/>
          </a:p>
        </p:txBody>
      </p:sp>
      <p:sp>
        <p:nvSpPr>
          <p:cNvPr id="9" name="object 4"/>
          <p:cNvSpPr/>
          <p:nvPr userDrawn="1"/>
        </p:nvSpPr>
        <p:spPr>
          <a:xfrm>
            <a:off x="1055688" y="5787747"/>
            <a:ext cx="1528267" cy="280911"/>
          </a:xfrm>
          <a:prstGeom prst="rect">
            <a:avLst/>
          </a:prstGeom>
          <a:blipFill>
            <a:blip r:embed="rId8" cstate="print"/>
            <a:stretch>
              <a:fillRect/>
            </a:stretch>
          </a:blipFill>
        </p:spPr>
        <p:txBody>
          <a:bodyPr wrap="square" lIns="0" tIns="0" rIns="0" bIns="0" rtlCol="0"/>
          <a:lstStyle/>
          <a:p>
            <a:endParaRPr/>
          </a:p>
        </p:txBody>
      </p:sp>
      <p:pic>
        <p:nvPicPr>
          <p:cNvPr id="10" name="Picture 9"/>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sharpenSoften amount="100000"/>
                    </a14:imgEffect>
                    <a14:imgEffect>
                      <a14:brightnessContrast bright="55000" contrast="40000"/>
                    </a14:imgEffect>
                  </a14:imgLayer>
                </a14:imgProps>
              </a:ext>
              <a:ext uri="{28A0092B-C50C-407E-A947-70E740481C1C}">
                <a14:useLocalDpi xmlns:a14="http://schemas.microsoft.com/office/drawing/2010/main" val="0"/>
              </a:ext>
            </a:extLst>
          </a:blip>
          <a:srcRect l="-2548" t="792" r="2548"/>
          <a:stretch/>
        </p:blipFill>
        <p:spPr>
          <a:xfrm>
            <a:off x="9588229" y="10759"/>
            <a:ext cx="2603772" cy="6239434"/>
          </a:xfrm>
          <a:prstGeom prst="rect">
            <a:avLst/>
          </a:prstGeom>
        </p:spPr>
      </p:pic>
    </p:spTree>
    <p:extLst>
      <p:ext uri="{BB962C8B-B14F-4D97-AF65-F5344CB8AC3E}">
        <p14:creationId xmlns:p14="http://schemas.microsoft.com/office/powerpoint/2010/main" val="472489200"/>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4" r:id="rId3"/>
    <p:sldLayoutId id="2147483666" r:id="rId4"/>
    <p:sldLayoutId id="2147483671" r:id="rId5"/>
    <p:sldLayoutId id="2147483673"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400" b="1" kern="1200">
          <a:solidFill>
            <a:srgbClr val="58595B"/>
          </a:solidFill>
          <a:latin typeface="+mn-lt"/>
          <a:ea typeface="+mn-ea"/>
          <a:cs typeface="+mn-cs"/>
        </a:defRPr>
      </a:lvl1pPr>
      <a:lvl2pPr marL="0" indent="-228600" algn="l" defTabSz="914400" rtl="0" eaLnBrk="1" latinLnBrk="0" hangingPunct="1">
        <a:lnSpc>
          <a:spcPct val="90000"/>
        </a:lnSpc>
        <a:spcBef>
          <a:spcPts val="500"/>
        </a:spcBef>
        <a:buClr>
          <a:srgbClr val="8E001C"/>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2pPr>
      <a:lvl3pPr marL="468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3pPr>
      <a:lvl4pPr marL="720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4pPr>
      <a:lvl5pPr marL="936000" indent="-228600" algn="l" defTabSz="914400" rtl="0" eaLnBrk="1" latinLnBrk="0" hangingPunct="1">
        <a:lnSpc>
          <a:spcPct val="90000"/>
        </a:lnSpc>
        <a:spcBef>
          <a:spcPts val="500"/>
        </a:spcBef>
        <a:buClr>
          <a:schemeClr val="accent2"/>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7015" userDrawn="1">
          <p15:clr>
            <a:srgbClr val="F26B43"/>
          </p15:clr>
        </p15:guide>
        <p15:guide id="5" pos="665" userDrawn="1">
          <p15:clr>
            <a:srgbClr val="F26B43"/>
          </p15:clr>
        </p15:guide>
        <p15:guide id="6" orient="horz" pos="2160" userDrawn="1">
          <p15:clr>
            <a:srgbClr val="F26B43"/>
          </p15:clr>
        </p15:guide>
        <p15:guide id="7" orient="horz" pos="459" userDrawn="1">
          <p15:clr>
            <a:srgbClr val="F26B43"/>
          </p15:clr>
        </p15:guide>
        <p15:guide id="8" orient="horz" pos="3521" userDrawn="1">
          <p15:clr>
            <a:srgbClr val="F26B43"/>
          </p15:clr>
        </p15:guide>
        <p15:guide id="9" orient="horz" pos="104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7F7F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6217" y="728664"/>
            <a:ext cx="10297583" cy="962025"/>
          </a:xfrm>
          <a:prstGeom prst="rect">
            <a:avLst/>
          </a:prstGeom>
        </p:spPr>
        <p:txBody>
          <a:bodyPr vert="horz" lIns="0" tIns="0" rIns="0" bIns="0" rtlCol="0" anchor="t" anchorCtr="0">
            <a:normAutofit/>
          </a:bodyPr>
          <a:lstStyle/>
          <a:p>
            <a:r>
              <a:rPr lang="en-US" dirty="0"/>
              <a:t>Click to edit Master title style</a:t>
            </a:r>
            <a:endParaRPr lang="lv-LV" dirty="0"/>
          </a:p>
        </p:txBody>
      </p:sp>
      <p:sp>
        <p:nvSpPr>
          <p:cNvPr id="3" name="Text Placeholder 2"/>
          <p:cNvSpPr>
            <a:spLocks noGrp="1"/>
          </p:cNvSpPr>
          <p:nvPr>
            <p:ph type="body" idx="1"/>
          </p:nvPr>
        </p:nvSpPr>
        <p:spPr>
          <a:xfrm>
            <a:off x="1056216" y="5934075"/>
            <a:ext cx="10297584" cy="242888"/>
          </a:xfrm>
          <a:prstGeom prst="rect">
            <a:avLst/>
          </a:prstGeom>
        </p:spPr>
        <p:txBody>
          <a:bodyPr vert="horz" lIns="0" tIns="0" rIns="0" bIns="0" rtlCol="0">
            <a:normAutofit/>
          </a:bodyPr>
          <a:lstStyle/>
          <a:p>
            <a:pPr lvl="0"/>
            <a:r>
              <a:rPr lang="lv-LV" dirty="0"/>
              <a:t>www.rsu.lv</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DE2F4-2C2C-4DDB-9DF2-07332ED43F52}" type="datetimeFigureOut">
              <a:rPr lang="lv-LV" smtClean="0"/>
              <a:t>12.04.23</a:t>
            </a:fld>
            <a:endParaRPr lang="lv-LV"/>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248DE-A354-4887-9522-15971F092B4D}" type="slidenum">
              <a:rPr lang="lv-LV" smtClean="0"/>
              <a:t>‹#›</a:t>
            </a:fld>
            <a:endParaRPr lang="lv-LV"/>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6217" t="7228" r="14186" b="-2199"/>
          <a:stretch/>
        </p:blipFill>
        <p:spPr>
          <a:xfrm>
            <a:off x="9401476" y="0"/>
            <a:ext cx="2790524" cy="6705850"/>
          </a:xfrm>
          <a:prstGeom prst="rect">
            <a:avLst/>
          </a:prstGeom>
          <a:effectLst>
            <a:outerShdw sx="1000" sy="1000" algn="ctr" rotWithShape="0">
              <a:srgbClr val="F58220"/>
            </a:outerShdw>
          </a:effectLst>
        </p:spPr>
      </p:pic>
    </p:spTree>
    <p:extLst>
      <p:ext uri="{BB962C8B-B14F-4D97-AF65-F5344CB8AC3E}">
        <p14:creationId xmlns:p14="http://schemas.microsoft.com/office/powerpoint/2010/main" val="2189334554"/>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665" userDrawn="1">
          <p15:clr>
            <a:srgbClr val="F26B43"/>
          </p15:clr>
        </p15:guide>
        <p15:guide id="5" pos="7015" userDrawn="1">
          <p15:clr>
            <a:srgbClr val="F26B43"/>
          </p15:clr>
        </p15:guide>
        <p15:guide id="6" orient="horz" pos="2160" userDrawn="1">
          <p15:clr>
            <a:srgbClr val="F26B43"/>
          </p15:clr>
        </p15:guide>
        <p15:guide id="7" orient="horz" pos="3861" userDrawn="1">
          <p15:clr>
            <a:srgbClr val="F26B43"/>
          </p15:clr>
        </p15:guide>
        <p15:guide id="8" orient="horz" pos="45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em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2785" y="1856096"/>
            <a:ext cx="7149117" cy="2264983"/>
          </a:xfrm>
        </p:spPr>
        <p:txBody>
          <a:bodyPr>
            <a:normAutofit/>
          </a:bodyPr>
          <a:lstStyle/>
          <a:p>
            <a:r>
              <a:rPr lang="lv-LV" sz="2400" dirty="0">
                <a:latin typeface="Avenir Next Demi Bold" panose="020B0503020202020204" pitchFamily="34" charset="0"/>
              </a:rPr>
              <a:t>Mobilās lietotnes EMORI garastāvokļa novērošanas rīka ietekme uz emociju regulācijas prasmju pašnovērtējumu jaunu pieaugušo vidū</a:t>
            </a:r>
          </a:p>
        </p:txBody>
      </p:sp>
      <p:sp>
        <p:nvSpPr>
          <p:cNvPr id="3" name="Text Placeholder 2"/>
          <p:cNvSpPr>
            <a:spLocks noGrp="1"/>
          </p:cNvSpPr>
          <p:nvPr>
            <p:ph type="body" idx="1"/>
          </p:nvPr>
        </p:nvSpPr>
        <p:spPr>
          <a:xfrm>
            <a:off x="1102785" y="4596875"/>
            <a:ext cx="3905943" cy="1969746"/>
          </a:xfrm>
        </p:spPr>
        <p:txBody>
          <a:bodyPr>
            <a:normAutofit/>
          </a:bodyPr>
          <a:lstStyle/>
          <a:p>
            <a:pPr>
              <a:lnSpc>
                <a:spcPct val="100000"/>
              </a:lnSpc>
              <a:spcBef>
                <a:spcPts val="0"/>
              </a:spcBef>
            </a:pPr>
            <a:r>
              <a:rPr lang="lv-LV" b="1" dirty="0">
                <a:latin typeface="Avenir Next Demi Bold" panose="020B0503020202020204" pitchFamily="34" charset="0"/>
                <a:ea typeface="+mj-ea"/>
              </a:rPr>
              <a:t>Darba autore: </a:t>
            </a:r>
          </a:p>
          <a:p>
            <a:pPr>
              <a:lnSpc>
                <a:spcPct val="100000"/>
              </a:lnSpc>
              <a:spcBef>
                <a:spcPts val="0"/>
              </a:spcBef>
            </a:pPr>
            <a:r>
              <a:rPr lang="lv-LV" dirty="0">
                <a:latin typeface="Avenir Next" panose="020B0503020202020204" pitchFamily="34" charset="0"/>
                <a:ea typeface="+mj-ea"/>
              </a:rPr>
              <a:t>Jete Anna Balama</a:t>
            </a:r>
          </a:p>
          <a:p>
            <a:pPr>
              <a:lnSpc>
                <a:spcPct val="100000"/>
              </a:lnSpc>
              <a:spcBef>
                <a:spcPts val="0"/>
              </a:spcBef>
            </a:pPr>
            <a:r>
              <a:rPr lang="lv-LV" dirty="0">
                <a:latin typeface="Avenir Next" panose="020B0503020202020204" pitchFamily="34" charset="0"/>
                <a:ea typeface="+mj-ea"/>
              </a:rPr>
              <a:t>Studiju programma </a:t>
            </a:r>
            <a:r>
              <a:rPr lang="lv-LV" dirty="0">
                <a:latin typeface="Avenir Next" panose="020B0503020202020204" pitchFamily="34" charset="0"/>
                <a:ea typeface="+mj-ea"/>
                <a:cs typeface="Arial" panose="020B0604020202020204" pitchFamily="34" charset="0"/>
              </a:rPr>
              <a:t>"</a:t>
            </a:r>
            <a:r>
              <a:rPr lang="lv-LV" dirty="0">
                <a:latin typeface="Avenir Next" panose="020B0503020202020204" pitchFamily="34" charset="0"/>
                <a:ea typeface="+mj-ea"/>
              </a:rPr>
              <a:t>Psiholoģija</a:t>
            </a:r>
            <a:r>
              <a:rPr lang="lv-LV" dirty="0">
                <a:latin typeface="Avenir Next" panose="020B0503020202020204" pitchFamily="34" charset="0"/>
                <a:ea typeface="+mj-ea"/>
                <a:cs typeface="Arial" panose="020B0604020202020204" pitchFamily="34" charset="0"/>
              </a:rPr>
              <a:t>"</a:t>
            </a:r>
            <a:endParaRPr lang="lv-LV" dirty="0">
              <a:latin typeface="Avenir Next" panose="020B0503020202020204" pitchFamily="34" charset="0"/>
              <a:ea typeface="+mj-ea"/>
            </a:endParaRPr>
          </a:p>
          <a:p>
            <a:pPr>
              <a:lnSpc>
                <a:spcPct val="100000"/>
              </a:lnSpc>
              <a:spcBef>
                <a:spcPts val="0"/>
              </a:spcBef>
            </a:pPr>
            <a:endParaRPr lang="lv-LV" b="1" dirty="0">
              <a:latin typeface="Avenir Next Demi Bold" panose="020B0503020202020204" pitchFamily="34" charset="0"/>
              <a:ea typeface="+mj-ea"/>
            </a:endParaRPr>
          </a:p>
          <a:p>
            <a:pPr>
              <a:lnSpc>
                <a:spcPct val="100000"/>
              </a:lnSpc>
              <a:spcBef>
                <a:spcPts val="0"/>
              </a:spcBef>
            </a:pPr>
            <a:r>
              <a:rPr lang="lv-LV" b="1" dirty="0">
                <a:latin typeface="Avenir Next Demi Bold" panose="020B0503020202020204" pitchFamily="34" charset="0"/>
                <a:ea typeface="+mj-ea"/>
              </a:rPr>
              <a:t>Darba zinātniskā vadītāja: </a:t>
            </a:r>
          </a:p>
          <a:p>
            <a:pPr>
              <a:lnSpc>
                <a:spcPct val="100000"/>
              </a:lnSpc>
              <a:spcBef>
                <a:spcPts val="0"/>
              </a:spcBef>
            </a:pPr>
            <a:r>
              <a:rPr lang="lv-LV" dirty="0" err="1">
                <a:latin typeface="Avenir Next" panose="020B0503020202020204" pitchFamily="34" charset="0"/>
                <a:ea typeface="+mj-ea"/>
              </a:rPr>
              <a:t>Mg.sc.sal</a:t>
            </a:r>
            <a:r>
              <a:rPr lang="lv-LV" dirty="0">
                <a:latin typeface="Avenir Next" panose="020B0503020202020204" pitchFamily="34" charset="0"/>
                <a:ea typeface="+mj-ea"/>
              </a:rPr>
              <a:t>. Inese </a:t>
            </a:r>
            <a:r>
              <a:rPr lang="lv-LV" dirty="0" err="1">
                <a:latin typeface="Avenir Next" panose="020B0503020202020204" pitchFamily="34" charset="0"/>
                <a:ea typeface="+mj-ea"/>
              </a:rPr>
              <a:t>Paiča</a:t>
            </a:r>
            <a:endParaRPr lang="lv-LV" dirty="0">
              <a:latin typeface="Avenir Next" panose="020B0503020202020204" pitchFamily="34" charset="0"/>
              <a:ea typeface="+mj-ea"/>
            </a:endParaRPr>
          </a:p>
        </p:txBody>
      </p:sp>
      <p:pic>
        <p:nvPicPr>
          <p:cNvPr id="6" name="Picture 5" descr="A picture containing text, clipart&#10;&#10;Description automatically generated">
            <a:extLst>
              <a:ext uri="{FF2B5EF4-FFF2-40B4-BE49-F238E27FC236}">
                <a16:creationId xmlns:a16="http://schemas.microsoft.com/office/drawing/2014/main" id="{32F3C58B-A36C-E251-0B46-76468291A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360" y="4596875"/>
            <a:ext cx="3320686" cy="1066174"/>
          </a:xfrm>
          <a:prstGeom prst="rect">
            <a:avLst/>
          </a:prstGeom>
        </p:spPr>
      </p:pic>
      <p:sp>
        <p:nvSpPr>
          <p:cNvPr id="7" name="Text Placeholder 2">
            <a:extLst>
              <a:ext uri="{FF2B5EF4-FFF2-40B4-BE49-F238E27FC236}">
                <a16:creationId xmlns:a16="http://schemas.microsoft.com/office/drawing/2014/main" id="{A3BE1137-5726-42AE-2A1D-BEB6275FCD32}"/>
              </a:ext>
            </a:extLst>
          </p:cNvPr>
          <p:cNvSpPr txBox="1">
            <a:spLocks/>
          </p:cNvSpPr>
          <p:nvPr/>
        </p:nvSpPr>
        <p:spPr>
          <a:xfrm>
            <a:off x="6841809" y="5917598"/>
            <a:ext cx="2395237" cy="346450"/>
          </a:xfrm>
          <a:prstGeom prst="rect">
            <a:avLst/>
          </a:prstGeom>
        </p:spPr>
        <p:txBody>
          <a:bodyPr vert="horz" lIns="0" tIns="0" rIns="0" bIns="0" rtlCol="0">
            <a:normAutofit/>
          </a:bodyPr>
          <a:lstStyle>
            <a:lvl1pPr marL="0" indent="0" algn="l" defTabSz="914400" rtl="0" eaLnBrk="1" latinLnBrk="0" hangingPunct="1">
              <a:lnSpc>
                <a:spcPct val="70000"/>
              </a:lnSpc>
              <a:spcBef>
                <a:spcPts val="1000"/>
              </a:spcBef>
              <a:buFontTx/>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lv-LV" i="1" dirty="0">
                <a:latin typeface="Avenir Next" panose="020B0503020202020204" pitchFamily="34" charset="0"/>
                <a:ea typeface="+mj-ea"/>
              </a:rPr>
              <a:t>2023. gada 13. aprīlī</a:t>
            </a:r>
          </a:p>
        </p:txBody>
      </p:sp>
    </p:spTree>
    <p:extLst>
      <p:ext uri="{BB962C8B-B14F-4D97-AF65-F5344CB8AC3E}">
        <p14:creationId xmlns:p14="http://schemas.microsoft.com/office/powerpoint/2010/main" val="313655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4405F82-5EE7-B2FB-FFE5-72CFE8235CEA}"/>
              </a:ext>
            </a:extLst>
          </p:cNvPr>
          <p:cNvSpPr/>
          <p:nvPr/>
        </p:nvSpPr>
        <p:spPr>
          <a:xfrm>
            <a:off x="9363919" y="-90988"/>
            <a:ext cx="2828081" cy="6956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 name="Title 1"/>
          <p:cNvSpPr>
            <a:spLocks noGrp="1"/>
          </p:cNvSpPr>
          <p:nvPr>
            <p:ph type="title"/>
          </p:nvPr>
        </p:nvSpPr>
        <p:spPr>
          <a:xfrm>
            <a:off x="696331" y="994126"/>
            <a:ext cx="10079568" cy="433755"/>
          </a:xfrm>
        </p:spPr>
        <p:txBody>
          <a:bodyPr>
            <a:normAutofit/>
          </a:bodyPr>
          <a:lstStyle/>
          <a:p>
            <a:pPr algn="ctr"/>
            <a:r>
              <a:rPr lang="lv-LV" dirty="0">
                <a:solidFill>
                  <a:schemeClr val="tx1"/>
                </a:solidFill>
                <a:latin typeface="Avenir Next Demi Bold" panose="020B0503020202020204" pitchFamily="34" charset="0"/>
                <a:cs typeface="Times New Roman" panose="02020603050405020304" pitchFamily="18" charset="0"/>
              </a:rPr>
              <a:t>METODE</a:t>
            </a:r>
          </a:p>
        </p:txBody>
      </p:sp>
      <p:cxnSp>
        <p:nvCxnSpPr>
          <p:cNvPr id="6" name="Straight Connector 5">
            <a:extLst>
              <a:ext uri="{FF2B5EF4-FFF2-40B4-BE49-F238E27FC236}">
                <a16:creationId xmlns:a16="http://schemas.microsoft.com/office/drawing/2014/main" id="{C5FD869A-6B66-9163-9A0E-92DF59F61695}"/>
              </a:ext>
            </a:extLst>
          </p:cNvPr>
          <p:cNvCxnSpPr>
            <a:cxnSpLocks/>
          </p:cNvCxnSpPr>
          <p:nvPr/>
        </p:nvCxnSpPr>
        <p:spPr>
          <a:xfrm>
            <a:off x="4451736" y="744224"/>
            <a:ext cx="2568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159DC0-47E6-DA1C-F42F-0904BF1BC7A1}"/>
              </a:ext>
            </a:extLst>
          </p:cNvPr>
          <p:cNvCxnSpPr>
            <a:cxnSpLocks/>
          </p:cNvCxnSpPr>
          <p:nvPr/>
        </p:nvCxnSpPr>
        <p:spPr>
          <a:xfrm>
            <a:off x="4493795" y="1509941"/>
            <a:ext cx="2568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86B3C84-D6AB-CB2E-1048-34D232F86D9E}"/>
              </a:ext>
            </a:extLst>
          </p:cNvPr>
          <p:cNvGrpSpPr/>
          <p:nvPr/>
        </p:nvGrpSpPr>
        <p:grpSpPr>
          <a:xfrm>
            <a:off x="615109" y="2708303"/>
            <a:ext cx="5610434" cy="1358064"/>
            <a:chOff x="898142" y="2482429"/>
            <a:chExt cx="5610434" cy="1358064"/>
          </a:xfrm>
        </p:grpSpPr>
        <p:sp>
          <p:nvSpPr>
            <p:cNvPr id="8" name="TextBox 7">
              <a:extLst>
                <a:ext uri="{FF2B5EF4-FFF2-40B4-BE49-F238E27FC236}">
                  <a16:creationId xmlns:a16="http://schemas.microsoft.com/office/drawing/2014/main" id="{117F87E6-C2F1-CDCE-CEB4-1408DE08817D}"/>
                </a:ext>
              </a:extLst>
            </p:cNvPr>
            <p:cNvSpPr txBox="1"/>
            <p:nvPr/>
          </p:nvSpPr>
          <p:spPr>
            <a:xfrm>
              <a:off x="1282361" y="2482429"/>
              <a:ext cx="5226215" cy="1358064"/>
            </a:xfrm>
            <a:prstGeom prst="rect">
              <a:avLst/>
            </a:prstGeom>
            <a:noFill/>
          </p:spPr>
          <p:txBody>
            <a:bodyPr wrap="square">
              <a:spAutoFit/>
            </a:bodyPr>
            <a:lstStyle/>
            <a:p>
              <a:pPr>
                <a:lnSpc>
                  <a:spcPct val="150000"/>
                </a:lnSpc>
              </a:pPr>
              <a:r>
                <a:rPr lang="lv-LV" sz="1400" dirty="0">
                  <a:latin typeface="Avenir Next" panose="020B0503020202020204" pitchFamily="34" charset="0"/>
                  <a:ea typeface="Calibri" panose="020F0502020204030204" pitchFamily="34" charset="0"/>
                  <a:cs typeface="Arial" panose="020B0604020202020204" pitchFamily="34" charset="0"/>
                </a:rPr>
                <a:t>Informētās piekrišanas apstiprinājums e-pastā;</a:t>
              </a:r>
            </a:p>
            <a:p>
              <a:pPr>
                <a:lnSpc>
                  <a:spcPct val="150000"/>
                </a:lnSpc>
              </a:pPr>
              <a:r>
                <a:rPr lang="lv-LV" sz="1400" dirty="0">
                  <a:latin typeface="Avenir Next" panose="020B0503020202020204" pitchFamily="34" charset="0"/>
                  <a:ea typeface="Calibri" panose="020F0502020204030204" pitchFamily="34" charset="0"/>
                  <a:cs typeface="Arial" panose="020B0604020202020204" pitchFamily="34" charset="0"/>
                </a:rPr>
                <a:t>Aptauja </a:t>
              </a:r>
              <a:r>
                <a:rPr lang="lv-LV" sz="1400" i="1" dirty="0">
                  <a:latin typeface="Avenir Next" panose="020B0503020202020204" pitchFamily="34" charset="0"/>
                  <a:ea typeface="Calibri" panose="020F0502020204030204" pitchFamily="34" charset="0"/>
                  <a:cs typeface="Arial" panose="020B0604020202020204" pitchFamily="34" charset="0"/>
                </a:rPr>
                <a:t>Google </a:t>
              </a:r>
              <a:r>
                <a:rPr lang="lv-LV" sz="1400" i="1" dirty="0" err="1">
                  <a:latin typeface="Avenir Next" panose="020B0503020202020204" pitchFamily="34" charset="0"/>
                  <a:ea typeface="Calibri" panose="020F0502020204030204" pitchFamily="34" charset="0"/>
                  <a:cs typeface="Arial" panose="020B0604020202020204" pitchFamily="34" charset="0"/>
                </a:rPr>
                <a:t>Forms</a:t>
              </a:r>
              <a:r>
                <a:rPr lang="lv-LV" sz="1400" i="1" dirty="0">
                  <a:latin typeface="Avenir Next" panose="020B0503020202020204" pitchFamily="34" charset="0"/>
                  <a:ea typeface="Calibri" panose="020F0502020204030204" pitchFamily="34" charset="0"/>
                  <a:cs typeface="Arial" panose="020B0604020202020204" pitchFamily="34" charset="0"/>
                </a:rPr>
                <a:t> </a:t>
              </a:r>
              <a:r>
                <a:rPr lang="lv-LV" sz="1400" dirty="0">
                  <a:latin typeface="Avenir Next" panose="020B0503020202020204" pitchFamily="34" charset="0"/>
                  <a:ea typeface="Calibri" panose="020F0502020204030204" pitchFamily="34" charset="0"/>
                  <a:cs typeface="Arial" panose="020B0604020202020204" pitchFamily="34" charset="0"/>
                </a:rPr>
                <a:t>30 dienu perioda sākumā;</a:t>
              </a:r>
            </a:p>
            <a:p>
              <a:pPr>
                <a:lnSpc>
                  <a:spcPct val="150000"/>
                </a:lnSpc>
              </a:pPr>
              <a:r>
                <a:rPr lang="lv-LV" sz="1400" dirty="0">
                  <a:latin typeface="Avenir Next" panose="020B0503020202020204" pitchFamily="34" charset="0"/>
                  <a:ea typeface="Calibri" panose="020F0502020204030204" pitchFamily="34" charset="0"/>
                  <a:cs typeface="Arial" panose="020B0604020202020204" pitchFamily="34" charset="0"/>
                </a:rPr>
                <a:t>Garastāvokļa novērošana </a:t>
              </a:r>
              <a:r>
                <a:rPr lang="lv-LV" sz="1400" dirty="0">
                  <a:latin typeface="Avenir Next" panose="020B0503020202020204" pitchFamily="34" charset="0"/>
                  <a:ea typeface="+mj-ea"/>
                  <a:cs typeface="Arial" panose="020B0604020202020204" pitchFamily="34" charset="0"/>
                </a:rPr>
                <a:t>"</a:t>
              </a:r>
              <a:r>
                <a:rPr lang="lv-LV" sz="1400" dirty="0">
                  <a:latin typeface="Avenir Next" panose="020B0503020202020204" pitchFamily="34" charset="0"/>
                  <a:ea typeface="Calibri" panose="020F0502020204030204" pitchFamily="34" charset="0"/>
                  <a:cs typeface="Arial" panose="020B0604020202020204" pitchFamily="34" charset="0"/>
                </a:rPr>
                <a:t>Emociju dienasgrāmatā</a:t>
              </a:r>
              <a:r>
                <a:rPr lang="lv-LV" sz="1400" dirty="0">
                  <a:latin typeface="Avenir Next" panose="020B0503020202020204" pitchFamily="34" charset="0"/>
                  <a:ea typeface="+mj-ea"/>
                  <a:cs typeface="Arial" panose="020B0604020202020204" pitchFamily="34" charset="0"/>
                </a:rPr>
                <a:t>";</a:t>
              </a:r>
            </a:p>
            <a:p>
              <a:pPr>
                <a:lnSpc>
                  <a:spcPct val="150000"/>
                </a:lnSpc>
              </a:pPr>
              <a:r>
                <a:rPr lang="lv-LV" sz="1400" dirty="0">
                  <a:latin typeface="Avenir Next" panose="020B0503020202020204" pitchFamily="34" charset="0"/>
                  <a:ea typeface="+mj-ea"/>
                  <a:cs typeface="Arial" panose="020B0604020202020204" pitchFamily="34" charset="0"/>
                </a:rPr>
                <a:t>Aptauja </a:t>
              </a:r>
              <a:r>
                <a:rPr lang="lv-LV" sz="1400" i="1" dirty="0">
                  <a:latin typeface="Avenir Next" panose="020B0503020202020204" pitchFamily="34" charset="0"/>
                  <a:ea typeface="+mj-ea"/>
                  <a:cs typeface="Arial" panose="020B0604020202020204" pitchFamily="34" charset="0"/>
                </a:rPr>
                <a:t>Google </a:t>
              </a:r>
              <a:r>
                <a:rPr lang="lv-LV" sz="1400" i="1" dirty="0" err="1">
                  <a:latin typeface="Avenir Next" panose="020B0503020202020204" pitchFamily="34" charset="0"/>
                  <a:ea typeface="+mj-ea"/>
                  <a:cs typeface="Arial" panose="020B0604020202020204" pitchFamily="34" charset="0"/>
                </a:rPr>
                <a:t>Forms</a:t>
              </a:r>
              <a:r>
                <a:rPr lang="lv-LV" sz="1400" i="1" dirty="0">
                  <a:latin typeface="Avenir Next" panose="020B0503020202020204" pitchFamily="34" charset="0"/>
                  <a:ea typeface="+mj-ea"/>
                  <a:cs typeface="Arial" panose="020B0604020202020204" pitchFamily="34" charset="0"/>
                </a:rPr>
                <a:t> </a:t>
              </a:r>
              <a:r>
                <a:rPr lang="lv-LV" sz="1400" dirty="0">
                  <a:latin typeface="Avenir Next" panose="020B0503020202020204" pitchFamily="34" charset="0"/>
                  <a:ea typeface="+mj-ea"/>
                  <a:cs typeface="Arial" panose="020B0604020202020204" pitchFamily="34" charset="0"/>
                </a:rPr>
                <a:t>30 dienu perioda beigās.</a:t>
              </a:r>
              <a:endParaRPr lang="lv-LV" sz="1400" dirty="0">
                <a:latin typeface="Avenir Next" panose="020B0503020202020204" pitchFamily="34" charset="0"/>
                <a:ea typeface="Calibri" panose="020F0502020204030204" pitchFamily="34" charset="0"/>
                <a:cs typeface="Arial" panose="020B0604020202020204" pitchFamily="34" charset="0"/>
              </a:endParaRPr>
            </a:p>
          </p:txBody>
        </p:sp>
        <p:sp>
          <p:nvSpPr>
            <p:cNvPr id="12" name="Oval 11">
              <a:extLst>
                <a:ext uri="{FF2B5EF4-FFF2-40B4-BE49-F238E27FC236}">
                  <a16:creationId xmlns:a16="http://schemas.microsoft.com/office/drawing/2014/main" id="{E003FB74-8D5C-4EC6-27F0-4CA9DADF5C72}"/>
                </a:ext>
              </a:extLst>
            </p:cNvPr>
            <p:cNvSpPr/>
            <p:nvPr/>
          </p:nvSpPr>
          <p:spPr>
            <a:xfrm>
              <a:off x="898142" y="2581225"/>
              <a:ext cx="246185" cy="246185"/>
            </a:xfrm>
            <a:prstGeom prst="ellipse">
              <a:avLst/>
            </a:prstGeom>
            <a:solidFill>
              <a:srgbClr val="EDF3ED"/>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latin typeface="Avenir Next" panose="020B0503020202020204" pitchFamily="34" charset="0"/>
              </a:endParaRPr>
            </a:p>
          </p:txBody>
        </p:sp>
        <p:sp>
          <p:nvSpPr>
            <p:cNvPr id="14" name="Oval 13">
              <a:extLst>
                <a:ext uri="{FF2B5EF4-FFF2-40B4-BE49-F238E27FC236}">
                  <a16:creationId xmlns:a16="http://schemas.microsoft.com/office/drawing/2014/main" id="{4F48D596-98D6-14E3-768C-C6A23599E741}"/>
                </a:ext>
              </a:extLst>
            </p:cNvPr>
            <p:cNvSpPr/>
            <p:nvPr/>
          </p:nvSpPr>
          <p:spPr>
            <a:xfrm>
              <a:off x="901119" y="2918823"/>
              <a:ext cx="246185" cy="246185"/>
            </a:xfrm>
            <a:prstGeom prst="ellipse">
              <a:avLst/>
            </a:prstGeom>
            <a:solidFill>
              <a:srgbClr val="EDF3ED"/>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latin typeface="Avenir Next" panose="020B0503020202020204" pitchFamily="34" charset="0"/>
              </a:endParaRPr>
            </a:p>
          </p:txBody>
        </p:sp>
        <p:sp>
          <p:nvSpPr>
            <p:cNvPr id="16" name="Oval 15">
              <a:extLst>
                <a:ext uri="{FF2B5EF4-FFF2-40B4-BE49-F238E27FC236}">
                  <a16:creationId xmlns:a16="http://schemas.microsoft.com/office/drawing/2014/main" id="{86FB39A2-1641-B4BF-71BC-329E2C10AFEA}"/>
                </a:ext>
              </a:extLst>
            </p:cNvPr>
            <p:cNvSpPr/>
            <p:nvPr/>
          </p:nvSpPr>
          <p:spPr>
            <a:xfrm>
              <a:off x="899206" y="3578257"/>
              <a:ext cx="246185" cy="246185"/>
            </a:xfrm>
            <a:prstGeom prst="ellipse">
              <a:avLst/>
            </a:prstGeom>
            <a:solidFill>
              <a:srgbClr val="EDF3ED"/>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latin typeface="Avenir Next" panose="020B0503020202020204" pitchFamily="34" charset="0"/>
              </a:endParaRPr>
            </a:p>
          </p:txBody>
        </p:sp>
        <p:sp>
          <p:nvSpPr>
            <p:cNvPr id="19" name="Oval 18">
              <a:extLst>
                <a:ext uri="{FF2B5EF4-FFF2-40B4-BE49-F238E27FC236}">
                  <a16:creationId xmlns:a16="http://schemas.microsoft.com/office/drawing/2014/main" id="{FFB0B003-013E-968F-8A72-A9E0E67A7E87}"/>
                </a:ext>
              </a:extLst>
            </p:cNvPr>
            <p:cNvSpPr/>
            <p:nvPr/>
          </p:nvSpPr>
          <p:spPr>
            <a:xfrm>
              <a:off x="898142" y="3253480"/>
              <a:ext cx="246185" cy="246185"/>
            </a:xfrm>
            <a:prstGeom prst="ellipse">
              <a:avLst/>
            </a:prstGeom>
            <a:solidFill>
              <a:srgbClr val="EDF3ED"/>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latin typeface="Avenir Next" panose="020B0503020202020204" pitchFamily="34" charset="0"/>
              </a:endParaRPr>
            </a:p>
          </p:txBody>
        </p:sp>
      </p:grpSp>
      <p:grpSp>
        <p:nvGrpSpPr>
          <p:cNvPr id="24" name="Group 23">
            <a:extLst>
              <a:ext uri="{FF2B5EF4-FFF2-40B4-BE49-F238E27FC236}">
                <a16:creationId xmlns:a16="http://schemas.microsoft.com/office/drawing/2014/main" id="{B609567A-93D1-EF63-5A27-48D4911BFB4F}"/>
              </a:ext>
            </a:extLst>
          </p:cNvPr>
          <p:cNvGrpSpPr/>
          <p:nvPr/>
        </p:nvGrpSpPr>
        <p:grpSpPr>
          <a:xfrm>
            <a:off x="1185038" y="2114525"/>
            <a:ext cx="3541663" cy="433754"/>
            <a:chOff x="1601840" y="1410109"/>
            <a:chExt cx="3541663" cy="433754"/>
          </a:xfrm>
        </p:grpSpPr>
        <p:sp>
          <p:nvSpPr>
            <p:cNvPr id="5" name="Rounded Rectangle 4">
              <a:extLst>
                <a:ext uri="{FF2B5EF4-FFF2-40B4-BE49-F238E27FC236}">
                  <a16:creationId xmlns:a16="http://schemas.microsoft.com/office/drawing/2014/main" id="{AEBA2C2B-868E-DACA-C37F-242B443F67AA}"/>
                </a:ext>
              </a:extLst>
            </p:cNvPr>
            <p:cNvSpPr/>
            <p:nvPr/>
          </p:nvSpPr>
          <p:spPr>
            <a:xfrm>
              <a:off x="1801780" y="1410109"/>
              <a:ext cx="3141785" cy="433754"/>
            </a:xfrm>
            <a:prstGeom prst="roundRect">
              <a:avLst>
                <a:gd name="adj" fmla="val 50000"/>
              </a:avLst>
            </a:prstGeom>
            <a:solidFill>
              <a:srgbClr val="EDF3ED"/>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0" name="TextBox 19">
              <a:extLst>
                <a:ext uri="{FF2B5EF4-FFF2-40B4-BE49-F238E27FC236}">
                  <a16:creationId xmlns:a16="http://schemas.microsoft.com/office/drawing/2014/main" id="{61AEF64E-99FA-1B3C-CF1B-4793B2309645}"/>
                </a:ext>
              </a:extLst>
            </p:cNvPr>
            <p:cNvSpPr txBox="1"/>
            <p:nvPr/>
          </p:nvSpPr>
          <p:spPr>
            <a:xfrm>
              <a:off x="1601840" y="1474531"/>
              <a:ext cx="3541663" cy="369332"/>
            </a:xfrm>
            <a:prstGeom prst="rect">
              <a:avLst/>
            </a:prstGeom>
            <a:noFill/>
          </p:spPr>
          <p:txBody>
            <a:bodyPr wrap="square">
              <a:spAutoFit/>
            </a:bodyPr>
            <a:lstStyle/>
            <a:p>
              <a:pPr algn="ctr"/>
              <a:r>
                <a:rPr lang="lv-LV" b="1" dirty="0">
                  <a:latin typeface="Avenir Next Demi Bold" panose="020B0503020202020204" pitchFamily="34" charset="0"/>
                  <a:cs typeface="Arial" panose="020B0604020202020204" pitchFamily="34" charset="0"/>
                </a:rPr>
                <a:t>Procedūra</a:t>
              </a:r>
              <a:endParaRPr lang="en-LV" b="1" dirty="0">
                <a:latin typeface="Avenir Next Demi Bold" panose="020B0503020202020204" pitchFamily="34" charset="0"/>
                <a:cs typeface="Arial" panose="020B0604020202020204" pitchFamily="34" charset="0"/>
              </a:endParaRPr>
            </a:p>
          </p:txBody>
        </p:sp>
      </p:grpSp>
      <p:cxnSp>
        <p:nvCxnSpPr>
          <p:cNvPr id="28" name="Straight Connector 27">
            <a:extLst>
              <a:ext uri="{FF2B5EF4-FFF2-40B4-BE49-F238E27FC236}">
                <a16:creationId xmlns:a16="http://schemas.microsoft.com/office/drawing/2014/main" id="{6C0F927D-516E-7138-C265-B9EBD746E3A7}"/>
              </a:ext>
            </a:extLst>
          </p:cNvPr>
          <p:cNvCxnSpPr>
            <a:cxnSpLocks/>
          </p:cNvCxnSpPr>
          <p:nvPr/>
        </p:nvCxnSpPr>
        <p:spPr>
          <a:xfrm>
            <a:off x="11664433" y="2331402"/>
            <a:ext cx="0" cy="2379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D23C385-3E59-D654-28A5-DED3DD5945B4}"/>
              </a:ext>
            </a:extLst>
          </p:cNvPr>
          <p:cNvSpPr txBox="1"/>
          <p:nvPr/>
        </p:nvSpPr>
        <p:spPr>
          <a:xfrm>
            <a:off x="999328" y="4217509"/>
            <a:ext cx="4523626" cy="954107"/>
          </a:xfrm>
          <a:prstGeom prst="rect">
            <a:avLst/>
          </a:prstGeom>
          <a:noFill/>
        </p:spPr>
        <p:txBody>
          <a:bodyPr wrap="square">
            <a:spAutoFit/>
          </a:bodyPr>
          <a:lstStyle/>
          <a:p>
            <a:pPr lvl="0">
              <a:spcAft>
                <a:spcPts val="600"/>
              </a:spcAft>
            </a:pPr>
            <a:r>
              <a:rPr lang="lv-LV" sz="1400" dirty="0">
                <a:latin typeface="Avenir Next" panose="020B0503020202020204" pitchFamily="34" charset="0"/>
                <a:ea typeface="+mj-ea"/>
                <a:cs typeface="Arial" panose="020B0604020202020204" pitchFamily="34" charset="0"/>
              </a:rPr>
              <a:t>"</a:t>
            </a:r>
            <a:r>
              <a:rPr lang="lv-LV" sz="1400" dirty="0">
                <a:latin typeface="Avenir Next" panose="020B0503020202020204" pitchFamily="34" charset="0"/>
                <a:ea typeface="Calibri" panose="020F0502020204030204" pitchFamily="34" charset="0"/>
                <a:cs typeface="Arial" panose="020B0604020202020204" pitchFamily="34" charset="0"/>
              </a:rPr>
              <a:t>Emociju dienasgrāmata</a:t>
            </a:r>
            <a:r>
              <a:rPr lang="lv-LV" sz="1400" dirty="0">
                <a:latin typeface="Avenir Next" panose="020B0503020202020204" pitchFamily="34" charset="0"/>
                <a:ea typeface="+mj-ea"/>
                <a:cs typeface="Arial" panose="020B0604020202020204" pitchFamily="34" charset="0"/>
              </a:rPr>
              <a:t>" ietver jautājumus par savu emocionālo stāvokli, sociālo un vides kontekstu attiecīgajā momentā. Ierakstus dienasgrāmatā atļauts veikt neierobežotu reižu skaitu.</a:t>
            </a:r>
            <a:endParaRPr lang="en-LV" sz="1400" dirty="0">
              <a:latin typeface="Avenir Next" panose="020B0503020202020204" pitchFamily="34" charset="0"/>
              <a:ea typeface="+mj-ea"/>
              <a:cs typeface="Arial" panose="020B0604020202020204" pitchFamily="34" charset="0"/>
            </a:endParaRPr>
          </a:p>
        </p:txBody>
      </p:sp>
      <p:pic>
        <p:nvPicPr>
          <p:cNvPr id="47" name="Picture 46" descr="A group of cell phones&#10;&#10;Description automatically generated with medium confidence">
            <a:extLst>
              <a:ext uri="{FF2B5EF4-FFF2-40B4-BE49-F238E27FC236}">
                <a16:creationId xmlns:a16="http://schemas.microsoft.com/office/drawing/2014/main" id="{2DB13919-6111-8613-1934-E4F2ECBE9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287" y="1955888"/>
            <a:ext cx="5458965" cy="3170180"/>
          </a:xfrm>
          <a:prstGeom prst="rect">
            <a:avLst/>
          </a:prstGeom>
        </p:spPr>
      </p:pic>
      <p:sp>
        <p:nvSpPr>
          <p:cNvPr id="48" name="TextBox 47">
            <a:extLst>
              <a:ext uri="{FF2B5EF4-FFF2-40B4-BE49-F238E27FC236}">
                <a16:creationId xmlns:a16="http://schemas.microsoft.com/office/drawing/2014/main" id="{DF52740C-D274-42A3-55A2-A5F3D7AC5F11}"/>
              </a:ext>
            </a:extLst>
          </p:cNvPr>
          <p:cNvSpPr txBox="1"/>
          <p:nvPr/>
        </p:nvSpPr>
        <p:spPr>
          <a:xfrm>
            <a:off x="6697126" y="5226200"/>
            <a:ext cx="4828117" cy="276999"/>
          </a:xfrm>
          <a:prstGeom prst="rect">
            <a:avLst/>
          </a:prstGeom>
          <a:noFill/>
        </p:spPr>
        <p:txBody>
          <a:bodyPr wrap="square" rtlCol="0">
            <a:spAutoFit/>
          </a:bodyPr>
          <a:lstStyle/>
          <a:p>
            <a:r>
              <a:rPr lang="lv-LV" sz="1200" i="1" dirty="0">
                <a:solidFill>
                  <a:srgbClr val="7F7F7F"/>
                </a:solidFill>
                <a:latin typeface="Avenir Next" panose="020B0503020202020204" pitchFamily="34" charset="0"/>
                <a:cs typeface="Arial" panose="020B0604020202020204" pitchFamily="34" charset="0"/>
              </a:rPr>
              <a:t>EMORI dizaina piemērs, autors Ričards Znutiņš-</a:t>
            </a:r>
            <a:r>
              <a:rPr lang="lv-LV" sz="1200" i="1" dirty="0" err="1">
                <a:solidFill>
                  <a:srgbClr val="7F7F7F"/>
                </a:solidFill>
                <a:latin typeface="Avenir Next" panose="020B0503020202020204" pitchFamily="34" charset="0"/>
                <a:cs typeface="Arial" panose="020B0604020202020204" pitchFamily="34" charset="0"/>
              </a:rPr>
              <a:t>Znutāns</a:t>
            </a:r>
            <a:endParaRPr lang="lv-LV" sz="1200" i="1" dirty="0">
              <a:solidFill>
                <a:srgbClr val="7F7F7F"/>
              </a:solidFill>
              <a:latin typeface="Avenir Next" panose="020B0503020202020204" pitchFamily="34" charset="0"/>
              <a:cs typeface="Arial" panose="020B0604020202020204" pitchFamily="34" charset="0"/>
            </a:endParaRPr>
          </a:p>
        </p:txBody>
      </p:sp>
    </p:spTree>
    <p:extLst>
      <p:ext uri="{BB962C8B-B14F-4D97-AF65-F5344CB8AC3E}">
        <p14:creationId xmlns:p14="http://schemas.microsoft.com/office/powerpoint/2010/main" val="230337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5AB7C1-B4EF-14CA-E1DC-F4B215C84437}"/>
              </a:ext>
            </a:extLst>
          </p:cNvPr>
          <p:cNvSpPr/>
          <p:nvPr/>
        </p:nvSpPr>
        <p:spPr>
          <a:xfrm>
            <a:off x="9363919" y="7311"/>
            <a:ext cx="2828081" cy="6865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Title 1">
            <a:extLst>
              <a:ext uri="{FF2B5EF4-FFF2-40B4-BE49-F238E27FC236}">
                <a16:creationId xmlns:a16="http://schemas.microsoft.com/office/drawing/2014/main" id="{183019F1-4975-429D-F70E-B88D57D2E0A0}"/>
              </a:ext>
            </a:extLst>
          </p:cNvPr>
          <p:cNvSpPr txBox="1">
            <a:spLocks/>
          </p:cNvSpPr>
          <p:nvPr/>
        </p:nvSpPr>
        <p:spPr>
          <a:xfrm>
            <a:off x="1056216" y="725644"/>
            <a:ext cx="10079568" cy="43375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pPr algn="ctr"/>
            <a:r>
              <a:rPr lang="lv-LV" dirty="0">
                <a:solidFill>
                  <a:schemeClr val="tx1"/>
                </a:solidFill>
                <a:latin typeface="Avenir Next Demi Bold" panose="020B0503020202020204" pitchFamily="34" charset="0"/>
                <a:cs typeface="Times New Roman" panose="02020603050405020304" pitchFamily="18" charset="0"/>
              </a:rPr>
              <a:t>REZULTĀTI</a:t>
            </a:r>
          </a:p>
        </p:txBody>
      </p:sp>
      <p:cxnSp>
        <p:nvCxnSpPr>
          <p:cNvPr id="6" name="Straight Connector 5">
            <a:extLst>
              <a:ext uri="{FF2B5EF4-FFF2-40B4-BE49-F238E27FC236}">
                <a16:creationId xmlns:a16="http://schemas.microsoft.com/office/drawing/2014/main" id="{FE726928-039D-C372-771A-CC37021E1B37}"/>
              </a:ext>
            </a:extLst>
          </p:cNvPr>
          <p:cNvCxnSpPr>
            <a:cxnSpLocks/>
          </p:cNvCxnSpPr>
          <p:nvPr/>
        </p:nvCxnSpPr>
        <p:spPr>
          <a:xfrm>
            <a:off x="4811621" y="475742"/>
            <a:ext cx="2568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5625C5-7AC5-03BB-4DFF-17FFB657F6B9}"/>
              </a:ext>
            </a:extLst>
          </p:cNvPr>
          <p:cNvCxnSpPr>
            <a:cxnSpLocks/>
          </p:cNvCxnSpPr>
          <p:nvPr/>
        </p:nvCxnSpPr>
        <p:spPr>
          <a:xfrm>
            <a:off x="4853680" y="1241459"/>
            <a:ext cx="2568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F47F7C2-0D51-C315-AE39-3CDE1C07946F}"/>
              </a:ext>
            </a:extLst>
          </p:cNvPr>
          <p:cNvSpPr txBox="1"/>
          <p:nvPr/>
        </p:nvSpPr>
        <p:spPr>
          <a:xfrm>
            <a:off x="2615557" y="5730804"/>
            <a:ext cx="6960883" cy="523220"/>
          </a:xfrm>
          <a:prstGeom prst="rect">
            <a:avLst/>
          </a:prstGeom>
          <a:noFill/>
        </p:spPr>
        <p:txBody>
          <a:bodyPr wrap="square">
            <a:spAutoFit/>
          </a:bodyPr>
          <a:lstStyle/>
          <a:p>
            <a:pPr algn="ctr"/>
            <a:r>
              <a:rPr lang="lv-LV" sz="1400" i="1" dirty="0">
                <a:latin typeface="Avenir Next" panose="020B0503020202020204" pitchFamily="34" charset="0"/>
                <a:ea typeface="Calibri" panose="020F0502020204030204" pitchFamily="34" charset="0"/>
                <a:cs typeface="Arial" panose="020B0604020202020204" pitchFamily="34" charset="0"/>
              </a:rPr>
              <a:t>Piezīme.</a:t>
            </a:r>
            <a:r>
              <a:rPr lang="lv-LV" sz="1400" dirty="0">
                <a:latin typeface="Avenir Next" panose="020B0503020202020204" pitchFamily="34" charset="0"/>
                <a:ea typeface="Calibri" panose="020F0502020204030204" pitchFamily="34" charset="0"/>
                <a:cs typeface="Arial" panose="020B0604020202020204" pitchFamily="34" charset="0"/>
              </a:rPr>
              <a:t> Diagrammā atspoguļoti skalu vidēji rādītāji (M). Izmaiņu noteikšanai izmantots </a:t>
            </a:r>
            <a:r>
              <a:rPr lang="lv-LV" sz="1400" dirty="0" err="1">
                <a:latin typeface="Avenir Next" panose="020B0503020202020204" pitchFamily="34" charset="0"/>
                <a:cs typeface="Arial" panose="020B0604020202020204" pitchFamily="34" charset="0"/>
              </a:rPr>
              <a:t>Vilkoksona</a:t>
            </a:r>
            <a:r>
              <a:rPr lang="lv-LV" sz="1400" dirty="0">
                <a:latin typeface="Avenir Next" panose="020B0503020202020204" pitchFamily="34" charset="0"/>
                <a:cs typeface="Arial" panose="020B0604020202020204" pitchFamily="34" charset="0"/>
              </a:rPr>
              <a:t> rangu zīmju tests. * </a:t>
            </a:r>
            <a:r>
              <a:rPr lang="lv-LV" sz="1400" i="1" dirty="0" err="1">
                <a:latin typeface="Avenir Next" panose="020B0503020202020204" pitchFamily="34" charset="0"/>
                <a:cs typeface="Arial" panose="020B0604020202020204" pitchFamily="34" charset="0"/>
              </a:rPr>
              <a:t>p</a:t>
            </a:r>
            <a:r>
              <a:rPr lang="lv-LV" sz="1400" dirty="0">
                <a:latin typeface="Avenir Next" panose="020B0503020202020204" pitchFamily="34" charset="0"/>
                <a:cs typeface="Arial" panose="020B0604020202020204" pitchFamily="34" charset="0"/>
              </a:rPr>
              <a:t> &lt; 0,05, ** </a:t>
            </a:r>
            <a:r>
              <a:rPr lang="lv-LV" sz="1400" i="1" dirty="0" err="1">
                <a:latin typeface="Avenir Next" panose="020B0503020202020204" pitchFamily="34" charset="0"/>
                <a:cs typeface="Arial" panose="020B0604020202020204" pitchFamily="34" charset="0"/>
              </a:rPr>
              <a:t>p</a:t>
            </a:r>
            <a:r>
              <a:rPr lang="lv-LV" sz="1400" dirty="0">
                <a:latin typeface="Avenir Next" panose="020B0503020202020204" pitchFamily="34" charset="0"/>
                <a:cs typeface="Arial" panose="020B0604020202020204" pitchFamily="34" charset="0"/>
              </a:rPr>
              <a:t> &lt; 0,01, *** </a:t>
            </a:r>
            <a:r>
              <a:rPr lang="lv-LV" sz="1400" i="1" dirty="0" err="1">
                <a:latin typeface="Avenir Next" panose="020B0503020202020204" pitchFamily="34" charset="0"/>
                <a:cs typeface="Arial" panose="020B0604020202020204" pitchFamily="34" charset="0"/>
              </a:rPr>
              <a:t>p</a:t>
            </a:r>
            <a:r>
              <a:rPr lang="lv-LV" sz="1400" dirty="0">
                <a:latin typeface="Avenir Next" panose="020B0503020202020204" pitchFamily="34" charset="0"/>
                <a:cs typeface="Arial" panose="020B0604020202020204" pitchFamily="34" charset="0"/>
              </a:rPr>
              <a:t> &lt; 0,001</a:t>
            </a:r>
            <a:r>
              <a:rPr lang="en-LV" sz="1400" dirty="0">
                <a:latin typeface="Avenir Next" panose="020B0503020202020204" pitchFamily="34" charset="0"/>
                <a:cs typeface="Arial" panose="020B0604020202020204" pitchFamily="34" charset="0"/>
              </a:rPr>
              <a:t> </a:t>
            </a:r>
            <a:r>
              <a:rPr lang="lv-LV" sz="1400" dirty="0">
                <a:latin typeface="Avenir Next" panose="020B0503020202020204" pitchFamily="34" charset="0"/>
                <a:cs typeface="Arial" panose="020B0604020202020204" pitchFamily="34" charset="0"/>
              </a:rPr>
              <a:t>  </a:t>
            </a:r>
            <a:endParaRPr lang="en-LV" sz="1400" dirty="0">
              <a:latin typeface="Avenir Next" panose="020B0503020202020204" pitchFamily="34" charset="0"/>
              <a:cs typeface="Arial" panose="020B0604020202020204" pitchFamily="34" charset="0"/>
            </a:endParaRPr>
          </a:p>
        </p:txBody>
      </p:sp>
      <p:pic>
        <p:nvPicPr>
          <p:cNvPr id="3" name="Picture 2" descr="Chart&#10;&#10;Description automatically generated">
            <a:extLst>
              <a:ext uri="{FF2B5EF4-FFF2-40B4-BE49-F238E27FC236}">
                <a16:creationId xmlns:a16="http://schemas.microsoft.com/office/drawing/2014/main" id="{52AD77BE-120C-ADA2-1F1A-ADF1E320D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12" y="1409300"/>
            <a:ext cx="10861575" cy="4415274"/>
          </a:xfrm>
          <a:prstGeom prst="rect">
            <a:avLst/>
          </a:prstGeom>
        </p:spPr>
      </p:pic>
    </p:spTree>
    <p:extLst>
      <p:ext uri="{BB962C8B-B14F-4D97-AF65-F5344CB8AC3E}">
        <p14:creationId xmlns:p14="http://schemas.microsoft.com/office/powerpoint/2010/main" val="323863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5AB7C1-B4EF-14CA-E1DC-F4B215C84437}"/>
              </a:ext>
            </a:extLst>
          </p:cNvPr>
          <p:cNvSpPr/>
          <p:nvPr/>
        </p:nvSpPr>
        <p:spPr>
          <a:xfrm>
            <a:off x="9363919" y="7311"/>
            <a:ext cx="2828081" cy="6865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Title 1">
            <a:extLst>
              <a:ext uri="{FF2B5EF4-FFF2-40B4-BE49-F238E27FC236}">
                <a16:creationId xmlns:a16="http://schemas.microsoft.com/office/drawing/2014/main" id="{183019F1-4975-429D-F70E-B88D57D2E0A0}"/>
              </a:ext>
            </a:extLst>
          </p:cNvPr>
          <p:cNvSpPr txBox="1">
            <a:spLocks/>
          </p:cNvSpPr>
          <p:nvPr/>
        </p:nvSpPr>
        <p:spPr>
          <a:xfrm>
            <a:off x="1056216" y="725644"/>
            <a:ext cx="10079568" cy="43375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pPr algn="ctr"/>
            <a:r>
              <a:rPr lang="lv-LV" dirty="0">
                <a:solidFill>
                  <a:schemeClr val="tx1"/>
                </a:solidFill>
                <a:latin typeface="Avenir Next Demi Bold" panose="020B0503020202020204" pitchFamily="34" charset="0"/>
                <a:cs typeface="Times New Roman" panose="02020603050405020304" pitchFamily="18" charset="0"/>
              </a:rPr>
              <a:t>REZULTĀTI</a:t>
            </a:r>
          </a:p>
        </p:txBody>
      </p:sp>
      <p:cxnSp>
        <p:nvCxnSpPr>
          <p:cNvPr id="6" name="Straight Connector 5">
            <a:extLst>
              <a:ext uri="{FF2B5EF4-FFF2-40B4-BE49-F238E27FC236}">
                <a16:creationId xmlns:a16="http://schemas.microsoft.com/office/drawing/2014/main" id="{FE726928-039D-C372-771A-CC37021E1B37}"/>
              </a:ext>
            </a:extLst>
          </p:cNvPr>
          <p:cNvCxnSpPr>
            <a:cxnSpLocks/>
          </p:cNvCxnSpPr>
          <p:nvPr/>
        </p:nvCxnSpPr>
        <p:spPr>
          <a:xfrm>
            <a:off x="4811621" y="475742"/>
            <a:ext cx="2568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5625C5-7AC5-03BB-4DFF-17FFB657F6B9}"/>
              </a:ext>
            </a:extLst>
          </p:cNvPr>
          <p:cNvCxnSpPr>
            <a:cxnSpLocks/>
          </p:cNvCxnSpPr>
          <p:nvPr/>
        </p:nvCxnSpPr>
        <p:spPr>
          <a:xfrm>
            <a:off x="4853680" y="1241459"/>
            <a:ext cx="2568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F47F7C2-0D51-C315-AE39-3CDE1C07946F}"/>
              </a:ext>
            </a:extLst>
          </p:cNvPr>
          <p:cNvSpPr txBox="1"/>
          <p:nvPr/>
        </p:nvSpPr>
        <p:spPr>
          <a:xfrm>
            <a:off x="2761345" y="5709873"/>
            <a:ext cx="6669308" cy="523220"/>
          </a:xfrm>
          <a:prstGeom prst="rect">
            <a:avLst/>
          </a:prstGeom>
          <a:noFill/>
        </p:spPr>
        <p:txBody>
          <a:bodyPr wrap="square">
            <a:spAutoFit/>
          </a:bodyPr>
          <a:lstStyle/>
          <a:p>
            <a:pPr algn="ctr"/>
            <a:r>
              <a:rPr lang="lv-LV" sz="1400" i="1" dirty="0">
                <a:latin typeface="Avenir Next" panose="020B0503020202020204" pitchFamily="34" charset="0"/>
                <a:ea typeface="Calibri" panose="020F0502020204030204" pitchFamily="34" charset="0"/>
                <a:cs typeface="Arial" panose="020B0604020202020204" pitchFamily="34" charset="0"/>
              </a:rPr>
              <a:t>Piezīme.</a:t>
            </a:r>
            <a:r>
              <a:rPr lang="lv-LV" sz="1400" dirty="0">
                <a:latin typeface="Avenir Next" panose="020B0503020202020204" pitchFamily="34" charset="0"/>
                <a:ea typeface="Calibri" panose="020F0502020204030204" pitchFamily="34" charset="0"/>
                <a:cs typeface="Arial" panose="020B0604020202020204" pitchFamily="34" charset="0"/>
              </a:rPr>
              <a:t> Diagrammā atspoguļoti skalu vidēji rādītāji (M). Izmaiņu noteikšanai izmantots </a:t>
            </a:r>
            <a:r>
              <a:rPr lang="lv-LV" sz="1400" dirty="0" err="1">
                <a:latin typeface="Avenir Next" panose="020B0503020202020204" pitchFamily="34" charset="0"/>
                <a:cs typeface="Arial" panose="020B0604020202020204" pitchFamily="34" charset="0"/>
              </a:rPr>
              <a:t>Vilkoksona</a:t>
            </a:r>
            <a:r>
              <a:rPr lang="lv-LV" sz="1400" dirty="0">
                <a:latin typeface="Avenir Next" panose="020B0503020202020204" pitchFamily="34" charset="0"/>
                <a:cs typeface="Arial" panose="020B0604020202020204" pitchFamily="34" charset="0"/>
              </a:rPr>
              <a:t> rangu zīmju tests.</a:t>
            </a:r>
            <a:endParaRPr lang="en-LV" sz="1400" dirty="0">
              <a:latin typeface="Avenir Next" panose="020B0503020202020204" pitchFamily="34" charset="0"/>
              <a:cs typeface="Arial" panose="020B0604020202020204" pitchFamily="34" charset="0"/>
            </a:endParaRPr>
          </a:p>
        </p:txBody>
      </p:sp>
      <p:pic>
        <p:nvPicPr>
          <p:cNvPr id="4" name="Picture 3" descr="Chart, bar chart&#10;&#10;Description automatically generated">
            <a:extLst>
              <a:ext uri="{FF2B5EF4-FFF2-40B4-BE49-F238E27FC236}">
                <a16:creationId xmlns:a16="http://schemas.microsoft.com/office/drawing/2014/main" id="{F0D927A4-75F1-0ECC-817C-67208A81B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544" y="1323520"/>
            <a:ext cx="10602911" cy="4304293"/>
          </a:xfrm>
          <a:prstGeom prst="rect">
            <a:avLst/>
          </a:prstGeom>
        </p:spPr>
      </p:pic>
    </p:spTree>
    <p:extLst>
      <p:ext uri="{BB962C8B-B14F-4D97-AF65-F5344CB8AC3E}">
        <p14:creationId xmlns:p14="http://schemas.microsoft.com/office/powerpoint/2010/main" val="383719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75734-AC12-25E2-11AE-596D030CBB8E}"/>
              </a:ext>
            </a:extLst>
          </p:cNvPr>
          <p:cNvSpPr txBox="1">
            <a:spLocks/>
          </p:cNvSpPr>
          <p:nvPr/>
        </p:nvSpPr>
        <p:spPr>
          <a:xfrm>
            <a:off x="2142815" y="1682740"/>
            <a:ext cx="6404177" cy="77571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600" b="0" kern="1200">
                <a:solidFill>
                  <a:srgbClr val="5859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8E001C"/>
              </a:buClr>
              <a:buSzPct val="80000"/>
              <a:buFont typeface="Calibri" panose="020F0502020204030204" pitchFamily="34" charset="0"/>
              <a:buNone/>
              <a:defRPr sz="2000" kern="1200">
                <a:solidFill>
                  <a:srgbClr val="58595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800" kern="1200">
                <a:solidFill>
                  <a:srgbClr val="58595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2"/>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lv-LV" dirty="0">
                <a:solidFill>
                  <a:schemeClr val="tx1"/>
                </a:solidFill>
                <a:latin typeface="Avenir Next" panose="020B0503020202020204" pitchFamily="34" charset="0"/>
              </a:rPr>
              <a:t>Mobilās lietotnes EMORI garastāvokļa novērošanas rīka lietošana regulāri 30 dienu garumā </a:t>
            </a:r>
            <a:r>
              <a:rPr lang="lv-LV" b="1" dirty="0">
                <a:solidFill>
                  <a:schemeClr val="tx1"/>
                </a:solidFill>
                <a:latin typeface="Avenir Next Demi Bold" panose="020B0503020202020204" pitchFamily="34" charset="0"/>
              </a:rPr>
              <a:t>uzlabo emociju regulācijas prasmju rādītājus</a:t>
            </a:r>
            <a:r>
              <a:rPr lang="lv-LV" dirty="0">
                <a:solidFill>
                  <a:schemeClr val="tx1"/>
                </a:solidFill>
                <a:latin typeface="Avenir Next" panose="020B0503020202020204" pitchFamily="34" charset="0"/>
              </a:rPr>
              <a:t> visās ERSQ B daļas skalās, izņemot modifikācijas skalā.</a:t>
            </a:r>
            <a:endParaRPr lang="en-LV" dirty="0">
              <a:solidFill>
                <a:schemeClr val="tx1"/>
              </a:solidFill>
              <a:latin typeface="Avenir Next" panose="020B0503020202020204" pitchFamily="34" charset="0"/>
            </a:endParaRPr>
          </a:p>
        </p:txBody>
      </p:sp>
      <p:sp>
        <p:nvSpPr>
          <p:cNvPr id="6" name="Oval 5">
            <a:extLst>
              <a:ext uri="{FF2B5EF4-FFF2-40B4-BE49-F238E27FC236}">
                <a16:creationId xmlns:a16="http://schemas.microsoft.com/office/drawing/2014/main" id="{56174932-CA15-11A4-1CAB-1353DC71E5D2}"/>
              </a:ext>
            </a:extLst>
          </p:cNvPr>
          <p:cNvSpPr/>
          <p:nvPr/>
        </p:nvSpPr>
        <p:spPr>
          <a:xfrm>
            <a:off x="1529726" y="1918268"/>
            <a:ext cx="246185" cy="246185"/>
          </a:xfrm>
          <a:prstGeom prst="ellipse">
            <a:avLst/>
          </a:prstGeom>
          <a:solidFill>
            <a:srgbClr val="B7CDB7"/>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 name="Oval 6">
            <a:extLst>
              <a:ext uri="{FF2B5EF4-FFF2-40B4-BE49-F238E27FC236}">
                <a16:creationId xmlns:a16="http://schemas.microsoft.com/office/drawing/2014/main" id="{32C52C35-96D1-3F65-CFCF-1ED47449194C}"/>
              </a:ext>
            </a:extLst>
          </p:cNvPr>
          <p:cNvSpPr/>
          <p:nvPr/>
        </p:nvSpPr>
        <p:spPr>
          <a:xfrm>
            <a:off x="1529726" y="2738640"/>
            <a:ext cx="246185" cy="246185"/>
          </a:xfrm>
          <a:prstGeom prst="ellipse">
            <a:avLst/>
          </a:prstGeom>
          <a:solidFill>
            <a:srgbClr val="B7CDB7"/>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0" name="Content Placeholder 2">
            <a:extLst>
              <a:ext uri="{FF2B5EF4-FFF2-40B4-BE49-F238E27FC236}">
                <a16:creationId xmlns:a16="http://schemas.microsoft.com/office/drawing/2014/main" id="{54136DA8-C490-47FC-B82B-EEBE1F92E7BA}"/>
              </a:ext>
            </a:extLst>
          </p:cNvPr>
          <p:cNvSpPr txBox="1">
            <a:spLocks/>
          </p:cNvSpPr>
          <p:nvPr/>
        </p:nvSpPr>
        <p:spPr>
          <a:xfrm>
            <a:off x="2142815" y="2602453"/>
            <a:ext cx="6404177" cy="77571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600" b="0" kern="1200">
                <a:solidFill>
                  <a:srgbClr val="5859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8E001C"/>
              </a:buClr>
              <a:buSzPct val="80000"/>
              <a:buFont typeface="Calibri" panose="020F0502020204030204" pitchFamily="34" charset="0"/>
              <a:buNone/>
              <a:defRPr sz="2000" kern="1200">
                <a:solidFill>
                  <a:srgbClr val="58595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800" kern="1200">
                <a:solidFill>
                  <a:srgbClr val="58595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2"/>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lv-LV" dirty="0">
                <a:solidFill>
                  <a:schemeClr val="tx1"/>
                </a:solidFill>
                <a:latin typeface="Avenir Next" panose="020B0503020202020204" pitchFamily="34" charset="0"/>
              </a:rPr>
              <a:t>Lielākās izmaiņas novērojamas skalās </a:t>
            </a:r>
            <a:r>
              <a:rPr lang="lv-LV" b="1" dirty="0">
                <a:solidFill>
                  <a:schemeClr val="tx1"/>
                </a:solidFill>
                <a:latin typeface="Avenir Next Demi Bold" panose="020B0503020202020204" pitchFamily="34" charset="0"/>
              </a:rPr>
              <a:t>uzmanības pievēršana jūtām</a:t>
            </a:r>
            <a:r>
              <a:rPr lang="lv-LV" dirty="0">
                <a:solidFill>
                  <a:schemeClr val="tx1"/>
                </a:solidFill>
                <a:latin typeface="Avenir Next" panose="020B0503020202020204" pitchFamily="34" charset="0"/>
              </a:rPr>
              <a:t>, </a:t>
            </a:r>
            <a:r>
              <a:rPr lang="lv-LV" b="1" dirty="0">
                <a:solidFill>
                  <a:schemeClr val="tx1"/>
                </a:solidFill>
                <a:latin typeface="Avenir Next Demi Bold" panose="020B0503020202020204" pitchFamily="34" charset="0"/>
              </a:rPr>
              <a:t>gatavība konfrontēties </a:t>
            </a:r>
            <a:r>
              <a:rPr lang="lv-LV" dirty="0">
                <a:solidFill>
                  <a:schemeClr val="tx1"/>
                </a:solidFill>
                <a:latin typeface="Avenir Next" panose="020B0503020202020204" pitchFamily="34" charset="0"/>
              </a:rPr>
              <a:t>un </a:t>
            </a:r>
            <a:r>
              <a:rPr lang="lv-LV" b="1" dirty="0">
                <a:solidFill>
                  <a:schemeClr val="tx1"/>
                </a:solidFill>
                <a:latin typeface="Avenir Next Demi Bold" panose="020B0503020202020204" pitchFamily="34" charset="0"/>
              </a:rPr>
              <a:t>kopējās emociju regulācijas prasmes</a:t>
            </a:r>
            <a:r>
              <a:rPr lang="lv-LV" dirty="0">
                <a:solidFill>
                  <a:schemeClr val="tx1"/>
                </a:solidFill>
                <a:latin typeface="Avenir Next" panose="020B0503020202020204" pitchFamily="34" charset="0"/>
              </a:rPr>
              <a:t>.</a:t>
            </a:r>
            <a:endParaRPr lang="en-LV" dirty="0">
              <a:solidFill>
                <a:schemeClr val="tx1"/>
              </a:solidFill>
              <a:latin typeface="Avenir Next" panose="020B0503020202020204" pitchFamily="34" charset="0"/>
            </a:endParaRPr>
          </a:p>
        </p:txBody>
      </p:sp>
      <p:sp>
        <p:nvSpPr>
          <p:cNvPr id="12" name="Title 1">
            <a:extLst>
              <a:ext uri="{FF2B5EF4-FFF2-40B4-BE49-F238E27FC236}">
                <a16:creationId xmlns:a16="http://schemas.microsoft.com/office/drawing/2014/main" id="{D1E1A50E-DEA9-952E-9F0E-CF3A4760C7B7}"/>
              </a:ext>
            </a:extLst>
          </p:cNvPr>
          <p:cNvSpPr txBox="1">
            <a:spLocks/>
          </p:cNvSpPr>
          <p:nvPr/>
        </p:nvSpPr>
        <p:spPr>
          <a:xfrm>
            <a:off x="-118980" y="668286"/>
            <a:ext cx="10079568" cy="43375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pPr algn="ctr"/>
            <a:r>
              <a:rPr lang="lv-LV" dirty="0">
                <a:solidFill>
                  <a:schemeClr val="tx1"/>
                </a:solidFill>
                <a:latin typeface="Avenir Next Demi Bold" panose="020B0503020202020204" pitchFamily="34" charset="0"/>
                <a:cs typeface="Times New Roman" panose="02020603050405020304" pitchFamily="18" charset="0"/>
              </a:rPr>
              <a:t>SECINĀJUMI</a:t>
            </a:r>
          </a:p>
        </p:txBody>
      </p:sp>
      <p:cxnSp>
        <p:nvCxnSpPr>
          <p:cNvPr id="13" name="Straight Connector 12">
            <a:extLst>
              <a:ext uri="{FF2B5EF4-FFF2-40B4-BE49-F238E27FC236}">
                <a16:creationId xmlns:a16="http://schemas.microsoft.com/office/drawing/2014/main" id="{D76EA838-047C-857C-47E4-E6D68F753FFB}"/>
              </a:ext>
            </a:extLst>
          </p:cNvPr>
          <p:cNvCxnSpPr>
            <a:cxnSpLocks/>
          </p:cNvCxnSpPr>
          <p:nvPr/>
        </p:nvCxnSpPr>
        <p:spPr>
          <a:xfrm>
            <a:off x="3636425" y="418384"/>
            <a:ext cx="2568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08DFB7A-3FE0-E865-25EA-76C1C11BE551}"/>
              </a:ext>
            </a:extLst>
          </p:cNvPr>
          <p:cNvCxnSpPr>
            <a:cxnSpLocks/>
          </p:cNvCxnSpPr>
          <p:nvPr/>
        </p:nvCxnSpPr>
        <p:spPr>
          <a:xfrm>
            <a:off x="3678484" y="1184101"/>
            <a:ext cx="2568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06995D5-14E9-A71C-ED94-C1306F2E46C6}"/>
              </a:ext>
            </a:extLst>
          </p:cNvPr>
          <p:cNvSpPr txBox="1">
            <a:spLocks/>
          </p:cNvSpPr>
          <p:nvPr/>
        </p:nvSpPr>
        <p:spPr>
          <a:xfrm>
            <a:off x="1529725" y="4191067"/>
            <a:ext cx="7017267" cy="147803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600" b="0" kern="1200">
                <a:solidFill>
                  <a:srgbClr val="5859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8E001C"/>
              </a:buClr>
              <a:buSzPct val="80000"/>
              <a:buFont typeface="Calibri" panose="020F0502020204030204" pitchFamily="34" charset="0"/>
              <a:buNone/>
              <a:defRPr sz="2000" kern="1200">
                <a:solidFill>
                  <a:srgbClr val="58595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800" kern="1200">
                <a:solidFill>
                  <a:srgbClr val="58595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2"/>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1200"/>
              </a:spcAft>
            </a:pPr>
            <a:r>
              <a:rPr lang="lv-LV" b="1" dirty="0">
                <a:solidFill>
                  <a:schemeClr val="tx1"/>
                </a:solidFill>
                <a:latin typeface="Avenir Next Demi Bold" panose="020B0503020202020204" pitchFamily="34" charset="0"/>
              </a:rPr>
              <a:t>Ierobežojumi:</a:t>
            </a:r>
          </a:p>
          <a:p>
            <a:pPr marL="285750" indent="-285750">
              <a:lnSpc>
                <a:spcPct val="100000"/>
              </a:lnSpc>
              <a:spcBef>
                <a:spcPts val="0"/>
              </a:spcBef>
              <a:buFont typeface="System Font Regular"/>
              <a:buChar char="⎼"/>
            </a:pPr>
            <a:r>
              <a:rPr lang="lv-LV" dirty="0">
                <a:solidFill>
                  <a:schemeClr val="tx1"/>
                </a:solidFill>
                <a:latin typeface="Avenir Next" panose="020B0503020202020204" pitchFamily="34" charset="0"/>
              </a:rPr>
              <a:t>Iespējams, nepietiekami kontrolēti citi ietekmējošie faktori;</a:t>
            </a:r>
          </a:p>
          <a:p>
            <a:pPr marL="285750" indent="-285750">
              <a:lnSpc>
                <a:spcPct val="100000"/>
              </a:lnSpc>
              <a:spcBef>
                <a:spcPts val="0"/>
              </a:spcBef>
              <a:buFont typeface="System Font Regular"/>
              <a:buChar char="⎼"/>
            </a:pPr>
            <a:r>
              <a:rPr lang="lv-LV" dirty="0">
                <a:solidFill>
                  <a:schemeClr val="tx1"/>
                </a:solidFill>
                <a:latin typeface="Avenir Next" panose="020B0503020202020204" pitchFamily="34" charset="0"/>
              </a:rPr>
              <a:t>Tehniskas un saturiskas kļūdas EMORI prototipā;</a:t>
            </a:r>
          </a:p>
          <a:p>
            <a:pPr marL="285750" indent="-285750">
              <a:lnSpc>
                <a:spcPct val="100000"/>
              </a:lnSpc>
              <a:spcBef>
                <a:spcPts val="0"/>
              </a:spcBef>
              <a:buFont typeface="System Font Regular"/>
              <a:buChar char="⎼"/>
            </a:pPr>
            <a:r>
              <a:rPr lang="lv-LV" dirty="0">
                <a:solidFill>
                  <a:schemeClr val="tx1"/>
                </a:solidFill>
                <a:latin typeface="Avenir Next" panose="020B0503020202020204" pitchFamily="34" charset="0"/>
              </a:rPr>
              <a:t>Nav iespējams uzstādīt atgādinājumu sistēmu;</a:t>
            </a:r>
          </a:p>
          <a:p>
            <a:pPr marL="285750" indent="-285750">
              <a:lnSpc>
                <a:spcPct val="100000"/>
              </a:lnSpc>
              <a:spcBef>
                <a:spcPts val="0"/>
              </a:spcBef>
              <a:buFont typeface="System Font Regular"/>
              <a:buChar char="⎼"/>
            </a:pPr>
            <a:r>
              <a:rPr lang="lv-LV" dirty="0" err="1">
                <a:solidFill>
                  <a:schemeClr val="tx1"/>
                </a:solidFill>
                <a:latin typeface="Avenir Next" panose="020B0503020202020204" pitchFamily="34" charset="0"/>
              </a:rPr>
              <a:t>Tehnniski</a:t>
            </a:r>
            <a:r>
              <a:rPr lang="lv-LV" dirty="0">
                <a:solidFill>
                  <a:schemeClr val="tx1"/>
                </a:solidFill>
                <a:latin typeface="Avenir Next" panose="020B0503020202020204" pitchFamily="34" charset="0"/>
              </a:rPr>
              <a:t> prototips pieejams tikai </a:t>
            </a:r>
            <a:r>
              <a:rPr lang="lv-LV" i="1" dirty="0">
                <a:solidFill>
                  <a:schemeClr val="tx1"/>
                </a:solidFill>
                <a:latin typeface="Avenir Next" panose="020B0503020202020204" pitchFamily="34" charset="0"/>
              </a:rPr>
              <a:t>Android</a:t>
            </a:r>
            <a:r>
              <a:rPr lang="lv-LV" dirty="0">
                <a:solidFill>
                  <a:schemeClr val="tx1"/>
                </a:solidFill>
                <a:latin typeface="Avenir Next" panose="020B0503020202020204" pitchFamily="34" charset="0"/>
              </a:rPr>
              <a:t> mobilajās ierīcēs.</a:t>
            </a:r>
          </a:p>
          <a:p>
            <a:pPr marL="285750" indent="-285750">
              <a:lnSpc>
                <a:spcPct val="100000"/>
              </a:lnSpc>
              <a:spcBef>
                <a:spcPts val="0"/>
              </a:spcBef>
              <a:buFont typeface="Arial" panose="020B0604020202020204" pitchFamily="34" charset="0"/>
              <a:buChar char="•"/>
            </a:pPr>
            <a:endParaRPr lang="lv-LV" dirty="0">
              <a:solidFill>
                <a:schemeClr val="tx1"/>
              </a:solidFill>
              <a:latin typeface="Avenir Next" panose="020B0503020202020204" pitchFamily="34" charset="0"/>
            </a:endParaRPr>
          </a:p>
        </p:txBody>
      </p:sp>
      <p:sp>
        <p:nvSpPr>
          <p:cNvPr id="2" name="Oval 1">
            <a:extLst>
              <a:ext uri="{FF2B5EF4-FFF2-40B4-BE49-F238E27FC236}">
                <a16:creationId xmlns:a16="http://schemas.microsoft.com/office/drawing/2014/main" id="{C2150894-D442-A58D-D2B0-0FE2FE42A173}"/>
              </a:ext>
            </a:extLst>
          </p:cNvPr>
          <p:cNvSpPr/>
          <p:nvPr/>
        </p:nvSpPr>
        <p:spPr>
          <a:xfrm>
            <a:off x="1529726" y="3559012"/>
            <a:ext cx="246185" cy="246185"/>
          </a:xfrm>
          <a:prstGeom prst="ellipse">
            <a:avLst/>
          </a:prstGeom>
          <a:solidFill>
            <a:srgbClr val="B7CDB7"/>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Content Placeholder 2">
            <a:extLst>
              <a:ext uri="{FF2B5EF4-FFF2-40B4-BE49-F238E27FC236}">
                <a16:creationId xmlns:a16="http://schemas.microsoft.com/office/drawing/2014/main" id="{7B886584-C5B9-5500-4F3C-0BD0004178C0}"/>
              </a:ext>
            </a:extLst>
          </p:cNvPr>
          <p:cNvSpPr txBox="1">
            <a:spLocks/>
          </p:cNvSpPr>
          <p:nvPr/>
        </p:nvSpPr>
        <p:spPr>
          <a:xfrm>
            <a:off x="1992690" y="3616880"/>
            <a:ext cx="7017267" cy="77571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600" b="0" kern="1200">
                <a:solidFill>
                  <a:srgbClr val="5859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8E001C"/>
              </a:buClr>
              <a:buSzPct val="80000"/>
              <a:buFont typeface="Calibri" panose="020F0502020204030204" pitchFamily="34" charset="0"/>
              <a:buNone/>
              <a:defRPr sz="2000" kern="1200">
                <a:solidFill>
                  <a:srgbClr val="58595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800" kern="1200">
                <a:solidFill>
                  <a:srgbClr val="58595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2"/>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LV" dirty="0">
              <a:solidFill>
                <a:schemeClr val="tx1"/>
              </a:solidFill>
              <a:latin typeface="Avenir Next" panose="020B0503020202020204" pitchFamily="34" charset="0"/>
            </a:endParaRPr>
          </a:p>
        </p:txBody>
      </p:sp>
      <p:sp>
        <p:nvSpPr>
          <p:cNvPr id="9" name="Content Placeholder 2">
            <a:extLst>
              <a:ext uri="{FF2B5EF4-FFF2-40B4-BE49-F238E27FC236}">
                <a16:creationId xmlns:a16="http://schemas.microsoft.com/office/drawing/2014/main" id="{FB6E4DCE-6ADD-DB9A-B0EC-40C53DF1D73B}"/>
              </a:ext>
            </a:extLst>
          </p:cNvPr>
          <p:cNvSpPr txBox="1">
            <a:spLocks/>
          </p:cNvSpPr>
          <p:nvPr/>
        </p:nvSpPr>
        <p:spPr>
          <a:xfrm>
            <a:off x="2142815" y="3311084"/>
            <a:ext cx="6616738" cy="77571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600" b="0" kern="1200">
                <a:solidFill>
                  <a:srgbClr val="5859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8E001C"/>
              </a:buClr>
              <a:buSzPct val="80000"/>
              <a:buFont typeface="Calibri" panose="020F0502020204030204" pitchFamily="34" charset="0"/>
              <a:buNone/>
              <a:defRPr sz="2000" kern="1200">
                <a:solidFill>
                  <a:srgbClr val="58595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800" kern="1200">
                <a:solidFill>
                  <a:srgbClr val="58595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2"/>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lv-LV" dirty="0">
                <a:solidFill>
                  <a:schemeClr val="tx1"/>
                </a:solidFill>
                <a:latin typeface="Avenir Next" panose="020B0503020202020204" pitchFamily="34" charset="0"/>
              </a:rPr>
              <a:t>Garastāvokļa novērošana var palīdzēt cilvēkiem labāk apzināties savas emocijas, lai spētu tās regulēt, tādējādi veicinot arī psiholoģisko un emocionālo labklājību </a:t>
            </a:r>
            <a:r>
              <a:rPr lang="lv-LV" sz="1200" dirty="0">
                <a:solidFill>
                  <a:schemeClr val="tx1"/>
                </a:solidFill>
                <a:latin typeface="Avenir Next" panose="020B0503020202020204" pitchFamily="34" charset="0"/>
              </a:rPr>
              <a:t>(</a:t>
            </a:r>
            <a:r>
              <a:rPr lang="lv-LV" sz="1200" i="1" dirty="0" err="1">
                <a:solidFill>
                  <a:schemeClr val="tx1"/>
                </a:solidFill>
                <a:latin typeface="Avenir Next" panose="020B0503020202020204" pitchFamily="34" charset="0"/>
              </a:rPr>
              <a:t>Kraiss</a:t>
            </a:r>
            <a:r>
              <a:rPr lang="lv-LV" sz="1200" i="1" dirty="0">
                <a:solidFill>
                  <a:schemeClr val="tx1"/>
                </a:solidFill>
                <a:latin typeface="Avenir Next" panose="020B0503020202020204" pitchFamily="34" charset="0"/>
              </a:rPr>
              <a:t> </a:t>
            </a:r>
            <a:r>
              <a:rPr lang="lv-LV" sz="1200" i="1" dirty="0" err="1">
                <a:solidFill>
                  <a:schemeClr val="tx1"/>
                </a:solidFill>
                <a:latin typeface="Avenir Next" panose="020B0503020202020204" pitchFamily="34" charset="0"/>
              </a:rPr>
              <a:t>et</a:t>
            </a:r>
            <a:r>
              <a:rPr lang="lv-LV" sz="1200" i="1" dirty="0">
                <a:solidFill>
                  <a:schemeClr val="tx1"/>
                </a:solidFill>
                <a:latin typeface="Avenir Next" panose="020B0503020202020204" pitchFamily="34" charset="0"/>
              </a:rPr>
              <a:t> </a:t>
            </a:r>
            <a:r>
              <a:rPr lang="lv-LV" sz="1200" i="1" dirty="0" err="1">
                <a:solidFill>
                  <a:schemeClr val="tx1"/>
                </a:solidFill>
                <a:latin typeface="Avenir Next" panose="020B0503020202020204" pitchFamily="34" charset="0"/>
              </a:rPr>
              <a:t>al</a:t>
            </a:r>
            <a:r>
              <a:rPr lang="lv-LV" sz="1200" i="1" dirty="0">
                <a:solidFill>
                  <a:schemeClr val="tx1"/>
                </a:solidFill>
                <a:latin typeface="Avenir Next" panose="020B0503020202020204" pitchFamily="34" charset="0"/>
              </a:rPr>
              <a:t>.</a:t>
            </a:r>
            <a:r>
              <a:rPr lang="lv-LV" sz="1200" dirty="0">
                <a:solidFill>
                  <a:schemeClr val="tx1"/>
                </a:solidFill>
                <a:latin typeface="Avenir Next" panose="020B0503020202020204" pitchFamily="34" charset="0"/>
              </a:rPr>
              <a:t>, 2020; </a:t>
            </a:r>
            <a:r>
              <a:rPr lang="lv-LV" sz="1200" i="1" dirty="0" err="1">
                <a:solidFill>
                  <a:schemeClr val="tx1"/>
                </a:solidFill>
                <a:latin typeface="Avenir Next" panose="020B0503020202020204" pitchFamily="34" charset="0"/>
              </a:rPr>
              <a:t>Renati</a:t>
            </a:r>
            <a:r>
              <a:rPr lang="lv-LV" sz="1200" i="1" dirty="0">
                <a:solidFill>
                  <a:schemeClr val="tx1"/>
                </a:solidFill>
                <a:latin typeface="Avenir Next" panose="020B0503020202020204" pitchFamily="34" charset="0"/>
              </a:rPr>
              <a:t> </a:t>
            </a:r>
            <a:r>
              <a:rPr lang="lv-LV" sz="1200" i="1" dirty="0" err="1">
                <a:solidFill>
                  <a:schemeClr val="tx1"/>
                </a:solidFill>
                <a:latin typeface="Avenir Next" panose="020B0503020202020204" pitchFamily="34" charset="0"/>
              </a:rPr>
              <a:t>et</a:t>
            </a:r>
            <a:r>
              <a:rPr lang="lv-LV" sz="1200" i="1" dirty="0">
                <a:solidFill>
                  <a:schemeClr val="tx1"/>
                </a:solidFill>
                <a:latin typeface="Avenir Next" panose="020B0503020202020204" pitchFamily="34" charset="0"/>
              </a:rPr>
              <a:t> </a:t>
            </a:r>
            <a:r>
              <a:rPr lang="lv-LV" sz="1200" i="1" dirty="0" err="1">
                <a:solidFill>
                  <a:schemeClr val="tx1"/>
                </a:solidFill>
                <a:latin typeface="Avenir Next" panose="020B0503020202020204" pitchFamily="34" charset="0"/>
              </a:rPr>
              <a:t>al</a:t>
            </a:r>
            <a:r>
              <a:rPr lang="lv-LV" sz="1200" dirty="0">
                <a:solidFill>
                  <a:schemeClr val="tx1"/>
                </a:solidFill>
                <a:latin typeface="Avenir Next" panose="020B0503020202020204" pitchFamily="34" charset="0"/>
              </a:rPr>
              <a:t>., 2023). </a:t>
            </a:r>
            <a:endParaRPr lang="en-LV" sz="1200" dirty="0">
              <a:solidFill>
                <a:schemeClr val="tx1"/>
              </a:solidFill>
              <a:latin typeface="Avenir Next" panose="020B0503020202020204" pitchFamily="34" charset="0"/>
            </a:endParaRPr>
          </a:p>
          <a:p>
            <a:pPr>
              <a:lnSpc>
                <a:spcPct val="100000"/>
              </a:lnSpc>
              <a:spcBef>
                <a:spcPts val="0"/>
              </a:spcBef>
            </a:pPr>
            <a:endParaRPr lang="en-LV" dirty="0">
              <a:solidFill>
                <a:schemeClr val="tx1"/>
              </a:solidFill>
              <a:latin typeface="Avenir Next" panose="020B0503020202020204" pitchFamily="34" charset="0"/>
            </a:endParaRPr>
          </a:p>
        </p:txBody>
      </p:sp>
    </p:spTree>
    <p:extLst>
      <p:ext uri="{BB962C8B-B14F-4D97-AF65-F5344CB8AC3E}">
        <p14:creationId xmlns:p14="http://schemas.microsoft.com/office/powerpoint/2010/main" val="409104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1ABC3-494A-C434-5F02-E4B5BE573248}"/>
              </a:ext>
            </a:extLst>
          </p:cNvPr>
          <p:cNvSpPr txBox="1"/>
          <p:nvPr/>
        </p:nvSpPr>
        <p:spPr>
          <a:xfrm>
            <a:off x="1141690" y="1286276"/>
            <a:ext cx="7811241" cy="4555093"/>
          </a:xfrm>
          <a:prstGeom prst="rect">
            <a:avLst/>
          </a:prstGeom>
          <a:noFill/>
        </p:spPr>
        <p:txBody>
          <a:bodyPr wrap="square">
            <a:spAutoFit/>
          </a:bodyPr>
          <a:lstStyle/>
          <a:p>
            <a:pPr lvl="1" indent="-360000" algn="just"/>
            <a:r>
              <a:rPr lang="en-GB" sz="1000" dirty="0" err="1">
                <a:latin typeface="Avenir Next" panose="020B0503020202020204" pitchFamily="34" charset="0"/>
              </a:rPr>
              <a:t>Berking</a:t>
            </a:r>
            <a:r>
              <a:rPr lang="en-GB" sz="1000" dirty="0">
                <a:latin typeface="Avenir Next" panose="020B0503020202020204" pitchFamily="34" charset="0"/>
              </a:rPr>
              <a:t>, M., </a:t>
            </a:r>
            <a:r>
              <a:rPr lang="en-GB" sz="1000" dirty="0" err="1">
                <a:latin typeface="Avenir Next" panose="020B0503020202020204" pitchFamily="34" charset="0"/>
              </a:rPr>
              <a:t>Wupperman</a:t>
            </a:r>
            <a:r>
              <a:rPr lang="en-GB" sz="1000" dirty="0">
                <a:latin typeface="Avenir Next" panose="020B0503020202020204" pitchFamily="34" charset="0"/>
              </a:rPr>
              <a:t>, P., Reichardt, A., Pejic, T., </a:t>
            </a:r>
            <a:r>
              <a:rPr lang="en-GB" sz="1000" dirty="0" err="1">
                <a:latin typeface="Avenir Next" panose="020B0503020202020204" pitchFamily="34" charset="0"/>
              </a:rPr>
              <a:t>Dippel</a:t>
            </a:r>
            <a:r>
              <a:rPr lang="en-GB" sz="1000" dirty="0">
                <a:latin typeface="Avenir Next" panose="020B0503020202020204" pitchFamily="34" charset="0"/>
              </a:rPr>
              <a:t>, A., &amp; </a:t>
            </a:r>
            <a:r>
              <a:rPr lang="en-GB" sz="1000" dirty="0" err="1">
                <a:latin typeface="Avenir Next" panose="020B0503020202020204" pitchFamily="34" charset="0"/>
              </a:rPr>
              <a:t>Znoj</a:t>
            </a:r>
            <a:r>
              <a:rPr lang="en-GB" sz="1000" dirty="0">
                <a:latin typeface="Avenir Next" panose="020B0503020202020204" pitchFamily="34" charset="0"/>
              </a:rPr>
              <a:t>, H. (2008). Emotion-regulation skills as a treatment target in psychotherapy. </a:t>
            </a:r>
            <a:r>
              <a:rPr lang="en-GB" sz="1000" i="1" dirty="0">
                <a:latin typeface="Avenir Next" panose="020B0503020202020204" pitchFamily="34" charset="0"/>
              </a:rPr>
              <a:t>Behaviour Research and Therapy</a:t>
            </a:r>
            <a:r>
              <a:rPr lang="en-GB" sz="1000" dirty="0">
                <a:latin typeface="Avenir Next" panose="020B0503020202020204" pitchFamily="34" charset="0"/>
              </a:rPr>
              <a:t>, </a:t>
            </a:r>
            <a:r>
              <a:rPr lang="en-GB" sz="1000" i="1" dirty="0">
                <a:latin typeface="Avenir Next" panose="020B0503020202020204" pitchFamily="34" charset="0"/>
              </a:rPr>
              <a:t>46</a:t>
            </a:r>
            <a:r>
              <a:rPr lang="en-GB" sz="1000" dirty="0">
                <a:latin typeface="Avenir Next" panose="020B0503020202020204" pitchFamily="34" charset="0"/>
              </a:rPr>
              <a:t>(11), 1230–1237. https://doi.org/10.1016/j.brat.2008.08.005</a:t>
            </a:r>
          </a:p>
          <a:p>
            <a:pPr lvl="1" indent="-360000" algn="just"/>
            <a:r>
              <a:rPr lang="en-GB" sz="1000" dirty="0" err="1">
                <a:effectLst/>
                <a:latin typeface="Avenir Next" panose="020B0503020202020204" pitchFamily="34" charset="0"/>
              </a:rPr>
              <a:t>Ceci</a:t>
            </a:r>
            <a:r>
              <a:rPr lang="en-GB" sz="1000" dirty="0">
                <a:effectLst/>
                <a:latin typeface="Avenir Next" panose="020B0503020202020204" pitchFamily="34" charset="0"/>
              </a:rPr>
              <a:t>, L. (2022, May 5). Global consumer spend on mental wellness 2019 – 2022. </a:t>
            </a:r>
            <a:r>
              <a:rPr lang="en-GB" sz="1000" i="1" dirty="0">
                <a:effectLst/>
                <a:latin typeface="Avenir Next" panose="020B0503020202020204" pitchFamily="34" charset="0"/>
              </a:rPr>
              <a:t>Statista</a:t>
            </a:r>
            <a:r>
              <a:rPr lang="en-GB" sz="1000" dirty="0">
                <a:effectLst/>
                <a:latin typeface="Avenir Next" panose="020B0503020202020204" pitchFamily="34" charset="0"/>
              </a:rPr>
              <a:t>. https://www.statista.com/statistics/1287541/mental-wellness-consumer-spend- worldwide/  </a:t>
            </a:r>
            <a:endParaRPr lang="en-GB" sz="1000" dirty="0">
              <a:latin typeface="Avenir Next" panose="020B0503020202020204" pitchFamily="34" charset="0"/>
            </a:endParaRPr>
          </a:p>
          <a:p>
            <a:pPr lvl="1" indent="-360000" algn="just"/>
            <a:r>
              <a:rPr lang="en-GB" sz="1000" dirty="0">
                <a:effectLst/>
                <a:latin typeface="Avenir Next" panose="020B0503020202020204" pitchFamily="34" charset="0"/>
              </a:rPr>
              <a:t>Clay, R. A. (2021, January 1). Mental health apps are gaining traction. </a:t>
            </a:r>
            <a:r>
              <a:rPr lang="en-GB" sz="1000" i="1" dirty="0">
                <a:effectLst/>
                <a:latin typeface="Avenir Next" panose="020B0503020202020204" pitchFamily="34" charset="0"/>
              </a:rPr>
              <a:t>Monitor on Psychology</a:t>
            </a:r>
            <a:r>
              <a:rPr lang="en-GB" sz="1000" dirty="0">
                <a:effectLst/>
                <a:latin typeface="Avenir Next" panose="020B0503020202020204" pitchFamily="34" charset="0"/>
              </a:rPr>
              <a:t>, </a:t>
            </a:r>
            <a:r>
              <a:rPr lang="en-GB" sz="1000" i="1" dirty="0">
                <a:effectLst/>
                <a:latin typeface="Avenir Next" panose="020B0503020202020204" pitchFamily="34" charset="0"/>
              </a:rPr>
              <a:t>52</a:t>
            </a:r>
            <a:r>
              <a:rPr lang="en-GB" sz="1000" dirty="0">
                <a:effectLst/>
                <a:latin typeface="Avenir Next" panose="020B0503020202020204" pitchFamily="34" charset="0"/>
              </a:rPr>
              <a:t>(1). https://www.apa.org/monitor/2021/01/trends-mental-health-apps  </a:t>
            </a:r>
          </a:p>
          <a:p>
            <a:pPr lvl="1" indent="-360000" algn="just"/>
            <a:r>
              <a:rPr lang="en-GB" sz="1000" dirty="0">
                <a:latin typeface="Avenir Next" panose="020B0503020202020204" pitchFamily="34" charset="0"/>
              </a:rPr>
              <a:t>Gratz, K. L., &amp; Roemer, L. (2004). Multidimensional assessment of emotion regulation and dysregulation: Development, factor structure, and initial validation of the difficulties in emotion regulation scale. </a:t>
            </a:r>
            <a:r>
              <a:rPr lang="en-GB" sz="1000" i="1" dirty="0">
                <a:latin typeface="Avenir Next" panose="020B0503020202020204" pitchFamily="34" charset="0"/>
              </a:rPr>
              <a:t>Journal of Psychopathology and </a:t>
            </a:r>
            <a:r>
              <a:rPr lang="en-GB" sz="1000" i="1" dirty="0" err="1">
                <a:latin typeface="Avenir Next" panose="020B0503020202020204" pitchFamily="34" charset="0"/>
              </a:rPr>
              <a:t>Behavioral</a:t>
            </a:r>
            <a:r>
              <a:rPr lang="en-GB" sz="1000" i="1" dirty="0">
                <a:latin typeface="Avenir Next" panose="020B0503020202020204" pitchFamily="34" charset="0"/>
              </a:rPr>
              <a:t> Assessment</a:t>
            </a:r>
            <a:r>
              <a:rPr lang="en-GB" sz="1000" dirty="0">
                <a:latin typeface="Avenir Next" panose="020B0503020202020204" pitchFamily="34" charset="0"/>
              </a:rPr>
              <a:t>, </a:t>
            </a:r>
            <a:r>
              <a:rPr lang="en-GB" sz="1000" i="1" dirty="0">
                <a:latin typeface="Avenir Next" panose="020B0503020202020204" pitchFamily="34" charset="0"/>
              </a:rPr>
              <a:t>26</a:t>
            </a:r>
            <a:r>
              <a:rPr lang="en-GB" sz="1000" dirty="0">
                <a:latin typeface="Avenir Next" panose="020B0503020202020204" pitchFamily="34" charset="0"/>
              </a:rPr>
              <a:t>(1), 41–54. https://doi.org/10.1023/B:JOBA.0000007455.08539.94</a:t>
            </a:r>
          </a:p>
          <a:p>
            <a:pPr lvl="1" indent="-360000" algn="just"/>
            <a:r>
              <a:rPr lang="en-GB" sz="1000" dirty="0" err="1">
                <a:latin typeface="Avenir Next" panose="020B0503020202020204" pitchFamily="34" charset="0"/>
              </a:rPr>
              <a:t>Kraiss</a:t>
            </a:r>
            <a:r>
              <a:rPr lang="en-GB" sz="1000" dirty="0">
                <a:latin typeface="Avenir Next" panose="020B0503020202020204" pitchFamily="34" charset="0"/>
              </a:rPr>
              <a:t>, J. T., ten </a:t>
            </a:r>
            <a:r>
              <a:rPr lang="en-GB" sz="1000" dirty="0" err="1">
                <a:latin typeface="Avenir Next" panose="020B0503020202020204" pitchFamily="34" charset="0"/>
              </a:rPr>
              <a:t>Klooster</a:t>
            </a:r>
            <a:r>
              <a:rPr lang="en-GB" sz="1000" dirty="0">
                <a:latin typeface="Avenir Next" panose="020B0503020202020204" pitchFamily="34" charset="0"/>
              </a:rPr>
              <a:t>, P. M., Moskowitz, J. T., &amp; </a:t>
            </a:r>
            <a:r>
              <a:rPr lang="en-GB" sz="1000" dirty="0" err="1">
                <a:latin typeface="Avenir Next" panose="020B0503020202020204" pitchFamily="34" charset="0"/>
              </a:rPr>
              <a:t>Bohlmeijer</a:t>
            </a:r>
            <a:r>
              <a:rPr lang="en-GB" sz="1000" dirty="0">
                <a:latin typeface="Avenir Next" panose="020B0503020202020204" pitchFamily="34" charset="0"/>
              </a:rPr>
              <a:t>, E. T. (2020). The relationship between emotion regulation and well-being in patients with mental disorders: A meta-analysis. </a:t>
            </a:r>
            <a:r>
              <a:rPr lang="en-GB" sz="1000" i="1" dirty="0">
                <a:latin typeface="Avenir Next" panose="020B0503020202020204" pitchFamily="34" charset="0"/>
              </a:rPr>
              <a:t>Comprehensive Psychiatry</a:t>
            </a:r>
            <a:r>
              <a:rPr lang="en-GB" sz="1000" dirty="0">
                <a:latin typeface="Avenir Next" panose="020B0503020202020204" pitchFamily="34" charset="0"/>
              </a:rPr>
              <a:t>, </a:t>
            </a:r>
            <a:r>
              <a:rPr lang="en-GB" sz="1000" i="1" dirty="0">
                <a:latin typeface="Avenir Next" panose="020B0503020202020204" pitchFamily="34" charset="0"/>
              </a:rPr>
              <a:t>102</a:t>
            </a:r>
            <a:r>
              <a:rPr lang="en-GB" sz="1000" dirty="0">
                <a:latin typeface="Avenir Next" panose="020B0503020202020204" pitchFamily="34" charset="0"/>
              </a:rPr>
              <a:t>, 152189. https://doi.org/10.1016/j.comppsych.2020.152189</a:t>
            </a:r>
          </a:p>
          <a:p>
            <a:pPr lvl="1" indent="-360000" algn="just"/>
            <a:r>
              <a:rPr lang="en-GB" sz="1000" dirty="0">
                <a:effectLst/>
                <a:latin typeface="Avenir Next" panose="020B0503020202020204" pitchFamily="34" charset="0"/>
              </a:rPr>
              <a:t>Nuffield Council on Bioethics. (2020, April). Bioethics briefing note: The role of technology in mental healthcare. </a:t>
            </a:r>
            <a:r>
              <a:rPr lang="en-GB" sz="1000" i="1" dirty="0">
                <a:effectLst/>
                <a:latin typeface="Avenir Next" panose="020B0503020202020204" pitchFamily="34" charset="0"/>
              </a:rPr>
              <a:t>Nuffield Council on Bioethics</a:t>
            </a:r>
            <a:r>
              <a:rPr lang="en-GB" sz="1000" dirty="0">
                <a:effectLst/>
                <a:latin typeface="Avenir Next" panose="020B0503020202020204" pitchFamily="34" charset="0"/>
              </a:rPr>
              <a:t>. https://www.nuffieldbioethics.org/assets/pdfs/The-role-of-technology-in-mental- healthcare.pdf</a:t>
            </a:r>
          </a:p>
          <a:p>
            <a:pPr lvl="1" indent="-360000" algn="just"/>
            <a:r>
              <a:rPr lang="en-GB" sz="1000" dirty="0" err="1">
                <a:latin typeface="Avenir Next" panose="020B0503020202020204" pitchFamily="34" charset="0"/>
              </a:rPr>
              <a:t>Renati</a:t>
            </a:r>
            <a:r>
              <a:rPr lang="en-GB" sz="1000" dirty="0">
                <a:latin typeface="Avenir Next" panose="020B0503020202020204" pitchFamily="34" charset="0"/>
              </a:rPr>
              <a:t>, R., </a:t>
            </a:r>
            <a:r>
              <a:rPr lang="en-GB" sz="1000" dirty="0" err="1">
                <a:latin typeface="Avenir Next" panose="020B0503020202020204" pitchFamily="34" charset="0"/>
              </a:rPr>
              <a:t>Bonfiglio</a:t>
            </a:r>
            <a:r>
              <a:rPr lang="en-GB" sz="1000" dirty="0">
                <a:latin typeface="Avenir Next" panose="020B0503020202020204" pitchFamily="34" charset="0"/>
              </a:rPr>
              <a:t>, N. S., &amp; Rollo, D. (2023). Italian University Students’ Resilience during the COVID-19 Lockdown—A Structural Equation Model about the Relationship between Resilience, Emotion Regulation and Well-Being. </a:t>
            </a:r>
            <a:r>
              <a:rPr lang="en-GB" sz="1000" i="1" dirty="0">
                <a:latin typeface="Avenir Next" panose="020B0503020202020204" pitchFamily="34" charset="0"/>
              </a:rPr>
              <a:t>European Journal of Investigation in Health, Psychology and Education</a:t>
            </a:r>
            <a:r>
              <a:rPr lang="en-GB" sz="1000" dirty="0">
                <a:latin typeface="Avenir Next" panose="020B0503020202020204" pitchFamily="34" charset="0"/>
              </a:rPr>
              <a:t>, </a:t>
            </a:r>
            <a:r>
              <a:rPr lang="en-GB" sz="1000" i="1" dirty="0">
                <a:latin typeface="Avenir Next" panose="020B0503020202020204" pitchFamily="34" charset="0"/>
              </a:rPr>
              <a:t>13</a:t>
            </a:r>
            <a:r>
              <a:rPr lang="en-GB" sz="1000" dirty="0">
                <a:latin typeface="Avenir Next" panose="020B0503020202020204" pitchFamily="34" charset="0"/>
              </a:rPr>
              <a:t>(2), 259–270. Scopus. https://doi.org/10.3390/ejihpe13020020</a:t>
            </a:r>
          </a:p>
          <a:p>
            <a:pPr lvl="1" indent="-360000" algn="just"/>
            <a:r>
              <a:rPr lang="en-GB" sz="1000" dirty="0" err="1">
                <a:effectLst/>
                <a:latin typeface="Avenir Next" panose="020B0503020202020204" pitchFamily="34" charset="0"/>
              </a:rPr>
              <a:t>Schueller</a:t>
            </a:r>
            <a:r>
              <a:rPr lang="en-GB" sz="1000" dirty="0">
                <a:effectLst/>
                <a:latin typeface="Avenir Next" panose="020B0503020202020204" pitchFamily="34" charset="0"/>
              </a:rPr>
              <a:t>, S. M., Neary, M., Lai, J., &amp; Epstein, D. A. (2021). Understanding people’s use of and perspectives on mood-tracking apps: interview study. </a:t>
            </a:r>
            <a:r>
              <a:rPr lang="en-GB" sz="1000" i="1" dirty="0">
                <a:effectLst/>
                <a:latin typeface="Avenir Next" panose="020B0503020202020204" pitchFamily="34" charset="0"/>
              </a:rPr>
              <a:t>JMIR mental health</a:t>
            </a:r>
            <a:r>
              <a:rPr lang="en-GB" sz="1000" dirty="0">
                <a:effectLst/>
                <a:latin typeface="Avenir Next" panose="020B0503020202020204" pitchFamily="34" charset="0"/>
              </a:rPr>
              <a:t>, </a:t>
            </a:r>
            <a:r>
              <a:rPr lang="en-GB" sz="1000" i="1" dirty="0">
                <a:effectLst/>
                <a:latin typeface="Avenir Next" panose="020B0503020202020204" pitchFamily="34" charset="0"/>
              </a:rPr>
              <a:t>8</a:t>
            </a:r>
            <a:r>
              <a:rPr lang="en-GB" sz="1000" dirty="0">
                <a:effectLst/>
                <a:latin typeface="Avenir Next" panose="020B0503020202020204" pitchFamily="34" charset="0"/>
              </a:rPr>
              <a:t>(8), e29368. https://doi.org/10.2196/29368  </a:t>
            </a:r>
          </a:p>
          <a:p>
            <a:pPr lvl="1" indent="-360000" algn="just"/>
            <a:r>
              <a:rPr lang="en-GB" sz="1000" dirty="0">
                <a:effectLst/>
                <a:latin typeface="Avenir Next" panose="020B0503020202020204" pitchFamily="34" charset="0"/>
              </a:rPr>
              <a:t>Statista Research Department. (2022, August 22). Smartphone subscriptions worldwide 2016- 2021, with forecasts from 2022 to 2027. </a:t>
            </a:r>
            <a:r>
              <a:rPr lang="en-GB" sz="1000" i="1" dirty="0">
                <a:effectLst/>
                <a:latin typeface="Avenir Next" panose="020B0503020202020204" pitchFamily="34" charset="0"/>
              </a:rPr>
              <a:t>Statista</a:t>
            </a:r>
            <a:r>
              <a:rPr lang="en-GB" sz="1000" dirty="0">
                <a:effectLst/>
                <a:latin typeface="Avenir Next" panose="020B0503020202020204" pitchFamily="34" charset="0"/>
              </a:rPr>
              <a:t>. https://www.statista.com/statistics/330695/number-of-smartphone-users-worldwide/  </a:t>
            </a:r>
          </a:p>
          <a:p>
            <a:pPr lvl="1" indent="-360000" algn="just"/>
            <a:r>
              <a:rPr lang="en-GB" sz="1000" dirty="0">
                <a:effectLst/>
                <a:latin typeface="Avenir Next" panose="020B0503020202020204" pitchFamily="34" charset="0"/>
              </a:rPr>
              <a:t>Tang, A. K. (2019). A systematic literature review and analysis on mobile apps in m-commerce: Implications for future research. </a:t>
            </a:r>
            <a:r>
              <a:rPr lang="en-GB" sz="1000" i="1" dirty="0">
                <a:effectLst/>
                <a:latin typeface="Avenir Next" panose="020B0503020202020204" pitchFamily="34" charset="0"/>
              </a:rPr>
              <a:t>Electronic Commerce Research and Applications</a:t>
            </a:r>
            <a:r>
              <a:rPr lang="en-GB" sz="1000" dirty="0">
                <a:effectLst/>
                <a:latin typeface="Avenir Next" panose="020B0503020202020204" pitchFamily="34" charset="0"/>
              </a:rPr>
              <a:t>, </a:t>
            </a:r>
            <a:r>
              <a:rPr lang="en-GB" sz="1000" i="1" dirty="0">
                <a:effectLst/>
                <a:latin typeface="Avenir Next" panose="020B0503020202020204" pitchFamily="34" charset="0"/>
              </a:rPr>
              <a:t>37</a:t>
            </a:r>
            <a:r>
              <a:rPr lang="en-GB" sz="1000" dirty="0">
                <a:effectLst/>
                <a:latin typeface="Avenir Next" panose="020B0503020202020204" pitchFamily="34" charset="0"/>
              </a:rPr>
              <a:t>, 100885. https://doi.org/10.1016/j.elerap.2019.100885  </a:t>
            </a:r>
          </a:p>
          <a:p>
            <a:pPr lvl="1" indent="-360000" algn="just"/>
            <a:r>
              <a:rPr lang="en-GB" sz="1000" dirty="0">
                <a:effectLst/>
                <a:latin typeface="Avenir Next" panose="020B0503020202020204" pitchFamily="34" charset="0"/>
              </a:rPr>
              <a:t>Thompson, R. A. (1994). Emotion regulation: A theme in search of definition. </a:t>
            </a:r>
            <a:r>
              <a:rPr lang="en-GB" sz="1000" i="1" dirty="0">
                <a:effectLst/>
                <a:latin typeface="Avenir Next" panose="020B0503020202020204" pitchFamily="34" charset="0"/>
              </a:rPr>
              <a:t>Monographs of the Society for Research in Child Development</a:t>
            </a:r>
            <a:r>
              <a:rPr lang="en-GB" sz="1000" dirty="0">
                <a:effectLst/>
                <a:latin typeface="Avenir Next" panose="020B0503020202020204" pitchFamily="34" charset="0"/>
              </a:rPr>
              <a:t>, </a:t>
            </a:r>
            <a:r>
              <a:rPr lang="en-GB" sz="1000" i="1" dirty="0">
                <a:effectLst/>
                <a:latin typeface="Avenir Next" panose="020B0503020202020204" pitchFamily="34" charset="0"/>
              </a:rPr>
              <a:t>59</a:t>
            </a:r>
            <a:r>
              <a:rPr lang="en-GB" sz="1000" dirty="0">
                <a:effectLst/>
                <a:latin typeface="Avenir Next" panose="020B0503020202020204" pitchFamily="34" charset="0"/>
              </a:rPr>
              <a:t>(2-3), 25–52, 250–283. https://doi.org/10.2307/1166137  </a:t>
            </a:r>
            <a:endParaRPr lang="en-GB" sz="1000" dirty="0">
              <a:latin typeface="Avenir Next" panose="020B0503020202020204" pitchFamily="34" charset="0"/>
            </a:endParaRPr>
          </a:p>
          <a:p>
            <a:pPr lvl="1" indent="-360000" algn="just"/>
            <a:r>
              <a:rPr lang="en-GB" sz="1000" dirty="0" err="1">
                <a:effectLst/>
                <a:latin typeface="Avenir Next" panose="020B0503020202020204" pitchFamily="34" charset="0"/>
              </a:rPr>
              <a:t>Torkamaan</a:t>
            </a:r>
            <a:r>
              <a:rPr lang="en-GB" sz="1000" dirty="0">
                <a:effectLst/>
                <a:latin typeface="Avenir Next" panose="020B0503020202020204" pitchFamily="34" charset="0"/>
              </a:rPr>
              <a:t>, H., &amp; Ziegler, J. (2020). Mobile mood tracking: An investigation of concise and adaptive measurement instruments. </a:t>
            </a:r>
            <a:r>
              <a:rPr lang="en-GB" sz="1000" i="1" dirty="0">
                <a:effectLst/>
                <a:latin typeface="Avenir Next" panose="020B0503020202020204" pitchFamily="34" charset="0"/>
              </a:rPr>
              <a:t>Proceedings of the ACM on Interactive, Mobile, Wearable and Ubiquitous Technologies</a:t>
            </a:r>
            <a:r>
              <a:rPr lang="en-GB" sz="1000" dirty="0">
                <a:effectLst/>
                <a:latin typeface="Avenir Next" panose="020B0503020202020204" pitchFamily="34" charset="0"/>
              </a:rPr>
              <a:t>, </a:t>
            </a:r>
            <a:r>
              <a:rPr lang="en-GB" sz="1000" i="1" dirty="0">
                <a:effectLst/>
                <a:latin typeface="Avenir Next" panose="020B0503020202020204" pitchFamily="34" charset="0"/>
              </a:rPr>
              <a:t>4</a:t>
            </a:r>
            <a:r>
              <a:rPr lang="en-GB" sz="1000" dirty="0">
                <a:effectLst/>
                <a:latin typeface="Avenir Next" panose="020B0503020202020204" pitchFamily="34" charset="0"/>
              </a:rPr>
              <a:t>(4), 1–30. https://doi.org/10.1145/3432207   </a:t>
            </a:r>
          </a:p>
        </p:txBody>
      </p:sp>
      <p:sp>
        <p:nvSpPr>
          <p:cNvPr id="6" name="Title 1">
            <a:extLst>
              <a:ext uri="{FF2B5EF4-FFF2-40B4-BE49-F238E27FC236}">
                <a16:creationId xmlns:a16="http://schemas.microsoft.com/office/drawing/2014/main" id="{35AB2753-9935-93DA-143A-81CE992B21E6}"/>
              </a:ext>
            </a:extLst>
          </p:cNvPr>
          <p:cNvSpPr txBox="1">
            <a:spLocks/>
          </p:cNvSpPr>
          <p:nvPr/>
        </p:nvSpPr>
        <p:spPr>
          <a:xfrm>
            <a:off x="2328085" y="593722"/>
            <a:ext cx="5515708" cy="132556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pPr algn="ctr"/>
            <a:r>
              <a:rPr lang="en-LV" dirty="0">
                <a:solidFill>
                  <a:schemeClr val="tx1"/>
                </a:solidFill>
                <a:latin typeface="Avenir Next Demi Bold" panose="020B0503020202020204" pitchFamily="34" charset="0"/>
                <a:cs typeface="Times New Roman" panose="02020603050405020304" pitchFamily="18" charset="0"/>
              </a:rPr>
              <a:t>LITERATŪRAS SARAKSTS</a:t>
            </a:r>
          </a:p>
        </p:txBody>
      </p:sp>
      <p:cxnSp>
        <p:nvCxnSpPr>
          <p:cNvPr id="7" name="Straight Connector 6">
            <a:extLst>
              <a:ext uri="{FF2B5EF4-FFF2-40B4-BE49-F238E27FC236}">
                <a16:creationId xmlns:a16="http://schemas.microsoft.com/office/drawing/2014/main" id="{F2078E8D-2E85-15ED-653F-167A735CFF6C}"/>
              </a:ext>
            </a:extLst>
          </p:cNvPr>
          <p:cNvCxnSpPr>
            <a:cxnSpLocks/>
          </p:cNvCxnSpPr>
          <p:nvPr/>
        </p:nvCxnSpPr>
        <p:spPr>
          <a:xfrm>
            <a:off x="2884228" y="1131486"/>
            <a:ext cx="44363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E01BA31-0203-1C79-2961-2E134CB7B3B4}"/>
              </a:ext>
            </a:extLst>
          </p:cNvPr>
          <p:cNvCxnSpPr>
            <a:cxnSpLocks/>
          </p:cNvCxnSpPr>
          <p:nvPr/>
        </p:nvCxnSpPr>
        <p:spPr>
          <a:xfrm>
            <a:off x="2884228" y="302579"/>
            <a:ext cx="44363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7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lv-LV" i="1" dirty="0">
                <a:latin typeface="Avenir Next" panose="020B0503020202020204" pitchFamily="34" charset="0"/>
              </a:rPr>
              <a:t>E-pasts: </a:t>
            </a:r>
            <a:r>
              <a:rPr lang="lv-LV" i="1" dirty="0" err="1">
                <a:latin typeface="Avenir Next" panose="020B0503020202020204" pitchFamily="34" charset="0"/>
              </a:rPr>
              <a:t>jeteannabalama@gmail.com</a:t>
            </a:r>
            <a:r>
              <a:rPr lang="lv-LV" i="1" dirty="0">
                <a:latin typeface="Avenir Next" panose="020B0503020202020204" pitchFamily="34" charset="0"/>
              </a:rPr>
              <a:t>.</a:t>
            </a:r>
          </a:p>
        </p:txBody>
      </p:sp>
      <p:sp>
        <p:nvSpPr>
          <p:cNvPr id="4" name="Title 1">
            <a:extLst>
              <a:ext uri="{FF2B5EF4-FFF2-40B4-BE49-F238E27FC236}">
                <a16:creationId xmlns:a16="http://schemas.microsoft.com/office/drawing/2014/main" id="{49BE64D3-F2CD-1A49-4A0A-A97A6FFB2F13}"/>
              </a:ext>
            </a:extLst>
          </p:cNvPr>
          <p:cNvSpPr txBox="1">
            <a:spLocks/>
          </p:cNvSpPr>
          <p:nvPr/>
        </p:nvSpPr>
        <p:spPr>
          <a:xfrm>
            <a:off x="1102785" y="1812731"/>
            <a:ext cx="7149117" cy="183067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lv-LV" sz="3600" dirty="0">
                <a:latin typeface="Avenir Next Demi Bold" panose="020B0503020202020204" pitchFamily="34" charset="0"/>
              </a:rPr>
              <a:t>Paldies par uzmanību!</a:t>
            </a:r>
          </a:p>
        </p:txBody>
      </p:sp>
    </p:spTree>
    <p:extLst>
      <p:ext uri="{BB962C8B-B14F-4D97-AF65-F5344CB8AC3E}">
        <p14:creationId xmlns:p14="http://schemas.microsoft.com/office/powerpoint/2010/main" val="114858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phical user interface&#10;&#10;Description automatically generated">
            <a:extLst>
              <a:ext uri="{FF2B5EF4-FFF2-40B4-BE49-F238E27FC236}">
                <a16:creationId xmlns:a16="http://schemas.microsoft.com/office/drawing/2014/main" id="{1255CFAC-71BE-2A7A-7513-111B00C7BDE9}"/>
              </a:ext>
            </a:extLst>
          </p:cNvPr>
          <p:cNvPicPr>
            <a:picLocks noChangeAspect="1"/>
          </p:cNvPicPr>
          <p:nvPr/>
        </p:nvPicPr>
        <p:blipFill rotWithShape="1">
          <a:blip r:embed="rId3"/>
          <a:srcRect l="33590" t="42763" r="33296" b="41636"/>
          <a:stretch/>
        </p:blipFill>
        <p:spPr>
          <a:xfrm>
            <a:off x="693873" y="3104949"/>
            <a:ext cx="3228109" cy="1520935"/>
          </a:xfrm>
          <a:prstGeom prst="rect">
            <a:avLst/>
          </a:prstGeom>
        </p:spPr>
      </p:pic>
      <p:pic>
        <p:nvPicPr>
          <p:cNvPr id="6" name="Picture 5" descr="Logo, company name&#10;&#10;Description automatically generated">
            <a:extLst>
              <a:ext uri="{FF2B5EF4-FFF2-40B4-BE49-F238E27FC236}">
                <a16:creationId xmlns:a16="http://schemas.microsoft.com/office/drawing/2014/main" id="{5E1B4DA4-408D-E684-B591-A33D22271A41}"/>
              </a:ext>
            </a:extLst>
          </p:cNvPr>
          <p:cNvPicPr>
            <a:picLocks noChangeAspect="1"/>
          </p:cNvPicPr>
          <p:nvPr/>
        </p:nvPicPr>
        <p:blipFill>
          <a:blip r:embed="rId4"/>
          <a:stretch>
            <a:fillRect/>
          </a:stretch>
        </p:blipFill>
        <p:spPr>
          <a:xfrm>
            <a:off x="360187" y="950272"/>
            <a:ext cx="3895481" cy="2324194"/>
          </a:xfrm>
          <a:prstGeom prst="rect">
            <a:avLst/>
          </a:prstGeom>
        </p:spPr>
      </p:pic>
      <p:sp>
        <p:nvSpPr>
          <p:cNvPr id="7" name="TextBox 6">
            <a:extLst>
              <a:ext uri="{FF2B5EF4-FFF2-40B4-BE49-F238E27FC236}">
                <a16:creationId xmlns:a16="http://schemas.microsoft.com/office/drawing/2014/main" id="{30FFBC0D-34FC-1A4C-8AC1-72E727FA9809}"/>
              </a:ext>
            </a:extLst>
          </p:cNvPr>
          <p:cNvSpPr txBox="1"/>
          <p:nvPr/>
        </p:nvSpPr>
        <p:spPr>
          <a:xfrm>
            <a:off x="3921982" y="2443229"/>
            <a:ext cx="5358496" cy="1323439"/>
          </a:xfrm>
          <a:prstGeom prst="rect">
            <a:avLst/>
          </a:prstGeom>
          <a:noFill/>
        </p:spPr>
        <p:txBody>
          <a:bodyPr wrap="square">
            <a:spAutoFit/>
          </a:bodyPr>
          <a:lstStyle/>
          <a:p>
            <a:pPr algn="ctr"/>
            <a:r>
              <a:rPr lang="en-LV" sz="1600" dirty="0">
                <a:latin typeface="Avenir Next" panose="020B0503020202020204" pitchFamily="34" charset="0"/>
                <a:cs typeface="Times New Roman" panose="02020603050405020304" pitchFamily="18" charset="0"/>
              </a:rPr>
              <a:t>Bakalaura darbs tiek izstrādāts SAM 8.2.3. projekta </a:t>
            </a:r>
            <a:r>
              <a:rPr lang="lv-LV" sz="1600" dirty="0">
                <a:latin typeface="Avenir Next" panose="020B0503020202020204" pitchFamily="34" charset="0"/>
                <a:ea typeface="+mj-ea"/>
                <a:cs typeface="Arial" panose="020B0604020202020204" pitchFamily="34" charset="0"/>
              </a:rPr>
              <a:t>"</a:t>
            </a:r>
            <a:r>
              <a:rPr lang="en-LV" sz="1600" dirty="0">
                <a:latin typeface="Avenir Next" panose="020B0503020202020204" pitchFamily="34" charset="0"/>
                <a:cs typeface="Times New Roman" panose="02020603050405020304" pitchFamily="18" charset="0"/>
              </a:rPr>
              <a:t>Pārvaldības procesu pilnveide un studiju programmu satura modernizācija Rīgas Stradiņa universitātē</a:t>
            </a:r>
            <a:r>
              <a:rPr lang="lv-LV" sz="1600" dirty="0">
                <a:latin typeface="Avenir Next" panose="020B0503020202020204" pitchFamily="34" charset="0"/>
                <a:ea typeface="+mj-ea"/>
                <a:cs typeface="Arial" panose="020B0604020202020204" pitchFamily="34" charset="0"/>
              </a:rPr>
              <a:t>"</a:t>
            </a:r>
            <a:r>
              <a:rPr lang="en-LV" sz="1600" dirty="0">
                <a:latin typeface="Avenir Next" panose="020B0503020202020204" pitchFamily="34" charset="0"/>
                <a:cs typeface="Times New Roman" panose="02020603050405020304" pitchFamily="18" charset="0"/>
              </a:rPr>
              <a:t> (Nr.8.2.3.0/18/A011) vertikāli integrētā projekta </a:t>
            </a:r>
            <a:r>
              <a:rPr lang="lv-LV" sz="1600" dirty="0">
                <a:latin typeface="Avenir Next" panose="020B0503020202020204" pitchFamily="34" charset="0"/>
                <a:ea typeface="+mj-ea"/>
                <a:cs typeface="Arial" panose="020B0604020202020204" pitchFamily="34" charset="0"/>
              </a:rPr>
              <a:t>"</a:t>
            </a:r>
            <a:r>
              <a:rPr lang="en-LV" sz="1600" dirty="0">
                <a:latin typeface="Avenir Next" panose="020B0503020202020204" pitchFamily="34" charset="0"/>
                <a:cs typeface="Times New Roman" panose="02020603050405020304" pitchFamily="18" charset="0"/>
              </a:rPr>
              <a:t>Psiholoģiskā palīdzība un pašpalīdzība</a:t>
            </a:r>
            <a:r>
              <a:rPr lang="lv-LV" sz="1600" dirty="0">
                <a:latin typeface="Avenir Next" panose="020B0503020202020204" pitchFamily="34" charset="0"/>
                <a:ea typeface="+mj-ea"/>
                <a:cs typeface="Arial" panose="020B0604020202020204" pitchFamily="34" charset="0"/>
              </a:rPr>
              <a:t>"</a:t>
            </a:r>
            <a:r>
              <a:rPr lang="en-LV" sz="1600" dirty="0">
                <a:latin typeface="Avenir Next" panose="020B0503020202020204" pitchFamily="34" charset="0"/>
                <a:cs typeface="Times New Roman" panose="02020603050405020304" pitchFamily="18" charset="0"/>
              </a:rPr>
              <a:t> ietvaros.</a:t>
            </a:r>
          </a:p>
        </p:txBody>
      </p:sp>
    </p:spTree>
    <p:extLst>
      <p:ext uri="{BB962C8B-B14F-4D97-AF65-F5344CB8AC3E}">
        <p14:creationId xmlns:p14="http://schemas.microsoft.com/office/powerpoint/2010/main" val="339149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0436" y="816666"/>
            <a:ext cx="5324894" cy="585169"/>
          </a:xfrm>
        </p:spPr>
        <p:txBody>
          <a:bodyPr>
            <a:normAutofit/>
          </a:bodyPr>
          <a:lstStyle/>
          <a:p>
            <a:pPr algn="ctr"/>
            <a:r>
              <a:rPr lang="lv-LV" sz="2600" dirty="0">
                <a:solidFill>
                  <a:schemeClr val="tx1"/>
                </a:solidFill>
              </a:rPr>
              <a:t>AKTUALITĀTE UN PROBLĒMA</a:t>
            </a:r>
          </a:p>
        </p:txBody>
      </p:sp>
      <p:sp>
        <p:nvSpPr>
          <p:cNvPr id="4" name="Content Placeholder 2">
            <a:extLst>
              <a:ext uri="{FF2B5EF4-FFF2-40B4-BE49-F238E27FC236}">
                <a16:creationId xmlns:a16="http://schemas.microsoft.com/office/drawing/2014/main" id="{6D8CFF1B-C021-55C3-7A7D-64D6E3266570}"/>
              </a:ext>
            </a:extLst>
          </p:cNvPr>
          <p:cNvSpPr txBox="1">
            <a:spLocks/>
          </p:cNvSpPr>
          <p:nvPr/>
        </p:nvSpPr>
        <p:spPr>
          <a:xfrm>
            <a:off x="1969654" y="2025676"/>
            <a:ext cx="6002734" cy="77571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600" b="0" kern="1200">
                <a:solidFill>
                  <a:srgbClr val="5859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8E001C"/>
              </a:buClr>
              <a:buSzPct val="80000"/>
              <a:buFont typeface="Calibri" panose="020F0502020204030204" pitchFamily="34" charset="0"/>
              <a:buNone/>
              <a:defRPr sz="2000" kern="1200">
                <a:solidFill>
                  <a:srgbClr val="58595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800" kern="1200">
                <a:solidFill>
                  <a:srgbClr val="58595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2"/>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lv-LV" dirty="0">
                <a:solidFill>
                  <a:schemeClr val="tx1"/>
                </a:solidFill>
                <a:latin typeface="Avenir Next" panose="020B0503020202020204" pitchFamily="34" charset="0"/>
              </a:rPr>
              <a:t>2022. gadā viedtālruņu lietotāju skaits ir sasniedzis </a:t>
            </a:r>
            <a:r>
              <a:rPr lang="lv-LV" b="1" dirty="0">
                <a:solidFill>
                  <a:schemeClr val="tx1"/>
                </a:solidFill>
                <a:latin typeface="Avenir Next Demi Bold" panose="020B0503020202020204" pitchFamily="34" charset="0"/>
              </a:rPr>
              <a:t>sešus miljardus</a:t>
            </a:r>
            <a:r>
              <a:rPr lang="lv-LV" dirty="0">
                <a:solidFill>
                  <a:schemeClr val="tx1"/>
                </a:solidFill>
                <a:latin typeface="Avenir Next" panose="020B0503020202020204" pitchFamily="34" charset="0"/>
              </a:rPr>
              <a:t> visā pasaulē </a:t>
            </a:r>
            <a:r>
              <a:rPr lang="lv-LV" sz="1200" dirty="0">
                <a:solidFill>
                  <a:schemeClr val="tx1"/>
                </a:solidFill>
                <a:latin typeface="Avenir Next" panose="020B0503020202020204" pitchFamily="34" charset="0"/>
              </a:rPr>
              <a:t>(</a:t>
            </a:r>
            <a:r>
              <a:rPr lang="lv-LV" sz="1200" i="1" dirty="0">
                <a:solidFill>
                  <a:schemeClr val="tx1"/>
                </a:solidFill>
                <a:latin typeface="Avenir Next" panose="020B0503020202020204" pitchFamily="34" charset="0"/>
              </a:rPr>
              <a:t>Statista </a:t>
            </a:r>
            <a:r>
              <a:rPr lang="lv-LV" sz="1200" i="1" dirty="0" err="1">
                <a:solidFill>
                  <a:schemeClr val="tx1"/>
                </a:solidFill>
                <a:latin typeface="Avenir Next" panose="020B0503020202020204" pitchFamily="34" charset="0"/>
              </a:rPr>
              <a:t>Research</a:t>
            </a:r>
            <a:r>
              <a:rPr lang="lv-LV" sz="1200" i="1" dirty="0">
                <a:solidFill>
                  <a:schemeClr val="tx1"/>
                </a:solidFill>
                <a:latin typeface="Avenir Next" panose="020B0503020202020204" pitchFamily="34" charset="0"/>
              </a:rPr>
              <a:t> </a:t>
            </a:r>
            <a:r>
              <a:rPr lang="lv-LV" sz="1200" i="1" dirty="0" err="1">
                <a:solidFill>
                  <a:schemeClr val="tx1"/>
                </a:solidFill>
                <a:latin typeface="Avenir Next" panose="020B0503020202020204" pitchFamily="34" charset="0"/>
              </a:rPr>
              <a:t>Department</a:t>
            </a:r>
            <a:r>
              <a:rPr lang="lv-LV" sz="1200" dirty="0">
                <a:solidFill>
                  <a:schemeClr val="tx1"/>
                </a:solidFill>
                <a:latin typeface="Avenir Next" panose="020B0503020202020204" pitchFamily="34" charset="0"/>
              </a:rPr>
              <a:t>, 2022)</a:t>
            </a:r>
            <a:r>
              <a:rPr lang="lv-LV" sz="1500" dirty="0">
                <a:solidFill>
                  <a:schemeClr val="tx1"/>
                </a:solidFill>
                <a:latin typeface="Avenir Next" panose="020B0503020202020204" pitchFamily="34" charset="0"/>
              </a:rPr>
              <a:t>.</a:t>
            </a:r>
            <a:r>
              <a:rPr lang="en-LV" sz="1500" dirty="0">
                <a:solidFill>
                  <a:schemeClr val="tx1"/>
                </a:solidFill>
                <a:latin typeface="Avenir Next" panose="020B0503020202020204" pitchFamily="34" charset="0"/>
              </a:rPr>
              <a:t> </a:t>
            </a:r>
          </a:p>
        </p:txBody>
      </p:sp>
      <p:sp>
        <p:nvSpPr>
          <p:cNvPr id="5" name="TextBox 4">
            <a:extLst>
              <a:ext uri="{FF2B5EF4-FFF2-40B4-BE49-F238E27FC236}">
                <a16:creationId xmlns:a16="http://schemas.microsoft.com/office/drawing/2014/main" id="{A603B041-2121-33E5-22D4-3722AA3FF660}"/>
              </a:ext>
            </a:extLst>
          </p:cNvPr>
          <p:cNvSpPr txBox="1"/>
          <p:nvPr/>
        </p:nvSpPr>
        <p:spPr>
          <a:xfrm>
            <a:off x="1881179" y="2912789"/>
            <a:ext cx="7396636" cy="1077218"/>
          </a:xfrm>
          <a:prstGeom prst="rect">
            <a:avLst/>
          </a:prstGeom>
          <a:noFill/>
        </p:spPr>
        <p:txBody>
          <a:bodyPr wrap="square">
            <a:spAutoFit/>
          </a:bodyPr>
          <a:lstStyle/>
          <a:p>
            <a:r>
              <a:rPr lang="lv-LV" sz="1600" dirty="0">
                <a:effectLst/>
                <a:latin typeface="Avenir Next" panose="020B0503020202020204" pitchFamily="34" charset="0"/>
                <a:ea typeface="Calibri" panose="020F0502020204030204" pitchFamily="34" charset="0"/>
                <a:cs typeface="Arial" panose="020B0604020202020204" pitchFamily="34" charset="0"/>
              </a:rPr>
              <a:t>Arī psiholoģiskās veselības sfērā ir novērojama tendence pārorientēties uz </a:t>
            </a:r>
            <a:r>
              <a:rPr lang="lv-LV" sz="1600" b="1" dirty="0">
                <a:effectLst/>
                <a:latin typeface="Avenir Next Demi Bold" panose="020B0503020202020204" pitchFamily="34" charset="0"/>
                <a:ea typeface="Calibri" panose="020F0502020204030204" pitchFamily="34" charset="0"/>
                <a:cs typeface="Arial" panose="020B0604020202020204" pitchFamily="34" charset="0"/>
              </a:rPr>
              <a:t>pieejamāku un elastīgāku psiholoģiskās palīdzības saņemšanas veidu</a:t>
            </a:r>
            <a:r>
              <a:rPr lang="lv-LV" sz="1600" dirty="0">
                <a:latin typeface="Avenir Next" panose="020B0503020202020204" pitchFamily="34" charset="0"/>
                <a:ea typeface="Calibri" panose="020F0502020204030204" pitchFamily="34" charset="0"/>
                <a:cs typeface="Arial" panose="020B0604020202020204" pitchFamily="34" charset="0"/>
              </a:rPr>
              <a:t>, izmantojot t</a:t>
            </a:r>
            <a:r>
              <a:rPr lang="lv-LV" sz="1600" dirty="0">
                <a:effectLst/>
                <a:latin typeface="Avenir Next" panose="020B0503020202020204" pitchFamily="34" charset="0"/>
                <a:ea typeface="Calibri" panose="020F0502020204030204" pitchFamily="34" charset="0"/>
                <a:cs typeface="Arial" panose="020B0604020202020204" pitchFamily="34" charset="0"/>
              </a:rPr>
              <a:t>ehnoloģijas psiholoģisko traucējumu izvērtēšanai, novērošanai, aprūpei un psiholoģiskās labklājības veicināšanai</a:t>
            </a:r>
            <a:r>
              <a:rPr lang="en-LV" sz="1500" dirty="0">
                <a:effectLst/>
                <a:latin typeface="Avenir Next" panose="020B0503020202020204" pitchFamily="34" charset="0"/>
                <a:cs typeface="Arial" panose="020B0604020202020204" pitchFamily="34" charset="0"/>
              </a:rPr>
              <a:t> </a:t>
            </a:r>
            <a:r>
              <a:rPr lang="lv-LV" sz="1200" dirty="0">
                <a:effectLst/>
                <a:latin typeface="Avenir Next" panose="020B0503020202020204" pitchFamily="34" charset="0"/>
                <a:ea typeface="Calibri" panose="020F0502020204030204" pitchFamily="34" charset="0"/>
                <a:cs typeface="Arial" panose="020B0604020202020204" pitchFamily="34" charset="0"/>
              </a:rPr>
              <a:t>(</a:t>
            </a:r>
            <a:r>
              <a:rPr lang="lv-LV" sz="1200" i="1" dirty="0" err="1">
                <a:effectLst/>
                <a:latin typeface="Avenir Next" panose="020B0503020202020204" pitchFamily="34" charset="0"/>
                <a:ea typeface="Calibri" panose="020F0502020204030204" pitchFamily="34" charset="0"/>
                <a:cs typeface="Arial" panose="020B0604020202020204" pitchFamily="34" charset="0"/>
              </a:rPr>
              <a:t>Nuffield</a:t>
            </a:r>
            <a:r>
              <a:rPr lang="lv-LV" sz="1200" i="1" dirty="0">
                <a:effectLst/>
                <a:latin typeface="Avenir Next" panose="020B0503020202020204" pitchFamily="34" charset="0"/>
                <a:ea typeface="Calibri" panose="020F0502020204030204" pitchFamily="34" charset="0"/>
                <a:cs typeface="Arial" panose="020B0604020202020204" pitchFamily="34" charset="0"/>
              </a:rPr>
              <a:t> </a:t>
            </a:r>
            <a:r>
              <a:rPr lang="lv-LV" sz="1200" i="1" dirty="0" err="1">
                <a:effectLst/>
                <a:latin typeface="Avenir Next" panose="020B0503020202020204" pitchFamily="34" charset="0"/>
                <a:ea typeface="Calibri" panose="020F0502020204030204" pitchFamily="34" charset="0"/>
                <a:cs typeface="Arial" panose="020B0604020202020204" pitchFamily="34" charset="0"/>
              </a:rPr>
              <a:t>Council</a:t>
            </a:r>
            <a:r>
              <a:rPr lang="lv-LV" sz="1200" i="1" dirty="0">
                <a:effectLst/>
                <a:latin typeface="Avenir Next" panose="020B0503020202020204" pitchFamily="34" charset="0"/>
                <a:ea typeface="Calibri" panose="020F0502020204030204" pitchFamily="34" charset="0"/>
                <a:cs typeface="Arial" panose="020B0604020202020204" pitchFamily="34" charset="0"/>
              </a:rPr>
              <a:t> </a:t>
            </a:r>
            <a:r>
              <a:rPr lang="lv-LV" sz="1200" i="1" dirty="0" err="1">
                <a:effectLst/>
                <a:latin typeface="Avenir Next" panose="020B0503020202020204" pitchFamily="34" charset="0"/>
                <a:ea typeface="Calibri" panose="020F0502020204030204" pitchFamily="34" charset="0"/>
                <a:cs typeface="Arial" panose="020B0604020202020204" pitchFamily="34" charset="0"/>
              </a:rPr>
              <a:t>on</a:t>
            </a:r>
            <a:r>
              <a:rPr lang="lv-LV" sz="1200" i="1" dirty="0">
                <a:effectLst/>
                <a:latin typeface="Avenir Next" panose="020B0503020202020204" pitchFamily="34" charset="0"/>
                <a:ea typeface="Calibri" panose="020F0502020204030204" pitchFamily="34" charset="0"/>
                <a:cs typeface="Arial" panose="020B0604020202020204" pitchFamily="34" charset="0"/>
              </a:rPr>
              <a:t> </a:t>
            </a:r>
            <a:r>
              <a:rPr lang="lv-LV" sz="1200" i="1" dirty="0" err="1">
                <a:effectLst/>
                <a:latin typeface="Avenir Next" panose="020B0503020202020204" pitchFamily="34" charset="0"/>
                <a:ea typeface="Calibri" panose="020F0502020204030204" pitchFamily="34" charset="0"/>
                <a:cs typeface="Arial" panose="020B0604020202020204" pitchFamily="34" charset="0"/>
              </a:rPr>
              <a:t>Bioethics</a:t>
            </a:r>
            <a:r>
              <a:rPr lang="lv-LV" sz="1200" dirty="0">
                <a:effectLst/>
                <a:latin typeface="Avenir Next" panose="020B0503020202020204" pitchFamily="34" charset="0"/>
                <a:ea typeface="Calibri" panose="020F0502020204030204" pitchFamily="34" charset="0"/>
                <a:cs typeface="Arial" panose="020B0604020202020204" pitchFamily="34" charset="0"/>
              </a:rPr>
              <a:t>, 2020)</a:t>
            </a:r>
            <a:r>
              <a:rPr lang="lv-LV" sz="1500" dirty="0">
                <a:effectLst/>
                <a:latin typeface="Avenir Next" panose="020B0503020202020204" pitchFamily="34" charset="0"/>
                <a:ea typeface="Calibri" panose="020F0502020204030204" pitchFamily="34" charset="0"/>
                <a:cs typeface="Arial" panose="020B0604020202020204" pitchFamily="34" charset="0"/>
              </a:rPr>
              <a:t>.</a:t>
            </a:r>
            <a:r>
              <a:rPr lang="en-LV" sz="1500" dirty="0">
                <a:effectLst/>
                <a:latin typeface="Avenir Next" panose="020B0503020202020204" pitchFamily="34" charset="0"/>
                <a:cs typeface="Arial" panose="020B0604020202020204" pitchFamily="34" charset="0"/>
              </a:rPr>
              <a:t> </a:t>
            </a:r>
            <a:endParaRPr lang="en-LV" sz="1500" dirty="0">
              <a:latin typeface="Avenir Next" panose="020B0503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E870584-01AC-9CA1-5A41-787B83CE24F3}"/>
              </a:ext>
            </a:extLst>
          </p:cNvPr>
          <p:cNvSpPr/>
          <p:nvPr/>
        </p:nvSpPr>
        <p:spPr>
          <a:xfrm>
            <a:off x="1357298" y="2175859"/>
            <a:ext cx="246185" cy="246185"/>
          </a:xfrm>
          <a:prstGeom prst="ellipse">
            <a:avLst/>
          </a:prstGeom>
          <a:solidFill>
            <a:srgbClr val="B7CDB7"/>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 name="Oval 7">
            <a:extLst>
              <a:ext uri="{FF2B5EF4-FFF2-40B4-BE49-F238E27FC236}">
                <a16:creationId xmlns:a16="http://schemas.microsoft.com/office/drawing/2014/main" id="{CC38D7FD-A64A-8F11-A05A-6B18CD711454}"/>
              </a:ext>
            </a:extLst>
          </p:cNvPr>
          <p:cNvSpPr/>
          <p:nvPr/>
        </p:nvSpPr>
        <p:spPr>
          <a:xfrm>
            <a:off x="1357298" y="3361467"/>
            <a:ext cx="246185" cy="246185"/>
          </a:xfrm>
          <a:prstGeom prst="ellipse">
            <a:avLst/>
          </a:prstGeom>
          <a:solidFill>
            <a:srgbClr val="B7CDB7"/>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9" name="Oval 8">
            <a:extLst>
              <a:ext uri="{FF2B5EF4-FFF2-40B4-BE49-F238E27FC236}">
                <a16:creationId xmlns:a16="http://schemas.microsoft.com/office/drawing/2014/main" id="{4165E64B-62EF-539D-5722-E886E94C5EE8}"/>
              </a:ext>
            </a:extLst>
          </p:cNvPr>
          <p:cNvSpPr/>
          <p:nvPr/>
        </p:nvSpPr>
        <p:spPr>
          <a:xfrm>
            <a:off x="1357298" y="4526238"/>
            <a:ext cx="246185" cy="246185"/>
          </a:xfrm>
          <a:prstGeom prst="ellipse">
            <a:avLst/>
          </a:prstGeom>
          <a:solidFill>
            <a:srgbClr val="B7CDB7"/>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cxnSp>
        <p:nvCxnSpPr>
          <p:cNvPr id="3" name="Straight Connector 2">
            <a:extLst>
              <a:ext uri="{FF2B5EF4-FFF2-40B4-BE49-F238E27FC236}">
                <a16:creationId xmlns:a16="http://schemas.microsoft.com/office/drawing/2014/main" id="{AEEA9137-0327-F427-1C3C-98BFAF822D19}"/>
              </a:ext>
            </a:extLst>
          </p:cNvPr>
          <p:cNvCxnSpPr>
            <a:cxnSpLocks/>
          </p:cNvCxnSpPr>
          <p:nvPr/>
        </p:nvCxnSpPr>
        <p:spPr>
          <a:xfrm>
            <a:off x="2410436" y="1380838"/>
            <a:ext cx="54237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E0A9FA-2B7B-BA22-C4CC-75BEE5AA3D96}"/>
              </a:ext>
            </a:extLst>
          </p:cNvPr>
          <p:cNvCxnSpPr>
            <a:cxnSpLocks/>
          </p:cNvCxnSpPr>
          <p:nvPr/>
        </p:nvCxnSpPr>
        <p:spPr>
          <a:xfrm>
            <a:off x="2410436" y="551931"/>
            <a:ext cx="53248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AE7917C4-867F-B882-96B7-6B2AFBD355F0}"/>
              </a:ext>
            </a:extLst>
          </p:cNvPr>
          <p:cNvSpPr txBox="1">
            <a:spLocks/>
          </p:cNvSpPr>
          <p:nvPr/>
        </p:nvSpPr>
        <p:spPr>
          <a:xfrm>
            <a:off x="1969654" y="4384566"/>
            <a:ext cx="6769671" cy="77571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600" b="0" kern="1200">
                <a:solidFill>
                  <a:srgbClr val="58595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8E001C"/>
              </a:buClr>
              <a:buSzPct val="80000"/>
              <a:buFont typeface="Calibri" panose="020F0502020204030204" pitchFamily="34" charset="0"/>
              <a:buNone/>
              <a:defRPr sz="2000" kern="1200">
                <a:solidFill>
                  <a:srgbClr val="58595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800" kern="1200">
                <a:solidFill>
                  <a:srgbClr val="58595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58595B"/>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2"/>
              </a:buClr>
              <a:buSzPct val="80000"/>
              <a:buFont typeface="Calibri" panose="020F0502020204030204" pitchFamily="34" charset="0"/>
              <a:buNone/>
              <a:defRPr sz="1600" kern="1200">
                <a:solidFill>
                  <a:srgbClr val="58595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lv-LV" dirty="0">
                <a:solidFill>
                  <a:schemeClr val="tx1"/>
                </a:solidFill>
                <a:latin typeface="Avenir Next" panose="020B0503020202020204" pitchFamily="34" charset="0"/>
              </a:rPr>
              <a:t>Ir pieejams pavisam neliels skaits kvalitatīvu pētījumu par garastāvokļa novērošanas ietekmi uz indivīdu ER prasmju rādītājiem </a:t>
            </a:r>
            <a:r>
              <a:rPr lang="lv-LV" sz="1200" dirty="0">
                <a:solidFill>
                  <a:schemeClr val="tx1"/>
                </a:solidFill>
                <a:latin typeface="Avenir Next" panose="020B0503020202020204" pitchFamily="34" charset="0"/>
              </a:rPr>
              <a:t>(</a:t>
            </a:r>
            <a:r>
              <a:rPr lang="lv-LV" sz="1200" i="1" dirty="0" err="1">
                <a:solidFill>
                  <a:schemeClr val="tx1"/>
                </a:solidFill>
                <a:latin typeface="Avenir Next" panose="020B0503020202020204" pitchFamily="34" charset="0"/>
                <a:cs typeface="Arial" panose="020B0604020202020204" pitchFamily="34" charset="0"/>
              </a:rPr>
              <a:t>Dubad</a:t>
            </a:r>
            <a:r>
              <a:rPr lang="lv-LV" sz="1200" i="1" dirty="0">
                <a:solidFill>
                  <a:schemeClr val="tx1"/>
                </a:solidFill>
                <a:latin typeface="Avenir Next" panose="020B0503020202020204" pitchFamily="34" charset="0"/>
                <a:cs typeface="Arial" panose="020B0604020202020204" pitchFamily="34" charset="0"/>
              </a:rPr>
              <a:t> </a:t>
            </a:r>
            <a:r>
              <a:rPr lang="lv-LV" sz="1200" i="1" dirty="0" err="1">
                <a:solidFill>
                  <a:schemeClr val="tx1"/>
                </a:solidFill>
                <a:latin typeface="Avenir Next" panose="020B0503020202020204" pitchFamily="34" charset="0"/>
                <a:cs typeface="Arial" panose="020B0604020202020204" pitchFamily="34" charset="0"/>
              </a:rPr>
              <a:t>et</a:t>
            </a:r>
            <a:r>
              <a:rPr lang="lv-LV" sz="1200" i="1" dirty="0">
                <a:solidFill>
                  <a:schemeClr val="tx1"/>
                </a:solidFill>
                <a:latin typeface="Avenir Next" panose="020B0503020202020204" pitchFamily="34" charset="0"/>
                <a:cs typeface="Arial" panose="020B0604020202020204" pitchFamily="34" charset="0"/>
              </a:rPr>
              <a:t> </a:t>
            </a:r>
            <a:r>
              <a:rPr lang="lv-LV" sz="1200" i="1" dirty="0" err="1">
                <a:solidFill>
                  <a:schemeClr val="tx1"/>
                </a:solidFill>
                <a:latin typeface="Avenir Next" panose="020B0503020202020204" pitchFamily="34" charset="0"/>
                <a:cs typeface="Arial" panose="020B0604020202020204" pitchFamily="34" charset="0"/>
              </a:rPr>
              <a:t>al</a:t>
            </a:r>
            <a:r>
              <a:rPr lang="lv-LV" sz="1200" dirty="0">
                <a:solidFill>
                  <a:schemeClr val="tx1"/>
                </a:solidFill>
                <a:latin typeface="Avenir Next" panose="020B0503020202020204" pitchFamily="34" charset="0"/>
                <a:cs typeface="Arial" panose="020B0604020202020204" pitchFamily="34" charset="0"/>
              </a:rPr>
              <a:t>., 2018).</a:t>
            </a:r>
            <a:r>
              <a:rPr lang="lv-LV" sz="1800" dirty="0">
                <a:solidFill>
                  <a:schemeClr val="tx1"/>
                </a:solidFill>
                <a:effectLst/>
                <a:latin typeface="Times New Roman" panose="02020603050405020304" pitchFamily="18" charset="0"/>
                <a:ea typeface="Calibri" panose="020F0502020204030204" pitchFamily="34" charset="0"/>
              </a:rPr>
              <a:t> </a:t>
            </a:r>
            <a:endParaRPr lang="en-LV" sz="1500" dirty="0">
              <a:solidFill>
                <a:schemeClr val="tx1"/>
              </a:solidFill>
              <a:latin typeface="Avenir Next" panose="020B0503020202020204" pitchFamily="34" charset="0"/>
            </a:endParaRPr>
          </a:p>
        </p:txBody>
      </p:sp>
    </p:spTree>
    <p:extLst>
      <p:ext uri="{BB962C8B-B14F-4D97-AF65-F5344CB8AC3E}">
        <p14:creationId xmlns:p14="http://schemas.microsoft.com/office/powerpoint/2010/main" val="284419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313" y="1009348"/>
            <a:ext cx="4586301" cy="489818"/>
          </a:xfrm>
        </p:spPr>
        <p:txBody>
          <a:bodyPr>
            <a:normAutofit/>
          </a:bodyPr>
          <a:lstStyle/>
          <a:p>
            <a:pPr algn="ctr"/>
            <a:r>
              <a:rPr lang="lv-LV" sz="2600" dirty="0">
                <a:solidFill>
                  <a:schemeClr val="tx1"/>
                </a:solidFill>
                <a:latin typeface="Avenir Next Demi Bold" panose="020B0503020202020204" pitchFamily="34" charset="0"/>
              </a:rPr>
              <a:t>MOBILĀ LIETOTNE EMORI </a:t>
            </a:r>
          </a:p>
        </p:txBody>
      </p:sp>
      <p:sp>
        <p:nvSpPr>
          <p:cNvPr id="4" name="Rectangle 3">
            <a:extLst>
              <a:ext uri="{FF2B5EF4-FFF2-40B4-BE49-F238E27FC236}">
                <a16:creationId xmlns:a16="http://schemas.microsoft.com/office/drawing/2014/main" id="{92757963-A9BF-AD16-2A6B-5ED9279C943C}"/>
              </a:ext>
            </a:extLst>
          </p:cNvPr>
          <p:cNvSpPr/>
          <p:nvPr/>
        </p:nvSpPr>
        <p:spPr>
          <a:xfrm>
            <a:off x="9363919" y="7658"/>
            <a:ext cx="282808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 name="Picture 4" descr="Graphical user interface, application&#10;&#10;Description automatically generated">
            <a:extLst>
              <a:ext uri="{FF2B5EF4-FFF2-40B4-BE49-F238E27FC236}">
                <a16:creationId xmlns:a16="http://schemas.microsoft.com/office/drawing/2014/main" id="{ECD63361-9D3D-FFF8-ADC6-FCD3FAC3B980}"/>
              </a:ext>
            </a:extLst>
          </p:cNvPr>
          <p:cNvPicPr>
            <a:picLocks noChangeAspect="1"/>
          </p:cNvPicPr>
          <p:nvPr/>
        </p:nvPicPr>
        <p:blipFill>
          <a:blip r:embed="rId3"/>
          <a:stretch>
            <a:fillRect/>
          </a:stretch>
        </p:blipFill>
        <p:spPr>
          <a:xfrm>
            <a:off x="6511696" y="2023472"/>
            <a:ext cx="4753975" cy="2937956"/>
          </a:xfrm>
          <a:prstGeom prst="rect">
            <a:avLst/>
          </a:prstGeom>
        </p:spPr>
      </p:pic>
      <p:cxnSp>
        <p:nvCxnSpPr>
          <p:cNvPr id="6" name="Straight Connector 5">
            <a:extLst>
              <a:ext uri="{FF2B5EF4-FFF2-40B4-BE49-F238E27FC236}">
                <a16:creationId xmlns:a16="http://schemas.microsoft.com/office/drawing/2014/main" id="{EDA965F2-C572-C8B8-764B-AC0C881E0D56}"/>
              </a:ext>
            </a:extLst>
          </p:cNvPr>
          <p:cNvCxnSpPr>
            <a:cxnSpLocks/>
          </p:cNvCxnSpPr>
          <p:nvPr/>
        </p:nvCxnSpPr>
        <p:spPr>
          <a:xfrm>
            <a:off x="11686735" y="2302833"/>
            <a:ext cx="0" cy="2379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4">
            <a:extLst>
              <a:ext uri="{FF2B5EF4-FFF2-40B4-BE49-F238E27FC236}">
                <a16:creationId xmlns:a16="http://schemas.microsoft.com/office/drawing/2014/main" id="{08F25355-09CB-D9E7-8DD5-7A5F1EED10DB}"/>
              </a:ext>
            </a:extLst>
          </p:cNvPr>
          <p:cNvSpPr txBox="1">
            <a:spLocks/>
          </p:cNvSpPr>
          <p:nvPr/>
        </p:nvSpPr>
        <p:spPr>
          <a:xfrm>
            <a:off x="1521491" y="2024158"/>
            <a:ext cx="3937681" cy="852308"/>
          </a:xfrm>
          <a:prstGeom prst="rect">
            <a:avLst/>
          </a:prstGeom>
        </p:spPr>
        <p:txBody>
          <a:bodyPr>
            <a:normAutofit/>
          </a:bodyPr>
          <a:lstStyle>
            <a:lvl1pPr marL="0" indent="0" algn="l" defTabSz="914400" rtl="0" eaLnBrk="1" latinLnBrk="0" hangingPunct="1">
              <a:lnSpc>
                <a:spcPct val="90000"/>
              </a:lnSpc>
              <a:spcBef>
                <a:spcPts val="1000"/>
              </a:spcBef>
              <a:buFontTx/>
              <a:buNone/>
              <a:defRPr sz="2400" b="1" kern="1200">
                <a:solidFill>
                  <a:srgbClr val="58595B"/>
                </a:solidFill>
                <a:latin typeface="+mn-lt"/>
                <a:ea typeface="+mn-ea"/>
                <a:cs typeface="+mn-cs"/>
              </a:defRPr>
            </a:lvl1pPr>
            <a:lvl2pPr marL="0" indent="-228600" algn="l" defTabSz="914400" rtl="0" eaLnBrk="1" latinLnBrk="0" hangingPunct="1">
              <a:lnSpc>
                <a:spcPct val="90000"/>
              </a:lnSpc>
              <a:spcBef>
                <a:spcPts val="500"/>
              </a:spcBef>
              <a:buClr>
                <a:srgbClr val="8E001C"/>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2pPr>
            <a:lvl3pPr marL="468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3pPr>
            <a:lvl4pPr marL="720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4pPr>
            <a:lvl5pPr marL="936000" indent="-228600" algn="l" defTabSz="914400" rtl="0" eaLnBrk="1" latinLnBrk="0" hangingPunct="1">
              <a:lnSpc>
                <a:spcPct val="90000"/>
              </a:lnSpc>
              <a:spcBef>
                <a:spcPts val="500"/>
              </a:spcBef>
              <a:buClr>
                <a:schemeClr val="accent2"/>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000" dirty="0">
                <a:solidFill>
                  <a:schemeClr val="tx1"/>
                </a:solidFill>
                <a:latin typeface="Avenir Next Demi Bold" panose="020B0503020202020204" pitchFamily="34" charset="0"/>
                <a:ea typeface="+mj-ea"/>
                <a:cs typeface="Arial" panose="020B0604020202020204" pitchFamily="34" charset="0"/>
              </a:rPr>
              <a:t>Pašpalīdzības intervence latviešu valodā ar mērķi:</a:t>
            </a:r>
          </a:p>
          <a:p>
            <a:endParaRPr lang="lv-LV" sz="2000" dirty="0">
              <a:solidFill>
                <a:schemeClr val="tx1"/>
              </a:solidFill>
              <a:latin typeface="Avenir Next Demi Bold" panose="020B0503020202020204" pitchFamily="34" charset="0"/>
            </a:endParaRPr>
          </a:p>
          <a:p>
            <a:endParaRPr lang="lv-LV" sz="2200" b="0" dirty="0">
              <a:solidFill>
                <a:schemeClr val="tx1"/>
              </a:solidFill>
              <a:latin typeface="Avenir Next" panose="020B0503020202020204" pitchFamily="34" charset="0"/>
            </a:endParaRPr>
          </a:p>
        </p:txBody>
      </p:sp>
      <p:grpSp>
        <p:nvGrpSpPr>
          <p:cNvPr id="7" name="Group 6">
            <a:extLst>
              <a:ext uri="{FF2B5EF4-FFF2-40B4-BE49-F238E27FC236}">
                <a16:creationId xmlns:a16="http://schemas.microsoft.com/office/drawing/2014/main" id="{C12CC0DF-D150-1FEB-41C8-BD1AEC97A77A}"/>
              </a:ext>
            </a:extLst>
          </p:cNvPr>
          <p:cNvGrpSpPr/>
          <p:nvPr/>
        </p:nvGrpSpPr>
        <p:grpSpPr>
          <a:xfrm>
            <a:off x="1521491" y="2775087"/>
            <a:ext cx="4680136" cy="1718594"/>
            <a:chOff x="1340118" y="3131821"/>
            <a:chExt cx="4680136" cy="1718594"/>
          </a:xfrm>
        </p:grpSpPr>
        <p:sp>
          <p:nvSpPr>
            <p:cNvPr id="8" name="Text Placeholder 4">
              <a:extLst>
                <a:ext uri="{FF2B5EF4-FFF2-40B4-BE49-F238E27FC236}">
                  <a16:creationId xmlns:a16="http://schemas.microsoft.com/office/drawing/2014/main" id="{28CA3740-1C18-8136-5082-BAE1C9F27C76}"/>
                </a:ext>
              </a:extLst>
            </p:cNvPr>
            <p:cNvSpPr txBox="1">
              <a:spLocks/>
            </p:cNvSpPr>
            <p:nvPr/>
          </p:nvSpPr>
          <p:spPr>
            <a:xfrm>
              <a:off x="1831561" y="3131821"/>
              <a:ext cx="4188693" cy="1718594"/>
            </a:xfrm>
            <a:prstGeom prst="rect">
              <a:avLst/>
            </a:prstGeom>
          </p:spPr>
          <p:txBody>
            <a:bodyPr>
              <a:normAutofit/>
            </a:bodyPr>
            <a:lstStyle>
              <a:lvl1pPr marL="0" indent="0" algn="l" defTabSz="914400" rtl="0" eaLnBrk="1" latinLnBrk="0" hangingPunct="1">
                <a:lnSpc>
                  <a:spcPct val="90000"/>
                </a:lnSpc>
                <a:spcBef>
                  <a:spcPts val="1000"/>
                </a:spcBef>
                <a:buFontTx/>
                <a:buNone/>
                <a:defRPr sz="2400" b="1" kern="1200">
                  <a:solidFill>
                    <a:srgbClr val="58595B"/>
                  </a:solidFill>
                  <a:latin typeface="+mn-lt"/>
                  <a:ea typeface="+mn-ea"/>
                  <a:cs typeface="+mn-cs"/>
                </a:defRPr>
              </a:lvl1pPr>
              <a:lvl2pPr marL="0" indent="-228600" algn="l" defTabSz="914400" rtl="0" eaLnBrk="1" latinLnBrk="0" hangingPunct="1">
                <a:lnSpc>
                  <a:spcPct val="90000"/>
                </a:lnSpc>
                <a:spcBef>
                  <a:spcPts val="500"/>
                </a:spcBef>
                <a:buClr>
                  <a:srgbClr val="8E001C"/>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2pPr>
              <a:lvl3pPr marL="468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3pPr>
              <a:lvl4pPr marL="720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4pPr>
              <a:lvl5pPr marL="936000" indent="-228600" algn="l" defTabSz="914400" rtl="0" eaLnBrk="1" latinLnBrk="0" hangingPunct="1">
                <a:lnSpc>
                  <a:spcPct val="90000"/>
                </a:lnSpc>
                <a:spcBef>
                  <a:spcPts val="500"/>
                </a:spcBef>
                <a:buClr>
                  <a:schemeClr val="accent2"/>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800" b="0" dirty="0">
                  <a:solidFill>
                    <a:schemeClr val="tx1"/>
                  </a:solidFill>
                  <a:latin typeface="Avenir Next" panose="020B0503020202020204" pitchFamily="34" charset="0"/>
                  <a:ea typeface="+mj-ea"/>
                  <a:cs typeface="Arial" panose="020B0604020202020204" pitchFamily="34" charset="0"/>
                </a:rPr>
                <a:t>novērtēt un uzlabot emociju regulācijas (ER) prasmes;</a:t>
              </a:r>
            </a:p>
            <a:p>
              <a:r>
                <a:rPr lang="lv-LV" sz="1800" b="0" dirty="0">
                  <a:solidFill>
                    <a:schemeClr val="tx1"/>
                  </a:solidFill>
                  <a:latin typeface="Avenir Next" panose="020B0503020202020204" pitchFamily="34" charset="0"/>
                  <a:ea typeface="+mj-ea"/>
                  <a:cs typeface="Arial" panose="020B0604020202020204" pitchFamily="34" charset="0"/>
                </a:rPr>
                <a:t>sniegt lietotājiem atgriezenisko saiti;</a:t>
              </a:r>
            </a:p>
            <a:p>
              <a:r>
                <a:rPr lang="lv-LV" sz="1800" b="0" dirty="0">
                  <a:solidFill>
                    <a:schemeClr val="tx1"/>
                  </a:solidFill>
                  <a:latin typeface="Avenir Next" panose="020B0503020202020204" pitchFamily="34" charset="0"/>
                  <a:ea typeface="+mj-ea"/>
                  <a:cs typeface="Arial" panose="020B0604020202020204" pitchFamily="34" charset="0"/>
                </a:rPr>
                <a:t>piedāvāt mākslā un psiholoģijā balstītus uzdevumus.</a:t>
              </a:r>
            </a:p>
          </p:txBody>
        </p:sp>
        <p:sp>
          <p:nvSpPr>
            <p:cNvPr id="9" name="Oval 8">
              <a:extLst>
                <a:ext uri="{FF2B5EF4-FFF2-40B4-BE49-F238E27FC236}">
                  <a16:creationId xmlns:a16="http://schemas.microsoft.com/office/drawing/2014/main" id="{C945FCEB-F1F1-6BA9-9558-28ABD20B8C1A}"/>
                </a:ext>
              </a:extLst>
            </p:cNvPr>
            <p:cNvSpPr/>
            <p:nvPr/>
          </p:nvSpPr>
          <p:spPr>
            <a:xfrm>
              <a:off x="1340118" y="3321595"/>
              <a:ext cx="246185" cy="246185"/>
            </a:xfrm>
            <a:prstGeom prst="ellipse">
              <a:avLst/>
            </a:prstGeom>
            <a:solidFill>
              <a:srgbClr val="B7CDB7"/>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latin typeface="Avenir Next" panose="020B0503020202020204" pitchFamily="34" charset="0"/>
              </a:endParaRPr>
            </a:p>
          </p:txBody>
        </p:sp>
        <p:sp>
          <p:nvSpPr>
            <p:cNvPr id="10" name="Oval 9">
              <a:extLst>
                <a:ext uri="{FF2B5EF4-FFF2-40B4-BE49-F238E27FC236}">
                  <a16:creationId xmlns:a16="http://schemas.microsoft.com/office/drawing/2014/main" id="{82240F4B-309D-EED9-1C71-EFAF20C86309}"/>
                </a:ext>
              </a:extLst>
            </p:cNvPr>
            <p:cNvSpPr/>
            <p:nvPr/>
          </p:nvSpPr>
          <p:spPr>
            <a:xfrm>
              <a:off x="1340118" y="3795512"/>
              <a:ext cx="246185" cy="246185"/>
            </a:xfrm>
            <a:prstGeom prst="ellipse">
              <a:avLst/>
            </a:prstGeom>
            <a:solidFill>
              <a:srgbClr val="B7CDB7"/>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latin typeface="Avenir Next" panose="020B0503020202020204" pitchFamily="34" charset="0"/>
              </a:endParaRPr>
            </a:p>
          </p:txBody>
        </p:sp>
        <p:sp>
          <p:nvSpPr>
            <p:cNvPr id="11" name="Oval 10">
              <a:extLst>
                <a:ext uri="{FF2B5EF4-FFF2-40B4-BE49-F238E27FC236}">
                  <a16:creationId xmlns:a16="http://schemas.microsoft.com/office/drawing/2014/main" id="{7F4D623A-BDB7-3973-E14D-4362B40A63DF}"/>
                </a:ext>
              </a:extLst>
            </p:cNvPr>
            <p:cNvSpPr/>
            <p:nvPr/>
          </p:nvSpPr>
          <p:spPr>
            <a:xfrm>
              <a:off x="1340118" y="4269429"/>
              <a:ext cx="246185" cy="246185"/>
            </a:xfrm>
            <a:prstGeom prst="ellipse">
              <a:avLst/>
            </a:prstGeom>
            <a:solidFill>
              <a:srgbClr val="B7CDB7"/>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latin typeface="Avenir Next" panose="020B0503020202020204" pitchFamily="34" charset="0"/>
              </a:endParaRPr>
            </a:p>
          </p:txBody>
        </p:sp>
      </p:grpSp>
      <p:cxnSp>
        <p:nvCxnSpPr>
          <p:cNvPr id="12" name="Straight Connector 11">
            <a:extLst>
              <a:ext uri="{FF2B5EF4-FFF2-40B4-BE49-F238E27FC236}">
                <a16:creationId xmlns:a16="http://schemas.microsoft.com/office/drawing/2014/main" id="{EEF28DA1-4BE1-7D6D-0F19-A953CEA94DB1}"/>
              </a:ext>
            </a:extLst>
          </p:cNvPr>
          <p:cNvCxnSpPr>
            <a:cxnSpLocks/>
          </p:cNvCxnSpPr>
          <p:nvPr/>
        </p:nvCxnSpPr>
        <p:spPr>
          <a:xfrm>
            <a:off x="3490332" y="1559825"/>
            <a:ext cx="4902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9EA1CBB-9085-14A2-6D08-F0ACAA587350}"/>
              </a:ext>
            </a:extLst>
          </p:cNvPr>
          <p:cNvSpPr txBox="1"/>
          <p:nvPr/>
        </p:nvSpPr>
        <p:spPr>
          <a:xfrm>
            <a:off x="6858618" y="5028518"/>
            <a:ext cx="4828117" cy="276999"/>
          </a:xfrm>
          <a:prstGeom prst="rect">
            <a:avLst/>
          </a:prstGeom>
          <a:noFill/>
        </p:spPr>
        <p:txBody>
          <a:bodyPr wrap="square" rtlCol="0">
            <a:spAutoFit/>
          </a:bodyPr>
          <a:lstStyle/>
          <a:p>
            <a:r>
              <a:rPr lang="lv-LV" sz="1200" i="1" dirty="0">
                <a:solidFill>
                  <a:srgbClr val="7F7F7F"/>
                </a:solidFill>
                <a:latin typeface="Avenir Next" panose="020B0503020202020204" pitchFamily="34" charset="0"/>
                <a:cs typeface="Arial" panose="020B0604020202020204" pitchFamily="34" charset="0"/>
              </a:rPr>
              <a:t>EMORI dizaina piemērs, autors Ričards Znutiņš-</a:t>
            </a:r>
            <a:r>
              <a:rPr lang="lv-LV" sz="1200" i="1" dirty="0" err="1">
                <a:solidFill>
                  <a:srgbClr val="7F7F7F"/>
                </a:solidFill>
                <a:latin typeface="Avenir Next" panose="020B0503020202020204" pitchFamily="34" charset="0"/>
                <a:cs typeface="Arial" panose="020B0604020202020204" pitchFamily="34" charset="0"/>
              </a:rPr>
              <a:t>Znutāns</a:t>
            </a:r>
            <a:endParaRPr lang="lv-LV" sz="1200" i="1" dirty="0">
              <a:solidFill>
                <a:srgbClr val="7F7F7F"/>
              </a:solidFill>
              <a:latin typeface="Avenir Next" panose="020B0503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B6F8C3B7-27BA-A734-1486-514799CB9FF0}"/>
              </a:ext>
            </a:extLst>
          </p:cNvPr>
          <p:cNvCxnSpPr>
            <a:cxnSpLocks/>
          </p:cNvCxnSpPr>
          <p:nvPr/>
        </p:nvCxnSpPr>
        <p:spPr>
          <a:xfrm>
            <a:off x="3490332" y="720333"/>
            <a:ext cx="4902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7B0BE1-857C-04E4-0FED-5F036DAF734A}"/>
              </a:ext>
            </a:extLst>
          </p:cNvPr>
          <p:cNvSpPr txBox="1"/>
          <p:nvPr/>
        </p:nvSpPr>
        <p:spPr>
          <a:xfrm>
            <a:off x="1187753" y="4545929"/>
            <a:ext cx="4753975" cy="830997"/>
          </a:xfrm>
          <a:prstGeom prst="rect">
            <a:avLst/>
          </a:prstGeom>
          <a:noFill/>
        </p:spPr>
        <p:txBody>
          <a:bodyPr wrap="square">
            <a:spAutoFit/>
          </a:bodyPr>
          <a:lstStyle/>
          <a:p>
            <a:r>
              <a:rPr lang="lv-LV" sz="1600" dirty="0">
                <a:latin typeface="Avenir Next" panose="020B0503020202020204" pitchFamily="34" charset="0"/>
                <a:cs typeface="Arial" panose="020B0604020202020204" pitchFamily="34" charset="0"/>
              </a:rPr>
              <a:t>Prototips izstrādāts, sadarbojoties Rīgas Stradiņa universitātes, Latvijas Mākslas akadēmijas un Ventspils augstskolas studentiem.</a:t>
            </a:r>
            <a:endParaRPr lang="en-LV" dirty="0"/>
          </a:p>
        </p:txBody>
      </p:sp>
    </p:spTree>
    <p:extLst>
      <p:ext uri="{BB962C8B-B14F-4D97-AF65-F5344CB8AC3E}">
        <p14:creationId xmlns:p14="http://schemas.microsoft.com/office/powerpoint/2010/main" val="130152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83E00A-677B-32AB-2936-0B50F8ADF93B}"/>
              </a:ext>
            </a:extLst>
          </p:cNvPr>
          <p:cNvSpPr/>
          <p:nvPr/>
        </p:nvSpPr>
        <p:spPr>
          <a:xfrm>
            <a:off x="9363919" y="7658"/>
            <a:ext cx="282808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 name="Title 1">
            <a:extLst>
              <a:ext uri="{FF2B5EF4-FFF2-40B4-BE49-F238E27FC236}">
                <a16:creationId xmlns:a16="http://schemas.microsoft.com/office/drawing/2014/main" id="{A69940AA-135B-C3ED-6BF0-16114CC751A6}"/>
              </a:ext>
            </a:extLst>
          </p:cNvPr>
          <p:cNvSpPr>
            <a:spLocks noGrp="1"/>
          </p:cNvSpPr>
          <p:nvPr>
            <p:ph type="title"/>
          </p:nvPr>
        </p:nvSpPr>
        <p:spPr>
          <a:xfrm>
            <a:off x="2953703" y="766151"/>
            <a:ext cx="5515708" cy="1325563"/>
          </a:xfrm>
        </p:spPr>
        <p:txBody>
          <a:bodyPr/>
          <a:lstStyle/>
          <a:p>
            <a:pPr algn="ctr"/>
            <a:r>
              <a:rPr lang="en-LV" dirty="0">
                <a:solidFill>
                  <a:schemeClr val="tx1"/>
                </a:solidFill>
                <a:latin typeface="Avenir Next Demi Bold" panose="020B0503020202020204" pitchFamily="34" charset="0"/>
                <a:cs typeface="Times New Roman" panose="02020603050405020304" pitchFamily="18" charset="0"/>
              </a:rPr>
              <a:t>GALVENIE JĒDZIENI</a:t>
            </a:r>
          </a:p>
        </p:txBody>
      </p:sp>
      <p:sp>
        <p:nvSpPr>
          <p:cNvPr id="5" name="TextBox 4">
            <a:extLst>
              <a:ext uri="{FF2B5EF4-FFF2-40B4-BE49-F238E27FC236}">
                <a16:creationId xmlns:a16="http://schemas.microsoft.com/office/drawing/2014/main" id="{A17913B2-B51D-54CF-E10C-D1E683DE041B}"/>
              </a:ext>
            </a:extLst>
          </p:cNvPr>
          <p:cNvSpPr txBox="1"/>
          <p:nvPr/>
        </p:nvSpPr>
        <p:spPr>
          <a:xfrm>
            <a:off x="5265742" y="1931748"/>
            <a:ext cx="6584481" cy="1077218"/>
          </a:xfrm>
          <a:prstGeom prst="rect">
            <a:avLst/>
          </a:prstGeom>
          <a:noFill/>
        </p:spPr>
        <p:txBody>
          <a:bodyPr wrap="square">
            <a:spAutoFit/>
          </a:bodyPr>
          <a:lstStyle/>
          <a:p>
            <a:r>
              <a:rPr lang="lv-LV" sz="1600" dirty="0">
                <a:latin typeface="Avenir Next" panose="020B0503020202020204" pitchFamily="34" charset="0"/>
                <a:cs typeface="Arial Unicode MS" panose="020B0604020202020204" pitchFamily="34" charset="-128"/>
              </a:rPr>
              <a:t>Emociju </a:t>
            </a:r>
            <a:r>
              <a:rPr lang="lv-LV" sz="1600" b="1" dirty="0">
                <a:latin typeface="Avenir Next Demi Bold" panose="020B0503020202020204" pitchFamily="34" charset="0"/>
                <a:cs typeface="Arial Unicode MS" panose="020B0604020202020204" pitchFamily="34" charset="-128"/>
              </a:rPr>
              <a:t>apzināšanās</a:t>
            </a:r>
            <a:r>
              <a:rPr lang="lv-LV" sz="1600" dirty="0">
                <a:latin typeface="Avenir Next" panose="020B0503020202020204" pitchFamily="34" charset="0"/>
                <a:cs typeface="Arial Unicode MS" panose="020B0604020202020204" pitchFamily="34" charset="-128"/>
              </a:rPr>
              <a:t>, </a:t>
            </a:r>
            <a:r>
              <a:rPr lang="lv-LV" sz="1600" b="1" dirty="0">
                <a:latin typeface="Avenir Next Demi Bold" panose="020B0503020202020204" pitchFamily="34" charset="0"/>
                <a:cs typeface="Arial Unicode MS" panose="020B0604020202020204" pitchFamily="34" charset="-128"/>
              </a:rPr>
              <a:t>identificēšana</a:t>
            </a:r>
            <a:r>
              <a:rPr lang="lv-LV" sz="1600" dirty="0">
                <a:latin typeface="Avenir Next" panose="020B0503020202020204" pitchFamily="34" charset="0"/>
                <a:cs typeface="Arial Unicode MS" panose="020B0604020202020204" pitchFamily="34" charset="-128"/>
              </a:rPr>
              <a:t> un </a:t>
            </a:r>
            <a:r>
              <a:rPr lang="lv-LV" sz="1600" b="1" dirty="0">
                <a:latin typeface="Avenir Next Demi Bold" panose="020B0503020202020204" pitchFamily="34" charset="0"/>
                <a:cs typeface="Arial Unicode MS" panose="020B0604020202020204" pitchFamily="34" charset="-128"/>
              </a:rPr>
              <a:t>izpratne</a:t>
            </a:r>
            <a:r>
              <a:rPr lang="lv-LV" sz="1600" dirty="0">
                <a:latin typeface="Avenir Next" panose="020B0503020202020204" pitchFamily="34" charset="0"/>
                <a:cs typeface="Arial Unicode MS" panose="020B0604020202020204" pitchFamily="34" charset="-128"/>
              </a:rPr>
              <a:t>; spēja kontrolēt impulsīvu uzvedību un pieņemt savas emocijas, pielietot situācijas prasībām un individuālajiem mērķiem atbilstošas emociju regulācijas stratēģijas savu emocionālo reakciju kontrolēšanai </a:t>
            </a:r>
            <a:r>
              <a:rPr lang="lv-LV" sz="1200" dirty="0">
                <a:latin typeface="Avenir Next" panose="020B0503020202020204" pitchFamily="34" charset="0"/>
                <a:cs typeface="Arial Unicode MS" panose="020B0604020202020204" pitchFamily="34" charset="-128"/>
              </a:rPr>
              <a:t>(</a:t>
            </a:r>
            <a:r>
              <a:rPr lang="lv-LV" sz="1200" i="1" dirty="0" err="1">
                <a:latin typeface="Avenir Next" panose="020B0503020202020204" pitchFamily="34" charset="0"/>
                <a:cs typeface="Arial Unicode MS" panose="020B0604020202020204" pitchFamily="34" charset="-128"/>
              </a:rPr>
              <a:t>Gratz</a:t>
            </a:r>
            <a:r>
              <a:rPr lang="lv-LV" sz="1200" i="1" dirty="0">
                <a:latin typeface="Avenir Next" panose="020B0503020202020204" pitchFamily="34" charset="0"/>
                <a:cs typeface="Arial Unicode MS" panose="020B0604020202020204" pitchFamily="34" charset="-128"/>
              </a:rPr>
              <a:t> &amp; </a:t>
            </a:r>
            <a:r>
              <a:rPr lang="lv-LV" sz="1200" i="1" dirty="0" err="1">
                <a:latin typeface="Avenir Next" panose="020B0503020202020204" pitchFamily="34" charset="0"/>
                <a:cs typeface="Arial Unicode MS" panose="020B0604020202020204" pitchFamily="34" charset="-128"/>
              </a:rPr>
              <a:t>Roemer</a:t>
            </a:r>
            <a:r>
              <a:rPr lang="lv-LV" sz="1200" dirty="0">
                <a:latin typeface="Avenir Next" panose="020B0503020202020204" pitchFamily="34" charset="0"/>
                <a:cs typeface="Arial Unicode MS" panose="020B0604020202020204" pitchFamily="34" charset="-128"/>
              </a:rPr>
              <a:t>, 2004).</a:t>
            </a:r>
            <a:endParaRPr lang="en-LV" sz="1600" dirty="0">
              <a:latin typeface="Avenir Next" panose="020B0503020202020204" pitchFamily="34" charset="0"/>
              <a:cs typeface="Arial Unicode MS" panose="020B0604020202020204" pitchFamily="34" charset="-128"/>
            </a:endParaRPr>
          </a:p>
        </p:txBody>
      </p:sp>
      <p:grpSp>
        <p:nvGrpSpPr>
          <p:cNvPr id="12" name="Group 11">
            <a:extLst>
              <a:ext uri="{FF2B5EF4-FFF2-40B4-BE49-F238E27FC236}">
                <a16:creationId xmlns:a16="http://schemas.microsoft.com/office/drawing/2014/main" id="{0D335404-D48F-C09C-F63C-8B72C91EAC3D}"/>
              </a:ext>
            </a:extLst>
          </p:cNvPr>
          <p:cNvGrpSpPr/>
          <p:nvPr/>
        </p:nvGrpSpPr>
        <p:grpSpPr>
          <a:xfrm>
            <a:off x="881122" y="2208747"/>
            <a:ext cx="4197107" cy="493335"/>
            <a:chOff x="1498611" y="1805353"/>
            <a:chExt cx="4197107" cy="493335"/>
          </a:xfrm>
        </p:grpSpPr>
        <p:sp>
          <p:nvSpPr>
            <p:cNvPr id="7" name="Rounded Rectangle 6">
              <a:extLst>
                <a:ext uri="{FF2B5EF4-FFF2-40B4-BE49-F238E27FC236}">
                  <a16:creationId xmlns:a16="http://schemas.microsoft.com/office/drawing/2014/main" id="{21E2C842-2C83-18ED-4D59-AFF7AE7F46AA}"/>
                </a:ext>
              </a:extLst>
            </p:cNvPr>
            <p:cNvSpPr/>
            <p:nvPr/>
          </p:nvSpPr>
          <p:spPr>
            <a:xfrm>
              <a:off x="1498611" y="1805353"/>
              <a:ext cx="3783049" cy="493335"/>
            </a:xfrm>
            <a:prstGeom prst="roundRect">
              <a:avLst>
                <a:gd name="adj" fmla="val 50000"/>
              </a:avLst>
            </a:prstGeom>
            <a:solidFill>
              <a:srgbClr val="EDF3ED"/>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0" name="TextBox 9">
              <a:extLst>
                <a:ext uri="{FF2B5EF4-FFF2-40B4-BE49-F238E27FC236}">
                  <a16:creationId xmlns:a16="http://schemas.microsoft.com/office/drawing/2014/main" id="{E137589E-BE45-52E2-039C-E41F00126666}"/>
                </a:ext>
              </a:extLst>
            </p:cNvPr>
            <p:cNvSpPr txBox="1"/>
            <p:nvPr/>
          </p:nvSpPr>
          <p:spPr>
            <a:xfrm>
              <a:off x="2240087" y="1866908"/>
              <a:ext cx="3455631" cy="400110"/>
            </a:xfrm>
            <a:prstGeom prst="rect">
              <a:avLst/>
            </a:prstGeom>
            <a:noFill/>
          </p:spPr>
          <p:txBody>
            <a:bodyPr wrap="square">
              <a:spAutoFit/>
            </a:bodyPr>
            <a:lstStyle/>
            <a:p>
              <a:r>
                <a:rPr lang="lv-LV" sz="2000" b="1" dirty="0">
                  <a:effectLst/>
                  <a:latin typeface="Avenir Next Demi Bold" panose="020B0503020202020204" pitchFamily="34" charset="0"/>
                  <a:ea typeface="Calibri" panose="020F0502020204030204" pitchFamily="34" charset="0"/>
                  <a:cs typeface="Arial Unicode MS" panose="020B0604020202020204" pitchFamily="34" charset="-128"/>
                </a:rPr>
                <a:t>Emociju regulācija</a:t>
              </a:r>
              <a:endParaRPr lang="en-LV" sz="2000" b="1" dirty="0">
                <a:latin typeface="Avenir Next Demi Bold" panose="020B0503020202020204" pitchFamily="34" charset="0"/>
              </a:endParaRPr>
            </a:p>
          </p:txBody>
        </p:sp>
      </p:grpSp>
      <p:grpSp>
        <p:nvGrpSpPr>
          <p:cNvPr id="13" name="Group 12">
            <a:extLst>
              <a:ext uri="{FF2B5EF4-FFF2-40B4-BE49-F238E27FC236}">
                <a16:creationId xmlns:a16="http://schemas.microsoft.com/office/drawing/2014/main" id="{2FA02843-0E65-9E49-A4DB-8B5B591BA9B1}"/>
              </a:ext>
            </a:extLst>
          </p:cNvPr>
          <p:cNvGrpSpPr/>
          <p:nvPr/>
        </p:nvGrpSpPr>
        <p:grpSpPr>
          <a:xfrm>
            <a:off x="828335" y="3451090"/>
            <a:ext cx="3888622" cy="496932"/>
            <a:chOff x="6940060" y="1698813"/>
            <a:chExt cx="3888622" cy="496932"/>
          </a:xfrm>
        </p:grpSpPr>
        <p:sp>
          <p:nvSpPr>
            <p:cNvPr id="8" name="Rounded Rectangle 7">
              <a:extLst>
                <a:ext uri="{FF2B5EF4-FFF2-40B4-BE49-F238E27FC236}">
                  <a16:creationId xmlns:a16="http://schemas.microsoft.com/office/drawing/2014/main" id="{938EA53B-0FA6-5012-A087-6C2A3106DF5F}"/>
                </a:ext>
              </a:extLst>
            </p:cNvPr>
            <p:cNvSpPr/>
            <p:nvPr/>
          </p:nvSpPr>
          <p:spPr>
            <a:xfrm>
              <a:off x="6940060" y="1702411"/>
              <a:ext cx="3888622" cy="493334"/>
            </a:xfrm>
            <a:prstGeom prst="roundRect">
              <a:avLst>
                <a:gd name="adj" fmla="val 50000"/>
              </a:avLst>
            </a:prstGeom>
            <a:solidFill>
              <a:srgbClr val="B7CDB7"/>
            </a:solidFill>
            <a:ln>
              <a:solidFill>
                <a:srgbClr val="B7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TextBox 10">
              <a:extLst>
                <a:ext uri="{FF2B5EF4-FFF2-40B4-BE49-F238E27FC236}">
                  <a16:creationId xmlns:a16="http://schemas.microsoft.com/office/drawing/2014/main" id="{86CA8787-0E18-9177-2B5B-EB2B3330CC9B}"/>
                </a:ext>
              </a:extLst>
            </p:cNvPr>
            <p:cNvSpPr txBox="1"/>
            <p:nvPr/>
          </p:nvSpPr>
          <p:spPr>
            <a:xfrm>
              <a:off x="7045633" y="1698813"/>
              <a:ext cx="3677476" cy="461665"/>
            </a:xfrm>
            <a:prstGeom prst="rect">
              <a:avLst/>
            </a:prstGeom>
            <a:noFill/>
          </p:spPr>
          <p:txBody>
            <a:bodyPr wrap="square">
              <a:spAutoFit/>
            </a:bodyPr>
            <a:lstStyle/>
            <a:p>
              <a:pPr algn="ctr"/>
              <a:r>
                <a:rPr lang="lv-LV" sz="2000" b="1" dirty="0">
                  <a:latin typeface="Avenir Next Demi Bold" panose="020B0503020202020204" pitchFamily="34" charset="0"/>
                  <a:cs typeface="Arial Unicode MS" panose="020B0604020202020204" pitchFamily="34" charset="-128"/>
                </a:rPr>
                <a:t>Garastāvokļa</a:t>
              </a:r>
              <a:r>
                <a:rPr lang="lv-LV" sz="2400" b="1" dirty="0">
                  <a:effectLst/>
                  <a:latin typeface="Times New Roman" panose="02020603050405020304" pitchFamily="18" charset="0"/>
                  <a:ea typeface="Calibri" panose="020F0502020204030204" pitchFamily="34" charset="0"/>
                  <a:cs typeface="Arial Unicode MS" panose="020B0604020202020204" pitchFamily="34" charset="-128"/>
                </a:rPr>
                <a:t> </a:t>
              </a:r>
              <a:r>
                <a:rPr lang="lv-LV" sz="2000" b="1" dirty="0">
                  <a:latin typeface="Avenir Next Demi Bold" panose="020B0503020202020204" pitchFamily="34" charset="0"/>
                  <a:cs typeface="Arial Unicode MS" panose="020B0604020202020204" pitchFamily="34" charset="-128"/>
                </a:rPr>
                <a:t>novērošana</a:t>
              </a:r>
              <a:endParaRPr lang="en-LV" sz="2000" b="1" dirty="0">
                <a:latin typeface="Avenir Next Demi Bold" panose="020B0503020202020204" pitchFamily="34" charset="0"/>
                <a:cs typeface="Arial Unicode MS" panose="020B0604020202020204" pitchFamily="34" charset="-128"/>
              </a:endParaRPr>
            </a:p>
          </p:txBody>
        </p:sp>
      </p:grpSp>
      <p:sp>
        <p:nvSpPr>
          <p:cNvPr id="15" name="TextBox 14">
            <a:extLst>
              <a:ext uri="{FF2B5EF4-FFF2-40B4-BE49-F238E27FC236}">
                <a16:creationId xmlns:a16="http://schemas.microsoft.com/office/drawing/2014/main" id="{EFE4E0AA-1962-2CC0-A233-95C200E79650}"/>
              </a:ext>
            </a:extLst>
          </p:cNvPr>
          <p:cNvSpPr txBox="1"/>
          <p:nvPr/>
        </p:nvSpPr>
        <p:spPr>
          <a:xfrm>
            <a:off x="5282882" y="3197929"/>
            <a:ext cx="6567341" cy="1107996"/>
          </a:xfrm>
          <a:prstGeom prst="rect">
            <a:avLst/>
          </a:prstGeom>
          <a:noFill/>
        </p:spPr>
        <p:txBody>
          <a:bodyPr wrap="square">
            <a:spAutoFit/>
          </a:bodyPr>
          <a:lstStyle/>
          <a:p>
            <a:pPr>
              <a:spcAft>
                <a:spcPts val="1200"/>
              </a:spcAft>
            </a:pPr>
            <a:r>
              <a:rPr lang="lv-LV" sz="1600" dirty="0">
                <a:latin typeface="Avenir Next" panose="020B0503020202020204" pitchFamily="34" charset="0"/>
                <a:cs typeface="Arial Unicode MS" panose="020B0604020202020204" pitchFamily="34" charset="-128"/>
              </a:rPr>
              <a:t>Regulāra garastāvokļa un emociju reģistrēšana un izsekošana laika gaitā, veicot pierakstus dienasgrāmatā, izmantojot garastāvokļa novērošanas mobilo lietotni vai izmantojot papīra vai elektronisku garastāvokļa diagrammu</a:t>
            </a:r>
            <a:r>
              <a:rPr lang="lv-LV" sz="1800" dirty="0">
                <a:effectLst/>
                <a:latin typeface="Times New Roman" panose="02020603050405020304" pitchFamily="18" charset="0"/>
                <a:ea typeface="Calibri" panose="020F0502020204030204" pitchFamily="34" charset="0"/>
                <a:cs typeface="Arial Unicode MS" panose="020B0604020202020204" pitchFamily="34" charset="-128"/>
              </a:rPr>
              <a:t> </a:t>
            </a:r>
            <a:r>
              <a:rPr lang="lv-LV" sz="1200" dirty="0">
                <a:latin typeface="Avenir Next" panose="020B0503020202020204" pitchFamily="34" charset="0"/>
                <a:cs typeface="Arial Unicode MS" panose="020B0604020202020204" pitchFamily="34" charset="-128"/>
              </a:rPr>
              <a:t>(</a:t>
            </a:r>
            <a:r>
              <a:rPr lang="lv-LV" sz="1200" i="1" dirty="0" err="1">
                <a:latin typeface="Avenir Next" panose="020B0503020202020204" pitchFamily="34" charset="0"/>
                <a:cs typeface="Arial Unicode MS" panose="020B0604020202020204" pitchFamily="34" charset="-128"/>
              </a:rPr>
              <a:t>Torkamaan</a:t>
            </a:r>
            <a:r>
              <a:rPr lang="lv-LV" sz="1200" i="1" dirty="0">
                <a:latin typeface="Avenir Next" panose="020B0503020202020204" pitchFamily="34" charset="0"/>
                <a:cs typeface="Arial Unicode MS" panose="020B0604020202020204" pitchFamily="34" charset="-128"/>
              </a:rPr>
              <a:t> &amp; </a:t>
            </a:r>
            <a:r>
              <a:rPr lang="lv-LV" sz="1200" i="1" dirty="0" err="1">
                <a:latin typeface="Avenir Next" panose="020B0503020202020204" pitchFamily="34" charset="0"/>
                <a:cs typeface="Arial Unicode MS" panose="020B0604020202020204" pitchFamily="34" charset="-128"/>
              </a:rPr>
              <a:t>Ziegl</a:t>
            </a:r>
            <a:r>
              <a:rPr lang="lv-LV" sz="1200" dirty="0" err="1">
                <a:latin typeface="Avenir Next" panose="020B0503020202020204" pitchFamily="34" charset="0"/>
                <a:cs typeface="Arial Unicode MS" panose="020B0604020202020204" pitchFamily="34" charset="-128"/>
              </a:rPr>
              <a:t>er</a:t>
            </a:r>
            <a:r>
              <a:rPr lang="lv-LV" sz="1200" dirty="0">
                <a:latin typeface="Avenir Next" panose="020B0503020202020204" pitchFamily="34" charset="0"/>
                <a:cs typeface="Arial Unicode MS" panose="020B0604020202020204" pitchFamily="34" charset="-128"/>
              </a:rPr>
              <a:t>, 2020; </a:t>
            </a:r>
            <a:r>
              <a:rPr lang="lv-LV" sz="1200" i="1" dirty="0" err="1">
                <a:latin typeface="Avenir Next" panose="020B0503020202020204" pitchFamily="34" charset="0"/>
                <a:cs typeface="Arial Unicode MS" panose="020B0604020202020204" pitchFamily="34" charset="-128"/>
              </a:rPr>
              <a:t>Schueller</a:t>
            </a:r>
            <a:r>
              <a:rPr lang="lv-LV" sz="1200" i="1" dirty="0">
                <a:latin typeface="Avenir Next" panose="020B0503020202020204" pitchFamily="34" charset="0"/>
                <a:cs typeface="Arial Unicode MS" panose="020B0604020202020204" pitchFamily="34" charset="-128"/>
              </a:rPr>
              <a:t> </a:t>
            </a:r>
            <a:r>
              <a:rPr lang="lv-LV" sz="1200" i="1" dirty="0" err="1">
                <a:latin typeface="Avenir Next" panose="020B0503020202020204" pitchFamily="34" charset="0"/>
                <a:cs typeface="Arial Unicode MS" panose="020B0604020202020204" pitchFamily="34" charset="-128"/>
              </a:rPr>
              <a:t>et</a:t>
            </a:r>
            <a:r>
              <a:rPr lang="lv-LV" sz="1200" i="1" dirty="0">
                <a:latin typeface="Avenir Next" panose="020B0503020202020204" pitchFamily="34" charset="0"/>
                <a:cs typeface="Arial Unicode MS" panose="020B0604020202020204" pitchFamily="34" charset="-128"/>
              </a:rPr>
              <a:t> </a:t>
            </a:r>
            <a:r>
              <a:rPr lang="lv-LV" sz="1200" i="1" dirty="0" err="1">
                <a:latin typeface="Avenir Next" panose="020B0503020202020204" pitchFamily="34" charset="0"/>
                <a:cs typeface="Arial Unicode MS" panose="020B0604020202020204" pitchFamily="34" charset="-128"/>
              </a:rPr>
              <a:t>al</a:t>
            </a:r>
            <a:r>
              <a:rPr lang="lv-LV" sz="1200" i="1" dirty="0">
                <a:latin typeface="Avenir Next" panose="020B0503020202020204" pitchFamily="34" charset="0"/>
                <a:cs typeface="Arial Unicode MS" panose="020B0604020202020204" pitchFamily="34" charset="-128"/>
              </a:rPr>
              <a:t>.</a:t>
            </a:r>
            <a:r>
              <a:rPr lang="lv-LV" sz="1200" dirty="0">
                <a:latin typeface="Avenir Next" panose="020B0503020202020204" pitchFamily="34" charset="0"/>
                <a:cs typeface="Arial Unicode MS" panose="020B0604020202020204" pitchFamily="34" charset="-128"/>
              </a:rPr>
              <a:t>, 2021).</a:t>
            </a:r>
            <a:endParaRPr lang="en-LV" sz="1200" dirty="0">
              <a:latin typeface="Avenir Next" panose="020B0503020202020204" pitchFamily="34" charset="0"/>
              <a:cs typeface="Arial Unicode MS" panose="020B0604020202020204" pitchFamily="34" charset="-128"/>
            </a:endParaRPr>
          </a:p>
        </p:txBody>
      </p:sp>
      <p:sp>
        <p:nvSpPr>
          <p:cNvPr id="17" name="TextBox 16">
            <a:extLst>
              <a:ext uri="{FF2B5EF4-FFF2-40B4-BE49-F238E27FC236}">
                <a16:creationId xmlns:a16="http://schemas.microsoft.com/office/drawing/2014/main" id="{CA431089-FE93-B658-D4FE-3B1061004C42}"/>
              </a:ext>
            </a:extLst>
          </p:cNvPr>
          <p:cNvSpPr txBox="1"/>
          <p:nvPr/>
        </p:nvSpPr>
        <p:spPr>
          <a:xfrm>
            <a:off x="5282882" y="4528198"/>
            <a:ext cx="6210710" cy="830997"/>
          </a:xfrm>
          <a:prstGeom prst="rect">
            <a:avLst/>
          </a:prstGeom>
          <a:noFill/>
        </p:spPr>
        <p:txBody>
          <a:bodyPr wrap="square">
            <a:spAutoFit/>
          </a:bodyPr>
          <a:lstStyle/>
          <a:p>
            <a:r>
              <a:rPr lang="lv-LV" sz="1600" dirty="0">
                <a:latin typeface="Avenir Next" panose="020B0503020202020204" pitchFamily="34" charset="0"/>
                <a:cs typeface="Arial Unicode MS" panose="020B0604020202020204" pitchFamily="34" charset="-128"/>
              </a:rPr>
              <a:t>Mobilā lietojumprogrammatūra, kas izstrādāta, lai atbalstītu uzdevumu veikšanas funkcijas viedtālruņos, planšetdatoros un citās personīgajās mobilajās ierīcēs </a:t>
            </a:r>
            <a:r>
              <a:rPr lang="lv-LV" sz="1200" dirty="0">
                <a:latin typeface="Avenir Next" panose="020B0503020202020204" pitchFamily="34" charset="0"/>
                <a:cs typeface="Arial Unicode MS" panose="020B0604020202020204" pitchFamily="34" charset="-128"/>
              </a:rPr>
              <a:t>(</a:t>
            </a:r>
            <a:r>
              <a:rPr lang="lv-LV" sz="1200" i="1" dirty="0" err="1">
                <a:latin typeface="Avenir Next" panose="020B0503020202020204" pitchFamily="34" charset="0"/>
                <a:cs typeface="Arial Unicode MS" panose="020B0604020202020204" pitchFamily="34" charset="-128"/>
              </a:rPr>
              <a:t>Tang</a:t>
            </a:r>
            <a:r>
              <a:rPr lang="lv-LV" sz="1200" dirty="0">
                <a:latin typeface="Avenir Next" panose="020B0503020202020204" pitchFamily="34" charset="0"/>
                <a:cs typeface="Arial Unicode MS" panose="020B0604020202020204" pitchFamily="34" charset="-128"/>
              </a:rPr>
              <a:t>, 2019).</a:t>
            </a:r>
            <a:endParaRPr lang="en-LV" sz="1200" dirty="0">
              <a:latin typeface="Avenir Next" panose="020B0503020202020204" pitchFamily="34" charset="0"/>
              <a:cs typeface="Arial Unicode MS" panose="020B0604020202020204" pitchFamily="34" charset="-128"/>
            </a:endParaRPr>
          </a:p>
        </p:txBody>
      </p:sp>
      <p:grpSp>
        <p:nvGrpSpPr>
          <p:cNvPr id="18" name="Group 17">
            <a:extLst>
              <a:ext uri="{FF2B5EF4-FFF2-40B4-BE49-F238E27FC236}">
                <a16:creationId xmlns:a16="http://schemas.microsoft.com/office/drawing/2014/main" id="{6AC54DF1-1F9E-F426-9E81-7E9B07BCF059}"/>
              </a:ext>
            </a:extLst>
          </p:cNvPr>
          <p:cNvGrpSpPr/>
          <p:nvPr/>
        </p:nvGrpSpPr>
        <p:grpSpPr>
          <a:xfrm>
            <a:off x="881122" y="4697030"/>
            <a:ext cx="3888622" cy="493334"/>
            <a:chOff x="6940060" y="1702411"/>
            <a:chExt cx="3888622" cy="493334"/>
          </a:xfrm>
        </p:grpSpPr>
        <p:sp>
          <p:nvSpPr>
            <p:cNvPr id="19" name="Rounded Rectangle 18">
              <a:extLst>
                <a:ext uri="{FF2B5EF4-FFF2-40B4-BE49-F238E27FC236}">
                  <a16:creationId xmlns:a16="http://schemas.microsoft.com/office/drawing/2014/main" id="{154DD858-5F88-74ED-B0AB-7F584150AE35}"/>
                </a:ext>
              </a:extLst>
            </p:cNvPr>
            <p:cNvSpPr/>
            <p:nvPr/>
          </p:nvSpPr>
          <p:spPr>
            <a:xfrm>
              <a:off x="6940060" y="1702411"/>
              <a:ext cx="3888622" cy="493334"/>
            </a:xfrm>
            <a:prstGeom prst="roundRect">
              <a:avLst>
                <a:gd name="adj" fmla="val 50000"/>
              </a:avLst>
            </a:prstGeom>
            <a:solidFill>
              <a:srgbClr val="7F987F"/>
            </a:solidFill>
            <a:ln>
              <a:solidFill>
                <a:srgbClr val="7F9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0" name="TextBox 19">
              <a:extLst>
                <a:ext uri="{FF2B5EF4-FFF2-40B4-BE49-F238E27FC236}">
                  <a16:creationId xmlns:a16="http://schemas.microsoft.com/office/drawing/2014/main" id="{380CCDDC-7FA8-CD01-E8D4-C83D06D0C654}"/>
                </a:ext>
              </a:extLst>
            </p:cNvPr>
            <p:cNvSpPr txBox="1"/>
            <p:nvPr/>
          </p:nvSpPr>
          <p:spPr>
            <a:xfrm>
              <a:off x="7045633" y="1779836"/>
              <a:ext cx="3677476" cy="400110"/>
            </a:xfrm>
            <a:prstGeom prst="rect">
              <a:avLst/>
            </a:prstGeom>
            <a:noFill/>
          </p:spPr>
          <p:txBody>
            <a:bodyPr wrap="square">
              <a:spAutoFit/>
            </a:bodyPr>
            <a:lstStyle/>
            <a:p>
              <a:pPr algn="ctr"/>
              <a:r>
                <a:rPr lang="lv-LV" sz="2000" b="1" dirty="0">
                  <a:latin typeface="Avenir Next Demi Bold" panose="020B0503020202020204" pitchFamily="34" charset="0"/>
                  <a:cs typeface="Arial Unicode MS" panose="020B0604020202020204" pitchFamily="34" charset="-128"/>
                </a:rPr>
                <a:t>Mobilā lietotne</a:t>
              </a:r>
              <a:endParaRPr lang="en-LV" sz="2000" b="1" dirty="0">
                <a:latin typeface="Avenir Next Demi Bold" panose="020B0503020202020204" pitchFamily="34" charset="0"/>
                <a:cs typeface="Arial Unicode MS" panose="020B0604020202020204" pitchFamily="34" charset="-128"/>
              </a:endParaRPr>
            </a:p>
          </p:txBody>
        </p:sp>
      </p:grpSp>
      <p:cxnSp>
        <p:nvCxnSpPr>
          <p:cNvPr id="3" name="Straight Connector 2">
            <a:extLst>
              <a:ext uri="{FF2B5EF4-FFF2-40B4-BE49-F238E27FC236}">
                <a16:creationId xmlns:a16="http://schemas.microsoft.com/office/drawing/2014/main" id="{3410AE1B-D889-63FA-DDFB-AE49DBEFA0A6}"/>
              </a:ext>
            </a:extLst>
          </p:cNvPr>
          <p:cNvCxnSpPr>
            <a:cxnSpLocks/>
          </p:cNvCxnSpPr>
          <p:nvPr/>
        </p:nvCxnSpPr>
        <p:spPr>
          <a:xfrm>
            <a:off x="3509846" y="1303915"/>
            <a:ext cx="44363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B93627D-3339-285E-C35E-DC6B53961BA8}"/>
              </a:ext>
            </a:extLst>
          </p:cNvPr>
          <p:cNvCxnSpPr>
            <a:cxnSpLocks/>
          </p:cNvCxnSpPr>
          <p:nvPr/>
        </p:nvCxnSpPr>
        <p:spPr>
          <a:xfrm>
            <a:off x="3509846" y="475008"/>
            <a:ext cx="44363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67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70E718-4867-5E75-E0CC-FAE8289289F1}"/>
              </a:ext>
            </a:extLst>
          </p:cNvPr>
          <p:cNvSpPr/>
          <p:nvPr/>
        </p:nvSpPr>
        <p:spPr>
          <a:xfrm>
            <a:off x="9363919" y="0"/>
            <a:ext cx="2828081" cy="6865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 name="Title 1"/>
          <p:cNvSpPr>
            <a:spLocks noGrp="1"/>
          </p:cNvSpPr>
          <p:nvPr>
            <p:ph type="title"/>
          </p:nvPr>
        </p:nvSpPr>
        <p:spPr>
          <a:xfrm>
            <a:off x="2895410" y="527459"/>
            <a:ext cx="6126841" cy="461545"/>
          </a:xfrm>
        </p:spPr>
        <p:txBody>
          <a:bodyPr>
            <a:normAutofit/>
          </a:bodyPr>
          <a:lstStyle/>
          <a:p>
            <a:pPr algn="ctr"/>
            <a:r>
              <a:rPr lang="lv-LV" sz="2400" dirty="0">
                <a:solidFill>
                  <a:schemeClr val="tx1"/>
                </a:solidFill>
                <a:latin typeface="Avenir Next Demi Bold" panose="020B0503020202020204" pitchFamily="34" charset="0"/>
                <a:cs typeface="Times New Roman" panose="02020603050405020304" pitchFamily="18" charset="0"/>
              </a:rPr>
              <a:t>TEORĒTISKAIS PAMATOJUMS</a:t>
            </a:r>
          </a:p>
        </p:txBody>
      </p:sp>
      <p:grpSp>
        <p:nvGrpSpPr>
          <p:cNvPr id="87" name="Group 86">
            <a:extLst>
              <a:ext uri="{FF2B5EF4-FFF2-40B4-BE49-F238E27FC236}">
                <a16:creationId xmlns:a16="http://schemas.microsoft.com/office/drawing/2014/main" id="{7856E18B-A30F-4913-1CE4-4F5A2765E375}"/>
              </a:ext>
            </a:extLst>
          </p:cNvPr>
          <p:cNvGrpSpPr/>
          <p:nvPr/>
        </p:nvGrpSpPr>
        <p:grpSpPr>
          <a:xfrm>
            <a:off x="1582181" y="1335732"/>
            <a:ext cx="9027637" cy="4186535"/>
            <a:chOff x="1372910" y="1309013"/>
            <a:chExt cx="9027637" cy="4186535"/>
          </a:xfrm>
        </p:grpSpPr>
        <p:sp>
          <p:nvSpPr>
            <p:cNvPr id="4" name="Rounded Rectangle 3">
              <a:extLst>
                <a:ext uri="{FF2B5EF4-FFF2-40B4-BE49-F238E27FC236}">
                  <a16:creationId xmlns:a16="http://schemas.microsoft.com/office/drawing/2014/main" id="{DFDDC385-5901-34EC-B684-08FDDC607B23}"/>
                </a:ext>
              </a:extLst>
            </p:cNvPr>
            <p:cNvSpPr/>
            <p:nvPr/>
          </p:nvSpPr>
          <p:spPr>
            <a:xfrm>
              <a:off x="1392376" y="1309013"/>
              <a:ext cx="8714365" cy="596032"/>
            </a:xfrm>
            <a:prstGeom prst="roundRect">
              <a:avLst>
                <a:gd name="adj" fmla="val 50000"/>
              </a:avLst>
            </a:prstGeom>
            <a:solidFill>
              <a:srgbClr val="E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400" dirty="0">
                <a:solidFill>
                  <a:schemeClr val="tx1"/>
                </a:solidFill>
                <a:latin typeface="Avenir Next" panose="020B0503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CD80C2F-4A08-0A98-1F56-6316DE7AD6F7}"/>
                </a:ext>
              </a:extLst>
            </p:cNvPr>
            <p:cNvGrpSpPr/>
            <p:nvPr/>
          </p:nvGrpSpPr>
          <p:grpSpPr>
            <a:xfrm>
              <a:off x="1372910" y="2790569"/>
              <a:ext cx="4376651" cy="596032"/>
              <a:chOff x="769799" y="2156571"/>
              <a:chExt cx="4376651" cy="596032"/>
            </a:xfrm>
          </p:grpSpPr>
          <p:grpSp>
            <p:nvGrpSpPr>
              <p:cNvPr id="44" name="Group 43">
                <a:extLst>
                  <a:ext uri="{FF2B5EF4-FFF2-40B4-BE49-F238E27FC236}">
                    <a16:creationId xmlns:a16="http://schemas.microsoft.com/office/drawing/2014/main" id="{96E7D43C-BB94-BEDE-5274-ADE22E5804D7}"/>
                  </a:ext>
                </a:extLst>
              </p:cNvPr>
              <p:cNvGrpSpPr/>
              <p:nvPr/>
            </p:nvGrpSpPr>
            <p:grpSpPr>
              <a:xfrm>
                <a:off x="1094152" y="2210923"/>
                <a:ext cx="4052298" cy="493334"/>
                <a:chOff x="7165675" y="1062381"/>
                <a:chExt cx="4052298" cy="493334"/>
              </a:xfrm>
            </p:grpSpPr>
            <p:sp>
              <p:nvSpPr>
                <p:cNvPr id="46" name="Rounded Rectangle 45">
                  <a:extLst>
                    <a:ext uri="{FF2B5EF4-FFF2-40B4-BE49-F238E27FC236}">
                      <a16:creationId xmlns:a16="http://schemas.microsoft.com/office/drawing/2014/main" id="{A83EBD8D-D507-C03B-E5E4-4184731CB438}"/>
                    </a:ext>
                  </a:extLst>
                </p:cNvPr>
                <p:cNvSpPr/>
                <p:nvPr/>
              </p:nvSpPr>
              <p:spPr>
                <a:xfrm>
                  <a:off x="7166198" y="1062381"/>
                  <a:ext cx="3871827" cy="493334"/>
                </a:xfrm>
                <a:prstGeom prst="roundRect">
                  <a:avLst>
                    <a:gd name="adj" fmla="val 50000"/>
                  </a:avLst>
                </a:prstGeom>
                <a:solidFill>
                  <a:srgbClr val="E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400" dirty="0">
                    <a:solidFill>
                      <a:schemeClr val="tx1"/>
                    </a:solidFill>
                    <a:latin typeface="Avenir Next" panose="020B0503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20C98E6-3ECE-1252-6664-8B2E311459A5}"/>
                    </a:ext>
                  </a:extLst>
                </p:cNvPr>
                <p:cNvSpPr txBox="1"/>
                <p:nvPr/>
              </p:nvSpPr>
              <p:spPr>
                <a:xfrm>
                  <a:off x="7165675" y="1165149"/>
                  <a:ext cx="4052298" cy="307777"/>
                </a:xfrm>
                <a:prstGeom prst="rect">
                  <a:avLst/>
                </a:prstGeom>
                <a:noFill/>
              </p:spPr>
              <p:txBody>
                <a:bodyPr wrap="square">
                  <a:spAutoFit/>
                </a:bodyPr>
                <a:lstStyle/>
                <a:p>
                  <a:pPr algn="ctr"/>
                  <a:r>
                    <a:rPr lang="en-LV" sz="1400" dirty="0">
                      <a:latin typeface="Avenir Next" panose="020B0503020202020204" pitchFamily="34" charset="0"/>
                      <a:cs typeface="Arial" panose="020B0604020202020204" pitchFamily="34" charset="0"/>
                    </a:rPr>
                    <a:t>Emociju identificēšana un nosaukšana</a:t>
                  </a:r>
                </a:p>
              </p:txBody>
            </p:sp>
          </p:grpSp>
          <p:sp>
            <p:nvSpPr>
              <p:cNvPr id="45" name="Oval 44">
                <a:extLst>
                  <a:ext uri="{FF2B5EF4-FFF2-40B4-BE49-F238E27FC236}">
                    <a16:creationId xmlns:a16="http://schemas.microsoft.com/office/drawing/2014/main" id="{4E96C963-2B5A-ABE0-DF76-374C2281E64C}"/>
                  </a:ext>
                </a:extLst>
              </p:cNvPr>
              <p:cNvSpPr/>
              <p:nvPr/>
            </p:nvSpPr>
            <p:spPr>
              <a:xfrm>
                <a:off x="769799" y="2156571"/>
                <a:ext cx="596032" cy="596032"/>
              </a:xfrm>
              <a:prstGeom prst="ellipse">
                <a:avLst/>
              </a:prstGeom>
              <a:solidFill>
                <a:srgbClr val="B7CDB7"/>
              </a:solidFill>
              <a:ln>
                <a:noFill/>
                <a:extLst>
                  <a:ext uri="{C807C97D-BFC1-408E-A445-0C87EB9F89A2}">
                    <ask:lineSketchStyleProps xmlns:ask="http://schemas.microsoft.com/office/drawing/2018/sketchyshapes" sd="981765707">
                      <a:custGeom>
                        <a:avLst/>
                        <a:gdLst>
                          <a:gd name="connsiteX0" fmla="*/ 0 w 712519"/>
                          <a:gd name="connsiteY0" fmla="*/ 356260 h 712519"/>
                          <a:gd name="connsiteX1" fmla="*/ 356260 w 712519"/>
                          <a:gd name="connsiteY1" fmla="*/ 0 h 712519"/>
                          <a:gd name="connsiteX2" fmla="*/ 712520 w 712519"/>
                          <a:gd name="connsiteY2" fmla="*/ 356260 h 712519"/>
                          <a:gd name="connsiteX3" fmla="*/ 356260 w 712519"/>
                          <a:gd name="connsiteY3" fmla="*/ 712520 h 712519"/>
                          <a:gd name="connsiteX4" fmla="*/ 0 w 712519"/>
                          <a:gd name="connsiteY4" fmla="*/ 356260 h 71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519" h="712519" fill="none" extrusionOk="0">
                            <a:moveTo>
                              <a:pt x="0" y="356260"/>
                            </a:moveTo>
                            <a:cubicBezTo>
                              <a:pt x="9943" y="150053"/>
                              <a:pt x="170528" y="728"/>
                              <a:pt x="356260" y="0"/>
                            </a:cubicBezTo>
                            <a:cubicBezTo>
                              <a:pt x="563372" y="17699"/>
                              <a:pt x="676672" y="158733"/>
                              <a:pt x="712520" y="356260"/>
                            </a:cubicBezTo>
                            <a:cubicBezTo>
                              <a:pt x="739741" y="556964"/>
                              <a:pt x="509285" y="692562"/>
                              <a:pt x="356260" y="712520"/>
                            </a:cubicBezTo>
                            <a:cubicBezTo>
                              <a:pt x="133402" y="720309"/>
                              <a:pt x="24503" y="519801"/>
                              <a:pt x="0" y="356260"/>
                            </a:cubicBezTo>
                            <a:close/>
                          </a:path>
                          <a:path w="712519" h="712519" stroke="0" extrusionOk="0">
                            <a:moveTo>
                              <a:pt x="0" y="356260"/>
                            </a:moveTo>
                            <a:cubicBezTo>
                              <a:pt x="-21827" y="197797"/>
                              <a:pt x="151823" y="-3171"/>
                              <a:pt x="356260" y="0"/>
                            </a:cubicBezTo>
                            <a:cubicBezTo>
                              <a:pt x="558520" y="-812"/>
                              <a:pt x="697188" y="187428"/>
                              <a:pt x="712520" y="356260"/>
                            </a:cubicBezTo>
                            <a:cubicBezTo>
                              <a:pt x="667370" y="568107"/>
                              <a:pt x="527369" y="742848"/>
                              <a:pt x="356260" y="712520"/>
                            </a:cubicBezTo>
                            <a:cubicBezTo>
                              <a:pt x="183304" y="697117"/>
                              <a:pt x="-24721" y="558688"/>
                              <a:pt x="0" y="35626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sz="2000" b="1" dirty="0">
                    <a:solidFill>
                      <a:schemeClr val="tx1"/>
                    </a:solidFill>
                    <a:latin typeface="Avenir Next Demi Bold" panose="020B0503020202020204" pitchFamily="34" charset="0"/>
                    <a:cs typeface="Arial" panose="020B0604020202020204" pitchFamily="34" charset="0"/>
                  </a:rPr>
                  <a:t>2</a:t>
                </a:r>
              </a:p>
            </p:txBody>
          </p:sp>
        </p:grpSp>
        <p:sp>
          <p:nvSpPr>
            <p:cNvPr id="14" name="TextBox 13">
              <a:extLst>
                <a:ext uri="{FF2B5EF4-FFF2-40B4-BE49-F238E27FC236}">
                  <a16:creationId xmlns:a16="http://schemas.microsoft.com/office/drawing/2014/main" id="{25B36421-3252-128E-B936-4D4A4AC0E4F2}"/>
                </a:ext>
              </a:extLst>
            </p:cNvPr>
            <p:cNvSpPr txBox="1"/>
            <p:nvPr/>
          </p:nvSpPr>
          <p:spPr>
            <a:xfrm>
              <a:off x="1784377" y="1488981"/>
              <a:ext cx="7930365" cy="327782"/>
            </a:xfrm>
            <a:prstGeom prst="rect">
              <a:avLst/>
            </a:prstGeom>
            <a:noFill/>
          </p:spPr>
          <p:txBody>
            <a:bodyPr wrap="square">
              <a:spAutoFit/>
            </a:bodyPr>
            <a:lstStyle/>
            <a:p>
              <a:pPr algn="ctr">
                <a:lnSpc>
                  <a:spcPct val="80000"/>
                </a:lnSpc>
              </a:pPr>
              <a:r>
                <a:rPr lang="lv-LV" b="1" dirty="0">
                  <a:effectLst/>
                  <a:latin typeface="Avenir Next Demi Bold" panose="020B0503020202020204" pitchFamily="34" charset="0"/>
                  <a:ea typeface="Calibri" panose="020F0502020204030204" pitchFamily="34" charset="0"/>
                  <a:cs typeface="Arial" panose="020B0604020202020204" pitchFamily="34" charset="0"/>
                </a:rPr>
                <a:t>Adaptīvās emocij</a:t>
              </a:r>
              <a:r>
                <a:rPr lang="lv-LV" b="1" dirty="0">
                  <a:latin typeface="Avenir Next Demi Bold" panose="020B0503020202020204" pitchFamily="34" charset="0"/>
                  <a:ea typeface="Calibri" panose="020F0502020204030204" pitchFamily="34" charset="0"/>
                  <a:cs typeface="Arial" panose="020B0604020202020204" pitchFamily="34" charset="0"/>
                </a:rPr>
                <a:t>u regulācijas modelis</a:t>
              </a:r>
              <a:endParaRPr lang="en-LV" b="1" dirty="0">
                <a:effectLst/>
                <a:latin typeface="Avenir Next Demi Bold" panose="020B0503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2C16A41-BCAD-C584-5294-07D48356DF9C}"/>
                </a:ext>
              </a:extLst>
            </p:cNvPr>
            <p:cNvSpPr txBox="1"/>
            <p:nvPr/>
          </p:nvSpPr>
          <p:spPr>
            <a:xfrm>
              <a:off x="5524700" y="5019243"/>
              <a:ext cx="4875847" cy="307777"/>
            </a:xfrm>
            <a:prstGeom prst="rect">
              <a:avLst/>
            </a:prstGeom>
            <a:noFill/>
          </p:spPr>
          <p:txBody>
            <a:bodyPr wrap="square">
              <a:spAutoFit/>
            </a:bodyPr>
            <a:lstStyle/>
            <a:p>
              <a:pPr algn="ctr"/>
              <a:r>
                <a:rPr lang="lv-LV" sz="1400" dirty="0">
                  <a:effectLst/>
                  <a:latin typeface="Avenir Next" panose="020B0503020202020204" pitchFamily="34" charset="0"/>
                  <a:ea typeface="Calibri" panose="020F0502020204030204" pitchFamily="34" charset="0"/>
                  <a:cs typeface="Arial" panose="020B0604020202020204" pitchFamily="34" charset="0"/>
                </a:rPr>
                <a:t>(</a:t>
              </a:r>
              <a:r>
                <a:rPr lang="lv-LV" sz="1400" i="1" dirty="0" err="1">
                  <a:effectLst/>
                  <a:latin typeface="Avenir Next" panose="020B0503020202020204" pitchFamily="34" charset="0"/>
                  <a:ea typeface="Calibri" panose="020F0502020204030204" pitchFamily="34" charset="0"/>
                  <a:cs typeface="Arial" panose="020B0604020202020204" pitchFamily="34" charset="0"/>
                </a:rPr>
                <a:t>Berking</a:t>
              </a:r>
              <a:r>
                <a:rPr lang="lv-LV" sz="1400" dirty="0">
                  <a:effectLst/>
                  <a:latin typeface="Avenir Next" panose="020B0503020202020204" pitchFamily="34" charset="0"/>
                  <a:ea typeface="Calibri" panose="020F0502020204030204" pitchFamily="34" charset="0"/>
                  <a:cs typeface="Arial" panose="020B0604020202020204" pitchFamily="34" charset="0"/>
                </a:rPr>
                <a:t>, 2007; kā minēts </a:t>
              </a:r>
              <a:r>
                <a:rPr lang="lv-LV" sz="1400" i="1" dirty="0" err="1">
                  <a:effectLst/>
                  <a:latin typeface="Avenir Next" panose="020B0503020202020204" pitchFamily="34" charset="0"/>
                  <a:ea typeface="Calibri" panose="020F0502020204030204" pitchFamily="34" charset="0"/>
                  <a:cs typeface="Arial" panose="020B0604020202020204" pitchFamily="34" charset="0"/>
                </a:rPr>
                <a:t>Berking</a:t>
              </a:r>
              <a:r>
                <a:rPr lang="lv-LV" sz="1400" i="1" dirty="0">
                  <a:effectLst/>
                  <a:latin typeface="Avenir Next" panose="020B0503020202020204" pitchFamily="34" charset="0"/>
                  <a:ea typeface="Calibri" panose="020F0502020204030204" pitchFamily="34" charset="0"/>
                  <a:cs typeface="Arial" panose="020B0604020202020204" pitchFamily="34" charset="0"/>
                </a:rPr>
                <a:t> </a:t>
              </a:r>
              <a:r>
                <a:rPr lang="lv-LV" sz="1400" i="1" dirty="0" err="1">
                  <a:effectLst/>
                  <a:latin typeface="Avenir Next" panose="020B0503020202020204" pitchFamily="34" charset="0"/>
                  <a:ea typeface="Calibri" panose="020F0502020204030204" pitchFamily="34" charset="0"/>
                  <a:cs typeface="Arial" panose="020B0604020202020204" pitchFamily="34" charset="0"/>
                </a:rPr>
                <a:t>et</a:t>
              </a:r>
              <a:r>
                <a:rPr lang="lv-LV" sz="1400" i="1" dirty="0">
                  <a:effectLst/>
                  <a:latin typeface="Avenir Next" panose="020B0503020202020204" pitchFamily="34" charset="0"/>
                  <a:ea typeface="Calibri" panose="020F0502020204030204" pitchFamily="34" charset="0"/>
                  <a:cs typeface="Arial" panose="020B0604020202020204" pitchFamily="34" charset="0"/>
                </a:rPr>
                <a:t> </a:t>
              </a:r>
              <a:r>
                <a:rPr lang="lv-LV" sz="1400" i="1" dirty="0" err="1">
                  <a:effectLst/>
                  <a:latin typeface="Avenir Next" panose="020B0503020202020204" pitchFamily="34" charset="0"/>
                  <a:ea typeface="Calibri" panose="020F0502020204030204" pitchFamily="34" charset="0"/>
                  <a:cs typeface="Arial" panose="020B0604020202020204" pitchFamily="34" charset="0"/>
                </a:rPr>
                <a:t>al</a:t>
              </a:r>
              <a:r>
                <a:rPr lang="lv-LV" sz="1400" dirty="0">
                  <a:effectLst/>
                  <a:latin typeface="Avenir Next" panose="020B0503020202020204" pitchFamily="34" charset="0"/>
                  <a:ea typeface="Calibri" panose="020F0502020204030204" pitchFamily="34" charset="0"/>
                  <a:cs typeface="Arial" panose="020B0604020202020204" pitchFamily="34" charset="0"/>
                </a:rPr>
                <a:t>., 2008) </a:t>
              </a:r>
              <a:endParaRPr lang="en-LV" sz="1400" dirty="0">
                <a:effectLst/>
                <a:latin typeface="Avenir Next" panose="020B0503020202020204" pitchFamily="34" charset="0"/>
                <a:ea typeface="Calibri" panose="020F050202020403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0D085EB5-3C5C-E5C6-8964-189DD2099B16}"/>
                </a:ext>
              </a:extLst>
            </p:cNvPr>
            <p:cNvGrpSpPr/>
            <p:nvPr/>
          </p:nvGrpSpPr>
          <p:grpSpPr>
            <a:xfrm>
              <a:off x="1372910" y="2099517"/>
              <a:ext cx="4181061" cy="596032"/>
              <a:chOff x="1522625" y="2109290"/>
              <a:chExt cx="4181061" cy="596032"/>
            </a:xfrm>
          </p:grpSpPr>
          <p:grpSp>
            <p:nvGrpSpPr>
              <p:cNvPr id="48" name="Group 47">
                <a:extLst>
                  <a:ext uri="{FF2B5EF4-FFF2-40B4-BE49-F238E27FC236}">
                    <a16:creationId xmlns:a16="http://schemas.microsoft.com/office/drawing/2014/main" id="{C0DEF8C1-1E61-72F9-5256-F8045ED3EDEA}"/>
                  </a:ext>
                </a:extLst>
              </p:cNvPr>
              <p:cNvGrpSpPr/>
              <p:nvPr/>
            </p:nvGrpSpPr>
            <p:grpSpPr>
              <a:xfrm>
                <a:off x="1838799" y="2166958"/>
                <a:ext cx="3864887" cy="493334"/>
                <a:chOff x="7173138" y="477658"/>
                <a:chExt cx="3864887" cy="493334"/>
              </a:xfrm>
            </p:grpSpPr>
            <p:sp>
              <p:nvSpPr>
                <p:cNvPr id="50" name="Rounded Rectangle 49">
                  <a:extLst>
                    <a:ext uri="{FF2B5EF4-FFF2-40B4-BE49-F238E27FC236}">
                      <a16:creationId xmlns:a16="http://schemas.microsoft.com/office/drawing/2014/main" id="{6FC4C9BC-0B19-8B51-06BE-85B3AA2331A2}"/>
                    </a:ext>
                  </a:extLst>
                </p:cNvPr>
                <p:cNvSpPr/>
                <p:nvPr/>
              </p:nvSpPr>
              <p:spPr>
                <a:xfrm>
                  <a:off x="7173138" y="477658"/>
                  <a:ext cx="3864887" cy="493334"/>
                </a:xfrm>
                <a:prstGeom prst="roundRect">
                  <a:avLst>
                    <a:gd name="adj" fmla="val 50000"/>
                  </a:avLst>
                </a:prstGeom>
                <a:solidFill>
                  <a:srgbClr val="E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400" dirty="0">
                    <a:solidFill>
                      <a:schemeClr val="tx1"/>
                    </a:solidFill>
                    <a:latin typeface="Avenir Next" panose="020B0503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4D24FA1-55D4-29AC-1DBC-334F3211CE35}"/>
                    </a:ext>
                  </a:extLst>
                </p:cNvPr>
                <p:cNvSpPr txBox="1"/>
                <p:nvPr/>
              </p:nvSpPr>
              <p:spPr>
                <a:xfrm>
                  <a:off x="7282979" y="571666"/>
                  <a:ext cx="3677476" cy="307777"/>
                </a:xfrm>
                <a:prstGeom prst="rect">
                  <a:avLst/>
                </a:prstGeom>
                <a:noFill/>
              </p:spPr>
              <p:txBody>
                <a:bodyPr wrap="square">
                  <a:spAutoFit/>
                </a:bodyPr>
                <a:lstStyle/>
                <a:p>
                  <a:pPr algn="ctr"/>
                  <a:r>
                    <a:rPr lang="en-LV" sz="1400" dirty="0">
                      <a:latin typeface="Avenir Next" panose="020B0503020202020204" pitchFamily="34" charset="0"/>
                      <a:cs typeface="Arial" panose="020B0604020202020204" pitchFamily="34" charset="0"/>
                    </a:rPr>
                    <a:t>Emociju apzināšanās</a:t>
                  </a:r>
                </a:p>
              </p:txBody>
            </p:sp>
          </p:grpSp>
          <p:sp>
            <p:nvSpPr>
              <p:cNvPr id="52" name="Oval 51">
                <a:extLst>
                  <a:ext uri="{FF2B5EF4-FFF2-40B4-BE49-F238E27FC236}">
                    <a16:creationId xmlns:a16="http://schemas.microsoft.com/office/drawing/2014/main" id="{FB4E08CD-9747-E335-6EDF-93B687188D49}"/>
                  </a:ext>
                </a:extLst>
              </p:cNvPr>
              <p:cNvSpPr/>
              <p:nvPr/>
            </p:nvSpPr>
            <p:spPr>
              <a:xfrm>
                <a:off x="1522625" y="2109290"/>
                <a:ext cx="596032" cy="596032"/>
              </a:xfrm>
              <a:prstGeom prst="ellipse">
                <a:avLst/>
              </a:prstGeom>
              <a:solidFill>
                <a:srgbClr val="B7CDB7"/>
              </a:solidFill>
              <a:ln>
                <a:noFill/>
                <a:extLst>
                  <a:ext uri="{C807C97D-BFC1-408E-A445-0C87EB9F89A2}">
                    <ask:lineSketchStyleProps xmlns:ask="http://schemas.microsoft.com/office/drawing/2018/sketchyshapes" sd="981765707">
                      <a:custGeom>
                        <a:avLst/>
                        <a:gdLst>
                          <a:gd name="connsiteX0" fmla="*/ 0 w 712519"/>
                          <a:gd name="connsiteY0" fmla="*/ 356260 h 712519"/>
                          <a:gd name="connsiteX1" fmla="*/ 356260 w 712519"/>
                          <a:gd name="connsiteY1" fmla="*/ 0 h 712519"/>
                          <a:gd name="connsiteX2" fmla="*/ 712520 w 712519"/>
                          <a:gd name="connsiteY2" fmla="*/ 356260 h 712519"/>
                          <a:gd name="connsiteX3" fmla="*/ 356260 w 712519"/>
                          <a:gd name="connsiteY3" fmla="*/ 712520 h 712519"/>
                          <a:gd name="connsiteX4" fmla="*/ 0 w 712519"/>
                          <a:gd name="connsiteY4" fmla="*/ 356260 h 71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519" h="712519" fill="none" extrusionOk="0">
                            <a:moveTo>
                              <a:pt x="0" y="356260"/>
                            </a:moveTo>
                            <a:cubicBezTo>
                              <a:pt x="9943" y="150053"/>
                              <a:pt x="170528" y="728"/>
                              <a:pt x="356260" y="0"/>
                            </a:cubicBezTo>
                            <a:cubicBezTo>
                              <a:pt x="563372" y="17699"/>
                              <a:pt x="676672" y="158733"/>
                              <a:pt x="712520" y="356260"/>
                            </a:cubicBezTo>
                            <a:cubicBezTo>
                              <a:pt x="739741" y="556964"/>
                              <a:pt x="509285" y="692562"/>
                              <a:pt x="356260" y="712520"/>
                            </a:cubicBezTo>
                            <a:cubicBezTo>
                              <a:pt x="133402" y="720309"/>
                              <a:pt x="24503" y="519801"/>
                              <a:pt x="0" y="356260"/>
                            </a:cubicBezTo>
                            <a:close/>
                          </a:path>
                          <a:path w="712519" h="712519" stroke="0" extrusionOk="0">
                            <a:moveTo>
                              <a:pt x="0" y="356260"/>
                            </a:moveTo>
                            <a:cubicBezTo>
                              <a:pt x="-21827" y="197797"/>
                              <a:pt x="151823" y="-3171"/>
                              <a:pt x="356260" y="0"/>
                            </a:cubicBezTo>
                            <a:cubicBezTo>
                              <a:pt x="558520" y="-812"/>
                              <a:pt x="697188" y="187428"/>
                              <a:pt x="712520" y="356260"/>
                            </a:cubicBezTo>
                            <a:cubicBezTo>
                              <a:pt x="667370" y="568107"/>
                              <a:pt x="527369" y="742848"/>
                              <a:pt x="356260" y="712520"/>
                            </a:cubicBezTo>
                            <a:cubicBezTo>
                              <a:pt x="183304" y="697117"/>
                              <a:pt x="-24721" y="558688"/>
                              <a:pt x="0" y="35626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sz="2000" b="1" dirty="0">
                    <a:solidFill>
                      <a:schemeClr val="tx1"/>
                    </a:solidFill>
                    <a:latin typeface="Avenir Next Demi Bold" panose="020B0503020202020204" pitchFamily="34" charset="0"/>
                    <a:cs typeface="Arial" panose="020B0604020202020204" pitchFamily="34" charset="0"/>
                  </a:rPr>
                  <a:t>1</a:t>
                </a:r>
                <a:endParaRPr lang="en-LV" sz="1400" b="1" dirty="0">
                  <a:solidFill>
                    <a:schemeClr val="tx1"/>
                  </a:solidFill>
                  <a:latin typeface="Avenir Next Demi Bold" panose="020B0503020202020204" pitchFamily="34" charset="0"/>
                  <a:cs typeface="Arial" panose="020B0604020202020204" pitchFamily="34" charset="0"/>
                </a:endParaRPr>
              </a:p>
            </p:txBody>
          </p:sp>
        </p:grpSp>
        <p:grpSp>
          <p:nvGrpSpPr>
            <p:cNvPr id="55" name="Group 54">
              <a:extLst>
                <a:ext uri="{FF2B5EF4-FFF2-40B4-BE49-F238E27FC236}">
                  <a16:creationId xmlns:a16="http://schemas.microsoft.com/office/drawing/2014/main" id="{B6752770-88DF-3EAA-C34A-10827BEAEA74}"/>
                </a:ext>
              </a:extLst>
            </p:cNvPr>
            <p:cNvGrpSpPr/>
            <p:nvPr/>
          </p:nvGrpSpPr>
          <p:grpSpPr>
            <a:xfrm>
              <a:off x="1372910" y="3482735"/>
              <a:ext cx="4196180" cy="596032"/>
              <a:chOff x="1372910" y="3538133"/>
              <a:chExt cx="4196180" cy="596032"/>
            </a:xfrm>
          </p:grpSpPr>
          <p:grpSp>
            <p:nvGrpSpPr>
              <p:cNvPr id="40" name="Group 39">
                <a:extLst>
                  <a:ext uri="{FF2B5EF4-FFF2-40B4-BE49-F238E27FC236}">
                    <a16:creationId xmlns:a16="http://schemas.microsoft.com/office/drawing/2014/main" id="{B738BE55-8ABC-DC8D-7D47-B40A6C994D23}"/>
                  </a:ext>
                </a:extLst>
              </p:cNvPr>
              <p:cNvGrpSpPr/>
              <p:nvPr/>
            </p:nvGrpSpPr>
            <p:grpSpPr>
              <a:xfrm>
                <a:off x="1697263" y="3594788"/>
                <a:ext cx="3871827" cy="493334"/>
                <a:chOff x="7174032" y="1643612"/>
                <a:chExt cx="3871827" cy="493334"/>
              </a:xfrm>
            </p:grpSpPr>
            <p:sp>
              <p:nvSpPr>
                <p:cNvPr id="42" name="Rounded Rectangle 41">
                  <a:extLst>
                    <a:ext uri="{FF2B5EF4-FFF2-40B4-BE49-F238E27FC236}">
                      <a16:creationId xmlns:a16="http://schemas.microsoft.com/office/drawing/2014/main" id="{523A1DD5-9B07-46EE-ED81-64AB9D7D030C}"/>
                    </a:ext>
                  </a:extLst>
                </p:cNvPr>
                <p:cNvSpPr/>
                <p:nvPr/>
              </p:nvSpPr>
              <p:spPr>
                <a:xfrm>
                  <a:off x="7174032" y="1643612"/>
                  <a:ext cx="3871827" cy="493334"/>
                </a:xfrm>
                <a:prstGeom prst="roundRect">
                  <a:avLst>
                    <a:gd name="adj" fmla="val 50000"/>
                  </a:avLst>
                </a:prstGeom>
                <a:solidFill>
                  <a:srgbClr val="E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400" dirty="0">
                    <a:solidFill>
                      <a:schemeClr val="tx1"/>
                    </a:solidFill>
                    <a:latin typeface="Avenir Next" panose="020B0503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EC3865C-6D39-7578-CCA3-4CC2ED127009}"/>
                    </a:ext>
                  </a:extLst>
                </p:cNvPr>
                <p:cNvSpPr txBox="1"/>
                <p:nvPr/>
              </p:nvSpPr>
              <p:spPr>
                <a:xfrm>
                  <a:off x="7218420" y="1737274"/>
                  <a:ext cx="3783049" cy="307777"/>
                </a:xfrm>
                <a:prstGeom prst="rect">
                  <a:avLst/>
                </a:prstGeom>
                <a:noFill/>
              </p:spPr>
              <p:txBody>
                <a:bodyPr wrap="square">
                  <a:spAutoFit/>
                </a:bodyPr>
                <a:lstStyle/>
                <a:p>
                  <a:pPr algn="ctr"/>
                  <a:r>
                    <a:rPr lang="en-LV" sz="1400" dirty="0">
                      <a:latin typeface="Avenir Next" panose="020B0503020202020204" pitchFamily="34" charset="0"/>
                      <a:cs typeface="Arial" panose="020B0604020202020204" pitchFamily="34" charset="0"/>
                    </a:rPr>
                    <a:t>Ķermeņa sajūtu interpretācija</a:t>
                  </a:r>
                </a:p>
              </p:txBody>
            </p:sp>
          </p:grpSp>
          <p:sp>
            <p:nvSpPr>
              <p:cNvPr id="54" name="Oval 53">
                <a:extLst>
                  <a:ext uri="{FF2B5EF4-FFF2-40B4-BE49-F238E27FC236}">
                    <a16:creationId xmlns:a16="http://schemas.microsoft.com/office/drawing/2014/main" id="{9EC59A51-C943-148A-CAAF-C4E71001DD71}"/>
                  </a:ext>
                </a:extLst>
              </p:cNvPr>
              <p:cNvSpPr/>
              <p:nvPr/>
            </p:nvSpPr>
            <p:spPr>
              <a:xfrm>
                <a:off x="1372910" y="3538133"/>
                <a:ext cx="596032" cy="596032"/>
              </a:xfrm>
              <a:prstGeom prst="ellipse">
                <a:avLst/>
              </a:prstGeom>
              <a:solidFill>
                <a:srgbClr val="B7CDB7"/>
              </a:solidFill>
              <a:ln>
                <a:noFill/>
                <a:extLst>
                  <a:ext uri="{C807C97D-BFC1-408E-A445-0C87EB9F89A2}">
                    <ask:lineSketchStyleProps xmlns:ask="http://schemas.microsoft.com/office/drawing/2018/sketchyshapes" sd="981765707">
                      <a:custGeom>
                        <a:avLst/>
                        <a:gdLst>
                          <a:gd name="connsiteX0" fmla="*/ 0 w 712519"/>
                          <a:gd name="connsiteY0" fmla="*/ 356260 h 712519"/>
                          <a:gd name="connsiteX1" fmla="*/ 356260 w 712519"/>
                          <a:gd name="connsiteY1" fmla="*/ 0 h 712519"/>
                          <a:gd name="connsiteX2" fmla="*/ 712520 w 712519"/>
                          <a:gd name="connsiteY2" fmla="*/ 356260 h 712519"/>
                          <a:gd name="connsiteX3" fmla="*/ 356260 w 712519"/>
                          <a:gd name="connsiteY3" fmla="*/ 712520 h 712519"/>
                          <a:gd name="connsiteX4" fmla="*/ 0 w 712519"/>
                          <a:gd name="connsiteY4" fmla="*/ 356260 h 71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519" h="712519" fill="none" extrusionOk="0">
                            <a:moveTo>
                              <a:pt x="0" y="356260"/>
                            </a:moveTo>
                            <a:cubicBezTo>
                              <a:pt x="9943" y="150053"/>
                              <a:pt x="170528" y="728"/>
                              <a:pt x="356260" y="0"/>
                            </a:cubicBezTo>
                            <a:cubicBezTo>
                              <a:pt x="563372" y="17699"/>
                              <a:pt x="676672" y="158733"/>
                              <a:pt x="712520" y="356260"/>
                            </a:cubicBezTo>
                            <a:cubicBezTo>
                              <a:pt x="739741" y="556964"/>
                              <a:pt x="509285" y="692562"/>
                              <a:pt x="356260" y="712520"/>
                            </a:cubicBezTo>
                            <a:cubicBezTo>
                              <a:pt x="133402" y="720309"/>
                              <a:pt x="24503" y="519801"/>
                              <a:pt x="0" y="356260"/>
                            </a:cubicBezTo>
                            <a:close/>
                          </a:path>
                          <a:path w="712519" h="712519" stroke="0" extrusionOk="0">
                            <a:moveTo>
                              <a:pt x="0" y="356260"/>
                            </a:moveTo>
                            <a:cubicBezTo>
                              <a:pt x="-21827" y="197797"/>
                              <a:pt x="151823" y="-3171"/>
                              <a:pt x="356260" y="0"/>
                            </a:cubicBezTo>
                            <a:cubicBezTo>
                              <a:pt x="558520" y="-812"/>
                              <a:pt x="697188" y="187428"/>
                              <a:pt x="712520" y="356260"/>
                            </a:cubicBezTo>
                            <a:cubicBezTo>
                              <a:pt x="667370" y="568107"/>
                              <a:pt x="527369" y="742848"/>
                              <a:pt x="356260" y="712520"/>
                            </a:cubicBezTo>
                            <a:cubicBezTo>
                              <a:pt x="183304" y="697117"/>
                              <a:pt x="-24721" y="558688"/>
                              <a:pt x="0" y="35626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sz="2000" b="1" dirty="0">
                    <a:solidFill>
                      <a:schemeClr val="tx1"/>
                    </a:solidFill>
                    <a:latin typeface="Avenir Next Demi Bold" panose="020B0503020202020204" pitchFamily="34" charset="0"/>
                    <a:cs typeface="Arial" panose="020B0604020202020204" pitchFamily="34" charset="0"/>
                  </a:rPr>
                  <a:t>3</a:t>
                </a:r>
              </a:p>
            </p:txBody>
          </p:sp>
        </p:grpSp>
        <p:grpSp>
          <p:nvGrpSpPr>
            <p:cNvPr id="56" name="Group 55">
              <a:extLst>
                <a:ext uri="{FF2B5EF4-FFF2-40B4-BE49-F238E27FC236}">
                  <a16:creationId xmlns:a16="http://schemas.microsoft.com/office/drawing/2014/main" id="{E8EC829A-9A0A-393A-26CD-4375AFF75D35}"/>
                </a:ext>
              </a:extLst>
            </p:cNvPr>
            <p:cNvGrpSpPr/>
            <p:nvPr/>
          </p:nvGrpSpPr>
          <p:grpSpPr>
            <a:xfrm>
              <a:off x="1372910" y="4201456"/>
              <a:ext cx="4196180" cy="596032"/>
              <a:chOff x="1372910" y="3538133"/>
              <a:chExt cx="4196180" cy="596032"/>
            </a:xfrm>
          </p:grpSpPr>
          <p:grpSp>
            <p:nvGrpSpPr>
              <p:cNvPr id="57" name="Group 56">
                <a:extLst>
                  <a:ext uri="{FF2B5EF4-FFF2-40B4-BE49-F238E27FC236}">
                    <a16:creationId xmlns:a16="http://schemas.microsoft.com/office/drawing/2014/main" id="{DC3F6A5E-16CF-6EB0-5897-D509EC621CBF}"/>
                  </a:ext>
                </a:extLst>
              </p:cNvPr>
              <p:cNvGrpSpPr/>
              <p:nvPr/>
            </p:nvGrpSpPr>
            <p:grpSpPr>
              <a:xfrm>
                <a:off x="1697263" y="3594788"/>
                <a:ext cx="3871827" cy="493334"/>
                <a:chOff x="7174032" y="1643612"/>
                <a:chExt cx="3871827" cy="493334"/>
              </a:xfrm>
            </p:grpSpPr>
            <p:sp>
              <p:nvSpPr>
                <p:cNvPr id="59" name="Rounded Rectangle 58">
                  <a:extLst>
                    <a:ext uri="{FF2B5EF4-FFF2-40B4-BE49-F238E27FC236}">
                      <a16:creationId xmlns:a16="http://schemas.microsoft.com/office/drawing/2014/main" id="{BA64F1CE-EFF5-06F7-934A-9DF063C75337}"/>
                    </a:ext>
                  </a:extLst>
                </p:cNvPr>
                <p:cNvSpPr/>
                <p:nvPr/>
              </p:nvSpPr>
              <p:spPr>
                <a:xfrm>
                  <a:off x="7174032" y="1643612"/>
                  <a:ext cx="3871827" cy="493334"/>
                </a:xfrm>
                <a:prstGeom prst="roundRect">
                  <a:avLst>
                    <a:gd name="adj" fmla="val 50000"/>
                  </a:avLst>
                </a:prstGeom>
                <a:solidFill>
                  <a:srgbClr val="E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400" dirty="0">
                    <a:solidFill>
                      <a:schemeClr val="tx1"/>
                    </a:solidFill>
                    <a:latin typeface="Avenir Next" panose="020B0503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7677B3B-61FA-30AC-A0C6-C6FC4185F932}"/>
                    </a:ext>
                  </a:extLst>
                </p:cNvPr>
                <p:cNvSpPr txBox="1"/>
                <p:nvPr/>
              </p:nvSpPr>
              <p:spPr>
                <a:xfrm>
                  <a:off x="7218420" y="1737274"/>
                  <a:ext cx="3783049" cy="307777"/>
                </a:xfrm>
                <a:prstGeom prst="rect">
                  <a:avLst/>
                </a:prstGeom>
                <a:noFill/>
              </p:spPr>
              <p:txBody>
                <a:bodyPr wrap="square">
                  <a:spAutoFit/>
                </a:bodyPr>
                <a:lstStyle/>
                <a:p>
                  <a:pPr algn="ctr"/>
                  <a:r>
                    <a:rPr lang="en-LV" sz="1400" dirty="0">
                      <a:latin typeface="Avenir Next" panose="020B0503020202020204" pitchFamily="34" charset="0"/>
                      <a:cs typeface="Arial" panose="020B0604020202020204" pitchFamily="34" charset="0"/>
                    </a:rPr>
                    <a:t>Emociju rašanās izpratne</a:t>
                  </a:r>
                </a:p>
              </p:txBody>
            </p:sp>
          </p:grpSp>
          <p:sp>
            <p:nvSpPr>
              <p:cNvPr id="58" name="Oval 57">
                <a:extLst>
                  <a:ext uri="{FF2B5EF4-FFF2-40B4-BE49-F238E27FC236}">
                    <a16:creationId xmlns:a16="http://schemas.microsoft.com/office/drawing/2014/main" id="{E71A2A3F-07C0-1A90-A4E6-CC3BD52D719D}"/>
                  </a:ext>
                </a:extLst>
              </p:cNvPr>
              <p:cNvSpPr/>
              <p:nvPr/>
            </p:nvSpPr>
            <p:spPr>
              <a:xfrm>
                <a:off x="1372910" y="3538133"/>
                <a:ext cx="596032" cy="596032"/>
              </a:xfrm>
              <a:prstGeom prst="ellipse">
                <a:avLst/>
              </a:prstGeom>
              <a:solidFill>
                <a:srgbClr val="B7CDB7"/>
              </a:solidFill>
              <a:ln>
                <a:noFill/>
                <a:extLst>
                  <a:ext uri="{C807C97D-BFC1-408E-A445-0C87EB9F89A2}">
                    <ask:lineSketchStyleProps xmlns:ask="http://schemas.microsoft.com/office/drawing/2018/sketchyshapes" sd="981765707">
                      <a:custGeom>
                        <a:avLst/>
                        <a:gdLst>
                          <a:gd name="connsiteX0" fmla="*/ 0 w 712519"/>
                          <a:gd name="connsiteY0" fmla="*/ 356260 h 712519"/>
                          <a:gd name="connsiteX1" fmla="*/ 356260 w 712519"/>
                          <a:gd name="connsiteY1" fmla="*/ 0 h 712519"/>
                          <a:gd name="connsiteX2" fmla="*/ 712520 w 712519"/>
                          <a:gd name="connsiteY2" fmla="*/ 356260 h 712519"/>
                          <a:gd name="connsiteX3" fmla="*/ 356260 w 712519"/>
                          <a:gd name="connsiteY3" fmla="*/ 712520 h 712519"/>
                          <a:gd name="connsiteX4" fmla="*/ 0 w 712519"/>
                          <a:gd name="connsiteY4" fmla="*/ 356260 h 71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519" h="712519" fill="none" extrusionOk="0">
                            <a:moveTo>
                              <a:pt x="0" y="356260"/>
                            </a:moveTo>
                            <a:cubicBezTo>
                              <a:pt x="9943" y="150053"/>
                              <a:pt x="170528" y="728"/>
                              <a:pt x="356260" y="0"/>
                            </a:cubicBezTo>
                            <a:cubicBezTo>
                              <a:pt x="563372" y="17699"/>
                              <a:pt x="676672" y="158733"/>
                              <a:pt x="712520" y="356260"/>
                            </a:cubicBezTo>
                            <a:cubicBezTo>
                              <a:pt x="739741" y="556964"/>
                              <a:pt x="509285" y="692562"/>
                              <a:pt x="356260" y="712520"/>
                            </a:cubicBezTo>
                            <a:cubicBezTo>
                              <a:pt x="133402" y="720309"/>
                              <a:pt x="24503" y="519801"/>
                              <a:pt x="0" y="356260"/>
                            </a:cubicBezTo>
                            <a:close/>
                          </a:path>
                          <a:path w="712519" h="712519" stroke="0" extrusionOk="0">
                            <a:moveTo>
                              <a:pt x="0" y="356260"/>
                            </a:moveTo>
                            <a:cubicBezTo>
                              <a:pt x="-21827" y="197797"/>
                              <a:pt x="151823" y="-3171"/>
                              <a:pt x="356260" y="0"/>
                            </a:cubicBezTo>
                            <a:cubicBezTo>
                              <a:pt x="558520" y="-812"/>
                              <a:pt x="697188" y="187428"/>
                              <a:pt x="712520" y="356260"/>
                            </a:cubicBezTo>
                            <a:cubicBezTo>
                              <a:pt x="667370" y="568107"/>
                              <a:pt x="527369" y="742848"/>
                              <a:pt x="356260" y="712520"/>
                            </a:cubicBezTo>
                            <a:cubicBezTo>
                              <a:pt x="183304" y="697117"/>
                              <a:pt x="-24721" y="558688"/>
                              <a:pt x="0" y="35626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sz="2000" b="1" dirty="0">
                    <a:solidFill>
                      <a:schemeClr val="tx1"/>
                    </a:solidFill>
                    <a:latin typeface="Avenir Next Demi Bold" panose="020B0503020202020204" pitchFamily="34" charset="0"/>
                    <a:cs typeface="Arial" panose="020B0604020202020204" pitchFamily="34" charset="0"/>
                  </a:rPr>
                  <a:t>4</a:t>
                </a:r>
              </a:p>
            </p:txBody>
          </p:sp>
        </p:grpSp>
        <p:grpSp>
          <p:nvGrpSpPr>
            <p:cNvPr id="61" name="Group 60">
              <a:extLst>
                <a:ext uri="{FF2B5EF4-FFF2-40B4-BE49-F238E27FC236}">
                  <a16:creationId xmlns:a16="http://schemas.microsoft.com/office/drawing/2014/main" id="{25DE27D1-B8D9-D919-1FFB-270A0D753B3A}"/>
                </a:ext>
              </a:extLst>
            </p:cNvPr>
            <p:cNvGrpSpPr/>
            <p:nvPr/>
          </p:nvGrpSpPr>
          <p:grpSpPr>
            <a:xfrm>
              <a:off x="1372910" y="4899516"/>
              <a:ext cx="4196180" cy="596032"/>
              <a:chOff x="1372910" y="3538133"/>
              <a:chExt cx="4196180" cy="596032"/>
            </a:xfrm>
          </p:grpSpPr>
          <p:grpSp>
            <p:nvGrpSpPr>
              <p:cNvPr id="62" name="Group 61">
                <a:extLst>
                  <a:ext uri="{FF2B5EF4-FFF2-40B4-BE49-F238E27FC236}">
                    <a16:creationId xmlns:a16="http://schemas.microsoft.com/office/drawing/2014/main" id="{72534ACA-97F2-B8F8-84B6-61E3119ABB16}"/>
                  </a:ext>
                </a:extLst>
              </p:cNvPr>
              <p:cNvGrpSpPr/>
              <p:nvPr/>
            </p:nvGrpSpPr>
            <p:grpSpPr>
              <a:xfrm>
                <a:off x="1697263" y="3594788"/>
                <a:ext cx="3871827" cy="493334"/>
                <a:chOff x="7174032" y="1643612"/>
                <a:chExt cx="3871827" cy="493334"/>
              </a:xfrm>
            </p:grpSpPr>
            <p:sp>
              <p:nvSpPr>
                <p:cNvPr id="64" name="Rounded Rectangle 63">
                  <a:extLst>
                    <a:ext uri="{FF2B5EF4-FFF2-40B4-BE49-F238E27FC236}">
                      <a16:creationId xmlns:a16="http://schemas.microsoft.com/office/drawing/2014/main" id="{F73F81E6-5E7E-9403-7503-C9A68E32E83D}"/>
                    </a:ext>
                  </a:extLst>
                </p:cNvPr>
                <p:cNvSpPr/>
                <p:nvPr/>
              </p:nvSpPr>
              <p:spPr>
                <a:xfrm>
                  <a:off x="7174032" y="1643612"/>
                  <a:ext cx="3871827" cy="493334"/>
                </a:xfrm>
                <a:prstGeom prst="roundRect">
                  <a:avLst>
                    <a:gd name="adj" fmla="val 50000"/>
                  </a:avLst>
                </a:prstGeom>
                <a:solidFill>
                  <a:srgbClr val="E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400" dirty="0">
                    <a:solidFill>
                      <a:schemeClr val="tx1"/>
                    </a:solidFill>
                    <a:latin typeface="Avenir Next" panose="020B0503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4A811D33-C2D6-D8E1-9F0D-50B1EA55151C}"/>
                    </a:ext>
                  </a:extLst>
                </p:cNvPr>
                <p:cNvSpPr txBox="1"/>
                <p:nvPr/>
              </p:nvSpPr>
              <p:spPr>
                <a:xfrm>
                  <a:off x="7218420" y="1737274"/>
                  <a:ext cx="3783049" cy="307777"/>
                </a:xfrm>
                <a:prstGeom prst="rect">
                  <a:avLst/>
                </a:prstGeom>
                <a:noFill/>
              </p:spPr>
              <p:txBody>
                <a:bodyPr wrap="square">
                  <a:spAutoFit/>
                </a:bodyPr>
                <a:lstStyle/>
                <a:p>
                  <a:pPr algn="ctr"/>
                  <a:r>
                    <a:rPr lang="en-LV" sz="1400" dirty="0">
                      <a:latin typeface="Avenir Next" panose="020B0503020202020204" pitchFamily="34" charset="0"/>
                      <a:cs typeface="Arial" panose="020B0604020202020204" pitchFamily="34" charset="0"/>
                    </a:rPr>
                    <a:t>Sevis atbalstīšana distresa laikā</a:t>
                  </a:r>
                </a:p>
              </p:txBody>
            </p:sp>
          </p:grpSp>
          <p:sp>
            <p:nvSpPr>
              <p:cNvPr id="63" name="Oval 62">
                <a:extLst>
                  <a:ext uri="{FF2B5EF4-FFF2-40B4-BE49-F238E27FC236}">
                    <a16:creationId xmlns:a16="http://schemas.microsoft.com/office/drawing/2014/main" id="{57028F0B-0E29-0B8E-892F-388C45B220F5}"/>
                  </a:ext>
                </a:extLst>
              </p:cNvPr>
              <p:cNvSpPr/>
              <p:nvPr/>
            </p:nvSpPr>
            <p:spPr>
              <a:xfrm>
                <a:off x="1372910" y="3538133"/>
                <a:ext cx="596032" cy="596032"/>
              </a:xfrm>
              <a:prstGeom prst="ellipse">
                <a:avLst/>
              </a:prstGeom>
              <a:solidFill>
                <a:srgbClr val="B7CDB7"/>
              </a:solidFill>
              <a:ln>
                <a:noFill/>
                <a:extLst>
                  <a:ext uri="{C807C97D-BFC1-408E-A445-0C87EB9F89A2}">
                    <ask:lineSketchStyleProps xmlns:ask="http://schemas.microsoft.com/office/drawing/2018/sketchyshapes" sd="981765707">
                      <a:custGeom>
                        <a:avLst/>
                        <a:gdLst>
                          <a:gd name="connsiteX0" fmla="*/ 0 w 712519"/>
                          <a:gd name="connsiteY0" fmla="*/ 356260 h 712519"/>
                          <a:gd name="connsiteX1" fmla="*/ 356260 w 712519"/>
                          <a:gd name="connsiteY1" fmla="*/ 0 h 712519"/>
                          <a:gd name="connsiteX2" fmla="*/ 712520 w 712519"/>
                          <a:gd name="connsiteY2" fmla="*/ 356260 h 712519"/>
                          <a:gd name="connsiteX3" fmla="*/ 356260 w 712519"/>
                          <a:gd name="connsiteY3" fmla="*/ 712520 h 712519"/>
                          <a:gd name="connsiteX4" fmla="*/ 0 w 712519"/>
                          <a:gd name="connsiteY4" fmla="*/ 356260 h 71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519" h="712519" fill="none" extrusionOk="0">
                            <a:moveTo>
                              <a:pt x="0" y="356260"/>
                            </a:moveTo>
                            <a:cubicBezTo>
                              <a:pt x="9943" y="150053"/>
                              <a:pt x="170528" y="728"/>
                              <a:pt x="356260" y="0"/>
                            </a:cubicBezTo>
                            <a:cubicBezTo>
                              <a:pt x="563372" y="17699"/>
                              <a:pt x="676672" y="158733"/>
                              <a:pt x="712520" y="356260"/>
                            </a:cubicBezTo>
                            <a:cubicBezTo>
                              <a:pt x="739741" y="556964"/>
                              <a:pt x="509285" y="692562"/>
                              <a:pt x="356260" y="712520"/>
                            </a:cubicBezTo>
                            <a:cubicBezTo>
                              <a:pt x="133402" y="720309"/>
                              <a:pt x="24503" y="519801"/>
                              <a:pt x="0" y="356260"/>
                            </a:cubicBezTo>
                            <a:close/>
                          </a:path>
                          <a:path w="712519" h="712519" stroke="0" extrusionOk="0">
                            <a:moveTo>
                              <a:pt x="0" y="356260"/>
                            </a:moveTo>
                            <a:cubicBezTo>
                              <a:pt x="-21827" y="197797"/>
                              <a:pt x="151823" y="-3171"/>
                              <a:pt x="356260" y="0"/>
                            </a:cubicBezTo>
                            <a:cubicBezTo>
                              <a:pt x="558520" y="-812"/>
                              <a:pt x="697188" y="187428"/>
                              <a:pt x="712520" y="356260"/>
                            </a:cubicBezTo>
                            <a:cubicBezTo>
                              <a:pt x="667370" y="568107"/>
                              <a:pt x="527369" y="742848"/>
                              <a:pt x="356260" y="712520"/>
                            </a:cubicBezTo>
                            <a:cubicBezTo>
                              <a:pt x="183304" y="697117"/>
                              <a:pt x="-24721" y="558688"/>
                              <a:pt x="0" y="35626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sz="2000" b="1" dirty="0">
                    <a:solidFill>
                      <a:schemeClr val="tx1"/>
                    </a:solidFill>
                    <a:latin typeface="Avenir Next Demi Bold" panose="020B0503020202020204" pitchFamily="34" charset="0"/>
                    <a:cs typeface="Arial" panose="020B0604020202020204" pitchFamily="34" charset="0"/>
                  </a:rPr>
                  <a:t>5</a:t>
                </a:r>
              </a:p>
            </p:txBody>
          </p:sp>
        </p:grpSp>
        <p:grpSp>
          <p:nvGrpSpPr>
            <p:cNvPr id="66" name="Group 65">
              <a:extLst>
                <a:ext uri="{FF2B5EF4-FFF2-40B4-BE49-F238E27FC236}">
                  <a16:creationId xmlns:a16="http://schemas.microsoft.com/office/drawing/2014/main" id="{E5317F08-1D3E-3C25-00C4-D3C8B03ECDD5}"/>
                </a:ext>
              </a:extLst>
            </p:cNvPr>
            <p:cNvGrpSpPr/>
            <p:nvPr/>
          </p:nvGrpSpPr>
          <p:grpSpPr>
            <a:xfrm>
              <a:off x="5891095" y="2099517"/>
              <a:ext cx="4196180" cy="596032"/>
              <a:chOff x="1372910" y="3538133"/>
              <a:chExt cx="4196180" cy="596032"/>
            </a:xfrm>
          </p:grpSpPr>
          <p:grpSp>
            <p:nvGrpSpPr>
              <p:cNvPr id="67" name="Group 66">
                <a:extLst>
                  <a:ext uri="{FF2B5EF4-FFF2-40B4-BE49-F238E27FC236}">
                    <a16:creationId xmlns:a16="http://schemas.microsoft.com/office/drawing/2014/main" id="{F760601B-53B7-6B64-8D89-48AD56F40F34}"/>
                  </a:ext>
                </a:extLst>
              </p:cNvPr>
              <p:cNvGrpSpPr/>
              <p:nvPr/>
            </p:nvGrpSpPr>
            <p:grpSpPr>
              <a:xfrm>
                <a:off x="1697263" y="3594788"/>
                <a:ext cx="3871827" cy="493334"/>
                <a:chOff x="7174032" y="1643612"/>
                <a:chExt cx="3871827" cy="493334"/>
              </a:xfrm>
            </p:grpSpPr>
            <p:sp>
              <p:nvSpPr>
                <p:cNvPr id="69" name="Rounded Rectangle 68">
                  <a:extLst>
                    <a:ext uri="{FF2B5EF4-FFF2-40B4-BE49-F238E27FC236}">
                      <a16:creationId xmlns:a16="http://schemas.microsoft.com/office/drawing/2014/main" id="{3E3E5ACE-C4B4-D2B5-3848-C7292E1E91B9}"/>
                    </a:ext>
                  </a:extLst>
                </p:cNvPr>
                <p:cNvSpPr/>
                <p:nvPr/>
              </p:nvSpPr>
              <p:spPr>
                <a:xfrm>
                  <a:off x="7174032" y="1643612"/>
                  <a:ext cx="3871827" cy="493334"/>
                </a:xfrm>
                <a:prstGeom prst="roundRect">
                  <a:avLst>
                    <a:gd name="adj" fmla="val 50000"/>
                  </a:avLst>
                </a:prstGeom>
                <a:solidFill>
                  <a:srgbClr val="E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400" dirty="0">
                    <a:solidFill>
                      <a:schemeClr val="tx1"/>
                    </a:solidFill>
                    <a:latin typeface="Avenir Next" panose="020B0503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BA46456A-1C81-08F1-2E1F-A389BC51E5F7}"/>
                    </a:ext>
                  </a:extLst>
                </p:cNvPr>
                <p:cNvSpPr txBox="1"/>
                <p:nvPr/>
              </p:nvSpPr>
              <p:spPr>
                <a:xfrm>
                  <a:off x="7218420" y="1737274"/>
                  <a:ext cx="3783049" cy="307777"/>
                </a:xfrm>
                <a:prstGeom prst="rect">
                  <a:avLst/>
                </a:prstGeom>
                <a:noFill/>
              </p:spPr>
              <p:txBody>
                <a:bodyPr wrap="square">
                  <a:spAutoFit/>
                </a:bodyPr>
                <a:lstStyle/>
                <a:p>
                  <a:pPr algn="ctr"/>
                  <a:r>
                    <a:rPr lang="en-LV" sz="1400" dirty="0">
                      <a:latin typeface="Avenir Next" panose="020B0503020202020204" pitchFamily="34" charset="0"/>
                      <a:cs typeface="Arial" panose="020B0604020202020204" pitchFamily="34" charset="0"/>
                    </a:rPr>
                    <a:t>Negatīvo emociju modificēšana</a:t>
                  </a:r>
                </a:p>
              </p:txBody>
            </p:sp>
          </p:grpSp>
          <p:sp>
            <p:nvSpPr>
              <p:cNvPr id="68" name="Oval 67">
                <a:extLst>
                  <a:ext uri="{FF2B5EF4-FFF2-40B4-BE49-F238E27FC236}">
                    <a16:creationId xmlns:a16="http://schemas.microsoft.com/office/drawing/2014/main" id="{1C775460-5F0E-9F00-973C-FAE08682E123}"/>
                  </a:ext>
                </a:extLst>
              </p:cNvPr>
              <p:cNvSpPr/>
              <p:nvPr/>
            </p:nvSpPr>
            <p:spPr>
              <a:xfrm>
                <a:off x="1372910" y="3538133"/>
                <a:ext cx="596032" cy="596032"/>
              </a:xfrm>
              <a:prstGeom prst="ellipse">
                <a:avLst/>
              </a:prstGeom>
              <a:solidFill>
                <a:srgbClr val="B7CDB7"/>
              </a:solidFill>
              <a:ln>
                <a:noFill/>
                <a:extLst>
                  <a:ext uri="{C807C97D-BFC1-408E-A445-0C87EB9F89A2}">
                    <ask:lineSketchStyleProps xmlns:ask="http://schemas.microsoft.com/office/drawing/2018/sketchyshapes" sd="981765707">
                      <a:custGeom>
                        <a:avLst/>
                        <a:gdLst>
                          <a:gd name="connsiteX0" fmla="*/ 0 w 712519"/>
                          <a:gd name="connsiteY0" fmla="*/ 356260 h 712519"/>
                          <a:gd name="connsiteX1" fmla="*/ 356260 w 712519"/>
                          <a:gd name="connsiteY1" fmla="*/ 0 h 712519"/>
                          <a:gd name="connsiteX2" fmla="*/ 712520 w 712519"/>
                          <a:gd name="connsiteY2" fmla="*/ 356260 h 712519"/>
                          <a:gd name="connsiteX3" fmla="*/ 356260 w 712519"/>
                          <a:gd name="connsiteY3" fmla="*/ 712520 h 712519"/>
                          <a:gd name="connsiteX4" fmla="*/ 0 w 712519"/>
                          <a:gd name="connsiteY4" fmla="*/ 356260 h 71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519" h="712519" fill="none" extrusionOk="0">
                            <a:moveTo>
                              <a:pt x="0" y="356260"/>
                            </a:moveTo>
                            <a:cubicBezTo>
                              <a:pt x="9943" y="150053"/>
                              <a:pt x="170528" y="728"/>
                              <a:pt x="356260" y="0"/>
                            </a:cubicBezTo>
                            <a:cubicBezTo>
                              <a:pt x="563372" y="17699"/>
                              <a:pt x="676672" y="158733"/>
                              <a:pt x="712520" y="356260"/>
                            </a:cubicBezTo>
                            <a:cubicBezTo>
                              <a:pt x="739741" y="556964"/>
                              <a:pt x="509285" y="692562"/>
                              <a:pt x="356260" y="712520"/>
                            </a:cubicBezTo>
                            <a:cubicBezTo>
                              <a:pt x="133402" y="720309"/>
                              <a:pt x="24503" y="519801"/>
                              <a:pt x="0" y="356260"/>
                            </a:cubicBezTo>
                            <a:close/>
                          </a:path>
                          <a:path w="712519" h="712519" stroke="0" extrusionOk="0">
                            <a:moveTo>
                              <a:pt x="0" y="356260"/>
                            </a:moveTo>
                            <a:cubicBezTo>
                              <a:pt x="-21827" y="197797"/>
                              <a:pt x="151823" y="-3171"/>
                              <a:pt x="356260" y="0"/>
                            </a:cubicBezTo>
                            <a:cubicBezTo>
                              <a:pt x="558520" y="-812"/>
                              <a:pt x="697188" y="187428"/>
                              <a:pt x="712520" y="356260"/>
                            </a:cubicBezTo>
                            <a:cubicBezTo>
                              <a:pt x="667370" y="568107"/>
                              <a:pt x="527369" y="742848"/>
                              <a:pt x="356260" y="712520"/>
                            </a:cubicBezTo>
                            <a:cubicBezTo>
                              <a:pt x="183304" y="697117"/>
                              <a:pt x="-24721" y="558688"/>
                              <a:pt x="0" y="35626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sz="2000" b="1" dirty="0">
                    <a:solidFill>
                      <a:schemeClr val="tx1"/>
                    </a:solidFill>
                    <a:latin typeface="Avenir Next Demi Bold" panose="020B0503020202020204" pitchFamily="34" charset="0"/>
                    <a:cs typeface="Arial" panose="020B0604020202020204" pitchFamily="34" charset="0"/>
                  </a:rPr>
                  <a:t>6</a:t>
                </a:r>
              </a:p>
            </p:txBody>
          </p:sp>
        </p:grpSp>
        <p:grpSp>
          <p:nvGrpSpPr>
            <p:cNvPr id="71" name="Group 70">
              <a:extLst>
                <a:ext uri="{FF2B5EF4-FFF2-40B4-BE49-F238E27FC236}">
                  <a16:creationId xmlns:a16="http://schemas.microsoft.com/office/drawing/2014/main" id="{076A4835-F201-120F-D1AD-1CBACFBD515D}"/>
                </a:ext>
              </a:extLst>
            </p:cNvPr>
            <p:cNvGrpSpPr/>
            <p:nvPr/>
          </p:nvGrpSpPr>
          <p:grpSpPr>
            <a:xfrm>
              <a:off x="5891095" y="2790569"/>
              <a:ext cx="4196180" cy="596032"/>
              <a:chOff x="1372910" y="3538133"/>
              <a:chExt cx="4196180" cy="596032"/>
            </a:xfrm>
          </p:grpSpPr>
          <p:grpSp>
            <p:nvGrpSpPr>
              <p:cNvPr id="72" name="Group 71">
                <a:extLst>
                  <a:ext uri="{FF2B5EF4-FFF2-40B4-BE49-F238E27FC236}">
                    <a16:creationId xmlns:a16="http://schemas.microsoft.com/office/drawing/2014/main" id="{CB2F5323-D0D9-E695-B18E-A20FD825F053}"/>
                  </a:ext>
                </a:extLst>
              </p:cNvPr>
              <p:cNvGrpSpPr/>
              <p:nvPr/>
            </p:nvGrpSpPr>
            <p:grpSpPr>
              <a:xfrm>
                <a:off x="1697263" y="3594788"/>
                <a:ext cx="3871827" cy="493334"/>
                <a:chOff x="7174032" y="1643612"/>
                <a:chExt cx="3871827" cy="493334"/>
              </a:xfrm>
            </p:grpSpPr>
            <p:sp>
              <p:nvSpPr>
                <p:cNvPr id="74" name="Rounded Rectangle 73">
                  <a:extLst>
                    <a:ext uri="{FF2B5EF4-FFF2-40B4-BE49-F238E27FC236}">
                      <a16:creationId xmlns:a16="http://schemas.microsoft.com/office/drawing/2014/main" id="{02C33AA2-34A9-6BB2-71C1-5E92316DC8AF}"/>
                    </a:ext>
                  </a:extLst>
                </p:cNvPr>
                <p:cNvSpPr/>
                <p:nvPr/>
              </p:nvSpPr>
              <p:spPr>
                <a:xfrm>
                  <a:off x="7174032" y="1643612"/>
                  <a:ext cx="3871827" cy="493334"/>
                </a:xfrm>
                <a:prstGeom prst="roundRect">
                  <a:avLst>
                    <a:gd name="adj" fmla="val 50000"/>
                  </a:avLst>
                </a:prstGeom>
                <a:solidFill>
                  <a:srgbClr val="E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400" dirty="0">
                    <a:solidFill>
                      <a:schemeClr val="tx1"/>
                    </a:solidFill>
                    <a:latin typeface="Avenir Next" panose="020B0503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F90385BA-C60D-85F9-AACA-3F8D3D503551}"/>
                    </a:ext>
                  </a:extLst>
                </p:cNvPr>
                <p:cNvSpPr txBox="1"/>
                <p:nvPr/>
              </p:nvSpPr>
              <p:spPr>
                <a:xfrm>
                  <a:off x="7218420" y="1737274"/>
                  <a:ext cx="3783049" cy="307777"/>
                </a:xfrm>
                <a:prstGeom prst="rect">
                  <a:avLst/>
                </a:prstGeom>
                <a:noFill/>
              </p:spPr>
              <p:txBody>
                <a:bodyPr wrap="square">
                  <a:spAutoFit/>
                </a:bodyPr>
                <a:lstStyle/>
                <a:p>
                  <a:pPr algn="ctr"/>
                  <a:r>
                    <a:rPr lang="en-LV" sz="1400" dirty="0">
                      <a:latin typeface="Avenir Next" panose="020B0503020202020204" pitchFamily="34" charset="0"/>
                      <a:cs typeface="Arial" panose="020B0604020202020204" pitchFamily="34" charset="0"/>
                    </a:rPr>
                    <a:t>Emociju pieņemšana</a:t>
                  </a:r>
                </a:p>
              </p:txBody>
            </p:sp>
          </p:grpSp>
          <p:sp>
            <p:nvSpPr>
              <p:cNvPr id="73" name="Oval 72">
                <a:extLst>
                  <a:ext uri="{FF2B5EF4-FFF2-40B4-BE49-F238E27FC236}">
                    <a16:creationId xmlns:a16="http://schemas.microsoft.com/office/drawing/2014/main" id="{1B35A77A-6702-4823-F8CC-DC843376B7F1}"/>
                  </a:ext>
                </a:extLst>
              </p:cNvPr>
              <p:cNvSpPr/>
              <p:nvPr/>
            </p:nvSpPr>
            <p:spPr>
              <a:xfrm>
                <a:off x="1372910" y="3538133"/>
                <a:ext cx="596032" cy="596032"/>
              </a:xfrm>
              <a:prstGeom prst="ellipse">
                <a:avLst/>
              </a:prstGeom>
              <a:solidFill>
                <a:srgbClr val="B7CDB7"/>
              </a:solidFill>
              <a:ln>
                <a:noFill/>
                <a:extLst>
                  <a:ext uri="{C807C97D-BFC1-408E-A445-0C87EB9F89A2}">
                    <ask:lineSketchStyleProps xmlns:ask="http://schemas.microsoft.com/office/drawing/2018/sketchyshapes" sd="981765707">
                      <a:custGeom>
                        <a:avLst/>
                        <a:gdLst>
                          <a:gd name="connsiteX0" fmla="*/ 0 w 712519"/>
                          <a:gd name="connsiteY0" fmla="*/ 356260 h 712519"/>
                          <a:gd name="connsiteX1" fmla="*/ 356260 w 712519"/>
                          <a:gd name="connsiteY1" fmla="*/ 0 h 712519"/>
                          <a:gd name="connsiteX2" fmla="*/ 712520 w 712519"/>
                          <a:gd name="connsiteY2" fmla="*/ 356260 h 712519"/>
                          <a:gd name="connsiteX3" fmla="*/ 356260 w 712519"/>
                          <a:gd name="connsiteY3" fmla="*/ 712520 h 712519"/>
                          <a:gd name="connsiteX4" fmla="*/ 0 w 712519"/>
                          <a:gd name="connsiteY4" fmla="*/ 356260 h 71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519" h="712519" fill="none" extrusionOk="0">
                            <a:moveTo>
                              <a:pt x="0" y="356260"/>
                            </a:moveTo>
                            <a:cubicBezTo>
                              <a:pt x="9943" y="150053"/>
                              <a:pt x="170528" y="728"/>
                              <a:pt x="356260" y="0"/>
                            </a:cubicBezTo>
                            <a:cubicBezTo>
                              <a:pt x="563372" y="17699"/>
                              <a:pt x="676672" y="158733"/>
                              <a:pt x="712520" y="356260"/>
                            </a:cubicBezTo>
                            <a:cubicBezTo>
                              <a:pt x="739741" y="556964"/>
                              <a:pt x="509285" y="692562"/>
                              <a:pt x="356260" y="712520"/>
                            </a:cubicBezTo>
                            <a:cubicBezTo>
                              <a:pt x="133402" y="720309"/>
                              <a:pt x="24503" y="519801"/>
                              <a:pt x="0" y="356260"/>
                            </a:cubicBezTo>
                            <a:close/>
                          </a:path>
                          <a:path w="712519" h="712519" stroke="0" extrusionOk="0">
                            <a:moveTo>
                              <a:pt x="0" y="356260"/>
                            </a:moveTo>
                            <a:cubicBezTo>
                              <a:pt x="-21827" y="197797"/>
                              <a:pt x="151823" y="-3171"/>
                              <a:pt x="356260" y="0"/>
                            </a:cubicBezTo>
                            <a:cubicBezTo>
                              <a:pt x="558520" y="-812"/>
                              <a:pt x="697188" y="187428"/>
                              <a:pt x="712520" y="356260"/>
                            </a:cubicBezTo>
                            <a:cubicBezTo>
                              <a:pt x="667370" y="568107"/>
                              <a:pt x="527369" y="742848"/>
                              <a:pt x="356260" y="712520"/>
                            </a:cubicBezTo>
                            <a:cubicBezTo>
                              <a:pt x="183304" y="697117"/>
                              <a:pt x="-24721" y="558688"/>
                              <a:pt x="0" y="35626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sz="2000" b="1" dirty="0">
                    <a:solidFill>
                      <a:schemeClr val="tx1"/>
                    </a:solidFill>
                    <a:latin typeface="Avenir Next Demi Bold" panose="020B0503020202020204" pitchFamily="34" charset="0"/>
                    <a:cs typeface="Arial" panose="020B0604020202020204" pitchFamily="34" charset="0"/>
                  </a:rPr>
                  <a:t>7</a:t>
                </a:r>
              </a:p>
            </p:txBody>
          </p:sp>
        </p:grpSp>
        <p:grpSp>
          <p:nvGrpSpPr>
            <p:cNvPr id="76" name="Group 75">
              <a:extLst>
                <a:ext uri="{FF2B5EF4-FFF2-40B4-BE49-F238E27FC236}">
                  <a16:creationId xmlns:a16="http://schemas.microsoft.com/office/drawing/2014/main" id="{22364598-51AC-8381-462C-366AB1DAE0B2}"/>
                </a:ext>
              </a:extLst>
            </p:cNvPr>
            <p:cNvGrpSpPr/>
            <p:nvPr/>
          </p:nvGrpSpPr>
          <p:grpSpPr>
            <a:xfrm>
              <a:off x="5891095" y="3496618"/>
              <a:ext cx="4196180" cy="596032"/>
              <a:chOff x="1372910" y="3538133"/>
              <a:chExt cx="4196180" cy="596032"/>
            </a:xfrm>
          </p:grpSpPr>
          <p:grpSp>
            <p:nvGrpSpPr>
              <p:cNvPr id="77" name="Group 76">
                <a:extLst>
                  <a:ext uri="{FF2B5EF4-FFF2-40B4-BE49-F238E27FC236}">
                    <a16:creationId xmlns:a16="http://schemas.microsoft.com/office/drawing/2014/main" id="{1D7F2332-A667-E6C2-54CB-6957A54CF57B}"/>
                  </a:ext>
                </a:extLst>
              </p:cNvPr>
              <p:cNvGrpSpPr/>
              <p:nvPr/>
            </p:nvGrpSpPr>
            <p:grpSpPr>
              <a:xfrm>
                <a:off x="1697263" y="3594788"/>
                <a:ext cx="3871827" cy="493334"/>
                <a:chOff x="7174032" y="1643612"/>
                <a:chExt cx="3871827" cy="493334"/>
              </a:xfrm>
            </p:grpSpPr>
            <p:sp>
              <p:nvSpPr>
                <p:cNvPr id="79" name="Rounded Rectangle 78">
                  <a:extLst>
                    <a:ext uri="{FF2B5EF4-FFF2-40B4-BE49-F238E27FC236}">
                      <a16:creationId xmlns:a16="http://schemas.microsoft.com/office/drawing/2014/main" id="{AC777742-87E7-0AD8-16E3-83CD73683E2C}"/>
                    </a:ext>
                  </a:extLst>
                </p:cNvPr>
                <p:cNvSpPr/>
                <p:nvPr/>
              </p:nvSpPr>
              <p:spPr>
                <a:xfrm>
                  <a:off x="7174032" y="1643612"/>
                  <a:ext cx="3871827" cy="493334"/>
                </a:xfrm>
                <a:prstGeom prst="roundRect">
                  <a:avLst>
                    <a:gd name="adj" fmla="val 50000"/>
                  </a:avLst>
                </a:prstGeom>
                <a:solidFill>
                  <a:srgbClr val="E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400" dirty="0">
                    <a:solidFill>
                      <a:schemeClr val="tx1"/>
                    </a:solidFill>
                    <a:latin typeface="Avenir Next" panose="020B0503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A9B00E75-2F50-1ADA-9E7F-E4B3E8FB19BE}"/>
                    </a:ext>
                  </a:extLst>
                </p:cNvPr>
                <p:cNvSpPr txBox="1"/>
                <p:nvPr/>
              </p:nvSpPr>
              <p:spPr>
                <a:xfrm>
                  <a:off x="7218420" y="1737274"/>
                  <a:ext cx="3783049" cy="307777"/>
                </a:xfrm>
                <a:prstGeom prst="rect">
                  <a:avLst/>
                </a:prstGeom>
                <a:noFill/>
              </p:spPr>
              <p:txBody>
                <a:bodyPr wrap="square">
                  <a:spAutoFit/>
                </a:bodyPr>
                <a:lstStyle/>
                <a:p>
                  <a:pPr algn="ctr"/>
                  <a:r>
                    <a:rPr lang="en-LV" sz="1400" dirty="0">
                      <a:latin typeface="Avenir Next" panose="020B0503020202020204" pitchFamily="34" charset="0"/>
                      <a:cs typeface="Arial" panose="020B0604020202020204" pitchFamily="34" charset="0"/>
                    </a:rPr>
                    <a:t>Emociju izturēšana (tolerance)</a:t>
                  </a:r>
                </a:p>
              </p:txBody>
            </p:sp>
          </p:grpSp>
          <p:sp>
            <p:nvSpPr>
              <p:cNvPr id="78" name="Oval 77">
                <a:extLst>
                  <a:ext uri="{FF2B5EF4-FFF2-40B4-BE49-F238E27FC236}">
                    <a16:creationId xmlns:a16="http://schemas.microsoft.com/office/drawing/2014/main" id="{11683099-0701-0CA6-6013-369E274C2D97}"/>
                  </a:ext>
                </a:extLst>
              </p:cNvPr>
              <p:cNvSpPr/>
              <p:nvPr/>
            </p:nvSpPr>
            <p:spPr>
              <a:xfrm>
                <a:off x="1372910" y="3538133"/>
                <a:ext cx="596032" cy="596032"/>
              </a:xfrm>
              <a:prstGeom prst="ellipse">
                <a:avLst/>
              </a:prstGeom>
              <a:solidFill>
                <a:srgbClr val="B7CDB7"/>
              </a:solidFill>
              <a:ln>
                <a:noFill/>
                <a:extLst>
                  <a:ext uri="{C807C97D-BFC1-408E-A445-0C87EB9F89A2}">
                    <ask:lineSketchStyleProps xmlns:ask="http://schemas.microsoft.com/office/drawing/2018/sketchyshapes" sd="981765707">
                      <a:custGeom>
                        <a:avLst/>
                        <a:gdLst>
                          <a:gd name="connsiteX0" fmla="*/ 0 w 712519"/>
                          <a:gd name="connsiteY0" fmla="*/ 356260 h 712519"/>
                          <a:gd name="connsiteX1" fmla="*/ 356260 w 712519"/>
                          <a:gd name="connsiteY1" fmla="*/ 0 h 712519"/>
                          <a:gd name="connsiteX2" fmla="*/ 712520 w 712519"/>
                          <a:gd name="connsiteY2" fmla="*/ 356260 h 712519"/>
                          <a:gd name="connsiteX3" fmla="*/ 356260 w 712519"/>
                          <a:gd name="connsiteY3" fmla="*/ 712520 h 712519"/>
                          <a:gd name="connsiteX4" fmla="*/ 0 w 712519"/>
                          <a:gd name="connsiteY4" fmla="*/ 356260 h 71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519" h="712519" fill="none" extrusionOk="0">
                            <a:moveTo>
                              <a:pt x="0" y="356260"/>
                            </a:moveTo>
                            <a:cubicBezTo>
                              <a:pt x="9943" y="150053"/>
                              <a:pt x="170528" y="728"/>
                              <a:pt x="356260" y="0"/>
                            </a:cubicBezTo>
                            <a:cubicBezTo>
                              <a:pt x="563372" y="17699"/>
                              <a:pt x="676672" y="158733"/>
                              <a:pt x="712520" y="356260"/>
                            </a:cubicBezTo>
                            <a:cubicBezTo>
                              <a:pt x="739741" y="556964"/>
                              <a:pt x="509285" y="692562"/>
                              <a:pt x="356260" y="712520"/>
                            </a:cubicBezTo>
                            <a:cubicBezTo>
                              <a:pt x="133402" y="720309"/>
                              <a:pt x="24503" y="519801"/>
                              <a:pt x="0" y="356260"/>
                            </a:cubicBezTo>
                            <a:close/>
                          </a:path>
                          <a:path w="712519" h="712519" stroke="0" extrusionOk="0">
                            <a:moveTo>
                              <a:pt x="0" y="356260"/>
                            </a:moveTo>
                            <a:cubicBezTo>
                              <a:pt x="-21827" y="197797"/>
                              <a:pt x="151823" y="-3171"/>
                              <a:pt x="356260" y="0"/>
                            </a:cubicBezTo>
                            <a:cubicBezTo>
                              <a:pt x="558520" y="-812"/>
                              <a:pt x="697188" y="187428"/>
                              <a:pt x="712520" y="356260"/>
                            </a:cubicBezTo>
                            <a:cubicBezTo>
                              <a:pt x="667370" y="568107"/>
                              <a:pt x="527369" y="742848"/>
                              <a:pt x="356260" y="712520"/>
                            </a:cubicBezTo>
                            <a:cubicBezTo>
                              <a:pt x="183304" y="697117"/>
                              <a:pt x="-24721" y="558688"/>
                              <a:pt x="0" y="35626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sz="2000" b="1" dirty="0">
                    <a:solidFill>
                      <a:schemeClr val="tx1"/>
                    </a:solidFill>
                    <a:latin typeface="Avenir Next Demi Bold" panose="020B0503020202020204" pitchFamily="34" charset="0"/>
                    <a:cs typeface="Arial" panose="020B0604020202020204" pitchFamily="34" charset="0"/>
                  </a:rPr>
                  <a:t>8</a:t>
                </a:r>
              </a:p>
            </p:txBody>
          </p:sp>
        </p:grpSp>
        <p:grpSp>
          <p:nvGrpSpPr>
            <p:cNvPr id="81" name="Group 80">
              <a:extLst>
                <a:ext uri="{FF2B5EF4-FFF2-40B4-BE49-F238E27FC236}">
                  <a16:creationId xmlns:a16="http://schemas.microsoft.com/office/drawing/2014/main" id="{CBDDAAFB-A803-A361-20DA-6D54CEB93460}"/>
                </a:ext>
              </a:extLst>
            </p:cNvPr>
            <p:cNvGrpSpPr/>
            <p:nvPr/>
          </p:nvGrpSpPr>
          <p:grpSpPr>
            <a:xfrm>
              <a:off x="5891095" y="4197824"/>
              <a:ext cx="4196180" cy="596032"/>
              <a:chOff x="1372910" y="3538133"/>
              <a:chExt cx="4196180" cy="596032"/>
            </a:xfrm>
          </p:grpSpPr>
          <p:grpSp>
            <p:nvGrpSpPr>
              <p:cNvPr id="82" name="Group 81">
                <a:extLst>
                  <a:ext uri="{FF2B5EF4-FFF2-40B4-BE49-F238E27FC236}">
                    <a16:creationId xmlns:a16="http://schemas.microsoft.com/office/drawing/2014/main" id="{D3DBB239-60B0-A561-6BEB-8151AB25E229}"/>
                  </a:ext>
                </a:extLst>
              </p:cNvPr>
              <p:cNvGrpSpPr/>
              <p:nvPr/>
            </p:nvGrpSpPr>
            <p:grpSpPr>
              <a:xfrm>
                <a:off x="1697263" y="3594788"/>
                <a:ext cx="3871827" cy="493334"/>
                <a:chOff x="7174032" y="1643612"/>
                <a:chExt cx="3871827" cy="493334"/>
              </a:xfrm>
            </p:grpSpPr>
            <p:sp>
              <p:nvSpPr>
                <p:cNvPr id="84" name="Rounded Rectangle 83">
                  <a:extLst>
                    <a:ext uri="{FF2B5EF4-FFF2-40B4-BE49-F238E27FC236}">
                      <a16:creationId xmlns:a16="http://schemas.microsoft.com/office/drawing/2014/main" id="{DE5BA829-6EFD-3913-268C-9789D149BC0B}"/>
                    </a:ext>
                  </a:extLst>
                </p:cNvPr>
                <p:cNvSpPr/>
                <p:nvPr/>
              </p:nvSpPr>
              <p:spPr>
                <a:xfrm>
                  <a:off x="7174032" y="1643612"/>
                  <a:ext cx="3871827" cy="493334"/>
                </a:xfrm>
                <a:prstGeom prst="roundRect">
                  <a:avLst>
                    <a:gd name="adj" fmla="val 50000"/>
                  </a:avLst>
                </a:prstGeom>
                <a:solidFill>
                  <a:srgbClr val="E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400" dirty="0">
                    <a:solidFill>
                      <a:schemeClr val="tx1"/>
                    </a:solidFill>
                    <a:latin typeface="Avenir Next" panose="020B0503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5B0F4DAB-FD75-2424-DF57-E2153A554C24}"/>
                    </a:ext>
                  </a:extLst>
                </p:cNvPr>
                <p:cNvSpPr txBox="1"/>
                <p:nvPr/>
              </p:nvSpPr>
              <p:spPr>
                <a:xfrm>
                  <a:off x="7218420" y="1737274"/>
                  <a:ext cx="3783049" cy="307777"/>
                </a:xfrm>
                <a:prstGeom prst="rect">
                  <a:avLst/>
                </a:prstGeom>
                <a:noFill/>
              </p:spPr>
              <p:txBody>
                <a:bodyPr wrap="square">
                  <a:spAutoFit/>
                </a:bodyPr>
                <a:lstStyle/>
                <a:p>
                  <a:pPr algn="ctr"/>
                  <a:r>
                    <a:rPr lang="en-LV" sz="1400" dirty="0">
                      <a:latin typeface="Avenir Next" panose="020B0503020202020204" pitchFamily="34" charset="0"/>
                      <a:cs typeface="Arial" panose="020B0604020202020204" pitchFamily="34" charset="0"/>
                    </a:rPr>
                    <a:t>Gatavība konfrontēties</a:t>
                  </a:r>
                </a:p>
              </p:txBody>
            </p:sp>
          </p:grpSp>
          <p:sp>
            <p:nvSpPr>
              <p:cNvPr id="83" name="Oval 82">
                <a:extLst>
                  <a:ext uri="{FF2B5EF4-FFF2-40B4-BE49-F238E27FC236}">
                    <a16:creationId xmlns:a16="http://schemas.microsoft.com/office/drawing/2014/main" id="{FAA3BF58-8F4A-0542-676D-5978EAFCF25F}"/>
                  </a:ext>
                </a:extLst>
              </p:cNvPr>
              <p:cNvSpPr/>
              <p:nvPr/>
            </p:nvSpPr>
            <p:spPr>
              <a:xfrm>
                <a:off x="1372910" y="3538133"/>
                <a:ext cx="596032" cy="596032"/>
              </a:xfrm>
              <a:prstGeom prst="ellipse">
                <a:avLst/>
              </a:prstGeom>
              <a:solidFill>
                <a:srgbClr val="B7CDB7"/>
              </a:solidFill>
              <a:ln>
                <a:noFill/>
                <a:extLst>
                  <a:ext uri="{C807C97D-BFC1-408E-A445-0C87EB9F89A2}">
                    <ask:lineSketchStyleProps xmlns:ask="http://schemas.microsoft.com/office/drawing/2018/sketchyshapes" sd="981765707">
                      <a:custGeom>
                        <a:avLst/>
                        <a:gdLst>
                          <a:gd name="connsiteX0" fmla="*/ 0 w 712519"/>
                          <a:gd name="connsiteY0" fmla="*/ 356260 h 712519"/>
                          <a:gd name="connsiteX1" fmla="*/ 356260 w 712519"/>
                          <a:gd name="connsiteY1" fmla="*/ 0 h 712519"/>
                          <a:gd name="connsiteX2" fmla="*/ 712520 w 712519"/>
                          <a:gd name="connsiteY2" fmla="*/ 356260 h 712519"/>
                          <a:gd name="connsiteX3" fmla="*/ 356260 w 712519"/>
                          <a:gd name="connsiteY3" fmla="*/ 712520 h 712519"/>
                          <a:gd name="connsiteX4" fmla="*/ 0 w 712519"/>
                          <a:gd name="connsiteY4" fmla="*/ 356260 h 71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519" h="712519" fill="none" extrusionOk="0">
                            <a:moveTo>
                              <a:pt x="0" y="356260"/>
                            </a:moveTo>
                            <a:cubicBezTo>
                              <a:pt x="9943" y="150053"/>
                              <a:pt x="170528" y="728"/>
                              <a:pt x="356260" y="0"/>
                            </a:cubicBezTo>
                            <a:cubicBezTo>
                              <a:pt x="563372" y="17699"/>
                              <a:pt x="676672" y="158733"/>
                              <a:pt x="712520" y="356260"/>
                            </a:cubicBezTo>
                            <a:cubicBezTo>
                              <a:pt x="739741" y="556964"/>
                              <a:pt x="509285" y="692562"/>
                              <a:pt x="356260" y="712520"/>
                            </a:cubicBezTo>
                            <a:cubicBezTo>
                              <a:pt x="133402" y="720309"/>
                              <a:pt x="24503" y="519801"/>
                              <a:pt x="0" y="356260"/>
                            </a:cubicBezTo>
                            <a:close/>
                          </a:path>
                          <a:path w="712519" h="712519" stroke="0" extrusionOk="0">
                            <a:moveTo>
                              <a:pt x="0" y="356260"/>
                            </a:moveTo>
                            <a:cubicBezTo>
                              <a:pt x="-21827" y="197797"/>
                              <a:pt x="151823" y="-3171"/>
                              <a:pt x="356260" y="0"/>
                            </a:cubicBezTo>
                            <a:cubicBezTo>
                              <a:pt x="558520" y="-812"/>
                              <a:pt x="697188" y="187428"/>
                              <a:pt x="712520" y="356260"/>
                            </a:cubicBezTo>
                            <a:cubicBezTo>
                              <a:pt x="667370" y="568107"/>
                              <a:pt x="527369" y="742848"/>
                              <a:pt x="356260" y="712520"/>
                            </a:cubicBezTo>
                            <a:cubicBezTo>
                              <a:pt x="183304" y="697117"/>
                              <a:pt x="-24721" y="558688"/>
                              <a:pt x="0" y="35626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sz="2000" b="1" dirty="0">
                    <a:solidFill>
                      <a:schemeClr val="tx1"/>
                    </a:solidFill>
                    <a:latin typeface="Avenir Next Demi Bold" panose="020B0503020202020204" pitchFamily="34" charset="0"/>
                    <a:cs typeface="Arial" panose="020B0604020202020204" pitchFamily="34" charset="0"/>
                  </a:rPr>
                  <a:t>9</a:t>
                </a:r>
              </a:p>
            </p:txBody>
          </p:sp>
        </p:grpSp>
      </p:grpSp>
      <p:cxnSp>
        <p:nvCxnSpPr>
          <p:cNvPr id="3" name="Straight Connector 2">
            <a:extLst>
              <a:ext uri="{FF2B5EF4-FFF2-40B4-BE49-F238E27FC236}">
                <a16:creationId xmlns:a16="http://schemas.microsoft.com/office/drawing/2014/main" id="{18ED0B85-9467-01C6-E07B-7851775BD45B}"/>
              </a:ext>
            </a:extLst>
          </p:cNvPr>
          <p:cNvCxnSpPr>
            <a:cxnSpLocks/>
          </p:cNvCxnSpPr>
          <p:nvPr/>
        </p:nvCxnSpPr>
        <p:spPr>
          <a:xfrm>
            <a:off x="3405434" y="1054578"/>
            <a:ext cx="51290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09972DB-7AF4-7741-7B58-D10A8596DEFB}"/>
              </a:ext>
            </a:extLst>
          </p:cNvPr>
          <p:cNvCxnSpPr>
            <a:cxnSpLocks/>
          </p:cNvCxnSpPr>
          <p:nvPr/>
        </p:nvCxnSpPr>
        <p:spPr>
          <a:xfrm>
            <a:off x="3405434" y="274365"/>
            <a:ext cx="5106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44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FCD00-22D1-7999-2F90-AADFDC2A1A60}"/>
              </a:ext>
            </a:extLst>
          </p:cNvPr>
          <p:cNvSpPr/>
          <p:nvPr/>
        </p:nvSpPr>
        <p:spPr>
          <a:xfrm>
            <a:off x="3051717" y="0"/>
            <a:ext cx="6088566" cy="6858001"/>
          </a:xfrm>
          <a:prstGeom prst="rect">
            <a:avLst/>
          </a:prstGeom>
          <a:solidFill>
            <a:srgbClr val="EDF3ED"/>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 name="Title 1"/>
          <p:cNvSpPr>
            <a:spLocks noGrp="1"/>
          </p:cNvSpPr>
          <p:nvPr>
            <p:ph type="title"/>
          </p:nvPr>
        </p:nvSpPr>
        <p:spPr>
          <a:xfrm>
            <a:off x="3755635" y="1402389"/>
            <a:ext cx="4680727" cy="420605"/>
          </a:xfrm>
        </p:spPr>
        <p:txBody>
          <a:bodyPr>
            <a:normAutofit/>
          </a:bodyPr>
          <a:lstStyle/>
          <a:p>
            <a:pPr algn="ctr"/>
            <a:r>
              <a:rPr lang="lv-LV" dirty="0">
                <a:solidFill>
                  <a:schemeClr val="tx1"/>
                </a:solidFill>
                <a:latin typeface="Avenir Next Demi Bold" panose="020B0503020202020204" pitchFamily="34" charset="0"/>
              </a:rPr>
              <a:t>PĒTĪJUMA MĒRĶIS:</a:t>
            </a:r>
          </a:p>
        </p:txBody>
      </p:sp>
      <p:sp>
        <p:nvSpPr>
          <p:cNvPr id="6" name="TextBox 5">
            <a:extLst>
              <a:ext uri="{FF2B5EF4-FFF2-40B4-BE49-F238E27FC236}">
                <a16:creationId xmlns:a16="http://schemas.microsoft.com/office/drawing/2014/main" id="{5486AE9A-B6BC-0BEC-D288-976DB17E468A}"/>
              </a:ext>
            </a:extLst>
          </p:cNvPr>
          <p:cNvSpPr txBox="1"/>
          <p:nvPr/>
        </p:nvSpPr>
        <p:spPr>
          <a:xfrm>
            <a:off x="3369035" y="2613392"/>
            <a:ext cx="5453930" cy="1631216"/>
          </a:xfrm>
          <a:prstGeom prst="rect">
            <a:avLst/>
          </a:prstGeom>
          <a:noFill/>
        </p:spPr>
        <p:txBody>
          <a:bodyPr wrap="square">
            <a:spAutoFit/>
          </a:bodyPr>
          <a:lstStyle/>
          <a:p>
            <a:pPr algn="ctr"/>
            <a:r>
              <a:rPr lang="lv-LV" sz="2000" dirty="0">
                <a:latin typeface="Avenir Next" panose="020B0503020202020204" pitchFamily="34" charset="0"/>
                <a:ea typeface="+mj-ea"/>
                <a:cs typeface="Arial" panose="020B0604020202020204" pitchFamily="34" charset="0"/>
              </a:rPr>
              <a:t>Noskaidrot izmaiņas jaunu pieaugušo emociju regulācijas prasmju pašnovērtējumā, veicot regulāru garastāvokļa novērošanu 30 dienu garumā mobilās lietotnes EMORI prototipa "Emociju dienasgrāmatā".</a:t>
            </a:r>
            <a:endParaRPr lang="en-LV" sz="2000" dirty="0">
              <a:latin typeface="Avenir Next" panose="020B0503020202020204" pitchFamily="34" charset="0"/>
              <a:ea typeface="+mj-ea"/>
              <a:cs typeface="Arial" panose="020B0604020202020204" pitchFamily="34" charset="0"/>
            </a:endParaRPr>
          </a:p>
        </p:txBody>
      </p:sp>
      <p:cxnSp>
        <p:nvCxnSpPr>
          <p:cNvPr id="8" name="Straight Connector 7">
            <a:extLst>
              <a:ext uri="{FF2B5EF4-FFF2-40B4-BE49-F238E27FC236}">
                <a16:creationId xmlns:a16="http://schemas.microsoft.com/office/drawing/2014/main" id="{EA089F7A-21D7-9AA8-F5B8-9CB973B9168D}"/>
              </a:ext>
            </a:extLst>
          </p:cNvPr>
          <p:cNvCxnSpPr>
            <a:cxnSpLocks/>
          </p:cNvCxnSpPr>
          <p:nvPr/>
        </p:nvCxnSpPr>
        <p:spPr>
          <a:xfrm>
            <a:off x="4159869" y="1950685"/>
            <a:ext cx="387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EFFEA7-0431-B962-24D9-58BBED1E25C7}"/>
              </a:ext>
            </a:extLst>
          </p:cNvPr>
          <p:cNvCxnSpPr>
            <a:cxnSpLocks/>
          </p:cNvCxnSpPr>
          <p:nvPr/>
        </p:nvCxnSpPr>
        <p:spPr>
          <a:xfrm>
            <a:off x="4159869" y="1110626"/>
            <a:ext cx="387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27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B56C9CA-9A4D-BE58-7DB7-C994D4C9FAAE}"/>
              </a:ext>
            </a:extLst>
          </p:cNvPr>
          <p:cNvSpPr txBox="1"/>
          <p:nvPr/>
        </p:nvSpPr>
        <p:spPr>
          <a:xfrm>
            <a:off x="1349298" y="4305848"/>
            <a:ext cx="7247666" cy="923330"/>
          </a:xfrm>
          <a:prstGeom prst="rect">
            <a:avLst/>
          </a:prstGeom>
          <a:noFill/>
        </p:spPr>
        <p:txBody>
          <a:bodyPr wrap="square">
            <a:spAutoFit/>
          </a:bodyPr>
          <a:lstStyle/>
          <a:p>
            <a:pPr>
              <a:spcAft>
                <a:spcPts val="1200"/>
              </a:spcAft>
            </a:pPr>
            <a:r>
              <a:rPr lang="lv-LV" dirty="0">
                <a:latin typeface="Avenir Next" panose="020B0503020202020204" pitchFamily="34" charset="0"/>
                <a:ea typeface="+mj-ea"/>
                <a:cs typeface="Arial" panose="020B0604020202020204" pitchFamily="34" charset="0"/>
              </a:rPr>
              <a:t>Uzlabosies </a:t>
            </a:r>
            <a:r>
              <a:rPr lang="lv-LV" dirty="0" err="1">
                <a:latin typeface="Avenir Next" panose="020B0503020202020204" pitchFamily="34" charset="0"/>
                <a:ea typeface="+mj-ea"/>
                <a:cs typeface="Arial" panose="020B0604020202020204" pitchFamily="34" charset="0"/>
              </a:rPr>
              <a:t>indivīdu</a:t>
            </a:r>
            <a:r>
              <a:rPr lang="lv-LV" dirty="0">
                <a:latin typeface="Avenir Next" panose="020B0503020202020204" pitchFamily="34" charset="0"/>
                <a:ea typeface="+mj-ea"/>
                <a:cs typeface="Arial" panose="020B0604020202020204" pitchFamily="34" charset="0"/>
              </a:rPr>
              <a:t> </a:t>
            </a:r>
            <a:r>
              <a:rPr lang="lv-LV" dirty="0" err="1">
                <a:latin typeface="Avenir Next" panose="020B0503020202020204" pitchFamily="34" charset="0"/>
                <a:ea typeface="+mj-ea"/>
                <a:cs typeface="Arial" panose="020B0604020202020204" pitchFamily="34" charset="0"/>
              </a:rPr>
              <a:t>kopējais</a:t>
            </a:r>
            <a:r>
              <a:rPr lang="lv-LV" dirty="0">
                <a:latin typeface="Avenir Next" panose="020B0503020202020204" pitchFamily="34" charset="0"/>
                <a:ea typeface="+mj-ea"/>
                <a:cs typeface="Arial" panose="020B0604020202020204" pitchFamily="34" charset="0"/>
              </a:rPr>
              <a:t> emociju regulācijas prasmju </a:t>
            </a:r>
            <a:r>
              <a:rPr lang="lv-LV" dirty="0" err="1">
                <a:latin typeface="Avenir Next" panose="020B0503020202020204" pitchFamily="34" charset="0"/>
                <a:ea typeface="+mj-ea"/>
                <a:cs typeface="Arial" panose="020B0604020202020204" pitchFamily="34" charset="0"/>
              </a:rPr>
              <a:t>rādītājs</a:t>
            </a:r>
            <a:r>
              <a:rPr lang="lv-LV" dirty="0">
                <a:latin typeface="Avenir Next" panose="020B0503020202020204" pitchFamily="34" charset="0"/>
                <a:ea typeface="+mj-ea"/>
                <a:cs typeface="Arial" panose="020B0604020202020204" pitchFamily="34" charset="0"/>
              </a:rPr>
              <a:t>, kā arī </a:t>
            </a:r>
            <a:r>
              <a:rPr lang="lv-LV" dirty="0" err="1">
                <a:latin typeface="Avenir Next" panose="020B0503020202020204" pitchFamily="34" charset="0"/>
                <a:ea typeface="+mj-ea"/>
                <a:cs typeface="Arial" panose="020B0604020202020204" pitchFamily="34" charset="0"/>
              </a:rPr>
              <a:t>atsevišķas</a:t>
            </a:r>
            <a:r>
              <a:rPr lang="lv-LV" dirty="0">
                <a:latin typeface="Avenir Next" panose="020B0503020202020204" pitchFamily="34" charset="0"/>
                <a:ea typeface="+mj-ea"/>
                <a:cs typeface="Arial" panose="020B0604020202020204" pitchFamily="34" charset="0"/>
              </a:rPr>
              <a:t> prasmes, kā </a:t>
            </a:r>
            <a:r>
              <a:rPr lang="lv-LV" dirty="0" err="1">
                <a:latin typeface="Avenir Next" panose="020B0503020202020204" pitchFamily="34" charset="0"/>
                <a:ea typeface="+mj-ea"/>
                <a:cs typeface="Arial" panose="020B0604020202020204" pitchFamily="34" charset="0"/>
              </a:rPr>
              <a:t>uzmanības</a:t>
            </a:r>
            <a:r>
              <a:rPr lang="lv-LV" dirty="0">
                <a:latin typeface="Avenir Next" panose="020B0503020202020204" pitchFamily="34" charset="0"/>
                <a:ea typeface="+mj-ea"/>
                <a:cs typeface="Arial" panose="020B0604020202020204" pitchFamily="34" charset="0"/>
              </a:rPr>
              <a:t> </a:t>
            </a:r>
            <a:r>
              <a:rPr lang="lv-LV" dirty="0" err="1">
                <a:latin typeface="Avenir Next" panose="020B0503020202020204" pitchFamily="34" charset="0"/>
                <a:ea typeface="+mj-ea"/>
                <a:cs typeface="Arial" panose="020B0604020202020204" pitchFamily="34" charset="0"/>
              </a:rPr>
              <a:t>pievēršana</a:t>
            </a:r>
            <a:r>
              <a:rPr lang="lv-LV" dirty="0">
                <a:latin typeface="Avenir Next" panose="020B0503020202020204" pitchFamily="34" charset="0"/>
                <a:ea typeface="+mj-ea"/>
                <a:cs typeface="Arial" panose="020B0604020202020204" pitchFamily="34" charset="0"/>
              </a:rPr>
              <a:t> </a:t>
            </a:r>
            <a:r>
              <a:rPr lang="lv-LV" dirty="0" err="1">
                <a:latin typeface="Avenir Next" panose="020B0503020202020204" pitchFamily="34" charset="0"/>
                <a:ea typeface="+mj-ea"/>
                <a:cs typeface="Arial" panose="020B0604020202020204" pitchFamily="34" charset="0"/>
              </a:rPr>
              <a:t>jūtām</a:t>
            </a:r>
            <a:r>
              <a:rPr lang="lv-LV" dirty="0">
                <a:latin typeface="Avenir Next" panose="020B0503020202020204" pitchFamily="34" charset="0"/>
                <a:ea typeface="+mj-ea"/>
                <a:cs typeface="Arial" panose="020B0604020202020204" pitchFamily="34" charset="0"/>
              </a:rPr>
              <a:t>, </a:t>
            </a:r>
            <a:r>
              <a:rPr lang="lv-LV" dirty="0" err="1">
                <a:latin typeface="Avenir Next" panose="020B0503020202020204" pitchFamily="34" charset="0"/>
                <a:ea typeface="+mj-ea"/>
                <a:cs typeface="Arial" panose="020B0604020202020204" pitchFamily="34" charset="0"/>
              </a:rPr>
              <a:t>skaidrība</a:t>
            </a:r>
            <a:r>
              <a:rPr lang="lv-LV" dirty="0">
                <a:latin typeface="Avenir Next" panose="020B0503020202020204" pitchFamily="34" charset="0"/>
                <a:ea typeface="+mj-ea"/>
                <a:cs typeface="Arial" panose="020B0604020202020204" pitchFamily="34" charset="0"/>
              </a:rPr>
              <a:t>, izpratne, </a:t>
            </a:r>
            <a:r>
              <a:rPr lang="lv-LV" dirty="0" err="1">
                <a:latin typeface="Avenir Next" panose="020B0503020202020204" pitchFamily="34" charset="0"/>
                <a:ea typeface="+mj-ea"/>
                <a:cs typeface="Arial" panose="020B0604020202020204" pitchFamily="34" charset="0"/>
              </a:rPr>
              <a:t>ķermeņa</a:t>
            </a:r>
            <a:r>
              <a:rPr lang="lv-LV" dirty="0">
                <a:latin typeface="Avenir Next" panose="020B0503020202020204" pitchFamily="34" charset="0"/>
                <a:ea typeface="+mj-ea"/>
                <a:cs typeface="Arial" panose="020B0604020202020204" pitchFamily="34" charset="0"/>
              </a:rPr>
              <a:t> </a:t>
            </a:r>
            <a:r>
              <a:rPr lang="lv-LV" dirty="0" err="1">
                <a:latin typeface="Avenir Next" panose="020B0503020202020204" pitchFamily="34" charset="0"/>
                <a:ea typeface="+mj-ea"/>
                <a:cs typeface="Arial" panose="020B0604020202020204" pitchFamily="34" charset="0"/>
              </a:rPr>
              <a:t>sajūtas</a:t>
            </a:r>
            <a:r>
              <a:rPr lang="lv-LV" dirty="0">
                <a:latin typeface="Avenir Next" panose="020B0503020202020204" pitchFamily="34" charset="0"/>
                <a:ea typeface="+mj-ea"/>
                <a:cs typeface="Arial" panose="020B0604020202020204" pitchFamily="34" charset="0"/>
              </a:rPr>
              <a:t> un </a:t>
            </a:r>
            <a:r>
              <a:rPr lang="lv-LV" dirty="0" err="1">
                <a:latin typeface="Avenir Next" panose="020B0503020202020204" pitchFamily="34" charset="0"/>
                <a:ea typeface="+mj-ea"/>
                <a:cs typeface="Arial" panose="020B0604020202020204" pitchFamily="34" charset="0"/>
              </a:rPr>
              <a:t>jūtu</a:t>
            </a:r>
            <a:r>
              <a:rPr lang="lv-LV" dirty="0">
                <a:latin typeface="Avenir Next" panose="020B0503020202020204" pitchFamily="34" charset="0"/>
                <a:ea typeface="+mj-ea"/>
                <a:cs typeface="Arial" panose="020B0604020202020204" pitchFamily="34" charset="0"/>
              </a:rPr>
              <a:t> </a:t>
            </a:r>
            <a:r>
              <a:rPr lang="lv-LV" dirty="0" err="1">
                <a:latin typeface="Avenir Next" panose="020B0503020202020204" pitchFamily="34" charset="0"/>
                <a:ea typeface="+mj-ea"/>
                <a:cs typeface="Arial" panose="020B0604020202020204" pitchFamily="34" charset="0"/>
              </a:rPr>
              <a:t>pieņemšana</a:t>
            </a:r>
            <a:r>
              <a:rPr lang="lv-LV" dirty="0">
                <a:latin typeface="Avenir Next" panose="020B0503020202020204" pitchFamily="34" charset="0"/>
                <a:ea typeface="+mj-ea"/>
                <a:cs typeface="Arial" panose="020B0604020202020204" pitchFamily="34" charset="0"/>
              </a:rPr>
              <a:t>.</a:t>
            </a:r>
          </a:p>
        </p:txBody>
      </p:sp>
      <p:sp>
        <p:nvSpPr>
          <p:cNvPr id="4" name="TextBox 3">
            <a:extLst>
              <a:ext uri="{FF2B5EF4-FFF2-40B4-BE49-F238E27FC236}">
                <a16:creationId xmlns:a16="http://schemas.microsoft.com/office/drawing/2014/main" id="{C2B624ED-81FB-81E7-BD75-ABD2F769D281}"/>
              </a:ext>
            </a:extLst>
          </p:cNvPr>
          <p:cNvSpPr txBox="1"/>
          <p:nvPr/>
        </p:nvSpPr>
        <p:spPr>
          <a:xfrm>
            <a:off x="1349298" y="1861295"/>
            <a:ext cx="7247666" cy="646331"/>
          </a:xfrm>
          <a:prstGeom prst="rect">
            <a:avLst/>
          </a:prstGeom>
          <a:noFill/>
        </p:spPr>
        <p:txBody>
          <a:bodyPr wrap="square">
            <a:spAutoFit/>
          </a:bodyPr>
          <a:lstStyle/>
          <a:p>
            <a:pPr lvl="0">
              <a:spcAft>
                <a:spcPts val="600"/>
              </a:spcAft>
            </a:pPr>
            <a:r>
              <a:rPr lang="lv-LV" dirty="0">
                <a:latin typeface="Avenir Next" panose="020B0503020202020204" pitchFamily="34" charset="0"/>
                <a:ea typeface="+mj-ea"/>
                <a:cs typeface="Arial" panose="020B0604020202020204" pitchFamily="34" charset="0"/>
              </a:rPr>
              <a:t>Kā mainās indivīdu emociju regulācijas prasmju pašnovērtējums pēc 30 dienu garastāvokļa novērošanas rīka izmantošanas?</a:t>
            </a:r>
            <a:endParaRPr lang="en-LV" dirty="0">
              <a:latin typeface="Avenir Next" panose="020B0503020202020204" pitchFamily="34" charset="0"/>
              <a:ea typeface="+mj-ea"/>
              <a:cs typeface="Arial" panose="020B0604020202020204" pitchFamily="34" charset="0"/>
            </a:endParaRPr>
          </a:p>
        </p:txBody>
      </p:sp>
      <p:sp>
        <p:nvSpPr>
          <p:cNvPr id="8" name="Title 1">
            <a:extLst>
              <a:ext uri="{FF2B5EF4-FFF2-40B4-BE49-F238E27FC236}">
                <a16:creationId xmlns:a16="http://schemas.microsoft.com/office/drawing/2014/main" id="{EA5C670B-0596-F613-C4AB-63648B7CD101}"/>
              </a:ext>
            </a:extLst>
          </p:cNvPr>
          <p:cNvSpPr txBox="1">
            <a:spLocks/>
          </p:cNvSpPr>
          <p:nvPr/>
        </p:nvSpPr>
        <p:spPr>
          <a:xfrm>
            <a:off x="1091612" y="906191"/>
            <a:ext cx="4817327" cy="39263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pPr algn="ctr"/>
            <a:r>
              <a:rPr lang="lv-LV" sz="2400" dirty="0">
                <a:solidFill>
                  <a:schemeClr val="tx1"/>
                </a:solidFill>
              </a:rPr>
              <a:t>PĒTĪJUMA JAUTĀJUMS:</a:t>
            </a:r>
          </a:p>
        </p:txBody>
      </p:sp>
      <p:cxnSp>
        <p:nvCxnSpPr>
          <p:cNvPr id="13" name="Straight Connector 12">
            <a:extLst>
              <a:ext uri="{FF2B5EF4-FFF2-40B4-BE49-F238E27FC236}">
                <a16:creationId xmlns:a16="http://schemas.microsoft.com/office/drawing/2014/main" id="{8B9EB472-C691-835C-ECC6-E7A1AC44C12C}"/>
              </a:ext>
            </a:extLst>
          </p:cNvPr>
          <p:cNvCxnSpPr>
            <a:cxnSpLocks/>
          </p:cNvCxnSpPr>
          <p:nvPr/>
        </p:nvCxnSpPr>
        <p:spPr>
          <a:xfrm>
            <a:off x="1436898" y="619883"/>
            <a:ext cx="4126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72FF997E-6DA8-DA0A-8E0D-B2A972FCC3FC}"/>
              </a:ext>
            </a:extLst>
          </p:cNvPr>
          <p:cNvSpPr txBox="1">
            <a:spLocks/>
          </p:cNvSpPr>
          <p:nvPr/>
        </p:nvSpPr>
        <p:spPr>
          <a:xfrm>
            <a:off x="1091611" y="3402753"/>
            <a:ext cx="4817327" cy="39263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pPr algn="ctr"/>
            <a:r>
              <a:rPr lang="lv-LV" sz="2400" dirty="0">
                <a:solidFill>
                  <a:schemeClr val="tx1"/>
                </a:solidFill>
              </a:rPr>
              <a:t>HIPOTĒZE:</a:t>
            </a:r>
          </a:p>
        </p:txBody>
      </p:sp>
      <p:cxnSp>
        <p:nvCxnSpPr>
          <p:cNvPr id="20" name="Straight Connector 19">
            <a:extLst>
              <a:ext uri="{FF2B5EF4-FFF2-40B4-BE49-F238E27FC236}">
                <a16:creationId xmlns:a16="http://schemas.microsoft.com/office/drawing/2014/main" id="{8453BFC7-8566-4768-7F43-2D9DF73C23CF}"/>
              </a:ext>
            </a:extLst>
          </p:cNvPr>
          <p:cNvCxnSpPr>
            <a:cxnSpLocks/>
          </p:cNvCxnSpPr>
          <p:nvPr/>
        </p:nvCxnSpPr>
        <p:spPr>
          <a:xfrm>
            <a:off x="1436898" y="1459997"/>
            <a:ext cx="4126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DB5B8E-9640-62A9-9098-827B0A7F208F}"/>
              </a:ext>
            </a:extLst>
          </p:cNvPr>
          <p:cNvCxnSpPr>
            <a:cxnSpLocks/>
          </p:cNvCxnSpPr>
          <p:nvPr/>
        </p:nvCxnSpPr>
        <p:spPr>
          <a:xfrm>
            <a:off x="1436898" y="3931850"/>
            <a:ext cx="4126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9E54936-11A1-EE03-3A46-DD394CFB871B}"/>
              </a:ext>
            </a:extLst>
          </p:cNvPr>
          <p:cNvCxnSpPr>
            <a:cxnSpLocks/>
          </p:cNvCxnSpPr>
          <p:nvPr/>
        </p:nvCxnSpPr>
        <p:spPr>
          <a:xfrm>
            <a:off x="1436898" y="3125245"/>
            <a:ext cx="4126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78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4405F82-5EE7-B2FB-FFE5-72CFE8235CEA}"/>
              </a:ext>
            </a:extLst>
          </p:cNvPr>
          <p:cNvSpPr/>
          <p:nvPr/>
        </p:nvSpPr>
        <p:spPr>
          <a:xfrm>
            <a:off x="9363919" y="7311"/>
            <a:ext cx="2828081" cy="6865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 name="Title 1"/>
          <p:cNvSpPr>
            <a:spLocks noGrp="1"/>
          </p:cNvSpPr>
          <p:nvPr>
            <p:ph type="title"/>
          </p:nvPr>
        </p:nvSpPr>
        <p:spPr>
          <a:xfrm>
            <a:off x="837274" y="517501"/>
            <a:ext cx="10079568" cy="433755"/>
          </a:xfrm>
        </p:spPr>
        <p:txBody>
          <a:bodyPr>
            <a:normAutofit/>
          </a:bodyPr>
          <a:lstStyle/>
          <a:p>
            <a:pPr algn="ctr"/>
            <a:r>
              <a:rPr lang="lv-LV" dirty="0">
                <a:solidFill>
                  <a:schemeClr val="tx1"/>
                </a:solidFill>
                <a:latin typeface="Avenir Next Demi Bold" panose="020B0503020202020204" pitchFamily="34" charset="0"/>
                <a:cs typeface="Times New Roman" panose="02020603050405020304" pitchFamily="18" charset="0"/>
              </a:rPr>
              <a:t>METODE</a:t>
            </a:r>
          </a:p>
        </p:txBody>
      </p:sp>
      <p:cxnSp>
        <p:nvCxnSpPr>
          <p:cNvPr id="6" name="Straight Connector 5">
            <a:extLst>
              <a:ext uri="{FF2B5EF4-FFF2-40B4-BE49-F238E27FC236}">
                <a16:creationId xmlns:a16="http://schemas.microsoft.com/office/drawing/2014/main" id="{C5FD869A-6B66-9163-9A0E-92DF59F61695}"/>
              </a:ext>
            </a:extLst>
          </p:cNvPr>
          <p:cNvCxnSpPr>
            <a:cxnSpLocks/>
          </p:cNvCxnSpPr>
          <p:nvPr/>
        </p:nvCxnSpPr>
        <p:spPr>
          <a:xfrm>
            <a:off x="4592679" y="267599"/>
            <a:ext cx="2568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159DC0-47E6-DA1C-F42F-0904BF1BC7A1}"/>
              </a:ext>
            </a:extLst>
          </p:cNvPr>
          <p:cNvCxnSpPr>
            <a:cxnSpLocks/>
          </p:cNvCxnSpPr>
          <p:nvPr/>
        </p:nvCxnSpPr>
        <p:spPr>
          <a:xfrm>
            <a:off x="4634738" y="1033316"/>
            <a:ext cx="2568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7FDDBE92-D8E1-6B6B-284F-71CF1E54AC67}"/>
              </a:ext>
            </a:extLst>
          </p:cNvPr>
          <p:cNvGrpSpPr/>
          <p:nvPr/>
        </p:nvGrpSpPr>
        <p:grpSpPr>
          <a:xfrm>
            <a:off x="757961" y="1476939"/>
            <a:ext cx="6258459" cy="3989908"/>
            <a:chOff x="643837" y="1520243"/>
            <a:chExt cx="6258459" cy="3989908"/>
          </a:xfrm>
        </p:grpSpPr>
        <p:sp>
          <p:nvSpPr>
            <p:cNvPr id="23" name="TextBox 22">
              <a:extLst>
                <a:ext uri="{FF2B5EF4-FFF2-40B4-BE49-F238E27FC236}">
                  <a16:creationId xmlns:a16="http://schemas.microsoft.com/office/drawing/2014/main" id="{8F11FB62-02B4-6CB9-C87F-AEB7E5E66176}"/>
                </a:ext>
              </a:extLst>
            </p:cNvPr>
            <p:cNvSpPr txBox="1"/>
            <p:nvPr/>
          </p:nvSpPr>
          <p:spPr>
            <a:xfrm>
              <a:off x="3884012" y="2380785"/>
              <a:ext cx="2083877" cy="313419"/>
            </a:xfrm>
            <a:prstGeom prst="rect">
              <a:avLst/>
            </a:prstGeom>
            <a:noFill/>
          </p:spPr>
          <p:txBody>
            <a:bodyPr wrap="square">
              <a:spAutoFit/>
            </a:bodyPr>
            <a:lstStyle/>
            <a:p>
              <a:pPr>
                <a:lnSpc>
                  <a:spcPct val="114000"/>
                </a:lnSpc>
              </a:pPr>
              <a:r>
                <a:rPr lang="lv-LV" sz="1300" b="1" dirty="0" err="1">
                  <a:latin typeface="Avenir Next Demi Bold" panose="020B0503020202020204" pitchFamily="34" charset="0"/>
                  <a:cs typeface="Arial" panose="020B0604020202020204" pitchFamily="34" charset="0"/>
                </a:rPr>
                <a:t>Kontrolgrupa</a:t>
              </a:r>
              <a:r>
                <a:rPr lang="lv-LV" sz="1300" b="1" dirty="0">
                  <a:latin typeface="Avenir Next Demi Bold" panose="020B0503020202020204" pitchFamily="34" charset="0"/>
                  <a:cs typeface="Arial" panose="020B0604020202020204" pitchFamily="34" charset="0"/>
                </a:rPr>
                <a:t> (</a:t>
              </a:r>
              <a:r>
                <a:rPr lang="lv-LV" sz="1300" b="1" dirty="0" err="1">
                  <a:latin typeface="Avenir Next Demi Bold" panose="020B0503020202020204" pitchFamily="34" charset="0"/>
                  <a:cs typeface="Arial" panose="020B0604020202020204" pitchFamily="34" charset="0"/>
                </a:rPr>
                <a:t>n</a:t>
              </a:r>
              <a:r>
                <a:rPr lang="lv-LV" sz="1300" b="1" dirty="0">
                  <a:latin typeface="Avenir Next Demi Bold" panose="020B0503020202020204" pitchFamily="34" charset="0"/>
                  <a:cs typeface="Arial" panose="020B0604020202020204" pitchFamily="34" charset="0"/>
                </a:rPr>
                <a:t> = 70)</a:t>
              </a:r>
            </a:p>
          </p:txBody>
        </p:sp>
        <p:sp>
          <p:nvSpPr>
            <p:cNvPr id="34" name="TextBox 33">
              <a:extLst>
                <a:ext uri="{FF2B5EF4-FFF2-40B4-BE49-F238E27FC236}">
                  <a16:creationId xmlns:a16="http://schemas.microsoft.com/office/drawing/2014/main" id="{B37604DA-4091-AD37-8A05-B6B43629FDDB}"/>
                </a:ext>
              </a:extLst>
            </p:cNvPr>
            <p:cNvSpPr txBox="1"/>
            <p:nvPr/>
          </p:nvSpPr>
          <p:spPr>
            <a:xfrm>
              <a:off x="3751435" y="2792162"/>
              <a:ext cx="1949474" cy="313419"/>
            </a:xfrm>
            <a:prstGeom prst="rect">
              <a:avLst/>
            </a:prstGeom>
            <a:noFill/>
          </p:spPr>
          <p:txBody>
            <a:bodyPr wrap="square">
              <a:spAutoFit/>
            </a:bodyPr>
            <a:lstStyle/>
            <a:p>
              <a:pPr algn="ct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40 sievietes (57,1%)</a:t>
              </a:r>
            </a:p>
          </p:txBody>
        </p:sp>
        <p:sp>
          <p:nvSpPr>
            <p:cNvPr id="37" name="TextBox 36">
              <a:extLst>
                <a:ext uri="{FF2B5EF4-FFF2-40B4-BE49-F238E27FC236}">
                  <a16:creationId xmlns:a16="http://schemas.microsoft.com/office/drawing/2014/main" id="{DBC9F6AF-5BFA-9469-EEB5-0181B15E5198}"/>
                </a:ext>
              </a:extLst>
            </p:cNvPr>
            <p:cNvSpPr txBox="1"/>
            <p:nvPr/>
          </p:nvSpPr>
          <p:spPr>
            <a:xfrm>
              <a:off x="3894387" y="3130425"/>
              <a:ext cx="2328885" cy="541495"/>
            </a:xfrm>
            <a:prstGeom prst="rect">
              <a:avLst/>
            </a:prstGeom>
            <a:noFill/>
          </p:spPr>
          <p:txBody>
            <a:bodyPr wrap="square">
              <a:spAutoFit/>
            </a:bodyPr>
            <a:lstStyle/>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18 līdz 34 gadi</a:t>
              </a:r>
            </a:p>
            <a:p>
              <a:pPr>
                <a:lnSpc>
                  <a:spcPct val="114000"/>
                </a:lnSpc>
              </a:pPr>
              <a:r>
                <a:rPr lang="lv-LV" sz="1300" dirty="0">
                  <a:latin typeface="Avenir Next" panose="020B0503020202020204" pitchFamily="34" charset="0"/>
                  <a:cs typeface="Arial" panose="020B0604020202020204" pitchFamily="34" charset="0"/>
                </a:rPr>
                <a:t>(M = 22,97,  SD = 3,31)</a:t>
              </a:r>
              <a:r>
                <a:rPr lang="en-LV" sz="1300" dirty="0">
                  <a:latin typeface="Avenir Next" panose="020B0503020202020204" pitchFamily="34" charset="0"/>
                  <a:cs typeface="Arial" panose="020B0604020202020204" pitchFamily="34" charset="0"/>
                </a:rPr>
                <a:t> </a:t>
              </a:r>
              <a:endParaRPr lang="lv-LV" sz="1300" dirty="0">
                <a:latin typeface="Avenir Next" panose="020B0503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4B88C71E-3EA6-A301-A745-4C620428AFB5}"/>
                </a:ext>
              </a:extLst>
            </p:cNvPr>
            <p:cNvCxnSpPr>
              <a:cxnSpLocks/>
            </p:cNvCxnSpPr>
            <p:nvPr/>
          </p:nvCxnSpPr>
          <p:spPr>
            <a:xfrm>
              <a:off x="3710953" y="2784458"/>
              <a:ext cx="0" cy="2717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DF112B7-ED40-9504-14B8-820AE249728E}"/>
                </a:ext>
              </a:extLst>
            </p:cNvPr>
            <p:cNvSpPr txBox="1"/>
            <p:nvPr/>
          </p:nvSpPr>
          <p:spPr>
            <a:xfrm>
              <a:off x="3909720" y="3688538"/>
              <a:ext cx="2362986" cy="541495"/>
            </a:xfrm>
            <a:prstGeom prst="rect">
              <a:avLst/>
            </a:prstGeom>
            <a:noFill/>
          </p:spPr>
          <p:txBody>
            <a:bodyPr wrap="square">
              <a:spAutoFit/>
            </a:bodyPr>
            <a:lstStyle/>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Vidējā izglītība 67,2%</a:t>
              </a:r>
            </a:p>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Augstākā izglītība 28,6%</a:t>
              </a:r>
            </a:p>
          </p:txBody>
        </p:sp>
        <p:sp>
          <p:nvSpPr>
            <p:cNvPr id="27" name="TextBox 26">
              <a:extLst>
                <a:ext uri="{FF2B5EF4-FFF2-40B4-BE49-F238E27FC236}">
                  <a16:creationId xmlns:a16="http://schemas.microsoft.com/office/drawing/2014/main" id="{42ECA786-6933-2B7A-1A87-BC7A36780E8F}"/>
                </a:ext>
              </a:extLst>
            </p:cNvPr>
            <p:cNvSpPr txBox="1"/>
            <p:nvPr/>
          </p:nvSpPr>
          <p:spPr>
            <a:xfrm>
              <a:off x="3893988" y="4209609"/>
              <a:ext cx="2769443" cy="541495"/>
            </a:xfrm>
            <a:prstGeom prst="rect">
              <a:avLst/>
            </a:prstGeom>
            <a:noFill/>
          </p:spPr>
          <p:txBody>
            <a:bodyPr wrap="square">
              <a:spAutoFit/>
            </a:bodyPr>
            <a:lstStyle/>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Nesaņem palīdzību 85,7% | 82,9%</a:t>
              </a:r>
            </a:p>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Saņem palīdzību 14,3% | 17,1%</a:t>
              </a:r>
            </a:p>
          </p:txBody>
        </p:sp>
        <p:grpSp>
          <p:nvGrpSpPr>
            <p:cNvPr id="38" name="Group 37">
              <a:extLst>
                <a:ext uri="{FF2B5EF4-FFF2-40B4-BE49-F238E27FC236}">
                  <a16:creationId xmlns:a16="http://schemas.microsoft.com/office/drawing/2014/main" id="{AF98107A-E5C6-780F-2133-1A1D29BF6F11}"/>
                </a:ext>
              </a:extLst>
            </p:cNvPr>
            <p:cNvGrpSpPr/>
            <p:nvPr/>
          </p:nvGrpSpPr>
          <p:grpSpPr>
            <a:xfrm>
              <a:off x="643837" y="1520243"/>
              <a:ext cx="4519456" cy="3978470"/>
              <a:chOff x="1414537" y="1524776"/>
              <a:chExt cx="4519456" cy="3978470"/>
            </a:xfrm>
          </p:grpSpPr>
          <p:grpSp>
            <p:nvGrpSpPr>
              <p:cNvPr id="72" name="Group 71">
                <a:extLst>
                  <a:ext uri="{FF2B5EF4-FFF2-40B4-BE49-F238E27FC236}">
                    <a16:creationId xmlns:a16="http://schemas.microsoft.com/office/drawing/2014/main" id="{95911D11-3A40-086F-F018-208581714DBF}"/>
                  </a:ext>
                </a:extLst>
              </p:cNvPr>
              <p:cNvGrpSpPr/>
              <p:nvPr/>
            </p:nvGrpSpPr>
            <p:grpSpPr>
              <a:xfrm>
                <a:off x="2792208" y="1524776"/>
                <a:ext cx="3141785" cy="823991"/>
                <a:chOff x="1704469" y="1685343"/>
                <a:chExt cx="3141785" cy="823991"/>
              </a:xfrm>
            </p:grpSpPr>
            <p:grpSp>
              <p:nvGrpSpPr>
                <p:cNvPr id="9" name="Group 8">
                  <a:extLst>
                    <a:ext uri="{FF2B5EF4-FFF2-40B4-BE49-F238E27FC236}">
                      <a16:creationId xmlns:a16="http://schemas.microsoft.com/office/drawing/2014/main" id="{A6AD91F4-688D-B66D-674E-3C8D19A71169}"/>
                    </a:ext>
                  </a:extLst>
                </p:cNvPr>
                <p:cNvGrpSpPr/>
                <p:nvPr/>
              </p:nvGrpSpPr>
              <p:grpSpPr>
                <a:xfrm>
                  <a:off x="1704469" y="1685343"/>
                  <a:ext cx="3141785" cy="435657"/>
                  <a:chOff x="7442440" y="1747928"/>
                  <a:chExt cx="3141785" cy="435657"/>
                </a:xfrm>
              </p:grpSpPr>
              <p:sp>
                <p:nvSpPr>
                  <p:cNvPr id="10" name="Rounded Rectangle 9">
                    <a:extLst>
                      <a:ext uri="{FF2B5EF4-FFF2-40B4-BE49-F238E27FC236}">
                        <a16:creationId xmlns:a16="http://schemas.microsoft.com/office/drawing/2014/main" id="{C7F6E1F4-6558-CE04-9513-AA1712D5ECC2}"/>
                      </a:ext>
                    </a:extLst>
                  </p:cNvPr>
                  <p:cNvSpPr/>
                  <p:nvPr/>
                </p:nvSpPr>
                <p:spPr>
                  <a:xfrm>
                    <a:off x="7442440" y="1747928"/>
                    <a:ext cx="3141785" cy="433754"/>
                  </a:xfrm>
                  <a:prstGeom prst="roundRect">
                    <a:avLst>
                      <a:gd name="adj" fmla="val 50000"/>
                    </a:avLst>
                  </a:prstGeom>
                  <a:solidFill>
                    <a:srgbClr val="EDF3ED"/>
                  </a:solidFill>
                  <a:ln>
                    <a:solidFill>
                      <a:srgbClr val="ED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TextBox 10">
                    <a:extLst>
                      <a:ext uri="{FF2B5EF4-FFF2-40B4-BE49-F238E27FC236}">
                        <a16:creationId xmlns:a16="http://schemas.microsoft.com/office/drawing/2014/main" id="{FAA9966F-6CD5-F782-563A-0AD68C80D0A8}"/>
                      </a:ext>
                    </a:extLst>
                  </p:cNvPr>
                  <p:cNvSpPr txBox="1"/>
                  <p:nvPr/>
                </p:nvSpPr>
                <p:spPr>
                  <a:xfrm>
                    <a:off x="7656386" y="1814253"/>
                    <a:ext cx="2713891" cy="369332"/>
                  </a:xfrm>
                  <a:prstGeom prst="rect">
                    <a:avLst/>
                  </a:prstGeom>
                  <a:noFill/>
                </p:spPr>
                <p:txBody>
                  <a:bodyPr wrap="square">
                    <a:spAutoFit/>
                  </a:bodyPr>
                  <a:lstStyle/>
                  <a:p>
                    <a:pPr algn="ctr"/>
                    <a:r>
                      <a:rPr lang="lv-LV" b="1" dirty="0">
                        <a:latin typeface="Avenir Next Demi Bold" panose="020B0503020202020204" pitchFamily="34" charset="0"/>
                        <a:cs typeface="Arial" panose="020B0604020202020204" pitchFamily="34" charset="0"/>
                      </a:rPr>
                      <a:t>Pētījuma dalībnieki</a:t>
                    </a:r>
                    <a:endParaRPr lang="en-LV" b="1" dirty="0">
                      <a:latin typeface="Avenir Next Demi Bold" panose="020B0503020202020204" pitchFamily="34" charset="0"/>
                      <a:cs typeface="Arial" panose="020B0604020202020204" pitchFamily="34" charset="0"/>
                    </a:endParaRPr>
                  </a:p>
                </p:txBody>
              </p:sp>
            </p:grpSp>
            <p:cxnSp>
              <p:nvCxnSpPr>
                <p:cNvPr id="30" name="Straight Arrow Connector 29">
                  <a:extLst>
                    <a:ext uri="{FF2B5EF4-FFF2-40B4-BE49-F238E27FC236}">
                      <a16:creationId xmlns:a16="http://schemas.microsoft.com/office/drawing/2014/main" id="{E2673667-6D3F-757F-74CC-89CF8F5D496E}"/>
                    </a:ext>
                  </a:extLst>
                </p:cNvPr>
                <p:cNvCxnSpPr>
                  <a:cxnSpLocks/>
                </p:cNvCxnSpPr>
                <p:nvPr/>
              </p:nvCxnSpPr>
              <p:spPr>
                <a:xfrm>
                  <a:off x="2604760" y="2119097"/>
                  <a:ext cx="0" cy="365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BFCF250-F78C-18D8-3400-B03F419279CB}"/>
                    </a:ext>
                  </a:extLst>
                </p:cNvPr>
                <p:cNvCxnSpPr>
                  <a:cxnSpLocks/>
                </p:cNvCxnSpPr>
                <p:nvPr/>
              </p:nvCxnSpPr>
              <p:spPr>
                <a:xfrm>
                  <a:off x="3843861" y="2127689"/>
                  <a:ext cx="0" cy="381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5B3E8E4C-93BF-D7F6-CA62-D20DF793972B}"/>
                  </a:ext>
                </a:extLst>
              </p:cNvPr>
              <p:cNvSpPr txBox="1"/>
              <p:nvPr/>
            </p:nvSpPr>
            <p:spPr>
              <a:xfrm>
                <a:off x="1426484" y="2334444"/>
                <a:ext cx="2799907" cy="575992"/>
              </a:xfrm>
              <a:prstGeom prst="rect">
                <a:avLst/>
              </a:prstGeom>
              <a:noFill/>
            </p:spPr>
            <p:txBody>
              <a:bodyPr wrap="square">
                <a:spAutoFit/>
              </a:bodyPr>
              <a:lstStyle/>
              <a:p>
                <a:pPr>
                  <a:lnSpc>
                    <a:spcPct val="114000"/>
                  </a:lnSpc>
                </a:pPr>
                <a:r>
                  <a:rPr lang="lv-LV" sz="1300" b="1" dirty="0">
                    <a:latin typeface="Avenir Next Demi Bold" panose="020B0503020202020204" pitchFamily="34" charset="0"/>
                    <a:ea typeface="Calibri" panose="020F0502020204030204" pitchFamily="34" charset="0"/>
                    <a:cs typeface="Arial" panose="020B0604020202020204" pitchFamily="34" charset="0"/>
                  </a:rPr>
                  <a:t>Eksperimentālā grupa (n = 61)</a:t>
                </a:r>
              </a:p>
              <a:p>
                <a:pPr>
                  <a:lnSpc>
                    <a:spcPct val="114000"/>
                  </a:lnSpc>
                </a:pPr>
                <a:endParaRPr lang="lv-LV" sz="1400" dirty="0">
                  <a:effectLst/>
                  <a:latin typeface="Avenir Next" panose="020B0503020202020204" pitchFamily="34" charset="0"/>
                  <a:ea typeface="Calibri" panose="020F050202020403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47BC446A-326A-3431-3B13-D7B443BE4070}"/>
                  </a:ext>
                </a:extLst>
              </p:cNvPr>
              <p:cNvGrpSpPr/>
              <p:nvPr/>
            </p:nvGrpSpPr>
            <p:grpSpPr>
              <a:xfrm>
                <a:off x="1414537" y="2733106"/>
                <a:ext cx="3167629" cy="2770140"/>
                <a:chOff x="1414537" y="2733106"/>
                <a:chExt cx="3167629" cy="2770140"/>
              </a:xfrm>
            </p:grpSpPr>
            <p:sp>
              <p:nvSpPr>
                <p:cNvPr id="33" name="TextBox 32">
                  <a:extLst>
                    <a:ext uri="{FF2B5EF4-FFF2-40B4-BE49-F238E27FC236}">
                      <a16:creationId xmlns:a16="http://schemas.microsoft.com/office/drawing/2014/main" id="{70747705-E974-E56B-EE35-D5B851FD5696}"/>
                    </a:ext>
                  </a:extLst>
                </p:cNvPr>
                <p:cNvSpPr txBox="1"/>
                <p:nvPr/>
              </p:nvSpPr>
              <p:spPr>
                <a:xfrm>
                  <a:off x="1836252" y="2752066"/>
                  <a:ext cx="1899122" cy="313419"/>
                </a:xfrm>
                <a:prstGeom prst="rect">
                  <a:avLst/>
                </a:prstGeom>
                <a:noFill/>
              </p:spPr>
              <p:txBody>
                <a:bodyPr wrap="square">
                  <a:spAutoFit/>
                </a:bodyPr>
                <a:lstStyle/>
                <a:p>
                  <a:pPr algn="ct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49 sievietes (80,3%)</a:t>
                  </a:r>
                </a:p>
              </p:txBody>
            </p:sp>
            <p:sp>
              <p:nvSpPr>
                <p:cNvPr id="36" name="TextBox 35">
                  <a:extLst>
                    <a:ext uri="{FF2B5EF4-FFF2-40B4-BE49-F238E27FC236}">
                      <a16:creationId xmlns:a16="http://schemas.microsoft.com/office/drawing/2014/main" id="{B32102C4-8FD6-04A5-5CB6-62527EB8BA08}"/>
                    </a:ext>
                  </a:extLst>
                </p:cNvPr>
                <p:cNvSpPr txBox="1"/>
                <p:nvPr/>
              </p:nvSpPr>
              <p:spPr>
                <a:xfrm>
                  <a:off x="1947856" y="3119902"/>
                  <a:ext cx="2362986" cy="541495"/>
                </a:xfrm>
                <a:prstGeom prst="rect">
                  <a:avLst/>
                </a:prstGeom>
                <a:noFill/>
              </p:spPr>
              <p:txBody>
                <a:bodyPr wrap="square">
                  <a:spAutoFit/>
                </a:bodyPr>
                <a:lstStyle/>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18 līdz 35 gadi</a:t>
                  </a:r>
                </a:p>
                <a:p>
                  <a:pPr>
                    <a:lnSpc>
                      <a:spcPct val="114000"/>
                    </a:lnSpc>
                  </a:pPr>
                  <a:r>
                    <a:rPr lang="lv-LV" sz="1300" dirty="0">
                      <a:latin typeface="Avenir Next" panose="020B0503020202020204" pitchFamily="34" charset="0"/>
                      <a:cs typeface="Arial" panose="020B0604020202020204" pitchFamily="34" charset="0"/>
                    </a:rPr>
                    <a:t>(M = 24,72, SD = 4,79)</a:t>
                  </a:r>
                  <a:endParaRPr lang="lv-LV" sz="1300" dirty="0">
                    <a:latin typeface="Avenir Next" panose="020B0503020202020204" pitchFamily="34" charset="0"/>
                    <a:ea typeface="Calibri" panose="020F0502020204030204" pitchFamily="34" charset="0"/>
                    <a:cs typeface="Arial" panose="020B0604020202020204" pitchFamily="34" charset="0"/>
                  </a:endParaRPr>
                </a:p>
              </p:txBody>
            </p:sp>
            <p:pic>
              <p:nvPicPr>
                <p:cNvPr id="39" name="Graphic 38" descr="Male outline">
                  <a:extLst>
                    <a:ext uri="{FF2B5EF4-FFF2-40B4-BE49-F238E27FC236}">
                      <a16:creationId xmlns:a16="http://schemas.microsoft.com/office/drawing/2014/main" id="{2FD91E95-D9C5-AA79-A2EC-B7BB15F39C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2828" y="2733106"/>
                  <a:ext cx="410484" cy="410484"/>
                </a:xfrm>
                <a:prstGeom prst="rect">
                  <a:avLst/>
                </a:prstGeom>
              </p:spPr>
            </p:pic>
            <p:pic>
              <p:nvPicPr>
                <p:cNvPr id="45" name="Graphic 44" descr="Woman with cane outline">
                  <a:extLst>
                    <a:ext uri="{FF2B5EF4-FFF2-40B4-BE49-F238E27FC236}">
                      <a16:creationId xmlns:a16="http://schemas.microsoft.com/office/drawing/2014/main" id="{0ACADCA3-4532-9130-C044-F1B9C1911B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5683" y="3193361"/>
                  <a:ext cx="420780" cy="420780"/>
                </a:xfrm>
                <a:prstGeom prst="rect">
                  <a:avLst/>
                </a:prstGeom>
              </p:spPr>
            </p:pic>
            <p:pic>
              <p:nvPicPr>
                <p:cNvPr id="59" name="Graphic 58" descr="Graduation cap outline">
                  <a:extLst>
                    <a:ext uri="{FF2B5EF4-FFF2-40B4-BE49-F238E27FC236}">
                      <a16:creationId xmlns:a16="http://schemas.microsoft.com/office/drawing/2014/main" id="{5CE3AE6F-A420-A758-3ACA-9EB1FC00AB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35683" y="3726749"/>
                  <a:ext cx="420780" cy="420780"/>
                </a:xfrm>
                <a:prstGeom prst="rect">
                  <a:avLst/>
                </a:prstGeom>
              </p:spPr>
            </p:pic>
            <p:sp>
              <p:nvSpPr>
                <p:cNvPr id="60" name="TextBox 59">
                  <a:extLst>
                    <a:ext uri="{FF2B5EF4-FFF2-40B4-BE49-F238E27FC236}">
                      <a16:creationId xmlns:a16="http://schemas.microsoft.com/office/drawing/2014/main" id="{B55C2404-DDDC-E81F-11ED-19130ED6A146}"/>
                    </a:ext>
                  </a:extLst>
                </p:cNvPr>
                <p:cNvSpPr txBox="1"/>
                <p:nvPr/>
              </p:nvSpPr>
              <p:spPr>
                <a:xfrm>
                  <a:off x="1947856" y="3666391"/>
                  <a:ext cx="2362986" cy="541495"/>
                </a:xfrm>
                <a:prstGeom prst="rect">
                  <a:avLst/>
                </a:prstGeom>
                <a:noFill/>
              </p:spPr>
              <p:txBody>
                <a:bodyPr wrap="square">
                  <a:spAutoFit/>
                </a:bodyPr>
                <a:lstStyle/>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Vidējā izglītība 59%</a:t>
                  </a:r>
                </a:p>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Augstākā izglītība 34,4%</a:t>
                  </a:r>
                </a:p>
              </p:txBody>
            </p:sp>
            <p:pic>
              <p:nvPicPr>
                <p:cNvPr id="64" name="Graphic 63" descr="Right And Left Brain outline">
                  <a:extLst>
                    <a:ext uri="{FF2B5EF4-FFF2-40B4-BE49-F238E27FC236}">
                      <a16:creationId xmlns:a16="http://schemas.microsoft.com/office/drawing/2014/main" id="{4F1D2C4F-67FD-AC17-2ED5-654B09D18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25050" y="4260137"/>
                  <a:ext cx="420780" cy="420780"/>
                </a:xfrm>
                <a:prstGeom prst="rect">
                  <a:avLst/>
                </a:prstGeom>
              </p:spPr>
            </p:pic>
            <p:pic>
              <p:nvPicPr>
                <p:cNvPr id="66" name="Graphic 65" descr="Smart Phone outline">
                  <a:extLst>
                    <a:ext uri="{FF2B5EF4-FFF2-40B4-BE49-F238E27FC236}">
                      <a16:creationId xmlns:a16="http://schemas.microsoft.com/office/drawing/2014/main" id="{BACB0ECB-3DEF-D796-7192-C0439BCD15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4537" y="4872325"/>
                  <a:ext cx="420780" cy="420780"/>
                </a:xfrm>
                <a:prstGeom prst="rect">
                  <a:avLst/>
                </a:prstGeom>
              </p:spPr>
            </p:pic>
            <p:sp>
              <p:nvSpPr>
                <p:cNvPr id="28" name="TextBox 27">
                  <a:extLst>
                    <a:ext uri="{FF2B5EF4-FFF2-40B4-BE49-F238E27FC236}">
                      <a16:creationId xmlns:a16="http://schemas.microsoft.com/office/drawing/2014/main" id="{6B29BF61-825C-5AE3-5D83-A54AFE183541}"/>
                    </a:ext>
                  </a:extLst>
                </p:cNvPr>
                <p:cNvSpPr txBox="1"/>
                <p:nvPr/>
              </p:nvSpPr>
              <p:spPr>
                <a:xfrm>
                  <a:off x="1933269" y="4199086"/>
                  <a:ext cx="2362986" cy="541495"/>
                </a:xfrm>
                <a:prstGeom prst="rect">
                  <a:avLst/>
                </a:prstGeom>
                <a:noFill/>
              </p:spPr>
              <p:txBody>
                <a:bodyPr wrap="square">
                  <a:spAutoFit/>
                </a:bodyPr>
                <a:lstStyle/>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Nesaņem palīdzību 70,5%</a:t>
                  </a:r>
                </a:p>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Saņem palīdzību 29,5% </a:t>
                  </a:r>
                </a:p>
              </p:txBody>
            </p:sp>
            <p:sp>
              <p:nvSpPr>
                <p:cNvPr id="29" name="TextBox 28">
                  <a:extLst>
                    <a:ext uri="{FF2B5EF4-FFF2-40B4-BE49-F238E27FC236}">
                      <a16:creationId xmlns:a16="http://schemas.microsoft.com/office/drawing/2014/main" id="{C654DC52-5596-6371-B241-36C0BA139E35}"/>
                    </a:ext>
                  </a:extLst>
                </p:cNvPr>
                <p:cNvSpPr txBox="1"/>
                <p:nvPr/>
              </p:nvSpPr>
              <p:spPr>
                <a:xfrm>
                  <a:off x="1932681" y="4733676"/>
                  <a:ext cx="2649485" cy="769570"/>
                </a:xfrm>
                <a:prstGeom prst="rect">
                  <a:avLst/>
                </a:prstGeom>
                <a:noFill/>
              </p:spPr>
              <p:txBody>
                <a:bodyPr wrap="square">
                  <a:spAutoFit/>
                </a:bodyPr>
                <a:lstStyle/>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Nelieto lietotnes 82% | 78,7%</a:t>
                  </a:r>
                </a:p>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Dažkārt izmēģina 6,6% | 8,2%</a:t>
                  </a:r>
                </a:p>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Lieto regulāri 11,5% | 13,1%</a:t>
                  </a:r>
                </a:p>
              </p:txBody>
            </p:sp>
          </p:grpSp>
        </p:grpSp>
        <p:sp>
          <p:nvSpPr>
            <p:cNvPr id="32" name="TextBox 31">
              <a:extLst>
                <a:ext uri="{FF2B5EF4-FFF2-40B4-BE49-F238E27FC236}">
                  <a16:creationId xmlns:a16="http://schemas.microsoft.com/office/drawing/2014/main" id="{477F17F7-30C1-3C8D-4E58-F40A514468F3}"/>
                </a:ext>
              </a:extLst>
            </p:cNvPr>
            <p:cNvSpPr txBox="1"/>
            <p:nvPr/>
          </p:nvSpPr>
          <p:spPr>
            <a:xfrm>
              <a:off x="3894591" y="4740581"/>
              <a:ext cx="3007705" cy="769570"/>
            </a:xfrm>
            <a:prstGeom prst="rect">
              <a:avLst/>
            </a:prstGeom>
            <a:noFill/>
          </p:spPr>
          <p:txBody>
            <a:bodyPr wrap="square">
              <a:spAutoFit/>
            </a:bodyPr>
            <a:lstStyle/>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Nelieto lietotnes 84,3% | 88,6%</a:t>
              </a:r>
            </a:p>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Dažkārt izmēģina 10% | 5,7%</a:t>
              </a:r>
            </a:p>
            <a:p>
              <a:pPr>
                <a:lnSpc>
                  <a:spcPct val="114000"/>
                </a:lnSpc>
              </a:pPr>
              <a:r>
                <a:rPr lang="lv-LV" sz="1300" dirty="0">
                  <a:latin typeface="Avenir Next" panose="020B0503020202020204" pitchFamily="34" charset="0"/>
                  <a:ea typeface="Calibri" panose="020F0502020204030204" pitchFamily="34" charset="0"/>
                  <a:cs typeface="Arial" panose="020B0604020202020204" pitchFamily="34" charset="0"/>
                </a:rPr>
                <a:t>Lieto regulāri 5,7%</a:t>
              </a:r>
            </a:p>
          </p:txBody>
        </p:sp>
      </p:grpSp>
      <p:grpSp>
        <p:nvGrpSpPr>
          <p:cNvPr id="3" name="Group 2">
            <a:extLst>
              <a:ext uri="{FF2B5EF4-FFF2-40B4-BE49-F238E27FC236}">
                <a16:creationId xmlns:a16="http://schemas.microsoft.com/office/drawing/2014/main" id="{60FE4FE5-09A6-2F1A-01BF-8549B9E25B5F}"/>
              </a:ext>
            </a:extLst>
          </p:cNvPr>
          <p:cNvGrpSpPr/>
          <p:nvPr/>
        </p:nvGrpSpPr>
        <p:grpSpPr>
          <a:xfrm>
            <a:off x="7013258" y="1473044"/>
            <a:ext cx="3541663" cy="433754"/>
            <a:chOff x="6392058" y="1723286"/>
            <a:chExt cx="3541663" cy="433754"/>
          </a:xfrm>
        </p:grpSpPr>
        <p:sp>
          <p:nvSpPr>
            <p:cNvPr id="4" name="Rounded Rectangle 3">
              <a:extLst>
                <a:ext uri="{FF2B5EF4-FFF2-40B4-BE49-F238E27FC236}">
                  <a16:creationId xmlns:a16="http://schemas.microsoft.com/office/drawing/2014/main" id="{4F844595-97CC-034C-5839-D3F4ABFBB1D9}"/>
                </a:ext>
              </a:extLst>
            </p:cNvPr>
            <p:cNvSpPr/>
            <p:nvPr/>
          </p:nvSpPr>
          <p:spPr>
            <a:xfrm>
              <a:off x="6619426" y="1723286"/>
              <a:ext cx="3141785" cy="433754"/>
            </a:xfrm>
            <a:prstGeom prst="roundRect">
              <a:avLst>
                <a:gd name="adj" fmla="val 50000"/>
              </a:avLst>
            </a:prstGeom>
            <a:solidFill>
              <a:srgbClr val="B7CDB7"/>
            </a:solidFill>
            <a:ln>
              <a:solidFill>
                <a:srgbClr val="B7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5" name="TextBox 4">
              <a:extLst>
                <a:ext uri="{FF2B5EF4-FFF2-40B4-BE49-F238E27FC236}">
                  <a16:creationId xmlns:a16="http://schemas.microsoft.com/office/drawing/2014/main" id="{65284E6E-2EE5-3494-770D-04B23CBDF44B}"/>
                </a:ext>
              </a:extLst>
            </p:cNvPr>
            <p:cNvSpPr txBox="1"/>
            <p:nvPr/>
          </p:nvSpPr>
          <p:spPr>
            <a:xfrm>
              <a:off x="6392058" y="1778633"/>
              <a:ext cx="3541663" cy="369332"/>
            </a:xfrm>
            <a:prstGeom prst="rect">
              <a:avLst/>
            </a:prstGeom>
            <a:noFill/>
          </p:spPr>
          <p:txBody>
            <a:bodyPr wrap="square">
              <a:spAutoFit/>
            </a:bodyPr>
            <a:lstStyle/>
            <a:p>
              <a:pPr algn="ctr"/>
              <a:r>
                <a:rPr lang="lv-LV" b="1" dirty="0">
                  <a:latin typeface="Avenir Next Demi Bold" panose="020B0503020202020204" pitchFamily="34" charset="0"/>
                  <a:cs typeface="Arial" panose="020B0604020202020204" pitchFamily="34" charset="0"/>
                </a:rPr>
                <a:t>Instrumentārijs</a:t>
              </a:r>
              <a:endParaRPr lang="en-LV" b="1" dirty="0">
                <a:latin typeface="Avenir Next Demi Bold" panose="020B0503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3F9ED25F-1EBE-2EA0-D301-36A83F2F1E6D}"/>
              </a:ext>
            </a:extLst>
          </p:cNvPr>
          <p:cNvGrpSpPr/>
          <p:nvPr/>
        </p:nvGrpSpPr>
        <p:grpSpPr>
          <a:xfrm>
            <a:off x="6939867" y="2392519"/>
            <a:ext cx="5280464" cy="2466060"/>
            <a:chOff x="5413552" y="2543535"/>
            <a:chExt cx="5280464" cy="2466060"/>
          </a:xfrm>
        </p:grpSpPr>
        <p:sp>
          <p:nvSpPr>
            <p:cNvPr id="8" name="TextBox 7">
              <a:extLst>
                <a:ext uri="{FF2B5EF4-FFF2-40B4-BE49-F238E27FC236}">
                  <a16:creationId xmlns:a16="http://schemas.microsoft.com/office/drawing/2014/main" id="{F83BB226-31C3-B7A9-910D-101649274454}"/>
                </a:ext>
              </a:extLst>
            </p:cNvPr>
            <p:cNvSpPr txBox="1"/>
            <p:nvPr/>
          </p:nvSpPr>
          <p:spPr>
            <a:xfrm>
              <a:off x="5866895" y="2543535"/>
              <a:ext cx="4827121" cy="2466060"/>
            </a:xfrm>
            <a:prstGeom prst="rect">
              <a:avLst/>
            </a:prstGeom>
            <a:noFill/>
          </p:spPr>
          <p:txBody>
            <a:bodyPr wrap="square">
              <a:spAutoFit/>
            </a:bodyPr>
            <a:lstStyle/>
            <a:p>
              <a:pPr>
                <a:lnSpc>
                  <a:spcPct val="150000"/>
                </a:lnSpc>
              </a:pPr>
              <a:r>
                <a:rPr lang="lv-LV" sz="1400" dirty="0">
                  <a:latin typeface="Avenir Next" panose="020B0503020202020204" pitchFamily="34" charset="0"/>
                  <a:cs typeface="Arial" panose="020B0604020202020204" pitchFamily="34" charset="0"/>
                </a:rPr>
                <a:t>EMORI prototips;</a:t>
              </a:r>
            </a:p>
            <a:p>
              <a:pPr>
                <a:lnSpc>
                  <a:spcPct val="150000"/>
                </a:lnSpc>
              </a:pPr>
              <a:r>
                <a:rPr lang="lv-LV" sz="1400" dirty="0">
                  <a:latin typeface="Avenir Next" panose="020B0503020202020204" pitchFamily="34" charset="0"/>
                  <a:cs typeface="Arial" panose="020B0604020202020204" pitchFamily="34" charset="0"/>
                </a:rPr>
                <a:t>Sociāldemogrāfisko datu aptauja;</a:t>
              </a:r>
            </a:p>
            <a:p>
              <a:pPr>
                <a:lnSpc>
                  <a:spcPct val="150000"/>
                </a:lnSpc>
              </a:pPr>
              <a:r>
                <a:rPr lang="lv-LV" sz="1400" dirty="0">
                  <a:latin typeface="Avenir Next" panose="020B0503020202020204" pitchFamily="34" charset="0"/>
                  <a:cs typeface="Arial" panose="020B0604020202020204" pitchFamily="34" charset="0"/>
                </a:rPr>
                <a:t>Emociju regulācijas prasmju aptauja; </a:t>
              </a:r>
            </a:p>
            <a:p>
              <a:pPr marL="285750" indent="-285750">
                <a:lnSpc>
                  <a:spcPct val="150000"/>
                </a:lnSpc>
                <a:spcBef>
                  <a:spcPts val="3600"/>
                </a:spcBef>
                <a:buFont typeface="Arial" panose="020B0604020202020204" pitchFamily="34" charset="0"/>
                <a:buChar char="•"/>
              </a:pPr>
              <a:r>
                <a:rPr lang="en-LV" sz="1400" dirty="0">
                  <a:latin typeface="Avenir Next" panose="020B0503020202020204" pitchFamily="34" charset="0"/>
                  <a:cs typeface="Arial" panose="020B0604020202020204" pitchFamily="34" charset="0"/>
                </a:rPr>
                <a:t>B daļa – 27 apgalvojumi, 9 apakšskalas;</a:t>
              </a:r>
            </a:p>
            <a:p>
              <a:pPr marL="285750" indent="-285750">
                <a:lnSpc>
                  <a:spcPct val="150000"/>
                </a:lnSpc>
                <a:buFont typeface="Arial" panose="020B0604020202020204" pitchFamily="34" charset="0"/>
                <a:buChar char="•"/>
              </a:pPr>
              <a:r>
                <a:rPr lang="en-LV" sz="1400" dirty="0">
                  <a:latin typeface="Avenir Next" panose="020B0503020202020204" pitchFamily="34" charset="0"/>
                  <a:cs typeface="Arial" panose="020B0604020202020204" pitchFamily="34" charset="0"/>
                </a:rPr>
                <a:t>Likerta skala no 0 (nekad) līdz 4 (gandrīz vienmēr);</a:t>
              </a:r>
            </a:p>
            <a:p>
              <a:pPr marL="285750" indent="-285750">
                <a:lnSpc>
                  <a:spcPct val="150000"/>
                </a:lnSpc>
                <a:buFont typeface="Arial" panose="020B0604020202020204" pitchFamily="34" charset="0"/>
                <a:buChar char="•"/>
              </a:pPr>
              <a:r>
                <a:rPr lang="en-GB" sz="1400" dirty="0">
                  <a:latin typeface="Avenir Next" panose="020B0503020202020204" pitchFamily="34" charset="0"/>
                  <a:cs typeface="Arial" panose="020B0604020202020204" pitchFamily="34" charset="0"/>
                </a:rPr>
                <a:t>Kronbaha alfa: </a:t>
              </a:r>
              <a:r>
                <a:rPr lang="en-GB" sz="1400" dirty="0">
                  <a:latin typeface="Avenir Next" panose="020B0503020202020204" pitchFamily="34" charset="0"/>
                  <a:ea typeface="Calibri" panose="020F0502020204030204" pitchFamily="34" charset="0"/>
                  <a:cs typeface="Arial" panose="020B0604020202020204" pitchFamily="34" charset="0"/>
                </a:rPr>
                <a:t>α</a:t>
              </a:r>
              <a:r>
                <a:rPr lang="el-GR" sz="1400" dirty="0">
                  <a:latin typeface="Avenir Next" panose="020B0503020202020204" pitchFamily="34" charset="0"/>
                  <a:cs typeface="Arial" panose="020B0604020202020204" pitchFamily="34" charset="0"/>
                </a:rPr>
                <a:t> = 0,</a:t>
              </a:r>
              <a:r>
                <a:rPr lang="lv-LV" sz="1400" dirty="0">
                  <a:latin typeface="Avenir Next" panose="020B0503020202020204" pitchFamily="34" charset="0"/>
                  <a:cs typeface="Arial" panose="020B0604020202020204" pitchFamily="34" charset="0"/>
                </a:rPr>
                <a:t>57 – 0,92.</a:t>
              </a:r>
              <a:r>
                <a:rPr lang="el-GR" sz="1400" dirty="0">
                  <a:latin typeface="Avenir Next" panose="020B0503020202020204" pitchFamily="34" charset="0"/>
                  <a:cs typeface="Arial" panose="020B0604020202020204" pitchFamily="34" charset="0"/>
                </a:rPr>
                <a:t> </a:t>
              </a:r>
              <a:endParaRPr lang="en-LV" sz="1400" dirty="0">
                <a:latin typeface="Avenir Next" panose="020B0503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74403D4-24D3-25E3-E347-C4E29C0F64FA}"/>
                </a:ext>
              </a:extLst>
            </p:cNvPr>
            <p:cNvSpPr txBox="1"/>
            <p:nvPr/>
          </p:nvSpPr>
          <p:spPr>
            <a:xfrm>
              <a:off x="5413552" y="3622909"/>
              <a:ext cx="4059786" cy="400110"/>
            </a:xfrm>
            <a:prstGeom prst="rect">
              <a:avLst/>
            </a:prstGeom>
            <a:noFill/>
          </p:spPr>
          <p:txBody>
            <a:bodyPr wrap="square">
              <a:spAutoFit/>
            </a:bodyPr>
            <a:lstStyle/>
            <a:p>
              <a:r>
                <a:rPr lang="lv-LV" sz="1000" dirty="0">
                  <a:solidFill>
                    <a:srgbClr val="58595B"/>
                  </a:solidFill>
                  <a:effectLst/>
                  <a:latin typeface="Arial" panose="020B0604020202020204" pitchFamily="34" charset="0"/>
                  <a:ea typeface="Calibri" panose="020F0502020204030204" pitchFamily="34" charset="0"/>
                  <a:cs typeface="Arial" panose="020B0604020202020204" pitchFamily="34" charset="0"/>
                </a:rPr>
                <a:t>(</a:t>
              </a:r>
              <a:r>
                <a:rPr lang="lv-LV" sz="1000" i="1" dirty="0" err="1">
                  <a:solidFill>
                    <a:srgbClr val="58595B"/>
                  </a:solidFill>
                  <a:effectLst/>
                  <a:latin typeface="Arial" panose="020B0604020202020204" pitchFamily="34" charset="0"/>
                  <a:ea typeface="Calibri" panose="020F0502020204030204" pitchFamily="34" charset="0"/>
                  <a:cs typeface="Arial" panose="020B0604020202020204" pitchFamily="34" charset="0"/>
                </a:rPr>
                <a:t>Emotion</a:t>
              </a:r>
              <a:r>
                <a:rPr lang="lv-LV" sz="1000" i="1" dirty="0">
                  <a:solidFill>
                    <a:srgbClr val="58595B"/>
                  </a:solidFill>
                  <a:effectLst/>
                  <a:latin typeface="Arial" panose="020B0604020202020204" pitchFamily="34" charset="0"/>
                  <a:ea typeface="Calibri" panose="020F0502020204030204" pitchFamily="34" charset="0"/>
                  <a:cs typeface="Arial" panose="020B0604020202020204" pitchFamily="34" charset="0"/>
                </a:rPr>
                <a:t> </a:t>
              </a:r>
              <a:r>
                <a:rPr lang="lv-LV" sz="1000" i="1" dirty="0" err="1">
                  <a:solidFill>
                    <a:srgbClr val="58595B"/>
                  </a:solidFill>
                  <a:effectLst/>
                  <a:latin typeface="Arial" panose="020B0604020202020204" pitchFamily="34" charset="0"/>
                  <a:ea typeface="Calibri" panose="020F0502020204030204" pitchFamily="34" charset="0"/>
                  <a:cs typeface="Arial" panose="020B0604020202020204" pitchFamily="34" charset="0"/>
                </a:rPr>
                <a:t>Regulation</a:t>
              </a:r>
              <a:r>
                <a:rPr lang="lv-LV" sz="1000" i="1" dirty="0">
                  <a:solidFill>
                    <a:srgbClr val="58595B"/>
                  </a:solidFill>
                  <a:effectLst/>
                  <a:latin typeface="Arial" panose="020B0604020202020204" pitchFamily="34" charset="0"/>
                  <a:ea typeface="Calibri" panose="020F0502020204030204" pitchFamily="34" charset="0"/>
                  <a:cs typeface="Arial" panose="020B0604020202020204" pitchFamily="34" charset="0"/>
                </a:rPr>
                <a:t> </a:t>
              </a:r>
              <a:r>
                <a:rPr lang="lv-LV" sz="1000" i="1" dirty="0" err="1">
                  <a:solidFill>
                    <a:srgbClr val="58595B"/>
                  </a:solidFill>
                  <a:effectLst/>
                  <a:latin typeface="Arial" panose="020B0604020202020204" pitchFamily="34" charset="0"/>
                  <a:ea typeface="Calibri" panose="020F0502020204030204" pitchFamily="34" charset="0"/>
                  <a:cs typeface="Arial" panose="020B0604020202020204" pitchFamily="34" charset="0"/>
                </a:rPr>
                <a:t>Skills</a:t>
              </a:r>
              <a:r>
                <a:rPr lang="lv-LV" sz="1000" i="1" dirty="0">
                  <a:solidFill>
                    <a:srgbClr val="58595B"/>
                  </a:solidFill>
                  <a:effectLst/>
                  <a:latin typeface="Arial" panose="020B0604020202020204" pitchFamily="34" charset="0"/>
                  <a:ea typeface="Calibri" panose="020F0502020204030204" pitchFamily="34" charset="0"/>
                  <a:cs typeface="Arial" panose="020B0604020202020204" pitchFamily="34" charset="0"/>
                </a:rPr>
                <a:t> </a:t>
              </a:r>
              <a:r>
                <a:rPr lang="lv-LV" sz="1000" i="1" dirty="0" err="1">
                  <a:solidFill>
                    <a:srgbClr val="58595B"/>
                  </a:solidFill>
                  <a:effectLst/>
                  <a:latin typeface="Arial" panose="020B0604020202020204" pitchFamily="34" charset="0"/>
                  <a:ea typeface="Calibri" panose="020F0502020204030204" pitchFamily="34" charset="0"/>
                  <a:cs typeface="Arial" panose="020B0604020202020204" pitchFamily="34" charset="0"/>
                </a:rPr>
                <a:t>Questionnaire</a:t>
              </a:r>
              <a:r>
                <a:rPr lang="lv-LV" sz="1000" dirty="0">
                  <a:solidFill>
                    <a:srgbClr val="58595B"/>
                  </a:solidFill>
                  <a:effectLst/>
                  <a:latin typeface="Arial" panose="020B0604020202020204" pitchFamily="34" charset="0"/>
                  <a:ea typeface="Calibri" panose="020F0502020204030204" pitchFamily="34" charset="0"/>
                  <a:cs typeface="Arial" panose="020B0604020202020204" pitchFamily="34" charset="0"/>
                </a:rPr>
                <a:t>, ERSQ-27; </a:t>
              </a:r>
              <a:r>
                <a:rPr lang="lv-LV" sz="1000" i="1" dirty="0" err="1">
                  <a:solidFill>
                    <a:srgbClr val="58595B"/>
                  </a:solidFill>
                  <a:effectLst/>
                  <a:latin typeface="Arial" panose="020B0604020202020204" pitchFamily="34" charset="0"/>
                  <a:ea typeface="Calibri" panose="020F0502020204030204" pitchFamily="34" charset="0"/>
                  <a:cs typeface="Arial" panose="020B0604020202020204" pitchFamily="34" charset="0"/>
                </a:rPr>
                <a:t>Berking</a:t>
              </a:r>
              <a:r>
                <a:rPr lang="lv-LV" sz="1000" i="1" dirty="0">
                  <a:solidFill>
                    <a:srgbClr val="58595B"/>
                  </a:solidFill>
                  <a:effectLst/>
                  <a:latin typeface="Arial" panose="020B0604020202020204" pitchFamily="34" charset="0"/>
                  <a:ea typeface="Calibri" panose="020F0502020204030204" pitchFamily="34" charset="0"/>
                  <a:cs typeface="Arial" panose="020B0604020202020204" pitchFamily="34" charset="0"/>
                </a:rPr>
                <a:t> &amp; </a:t>
              </a:r>
              <a:r>
                <a:rPr lang="lv-LV" sz="1000" i="1" dirty="0" err="1">
                  <a:solidFill>
                    <a:srgbClr val="58595B"/>
                  </a:solidFill>
                  <a:effectLst/>
                  <a:latin typeface="Arial" panose="020B0604020202020204" pitchFamily="34" charset="0"/>
                  <a:ea typeface="Calibri" panose="020F0502020204030204" pitchFamily="34" charset="0"/>
                  <a:cs typeface="Arial" panose="020B0604020202020204" pitchFamily="34" charset="0"/>
                </a:rPr>
                <a:t>Znoj</a:t>
              </a:r>
              <a:r>
                <a:rPr lang="lv-LV" sz="1000" dirty="0">
                  <a:solidFill>
                    <a:srgbClr val="58595B"/>
                  </a:solidFill>
                  <a:effectLst/>
                  <a:latin typeface="Arial" panose="020B0604020202020204" pitchFamily="34" charset="0"/>
                  <a:ea typeface="Calibri" panose="020F0502020204030204" pitchFamily="34" charset="0"/>
                  <a:cs typeface="Arial" panose="020B0604020202020204" pitchFamily="34" charset="0"/>
                </a:rPr>
                <a:t>, 2008; adaptāciju latviešu valodā veica Paiča un Mārtinsone, 2021)</a:t>
              </a:r>
              <a:endParaRPr lang="en-LV" sz="1000" dirty="0">
                <a:solidFill>
                  <a:srgbClr val="58595B"/>
                </a:solidFill>
                <a:latin typeface="Arial" panose="020B0604020202020204" pitchFamily="34" charset="0"/>
                <a:ea typeface="Calibri" panose="020F050202020403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B2AA755-4563-FC0D-9812-0391072B7CB0}"/>
                </a:ext>
              </a:extLst>
            </p:cNvPr>
            <p:cNvPicPr>
              <a:picLocks noChangeAspect="1"/>
            </p:cNvPicPr>
            <p:nvPr/>
          </p:nvPicPr>
          <p:blipFill>
            <a:blip r:embed="rId13"/>
            <a:stretch>
              <a:fillRect/>
            </a:stretch>
          </p:blipFill>
          <p:spPr>
            <a:xfrm>
              <a:off x="5486943" y="2601394"/>
              <a:ext cx="266700" cy="266700"/>
            </a:xfrm>
            <a:prstGeom prst="rect">
              <a:avLst/>
            </a:prstGeom>
          </p:spPr>
        </p:pic>
        <p:pic>
          <p:nvPicPr>
            <p:cNvPr id="15" name="Picture 14">
              <a:extLst>
                <a:ext uri="{FF2B5EF4-FFF2-40B4-BE49-F238E27FC236}">
                  <a16:creationId xmlns:a16="http://schemas.microsoft.com/office/drawing/2014/main" id="{95D1034F-2C42-C451-4CF9-75C19898D595}"/>
                </a:ext>
              </a:extLst>
            </p:cNvPr>
            <p:cNvPicPr>
              <a:picLocks noChangeAspect="1"/>
            </p:cNvPicPr>
            <p:nvPr/>
          </p:nvPicPr>
          <p:blipFill>
            <a:blip r:embed="rId13"/>
            <a:stretch>
              <a:fillRect/>
            </a:stretch>
          </p:blipFill>
          <p:spPr>
            <a:xfrm>
              <a:off x="5482113" y="2949417"/>
              <a:ext cx="266700" cy="266700"/>
            </a:xfrm>
            <a:prstGeom prst="rect">
              <a:avLst/>
            </a:prstGeom>
          </p:spPr>
        </p:pic>
        <p:pic>
          <p:nvPicPr>
            <p:cNvPr id="16" name="Picture 15">
              <a:extLst>
                <a:ext uri="{FF2B5EF4-FFF2-40B4-BE49-F238E27FC236}">
                  <a16:creationId xmlns:a16="http://schemas.microsoft.com/office/drawing/2014/main" id="{5748C9B3-159A-1E5D-D205-05BFF0775C35}"/>
                </a:ext>
              </a:extLst>
            </p:cNvPr>
            <p:cNvPicPr>
              <a:picLocks noChangeAspect="1"/>
            </p:cNvPicPr>
            <p:nvPr/>
          </p:nvPicPr>
          <p:blipFill>
            <a:blip r:embed="rId13"/>
            <a:stretch>
              <a:fillRect/>
            </a:stretch>
          </p:blipFill>
          <p:spPr>
            <a:xfrm>
              <a:off x="5478960" y="3291765"/>
              <a:ext cx="266700" cy="266700"/>
            </a:xfrm>
            <a:prstGeom prst="rect">
              <a:avLst/>
            </a:prstGeom>
          </p:spPr>
        </p:pic>
      </p:grpSp>
    </p:spTree>
    <p:extLst>
      <p:ext uri="{BB962C8B-B14F-4D97-AF65-F5344CB8AC3E}">
        <p14:creationId xmlns:p14="http://schemas.microsoft.com/office/powerpoint/2010/main" val="38432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EVADS">
  <a:themeElements>
    <a:clrScheme name="Custom 1">
      <a:dk1>
        <a:sysClr val="windowText" lastClr="000000"/>
      </a:dk1>
      <a:lt1>
        <a:sysClr val="window" lastClr="FFFFFF"/>
      </a:lt1>
      <a:dk2>
        <a:srgbClr val="C00000"/>
      </a:dk2>
      <a:lt2>
        <a:srgbClr val="F2F2F2"/>
      </a:lt2>
      <a:accent1>
        <a:srgbClr val="C00000"/>
      </a:accent1>
      <a:accent2>
        <a:srgbClr val="F58220"/>
      </a:accent2>
      <a:accent3>
        <a:srgbClr val="7F7F7F"/>
      </a:accent3>
      <a:accent4>
        <a:srgbClr val="A5A5A5"/>
      </a:accent4>
      <a:accent5>
        <a:srgbClr val="BFBFBF"/>
      </a:accent5>
      <a:accent6>
        <a:srgbClr val="D8D8D8"/>
      </a:accent6>
      <a:hlink>
        <a:srgbClr val="000000"/>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6C0694C-5D5B-4D07-967B-FF6564FE7CF1}" vid="{407114E1-E502-4C27-8327-982DB9A71DF4}"/>
    </a:ext>
  </a:extLst>
</a:theme>
</file>

<file path=ppt/theme/theme2.xml><?xml version="1.0" encoding="utf-8"?>
<a:theme xmlns:a="http://schemas.openxmlformats.org/drawingml/2006/main" name="SATU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6C0694C-5D5B-4D07-967B-FF6564FE7CF1}" vid="{A75DAA02-38DC-49C7-A071-488D712E1C4E}"/>
    </a:ext>
  </a:extLst>
</a:theme>
</file>

<file path=ppt/theme/theme3.xml><?xml version="1.0" encoding="utf-8"?>
<a:theme xmlns:a="http://schemas.openxmlformats.org/drawingml/2006/main" name="NOBEIGUM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6C0694C-5D5B-4D07-967B-FF6564FE7CF1}" vid="{B7F6B5AD-434E-45D9-94D6-7ACECC8F52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1BCA2FFECB18E6448B789CD9930E2AFC" ma:contentTypeVersion="15" ma:contentTypeDescription="Izveidot jaunu dokumentu." ma:contentTypeScope="" ma:versionID="272abcdc5718c727e499b6bfa514b3e6">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4378346c854a4d943c1588f164098d8d"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ttēlu atzīme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ee3ec1-71e2-4c81-aee9-9f72e5770204" xsi:nil="true"/>
    <lcf76f155ced4ddcb4097134ff3c332f xmlns="e3cbc38f-3bd0-4c8a-9fca-8dc1c7c662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45CB19-F747-4503-AC73-CAB70F92C179}"/>
</file>

<file path=customXml/itemProps2.xml><?xml version="1.0" encoding="utf-8"?>
<ds:datastoreItem xmlns:ds="http://schemas.openxmlformats.org/officeDocument/2006/customXml" ds:itemID="{1A767D8C-C368-4E61-9DC6-E58DA0B32567}"/>
</file>

<file path=customXml/itemProps3.xml><?xml version="1.0" encoding="utf-8"?>
<ds:datastoreItem xmlns:ds="http://schemas.openxmlformats.org/officeDocument/2006/customXml" ds:itemID="{E1627504-D914-4539-B60A-DFF84201FED7}"/>
</file>

<file path=docProps/app.xml><?xml version="1.0" encoding="utf-8"?>
<Properties xmlns="http://schemas.openxmlformats.org/officeDocument/2006/extended-properties" xmlns:vt="http://schemas.openxmlformats.org/officeDocument/2006/docPropsVTypes">
  <Template>IEVADS</Template>
  <TotalTime>1239</TotalTime>
  <Words>2276</Words>
  <Application>Microsoft Macintosh PowerPoint</Application>
  <PresentationFormat>Widescreen</PresentationFormat>
  <Paragraphs>154</Paragraphs>
  <Slides>15</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Avenir Next</vt:lpstr>
      <vt:lpstr>Avenir Next Demi Bold</vt:lpstr>
      <vt:lpstr>Calibri</vt:lpstr>
      <vt:lpstr>System Font Regular</vt:lpstr>
      <vt:lpstr>Times New Roman</vt:lpstr>
      <vt:lpstr>TimesNewRomanPS</vt:lpstr>
      <vt:lpstr>TimesNewRomanPSMT</vt:lpstr>
      <vt:lpstr>IEVADS</vt:lpstr>
      <vt:lpstr>SATURS</vt:lpstr>
      <vt:lpstr>NOBEIGUMS</vt:lpstr>
      <vt:lpstr>Mobilās lietotnes EMORI garastāvokļa novērošanas rīka ietekme uz emociju regulācijas prasmju pašnovērtējumu jaunu pieaugušo vidū</vt:lpstr>
      <vt:lpstr>PowerPoint Presentation</vt:lpstr>
      <vt:lpstr>AKTUALITĀTE UN PROBLĒMA</vt:lpstr>
      <vt:lpstr>MOBILĀ LIETOTNE EMORI </vt:lpstr>
      <vt:lpstr>GALVENIE JĒDZIENI</vt:lpstr>
      <vt:lpstr>TEORĒTISKAIS PAMATOJUMS</vt:lpstr>
      <vt:lpstr>PĒTĪJUMA MĒRĶIS:</vt:lpstr>
      <vt:lpstr>PowerPoint Presentation</vt:lpstr>
      <vt:lpstr>METODE</vt:lpstr>
      <vt:lpstr>METODE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Mobilās lietotnes EMORI garastāvokļa novērošanas rīka ietekme uz emociju regulācijas prasmju pašnovērtējumu jaunu pieaugušo vidū</dc:title>
  <dc:creator>Jete Anna Balama</dc:creator>
  <cp:lastModifiedBy>Jete Anna Balama</cp:lastModifiedBy>
  <cp:revision>19</cp:revision>
  <dcterms:created xsi:type="dcterms:W3CDTF">2023-03-17T09:09:10Z</dcterms:created>
  <dcterms:modified xsi:type="dcterms:W3CDTF">2023-04-12T08:13:35Z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0x0101001BCA2FFECB18E6448B789CD9930E2AFC</vt:lpwstr>
  </property>
</Properties>
</file>