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0" r:id="rId5"/>
    <p:sldMasterId id="2147483657" r:id="rId6"/>
  </p:sldMasterIdLst>
  <p:notesMasterIdLst>
    <p:notesMasterId r:id="rId35"/>
  </p:notesMasterIdLst>
  <p:sldIdLst>
    <p:sldId id="264" r:id="rId7"/>
    <p:sldId id="265" r:id="rId8"/>
    <p:sldId id="266" r:id="rId9"/>
    <p:sldId id="267" r:id="rId10"/>
    <p:sldId id="268" r:id="rId11"/>
    <p:sldId id="269" r:id="rId12"/>
    <p:sldId id="271" r:id="rId13"/>
    <p:sldId id="272" r:id="rId14"/>
    <p:sldId id="274" r:id="rId15"/>
    <p:sldId id="275" r:id="rId16"/>
    <p:sldId id="276" r:id="rId17"/>
    <p:sldId id="277" r:id="rId18"/>
    <p:sldId id="278" r:id="rId19"/>
    <p:sldId id="279" r:id="rId20"/>
    <p:sldId id="280" r:id="rId21"/>
    <p:sldId id="281" r:id="rId22"/>
    <p:sldId id="298" r:id="rId23"/>
    <p:sldId id="282" r:id="rId24"/>
    <p:sldId id="283" r:id="rId25"/>
    <p:sldId id="284" r:id="rId26"/>
    <p:sldId id="285" r:id="rId27"/>
    <p:sldId id="286" r:id="rId28"/>
    <p:sldId id="287" r:id="rId29"/>
    <p:sldId id="288" r:id="rId30"/>
    <p:sldId id="289" r:id="rId31"/>
    <p:sldId id="290" r:id="rId32"/>
    <p:sldId id="291" r:id="rId33"/>
    <p:sldId id="27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p15:clr>
            <a:srgbClr val="A4A3A4"/>
          </p15:clr>
        </p15:guide>
        <p15:guide id="2" pos="37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1C"/>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CF5345-488B-BAA8-15BE-AD9E4218E198}" v="4" dt="2023-05-08T09:27:17.546"/>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19" autoAdjust="0"/>
    <p:restoredTop sz="94660"/>
  </p:normalViewPr>
  <p:slideViewPr>
    <p:cSldViewPr snapToGrid="0" showGuides="1">
      <p:cViewPr varScale="1">
        <p:scale>
          <a:sx n="90" d="100"/>
          <a:sy n="90" d="100"/>
        </p:scale>
        <p:origin x="614" y="76"/>
      </p:cViewPr>
      <p:guideLst>
        <p:guide orient="horz" pos="2162"/>
        <p:guide pos="37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ima Dance" userId="S::laidan@rsu.lv::4f2cef7a-328e-40aa-8d4d-2abf5273e347" providerId="AD" clId="Web-{5ECF5345-488B-BAA8-15BE-AD9E4218E198}"/>
    <pc:docChg chg="modSld">
      <pc:chgData name="Laima Dance" userId="S::laidan@rsu.lv::4f2cef7a-328e-40aa-8d4d-2abf5273e347" providerId="AD" clId="Web-{5ECF5345-488B-BAA8-15BE-AD9E4218E198}" dt="2023-05-08T09:27:17.531" v="3" actId="20577"/>
      <pc:docMkLst>
        <pc:docMk/>
      </pc:docMkLst>
      <pc:sldChg chg="modSp">
        <pc:chgData name="Laima Dance" userId="S::laidan@rsu.lv::4f2cef7a-328e-40aa-8d4d-2abf5273e347" providerId="AD" clId="Web-{5ECF5345-488B-BAA8-15BE-AD9E4218E198}" dt="2023-05-08T09:27:17.531" v="3" actId="20577"/>
        <pc:sldMkLst>
          <pc:docMk/>
          <pc:sldMk cId="0" sldId="264"/>
        </pc:sldMkLst>
        <pc:spChg chg="mod">
          <ac:chgData name="Laima Dance" userId="S::laidan@rsu.lv::4f2cef7a-328e-40aa-8d4d-2abf5273e347" providerId="AD" clId="Web-{5ECF5345-488B-BAA8-15BE-AD9E4218E198}" dt="2023-05-08T09:27:17.531" v="3" actId="20577"/>
          <ac:spMkLst>
            <pc:docMk/>
            <pc:sldMk cId="0" sldId="2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784" y="1411288"/>
            <a:ext cx="9997016" cy="455612"/>
          </a:xfrm>
        </p:spPr>
        <p:txBody>
          <a:bodyPr anchor="t" anchorCtr="0">
            <a:normAutofit/>
          </a:bodyPr>
          <a:lstStyle>
            <a:lvl1pPr algn="l">
              <a:defRPr sz="280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F082B36-C296-4D5B-99C2-CD1097B99F1C}" type="datetimeFigureOut">
              <a:rPr lang="lv-LV" smtClean="0"/>
              <a:t>08.05.2023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7C63D82-7728-4029-8B0A-0AF4D13E9620}" type="slidenum">
              <a:rPr lang="lv-LV" smtClean="0"/>
              <a:t>‹#›</a:t>
            </a:fld>
            <a:endParaRPr lang="lv-LV"/>
          </a:p>
        </p:txBody>
      </p:sp>
      <p:sp>
        <p:nvSpPr>
          <p:cNvPr id="7" name="Text Placeholder 2"/>
          <p:cNvSpPr>
            <a:spLocks noGrp="1"/>
          </p:cNvSpPr>
          <p:nvPr>
            <p:ph type="body" idx="1" hasCustomPrompt="1"/>
          </p:nvPr>
        </p:nvSpPr>
        <p:spPr>
          <a:xfrm>
            <a:off x="1102785" y="5373688"/>
            <a:ext cx="4754033" cy="803274"/>
          </a:xfrm>
          <a:prstGeom prst="rect">
            <a:avLst/>
          </a:prstGeom>
        </p:spPr>
        <p:txBody>
          <a:bodyPr vert="horz" lIns="0" tIns="0" rIns="0" bIns="0" rtlCol="0">
            <a:normAutofit/>
          </a:bodyPr>
          <a:lstStyle>
            <a:lvl1pPr>
              <a:defRPr/>
            </a:lvl1pPr>
          </a:lstStyle>
          <a:p>
            <a:pPr lvl="0"/>
            <a:r>
              <a:rPr lang="lv-LV" dirty="0"/>
              <a:t>Autors</a:t>
            </a:r>
          </a:p>
          <a:p>
            <a:pPr lvl="0"/>
            <a:r>
              <a:rPr lang="lv-LV" dirty="0"/>
              <a:t>Datums</a:t>
            </a:r>
          </a:p>
          <a:p>
            <a:pPr lvl="0"/>
            <a:r>
              <a:rPr lang="lv-LV" dirty="0"/>
              <a:t>Vieta</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6217" y="728664"/>
            <a:ext cx="10079567" cy="936625"/>
          </a:xfrm>
        </p:spPr>
        <p:txBody>
          <a:bodyPr anchor="t" anchorCtr="0">
            <a:normAutofit/>
          </a:bodyPr>
          <a:lstStyle>
            <a:lvl1pPr algn="l">
              <a:defRPr sz="2800"/>
            </a:lvl1pPr>
          </a:lstStyle>
          <a:p>
            <a:r>
              <a:rPr lang="en-US" dirty="0"/>
              <a:t>Click to edit Master title style</a:t>
            </a:r>
            <a:endParaRPr lang="lv-LV" dirty="0"/>
          </a:p>
        </p:txBody>
      </p:sp>
      <p:sp>
        <p:nvSpPr>
          <p:cNvPr id="3" name="Subtitle 2"/>
          <p:cNvSpPr>
            <a:spLocks noGrp="1"/>
          </p:cNvSpPr>
          <p:nvPr>
            <p:ph type="subTitle" idx="1" hasCustomPrompt="1"/>
          </p:nvPr>
        </p:nvSpPr>
        <p:spPr>
          <a:xfrm>
            <a:off x="1056216" y="1665288"/>
            <a:ext cx="9144000" cy="1655762"/>
          </a:xfrm>
        </p:spPr>
        <p:txBody>
          <a:bodyPr>
            <a:normAutofit/>
          </a:bodyPr>
          <a:lstStyle>
            <a:lvl1pPr marL="0" indent="0" algn="l">
              <a:buNone/>
              <a:defRPr sz="1600" b="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Pamatteksts</a:t>
            </a:r>
          </a:p>
        </p:txBody>
      </p:sp>
      <p:sp>
        <p:nvSpPr>
          <p:cNvPr id="4" name="Date Placeholder 3"/>
          <p:cNvSpPr>
            <a:spLocks noGrp="1"/>
          </p:cNvSpPr>
          <p:nvPr>
            <p:ph type="dt" sz="half" idx="10"/>
          </p:nvPr>
        </p:nvSpPr>
        <p:spPr/>
        <p:txBody>
          <a:bodyPr/>
          <a:lstStyle/>
          <a:p>
            <a:fld id="{96FE9CD5-6B41-4DD5-AB12-F8EA993B035F}" type="datetimeFigureOut">
              <a:rPr lang="lv-LV" smtClean="0"/>
              <a:t>08.05.2023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F02EE6E-907A-4357-B7F8-828D07D0179D}"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Date Placeholder 2"/>
          <p:cNvSpPr>
            <a:spLocks noGrp="1"/>
          </p:cNvSpPr>
          <p:nvPr>
            <p:ph type="dt" sz="half" idx="10"/>
          </p:nvPr>
        </p:nvSpPr>
        <p:spPr/>
        <p:txBody>
          <a:bodyPr/>
          <a:lstStyle/>
          <a:p>
            <a:fld id="{96FE9CD5-6B41-4DD5-AB12-F8EA993B035F}" type="datetimeFigureOut">
              <a:rPr lang="lv-LV" smtClean="0"/>
              <a:t>08.05.2023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F02EE6E-907A-4357-B7F8-828D07D0179D}" type="slidenum">
              <a:rPr lang="lv-LV" smtClean="0"/>
              <a:t>‹#›</a:t>
            </a:fld>
            <a:endParaRPr lang="lv-LV"/>
          </a:p>
        </p:txBody>
      </p:sp>
      <p:sp>
        <p:nvSpPr>
          <p:cNvPr id="7" name="Text Placeholder 6"/>
          <p:cNvSpPr>
            <a:spLocks noGrp="1"/>
          </p:cNvSpPr>
          <p:nvPr>
            <p:ph type="body" sz="quarter" idx="13"/>
          </p:nvPr>
        </p:nvSpPr>
        <p:spPr>
          <a:xfrm>
            <a:off x="1037168" y="1665289"/>
            <a:ext cx="10098617" cy="1411287"/>
          </a:xfrm>
        </p:spPr>
        <p:txBody>
          <a:bodyPr/>
          <a:lstStyle>
            <a:lvl1pPr>
              <a:defRPr>
                <a:latin typeface="Arial" panose="020B0604020202020204" pitchFamily="34" charset="0"/>
                <a:cs typeface="Arial" panose="020B0604020202020204" pitchFamily="34" charset="0"/>
              </a:defRPr>
            </a:lvl1pPr>
            <a:lvl2pPr marL="0" marR="0" indent="0" algn="l" defTabSz="914400" rtl="0" eaLnBrk="1" fontAlgn="auto" latinLnBrk="0" hangingPunct="1">
              <a:lnSpc>
                <a:spcPct val="90000"/>
              </a:lnSpc>
              <a:spcBef>
                <a:spcPts val="500"/>
              </a:spcBef>
              <a:spcAft>
                <a:spcPts val="0"/>
              </a:spcAft>
              <a:buClr>
                <a:srgbClr val="8E001C"/>
              </a:buClr>
              <a:buSzPct val="80000"/>
              <a:buFontTx/>
              <a:buNone/>
              <a:defRPr/>
            </a:lvl2pPr>
          </a:lstStyle>
          <a:p>
            <a:pPr lvl="0"/>
            <a:r>
              <a:rPr lang="en-US" dirty="0"/>
              <a:t>Edit Master text styles</a:t>
            </a:r>
          </a:p>
          <a:p>
            <a:pPr marL="0" marR="0" lvl="1" indent="0" algn="l" defTabSz="914400" rtl="0" eaLnBrk="1" fontAlgn="auto" latinLnBrk="0" hangingPunct="1">
              <a:lnSpc>
                <a:spcPct val="90000"/>
              </a:lnSpc>
              <a:spcBef>
                <a:spcPts val="500"/>
              </a:spcBef>
              <a:spcAft>
                <a:spcPts val="0"/>
              </a:spcAft>
              <a:buClr>
                <a:srgbClr val="8E001C"/>
              </a:buClr>
              <a:buSzPct val="80000"/>
              <a:buFontTx/>
              <a:buNone/>
              <a:defRPr/>
            </a:pPr>
            <a:r>
              <a:rPr lang="lv-LV" dirty="0"/>
              <a:t>Pamatteksts </a:t>
            </a:r>
            <a:r>
              <a:rPr lang="lv-LV" dirty="0" err="1"/>
              <a:t>Pamatteksts</a:t>
            </a:r>
            <a:r>
              <a:rPr lang="lv-LV" dirty="0"/>
              <a:t> </a:t>
            </a:r>
            <a:r>
              <a:rPr lang="lv-LV" dirty="0" err="1"/>
              <a:t>Pamatteksts</a:t>
            </a:r>
            <a:endParaRPr lang="en-US" dirty="0"/>
          </a:p>
          <a:p>
            <a:pPr marL="0" marR="0" lvl="1" indent="0" algn="l" defTabSz="914400" rtl="0" eaLnBrk="1" fontAlgn="auto" latinLnBrk="0" hangingPunct="1">
              <a:lnSpc>
                <a:spcPct val="90000"/>
              </a:lnSpc>
              <a:spcBef>
                <a:spcPts val="500"/>
              </a:spcBef>
              <a:spcAft>
                <a:spcPts val="0"/>
              </a:spcAft>
              <a:buClr>
                <a:srgbClr val="8E001C"/>
              </a:buClr>
              <a:buSzPct val="80000"/>
              <a:buFontTx/>
              <a:buNone/>
              <a:defRPr/>
            </a:pPr>
            <a:r>
              <a:rPr lang="lv-LV" dirty="0"/>
              <a:t>Pamatteksts </a:t>
            </a:r>
            <a:r>
              <a:rPr lang="lv-LV" dirty="0" err="1"/>
              <a:t>Pamatteksts</a:t>
            </a:r>
            <a:endParaRPr lang="en-US" dirty="0"/>
          </a:p>
          <a:p>
            <a:pPr marL="0" marR="0" lvl="1" indent="0" algn="l" defTabSz="914400" rtl="0" eaLnBrk="1" fontAlgn="auto" latinLnBrk="0" hangingPunct="1">
              <a:lnSpc>
                <a:spcPct val="90000"/>
              </a:lnSpc>
              <a:spcBef>
                <a:spcPts val="500"/>
              </a:spcBef>
              <a:spcAft>
                <a:spcPts val="0"/>
              </a:spcAft>
              <a:buClr>
                <a:srgbClr val="8E001C"/>
              </a:buClr>
              <a:buSzPct val="80000"/>
              <a:buFontTx/>
              <a:buNone/>
              <a:defRPr/>
            </a:pPr>
            <a:r>
              <a:rPr lang="lv-LV" dirty="0"/>
              <a:t>Pamatteksts</a:t>
            </a:r>
            <a:endParaRPr lang="en-US" dirty="0"/>
          </a:p>
          <a:p>
            <a:pPr lvl="1"/>
            <a:endParaRPr lang="en-US" dirty="0"/>
          </a:p>
        </p:txBody>
      </p:sp>
      <p:sp>
        <p:nvSpPr>
          <p:cNvPr id="9" name="Text Placeholder 8"/>
          <p:cNvSpPr>
            <a:spLocks noGrp="1"/>
          </p:cNvSpPr>
          <p:nvPr>
            <p:ph type="body" sz="quarter" idx="14"/>
          </p:nvPr>
        </p:nvSpPr>
        <p:spPr>
          <a:xfrm>
            <a:off x="1037168" y="3429000"/>
            <a:ext cx="10098617" cy="2160588"/>
          </a:xfrm>
        </p:spPr>
        <p:txBody>
          <a:bodyPr/>
          <a:lstStyle>
            <a:lvl1pPr>
              <a:defRPr sz="1800">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Content Placeholder 2"/>
          <p:cNvSpPr>
            <a:spLocks noGrp="1"/>
          </p:cNvSpPr>
          <p:nvPr>
            <p:ph idx="1"/>
          </p:nvPr>
        </p:nvSpPr>
        <p:spPr>
          <a:xfrm>
            <a:off x="1049867" y="1673275"/>
            <a:ext cx="10515600"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p:txBody>
          <a:bodyPr/>
          <a:lstStyle/>
          <a:p>
            <a:fld id="{96FE9CD5-6B41-4DD5-AB12-F8EA993B035F}" type="datetimeFigureOut">
              <a:rPr lang="lv-LV" smtClean="0"/>
              <a:t>08.05.2023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F02EE6E-907A-4357-B7F8-828D07D0179D}"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Content Placeholder 2"/>
          <p:cNvSpPr>
            <a:spLocks noGrp="1"/>
          </p:cNvSpPr>
          <p:nvPr>
            <p:ph sz="half" idx="1"/>
          </p:nvPr>
        </p:nvSpPr>
        <p:spPr>
          <a:xfrm>
            <a:off x="1054101" y="1673225"/>
            <a:ext cx="4790017"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p:cNvSpPr>
            <a:spLocks noGrp="1"/>
          </p:cNvSpPr>
          <p:nvPr>
            <p:ph sz="half" idx="2"/>
          </p:nvPr>
        </p:nvSpPr>
        <p:spPr>
          <a:xfrm>
            <a:off x="6337301" y="1673225"/>
            <a:ext cx="4798484"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Date Placeholder 4"/>
          <p:cNvSpPr>
            <a:spLocks noGrp="1"/>
          </p:cNvSpPr>
          <p:nvPr>
            <p:ph type="dt" sz="half" idx="10"/>
          </p:nvPr>
        </p:nvSpPr>
        <p:spPr/>
        <p:txBody>
          <a:bodyPr/>
          <a:lstStyle/>
          <a:p>
            <a:fld id="{96FE9CD5-6B41-4DD5-AB12-F8EA993B035F}" type="datetimeFigureOut">
              <a:rPr lang="lv-LV" smtClean="0"/>
              <a:t>08.05.2023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6216" y="728663"/>
            <a:ext cx="10079568" cy="936625"/>
          </a:xfrm>
        </p:spPr>
        <p:txBody>
          <a:bodyPr anchor="t" anchorCtr="0">
            <a:normAutofit/>
          </a:bodyPr>
          <a:lstStyle>
            <a:lvl1pPr>
              <a:defRPr sz="2600"/>
            </a:lvl1pPr>
          </a:lstStyle>
          <a:p>
            <a:r>
              <a:rPr lang="en-US" dirty="0"/>
              <a:t>Click to edit Master title style</a:t>
            </a:r>
            <a:endParaRPr lang="lv-LV" dirty="0"/>
          </a:p>
        </p:txBody>
      </p:sp>
      <p:sp>
        <p:nvSpPr>
          <p:cNvPr id="3" name="Picture Placeholder 2"/>
          <p:cNvSpPr>
            <a:spLocks noGrp="1"/>
          </p:cNvSpPr>
          <p:nvPr>
            <p:ph type="pic" idx="1"/>
          </p:nvPr>
        </p:nvSpPr>
        <p:spPr>
          <a:xfrm>
            <a:off x="6307667" y="1665288"/>
            <a:ext cx="4828117" cy="3924301"/>
          </a:xfrm>
        </p:spPr>
        <p:txBody>
          <a:bodyPr>
            <a:normAutofit/>
          </a:bodyPr>
          <a:lstStyle>
            <a:lvl1pPr marL="0" indent="0">
              <a:buNone/>
              <a:defRPr sz="16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1056217" y="1665287"/>
            <a:ext cx="4800600" cy="687388"/>
          </a:xfrm>
        </p:spPr>
        <p:txBody>
          <a:bodyPr>
            <a:normAutofit/>
          </a:bodyPr>
          <a:lstStyle>
            <a:lvl1pPr marL="0" indent="0">
              <a:buNone/>
              <a:defRPr sz="21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96FE9CD5-6B41-4DD5-AB12-F8EA993B035F}" type="datetimeFigureOut">
              <a:rPr lang="lv-LV" smtClean="0"/>
              <a:t>08.05.2023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
        <p:nvSpPr>
          <p:cNvPr id="9" name="Text Placeholder 8"/>
          <p:cNvSpPr>
            <a:spLocks noGrp="1"/>
          </p:cNvSpPr>
          <p:nvPr>
            <p:ph type="body" sz="quarter" idx="13"/>
          </p:nvPr>
        </p:nvSpPr>
        <p:spPr>
          <a:xfrm>
            <a:off x="1056217" y="2352676"/>
            <a:ext cx="4800600" cy="3236913"/>
          </a:xfrm>
        </p:spPr>
        <p:txBody>
          <a:bodyPr/>
          <a:lstStyle>
            <a:lvl1pPr>
              <a:defRPr sz="1800" b="1">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6216" y="728663"/>
            <a:ext cx="10079568" cy="936625"/>
          </a:xfrm>
        </p:spPr>
        <p:txBody>
          <a:bodyPr anchor="t" anchorCtr="0">
            <a:normAutofit/>
          </a:bodyPr>
          <a:lstStyle>
            <a:lvl1pPr>
              <a:defRPr sz="2600"/>
            </a:lvl1pPr>
          </a:lstStyle>
          <a:p>
            <a:r>
              <a:rPr lang="en-US" dirty="0"/>
              <a:t>Click to edit Master title style</a:t>
            </a:r>
            <a:endParaRPr lang="lv-LV" dirty="0"/>
          </a:p>
        </p:txBody>
      </p:sp>
      <p:sp>
        <p:nvSpPr>
          <p:cNvPr id="3" name="Picture Placeholder 2"/>
          <p:cNvSpPr>
            <a:spLocks noGrp="1"/>
          </p:cNvSpPr>
          <p:nvPr>
            <p:ph type="pic" idx="1"/>
          </p:nvPr>
        </p:nvSpPr>
        <p:spPr>
          <a:xfrm>
            <a:off x="1068915" y="1684338"/>
            <a:ext cx="6030385" cy="2954338"/>
          </a:xfrm>
        </p:spPr>
        <p:txBody>
          <a:bodyPr>
            <a:normAutofit/>
          </a:bodyPr>
          <a:lstStyle>
            <a:lvl1pPr marL="0" indent="0">
              <a:buNone/>
              <a:defRPr sz="16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5" name="Date Placeholder 4"/>
          <p:cNvSpPr>
            <a:spLocks noGrp="1"/>
          </p:cNvSpPr>
          <p:nvPr>
            <p:ph type="dt" sz="half" idx="10"/>
          </p:nvPr>
        </p:nvSpPr>
        <p:spPr/>
        <p:txBody>
          <a:bodyPr/>
          <a:lstStyle/>
          <a:p>
            <a:fld id="{96FE9CD5-6B41-4DD5-AB12-F8EA993B035F}" type="datetimeFigureOut">
              <a:rPr lang="lv-LV" smtClean="0"/>
              <a:t>08.05.2023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
        <p:nvSpPr>
          <p:cNvPr id="9" name="Text Placeholder 8"/>
          <p:cNvSpPr>
            <a:spLocks noGrp="1"/>
          </p:cNvSpPr>
          <p:nvPr>
            <p:ph type="body" sz="quarter" idx="13" hasCustomPrompt="1"/>
          </p:nvPr>
        </p:nvSpPr>
        <p:spPr>
          <a:xfrm>
            <a:off x="1056217" y="4867276"/>
            <a:ext cx="10079567" cy="760413"/>
          </a:xfrm>
        </p:spPr>
        <p:txBody>
          <a:bodyPr/>
          <a:lstStyle>
            <a:lvl1pPr>
              <a:defRPr sz="1600" b="0">
                <a:latin typeface="Arial" panose="020B0604020202020204" pitchFamily="34" charset="0"/>
                <a:cs typeface="Arial" panose="020B0604020202020204" pitchFamily="34" charset="0"/>
              </a:defRPr>
            </a:lvl1pPr>
          </a:lstStyle>
          <a:p>
            <a:pPr lvl="0"/>
            <a:r>
              <a:rPr lang="lv-LV" dirty="0"/>
              <a:t>Pamatteksts</a:t>
            </a:r>
            <a:endParaRPr lang="en-US" dirty="0"/>
          </a:p>
          <a:p>
            <a:pPr lvl="1"/>
            <a:r>
              <a:rPr lang="en-US" dirty="0"/>
              <a:t>Second level</a:t>
            </a:r>
          </a:p>
          <a:p>
            <a:pPr lvl="2"/>
            <a:r>
              <a:rPr lang="en-US" dirty="0"/>
              <a:t>Third level</a:t>
            </a:r>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225DE2F4-2C2C-4DDB-9DF2-07332ED43F52}" type="datetimeFigureOut">
              <a:rPr lang="lv-LV" smtClean="0"/>
              <a:t>08.05.2023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1C248DE-A354-4887-9522-15971F092B4D}" type="slidenum">
              <a:rPr lang="lv-LV" smtClean="0"/>
              <a:t>‹#›</a:t>
            </a:fld>
            <a:endParaRPr lang="lv-LV"/>
          </a:p>
        </p:txBody>
      </p:sp>
      <p:sp>
        <p:nvSpPr>
          <p:cNvPr id="6" name="Text Placeholder 2"/>
          <p:cNvSpPr>
            <a:spLocks noGrp="1"/>
          </p:cNvSpPr>
          <p:nvPr>
            <p:ph idx="1" hasCustomPrompt="1"/>
          </p:nvPr>
        </p:nvSpPr>
        <p:spPr>
          <a:xfrm>
            <a:off x="1056216" y="5934075"/>
            <a:ext cx="4176184" cy="242888"/>
          </a:xfrm>
          <a:prstGeom prst="rect">
            <a:avLst/>
          </a:prstGeom>
        </p:spPr>
        <p:txBody>
          <a:bodyPr vert="horz" lIns="0" tIns="0" rIns="0" bIns="0" rtlCol="0">
            <a:normAutofit/>
          </a:bodyPr>
          <a:lstStyle>
            <a:lvl1pPr>
              <a:defRPr/>
            </a:lvl1pPr>
          </a:lstStyle>
          <a:p>
            <a:pPr lvl="0"/>
            <a:r>
              <a:rPr lang="lv-LV" dirty="0"/>
              <a:t>www.rsu.lv</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microsoft.com/office/2007/relationships/hdphoto" Target="../media/hdphoto1.wdp"/><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E001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7511" y="1401764"/>
            <a:ext cx="10022289" cy="5032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4" name="Date Placeholder 3"/>
          <p:cNvSpPr>
            <a:spLocks noGrp="1"/>
          </p:cNvSpPr>
          <p:nvPr>
            <p:ph type="dt" sz="half" idx="2"/>
          </p:nvPr>
        </p:nvSpPr>
        <p:spPr>
          <a:xfrm>
            <a:off x="980245"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82B36-C296-4D5B-99C2-CD1097B99F1C}" type="datetimeFigureOut">
              <a:rPr lang="lv-LV" smtClean="0"/>
              <a:t>08.05.2023</a:t>
            </a:fld>
            <a:endParaRPr lang="lv-LV"/>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63D82-7728-4029-8B0A-0AF4D13E9620}" type="slidenum">
              <a:rPr lang="lv-LV" smtClean="0"/>
              <a:t>‹#›</a:t>
            </a:fld>
            <a:endParaRPr lang="lv-LV"/>
          </a:p>
        </p:txBody>
      </p:sp>
      <p:sp>
        <p:nvSpPr>
          <p:cNvPr id="3" name="Text Placeholder 2"/>
          <p:cNvSpPr>
            <a:spLocks noGrp="1"/>
          </p:cNvSpPr>
          <p:nvPr>
            <p:ph type="body" idx="1"/>
          </p:nvPr>
        </p:nvSpPr>
        <p:spPr>
          <a:xfrm>
            <a:off x="1131302" y="5373690"/>
            <a:ext cx="4754033" cy="1328737"/>
          </a:xfrm>
          <a:prstGeom prst="rect">
            <a:avLst/>
          </a:prstGeom>
        </p:spPr>
        <p:txBody>
          <a:bodyPr vert="horz" lIns="0" tIns="0" rIns="0" bIns="0" rtlCol="0">
            <a:normAutofit/>
          </a:bodyPr>
          <a:lstStyle/>
          <a:p>
            <a:pPr lvl="0"/>
            <a:r>
              <a:rPr lang="en-US" dirty="0"/>
              <a:t>Edit Master text styles</a:t>
            </a:r>
            <a:endParaRPr lang="lv-LV" dirty="0"/>
          </a:p>
          <a:p>
            <a:pPr lvl="0"/>
            <a:r>
              <a:rPr lang="lv-LV" dirty="0" err="1"/>
              <a:t>Adsjfhjskdfhkljfd</a:t>
            </a:r>
            <a:endParaRPr lang="lv-LV" dirty="0"/>
          </a:p>
          <a:p>
            <a:pPr lvl="0"/>
            <a:r>
              <a:rPr lang="lv-LV" dirty="0" err="1"/>
              <a:t>Dasfldfkssl</a:t>
            </a:r>
            <a:r>
              <a:rPr lang="lv-LV" dirty="0"/>
              <a:t>;</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313" y="720502"/>
            <a:ext cx="1762678" cy="324000"/>
          </a:xfrm>
          <a:prstGeom prst="rect">
            <a:avLst/>
          </a:prstGeom>
        </p:spPr>
      </p:pic>
      <p:pic>
        <p:nvPicPr>
          <p:cNvPr id="12" name="Picture 11"/>
          <p:cNvPicPr>
            <a:picLocks noChangeAspect="1"/>
          </p:cNvPicPr>
          <p:nvPr userDrawn="1"/>
        </p:nvPicPr>
        <p:blipFill rotWithShape="1">
          <a:blip r:embed="rId4" cstate="print">
            <a:extLst>
              <a:ext uri="{28A0092B-C50C-407E-A947-70E740481C1C}">
                <a14:useLocalDpi xmlns:a14="http://schemas.microsoft.com/office/drawing/2010/main" val="0"/>
              </a:ext>
            </a:extLst>
          </a:blip>
          <a:srcRect r="2891"/>
          <a:stretch>
            <a:fillRect/>
          </a:stretch>
        </p:blipFill>
        <p:spPr>
          <a:xfrm>
            <a:off x="9659084" y="16193"/>
            <a:ext cx="2532916" cy="63016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7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167" y="690564"/>
            <a:ext cx="10515600" cy="1036714"/>
          </a:xfrm>
          <a:prstGeom prst="rect">
            <a:avLst/>
          </a:prstGeom>
        </p:spPr>
        <p:txBody>
          <a:bodyPr vert="horz" lIns="0" tIns="0" rIns="0" bIns="0" rtlCol="0" anchor="t" anchorCtr="0">
            <a:normAutofit/>
          </a:bodyPr>
          <a:lstStyle/>
          <a:p>
            <a:r>
              <a:rPr lang="en-US" dirty="0"/>
              <a:t>Click to edit Master title style</a:t>
            </a:r>
            <a:endParaRPr lang="lv-LV" dirty="0"/>
          </a:p>
        </p:txBody>
      </p:sp>
      <p:sp>
        <p:nvSpPr>
          <p:cNvPr id="3" name="Text Placeholder 2"/>
          <p:cNvSpPr>
            <a:spLocks noGrp="1"/>
          </p:cNvSpPr>
          <p:nvPr>
            <p:ph type="body" idx="1"/>
          </p:nvPr>
        </p:nvSpPr>
        <p:spPr>
          <a:xfrm>
            <a:off x="1037167" y="1665289"/>
            <a:ext cx="10515600" cy="435932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E9CD5-6B41-4DD5-AB12-F8EA993B035F}" type="datetimeFigureOut">
              <a:rPr lang="lv-LV" smtClean="0"/>
              <a:t>08.05.2023</a:t>
            </a:fld>
            <a:endParaRPr lang="lv-LV"/>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2EE6E-907A-4357-B7F8-828D07D0179D}" type="slidenum">
              <a:rPr lang="lv-LV" smtClean="0"/>
              <a:t>‹#›</a:t>
            </a:fld>
            <a:endParaRPr lang="lv-LV"/>
          </a:p>
        </p:txBody>
      </p:sp>
      <p:sp>
        <p:nvSpPr>
          <p:cNvPr id="9" name="object 4"/>
          <p:cNvSpPr/>
          <p:nvPr userDrawn="1"/>
        </p:nvSpPr>
        <p:spPr>
          <a:xfrm>
            <a:off x="1073310" y="5994400"/>
            <a:ext cx="1528267" cy="280911"/>
          </a:xfrm>
          <a:prstGeom prst="rect">
            <a:avLst/>
          </a:prstGeom>
          <a:blipFill>
            <a:blip r:embed="rId8" cstate="print"/>
            <a:stretch>
              <a:fillRect/>
            </a:stretch>
          </a:blipFill>
        </p:spPr>
        <p:txBody>
          <a:bodyPr wrap="square" lIns="0" tIns="0" rIns="0" bIns="0" rtlCol="0"/>
          <a:lstStyle/>
          <a:p>
            <a:endParaRPr/>
          </a:p>
        </p:txBody>
      </p:sp>
      <p:pic>
        <p:nvPicPr>
          <p:cNvPr id="10" name="Picture 9"/>
          <p:cNvPicPr>
            <a:picLocks noChangeAspect="1"/>
          </p:cNvPicPr>
          <p:nvPr userDrawn="1"/>
        </p:nvPicPr>
        <p:blipFill rotWithShape="1">
          <a:blip r:embed="rId9" cstate="print">
            <a:extLst>
              <a:ext uri="{BEBA8EAE-BF5A-486C-A8C5-ECC9F3942E4B}">
                <a14:imgProps xmlns:a14="http://schemas.microsoft.com/office/drawing/2010/main">
                  <a14:imgLayer r:embed="rId10">
                    <a14:imgEffect>
                      <a14:brightnessContrast bright="55000" contrast="40000"/>
                    </a14:imgEffect>
                    <a14:imgEffect>
                      <a14:sharpenSoften amount="100000"/>
                    </a14:imgEffect>
                  </a14:imgLayer>
                </a14:imgProps>
              </a:ext>
              <a:ext uri="{28A0092B-C50C-407E-A947-70E740481C1C}">
                <a14:useLocalDpi xmlns:a14="http://schemas.microsoft.com/office/drawing/2010/main" val="0"/>
              </a:ext>
            </a:extLst>
          </a:blip>
          <a:srcRect l="-2548" t="792" r="2548"/>
          <a:stretch>
            <a:fillRect/>
          </a:stretch>
        </p:blipFill>
        <p:spPr>
          <a:xfrm>
            <a:off x="9659084" y="10758"/>
            <a:ext cx="2532916" cy="6071005"/>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Lst>
  <p:txStyles>
    <p:titleStyle>
      <a:lvl1pPr algn="l" defTabSz="914400" rtl="0" eaLnBrk="1" latinLnBrk="0" hangingPunct="1">
        <a:lnSpc>
          <a:spcPct val="90000"/>
        </a:lnSpc>
        <a:spcBef>
          <a:spcPct val="0"/>
        </a:spcBef>
        <a:buNone/>
        <a:defRPr sz="2800" b="1" kern="1200">
          <a:solidFill>
            <a:srgbClr val="8E001C"/>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7995"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9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599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8E001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6217" y="728664"/>
            <a:ext cx="10297583" cy="962025"/>
          </a:xfrm>
          <a:prstGeom prst="rect">
            <a:avLst/>
          </a:prstGeom>
        </p:spPr>
        <p:txBody>
          <a:bodyPr vert="horz" lIns="0" tIns="0" rIns="0" bIns="0" rtlCol="0" anchor="t" anchorCtr="0">
            <a:normAutofit/>
          </a:bodyPr>
          <a:lstStyle/>
          <a:p>
            <a:r>
              <a:rPr lang="en-US" dirty="0"/>
              <a:t>Click to edit Master title style</a:t>
            </a:r>
            <a:endParaRPr lang="lv-LV" dirty="0"/>
          </a:p>
        </p:txBody>
      </p:sp>
      <p:sp>
        <p:nvSpPr>
          <p:cNvPr id="3" name="Text Placeholder 2"/>
          <p:cNvSpPr>
            <a:spLocks noGrp="1"/>
          </p:cNvSpPr>
          <p:nvPr>
            <p:ph type="body" idx="1"/>
          </p:nvPr>
        </p:nvSpPr>
        <p:spPr>
          <a:xfrm>
            <a:off x="1056216" y="5934075"/>
            <a:ext cx="10297584" cy="242888"/>
          </a:xfrm>
          <a:prstGeom prst="rect">
            <a:avLst/>
          </a:prstGeom>
        </p:spPr>
        <p:txBody>
          <a:bodyPr vert="horz" lIns="0" tIns="0" rIns="0" bIns="0" rtlCol="0">
            <a:normAutofit/>
          </a:bodyPr>
          <a:lstStyle/>
          <a:p>
            <a:pPr lvl="0"/>
            <a:r>
              <a:rPr lang="lv-LV" dirty="0"/>
              <a:t>www.rsu.lv</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DE2F4-2C2C-4DDB-9DF2-07332ED43F52}" type="datetimeFigureOut">
              <a:rPr lang="lv-LV" smtClean="0"/>
              <a:t>08.05.2023</a:t>
            </a:fld>
            <a:endParaRPr lang="lv-LV"/>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248DE-A354-4887-9522-15971F092B4D}" type="slidenum">
              <a:rPr lang="lv-LV" smtClean="0"/>
              <a:t>‹#›</a:t>
            </a:fld>
            <a:endParaRPr lang="lv-LV"/>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r="2891"/>
          <a:stretch>
            <a:fillRect/>
          </a:stretch>
        </p:blipFill>
        <p:spPr>
          <a:xfrm>
            <a:off x="9659084" y="6568"/>
            <a:ext cx="2532916" cy="6301625"/>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2995" y="1411605"/>
            <a:ext cx="9996805" cy="1670685"/>
          </a:xfrm>
        </p:spPr>
        <p:txBody>
          <a:bodyPr>
            <a:normAutofit fontScale="90000"/>
          </a:bodyPr>
          <a:lstStyle/>
          <a:p>
            <a:pPr algn="ctr"/>
            <a:br>
              <a:rPr sz="36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libri" panose="020F0502020204030204" pitchFamily="34" charset="0"/>
                <a:cs typeface="Calibri" panose="020F0502020204030204" pitchFamily="34" charset="0"/>
                <a:sym typeface="+mn-ea"/>
              </a:rPr>
            </a:br>
            <a:br>
              <a:rPr sz="36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libri" panose="020F0502020204030204" pitchFamily="34" charset="0"/>
                <a:cs typeface="Calibri" panose="020F0502020204030204" pitchFamily="34" charset="0"/>
                <a:sym typeface="+mn-ea"/>
              </a:rPr>
            </a:br>
            <a:r>
              <a:rPr sz="3600" b="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libri" panose="020F0502020204030204" pitchFamily="34" charset="0"/>
                <a:cs typeface="Calibri" panose="020F0502020204030204" pitchFamily="34" charset="0"/>
                <a:sym typeface="+mn-ea"/>
              </a:rPr>
              <a:t>Klīnisko un veselības psihologu pieredze psiholoģiskās palīdzības sniegšanā attālināti</a:t>
            </a:r>
            <a:br>
              <a:rPr lang="lv-LV" dirty="0">
                <a:solidFill>
                  <a:schemeClr val="tx1"/>
                </a:solidFill>
                <a:latin typeface="+mj-lt"/>
                <a:cs typeface="+mj-lt"/>
                <a:sym typeface="+mn-ea"/>
              </a:rPr>
            </a:br>
            <a:endParaRPr lang="lv-LV" dirty="0"/>
          </a:p>
        </p:txBody>
      </p:sp>
      <p:sp>
        <p:nvSpPr>
          <p:cNvPr id="3" name="Text Placeholder 2"/>
          <p:cNvSpPr>
            <a:spLocks noGrp="1"/>
          </p:cNvSpPr>
          <p:nvPr>
            <p:ph type="body" idx="1"/>
          </p:nvPr>
        </p:nvSpPr>
        <p:spPr>
          <a:xfrm>
            <a:off x="1102995" y="5374005"/>
            <a:ext cx="6276975" cy="1278890"/>
          </a:xfrm>
        </p:spPr>
        <p:txBody>
          <a:bodyPr vert="horz" lIns="0" tIns="0" rIns="0" bIns="0" rtlCol="0" anchor="t">
            <a:normAutofit/>
          </a:bodyPr>
          <a:lstStyle/>
          <a:p>
            <a:r>
              <a:rPr lang="lv-LV" dirty="0">
                <a:latin typeface="Calibri"/>
                <a:cs typeface="Calibri"/>
                <a:sym typeface="+mn-ea"/>
              </a:rPr>
              <a:t>Mg. psych. Inguna Rubene</a:t>
            </a:r>
            <a:endParaRPr lang="lv-LV" dirty="0">
              <a:latin typeface="Calibri" panose="020F0502020204030204" pitchFamily="34" charset="0"/>
              <a:cs typeface="Calibri" panose="020F0502020204030204" pitchFamily="34" charset="0"/>
            </a:endParaRPr>
          </a:p>
          <a:p>
            <a:pPr>
              <a:lnSpc>
                <a:spcPct val="90000"/>
              </a:lnSpc>
            </a:pPr>
            <a:r>
              <a:rPr lang="lv-LV" dirty="0">
                <a:latin typeface="Calibri"/>
                <a:cs typeface="Calibri"/>
                <a:sym typeface="+mn-ea"/>
              </a:rPr>
              <a:t>Mg. psych. Zane Gulbe lektore RSU Veselības psiholoģijas un pedagoģijas katedra</a:t>
            </a:r>
            <a:endParaRPr lang="lv-LV" dirty="0">
              <a:latin typeface="Calibri"/>
              <a:cs typeface="Calibri"/>
            </a:endParaRPr>
          </a:p>
          <a:p>
            <a:pPr>
              <a:lnSpc>
                <a:spcPct val="90000"/>
              </a:lnSpc>
            </a:pPr>
            <a:r>
              <a:rPr lang="lv-LV" dirty="0">
                <a:latin typeface="Calibri" panose="020F0502020204030204" pitchFamily="34" charset="0"/>
                <a:cs typeface="Calibri" panose="020F0502020204030204" pitchFamily="34" charset="0"/>
                <a:sym typeface="+mn-ea"/>
              </a:rPr>
              <a:t>                                                                                 Rīga, 2023 </a:t>
            </a:r>
            <a:endParaRPr lang="lv-LV" dirty="0">
              <a:latin typeface="Calibri" panose="020F0502020204030204" pitchFamily="34" charset="0"/>
              <a:cs typeface="Calibri" panose="020F0502020204030204" pitchFamily="34" charset="0"/>
            </a:endParaRPr>
          </a:p>
          <a:p>
            <a:endParaRPr lang="lv-LV" dirty="0">
              <a:latin typeface="Calibri" panose="020F0502020204030204" pitchFamily="34" charset="0"/>
              <a:cs typeface="Calibri" panose="020F0502020204030204" pitchFamily="34" charset="0"/>
            </a:endParaRPr>
          </a:p>
        </p:txBody>
      </p:sp>
      <p:pic>
        <p:nvPicPr>
          <p:cNvPr id="4" name="Picture 3" descr="Image"/>
          <p:cNvPicPr>
            <a:picLocks noChangeAspect="1"/>
          </p:cNvPicPr>
          <p:nvPr/>
        </p:nvPicPr>
        <p:blipFill>
          <a:blip r:embed="rId2"/>
          <a:stretch>
            <a:fillRect/>
          </a:stretch>
        </p:blipFill>
        <p:spPr>
          <a:xfrm>
            <a:off x="3213735" y="276225"/>
            <a:ext cx="3207385" cy="1028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solidFill>
                  <a:schemeClr val="accent2">
                    <a:lumMod val="50000"/>
                  </a:schemeClr>
                </a:solidFill>
                <a:effectLst>
                  <a:outerShdw blurRad="38100" dist="25400" dir="5400000" algn="ctr" rotWithShape="0">
                    <a:srgbClr val="6E747A">
                      <a:alpha val="43000"/>
                    </a:srgbClr>
                  </a:outerShdw>
                </a:effectLst>
                <a:latin typeface="+mj-lt"/>
                <a:cs typeface="+mj-lt"/>
                <a:sym typeface="+mn-ea"/>
              </a:rPr>
              <a:t>Pētījuma metode</a:t>
            </a:r>
            <a:r>
              <a:rPr lang="lv-LV" altLang="en-US">
                <a:solidFill>
                  <a:schemeClr val="accent1">
                    <a:lumMod val="50000"/>
                  </a:schemeClr>
                </a:solidFill>
                <a:effectLst>
                  <a:outerShdw blurRad="38100" dist="25400" dir="5400000" algn="ctr" rotWithShape="0">
                    <a:srgbClr val="6E747A">
                      <a:alpha val="43000"/>
                    </a:srgbClr>
                  </a:outerShdw>
                </a:effectLst>
                <a:latin typeface="+mj-lt"/>
                <a:cs typeface="+mj-lt"/>
                <a:sym typeface="+mn-ea"/>
              </a:rPr>
              <a:t> </a:t>
            </a:r>
            <a:endParaRPr lang="lv-LV" altLang="en-US"/>
          </a:p>
        </p:txBody>
      </p:sp>
      <p:sp>
        <p:nvSpPr>
          <p:cNvPr id="3" name="Content Placeholder 2"/>
          <p:cNvSpPr>
            <a:spLocks noGrp="1"/>
          </p:cNvSpPr>
          <p:nvPr>
            <p:ph sz="half" idx="1"/>
          </p:nvPr>
        </p:nvSpPr>
        <p:spPr>
          <a:xfrm>
            <a:off x="833755" y="5212715"/>
            <a:ext cx="10302240" cy="812165"/>
          </a:xfrm>
        </p:spPr>
        <p:txBody>
          <a:bodyPr/>
          <a:lstStyle/>
          <a:p>
            <a:r>
              <a:rPr lang="lv-LV" altLang="en-US" sz="2000" b="0">
                <a:latin typeface="+mj-lt"/>
                <a:cs typeface="+mj-lt"/>
                <a:sym typeface="+mn-ea"/>
              </a:rPr>
              <a:t>Psiholoģiskā fenomenoloģija tiek pielietota, lai izprastu dalībnieku subjektīvās, piedzīvotās pieredzes  </a:t>
            </a:r>
            <a:r>
              <a:rPr lang="lv-LV" altLang="en-US" sz="2000" b="0" i="1">
                <a:solidFill>
                  <a:schemeClr val="tx1"/>
                </a:solidFill>
                <a:latin typeface="+mj-lt"/>
                <a:cs typeface="+mj-lt"/>
                <a:sym typeface="+mn-ea"/>
              </a:rPr>
              <a:t>(Huserls et al., 2008; Moustaka, </a:t>
            </a:r>
            <a:r>
              <a:rPr lang="lv-LV" altLang="en-US" sz="2000" b="0">
                <a:solidFill>
                  <a:schemeClr val="tx1"/>
                </a:solidFill>
                <a:latin typeface="+mj-lt"/>
                <a:cs typeface="+mj-lt"/>
                <a:sym typeface="+mn-ea"/>
              </a:rPr>
              <a:t>1994; Mārtinsone un Pipere, 2021)</a:t>
            </a:r>
            <a:endParaRPr lang="en-US" b="0">
              <a:latin typeface="+mj-lt"/>
              <a:cs typeface="+mj-lt"/>
            </a:endParaRPr>
          </a:p>
          <a:p>
            <a:endParaRPr lang="en-US"/>
          </a:p>
        </p:txBody>
      </p:sp>
      <p:sp>
        <p:nvSpPr>
          <p:cNvPr id="5" name="Rounded Rectangle 4"/>
          <p:cNvSpPr/>
          <p:nvPr/>
        </p:nvSpPr>
        <p:spPr>
          <a:xfrm>
            <a:off x="949325" y="1951990"/>
            <a:ext cx="3990340" cy="916940"/>
          </a:xfrm>
          <a:prstGeom prst="roundRect">
            <a:avLst/>
          </a:prstGeom>
          <a:solidFill>
            <a:schemeClr val="tx2">
              <a:lumMod val="20000"/>
              <a:lumOff val="80000"/>
            </a:schemeClr>
          </a:solid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altLang="en-US" sz="2400">
                <a:solidFill>
                  <a:schemeClr val="tx1"/>
                </a:solidFill>
                <a:latin typeface="+mj-lt"/>
                <a:cs typeface="+mj-lt"/>
                <a:sym typeface="+mn-ea"/>
              </a:rPr>
              <a:t>Kvalitatīvais pētījuma dizains</a:t>
            </a:r>
            <a:endParaRPr lang="lv-LV" altLang="en-US" sz="2400" dirty="0">
              <a:solidFill>
                <a:schemeClr val="tx1"/>
              </a:solidFill>
              <a:latin typeface="+mj-lt"/>
              <a:cs typeface="+mj-lt"/>
              <a:sym typeface="+mn-ea"/>
            </a:endParaRPr>
          </a:p>
        </p:txBody>
      </p:sp>
      <p:sp>
        <p:nvSpPr>
          <p:cNvPr id="7" name="Rounded Rectangle 6"/>
          <p:cNvSpPr/>
          <p:nvPr/>
        </p:nvSpPr>
        <p:spPr>
          <a:xfrm>
            <a:off x="6009005" y="1960245"/>
            <a:ext cx="4625340" cy="900430"/>
          </a:xfrm>
          <a:prstGeom prst="roundRect">
            <a:avLst/>
          </a:prstGeom>
          <a:solidFill>
            <a:schemeClr val="tx2">
              <a:lumMod val="20000"/>
              <a:lumOff val="80000"/>
            </a:schemeClr>
          </a:solid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lv-LV" altLang="en-US" sz="2400">
                <a:solidFill>
                  <a:schemeClr val="tx1"/>
                </a:solidFill>
                <a:effectLst/>
                <a:latin typeface="+mj-lt"/>
                <a:cs typeface="+mj-lt"/>
                <a:sym typeface="+mn-ea"/>
              </a:rPr>
              <a:t>Psiholoģiskā fenomenoloģija (PF)</a:t>
            </a:r>
            <a:endParaRPr lang="lv-LV" altLang="en-US" sz="2400" dirty="0">
              <a:solidFill>
                <a:schemeClr val="tx1"/>
              </a:solidFill>
              <a:latin typeface="+mj-lt"/>
              <a:cs typeface="+mj-lt"/>
              <a:sym typeface="+mn-ea"/>
            </a:endParaRPr>
          </a:p>
        </p:txBody>
      </p:sp>
      <p:sp>
        <p:nvSpPr>
          <p:cNvPr id="6" name="Rounded Rectangle 5"/>
          <p:cNvSpPr/>
          <p:nvPr/>
        </p:nvSpPr>
        <p:spPr>
          <a:xfrm>
            <a:off x="3560445" y="3616960"/>
            <a:ext cx="4625340" cy="900430"/>
          </a:xfrm>
          <a:prstGeom prst="roundRect">
            <a:avLst/>
          </a:prstGeom>
          <a:solidFill>
            <a:schemeClr val="tx2">
              <a:lumMod val="20000"/>
              <a:lumOff val="80000"/>
            </a:schemeClr>
          </a:solid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lv-LV" altLang="en-US" sz="2400">
                <a:solidFill>
                  <a:schemeClr val="tx1"/>
                </a:solidFill>
                <a:effectLst/>
                <a:latin typeface="+mj-lt"/>
                <a:cs typeface="+mj-lt"/>
                <a:sym typeface="+mn-ea"/>
              </a:rPr>
              <a:t>Pētnieka pozīcija - distancēšanās</a:t>
            </a:r>
            <a:endParaRPr lang="lv-LV" altLang="en-US" sz="2400" dirty="0">
              <a:solidFill>
                <a:schemeClr val="tx1"/>
              </a:solidFill>
              <a:latin typeface="+mj-lt"/>
              <a:cs typeface="+mj-lt"/>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latin typeface="+mj-lt"/>
                <a:cs typeface="+mj-lt"/>
              </a:rPr>
              <a:t>Pētījuma dalībnieki</a:t>
            </a:r>
          </a:p>
        </p:txBody>
      </p:sp>
      <p:sp>
        <p:nvSpPr>
          <p:cNvPr id="3" name="Content Placeholder 2"/>
          <p:cNvSpPr>
            <a:spLocks noGrp="1"/>
          </p:cNvSpPr>
          <p:nvPr>
            <p:ph sz="half" idx="1"/>
          </p:nvPr>
        </p:nvSpPr>
        <p:spPr>
          <a:xfrm>
            <a:off x="329565" y="1153160"/>
            <a:ext cx="11359515" cy="4871720"/>
          </a:xfrm>
        </p:spPr>
        <p:txBody>
          <a:bodyPr>
            <a:normAutofit lnSpcReduction="20000"/>
          </a:bodyPr>
          <a:lstStyle/>
          <a:p>
            <a:r>
              <a:rPr lang="lv-LV" altLang="en-US" sz="2400" b="0">
                <a:latin typeface="+mj-lt"/>
                <a:cs typeface="+mj-lt"/>
                <a:sym typeface="+mn-ea"/>
              </a:rPr>
              <a:t> </a:t>
            </a:r>
            <a:r>
              <a:rPr lang="en-US" sz="2400" b="0">
                <a:solidFill>
                  <a:schemeClr val="tx1"/>
                </a:solidFill>
                <a:latin typeface="+mj-lt"/>
                <a:cs typeface="+mj-lt"/>
                <a:sym typeface="+mn-ea"/>
              </a:rPr>
              <a:t>Mērķtiecīga izlase, kurai </a:t>
            </a:r>
            <a:r>
              <a:rPr lang="lv-LV" altLang="en-US" sz="2400" b="0">
                <a:solidFill>
                  <a:schemeClr val="tx1"/>
                </a:solidFill>
                <a:latin typeface="+mj-lt"/>
                <a:cs typeface="+mj-lt"/>
                <a:sym typeface="+mn-ea"/>
              </a:rPr>
              <a:t>i</a:t>
            </a:r>
            <a:r>
              <a:rPr lang="en-US" sz="2400" b="0">
                <a:solidFill>
                  <a:schemeClr val="tx1"/>
                </a:solidFill>
                <a:latin typeface="+mj-lt"/>
                <a:cs typeface="+mj-lt"/>
                <a:sym typeface="+mn-ea"/>
              </a:rPr>
              <a:t>r pētāmās parādības pieredze </a:t>
            </a:r>
            <a:r>
              <a:rPr lang="lv-LV" altLang="en-US" sz="2400" b="0">
                <a:solidFill>
                  <a:schemeClr val="tx1"/>
                </a:solidFill>
                <a:latin typeface="+mj-lt"/>
                <a:cs typeface="+mj-lt"/>
                <a:sym typeface="+mn-ea"/>
              </a:rPr>
              <a:t>(</a:t>
            </a:r>
            <a:r>
              <a:rPr lang="lv-LV" altLang="en-US" sz="2400" b="0" i="1">
                <a:solidFill>
                  <a:schemeClr val="tx1"/>
                </a:solidFill>
                <a:latin typeface="+mj-lt"/>
                <a:cs typeface="+mj-lt"/>
                <a:sym typeface="+mn-ea"/>
              </a:rPr>
              <a:t>N</a:t>
            </a:r>
            <a:r>
              <a:rPr lang="lv-LV" altLang="en-US" sz="2400" b="0">
                <a:solidFill>
                  <a:schemeClr val="tx1"/>
                </a:solidFill>
                <a:latin typeface="+mj-lt"/>
                <a:cs typeface="+mj-lt"/>
                <a:sym typeface="+mn-ea"/>
              </a:rPr>
              <a:t>=7)</a:t>
            </a:r>
            <a:endParaRPr lang="lv-LV" altLang="en-US">
              <a:solidFill>
                <a:schemeClr val="tx1"/>
              </a:solidFill>
              <a:latin typeface="+mj-lt"/>
              <a:cs typeface="+mj-lt"/>
              <a:sym typeface="+mn-ea"/>
            </a:endParaRPr>
          </a:p>
          <a:p>
            <a:endParaRPr lang="en-US">
              <a:solidFill>
                <a:schemeClr val="tx1"/>
              </a:solidFill>
              <a:latin typeface="+mj-lt"/>
              <a:cs typeface="+mj-lt"/>
              <a:sym typeface="+mn-ea"/>
            </a:endParaRPr>
          </a:p>
          <a:p>
            <a:r>
              <a:rPr lang="en-US" sz="2400">
                <a:solidFill>
                  <a:schemeClr val="tx1"/>
                </a:solidFill>
                <a:latin typeface="+mj-lt"/>
                <a:cs typeface="+mj-lt"/>
                <a:sym typeface="+mn-ea"/>
              </a:rPr>
              <a:t>                Iekļaušanas kritēriji: </a:t>
            </a:r>
          </a:p>
          <a:p>
            <a:r>
              <a:rPr lang="en-US" sz="2400">
                <a:solidFill>
                  <a:schemeClr val="tx1"/>
                </a:solidFill>
                <a:latin typeface="+mj-lt"/>
                <a:cs typeface="+mj-lt"/>
                <a:sym typeface="+mn-ea"/>
              </a:rPr>
              <a:t>                </a:t>
            </a:r>
            <a:r>
              <a:rPr lang="lv-LV" altLang="en-US" sz="2400" b="0">
                <a:solidFill>
                  <a:schemeClr val="tx1"/>
                </a:solidFill>
                <a:latin typeface="+mj-lt"/>
                <a:cs typeface="+mj-lt"/>
                <a:sym typeface="+mn-ea"/>
              </a:rPr>
              <a:t>reģistrēti psihologu reģistrā/</a:t>
            </a:r>
            <a:r>
              <a:rPr lang="en-US" sz="2400" b="0">
                <a:solidFill>
                  <a:schemeClr val="tx1"/>
                </a:solidFill>
                <a:latin typeface="+mj-lt"/>
                <a:cs typeface="+mj-lt"/>
                <a:sym typeface="+mn-ea"/>
              </a:rPr>
              <a:t> sertificēti, parktizējoši klīniskie un veselības </a:t>
            </a:r>
            <a:r>
              <a:rPr lang="lv-LV" altLang="en-US" sz="2400" b="0">
                <a:solidFill>
                  <a:schemeClr val="tx1"/>
                </a:solidFill>
                <a:latin typeface="+mj-lt"/>
                <a:cs typeface="+mj-lt"/>
                <a:sym typeface="+mn-ea"/>
              </a:rPr>
              <a:t>p</a:t>
            </a:r>
            <a:r>
              <a:rPr lang="en-US" sz="2400" b="0">
                <a:solidFill>
                  <a:schemeClr val="tx1"/>
                </a:solidFill>
                <a:latin typeface="+mj-lt"/>
                <a:cs typeface="+mj-lt"/>
                <a:sym typeface="+mn-ea"/>
              </a:rPr>
              <a:t>sihologi </a:t>
            </a:r>
            <a:endParaRPr lang="en-US" sz="2400" b="0">
              <a:solidFill>
                <a:schemeClr val="tx1"/>
              </a:solidFill>
              <a:latin typeface="+mj-lt"/>
              <a:cs typeface="+mj-lt"/>
            </a:endParaRPr>
          </a:p>
          <a:p>
            <a:r>
              <a:rPr lang="en-US" sz="2400" b="0">
                <a:solidFill>
                  <a:schemeClr val="tx1"/>
                </a:solidFill>
                <a:latin typeface="+mj-lt"/>
                <a:cs typeface="+mj-lt"/>
                <a:sym typeface="+mn-ea"/>
              </a:rPr>
              <a:t>                pieredze strādājot klātienē un attālināti ne mazāka kā 6 mēneši </a:t>
            </a:r>
            <a:endParaRPr lang="en-US" sz="2400" b="0">
              <a:solidFill>
                <a:schemeClr val="tx1"/>
              </a:solidFill>
              <a:latin typeface="+mj-lt"/>
              <a:cs typeface="+mj-lt"/>
            </a:endParaRPr>
          </a:p>
          <a:p>
            <a:r>
              <a:rPr lang="en-US" sz="2400" b="0">
                <a:solidFill>
                  <a:schemeClr val="tx1"/>
                </a:solidFill>
                <a:latin typeface="+mj-lt"/>
                <a:cs typeface="+mj-lt"/>
                <a:sym typeface="+mn-ea"/>
              </a:rPr>
              <a:t>                pieredze ar ne mazāk kā 10 klientiem </a:t>
            </a:r>
            <a:r>
              <a:rPr lang="lv-LV" altLang="en-US" sz="2400" b="0">
                <a:solidFill>
                  <a:schemeClr val="tx1"/>
                </a:solidFill>
                <a:latin typeface="+mj-lt"/>
                <a:cs typeface="+mj-lt"/>
                <a:sym typeface="+mn-ea"/>
              </a:rPr>
              <a:t>konsultējot attālināti</a:t>
            </a:r>
            <a:endParaRPr lang="en-US" sz="2400" b="0">
              <a:solidFill>
                <a:schemeClr val="tx1"/>
              </a:solidFill>
              <a:latin typeface="+mj-lt"/>
              <a:cs typeface="+mj-lt"/>
            </a:endParaRPr>
          </a:p>
          <a:p>
            <a:r>
              <a:rPr lang="en-US" sz="2400" b="0">
                <a:solidFill>
                  <a:schemeClr val="tx1"/>
                </a:solidFill>
                <a:latin typeface="+mj-lt"/>
                <a:cs typeface="+mj-lt"/>
                <a:sym typeface="+mn-ea"/>
              </a:rPr>
              <a:t>                </a:t>
            </a:r>
            <a:r>
              <a:rPr lang="lv-LV" altLang="en-US" sz="2400" b="0">
                <a:solidFill>
                  <a:schemeClr val="tx1"/>
                </a:solidFill>
                <a:latin typeface="+mj-lt"/>
                <a:cs typeface="+mj-lt"/>
                <a:sym typeface="+mn-ea"/>
              </a:rPr>
              <a:t>daļēji strukturētās intervijas v</a:t>
            </a:r>
            <a:r>
              <a:rPr lang="en-US" sz="2400" b="0">
                <a:solidFill>
                  <a:schemeClr val="tx1"/>
                </a:solidFill>
                <a:latin typeface="+mj-lt"/>
                <a:cs typeface="+mj-lt"/>
                <a:sym typeface="+mn-ea"/>
              </a:rPr>
              <a:t>aloda —latviešu </a:t>
            </a:r>
            <a:r>
              <a:rPr lang="en-US" sz="2400" b="0" i="1">
                <a:solidFill>
                  <a:schemeClr val="tx1"/>
                </a:solidFill>
                <a:effectLst>
                  <a:outerShdw blurRad="38100" dist="25400" dir="5400000" algn="ctr" rotWithShape="0">
                    <a:srgbClr val="6E747A">
                      <a:alpha val="43000"/>
                    </a:srgbClr>
                  </a:outerShdw>
                </a:effectLst>
                <a:latin typeface="+mj-lt"/>
                <a:cs typeface="+mj-lt"/>
                <a:sym typeface="+mn-ea"/>
              </a:rPr>
              <a:t> </a:t>
            </a:r>
            <a:endParaRPr lang="en-US" b="0" i="1">
              <a:solidFill>
                <a:schemeClr val="tx1"/>
              </a:solidFill>
              <a:effectLst>
                <a:outerShdw blurRad="38100" dist="25400" dir="5400000" algn="ctr" rotWithShape="0">
                  <a:srgbClr val="6E747A">
                    <a:alpha val="43000"/>
                  </a:srgbClr>
                </a:outerShdw>
              </a:effectLst>
              <a:latin typeface="+mj-lt"/>
              <a:cs typeface="+mj-lt"/>
              <a:sym typeface="+mn-ea"/>
            </a:endParaRPr>
          </a:p>
          <a:p>
            <a:endParaRPr lang="en-US"/>
          </a:p>
        </p:txBody>
      </p:sp>
      <p:sp>
        <p:nvSpPr>
          <p:cNvPr id="4" name="Content Placeholder 3"/>
          <p:cNvSpPr>
            <a:spLocks noGrp="1"/>
          </p:cNvSpPr>
          <p:nvPr>
            <p:ph sz="half" idx="2"/>
          </p:nvPr>
        </p:nvSpPr>
        <p:spPr>
          <a:xfrm>
            <a:off x="2000885" y="4029075"/>
            <a:ext cx="9135110" cy="1995805"/>
          </a:xfrm>
        </p:spPr>
        <p:txBody>
          <a:bodyPr/>
          <a:lstStyle/>
          <a:p>
            <a:r>
              <a:rPr lang="en-US" sz="2400">
                <a:solidFill>
                  <a:schemeClr val="tx1"/>
                </a:solidFill>
                <a:latin typeface="+mj-lt"/>
                <a:cs typeface="+mj-lt"/>
                <a:sym typeface="+mn-ea"/>
              </a:rPr>
              <a:t>Izsl</a:t>
            </a:r>
            <a:r>
              <a:rPr lang="lv-LV" altLang="en-US" sz="2400">
                <a:solidFill>
                  <a:schemeClr val="tx1"/>
                </a:solidFill>
                <a:latin typeface="+mj-lt"/>
                <a:cs typeface="+mj-lt"/>
                <a:sym typeface="+mn-ea"/>
              </a:rPr>
              <a:t>ē</a:t>
            </a:r>
            <a:r>
              <a:rPr lang="en-US" sz="2400">
                <a:solidFill>
                  <a:schemeClr val="tx1"/>
                </a:solidFill>
                <a:latin typeface="+mj-lt"/>
                <a:cs typeface="+mj-lt"/>
                <a:sym typeface="+mn-ea"/>
              </a:rPr>
              <a:t>g</a:t>
            </a:r>
            <a:r>
              <a:rPr lang="lv-LV" altLang="en-US" sz="2400">
                <a:solidFill>
                  <a:schemeClr val="tx1"/>
                </a:solidFill>
                <a:latin typeface="+mj-lt"/>
                <a:cs typeface="+mj-lt"/>
                <a:sym typeface="+mn-ea"/>
              </a:rPr>
              <a:t>š</a:t>
            </a:r>
            <a:r>
              <a:rPr lang="en-US" sz="2400">
                <a:solidFill>
                  <a:schemeClr val="tx1"/>
                </a:solidFill>
                <a:latin typeface="+mj-lt"/>
                <a:cs typeface="+mj-lt"/>
                <a:sym typeface="+mn-ea"/>
              </a:rPr>
              <a:t>anas krit</a:t>
            </a:r>
            <a:r>
              <a:rPr lang="lv-LV" altLang="en-US" sz="2400">
                <a:solidFill>
                  <a:schemeClr val="tx1"/>
                </a:solidFill>
                <a:latin typeface="+mj-lt"/>
                <a:cs typeface="+mj-lt"/>
                <a:sym typeface="+mn-ea"/>
              </a:rPr>
              <a:t>ē</a:t>
            </a:r>
            <a:r>
              <a:rPr lang="en-US" sz="2400">
                <a:solidFill>
                  <a:schemeClr val="tx1"/>
                </a:solidFill>
                <a:latin typeface="+mj-lt"/>
                <a:cs typeface="+mj-lt"/>
                <a:sym typeface="+mn-ea"/>
              </a:rPr>
              <a:t>riji</a:t>
            </a:r>
            <a:r>
              <a:rPr lang="lv-LV" altLang="en-US" sz="2400">
                <a:solidFill>
                  <a:schemeClr val="tx1"/>
                </a:solidFill>
                <a:latin typeface="+mj-lt"/>
                <a:cs typeface="+mj-lt"/>
                <a:sym typeface="+mn-ea"/>
              </a:rPr>
              <a:t>:</a:t>
            </a:r>
            <a:endParaRPr lang="lv-LV" altLang="en-US" sz="2400" b="0">
              <a:solidFill>
                <a:schemeClr val="tx1"/>
              </a:solidFill>
              <a:latin typeface="+mj-lt"/>
              <a:cs typeface="+mj-lt"/>
              <a:sym typeface="+mn-ea"/>
            </a:endParaRPr>
          </a:p>
          <a:p>
            <a:r>
              <a:rPr lang="en-US" sz="2400" b="0">
                <a:solidFill>
                  <a:schemeClr val="tx1"/>
                </a:solidFill>
                <a:latin typeface="+mj-lt"/>
                <a:cs typeface="+mj-lt"/>
                <a:sym typeface="+mn-ea"/>
              </a:rPr>
              <a:t>neatbislt</a:t>
            </a:r>
            <a:r>
              <a:rPr lang="lv-LV" altLang="en-US" sz="2400" b="0">
                <a:solidFill>
                  <a:schemeClr val="tx1"/>
                </a:solidFill>
                <a:latin typeface="+mj-lt"/>
                <a:cs typeface="+mj-lt"/>
                <a:sym typeface="+mn-ea"/>
              </a:rPr>
              <a:t>ī</a:t>
            </a:r>
            <a:r>
              <a:rPr lang="en-US" sz="2400" b="0">
                <a:solidFill>
                  <a:schemeClr val="tx1"/>
                </a:solidFill>
                <a:latin typeface="+mj-lt"/>
                <a:cs typeface="+mj-lt"/>
                <a:sym typeface="+mn-ea"/>
              </a:rPr>
              <a:t>ba izvēlētajai šī pēt</a:t>
            </a:r>
            <a:r>
              <a:rPr lang="lv-LV" altLang="en-US" sz="2400" b="0">
                <a:solidFill>
                  <a:schemeClr val="tx1"/>
                </a:solidFill>
                <a:latin typeface="+mj-lt"/>
                <a:cs typeface="+mj-lt"/>
                <a:sym typeface="+mn-ea"/>
              </a:rPr>
              <a:t>ī</a:t>
            </a:r>
            <a:r>
              <a:rPr lang="en-US" sz="2400" b="0">
                <a:solidFill>
                  <a:schemeClr val="tx1"/>
                </a:solidFill>
                <a:latin typeface="+mj-lt"/>
                <a:cs typeface="+mj-lt"/>
                <a:sym typeface="+mn-ea"/>
              </a:rPr>
              <a:t>juma </a:t>
            </a:r>
            <a:r>
              <a:rPr lang="lv-LV" altLang="en-US" sz="2400" b="0">
                <a:solidFill>
                  <a:schemeClr val="tx1"/>
                </a:solidFill>
                <a:latin typeface="+mj-lt"/>
                <a:cs typeface="+mj-lt"/>
                <a:sym typeface="+mn-ea"/>
              </a:rPr>
              <a:t>p</a:t>
            </a:r>
            <a:r>
              <a:rPr lang="en-US" sz="2400" b="0">
                <a:solidFill>
                  <a:schemeClr val="tx1"/>
                </a:solidFill>
                <a:latin typeface="+mj-lt"/>
                <a:cs typeface="+mj-lt"/>
                <a:sym typeface="+mn-ea"/>
              </a:rPr>
              <a:t>rofesion</a:t>
            </a:r>
            <a:r>
              <a:rPr lang="lv-LV" altLang="en-US" sz="2400" b="0">
                <a:solidFill>
                  <a:schemeClr val="tx1"/>
                </a:solidFill>
                <a:latin typeface="+mj-lt"/>
                <a:cs typeface="+mj-lt"/>
                <a:sym typeface="+mn-ea"/>
              </a:rPr>
              <a:t>ā</a:t>
            </a:r>
            <a:r>
              <a:rPr lang="en-US" sz="2400" b="0">
                <a:solidFill>
                  <a:schemeClr val="tx1"/>
                </a:solidFill>
                <a:latin typeface="+mj-lt"/>
                <a:cs typeface="+mj-lt"/>
                <a:sym typeface="+mn-ea"/>
              </a:rPr>
              <a:t>lās darb</a:t>
            </a:r>
            <a:r>
              <a:rPr lang="lv-LV" altLang="en-US" sz="2400" b="0">
                <a:solidFill>
                  <a:schemeClr val="tx1"/>
                </a:solidFill>
                <a:latin typeface="+mj-lt"/>
                <a:cs typeface="+mj-lt"/>
                <a:sym typeface="+mn-ea"/>
              </a:rPr>
              <a:t>ī</a:t>
            </a:r>
            <a:r>
              <a:rPr lang="en-US" sz="2400" b="0">
                <a:solidFill>
                  <a:schemeClr val="tx1"/>
                </a:solidFill>
                <a:latin typeface="+mj-lt"/>
                <a:cs typeface="+mj-lt"/>
                <a:sym typeface="+mn-ea"/>
              </a:rPr>
              <a:t>bas jomai </a:t>
            </a:r>
            <a:endParaRPr lang="en-US" sz="2400" b="0">
              <a:solidFill>
                <a:schemeClr val="tx1"/>
              </a:solidFill>
              <a:latin typeface="+mj-lt"/>
              <a:cs typeface="+mj-lt"/>
            </a:endParaRPr>
          </a:p>
          <a:p>
            <a:r>
              <a:rPr lang="lv-LV" altLang="en-US" sz="2400" b="0">
                <a:solidFill>
                  <a:schemeClr val="tx1"/>
                </a:solidFill>
                <a:latin typeface="+mj-lt"/>
                <a:cs typeface="+mj-lt"/>
                <a:sym typeface="+mn-ea"/>
              </a:rPr>
              <a:t>d</a:t>
            </a:r>
            <a:r>
              <a:rPr lang="en-US" sz="2400" b="0">
                <a:solidFill>
                  <a:schemeClr val="tx1"/>
                </a:solidFill>
                <a:latin typeface="+mj-lt"/>
                <a:cs typeface="+mj-lt"/>
                <a:sym typeface="+mn-ea"/>
              </a:rPr>
              <a:t>arba pieredze bija mazāka, kā izvirzīta pētījumam</a:t>
            </a:r>
          </a:p>
          <a:p>
            <a:r>
              <a:rPr lang="lv-LV" altLang="en-US" sz="2400" b="0">
                <a:solidFill>
                  <a:schemeClr val="tx1"/>
                </a:solidFill>
                <a:latin typeface="+mj-lt"/>
                <a:cs typeface="+mj-lt"/>
                <a:sym typeface="+mn-ea"/>
              </a:rPr>
              <a:t>bija pieredze tikai attālināti, bet ne konsultējot klātienē</a:t>
            </a:r>
            <a:endParaRPr lang="en-US" sz="2400"/>
          </a:p>
        </p:txBody>
      </p:sp>
      <p:sp>
        <p:nvSpPr>
          <p:cNvPr id="8" name="Pentagon 7"/>
          <p:cNvSpPr/>
          <p:nvPr/>
        </p:nvSpPr>
        <p:spPr>
          <a:xfrm flipV="1">
            <a:off x="329565" y="2298065"/>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flipV="1">
            <a:off x="329565" y="2635250"/>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flipV="1">
            <a:off x="329565" y="2997200"/>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entagon 6"/>
          <p:cNvSpPr/>
          <p:nvPr/>
        </p:nvSpPr>
        <p:spPr>
          <a:xfrm flipV="1">
            <a:off x="329565" y="3358515"/>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flipV="1">
            <a:off x="1036955" y="4608195"/>
            <a:ext cx="908050" cy="141605"/>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entagon 10"/>
          <p:cNvSpPr/>
          <p:nvPr/>
        </p:nvSpPr>
        <p:spPr>
          <a:xfrm flipV="1">
            <a:off x="1036955" y="5074285"/>
            <a:ext cx="908050" cy="141605"/>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entagon 11"/>
          <p:cNvSpPr/>
          <p:nvPr/>
        </p:nvSpPr>
        <p:spPr>
          <a:xfrm flipV="1">
            <a:off x="1036955" y="5540375"/>
            <a:ext cx="908050" cy="141605"/>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2">
                    <a:lumMod val="50000"/>
                  </a:schemeClr>
                </a:solidFill>
                <a:effectLst>
                  <a:outerShdw blurRad="38100" dist="25400" dir="5400000" algn="ctr" rotWithShape="0">
                    <a:srgbClr val="6E747A">
                      <a:alpha val="43000"/>
                    </a:srgbClr>
                  </a:outerShdw>
                </a:effectLst>
                <a:latin typeface="+mj-lt"/>
                <a:cs typeface="+mj-lt"/>
                <a:sym typeface="+mn-ea"/>
              </a:rPr>
              <a:t> Dalībnieku sociāldemogrāfiskais raksturojums</a:t>
            </a:r>
            <a:br>
              <a:rPr lang="en-US">
                <a:solidFill>
                  <a:schemeClr val="accent2">
                    <a:lumMod val="50000"/>
                  </a:schemeClr>
                </a:solidFill>
                <a:effectLst>
                  <a:outerShdw blurRad="38100" dist="25400" dir="5400000" algn="ctr" rotWithShape="0">
                    <a:srgbClr val="6E747A">
                      <a:alpha val="43000"/>
                    </a:srgbClr>
                  </a:outerShdw>
                </a:effectLst>
                <a:latin typeface="+mj-lt"/>
                <a:cs typeface="+mj-lt"/>
                <a:sym typeface="+mn-ea"/>
              </a:rPr>
            </a:br>
            <a:endParaRPr lang="en-US"/>
          </a:p>
        </p:txBody>
      </p:sp>
      <p:sp>
        <p:nvSpPr>
          <p:cNvPr id="4" name="Content Placeholder 3"/>
          <p:cNvSpPr>
            <a:spLocks noGrp="1"/>
          </p:cNvSpPr>
          <p:nvPr>
            <p:ph sz="half" idx="2"/>
          </p:nvPr>
        </p:nvSpPr>
        <p:spPr/>
        <p:txBody>
          <a:bodyPr/>
          <a:lstStyle/>
          <a:p>
            <a:endParaRPr lang="en-US"/>
          </a:p>
        </p:txBody>
      </p:sp>
      <p:graphicFrame>
        <p:nvGraphicFramePr>
          <p:cNvPr id="11" name="Content Placeholder 10"/>
          <p:cNvGraphicFramePr>
            <a:graphicFrameLocks noGrp="1"/>
          </p:cNvGraphicFramePr>
          <p:nvPr>
            <p:ph sz="half" idx="1"/>
          </p:nvPr>
        </p:nvGraphicFramePr>
        <p:xfrm>
          <a:off x="1054100" y="1673225"/>
          <a:ext cx="9394825" cy="3124833"/>
        </p:xfrm>
        <a:graphic>
          <a:graphicData uri="http://schemas.openxmlformats.org/drawingml/2006/table">
            <a:tbl>
              <a:tblPr firstRow="1" bandRow="1">
                <a:tableStyleId>{5940675A-B579-460E-94D1-54222C63F5DA}</a:tableStyleId>
              </a:tblPr>
              <a:tblGrid>
                <a:gridCol w="3098800">
                  <a:extLst>
                    <a:ext uri="{9D8B030D-6E8A-4147-A177-3AD203B41FA5}">
                      <a16:colId xmlns:a16="http://schemas.microsoft.com/office/drawing/2014/main" val="20000"/>
                    </a:ext>
                  </a:extLst>
                </a:gridCol>
                <a:gridCol w="885825">
                  <a:extLst>
                    <a:ext uri="{9D8B030D-6E8A-4147-A177-3AD203B41FA5}">
                      <a16:colId xmlns:a16="http://schemas.microsoft.com/office/drawing/2014/main" val="20001"/>
                    </a:ext>
                  </a:extLst>
                </a:gridCol>
                <a:gridCol w="968375">
                  <a:extLst>
                    <a:ext uri="{9D8B030D-6E8A-4147-A177-3AD203B41FA5}">
                      <a16:colId xmlns:a16="http://schemas.microsoft.com/office/drawing/2014/main" val="20002"/>
                    </a:ext>
                  </a:extLst>
                </a:gridCol>
                <a:gridCol w="864235">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883285">
                  <a:extLst>
                    <a:ext uri="{9D8B030D-6E8A-4147-A177-3AD203B41FA5}">
                      <a16:colId xmlns:a16="http://schemas.microsoft.com/office/drawing/2014/main" val="20005"/>
                    </a:ext>
                  </a:extLst>
                </a:gridCol>
                <a:gridCol w="943610">
                  <a:extLst>
                    <a:ext uri="{9D8B030D-6E8A-4147-A177-3AD203B41FA5}">
                      <a16:colId xmlns:a16="http://schemas.microsoft.com/office/drawing/2014/main" val="20006"/>
                    </a:ext>
                  </a:extLst>
                </a:gridCol>
                <a:gridCol w="760095">
                  <a:extLst>
                    <a:ext uri="{9D8B030D-6E8A-4147-A177-3AD203B41FA5}">
                      <a16:colId xmlns:a16="http://schemas.microsoft.com/office/drawing/2014/main" val="20007"/>
                    </a:ext>
                  </a:extLst>
                </a:gridCol>
              </a:tblGrid>
              <a:tr h="561340">
                <a:tc>
                  <a:txBody>
                    <a:bodyPr/>
                    <a:lstStyle/>
                    <a:p>
                      <a:pPr indent="0">
                        <a:buNone/>
                      </a:pPr>
                      <a:r>
                        <a:rPr lang="lv-LV" altLang="en-US" sz="1800" b="0">
                          <a:latin typeface="+mj-lt"/>
                          <a:ea typeface="Times New Roman" panose="02020603050405020304" charset="0"/>
                          <a:cs typeface="+mj-lt"/>
                        </a:rPr>
                        <a:t>Dalībnieki</a:t>
                      </a: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D1</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D2</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D3</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D4</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D5</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D6</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D7</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extLst>
                  <a:ext uri="{0D108BD9-81ED-4DB2-BD59-A6C34878D82A}">
                    <a16:rowId xmlns:a16="http://schemas.microsoft.com/office/drawing/2014/main" val="10000"/>
                  </a:ext>
                </a:extLst>
              </a:tr>
              <a:tr h="560705">
                <a:tc>
                  <a:txBody>
                    <a:bodyPr/>
                    <a:lstStyle/>
                    <a:p>
                      <a:pPr indent="0">
                        <a:buNone/>
                      </a:pPr>
                      <a:r>
                        <a:rPr lang="lv-LV" altLang="en-US" sz="1800" b="0">
                          <a:latin typeface="+mj-lt"/>
                          <a:cs typeface="+mj-lt"/>
                        </a:rPr>
                        <a:t>V</a:t>
                      </a:r>
                      <a:r>
                        <a:rPr lang="en-US" sz="1800" b="0">
                          <a:latin typeface="+mj-lt"/>
                          <a:cs typeface="+mj-lt"/>
                        </a:rPr>
                        <a:t>ecums</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60</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34</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57</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32</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28</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49</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60</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extLst>
                  <a:ext uri="{0D108BD9-81ED-4DB2-BD59-A6C34878D82A}">
                    <a16:rowId xmlns:a16="http://schemas.microsoft.com/office/drawing/2014/main" val="10001"/>
                  </a:ext>
                </a:extLst>
              </a:tr>
              <a:tr h="561340">
                <a:tc>
                  <a:txBody>
                    <a:bodyPr/>
                    <a:lstStyle/>
                    <a:p>
                      <a:pPr indent="0">
                        <a:buNone/>
                      </a:pPr>
                      <a:r>
                        <a:rPr lang="lv-LV" altLang="en-US" sz="1800" b="0">
                          <a:latin typeface="+mj-lt"/>
                          <a:cs typeface="+mj-lt"/>
                        </a:rPr>
                        <a:t>D</a:t>
                      </a:r>
                      <a:r>
                        <a:rPr lang="en-US" sz="1800" b="0">
                          <a:latin typeface="+mj-lt"/>
                          <a:cs typeface="+mj-lt"/>
                        </a:rPr>
                        <a:t>arba pieredze </a:t>
                      </a:r>
                      <a:r>
                        <a:rPr lang="lv-LV" altLang="en-US" sz="1800" b="0">
                          <a:latin typeface="+mj-lt"/>
                          <a:cs typeface="+mj-lt"/>
                        </a:rPr>
                        <a:t>gados</a:t>
                      </a:r>
                      <a:endParaRPr lang="lv-LV" alt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7</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3</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3</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7</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3</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14</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20</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extLst>
                  <a:ext uri="{0D108BD9-81ED-4DB2-BD59-A6C34878D82A}">
                    <a16:rowId xmlns:a16="http://schemas.microsoft.com/office/drawing/2014/main" val="10002"/>
                  </a:ext>
                </a:extLst>
              </a:tr>
              <a:tr h="801370">
                <a:tc>
                  <a:txBody>
                    <a:bodyPr/>
                    <a:lstStyle/>
                    <a:p>
                      <a:pPr indent="0">
                        <a:buNone/>
                      </a:pPr>
                      <a:r>
                        <a:rPr lang="en-US" sz="1800" b="0">
                          <a:latin typeface="+mj-lt"/>
                          <a:cs typeface="+mj-lt"/>
                        </a:rPr>
                        <a:t>Individuālā konsultēšana</a:t>
                      </a:r>
                      <a:r>
                        <a:rPr lang="lv-LV" altLang="en-US" sz="1800" b="0">
                          <a:latin typeface="+mj-lt"/>
                          <a:cs typeface="+mj-lt"/>
                        </a:rPr>
                        <a:t>,</a:t>
                      </a:r>
                      <a:endParaRPr lang="en-US" sz="1800" b="0">
                        <a:latin typeface="+mj-lt"/>
                        <a:cs typeface="+mj-lt"/>
                      </a:endParaRPr>
                    </a:p>
                    <a:p>
                      <a:pPr indent="0">
                        <a:buNone/>
                      </a:pPr>
                      <a:r>
                        <a:rPr lang="lv-LV" altLang="en-US" sz="1800" b="0">
                          <a:latin typeface="+mj-lt"/>
                          <a:ea typeface="Times New Roman" panose="02020603050405020304" charset="0"/>
                          <a:cs typeface="+mj-lt"/>
                        </a:rPr>
                        <a:t>privātprakse</a:t>
                      </a: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ED2DC"/>
                    </a:solidFill>
                  </a:tcPr>
                </a:tc>
                <a:extLst>
                  <a:ext uri="{0D108BD9-81ED-4DB2-BD59-A6C34878D82A}">
                    <a16:rowId xmlns:a16="http://schemas.microsoft.com/office/drawing/2014/main" val="10003"/>
                  </a:ext>
                </a:extLst>
              </a:tr>
              <a:tr h="560705">
                <a:tc>
                  <a:txBody>
                    <a:bodyPr/>
                    <a:lstStyle/>
                    <a:p>
                      <a:pPr indent="0">
                        <a:buNone/>
                      </a:pPr>
                      <a:r>
                        <a:rPr lang="en-US" sz="1800" b="0">
                          <a:latin typeface="+mj-lt"/>
                          <a:cs typeface="+mj-lt"/>
                        </a:rPr>
                        <a:t>Darbs iestādē</a:t>
                      </a:r>
                      <a:r>
                        <a:rPr lang="lv-LV" altLang="en-US" sz="1800" b="0">
                          <a:latin typeface="+mj-lt"/>
                          <a:cs typeface="+mj-lt"/>
                        </a:rPr>
                        <a:t>, ārstniecības iestādē</a:t>
                      </a: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 </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 </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 </a:t>
                      </a:r>
                      <a:endParaRPr lang="en-US" sz="1800" b="0">
                        <a:latin typeface="+mj-lt"/>
                        <a:ea typeface="Times New Roman" panose="0202060305040502030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tc>
                  <a:txBody>
                    <a:bodyPr/>
                    <a:lstStyle/>
                    <a:p>
                      <a:pPr indent="0">
                        <a:buNone/>
                      </a:pPr>
                      <a:r>
                        <a:rPr lang="en-US" sz="1800" b="0">
                          <a:latin typeface="+mj-lt"/>
                          <a:cs typeface="+mj-lt"/>
                        </a:rPr>
                        <a:t>√</a:t>
                      </a:r>
                      <a:endParaRPr lang="en-US" sz="1800" b="0">
                        <a:latin typeface="+mj-lt"/>
                        <a:ea typeface="Arial" panose="020B0604020202020204" pitchFamily="34" charset="0"/>
                        <a:cs typeface="+mj-lt"/>
                      </a:endParaRPr>
                    </a:p>
                  </a:txBody>
                  <a:tcPr marL="91439" marR="91439" marT="45719" marB="45719">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solidFill>
                      <a:srgbClr val="DED2DC"/>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54100" y="1673225"/>
            <a:ext cx="10576560" cy="4351655"/>
          </a:xfrm>
        </p:spPr>
        <p:txBody>
          <a:bodyPr>
            <a:normAutofit lnSpcReduction="20000"/>
          </a:bodyPr>
          <a:lstStyle/>
          <a:p>
            <a:r>
              <a:rPr lang="lv-LV" altLang="en-US" b="0">
                <a:solidFill>
                  <a:schemeClr val="tx1"/>
                </a:solidFill>
                <a:latin typeface="+mj-lt"/>
                <a:cs typeface="+mj-lt"/>
                <a:sym typeface="+mn-ea"/>
              </a:rPr>
              <a:t>           </a:t>
            </a:r>
            <a:r>
              <a:rPr lang="lv-LV" altLang="en-US" sz="2400" b="0">
                <a:solidFill>
                  <a:schemeClr val="tx1"/>
                </a:solidFill>
                <a:latin typeface="+mj-lt"/>
                <a:cs typeface="+mj-lt"/>
                <a:sym typeface="+mn-ea"/>
              </a:rPr>
              <a:t>Pirms pētījuma īstenošanas tika saņemts RSU Pētījumu ē</a:t>
            </a:r>
            <a:r>
              <a:rPr lang="en-US" sz="2400" b="0">
                <a:solidFill>
                  <a:schemeClr val="tx1"/>
                </a:solidFill>
                <a:latin typeface="+mj-lt"/>
                <a:cs typeface="+mj-lt"/>
                <a:sym typeface="+mn-ea"/>
              </a:rPr>
              <a:t>tikas komiteja</a:t>
            </a:r>
            <a:r>
              <a:rPr lang="lv-LV" altLang="en-US" sz="2400" b="0">
                <a:solidFill>
                  <a:schemeClr val="tx1"/>
                </a:solidFill>
                <a:latin typeface="+mj-lt"/>
                <a:cs typeface="+mj-lt"/>
                <a:sym typeface="+mn-ea"/>
              </a:rPr>
              <a:t>s</a:t>
            </a:r>
            <a:r>
              <a:rPr lang="en-US" sz="2400" b="0">
                <a:solidFill>
                  <a:schemeClr val="tx1"/>
                </a:solidFill>
                <a:latin typeface="+mj-lt"/>
                <a:cs typeface="+mj-lt"/>
                <a:sym typeface="+mn-ea"/>
              </a:rPr>
              <a:t> </a:t>
            </a:r>
            <a:r>
              <a:rPr lang="lv-LV" altLang="en-US" sz="2400" b="0">
                <a:solidFill>
                  <a:schemeClr val="tx1"/>
                </a:solidFill>
                <a:latin typeface="+mj-lt"/>
                <a:cs typeface="+mj-lt"/>
                <a:sym typeface="+mn-ea"/>
              </a:rPr>
              <a:t>lēmums </a:t>
            </a:r>
          </a:p>
          <a:p>
            <a:r>
              <a:rPr lang="lv-LV" altLang="en-US" sz="2400" b="0">
                <a:solidFill>
                  <a:schemeClr val="tx1"/>
                </a:solidFill>
                <a:latin typeface="+mj-lt"/>
                <a:cs typeface="+mj-lt"/>
                <a:sym typeface="+mn-ea"/>
              </a:rPr>
              <a:t>         2-PEK-4/484/2022 par</a:t>
            </a:r>
            <a:r>
              <a:rPr lang="en-US" sz="2400" b="0">
                <a:solidFill>
                  <a:schemeClr val="tx1"/>
                </a:solidFill>
                <a:latin typeface="+mj-lt"/>
                <a:cs typeface="+mj-lt"/>
                <a:sym typeface="+mn-ea"/>
              </a:rPr>
              <a:t> </a:t>
            </a:r>
            <a:r>
              <a:rPr lang="lv-LV" altLang="en-US" sz="2400" b="0">
                <a:solidFill>
                  <a:schemeClr val="tx1"/>
                </a:solidFill>
                <a:latin typeface="+mj-lt"/>
                <a:cs typeface="+mj-lt"/>
                <a:sym typeface="+mn-ea"/>
              </a:rPr>
              <a:t>atļauja veikt pētījumu</a:t>
            </a:r>
          </a:p>
          <a:p>
            <a:r>
              <a:rPr lang="lv-LV" altLang="en-US" sz="2400" b="0">
                <a:solidFill>
                  <a:schemeClr val="tx1"/>
                </a:solidFill>
                <a:latin typeface="+mj-lt"/>
                <a:cs typeface="+mj-lt"/>
                <a:sym typeface="+mn-ea"/>
              </a:rPr>
              <a:t>         Pirms daļēji strukturētās intervijas uzsākšanas, no katra dalībnieka tika </a:t>
            </a:r>
          </a:p>
          <a:p>
            <a:r>
              <a:rPr lang="lv-LV" altLang="en-US" sz="2400" b="0">
                <a:solidFill>
                  <a:schemeClr val="tx1"/>
                </a:solidFill>
                <a:latin typeface="+mj-lt"/>
                <a:cs typeface="+mj-lt"/>
                <a:sym typeface="+mn-ea"/>
              </a:rPr>
              <a:t>         saņemta </a:t>
            </a:r>
            <a:r>
              <a:rPr lang="en-US" sz="2400" b="0" i="1">
                <a:solidFill>
                  <a:schemeClr val="tx1"/>
                </a:solidFill>
                <a:latin typeface="+mj-lt"/>
                <a:cs typeface="+mj-lt"/>
                <a:sym typeface="+mn-ea"/>
              </a:rPr>
              <a:t>Informētā piekrišana</a:t>
            </a:r>
            <a:r>
              <a:rPr lang="lv-LV" altLang="en-US" sz="2400" b="0">
                <a:solidFill>
                  <a:schemeClr val="tx1"/>
                </a:solidFill>
                <a:latin typeface="+mj-lt"/>
                <a:cs typeface="+mj-lt"/>
                <a:sym typeface="+mn-ea"/>
              </a:rPr>
              <a:t> </a:t>
            </a:r>
            <a:r>
              <a:rPr lang="lv-LV" altLang="en-US" sz="2400" b="0" i="1">
                <a:solidFill>
                  <a:schemeClr val="tx1"/>
                </a:solidFill>
                <a:latin typeface="+mj-lt"/>
                <a:cs typeface="+mj-lt"/>
                <a:sym typeface="+mn-ea"/>
              </a:rPr>
              <a:t>           </a:t>
            </a:r>
          </a:p>
          <a:p>
            <a:r>
              <a:rPr lang="lv-LV" altLang="en-US" sz="2400" b="0" i="1">
                <a:solidFill>
                  <a:schemeClr val="tx1"/>
                </a:solidFill>
                <a:latin typeface="+mj-lt"/>
                <a:cs typeface="+mj-lt"/>
                <a:sym typeface="+mn-ea"/>
              </a:rPr>
              <a:t>         </a:t>
            </a:r>
            <a:r>
              <a:rPr lang="lv-LV" altLang="en-US" sz="2400" b="0">
                <a:solidFill>
                  <a:schemeClr val="tx1"/>
                </a:solidFill>
                <a:latin typeface="+mj-lt"/>
                <a:cs typeface="+mj-lt"/>
                <a:sym typeface="+mn-ea"/>
              </a:rPr>
              <a:t>Tika ievērota konfidencialitāte, kas ietver sevī arī anonimitāti</a:t>
            </a:r>
            <a:endParaRPr lang="en-US" sz="2400"/>
          </a:p>
        </p:txBody>
      </p:sp>
      <p:sp>
        <p:nvSpPr>
          <p:cNvPr id="7" name="Pentagon 6"/>
          <p:cNvSpPr/>
          <p:nvPr/>
        </p:nvSpPr>
        <p:spPr>
          <a:xfrm flipV="1">
            <a:off x="663575" y="1673225"/>
            <a:ext cx="908050" cy="152400"/>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flipV="1">
            <a:off x="663575" y="2440305"/>
            <a:ext cx="908050" cy="152400"/>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flipV="1">
            <a:off x="663575" y="3193415"/>
            <a:ext cx="908050" cy="152400"/>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effectLst/>
                <a:latin typeface="+mj-lt"/>
                <a:cs typeface="+mj-lt"/>
                <a:sym typeface="+mn-ea"/>
              </a:rPr>
              <a:t>Datu ieguves procedūra</a:t>
            </a:r>
            <a:endParaRPr lang="lv-LV" altLang="en-US"/>
          </a:p>
        </p:txBody>
      </p:sp>
      <p:sp>
        <p:nvSpPr>
          <p:cNvPr id="3" name="Content Placeholder 2"/>
          <p:cNvSpPr>
            <a:spLocks noGrp="1"/>
          </p:cNvSpPr>
          <p:nvPr>
            <p:ph sz="half" idx="1"/>
          </p:nvPr>
        </p:nvSpPr>
        <p:spPr>
          <a:xfrm>
            <a:off x="1054100" y="1673225"/>
            <a:ext cx="10794365" cy="4351655"/>
          </a:xfrm>
        </p:spPr>
        <p:txBody>
          <a:bodyPr>
            <a:normAutofit lnSpcReduction="20000"/>
          </a:bodyPr>
          <a:lstStyle/>
          <a:p>
            <a:pPr marL="0" indent="0">
              <a:buNone/>
            </a:pPr>
            <a:r>
              <a:rPr lang="lv-LV" altLang="en-US" b="0">
                <a:latin typeface="Times New Roman" panose="02020603050405020304" charset="0"/>
                <a:cs typeface="Times New Roman" panose="02020603050405020304" charset="0"/>
                <a:sym typeface="+mn-ea"/>
              </a:rPr>
              <a:t>  </a:t>
            </a:r>
            <a:r>
              <a:rPr lang="lv-LV" altLang="en-US" sz="2400" b="0">
                <a:latin typeface="+mj-lt"/>
                <a:cs typeface="+mj-lt"/>
                <a:sym typeface="+mn-ea"/>
              </a:rPr>
              <a:t>         </a:t>
            </a:r>
            <a:r>
              <a:rPr lang="lv-LV" altLang="en-US" sz="2400" b="0">
                <a:solidFill>
                  <a:schemeClr val="tx1"/>
                </a:solidFill>
                <a:latin typeface="+mj-lt"/>
                <a:cs typeface="+mj-lt"/>
                <a:sym typeface="+mn-ea"/>
              </a:rPr>
              <a:t>Tika uzrunāti klīniskie un veselības psihologi piedalīties pētījumā</a:t>
            </a:r>
          </a:p>
          <a:p>
            <a:pPr marL="0" indent="0">
              <a:buNone/>
            </a:pPr>
            <a:r>
              <a:rPr lang="lv-LV" altLang="en-US" sz="2400" b="0">
                <a:solidFill>
                  <a:schemeClr val="tx1"/>
                </a:solidFill>
                <a:latin typeface="+mj-lt"/>
                <a:cs typeface="+mj-lt"/>
                <a:sym typeface="+mn-ea"/>
              </a:rPr>
              <a:t>           Dal</a:t>
            </a:r>
            <a:r>
              <a:rPr lang="en-US" sz="2400" b="0">
                <a:solidFill>
                  <a:schemeClr val="tx1"/>
                </a:solidFill>
                <a:latin typeface="+mj-lt"/>
                <a:cs typeface="+mj-lt"/>
                <a:sym typeface="+mn-ea"/>
              </a:rPr>
              <a:t>ībnieku atlase</a:t>
            </a:r>
            <a:r>
              <a:rPr lang="lv-LV" altLang="en-US" sz="2400" b="0">
                <a:solidFill>
                  <a:schemeClr val="tx1"/>
                </a:solidFill>
                <a:latin typeface="+mj-lt"/>
                <a:cs typeface="+mj-lt"/>
                <a:sym typeface="+mn-ea"/>
              </a:rPr>
              <a:t>, ņemot vērā iekļaušanas, izslēgšanas kritērijus</a:t>
            </a:r>
            <a:endParaRPr lang="en-US" sz="2400" b="0">
              <a:solidFill>
                <a:schemeClr val="tx1"/>
              </a:solidFill>
              <a:latin typeface="+mj-lt"/>
              <a:cs typeface="+mj-lt"/>
              <a:sym typeface="+mn-ea"/>
            </a:endParaRPr>
          </a:p>
          <a:p>
            <a:pPr marL="0" indent="0">
              <a:buNone/>
            </a:pPr>
            <a:r>
              <a:rPr lang="lv-LV" altLang="en-US" sz="2400" b="0">
                <a:solidFill>
                  <a:schemeClr val="tx1"/>
                </a:solidFill>
                <a:latin typeface="+mj-lt"/>
                <a:cs typeface="+mj-lt"/>
                <a:sym typeface="+mn-ea"/>
              </a:rPr>
              <a:t>           Katram dalībniekam individuāli tika nosūtīts uzaicinājums ar norādītu tikšanās </a:t>
            </a:r>
          </a:p>
          <a:p>
            <a:pPr marL="0" indent="0">
              <a:buNone/>
            </a:pPr>
            <a:r>
              <a:rPr lang="lv-LV" altLang="en-US" sz="2400" b="0">
                <a:solidFill>
                  <a:schemeClr val="tx1"/>
                </a:solidFill>
                <a:latin typeface="+mj-lt"/>
                <a:cs typeface="+mj-lt"/>
                <a:sym typeface="+mn-ea"/>
              </a:rPr>
              <a:t>           laiku </a:t>
            </a:r>
            <a:r>
              <a:rPr lang="lv-LV" altLang="en-US" sz="2400" b="0" i="1">
                <a:solidFill>
                  <a:schemeClr val="tx1"/>
                </a:solidFill>
                <a:latin typeface="+mj-lt"/>
                <a:cs typeface="+mj-lt"/>
                <a:sym typeface="+mn-ea"/>
              </a:rPr>
              <a:t>Zoom</a:t>
            </a:r>
            <a:r>
              <a:rPr lang="lv-LV" altLang="en-US" sz="2400" b="0">
                <a:solidFill>
                  <a:schemeClr val="tx1"/>
                </a:solidFill>
                <a:latin typeface="+mj-lt"/>
                <a:cs typeface="+mj-lt"/>
                <a:sym typeface="+mn-ea"/>
              </a:rPr>
              <a:t> platformā</a:t>
            </a:r>
          </a:p>
          <a:p>
            <a:pPr marL="0" indent="0">
              <a:buNone/>
            </a:pPr>
            <a:r>
              <a:rPr lang="lv-LV" altLang="en-US" sz="2400" b="0">
                <a:solidFill>
                  <a:schemeClr val="tx1"/>
                </a:solidFill>
                <a:latin typeface="+mj-lt"/>
                <a:cs typeface="+mj-lt"/>
                <a:sym typeface="+mn-ea"/>
              </a:rPr>
              <a:t>           Īstenotas daļēji strukturētas i</a:t>
            </a:r>
            <a:r>
              <a:rPr lang="en-US" sz="2400" b="0">
                <a:solidFill>
                  <a:schemeClr val="tx1"/>
                </a:solidFill>
                <a:latin typeface="+mj-lt"/>
                <a:cs typeface="+mj-lt"/>
                <a:sym typeface="+mn-ea"/>
              </a:rPr>
              <a:t>ntervi</a:t>
            </a:r>
            <a:r>
              <a:rPr lang="lv-LV" altLang="en-US" sz="2400" b="0">
                <a:solidFill>
                  <a:schemeClr val="tx1"/>
                </a:solidFill>
                <a:latin typeface="+mj-lt"/>
                <a:cs typeface="+mj-lt"/>
                <a:sym typeface="+mn-ea"/>
              </a:rPr>
              <a:t>jas </a:t>
            </a:r>
            <a:r>
              <a:rPr lang="lv-LV" altLang="en-US" sz="2400" b="0" i="1">
                <a:solidFill>
                  <a:schemeClr val="tx1"/>
                </a:solidFill>
                <a:latin typeface="+mj-lt"/>
                <a:cs typeface="+mj-lt"/>
                <a:sym typeface="+mn-ea"/>
              </a:rPr>
              <a:t>Zoom</a:t>
            </a:r>
            <a:r>
              <a:rPr lang="lv-LV" altLang="en-US" sz="2400" b="0">
                <a:solidFill>
                  <a:schemeClr val="tx1"/>
                </a:solidFill>
                <a:latin typeface="+mj-lt"/>
                <a:cs typeface="+mj-lt"/>
                <a:sym typeface="+mn-ea"/>
              </a:rPr>
              <a:t> vietnē ar  (</a:t>
            </a:r>
            <a:r>
              <a:rPr lang="lv-LV" altLang="en-US" sz="2400" b="0" i="1">
                <a:solidFill>
                  <a:schemeClr val="tx1"/>
                </a:solidFill>
                <a:latin typeface="+mj-lt"/>
                <a:cs typeface="+mj-lt"/>
                <a:sym typeface="+mn-ea"/>
              </a:rPr>
              <a:t>N</a:t>
            </a:r>
            <a:r>
              <a:rPr lang="lv-LV" altLang="en-US" sz="2400" b="0">
                <a:solidFill>
                  <a:schemeClr val="tx1"/>
                </a:solidFill>
                <a:latin typeface="+mj-lt"/>
                <a:cs typeface="+mj-lt"/>
                <a:sym typeface="+mn-ea"/>
              </a:rPr>
              <a:t>=7)</a:t>
            </a:r>
          </a:p>
          <a:p>
            <a:pPr marL="0" indent="0">
              <a:buNone/>
            </a:pPr>
            <a:r>
              <a:rPr lang="lv-LV" altLang="en-US" sz="2400" b="0">
                <a:solidFill>
                  <a:schemeClr val="tx1"/>
                </a:solidFill>
                <a:latin typeface="+mj-lt"/>
                <a:cs typeface="+mj-lt"/>
                <a:sym typeface="+mn-ea"/>
              </a:rPr>
              <a:t>           Vienas intervijas ilgums 55- 60 min</a:t>
            </a:r>
          </a:p>
          <a:p>
            <a:pPr algn="l"/>
            <a:r>
              <a:rPr lang="lv-LV" altLang="en-US" sz="2400" b="0">
                <a:solidFill>
                  <a:schemeClr val="tx1"/>
                </a:solidFill>
                <a:latin typeface="+mj-lt"/>
                <a:cs typeface="+mj-lt"/>
                <a:sym typeface="+mn-ea"/>
              </a:rPr>
              <a:t>           Veikts i</a:t>
            </a:r>
            <a:r>
              <a:rPr lang="en-US" sz="2400" b="0">
                <a:solidFill>
                  <a:schemeClr val="tx1"/>
                </a:solidFill>
                <a:latin typeface="+mj-lt"/>
                <a:cs typeface="+mj-lt"/>
                <a:sym typeface="+mn-ea"/>
              </a:rPr>
              <a:t>nterviju </a:t>
            </a:r>
            <a:r>
              <a:rPr lang="lv-LV" altLang="en-US" sz="2400" b="0">
                <a:solidFill>
                  <a:schemeClr val="tx1"/>
                </a:solidFill>
                <a:latin typeface="+mj-lt"/>
                <a:cs typeface="+mj-lt"/>
                <a:sym typeface="+mn-ea"/>
              </a:rPr>
              <a:t>audio</a:t>
            </a:r>
            <a:r>
              <a:rPr lang="en-US" sz="2400" b="0">
                <a:solidFill>
                  <a:schemeClr val="tx1"/>
                </a:solidFill>
                <a:latin typeface="+mj-lt"/>
                <a:cs typeface="+mj-lt"/>
                <a:sym typeface="+mn-ea"/>
              </a:rPr>
              <a:t>ierakst</a:t>
            </a:r>
            <a:r>
              <a:rPr lang="lv-LV" altLang="en-US" sz="2400" b="0">
                <a:solidFill>
                  <a:schemeClr val="tx1"/>
                </a:solidFill>
                <a:latin typeface="+mj-lt"/>
                <a:cs typeface="+mj-lt"/>
                <a:sym typeface="+mn-ea"/>
              </a:rPr>
              <a:t>s</a:t>
            </a:r>
            <a:endParaRPr lang="en-US" sz="2400">
              <a:latin typeface="+mj-lt"/>
              <a:cs typeface="+mj-lt"/>
            </a:endParaRPr>
          </a:p>
        </p:txBody>
      </p:sp>
      <p:sp>
        <p:nvSpPr>
          <p:cNvPr id="9" name="Pentagon 8"/>
          <p:cNvSpPr/>
          <p:nvPr/>
        </p:nvSpPr>
        <p:spPr>
          <a:xfrm flipV="1">
            <a:off x="731520" y="1673225"/>
            <a:ext cx="908050" cy="152400"/>
          </a:xfrm>
          <a:prstGeom prst="homePlat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flipV="1">
            <a:off x="731520" y="2435860"/>
            <a:ext cx="908050" cy="152400"/>
          </a:xfrm>
          <a:prstGeom prst="homePlat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flipV="1">
            <a:off x="731520" y="3215005"/>
            <a:ext cx="908050" cy="152400"/>
          </a:xfrm>
          <a:prstGeom prst="homePlat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entagon 6"/>
          <p:cNvSpPr/>
          <p:nvPr/>
        </p:nvSpPr>
        <p:spPr>
          <a:xfrm flipV="1">
            <a:off x="731520" y="3624580"/>
            <a:ext cx="908050" cy="152400"/>
          </a:xfrm>
          <a:prstGeom prst="homePlat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7"/>
          <p:cNvSpPr/>
          <p:nvPr/>
        </p:nvSpPr>
        <p:spPr>
          <a:xfrm flipV="1">
            <a:off x="731520" y="3994785"/>
            <a:ext cx="908050" cy="152400"/>
          </a:xfrm>
          <a:prstGeom prst="homePlat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flipV="1">
            <a:off x="731520" y="2054860"/>
            <a:ext cx="908050" cy="152400"/>
          </a:xfrm>
          <a:prstGeom prst="homePlat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latin typeface="+mj-lt"/>
                <a:cs typeface="+mj-lt"/>
                <a:sym typeface="+mn-ea"/>
              </a:rPr>
              <a:t>Intervijas virzīšanai tik</a:t>
            </a:r>
            <a:r>
              <a:rPr lang="lv-LV" altLang="en-US" sz="3600">
                <a:latin typeface="+mj-lt"/>
                <a:cs typeface="+mj-lt"/>
                <a:sym typeface="+mn-ea"/>
              </a:rPr>
              <a:t>a</a:t>
            </a:r>
            <a:r>
              <a:rPr lang="en-US" sz="3600">
                <a:latin typeface="+mj-lt"/>
                <a:cs typeface="+mj-lt"/>
                <a:sym typeface="+mn-ea"/>
              </a:rPr>
              <a:t> izmantoti trīs jautājumi</a:t>
            </a:r>
            <a:endParaRPr lang="en-US" sz="3600"/>
          </a:p>
        </p:txBody>
      </p:sp>
      <p:sp>
        <p:nvSpPr>
          <p:cNvPr id="3" name="Content Placeholder 2"/>
          <p:cNvSpPr>
            <a:spLocks noGrp="1"/>
          </p:cNvSpPr>
          <p:nvPr>
            <p:ph sz="half" idx="1"/>
          </p:nvPr>
        </p:nvSpPr>
        <p:spPr>
          <a:xfrm>
            <a:off x="523240" y="1673225"/>
            <a:ext cx="11029315" cy="4351655"/>
          </a:xfrm>
        </p:spPr>
        <p:txBody>
          <a:bodyPr>
            <a:normAutofit/>
          </a:bodyPr>
          <a:lstStyle/>
          <a:p>
            <a:pPr algn="just">
              <a:lnSpc>
                <a:spcPct val="120000"/>
              </a:lnSpc>
            </a:pPr>
            <a:r>
              <a:rPr lang="lv-LV" altLang="en-US" sz="2400" b="0">
                <a:solidFill>
                  <a:schemeClr val="tx1"/>
                </a:solidFill>
                <a:latin typeface="+mj-lt"/>
                <a:cs typeface="+mj-lt"/>
                <a:sym typeface="+mn-ea"/>
              </a:rPr>
              <a:t>1. Kāda ir jūsu pieredze, sniedzot psiholoģisko palīdzību klientiem attālināti?</a:t>
            </a:r>
          </a:p>
          <a:p>
            <a:pPr algn="just">
              <a:lnSpc>
                <a:spcPct val="120000"/>
              </a:lnSpc>
            </a:pPr>
            <a:endParaRPr lang="lv-LV" altLang="en-US" sz="2400" b="0">
              <a:solidFill>
                <a:schemeClr val="tx1"/>
              </a:solidFill>
              <a:latin typeface="+mj-lt"/>
              <a:cs typeface="+mj-lt"/>
            </a:endParaRPr>
          </a:p>
          <a:p>
            <a:pPr algn="just">
              <a:lnSpc>
                <a:spcPct val="120000"/>
              </a:lnSpc>
            </a:pPr>
            <a:r>
              <a:rPr lang="lv-LV" altLang="en-US" sz="2400" b="0">
                <a:solidFill>
                  <a:schemeClr val="tx1"/>
                </a:solidFill>
                <a:latin typeface="+mj-lt"/>
                <a:cs typeface="+mj-lt"/>
                <a:sym typeface="+mn-ea"/>
              </a:rPr>
              <a:t>2. Kādas ir jūsu uztvertās izmaiņas attiecībās ar klientiem, sniedzot psiholoģisko</a:t>
            </a:r>
          </a:p>
          <a:p>
            <a:pPr algn="just">
              <a:lnSpc>
                <a:spcPct val="120000"/>
              </a:lnSpc>
            </a:pPr>
            <a:r>
              <a:rPr lang="lv-LV" altLang="en-US" sz="2400" b="0">
                <a:solidFill>
                  <a:schemeClr val="tx1"/>
                </a:solidFill>
                <a:latin typeface="+mj-lt"/>
                <a:cs typeface="+mj-lt"/>
                <a:sym typeface="+mn-ea"/>
              </a:rPr>
              <a:t>    palīdzību klientiem attālināti?</a:t>
            </a:r>
          </a:p>
          <a:p>
            <a:pPr algn="just">
              <a:lnSpc>
                <a:spcPct val="120000"/>
              </a:lnSpc>
            </a:pPr>
            <a:endParaRPr lang="lv-LV" altLang="en-US" sz="2400" b="0">
              <a:solidFill>
                <a:schemeClr val="tx1"/>
              </a:solidFill>
              <a:latin typeface="+mj-lt"/>
              <a:cs typeface="+mj-lt"/>
            </a:endParaRPr>
          </a:p>
          <a:p>
            <a:pPr algn="just">
              <a:lnSpc>
                <a:spcPct val="120000"/>
              </a:lnSpc>
            </a:pPr>
            <a:r>
              <a:rPr lang="lv-LV" altLang="en-US" sz="2400" b="0">
                <a:solidFill>
                  <a:schemeClr val="tx1"/>
                </a:solidFill>
                <a:latin typeface="+mj-lt"/>
                <a:cs typeface="+mj-lt"/>
                <a:sym typeface="+mn-ea"/>
              </a:rPr>
              <a:t>3. Ar kādiem izaicinājumiem jūs saskārāties, sniedzot psiholoģisko palīdzību klientiem</a:t>
            </a:r>
          </a:p>
          <a:p>
            <a:pPr algn="just">
              <a:lnSpc>
                <a:spcPct val="120000"/>
              </a:lnSpc>
            </a:pPr>
            <a:r>
              <a:rPr lang="lv-LV" altLang="en-US" sz="2400" b="0">
                <a:solidFill>
                  <a:schemeClr val="tx1"/>
                </a:solidFill>
                <a:latin typeface="+mj-lt"/>
                <a:cs typeface="+mj-lt"/>
                <a:sym typeface="+mn-ea"/>
              </a:rPr>
              <a:t>    attālināti?</a:t>
            </a:r>
            <a:endParaRPr lang="en-US" sz="240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259080"/>
            <a:ext cx="10946130" cy="1468755"/>
          </a:xfrm>
        </p:spPr>
        <p:txBody>
          <a:bodyPr/>
          <a:lstStyle/>
          <a:p>
            <a:r>
              <a:rPr lang="lv-LV" altLang="en-US">
                <a:latin typeface="+mj-lt"/>
                <a:cs typeface="+mj-lt"/>
              </a:rPr>
              <a:t>Fenom</a:t>
            </a:r>
            <a:r>
              <a:rPr lang="lv-LV" altLang="en-US">
                <a:solidFill>
                  <a:srgbClr val="8E001C"/>
                </a:solidFill>
                <a:latin typeface="+mj-lt"/>
                <a:cs typeface="+mj-lt"/>
              </a:rPr>
              <a:t>eno</a:t>
            </a:r>
            <a:r>
              <a:rPr lang="lv-LV" altLang="en-US">
                <a:latin typeface="+mj-lt"/>
                <a:cs typeface="+mj-lt"/>
              </a:rPr>
              <a:t>loģiskā datu analīze</a:t>
            </a:r>
          </a:p>
        </p:txBody>
      </p:sp>
      <p:sp>
        <p:nvSpPr>
          <p:cNvPr id="4" name="Content Placeholder 3"/>
          <p:cNvSpPr>
            <a:spLocks noGrp="1"/>
          </p:cNvSpPr>
          <p:nvPr>
            <p:ph sz="half" idx="2"/>
          </p:nvPr>
        </p:nvSpPr>
        <p:spPr>
          <a:xfrm>
            <a:off x="10363835" y="5501005"/>
            <a:ext cx="772160" cy="523875"/>
          </a:xfrm>
        </p:spPr>
        <p:txBody>
          <a:bodyPr/>
          <a:lstStyle/>
          <a:p>
            <a:endParaRPr lang="en-US"/>
          </a:p>
        </p:txBody>
      </p:sp>
      <p:sp>
        <p:nvSpPr>
          <p:cNvPr id="5" name="Rounded Rectangle 4"/>
          <p:cNvSpPr/>
          <p:nvPr/>
        </p:nvSpPr>
        <p:spPr>
          <a:xfrm>
            <a:off x="462915" y="1050925"/>
            <a:ext cx="10919460" cy="1228725"/>
          </a:xfrm>
          <a:prstGeom prst="roundRect">
            <a:avLst/>
          </a:prstGeom>
          <a:solidFill>
            <a:schemeClr val="bg2">
              <a:lumMod val="9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altLang="en-US" sz="2000">
                <a:solidFill>
                  <a:schemeClr val="tx1">
                    <a:lumMod val="95000"/>
                    <a:lumOff val="5000"/>
                  </a:schemeClr>
                </a:solidFill>
                <a:latin typeface="Times New Roman" panose="02020603050405020304" charset="0"/>
                <a:cs typeface="Times New Roman" panose="02020603050405020304" charset="0"/>
                <a:sym typeface="+mn-ea"/>
              </a:rPr>
              <a:t>1</a:t>
            </a:r>
            <a:r>
              <a:rPr lang="lv-LV" altLang="en-US" sz="2400">
                <a:solidFill>
                  <a:schemeClr val="tx1">
                    <a:lumMod val="95000"/>
                    <a:lumOff val="5000"/>
                  </a:schemeClr>
                </a:solidFill>
                <a:latin typeface="+mj-lt"/>
                <a:cs typeface="+mj-lt"/>
                <a:sym typeface="+mn-ea"/>
              </a:rPr>
              <a:t>. solis - Intervijas tika</a:t>
            </a:r>
            <a:r>
              <a:rPr lang="lv-LV" altLang="en-US" sz="2400" b="1">
                <a:solidFill>
                  <a:schemeClr val="tx1">
                    <a:lumMod val="95000"/>
                    <a:lumOff val="5000"/>
                  </a:schemeClr>
                </a:solidFill>
                <a:latin typeface="+mj-lt"/>
                <a:cs typeface="+mj-lt"/>
                <a:sym typeface="+mn-ea"/>
              </a:rPr>
              <a:t> ierakstītas</a:t>
            </a:r>
            <a:r>
              <a:rPr lang="lv-LV" altLang="en-US" sz="2400">
                <a:solidFill>
                  <a:schemeClr val="tx1">
                    <a:lumMod val="95000"/>
                    <a:lumOff val="5000"/>
                  </a:schemeClr>
                </a:solidFill>
                <a:latin typeface="+mj-lt"/>
                <a:cs typeface="+mj-lt"/>
                <a:sym typeface="+mn-ea"/>
              </a:rPr>
              <a:t>. Veikta </a:t>
            </a:r>
            <a:r>
              <a:rPr lang="lv-LV" altLang="en-US" sz="2400" b="1">
                <a:solidFill>
                  <a:schemeClr val="tx1">
                    <a:lumMod val="95000"/>
                    <a:lumOff val="5000"/>
                  </a:schemeClr>
                </a:solidFill>
                <a:latin typeface="+mj-lt"/>
                <a:cs typeface="+mj-lt"/>
                <a:sym typeface="+mn-ea"/>
              </a:rPr>
              <a:t>burtiskā transkripcija,</a:t>
            </a:r>
            <a:r>
              <a:rPr lang="lv-LV" altLang="en-US" sz="2400">
                <a:solidFill>
                  <a:schemeClr val="tx1">
                    <a:lumMod val="95000"/>
                    <a:lumOff val="5000"/>
                  </a:schemeClr>
                </a:solidFill>
                <a:latin typeface="+mj-lt"/>
                <a:cs typeface="+mj-lt"/>
                <a:sym typeface="+mn-ea"/>
              </a:rPr>
              <a:t> iegūtā </a:t>
            </a:r>
            <a:r>
              <a:rPr lang="lv-LV" altLang="en-US" sz="2400" b="1">
                <a:solidFill>
                  <a:schemeClr val="tx1">
                    <a:lumMod val="95000"/>
                    <a:lumOff val="5000"/>
                  </a:schemeClr>
                </a:solidFill>
                <a:latin typeface="+mj-lt"/>
                <a:cs typeface="+mj-lt"/>
                <a:sym typeface="+mn-ea"/>
              </a:rPr>
              <a:t>teksta lasīšana,</a:t>
            </a:r>
            <a:r>
              <a:rPr lang="lv-LV" altLang="en-US" sz="2400">
                <a:solidFill>
                  <a:schemeClr val="tx1">
                    <a:lumMod val="95000"/>
                    <a:lumOff val="5000"/>
                  </a:schemeClr>
                </a:solidFill>
                <a:latin typeface="+mj-lt"/>
                <a:cs typeface="+mj-lt"/>
                <a:sym typeface="+mn-ea"/>
              </a:rPr>
              <a:t> iedziļināšanās pieredzes stāstos, vienlaicīgi saglabājot </a:t>
            </a:r>
            <a:r>
              <a:rPr lang="lv-LV" altLang="en-US" sz="2400" b="1">
                <a:solidFill>
                  <a:schemeClr val="tx1">
                    <a:lumMod val="95000"/>
                    <a:lumOff val="5000"/>
                  </a:schemeClr>
                </a:solidFill>
                <a:latin typeface="+mj-lt"/>
                <a:cs typeface="+mj-lt"/>
                <a:sym typeface="+mn-ea"/>
              </a:rPr>
              <a:t>distancēšanās </a:t>
            </a:r>
            <a:r>
              <a:rPr lang="lv-LV" altLang="en-US" sz="2400">
                <a:solidFill>
                  <a:schemeClr val="tx1">
                    <a:lumMod val="95000"/>
                    <a:lumOff val="5000"/>
                  </a:schemeClr>
                </a:solidFill>
                <a:latin typeface="+mj-lt"/>
                <a:cs typeface="+mj-lt"/>
                <a:sym typeface="+mn-ea"/>
              </a:rPr>
              <a:t>un </a:t>
            </a:r>
            <a:r>
              <a:rPr lang="lv-LV" altLang="en-US" sz="2400" b="1">
                <a:solidFill>
                  <a:schemeClr val="tx1">
                    <a:lumMod val="95000"/>
                    <a:lumOff val="5000"/>
                  </a:schemeClr>
                </a:solidFill>
                <a:latin typeface="+mj-lt"/>
                <a:cs typeface="+mj-lt"/>
                <a:sym typeface="+mn-ea"/>
              </a:rPr>
              <a:t>redukcijas</a:t>
            </a:r>
            <a:r>
              <a:rPr lang="lv-LV" altLang="en-US" sz="2400">
                <a:solidFill>
                  <a:schemeClr val="tx1">
                    <a:lumMod val="95000"/>
                    <a:lumOff val="5000"/>
                  </a:schemeClr>
                </a:solidFill>
                <a:latin typeface="+mj-lt"/>
                <a:cs typeface="+mj-lt"/>
                <a:sym typeface="+mn-ea"/>
              </a:rPr>
              <a:t> principus.</a:t>
            </a:r>
            <a:endParaRPr lang="lv-LV" altLang="en-US" sz="2400" dirty="0">
              <a:solidFill>
                <a:schemeClr val="tx1">
                  <a:lumMod val="95000"/>
                  <a:lumOff val="5000"/>
                </a:schemeClr>
              </a:solidFill>
              <a:latin typeface="+mj-lt"/>
              <a:cs typeface="+mj-lt"/>
              <a:sym typeface="+mn-ea"/>
            </a:endParaRPr>
          </a:p>
        </p:txBody>
      </p:sp>
      <p:sp>
        <p:nvSpPr>
          <p:cNvPr id="7" name="Rounded Rectangle 6"/>
          <p:cNvSpPr/>
          <p:nvPr/>
        </p:nvSpPr>
        <p:spPr>
          <a:xfrm>
            <a:off x="462915" y="2590800"/>
            <a:ext cx="10982960" cy="984250"/>
          </a:xfrm>
          <a:prstGeom prst="roundRect">
            <a:avLst/>
          </a:prstGeom>
          <a:solidFill>
            <a:schemeClr val="bg2">
              <a:lumMod val="9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altLang="en-US" sz="2400">
                <a:solidFill>
                  <a:schemeClr val="tx1">
                    <a:lumMod val="95000"/>
                    <a:lumOff val="5000"/>
                  </a:schemeClr>
                </a:solidFill>
                <a:latin typeface="+mj-lt"/>
                <a:cs typeface="+mj-lt"/>
                <a:sym typeface="+mn-ea"/>
              </a:rPr>
              <a:t>2. solis - Iegūtā apraksta analīze, </a:t>
            </a:r>
            <a:r>
              <a:rPr lang="lv-LV" altLang="en-US" sz="2400" b="1">
                <a:solidFill>
                  <a:schemeClr val="tx1">
                    <a:lumMod val="95000"/>
                    <a:lumOff val="5000"/>
                  </a:schemeClr>
                </a:solidFill>
                <a:latin typeface="+mj-lt"/>
                <a:cs typeface="+mj-lt"/>
                <a:sym typeface="+mn-ea"/>
              </a:rPr>
              <a:t>strukturēšana jēgas vienībās</a:t>
            </a:r>
            <a:r>
              <a:rPr lang="lv-LV" altLang="en-US" sz="2400">
                <a:solidFill>
                  <a:schemeClr val="tx1">
                    <a:lumMod val="95000"/>
                    <a:lumOff val="5000"/>
                  </a:schemeClr>
                </a:solidFill>
                <a:latin typeface="+mj-lt"/>
                <a:cs typeface="+mj-lt"/>
                <a:sym typeface="+mn-ea"/>
              </a:rPr>
              <a:t>, plānojot, kā šīs jēgas vienības transformēsies</a:t>
            </a:r>
            <a:r>
              <a:rPr lang="lv-LV" altLang="en-US" sz="2000">
                <a:solidFill>
                  <a:schemeClr val="tx1">
                    <a:lumMod val="95000"/>
                    <a:lumOff val="5000"/>
                  </a:schemeClr>
                </a:solidFill>
                <a:latin typeface="Times New Roman" panose="02020603050405020304" charset="0"/>
                <a:cs typeface="Times New Roman" panose="02020603050405020304" charset="0"/>
                <a:sym typeface="+mn-ea"/>
              </a:rPr>
              <a:t>.</a:t>
            </a:r>
            <a:endParaRPr lang="lv-LV" altLang="en-GB" sz="2000" dirty="0">
              <a:solidFill>
                <a:schemeClr val="tx1">
                  <a:lumMod val="95000"/>
                  <a:lumOff val="5000"/>
                </a:schemeClr>
              </a:solidFill>
              <a:latin typeface="Times New Roman" panose="02020603050405020304" charset="0"/>
              <a:cs typeface="Times New Roman" panose="02020603050405020304" charset="0"/>
              <a:sym typeface="+mn-ea"/>
            </a:endParaRPr>
          </a:p>
        </p:txBody>
      </p:sp>
      <p:sp>
        <p:nvSpPr>
          <p:cNvPr id="6" name="Rounded Rectangle 5"/>
          <p:cNvSpPr/>
          <p:nvPr/>
        </p:nvSpPr>
        <p:spPr>
          <a:xfrm>
            <a:off x="398780" y="3898265"/>
            <a:ext cx="10983595" cy="997585"/>
          </a:xfrm>
          <a:prstGeom prst="roundRect">
            <a:avLst/>
          </a:prstGeom>
          <a:solidFill>
            <a:schemeClr val="bg2">
              <a:lumMod val="9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altLang="en-US" sz="2400">
                <a:solidFill>
                  <a:schemeClr val="tx1">
                    <a:lumMod val="95000"/>
                    <a:lumOff val="5000"/>
                  </a:schemeClr>
                </a:solidFill>
                <a:latin typeface="+mj-lt"/>
                <a:cs typeface="+mj-lt"/>
                <a:sym typeface="+mn-ea"/>
              </a:rPr>
              <a:t>3. solis - </a:t>
            </a:r>
            <a:r>
              <a:rPr lang="lv-LV" altLang="en-US" sz="2400" b="1">
                <a:solidFill>
                  <a:schemeClr val="tx1">
                    <a:lumMod val="95000"/>
                    <a:lumOff val="5000"/>
                  </a:schemeClr>
                </a:solidFill>
                <a:latin typeface="+mj-lt"/>
                <a:cs typeface="+mj-lt"/>
                <a:sym typeface="+mn-ea"/>
              </a:rPr>
              <a:t>Teksta transformēšana</a:t>
            </a:r>
            <a:r>
              <a:rPr lang="lv-LV" altLang="en-US" sz="2400">
                <a:solidFill>
                  <a:schemeClr val="tx1">
                    <a:lumMod val="95000"/>
                    <a:lumOff val="5000"/>
                  </a:schemeClr>
                </a:solidFill>
                <a:latin typeface="+mj-lt"/>
                <a:cs typeface="+mj-lt"/>
                <a:sym typeface="+mn-ea"/>
              </a:rPr>
              <a:t>. Nosauktas psiholoģiskās jēgas. Atkārtoti analizēts teksta saturs, jēgas pieminēšanas biežums un nozīme.</a:t>
            </a:r>
            <a:endParaRPr lang="lv-LV" altLang="en-US" sz="2400" dirty="0">
              <a:solidFill>
                <a:schemeClr val="tx1">
                  <a:lumMod val="95000"/>
                  <a:lumOff val="5000"/>
                </a:schemeClr>
              </a:solidFill>
              <a:latin typeface="+mj-lt"/>
              <a:cs typeface="+mj-lt"/>
              <a:sym typeface="+mn-ea"/>
            </a:endParaRPr>
          </a:p>
        </p:txBody>
      </p:sp>
      <p:sp>
        <p:nvSpPr>
          <p:cNvPr id="8" name="Rounded Rectangle 7"/>
          <p:cNvSpPr/>
          <p:nvPr/>
        </p:nvSpPr>
        <p:spPr>
          <a:xfrm>
            <a:off x="398780" y="5282565"/>
            <a:ext cx="10919460" cy="1038860"/>
          </a:xfrm>
          <a:prstGeom prst="roundRect">
            <a:avLst/>
          </a:prstGeom>
          <a:solidFill>
            <a:schemeClr val="bg2">
              <a:lumMod val="9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altLang="en-US" sz="2400">
                <a:solidFill>
                  <a:schemeClr val="tx1">
                    <a:lumMod val="95000"/>
                    <a:lumOff val="5000"/>
                  </a:schemeClr>
                </a:solidFill>
                <a:latin typeface="+mj-lt"/>
                <a:cs typeface="+mj-lt"/>
                <a:sym typeface="+mn-ea"/>
              </a:rPr>
              <a:t>4. solis -  Tika izveidots </a:t>
            </a:r>
            <a:r>
              <a:rPr lang="lv-LV" altLang="en-US" sz="2400" b="1">
                <a:solidFill>
                  <a:schemeClr val="tx1">
                    <a:lumMod val="95000"/>
                    <a:lumOff val="5000"/>
                  </a:schemeClr>
                </a:solidFill>
                <a:latin typeface="+mj-lt"/>
                <a:cs typeface="+mj-lt"/>
                <a:sym typeface="+mn-ea"/>
              </a:rPr>
              <a:t>psiholoģizēts pieredzes apraksts.</a:t>
            </a:r>
            <a:r>
              <a:rPr lang="lv-LV" altLang="en-US" sz="2400">
                <a:solidFill>
                  <a:schemeClr val="tx1">
                    <a:lumMod val="95000"/>
                    <a:lumOff val="5000"/>
                  </a:schemeClr>
                </a:solidFill>
                <a:latin typeface="+mj-lt"/>
                <a:cs typeface="+mj-lt"/>
                <a:sym typeface="+mn-ea"/>
              </a:rPr>
              <a:t> Izpētes datos netieka meklētas līdzīgas jēgas, bet gan individuāla pieredze </a:t>
            </a:r>
            <a:r>
              <a:rPr lang="lv-LV" sz="2400">
                <a:solidFill>
                  <a:schemeClr val="tx1">
                    <a:lumMod val="95000"/>
                    <a:lumOff val="5000"/>
                  </a:schemeClr>
                </a:solidFill>
                <a:latin typeface="+mj-lt"/>
                <a:cs typeface="+mj-lt"/>
                <a:sym typeface="+mn-ea"/>
              </a:rPr>
              <a:t>(Mustakas, 1994; Mārtinsone un </a:t>
            </a:r>
            <a:r>
              <a:rPr lang="lv-LV" altLang="en-GB" sz="2400">
                <a:solidFill>
                  <a:schemeClr val="tx1">
                    <a:lumMod val="95000"/>
                    <a:lumOff val="5000"/>
                  </a:schemeClr>
                </a:solidFill>
                <a:latin typeface="+mj-lt"/>
                <a:cs typeface="+mj-lt"/>
                <a:sym typeface="+mn-ea"/>
              </a:rPr>
              <a:t>Pipere, 2021</a:t>
            </a:r>
            <a:r>
              <a:rPr lang="en-GB" sz="2400">
                <a:solidFill>
                  <a:schemeClr val="tx1">
                    <a:lumMod val="95000"/>
                    <a:lumOff val="5000"/>
                  </a:schemeClr>
                </a:solidFill>
                <a:latin typeface="+mj-lt"/>
                <a:cs typeface="+mj-lt"/>
                <a:sym typeface="+mn-ea"/>
              </a:rPr>
              <a:t>)</a:t>
            </a:r>
            <a:endParaRPr lang="lv-LV" altLang="en-US" sz="2400" dirty="0">
              <a:solidFill>
                <a:schemeClr val="tx1">
                  <a:lumMod val="95000"/>
                  <a:lumOff val="5000"/>
                </a:schemeClr>
              </a:solidFill>
              <a:latin typeface="+mj-lt"/>
              <a:cs typeface="+mj-lt"/>
              <a:sym typeface="+mn-ea"/>
            </a:endParaRPr>
          </a:p>
        </p:txBody>
      </p:sp>
      <p:sp>
        <p:nvSpPr>
          <p:cNvPr id="11" name="Right Arrow 10"/>
          <p:cNvSpPr/>
          <p:nvPr/>
        </p:nvSpPr>
        <p:spPr>
          <a:xfrm rot="16200000" flipH="1" flipV="1">
            <a:off x="5561965" y="2169795"/>
            <a:ext cx="334010" cy="507365"/>
          </a:xfrm>
          <a:prstGeom prst="rightArrow">
            <a:avLst>
              <a:gd name="adj1" fmla="val 54067"/>
              <a:gd name="adj2" fmla="val 50000"/>
            </a:avLst>
          </a:prstGeom>
          <a:solidFill>
            <a:srgbClr val="8E00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6200000" flipH="1" flipV="1">
            <a:off x="5561965" y="3527425"/>
            <a:ext cx="334010" cy="507365"/>
          </a:xfrm>
          <a:prstGeom prst="rightArrow">
            <a:avLst>
              <a:gd name="adj1" fmla="val 54067"/>
              <a:gd name="adj2" fmla="val 50000"/>
            </a:avLst>
          </a:prstGeom>
          <a:solidFill>
            <a:srgbClr val="8E00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200000" flipH="1" flipV="1">
            <a:off x="5561965" y="4861560"/>
            <a:ext cx="334010" cy="507365"/>
          </a:xfrm>
          <a:prstGeom prst="rightArrow">
            <a:avLst>
              <a:gd name="adj1" fmla="val 54067"/>
              <a:gd name="adj2" fmla="val 50000"/>
            </a:avLst>
          </a:prstGeom>
          <a:solidFill>
            <a:srgbClr val="8E00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147" y="635954"/>
            <a:ext cx="10515600" cy="1036714"/>
          </a:xfrm>
        </p:spPr>
        <p:txBody>
          <a:bodyPr/>
          <a:lstStyle/>
          <a:p>
            <a:r>
              <a:rPr lang="lv-LV" altLang="en-US">
                <a:solidFill>
                  <a:schemeClr val="accent1">
                    <a:lumMod val="50000"/>
                  </a:schemeClr>
                </a:solidFill>
                <a:latin typeface="+mj-lt"/>
                <a:cs typeface="+mj-lt"/>
                <a:sym typeface="+mn-ea"/>
              </a:rPr>
              <a:t>Transkripta analīzes fragments 1. un 2. solis (D2)</a:t>
            </a:r>
            <a:br>
              <a:rPr lang="en-US">
                <a:latin typeface="+mj-lt"/>
                <a:cs typeface="+mj-lt"/>
              </a:rPr>
            </a:br>
            <a:endParaRPr lang="en-US"/>
          </a:p>
        </p:txBody>
      </p:sp>
      <p:sp>
        <p:nvSpPr>
          <p:cNvPr id="4" name="Content Placeholder 3"/>
          <p:cNvSpPr>
            <a:spLocks noGrp="1"/>
          </p:cNvSpPr>
          <p:nvPr>
            <p:ph sz="half" idx="2"/>
          </p:nvPr>
        </p:nvSpPr>
        <p:spPr/>
        <p:txBody>
          <a:bodyPr/>
          <a:lstStyle/>
          <a:p>
            <a:endParaRPr lang="en-US"/>
          </a:p>
        </p:txBody>
      </p:sp>
      <p:graphicFrame>
        <p:nvGraphicFramePr>
          <p:cNvPr id="5" name="Content Placeholder 4"/>
          <p:cNvGraphicFramePr>
            <a:graphicFrameLocks noGrp="1"/>
          </p:cNvGraphicFramePr>
          <p:nvPr>
            <p:ph sz="half" idx="1"/>
          </p:nvPr>
        </p:nvGraphicFramePr>
        <p:xfrm>
          <a:off x="904875" y="1288415"/>
          <a:ext cx="10381615" cy="5120640"/>
        </p:xfrm>
        <a:graphic>
          <a:graphicData uri="http://schemas.openxmlformats.org/drawingml/2006/table">
            <a:tbl>
              <a:tblPr firstRow="1" bandRow="1">
                <a:tableStyleId>{5C22544A-7EE6-4342-B048-85BDC9FD1C3A}</a:tableStyleId>
              </a:tblPr>
              <a:tblGrid>
                <a:gridCol w="2770505">
                  <a:extLst>
                    <a:ext uri="{9D8B030D-6E8A-4147-A177-3AD203B41FA5}">
                      <a16:colId xmlns:a16="http://schemas.microsoft.com/office/drawing/2014/main" val="20000"/>
                    </a:ext>
                  </a:extLst>
                </a:gridCol>
                <a:gridCol w="4302760">
                  <a:extLst>
                    <a:ext uri="{9D8B030D-6E8A-4147-A177-3AD203B41FA5}">
                      <a16:colId xmlns:a16="http://schemas.microsoft.com/office/drawing/2014/main" val="20001"/>
                    </a:ext>
                  </a:extLst>
                </a:gridCol>
                <a:gridCol w="3308350">
                  <a:extLst>
                    <a:ext uri="{9D8B030D-6E8A-4147-A177-3AD203B41FA5}">
                      <a16:colId xmlns:a16="http://schemas.microsoft.com/office/drawing/2014/main" val="20002"/>
                    </a:ext>
                  </a:extLst>
                </a:gridCol>
              </a:tblGrid>
              <a:tr h="335280">
                <a:tc>
                  <a:txBody>
                    <a:bodyPr/>
                    <a:lstStyle/>
                    <a:p>
                      <a:pPr>
                        <a:buNone/>
                      </a:pPr>
                      <a:r>
                        <a:rPr lang="lv-LV" altLang="en-US" sz="1600">
                          <a:latin typeface="+mj-lt"/>
                          <a:cs typeface="+mj-lt"/>
                        </a:rPr>
                        <a:t>teksta fragmenti</a:t>
                      </a:r>
                    </a:p>
                  </a:txBody>
                  <a:tcPr/>
                </a:tc>
                <a:tc>
                  <a:txBody>
                    <a:bodyPr/>
                    <a:lstStyle/>
                    <a:p>
                      <a:pPr>
                        <a:buNone/>
                      </a:pPr>
                      <a:r>
                        <a:rPr lang="lv-LV" altLang="en-US" sz="1600">
                          <a:latin typeface="+mj-lt"/>
                          <a:cs typeface="+mj-lt"/>
                        </a:rPr>
                        <a:t>transkripta teksts</a:t>
                      </a:r>
                    </a:p>
                  </a:txBody>
                  <a:tcPr/>
                </a:tc>
                <a:tc>
                  <a:txBody>
                    <a:bodyPr/>
                    <a:lstStyle/>
                    <a:p>
                      <a:pPr>
                        <a:buNone/>
                      </a:pPr>
                      <a:r>
                        <a:rPr lang="lv-LV" altLang="en-US" sz="1600">
                          <a:latin typeface="+mj-lt"/>
                          <a:cs typeface="+mj-lt"/>
                        </a:rPr>
                        <a:t>jēgas vienības</a:t>
                      </a:r>
                    </a:p>
                  </a:txBody>
                  <a:tcPr/>
                </a:tc>
                <a:extLst>
                  <a:ext uri="{0D108BD9-81ED-4DB2-BD59-A6C34878D82A}">
                    <a16:rowId xmlns:a16="http://schemas.microsoft.com/office/drawing/2014/main" val="10000"/>
                  </a:ext>
                </a:extLst>
              </a:tr>
              <a:tr h="4785360">
                <a:tc>
                  <a:txBody>
                    <a:bodyPr/>
                    <a:lstStyle/>
                    <a:p>
                      <a:pPr>
                        <a:buNone/>
                      </a:pPr>
                      <a:r>
                        <a:rPr lang="en-US" sz="1400">
                          <a:latin typeface="+mj-lt"/>
                          <a:cs typeface="+mj-lt"/>
                        </a:rPr>
                        <a:t>....</a:t>
                      </a:r>
                      <a:r>
                        <a:rPr lang="en-US" sz="1400" b="1">
                          <a:latin typeface="+mj-lt"/>
                          <a:cs typeface="+mj-lt"/>
                        </a:rPr>
                        <a:t>tāda kā bezpalīdzība</a:t>
                      </a:r>
                    </a:p>
                    <a:p>
                      <a:pPr>
                        <a:buNone/>
                      </a:pPr>
                      <a:r>
                        <a:rPr lang="en-US" sz="1400">
                          <a:latin typeface="+mj-lt"/>
                          <a:cs typeface="+mj-lt"/>
                        </a:rPr>
                        <a:t>Ja atnāktu uz manu kabinetu klātienē, tad nebūtu tādi izsaicinājumi</a:t>
                      </a:r>
                    </a:p>
                    <a:p>
                      <a:pPr>
                        <a:buNone/>
                      </a:pPr>
                      <a:endParaRPr lang="en-US" sz="1400">
                        <a:latin typeface="+mj-lt"/>
                        <a:cs typeface="+mj-lt"/>
                      </a:endParaRPr>
                    </a:p>
                    <a:p>
                      <a:pPr>
                        <a:buNone/>
                      </a:pPr>
                      <a:r>
                        <a:rPr lang="en-US" sz="1400" b="1">
                          <a:latin typeface="+mj-lt"/>
                          <a:cs typeface="+mj-lt"/>
                        </a:rPr>
                        <a:t>Klātienē man būtu iespējas vairāk vadīt procesu</a:t>
                      </a:r>
                    </a:p>
                    <a:p>
                      <a:pPr>
                        <a:buNone/>
                      </a:pPr>
                      <a:r>
                        <a:rPr lang="en-US" sz="1400">
                          <a:latin typeface="+mj-lt"/>
                          <a:cs typeface="+mj-lt"/>
                        </a:rPr>
                        <a:t>....viņš ir savā vidē viņš pats tomēr regulē ko viņš dara.</a:t>
                      </a:r>
                    </a:p>
                    <a:p>
                      <a:pPr>
                        <a:buNone/>
                      </a:pPr>
                      <a:r>
                        <a:rPr lang="en-US" sz="1400">
                          <a:latin typeface="+mj-lt"/>
                          <a:cs typeface="+mj-lt"/>
                        </a:rPr>
                        <a:t>...</a:t>
                      </a:r>
                      <a:r>
                        <a:rPr lang="en-US" sz="1400" b="1">
                          <a:latin typeface="+mj-lt"/>
                          <a:cs typeface="+mj-lt"/>
                        </a:rPr>
                        <a:t>Mēs nevaram kontrolēt procesus</a:t>
                      </a:r>
                      <a:r>
                        <a:rPr lang="en-US" sz="1400">
                          <a:latin typeface="+mj-lt"/>
                          <a:cs typeface="+mj-lt"/>
                        </a:rPr>
                        <a:t>, tur ir tā bezspēcības sajūta</a:t>
                      </a:r>
                    </a:p>
                    <a:p>
                      <a:pPr>
                        <a:buNone/>
                      </a:pPr>
                      <a:r>
                        <a:rPr lang="en-US" sz="1400">
                          <a:latin typeface="+mj-lt"/>
                          <a:cs typeface="+mj-lt"/>
                        </a:rPr>
                        <a:t>....varu pateikt, tas ir svarīgi, tas ir vēlams, bet protams reāli es piespiest viņu nevaru</a:t>
                      </a:r>
                    </a:p>
                    <a:p>
                      <a:pPr>
                        <a:buNone/>
                      </a:pPr>
                      <a:r>
                        <a:rPr lang="en-US" sz="1400">
                          <a:latin typeface="+mj-lt"/>
                          <a:cs typeface="+mj-lt"/>
                        </a:rPr>
                        <a:t>...</a:t>
                      </a:r>
                      <a:r>
                        <a:rPr lang="en-US" sz="1400" b="1">
                          <a:latin typeface="+mj-lt"/>
                          <a:cs typeface="+mj-lt"/>
                        </a:rPr>
                        <a:t>.es samulsu, jā pirmajā brīdī </a:t>
                      </a:r>
                    </a:p>
                  </a:txBody>
                  <a:tcPr/>
                </a:tc>
                <a:tc>
                  <a:txBody>
                    <a:bodyPr/>
                    <a:lstStyle/>
                    <a:p>
                      <a:pPr>
                        <a:buNone/>
                      </a:pPr>
                      <a:r>
                        <a:rPr lang="en-US" sz="1400">
                          <a:latin typeface="+mj-lt"/>
                          <a:cs typeface="+mj-lt"/>
                        </a:rPr>
                        <a:t>P: Kā tu juties?</a:t>
                      </a:r>
                    </a:p>
                    <a:p>
                      <a:pPr>
                        <a:buNone/>
                      </a:pPr>
                      <a:r>
                        <a:rPr lang="en-US" sz="1400">
                          <a:latin typeface="+mj-lt"/>
                          <a:cs typeface="+mj-lt"/>
                        </a:rPr>
                        <a:t>D2: Tā ir tāda kā bezpalīdzība. Jā, ja klients piemēram, atnāktu uz manu kabinetu klātienē, tad man nebūt ne semočkas, ne vispār tādi izsaicinājumi.</a:t>
                      </a:r>
                    </a:p>
                    <a:p>
                      <a:pPr>
                        <a:buNone/>
                      </a:pPr>
                      <a:r>
                        <a:rPr lang="en-US" sz="1400">
                          <a:latin typeface="+mj-lt"/>
                          <a:cs typeface="+mj-lt"/>
                        </a:rPr>
                        <a:t>Tas būtu tad tā, ka man būtu iespējas vairāk vadīt to procesu. Mazlietiņ vairāk noteikt vides noteikumus, jo tagad viņš ir savā vidē viņš pats tomēr regulē ko viņš dara, vai guļ vai tumsā sēžu. Jā, par to ir tas stāsts. Viņs ir savā vidē. Mēs nevaram kontrolēt procesus, tur ir tā bezspēcības sajūta. Es varu tikai pateikt un informēt, tas ir svarīgi, tas ir vēlams, bet protams reāli es piespiest viņu nevaru.</a:t>
                      </a:r>
                    </a:p>
                    <a:p>
                      <a:pPr>
                        <a:buNone/>
                      </a:pPr>
                      <a:endParaRPr lang="en-US" sz="1400">
                        <a:latin typeface="+mj-lt"/>
                        <a:cs typeface="+mj-lt"/>
                      </a:endParaRPr>
                    </a:p>
                    <a:p>
                      <a:pPr>
                        <a:buNone/>
                      </a:pPr>
                      <a:r>
                        <a:rPr lang="en-US" sz="1400">
                          <a:latin typeface="+mj-lt"/>
                          <a:cs typeface="+mj-lt"/>
                        </a:rPr>
                        <a:t>Nu, es samulsu, jā, jā pirmajā brīdī, bet tad es domāju okei, ja pirmajā brīdī viņam tas ir palīdzoši, nu tad, nu es nezinu, es kaut kādu brīdi to var būt pat pieļauju, ja viņam tas liekās palīdzoši.Varbūt savā ziņā ja turpinātu ar viņu darbu, tas varētu būt kā rādītājs. Vai tur kaut kas notiek, vai tur kaut kas mainās, vai viņs atsakās vai arī nē, viņš turpina neirotiski vienkārši grauzt tās semočkas un sevi mierināt tādā veidā. Nu jā Nu tas laikam ir tas uz ko mums ir jābūt gataviem ka visādi var būt.</a:t>
                      </a:r>
                    </a:p>
                  </a:txBody>
                  <a:tcPr/>
                </a:tc>
                <a:tc>
                  <a:txBody>
                    <a:bodyPr/>
                    <a:lstStyle/>
                    <a:p>
                      <a:pPr>
                        <a:buNone/>
                      </a:pPr>
                      <a:r>
                        <a:rPr lang="en-US" sz="1400">
                          <a:latin typeface="+mj-lt"/>
                          <a:cs typeface="+mj-lt"/>
                        </a:rPr>
                        <a:t>.</a:t>
                      </a:r>
                      <a:r>
                        <a:rPr lang="en-US" sz="1400" b="1">
                          <a:latin typeface="+mj-lt"/>
                          <a:cs typeface="+mj-lt"/>
                        </a:rPr>
                        <a:t>.tāda kā bezpalīdzība</a:t>
                      </a:r>
                    </a:p>
                    <a:p>
                      <a:pPr>
                        <a:buNone/>
                      </a:pPr>
                      <a:endParaRPr lang="en-US" sz="1400">
                        <a:latin typeface="+mj-lt"/>
                        <a:cs typeface="+mj-lt"/>
                      </a:endParaRPr>
                    </a:p>
                    <a:p>
                      <a:pPr>
                        <a:buNone/>
                      </a:pPr>
                      <a:r>
                        <a:rPr lang="en-US" sz="1400">
                          <a:latin typeface="+mj-lt"/>
                          <a:cs typeface="+mj-lt"/>
                        </a:rPr>
                        <a:t>....</a:t>
                      </a:r>
                      <a:r>
                        <a:rPr lang="en-US" sz="1400" b="1">
                          <a:latin typeface="+mj-lt"/>
                          <a:cs typeface="+mj-lt"/>
                        </a:rPr>
                        <a:t>Klātienē man būtu iespējas vairāk vadīt procesu</a:t>
                      </a:r>
                    </a:p>
                    <a:p>
                      <a:pPr>
                        <a:buNone/>
                      </a:pPr>
                      <a:endParaRPr lang="en-US" sz="1400" b="1">
                        <a:latin typeface="+mj-lt"/>
                        <a:cs typeface="+mj-lt"/>
                      </a:endParaRPr>
                    </a:p>
                    <a:p>
                      <a:pPr>
                        <a:buNone/>
                      </a:pPr>
                      <a:r>
                        <a:rPr lang="en-US" sz="1400">
                          <a:latin typeface="+mj-lt"/>
                          <a:cs typeface="+mj-lt"/>
                        </a:rPr>
                        <a:t>..</a:t>
                      </a:r>
                      <a:r>
                        <a:rPr lang="en-US" sz="1400" b="1">
                          <a:latin typeface="+mj-lt"/>
                          <a:cs typeface="+mj-lt"/>
                        </a:rPr>
                        <a:t>.viņš ir savā vidē viņš pats tomēr regulē ko viņš dara.</a:t>
                      </a:r>
                    </a:p>
                    <a:p>
                      <a:pPr>
                        <a:buNone/>
                      </a:pPr>
                      <a:endParaRPr lang="en-US" sz="1400" b="1">
                        <a:latin typeface="+mj-lt"/>
                        <a:cs typeface="+mj-lt"/>
                      </a:endParaRPr>
                    </a:p>
                    <a:p>
                      <a:pPr>
                        <a:buNone/>
                      </a:pPr>
                      <a:r>
                        <a:rPr lang="en-US" sz="1400" b="1">
                          <a:latin typeface="+mj-lt"/>
                          <a:cs typeface="+mj-lt"/>
                        </a:rPr>
                        <a:t>...Mēs nevaram kontrolēt procesus, tur ir tā bezspēcības sajūta</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955" y="690880"/>
            <a:ext cx="10515600" cy="593090"/>
          </a:xfrm>
        </p:spPr>
        <p:txBody>
          <a:bodyPr>
            <a:normAutofit fontScale="90000"/>
          </a:bodyPr>
          <a:lstStyle/>
          <a:p>
            <a:r>
              <a:rPr lang="lv-LV" altLang="en-US">
                <a:solidFill>
                  <a:srgbClr val="8E001C"/>
                </a:solidFill>
                <a:latin typeface="+mj-lt"/>
                <a:cs typeface="+mj-lt"/>
                <a:sym typeface="+mn-ea"/>
              </a:rPr>
              <a:t>Jēgas vienības </a:t>
            </a:r>
            <a:br>
              <a:rPr lang="lv-LV" altLang="en-US">
                <a:solidFill>
                  <a:schemeClr val="accent2">
                    <a:lumMod val="50000"/>
                  </a:schemeClr>
                </a:solidFill>
                <a:latin typeface="+mj-lt"/>
                <a:cs typeface="+mj-lt"/>
                <a:sym typeface="+mn-ea"/>
              </a:rPr>
            </a:br>
            <a:br>
              <a:rPr lang="en-US" b="0">
                <a:solidFill>
                  <a:schemeClr val="tx1"/>
                </a:solidFill>
                <a:latin typeface="+mj-lt"/>
                <a:cs typeface="+mj-lt"/>
                <a:sym typeface="+mn-ea"/>
              </a:rPr>
            </a:br>
            <a:endParaRPr lang="en-US"/>
          </a:p>
        </p:txBody>
      </p:sp>
      <p:sp>
        <p:nvSpPr>
          <p:cNvPr id="3" name="Content Placeholder 2"/>
          <p:cNvSpPr>
            <a:spLocks noGrp="1"/>
          </p:cNvSpPr>
          <p:nvPr>
            <p:ph sz="half" idx="1"/>
          </p:nvPr>
        </p:nvSpPr>
        <p:spPr>
          <a:xfrm>
            <a:off x="685165" y="1283970"/>
            <a:ext cx="9364345" cy="838200"/>
          </a:xfrm>
        </p:spPr>
        <p:txBody>
          <a:bodyPr/>
          <a:lstStyle/>
          <a:p>
            <a:r>
              <a:rPr lang="en-US" sz="2400" b="0">
                <a:solidFill>
                  <a:schemeClr val="tx1"/>
                </a:solidFill>
                <a:latin typeface="+mj-lt"/>
                <a:cs typeface="+mj-lt"/>
                <a:sym typeface="+mn-ea"/>
              </a:rPr>
              <a:t>Pieredze fenomenoloģiskā izpratnē ir lietu un parādību uztveres, izjūtu un redzējuma kopums, kas parādās cilvēka apziņā, k</a:t>
            </a:r>
            <a:r>
              <a:rPr lang="lv-LV" altLang="en-US" sz="2400" b="0">
                <a:solidFill>
                  <a:schemeClr val="tx1"/>
                </a:solidFill>
                <a:latin typeface="+mj-lt"/>
                <a:cs typeface="+mj-lt"/>
                <a:sym typeface="+mn-ea"/>
              </a:rPr>
              <a:t>ā</a:t>
            </a:r>
            <a:r>
              <a:rPr lang="en-US" sz="2400" b="0">
                <a:solidFill>
                  <a:schemeClr val="tx1"/>
                </a:solidFill>
                <a:latin typeface="+mj-lt"/>
                <a:cs typeface="+mj-lt"/>
                <a:sym typeface="+mn-ea"/>
              </a:rPr>
              <a:t> viņš to piedzīvo.</a:t>
            </a:r>
            <a:endParaRPr lang="en-US" sz="2400"/>
          </a:p>
        </p:txBody>
      </p:sp>
      <p:sp>
        <p:nvSpPr>
          <p:cNvPr id="10" name="Rounded Rectangle 9"/>
          <p:cNvSpPr/>
          <p:nvPr/>
        </p:nvSpPr>
        <p:spPr>
          <a:xfrm>
            <a:off x="4251960" y="2122805"/>
            <a:ext cx="3472815" cy="1047750"/>
          </a:xfrm>
          <a:prstGeom prst="roundRect">
            <a:avLst/>
          </a:prstGeom>
          <a:solidFill>
            <a:schemeClr val="tx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eaLnBrk="1">
              <a:lnSpc>
                <a:spcPct val="108000"/>
              </a:lnSpc>
              <a:spcAft>
                <a:spcPts val="800"/>
              </a:spcAft>
            </a:pPr>
            <a:r>
              <a:rPr lang="en-US" altLang="zh-CN" sz="2400" kern="1200">
                <a:solidFill>
                  <a:srgbClr val="000000"/>
                </a:solidFill>
                <a:latin typeface="+mj-lt"/>
                <a:ea typeface="SimSun" panose="02010600030101010101" pitchFamily="2" charset="-122"/>
                <a:cs typeface="+mj-lt"/>
                <a:sym typeface="Times New Roman" panose="02020603050405020304"/>
              </a:rPr>
              <a:t>Psihologu pieredze</a:t>
            </a:r>
            <a:endParaRPr lang="en-US" altLang="zh-CN" sz="1200" kern="100">
              <a:solidFill>
                <a:srgbClr val="000000"/>
              </a:solidFill>
              <a:latin typeface="+mj-lt"/>
              <a:ea typeface="SimSun" panose="02010600030101010101" pitchFamily="2" charset="-122"/>
              <a:cs typeface="+mj-lt"/>
              <a:sym typeface="Times New Roman" panose="02020603050405020304"/>
            </a:endParaRPr>
          </a:p>
        </p:txBody>
      </p:sp>
      <p:sp>
        <p:nvSpPr>
          <p:cNvPr id="12" name="Rounded Rectangle 9"/>
          <p:cNvSpPr/>
          <p:nvPr/>
        </p:nvSpPr>
        <p:spPr>
          <a:xfrm>
            <a:off x="685165" y="3353435"/>
            <a:ext cx="3162300" cy="835025"/>
          </a:xfrm>
          <a:prstGeom prst="roundRect">
            <a:avLst/>
          </a:prstGeom>
          <a:solidFill>
            <a:schemeClr val="accent6">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l" eaLnBrk="1">
              <a:lnSpc>
                <a:spcPct val="108000"/>
              </a:lnSpc>
              <a:spcAft>
                <a:spcPts val="800"/>
              </a:spcAft>
            </a:pPr>
            <a:r>
              <a:rPr lang="lv-LV" altLang="en-US" sz="2000" kern="1200">
                <a:solidFill>
                  <a:srgbClr val="000000"/>
                </a:solidFill>
                <a:latin typeface="+mj-lt"/>
                <a:ea typeface="SimSun" panose="02010600030101010101" pitchFamily="2" charset="-122"/>
                <a:cs typeface="+mj-lt"/>
                <a:sym typeface="Times New Roman" panose="02020603050405020304"/>
              </a:rPr>
              <a:t>Psihologu </a:t>
            </a:r>
            <a:r>
              <a:rPr lang="lv-LV" altLang="en-US" sz="2000" b="1" kern="1200">
                <a:solidFill>
                  <a:srgbClr val="000000"/>
                </a:solidFill>
                <a:latin typeface="+mj-lt"/>
                <a:ea typeface="SimSun" panose="02010600030101010101" pitchFamily="2" charset="-122"/>
                <a:cs typeface="+mj-lt"/>
                <a:sym typeface="Times New Roman" panose="02020603050405020304"/>
              </a:rPr>
              <a:t>subjektīvā izjūta - p</a:t>
            </a:r>
            <a:r>
              <a:rPr lang="en-US" altLang="zh-CN" sz="2000" b="1" kern="1200">
                <a:solidFill>
                  <a:srgbClr val="000000"/>
                </a:solidFill>
                <a:latin typeface="+mj-lt"/>
                <a:ea typeface="SimSun" panose="02010600030101010101" pitchFamily="2" charset="-122"/>
                <a:cs typeface="+mj-lt"/>
                <a:sym typeface="Times New Roman" panose="02020603050405020304"/>
              </a:rPr>
              <a:t>ašizjūta</a:t>
            </a:r>
          </a:p>
        </p:txBody>
      </p:sp>
      <p:sp>
        <p:nvSpPr>
          <p:cNvPr id="13" name="Rounded Rectangle 9"/>
          <p:cNvSpPr/>
          <p:nvPr/>
        </p:nvSpPr>
        <p:spPr>
          <a:xfrm>
            <a:off x="1677035" y="4407535"/>
            <a:ext cx="4178300" cy="1318260"/>
          </a:xfrm>
          <a:prstGeom prst="roundRect">
            <a:avLst/>
          </a:prstGeom>
          <a:solidFill>
            <a:schemeClr val="accent4">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just" eaLnBrk="1">
              <a:lnSpc>
                <a:spcPct val="108000"/>
              </a:lnSpc>
              <a:spcAft>
                <a:spcPts val="800"/>
              </a:spcAft>
            </a:pPr>
            <a:r>
              <a:rPr lang="en-US" altLang="zh-CN" sz="2000" kern="1200">
                <a:solidFill>
                  <a:srgbClr val="000000"/>
                </a:solidFill>
                <a:latin typeface="+mj-lt"/>
                <a:ea typeface="SimSun" panose="02010600030101010101" pitchFamily="2" charset="-122"/>
                <a:cs typeface="+mj-lt"/>
                <a:sym typeface="Times New Roman" panose="02020603050405020304"/>
              </a:rPr>
              <a:t>Psihologa </a:t>
            </a:r>
            <a:r>
              <a:rPr lang="en-US" altLang="zh-CN" sz="2000" b="1" kern="1200">
                <a:solidFill>
                  <a:srgbClr val="000000"/>
                </a:solidFill>
                <a:latin typeface="+mj-lt"/>
                <a:ea typeface="SimSun" panose="02010600030101010101" pitchFamily="2" charset="-122"/>
                <a:cs typeface="+mj-lt"/>
                <a:sym typeface="Times New Roman" panose="02020603050405020304"/>
              </a:rPr>
              <a:t>saiknes izjūta </a:t>
            </a:r>
            <a:r>
              <a:rPr lang="en-US" altLang="zh-CN" sz="2000" kern="1200">
                <a:solidFill>
                  <a:srgbClr val="000000"/>
                </a:solidFill>
                <a:latin typeface="+mj-lt"/>
                <a:ea typeface="SimSun" panose="02010600030101010101" pitchFamily="2" charset="-122"/>
                <a:cs typeface="+mj-lt"/>
                <a:sym typeface="Times New Roman" panose="02020603050405020304"/>
              </a:rPr>
              <a:t>ar klientu attālinātās psiholoģiskās palīdzības un konsultācijas laikā</a:t>
            </a:r>
            <a:r>
              <a:rPr lang="en-US" altLang="zh-CN" sz="2000" kern="1200">
                <a:solidFill>
                  <a:srgbClr val="000000"/>
                </a:solidFill>
                <a:latin typeface="Times New Roman" panose="02020603050405020304"/>
                <a:ea typeface="SimSun" panose="02010600030101010101" pitchFamily="2" charset="-122"/>
                <a:cs typeface="Times New Roman" panose="02020603050405020304"/>
                <a:sym typeface="Times New Roman" panose="02020603050405020304"/>
              </a:rPr>
              <a:t> </a:t>
            </a:r>
            <a:endParaRPr lang="en-US" altLang="zh-CN" sz="2000" kern="100">
              <a:solidFill>
                <a:srgbClr val="000000"/>
              </a:solidFill>
              <a:latin typeface="Times New Roman" panose="02020603050405020304"/>
              <a:ea typeface="SimSun" panose="02010600030101010101" pitchFamily="2" charset="-122"/>
              <a:cs typeface="Times New Roman" panose="02020603050405020304"/>
              <a:sym typeface="Times New Roman" panose="02020603050405020304"/>
            </a:endParaRPr>
          </a:p>
        </p:txBody>
      </p:sp>
      <p:sp>
        <p:nvSpPr>
          <p:cNvPr id="14" name="Rounded Rectangle 9"/>
          <p:cNvSpPr/>
          <p:nvPr/>
        </p:nvSpPr>
        <p:spPr>
          <a:xfrm>
            <a:off x="6480175" y="4676140"/>
            <a:ext cx="4592320" cy="1049655"/>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just" eaLnBrk="1">
              <a:lnSpc>
                <a:spcPct val="108000"/>
              </a:lnSpc>
              <a:spcAft>
                <a:spcPts val="800"/>
              </a:spcAft>
            </a:pPr>
            <a:r>
              <a:rPr lang="en-US" altLang="zh-CN" sz="2000" b="1" kern="1200">
                <a:solidFill>
                  <a:srgbClr val="000000"/>
                </a:solidFill>
                <a:latin typeface="+mj-lt"/>
                <a:ea typeface="SimSun" panose="02010600030101010101" pitchFamily="2" charset="-122"/>
                <a:cs typeface="+mj-lt"/>
                <a:sym typeface="Times New Roman" panose="02020603050405020304"/>
              </a:rPr>
              <a:t>Izjūta par </a:t>
            </a:r>
            <a:r>
              <a:rPr lang="lv-LV" altLang="en-US" sz="2000" b="1" kern="1200">
                <a:solidFill>
                  <a:srgbClr val="000000"/>
                </a:solidFill>
                <a:latin typeface="+mj-lt"/>
                <a:ea typeface="SimSun" panose="02010600030101010101" pitchFamily="2" charset="-122"/>
                <a:cs typeface="+mj-lt"/>
                <a:sym typeface="Times New Roman" panose="02020603050405020304"/>
              </a:rPr>
              <a:t>nākotnes</a:t>
            </a:r>
            <a:r>
              <a:rPr lang="en-US" altLang="zh-CN" sz="2000" b="1" kern="1200">
                <a:solidFill>
                  <a:srgbClr val="000000"/>
                </a:solidFill>
                <a:latin typeface="+mj-lt"/>
                <a:ea typeface="SimSun" panose="02010600030101010101" pitchFamily="2" charset="-122"/>
                <a:cs typeface="+mj-lt"/>
                <a:sym typeface="Times New Roman" panose="02020603050405020304"/>
              </a:rPr>
              <a:t> perspektīv</a:t>
            </a:r>
            <a:r>
              <a:rPr lang="lv-LV" altLang="en-US" sz="2000" b="1" kern="1200">
                <a:solidFill>
                  <a:srgbClr val="000000"/>
                </a:solidFill>
                <a:latin typeface="+mj-lt"/>
                <a:ea typeface="SimSun" panose="02010600030101010101" pitchFamily="2" charset="-122"/>
                <a:cs typeface="+mj-lt"/>
                <a:sym typeface="Times New Roman" panose="02020603050405020304"/>
              </a:rPr>
              <a:t>u</a:t>
            </a:r>
            <a:r>
              <a:rPr lang="lv-LV" altLang="en-US" sz="2000" kern="1200">
                <a:solidFill>
                  <a:srgbClr val="000000"/>
                </a:solidFill>
                <a:latin typeface="+mj-lt"/>
                <a:ea typeface="SimSun" panose="02010600030101010101" pitchFamily="2" charset="-122"/>
                <a:cs typeface="+mj-lt"/>
                <a:sym typeface="Times New Roman" panose="02020603050405020304"/>
              </a:rPr>
              <a:t>, sniedzot psiholoģisko palīdzību attālināti</a:t>
            </a:r>
          </a:p>
        </p:txBody>
      </p:sp>
      <p:sp>
        <p:nvSpPr>
          <p:cNvPr id="11" name="Rounded Rectangle 9"/>
          <p:cNvSpPr/>
          <p:nvPr/>
        </p:nvSpPr>
        <p:spPr>
          <a:xfrm>
            <a:off x="8124825" y="3353435"/>
            <a:ext cx="3533775" cy="1204595"/>
          </a:xfrm>
          <a:prstGeom prst="roundRect">
            <a:avLst/>
          </a:prstGeom>
          <a:solidFill>
            <a:schemeClr val="accent2">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just" eaLnBrk="1">
              <a:lnSpc>
                <a:spcPct val="108000"/>
              </a:lnSpc>
              <a:spcAft>
                <a:spcPts val="800"/>
              </a:spcAft>
            </a:pPr>
            <a:r>
              <a:rPr lang="en-US" altLang="zh-CN" sz="2000" kern="1200">
                <a:solidFill>
                  <a:srgbClr val="000000"/>
                </a:solidFill>
                <a:latin typeface="+mj-lt"/>
                <a:ea typeface="SimSun" panose="02010600030101010101" pitchFamily="2" charset="-122"/>
                <a:cs typeface="+mj-lt"/>
                <a:sym typeface="Times New Roman" panose="02020603050405020304"/>
              </a:rPr>
              <a:t>Psihologu </a:t>
            </a:r>
            <a:r>
              <a:rPr lang="en-US" altLang="zh-CN" sz="2000" b="1" kern="1200">
                <a:solidFill>
                  <a:srgbClr val="000000"/>
                </a:solidFill>
                <a:latin typeface="+mj-lt"/>
                <a:ea typeface="SimSun" panose="02010600030101010101" pitchFamily="2" charset="-122"/>
                <a:cs typeface="+mj-lt"/>
                <a:sym typeface="Times New Roman" panose="02020603050405020304"/>
              </a:rPr>
              <a:t>pielāgošanās un adaptēšanās</a:t>
            </a:r>
            <a:r>
              <a:rPr lang="en-US" altLang="zh-CN" sz="2000" kern="1200">
                <a:solidFill>
                  <a:srgbClr val="000000"/>
                </a:solidFill>
                <a:latin typeface="+mj-lt"/>
                <a:ea typeface="SimSun" panose="02010600030101010101" pitchFamily="2" charset="-122"/>
                <a:cs typeface="+mj-lt"/>
                <a:sym typeface="Times New Roman" panose="02020603050405020304"/>
              </a:rPr>
              <a:t>, konsultējot klientus attālināti</a:t>
            </a:r>
          </a:p>
        </p:txBody>
      </p:sp>
      <p:cxnSp>
        <p:nvCxnSpPr>
          <p:cNvPr id="16" name="Straight Arrow Connector 18"/>
          <p:cNvCxnSpPr/>
          <p:nvPr/>
        </p:nvCxnSpPr>
        <p:spPr>
          <a:xfrm flipH="1">
            <a:off x="4017645" y="3237865"/>
            <a:ext cx="1236980" cy="761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18"/>
          <p:cNvCxnSpPr/>
          <p:nvPr/>
        </p:nvCxnSpPr>
        <p:spPr>
          <a:xfrm flipH="1">
            <a:off x="5487035" y="3290570"/>
            <a:ext cx="232410" cy="951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8"/>
          <p:cNvCxnSpPr/>
          <p:nvPr/>
        </p:nvCxnSpPr>
        <p:spPr>
          <a:xfrm>
            <a:off x="6375400" y="3322320"/>
            <a:ext cx="290830" cy="1085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18"/>
          <p:cNvCxnSpPr/>
          <p:nvPr/>
        </p:nvCxnSpPr>
        <p:spPr>
          <a:xfrm>
            <a:off x="7031355" y="3290570"/>
            <a:ext cx="845820" cy="7931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lstStyle/>
          <a:p>
            <a:endParaRPr lang="en-US"/>
          </a:p>
        </p:txBody>
      </p:sp>
      <p:graphicFrame>
        <p:nvGraphicFramePr>
          <p:cNvPr id="6" name="Content Placeholder 5"/>
          <p:cNvGraphicFramePr>
            <a:graphicFrameLocks noGrp="1"/>
          </p:cNvGraphicFramePr>
          <p:nvPr>
            <p:ph sz="half" idx="1"/>
          </p:nvPr>
        </p:nvGraphicFramePr>
        <p:xfrm>
          <a:off x="692785" y="690880"/>
          <a:ext cx="10859770" cy="5683885"/>
        </p:xfrm>
        <a:graphic>
          <a:graphicData uri="http://schemas.openxmlformats.org/drawingml/2006/table">
            <a:tbl>
              <a:tblPr firstRow="1" bandRow="1">
                <a:tableStyleId>{5C22544A-7EE6-4342-B048-85BDC9FD1C3A}</a:tableStyleId>
              </a:tblPr>
              <a:tblGrid>
                <a:gridCol w="10859770">
                  <a:extLst>
                    <a:ext uri="{9D8B030D-6E8A-4147-A177-3AD203B41FA5}">
                      <a16:colId xmlns:a16="http://schemas.microsoft.com/office/drawing/2014/main" val="20000"/>
                    </a:ext>
                  </a:extLst>
                </a:gridCol>
              </a:tblGrid>
              <a:tr h="742950">
                <a:tc>
                  <a:txBody>
                    <a:bodyPr/>
                    <a:lstStyle/>
                    <a:p>
                      <a:pPr>
                        <a:buNone/>
                      </a:pPr>
                      <a:r>
                        <a:rPr lang="lv-LV" altLang="en-US" sz="2000">
                          <a:latin typeface="+mj-lt"/>
                          <a:cs typeface="+mj-lt"/>
                          <a:sym typeface="+mn-ea"/>
                        </a:rPr>
                        <a:t>1. </a:t>
                      </a:r>
                      <a:r>
                        <a:rPr lang="en-US" sz="2000">
                          <a:latin typeface="+mj-lt"/>
                          <a:cs typeface="+mj-lt"/>
                          <a:sym typeface="+mn-ea"/>
                        </a:rPr>
                        <a:t>Psihologa </a:t>
                      </a:r>
                      <a:r>
                        <a:rPr lang="lv-LV" altLang="en-US" sz="2000">
                          <a:latin typeface="+mj-lt"/>
                          <a:cs typeface="+mj-lt"/>
                          <a:sym typeface="+mn-ea"/>
                        </a:rPr>
                        <a:t>subjektīvā izjūta - </a:t>
                      </a:r>
                      <a:r>
                        <a:rPr lang="en-US" sz="2000">
                          <a:latin typeface="+mj-lt"/>
                          <a:cs typeface="+mj-lt"/>
                          <a:sym typeface="+mn-ea"/>
                        </a:rPr>
                        <a:t>pašizjūta,  strādājot attālināti </a:t>
                      </a:r>
                      <a:r>
                        <a:rPr lang="lv-LV" altLang="en-US" sz="2000">
                          <a:latin typeface="+mj-lt"/>
                          <a:cs typeface="+mj-lt"/>
                          <a:sym typeface="+mn-ea"/>
                        </a:rPr>
                        <a:t>s</a:t>
                      </a:r>
                      <a:r>
                        <a:rPr lang="en-US" sz="2000">
                          <a:latin typeface="+mj-lt"/>
                          <a:cs typeface="+mj-lt"/>
                          <a:sym typeface="+mn-ea"/>
                        </a:rPr>
                        <a:t>ākot darbu tiešsaistē, visi izjuta:</a:t>
                      </a:r>
                    </a:p>
                    <a:p>
                      <a:pPr>
                        <a:buNone/>
                      </a:pPr>
                      <a:endParaRPr lang="en-US" sz="2000">
                        <a:latin typeface="+mj-lt"/>
                        <a:cs typeface="+mj-lt"/>
                        <a:sym typeface="+mn-ea"/>
                      </a:endParaRPr>
                    </a:p>
                  </a:txBody>
                  <a:tcPr/>
                </a:tc>
                <a:extLst>
                  <a:ext uri="{0D108BD9-81ED-4DB2-BD59-A6C34878D82A}">
                    <a16:rowId xmlns:a16="http://schemas.microsoft.com/office/drawing/2014/main" val="10000"/>
                  </a:ext>
                </a:extLst>
              </a:tr>
              <a:tr h="356235">
                <a:tc>
                  <a:txBody>
                    <a:bodyPr/>
                    <a:lstStyle/>
                    <a:p>
                      <a:pPr>
                        <a:buNone/>
                      </a:pPr>
                      <a:r>
                        <a:rPr lang="en-US" sz="2000" b="1">
                          <a:solidFill>
                            <a:schemeClr val="tx1"/>
                          </a:solidFill>
                          <a:latin typeface="+mj-lt"/>
                          <a:cs typeface="+mj-lt"/>
                          <a:sym typeface="+mn-ea"/>
                        </a:rPr>
                        <a:t>Šaubas par savām spējām </a:t>
                      </a:r>
                      <a:r>
                        <a:rPr lang="lv-LV" altLang="en-US" sz="2000">
                          <a:solidFill>
                            <a:schemeClr val="tx1"/>
                          </a:solidFill>
                          <a:latin typeface="+mj-lt"/>
                          <a:cs typeface="+mj-lt"/>
                          <a:sym typeface="+mn-ea"/>
                        </a:rPr>
                        <a:t>un</a:t>
                      </a:r>
                      <a:r>
                        <a:rPr lang="lv-LV" altLang="en-US" sz="2000" b="1">
                          <a:solidFill>
                            <a:schemeClr val="tx1"/>
                          </a:solidFill>
                          <a:latin typeface="+mj-lt"/>
                          <a:cs typeface="+mj-lt"/>
                          <a:sym typeface="+mn-ea"/>
                        </a:rPr>
                        <a:t> </a:t>
                      </a:r>
                      <a:r>
                        <a:rPr lang="en-US" sz="2000">
                          <a:solidFill>
                            <a:schemeClr val="tx1"/>
                          </a:solidFill>
                          <a:latin typeface="+mj-lt"/>
                          <a:cs typeface="+mj-lt"/>
                          <a:sym typeface="+mn-ea"/>
                        </a:rPr>
                        <a:t>profesionāl</a:t>
                      </a:r>
                      <a:r>
                        <a:rPr lang="lv-LV" altLang="en-US" sz="2000">
                          <a:solidFill>
                            <a:schemeClr val="tx1"/>
                          </a:solidFill>
                          <a:latin typeface="+mj-lt"/>
                          <a:cs typeface="+mj-lt"/>
                          <a:sym typeface="+mn-ea"/>
                        </a:rPr>
                        <a:t>o</a:t>
                      </a:r>
                      <a:r>
                        <a:rPr lang="en-US" sz="2000">
                          <a:solidFill>
                            <a:schemeClr val="tx1"/>
                          </a:solidFill>
                          <a:latin typeface="+mj-lt"/>
                          <a:cs typeface="+mj-lt"/>
                          <a:sym typeface="+mn-ea"/>
                        </a:rPr>
                        <a:t> kompetenci</a:t>
                      </a:r>
                    </a:p>
                  </a:txBody>
                  <a:tcPr/>
                </a:tc>
                <a:extLst>
                  <a:ext uri="{0D108BD9-81ED-4DB2-BD59-A6C34878D82A}">
                    <a16:rowId xmlns:a16="http://schemas.microsoft.com/office/drawing/2014/main" val="10001"/>
                  </a:ext>
                </a:extLst>
              </a:tr>
              <a:tr h="419735">
                <a:tc>
                  <a:txBody>
                    <a:bodyPr/>
                    <a:lstStyle/>
                    <a:p>
                      <a:pPr>
                        <a:buNone/>
                      </a:pPr>
                      <a:r>
                        <a:rPr lang="en-US" sz="2000">
                          <a:solidFill>
                            <a:schemeClr val="tx1"/>
                          </a:solidFill>
                          <a:latin typeface="+mj-lt"/>
                          <a:cs typeface="+mj-lt"/>
                          <a:sym typeface="+mn-ea"/>
                        </a:rPr>
                        <a:t>Paaugstinātu </a:t>
                      </a:r>
                      <a:r>
                        <a:rPr lang="en-US" sz="2000" b="1">
                          <a:solidFill>
                            <a:schemeClr val="tx1"/>
                          </a:solidFill>
                          <a:latin typeface="+mj-lt"/>
                          <a:cs typeface="+mj-lt"/>
                          <a:sym typeface="+mn-ea"/>
                        </a:rPr>
                        <a:t>atbildību par procesu,</a:t>
                      </a:r>
                      <a:r>
                        <a:rPr lang="en-US" sz="2000">
                          <a:solidFill>
                            <a:schemeClr val="tx1"/>
                          </a:solidFill>
                          <a:latin typeface="+mj-lt"/>
                          <a:cs typeface="+mj-lt"/>
                          <a:sym typeface="+mn-ea"/>
                        </a:rPr>
                        <a:t> bažas, vai spēs novadīt sesiju</a:t>
                      </a:r>
                    </a:p>
                  </a:txBody>
                  <a:tcPr/>
                </a:tc>
                <a:extLst>
                  <a:ext uri="{0D108BD9-81ED-4DB2-BD59-A6C34878D82A}">
                    <a16:rowId xmlns:a16="http://schemas.microsoft.com/office/drawing/2014/main" val="10002"/>
                  </a:ext>
                </a:extLst>
              </a:tr>
              <a:tr h="743585">
                <a:tc>
                  <a:txBody>
                    <a:bodyPr/>
                    <a:lstStyle/>
                    <a:p>
                      <a:pPr>
                        <a:buNone/>
                      </a:pPr>
                      <a:r>
                        <a:rPr lang="en-US" sz="2000" b="1">
                          <a:solidFill>
                            <a:schemeClr val="tx1"/>
                          </a:solidFill>
                          <a:latin typeface="+mj-lt"/>
                          <a:cs typeface="+mj-lt"/>
                          <a:sym typeface="+mn-ea"/>
                        </a:rPr>
                        <a:t>Bezspēcīb</a:t>
                      </a:r>
                      <a:r>
                        <a:rPr lang="lv-LV" altLang="en-US" sz="2000" b="1">
                          <a:solidFill>
                            <a:schemeClr val="tx1"/>
                          </a:solidFill>
                          <a:latin typeface="+mj-lt"/>
                          <a:cs typeface="+mj-lt"/>
                          <a:sym typeface="+mn-ea"/>
                        </a:rPr>
                        <a:t>a</a:t>
                      </a:r>
                      <a:r>
                        <a:rPr lang="en-US" sz="2000" b="1">
                          <a:solidFill>
                            <a:schemeClr val="tx1"/>
                          </a:solidFill>
                          <a:latin typeface="+mj-lt"/>
                          <a:cs typeface="+mj-lt"/>
                          <a:sym typeface="+mn-ea"/>
                        </a:rPr>
                        <a:t> un vainas </a:t>
                      </a:r>
                      <a:r>
                        <a:rPr lang="lv-LV" altLang="en-US" sz="2000" b="1">
                          <a:solidFill>
                            <a:schemeClr val="tx1"/>
                          </a:solidFill>
                          <a:latin typeface="+mj-lt"/>
                          <a:cs typeface="+mj-lt"/>
                          <a:sym typeface="+mn-ea"/>
                        </a:rPr>
                        <a:t>iz</a:t>
                      </a:r>
                      <a:r>
                        <a:rPr lang="en-US" sz="2000" b="1">
                          <a:solidFill>
                            <a:schemeClr val="tx1"/>
                          </a:solidFill>
                          <a:latin typeface="+mj-lt"/>
                          <a:cs typeface="+mj-lt"/>
                          <a:sym typeface="+mn-ea"/>
                        </a:rPr>
                        <a:t>jūtu</a:t>
                      </a:r>
                      <a:r>
                        <a:rPr lang="en-US" sz="2000">
                          <a:solidFill>
                            <a:schemeClr val="tx1"/>
                          </a:solidFill>
                          <a:latin typeface="+mj-lt"/>
                          <a:cs typeface="+mj-lt"/>
                          <a:sym typeface="+mn-ea"/>
                        </a:rPr>
                        <a:t> reizēs, kad </a:t>
                      </a:r>
                      <a:r>
                        <a:rPr lang="en-US" sz="2000" b="1">
                          <a:solidFill>
                            <a:schemeClr val="tx1"/>
                          </a:solidFill>
                          <a:latin typeface="+mj-lt"/>
                          <a:cs typeface="+mj-lt"/>
                          <a:sym typeface="+mn-ea"/>
                        </a:rPr>
                        <a:t>nevarēja kontrolēt procesu</a:t>
                      </a:r>
                      <a:r>
                        <a:rPr lang="en-US" sz="2000">
                          <a:solidFill>
                            <a:schemeClr val="tx1"/>
                          </a:solidFill>
                          <a:latin typeface="+mj-lt"/>
                          <a:cs typeface="+mj-lt"/>
                          <a:sym typeface="+mn-ea"/>
                        </a:rPr>
                        <a:t>: klienti pārtrauca kontaktu vai sesijas laikā pievērsās kam citam</a:t>
                      </a:r>
                    </a:p>
                  </a:txBody>
                  <a:tcPr/>
                </a:tc>
                <a:extLst>
                  <a:ext uri="{0D108BD9-81ED-4DB2-BD59-A6C34878D82A}">
                    <a16:rowId xmlns:a16="http://schemas.microsoft.com/office/drawing/2014/main" val="10003"/>
                  </a:ext>
                </a:extLst>
              </a:tr>
              <a:tr h="742950">
                <a:tc>
                  <a:txBody>
                    <a:bodyPr/>
                    <a:lstStyle/>
                    <a:p>
                      <a:pPr>
                        <a:buNone/>
                      </a:pPr>
                      <a:r>
                        <a:rPr lang="lv-LV" altLang="en-US" sz="2000" b="1">
                          <a:solidFill>
                            <a:schemeClr val="tx1"/>
                          </a:solidFill>
                          <a:latin typeface="+mj-lt"/>
                          <a:cs typeface="+mj-lt"/>
                          <a:sym typeface="+mn-ea"/>
                        </a:rPr>
                        <a:t>Kritisks sava darba izvērtējums,</a:t>
                      </a:r>
                      <a:r>
                        <a:rPr lang="lv-LV" altLang="en-US" sz="2000">
                          <a:solidFill>
                            <a:schemeClr val="tx1"/>
                          </a:solidFill>
                          <a:latin typeface="+mj-lt"/>
                          <a:cs typeface="+mj-lt"/>
                          <a:sym typeface="+mn-ea"/>
                        </a:rPr>
                        <a:t> neņemt visu personīgi,</a:t>
                      </a:r>
                      <a:r>
                        <a:rPr lang="lv-LV" altLang="en-US" sz="2000" b="1">
                          <a:solidFill>
                            <a:schemeClr val="tx1"/>
                          </a:solidFill>
                          <a:latin typeface="+mj-lt"/>
                          <a:cs typeface="+mj-lt"/>
                          <a:sym typeface="+mn-ea"/>
                        </a:rPr>
                        <a:t> d</a:t>
                      </a:r>
                      <a:r>
                        <a:rPr lang="en-US" sz="2000" b="1">
                          <a:solidFill>
                            <a:schemeClr val="tx1"/>
                          </a:solidFill>
                          <a:latin typeface="+mj-lt"/>
                          <a:cs typeface="+mj-lt"/>
                          <a:sym typeface="+mn-ea"/>
                        </a:rPr>
                        <a:t>usmas un trauksm</a:t>
                      </a:r>
                      <a:r>
                        <a:rPr lang="lv-LV" altLang="en-US" sz="2000" b="1">
                          <a:solidFill>
                            <a:schemeClr val="tx1"/>
                          </a:solidFill>
                          <a:latin typeface="+mj-lt"/>
                          <a:cs typeface="+mj-lt"/>
                          <a:sym typeface="+mn-ea"/>
                        </a:rPr>
                        <a:t>e</a:t>
                      </a:r>
                      <a:r>
                        <a:rPr lang="en-US" sz="2000">
                          <a:solidFill>
                            <a:schemeClr val="tx1"/>
                          </a:solidFill>
                          <a:latin typeface="+mj-lt"/>
                          <a:cs typeface="+mj-lt"/>
                          <a:sym typeface="+mn-ea"/>
                        </a:rPr>
                        <a:t> par to, ka</a:t>
                      </a:r>
                      <a:r>
                        <a:rPr lang="lv-LV" altLang="en-US" sz="2000">
                          <a:solidFill>
                            <a:schemeClr val="tx1"/>
                          </a:solidFill>
                          <a:latin typeface="+mj-lt"/>
                          <a:cs typeface="+mj-lt"/>
                          <a:sym typeface="+mn-ea"/>
                        </a:rPr>
                        <a:t>d</a:t>
                      </a:r>
                      <a:r>
                        <a:rPr lang="en-US" sz="2000">
                          <a:solidFill>
                            <a:schemeClr val="tx1"/>
                          </a:solidFill>
                          <a:latin typeface="+mj-lt"/>
                          <a:cs typeface="+mj-lt"/>
                          <a:sym typeface="+mn-ea"/>
                        </a:rPr>
                        <a:t> klients iet prom no ekrāna</a:t>
                      </a:r>
                    </a:p>
                  </a:txBody>
                  <a:tcPr/>
                </a:tc>
                <a:extLst>
                  <a:ext uri="{0D108BD9-81ED-4DB2-BD59-A6C34878D82A}">
                    <a16:rowId xmlns:a16="http://schemas.microsoft.com/office/drawing/2014/main" val="10004"/>
                  </a:ext>
                </a:extLst>
              </a:tr>
              <a:tr h="419735">
                <a:tc>
                  <a:txBody>
                    <a:bodyPr/>
                    <a:lstStyle/>
                    <a:p>
                      <a:pPr>
                        <a:buNone/>
                      </a:pPr>
                      <a:r>
                        <a:rPr lang="en-US" sz="2000">
                          <a:solidFill>
                            <a:schemeClr val="tx1"/>
                          </a:solidFill>
                          <a:latin typeface="+mj-lt"/>
                          <a:cs typeface="+mj-lt"/>
                          <a:sym typeface="+mn-ea"/>
                        </a:rPr>
                        <a:t>Svarīgi, pieņemt arī savu bezspēcību</a:t>
                      </a:r>
                      <a:r>
                        <a:rPr lang="lv-LV" altLang="en-US" sz="2000">
                          <a:solidFill>
                            <a:schemeClr val="tx1"/>
                          </a:solidFill>
                          <a:latin typeface="+mj-lt"/>
                          <a:cs typeface="+mj-lt"/>
                          <a:sym typeface="+mn-ea"/>
                        </a:rPr>
                        <a:t>-</a:t>
                      </a:r>
                      <a:r>
                        <a:rPr lang="en-US" sz="2000">
                          <a:solidFill>
                            <a:schemeClr val="tx1"/>
                          </a:solidFill>
                          <a:latin typeface="+mj-lt"/>
                          <a:cs typeface="+mj-lt"/>
                          <a:sym typeface="+mn-ea"/>
                        </a:rPr>
                        <a:t> </a:t>
                      </a:r>
                      <a:r>
                        <a:rPr lang="lv-LV" altLang="en-US" sz="2000" b="1">
                          <a:solidFill>
                            <a:schemeClr val="tx1"/>
                          </a:solidFill>
                          <a:latin typeface="+mj-lt"/>
                          <a:cs typeface="+mj-lt"/>
                          <a:sym typeface="+mn-ea"/>
                        </a:rPr>
                        <a:t>savas vērtības apzināšanās</a:t>
                      </a:r>
                      <a:r>
                        <a:rPr lang="lv-LV" altLang="en-US" sz="2000" b="1">
                          <a:latin typeface="+mj-lt"/>
                          <a:cs typeface="+mj-lt"/>
                          <a:sym typeface="+mn-ea"/>
                        </a:rPr>
                        <a:t> </a:t>
                      </a:r>
                      <a:endParaRPr lang="en-US" sz="2000">
                        <a:latin typeface="+mj-lt"/>
                        <a:cs typeface="+mj-lt"/>
                        <a:sym typeface="+mn-ea"/>
                      </a:endParaRPr>
                    </a:p>
                  </a:txBody>
                  <a:tcPr/>
                </a:tc>
                <a:extLst>
                  <a:ext uri="{0D108BD9-81ED-4DB2-BD59-A6C34878D82A}">
                    <a16:rowId xmlns:a16="http://schemas.microsoft.com/office/drawing/2014/main" val="10005"/>
                  </a:ext>
                </a:extLst>
              </a:tr>
              <a:tr h="742950">
                <a:tc>
                  <a:txBody>
                    <a:bodyPr/>
                    <a:lstStyle/>
                    <a:p>
                      <a:pPr>
                        <a:buNone/>
                      </a:pPr>
                      <a:r>
                        <a:rPr lang="lv-LV" altLang="en-US" sz="2000" b="1">
                          <a:solidFill>
                            <a:schemeClr val="tx1"/>
                          </a:solidFill>
                          <a:latin typeface="+mj-lt"/>
                          <a:cs typeface="+mj-lt"/>
                          <a:sym typeface="+mn-ea"/>
                        </a:rPr>
                        <a:t>Izjuta ierobežojumu </a:t>
                      </a:r>
                      <a:r>
                        <a:rPr lang="en-US" sz="2000" b="1">
                          <a:solidFill>
                            <a:schemeClr val="tx1"/>
                          </a:solidFill>
                          <a:latin typeface="+mj-lt"/>
                          <a:cs typeface="+mj-lt"/>
                          <a:sym typeface="+mn-ea"/>
                        </a:rPr>
                        <a:t>pielietot visas prasmes un metodes,</a:t>
                      </a:r>
                      <a:r>
                        <a:rPr lang="en-US" sz="2000">
                          <a:solidFill>
                            <a:schemeClr val="tx1"/>
                          </a:solidFill>
                          <a:latin typeface="+mj-lt"/>
                          <a:cs typeface="+mj-lt"/>
                          <a:sym typeface="+mn-ea"/>
                        </a:rPr>
                        <a:t> piemēram, konfrontēšanu, jo tad nevarēs </a:t>
                      </a:r>
                      <a:r>
                        <a:rPr lang="en-US" sz="2000" i="1">
                          <a:solidFill>
                            <a:schemeClr val="tx1"/>
                          </a:solidFill>
                          <a:latin typeface="+mj-lt"/>
                          <a:cs typeface="+mj-lt"/>
                          <a:sym typeface="+mn-ea"/>
                        </a:rPr>
                        <a:t>savākt klientu,</a:t>
                      </a:r>
                      <a:r>
                        <a:rPr lang="en-US" sz="2000">
                          <a:solidFill>
                            <a:schemeClr val="tx1"/>
                          </a:solidFill>
                          <a:latin typeface="+mj-lt"/>
                          <a:cs typeface="+mj-lt"/>
                          <a:sym typeface="+mn-ea"/>
                        </a:rPr>
                        <a:t> un tam var būt destruktīvas sekas neparedzamas darbības klienta rīcībā</a:t>
                      </a:r>
                    </a:p>
                  </a:txBody>
                  <a:tcPr/>
                </a:tc>
                <a:extLst>
                  <a:ext uri="{0D108BD9-81ED-4DB2-BD59-A6C34878D82A}">
                    <a16:rowId xmlns:a16="http://schemas.microsoft.com/office/drawing/2014/main" val="10006"/>
                  </a:ext>
                </a:extLst>
              </a:tr>
              <a:tr h="802640">
                <a:tc>
                  <a:txBody>
                    <a:bodyPr/>
                    <a:lstStyle/>
                    <a:p>
                      <a:pPr>
                        <a:buNone/>
                      </a:pPr>
                      <a:r>
                        <a:rPr lang="en-US" sz="2000" b="1">
                          <a:solidFill>
                            <a:schemeClr val="tx1"/>
                          </a:solidFill>
                          <a:latin typeface="+mj-lt"/>
                          <a:cs typeface="+mj-lt"/>
                          <a:sym typeface="+mn-ea"/>
                        </a:rPr>
                        <a:t>Tehnisku apgrūtinājumu izraisīt</a:t>
                      </a:r>
                      <a:r>
                        <a:rPr lang="lv-LV" altLang="en-US" sz="2000" b="1">
                          <a:solidFill>
                            <a:schemeClr val="tx1"/>
                          </a:solidFill>
                          <a:latin typeface="+mj-lt"/>
                          <a:cs typeface="+mj-lt"/>
                          <a:sym typeface="+mn-ea"/>
                        </a:rPr>
                        <a:t>s</a:t>
                      </a:r>
                      <a:r>
                        <a:rPr lang="en-US" sz="2000" b="1">
                          <a:solidFill>
                            <a:schemeClr val="tx1"/>
                          </a:solidFill>
                          <a:latin typeface="+mj-lt"/>
                          <a:cs typeface="+mj-lt"/>
                          <a:sym typeface="+mn-ea"/>
                        </a:rPr>
                        <a:t> diskomfort</a:t>
                      </a:r>
                      <a:r>
                        <a:rPr lang="lv-LV" altLang="en-US" sz="2000" b="1">
                          <a:solidFill>
                            <a:schemeClr val="tx1"/>
                          </a:solidFill>
                          <a:latin typeface="+mj-lt"/>
                          <a:cs typeface="+mj-lt"/>
                          <a:sym typeface="+mn-ea"/>
                        </a:rPr>
                        <a:t>s</a:t>
                      </a:r>
                      <a:r>
                        <a:rPr lang="en-US" sz="2000" b="1">
                          <a:solidFill>
                            <a:schemeClr val="tx1"/>
                          </a:solidFill>
                          <a:latin typeface="+mj-lt"/>
                          <a:cs typeface="+mj-lt"/>
                          <a:sym typeface="+mn-ea"/>
                        </a:rPr>
                        <a:t>,</a:t>
                      </a:r>
                      <a:r>
                        <a:rPr lang="en-US" sz="2000">
                          <a:solidFill>
                            <a:schemeClr val="tx1"/>
                          </a:solidFill>
                          <a:latin typeface="+mj-lt"/>
                          <a:cs typeface="+mj-lt"/>
                          <a:sym typeface="+mn-ea"/>
                        </a:rPr>
                        <a:t> piemēram, kad klients rāda ekrānā zīmējumu, to nevar saskatīt, un konsultēšanas process jāpārtrauc, lai risinātu šo problēmu</a:t>
                      </a:r>
                    </a:p>
                  </a:txBody>
                  <a:tcPr/>
                </a:tc>
                <a:extLst>
                  <a:ext uri="{0D108BD9-81ED-4DB2-BD59-A6C34878D82A}">
                    <a16:rowId xmlns:a16="http://schemas.microsoft.com/office/drawing/2014/main" val="10007"/>
                  </a:ext>
                </a:extLst>
              </a:tr>
              <a:tr h="673100">
                <a:tc>
                  <a:txBody>
                    <a:bodyPr/>
                    <a:lstStyle/>
                    <a:p>
                      <a:pPr>
                        <a:buNone/>
                      </a:pPr>
                      <a:r>
                        <a:rPr lang="lv-LV" altLang="en-US" sz="2000">
                          <a:latin typeface="+mj-lt"/>
                          <a:cs typeface="+mj-lt"/>
                        </a:rPr>
                        <a:t>Vēlēšanās pārvarēt grūtības,</a:t>
                      </a:r>
                      <a:r>
                        <a:rPr lang="lv-LV" altLang="en-US" sz="2000" b="1">
                          <a:latin typeface="+mj-lt"/>
                          <a:cs typeface="+mj-lt"/>
                        </a:rPr>
                        <a:t> palīdzēt </a:t>
                      </a:r>
                      <a:r>
                        <a:rPr lang="en-US" sz="2000" b="1">
                          <a:latin typeface="+mj-lt"/>
                          <a:cs typeface="+mj-lt"/>
                        </a:rPr>
                        <a:t>un atbalstīt cilvēkus</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a:latin typeface="+mj-lt"/>
                <a:cs typeface="+mj-lt"/>
              </a:rPr>
              <a:t>Aktualitāte </a:t>
            </a:r>
          </a:p>
        </p:txBody>
      </p:sp>
      <p:sp>
        <p:nvSpPr>
          <p:cNvPr id="3" name="Subtitle 2"/>
          <p:cNvSpPr>
            <a:spLocks noGrp="1"/>
          </p:cNvSpPr>
          <p:nvPr>
            <p:ph type="subTitle" idx="1"/>
          </p:nvPr>
        </p:nvSpPr>
        <p:spPr>
          <a:xfrm>
            <a:off x="978535" y="1423035"/>
            <a:ext cx="11151235" cy="5093970"/>
          </a:xfrm>
        </p:spPr>
        <p:txBody>
          <a:bodyPr>
            <a:noAutofit/>
          </a:bodyPr>
          <a:lstStyle/>
          <a:p>
            <a:pPr algn="just" fontAlgn="auto">
              <a:lnSpc>
                <a:spcPct val="150000"/>
              </a:lnSpc>
              <a:spcBef>
                <a:spcPts val="0"/>
              </a:spcBef>
            </a:pPr>
            <a:r>
              <a:rPr lang="lv-LV" sz="2400" dirty="0">
                <a:solidFill>
                  <a:schemeClr val="tx1"/>
                </a:solidFill>
                <a:latin typeface="+mj-ea"/>
                <a:cs typeface="+mj-ea"/>
                <a:sym typeface="+mn-ea"/>
              </a:rPr>
              <a:t> </a:t>
            </a:r>
            <a:r>
              <a:rPr lang="lv-LV" sz="2000" dirty="0">
                <a:solidFill>
                  <a:schemeClr val="tx1"/>
                </a:solidFill>
                <a:latin typeface="+mj-ea"/>
                <a:cs typeface="+mj-ea"/>
                <a:sym typeface="+mn-ea"/>
              </a:rPr>
              <a:t>  </a:t>
            </a:r>
            <a:r>
              <a:rPr lang="lv-LV" sz="2000" dirty="0">
                <a:solidFill>
                  <a:schemeClr val="tx1"/>
                </a:solidFill>
                <a:latin typeface="+mj-lt"/>
                <a:cs typeface="+mj-lt"/>
                <a:sym typeface="+mn-ea"/>
              </a:rPr>
              <a:t> </a:t>
            </a:r>
            <a:r>
              <a:rPr lang="lv-LV" sz="2400" dirty="0">
                <a:solidFill>
                  <a:schemeClr val="tx1"/>
                </a:solidFill>
                <a:latin typeface="+mj-lt"/>
                <a:cs typeface="+mj-lt"/>
                <a:sym typeface="+mn-ea"/>
              </a:rPr>
              <a:t>Latvijā 2021. gadā, sākoties Covid-19 pandēmijai, bija a</a:t>
            </a:r>
            <a:r>
              <a:rPr lang="en-US" sz="2400">
                <a:solidFill>
                  <a:schemeClr val="tx1"/>
                </a:solidFill>
                <a:latin typeface="+mj-lt"/>
                <a:cs typeface="+mj-lt"/>
                <a:sym typeface="+mn-ea"/>
              </a:rPr>
              <a:t>ktu</a:t>
            </a:r>
            <a:r>
              <a:rPr lang="lv-LV" altLang="en-US" sz="2400">
                <a:solidFill>
                  <a:schemeClr val="tx1"/>
                </a:solidFill>
                <a:latin typeface="+mj-lt"/>
                <a:cs typeface="+mj-lt"/>
                <a:sym typeface="+mn-ea"/>
              </a:rPr>
              <a:t>āli rast iespēju, kā</a:t>
            </a:r>
          </a:p>
          <a:p>
            <a:pPr algn="just" fontAlgn="auto">
              <a:lnSpc>
                <a:spcPct val="120000"/>
              </a:lnSpc>
              <a:spcBef>
                <a:spcPts val="0"/>
              </a:spcBef>
            </a:pPr>
            <a:r>
              <a:rPr lang="lv-LV" altLang="en-US" sz="2400">
                <a:solidFill>
                  <a:schemeClr val="tx1"/>
                </a:solidFill>
                <a:latin typeface="+mj-lt"/>
                <a:cs typeface="+mj-lt"/>
                <a:sym typeface="+mn-ea"/>
              </a:rPr>
              <a:t>    psiholoģisko palīdzību īstenot attālināti </a:t>
            </a:r>
          </a:p>
          <a:p>
            <a:pPr algn="just" fontAlgn="auto">
              <a:lnSpc>
                <a:spcPct val="120000"/>
              </a:lnSpc>
              <a:spcBef>
                <a:spcPts val="0"/>
              </a:spcBef>
            </a:pPr>
            <a:endParaRPr lang="lv-LV" altLang="en-US" sz="2400" b="0">
              <a:solidFill>
                <a:schemeClr val="tx1"/>
              </a:solidFill>
              <a:latin typeface="+mj-lt"/>
              <a:cs typeface="+mj-lt"/>
              <a:sym typeface="+mn-ea"/>
            </a:endParaRPr>
          </a:p>
          <a:p>
            <a:pPr algn="just" fontAlgn="auto">
              <a:lnSpc>
                <a:spcPct val="120000"/>
              </a:lnSpc>
              <a:spcBef>
                <a:spcPts val="0"/>
              </a:spcBef>
            </a:pPr>
            <a:r>
              <a:rPr lang="lv-LV" altLang="en-US" sz="2400">
                <a:solidFill>
                  <a:schemeClr val="tx1"/>
                </a:solidFill>
                <a:latin typeface="+mj-lt"/>
                <a:cs typeface="+mj-lt"/>
                <a:sym typeface="+mn-ea"/>
              </a:rPr>
              <a:t>    Pasaules praksē jau </a:t>
            </a:r>
            <a:r>
              <a:rPr lang="lv-LV" sz="2400" dirty="0">
                <a:solidFill>
                  <a:schemeClr val="tx1"/>
                </a:solidFill>
                <a:latin typeface="+mj-lt"/>
                <a:cs typeface="+mj-lt"/>
                <a:sym typeface="+mn-ea"/>
              </a:rPr>
              <a:t>2013. gadā tika izstrādātas psihologu profesionālās darbības</a:t>
            </a:r>
          </a:p>
          <a:p>
            <a:pPr algn="just" fontAlgn="auto">
              <a:lnSpc>
                <a:spcPct val="130000"/>
              </a:lnSpc>
              <a:spcBef>
                <a:spcPts val="0"/>
              </a:spcBef>
            </a:pPr>
            <a:r>
              <a:rPr lang="lv-LV" sz="2400" dirty="0">
                <a:solidFill>
                  <a:schemeClr val="tx1"/>
                </a:solidFill>
                <a:latin typeface="+mj-lt"/>
                <a:cs typeface="+mj-lt"/>
                <a:sym typeface="+mn-ea"/>
              </a:rPr>
              <a:t>    vadlīnijas psiholoģiskās palīdzības sniegšanai attālināti</a:t>
            </a:r>
            <a:r>
              <a:rPr lang="lv-LV" sz="2400" b="0" dirty="0">
                <a:solidFill>
                  <a:schemeClr val="tx1"/>
                </a:solidFill>
                <a:latin typeface="+mj-lt"/>
                <a:cs typeface="+mj-lt"/>
                <a:sym typeface="+mn-ea"/>
              </a:rPr>
              <a:t> </a:t>
            </a:r>
            <a:r>
              <a:rPr lang="lv-LV" sz="2400" dirty="0">
                <a:solidFill>
                  <a:schemeClr val="tx1"/>
                </a:solidFill>
                <a:latin typeface="+mj-lt"/>
                <a:cs typeface="+mj-lt"/>
                <a:sym typeface="+mn-ea"/>
              </a:rPr>
              <a:t> (</a:t>
            </a:r>
            <a:r>
              <a:rPr lang="en-US" sz="2400">
                <a:solidFill>
                  <a:schemeClr val="tx1"/>
                </a:solidFill>
                <a:latin typeface="+mj-lt"/>
                <a:cs typeface="+mj-lt"/>
                <a:sym typeface="+mn-ea"/>
              </a:rPr>
              <a:t>APA</a:t>
            </a:r>
            <a:r>
              <a:rPr lang="en-US" sz="2400" i="1">
                <a:solidFill>
                  <a:schemeClr val="tx1"/>
                </a:solidFill>
                <a:latin typeface="+mj-lt"/>
                <a:cs typeface="+mj-lt"/>
                <a:sym typeface="+mn-ea"/>
              </a:rPr>
              <a:t>,</a:t>
            </a:r>
            <a:r>
              <a:rPr lang="en-US" sz="2400">
                <a:solidFill>
                  <a:schemeClr val="tx1"/>
                </a:solidFill>
                <a:latin typeface="+mj-lt"/>
                <a:cs typeface="+mj-lt"/>
                <a:sym typeface="+mn-ea"/>
              </a:rPr>
              <a:t> 2013</a:t>
            </a:r>
            <a:r>
              <a:rPr lang="lv-LV" altLang="en-US" sz="2400">
                <a:solidFill>
                  <a:schemeClr val="tx1"/>
                </a:solidFill>
                <a:latin typeface="+mj-lt"/>
                <a:cs typeface="+mj-lt"/>
                <a:sym typeface="+mn-ea"/>
              </a:rPr>
              <a:t>; Gulbe, 2021</a:t>
            </a:r>
            <a:r>
              <a:rPr lang="en-US" sz="2400">
                <a:solidFill>
                  <a:schemeClr val="tx1"/>
                </a:solidFill>
                <a:latin typeface="+mj-lt"/>
                <a:cs typeface="+mj-lt"/>
                <a:sym typeface="+mn-ea"/>
              </a:rPr>
              <a:t>)</a:t>
            </a:r>
          </a:p>
          <a:p>
            <a:pPr algn="just" fontAlgn="auto">
              <a:lnSpc>
                <a:spcPct val="130000"/>
              </a:lnSpc>
              <a:spcBef>
                <a:spcPts val="0"/>
              </a:spcBef>
            </a:pPr>
            <a:endParaRPr lang="en-US" sz="2400">
              <a:solidFill>
                <a:schemeClr val="tx1"/>
              </a:solidFill>
              <a:latin typeface="+mj-lt"/>
              <a:cs typeface="+mj-lt"/>
              <a:sym typeface="+mn-ea"/>
            </a:endParaRPr>
          </a:p>
          <a:p>
            <a:pPr algn="just" fontAlgn="auto">
              <a:lnSpc>
                <a:spcPct val="130000"/>
              </a:lnSpc>
              <a:spcBef>
                <a:spcPts val="0"/>
              </a:spcBef>
            </a:pPr>
            <a:r>
              <a:rPr lang="lv-LV" sz="2400" dirty="0">
                <a:solidFill>
                  <a:schemeClr val="tx1"/>
                </a:solidFill>
                <a:latin typeface="+mj-lt"/>
                <a:cs typeface="+mj-lt"/>
                <a:sym typeface="+mn-ea"/>
              </a:rPr>
              <a:t>    Latvijā, Psihologu sertifikācijas padome izstrādāja Psihologu profesionālās darbības</a:t>
            </a:r>
          </a:p>
          <a:p>
            <a:pPr algn="just" fontAlgn="auto">
              <a:lnSpc>
                <a:spcPct val="120000"/>
              </a:lnSpc>
              <a:spcBef>
                <a:spcPts val="0"/>
              </a:spcBef>
            </a:pPr>
            <a:r>
              <a:rPr lang="lv-LV" sz="2400" dirty="0">
                <a:solidFill>
                  <a:schemeClr val="tx1"/>
                </a:solidFill>
                <a:latin typeface="+mj-lt"/>
                <a:cs typeface="+mj-lt"/>
                <a:sym typeface="+mn-ea"/>
              </a:rPr>
              <a:t>    vadlīnijas (01.04.2021), sniedzot psiholoģisko palīdzību attālināti</a:t>
            </a:r>
            <a:r>
              <a:rPr lang="lv-LV" sz="2400" i="1" dirty="0">
                <a:solidFill>
                  <a:schemeClr val="tx1"/>
                </a:solidFill>
                <a:latin typeface="+mj-lt"/>
                <a:cs typeface="+mj-lt"/>
                <a:sym typeface="+mn-ea"/>
              </a:rPr>
              <a:t>, kas deva iespēju</a:t>
            </a:r>
          </a:p>
          <a:p>
            <a:pPr algn="just" fontAlgn="auto">
              <a:lnSpc>
                <a:spcPct val="120000"/>
              </a:lnSpc>
              <a:spcBef>
                <a:spcPts val="0"/>
              </a:spcBef>
            </a:pPr>
            <a:r>
              <a:rPr lang="lv-LV" sz="2400" i="1" dirty="0">
                <a:solidFill>
                  <a:schemeClr val="tx1"/>
                </a:solidFill>
                <a:latin typeface="+mj-lt"/>
                <a:cs typeface="+mj-lt"/>
                <a:sym typeface="+mn-ea"/>
              </a:rPr>
              <a:t>    īstenot</a:t>
            </a:r>
            <a:r>
              <a:rPr lang="lv-LV" sz="2400" b="0" i="1" dirty="0">
                <a:solidFill>
                  <a:schemeClr val="tx1"/>
                </a:solidFill>
                <a:latin typeface="+mj-lt"/>
                <a:cs typeface="+mj-lt"/>
                <a:sym typeface="+mn-ea"/>
              </a:rPr>
              <a:t> p</a:t>
            </a:r>
            <a:r>
              <a:rPr lang="lv-LV" sz="2400" i="1" dirty="0">
                <a:solidFill>
                  <a:schemeClr val="tx1"/>
                </a:solidFill>
                <a:latin typeface="+mj-lt"/>
                <a:cs typeface="+mj-lt"/>
                <a:sym typeface="+mn-ea"/>
              </a:rPr>
              <a:t>siholoģisko  palīdzību  attālināti</a:t>
            </a:r>
            <a:r>
              <a:rPr lang="lv-LV" sz="2400" dirty="0">
                <a:solidFill>
                  <a:schemeClr val="tx1"/>
                </a:solidFill>
                <a:latin typeface="+mj-lt"/>
                <a:cs typeface="+mj-lt"/>
                <a:sym typeface="+mn-ea"/>
              </a:rPr>
              <a:t> (</a:t>
            </a:r>
            <a:r>
              <a:rPr lang="lv-LV" sz="2400" i="1" dirty="0">
                <a:solidFill>
                  <a:schemeClr val="tx1"/>
                </a:solidFill>
                <a:latin typeface="+mj-lt"/>
                <a:cs typeface="+mj-lt"/>
                <a:sym typeface="+mn-ea"/>
              </a:rPr>
              <a:t>Izglītības kvalitātes valsts dienests </a:t>
            </a:r>
          </a:p>
          <a:p>
            <a:pPr algn="just" fontAlgn="auto">
              <a:lnSpc>
                <a:spcPct val="120000"/>
              </a:lnSpc>
              <a:spcBef>
                <a:spcPts val="0"/>
              </a:spcBef>
            </a:pPr>
            <a:r>
              <a:rPr lang="lv-LV" sz="2400" i="1" dirty="0">
                <a:solidFill>
                  <a:schemeClr val="tx1"/>
                </a:solidFill>
                <a:latin typeface="+mj-lt"/>
                <a:cs typeface="+mj-lt"/>
                <a:sym typeface="+mn-ea"/>
              </a:rPr>
              <a:t>    </a:t>
            </a:r>
            <a:r>
              <a:rPr lang="lv-LV" sz="2400" dirty="0">
                <a:solidFill>
                  <a:schemeClr val="tx1"/>
                </a:solidFill>
                <a:latin typeface="+mj-lt"/>
                <a:cs typeface="+mj-lt"/>
                <a:sym typeface="+mn-ea"/>
              </a:rPr>
              <a:t>28.06.2021.)</a:t>
            </a:r>
            <a:endParaRPr lang="lv-LV" sz="2400" b="0" dirty="0">
              <a:solidFill>
                <a:schemeClr val="tx1"/>
              </a:solidFill>
              <a:latin typeface="+mj-lt"/>
              <a:cs typeface="+mj-lt"/>
              <a:sym typeface="+mn-ea"/>
            </a:endParaRPr>
          </a:p>
          <a:p>
            <a:pPr algn="just" fontAlgn="auto">
              <a:lnSpc>
                <a:spcPct val="150000"/>
              </a:lnSpc>
              <a:spcBef>
                <a:spcPts val="0"/>
              </a:spcBef>
            </a:pPr>
            <a:r>
              <a:rPr lang="lv-LV" sz="2400" dirty="0">
                <a:solidFill>
                  <a:schemeClr val="tx1"/>
                </a:solidFill>
                <a:latin typeface="+mj-lt"/>
                <a:cs typeface="+mj-lt"/>
                <a:sym typeface="+mn-ea"/>
              </a:rPr>
              <a:t>    </a:t>
            </a:r>
          </a:p>
        </p:txBody>
      </p:sp>
      <p:sp>
        <p:nvSpPr>
          <p:cNvPr id="8" name="Pentagon 7"/>
          <p:cNvSpPr/>
          <p:nvPr/>
        </p:nvSpPr>
        <p:spPr>
          <a:xfrm flipV="1">
            <a:off x="283845" y="1665605"/>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entagon 3"/>
          <p:cNvSpPr/>
          <p:nvPr/>
        </p:nvSpPr>
        <p:spPr>
          <a:xfrm flipV="1">
            <a:off x="283845" y="3009265"/>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flipV="1">
            <a:off x="283845" y="4441825"/>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lstStyle/>
          <a:p>
            <a:endParaRPr lang="en-US"/>
          </a:p>
        </p:txBody>
      </p:sp>
      <p:graphicFrame>
        <p:nvGraphicFramePr>
          <p:cNvPr id="5" name="Content Placeholder 4"/>
          <p:cNvGraphicFramePr>
            <a:graphicFrameLocks noGrp="1"/>
          </p:cNvGraphicFramePr>
          <p:nvPr>
            <p:ph sz="half" idx="1"/>
          </p:nvPr>
        </p:nvGraphicFramePr>
        <p:xfrm>
          <a:off x="727710" y="690880"/>
          <a:ext cx="10408285" cy="5581650"/>
        </p:xfrm>
        <a:graphic>
          <a:graphicData uri="http://schemas.openxmlformats.org/drawingml/2006/table">
            <a:tbl>
              <a:tblPr firstRow="1" bandRow="1">
                <a:tableStyleId>{5C22544A-7EE6-4342-B048-85BDC9FD1C3A}</a:tableStyleId>
              </a:tblPr>
              <a:tblGrid>
                <a:gridCol w="10408285">
                  <a:extLst>
                    <a:ext uri="{9D8B030D-6E8A-4147-A177-3AD203B41FA5}">
                      <a16:colId xmlns:a16="http://schemas.microsoft.com/office/drawing/2014/main" val="20000"/>
                    </a:ext>
                  </a:extLst>
                </a:gridCol>
              </a:tblGrid>
              <a:tr h="826770">
                <a:tc>
                  <a:txBody>
                    <a:bodyPr/>
                    <a:lstStyle/>
                    <a:p>
                      <a:pPr>
                        <a:buNone/>
                      </a:pPr>
                      <a:r>
                        <a:rPr lang="en-US" sz="2000">
                          <a:latin typeface="+mj-lt"/>
                          <a:cs typeface="+mj-lt"/>
                          <a:sym typeface="+mn-ea"/>
                        </a:rPr>
                        <a:t>2. Psihologa saiknes izjūta ar klientu attālinātās psiholoģiskās palīdzības un konsultācijas laikā</a:t>
                      </a:r>
                      <a:endParaRPr lang="en-US" sz="2000" b="1" i="0">
                        <a:latin typeface="+mj-lt"/>
                        <a:cs typeface="+mj-lt"/>
                        <a:sym typeface="+mn-ea"/>
                      </a:endParaRPr>
                    </a:p>
                    <a:p>
                      <a:pPr>
                        <a:buNone/>
                      </a:pPr>
                      <a:endParaRPr lang="en-US" sz="2000">
                        <a:latin typeface="+mj-lt"/>
                        <a:cs typeface="+mj-lt"/>
                        <a:sym typeface="+mn-ea"/>
                      </a:endParaRPr>
                    </a:p>
                  </a:txBody>
                  <a:tcPr/>
                </a:tc>
                <a:extLst>
                  <a:ext uri="{0D108BD9-81ED-4DB2-BD59-A6C34878D82A}">
                    <a16:rowId xmlns:a16="http://schemas.microsoft.com/office/drawing/2014/main" val="10000"/>
                  </a:ext>
                </a:extLst>
              </a:tr>
              <a:tr h="827405">
                <a:tc>
                  <a:txBody>
                    <a:bodyPr/>
                    <a:lstStyle/>
                    <a:p>
                      <a:pPr>
                        <a:buNone/>
                      </a:pPr>
                      <a:r>
                        <a:rPr lang="en-US" sz="2000" b="1">
                          <a:latin typeface="+mj-lt"/>
                          <a:cs typeface="+mj-lt"/>
                          <a:sym typeface="+mn-ea"/>
                        </a:rPr>
                        <a:t>Nepilnīgs vai maldīgs priekšstats par klientu</a:t>
                      </a:r>
                      <a:r>
                        <a:rPr lang="en-US" sz="2000">
                          <a:latin typeface="+mj-lt"/>
                          <a:cs typeface="+mj-lt"/>
                          <a:sym typeface="+mn-ea"/>
                        </a:rPr>
                        <a:t>, jo trūkst </a:t>
                      </a:r>
                      <a:r>
                        <a:rPr lang="lv-LV" altLang="en-US" sz="2000">
                          <a:latin typeface="+mj-lt"/>
                          <a:cs typeface="+mj-lt"/>
                          <a:sym typeface="+mn-ea"/>
                        </a:rPr>
                        <a:t>informācijas par kopējo tēlu</a:t>
                      </a:r>
                      <a:r>
                        <a:rPr lang="en-US" sz="2000">
                          <a:latin typeface="+mj-lt"/>
                          <a:cs typeface="+mj-lt"/>
                          <a:sym typeface="+mn-ea"/>
                        </a:rPr>
                        <a:t>, auguma izmēr</a:t>
                      </a:r>
                      <a:r>
                        <a:rPr lang="lv-LV" altLang="en-US" sz="2000">
                          <a:latin typeface="+mj-lt"/>
                          <a:cs typeface="+mj-lt"/>
                          <a:sym typeface="+mn-ea"/>
                        </a:rPr>
                        <a:t>u</a:t>
                      </a:r>
                      <a:r>
                        <a:rPr lang="en-US" sz="2000">
                          <a:latin typeface="+mj-lt"/>
                          <a:cs typeface="+mj-lt"/>
                          <a:sym typeface="+mn-ea"/>
                        </a:rPr>
                        <a:t> un proporcijām, par smaržu, stāju, gaitu u.c.</a:t>
                      </a:r>
                    </a:p>
                  </a:txBody>
                  <a:tcPr/>
                </a:tc>
                <a:extLst>
                  <a:ext uri="{0D108BD9-81ED-4DB2-BD59-A6C34878D82A}">
                    <a16:rowId xmlns:a16="http://schemas.microsoft.com/office/drawing/2014/main" val="10001"/>
                  </a:ext>
                </a:extLst>
              </a:tr>
              <a:tr h="561975">
                <a:tc>
                  <a:txBody>
                    <a:bodyPr/>
                    <a:lstStyle/>
                    <a:p>
                      <a:pPr>
                        <a:buNone/>
                      </a:pPr>
                      <a:r>
                        <a:rPr lang="en-US" sz="2000" b="1">
                          <a:solidFill>
                            <a:schemeClr val="tx1"/>
                          </a:solidFill>
                          <a:latin typeface="+mj-lt"/>
                          <a:cs typeface="+mj-lt"/>
                          <a:sym typeface="+mn-ea"/>
                        </a:rPr>
                        <a:t>Attālināti var izveidot</a:t>
                      </a:r>
                      <a:r>
                        <a:rPr lang="en-US" sz="2000">
                          <a:solidFill>
                            <a:schemeClr val="tx1"/>
                          </a:solidFill>
                          <a:latin typeface="+mj-lt"/>
                          <a:cs typeface="+mj-lt"/>
                          <a:sym typeface="+mn-ea"/>
                        </a:rPr>
                        <a:t> tikpat labu kontaktu kā klātienē</a:t>
                      </a:r>
                    </a:p>
                  </a:txBody>
                  <a:tcPr/>
                </a:tc>
                <a:extLst>
                  <a:ext uri="{0D108BD9-81ED-4DB2-BD59-A6C34878D82A}">
                    <a16:rowId xmlns:a16="http://schemas.microsoft.com/office/drawing/2014/main" val="10002"/>
                  </a:ext>
                </a:extLst>
              </a:tr>
              <a:tr h="758825">
                <a:tc>
                  <a:txBody>
                    <a:bodyPr/>
                    <a:lstStyle/>
                    <a:p>
                      <a:pPr>
                        <a:buNone/>
                      </a:pPr>
                      <a:r>
                        <a:rPr lang="en-US" sz="2000">
                          <a:latin typeface="+mj-lt"/>
                          <a:cs typeface="+mj-lt"/>
                          <a:sym typeface="+mn-ea"/>
                        </a:rPr>
                        <a:t>Centieni minētās informācijas iztrūkumu kompensēt ar </a:t>
                      </a:r>
                      <a:r>
                        <a:rPr lang="en-US" sz="2000" b="1">
                          <a:latin typeface="+mj-lt"/>
                          <a:cs typeface="+mj-lt"/>
                          <a:sym typeface="+mn-ea"/>
                        </a:rPr>
                        <a:t>pastiprinātu </a:t>
                      </a:r>
                      <a:r>
                        <a:rPr lang="lv-LV" altLang="en-US" sz="2000" b="1">
                          <a:latin typeface="+mj-lt"/>
                          <a:cs typeface="+mj-lt"/>
                          <a:sym typeface="+mn-ea"/>
                        </a:rPr>
                        <a:t>koncentrēšanos, </a:t>
                      </a:r>
                      <a:r>
                        <a:rPr lang="en-US" sz="2000" b="1">
                          <a:latin typeface="+mj-lt"/>
                          <a:cs typeface="+mj-lt"/>
                          <a:sym typeface="+mn-ea"/>
                        </a:rPr>
                        <a:t>uzmanību</a:t>
                      </a:r>
                      <a:r>
                        <a:rPr lang="en-US" sz="2000">
                          <a:latin typeface="+mj-lt"/>
                          <a:cs typeface="+mj-lt"/>
                          <a:sym typeface="+mn-ea"/>
                        </a:rPr>
                        <a:t>, </a:t>
                      </a:r>
                      <a:r>
                        <a:rPr lang="en-US" sz="2000" b="1">
                          <a:latin typeface="+mj-lt"/>
                          <a:cs typeface="+mj-lt"/>
                          <a:sym typeface="+mn-ea"/>
                        </a:rPr>
                        <a:t>empātiju, intuīciju.</a:t>
                      </a:r>
                      <a:endParaRPr lang="en-US" sz="2000">
                        <a:latin typeface="+mj-lt"/>
                        <a:cs typeface="+mj-lt"/>
                        <a:sym typeface="+mn-ea"/>
                      </a:endParaRPr>
                    </a:p>
                  </a:txBody>
                  <a:tcPr/>
                </a:tc>
                <a:extLst>
                  <a:ext uri="{0D108BD9-81ED-4DB2-BD59-A6C34878D82A}">
                    <a16:rowId xmlns:a16="http://schemas.microsoft.com/office/drawing/2014/main" val="10003"/>
                  </a:ext>
                </a:extLst>
              </a:tr>
              <a:tr h="585470">
                <a:tc>
                  <a:txBody>
                    <a:bodyPr/>
                    <a:lstStyle/>
                    <a:p>
                      <a:pPr>
                        <a:buNone/>
                      </a:pPr>
                      <a:r>
                        <a:rPr lang="en-US" sz="2000">
                          <a:latin typeface="+mj-lt"/>
                          <a:cs typeface="+mj-lt"/>
                          <a:sym typeface="+mn-ea"/>
                        </a:rPr>
                        <a:t>Vēro klienta elpošanu pēc plecu kustībām, psihologs </a:t>
                      </a:r>
                      <a:r>
                        <a:rPr lang="en-US" sz="2000" b="1">
                          <a:latin typeface="+mj-lt"/>
                          <a:cs typeface="+mj-lt"/>
                          <a:sym typeface="+mn-ea"/>
                        </a:rPr>
                        <a:t>pielāgojās pie klienta elpošanas</a:t>
                      </a:r>
                      <a:endParaRPr lang="en-US" sz="2000">
                        <a:latin typeface="+mj-lt"/>
                        <a:cs typeface="+mj-lt"/>
                        <a:sym typeface="+mn-ea"/>
                      </a:endParaRPr>
                    </a:p>
                  </a:txBody>
                  <a:tcPr/>
                </a:tc>
                <a:extLst>
                  <a:ext uri="{0D108BD9-81ED-4DB2-BD59-A6C34878D82A}">
                    <a16:rowId xmlns:a16="http://schemas.microsoft.com/office/drawing/2014/main" val="10004"/>
                  </a:ext>
                </a:extLst>
              </a:tr>
              <a:tr h="819150">
                <a:tc>
                  <a:txBody>
                    <a:bodyPr/>
                    <a:lstStyle/>
                    <a:p>
                      <a:pPr>
                        <a:buNone/>
                      </a:pPr>
                      <a:r>
                        <a:rPr lang="en-US" sz="2000" b="1">
                          <a:latin typeface="+mj-lt"/>
                          <a:cs typeface="+mj-lt"/>
                          <a:sym typeface="+mn-ea"/>
                        </a:rPr>
                        <a:t>Apjukums un meklējumi,</a:t>
                      </a:r>
                      <a:r>
                        <a:rPr lang="en-US" sz="2000">
                          <a:latin typeface="+mj-lt"/>
                          <a:cs typeface="+mj-lt"/>
                          <a:sym typeface="+mn-ea"/>
                        </a:rPr>
                        <a:t> kā veidot attiecības ar klientu, kā noturēt saikni; virkne agrāk pielietoto metožu vairs neder, jo tiešsaistē terapeitiskā alianse (TA) veidojas citādi un nav skaidrs, kā tieši.</a:t>
                      </a:r>
                    </a:p>
                  </a:txBody>
                  <a:tcPr/>
                </a:tc>
                <a:extLst>
                  <a:ext uri="{0D108BD9-81ED-4DB2-BD59-A6C34878D82A}">
                    <a16:rowId xmlns:a16="http://schemas.microsoft.com/office/drawing/2014/main" val="10005"/>
                  </a:ext>
                </a:extLst>
              </a:tr>
              <a:tr h="1202055">
                <a:tc>
                  <a:txBody>
                    <a:bodyPr/>
                    <a:lstStyle/>
                    <a:p>
                      <a:pPr>
                        <a:buNone/>
                      </a:pPr>
                      <a:r>
                        <a:rPr lang="lv-LV" altLang="en-US" sz="2000">
                          <a:latin typeface="+mj-lt"/>
                          <a:cs typeface="+mj-lt"/>
                          <a:sym typeface="+mn-ea"/>
                        </a:rPr>
                        <a:t>Virtuālā kabineta noformējums ietekmē kontakta veidošanu ar klientu.</a:t>
                      </a:r>
                      <a:endParaRPr lang="lv-LV" altLang="en-US" sz="2000">
                        <a:latin typeface="+mj-lt"/>
                        <a:cs typeface="+mj-lt"/>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lstStyle/>
          <a:p>
            <a:endParaRPr lang="en-US"/>
          </a:p>
        </p:txBody>
      </p:sp>
      <p:graphicFrame>
        <p:nvGraphicFramePr>
          <p:cNvPr id="5" name="Content Placeholder 4"/>
          <p:cNvGraphicFramePr>
            <a:graphicFrameLocks noGrp="1"/>
          </p:cNvGraphicFramePr>
          <p:nvPr>
            <p:ph sz="half" idx="1"/>
          </p:nvPr>
        </p:nvGraphicFramePr>
        <p:xfrm>
          <a:off x="974725" y="690880"/>
          <a:ext cx="10242550" cy="5647055"/>
        </p:xfrm>
        <a:graphic>
          <a:graphicData uri="http://schemas.openxmlformats.org/drawingml/2006/table">
            <a:tbl>
              <a:tblPr firstRow="1" bandRow="1">
                <a:tableStyleId>{5C22544A-7EE6-4342-B048-85BDC9FD1C3A}</a:tableStyleId>
              </a:tblPr>
              <a:tblGrid>
                <a:gridCol w="10242550">
                  <a:extLst>
                    <a:ext uri="{9D8B030D-6E8A-4147-A177-3AD203B41FA5}">
                      <a16:colId xmlns:a16="http://schemas.microsoft.com/office/drawing/2014/main" val="20000"/>
                    </a:ext>
                  </a:extLst>
                </a:gridCol>
              </a:tblGrid>
              <a:tr h="848360">
                <a:tc>
                  <a:txBody>
                    <a:bodyPr/>
                    <a:lstStyle/>
                    <a:p>
                      <a:pPr>
                        <a:buNone/>
                      </a:pPr>
                      <a:r>
                        <a:rPr lang="en-US" sz="2000">
                          <a:latin typeface="+mj-lt"/>
                          <a:cs typeface="+mj-lt"/>
                          <a:sym typeface="+mn-ea"/>
                        </a:rPr>
                        <a:t>3. Psihologu pielāgošanās un adaptēšanās, konsultējot klientus attālināti</a:t>
                      </a:r>
                      <a:endParaRPr lang="en-US" sz="2000" b="1" i="0">
                        <a:latin typeface="+mj-lt"/>
                        <a:cs typeface="+mj-lt"/>
                        <a:sym typeface="+mn-ea"/>
                      </a:endParaRPr>
                    </a:p>
                    <a:p>
                      <a:pPr>
                        <a:buNone/>
                      </a:pPr>
                      <a:endParaRPr lang="en-US" sz="2000">
                        <a:latin typeface="+mj-lt"/>
                        <a:cs typeface="+mj-lt"/>
                        <a:sym typeface="+mn-ea"/>
                      </a:endParaRPr>
                    </a:p>
                  </a:txBody>
                  <a:tcPr/>
                </a:tc>
                <a:extLst>
                  <a:ext uri="{0D108BD9-81ED-4DB2-BD59-A6C34878D82A}">
                    <a16:rowId xmlns:a16="http://schemas.microsoft.com/office/drawing/2014/main" val="10000"/>
                  </a:ext>
                </a:extLst>
              </a:tr>
              <a:tr h="480060">
                <a:tc>
                  <a:txBody>
                    <a:bodyPr/>
                    <a:lstStyle/>
                    <a:p>
                      <a:pPr>
                        <a:buNone/>
                      </a:pPr>
                      <a:r>
                        <a:rPr lang="en-US" sz="2000" b="1">
                          <a:latin typeface="+mj-lt"/>
                          <a:cs typeface="+mj-lt"/>
                          <a:sym typeface="+mn-ea"/>
                        </a:rPr>
                        <a:t>Pielāgošanās attālinātajam</a:t>
                      </a:r>
                      <a:r>
                        <a:rPr lang="en-US" sz="2000">
                          <a:latin typeface="+mj-lt"/>
                          <a:cs typeface="+mj-lt"/>
                          <a:sym typeface="+mn-ea"/>
                        </a:rPr>
                        <a:t> darbam notiek vēl joprojām</a:t>
                      </a:r>
                    </a:p>
                  </a:txBody>
                  <a:tcPr/>
                </a:tc>
                <a:extLst>
                  <a:ext uri="{0D108BD9-81ED-4DB2-BD59-A6C34878D82A}">
                    <a16:rowId xmlns:a16="http://schemas.microsoft.com/office/drawing/2014/main" val="10001"/>
                  </a:ext>
                </a:extLst>
              </a:tr>
              <a:tr h="480060">
                <a:tc>
                  <a:txBody>
                    <a:bodyPr/>
                    <a:lstStyle/>
                    <a:p>
                      <a:pPr>
                        <a:buNone/>
                      </a:pPr>
                      <a:r>
                        <a:rPr lang="en-US" sz="2000" b="1">
                          <a:latin typeface="+mj-lt"/>
                          <a:cs typeface="+mj-lt"/>
                          <a:sym typeface="+mn-ea"/>
                        </a:rPr>
                        <a:t>Pārvarēts sākotnējais </a:t>
                      </a:r>
                      <a:r>
                        <a:rPr lang="lv-LV" altLang="en-US" sz="2000" b="1">
                          <a:latin typeface="+mj-lt"/>
                          <a:cs typeface="+mj-lt"/>
                          <a:sym typeface="+mn-ea"/>
                        </a:rPr>
                        <a:t>bailes,</a:t>
                      </a:r>
                      <a:r>
                        <a:rPr lang="en-US" sz="2000" b="1">
                          <a:latin typeface="+mj-lt"/>
                          <a:cs typeface="+mj-lt"/>
                          <a:sym typeface="+mn-ea"/>
                        </a:rPr>
                        <a:t> noliegums</a:t>
                      </a:r>
                      <a:r>
                        <a:rPr lang="en-US" sz="2000">
                          <a:latin typeface="+mj-lt"/>
                          <a:cs typeface="+mj-lt"/>
                          <a:sym typeface="+mn-ea"/>
                        </a:rPr>
                        <a:t>, skepse, šaubas, notikusi adaptācija</a:t>
                      </a:r>
                    </a:p>
                  </a:txBody>
                  <a:tcPr/>
                </a:tc>
                <a:extLst>
                  <a:ext uri="{0D108BD9-81ED-4DB2-BD59-A6C34878D82A}">
                    <a16:rowId xmlns:a16="http://schemas.microsoft.com/office/drawing/2014/main" val="10002"/>
                  </a:ext>
                </a:extLst>
              </a:tr>
              <a:tr h="479425">
                <a:tc>
                  <a:txBody>
                    <a:bodyPr/>
                    <a:lstStyle/>
                    <a:p>
                      <a:pPr>
                        <a:buNone/>
                      </a:pPr>
                      <a:r>
                        <a:rPr lang="en-US" sz="2000">
                          <a:latin typeface="+mj-lt"/>
                          <a:cs typeface="+mj-lt"/>
                          <a:sym typeface="+mn-ea"/>
                        </a:rPr>
                        <a:t>Apgūtas </a:t>
                      </a:r>
                      <a:r>
                        <a:rPr lang="en-US" sz="2000" b="1">
                          <a:latin typeface="+mj-lt"/>
                          <a:cs typeface="+mj-lt"/>
                          <a:sym typeface="+mn-ea"/>
                        </a:rPr>
                        <a:t>jaunas prasmes</a:t>
                      </a:r>
                      <a:endParaRPr lang="en-US" sz="2000">
                        <a:latin typeface="+mj-lt"/>
                        <a:cs typeface="+mj-lt"/>
                        <a:sym typeface="+mn-ea"/>
                      </a:endParaRPr>
                    </a:p>
                  </a:txBody>
                  <a:tcPr/>
                </a:tc>
                <a:extLst>
                  <a:ext uri="{0D108BD9-81ED-4DB2-BD59-A6C34878D82A}">
                    <a16:rowId xmlns:a16="http://schemas.microsoft.com/office/drawing/2014/main" val="10003"/>
                  </a:ext>
                </a:extLst>
              </a:tr>
              <a:tr h="480060">
                <a:tc>
                  <a:txBody>
                    <a:bodyPr/>
                    <a:lstStyle/>
                    <a:p>
                      <a:pPr>
                        <a:buNone/>
                      </a:pPr>
                      <a:r>
                        <a:rPr lang="en-US" sz="2000">
                          <a:latin typeface="+mj-lt"/>
                          <a:cs typeface="+mj-lt"/>
                          <a:sym typeface="+mn-ea"/>
                        </a:rPr>
                        <a:t>Izjūt nepieciešamību pēc papildu informācijas </a:t>
                      </a:r>
                      <a:r>
                        <a:rPr lang="en-US" sz="2000" b="1">
                          <a:latin typeface="+mj-lt"/>
                          <a:cs typeface="+mj-lt"/>
                          <a:sym typeface="+mn-ea"/>
                        </a:rPr>
                        <a:t>par tehnoloģiju lietošanu</a:t>
                      </a:r>
                      <a:r>
                        <a:rPr lang="en-US" sz="2000">
                          <a:latin typeface="+mj-lt"/>
                          <a:cs typeface="+mj-lt"/>
                          <a:sym typeface="+mn-ea"/>
                        </a:rPr>
                        <a:t> u.c.</a:t>
                      </a:r>
                    </a:p>
                  </a:txBody>
                  <a:tcPr/>
                </a:tc>
                <a:extLst>
                  <a:ext uri="{0D108BD9-81ED-4DB2-BD59-A6C34878D82A}">
                    <a16:rowId xmlns:a16="http://schemas.microsoft.com/office/drawing/2014/main" val="10004"/>
                  </a:ext>
                </a:extLst>
              </a:tr>
              <a:tr h="480060">
                <a:tc>
                  <a:txBody>
                    <a:bodyPr/>
                    <a:lstStyle/>
                    <a:p>
                      <a:pPr>
                        <a:buNone/>
                      </a:pPr>
                      <a:r>
                        <a:rPr lang="en-US" sz="2000" b="1">
                          <a:latin typeface="+mj-lt"/>
                          <a:cs typeface="+mj-lt"/>
                          <a:sym typeface="+mn-ea"/>
                        </a:rPr>
                        <a:t>Atrod internetā</a:t>
                      </a:r>
                      <a:r>
                        <a:rPr lang="en-US" sz="2000">
                          <a:latin typeface="+mj-lt"/>
                          <a:cs typeface="+mj-lt"/>
                          <a:sym typeface="+mn-ea"/>
                        </a:rPr>
                        <a:t> informāciju, </a:t>
                      </a:r>
                      <a:r>
                        <a:rPr lang="en-US" sz="2000" b="1">
                          <a:latin typeface="+mj-lt"/>
                          <a:cs typeface="+mj-lt"/>
                          <a:sym typeface="+mn-ea"/>
                        </a:rPr>
                        <a:t>kā konsultēt attālināti,</a:t>
                      </a:r>
                      <a:r>
                        <a:rPr lang="en-US" sz="2000">
                          <a:latin typeface="+mj-lt"/>
                          <a:cs typeface="+mj-lt"/>
                          <a:sym typeface="+mn-ea"/>
                        </a:rPr>
                        <a:t> </a:t>
                      </a:r>
                      <a:r>
                        <a:rPr lang="en-US" sz="2000" b="1">
                          <a:latin typeface="+mj-lt"/>
                          <a:cs typeface="+mj-lt"/>
                          <a:sym typeface="+mn-ea"/>
                        </a:rPr>
                        <a:t>jaunas darba metodes</a:t>
                      </a:r>
                      <a:r>
                        <a:rPr lang="en-US" sz="2000">
                          <a:latin typeface="+mj-lt"/>
                          <a:cs typeface="+mj-lt"/>
                          <a:sym typeface="+mn-ea"/>
                        </a:rPr>
                        <a:t> </a:t>
                      </a:r>
                    </a:p>
                  </a:txBody>
                  <a:tcPr/>
                </a:tc>
                <a:extLst>
                  <a:ext uri="{0D108BD9-81ED-4DB2-BD59-A6C34878D82A}">
                    <a16:rowId xmlns:a16="http://schemas.microsoft.com/office/drawing/2014/main" val="10005"/>
                  </a:ext>
                </a:extLst>
              </a:tr>
              <a:tr h="480060">
                <a:tc>
                  <a:txBody>
                    <a:bodyPr/>
                    <a:lstStyle/>
                    <a:p>
                      <a:pPr>
                        <a:buNone/>
                      </a:pPr>
                      <a:r>
                        <a:rPr lang="en-US" sz="2000" b="1">
                          <a:latin typeface="+mj-lt"/>
                          <a:cs typeface="+mj-lt"/>
                          <a:sym typeface="+mn-ea"/>
                        </a:rPr>
                        <a:t>Izjūt attālinātā </a:t>
                      </a:r>
                      <a:r>
                        <a:rPr lang="lv-LV" altLang="en-US" sz="2000" b="1">
                          <a:latin typeface="+mj-lt"/>
                          <a:cs typeface="+mj-lt"/>
                          <a:sym typeface="+mn-ea"/>
                        </a:rPr>
                        <a:t>formātā</a:t>
                      </a:r>
                      <a:r>
                        <a:rPr lang="en-US" sz="2000" b="1">
                          <a:latin typeface="+mj-lt"/>
                          <a:cs typeface="+mj-lt"/>
                          <a:sym typeface="+mn-ea"/>
                        </a:rPr>
                        <a:t> sniegtās ērtības,</a:t>
                      </a:r>
                      <a:r>
                        <a:rPr lang="en-US" sz="2000">
                          <a:latin typeface="+mj-lt"/>
                          <a:cs typeface="+mj-lt"/>
                          <a:sym typeface="+mn-ea"/>
                        </a:rPr>
                        <a:t> resursu lietderīgāku izmantošanu</a:t>
                      </a:r>
                    </a:p>
                  </a:txBody>
                  <a:tcPr/>
                </a:tc>
                <a:extLst>
                  <a:ext uri="{0D108BD9-81ED-4DB2-BD59-A6C34878D82A}">
                    <a16:rowId xmlns:a16="http://schemas.microsoft.com/office/drawing/2014/main" val="10006"/>
                  </a:ext>
                </a:extLst>
              </a:tr>
              <a:tr h="478790">
                <a:tc>
                  <a:txBody>
                    <a:bodyPr/>
                    <a:lstStyle/>
                    <a:p>
                      <a:pPr>
                        <a:buNone/>
                      </a:pPr>
                      <a:r>
                        <a:rPr lang="en-US" sz="2000" b="1">
                          <a:latin typeface="+mj-lt"/>
                          <a:cs typeface="+mj-lt"/>
                          <a:sym typeface="+mn-ea"/>
                        </a:rPr>
                        <a:t>P</a:t>
                      </a:r>
                      <a:r>
                        <a:rPr lang="lv-LV" altLang="en-US" sz="2000" b="1">
                          <a:latin typeface="+mj-lt"/>
                          <a:cs typeface="+mj-lt"/>
                          <a:sym typeface="+mn-ea"/>
                        </a:rPr>
                        <a:t>ieaugusi</a:t>
                      </a:r>
                      <a:r>
                        <a:rPr lang="en-US" sz="2000" b="1">
                          <a:latin typeface="+mj-lt"/>
                          <a:cs typeface="+mj-lt"/>
                          <a:sym typeface="+mn-ea"/>
                        </a:rPr>
                        <a:t> kompetences izjūta</a:t>
                      </a:r>
                    </a:p>
                  </a:txBody>
                  <a:tcPr/>
                </a:tc>
                <a:extLst>
                  <a:ext uri="{0D108BD9-81ED-4DB2-BD59-A6C34878D82A}">
                    <a16:rowId xmlns:a16="http://schemas.microsoft.com/office/drawing/2014/main" val="10007"/>
                  </a:ext>
                </a:extLst>
              </a:tr>
              <a:tr h="480060">
                <a:tc>
                  <a:txBody>
                    <a:bodyPr/>
                    <a:lstStyle/>
                    <a:p>
                      <a:pPr>
                        <a:buNone/>
                      </a:pPr>
                      <a:r>
                        <a:rPr lang="en-US" sz="2000" b="1">
                          <a:latin typeface="+mj-lt"/>
                          <a:cs typeface="+mj-lt"/>
                          <a:sym typeface="+mn-ea"/>
                        </a:rPr>
                        <a:t>Izjūt attālināto</a:t>
                      </a:r>
                      <a:r>
                        <a:rPr lang="en-US" sz="2000">
                          <a:latin typeface="+mj-lt"/>
                          <a:cs typeface="+mj-lt"/>
                          <a:sym typeface="+mn-ea"/>
                        </a:rPr>
                        <a:t> darbu kā </a:t>
                      </a:r>
                      <a:r>
                        <a:rPr lang="lv-LV" altLang="en-US" sz="2000">
                          <a:latin typeface="+mj-lt"/>
                          <a:cs typeface="+mj-lt"/>
                          <a:sym typeface="+mn-ea"/>
                        </a:rPr>
                        <a:t>labu</a:t>
                      </a:r>
                      <a:r>
                        <a:rPr lang="en-US" sz="2000">
                          <a:latin typeface="+mj-lt"/>
                          <a:cs typeface="+mj-lt"/>
                          <a:sym typeface="+mn-ea"/>
                        </a:rPr>
                        <a:t> risinājumu </a:t>
                      </a:r>
                      <a:r>
                        <a:rPr lang="lv-LV" altLang="en-US" sz="2000">
                          <a:latin typeface="+mj-lt"/>
                          <a:cs typeface="+mj-lt"/>
                          <a:sym typeface="+mn-ea"/>
                        </a:rPr>
                        <a:t>krīzes situācijās</a:t>
                      </a:r>
                      <a:endParaRPr lang="en-US" sz="2000">
                        <a:latin typeface="+mj-lt"/>
                        <a:cs typeface="+mj-lt"/>
                        <a:sym typeface="+mn-ea"/>
                      </a:endParaRPr>
                    </a:p>
                  </a:txBody>
                  <a:tcPr/>
                </a:tc>
                <a:extLst>
                  <a:ext uri="{0D108BD9-81ED-4DB2-BD59-A6C34878D82A}">
                    <a16:rowId xmlns:a16="http://schemas.microsoft.com/office/drawing/2014/main" val="10008"/>
                  </a:ext>
                </a:extLst>
              </a:tr>
              <a:tr h="480060">
                <a:tc>
                  <a:txBody>
                    <a:bodyPr/>
                    <a:lstStyle/>
                    <a:p>
                      <a:pPr>
                        <a:buNone/>
                      </a:pPr>
                      <a:r>
                        <a:rPr lang="en-US" sz="2000" b="1">
                          <a:latin typeface="+mj-lt"/>
                          <a:cs typeface="+mj-lt"/>
                        </a:rPr>
                        <a:t>Pielāgošanā</a:t>
                      </a:r>
                      <a:r>
                        <a:rPr lang="en-US" sz="2000">
                          <a:latin typeface="+mj-lt"/>
                          <a:cs typeface="+mj-lt"/>
                        </a:rPr>
                        <a:t>s attālinātajam darbam</a:t>
                      </a:r>
                      <a:r>
                        <a:rPr lang="en-US" sz="2000" b="1">
                          <a:latin typeface="+mj-lt"/>
                          <a:cs typeface="+mj-lt"/>
                        </a:rPr>
                        <a:t> notiek vēl joprojām</a:t>
                      </a:r>
                    </a:p>
                  </a:txBody>
                  <a:tcPr/>
                </a:tc>
                <a:extLst>
                  <a:ext uri="{0D108BD9-81ED-4DB2-BD59-A6C34878D82A}">
                    <a16:rowId xmlns:a16="http://schemas.microsoft.com/office/drawing/2014/main" val="10009"/>
                  </a:ext>
                </a:extLst>
              </a:tr>
              <a:tr h="480060">
                <a:tc>
                  <a:txBody>
                    <a:bodyPr/>
                    <a:lstStyle/>
                    <a:p>
                      <a:pPr>
                        <a:buNone/>
                      </a:pPr>
                      <a:r>
                        <a:rPr lang="en-US" sz="2000" b="1">
                          <a:latin typeface="+mj-lt"/>
                          <a:cs typeface="+mj-lt"/>
                        </a:rPr>
                        <a:t>Svarīga ir spēja reaģēt uz negaidītiem notikumiem</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lstStyle/>
          <a:p>
            <a:endParaRPr lang="en-US"/>
          </a:p>
        </p:txBody>
      </p:sp>
      <p:graphicFrame>
        <p:nvGraphicFramePr>
          <p:cNvPr id="5" name="Content Placeholder 4"/>
          <p:cNvGraphicFramePr>
            <a:graphicFrameLocks noGrp="1"/>
          </p:cNvGraphicFramePr>
          <p:nvPr>
            <p:ph sz="half" idx="1"/>
          </p:nvPr>
        </p:nvGraphicFramePr>
        <p:xfrm>
          <a:off x="607695" y="373380"/>
          <a:ext cx="10528300" cy="5932170"/>
        </p:xfrm>
        <a:graphic>
          <a:graphicData uri="http://schemas.openxmlformats.org/drawingml/2006/table">
            <a:tbl>
              <a:tblPr firstRow="1" bandRow="1">
                <a:tableStyleId>{5C22544A-7EE6-4342-B048-85BDC9FD1C3A}</a:tableStyleId>
              </a:tblPr>
              <a:tblGrid>
                <a:gridCol w="10528300">
                  <a:extLst>
                    <a:ext uri="{9D8B030D-6E8A-4147-A177-3AD203B41FA5}">
                      <a16:colId xmlns:a16="http://schemas.microsoft.com/office/drawing/2014/main" val="20000"/>
                    </a:ext>
                  </a:extLst>
                </a:gridCol>
              </a:tblGrid>
              <a:tr h="546100">
                <a:tc>
                  <a:txBody>
                    <a:bodyPr/>
                    <a:lstStyle/>
                    <a:p>
                      <a:pPr>
                        <a:buNone/>
                      </a:pPr>
                      <a:r>
                        <a:rPr lang="en-US" sz="2000">
                          <a:latin typeface="+mj-lt"/>
                          <a:cs typeface="+mj-lt"/>
                          <a:sym typeface="+mn-ea"/>
                        </a:rPr>
                        <a:t>4. Psihologu izjūtas par attālināto psiholoģisko palīdzību un konsultēšan</a:t>
                      </a:r>
                      <a:r>
                        <a:rPr lang="lv-LV" altLang="en-US" sz="2000">
                          <a:latin typeface="+mj-lt"/>
                          <a:cs typeface="+mj-lt"/>
                          <a:sym typeface="+mn-ea"/>
                        </a:rPr>
                        <a:t>as</a:t>
                      </a:r>
                      <a:r>
                        <a:rPr lang="en-US" sz="2000">
                          <a:latin typeface="+mj-lt"/>
                          <a:cs typeface="+mj-lt"/>
                          <a:sym typeface="+mn-ea"/>
                        </a:rPr>
                        <a:t> perspektīv</a:t>
                      </a:r>
                      <a:r>
                        <a:rPr lang="lv-LV" altLang="en-US" sz="2000">
                          <a:latin typeface="+mj-lt"/>
                          <a:cs typeface="+mj-lt"/>
                          <a:sym typeface="+mn-ea"/>
                        </a:rPr>
                        <a:t>u</a:t>
                      </a:r>
                    </a:p>
                  </a:txBody>
                  <a:tcPr/>
                </a:tc>
                <a:extLst>
                  <a:ext uri="{0D108BD9-81ED-4DB2-BD59-A6C34878D82A}">
                    <a16:rowId xmlns:a16="http://schemas.microsoft.com/office/drawing/2014/main" val="10000"/>
                  </a:ext>
                </a:extLst>
              </a:tr>
              <a:tr h="545465">
                <a:tc>
                  <a:txBody>
                    <a:bodyPr/>
                    <a:lstStyle/>
                    <a:p>
                      <a:pPr>
                        <a:buNone/>
                      </a:pPr>
                      <a:r>
                        <a:rPr lang="en-US" sz="2000" b="1">
                          <a:latin typeface="+mj-lt"/>
                          <a:cs typeface="+mj-lt"/>
                          <a:sym typeface="+mn-ea"/>
                        </a:rPr>
                        <a:t>Pārliecība, ka psiholoģiskai palīdzībai </a:t>
                      </a:r>
                      <a:r>
                        <a:rPr lang="en-US" sz="2000">
                          <a:latin typeface="+mj-lt"/>
                          <a:cs typeface="+mj-lt"/>
                          <a:sym typeface="+mn-ea"/>
                        </a:rPr>
                        <a:t>tiešsaistes vidē būs izaugsme, tā </a:t>
                      </a:r>
                      <a:r>
                        <a:rPr lang="en-US" sz="2000" b="1">
                          <a:latin typeface="+mj-lt"/>
                          <a:cs typeface="+mj-lt"/>
                          <a:sym typeface="+mn-ea"/>
                        </a:rPr>
                        <a:t>ir nākotne</a:t>
                      </a:r>
                      <a:endParaRPr lang="en-US" sz="2000">
                        <a:latin typeface="+mj-lt"/>
                        <a:cs typeface="+mj-lt"/>
                        <a:sym typeface="+mn-ea"/>
                      </a:endParaRPr>
                    </a:p>
                  </a:txBody>
                  <a:tcPr/>
                </a:tc>
                <a:extLst>
                  <a:ext uri="{0D108BD9-81ED-4DB2-BD59-A6C34878D82A}">
                    <a16:rowId xmlns:a16="http://schemas.microsoft.com/office/drawing/2014/main" val="10001"/>
                  </a:ext>
                </a:extLst>
              </a:tr>
              <a:tr h="546100">
                <a:tc>
                  <a:txBody>
                    <a:bodyPr/>
                    <a:lstStyle/>
                    <a:p>
                      <a:pPr>
                        <a:buNone/>
                      </a:pPr>
                      <a:r>
                        <a:rPr lang="en-US" sz="2000">
                          <a:latin typeface="+mj-lt"/>
                          <a:cs typeface="+mj-lt"/>
                          <a:sym typeface="+mn-ea"/>
                        </a:rPr>
                        <a:t>Nepieciešamība pēc</a:t>
                      </a:r>
                      <a:r>
                        <a:rPr lang="en-US" sz="2000" b="1">
                          <a:latin typeface="+mj-lt"/>
                          <a:cs typeface="+mj-lt"/>
                          <a:sym typeface="+mn-ea"/>
                        </a:rPr>
                        <a:t> jaunām un pielāgotām programmām </a:t>
                      </a:r>
                      <a:r>
                        <a:rPr lang="en-US" sz="2000">
                          <a:latin typeface="+mj-lt"/>
                          <a:cs typeface="+mj-lt"/>
                          <a:sym typeface="+mn-ea"/>
                        </a:rPr>
                        <a:t>(rīkiem) lietošanai tiešsaistes vidē</a:t>
                      </a:r>
                    </a:p>
                  </a:txBody>
                  <a:tcPr/>
                </a:tc>
                <a:extLst>
                  <a:ext uri="{0D108BD9-81ED-4DB2-BD59-A6C34878D82A}">
                    <a16:rowId xmlns:a16="http://schemas.microsoft.com/office/drawing/2014/main" val="10002"/>
                  </a:ext>
                </a:extLst>
              </a:tr>
              <a:tr h="779780">
                <a:tc>
                  <a:txBody>
                    <a:bodyPr/>
                    <a:lstStyle/>
                    <a:p>
                      <a:pPr>
                        <a:buNone/>
                      </a:pPr>
                      <a:r>
                        <a:rPr lang="en-US" sz="2000">
                          <a:latin typeface="+mj-lt"/>
                          <a:cs typeface="+mj-lt"/>
                          <a:sym typeface="+mn-ea"/>
                        </a:rPr>
                        <a:t>Nepieciešamība</a:t>
                      </a:r>
                      <a:r>
                        <a:rPr lang="en-US" sz="2000" b="1">
                          <a:latin typeface="+mj-lt"/>
                          <a:cs typeface="+mj-lt"/>
                          <a:sym typeface="+mn-ea"/>
                        </a:rPr>
                        <a:t> profesionāli pilnveidoties</a:t>
                      </a:r>
                      <a:r>
                        <a:rPr lang="en-US" sz="2000">
                          <a:latin typeface="+mj-lt"/>
                          <a:cs typeface="+mj-lt"/>
                          <a:sym typeface="+mn-ea"/>
                        </a:rPr>
                        <a:t>, apgūt jaunākās metodes, kas piemērotas attālinātam darbam</a:t>
                      </a:r>
                    </a:p>
                  </a:txBody>
                  <a:tcPr/>
                </a:tc>
                <a:extLst>
                  <a:ext uri="{0D108BD9-81ED-4DB2-BD59-A6C34878D82A}">
                    <a16:rowId xmlns:a16="http://schemas.microsoft.com/office/drawing/2014/main" val="10003"/>
                  </a:ext>
                </a:extLst>
              </a:tr>
              <a:tr h="779780">
                <a:tc>
                  <a:txBody>
                    <a:bodyPr/>
                    <a:lstStyle/>
                    <a:p>
                      <a:pPr>
                        <a:buNone/>
                      </a:pPr>
                      <a:r>
                        <a:rPr lang="en-US" sz="2000" b="1">
                          <a:latin typeface="+mj-lt"/>
                          <a:cs typeface="+mj-lt"/>
                          <a:sym typeface="+mn-ea"/>
                        </a:rPr>
                        <a:t>Ierobežotas iespējas</a:t>
                      </a:r>
                      <a:r>
                        <a:rPr lang="en-US" sz="2000">
                          <a:latin typeface="+mj-lt"/>
                          <a:cs typeface="+mj-lt"/>
                          <a:sym typeface="+mn-ea"/>
                        </a:rPr>
                        <a:t> </a:t>
                      </a:r>
                      <a:r>
                        <a:rPr lang="lv-LV" altLang="en-US" sz="2000">
                          <a:latin typeface="+mj-lt"/>
                          <a:cs typeface="+mj-lt"/>
                          <a:sym typeface="+mn-ea"/>
                        </a:rPr>
                        <a:t>veikt </a:t>
                      </a:r>
                      <a:r>
                        <a:rPr lang="en-US" sz="2000">
                          <a:latin typeface="+mj-lt"/>
                          <a:cs typeface="+mj-lt"/>
                          <a:sym typeface="+mn-ea"/>
                        </a:rPr>
                        <a:t>atsevišķ</a:t>
                      </a:r>
                      <a:r>
                        <a:rPr lang="lv-LV" altLang="en-US" sz="2000">
                          <a:latin typeface="+mj-lt"/>
                          <a:cs typeface="+mj-lt"/>
                          <a:sym typeface="+mn-ea"/>
                        </a:rPr>
                        <a:t>us darba uzdevumus</a:t>
                      </a:r>
                      <a:r>
                        <a:rPr lang="en-US" sz="2000">
                          <a:latin typeface="+mj-lt"/>
                          <a:cs typeface="+mj-lt"/>
                          <a:sym typeface="+mn-ea"/>
                        </a:rPr>
                        <a:t> - īstenot izpēti, lai sagatavotu atzinumus</a:t>
                      </a:r>
                    </a:p>
                  </a:txBody>
                  <a:tcPr/>
                </a:tc>
                <a:extLst>
                  <a:ext uri="{0D108BD9-81ED-4DB2-BD59-A6C34878D82A}">
                    <a16:rowId xmlns:a16="http://schemas.microsoft.com/office/drawing/2014/main" val="10004"/>
                  </a:ext>
                </a:extLst>
              </a:tr>
              <a:tr h="545465">
                <a:tc>
                  <a:txBody>
                    <a:bodyPr/>
                    <a:lstStyle/>
                    <a:p>
                      <a:pPr>
                        <a:buNone/>
                      </a:pPr>
                      <a:r>
                        <a:rPr lang="en-US" sz="2000">
                          <a:solidFill>
                            <a:schemeClr val="tx1"/>
                          </a:solidFill>
                          <a:latin typeface="+mj-lt"/>
                          <a:cs typeface="+mj-lt"/>
                          <a:sym typeface="+mn-ea"/>
                        </a:rPr>
                        <a:t>Grūtības </a:t>
                      </a:r>
                      <a:r>
                        <a:rPr lang="lv-LV" altLang="en-US" sz="2000">
                          <a:solidFill>
                            <a:schemeClr val="tx1"/>
                          </a:solidFill>
                          <a:latin typeface="+mj-lt"/>
                          <a:cs typeface="+mj-lt"/>
                          <a:sym typeface="+mn-ea"/>
                        </a:rPr>
                        <a:t>pilnvērtīgi </a:t>
                      </a:r>
                      <a:r>
                        <a:rPr lang="en-US" sz="2000">
                          <a:solidFill>
                            <a:schemeClr val="tx1"/>
                          </a:solidFill>
                          <a:latin typeface="+mj-lt"/>
                          <a:cs typeface="+mj-lt"/>
                          <a:sym typeface="+mn-ea"/>
                        </a:rPr>
                        <a:t>pielietot </a:t>
                      </a:r>
                      <a:r>
                        <a:rPr lang="lv-LV" altLang="en-US" sz="2000">
                          <a:solidFill>
                            <a:schemeClr val="tx1"/>
                          </a:solidFill>
                          <a:latin typeface="+mj-lt"/>
                          <a:cs typeface="+mj-lt"/>
                          <a:sym typeface="+mn-ea"/>
                        </a:rPr>
                        <a:t>atsevišķas metodes -</a:t>
                      </a:r>
                      <a:r>
                        <a:rPr lang="en-US" sz="2000" b="1">
                          <a:solidFill>
                            <a:schemeClr val="tx1"/>
                          </a:solidFill>
                          <a:latin typeface="+mj-lt"/>
                          <a:cs typeface="+mj-lt"/>
                          <a:sym typeface="+mn-ea"/>
                        </a:rPr>
                        <a:t>zīmēšanas tehniku</a:t>
                      </a:r>
                      <a:r>
                        <a:rPr lang="lv-LV" altLang="en-US" sz="2000" b="1">
                          <a:solidFill>
                            <a:schemeClr val="tx1"/>
                          </a:solidFill>
                          <a:latin typeface="+mj-lt"/>
                          <a:cs typeface="+mj-lt"/>
                          <a:sym typeface="+mn-ea"/>
                        </a:rPr>
                        <a:t>, konfrontāciju</a:t>
                      </a:r>
                    </a:p>
                  </a:txBody>
                  <a:tcPr/>
                </a:tc>
                <a:extLst>
                  <a:ext uri="{0D108BD9-81ED-4DB2-BD59-A6C34878D82A}">
                    <a16:rowId xmlns:a16="http://schemas.microsoft.com/office/drawing/2014/main" val="10005"/>
                  </a:ext>
                </a:extLst>
              </a:tr>
              <a:tr h="779780">
                <a:tc>
                  <a:txBody>
                    <a:bodyPr/>
                    <a:lstStyle/>
                    <a:p>
                      <a:pPr>
                        <a:buNone/>
                      </a:pPr>
                      <a:r>
                        <a:rPr lang="en-US" sz="2000">
                          <a:solidFill>
                            <a:schemeClr val="tx1"/>
                          </a:solidFill>
                          <a:latin typeface="+mj-lt"/>
                          <a:cs typeface="+mj-lt"/>
                          <a:sym typeface="+mn-ea"/>
                        </a:rPr>
                        <a:t>Ir </a:t>
                      </a:r>
                      <a:r>
                        <a:rPr lang="en-US" sz="2000" b="1">
                          <a:solidFill>
                            <a:schemeClr val="tx1"/>
                          </a:solidFill>
                          <a:latin typeface="+mj-lt"/>
                          <a:cs typeface="+mj-lt"/>
                          <a:sym typeface="+mn-ea"/>
                        </a:rPr>
                        <a:t>klientu grupas,</a:t>
                      </a:r>
                      <a:r>
                        <a:rPr lang="en-US" sz="2000">
                          <a:solidFill>
                            <a:schemeClr val="tx1"/>
                          </a:solidFill>
                          <a:latin typeface="+mj-lt"/>
                          <a:cs typeface="+mj-lt"/>
                          <a:sym typeface="+mn-ea"/>
                        </a:rPr>
                        <a:t> ar kurām nevarēs strādāt attālināti</a:t>
                      </a:r>
                      <a:r>
                        <a:rPr lang="lv-LV" altLang="en-US" sz="2000">
                          <a:solidFill>
                            <a:schemeClr val="tx1"/>
                          </a:solidFill>
                          <a:latin typeface="+mj-lt"/>
                          <a:cs typeface="+mj-lt"/>
                          <a:sym typeface="+mn-ea"/>
                        </a:rPr>
                        <a:t>- robešztāvokļi, atkarības- sākuma etapā, smagas depresijas</a:t>
                      </a:r>
                      <a:endParaRPr lang="lv-LV" altLang="en-US" sz="2000" b="1">
                        <a:solidFill>
                          <a:schemeClr val="tx1"/>
                        </a:solidFill>
                        <a:latin typeface="+mj-lt"/>
                        <a:cs typeface="+mj-lt"/>
                        <a:sym typeface="+mn-ea"/>
                      </a:endParaRPr>
                    </a:p>
                  </a:txBody>
                  <a:tcPr/>
                </a:tc>
                <a:extLst>
                  <a:ext uri="{0D108BD9-81ED-4DB2-BD59-A6C34878D82A}">
                    <a16:rowId xmlns:a16="http://schemas.microsoft.com/office/drawing/2014/main" val="10006"/>
                  </a:ext>
                </a:extLst>
              </a:tr>
              <a:tr h="365760">
                <a:tc>
                  <a:txBody>
                    <a:bodyPr/>
                    <a:lstStyle/>
                    <a:p>
                      <a:pPr>
                        <a:buNone/>
                      </a:pPr>
                      <a:r>
                        <a:rPr lang="en-US" sz="2000">
                          <a:latin typeface="+mj-lt"/>
                          <a:cs typeface="+mj-lt"/>
                          <a:sym typeface="+mn-ea"/>
                        </a:rPr>
                        <a:t>Ir</a:t>
                      </a:r>
                      <a:r>
                        <a:rPr lang="en-US" sz="2000" b="1">
                          <a:latin typeface="+mj-lt"/>
                          <a:cs typeface="+mj-lt"/>
                          <a:sym typeface="+mn-ea"/>
                        </a:rPr>
                        <a:t> klienti, </a:t>
                      </a:r>
                      <a:r>
                        <a:rPr lang="en-US" sz="2000">
                          <a:latin typeface="+mj-lt"/>
                          <a:cs typeface="+mj-lt"/>
                          <a:sym typeface="+mn-ea"/>
                        </a:rPr>
                        <a:t>kuri vēlas turpināt strādāt </a:t>
                      </a:r>
                      <a:r>
                        <a:rPr lang="en-US" sz="2000" b="1">
                          <a:latin typeface="+mj-lt"/>
                          <a:cs typeface="+mj-lt"/>
                          <a:sym typeface="+mn-ea"/>
                        </a:rPr>
                        <a:t>tikai attālināti</a:t>
                      </a:r>
                      <a:endParaRPr lang="en-US" altLang="en-US" sz="2000" b="1">
                        <a:solidFill>
                          <a:srgbClr val="00B050"/>
                        </a:solidFill>
                        <a:latin typeface="+mj-lt"/>
                        <a:cs typeface="+mj-lt"/>
                        <a:sym typeface="+mn-ea"/>
                      </a:endParaRPr>
                    </a:p>
                  </a:txBody>
                  <a:tcPr/>
                </a:tc>
                <a:extLst>
                  <a:ext uri="{0D108BD9-81ED-4DB2-BD59-A6C34878D82A}">
                    <a16:rowId xmlns:a16="http://schemas.microsoft.com/office/drawing/2014/main" val="10007"/>
                  </a:ext>
                </a:extLst>
              </a:tr>
              <a:tr h="1013460">
                <a:tc>
                  <a:txBody>
                    <a:bodyPr/>
                    <a:lstStyle/>
                    <a:p>
                      <a:pPr>
                        <a:buNone/>
                      </a:pPr>
                      <a:r>
                        <a:rPr lang="en-US" sz="2000">
                          <a:latin typeface="+mj-lt"/>
                          <a:cs typeface="+mj-lt"/>
                          <a:sym typeface="+mn-ea"/>
                        </a:rPr>
                        <a:t>Nākotnē saglabāsies vai palielināsies </a:t>
                      </a:r>
                      <a:r>
                        <a:rPr lang="en-US" sz="2000" b="1">
                          <a:latin typeface="+mj-lt"/>
                          <a:cs typeface="+mj-lt"/>
                          <a:sym typeface="+mn-ea"/>
                        </a:rPr>
                        <a:t>nozīme ērtībām</a:t>
                      </a:r>
                      <a:r>
                        <a:rPr lang="en-US" sz="2000">
                          <a:latin typeface="+mj-lt"/>
                          <a:cs typeface="+mj-lt"/>
                          <a:sym typeface="+mn-ea"/>
                        </a:rPr>
                        <a:t> un iespējām, ko sniedz tiešsaistes </a:t>
                      </a:r>
                      <a:r>
                        <a:rPr lang="lv-LV" altLang="en-US" sz="2000">
                          <a:latin typeface="+mj-lt"/>
                          <a:cs typeface="+mj-lt"/>
                          <a:sym typeface="+mn-ea"/>
                        </a:rPr>
                        <a:t>formāts</a:t>
                      </a:r>
                      <a:r>
                        <a:rPr lang="en-US" sz="2000">
                          <a:latin typeface="+mj-lt"/>
                          <a:cs typeface="+mj-lt"/>
                          <a:sym typeface="+mn-ea"/>
                        </a:rPr>
                        <a:t>; to vidū izceļ iespēju </a:t>
                      </a:r>
                      <a:r>
                        <a:rPr lang="en-US" sz="2000" b="1">
                          <a:latin typeface="+mj-lt"/>
                          <a:cs typeface="+mj-lt"/>
                          <a:sym typeface="+mn-ea"/>
                        </a:rPr>
                        <a:t>strādāt ar klientiem visā pasaulē</a:t>
                      </a:r>
                      <a:endParaRPr lang="lv-LV" altLang="en-US" sz="2000" b="1">
                        <a:solidFill>
                          <a:srgbClr val="00B050"/>
                        </a:solidFill>
                        <a:latin typeface="+mj-lt"/>
                        <a:cs typeface="+mj-lt"/>
                        <a:sym typeface="+mn-ea"/>
                      </a:endParaRP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latin typeface="+mj-lt"/>
                <a:cs typeface="+mj-lt"/>
              </a:rPr>
              <a:t>Secinājumi</a:t>
            </a:r>
          </a:p>
        </p:txBody>
      </p:sp>
      <p:sp>
        <p:nvSpPr>
          <p:cNvPr id="3" name="Content Placeholder 2"/>
          <p:cNvSpPr>
            <a:spLocks noGrp="1"/>
          </p:cNvSpPr>
          <p:nvPr>
            <p:ph sz="half" idx="1"/>
          </p:nvPr>
        </p:nvSpPr>
        <p:spPr>
          <a:xfrm>
            <a:off x="589280" y="1673225"/>
            <a:ext cx="10836275" cy="4351655"/>
          </a:xfrm>
        </p:spPr>
        <p:txBody>
          <a:bodyPr/>
          <a:lstStyle/>
          <a:p>
            <a:pPr algn="just">
              <a:lnSpc>
                <a:spcPct val="100000"/>
              </a:lnSpc>
              <a:spcBef>
                <a:spcPts val="1000"/>
              </a:spcBef>
              <a:spcAft>
                <a:spcPts val="0"/>
              </a:spcAft>
            </a:pPr>
            <a:r>
              <a:rPr lang="en-US" sz="2400" b="0">
                <a:solidFill>
                  <a:schemeClr val="tx1"/>
                </a:solidFill>
                <a:latin typeface="+mj-lt"/>
                <a:cs typeface="+mj-lt"/>
                <a:sym typeface="+mn-ea"/>
              </a:rPr>
              <a:t>1. Klīnisko un veselības psihologu pieredzi, sniedzot psiholoģisko palīdzību klientiem attālināti, </a:t>
            </a:r>
            <a:r>
              <a:rPr lang="en-US" sz="2400">
                <a:solidFill>
                  <a:schemeClr val="tx1"/>
                </a:solidFill>
                <a:latin typeface="+mj-lt"/>
                <a:cs typeface="+mj-lt"/>
                <a:sym typeface="+mn-ea"/>
              </a:rPr>
              <a:t>raksturo daudzveidīga emocionālā pieredze</a:t>
            </a:r>
            <a:r>
              <a:rPr lang="en-US" sz="2400" b="0">
                <a:solidFill>
                  <a:schemeClr val="tx1"/>
                </a:solidFill>
                <a:latin typeface="+mj-lt"/>
                <a:cs typeface="+mj-lt"/>
                <a:sym typeface="+mn-ea"/>
              </a:rPr>
              <a:t>.</a:t>
            </a:r>
          </a:p>
          <a:p>
            <a:pPr algn="just">
              <a:lnSpc>
                <a:spcPct val="100000"/>
              </a:lnSpc>
              <a:spcBef>
                <a:spcPts val="1000"/>
              </a:spcBef>
              <a:spcAft>
                <a:spcPts val="0"/>
              </a:spcAft>
            </a:pPr>
            <a:r>
              <a:rPr lang="en-US" sz="2400" b="0">
                <a:solidFill>
                  <a:schemeClr val="tx1"/>
                </a:solidFill>
                <a:latin typeface="+mj-lt"/>
                <a:cs typeface="+mj-lt"/>
                <a:sym typeface="+mn-ea"/>
              </a:rPr>
              <a:t>Visi psihologi, uzsākot attālināto darbu piedzīvoja līdzīgas emocijas, tādas, kā </a:t>
            </a:r>
            <a:r>
              <a:rPr lang="en-US" sz="2400">
                <a:solidFill>
                  <a:schemeClr val="tx1"/>
                </a:solidFill>
                <a:latin typeface="+mj-lt"/>
                <a:cs typeface="+mj-lt"/>
                <a:sym typeface="+mn-ea"/>
              </a:rPr>
              <a:t>bailes, trauksme, šaubas, nedrošība un šaubas par spējām profesionāli sniegt</a:t>
            </a:r>
            <a:r>
              <a:rPr lang="en-US" sz="2400" b="0">
                <a:solidFill>
                  <a:schemeClr val="tx1"/>
                </a:solidFill>
                <a:latin typeface="+mj-lt"/>
                <a:cs typeface="+mj-lt"/>
                <a:sym typeface="+mn-ea"/>
              </a:rPr>
              <a:t> psiholoģisko palīdzību un konsultācijas klientiem attālināti. </a:t>
            </a:r>
          </a:p>
          <a:p>
            <a:pPr algn="just">
              <a:lnSpc>
                <a:spcPct val="100000"/>
              </a:lnSpc>
              <a:spcBef>
                <a:spcPts val="1000"/>
              </a:spcBef>
              <a:spcAft>
                <a:spcPts val="0"/>
              </a:spcAft>
            </a:pPr>
            <a:r>
              <a:rPr lang="en-US" sz="2400" b="0">
                <a:solidFill>
                  <a:schemeClr val="tx1"/>
                </a:solidFill>
                <a:latin typeface="+mj-lt"/>
                <a:cs typeface="+mj-lt"/>
                <a:sym typeface="+mn-ea"/>
              </a:rPr>
              <a:t>Viena no motivācijām pārvarēt raduš</a:t>
            </a:r>
            <a:r>
              <a:rPr lang="lv-LV" altLang="en-US" sz="2400" b="0">
                <a:solidFill>
                  <a:schemeClr val="tx1"/>
                </a:solidFill>
                <a:latin typeface="+mj-lt"/>
                <a:cs typeface="+mj-lt"/>
                <a:sym typeface="+mn-ea"/>
              </a:rPr>
              <a:t>ā</a:t>
            </a:r>
            <a:r>
              <a:rPr lang="en-US" sz="2400" b="0">
                <a:solidFill>
                  <a:schemeClr val="tx1"/>
                </a:solidFill>
                <a:latin typeface="+mj-lt"/>
                <a:cs typeface="+mj-lt"/>
                <a:sym typeface="+mn-ea"/>
              </a:rPr>
              <a:t>s grūtības </a:t>
            </a:r>
            <a:r>
              <a:rPr lang="lv-LV" altLang="en-US" sz="2400" b="0">
                <a:solidFill>
                  <a:schemeClr val="tx1"/>
                </a:solidFill>
                <a:latin typeface="+mj-lt"/>
                <a:cs typeface="+mj-lt"/>
                <a:sym typeface="+mn-ea"/>
              </a:rPr>
              <a:t>bija </a:t>
            </a:r>
            <a:r>
              <a:rPr lang="en-US" sz="2400" b="0">
                <a:solidFill>
                  <a:schemeClr val="tx1"/>
                </a:solidFill>
                <a:latin typeface="+mj-lt"/>
                <a:cs typeface="+mj-lt"/>
                <a:sym typeface="+mn-ea"/>
              </a:rPr>
              <a:t>saistītāma ar profesionālo identitāti, vēlmi palīdzēt un atbalstīt klientus.</a:t>
            </a:r>
            <a:endParaRPr lang="en-US">
              <a:solidFill>
                <a:schemeClr val="tx1"/>
              </a:solidFill>
              <a:latin typeface="+mj-lt"/>
              <a:cs typeface="+mj-lt"/>
            </a:endParaRPr>
          </a:p>
          <a:p>
            <a:endParaRPr lang="en-US">
              <a:solidFill>
                <a:schemeClr val="tx1"/>
              </a:solidFill>
              <a:latin typeface="+mj-lt"/>
              <a:cs typeface="+mj-lt"/>
            </a:endParaRPr>
          </a:p>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320" y="636270"/>
            <a:ext cx="10515600" cy="661670"/>
          </a:xfrm>
        </p:spPr>
        <p:txBody>
          <a:bodyPr/>
          <a:lstStyle/>
          <a:p>
            <a:r>
              <a:rPr lang="lv-LV" altLang="en-US">
                <a:latin typeface="+mj-lt"/>
                <a:cs typeface="+mj-lt"/>
              </a:rPr>
              <a:t>Secinājumi</a:t>
            </a:r>
          </a:p>
        </p:txBody>
      </p:sp>
      <p:sp>
        <p:nvSpPr>
          <p:cNvPr id="3" name="Content Placeholder 2"/>
          <p:cNvSpPr>
            <a:spLocks noGrp="1"/>
          </p:cNvSpPr>
          <p:nvPr>
            <p:ph sz="half" idx="1"/>
          </p:nvPr>
        </p:nvSpPr>
        <p:spPr>
          <a:xfrm>
            <a:off x="700405" y="1297305"/>
            <a:ext cx="10851515" cy="4727575"/>
          </a:xfrm>
        </p:spPr>
        <p:txBody>
          <a:bodyPr>
            <a:normAutofit/>
          </a:bodyPr>
          <a:lstStyle/>
          <a:p>
            <a:pPr algn="just">
              <a:lnSpc>
                <a:spcPct val="150000"/>
              </a:lnSpc>
            </a:pPr>
            <a:r>
              <a:rPr lang="en-US" sz="2000" b="0">
                <a:solidFill>
                  <a:schemeClr val="tx1"/>
                </a:solidFill>
                <a:latin typeface="+mj-lt"/>
                <a:cs typeface="+mj-lt"/>
                <a:sym typeface="+mn-ea"/>
              </a:rPr>
              <a:t>2. Psihologu </a:t>
            </a:r>
            <a:r>
              <a:rPr lang="en-US" sz="2000">
                <a:solidFill>
                  <a:schemeClr val="tx1"/>
                </a:solidFill>
                <a:latin typeface="+mj-lt"/>
                <a:cs typeface="+mj-lt"/>
                <a:sym typeface="+mn-ea"/>
              </a:rPr>
              <a:t>uztvertās izmaiņas psihologa un klienta attiecībās,</a:t>
            </a:r>
            <a:r>
              <a:rPr lang="en-US" sz="2000" b="0">
                <a:solidFill>
                  <a:schemeClr val="tx1"/>
                </a:solidFill>
                <a:latin typeface="+mj-lt"/>
                <a:cs typeface="+mj-lt"/>
                <a:sym typeface="+mn-ea"/>
              </a:rPr>
              <a:t> sniedzot psiholoģisko palīdzību klientiem attālināti raksturojamas ar </a:t>
            </a:r>
            <a:r>
              <a:rPr lang="en-US" sz="2000">
                <a:solidFill>
                  <a:schemeClr val="tx1"/>
                </a:solidFill>
                <a:latin typeface="+mj-lt"/>
                <a:cs typeface="+mj-lt"/>
                <a:sym typeface="+mn-ea"/>
              </a:rPr>
              <a:t>spējām adaptēties jaunajiem apstākļiem</a:t>
            </a:r>
            <a:r>
              <a:rPr lang="en-US" sz="2000" b="0">
                <a:solidFill>
                  <a:schemeClr val="tx1"/>
                </a:solidFill>
                <a:latin typeface="+mj-lt"/>
                <a:cs typeface="+mj-lt"/>
                <a:sym typeface="+mn-ea"/>
              </a:rPr>
              <a:t>. Psihologi izjūt</a:t>
            </a:r>
            <a:r>
              <a:rPr lang="lv-LV" altLang="en-US" sz="2000" b="0">
                <a:solidFill>
                  <a:schemeClr val="tx1"/>
                </a:solidFill>
                <a:latin typeface="+mj-lt"/>
                <a:cs typeface="+mj-lt"/>
                <a:sym typeface="+mn-ea"/>
              </a:rPr>
              <a:t>a</a:t>
            </a:r>
            <a:r>
              <a:rPr lang="en-US" sz="2000" b="0">
                <a:solidFill>
                  <a:schemeClr val="tx1"/>
                </a:solidFill>
                <a:latin typeface="+mj-lt"/>
                <a:cs typeface="+mj-lt"/>
                <a:sym typeface="+mn-ea"/>
              </a:rPr>
              <a:t>, ka psihologu un klientu attiecībās notiek pozitīva attīstība, saistot to ar </a:t>
            </a:r>
            <a:r>
              <a:rPr lang="en-US" sz="2000">
                <a:solidFill>
                  <a:schemeClr val="tx1"/>
                </a:solidFill>
                <a:latin typeface="+mj-lt"/>
                <a:cs typeface="+mj-lt"/>
                <a:sym typeface="+mn-ea"/>
              </a:rPr>
              <a:t>psihologu pārliecības pieaugumu </a:t>
            </a:r>
            <a:r>
              <a:rPr lang="en-US" sz="2000" b="0">
                <a:solidFill>
                  <a:schemeClr val="tx1"/>
                </a:solidFill>
                <a:latin typeface="+mj-lt"/>
                <a:cs typeface="+mj-lt"/>
                <a:sym typeface="+mn-ea"/>
              </a:rPr>
              <a:t>par savām prasmēm īstenot attālināto psiholoģisko palīdzību. Psihologi</a:t>
            </a:r>
            <a:r>
              <a:rPr lang="lv-LV" altLang="en-US" sz="2000" b="0">
                <a:solidFill>
                  <a:schemeClr val="tx1"/>
                </a:solidFill>
                <a:latin typeface="+mj-lt"/>
                <a:cs typeface="+mj-lt"/>
                <a:sym typeface="+mn-ea"/>
              </a:rPr>
              <a:t>,</a:t>
            </a:r>
            <a:r>
              <a:rPr lang="en-US" sz="2000" b="0">
                <a:solidFill>
                  <a:schemeClr val="tx1"/>
                </a:solidFill>
                <a:latin typeface="+mj-lt"/>
                <a:cs typeface="+mj-lt"/>
                <a:sym typeface="+mn-ea"/>
              </a:rPr>
              <a:t> praktizējot </a:t>
            </a:r>
            <a:r>
              <a:rPr lang="lv-LV" altLang="en-US" sz="2000" b="0">
                <a:solidFill>
                  <a:schemeClr val="tx1"/>
                </a:solidFill>
                <a:latin typeface="+mj-lt"/>
                <a:cs typeface="+mj-lt"/>
                <a:sym typeface="+mn-ea"/>
              </a:rPr>
              <a:t>pil</a:t>
            </a:r>
            <a:r>
              <a:rPr lang="en-US" sz="2000" b="0">
                <a:solidFill>
                  <a:schemeClr val="tx1"/>
                </a:solidFill>
                <a:latin typeface="+mj-lt"/>
                <a:cs typeface="+mj-lt"/>
                <a:sym typeface="+mn-ea"/>
              </a:rPr>
              <a:t>nveidoja savas zināšanas. </a:t>
            </a:r>
            <a:endParaRPr lang="en-US" sz="2000" b="0">
              <a:solidFill>
                <a:schemeClr val="tx1"/>
              </a:solidFill>
              <a:latin typeface="+mj-lt"/>
              <a:cs typeface="+mj-lt"/>
            </a:endParaRPr>
          </a:p>
          <a:p>
            <a:pPr algn="just">
              <a:lnSpc>
                <a:spcPct val="150000"/>
              </a:lnSpc>
            </a:pPr>
            <a:r>
              <a:rPr lang="en-US" sz="2000" b="0">
                <a:solidFill>
                  <a:schemeClr val="tx1"/>
                </a:solidFill>
                <a:latin typeface="+mj-lt"/>
                <a:cs typeface="+mj-lt"/>
                <a:sym typeface="+mn-ea"/>
              </a:rPr>
              <a:t>Psihologi izjūt</a:t>
            </a:r>
            <a:r>
              <a:rPr lang="lv-LV" altLang="en-US" sz="2000" b="0">
                <a:solidFill>
                  <a:schemeClr val="tx1"/>
                </a:solidFill>
                <a:latin typeface="+mj-lt"/>
                <a:cs typeface="+mj-lt"/>
                <a:sym typeface="+mn-ea"/>
              </a:rPr>
              <a:t>a</a:t>
            </a:r>
            <a:r>
              <a:rPr lang="en-US" sz="2000" b="0">
                <a:solidFill>
                  <a:schemeClr val="tx1"/>
                </a:solidFill>
                <a:latin typeface="+mj-lt"/>
                <a:cs typeface="+mj-lt"/>
                <a:sym typeface="+mn-ea"/>
              </a:rPr>
              <a:t>, ka, atsevišķām klientu grupām strādājot attālināti, var sasniegt tikpat labus rezultātus, kā sniedzot psiholoģisko palīdzību klātienē, tomēr ir klientu grupas, kurā ir piemērojams darbs daļēji vai tikai klātienē. Visu psihologu </a:t>
            </a:r>
            <a:r>
              <a:rPr lang="en-US" sz="2000">
                <a:solidFill>
                  <a:schemeClr val="tx1"/>
                </a:solidFill>
                <a:latin typeface="+mj-lt"/>
                <a:cs typeface="+mj-lt"/>
                <a:sym typeface="+mn-ea"/>
              </a:rPr>
              <a:t>pieredzē konstatējama nedrošība strādāt attālināti ar klientiem, kuriem ir smagas diagnozes un emocionālie robežstāvokļi.</a:t>
            </a:r>
            <a:endParaRPr 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latin typeface="+mj-lt"/>
                <a:cs typeface="+mj-lt"/>
              </a:rPr>
              <a:t>Secinājumi</a:t>
            </a:r>
          </a:p>
        </p:txBody>
      </p:sp>
      <p:sp>
        <p:nvSpPr>
          <p:cNvPr id="3" name="Content Placeholder 2"/>
          <p:cNvSpPr>
            <a:spLocks noGrp="1"/>
          </p:cNvSpPr>
          <p:nvPr>
            <p:ph sz="half" idx="1"/>
          </p:nvPr>
        </p:nvSpPr>
        <p:spPr>
          <a:xfrm>
            <a:off x="932815" y="1120140"/>
            <a:ext cx="10317480" cy="4782820"/>
          </a:xfrm>
        </p:spPr>
        <p:txBody>
          <a:bodyPr>
            <a:normAutofit/>
          </a:bodyPr>
          <a:lstStyle/>
          <a:p>
            <a:pPr algn="just">
              <a:lnSpc>
                <a:spcPct val="150000"/>
              </a:lnSpc>
            </a:pPr>
            <a:r>
              <a:rPr lang="en-US" sz="2400" b="0">
                <a:solidFill>
                  <a:schemeClr val="tx1"/>
                </a:solidFill>
                <a:latin typeface="+mj-lt"/>
                <a:cs typeface="+mj-lt"/>
                <a:sym typeface="+mn-ea"/>
              </a:rPr>
              <a:t>3. Klīniskie un veselības psihologi, sniedzot psiholoģisko palīdzību klientiem attālināti, saskārās </a:t>
            </a:r>
            <a:r>
              <a:rPr lang="en-US" sz="2400">
                <a:solidFill>
                  <a:schemeClr val="tx1"/>
                </a:solidFill>
                <a:latin typeface="+mj-lt"/>
                <a:cs typeface="+mj-lt"/>
                <a:sym typeface="+mn-ea"/>
              </a:rPr>
              <a:t>ar izaicinājumiem,</a:t>
            </a:r>
            <a:r>
              <a:rPr lang="en-US" sz="2400" b="0">
                <a:solidFill>
                  <a:schemeClr val="tx1"/>
                </a:solidFill>
                <a:latin typeface="+mj-lt"/>
                <a:cs typeface="+mj-lt"/>
                <a:sym typeface="+mn-ea"/>
              </a:rPr>
              <a:t> tādiem kā nepietiekamu </a:t>
            </a:r>
            <a:r>
              <a:rPr lang="en-US" sz="2400">
                <a:solidFill>
                  <a:schemeClr val="tx1"/>
                </a:solidFill>
                <a:latin typeface="+mj-lt"/>
                <a:cs typeface="+mj-lt"/>
                <a:sym typeface="+mn-ea"/>
              </a:rPr>
              <a:t>zināšanu un prasm</a:t>
            </a:r>
            <a:r>
              <a:rPr lang="lv-LV" altLang="en-US" sz="2400">
                <a:solidFill>
                  <a:schemeClr val="tx1"/>
                </a:solidFill>
                <a:latin typeface="+mj-lt"/>
                <a:cs typeface="+mj-lt"/>
                <a:sym typeface="+mn-ea"/>
              </a:rPr>
              <a:t>j</a:t>
            </a:r>
            <a:r>
              <a:rPr lang="en-US" sz="2400">
                <a:solidFill>
                  <a:schemeClr val="tx1"/>
                </a:solidFill>
                <a:latin typeface="+mj-lt"/>
                <a:cs typeface="+mj-lt"/>
                <a:sym typeface="+mn-ea"/>
              </a:rPr>
              <a:t>u trūkum</a:t>
            </a:r>
            <a:r>
              <a:rPr lang="lv-LV" altLang="en-US" sz="2400">
                <a:solidFill>
                  <a:schemeClr val="tx1"/>
                </a:solidFill>
                <a:latin typeface="+mj-lt"/>
                <a:cs typeface="+mj-lt"/>
                <a:sym typeface="+mn-ea"/>
              </a:rPr>
              <a:t>u</a:t>
            </a:r>
            <a:r>
              <a:rPr lang="en-US" sz="2400">
                <a:solidFill>
                  <a:schemeClr val="tx1"/>
                </a:solidFill>
                <a:latin typeface="+mj-lt"/>
                <a:cs typeface="+mj-lt"/>
                <a:sym typeface="+mn-ea"/>
              </a:rPr>
              <a:t> specifiski attālinātā darba formātam. </a:t>
            </a:r>
            <a:endParaRPr lang="en-US" sz="2400">
              <a:solidFill>
                <a:schemeClr val="tx1"/>
              </a:solidFill>
              <a:latin typeface="+mj-lt"/>
              <a:cs typeface="+mj-lt"/>
            </a:endParaRPr>
          </a:p>
          <a:p>
            <a:pPr algn="just">
              <a:lnSpc>
                <a:spcPct val="150000"/>
              </a:lnSpc>
            </a:pPr>
            <a:r>
              <a:rPr lang="en-US" sz="2400" b="0">
                <a:solidFill>
                  <a:schemeClr val="tx1"/>
                </a:solidFill>
                <a:latin typeface="+mj-lt"/>
                <a:cs typeface="+mj-lt"/>
                <a:sym typeface="+mn-ea"/>
              </a:rPr>
              <a:t>Psihologi izj</a:t>
            </a:r>
            <a:r>
              <a:rPr lang="lv-LV" altLang="en-US" sz="2400" b="0">
                <a:solidFill>
                  <a:schemeClr val="tx1"/>
                </a:solidFill>
                <a:latin typeface="+mj-lt"/>
                <a:cs typeface="+mj-lt"/>
                <a:sym typeface="+mn-ea"/>
              </a:rPr>
              <a:t>u</a:t>
            </a:r>
            <a:r>
              <a:rPr lang="en-US" sz="2400" b="0">
                <a:solidFill>
                  <a:schemeClr val="tx1"/>
                </a:solidFill>
                <a:latin typeface="+mj-lt"/>
                <a:cs typeface="+mj-lt"/>
                <a:sym typeface="+mn-ea"/>
              </a:rPr>
              <a:t>t</a:t>
            </a:r>
            <a:r>
              <a:rPr lang="lv-LV" altLang="en-US" sz="2400" b="0">
                <a:solidFill>
                  <a:schemeClr val="tx1"/>
                </a:solidFill>
                <a:latin typeface="+mj-lt"/>
                <a:cs typeface="+mj-lt"/>
                <a:sym typeface="+mn-ea"/>
              </a:rPr>
              <a:t>a</a:t>
            </a:r>
            <a:r>
              <a:rPr lang="en-US" sz="2400" b="0">
                <a:solidFill>
                  <a:schemeClr val="tx1"/>
                </a:solidFill>
                <a:latin typeface="+mj-lt"/>
                <a:cs typeface="+mj-lt"/>
                <a:sym typeface="+mn-ea"/>
              </a:rPr>
              <a:t> vajadzību pēc </a:t>
            </a:r>
            <a:r>
              <a:rPr lang="en-US" sz="2400">
                <a:solidFill>
                  <a:schemeClr val="tx1"/>
                </a:solidFill>
                <a:latin typeface="+mj-lt"/>
                <a:cs typeface="+mj-lt"/>
                <a:sym typeface="+mn-ea"/>
              </a:rPr>
              <a:t>programmām un rīkiem kas piemēroti darbam attālinātā formātā.</a:t>
            </a:r>
            <a:r>
              <a:rPr lang="en-US" sz="2400" b="0">
                <a:solidFill>
                  <a:schemeClr val="tx1"/>
                </a:solidFill>
                <a:latin typeface="+mj-lt"/>
                <a:cs typeface="+mj-lt"/>
                <a:sym typeface="+mn-ea"/>
              </a:rPr>
              <a:t> </a:t>
            </a:r>
            <a:endParaRPr lang="en-US" sz="2400" b="0">
              <a:solidFill>
                <a:schemeClr val="tx1"/>
              </a:solidFill>
              <a:latin typeface="+mj-lt"/>
              <a:cs typeface="+mj-lt"/>
            </a:endParaRPr>
          </a:p>
          <a:p>
            <a:pPr algn="just">
              <a:lnSpc>
                <a:spcPct val="150000"/>
              </a:lnSpc>
            </a:pPr>
            <a:r>
              <a:rPr lang="en-US" sz="2400" b="0">
                <a:solidFill>
                  <a:schemeClr val="tx1"/>
                </a:solidFill>
                <a:latin typeface="+mj-lt"/>
                <a:cs typeface="+mj-lt"/>
                <a:sym typeface="+mn-ea"/>
              </a:rPr>
              <a:t>Visi psihologi vēlās papildināt </a:t>
            </a:r>
            <a:r>
              <a:rPr lang="en-US" sz="2400">
                <a:solidFill>
                  <a:schemeClr val="tx1"/>
                </a:solidFill>
                <a:latin typeface="+mj-lt"/>
                <a:cs typeface="+mj-lt"/>
                <a:sym typeface="+mn-ea"/>
              </a:rPr>
              <a:t>zināšanas par attālinātā darba metodēm un tehnikām</a:t>
            </a:r>
            <a:r>
              <a:rPr lang="en-US" sz="2400" b="0">
                <a:solidFill>
                  <a:schemeClr val="tx1"/>
                </a:solidFill>
                <a:latin typeface="+mj-lt"/>
                <a:cs typeface="+mj-lt"/>
                <a:sym typeface="+mn-ea"/>
              </a:rPr>
              <a:t> un to kā veidot </a:t>
            </a:r>
            <a:r>
              <a:rPr lang="en-US" sz="2400">
                <a:solidFill>
                  <a:schemeClr val="tx1"/>
                </a:solidFill>
                <a:latin typeface="+mj-lt"/>
                <a:cs typeface="+mj-lt"/>
                <a:sym typeface="+mn-ea"/>
              </a:rPr>
              <a:t>terapeitisko saikni</a:t>
            </a:r>
            <a:r>
              <a:rPr lang="en-US" sz="2400" b="0">
                <a:solidFill>
                  <a:schemeClr val="tx1"/>
                </a:solidFill>
                <a:latin typeface="+mj-lt"/>
                <a:cs typeface="+mj-lt"/>
                <a:sym typeface="+mn-ea"/>
              </a:rPr>
              <a:t> ar klientu.</a:t>
            </a:r>
          </a:p>
          <a:p>
            <a:pPr algn="just">
              <a:lnSpc>
                <a:spcPct val="150000"/>
              </a:lnSpc>
            </a:pPr>
            <a:r>
              <a:rPr lang="en-US" sz="2400" b="0">
                <a:solidFill>
                  <a:schemeClr val="tx1"/>
                </a:solidFill>
                <a:latin typeface="+mj-lt"/>
                <a:cs typeface="+mj-lt"/>
                <a:sym typeface="+mn-ea"/>
              </a:rPr>
              <a:t>Visi pētījuma dalībnieki </a:t>
            </a:r>
            <a:r>
              <a:rPr lang="en-US" sz="2400">
                <a:solidFill>
                  <a:schemeClr val="tx1"/>
                </a:solidFill>
                <a:latin typeface="+mj-lt"/>
                <a:cs typeface="+mj-lt"/>
                <a:sym typeface="+mn-ea"/>
              </a:rPr>
              <a:t>plāno turpināt</a:t>
            </a:r>
            <a:r>
              <a:rPr lang="en-US" sz="2400" b="0">
                <a:solidFill>
                  <a:schemeClr val="tx1"/>
                </a:solidFill>
                <a:latin typeface="+mj-lt"/>
                <a:cs typeface="+mj-lt"/>
                <a:sym typeface="+mn-ea"/>
              </a:rPr>
              <a:t> sniegt psiholoģisko palīdzību attālināti.</a:t>
            </a:r>
            <a:endParaRPr lang="en-US" sz="2000" b="0">
              <a:solidFill>
                <a:schemeClr val="tx1"/>
              </a:solidFill>
              <a:latin typeface="+mj-lt"/>
              <a:cs typeface="+mj-lt"/>
              <a:sym typeface="+mn-ea"/>
            </a:endParaRPr>
          </a:p>
          <a:p>
            <a:pPr algn="just" fontAlgn="auto">
              <a:lnSpc>
                <a:spcPct val="100000"/>
              </a:lnSpc>
            </a:pPr>
            <a:endParaRPr lang="en-US" sz="2000" b="0">
              <a:solidFill>
                <a:schemeClr val="accent1"/>
              </a:solidFill>
              <a:latin typeface="+mj-lt"/>
              <a:cs typeface="+mj-lt"/>
              <a:sym typeface="+mn-ea"/>
            </a:endParaRPr>
          </a:p>
          <a:p>
            <a:endParaRPr lang="en-US" sz="2000" b="0">
              <a:solidFill>
                <a:schemeClr val="accent1"/>
              </a:solidFill>
              <a:latin typeface="+mj-lt"/>
              <a:cs typeface="+mj-lt"/>
              <a:sym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latin typeface="+mj-lt"/>
                <a:cs typeface="+mj-lt"/>
              </a:rPr>
              <a:t>Ieteikumi</a:t>
            </a:r>
          </a:p>
        </p:txBody>
      </p:sp>
      <p:sp>
        <p:nvSpPr>
          <p:cNvPr id="3" name="Content Placeholder 2"/>
          <p:cNvSpPr>
            <a:spLocks noGrp="1"/>
          </p:cNvSpPr>
          <p:nvPr>
            <p:ph sz="half" idx="1"/>
          </p:nvPr>
        </p:nvSpPr>
        <p:spPr>
          <a:xfrm>
            <a:off x="1054100" y="1673225"/>
            <a:ext cx="10161270" cy="4351655"/>
          </a:xfrm>
        </p:spPr>
        <p:txBody>
          <a:bodyPr>
            <a:normAutofit/>
          </a:bodyPr>
          <a:lstStyle/>
          <a:p>
            <a:pPr algn="just">
              <a:lnSpc>
                <a:spcPct val="110000"/>
              </a:lnSpc>
            </a:pPr>
            <a:r>
              <a:rPr lang="lv-LV" altLang="en-US" sz="2400" b="0">
                <a:solidFill>
                  <a:schemeClr val="tx1"/>
                </a:solidFill>
                <a:latin typeface="+mj-lt"/>
                <a:cs typeface="+mj-lt"/>
                <a:sym typeface="+mn-ea"/>
              </a:rPr>
              <a:t>1</a:t>
            </a:r>
            <a:r>
              <a:rPr lang="en-US" sz="2400" b="0">
                <a:solidFill>
                  <a:schemeClr val="tx1"/>
                </a:solidFill>
                <a:latin typeface="+mj-lt"/>
                <a:cs typeface="+mj-lt"/>
                <a:sym typeface="+mn-ea"/>
              </a:rPr>
              <a:t>. </a:t>
            </a:r>
            <a:r>
              <a:rPr lang="lv-LV" altLang="en-US" sz="2400" b="0">
                <a:solidFill>
                  <a:schemeClr val="tx1"/>
                </a:solidFill>
                <a:latin typeface="+mj-lt"/>
                <a:cs typeface="+mj-lt"/>
                <a:sym typeface="+mn-ea"/>
              </a:rPr>
              <a:t>Ieteicams </a:t>
            </a:r>
            <a:r>
              <a:rPr lang="lv-LV" altLang="en-US" sz="2400">
                <a:solidFill>
                  <a:schemeClr val="tx1"/>
                </a:solidFill>
                <a:latin typeface="+mj-lt"/>
                <a:cs typeface="+mj-lt"/>
                <a:sym typeface="+mn-ea"/>
              </a:rPr>
              <a:t>i</a:t>
            </a:r>
            <a:r>
              <a:rPr lang="en-US" sz="2400">
                <a:solidFill>
                  <a:schemeClr val="tx1"/>
                </a:solidFill>
                <a:latin typeface="+mj-lt"/>
                <a:cs typeface="+mj-lt"/>
                <a:sym typeface="+mn-ea"/>
              </a:rPr>
              <a:t>zveidot digitāl</a:t>
            </a:r>
            <a:r>
              <a:rPr lang="lv-LV" altLang="en-US" sz="2400">
                <a:solidFill>
                  <a:schemeClr val="tx1"/>
                </a:solidFill>
                <a:latin typeface="+mj-lt"/>
                <a:cs typeface="+mj-lt"/>
                <a:sym typeface="+mn-ea"/>
              </a:rPr>
              <a:t>os rīkus</a:t>
            </a:r>
            <a:r>
              <a:rPr lang="lv-LV" altLang="en-US" sz="2400" b="0">
                <a:solidFill>
                  <a:schemeClr val="tx1"/>
                </a:solidFill>
                <a:latin typeface="+mj-lt"/>
                <a:cs typeface="+mj-lt"/>
                <a:sym typeface="+mn-ea"/>
              </a:rPr>
              <a:t>,</a:t>
            </a:r>
            <a:r>
              <a:rPr lang="en-US" sz="2400" b="0">
                <a:solidFill>
                  <a:schemeClr val="tx1"/>
                </a:solidFill>
                <a:latin typeface="+mj-lt"/>
                <a:cs typeface="+mj-lt"/>
                <a:sym typeface="+mn-ea"/>
              </a:rPr>
              <a:t> kas piemēroti </a:t>
            </a:r>
            <a:r>
              <a:rPr lang="lv-LV" altLang="en-US" sz="2400" b="0">
                <a:solidFill>
                  <a:schemeClr val="tx1"/>
                </a:solidFill>
                <a:latin typeface="+mj-lt"/>
                <a:cs typeface="+mj-lt"/>
                <a:sym typeface="+mn-ea"/>
              </a:rPr>
              <a:t>konsultatīvā procesa sniegšanai </a:t>
            </a:r>
            <a:r>
              <a:rPr lang="en-US" sz="2400" b="0">
                <a:solidFill>
                  <a:schemeClr val="tx1"/>
                </a:solidFill>
                <a:latin typeface="+mj-lt"/>
                <a:cs typeface="+mj-lt"/>
                <a:sym typeface="+mn-ea"/>
              </a:rPr>
              <a:t>tiešsaistes vidē.</a:t>
            </a:r>
            <a:endParaRPr lang="en-US" sz="2400" b="0">
              <a:solidFill>
                <a:schemeClr val="tx1"/>
              </a:solidFill>
              <a:latin typeface="+mj-lt"/>
              <a:cs typeface="+mj-lt"/>
            </a:endParaRPr>
          </a:p>
          <a:p>
            <a:pPr algn="just" fontAlgn="auto">
              <a:lnSpc>
                <a:spcPct val="110000"/>
              </a:lnSpc>
            </a:pPr>
            <a:r>
              <a:rPr lang="lv-LV" altLang="en-US" sz="2400" b="0">
                <a:solidFill>
                  <a:schemeClr val="tx1"/>
                </a:solidFill>
                <a:latin typeface="+mj-lt"/>
                <a:cs typeface="+mj-lt"/>
                <a:sym typeface="+mn-ea"/>
              </a:rPr>
              <a:t>2</a:t>
            </a:r>
            <a:r>
              <a:rPr lang="en-US" sz="2400" b="0">
                <a:solidFill>
                  <a:schemeClr val="tx1"/>
                </a:solidFill>
                <a:latin typeface="+mj-lt"/>
                <a:cs typeface="+mj-lt"/>
                <a:sym typeface="+mn-ea"/>
              </a:rPr>
              <a:t>. </a:t>
            </a:r>
            <a:r>
              <a:rPr lang="lv-LV" altLang="en-US" sz="2400" b="0">
                <a:solidFill>
                  <a:schemeClr val="tx1"/>
                </a:solidFill>
                <a:latin typeface="+mj-lt"/>
                <a:cs typeface="+mj-lt"/>
                <a:sym typeface="+mn-ea"/>
              </a:rPr>
              <a:t>Īstenot</a:t>
            </a:r>
            <a:r>
              <a:rPr lang="en-US" sz="2400" b="0">
                <a:solidFill>
                  <a:schemeClr val="tx1"/>
                </a:solidFill>
                <a:latin typeface="+mj-lt"/>
                <a:cs typeface="+mj-lt"/>
                <a:sym typeface="+mn-ea"/>
              </a:rPr>
              <a:t> uz attālinātā darba specifiku fokusētu profesionālo atbalstu psihologiem, kuri īsteno intervences </a:t>
            </a:r>
            <a:r>
              <a:rPr lang="lv-LV" altLang="en-US" sz="2400" b="0">
                <a:solidFill>
                  <a:schemeClr val="tx1"/>
                </a:solidFill>
                <a:latin typeface="+mj-lt"/>
                <a:cs typeface="+mj-lt"/>
                <a:sym typeface="+mn-ea"/>
              </a:rPr>
              <a:t>un konsultē </a:t>
            </a:r>
            <a:r>
              <a:rPr lang="en-US" sz="2400" b="0">
                <a:solidFill>
                  <a:schemeClr val="tx1"/>
                </a:solidFill>
                <a:latin typeface="+mj-lt"/>
                <a:cs typeface="+mj-lt"/>
                <a:sym typeface="+mn-ea"/>
              </a:rPr>
              <a:t>tiešsaistes vidē.</a:t>
            </a:r>
          </a:p>
          <a:p>
            <a:pPr algn="just" fontAlgn="auto">
              <a:lnSpc>
                <a:spcPct val="110000"/>
              </a:lnSpc>
            </a:pPr>
            <a:r>
              <a:rPr lang="lv-LV" altLang="en-US" sz="2400" b="0">
                <a:solidFill>
                  <a:schemeClr val="tx1"/>
                </a:solidFill>
                <a:latin typeface="+mj-lt"/>
                <a:cs typeface="+mj-lt"/>
                <a:sym typeface="+mn-ea"/>
              </a:rPr>
              <a:t>3. P</a:t>
            </a:r>
            <a:r>
              <a:rPr lang="en-US" sz="2400" b="0">
                <a:solidFill>
                  <a:schemeClr val="tx1"/>
                </a:solidFill>
                <a:latin typeface="+mj-lt"/>
                <a:cs typeface="+mj-lt"/>
                <a:sym typeface="+mn-ea"/>
              </a:rPr>
              <a:t>sihologu atbalstam, ieteicams arī</a:t>
            </a:r>
            <a:r>
              <a:rPr lang="en-US" sz="2400">
                <a:solidFill>
                  <a:schemeClr val="tx1"/>
                </a:solidFill>
                <a:latin typeface="+mj-lt"/>
                <a:cs typeface="+mj-lt"/>
                <a:sym typeface="+mn-ea"/>
              </a:rPr>
              <a:t> Latvijā izstrādāt vadlīnijas,</a:t>
            </a:r>
            <a:r>
              <a:rPr lang="en-US" sz="2400" b="0">
                <a:solidFill>
                  <a:schemeClr val="tx1"/>
                </a:solidFill>
                <a:latin typeface="+mj-lt"/>
                <a:cs typeface="+mj-lt"/>
                <a:sym typeface="+mn-ea"/>
              </a:rPr>
              <a:t> līdzīgi kā </a:t>
            </a:r>
            <a:r>
              <a:rPr lang="lv-LV" altLang="en-US" sz="2400" b="0">
                <a:solidFill>
                  <a:schemeClr val="tx1"/>
                </a:solidFill>
                <a:latin typeface="+mj-lt"/>
                <a:cs typeface="+mj-lt"/>
                <a:sym typeface="+mn-ea"/>
              </a:rPr>
              <a:t>to veikusi Amerikas Psiholoģijas asociācija (</a:t>
            </a:r>
            <a:r>
              <a:rPr lang="en-US" sz="2400" b="0">
                <a:solidFill>
                  <a:schemeClr val="tx1"/>
                </a:solidFill>
                <a:latin typeface="+mj-lt"/>
                <a:cs typeface="+mj-lt"/>
                <a:sym typeface="+mn-ea"/>
              </a:rPr>
              <a:t>APA</a:t>
            </a:r>
            <a:r>
              <a:rPr lang="lv-LV" altLang="en-US" sz="2400" b="0">
                <a:solidFill>
                  <a:schemeClr val="tx1"/>
                </a:solidFill>
                <a:latin typeface="+mj-lt"/>
                <a:cs typeface="+mj-lt"/>
                <a:sym typeface="+mn-ea"/>
              </a:rPr>
              <a:t>)</a:t>
            </a:r>
            <a:r>
              <a:rPr lang="en-US" sz="2400" b="0">
                <a:solidFill>
                  <a:schemeClr val="tx1"/>
                </a:solidFill>
                <a:latin typeface="+mj-lt"/>
                <a:cs typeface="+mj-lt"/>
                <a:sym typeface="+mn-ea"/>
              </a:rPr>
              <a:t>, lai psihologiem būtu skaidrāka ievirze </a:t>
            </a:r>
            <a:r>
              <a:rPr lang="lv-LV" altLang="en-US" sz="2400" b="0">
                <a:solidFill>
                  <a:schemeClr val="tx1"/>
                </a:solidFill>
                <a:latin typeface="+mj-lt"/>
                <a:cs typeface="+mj-lt"/>
                <a:sym typeface="+mn-ea"/>
              </a:rPr>
              <a:t>par to,</a:t>
            </a:r>
            <a:r>
              <a:rPr lang="en-US" sz="2400" b="0">
                <a:solidFill>
                  <a:schemeClr val="tx1"/>
                </a:solidFill>
                <a:latin typeface="+mj-lt"/>
                <a:cs typeface="+mj-lt"/>
                <a:sym typeface="+mn-ea"/>
              </a:rPr>
              <a:t> kā būtu sniedzama </a:t>
            </a:r>
            <a:r>
              <a:rPr lang="lv-LV" altLang="en-US" sz="2400" b="0">
                <a:solidFill>
                  <a:schemeClr val="tx1"/>
                </a:solidFill>
                <a:latin typeface="+mj-lt"/>
                <a:cs typeface="+mj-lt"/>
                <a:sym typeface="+mn-ea"/>
              </a:rPr>
              <a:t>palīdzība</a:t>
            </a:r>
            <a:r>
              <a:rPr lang="en-US" sz="2400" b="0">
                <a:solidFill>
                  <a:schemeClr val="tx1"/>
                </a:solidFill>
                <a:latin typeface="+mj-lt"/>
                <a:cs typeface="+mj-lt"/>
                <a:sym typeface="+mn-ea"/>
              </a:rPr>
              <a:t> attālināt</a:t>
            </a:r>
            <a:r>
              <a:rPr lang="lv-LV" altLang="en-US" sz="2400" b="0">
                <a:solidFill>
                  <a:schemeClr val="tx1"/>
                </a:solidFill>
                <a:latin typeface="+mj-lt"/>
                <a:cs typeface="+mj-lt"/>
                <a:sym typeface="+mn-ea"/>
              </a:rPr>
              <a:t>i. </a:t>
            </a:r>
            <a:endParaRPr lang="lv-LV" altLang="en-US" sz="2400" b="0">
              <a:solidFill>
                <a:schemeClr val="tx1"/>
              </a:solidFill>
              <a:latin typeface="+mj-lt"/>
              <a:cs typeface="+mj-lt"/>
            </a:endParaRPr>
          </a:p>
          <a:p>
            <a:pPr algn="just" fontAlgn="auto">
              <a:lnSpc>
                <a:spcPct val="110000"/>
              </a:lnSpc>
            </a:pPr>
            <a:endParaRPr 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312" y="635954"/>
            <a:ext cx="10515600" cy="1036714"/>
          </a:xfrm>
        </p:spPr>
        <p:txBody>
          <a:bodyPr/>
          <a:lstStyle/>
          <a:p>
            <a:r>
              <a:rPr lang="lv-LV" altLang="en-US">
                <a:latin typeface="+mj-lt"/>
                <a:cs typeface="+mj-lt"/>
              </a:rPr>
              <a:t>Avoti</a:t>
            </a:r>
          </a:p>
        </p:txBody>
      </p:sp>
      <p:sp>
        <p:nvSpPr>
          <p:cNvPr id="3" name="Content Placeholder 2"/>
          <p:cNvSpPr>
            <a:spLocks noGrp="1"/>
          </p:cNvSpPr>
          <p:nvPr>
            <p:ph sz="half" idx="1"/>
          </p:nvPr>
        </p:nvSpPr>
        <p:spPr>
          <a:xfrm>
            <a:off x="1054100" y="1673225"/>
            <a:ext cx="10234295" cy="4351655"/>
          </a:xfrm>
        </p:spPr>
        <p:txBody>
          <a:bodyPr>
            <a:normAutofit fontScale="90000"/>
          </a:bodyPr>
          <a:lstStyle/>
          <a:p>
            <a:pPr lvl="0" algn="just">
              <a:lnSpc>
                <a:spcPct val="110000"/>
              </a:lnSpc>
              <a:spcBef>
                <a:spcPts val="800"/>
              </a:spcBef>
              <a:spcAft>
                <a:spcPts val="0"/>
              </a:spcAft>
            </a:pPr>
            <a:r>
              <a:rPr lang="en-GB" b="0" dirty="0">
                <a:solidFill>
                  <a:schemeClr val="tx1"/>
                </a:solidFill>
                <a:latin typeface="+mj-lt"/>
                <a:cs typeface="+mj-lt"/>
                <a:sym typeface="+mn-ea"/>
              </a:rPr>
              <a:t>APA, (2008) </a:t>
            </a:r>
            <a:r>
              <a:rPr lang="en-GB" b="0" i="1" dirty="0">
                <a:solidFill>
                  <a:schemeClr val="tx1"/>
                </a:solidFill>
                <a:latin typeface="+mj-lt"/>
                <a:cs typeface="+mj-lt"/>
                <a:sym typeface="+mn-ea"/>
              </a:rPr>
              <a:t>Clinical Health Psychology</a:t>
            </a:r>
            <a:r>
              <a:rPr lang="en-GB" b="0" dirty="0">
                <a:solidFill>
                  <a:schemeClr val="tx1"/>
                </a:solidFill>
                <a:latin typeface="+mj-lt"/>
                <a:cs typeface="+mj-lt"/>
                <a:sym typeface="+mn-ea"/>
              </a:rPr>
              <a:t>.  https://www.apa.org/ed/graduate/specialize/health</a:t>
            </a:r>
          </a:p>
          <a:p>
            <a:pPr lvl="0" algn="just"/>
            <a:r>
              <a:rPr lang="en-US" b="0" i="1">
                <a:solidFill>
                  <a:schemeClr val="tx1"/>
                </a:solidFill>
                <a:latin typeface="+mj-lt"/>
                <a:cs typeface="+mj-lt"/>
                <a:sym typeface="+mn-ea"/>
              </a:rPr>
              <a:t>Creswell, J. W. (2013). Qualitative Inquiry &amp; Research Design: Choosing Among Five Approaches. </a:t>
            </a:r>
            <a:r>
              <a:rPr lang="en-US" b="0">
                <a:solidFill>
                  <a:schemeClr val="tx1"/>
                </a:solidFill>
                <a:latin typeface="+mj-lt"/>
                <a:cs typeface="+mj-lt"/>
                <a:sym typeface="+mn-ea"/>
              </a:rPr>
              <a:t>Los Angeles: SAGE Publications 448</a:t>
            </a:r>
          </a:p>
          <a:p>
            <a:pPr lvl="0" algn="just"/>
            <a:r>
              <a:rPr b="0">
                <a:solidFill>
                  <a:schemeClr val="tx1"/>
                </a:solidFill>
                <a:latin typeface="+mj-lt"/>
                <a:cs typeface="+mj-lt"/>
                <a:sym typeface="+mn-ea"/>
              </a:rPr>
              <a:t>Huserls, E. (2002). Fenomenoloģija (R. Kūļa un A. Dāboliņa tulkojums). LU FSI</a:t>
            </a:r>
          </a:p>
          <a:p>
            <a:pPr lvl="0" algn="just"/>
            <a:r>
              <a:rPr lang="lv-LV" altLang="en-US" b="0">
                <a:solidFill>
                  <a:schemeClr val="tx1"/>
                </a:solidFill>
                <a:latin typeface="+mj-lt"/>
                <a:cs typeface="+mj-lt"/>
                <a:sym typeface="+mn-ea"/>
              </a:rPr>
              <a:t>Moustaka., k. (1994)</a:t>
            </a:r>
            <a:r>
              <a:rPr lang="lv-LV" altLang="en-US" b="0" i="1">
                <a:solidFill>
                  <a:schemeClr val="tx1"/>
                </a:solidFill>
                <a:latin typeface="+mj-lt"/>
                <a:cs typeface="+mj-lt"/>
                <a:sym typeface="+mn-ea"/>
              </a:rPr>
              <a:t> </a:t>
            </a:r>
            <a:r>
              <a:rPr lang="en-US" b="0" i="1">
                <a:solidFill>
                  <a:schemeClr val="tx1"/>
                </a:solidFill>
                <a:latin typeface="+mj-lt"/>
                <a:cs typeface="+mj-lt"/>
                <a:sym typeface="+mn-ea"/>
              </a:rPr>
              <a:t>Fenomenoloģija </a:t>
            </a:r>
          </a:p>
          <a:p>
            <a:pPr lvl="0" algn="just"/>
            <a:r>
              <a:rPr lang="en-US" b="0">
                <a:solidFill>
                  <a:schemeClr val="tx1"/>
                </a:solidFill>
                <a:latin typeface="+mj-lt"/>
                <a:cs typeface="+mj-lt"/>
                <a:sym typeface="+mn-ea"/>
              </a:rPr>
              <a:t>Mārtinsone, K. un Pipere, A. (red.). (2021). Pētījuma dizaina veidi. Zinātniskās darbības metodoloģija starpdisciplināra perspektīva. Izd. RSU.</a:t>
            </a:r>
            <a:endParaRPr lang="en-US" b="0">
              <a:solidFill>
                <a:schemeClr val="tx1"/>
              </a:solidFill>
              <a:latin typeface="+mj-lt"/>
              <a:cs typeface="+mj-lt"/>
            </a:endParaRPr>
          </a:p>
          <a:p>
            <a:pPr algn="just"/>
            <a:r>
              <a:rPr lang="en-GB" b="0" dirty="0">
                <a:solidFill>
                  <a:schemeClr val="tx1"/>
                </a:solidFill>
                <a:latin typeface="+mj-lt"/>
                <a:cs typeface="+mj-lt"/>
                <a:sym typeface="+mn-ea"/>
              </a:rPr>
              <a:t>Gulbe, Z. (sast.). (20</a:t>
            </a:r>
            <a:r>
              <a:rPr lang="lv-LV" altLang="en-GB" b="0" dirty="0">
                <a:solidFill>
                  <a:schemeClr val="tx1"/>
                </a:solidFill>
                <a:latin typeface="+mj-lt"/>
                <a:cs typeface="+mj-lt"/>
                <a:sym typeface="+mn-ea"/>
              </a:rPr>
              <a:t>21</a:t>
            </a:r>
            <a:r>
              <a:rPr lang="en-GB" b="0" dirty="0">
                <a:solidFill>
                  <a:schemeClr val="tx1"/>
                </a:solidFill>
                <a:latin typeface="+mj-lt"/>
                <a:cs typeface="+mj-lt"/>
                <a:sym typeface="+mn-ea"/>
              </a:rPr>
              <a:t>). </a:t>
            </a:r>
            <a:r>
              <a:rPr lang="en-GB" b="0" i="1" dirty="0">
                <a:solidFill>
                  <a:schemeClr val="tx1"/>
                </a:solidFill>
                <a:latin typeface="+mj-lt"/>
                <a:cs typeface="+mj-lt"/>
                <a:sym typeface="+mn-ea"/>
              </a:rPr>
              <a:t>Attālinātā psiholoģiskā palīdzība un konsultēšana</a:t>
            </a:r>
            <a:r>
              <a:rPr lang="en-GB" b="0" dirty="0">
                <a:solidFill>
                  <a:schemeClr val="tx1"/>
                </a:solidFill>
                <a:latin typeface="+mj-lt"/>
                <a:cs typeface="+mj-lt"/>
                <a:sym typeface="+mn-ea"/>
              </a:rPr>
              <a:t>. RSU.</a:t>
            </a:r>
          </a:p>
          <a:p>
            <a:pPr lvl="0" algn="just"/>
            <a:r>
              <a:rPr lang="en-GB" b="0" dirty="0">
                <a:solidFill>
                  <a:schemeClr val="tx1"/>
                </a:solidFill>
                <a:latin typeface="+mj-lt"/>
                <a:cs typeface="+mj-lt"/>
                <a:sym typeface="+mn-ea"/>
              </a:rPr>
              <a:t>[Rubene], [I]., [Gulbe],[Z].[( 21.04.2022.)] Psiholoģiskās palīdzības sniedzēju uztvertās izmaiņas, īstenojot attālināto psiholoģisko palīdzību [Veselība un personības attīstība: starpdisciplināra pieeja 8. starptautiskā zinātniski praktiskā konference],[RSU].[https://panopto.rsu.lv/Panopto/Pages/Viewer.aspx?id=8a8e21fb-6278-4544-b40a-ae8400b330e6]</a:t>
            </a:r>
          </a:p>
          <a:p>
            <a:pPr lvl="0" algn="just"/>
            <a:r>
              <a:rPr lang="en-US" b="0">
                <a:solidFill>
                  <a:schemeClr val="tx1"/>
                </a:solidFill>
                <a:latin typeface="+mj-lt"/>
                <a:cs typeface="+mj-lt"/>
                <a:sym typeface="+mn-ea"/>
              </a:rPr>
              <a:t>Zuitiņš, J., Pipere, A., Sudraba</a:t>
            </a:r>
            <a:r>
              <a:rPr lang="lv-LV" altLang="en-US" b="0">
                <a:solidFill>
                  <a:schemeClr val="tx1"/>
                </a:solidFill>
                <a:latin typeface="+mj-lt"/>
                <a:cs typeface="+mj-lt"/>
                <a:sym typeface="+mn-ea"/>
              </a:rPr>
              <a:t>.</a:t>
            </a:r>
            <a:r>
              <a:rPr lang="en-US" b="0">
                <a:solidFill>
                  <a:schemeClr val="tx1"/>
                </a:solidFill>
                <a:latin typeface="+mj-lt"/>
                <a:cs typeface="+mj-lt"/>
                <a:sym typeface="+mn-ea"/>
              </a:rPr>
              <a:t>,V. (2018). Fenomenoloģiskās pieejas izvēle dzīves Pieredzes izpētē:metodoloģiskais salīdzinājums. http://journals.rta.lv/index.php/ SIE/article/view/3240/3232</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005" y="2378075"/>
            <a:ext cx="10297795" cy="1955800"/>
          </a:xfrm>
        </p:spPr>
        <p:txBody>
          <a:bodyPr/>
          <a:lstStyle/>
          <a:p>
            <a:r>
              <a:rPr lang="lv-LV"/>
              <a:t>   Paldies par uzmanību!</a:t>
            </a:r>
          </a:p>
        </p:txBody>
      </p:sp>
      <p:sp>
        <p:nvSpPr>
          <p:cNvPr id="3" name="Content Placeholder 2"/>
          <p:cNvSpPr>
            <a:spLocks noGrp="1"/>
          </p:cNvSpPr>
          <p:nvPr>
            <p:ph idx="1"/>
          </p:nvPr>
        </p:nvSpPr>
        <p:spPr/>
        <p:txBody>
          <a:bodyPr>
            <a:normAutofit lnSpcReduction="10000"/>
          </a:bodyPr>
          <a:lstStyle/>
          <a:p>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atin typeface="+mj-lt"/>
                <a:cs typeface="+mj-lt"/>
              </a:rPr>
              <a:t>Problēma</a:t>
            </a:r>
          </a:p>
        </p:txBody>
      </p:sp>
      <p:sp>
        <p:nvSpPr>
          <p:cNvPr id="3" name="Text Placeholder 2"/>
          <p:cNvSpPr>
            <a:spLocks noGrp="1"/>
          </p:cNvSpPr>
          <p:nvPr>
            <p:ph type="body" sz="quarter" idx="13"/>
          </p:nvPr>
        </p:nvSpPr>
        <p:spPr>
          <a:xfrm>
            <a:off x="1036955" y="1665605"/>
            <a:ext cx="10785475" cy="1410970"/>
          </a:xfrm>
        </p:spPr>
        <p:txBody>
          <a:bodyPr/>
          <a:lstStyle/>
          <a:p>
            <a:pPr algn="just">
              <a:lnSpc>
                <a:spcPct val="90000"/>
              </a:lnSpc>
            </a:pPr>
            <a:r>
              <a:rPr lang="lv-LV" b="0" dirty="0">
                <a:solidFill>
                  <a:schemeClr val="tx1"/>
                </a:solidFill>
                <a:latin typeface="+mj-lt"/>
                <a:cs typeface="+mj-lt"/>
                <a:sym typeface="+mn-ea"/>
              </a:rPr>
              <a:t>       Uzsākot īstenot psiholoģiskās palīdzības sniegšanu attālināti, psihologiem </a:t>
            </a:r>
          </a:p>
          <a:p>
            <a:pPr algn="just">
              <a:lnSpc>
                <a:spcPct val="90000"/>
              </a:lnSpc>
            </a:pPr>
            <a:r>
              <a:rPr lang="lv-LV" b="0" dirty="0">
                <a:solidFill>
                  <a:schemeClr val="tx1"/>
                </a:solidFill>
                <a:latin typeface="+mj-lt"/>
                <a:cs typeface="+mj-lt"/>
                <a:sym typeface="+mn-ea"/>
              </a:rPr>
              <a:t>       trūka pieredze un sagatavotība šādai darba formai, tāpēc bija svarīgi noskaidrot</a:t>
            </a:r>
          </a:p>
          <a:p>
            <a:pPr algn="just">
              <a:lnSpc>
                <a:spcPct val="90000"/>
              </a:lnSpc>
            </a:pPr>
            <a:r>
              <a:rPr lang="lv-LV" b="0" dirty="0">
                <a:solidFill>
                  <a:schemeClr val="tx1"/>
                </a:solidFill>
                <a:latin typeface="+mj-lt"/>
                <a:cs typeface="+mj-lt"/>
                <a:sym typeface="+mn-ea"/>
              </a:rPr>
              <a:t>       pieredzi, izjūtas,  emocijas un citus aspektus</a:t>
            </a:r>
          </a:p>
          <a:p>
            <a:endParaRPr lang="lv-LV"/>
          </a:p>
        </p:txBody>
      </p:sp>
      <p:sp>
        <p:nvSpPr>
          <p:cNvPr id="4" name="Text Placeholder 3"/>
          <p:cNvSpPr>
            <a:spLocks noGrp="1"/>
          </p:cNvSpPr>
          <p:nvPr>
            <p:ph type="body" sz="quarter" idx="14"/>
          </p:nvPr>
        </p:nvSpPr>
        <p:spPr>
          <a:xfrm>
            <a:off x="996950" y="3291840"/>
            <a:ext cx="10594975" cy="2160905"/>
          </a:xfrm>
        </p:spPr>
        <p:txBody>
          <a:bodyPr/>
          <a:lstStyle/>
          <a:p>
            <a:pPr algn="just">
              <a:lnSpc>
                <a:spcPct val="100000"/>
              </a:lnSpc>
            </a:pPr>
            <a:r>
              <a:rPr lang="lv-LV" sz="2400" b="0" dirty="0">
                <a:solidFill>
                  <a:schemeClr val="tx1"/>
                </a:solidFill>
                <a:latin typeface="+mj-lt"/>
                <a:cs typeface="+mj-lt"/>
                <a:sym typeface="+mn-ea"/>
              </a:rPr>
              <a:t>       Aktualizējās problēma par </a:t>
            </a:r>
            <a:r>
              <a:rPr lang="en-US" sz="2400" b="0">
                <a:solidFill>
                  <a:schemeClr val="tx1"/>
                </a:solidFill>
                <a:latin typeface="+mj-lt"/>
                <a:cs typeface="+mj-lt"/>
                <a:sym typeface="+mn-ea"/>
              </a:rPr>
              <a:t>ikviena digit</a:t>
            </a:r>
            <a:r>
              <a:rPr lang="lv-LV" altLang="en-US" sz="2400" b="0">
                <a:solidFill>
                  <a:schemeClr val="tx1"/>
                </a:solidFill>
                <a:latin typeface="+mj-lt"/>
                <a:cs typeface="+mj-lt"/>
                <a:sym typeface="+mn-ea"/>
              </a:rPr>
              <a:t>ā</a:t>
            </a:r>
            <a:r>
              <a:rPr lang="en-US" sz="2400" b="0">
                <a:solidFill>
                  <a:schemeClr val="tx1"/>
                </a:solidFill>
                <a:latin typeface="+mj-lt"/>
                <a:cs typeface="+mj-lt"/>
                <a:sym typeface="+mn-ea"/>
              </a:rPr>
              <a:t>lo prat</a:t>
            </a:r>
            <a:r>
              <a:rPr lang="lv-LV" altLang="en-US" sz="2400" b="0">
                <a:solidFill>
                  <a:schemeClr val="tx1"/>
                </a:solidFill>
                <a:latin typeface="+mj-lt"/>
                <a:cs typeface="+mj-lt"/>
                <a:sym typeface="+mn-ea"/>
              </a:rPr>
              <a:t>ī</a:t>
            </a:r>
            <a:r>
              <a:rPr lang="en-US" sz="2400" b="0">
                <a:solidFill>
                  <a:schemeClr val="tx1"/>
                </a:solidFill>
                <a:latin typeface="+mj-lt"/>
                <a:cs typeface="+mj-lt"/>
                <a:sym typeface="+mn-ea"/>
              </a:rPr>
              <a:t>bu, kompetenci, dro</a:t>
            </a:r>
            <a:r>
              <a:rPr lang="lv-LV" altLang="en-US" sz="2400" b="0">
                <a:solidFill>
                  <a:schemeClr val="tx1"/>
                </a:solidFill>
                <a:latin typeface="+mj-lt"/>
                <a:cs typeface="+mj-lt"/>
                <a:sym typeface="+mn-ea"/>
              </a:rPr>
              <a:t>šī</a:t>
            </a:r>
            <a:r>
              <a:rPr lang="en-US" sz="2400" b="0">
                <a:solidFill>
                  <a:schemeClr val="tx1"/>
                </a:solidFill>
                <a:latin typeface="+mj-lt"/>
                <a:cs typeface="+mj-lt"/>
                <a:sym typeface="+mn-ea"/>
              </a:rPr>
              <a:t>bu,</a:t>
            </a:r>
          </a:p>
          <a:p>
            <a:pPr algn="just">
              <a:lnSpc>
                <a:spcPct val="100000"/>
              </a:lnSpc>
            </a:pPr>
            <a:r>
              <a:rPr lang="en-US" sz="2400" b="0">
                <a:solidFill>
                  <a:schemeClr val="tx1"/>
                </a:solidFill>
                <a:latin typeface="+mj-lt"/>
                <a:cs typeface="+mj-lt"/>
                <a:sym typeface="+mn-ea"/>
              </a:rPr>
              <a:t>       tehnolo</a:t>
            </a:r>
            <a:r>
              <a:rPr lang="lv-LV" altLang="en-US" sz="2400" b="0">
                <a:solidFill>
                  <a:schemeClr val="tx1"/>
                </a:solidFill>
                <a:latin typeface="+mj-lt"/>
                <a:cs typeface="+mj-lt"/>
                <a:sym typeface="+mn-ea"/>
              </a:rPr>
              <a:t>ģ</a:t>
            </a:r>
            <a:r>
              <a:rPr lang="en-US" sz="2400" b="0">
                <a:solidFill>
                  <a:schemeClr val="tx1"/>
                </a:solidFill>
                <a:latin typeface="+mj-lt"/>
                <a:cs typeface="+mj-lt"/>
                <a:sym typeface="+mn-ea"/>
              </a:rPr>
              <a:t>iju izmanto</a:t>
            </a:r>
            <a:r>
              <a:rPr lang="lv-LV" altLang="en-US" sz="2400" b="0">
                <a:solidFill>
                  <a:schemeClr val="tx1"/>
                </a:solidFill>
                <a:latin typeface="+mj-lt"/>
                <a:cs typeface="+mj-lt"/>
                <a:sym typeface="+mn-ea"/>
              </a:rPr>
              <a:t>š</a:t>
            </a:r>
            <a:r>
              <a:rPr lang="en-US" sz="2400" b="0">
                <a:solidFill>
                  <a:schemeClr val="tx1"/>
                </a:solidFill>
                <a:latin typeface="+mj-lt"/>
                <a:cs typeface="+mj-lt"/>
                <a:sym typeface="+mn-ea"/>
              </a:rPr>
              <a:t>anas iesp</a:t>
            </a:r>
            <a:r>
              <a:rPr lang="lv-LV" altLang="en-US" sz="2400" b="0">
                <a:solidFill>
                  <a:schemeClr val="tx1"/>
                </a:solidFill>
                <a:latin typeface="+mj-lt"/>
                <a:cs typeface="+mj-lt"/>
                <a:sym typeface="+mn-ea"/>
              </a:rPr>
              <a:t>ē</a:t>
            </a:r>
            <a:r>
              <a:rPr lang="en-US" sz="2400" b="0">
                <a:solidFill>
                  <a:schemeClr val="tx1"/>
                </a:solidFill>
                <a:latin typeface="+mj-lt"/>
                <a:cs typeface="+mj-lt"/>
                <a:sym typeface="+mn-ea"/>
              </a:rPr>
              <a:t>j</a:t>
            </a:r>
            <a:r>
              <a:rPr lang="lv-LV" altLang="en-US" sz="2400" b="0">
                <a:solidFill>
                  <a:schemeClr val="tx1"/>
                </a:solidFill>
                <a:latin typeface="+mj-lt"/>
                <a:cs typeface="+mj-lt"/>
                <a:sym typeface="+mn-ea"/>
              </a:rPr>
              <a:t>ām</a:t>
            </a:r>
            <a:r>
              <a:rPr lang="en-US" sz="2400" b="0">
                <a:solidFill>
                  <a:schemeClr val="tx1"/>
                </a:solidFill>
                <a:latin typeface="+mj-lt"/>
                <a:cs typeface="+mj-lt"/>
                <a:sym typeface="+mn-ea"/>
              </a:rPr>
              <a:t> un iedro</a:t>
            </a:r>
            <a:r>
              <a:rPr lang="lv-LV" altLang="en-US" sz="2400" b="0">
                <a:solidFill>
                  <a:schemeClr val="tx1"/>
                </a:solidFill>
                <a:latin typeface="+mj-lt"/>
                <a:cs typeface="+mj-lt"/>
                <a:sym typeface="+mn-ea"/>
              </a:rPr>
              <a:t>ši</a:t>
            </a:r>
            <a:r>
              <a:rPr lang="en-US" sz="2400" b="0">
                <a:solidFill>
                  <a:schemeClr val="tx1"/>
                </a:solidFill>
                <a:latin typeface="+mj-lt"/>
                <a:cs typeface="+mj-lt"/>
                <a:sym typeface="+mn-ea"/>
              </a:rPr>
              <a:t>n</a:t>
            </a:r>
            <a:r>
              <a:rPr lang="lv-LV" altLang="en-US" sz="2400" b="0">
                <a:solidFill>
                  <a:schemeClr val="tx1"/>
                </a:solidFill>
                <a:latin typeface="+mj-lt"/>
                <a:cs typeface="+mj-lt"/>
                <a:sym typeface="+mn-ea"/>
              </a:rPr>
              <a:t>ā</a:t>
            </a:r>
            <a:r>
              <a:rPr lang="en-US" sz="2400" b="0">
                <a:solidFill>
                  <a:schemeClr val="tx1"/>
                </a:solidFill>
                <a:latin typeface="+mj-lt"/>
                <a:cs typeface="+mj-lt"/>
                <a:sym typeface="+mn-ea"/>
              </a:rPr>
              <a:t>jumu / atbalstu izmantot</a:t>
            </a:r>
          </a:p>
          <a:p>
            <a:pPr algn="just">
              <a:lnSpc>
                <a:spcPct val="100000"/>
              </a:lnSpc>
            </a:pPr>
            <a:r>
              <a:rPr lang="en-US" sz="2400" b="0">
                <a:solidFill>
                  <a:schemeClr val="tx1"/>
                </a:solidFill>
                <a:latin typeface="+mj-lt"/>
                <a:cs typeface="+mj-lt"/>
                <a:sym typeface="+mn-ea"/>
              </a:rPr>
              <a:t>       </a:t>
            </a:r>
            <a:r>
              <a:rPr lang="lv-LV" altLang="en-US" sz="2400" b="0">
                <a:solidFill>
                  <a:schemeClr val="tx1"/>
                </a:solidFill>
                <a:latin typeface="+mj-lt"/>
                <a:cs typeface="+mj-lt"/>
                <a:sym typeface="+mn-ea"/>
              </a:rPr>
              <a:t>t</a:t>
            </a:r>
            <a:r>
              <a:rPr lang="en-US" sz="2400" b="0">
                <a:solidFill>
                  <a:schemeClr val="tx1"/>
                </a:solidFill>
                <a:latin typeface="+mj-lt"/>
                <a:cs typeface="+mj-lt"/>
                <a:sym typeface="+mn-ea"/>
              </a:rPr>
              <a:t>ehnolo</a:t>
            </a:r>
            <a:r>
              <a:rPr lang="lv-LV" altLang="en-US" sz="2400" b="0">
                <a:solidFill>
                  <a:schemeClr val="tx1"/>
                </a:solidFill>
                <a:latin typeface="+mj-lt"/>
                <a:cs typeface="+mj-lt"/>
                <a:sym typeface="+mn-ea"/>
              </a:rPr>
              <a:t>ģ</a:t>
            </a:r>
            <a:r>
              <a:rPr lang="en-US" sz="2400" b="0">
                <a:solidFill>
                  <a:schemeClr val="tx1"/>
                </a:solidFill>
                <a:latin typeface="+mj-lt"/>
                <a:cs typeface="+mj-lt"/>
                <a:sym typeface="+mn-ea"/>
              </a:rPr>
              <a:t>ijas,  lai </a:t>
            </a:r>
            <a:r>
              <a:rPr lang="lv-LV" altLang="en-US" sz="2400" b="0">
                <a:solidFill>
                  <a:schemeClr val="tx1"/>
                </a:solidFill>
                <a:latin typeface="+mj-lt"/>
                <a:cs typeface="+mj-lt"/>
                <a:sym typeface="+mn-ea"/>
              </a:rPr>
              <a:t>attālinātajā formātā </a:t>
            </a:r>
            <a:r>
              <a:rPr lang="en-US" sz="2400" b="0">
                <a:solidFill>
                  <a:schemeClr val="tx1"/>
                </a:solidFill>
                <a:latin typeface="+mj-lt"/>
                <a:cs typeface="+mj-lt"/>
                <a:sym typeface="+mn-ea"/>
              </a:rPr>
              <a:t>atbilsto</a:t>
            </a:r>
            <a:r>
              <a:rPr lang="lv-LV" altLang="en-US" sz="2400" b="0">
                <a:solidFill>
                  <a:schemeClr val="tx1"/>
                </a:solidFill>
                <a:latin typeface="+mj-lt"/>
                <a:cs typeface="+mj-lt"/>
                <a:sym typeface="+mn-ea"/>
              </a:rPr>
              <a:t>ši</a:t>
            </a:r>
            <a:r>
              <a:rPr lang="en-US" sz="2400" b="0">
                <a:solidFill>
                  <a:schemeClr val="tx1"/>
                </a:solidFill>
                <a:latin typeface="+mj-lt"/>
                <a:cs typeface="+mj-lt"/>
                <a:sym typeface="+mn-ea"/>
              </a:rPr>
              <a:t> </a:t>
            </a:r>
            <a:r>
              <a:rPr lang="lv-LV" altLang="en-US" sz="2400" b="0">
                <a:solidFill>
                  <a:schemeClr val="tx1"/>
                </a:solidFill>
                <a:latin typeface="+mj-lt"/>
                <a:cs typeface="+mj-lt"/>
                <a:sym typeface="+mn-ea"/>
              </a:rPr>
              <a:t>īstenotu psiholoģisko </a:t>
            </a:r>
          </a:p>
          <a:p>
            <a:pPr algn="just">
              <a:lnSpc>
                <a:spcPct val="100000"/>
              </a:lnSpc>
            </a:pPr>
            <a:r>
              <a:rPr lang="lv-LV" altLang="en-US" sz="2400" b="0">
                <a:solidFill>
                  <a:schemeClr val="tx1"/>
                </a:solidFill>
                <a:latin typeface="+mj-lt"/>
                <a:cs typeface="+mj-lt"/>
                <a:sym typeface="+mn-ea"/>
              </a:rPr>
              <a:t>       palīdzību</a:t>
            </a:r>
            <a:r>
              <a:rPr lang="en-US" sz="2400" b="0">
                <a:solidFill>
                  <a:schemeClr val="tx1"/>
                </a:solidFill>
                <a:latin typeface="+mj-lt"/>
                <a:cs typeface="+mj-lt"/>
                <a:sym typeface="+mn-ea"/>
              </a:rPr>
              <a:t> (</a:t>
            </a:r>
            <a:r>
              <a:rPr lang="en-US" sz="2400" b="0" i="1">
                <a:solidFill>
                  <a:schemeClr val="tx1"/>
                </a:solidFill>
                <a:latin typeface="+mj-lt"/>
                <a:cs typeface="+mj-lt"/>
                <a:sym typeface="+mn-ea"/>
              </a:rPr>
              <a:t>Ministru kabinets, </a:t>
            </a:r>
            <a:r>
              <a:rPr lang="en-US" sz="2400" b="0">
                <a:solidFill>
                  <a:schemeClr val="tx1"/>
                </a:solidFill>
                <a:latin typeface="+mj-lt"/>
                <a:cs typeface="+mj-lt"/>
                <a:sym typeface="+mn-ea"/>
              </a:rPr>
              <a:t>14.07.2021.)</a:t>
            </a:r>
            <a:endParaRPr lang="en-US" b="0">
              <a:latin typeface="+mj-lt"/>
              <a:cs typeface="+mj-lt"/>
            </a:endParaRPr>
          </a:p>
          <a:p>
            <a:endParaRPr lang="lv-LV"/>
          </a:p>
        </p:txBody>
      </p:sp>
      <p:sp>
        <p:nvSpPr>
          <p:cNvPr id="8" name="Pentagon 7"/>
          <p:cNvSpPr/>
          <p:nvPr/>
        </p:nvSpPr>
        <p:spPr>
          <a:xfrm flipV="1">
            <a:off x="407670" y="1727835"/>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flipV="1">
            <a:off x="407670" y="3431540"/>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1056005" y="2352675"/>
            <a:ext cx="9744075" cy="3237230"/>
          </a:xfrm>
        </p:spPr>
        <p:txBody>
          <a:bodyPr/>
          <a:lstStyle/>
          <a:p>
            <a:pPr marL="0" indent="0" algn="l">
              <a:buNone/>
            </a:pPr>
            <a:r>
              <a:rPr lang="lv-LV" sz="2400" b="0">
                <a:solidFill>
                  <a:schemeClr val="tx1"/>
                </a:solidFill>
                <a:latin typeface="+mj-lt"/>
                <a:cs typeface="+mj-lt"/>
                <a:sym typeface="+mn-ea"/>
              </a:rPr>
              <a:t>             </a:t>
            </a:r>
            <a:r>
              <a:rPr sz="2400" b="0">
                <a:solidFill>
                  <a:schemeClr val="tx1"/>
                </a:solidFill>
                <a:latin typeface="+mj-lt"/>
                <a:cs typeface="+mj-lt"/>
                <a:sym typeface="+mn-ea"/>
              </a:rPr>
              <a:t>Klīniskais  </a:t>
            </a:r>
            <a:r>
              <a:rPr lang="lv-LV" sz="2400" b="0">
                <a:solidFill>
                  <a:schemeClr val="tx1"/>
                </a:solidFill>
                <a:latin typeface="+mj-lt"/>
                <a:cs typeface="+mj-lt"/>
                <a:sym typeface="+mn-ea"/>
              </a:rPr>
              <a:t>un </a:t>
            </a:r>
            <a:r>
              <a:rPr sz="2400" b="0">
                <a:solidFill>
                  <a:schemeClr val="tx1"/>
                </a:solidFill>
                <a:latin typeface="+mj-lt"/>
                <a:cs typeface="+mj-lt"/>
                <a:sym typeface="+mn-ea"/>
              </a:rPr>
              <a:t>veselības psihologs ir speciālists, kurš sniedz psiholoģisko</a:t>
            </a:r>
          </a:p>
          <a:p>
            <a:pPr marL="0" indent="0" algn="l">
              <a:buNone/>
            </a:pPr>
            <a:r>
              <a:rPr sz="2400" b="0">
                <a:solidFill>
                  <a:schemeClr val="tx1"/>
                </a:solidFill>
                <a:latin typeface="+mj-lt"/>
                <a:cs typeface="+mj-lt"/>
                <a:sym typeface="+mn-ea"/>
              </a:rPr>
              <a:t>             palīdzību  dažādu  </a:t>
            </a:r>
            <a:r>
              <a:rPr lang="lv-LV" sz="2400" b="0">
                <a:solidFill>
                  <a:schemeClr val="tx1"/>
                </a:solidFill>
                <a:latin typeface="+mj-lt"/>
                <a:cs typeface="+mj-lt"/>
                <a:sym typeface="+mn-ea"/>
              </a:rPr>
              <a:t>psiholoģisko</a:t>
            </a:r>
            <a:r>
              <a:rPr sz="2400" b="0">
                <a:solidFill>
                  <a:schemeClr val="tx1"/>
                </a:solidFill>
                <a:latin typeface="+mj-lt"/>
                <a:cs typeface="+mj-lt"/>
                <a:sym typeface="+mn-ea"/>
              </a:rPr>
              <a:t>,  emocionālo un uzvedības traucējumu,    </a:t>
            </a:r>
          </a:p>
          <a:p>
            <a:pPr marL="0" indent="0" algn="l">
              <a:buNone/>
            </a:pPr>
            <a:r>
              <a:rPr sz="2400" b="0">
                <a:solidFill>
                  <a:schemeClr val="tx1"/>
                </a:solidFill>
                <a:latin typeface="+mj-lt"/>
                <a:cs typeface="+mj-lt"/>
                <a:sym typeface="+mn-ea"/>
              </a:rPr>
              <a:t>             </a:t>
            </a:r>
            <a:r>
              <a:rPr lang="lv-LV" sz="2400" b="0">
                <a:solidFill>
                  <a:schemeClr val="tx1"/>
                </a:solidFill>
                <a:latin typeface="+mj-lt"/>
                <a:cs typeface="+mj-lt"/>
                <a:sym typeface="+mn-ea"/>
              </a:rPr>
              <a:t>un</a:t>
            </a:r>
            <a:r>
              <a:rPr sz="2400" b="0">
                <a:solidFill>
                  <a:schemeClr val="tx1"/>
                </a:solidFill>
                <a:latin typeface="+mj-lt"/>
                <a:cs typeface="+mj-lt"/>
                <a:sym typeface="+mn-ea"/>
              </a:rPr>
              <a:t> citu psiholoģisko problēmu gadījumos</a:t>
            </a:r>
            <a:r>
              <a:rPr lang="lv-LV" sz="2400" b="0">
                <a:solidFill>
                  <a:schemeClr val="tx1"/>
                </a:solidFill>
                <a:latin typeface="+mj-lt"/>
                <a:cs typeface="+mj-lt"/>
                <a:sym typeface="+mn-ea"/>
              </a:rPr>
              <a:t>. (APA, 2002; IKVD, 2021)</a:t>
            </a:r>
            <a:endParaRPr lang="lv-LV" b="0">
              <a:solidFill>
                <a:schemeClr val="tx1">
                  <a:lumMod val="65000"/>
                  <a:lumOff val="35000"/>
                </a:schemeClr>
              </a:solidFill>
              <a:latin typeface="+mj-lt"/>
              <a:cs typeface="+mj-lt"/>
              <a:sym typeface="+mn-ea"/>
            </a:endParaRPr>
          </a:p>
          <a:p>
            <a:endParaRPr lang="en-US" b="0">
              <a:latin typeface="+mj-lt"/>
              <a:cs typeface="+mj-lt"/>
            </a:endParaRPr>
          </a:p>
          <a:p>
            <a:endParaRPr lang="lv-LV"/>
          </a:p>
        </p:txBody>
      </p:sp>
      <p:sp>
        <p:nvSpPr>
          <p:cNvPr id="6" name="Pentagon 5"/>
          <p:cNvSpPr/>
          <p:nvPr/>
        </p:nvSpPr>
        <p:spPr>
          <a:xfrm flipV="1">
            <a:off x="975995" y="2432685"/>
            <a:ext cx="908050" cy="141605"/>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sz="2800">
                <a:latin typeface="+mj-lt"/>
                <a:cs typeface="+mj-lt"/>
                <a:sym typeface="+mn-ea"/>
              </a:rPr>
              <a:t>Psiholoģiskā palīdzība un konsultēšana</a:t>
            </a:r>
            <a:br>
              <a:rPr lang="en-US"/>
            </a:br>
            <a:endParaRPr lang="lv-LV" dirty="0"/>
          </a:p>
        </p:txBody>
      </p:sp>
      <p:sp>
        <p:nvSpPr>
          <p:cNvPr id="4" name="Text Placeholder 3"/>
          <p:cNvSpPr>
            <a:spLocks noGrp="1"/>
          </p:cNvSpPr>
          <p:nvPr>
            <p:ph type="body" sz="quarter" idx="13"/>
          </p:nvPr>
        </p:nvSpPr>
        <p:spPr>
          <a:xfrm>
            <a:off x="1056005" y="1848485"/>
            <a:ext cx="10079355" cy="3779520"/>
          </a:xfrm>
        </p:spPr>
        <p:txBody>
          <a:bodyPr>
            <a:normAutofit/>
          </a:bodyPr>
          <a:lstStyle/>
          <a:p>
            <a:pPr marL="0" indent="0" algn="just">
              <a:buNone/>
            </a:pPr>
            <a:r>
              <a:rPr lang="lv-LV" altLang="en-US" sz="2800">
                <a:latin typeface="+mj-lt"/>
                <a:cs typeface="+mj-lt"/>
                <a:sym typeface="+mn-ea"/>
              </a:rPr>
              <a:t>Prasmes un kompetences, </a:t>
            </a:r>
            <a:endParaRPr lang="lv-LV" altLang="en-US" sz="2800" b="0">
              <a:latin typeface="+mj-lt"/>
              <a:cs typeface="+mj-lt"/>
            </a:endParaRPr>
          </a:p>
          <a:p>
            <a:pPr marL="0" indent="0" algn="just">
              <a:buNone/>
            </a:pPr>
            <a:r>
              <a:rPr lang="lv-LV" sz="2800">
                <a:latin typeface="+mj-lt"/>
                <a:cs typeface="+mj-lt"/>
                <a:sym typeface="+mn-ea"/>
              </a:rPr>
              <a:t>sniedzot psiholoģisko palīdzību </a:t>
            </a:r>
            <a:endParaRPr lang="lv-LV" sz="2800" b="0">
              <a:latin typeface="+mj-lt"/>
              <a:cs typeface="+mj-lt"/>
              <a:sym typeface="+mn-ea"/>
            </a:endParaRPr>
          </a:p>
          <a:p>
            <a:pPr marL="0" indent="0" algn="just">
              <a:buNone/>
            </a:pPr>
            <a:r>
              <a:rPr lang="lv-LV" sz="2800">
                <a:latin typeface="+mj-lt"/>
                <a:cs typeface="+mj-lt"/>
                <a:sym typeface="+mn-ea"/>
              </a:rPr>
              <a:t>klientiem attālināti </a:t>
            </a:r>
            <a:endParaRPr lang="lv-LV" sz="2800" dirty="0">
              <a:latin typeface="+mj-lt"/>
              <a:cs typeface="+mj-lt"/>
            </a:endParaRPr>
          </a:p>
        </p:txBody>
      </p:sp>
      <p:sp>
        <p:nvSpPr>
          <p:cNvPr id="5" name="Pentagon 4"/>
          <p:cNvSpPr/>
          <p:nvPr/>
        </p:nvSpPr>
        <p:spPr>
          <a:xfrm>
            <a:off x="3846195" y="2967990"/>
            <a:ext cx="897890" cy="184785"/>
          </a:xfrm>
          <a:prstGeom prst="homePlate">
            <a:avLst/>
          </a:prstGeom>
          <a:solidFill>
            <a:srgbClr val="8E00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E001C"/>
              </a:solidFill>
            </a:endParaRPr>
          </a:p>
        </p:txBody>
      </p:sp>
      <p:sp>
        <p:nvSpPr>
          <p:cNvPr id="7" name="Rounded Rectangle 6"/>
          <p:cNvSpPr/>
          <p:nvPr/>
        </p:nvSpPr>
        <p:spPr>
          <a:xfrm>
            <a:off x="5562600" y="1598930"/>
            <a:ext cx="6176010" cy="3997960"/>
          </a:xfrm>
          <a:prstGeom prst="roundRect">
            <a:avLst/>
          </a:prstGeom>
          <a:solidFill>
            <a:schemeClr val="accent3">
              <a:lumMod val="20000"/>
              <a:lumOff val="80000"/>
            </a:schemeClr>
          </a:solidFill>
          <a:ln>
            <a:solidFill>
              <a:schemeClr val="accent2">
                <a:lumMod val="20000"/>
                <a:lumOff val="8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just">
              <a:buFont typeface="Arial" panose="020B0604020202020204" pitchFamily="34" charset="0"/>
              <a:buChar char="•"/>
            </a:pPr>
            <a:r>
              <a:rPr sz="2400">
                <a:solidFill>
                  <a:schemeClr val="tx1"/>
                </a:solidFill>
                <a:latin typeface="+mj-lt"/>
                <a:cs typeface="+mj-lt"/>
                <a:sym typeface="+mn-ea"/>
              </a:rPr>
              <a:t>kompetence</a:t>
            </a:r>
          </a:p>
          <a:p>
            <a:pPr marL="342900" indent="-342900" algn="just">
              <a:buFont typeface="Arial" panose="020B0604020202020204" pitchFamily="34" charset="0"/>
              <a:buChar char="•"/>
            </a:pPr>
            <a:r>
              <a:rPr sz="2400">
                <a:solidFill>
                  <a:schemeClr val="tx1"/>
                </a:solidFill>
                <a:latin typeface="+mj-lt"/>
                <a:cs typeface="+mj-lt"/>
                <a:sym typeface="+mn-ea"/>
              </a:rPr>
              <a:t>pal</a:t>
            </a:r>
            <a:r>
              <a:rPr lang="lv-LV" sz="2400">
                <a:solidFill>
                  <a:schemeClr val="tx1"/>
                </a:solidFill>
                <a:latin typeface="+mj-lt"/>
                <a:cs typeface="+mj-lt"/>
                <a:sym typeface="+mn-ea"/>
              </a:rPr>
              <a:t>ī</a:t>
            </a:r>
            <a:r>
              <a:rPr sz="2400">
                <a:solidFill>
                  <a:schemeClr val="tx1"/>
                </a:solidFill>
                <a:latin typeface="+mj-lt"/>
                <a:cs typeface="+mj-lt"/>
                <a:sym typeface="+mn-ea"/>
              </a:rPr>
              <a:t>dz</a:t>
            </a:r>
            <a:r>
              <a:rPr lang="lv-LV" sz="2400">
                <a:solidFill>
                  <a:schemeClr val="tx1"/>
                </a:solidFill>
                <a:latin typeface="+mj-lt"/>
                <a:cs typeface="+mj-lt"/>
                <a:sym typeface="+mn-ea"/>
              </a:rPr>
              <a:t>ī</a:t>
            </a:r>
            <a:r>
              <a:rPr sz="2400">
                <a:solidFill>
                  <a:schemeClr val="tx1"/>
                </a:solidFill>
                <a:latin typeface="+mj-lt"/>
                <a:cs typeface="+mj-lt"/>
                <a:sym typeface="+mn-ea"/>
              </a:rPr>
              <a:t>bas snieg</a:t>
            </a:r>
            <a:r>
              <a:rPr lang="lv-LV" sz="2400">
                <a:solidFill>
                  <a:schemeClr val="tx1"/>
                </a:solidFill>
                <a:latin typeface="+mj-lt"/>
                <a:cs typeface="+mj-lt"/>
                <a:sym typeface="+mn-ea"/>
              </a:rPr>
              <a:t>ša</a:t>
            </a:r>
            <a:r>
              <a:rPr sz="2400">
                <a:solidFill>
                  <a:schemeClr val="tx1"/>
                </a:solidFill>
                <a:latin typeface="+mj-lt"/>
                <a:cs typeface="+mj-lt"/>
                <a:sym typeface="+mn-ea"/>
              </a:rPr>
              <a:t>nas standarti</a:t>
            </a:r>
          </a:p>
          <a:p>
            <a:pPr marL="342900" indent="-342900" algn="just">
              <a:buFont typeface="Arial" panose="020B0604020202020204" pitchFamily="34" charset="0"/>
              <a:buChar char="•"/>
            </a:pPr>
            <a:r>
              <a:rPr lang="lv-LV" sz="2400">
                <a:solidFill>
                  <a:schemeClr val="tx1"/>
                </a:solidFill>
                <a:latin typeface="+mj-lt"/>
                <a:cs typeface="+mj-lt"/>
                <a:sym typeface="+mn-ea"/>
              </a:rPr>
              <a:t>ētika</a:t>
            </a:r>
            <a:endParaRPr sz="2400">
              <a:solidFill>
                <a:schemeClr val="tx1"/>
              </a:solidFill>
              <a:latin typeface="+mj-lt"/>
              <a:cs typeface="+mj-lt"/>
              <a:sym typeface="+mn-ea"/>
            </a:endParaRPr>
          </a:p>
          <a:p>
            <a:pPr marL="342900" indent="-342900" algn="just">
              <a:buFont typeface="Arial" panose="020B0604020202020204" pitchFamily="34" charset="0"/>
              <a:buChar char="•"/>
            </a:pPr>
            <a:r>
              <a:rPr sz="2400">
                <a:solidFill>
                  <a:schemeClr val="tx1"/>
                </a:solidFill>
                <a:latin typeface="+mj-lt"/>
                <a:cs typeface="+mj-lt"/>
                <a:sym typeface="+mn-ea"/>
              </a:rPr>
              <a:t>inform</a:t>
            </a:r>
            <a:r>
              <a:rPr lang="lv-LV" sz="2400">
                <a:solidFill>
                  <a:schemeClr val="tx1"/>
                </a:solidFill>
                <a:latin typeface="+mj-lt"/>
                <a:cs typeface="+mj-lt"/>
                <a:sym typeface="+mn-ea"/>
              </a:rPr>
              <a:t>ē</a:t>
            </a:r>
            <a:r>
              <a:rPr sz="2400">
                <a:solidFill>
                  <a:schemeClr val="tx1"/>
                </a:solidFill>
                <a:latin typeface="+mj-lt"/>
                <a:cs typeface="+mj-lt"/>
                <a:sym typeface="+mn-ea"/>
              </a:rPr>
              <a:t>t</a:t>
            </a:r>
            <a:r>
              <a:rPr lang="lv-LV" sz="2400">
                <a:solidFill>
                  <a:schemeClr val="tx1"/>
                </a:solidFill>
                <a:latin typeface="+mj-lt"/>
                <a:cs typeface="+mj-lt"/>
                <a:sym typeface="+mn-ea"/>
              </a:rPr>
              <a:t>ā</a:t>
            </a:r>
            <a:r>
              <a:rPr sz="2400">
                <a:solidFill>
                  <a:schemeClr val="tx1"/>
                </a:solidFill>
                <a:latin typeface="+mj-lt"/>
                <a:cs typeface="+mj-lt"/>
                <a:sym typeface="+mn-ea"/>
              </a:rPr>
              <a:t> piekri</a:t>
            </a:r>
            <a:r>
              <a:rPr lang="lv-LV" sz="2400">
                <a:solidFill>
                  <a:schemeClr val="tx1"/>
                </a:solidFill>
                <a:latin typeface="+mj-lt"/>
                <a:cs typeface="+mj-lt"/>
                <a:sym typeface="+mn-ea"/>
              </a:rPr>
              <a:t>ša</a:t>
            </a:r>
            <a:r>
              <a:rPr sz="2400">
                <a:solidFill>
                  <a:schemeClr val="tx1"/>
                </a:solidFill>
                <a:latin typeface="+mj-lt"/>
                <a:cs typeface="+mj-lt"/>
                <a:sym typeface="+mn-ea"/>
              </a:rPr>
              <a:t>na </a:t>
            </a:r>
          </a:p>
          <a:p>
            <a:pPr marL="342900" indent="-342900" algn="just">
              <a:buFont typeface="Arial" panose="020B0604020202020204" pitchFamily="34" charset="0"/>
              <a:buChar char="•"/>
            </a:pPr>
            <a:r>
              <a:rPr sz="2400">
                <a:solidFill>
                  <a:schemeClr val="tx1"/>
                </a:solidFill>
                <a:latin typeface="+mj-lt"/>
                <a:cs typeface="+mj-lt"/>
                <a:sym typeface="+mn-ea"/>
              </a:rPr>
              <a:t>konfidencialit</a:t>
            </a:r>
            <a:r>
              <a:rPr lang="lv-LV" sz="2400">
                <a:solidFill>
                  <a:schemeClr val="tx1"/>
                </a:solidFill>
                <a:latin typeface="+mj-lt"/>
                <a:cs typeface="+mj-lt"/>
                <a:sym typeface="+mn-ea"/>
              </a:rPr>
              <a:t>ā</a:t>
            </a:r>
            <a:r>
              <a:rPr sz="2400">
                <a:solidFill>
                  <a:schemeClr val="tx1"/>
                </a:solidFill>
                <a:latin typeface="+mj-lt"/>
                <a:cs typeface="+mj-lt"/>
                <a:sym typeface="+mn-ea"/>
              </a:rPr>
              <a:t>te</a:t>
            </a:r>
          </a:p>
          <a:p>
            <a:pPr marL="342900" indent="-342900" algn="just">
              <a:buFont typeface="Arial" panose="020B0604020202020204" pitchFamily="34" charset="0"/>
              <a:buChar char="•"/>
            </a:pPr>
            <a:r>
              <a:rPr sz="2400">
                <a:solidFill>
                  <a:schemeClr val="tx1"/>
                </a:solidFill>
                <a:latin typeface="+mj-lt"/>
                <a:cs typeface="+mj-lt"/>
                <a:sym typeface="+mn-ea"/>
              </a:rPr>
              <a:t>datu dro</a:t>
            </a:r>
            <a:r>
              <a:rPr lang="lv-LV" sz="2400">
                <a:solidFill>
                  <a:schemeClr val="tx1"/>
                </a:solidFill>
                <a:latin typeface="+mj-lt"/>
                <a:cs typeface="+mj-lt"/>
                <a:sym typeface="+mn-ea"/>
              </a:rPr>
              <a:t>šī</a:t>
            </a:r>
            <a:r>
              <a:rPr sz="2400">
                <a:solidFill>
                  <a:schemeClr val="tx1"/>
                </a:solidFill>
                <a:latin typeface="+mj-lt"/>
                <a:cs typeface="+mj-lt"/>
                <a:sym typeface="+mn-ea"/>
              </a:rPr>
              <a:t>ba </a:t>
            </a:r>
          </a:p>
          <a:p>
            <a:pPr marL="342900" indent="-342900" algn="just">
              <a:buFont typeface="Arial" panose="020B0604020202020204" pitchFamily="34" charset="0"/>
              <a:buChar char="•"/>
            </a:pPr>
            <a:r>
              <a:rPr sz="2400">
                <a:solidFill>
                  <a:schemeClr val="tx1"/>
                </a:solidFill>
                <a:latin typeface="+mj-lt"/>
                <a:cs typeface="+mj-lt"/>
                <a:sym typeface="+mn-ea"/>
              </a:rPr>
              <a:t>inform</a:t>
            </a:r>
            <a:r>
              <a:rPr lang="lv-LV" sz="2400">
                <a:solidFill>
                  <a:schemeClr val="tx1"/>
                </a:solidFill>
                <a:latin typeface="+mj-lt"/>
                <a:cs typeface="+mj-lt"/>
                <a:sym typeface="+mn-ea"/>
              </a:rPr>
              <a:t>ā</a:t>
            </a:r>
            <a:r>
              <a:rPr sz="2400">
                <a:solidFill>
                  <a:schemeClr val="tx1"/>
                </a:solidFill>
                <a:latin typeface="+mj-lt"/>
                <a:cs typeface="+mj-lt"/>
                <a:sym typeface="+mn-ea"/>
              </a:rPr>
              <a:t>cijas p</a:t>
            </a:r>
            <a:r>
              <a:rPr lang="lv-LV" sz="2400">
                <a:solidFill>
                  <a:schemeClr val="tx1"/>
                </a:solidFill>
                <a:latin typeface="+mj-lt"/>
                <a:cs typeface="+mj-lt"/>
                <a:sym typeface="+mn-ea"/>
              </a:rPr>
              <a:t>ā</a:t>
            </a:r>
            <a:r>
              <a:rPr sz="2400">
                <a:solidFill>
                  <a:schemeClr val="tx1"/>
                </a:solidFill>
                <a:latin typeface="+mj-lt"/>
                <a:cs typeface="+mj-lt"/>
                <a:sym typeface="+mn-ea"/>
              </a:rPr>
              <a:t>rs</a:t>
            </a:r>
            <a:r>
              <a:rPr lang="lv-LV" sz="2400">
                <a:solidFill>
                  <a:schemeClr val="tx1"/>
                </a:solidFill>
                <a:latin typeface="+mj-lt"/>
                <a:cs typeface="+mj-lt"/>
                <a:sym typeface="+mn-ea"/>
              </a:rPr>
              <a:t>ū</a:t>
            </a:r>
            <a:r>
              <a:rPr sz="2400">
                <a:solidFill>
                  <a:schemeClr val="tx1"/>
                </a:solidFill>
                <a:latin typeface="+mj-lt"/>
                <a:cs typeface="+mj-lt"/>
                <a:sym typeface="+mn-ea"/>
              </a:rPr>
              <a:t>t</a:t>
            </a:r>
            <a:r>
              <a:rPr lang="lv-LV" sz="2400">
                <a:solidFill>
                  <a:schemeClr val="tx1"/>
                </a:solidFill>
                <a:latin typeface="+mj-lt"/>
                <a:cs typeface="+mj-lt"/>
                <a:sym typeface="+mn-ea"/>
              </a:rPr>
              <a:t>īša</a:t>
            </a:r>
            <a:r>
              <a:rPr sz="2400">
                <a:solidFill>
                  <a:schemeClr val="tx1"/>
                </a:solidFill>
                <a:latin typeface="+mj-lt"/>
                <a:cs typeface="+mj-lt"/>
                <a:sym typeface="+mn-ea"/>
              </a:rPr>
              <a:t>na </a:t>
            </a:r>
          </a:p>
          <a:p>
            <a:pPr marL="342900" indent="-342900" algn="just">
              <a:buFont typeface="Arial" panose="020B0604020202020204" pitchFamily="34" charset="0"/>
              <a:buChar char="•"/>
            </a:pPr>
            <a:r>
              <a:rPr sz="2400">
                <a:solidFill>
                  <a:schemeClr val="tx1"/>
                </a:solidFill>
                <a:latin typeface="+mj-lt"/>
                <a:cs typeface="+mj-lt"/>
                <a:sym typeface="+mn-ea"/>
              </a:rPr>
              <a:t>datu izn</a:t>
            </a:r>
            <a:r>
              <a:rPr lang="lv-LV" sz="2400">
                <a:solidFill>
                  <a:schemeClr val="tx1"/>
                </a:solidFill>
                <a:latin typeface="+mj-lt"/>
                <a:cs typeface="+mj-lt"/>
                <a:sym typeface="+mn-ea"/>
              </a:rPr>
              <a:t>ī</a:t>
            </a:r>
            <a:r>
              <a:rPr sz="2400">
                <a:solidFill>
                  <a:schemeClr val="tx1"/>
                </a:solidFill>
                <a:latin typeface="+mj-lt"/>
                <a:cs typeface="+mj-lt"/>
                <a:sym typeface="+mn-ea"/>
              </a:rPr>
              <a:t>ci</a:t>
            </a:r>
            <a:r>
              <a:rPr lang="lv-LV" sz="2400">
                <a:solidFill>
                  <a:schemeClr val="tx1"/>
                </a:solidFill>
                <a:latin typeface="+mj-lt"/>
                <a:cs typeface="+mj-lt"/>
                <a:sym typeface="+mn-ea"/>
              </a:rPr>
              <a:t>nāša</a:t>
            </a:r>
            <a:r>
              <a:rPr sz="2400">
                <a:solidFill>
                  <a:schemeClr val="tx1"/>
                </a:solidFill>
                <a:latin typeface="+mj-lt"/>
                <a:cs typeface="+mj-lt"/>
                <a:sym typeface="+mn-ea"/>
              </a:rPr>
              <a:t>na</a:t>
            </a:r>
          </a:p>
          <a:p>
            <a:pPr marL="342900" indent="-342900" algn="just">
              <a:buFont typeface="Arial" panose="020B0604020202020204" pitchFamily="34" charset="0"/>
              <a:buChar char="•"/>
            </a:pPr>
            <a:r>
              <a:rPr sz="2400">
                <a:solidFill>
                  <a:schemeClr val="tx1"/>
                </a:solidFill>
                <a:latin typeface="+mj-lt"/>
                <a:cs typeface="+mj-lt"/>
                <a:sym typeface="+mn-ea"/>
              </a:rPr>
              <a:t>izp</a:t>
            </a:r>
            <a:r>
              <a:rPr lang="lv-LV" sz="2400">
                <a:solidFill>
                  <a:schemeClr val="tx1"/>
                </a:solidFill>
                <a:latin typeface="+mj-lt"/>
                <a:cs typeface="+mj-lt"/>
                <a:sym typeface="+mn-ea"/>
              </a:rPr>
              <a:t>ē</a:t>
            </a:r>
            <a:r>
              <a:rPr sz="2400">
                <a:solidFill>
                  <a:schemeClr val="tx1"/>
                </a:solidFill>
                <a:latin typeface="+mj-lt"/>
                <a:cs typeface="+mj-lt"/>
                <a:sym typeface="+mn-ea"/>
              </a:rPr>
              <a:t>te un nov</a:t>
            </a:r>
            <a:r>
              <a:rPr lang="lv-LV" sz="2400">
                <a:solidFill>
                  <a:schemeClr val="tx1"/>
                </a:solidFill>
                <a:latin typeface="+mj-lt"/>
                <a:cs typeface="+mj-lt"/>
                <a:sym typeface="+mn-ea"/>
              </a:rPr>
              <a:t>ē</a:t>
            </a:r>
            <a:r>
              <a:rPr sz="2400">
                <a:solidFill>
                  <a:schemeClr val="tx1"/>
                </a:solidFill>
                <a:latin typeface="+mj-lt"/>
                <a:cs typeface="+mj-lt"/>
                <a:sym typeface="+mn-ea"/>
              </a:rPr>
              <a:t>rt</a:t>
            </a:r>
            <a:r>
              <a:rPr lang="lv-LV" sz="2400">
                <a:solidFill>
                  <a:schemeClr val="tx1"/>
                </a:solidFill>
                <a:latin typeface="+mj-lt"/>
                <a:cs typeface="+mj-lt"/>
                <a:sym typeface="+mn-ea"/>
              </a:rPr>
              <a:t>ēš</a:t>
            </a:r>
            <a:r>
              <a:rPr sz="2400">
                <a:solidFill>
                  <a:schemeClr val="tx1"/>
                </a:solidFill>
                <a:latin typeface="+mj-lt"/>
                <a:cs typeface="+mj-lt"/>
                <a:sym typeface="+mn-ea"/>
              </a:rPr>
              <a:t>ana   </a:t>
            </a:r>
            <a:r>
              <a:rPr lang="lv-LV" altLang="en-US" sz="2400">
                <a:latin typeface="+mj-lt"/>
                <a:cs typeface="+mj-lt"/>
                <a:sym typeface="+mn-ea"/>
              </a:rPr>
              <a:t>(APA, 2013)</a:t>
            </a:r>
            <a:endParaRPr sz="2400">
              <a:solidFill>
                <a:schemeClr val="tx1"/>
              </a:solidFill>
              <a:latin typeface="+mj-lt"/>
              <a:cs typeface="+mj-lt"/>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a:latin typeface="+mj-lt"/>
                <a:cs typeface="+mj-lt"/>
                <a:sym typeface="+mn-ea"/>
              </a:rPr>
              <a:t>Psiholoģiskā palīdzība un konsultēšana</a:t>
            </a:r>
            <a:br>
              <a:rPr lang="en-US"/>
            </a:br>
            <a:endParaRPr lang="lv-LV"/>
          </a:p>
        </p:txBody>
      </p:sp>
      <p:sp>
        <p:nvSpPr>
          <p:cNvPr id="3" name="Content Placeholder 2"/>
          <p:cNvSpPr>
            <a:spLocks noGrp="1"/>
          </p:cNvSpPr>
          <p:nvPr>
            <p:ph sz="half" idx="1"/>
          </p:nvPr>
        </p:nvSpPr>
        <p:spPr>
          <a:xfrm>
            <a:off x="1036955" y="2878455"/>
            <a:ext cx="4789805" cy="3146425"/>
          </a:xfrm>
        </p:spPr>
        <p:txBody>
          <a:bodyPr/>
          <a:lstStyle/>
          <a:p>
            <a:r>
              <a:rPr sz="2400" b="0">
                <a:solidFill>
                  <a:schemeClr val="tx1"/>
                </a:solidFill>
                <a:latin typeface="+mj-lt"/>
                <a:cs typeface="+mj-lt"/>
                <a:sym typeface="+mn-ea"/>
              </a:rPr>
              <a:t>Darba metodes</a:t>
            </a:r>
            <a:r>
              <a:rPr sz="2400" b="0">
                <a:solidFill>
                  <a:schemeClr val="tx1"/>
                </a:solidFill>
                <a:latin typeface="Calibri" panose="020F0502020204030204" pitchFamily="34" charset="0"/>
                <a:cs typeface="Calibri" panose="020F0502020204030204" pitchFamily="34" charset="0"/>
                <a:sym typeface="+mn-ea"/>
              </a:rPr>
              <a:t> </a:t>
            </a:r>
            <a:endParaRPr lang="lv-LV" sz="2400"/>
          </a:p>
        </p:txBody>
      </p:sp>
      <p:sp>
        <p:nvSpPr>
          <p:cNvPr id="4" name="Content Placeholder 3"/>
          <p:cNvSpPr>
            <a:spLocks noGrp="1"/>
          </p:cNvSpPr>
          <p:nvPr>
            <p:ph sz="half" idx="2"/>
          </p:nvPr>
        </p:nvSpPr>
        <p:spPr/>
        <p:txBody>
          <a:bodyPr/>
          <a:lstStyle/>
          <a:p>
            <a:endParaRPr lang="lv-LV"/>
          </a:p>
        </p:txBody>
      </p:sp>
      <p:sp>
        <p:nvSpPr>
          <p:cNvPr id="5" name="Pentagon 4"/>
          <p:cNvSpPr/>
          <p:nvPr/>
        </p:nvSpPr>
        <p:spPr>
          <a:xfrm>
            <a:off x="3116580" y="2981960"/>
            <a:ext cx="897890" cy="184785"/>
          </a:xfrm>
          <a:prstGeom prst="homePlate">
            <a:avLst/>
          </a:prstGeom>
          <a:solidFill>
            <a:srgbClr val="8E00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E001C"/>
              </a:solidFill>
            </a:endParaRPr>
          </a:p>
        </p:txBody>
      </p:sp>
      <p:sp>
        <p:nvSpPr>
          <p:cNvPr id="7" name="Rounded Rectangle 6"/>
          <p:cNvSpPr/>
          <p:nvPr/>
        </p:nvSpPr>
        <p:spPr>
          <a:xfrm>
            <a:off x="4495165" y="1587500"/>
            <a:ext cx="6176010" cy="3997960"/>
          </a:xfrm>
          <a:prstGeom prst="roundRect">
            <a:avLst/>
          </a:prstGeom>
          <a:solidFill>
            <a:schemeClr val="accent3">
              <a:lumMod val="20000"/>
              <a:lumOff val="80000"/>
            </a:schemeClr>
          </a:solidFill>
          <a:ln>
            <a:solidFill>
              <a:schemeClr val="accent4">
                <a:lumMod val="40000"/>
                <a:lumOff val="6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just">
              <a:buFont typeface="Arial" panose="020B0604020202020204" pitchFamily="34" charset="0"/>
              <a:buChar char="•"/>
            </a:pPr>
            <a:r>
              <a:rPr lang="lv-LV" sz="2400">
                <a:solidFill>
                  <a:schemeClr val="tx1"/>
                </a:solidFill>
                <a:latin typeface="+mj-lt"/>
                <a:cs typeface="+mj-lt"/>
                <a:sym typeface="+mn-ea"/>
              </a:rPr>
              <a:t>k</a:t>
            </a:r>
            <a:r>
              <a:rPr sz="2400">
                <a:solidFill>
                  <a:schemeClr val="tx1"/>
                </a:solidFill>
                <a:latin typeface="+mj-lt"/>
                <a:cs typeface="+mj-lt"/>
                <a:sym typeface="+mn-ea"/>
              </a:rPr>
              <a:t>līniskā intervija</a:t>
            </a:r>
          </a:p>
          <a:p>
            <a:pPr marL="342900" indent="-342900" algn="just">
              <a:buFont typeface="Arial" panose="020B0604020202020204" pitchFamily="34" charset="0"/>
              <a:buChar char="•"/>
            </a:pPr>
            <a:r>
              <a:rPr sz="2400">
                <a:solidFill>
                  <a:schemeClr val="tx1"/>
                </a:solidFill>
                <a:latin typeface="+mj-lt"/>
                <a:cs typeface="+mj-lt"/>
                <a:sym typeface="+mn-ea"/>
              </a:rPr>
              <a:t>uzvedības novērošana</a:t>
            </a:r>
          </a:p>
          <a:p>
            <a:pPr marL="342900" indent="-342900" algn="just">
              <a:buFont typeface="Arial" panose="020B0604020202020204" pitchFamily="34" charset="0"/>
              <a:buChar char="•"/>
            </a:pPr>
            <a:r>
              <a:rPr sz="2400">
                <a:solidFill>
                  <a:schemeClr val="tx1"/>
                </a:solidFill>
                <a:latin typeface="+mj-lt"/>
                <a:cs typeface="+mj-lt"/>
                <a:sym typeface="+mn-ea"/>
              </a:rPr>
              <a:t>psiholoģiskā izpēte un novērtēšana</a:t>
            </a:r>
          </a:p>
          <a:p>
            <a:pPr marL="342900" indent="-342900" algn="just">
              <a:buFont typeface="Arial" panose="020B0604020202020204" pitchFamily="34" charset="0"/>
              <a:buChar char="•"/>
            </a:pPr>
            <a:r>
              <a:rPr sz="2400">
                <a:solidFill>
                  <a:schemeClr val="tx1"/>
                </a:solidFill>
                <a:latin typeface="+mj-lt"/>
                <a:cs typeface="+mj-lt"/>
                <a:sym typeface="+mn-ea"/>
              </a:rPr>
              <a:t>intervences </a:t>
            </a:r>
          </a:p>
          <a:p>
            <a:pPr marL="342900" indent="-342900" algn="just">
              <a:buFont typeface="Arial" panose="020B0604020202020204" pitchFamily="34" charset="0"/>
              <a:buChar char="•"/>
            </a:pPr>
            <a:r>
              <a:rPr sz="2400">
                <a:solidFill>
                  <a:schemeClr val="tx1"/>
                </a:solidFill>
                <a:latin typeface="+mj-lt"/>
                <a:cs typeface="+mj-lt"/>
                <a:sym typeface="+mn-ea"/>
              </a:rPr>
              <a:t>konsultēšana</a:t>
            </a:r>
          </a:p>
          <a:p>
            <a:pPr marL="342900" indent="-342900" algn="just">
              <a:buFont typeface="Arial" panose="020B0604020202020204" pitchFamily="34" charset="0"/>
              <a:buChar char="•"/>
            </a:pPr>
            <a:r>
              <a:rPr sz="2400">
                <a:solidFill>
                  <a:schemeClr val="tx1"/>
                </a:solidFill>
                <a:latin typeface="+mj-lt"/>
                <a:cs typeface="+mj-lt"/>
                <a:sym typeface="+mn-ea"/>
              </a:rPr>
              <a:t>psiholoģiskā rehabilitācija</a:t>
            </a:r>
          </a:p>
          <a:p>
            <a:pPr marL="342900" indent="-342900" algn="just">
              <a:buFont typeface="Arial" panose="020B0604020202020204" pitchFamily="34" charset="0"/>
              <a:buChar char="•"/>
            </a:pPr>
            <a:r>
              <a:rPr sz="2400">
                <a:solidFill>
                  <a:schemeClr val="tx1"/>
                </a:solidFill>
                <a:latin typeface="+mj-lt"/>
                <a:cs typeface="+mj-lt"/>
                <a:sym typeface="+mn-ea"/>
              </a:rPr>
              <a:t>psihoizglītošana u.c.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solidFill>
                  <a:schemeClr val="accent1">
                    <a:lumMod val="50000"/>
                  </a:schemeClr>
                </a:solidFill>
                <a:latin typeface="+mj-lt"/>
                <a:cs typeface="+mj-lt"/>
                <a:sym typeface="+mn-ea"/>
              </a:rPr>
              <a:t>Pētījums 2022. gada aprīlī. (Rubene un Gulbe 2022). Psiholoģiskās palīdzības sniedzēju uztvertās izmaiņas, īstenojot attālināto psiholoģisko palīdzību </a:t>
            </a:r>
            <a:endParaRPr lang="en-US"/>
          </a:p>
        </p:txBody>
      </p:sp>
      <p:sp>
        <p:nvSpPr>
          <p:cNvPr id="3" name="Content Placeholder 2"/>
          <p:cNvSpPr>
            <a:spLocks noGrp="1"/>
          </p:cNvSpPr>
          <p:nvPr>
            <p:ph sz="half" idx="1"/>
          </p:nvPr>
        </p:nvSpPr>
        <p:spPr>
          <a:xfrm>
            <a:off x="709295" y="1727835"/>
            <a:ext cx="5539740" cy="4351655"/>
          </a:xfrm>
        </p:spPr>
        <p:txBody>
          <a:bodyPr/>
          <a:lstStyle/>
          <a:p>
            <a:pPr>
              <a:lnSpc>
                <a:spcPct val="40000"/>
              </a:lnSpc>
            </a:pPr>
            <a:endParaRPr lang="lv-LV" sz="2000" b="0" noProof="0" dirty="0">
              <a:ln>
                <a:noFill/>
              </a:ln>
              <a:solidFill>
                <a:schemeClr val="tx1">
                  <a:lumMod val="65000"/>
                  <a:lumOff val="35000"/>
                </a:schemeClr>
              </a:solidFill>
              <a:effectLst/>
              <a:uLnTx/>
              <a:uFillTx/>
              <a:latin typeface="Calibri" panose="020F0502020204030204" pitchFamily="34" charset="0"/>
              <a:cs typeface="Calibri" panose="020F0502020204030204" pitchFamily="34" charset="0"/>
              <a:sym typeface="+mn-ea"/>
            </a:endParaRPr>
          </a:p>
          <a:p>
            <a:pPr>
              <a:lnSpc>
                <a:spcPct val="40000"/>
              </a:lnSpc>
            </a:pPr>
            <a:endParaRPr lang="lv-LV" sz="2000" b="0" noProof="0" dirty="0">
              <a:ln>
                <a:noFill/>
              </a:ln>
              <a:solidFill>
                <a:schemeClr val="tx1">
                  <a:lumMod val="65000"/>
                  <a:lumOff val="35000"/>
                </a:schemeClr>
              </a:solidFill>
              <a:effectLst/>
              <a:uLnTx/>
              <a:uFillTx/>
              <a:latin typeface="Calibri" panose="020F0502020204030204" pitchFamily="34" charset="0"/>
              <a:cs typeface="Calibri" panose="020F0502020204030204" pitchFamily="34" charset="0"/>
              <a:sym typeface="+mn-ea"/>
            </a:endParaRPr>
          </a:p>
          <a:p>
            <a:pPr>
              <a:lnSpc>
                <a:spcPct val="20000"/>
              </a:lnSpc>
              <a:spcBef>
                <a:spcPts val="1000"/>
              </a:spcBef>
              <a:spcAft>
                <a:spcPts val="0"/>
              </a:spcAft>
            </a:pPr>
            <a:r>
              <a:rPr lang="lv-LV" sz="2400" b="0" noProof="0" dirty="0">
                <a:ln>
                  <a:noFill/>
                </a:ln>
                <a:solidFill>
                  <a:schemeClr val="tx1">
                    <a:lumMod val="65000"/>
                    <a:lumOff val="35000"/>
                  </a:schemeClr>
                </a:solidFill>
                <a:effectLst/>
                <a:uLnTx/>
                <a:uFillTx/>
                <a:latin typeface="+mj-lt"/>
                <a:cs typeface="+mj-lt"/>
                <a:sym typeface="+mn-ea"/>
              </a:rPr>
              <a:t>Vai Jums ir bijusi izjūta, ka nevarat </a:t>
            </a:r>
          </a:p>
          <a:p>
            <a:pPr>
              <a:lnSpc>
                <a:spcPct val="20000"/>
              </a:lnSpc>
              <a:spcBef>
                <a:spcPts val="1000"/>
              </a:spcBef>
              <a:spcAft>
                <a:spcPts val="0"/>
              </a:spcAft>
            </a:pPr>
            <a:endParaRPr lang="lv-LV" sz="2400" b="0" noProof="0" dirty="0">
              <a:ln>
                <a:noFill/>
              </a:ln>
              <a:solidFill>
                <a:schemeClr val="tx1">
                  <a:lumMod val="65000"/>
                  <a:lumOff val="35000"/>
                </a:schemeClr>
              </a:solidFill>
              <a:effectLst/>
              <a:uLnTx/>
              <a:uFillTx/>
              <a:latin typeface="+mj-lt"/>
              <a:cs typeface="+mj-lt"/>
              <a:sym typeface="+mn-ea"/>
            </a:endParaRPr>
          </a:p>
          <a:p>
            <a:pPr>
              <a:lnSpc>
                <a:spcPct val="20000"/>
              </a:lnSpc>
              <a:spcBef>
                <a:spcPts val="1000"/>
              </a:spcBef>
              <a:spcAft>
                <a:spcPts val="0"/>
              </a:spcAft>
            </a:pPr>
            <a:r>
              <a:rPr lang="lv-LV" sz="2400" b="0" noProof="0" dirty="0">
                <a:ln>
                  <a:noFill/>
                </a:ln>
                <a:solidFill>
                  <a:schemeClr val="tx1">
                    <a:lumMod val="65000"/>
                    <a:lumOff val="35000"/>
                  </a:schemeClr>
                </a:solidFill>
                <a:effectLst/>
                <a:uLnTx/>
                <a:uFillTx/>
                <a:latin typeface="+mj-lt"/>
                <a:cs typeface="+mj-lt"/>
                <a:sym typeface="+mn-ea"/>
              </a:rPr>
              <a:t>pietiekami profesionāli īstenot </a:t>
            </a:r>
          </a:p>
          <a:p>
            <a:pPr>
              <a:lnSpc>
                <a:spcPct val="20000"/>
              </a:lnSpc>
              <a:spcBef>
                <a:spcPts val="1000"/>
              </a:spcBef>
              <a:spcAft>
                <a:spcPts val="0"/>
              </a:spcAft>
            </a:pPr>
            <a:endParaRPr lang="lv-LV" sz="2400" b="0" noProof="0" dirty="0">
              <a:ln>
                <a:noFill/>
              </a:ln>
              <a:solidFill>
                <a:schemeClr val="tx1">
                  <a:lumMod val="65000"/>
                  <a:lumOff val="35000"/>
                </a:schemeClr>
              </a:solidFill>
              <a:effectLst/>
              <a:uLnTx/>
              <a:uFillTx/>
              <a:latin typeface="+mj-lt"/>
              <a:cs typeface="+mj-lt"/>
              <a:sym typeface="+mn-ea"/>
            </a:endParaRPr>
          </a:p>
          <a:p>
            <a:pPr>
              <a:lnSpc>
                <a:spcPct val="20000"/>
              </a:lnSpc>
              <a:spcBef>
                <a:spcPts val="1000"/>
              </a:spcBef>
              <a:spcAft>
                <a:spcPts val="0"/>
              </a:spcAft>
            </a:pPr>
            <a:r>
              <a:rPr lang="lv-LV" sz="2400" b="0" noProof="0" dirty="0">
                <a:ln>
                  <a:noFill/>
                </a:ln>
                <a:solidFill>
                  <a:schemeClr val="tx1">
                    <a:lumMod val="65000"/>
                    <a:lumOff val="35000"/>
                  </a:schemeClr>
                </a:solidFill>
                <a:effectLst/>
                <a:uLnTx/>
                <a:uFillTx/>
                <a:latin typeface="+mj-lt"/>
                <a:cs typeface="+mj-lt"/>
                <a:sym typeface="+mn-ea"/>
              </a:rPr>
              <a:t>psiholoģisko  palīdzību attālināti</a:t>
            </a:r>
          </a:p>
          <a:p>
            <a:pPr>
              <a:lnSpc>
                <a:spcPct val="20000"/>
              </a:lnSpc>
              <a:spcBef>
                <a:spcPts val="1000"/>
              </a:spcBef>
              <a:spcAft>
                <a:spcPts val="0"/>
              </a:spcAft>
            </a:pPr>
            <a:endParaRPr lang="lv-LV" sz="2400" b="0" noProof="0" dirty="0">
              <a:ln>
                <a:noFill/>
              </a:ln>
              <a:solidFill>
                <a:schemeClr val="tx1">
                  <a:lumMod val="65000"/>
                  <a:lumOff val="35000"/>
                </a:schemeClr>
              </a:solidFill>
              <a:effectLst/>
              <a:uLnTx/>
              <a:uFillTx/>
              <a:latin typeface="+mj-lt"/>
              <a:cs typeface="+mj-lt"/>
              <a:sym typeface="+mn-ea"/>
            </a:endParaRPr>
          </a:p>
          <a:p>
            <a:pPr>
              <a:lnSpc>
                <a:spcPct val="20000"/>
              </a:lnSpc>
              <a:spcBef>
                <a:spcPts val="1000"/>
              </a:spcBef>
              <a:spcAft>
                <a:spcPts val="0"/>
              </a:spcAft>
            </a:pPr>
            <a:r>
              <a:rPr lang="lv-LV" sz="2400" b="0" noProof="0" dirty="0">
                <a:ln>
                  <a:noFill/>
                </a:ln>
                <a:solidFill>
                  <a:schemeClr val="tx1">
                    <a:lumMod val="65000"/>
                    <a:lumOff val="35000"/>
                  </a:schemeClr>
                </a:solidFill>
                <a:effectLst/>
                <a:uLnTx/>
                <a:uFillTx/>
                <a:latin typeface="+mj-lt"/>
                <a:cs typeface="+mj-lt"/>
                <a:sym typeface="+mn-ea"/>
              </a:rPr>
              <a:t>(t.s. grūtības izveidot TA)?</a:t>
            </a:r>
            <a:endParaRPr lang="en-US" sz="2400">
              <a:latin typeface="+mj-lt"/>
              <a:cs typeface="+mj-lt"/>
            </a:endParaRPr>
          </a:p>
        </p:txBody>
      </p:sp>
      <p:pic>
        <p:nvPicPr>
          <p:cNvPr id="5" name="Content Placeholder 4" descr="25"/>
          <p:cNvPicPr>
            <a:picLocks noGrp="1" noChangeAspect="1"/>
          </p:cNvPicPr>
          <p:nvPr>
            <p:ph sz="half" idx="2"/>
          </p:nvPr>
        </p:nvPicPr>
        <p:blipFill>
          <a:blip r:embed="rId2"/>
          <a:stretch>
            <a:fillRect/>
          </a:stretch>
        </p:blipFill>
        <p:spPr>
          <a:xfrm>
            <a:off x="5922010" y="1764030"/>
            <a:ext cx="5057775" cy="4422775"/>
          </a:xfrm>
          <a:prstGeom prst="rect">
            <a:avLst/>
          </a:prstGeom>
        </p:spPr>
      </p:pic>
      <p:pic>
        <p:nvPicPr>
          <p:cNvPr id="8" name="Picture 7" descr="25_1"/>
          <p:cNvPicPr>
            <a:picLocks noChangeAspect="1"/>
          </p:cNvPicPr>
          <p:nvPr/>
        </p:nvPicPr>
        <p:blipFill>
          <a:blip r:embed="rId3"/>
          <a:stretch>
            <a:fillRect/>
          </a:stretch>
        </p:blipFill>
        <p:spPr>
          <a:xfrm>
            <a:off x="4437380" y="3691890"/>
            <a:ext cx="1371600" cy="16694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solidFill>
                  <a:schemeClr val="accent1">
                    <a:lumMod val="50000"/>
                  </a:schemeClr>
                </a:solidFill>
                <a:latin typeface="+mj-lt"/>
                <a:cs typeface="+mj-lt"/>
                <a:sym typeface="+mn-ea"/>
              </a:rPr>
              <a:t>Pētījums 2022. gada aprīlī. (Rubene un Gulbe 2022). Psiholoģiskās palīdzības sniedzēju uztvertās izmaiņas, īstenojot attālināto psiholoģisko palīdzību </a:t>
            </a:r>
            <a:br>
              <a:rPr lang="en-US">
                <a:latin typeface="+mj-lt"/>
                <a:cs typeface="+mj-lt"/>
              </a:rPr>
            </a:br>
            <a:endParaRPr lang="en-US"/>
          </a:p>
        </p:txBody>
      </p:sp>
      <p:sp>
        <p:nvSpPr>
          <p:cNvPr id="3" name="Content Placeholder 2"/>
          <p:cNvSpPr>
            <a:spLocks noGrp="1"/>
          </p:cNvSpPr>
          <p:nvPr>
            <p:ph sz="half" idx="1"/>
          </p:nvPr>
        </p:nvSpPr>
        <p:spPr/>
        <p:txBody>
          <a:bodyPr/>
          <a:lstStyle/>
          <a:p>
            <a:r>
              <a:rPr lang="en-US" sz="2400" b="0">
                <a:latin typeface="+mj-lt"/>
                <a:cs typeface="+mj-lt"/>
                <a:sym typeface="+mn-ea"/>
              </a:rPr>
              <a:t>Vai īstenojot attālināto psiholoģisko palīdzību izjutāt, ka Jums pietrūkst informācijas, kuru sniedz klienta ķermeņa valoda?</a:t>
            </a:r>
            <a:endParaRPr lang="en-US" sz="2400"/>
          </a:p>
        </p:txBody>
      </p:sp>
      <p:pic>
        <p:nvPicPr>
          <p:cNvPr id="5" name="Picture 2" descr="Forms response chart. Question title: 19. Vai Jums ir bijusi izjūta, ka nevarat pietiekami profesionāli īstenot psiholoģisko palīdzību attālināti (t.s. grūtības izveidot terapeitiskās attiecības un saikni)?. Number of responses: 25 responses."/>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val="0"/>
              </a:ext>
            </a:extLst>
          </a:blip>
          <a:srcRect l="20134" t="31175" r="50013" b="7234"/>
          <a:stretch>
            <a:fillRect/>
          </a:stretch>
        </p:blipFill>
        <p:spPr bwMode="auto">
          <a:xfrm>
            <a:off x="6337300" y="1796415"/>
            <a:ext cx="4798695" cy="422846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orms response chart. Question title: 19. Vai Jums ir bijusi izjūta, ka nevarat pietiekami profesionāli īstenot psiholoģisko palīdzību attālināti (t.s. grūtības izveidot terapeitiskās attiecības un saikni)?. Number of responses: 25 response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1280" t="31175" r="28015" b="44074"/>
          <a:stretch>
            <a:fillRect/>
          </a:stretch>
        </p:blipFill>
        <p:spPr bwMode="auto">
          <a:xfrm>
            <a:off x="4572635" y="4384040"/>
            <a:ext cx="1271270" cy="13296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955" y="690880"/>
            <a:ext cx="10515600" cy="516890"/>
          </a:xfrm>
        </p:spPr>
        <p:txBody>
          <a:bodyPr/>
          <a:lstStyle/>
          <a:p>
            <a:r>
              <a:rPr lang="lv-LV" altLang="en-US"/>
              <a:t>Pētījuma mērķi, uzdevumi un jautājumi</a:t>
            </a:r>
          </a:p>
        </p:txBody>
      </p:sp>
      <p:sp>
        <p:nvSpPr>
          <p:cNvPr id="4" name="Content Placeholder 3"/>
          <p:cNvSpPr>
            <a:spLocks noGrp="1"/>
          </p:cNvSpPr>
          <p:nvPr>
            <p:ph sz="half" idx="2"/>
          </p:nvPr>
        </p:nvSpPr>
        <p:spPr>
          <a:xfrm>
            <a:off x="727710" y="1207770"/>
            <a:ext cx="10408285" cy="746125"/>
          </a:xfrm>
        </p:spPr>
        <p:txBody>
          <a:bodyPr>
            <a:normAutofit/>
          </a:bodyPr>
          <a:lstStyle/>
          <a:p>
            <a:r>
              <a:rPr lang="lv-LV" sz="2400" dirty="0">
                <a:solidFill>
                  <a:schemeClr val="tx1"/>
                </a:solidFill>
                <a:latin typeface="+mj-lt"/>
                <a:cs typeface="+mj-lt"/>
                <a:sym typeface="+mn-ea"/>
              </a:rPr>
              <a:t>Pētījuma mērķis: </a:t>
            </a:r>
            <a:r>
              <a:rPr lang="lv-LV" sz="2400" b="0" dirty="0">
                <a:solidFill>
                  <a:schemeClr val="tx1"/>
                </a:solidFill>
                <a:latin typeface="+mj-lt"/>
                <a:cs typeface="+mj-lt"/>
                <a:sym typeface="+mn-ea"/>
              </a:rPr>
              <a:t>Noskaidrot klīnisko un veselības psihologu pieredzi, sniedzot klientiem attālināto psiholoģisko palīdzību</a:t>
            </a:r>
            <a:endParaRPr lang="en-US" b="0">
              <a:latin typeface="+mj-lt"/>
              <a:cs typeface="+mj-lt"/>
            </a:endParaRPr>
          </a:p>
          <a:p>
            <a:endParaRPr lang="en-US"/>
          </a:p>
        </p:txBody>
      </p:sp>
      <p:graphicFrame>
        <p:nvGraphicFramePr>
          <p:cNvPr id="6" name="Content Placeholder 5"/>
          <p:cNvGraphicFramePr>
            <a:graphicFrameLocks noGrp="1"/>
          </p:cNvGraphicFramePr>
          <p:nvPr>
            <p:ph sz="half" idx="1"/>
          </p:nvPr>
        </p:nvGraphicFramePr>
        <p:xfrm>
          <a:off x="641985" y="2460625"/>
          <a:ext cx="10908030" cy="3926205"/>
        </p:xfrm>
        <a:graphic>
          <a:graphicData uri="http://schemas.openxmlformats.org/drawingml/2006/table">
            <a:tbl>
              <a:tblPr firstRow="1" bandRow="1">
                <a:tableStyleId>{5C22544A-7EE6-4342-B048-85BDC9FD1C3A}</a:tableStyleId>
              </a:tblPr>
              <a:tblGrid>
                <a:gridCol w="5454015">
                  <a:extLst>
                    <a:ext uri="{9D8B030D-6E8A-4147-A177-3AD203B41FA5}">
                      <a16:colId xmlns:a16="http://schemas.microsoft.com/office/drawing/2014/main" val="20000"/>
                    </a:ext>
                  </a:extLst>
                </a:gridCol>
                <a:gridCol w="5454015">
                  <a:extLst>
                    <a:ext uri="{9D8B030D-6E8A-4147-A177-3AD203B41FA5}">
                      <a16:colId xmlns:a16="http://schemas.microsoft.com/office/drawing/2014/main" val="20001"/>
                    </a:ext>
                  </a:extLst>
                </a:gridCol>
              </a:tblGrid>
              <a:tr h="396240">
                <a:tc>
                  <a:txBody>
                    <a:bodyPr/>
                    <a:lstStyle/>
                    <a:p>
                      <a:pPr>
                        <a:buNone/>
                      </a:pPr>
                      <a:r>
                        <a:rPr lang="lv-LV" altLang="en-US" sz="2000">
                          <a:solidFill>
                            <a:schemeClr val="tx1"/>
                          </a:solidFill>
                          <a:latin typeface="+mj-lt"/>
                          <a:cs typeface="+mj-lt"/>
                          <a:sym typeface="+mn-ea"/>
                        </a:rPr>
                        <a:t>Pētījuma uzdevumi</a:t>
                      </a:r>
                    </a:p>
                  </a:txBody>
                  <a:tcPr>
                    <a:solidFill>
                      <a:schemeClr val="accent3">
                        <a:lumMod val="20000"/>
                        <a:lumOff val="80000"/>
                      </a:schemeClr>
                    </a:solidFill>
                  </a:tcPr>
                </a:tc>
                <a:tc>
                  <a:txBody>
                    <a:bodyPr/>
                    <a:lstStyle/>
                    <a:p>
                      <a:pPr>
                        <a:buNone/>
                      </a:pPr>
                      <a:r>
                        <a:rPr lang="lv-LV" altLang="en-US" sz="2000">
                          <a:solidFill>
                            <a:schemeClr val="tx1"/>
                          </a:solidFill>
                          <a:latin typeface="+mj-lt"/>
                          <a:cs typeface="+mj-lt"/>
                          <a:sym typeface="+mn-ea"/>
                        </a:rPr>
                        <a:t>Pētījuma jautājumi</a:t>
                      </a:r>
                    </a:p>
                  </a:txBody>
                  <a:tcPr>
                    <a:solidFill>
                      <a:schemeClr val="accent3">
                        <a:lumMod val="20000"/>
                        <a:lumOff val="80000"/>
                      </a:schemeClr>
                    </a:solidFill>
                  </a:tcPr>
                </a:tc>
                <a:extLst>
                  <a:ext uri="{0D108BD9-81ED-4DB2-BD59-A6C34878D82A}">
                    <a16:rowId xmlns:a16="http://schemas.microsoft.com/office/drawing/2014/main" val="10000"/>
                  </a:ext>
                </a:extLst>
              </a:tr>
              <a:tr h="1262380">
                <a:tc>
                  <a:txBody>
                    <a:bodyPr/>
                    <a:lstStyle/>
                    <a:p>
                      <a:pPr>
                        <a:buNone/>
                      </a:pPr>
                      <a:r>
                        <a:rPr lang="lv-LV" sz="2000" dirty="0">
                          <a:solidFill>
                            <a:schemeClr val="tx1"/>
                          </a:solidFill>
                          <a:latin typeface="+mj-lt"/>
                          <a:cs typeface="+mj-lt"/>
                          <a:sym typeface="+mn-ea"/>
                        </a:rPr>
                        <a:t>1. Noskaidrot, kāda ir klīnisko un veselības psihologu pieredze, sniedzot psiholoģisko palīdzību klientiem attālināti.</a:t>
                      </a:r>
                    </a:p>
                  </a:txBody>
                  <a:tcPr>
                    <a:solidFill>
                      <a:schemeClr val="accent3">
                        <a:lumMod val="20000"/>
                        <a:lumOff val="80000"/>
                      </a:schemeClr>
                    </a:solidFill>
                  </a:tcPr>
                </a:tc>
                <a:tc>
                  <a:txBody>
                    <a:bodyPr/>
                    <a:lstStyle/>
                    <a:p>
                      <a:pPr>
                        <a:buNone/>
                      </a:pPr>
                      <a:r>
                        <a:rPr lang="lv-LV" sz="2000" dirty="0">
                          <a:solidFill>
                            <a:schemeClr val="tx1"/>
                          </a:solidFill>
                          <a:latin typeface="+mj-lt"/>
                          <a:cs typeface="+mj-lt"/>
                          <a:sym typeface="+mn-ea"/>
                        </a:rPr>
                        <a:t>1. Kāda ir klīnisko un veselības psihologu pieredze, sniedzot psiholoģisko palīdzību klientiem attālināti?</a:t>
                      </a:r>
                    </a:p>
                  </a:txBody>
                  <a:tcPr>
                    <a:solidFill>
                      <a:schemeClr val="accent3">
                        <a:lumMod val="20000"/>
                        <a:lumOff val="80000"/>
                      </a:schemeClr>
                    </a:solidFill>
                  </a:tcPr>
                </a:tc>
                <a:extLst>
                  <a:ext uri="{0D108BD9-81ED-4DB2-BD59-A6C34878D82A}">
                    <a16:rowId xmlns:a16="http://schemas.microsoft.com/office/drawing/2014/main" val="10001"/>
                  </a:ext>
                </a:extLst>
              </a:tr>
              <a:tr h="1261745">
                <a:tc>
                  <a:txBody>
                    <a:bodyPr/>
                    <a:lstStyle/>
                    <a:p>
                      <a:pPr>
                        <a:buNone/>
                      </a:pPr>
                      <a:r>
                        <a:rPr lang="lv-LV" sz="2000" dirty="0">
                          <a:solidFill>
                            <a:schemeClr val="tx1"/>
                          </a:solidFill>
                          <a:latin typeface="+mj-lt"/>
                          <a:cs typeface="+mj-lt"/>
                          <a:sym typeface="+mn-ea"/>
                        </a:rPr>
                        <a:t>2. Noskaidrot psihologu uztvertās izmaiņas psihologa un klienta attiecībās, sniedzot psiholoģisko palīdzību klientiem attālināti.</a:t>
                      </a:r>
                    </a:p>
                  </a:txBody>
                  <a:tcPr>
                    <a:solidFill>
                      <a:schemeClr val="accent3">
                        <a:lumMod val="20000"/>
                        <a:lumOff val="80000"/>
                      </a:schemeClr>
                    </a:solidFill>
                  </a:tcPr>
                </a:tc>
                <a:tc>
                  <a:txBody>
                    <a:bodyPr/>
                    <a:lstStyle/>
                    <a:p>
                      <a:pPr>
                        <a:buNone/>
                      </a:pPr>
                      <a:r>
                        <a:rPr lang="lv-LV" sz="2000" dirty="0">
                          <a:solidFill>
                            <a:schemeClr val="tx1"/>
                          </a:solidFill>
                          <a:latin typeface="+mj-lt"/>
                          <a:cs typeface="+mj-lt"/>
                          <a:sym typeface="+mn-ea"/>
                        </a:rPr>
                        <a:t>2. Kādas ir psihologu uztvertās izmaiņas psihologu un klientu attiecībās, sniedzot psiholoģisko palīdzību klientiem attālināti?</a:t>
                      </a:r>
                    </a:p>
                  </a:txBody>
                  <a:tcPr>
                    <a:solidFill>
                      <a:schemeClr val="accent3">
                        <a:lumMod val="20000"/>
                        <a:lumOff val="80000"/>
                      </a:schemeClr>
                    </a:solidFill>
                  </a:tcPr>
                </a:tc>
                <a:extLst>
                  <a:ext uri="{0D108BD9-81ED-4DB2-BD59-A6C34878D82A}">
                    <a16:rowId xmlns:a16="http://schemas.microsoft.com/office/drawing/2014/main" val="10002"/>
                  </a:ext>
                </a:extLst>
              </a:tr>
              <a:tr h="1005840">
                <a:tc>
                  <a:txBody>
                    <a:bodyPr/>
                    <a:lstStyle/>
                    <a:p>
                      <a:pPr marL="0" lvl="0" indent="0">
                        <a:buFont typeface="+mj-lt"/>
                        <a:buNone/>
                      </a:pPr>
                      <a:r>
                        <a:rPr lang="lv-LV" sz="2000" dirty="0">
                          <a:solidFill>
                            <a:schemeClr val="tx1"/>
                          </a:solidFill>
                          <a:latin typeface="+mj-lt"/>
                          <a:cs typeface="+mj-lt"/>
                          <a:sym typeface="+mn-ea"/>
                        </a:rPr>
                        <a:t>3. Noskaidrot ar kādiem izaicinājumiem saskarās klīniskie un veselības psihologi, sniedzot psiholoģisko palīdzību klientiem attālināti.</a:t>
                      </a:r>
                    </a:p>
                  </a:txBody>
                  <a:tcPr>
                    <a:solidFill>
                      <a:schemeClr val="accent3">
                        <a:lumMod val="20000"/>
                        <a:lumOff val="80000"/>
                      </a:schemeClr>
                    </a:solidFill>
                  </a:tcPr>
                </a:tc>
                <a:tc>
                  <a:txBody>
                    <a:bodyPr/>
                    <a:lstStyle/>
                    <a:p>
                      <a:pPr>
                        <a:buNone/>
                      </a:pPr>
                      <a:r>
                        <a:rPr lang="lv-LV" sz="2000" dirty="0">
                          <a:solidFill>
                            <a:schemeClr val="tx1"/>
                          </a:solidFill>
                          <a:latin typeface="+mj-lt"/>
                          <a:cs typeface="+mj-lt"/>
                          <a:sym typeface="+mn-ea"/>
                        </a:rPr>
                        <a:t>3. Ar kādiem izaicinājumiem saskarās klīniskie un veselības psihologi, sniedzot psiholoģisko palīdzību klientiem attālināti?</a:t>
                      </a:r>
                    </a:p>
                  </a:txBody>
                  <a:tcP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IEVADS">
  <a:themeElements>
    <a:clrScheme name="Custom 1">
      <a:dk1>
        <a:sysClr val="windowText" lastClr="000000"/>
      </a:dk1>
      <a:lt1>
        <a:sysClr val="window" lastClr="FFFFFF"/>
      </a:lt1>
      <a:dk2>
        <a:srgbClr val="C00000"/>
      </a:dk2>
      <a:lt2>
        <a:srgbClr val="F2F2F2"/>
      </a:lt2>
      <a:accent1>
        <a:srgbClr val="C00000"/>
      </a:accent1>
      <a:accent2>
        <a:srgbClr val="F58220"/>
      </a:accent2>
      <a:accent3>
        <a:srgbClr val="7F7F7F"/>
      </a:accent3>
      <a:accent4>
        <a:srgbClr val="A5A5A5"/>
      </a:accent4>
      <a:accent5>
        <a:srgbClr val="BFBFBF"/>
      </a:accent5>
      <a:accent6>
        <a:srgbClr val="D8D8D8"/>
      </a:accent6>
      <a:hlink>
        <a:srgbClr val="000000"/>
      </a:hlink>
      <a:folHlink>
        <a:srgbClr val="7F7F7F"/>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TU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NOBEIGUM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CA2FFECB18E6448B789CD9930E2AFC" ma:contentTypeVersion="15" ma:contentTypeDescription="Create a new document." ma:contentTypeScope="" ma:versionID="f3d7c3fde4c8d846ac44d9b55737b0e3">
  <xsd:schema xmlns:xsd="http://www.w3.org/2001/XMLSchema" xmlns:xs="http://www.w3.org/2001/XMLSchema" xmlns:p="http://schemas.microsoft.com/office/2006/metadata/properties" xmlns:ns2="e3cbc38f-3bd0-4c8a-9fca-8dc1c7c662d7" xmlns:ns3="c6ee3ec1-71e2-4c81-aee9-9f72e5770204" targetNamespace="http://schemas.microsoft.com/office/2006/metadata/properties" ma:root="true" ma:fieldsID="ccde3455559f42445904269c1adcc1c6" ns2:_="" ns3:_="">
    <xsd:import namespace="e3cbc38f-3bd0-4c8a-9fca-8dc1c7c662d7"/>
    <xsd:import namespace="c6ee3ec1-71e2-4c81-aee9-9f72e57702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bc38f-3bd0-4c8a-9fca-8dc1c7c66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e33c868-91b6-4098-a4a1-cbe5720a532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ee3ec1-71e2-4c81-aee9-9f72e57702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bfa3bbd3-0c70-482d-bbd6-fd5bb34fb9e6}" ma:internalName="TaxCatchAll" ma:showField="CatchAllData" ma:web="c6ee3ec1-71e2-4c81-aee9-9f72e5770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6ee3ec1-71e2-4c81-aee9-9f72e5770204" xsi:nil="true"/>
    <lcf76f155ced4ddcb4097134ff3c332f xmlns="e3cbc38f-3bd0-4c8a-9fca-8dc1c7c662d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98A6B98-DEEA-43AF-9833-3F07DEC34E7A}">
  <ds:schemaRefs>
    <ds:schemaRef ds:uri="http://schemas.microsoft.com/sharepoint/v3/contenttype/forms"/>
  </ds:schemaRefs>
</ds:datastoreItem>
</file>

<file path=customXml/itemProps2.xml><?xml version="1.0" encoding="utf-8"?>
<ds:datastoreItem xmlns:ds="http://schemas.openxmlformats.org/officeDocument/2006/customXml" ds:itemID="{711220F3-01FC-4048-8D38-E87CA867FCED}"/>
</file>

<file path=customXml/itemProps3.xml><?xml version="1.0" encoding="utf-8"?>
<ds:datastoreItem xmlns:ds="http://schemas.openxmlformats.org/officeDocument/2006/customXml" ds:itemID="{DD9FAE84-9552-4008-8F5D-88835B88B914}">
  <ds:schemaRefs>
    <ds:schemaRef ds:uri="http://schemas.microsoft.com/office/2006/metadata/properties"/>
    <ds:schemaRef ds:uri="http://schemas.microsoft.com/office/infopath/2007/PartnerControls"/>
    <ds:schemaRef ds:uri="c6ee3ec1-71e2-4c81-aee9-9f72e5770204"/>
    <ds:schemaRef ds:uri="e3cbc38f-3bd0-4c8a-9fca-8dc1c7c662d7"/>
  </ds:schemaRefs>
</ds:datastoreItem>
</file>

<file path=docProps/app.xml><?xml version="1.0" encoding="utf-8"?>
<Properties xmlns="http://schemas.openxmlformats.org/officeDocument/2006/extended-properties" xmlns:vt="http://schemas.openxmlformats.org/officeDocument/2006/docPropsVTypes">
  <TotalTime>0</TotalTime>
  <Words>15375</Words>
  <Application>Microsoft Office PowerPoint</Application>
  <PresentationFormat>Widescreen</PresentationFormat>
  <Paragraphs>412</Paragraphs>
  <Slides>28</Slides>
  <Notes>2</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IEVADS</vt:lpstr>
      <vt:lpstr>SATURS</vt:lpstr>
      <vt:lpstr>NOBEIGUMS</vt:lpstr>
      <vt:lpstr>  Klīnisko un veselības psihologu pieredze psiholoģiskās palīdzības sniegšanā attālināti </vt:lpstr>
      <vt:lpstr>Aktualitāte </vt:lpstr>
      <vt:lpstr>Problēma</vt:lpstr>
      <vt:lpstr>PowerPoint Presentation</vt:lpstr>
      <vt:lpstr>Psiholoģiskā palīdzība un konsultēšana </vt:lpstr>
      <vt:lpstr>Psiholoģiskā palīdzība un konsultēšana </vt:lpstr>
      <vt:lpstr>Pētījums 2022. gada aprīlī. (Rubene un Gulbe 2022). Psiholoģiskās palīdzības sniedzēju uztvertās izmaiņas, īstenojot attālināto psiholoģisko palīdzību </vt:lpstr>
      <vt:lpstr>Pētījums 2022. gada aprīlī. (Rubene un Gulbe 2022). Psiholoģiskās palīdzības sniedzēju uztvertās izmaiņas, īstenojot attālināto psiholoģisko palīdzību  </vt:lpstr>
      <vt:lpstr>Pētījuma mērķi, uzdevumi un jautājumi</vt:lpstr>
      <vt:lpstr>Pētījuma metode </vt:lpstr>
      <vt:lpstr>Pētījuma dalībnieki</vt:lpstr>
      <vt:lpstr> Dalībnieku sociāldemogrāfiskais raksturojums </vt:lpstr>
      <vt:lpstr>PowerPoint Presentation</vt:lpstr>
      <vt:lpstr>Datu ieguves procedūra</vt:lpstr>
      <vt:lpstr>Intervijas virzīšanai tika izmantoti trīs jautājumi</vt:lpstr>
      <vt:lpstr>Fenomenoloģiskā datu analīze</vt:lpstr>
      <vt:lpstr>Transkripta analīzes fragments 1. un 2. solis (D2) </vt:lpstr>
      <vt:lpstr>Jēgas vienības   </vt:lpstr>
      <vt:lpstr>PowerPoint Presentation</vt:lpstr>
      <vt:lpstr>PowerPoint Presentation</vt:lpstr>
      <vt:lpstr>PowerPoint Presentation</vt:lpstr>
      <vt:lpstr>PowerPoint Presentation</vt:lpstr>
      <vt:lpstr>Secinājumi</vt:lpstr>
      <vt:lpstr>Secinājumi</vt:lpstr>
      <vt:lpstr>Secinājumi</vt:lpstr>
      <vt:lpstr>Ieteikumi</vt:lpstr>
      <vt:lpstr>Avoti</vt:lpstr>
      <vt:lpstr>   Paldies par uzmanību!</vt:lpstr>
    </vt:vector>
  </TitlesOfParts>
  <Company>RSU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Modris Brasliņš</dc:creator>
  <cp:lastModifiedBy>Inguna</cp:lastModifiedBy>
  <cp:revision>67</cp:revision>
  <dcterms:created xsi:type="dcterms:W3CDTF">2019-07-25T11:10:00Z</dcterms:created>
  <dcterms:modified xsi:type="dcterms:W3CDTF">2023-05-08T09:27:18Z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1033-11.2.0.8641</vt:lpwstr>
  </property>
  <property fmtid="{D5CDD505-2E9C-101B-9397-08002B2CF9AE}" pid="3" name="ContentTypeId">
    <vt:lpwstr>0x0101001BCA2FFECB18E6448B789CD9930E2AFC</vt:lpwstr>
  </property>
  <property fmtid="{D5CDD505-2E9C-101B-9397-08002B2CF9AE}" pid="4" name="MediaServiceImageTags">
    <vt:lpwstr/>
  </property>
</Properties>
</file>