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74" r:id="rId3"/>
  </p:sldMasterIdLst>
  <p:notesMasterIdLst>
    <p:notesMasterId r:id="rId15"/>
  </p:notesMasterIdLst>
  <p:sldIdLst>
    <p:sldId id="264" r:id="rId4"/>
    <p:sldId id="275" r:id="rId5"/>
    <p:sldId id="276" r:id="rId6"/>
    <p:sldId id="272" r:id="rId7"/>
    <p:sldId id="260" r:id="rId8"/>
    <p:sldId id="268" r:id="rId9"/>
    <p:sldId id="265" r:id="rId10"/>
    <p:sldId id="273" r:id="rId11"/>
    <p:sldId id="271" r:id="rId12"/>
    <p:sldId id="274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95B"/>
    <a:srgbClr val="595959"/>
    <a:srgbClr val="F58220"/>
    <a:srgbClr val="7F7F7F"/>
    <a:srgbClr val="8E00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5CC3C-52BB-45EF-8F74-492308043E52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F4BFB-70D0-4760-BCD2-425BCED7F78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42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546 </a:t>
            </a:r>
            <a:r>
              <a:rPr lang="lv-LV" dirty="0" err="1"/>
              <a:t>native</a:t>
            </a:r>
            <a:r>
              <a:rPr lang="lv-LV" dirty="0"/>
              <a:t> </a:t>
            </a:r>
            <a:r>
              <a:rPr lang="lv-LV" dirty="0" err="1"/>
              <a:t>Latvian</a:t>
            </a:r>
            <a:r>
              <a:rPr lang="lv-LV" dirty="0"/>
              <a:t> </a:t>
            </a:r>
            <a:r>
              <a:rPr lang="lv-LV" dirty="0" err="1"/>
              <a:t>speakers</a:t>
            </a:r>
            <a:r>
              <a:rPr lang="lv-LV" dirty="0"/>
              <a:t> </a:t>
            </a:r>
            <a:r>
              <a:rPr lang="lv-LV" dirty="0" err="1"/>
              <a:t>with</a:t>
            </a:r>
            <a:r>
              <a:rPr lang="lv-LV" dirty="0"/>
              <a:t> no </a:t>
            </a:r>
            <a:r>
              <a:rPr lang="lv-LV" dirty="0" err="1"/>
              <a:t>reported</a:t>
            </a:r>
            <a:r>
              <a:rPr lang="lv-LV" dirty="0"/>
              <a:t> </a:t>
            </a:r>
            <a:r>
              <a:rPr lang="lv-LV" dirty="0" err="1"/>
              <a:t>diagnosis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neurodegenerative</a:t>
            </a:r>
            <a:r>
              <a:rPr lang="lv-LV" dirty="0"/>
              <a:t> </a:t>
            </a:r>
            <a:r>
              <a:rPr lang="lv-LV" dirty="0" err="1"/>
              <a:t>disease</a:t>
            </a:r>
            <a:r>
              <a:rPr lang="lv-LV" dirty="0"/>
              <a:t>, </a:t>
            </a:r>
            <a:r>
              <a:rPr lang="lv-LV" dirty="0" err="1"/>
              <a:t>stroke</a:t>
            </a:r>
            <a:r>
              <a:rPr lang="lv-LV" dirty="0"/>
              <a:t> </a:t>
            </a:r>
            <a:r>
              <a:rPr lang="lv-LV" dirty="0" err="1"/>
              <a:t>or</a:t>
            </a:r>
            <a:r>
              <a:rPr lang="lv-LV" dirty="0"/>
              <a:t> </a:t>
            </a:r>
            <a:r>
              <a:rPr lang="lv-LV" dirty="0" err="1"/>
              <a:t>ongoing</a:t>
            </a:r>
            <a:r>
              <a:rPr lang="lv-LV" dirty="0"/>
              <a:t> </a:t>
            </a:r>
            <a:r>
              <a:rPr lang="lv-LV" dirty="0" err="1"/>
              <a:t>oncological</a:t>
            </a:r>
            <a:r>
              <a:rPr lang="lv-LV" dirty="0"/>
              <a:t> </a:t>
            </a:r>
            <a:r>
              <a:rPr lang="lv-LV" dirty="0" err="1"/>
              <a:t>disease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included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data</a:t>
            </a:r>
            <a:r>
              <a:rPr lang="lv-LV" dirty="0"/>
              <a:t> </a:t>
            </a:r>
            <a:r>
              <a:rPr lang="lv-LV" dirty="0" err="1"/>
              <a:t>analysis</a:t>
            </a:r>
            <a:r>
              <a:rPr lang="lv-LV" dirty="0"/>
              <a:t>. </a:t>
            </a:r>
            <a:r>
              <a:rPr lang="lv-LV" dirty="0" err="1"/>
              <a:t>All</a:t>
            </a:r>
            <a:r>
              <a:rPr lang="lv-LV" dirty="0"/>
              <a:t> </a:t>
            </a:r>
            <a:r>
              <a:rPr lang="lv-LV" dirty="0" err="1"/>
              <a:t>data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obtained</a:t>
            </a:r>
            <a:r>
              <a:rPr lang="lv-LV" dirty="0"/>
              <a:t> </a:t>
            </a:r>
            <a:r>
              <a:rPr lang="lv-LV" dirty="0" err="1"/>
              <a:t>between</a:t>
            </a:r>
            <a:r>
              <a:rPr lang="lv-LV" dirty="0"/>
              <a:t> </a:t>
            </a:r>
            <a:r>
              <a:rPr lang="lv-LV" dirty="0" err="1"/>
              <a:t>November</a:t>
            </a:r>
            <a:r>
              <a:rPr lang="lv-LV" dirty="0"/>
              <a:t> 2019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March</a:t>
            </a:r>
            <a:r>
              <a:rPr lang="lv-LV" dirty="0"/>
              <a:t> 2020 </a:t>
            </a:r>
            <a:r>
              <a:rPr lang="lv-LV" dirty="0" err="1"/>
              <a:t>by</a:t>
            </a:r>
            <a:r>
              <a:rPr lang="lv-LV" dirty="0"/>
              <a:t> </a:t>
            </a:r>
            <a:r>
              <a:rPr lang="lv-LV" dirty="0" err="1"/>
              <a:t>trained</a:t>
            </a:r>
            <a:r>
              <a:rPr lang="lv-LV" dirty="0"/>
              <a:t> specialists </a:t>
            </a:r>
            <a:r>
              <a:rPr lang="lv-LV" dirty="0" err="1"/>
              <a:t>from</a:t>
            </a:r>
            <a:r>
              <a:rPr lang="lv-LV" dirty="0"/>
              <a:t> a </a:t>
            </a:r>
            <a:r>
              <a:rPr lang="lv-LV" dirty="0" err="1"/>
              <a:t>research</a:t>
            </a:r>
            <a:r>
              <a:rPr lang="lv-LV" dirty="0"/>
              <a:t> </a:t>
            </a:r>
            <a:r>
              <a:rPr lang="lv-LV" dirty="0" err="1"/>
              <a:t>agency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Computer </a:t>
            </a:r>
            <a:r>
              <a:rPr lang="lv-LV" dirty="0" err="1"/>
              <a:t>Assisted</a:t>
            </a:r>
            <a:r>
              <a:rPr lang="lv-LV" dirty="0"/>
              <a:t> </a:t>
            </a:r>
            <a:r>
              <a:rPr lang="lv-LV" dirty="0" err="1"/>
              <a:t>Personal</a:t>
            </a:r>
            <a:r>
              <a:rPr lang="lv-LV" dirty="0"/>
              <a:t> </a:t>
            </a:r>
            <a:r>
              <a:rPr lang="lv-LV" dirty="0" err="1"/>
              <a:t>Interview</a:t>
            </a:r>
            <a:r>
              <a:rPr lang="lv-LV" dirty="0"/>
              <a:t> </a:t>
            </a:r>
            <a:r>
              <a:rPr lang="lv-LV" dirty="0" err="1"/>
              <a:t>method</a:t>
            </a:r>
            <a:r>
              <a:rPr lang="lv-LV" dirty="0"/>
              <a:t> </a:t>
            </a:r>
            <a:r>
              <a:rPr lang="lv-LV" dirty="0" err="1"/>
              <a:t>was</a:t>
            </a:r>
            <a:r>
              <a:rPr lang="lv-LV" dirty="0"/>
              <a:t> </a:t>
            </a:r>
            <a:r>
              <a:rPr lang="lv-LV" dirty="0" err="1"/>
              <a:t>used</a:t>
            </a:r>
            <a:r>
              <a:rPr lang="lv-LV" dirty="0"/>
              <a:t> </a:t>
            </a:r>
            <a:r>
              <a:rPr lang="lv-LV" dirty="0" err="1"/>
              <a:t>with</a:t>
            </a:r>
            <a:r>
              <a:rPr lang="lv-LV" dirty="0"/>
              <a:t> </a:t>
            </a:r>
            <a:r>
              <a:rPr lang="lv-LV" dirty="0" err="1"/>
              <a:t>each</a:t>
            </a:r>
            <a:r>
              <a:rPr lang="lv-LV" dirty="0"/>
              <a:t> </a:t>
            </a:r>
            <a:r>
              <a:rPr lang="lv-LV" dirty="0" err="1"/>
              <a:t>participant</a:t>
            </a:r>
            <a:r>
              <a:rPr lang="lv-LV" dirty="0"/>
              <a:t> </a:t>
            </a:r>
            <a:r>
              <a:rPr lang="lv-LV" dirty="0" err="1"/>
              <a:t>frontally</a:t>
            </a:r>
            <a:r>
              <a:rPr lang="lv-LV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C9E6B-E5D2-48F7-9F3C-03EBC44EFA88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4014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err="1"/>
              <a:t>Measures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cognitive</a:t>
            </a:r>
            <a:r>
              <a:rPr lang="lv-LV" dirty="0"/>
              <a:t> </a:t>
            </a:r>
            <a:r>
              <a:rPr lang="lv-LV" dirty="0" err="1"/>
              <a:t>reserve</a:t>
            </a:r>
            <a:r>
              <a:rPr lang="lv-LV" dirty="0"/>
              <a:t> </a:t>
            </a:r>
            <a:r>
              <a:rPr lang="lv-LV" dirty="0" err="1"/>
              <a:t>proxies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two</a:t>
            </a:r>
            <a:r>
              <a:rPr lang="lv-LV" dirty="0"/>
              <a:t> </a:t>
            </a:r>
            <a:r>
              <a:rPr lang="lv-LV" dirty="0" err="1"/>
              <a:t>measured</a:t>
            </a:r>
            <a:r>
              <a:rPr lang="lv-LV" dirty="0"/>
              <a:t> </a:t>
            </a:r>
            <a:r>
              <a:rPr lang="lv-LV" dirty="0" err="1"/>
              <a:t>cognitive</a:t>
            </a:r>
            <a:r>
              <a:rPr lang="lv-LV" dirty="0"/>
              <a:t> </a:t>
            </a:r>
            <a:r>
              <a:rPr lang="lv-LV" dirty="0" err="1"/>
              <a:t>functions</a:t>
            </a:r>
            <a:r>
              <a:rPr lang="lv-LV" dirty="0"/>
              <a:t> –</a:t>
            </a:r>
            <a:r>
              <a:rPr lang="lv-LV" dirty="0" err="1"/>
              <a:t>memory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verbal</a:t>
            </a:r>
            <a:r>
              <a:rPr lang="lv-LV" dirty="0"/>
              <a:t> </a:t>
            </a:r>
            <a:r>
              <a:rPr lang="lv-LV" dirty="0" err="1"/>
              <a:t>fluency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extracted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data</a:t>
            </a:r>
            <a:r>
              <a:rPr lang="lv-LV" dirty="0"/>
              <a:t> set. </a:t>
            </a:r>
            <a:r>
              <a:rPr lang="lv-LV" dirty="0" err="1"/>
              <a:t>As</a:t>
            </a:r>
            <a:r>
              <a:rPr lang="lv-LV" dirty="0"/>
              <a:t> SHARE </a:t>
            </a:r>
            <a:r>
              <a:rPr lang="lv-LV" dirty="0" err="1"/>
              <a:t>project</a:t>
            </a:r>
            <a:r>
              <a:rPr lang="lv-LV" dirty="0"/>
              <a:t> </a:t>
            </a:r>
            <a:r>
              <a:rPr lang="lv-LV" dirty="0" err="1"/>
              <a:t>focuses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activities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past </a:t>
            </a:r>
            <a:r>
              <a:rPr lang="lv-LV" dirty="0" err="1"/>
              <a:t>year</a:t>
            </a:r>
            <a:r>
              <a:rPr lang="lv-LV" dirty="0"/>
              <a:t>, it </a:t>
            </a:r>
            <a:r>
              <a:rPr lang="lv-LV" dirty="0" err="1"/>
              <a:t>was</a:t>
            </a:r>
            <a:r>
              <a:rPr lang="lv-LV" dirty="0"/>
              <a:t> </a:t>
            </a:r>
            <a:r>
              <a:rPr lang="lv-LV" dirty="0" err="1"/>
              <a:t>not</a:t>
            </a:r>
            <a:r>
              <a:rPr lang="lv-LV" dirty="0"/>
              <a:t> </a:t>
            </a:r>
            <a:r>
              <a:rPr lang="lv-LV" dirty="0" err="1"/>
              <a:t>possible</a:t>
            </a:r>
            <a:r>
              <a:rPr lang="lv-LV" dirty="0"/>
              <a:t> to </a:t>
            </a:r>
            <a:r>
              <a:rPr lang="lv-LV" dirty="0" err="1"/>
              <a:t>draw</a:t>
            </a:r>
            <a:r>
              <a:rPr lang="lv-LV" dirty="0"/>
              <a:t> </a:t>
            </a:r>
            <a:r>
              <a:rPr lang="lv-LV" dirty="0" err="1"/>
              <a:t>data</a:t>
            </a:r>
            <a:r>
              <a:rPr lang="lv-LV" dirty="0"/>
              <a:t> </a:t>
            </a:r>
            <a:r>
              <a:rPr lang="lv-LV" dirty="0" err="1"/>
              <a:t>depicting</a:t>
            </a:r>
            <a:r>
              <a:rPr lang="lv-LV" dirty="0"/>
              <a:t> </a:t>
            </a:r>
            <a:r>
              <a:rPr lang="lv-LV" dirty="0" err="1"/>
              <a:t>life-long</a:t>
            </a:r>
            <a:r>
              <a:rPr lang="lv-LV" dirty="0"/>
              <a:t> </a:t>
            </a:r>
            <a:r>
              <a:rPr lang="lv-LV" dirty="0" err="1"/>
              <a:t>activities</a:t>
            </a:r>
            <a:r>
              <a:rPr lang="lv-LV" dirty="0"/>
              <a:t>, </a:t>
            </a:r>
            <a:r>
              <a:rPr lang="lv-LV" dirty="0" err="1"/>
              <a:t>thus</a:t>
            </a:r>
            <a:r>
              <a:rPr lang="lv-LV" dirty="0"/>
              <a:t> </a:t>
            </a:r>
            <a:r>
              <a:rPr lang="lv-LV" dirty="0" err="1"/>
              <a:t>this</a:t>
            </a:r>
            <a:r>
              <a:rPr lang="lv-LV" dirty="0"/>
              <a:t> </a:t>
            </a:r>
            <a:r>
              <a:rPr lang="lv-LV" dirty="0" err="1"/>
              <a:t>is</a:t>
            </a:r>
            <a:r>
              <a:rPr lang="lv-LV" dirty="0"/>
              <a:t> </a:t>
            </a:r>
            <a:r>
              <a:rPr lang="lv-LV" dirty="0" err="1"/>
              <a:t>one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limitations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this</a:t>
            </a:r>
            <a:r>
              <a:rPr lang="lv-LV" dirty="0"/>
              <a:t> </a:t>
            </a:r>
            <a:r>
              <a:rPr lang="lv-LV" dirty="0" err="1"/>
              <a:t>part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study</a:t>
            </a:r>
            <a:r>
              <a:rPr lang="lv-LV" dirty="0"/>
              <a:t>.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Education</a:t>
            </a:r>
            <a:r>
              <a:rPr lang="lv-LV" dirty="0"/>
              <a:t> </a:t>
            </a:r>
            <a:r>
              <a:rPr lang="lv-LV" dirty="0" err="1"/>
              <a:t>was</a:t>
            </a:r>
            <a:r>
              <a:rPr lang="lv-LV" dirty="0"/>
              <a:t> </a:t>
            </a:r>
            <a:r>
              <a:rPr lang="lv-LV" dirty="0" err="1"/>
              <a:t>measured</a:t>
            </a:r>
            <a:r>
              <a:rPr lang="lv-LV" dirty="0"/>
              <a:t> </a:t>
            </a:r>
            <a:r>
              <a:rPr lang="lv-LV" dirty="0" err="1"/>
              <a:t>using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mean</a:t>
            </a:r>
            <a:r>
              <a:rPr lang="lv-LV" dirty="0"/>
              <a:t> </a:t>
            </a:r>
            <a:r>
              <a:rPr lang="lv-LV" dirty="0" err="1"/>
              <a:t>years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highest</a:t>
            </a:r>
            <a:r>
              <a:rPr lang="lv-LV" dirty="0"/>
              <a:t> </a:t>
            </a:r>
            <a:r>
              <a:rPr lang="lv-LV" dirty="0" err="1"/>
              <a:t>education</a:t>
            </a:r>
            <a:r>
              <a:rPr lang="lv-LV" dirty="0"/>
              <a:t> </a:t>
            </a:r>
            <a:r>
              <a:rPr lang="lv-LV" dirty="0" err="1"/>
              <a:t>level</a:t>
            </a:r>
            <a:r>
              <a:rPr lang="lv-LV" dirty="0"/>
              <a:t> </a:t>
            </a:r>
            <a:r>
              <a:rPr lang="lv-LV" dirty="0" err="1"/>
              <a:t>obtained</a:t>
            </a:r>
            <a:r>
              <a:rPr lang="lv-LV" dirty="0"/>
              <a:t>, </a:t>
            </a:r>
            <a:r>
              <a:rPr lang="lv-LV" dirty="0" err="1"/>
              <a:t>for</a:t>
            </a:r>
            <a:r>
              <a:rPr lang="lv-LV" dirty="0"/>
              <a:t> </a:t>
            </a:r>
            <a:r>
              <a:rPr lang="lv-LV" dirty="0" err="1"/>
              <a:t>occupation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current</a:t>
            </a:r>
            <a:r>
              <a:rPr lang="lv-LV" dirty="0"/>
              <a:t> </a:t>
            </a:r>
            <a:r>
              <a:rPr lang="lv-LV" dirty="0" err="1"/>
              <a:t>employment</a:t>
            </a:r>
            <a:r>
              <a:rPr lang="lv-LV" dirty="0"/>
              <a:t> status </a:t>
            </a:r>
            <a:r>
              <a:rPr lang="lv-LV" dirty="0" err="1"/>
              <a:t>was</a:t>
            </a:r>
            <a:r>
              <a:rPr lang="lv-LV" dirty="0"/>
              <a:t> </a:t>
            </a:r>
            <a:r>
              <a:rPr lang="lv-LV" dirty="0" err="1"/>
              <a:t>used</a:t>
            </a:r>
            <a:r>
              <a:rPr lang="lv-LV" dirty="0"/>
              <a:t>.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leisure</a:t>
            </a:r>
            <a:r>
              <a:rPr lang="lv-LV" dirty="0"/>
              <a:t> </a:t>
            </a:r>
            <a:r>
              <a:rPr lang="lv-LV" dirty="0" err="1"/>
              <a:t>activities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based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two</a:t>
            </a:r>
            <a:r>
              <a:rPr lang="lv-LV" dirty="0"/>
              <a:t> sets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questions</a:t>
            </a:r>
            <a:r>
              <a:rPr lang="lv-LV" dirty="0"/>
              <a:t> – </a:t>
            </a:r>
            <a:r>
              <a:rPr lang="lv-LV" dirty="0" err="1"/>
              <a:t>activities</a:t>
            </a:r>
            <a:r>
              <a:rPr lang="lv-LV" dirty="0"/>
              <a:t> </a:t>
            </a:r>
            <a:r>
              <a:rPr lang="lv-LV" dirty="0" err="1"/>
              <a:t>done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past 12 </a:t>
            </a:r>
            <a:r>
              <a:rPr lang="lv-LV" dirty="0" err="1"/>
              <a:t>months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a set </a:t>
            </a:r>
            <a:r>
              <a:rPr lang="lv-LV" dirty="0" err="1"/>
              <a:t>list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two</a:t>
            </a:r>
            <a:r>
              <a:rPr lang="lv-LV" dirty="0"/>
              <a:t> </a:t>
            </a:r>
            <a:r>
              <a:rPr lang="lv-LV" dirty="0" err="1"/>
              <a:t>measures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frequency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participating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aerobic</a:t>
            </a:r>
            <a:r>
              <a:rPr lang="lv-LV" dirty="0"/>
              <a:t> </a:t>
            </a:r>
            <a:r>
              <a:rPr lang="lv-LV" dirty="0" err="1"/>
              <a:t>activities</a:t>
            </a:r>
            <a:r>
              <a:rPr lang="lv-LV" dirty="0"/>
              <a:t>. </a:t>
            </a:r>
            <a:r>
              <a:rPr lang="lv-LV" dirty="0" err="1"/>
              <a:t>Initially</a:t>
            </a:r>
            <a:r>
              <a:rPr lang="lv-LV" dirty="0"/>
              <a:t> </a:t>
            </a:r>
            <a:r>
              <a:rPr lang="lv-LV" dirty="0" err="1"/>
              <a:t>leisure</a:t>
            </a:r>
            <a:r>
              <a:rPr lang="lv-LV" dirty="0"/>
              <a:t> </a:t>
            </a:r>
            <a:r>
              <a:rPr lang="lv-LV" dirty="0" err="1"/>
              <a:t>activities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chosen</a:t>
            </a:r>
            <a:r>
              <a:rPr lang="lv-LV" dirty="0"/>
              <a:t> to </a:t>
            </a:r>
            <a:r>
              <a:rPr lang="lv-LV" dirty="0" err="1"/>
              <a:t>mimic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activities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Cognitive</a:t>
            </a:r>
            <a:r>
              <a:rPr lang="lv-LV" dirty="0"/>
              <a:t> </a:t>
            </a:r>
            <a:r>
              <a:rPr lang="lv-LV" dirty="0" err="1"/>
              <a:t>Reserve</a:t>
            </a:r>
            <a:r>
              <a:rPr lang="lv-LV" dirty="0"/>
              <a:t> </a:t>
            </a:r>
            <a:r>
              <a:rPr lang="lv-LV" dirty="0" err="1"/>
              <a:t>Index</a:t>
            </a:r>
            <a:r>
              <a:rPr lang="lv-LV" dirty="0"/>
              <a:t> </a:t>
            </a:r>
            <a:r>
              <a:rPr lang="lv-LV" dirty="0" err="1"/>
              <a:t>questionnaire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much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possible</a:t>
            </a:r>
            <a:r>
              <a:rPr lang="lv-LV" dirty="0"/>
              <a:t>, </a:t>
            </a:r>
            <a:r>
              <a:rPr lang="lv-LV" dirty="0" err="1"/>
              <a:t>however</a:t>
            </a:r>
            <a:r>
              <a:rPr lang="lv-LV" dirty="0"/>
              <a:t>, </a:t>
            </a:r>
            <a:r>
              <a:rPr lang="lv-LV" dirty="0" err="1"/>
              <a:t>after</a:t>
            </a:r>
            <a:r>
              <a:rPr lang="lv-LV" dirty="0"/>
              <a:t> </a:t>
            </a:r>
            <a:r>
              <a:rPr lang="lv-LV" dirty="0" err="1"/>
              <a:t>conducting</a:t>
            </a:r>
            <a:r>
              <a:rPr lang="lv-LV" dirty="0"/>
              <a:t> </a:t>
            </a:r>
            <a:r>
              <a:rPr lang="lv-LV" dirty="0" err="1"/>
              <a:t>confirmatory</a:t>
            </a:r>
            <a:r>
              <a:rPr lang="lv-LV" dirty="0"/>
              <a:t> </a:t>
            </a:r>
            <a:r>
              <a:rPr lang="lv-LV" dirty="0" err="1"/>
              <a:t>factor</a:t>
            </a:r>
            <a:r>
              <a:rPr lang="lv-LV" dirty="0"/>
              <a:t> </a:t>
            </a:r>
            <a:r>
              <a:rPr lang="lv-LV" dirty="0" err="1"/>
              <a:t>analysis</a:t>
            </a:r>
            <a:r>
              <a:rPr lang="lv-LV" dirty="0"/>
              <a:t>, </a:t>
            </a:r>
            <a:r>
              <a:rPr lang="lv-LV" dirty="0" err="1"/>
              <a:t>leisuire</a:t>
            </a:r>
            <a:r>
              <a:rPr lang="lv-LV" dirty="0"/>
              <a:t> </a:t>
            </a:r>
            <a:r>
              <a:rPr lang="lv-LV" dirty="0" err="1"/>
              <a:t>activities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divided</a:t>
            </a:r>
            <a:r>
              <a:rPr lang="lv-LV" dirty="0"/>
              <a:t> </a:t>
            </a:r>
            <a:r>
              <a:rPr lang="lv-LV" dirty="0" err="1"/>
              <a:t>into</a:t>
            </a:r>
            <a:r>
              <a:rPr lang="lv-LV" dirty="0"/>
              <a:t> </a:t>
            </a:r>
            <a:r>
              <a:rPr lang="lv-LV" dirty="0" err="1"/>
              <a:t>two</a:t>
            </a:r>
            <a:r>
              <a:rPr lang="lv-LV" dirty="0"/>
              <a:t> </a:t>
            </a:r>
            <a:r>
              <a:rPr lang="lv-LV" dirty="0" err="1"/>
              <a:t>categories</a:t>
            </a:r>
            <a:r>
              <a:rPr lang="lv-LV" dirty="0"/>
              <a:t>, </a:t>
            </a:r>
            <a:r>
              <a:rPr lang="lv-LV" dirty="0" err="1"/>
              <a:t>creating</a:t>
            </a:r>
            <a:r>
              <a:rPr lang="lv-LV" dirty="0"/>
              <a:t> </a:t>
            </a:r>
            <a:r>
              <a:rPr lang="lv-LV" dirty="0" err="1"/>
              <a:t>cognitive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social</a:t>
            </a:r>
            <a:r>
              <a:rPr lang="lv-LV" dirty="0"/>
              <a:t> </a:t>
            </a:r>
            <a:r>
              <a:rPr lang="lv-LV" dirty="0" err="1"/>
              <a:t>leisure</a:t>
            </a:r>
            <a:r>
              <a:rPr lang="lv-LV" dirty="0"/>
              <a:t> </a:t>
            </a:r>
            <a:r>
              <a:rPr lang="lv-LV" dirty="0" err="1"/>
              <a:t>activities</a:t>
            </a:r>
            <a:r>
              <a:rPr lang="lv-LV" dirty="0"/>
              <a:t>– </a:t>
            </a:r>
            <a:r>
              <a:rPr lang="lv-LV" dirty="0" err="1"/>
              <a:t>cognitive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dirty="0" err="1"/>
              <a:t>would</a:t>
            </a:r>
            <a:r>
              <a:rPr lang="lv-LV" dirty="0"/>
              <a:t> </a:t>
            </a:r>
            <a:r>
              <a:rPr lang="lv-LV" dirty="0" err="1"/>
              <a:t>include</a:t>
            </a:r>
            <a:r>
              <a:rPr lang="lv-LV" dirty="0"/>
              <a:t> </a:t>
            </a:r>
            <a:r>
              <a:rPr lang="lv-LV" dirty="0" err="1"/>
              <a:t>new</a:t>
            </a:r>
            <a:r>
              <a:rPr lang="lv-LV" dirty="0"/>
              <a:t> </a:t>
            </a:r>
            <a:r>
              <a:rPr lang="lv-LV" dirty="0" err="1"/>
              <a:t>training</a:t>
            </a:r>
            <a:r>
              <a:rPr lang="lv-LV" dirty="0"/>
              <a:t> </a:t>
            </a:r>
            <a:r>
              <a:rPr lang="lv-LV" dirty="0" err="1"/>
              <a:t>courses</a:t>
            </a:r>
            <a:r>
              <a:rPr lang="lv-LV" dirty="0"/>
              <a:t>, </a:t>
            </a:r>
            <a:r>
              <a:rPr lang="lv-LV" dirty="0" err="1"/>
              <a:t>reading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doing</a:t>
            </a:r>
            <a:r>
              <a:rPr lang="lv-LV" dirty="0"/>
              <a:t> </a:t>
            </a:r>
            <a:r>
              <a:rPr lang="lv-LV" dirty="0" err="1"/>
              <a:t>word</a:t>
            </a:r>
            <a:r>
              <a:rPr lang="lv-LV" dirty="0"/>
              <a:t> </a:t>
            </a:r>
            <a:r>
              <a:rPr lang="lv-LV" dirty="0" err="1"/>
              <a:t>puzzles</a:t>
            </a:r>
            <a:r>
              <a:rPr lang="lv-LV" dirty="0"/>
              <a:t>,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social</a:t>
            </a:r>
            <a:r>
              <a:rPr lang="lv-LV" dirty="0"/>
              <a:t>,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dirty="0" err="1"/>
              <a:t>would</a:t>
            </a:r>
            <a:r>
              <a:rPr lang="lv-LV" dirty="0"/>
              <a:t> </a:t>
            </a:r>
            <a:r>
              <a:rPr lang="lv-LV" dirty="0" err="1"/>
              <a:t>involve</a:t>
            </a:r>
            <a:r>
              <a:rPr lang="lv-LV" dirty="0"/>
              <a:t> </a:t>
            </a:r>
            <a:r>
              <a:rPr lang="lv-LV" dirty="0" err="1"/>
              <a:t>voluntary</a:t>
            </a:r>
            <a:r>
              <a:rPr lang="lv-LV" dirty="0"/>
              <a:t> </a:t>
            </a:r>
            <a:r>
              <a:rPr lang="lv-LV" dirty="0" err="1"/>
              <a:t>work</a:t>
            </a:r>
            <a:r>
              <a:rPr lang="lv-LV" dirty="0"/>
              <a:t>, </a:t>
            </a:r>
            <a:r>
              <a:rPr lang="lv-LV" dirty="0" err="1"/>
              <a:t>participation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a </a:t>
            </a:r>
            <a:r>
              <a:rPr lang="lv-LV" dirty="0" err="1"/>
              <a:t>social</a:t>
            </a:r>
            <a:r>
              <a:rPr lang="lv-LV" dirty="0"/>
              <a:t> </a:t>
            </a:r>
            <a:r>
              <a:rPr lang="lv-LV" dirty="0" err="1"/>
              <a:t>clubs</a:t>
            </a:r>
            <a:r>
              <a:rPr lang="lv-LV" dirty="0"/>
              <a:t> </a:t>
            </a:r>
            <a:r>
              <a:rPr lang="lv-LV" dirty="0" err="1"/>
              <a:t>or</a:t>
            </a:r>
            <a:r>
              <a:rPr lang="lv-LV" dirty="0"/>
              <a:t> </a:t>
            </a:r>
            <a:r>
              <a:rPr lang="lv-LV" dirty="0" err="1"/>
              <a:t>organizations</a:t>
            </a:r>
            <a:r>
              <a:rPr lang="lv-LV" dirty="0"/>
              <a:t>. </a:t>
            </a:r>
          </a:p>
          <a:p>
            <a:endParaRPr lang="lv-LV" dirty="0"/>
          </a:p>
          <a:p>
            <a:r>
              <a:rPr lang="lv-LV" dirty="0"/>
              <a:t>To </a:t>
            </a:r>
            <a:r>
              <a:rPr lang="lv-LV" dirty="0" err="1"/>
              <a:t>measure</a:t>
            </a:r>
            <a:r>
              <a:rPr lang="lv-LV" dirty="0"/>
              <a:t> </a:t>
            </a:r>
            <a:r>
              <a:rPr lang="lv-LV" dirty="0" err="1"/>
              <a:t>verbal</a:t>
            </a:r>
            <a:r>
              <a:rPr lang="lv-LV" dirty="0"/>
              <a:t> </a:t>
            </a:r>
            <a:r>
              <a:rPr lang="lv-LV" dirty="0" err="1"/>
              <a:t>fluency</a:t>
            </a:r>
            <a:r>
              <a:rPr lang="lv-LV" dirty="0"/>
              <a:t>, a </a:t>
            </a:r>
            <a:r>
              <a:rPr lang="lv-LV" dirty="0" err="1"/>
              <a:t>semantic</a:t>
            </a:r>
            <a:r>
              <a:rPr lang="lv-LV" dirty="0"/>
              <a:t> </a:t>
            </a:r>
            <a:r>
              <a:rPr lang="lv-LV" dirty="0" err="1"/>
              <a:t>version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F-A-S test </a:t>
            </a:r>
            <a:r>
              <a:rPr lang="lv-LV" dirty="0" err="1"/>
              <a:t>was</a:t>
            </a:r>
            <a:r>
              <a:rPr lang="lv-LV" dirty="0"/>
              <a:t> </a:t>
            </a:r>
            <a:r>
              <a:rPr lang="lv-LV" dirty="0" err="1"/>
              <a:t>done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participants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asked</a:t>
            </a:r>
            <a:r>
              <a:rPr lang="lv-LV" dirty="0"/>
              <a:t> to </a:t>
            </a:r>
            <a:r>
              <a:rPr lang="lv-LV" dirty="0" err="1"/>
              <a:t>name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many</a:t>
            </a:r>
            <a:r>
              <a:rPr lang="lv-LV" dirty="0"/>
              <a:t> </a:t>
            </a:r>
            <a:r>
              <a:rPr lang="lv-LV" dirty="0" err="1"/>
              <a:t>animals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possible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one</a:t>
            </a:r>
            <a:r>
              <a:rPr lang="lv-LV" dirty="0"/>
              <a:t> </a:t>
            </a:r>
            <a:r>
              <a:rPr lang="lv-LV" dirty="0" err="1"/>
              <a:t>minute</a:t>
            </a:r>
            <a:r>
              <a:rPr lang="lv-LV" dirty="0"/>
              <a:t>. </a:t>
            </a:r>
            <a:r>
              <a:rPr lang="lv-LV" dirty="0" err="1"/>
              <a:t>For</a:t>
            </a:r>
            <a:r>
              <a:rPr lang="lv-LV" dirty="0"/>
              <a:t> </a:t>
            </a:r>
            <a:r>
              <a:rPr lang="lv-LV" dirty="0" err="1"/>
              <a:t>memory</a:t>
            </a:r>
            <a:r>
              <a:rPr lang="lv-LV" dirty="0"/>
              <a:t> a </a:t>
            </a:r>
            <a:r>
              <a:rPr lang="lv-LV" dirty="0" err="1"/>
              <a:t>version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10 </a:t>
            </a:r>
            <a:r>
              <a:rPr lang="lv-LV" dirty="0" err="1"/>
              <a:t>word</a:t>
            </a:r>
            <a:r>
              <a:rPr lang="lv-LV" dirty="0"/>
              <a:t> </a:t>
            </a:r>
            <a:r>
              <a:rPr lang="lv-LV" dirty="0" err="1"/>
              <a:t>task</a:t>
            </a:r>
            <a:r>
              <a:rPr lang="lv-LV" dirty="0"/>
              <a:t> </a:t>
            </a:r>
            <a:r>
              <a:rPr lang="lv-LV" dirty="0" err="1"/>
              <a:t>was</a:t>
            </a:r>
            <a:r>
              <a:rPr lang="lv-LV" dirty="0"/>
              <a:t> </a:t>
            </a:r>
            <a:r>
              <a:rPr lang="lv-LV" dirty="0" err="1"/>
              <a:t>offered</a:t>
            </a:r>
            <a:r>
              <a:rPr lang="lv-LV" dirty="0"/>
              <a:t>, </a:t>
            </a:r>
            <a:r>
              <a:rPr lang="lv-LV" dirty="0" err="1"/>
              <a:t>where</a:t>
            </a:r>
            <a:r>
              <a:rPr lang="lv-LV" dirty="0"/>
              <a:t> </a:t>
            </a:r>
            <a:r>
              <a:rPr lang="lv-LV" dirty="0" err="1"/>
              <a:t>participants</a:t>
            </a:r>
            <a:r>
              <a:rPr lang="lv-LV" dirty="0"/>
              <a:t> </a:t>
            </a:r>
            <a:r>
              <a:rPr lang="lv-LV" dirty="0" err="1"/>
              <a:t>had</a:t>
            </a:r>
            <a:r>
              <a:rPr lang="lv-LV" dirty="0"/>
              <a:t> to </a:t>
            </a:r>
            <a:r>
              <a:rPr lang="lv-LV" dirty="0" err="1"/>
              <a:t>recall</a:t>
            </a:r>
            <a:r>
              <a:rPr lang="lv-LV" dirty="0"/>
              <a:t> a </a:t>
            </a:r>
            <a:r>
              <a:rPr lang="lv-LV" dirty="0" err="1"/>
              <a:t>list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10 </a:t>
            </a:r>
            <a:r>
              <a:rPr lang="lv-LV" dirty="0" err="1"/>
              <a:t>words</a:t>
            </a:r>
            <a:r>
              <a:rPr lang="lv-LV" dirty="0"/>
              <a:t> </a:t>
            </a:r>
            <a:r>
              <a:rPr lang="lv-LV" dirty="0" err="1"/>
              <a:t>immediately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then</a:t>
            </a:r>
            <a:r>
              <a:rPr lang="lv-LV" dirty="0"/>
              <a:t> </a:t>
            </a:r>
            <a:r>
              <a:rPr lang="lv-LV" dirty="0" err="1"/>
              <a:t>after</a:t>
            </a:r>
            <a:r>
              <a:rPr lang="lv-LV" dirty="0"/>
              <a:t> 10-15 </a:t>
            </a:r>
            <a:r>
              <a:rPr lang="lv-LV" dirty="0" err="1"/>
              <a:t>minutes</a:t>
            </a:r>
            <a:r>
              <a:rPr lang="lv-LV" dirty="0"/>
              <a:t>.</a:t>
            </a:r>
          </a:p>
          <a:p>
            <a:endParaRPr lang="lv-LV" dirty="0"/>
          </a:p>
          <a:p>
            <a:r>
              <a:rPr lang="lv-LV" dirty="0" err="1"/>
              <a:t>Data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analyzed</a:t>
            </a:r>
            <a:r>
              <a:rPr lang="lv-LV" dirty="0"/>
              <a:t> </a:t>
            </a:r>
            <a:r>
              <a:rPr lang="lv-LV" dirty="0" err="1"/>
              <a:t>using</a:t>
            </a:r>
            <a:r>
              <a:rPr lang="lv-LV" dirty="0"/>
              <a:t> </a:t>
            </a:r>
            <a:r>
              <a:rPr lang="lv-LV" dirty="0" err="1"/>
              <a:t>Spearman</a:t>
            </a:r>
            <a:r>
              <a:rPr lang="lv-LV" dirty="0"/>
              <a:t> </a:t>
            </a:r>
            <a:r>
              <a:rPr lang="lv-LV" dirty="0" err="1"/>
              <a:t>Rank</a:t>
            </a:r>
            <a:r>
              <a:rPr lang="lv-LV" dirty="0"/>
              <a:t> </a:t>
            </a:r>
            <a:r>
              <a:rPr lang="lv-LV" dirty="0" err="1"/>
              <a:t>Correlation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Structural</a:t>
            </a:r>
            <a:r>
              <a:rPr lang="lv-LV" dirty="0"/>
              <a:t> </a:t>
            </a:r>
            <a:r>
              <a:rPr lang="lv-LV" dirty="0" err="1"/>
              <a:t>Eqation</a:t>
            </a:r>
            <a:r>
              <a:rPr lang="lv-LV" dirty="0"/>
              <a:t> </a:t>
            </a:r>
            <a:r>
              <a:rPr lang="lv-LV" dirty="0" err="1"/>
              <a:t>Modelling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C9E6B-E5D2-48F7-9F3C-03EBC44EFA88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7653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784" y="1411288"/>
            <a:ext cx="10363200" cy="455612"/>
          </a:xfrm>
        </p:spPr>
        <p:txBody>
          <a:bodyPr anchor="t" anchorCtr="0"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2B36-C296-4D5B-99C2-CD1097B99F1C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D82-7728-4029-8B0A-0AF4D13E9620}" type="slidenum">
              <a:rPr lang="lv-LV" smtClean="0"/>
              <a:t>‹#›</a:t>
            </a:fld>
            <a:endParaRPr lang="lv-LV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02785" y="5373688"/>
            <a:ext cx="4754033" cy="803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</a:lstStyle>
          <a:p>
            <a:pPr lvl="0"/>
            <a:r>
              <a:rPr lang="lv-LV" dirty="0"/>
              <a:t>Autors</a:t>
            </a:r>
          </a:p>
          <a:p>
            <a:pPr lvl="0"/>
            <a:r>
              <a:rPr lang="lv-LV" dirty="0"/>
              <a:t>Datums</a:t>
            </a:r>
          </a:p>
          <a:p>
            <a:pPr lvl="0"/>
            <a:r>
              <a:rPr lang="lv-LV" dirty="0"/>
              <a:t>Vieta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2820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95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973" userDrawn="1">
          <p15:clr>
            <a:srgbClr val="FBAE40"/>
          </p15:clr>
        </p15:guide>
        <p15:guide id="4" pos="3689" userDrawn="1">
          <p15:clr>
            <a:srgbClr val="FBAE40"/>
          </p15:clr>
        </p15:guide>
        <p15:guide id="5" pos="7045" userDrawn="1">
          <p15:clr>
            <a:srgbClr val="FBAE40"/>
          </p15:clr>
        </p15:guide>
        <p15:guide id="6" orient="horz" pos="2160" userDrawn="1">
          <p15:clr>
            <a:srgbClr val="FBAE40"/>
          </p15:clr>
        </p15:guide>
        <p15:guide id="7" orient="horz" pos="459" userDrawn="1">
          <p15:clr>
            <a:srgbClr val="FBAE40"/>
          </p15:clr>
        </p15:guide>
        <p15:guide id="8" orient="horz" pos="22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6217" y="728664"/>
            <a:ext cx="10079567" cy="936625"/>
          </a:xfrm>
        </p:spPr>
        <p:txBody>
          <a:bodyPr anchor="t" anchorCtr="0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6215" y="1665288"/>
            <a:ext cx="10080097" cy="1655762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dirty="0"/>
              <a:t>Pamatteksts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176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037168" y="1665289"/>
            <a:ext cx="10098617" cy="141128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 </a:t>
            </a:r>
            <a:r>
              <a:rPr lang="lv-LV" dirty="0" err="1"/>
              <a:t>Pamatteksts</a:t>
            </a:r>
            <a:r>
              <a:rPr lang="lv-LV" dirty="0"/>
              <a:t> </a:t>
            </a:r>
            <a:r>
              <a:rPr lang="lv-LV" dirty="0" err="1"/>
              <a:t>Pamatteksts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 </a:t>
            </a:r>
            <a:r>
              <a:rPr lang="lv-LV" dirty="0" err="1"/>
              <a:t>Pamatteksts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037168" y="3429000"/>
            <a:ext cx="10098617" cy="2160588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4235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867" y="1673275"/>
            <a:ext cx="10086446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403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101" y="1673225"/>
            <a:ext cx="4790017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7301" y="1673225"/>
            <a:ext cx="4798484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6628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16" y="728663"/>
            <a:ext cx="10079568" cy="936625"/>
          </a:xfrm>
        </p:spPr>
        <p:txBody>
          <a:bodyPr anchor="t" anchorCtr="0">
            <a:normAutofit/>
          </a:bodyPr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07667" y="1665288"/>
            <a:ext cx="4828117" cy="3924301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rgbClr val="58595B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217" y="1665287"/>
            <a:ext cx="4800600" cy="687388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056217" y="2352676"/>
            <a:ext cx="4800600" cy="3236913"/>
          </a:xfrm>
        </p:spPr>
        <p:txBody>
          <a:bodyPr/>
          <a:lstStyle>
            <a:lvl1pPr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159827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16" y="728663"/>
            <a:ext cx="10079568" cy="936625"/>
          </a:xfrm>
        </p:spPr>
        <p:txBody>
          <a:bodyPr anchor="t" anchorCtr="0">
            <a:normAutofit/>
          </a:bodyPr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8915" y="1684338"/>
            <a:ext cx="6030385" cy="2954338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rgbClr val="58595B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056217" y="4867276"/>
            <a:ext cx="10079567" cy="760413"/>
          </a:xfrm>
        </p:spPr>
        <p:txBody>
          <a:bodyPr/>
          <a:lstStyle>
            <a:lvl1pPr>
              <a:defRPr sz="1600" b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 dirty="0"/>
              <a:t>Pamatteksts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4601667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DE2F4-2C2C-4DDB-9DF2-07332ED43F52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48DE-A354-4887-9522-15971F092B4D}" type="slidenum">
              <a:rPr lang="lv-LV" smtClean="0"/>
              <a:t>‹#›</a:t>
            </a:fld>
            <a:endParaRPr lang="lv-LV"/>
          </a:p>
        </p:txBody>
      </p:sp>
      <p:sp>
        <p:nvSpPr>
          <p:cNvPr id="6" name="Text Placeholder 2"/>
          <p:cNvSpPr>
            <a:spLocks noGrp="1"/>
          </p:cNvSpPr>
          <p:nvPr>
            <p:ph idx="1" hasCustomPrompt="1"/>
          </p:nvPr>
        </p:nvSpPr>
        <p:spPr>
          <a:xfrm>
            <a:off x="1056216" y="5934075"/>
            <a:ext cx="4176184" cy="2428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</a:lstStyle>
          <a:p>
            <a:pPr lvl="0"/>
            <a:r>
              <a:rPr lang="lv-LV" dirty="0"/>
              <a:t>www.rsu.lv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5.xml"/><Relationship Id="rId9" Type="http://schemas.microsoft.com/office/2007/relationships/hdphoto" Target="../media/hdphoto1.wdp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8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7511" y="1401764"/>
            <a:ext cx="10515600" cy="5032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0245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82B36-C296-4D5B-99C2-CD1097B99F1C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3D82-7728-4029-8B0A-0AF4D13E9620}" type="slidenum">
              <a:rPr lang="lv-LV" smtClean="0"/>
              <a:t>‹#›</a:t>
            </a:fld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302" y="5373690"/>
            <a:ext cx="4754033" cy="132873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lv-LV" dirty="0"/>
          </a:p>
          <a:p>
            <a:pPr lvl="0"/>
            <a:r>
              <a:rPr lang="lv-LV" dirty="0" err="1"/>
              <a:t>Adsjfhjskdfhkljfd</a:t>
            </a:r>
            <a:endParaRPr lang="lv-LV" dirty="0"/>
          </a:p>
          <a:p>
            <a:pPr lvl="0"/>
            <a:r>
              <a:rPr lang="lv-LV" dirty="0" err="1"/>
              <a:t>Dasfldfkssl</a:t>
            </a:r>
            <a:r>
              <a:rPr lang="lv-LV" dirty="0"/>
              <a:t>;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058" t="2619" r="14058" b="-2619"/>
          <a:stretch/>
        </p:blipFill>
        <p:spPr>
          <a:xfrm>
            <a:off x="8683124" y="-305873"/>
            <a:ext cx="3505817" cy="7061011"/>
          </a:xfrm>
          <a:prstGeom prst="rect">
            <a:avLst/>
          </a:prstGeom>
          <a:effectLst>
            <a:outerShdw sx="1000" sy="1000" algn="ctr" rotWithShape="0">
              <a:srgbClr val="F58220"/>
            </a:outerShdw>
          </a:effec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42" y="720502"/>
            <a:ext cx="1807468" cy="33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77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70000"/>
        </a:lnSpc>
        <a:spcBef>
          <a:spcPts val="1000"/>
        </a:spcBef>
        <a:buFontTx/>
        <a:buNone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695" userDrawn="1">
          <p15:clr>
            <a:srgbClr val="F26B43"/>
          </p15:clr>
        </p15:guide>
        <p15:guide id="5" pos="704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459" userDrawn="1">
          <p15:clr>
            <a:srgbClr val="F26B43"/>
          </p15:clr>
        </p15:guide>
        <p15:guide id="8" orient="horz" pos="3385" userDrawn="1">
          <p15:clr>
            <a:srgbClr val="F26B43"/>
          </p15:clr>
        </p15:guide>
        <p15:guide id="9" orient="horz" pos="3861" userDrawn="1">
          <p15:clr>
            <a:srgbClr val="F26B43"/>
          </p15:clr>
        </p15:guide>
        <p15:guide id="10" orient="horz" pos="91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7167" y="690564"/>
            <a:ext cx="10099146" cy="10367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7167" y="1665289"/>
            <a:ext cx="10099146" cy="43593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E9CD5-6B41-4DD5-AB12-F8EA993B035F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100000"/>
                    </a14:imgEffect>
                    <a14:imgEffect>
                      <a14:brightnessContrast bright="55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548" t="792" r="2548"/>
          <a:stretch/>
        </p:blipFill>
        <p:spPr>
          <a:xfrm>
            <a:off x="9588229" y="10759"/>
            <a:ext cx="2603772" cy="6239434"/>
          </a:xfrm>
          <a:prstGeom prst="rect">
            <a:avLst/>
          </a:prstGeom>
        </p:spPr>
      </p:pic>
      <p:sp>
        <p:nvSpPr>
          <p:cNvPr id="10" name="object 4"/>
          <p:cNvSpPr/>
          <p:nvPr userDrawn="1"/>
        </p:nvSpPr>
        <p:spPr>
          <a:xfrm>
            <a:off x="1055688" y="5787747"/>
            <a:ext cx="1528267" cy="28091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248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  <p:sldLayoutId id="2147483664" r:id="rId3"/>
    <p:sldLayoutId id="2147483666" r:id="rId4"/>
    <p:sldLayoutId id="2147483671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rgbClr val="F5822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b="1" kern="1200">
          <a:solidFill>
            <a:srgbClr val="F58220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E001C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68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8595B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8595B"/>
        </a:buClr>
        <a:buSzPct val="80000"/>
        <a:buFont typeface="Calibri" panose="020F0502020204030204" pitchFamily="34" charset="0"/>
        <a:buChar char="○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36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7015" userDrawn="1">
          <p15:clr>
            <a:srgbClr val="F26B43"/>
          </p15:clr>
        </p15:guide>
        <p15:guide id="5" pos="66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459" userDrawn="1">
          <p15:clr>
            <a:srgbClr val="F26B43"/>
          </p15:clr>
        </p15:guide>
        <p15:guide id="8" orient="horz" pos="3521" userDrawn="1">
          <p15:clr>
            <a:srgbClr val="F26B43"/>
          </p15:clr>
        </p15:guide>
        <p15:guide id="9" orient="horz" pos="104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58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297583" cy="9620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216" y="5934075"/>
            <a:ext cx="10297584" cy="2428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lv-LV" dirty="0"/>
              <a:t>www.rsu.lv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DE2F4-2C2C-4DDB-9DF2-07332ED43F52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248DE-A354-4887-9522-15971F092B4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058" t="2619" r="14058" b="-2619"/>
          <a:stretch/>
        </p:blipFill>
        <p:spPr>
          <a:xfrm>
            <a:off x="8715398" y="-316631"/>
            <a:ext cx="3476602" cy="7002169"/>
          </a:xfrm>
          <a:prstGeom prst="rect">
            <a:avLst/>
          </a:prstGeom>
          <a:effectLst>
            <a:outerShdw sx="1000" sy="1000" algn="ctr" rotWithShape="0">
              <a:srgbClr val="F58220"/>
            </a:outerShdw>
          </a:effectLst>
        </p:spPr>
      </p:pic>
    </p:spTree>
    <p:extLst>
      <p:ext uri="{BB962C8B-B14F-4D97-AF65-F5344CB8AC3E}">
        <p14:creationId xmlns:p14="http://schemas.microsoft.com/office/powerpoint/2010/main" val="21893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665" userDrawn="1">
          <p15:clr>
            <a:srgbClr val="F26B43"/>
          </p15:clr>
        </p15:guide>
        <p15:guide id="5" pos="701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3861" userDrawn="1">
          <p15:clr>
            <a:srgbClr val="F26B43"/>
          </p15:clr>
        </p15:guide>
        <p15:guide id="8" orient="horz" pos="4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Relationship Id="rId9" Type="http://schemas.openxmlformats.org/officeDocument/2006/relationships/image" Target="../media/image21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785" y="2221993"/>
            <a:ext cx="8460666" cy="455612"/>
          </a:xfrm>
        </p:spPr>
        <p:txBody>
          <a:bodyPr>
            <a:noAutofit/>
          </a:bodyPr>
          <a:lstStyle/>
          <a:p>
            <a:r>
              <a:rPr lang="lv-LV" b="0" dirty="0" err="1"/>
              <a:t>Sociobiheiviorālo</a:t>
            </a:r>
            <a:r>
              <a:rPr lang="lv-LV" b="0" dirty="0"/>
              <a:t> rādītāju saistība ar atmiņas rādītājiem pieaugušajiem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err="1"/>
              <a:t>Mg.Psych</a:t>
            </a:r>
            <a:r>
              <a:rPr lang="lv-LV" dirty="0"/>
              <a:t>. Kristīne Šneidere</a:t>
            </a:r>
          </a:p>
          <a:p>
            <a:r>
              <a:rPr lang="lv-LV" dirty="0"/>
              <a:t>Asoc. prof. Ainārs Stepens</a:t>
            </a:r>
          </a:p>
        </p:txBody>
      </p:sp>
    </p:spTree>
    <p:extLst>
      <p:ext uri="{BB962C8B-B14F-4D97-AF65-F5344CB8AC3E}">
        <p14:creationId xmlns:p14="http://schemas.microsoft.com/office/powerpoint/2010/main" val="3136552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D276F6F-3521-4EF1-B1D7-0D9B3546A8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Secinājumi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C02791B-598A-45BD-8DA1-772B20BDE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2574" y="1484271"/>
            <a:ext cx="7836932" cy="4119400"/>
          </a:xfrm>
        </p:spPr>
        <p:txBody>
          <a:bodyPr>
            <a:normAutofit fontScale="92500" lnSpcReduction="20000"/>
          </a:bodyPr>
          <a:lstStyle/>
          <a:p>
            <a:r>
              <a:rPr lang="lv-LV" sz="1800" dirty="0"/>
              <a:t>Augstāka iegūtā izglītība,</a:t>
            </a:r>
          </a:p>
          <a:p>
            <a:endParaRPr lang="lv-LV" sz="1800" dirty="0"/>
          </a:p>
          <a:p>
            <a:endParaRPr lang="lv-LV" sz="1800" dirty="0"/>
          </a:p>
          <a:p>
            <a:r>
              <a:rPr lang="lv-LV" sz="1800" dirty="0"/>
              <a:t>pašreizēja nodarbinātība,</a:t>
            </a:r>
          </a:p>
          <a:p>
            <a:endParaRPr lang="lv-LV" sz="1800" dirty="0"/>
          </a:p>
          <a:p>
            <a:endParaRPr lang="lv-LV" sz="1800" dirty="0"/>
          </a:p>
          <a:p>
            <a:r>
              <a:rPr lang="lv-LV" sz="1800" dirty="0"/>
              <a:t>lasīšana un vārdu mīklu minēšana, kā arī</a:t>
            </a:r>
          </a:p>
          <a:p>
            <a:endParaRPr lang="lv-LV" sz="1800" dirty="0"/>
          </a:p>
          <a:p>
            <a:endParaRPr lang="lv-LV" sz="1800" dirty="0"/>
          </a:p>
          <a:p>
            <a:r>
              <a:rPr lang="lv-LV" sz="1800" dirty="0"/>
              <a:t>Iesaiste mērenas intensitātes fiziskajās aktivitātēs </a:t>
            </a:r>
          </a:p>
          <a:p>
            <a:endParaRPr lang="lv-LV" sz="1800" dirty="0"/>
          </a:p>
          <a:p>
            <a:endParaRPr lang="lv-LV" sz="1800" dirty="0"/>
          </a:p>
          <a:p>
            <a:r>
              <a:rPr lang="lv-LV" sz="1800" dirty="0"/>
              <a:t>varētu būt saistītas ar labākiem īstermiņa un ilgtermiņa atmiņas rādītājiem.</a:t>
            </a:r>
          </a:p>
        </p:txBody>
      </p:sp>
      <p:pic>
        <p:nvPicPr>
          <p:cNvPr id="8" name="Graphic 7" descr="Classroom">
            <a:extLst>
              <a:ext uri="{FF2B5EF4-FFF2-40B4-BE49-F238E27FC236}">
                <a16:creationId xmlns:a16="http://schemas.microsoft.com/office/drawing/2014/main" id="{FB1264B6-51CF-4EBF-A960-3973AA64F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4333" y="1484271"/>
            <a:ext cx="614400" cy="614400"/>
          </a:xfrm>
          <a:prstGeom prst="rect">
            <a:avLst/>
          </a:prstGeom>
        </p:spPr>
      </p:pic>
      <p:pic>
        <p:nvPicPr>
          <p:cNvPr id="10" name="Graphic 9" descr="Briefcase">
            <a:extLst>
              <a:ext uri="{FF2B5EF4-FFF2-40B4-BE49-F238E27FC236}">
                <a16:creationId xmlns:a16="http://schemas.microsoft.com/office/drawing/2014/main" id="{FA36EB8F-8F6A-4A35-ACFE-1D84D5226E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4333" y="2300081"/>
            <a:ext cx="614400" cy="614400"/>
          </a:xfrm>
          <a:prstGeom prst="rect">
            <a:avLst/>
          </a:prstGeom>
        </p:spPr>
      </p:pic>
      <p:pic>
        <p:nvPicPr>
          <p:cNvPr id="12" name="Graphic 11" descr="Cycling">
            <a:extLst>
              <a:ext uri="{FF2B5EF4-FFF2-40B4-BE49-F238E27FC236}">
                <a16:creationId xmlns:a16="http://schemas.microsoft.com/office/drawing/2014/main" id="{6A0663C4-E1BA-491B-9574-7C84EDBDAA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3088" y="4065179"/>
            <a:ext cx="614400" cy="614400"/>
          </a:xfrm>
          <a:prstGeom prst="rect">
            <a:avLst/>
          </a:prstGeom>
        </p:spPr>
      </p:pic>
      <p:pic>
        <p:nvPicPr>
          <p:cNvPr id="14" name="Graphic 13" descr="Books">
            <a:extLst>
              <a:ext uri="{FF2B5EF4-FFF2-40B4-BE49-F238E27FC236}">
                <a16:creationId xmlns:a16="http://schemas.microsoft.com/office/drawing/2014/main" id="{F739501F-0DE7-4288-9360-FDA8E55BFFA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3242" y="3117052"/>
            <a:ext cx="623896" cy="623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052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Paldies par uzmanību!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/>
              <a:t>kristine.sneidere@rsu.lv</a:t>
            </a:r>
          </a:p>
        </p:txBody>
      </p:sp>
    </p:spTree>
    <p:extLst>
      <p:ext uri="{BB962C8B-B14F-4D97-AF65-F5344CB8AC3E}">
        <p14:creationId xmlns:p14="http://schemas.microsoft.com/office/powerpoint/2010/main" val="114858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925589-1931-4382-A67D-5942B37E14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Aktualitāte</a:t>
            </a:r>
          </a:p>
        </p:txBody>
      </p:sp>
      <p:pic>
        <p:nvPicPr>
          <p:cNvPr id="6" name="Picture 2" descr="Figure thumbnail gr7">
            <a:extLst>
              <a:ext uri="{FF2B5EF4-FFF2-40B4-BE49-F238E27FC236}">
                <a16:creationId xmlns:a16="http://schemas.microsoft.com/office/drawing/2014/main" id="{8F685BC0-E402-4FB2-8FE8-2B94D71A8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560" y="316162"/>
            <a:ext cx="4547595" cy="6225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5EC264-F641-4489-B496-6F0FB1B6BEFE}"/>
              </a:ext>
            </a:extLst>
          </p:cNvPr>
          <p:cNvSpPr txBox="1"/>
          <p:nvPr/>
        </p:nvSpPr>
        <p:spPr>
          <a:xfrm>
            <a:off x="883244" y="1967495"/>
            <a:ext cx="62055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Veselīgas novecošanās desmitgade (2021 – 2030)</a:t>
            </a:r>
          </a:p>
          <a:p>
            <a:endParaRPr lang="lv-LV" sz="20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Prognozējamās izmaiņas vidējā vecumā 2050. gadā – 4,5 gadi (</a:t>
            </a:r>
            <a:r>
              <a:rPr lang="lv-LV" sz="2000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Eurostat</a:t>
            </a:r>
            <a:r>
              <a:rPr lang="lv-LV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2020)</a:t>
            </a:r>
            <a:endParaRPr lang="en-US" sz="20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CA0170-6CD2-4E5B-A275-6DCEB65EB60C}"/>
              </a:ext>
            </a:extLst>
          </p:cNvPr>
          <p:cNvSpPr txBox="1"/>
          <p:nvPr/>
        </p:nvSpPr>
        <p:spPr>
          <a:xfrm>
            <a:off x="882608" y="4384274"/>
            <a:ext cx="60204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Dzīvesveida nozīme </a:t>
            </a:r>
            <a:r>
              <a:rPr lang="lv-LV" sz="2000" dirty="0" err="1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demences</a:t>
            </a:r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simptomu aizkavēšanā vai pat novēršanā </a:t>
            </a:r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kognitīvo rezervju loma veselīgā kognitīvajā novecošanās procesā (</a:t>
            </a:r>
            <a:r>
              <a:rPr lang="lv-LV" sz="2000" dirty="0" err="1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Livingston</a:t>
            </a:r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2020). </a:t>
            </a:r>
          </a:p>
        </p:txBody>
      </p:sp>
    </p:spTree>
    <p:extLst>
      <p:ext uri="{BB962C8B-B14F-4D97-AF65-F5344CB8AC3E}">
        <p14:creationId xmlns:p14="http://schemas.microsoft.com/office/powerpoint/2010/main" val="2972132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5BC5EB-C981-4E59-A53B-F39FB2D4B1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Kognitīvo rezervju teorija</a:t>
            </a:r>
          </a:p>
        </p:txBody>
      </p:sp>
      <p:pic>
        <p:nvPicPr>
          <p:cNvPr id="7" name="Picture 6" descr="C:\Users\krisne\AppData\Local\Microsoft\Windows\INetCache\Content.MSO\417E2010.tmp">
            <a:extLst>
              <a:ext uri="{FF2B5EF4-FFF2-40B4-BE49-F238E27FC236}">
                <a16:creationId xmlns:a16="http://schemas.microsoft.com/office/drawing/2014/main" id="{6308094F-4747-48CF-B31A-46A1800FD736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9" r="18549" b="23677"/>
          <a:stretch/>
        </p:blipFill>
        <p:spPr bwMode="auto">
          <a:xfrm>
            <a:off x="6410213" y="233680"/>
            <a:ext cx="5577840" cy="63906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707E403-479C-46A2-98BC-A09E1E1621A2}"/>
              </a:ext>
            </a:extLst>
          </p:cNvPr>
          <p:cNvSpPr/>
          <p:nvPr/>
        </p:nvSpPr>
        <p:spPr>
          <a:xfrm>
            <a:off x="711200" y="1665289"/>
            <a:ext cx="56990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ndividuālā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spēja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pielāgot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vai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kompensēt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kādu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procesiem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vai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nu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smadzeņu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patoloģijas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gadījumā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piemēram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insults,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demence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vai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arī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sastopoties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izaicinošu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uzdevumu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kas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prasa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papildu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kognitīvos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resursus</a:t>
            </a:r>
            <a:r>
              <a:rPr lang="en-US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(Stern et al., 2020). </a:t>
            </a:r>
            <a:endParaRPr lang="lv-LV" dirty="0">
              <a:solidFill>
                <a:srgbClr val="5859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C:\Users\krisne\AppData\Local\Microsoft\Windows\INetCache\Content.MSO\8C234303.tmp">
            <a:extLst>
              <a:ext uri="{FF2B5EF4-FFF2-40B4-BE49-F238E27FC236}">
                <a16:creationId xmlns:a16="http://schemas.microsoft.com/office/drawing/2014/main" id="{5225136F-C8AC-4D4D-BA7E-C25A83C8D14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214" y="3715384"/>
            <a:ext cx="3810635" cy="2763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710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933" y="569273"/>
            <a:ext cx="10079567" cy="936625"/>
          </a:xfrm>
        </p:spPr>
        <p:txBody>
          <a:bodyPr/>
          <a:lstStyle/>
          <a:p>
            <a:r>
              <a:rPr lang="lv-LV" dirty="0"/>
              <a:t>Konceptuālais modelis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C54BAE-2F64-41EC-A194-A3428F734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47" y="1342094"/>
            <a:ext cx="7748833" cy="494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34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36227-58DA-4AB0-801D-309CA19C5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6217" y="728664"/>
            <a:ext cx="10079567" cy="936625"/>
          </a:xfrm>
        </p:spPr>
        <p:txBody>
          <a:bodyPr/>
          <a:lstStyle/>
          <a:p>
            <a:r>
              <a:rPr lang="lv-LV" dirty="0"/>
              <a:t>Metode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5EB63D-1792-4671-B1B2-E3916793D860}"/>
              </a:ext>
            </a:extLst>
          </p:cNvPr>
          <p:cNvSpPr txBox="1"/>
          <p:nvPr/>
        </p:nvSpPr>
        <p:spPr>
          <a:xfrm>
            <a:off x="933205" y="2132180"/>
            <a:ext cx="3692694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100" b="1" dirty="0"/>
              <a:t>Dalībnieki: </a:t>
            </a:r>
          </a:p>
          <a:p>
            <a:endParaRPr lang="lv-LV" sz="1900" i="1" dirty="0"/>
          </a:p>
          <a:p>
            <a:r>
              <a:rPr lang="lv-LV" sz="1900" i="1" dirty="0"/>
              <a:t>N</a:t>
            </a:r>
            <a:r>
              <a:rPr lang="lv-LV" sz="1900" dirty="0"/>
              <a:t> = 546 (</a:t>
            </a:r>
            <a:r>
              <a:rPr lang="lv-LV" sz="1900" i="1" dirty="0" err="1"/>
              <a:t>M</a:t>
            </a:r>
            <a:r>
              <a:rPr lang="lv-LV" sz="1900" i="1" baseline="-25000" dirty="0" err="1"/>
              <a:t>vecums</a:t>
            </a:r>
            <a:r>
              <a:rPr lang="lv-LV" sz="1900" dirty="0"/>
              <a:t> = 70.54, </a:t>
            </a:r>
            <a:r>
              <a:rPr lang="lv-LV" sz="1900" i="1" dirty="0"/>
              <a:t>SD</a:t>
            </a:r>
            <a:r>
              <a:rPr lang="lv-LV" sz="1900" dirty="0"/>
              <a:t> = 10.19, 37.2% vīrieši)</a:t>
            </a:r>
          </a:p>
          <a:p>
            <a:endParaRPr lang="lv-LV" sz="1900" dirty="0"/>
          </a:p>
          <a:p>
            <a:r>
              <a:rPr lang="lv-LV" sz="1900" b="1" dirty="0"/>
              <a:t>Iekļaušanas kritēriji:</a:t>
            </a:r>
            <a:r>
              <a:rPr lang="lv-LV" sz="1900" dirty="0"/>
              <a:t> latviešu valoda kā dzimtā</a:t>
            </a:r>
          </a:p>
          <a:p>
            <a:endParaRPr lang="lv-LV" sz="1900" dirty="0"/>
          </a:p>
          <a:p>
            <a:r>
              <a:rPr lang="lv-LV" sz="1900" b="1" dirty="0"/>
              <a:t>Izslēgšanas kritēriji: </a:t>
            </a:r>
            <a:r>
              <a:rPr lang="lv-LV" sz="1900" dirty="0" err="1"/>
              <a:t>neirodeģeneratīva</a:t>
            </a:r>
            <a:r>
              <a:rPr lang="lv-LV" sz="1900" dirty="0"/>
              <a:t> slimība, insults, noritošas onkoloģiskas saslimšanas</a:t>
            </a:r>
            <a:endParaRPr lang="lv-LV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86211E-B879-41CB-9552-DD4B392AEA55}"/>
              </a:ext>
            </a:extLst>
          </p:cNvPr>
          <p:cNvSpPr txBox="1"/>
          <p:nvPr/>
        </p:nvSpPr>
        <p:spPr>
          <a:xfrm>
            <a:off x="5575658" y="2132180"/>
            <a:ext cx="3853568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100" b="1" dirty="0"/>
              <a:t>Procedūra:</a:t>
            </a:r>
          </a:p>
          <a:p>
            <a:endParaRPr lang="lv-LV" sz="1900" i="1" dirty="0"/>
          </a:p>
          <a:p>
            <a:r>
              <a:rPr lang="lv-LV" sz="1900" dirty="0"/>
              <a:t>Iegūta atļauja no SHARE Project sekundāro datu saņemšanai un lietošanai pētnieciskos nolūkos;</a:t>
            </a:r>
          </a:p>
          <a:p>
            <a:endParaRPr lang="lv-LV" sz="1900" dirty="0"/>
          </a:p>
          <a:p>
            <a:r>
              <a:rPr lang="lv-LV" sz="1900" dirty="0"/>
              <a:t>Dati tika iegūti no 2019. gada novembra līdz 2020. gada martam, izmantojot CAPI (Computer </a:t>
            </a:r>
            <a:r>
              <a:rPr lang="lv-LV" sz="1900" dirty="0" err="1"/>
              <a:t>Assisted</a:t>
            </a:r>
            <a:r>
              <a:rPr lang="lv-LV" sz="1900" dirty="0"/>
              <a:t> </a:t>
            </a:r>
            <a:r>
              <a:rPr lang="lv-LV" sz="1900" dirty="0" err="1"/>
              <a:t>Personal</a:t>
            </a:r>
            <a:r>
              <a:rPr lang="lv-LV" sz="1900" dirty="0"/>
              <a:t> </a:t>
            </a:r>
            <a:r>
              <a:rPr lang="lv-LV" sz="1900" dirty="0" err="1"/>
              <a:t>Interview</a:t>
            </a:r>
            <a:r>
              <a:rPr lang="lv-LV" sz="1900" dirty="0"/>
              <a:t>) metodi. </a:t>
            </a:r>
          </a:p>
          <a:p>
            <a:endParaRPr lang="lv-LV" sz="1900" dirty="0"/>
          </a:p>
          <a:p>
            <a:r>
              <a:rPr lang="lv-LV" sz="1900" dirty="0"/>
              <a:t>Datu ieguvi veica apmācīti speciālisti.</a:t>
            </a:r>
          </a:p>
          <a:p>
            <a:endParaRPr lang="lv-LV" sz="19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73939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94422-2CA1-4111-9D4C-2BC26120D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2" y="355732"/>
            <a:ext cx="10079567" cy="936625"/>
          </a:xfrm>
        </p:spPr>
        <p:txBody>
          <a:bodyPr/>
          <a:lstStyle/>
          <a:p>
            <a:r>
              <a:rPr lang="lv-LV" dirty="0"/>
              <a:t>Instrumentārijs</a:t>
            </a:r>
            <a:br>
              <a:rPr lang="lv-LV" dirty="0"/>
            </a:br>
            <a:r>
              <a:rPr lang="lv-LV" dirty="0"/>
              <a:t>Sekundārie dati no SHARE Project 8. viļņa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E9637D7-A758-45C4-950D-C74437A0DF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479799"/>
              </p:ext>
            </p:extLst>
          </p:nvPr>
        </p:nvGraphicFramePr>
        <p:xfrm>
          <a:off x="258922" y="1900181"/>
          <a:ext cx="9380028" cy="363107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39269">
                  <a:extLst>
                    <a:ext uri="{9D8B030D-6E8A-4147-A177-3AD203B41FA5}">
                      <a16:colId xmlns:a16="http://schemas.microsoft.com/office/drawing/2014/main" val="409517533"/>
                    </a:ext>
                  </a:extLst>
                </a:gridCol>
                <a:gridCol w="6940759">
                  <a:extLst>
                    <a:ext uri="{9D8B030D-6E8A-4147-A177-3AD203B41FA5}">
                      <a16:colId xmlns:a16="http://schemas.microsoft.com/office/drawing/2014/main" val="3966434564"/>
                    </a:ext>
                  </a:extLst>
                </a:gridCol>
              </a:tblGrid>
              <a:tr h="397558">
                <a:tc>
                  <a:txBody>
                    <a:bodyPr/>
                    <a:lstStyle/>
                    <a:p>
                      <a:pPr algn="ctr"/>
                      <a:r>
                        <a:rPr lang="lv-LV" sz="2200" dirty="0"/>
                        <a:t>Mainīgie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dirty="0"/>
                        <a:t>Mērījums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174024"/>
                  </a:ext>
                </a:extLst>
              </a:tr>
              <a:tr h="686195">
                <a:tc>
                  <a:txBody>
                    <a:bodyPr/>
                    <a:lstStyle/>
                    <a:p>
                      <a:r>
                        <a:rPr lang="lv-LV" sz="2000" b="1" dirty="0" err="1"/>
                        <a:t>Sociobiheiviorālie</a:t>
                      </a:r>
                      <a:r>
                        <a:rPr lang="lv-LV" sz="2000" b="1" dirty="0"/>
                        <a:t> rādītāji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08978"/>
                  </a:ext>
                </a:extLst>
              </a:tr>
              <a:tr h="397558">
                <a:tc>
                  <a:txBody>
                    <a:bodyPr/>
                    <a:lstStyle/>
                    <a:p>
                      <a:pPr algn="r"/>
                      <a:r>
                        <a:rPr lang="lv-LV" sz="2000" i="1" dirty="0"/>
                        <a:t>Izglītība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dirty="0"/>
                        <a:t>Vidējie gadi augstākajai iegūtajai izglītībai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090132"/>
                  </a:ext>
                </a:extLst>
              </a:tr>
              <a:tr h="397558">
                <a:tc>
                  <a:txBody>
                    <a:bodyPr/>
                    <a:lstStyle/>
                    <a:p>
                      <a:pPr algn="r"/>
                      <a:r>
                        <a:rPr lang="lv-LV" sz="2000" i="1" dirty="0"/>
                        <a:t>Nodarbošanās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dirty="0"/>
                        <a:t>Esošā nodarbinātības situācija (ir/nav nodarbināts)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490752"/>
                  </a:ext>
                </a:extLst>
              </a:tr>
              <a:tr h="397558">
                <a:tc>
                  <a:txBody>
                    <a:bodyPr/>
                    <a:lstStyle/>
                    <a:p>
                      <a:pPr algn="r"/>
                      <a:r>
                        <a:rPr lang="lv-LV" sz="2000" i="1" dirty="0"/>
                        <a:t>Brīvā laika aktivitātes </a:t>
                      </a:r>
                    </a:p>
                    <a:p>
                      <a:pPr algn="r"/>
                      <a:r>
                        <a:rPr lang="lv-LV" sz="1800" i="1" dirty="0"/>
                        <a:t>(kognitīvās, sociālās, fiziskās)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dirty="0"/>
                        <a:t>Aktivitātes pēdējo 12 mēnešu laikā (ir/nav veicis)</a:t>
                      </a:r>
                    </a:p>
                    <a:p>
                      <a:endParaRPr lang="lv-LV" sz="2000" dirty="0"/>
                    </a:p>
                    <a:p>
                      <a:r>
                        <a:rPr lang="lv-LV" sz="2000" dirty="0"/>
                        <a:t>Mērenas un augstas intensitātes aktivitātes(</a:t>
                      </a:r>
                      <a:r>
                        <a:rPr lang="lv-LV" sz="2000" dirty="0" err="1"/>
                        <a:t>Likerta</a:t>
                      </a:r>
                      <a:r>
                        <a:rPr lang="lv-LV" sz="2000" dirty="0"/>
                        <a:t> skala 1 – gandrīz nekad vai nekad; 4 – bieži)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945516"/>
                  </a:ext>
                </a:extLst>
              </a:tr>
              <a:tr h="397558">
                <a:tc>
                  <a:txBody>
                    <a:bodyPr/>
                    <a:lstStyle/>
                    <a:p>
                      <a:r>
                        <a:rPr lang="lv-LV" sz="2000" b="1" dirty="0"/>
                        <a:t>Atmiņas mērījumi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dirty="0"/>
                        <a:t>Aizkavētu desmit vārdu atsaukšana atmiņā </a:t>
                      </a:r>
                      <a:r>
                        <a:rPr lang="lv-LV" sz="1800" dirty="0"/>
                        <a:t>(</a:t>
                      </a:r>
                      <a:r>
                        <a:rPr lang="lv-LV" sz="1800" i="1" dirty="0"/>
                        <a:t>Harris &amp; </a:t>
                      </a:r>
                      <a:r>
                        <a:rPr lang="lv-LV" sz="1800" i="1" dirty="0" err="1"/>
                        <a:t>Dowson</a:t>
                      </a:r>
                      <a:r>
                        <a:rPr lang="lv-LV" sz="1800" dirty="0"/>
                        <a:t>, 1985)</a:t>
                      </a:r>
                      <a:endParaRPr lang="lv-LV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239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179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Rezultāti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D418662-244F-49D0-BE7A-4563B833C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085347"/>
              </p:ext>
            </p:extLst>
          </p:nvPr>
        </p:nvGraphicFramePr>
        <p:xfrm>
          <a:off x="508932" y="2164360"/>
          <a:ext cx="11174135" cy="3514843"/>
        </p:xfrm>
        <a:graphic>
          <a:graphicData uri="http://schemas.openxmlformats.org/drawingml/2006/table">
            <a:tbl>
              <a:tblPr firstRow="1" firstCol="1" bandRow="1"/>
              <a:tblGrid>
                <a:gridCol w="2169147">
                  <a:extLst>
                    <a:ext uri="{9D8B030D-6E8A-4147-A177-3AD203B41FA5}">
                      <a16:colId xmlns:a16="http://schemas.microsoft.com/office/drawing/2014/main" val="84790335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752704743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1422283997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1982650802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3640169904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2312715218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2283076662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3960750178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372314396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2476173068"/>
                    </a:ext>
                  </a:extLst>
                </a:gridCol>
                <a:gridCol w="838113">
                  <a:extLst>
                    <a:ext uri="{9D8B030D-6E8A-4147-A177-3AD203B41FA5}">
                      <a16:colId xmlns:a16="http://schemas.microsoft.com/office/drawing/2014/main" val="3846376807"/>
                    </a:ext>
                  </a:extLst>
                </a:gridCol>
                <a:gridCol w="623858">
                  <a:extLst>
                    <a:ext uri="{9D8B030D-6E8A-4147-A177-3AD203B41FA5}">
                      <a16:colId xmlns:a16="http://schemas.microsoft.com/office/drawing/2014/main" val="3439935448"/>
                    </a:ext>
                  </a:extLst>
                </a:gridCol>
              </a:tblGrid>
              <a:tr h="26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Mainīgais</a:t>
                      </a:r>
                      <a:endParaRPr lang="lv-LV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430274"/>
                  </a:ext>
                </a:extLst>
              </a:tr>
              <a:tr h="26610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Izglītība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7744875"/>
                  </a:ext>
                </a:extLst>
              </a:tr>
              <a:tr h="3165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Nodarbinātība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015957"/>
                  </a:ext>
                </a:extLst>
              </a:tr>
              <a:tr h="31039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Brīvprātīgais darbs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317235"/>
                  </a:ext>
                </a:extLst>
              </a:tr>
              <a:tr h="26610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Kursi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833831"/>
                  </a:ext>
                </a:extLst>
              </a:tr>
              <a:tr h="26610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Klubi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701067"/>
                  </a:ext>
                </a:extLst>
              </a:tr>
              <a:tr h="30817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Organizācijas</a:t>
                      </a:r>
                      <a:r>
                        <a:rPr lang="en-GB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055106"/>
                  </a:ext>
                </a:extLst>
              </a:tr>
              <a:tr h="26610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Lasīšana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39747"/>
                  </a:ext>
                </a:extLst>
              </a:tr>
              <a:tr h="29670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Mīklas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3992497"/>
                  </a:ext>
                </a:extLst>
              </a:tr>
              <a:tr h="31039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Kāršu spēles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6484369"/>
                  </a:ext>
                </a:extLst>
              </a:tr>
              <a:tr h="26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Īstermiņa atmiņa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36***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337369"/>
                  </a:ext>
                </a:extLst>
              </a:tr>
              <a:tr h="3301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Ilgtermiņa atmiņa</a:t>
                      </a:r>
                      <a:endParaRPr lang="lv-LV" sz="28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80***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lv-LV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5433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E5C328D-E62F-4002-A88C-AA32FEAC26EF}"/>
              </a:ext>
            </a:extLst>
          </p:cNvPr>
          <p:cNvSpPr txBox="1"/>
          <p:nvPr/>
        </p:nvSpPr>
        <p:spPr>
          <a:xfrm>
            <a:off x="10586143" y="1760936"/>
            <a:ext cx="11172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400" dirty="0"/>
              <a:t>Robeža: 0,10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FC432D-E9C5-4733-AE56-ADA36362B893}"/>
              </a:ext>
            </a:extLst>
          </p:cNvPr>
          <p:cNvSpPr/>
          <p:nvPr/>
        </p:nvSpPr>
        <p:spPr>
          <a:xfrm>
            <a:off x="410760" y="5679203"/>
            <a:ext cx="4608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 = 546, *** - </a:t>
            </a: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 &lt; .001, ** - </a:t>
            </a: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 &lt; .01, * - </a:t>
            </a: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 &lt; .05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44199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15A913F-6A22-4174-B3BB-A43F30E7C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768" y="883713"/>
            <a:ext cx="9201150" cy="4581525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9B754D0-61E3-47E7-BAAF-A7B51EBE59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935068"/>
              </p:ext>
            </p:extLst>
          </p:nvPr>
        </p:nvGraphicFramePr>
        <p:xfrm>
          <a:off x="5445550" y="4529049"/>
          <a:ext cx="4379057" cy="162378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45817">
                  <a:extLst>
                    <a:ext uri="{9D8B030D-6E8A-4147-A177-3AD203B41FA5}">
                      <a16:colId xmlns:a16="http://schemas.microsoft.com/office/drawing/2014/main" val="960025975"/>
                    </a:ext>
                  </a:extLst>
                </a:gridCol>
                <a:gridCol w="686648">
                  <a:extLst>
                    <a:ext uri="{9D8B030D-6E8A-4147-A177-3AD203B41FA5}">
                      <a16:colId xmlns:a16="http://schemas.microsoft.com/office/drawing/2014/main" val="3554626451"/>
                    </a:ext>
                  </a:extLst>
                </a:gridCol>
                <a:gridCol w="686648">
                  <a:extLst>
                    <a:ext uri="{9D8B030D-6E8A-4147-A177-3AD203B41FA5}">
                      <a16:colId xmlns:a16="http://schemas.microsoft.com/office/drawing/2014/main" val="1402861394"/>
                    </a:ext>
                  </a:extLst>
                </a:gridCol>
                <a:gridCol w="686648">
                  <a:extLst>
                    <a:ext uri="{9D8B030D-6E8A-4147-A177-3AD203B41FA5}">
                      <a16:colId xmlns:a16="http://schemas.microsoft.com/office/drawing/2014/main" val="2998099509"/>
                    </a:ext>
                  </a:extLst>
                </a:gridCol>
                <a:gridCol w="686648">
                  <a:extLst>
                    <a:ext uri="{9D8B030D-6E8A-4147-A177-3AD203B41FA5}">
                      <a16:colId xmlns:a16="http://schemas.microsoft.com/office/drawing/2014/main" val="2522831868"/>
                    </a:ext>
                  </a:extLst>
                </a:gridCol>
                <a:gridCol w="686648">
                  <a:extLst>
                    <a:ext uri="{9D8B030D-6E8A-4147-A177-3AD203B41FA5}">
                      <a16:colId xmlns:a16="http://schemas.microsoft.com/office/drawing/2014/main" val="1873886408"/>
                    </a:ext>
                  </a:extLst>
                </a:gridCol>
              </a:tblGrid>
              <a:tr h="1587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</a:rPr>
                        <a:t>Modelis</a:t>
                      </a:r>
                      <a:endParaRPr lang="lv-LV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</a:rPr>
                        <a:t>RMSA</a:t>
                      </a:r>
                      <a:endParaRPr lang="lv-LV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</a:rPr>
                        <a:t>SRMR</a:t>
                      </a:r>
                      <a:endParaRPr lang="lv-LV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</a:rPr>
                        <a:t>CIF</a:t>
                      </a:r>
                      <a:endParaRPr lang="lv-LV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</a:rPr>
                        <a:t>AIC</a:t>
                      </a:r>
                      <a:endParaRPr lang="lv-LV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</a:rPr>
                        <a:t>BIC</a:t>
                      </a:r>
                      <a:endParaRPr lang="lv-LV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945824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dirty="0">
                          <a:effectLst/>
                        </a:rPr>
                        <a:t>0. modelis 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effectLst/>
                        </a:rPr>
                        <a:t>0,068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effectLst/>
                        </a:rPr>
                        <a:t>0,066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effectLst/>
                        </a:rPr>
                        <a:t>0,892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4120,9 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4241,4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8585058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effectLst/>
                        </a:rPr>
                        <a:t>1. modelis 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effectLst/>
                        </a:rPr>
                        <a:t>0,066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effectLst/>
                        </a:rPr>
                        <a:t>0,066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effectLst/>
                        </a:rPr>
                        <a:t>0,893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4118,9 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4235,1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7884446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effectLst/>
                        </a:rPr>
                        <a:t>2. modelis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effectLst/>
                        </a:rPr>
                        <a:t>0,067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dirty="0">
                          <a:effectLst/>
                        </a:rPr>
                        <a:t>0,079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dirty="0">
                          <a:effectLst/>
                        </a:rPr>
                        <a:t>0,936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5101,9 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5183,6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3223534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3. modelis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0,068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0,078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0,933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5102,9 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5180,3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2879064"/>
                  </a:ext>
                </a:extLst>
              </a:tr>
              <a:tr h="25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4. modelis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0,07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0,083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0,941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5111,7 </a:t>
                      </a:r>
                      <a:endParaRPr lang="lv-LV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5184,9</a:t>
                      </a:r>
                      <a:endParaRPr lang="lv-LV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194512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R="17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</a:rPr>
                        <a:t>5. modelis</a:t>
                      </a:r>
                      <a:endParaRPr lang="lv-LV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</a:rPr>
                        <a:t>0,079</a:t>
                      </a:r>
                      <a:endParaRPr lang="lv-LV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</a:rPr>
                        <a:t>0,058</a:t>
                      </a:r>
                      <a:endParaRPr lang="lv-LV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</a:rPr>
                        <a:t>0,970</a:t>
                      </a:r>
                      <a:endParaRPr lang="lv-LV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</a:rPr>
                        <a:t>5117,7 </a:t>
                      </a:r>
                      <a:endParaRPr lang="lv-LV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</a:rPr>
                        <a:t>5182,2</a:t>
                      </a:r>
                      <a:endParaRPr lang="lv-LV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831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316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8F058A9-B496-4E37-ACA3-01902A4F53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Ierobežojumi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AB87A863-2CC5-4205-96AB-3A4CE504F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6701" y="2601119"/>
            <a:ext cx="7126663" cy="1655762"/>
          </a:xfrm>
        </p:spPr>
        <p:txBody>
          <a:bodyPr>
            <a:normAutofit/>
          </a:bodyPr>
          <a:lstStyle/>
          <a:p>
            <a:r>
              <a:rPr lang="en-US" dirty="0" err="1"/>
              <a:t>šķērsgriezuma</a:t>
            </a:r>
            <a:r>
              <a:rPr lang="en-US" dirty="0"/>
              <a:t> </a:t>
            </a:r>
            <a:r>
              <a:rPr lang="en-US" dirty="0" err="1"/>
              <a:t>dizains</a:t>
            </a:r>
            <a:r>
              <a:rPr lang="en-US" dirty="0"/>
              <a:t> </a:t>
            </a:r>
            <a:r>
              <a:rPr lang="en-US" dirty="0" err="1"/>
              <a:t>neļauj</a:t>
            </a:r>
            <a:r>
              <a:rPr lang="en-US" dirty="0"/>
              <a:t> </a:t>
            </a:r>
            <a:r>
              <a:rPr lang="en-US" dirty="0" err="1"/>
              <a:t>gūt</a:t>
            </a:r>
            <a:r>
              <a:rPr lang="en-US" dirty="0"/>
              <a:t> </a:t>
            </a:r>
            <a:r>
              <a:rPr lang="en-US" dirty="0" err="1"/>
              <a:t>pilnvērtīgu</a:t>
            </a:r>
            <a:r>
              <a:rPr lang="en-US" dirty="0"/>
              <a:t> </a:t>
            </a:r>
            <a:r>
              <a:rPr lang="en-US" dirty="0" err="1"/>
              <a:t>priekšstatu</a:t>
            </a:r>
            <a:r>
              <a:rPr lang="en-US" dirty="0"/>
              <a:t> par </a:t>
            </a:r>
            <a:r>
              <a:rPr lang="en-US" dirty="0" err="1"/>
              <a:t>mainīgo</a:t>
            </a:r>
            <a:r>
              <a:rPr lang="en-US" dirty="0"/>
              <a:t> </a:t>
            </a:r>
            <a:r>
              <a:rPr lang="en-US" dirty="0" err="1"/>
              <a:t>attiecībām</a:t>
            </a:r>
            <a:r>
              <a:rPr lang="en-US" dirty="0"/>
              <a:t> un </a:t>
            </a:r>
            <a:r>
              <a:rPr lang="en-US" dirty="0" err="1"/>
              <a:t>kognitīvo</a:t>
            </a:r>
            <a:r>
              <a:rPr lang="en-US" dirty="0"/>
              <a:t> </a:t>
            </a:r>
            <a:r>
              <a:rPr lang="en-US" dirty="0" err="1"/>
              <a:t>rezervju</a:t>
            </a:r>
            <a:r>
              <a:rPr lang="en-US" dirty="0"/>
              <a:t> </a:t>
            </a:r>
            <a:r>
              <a:rPr lang="en-US" dirty="0" err="1"/>
              <a:t>koncepts</a:t>
            </a:r>
            <a:r>
              <a:rPr lang="en-US" dirty="0"/>
              <a:t> </a:t>
            </a:r>
            <a:r>
              <a:rPr lang="en-US" dirty="0" err="1"/>
              <a:t>būtu</a:t>
            </a:r>
            <a:r>
              <a:rPr lang="en-US" dirty="0"/>
              <a:t> </a:t>
            </a:r>
            <a:r>
              <a:rPr lang="en-US" dirty="0" err="1"/>
              <a:t>jāaplūko</a:t>
            </a:r>
            <a:r>
              <a:rPr lang="en-US" dirty="0"/>
              <a:t> </a:t>
            </a:r>
            <a:r>
              <a:rPr lang="en-US" dirty="0" err="1"/>
              <a:t>tieši</a:t>
            </a:r>
            <a:r>
              <a:rPr lang="en-US" dirty="0"/>
              <a:t> </a:t>
            </a:r>
            <a:r>
              <a:rPr lang="en-US" dirty="0" err="1"/>
              <a:t>longitudinālā</a:t>
            </a:r>
            <a:r>
              <a:rPr lang="en-US" dirty="0"/>
              <a:t> </a:t>
            </a:r>
            <a:r>
              <a:rPr lang="en-US" dirty="0" err="1"/>
              <a:t>aspektā</a:t>
            </a:r>
            <a:r>
              <a:rPr lang="lv-LV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  <a:p>
            <a:r>
              <a:rPr lang="lv-LV" dirty="0" err="1"/>
              <a:t>pašziņoti</a:t>
            </a:r>
            <a:r>
              <a:rPr lang="lv-LV" dirty="0"/>
              <a:t> rādītāji </a:t>
            </a:r>
            <a:r>
              <a:rPr lang="lv-LV" dirty="0">
                <a:sym typeface="Wingdings" panose="05000000000000000000" pitchFamily="2" charset="2"/>
              </a:rPr>
              <a:t> augsts atmiņas kļūdas risks!</a:t>
            </a:r>
          </a:p>
          <a:p>
            <a:endParaRPr lang="lv-LV" dirty="0"/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43B034F1-AD0A-472B-935A-E5150FE3DD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6217" y="3429000"/>
            <a:ext cx="914400" cy="914400"/>
          </a:xfrm>
          <a:prstGeom prst="rect">
            <a:avLst/>
          </a:prstGeom>
        </p:spPr>
      </p:pic>
      <p:pic>
        <p:nvPicPr>
          <p:cNvPr id="8" name="Graphic 7" descr="Maximize">
            <a:extLst>
              <a:ext uri="{FF2B5EF4-FFF2-40B4-BE49-F238E27FC236}">
                <a16:creationId xmlns:a16="http://schemas.microsoft.com/office/drawing/2014/main" id="{0170053B-691A-407B-994D-2996DEF682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22917" y="2359585"/>
            <a:ext cx="6477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808857"/>
      </p:ext>
    </p:extLst>
  </p:cSld>
  <p:clrMapOvr>
    <a:masterClrMapping/>
  </p:clrMapOvr>
</p:sld>
</file>

<file path=ppt/theme/theme1.xml><?xml version="1.0" encoding="utf-8"?>
<a:theme xmlns:a="http://schemas.openxmlformats.org/drawingml/2006/main" name="IEVADS">
  <a:themeElements>
    <a:clrScheme name="Custom 1">
      <a:dk1>
        <a:sysClr val="windowText" lastClr="000000"/>
      </a:dk1>
      <a:lt1>
        <a:sysClr val="window" lastClr="FFFFFF"/>
      </a:lt1>
      <a:dk2>
        <a:srgbClr val="C00000"/>
      </a:dk2>
      <a:lt2>
        <a:srgbClr val="F2F2F2"/>
      </a:lt2>
      <a:accent1>
        <a:srgbClr val="C00000"/>
      </a:accent1>
      <a:accent2>
        <a:srgbClr val="F58220"/>
      </a:accent2>
      <a:accent3>
        <a:srgbClr val="7F7F7F"/>
      </a:accent3>
      <a:accent4>
        <a:srgbClr val="A5A5A5"/>
      </a:accent4>
      <a:accent5>
        <a:srgbClr val="BFBFBF"/>
      </a:accent5>
      <a:accent6>
        <a:srgbClr val="D8D8D8"/>
      </a:accent6>
      <a:hlink>
        <a:srgbClr val="000000"/>
      </a:hlink>
      <a:folHlink>
        <a:srgbClr val="7F7F7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637CC193-082A-4BE8-A01B-6170B2E6A041}" vid="{100FE9E7-7270-4190-BAAC-B40F11FA548C}"/>
    </a:ext>
  </a:extLst>
</a:theme>
</file>

<file path=ppt/theme/theme2.xml><?xml version="1.0" encoding="utf-8"?>
<a:theme xmlns:a="http://schemas.openxmlformats.org/drawingml/2006/main" name="SATUR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637CC193-082A-4BE8-A01B-6170B2E6A041}" vid="{B52B9DCA-E959-4155-9834-731573AD4454}"/>
    </a:ext>
  </a:extLst>
</a:theme>
</file>

<file path=ppt/theme/theme3.xml><?xml version="1.0" encoding="utf-8"?>
<a:theme xmlns:a="http://schemas.openxmlformats.org/drawingml/2006/main" name="NOBEIGUM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637CC193-082A-4BE8-A01B-6170B2E6A041}" vid="{59BC9C7E-9AE5-476C-857C-D8271C4699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1BCA2FFECB18E6448B789CD9930E2AFC" ma:contentTypeVersion="15" ma:contentTypeDescription="Izveidot jaunu dokumentu." ma:contentTypeScope="" ma:versionID="272abcdc5718c727e499b6bfa514b3e6">
  <xsd:schema xmlns:xsd="http://www.w3.org/2001/XMLSchema" xmlns:xs="http://www.w3.org/2001/XMLSchema" xmlns:p="http://schemas.microsoft.com/office/2006/metadata/properties" xmlns:ns2="e3cbc38f-3bd0-4c8a-9fca-8dc1c7c662d7" xmlns:ns3="c6ee3ec1-71e2-4c81-aee9-9f72e5770204" targetNamespace="http://schemas.microsoft.com/office/2006/metadata/properties" ma:root="true" ma:fieldsID="4378346c854a4d943c1588f164098d8d" ns2:_="" ns3:_="">
    <xsd:import namespace="e3cbc38f-3bd0-4c8a-9fca-8dc1c7c662d7"/>
    <xsd:import namespace="c6ee3ec1-71e2-4c81-aee9-9f72e577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bc38f-3bd0-4c8a-9fca-8dc1c7c66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ttēlu atzīmes" ma:readOnly="false" ma:fieldId="{5cf76f15-5ced-4ddc-b409-7134ff3c332f}" ma:taxonomyMulti="true" ma:sspId="5e33c868-91b6-4098-a4a1-cbe5720a53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e3ec1-71e2-4c81-aee9-9f72e577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fa3bbd3-0c70-482d-bbd6-fd5bb34fb9e6}" ma:internalName="TaxCatchAll" ma:showField="CatchAllData" ma:web="c6ee3ec1-71e2-4c81-aee9-9f72e577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ee3ec1-71e2-4c81-aee9-9f72e5770204" xsi:nil="true"/>
    <lcf76f155ced4ddcb4097134ff3c332f xmlns="e3cbc38f-3bd0-4c8a-9fca-8dc1c7c662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CE52AC-8510-4DD9-9CB0-7813C88EC0F3}"/>
</file>

<file path=customXml/itemProps2.xml><?xml version="1.0" encoding="utf-8"?>
<ds:datastoreItem xmlns:ds="http://schemas.openxmlformats.org/officeDocument/2006/customXml" ds:itemID="{A7B53D64-41C1-4CB1-940A-5D823821A4B4}"/>
</file>

<file path=customXml/itemProps3.xml><?xml version="1.0" encoding="utf-8"?>
<ds:datastoreItem xmlns:ds="http://schemas.openxmlformats.org/officeDocument/2006/customXml" ds:itemID="{CDDD31D8-336A-4CF0-B911-92E2D34CEA63}"/>
</file>

<file path=docProps/app.xml><?xml version="1.0" encoding="utf-8"?>
<Properties xmlns="http://schemas.openxmlformats.org/officeDocument/2006/extended-properties" xmlns:vt="http://schemas.openxmlformats.org/officeDocument/2006/docPropsVTypes">
  <Template>orange_prezentacijaspamatnelv_16_9 (2)</Template>
  <TotalTime>243</TotalTime>
  <Words>1015</Words>
  <Application>Microsoft Office PowerPoint</Application>
  <PresentationFormat>Widescreen</PresentationFormat>
  <Paragraphs>260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IEVADS</vt:lpstr>
      <vt:lpstr>SATURS</vt:lpstr>
      <vt:lpstr>NOBEIGUMS</vt:lpstr>
      <vt:lpstr>Sociobiheiviorālo rādītāju saistība ar atmiņas rādītājiem pieaugušajiem</vt:lpstr>
      <vt:lpstr>Aktualitāte</vt:lpstr>
      <vt:lpstr>Kognitīvo rezervju teorija</vt:lpstr>
      <vt:lpstr>Konceptuālais modelis</vt:lpstr>
      <vt:lpstr>Metode</vt:lpstr>
      <vt:lpstr>Instrumentārijs Sekundārie dati no SHARE Project 8. viļņa</vt:lpstr>
      <vt:lpstr>Rezultāti</vt:lpstr>
      <vt:lpstr>PowerPoint Presentation</vt:lpstr>
      <vt:lpstr>Ierobežojumi</vt:lpstr>
      <vt:lpstr>Secinājumi</vt:lpstr>
      <vt:lpstr>Paldies par uzmanību!</vt:lpstr>
    </vt:vector>
  </TitlesOfParts>
  <Company>RSU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Sociobehaviorālo rādītāju saistība ar atmiņas rādītājiem pieaugušajiem</dc:title>
  <dc:creator>Kristīne Šneidere</dc:creator>
  <cp:lastModifiedBy>Kristīne Šneidere</cp:lastModifiedBy>
  <cp:revision>12</cp:revision>
  <dcterms:created xsi:type="dcterms:W3CDTF">2023-04-12T06:58:30Z</dcterms:created>
  <dcterms:modified xsi:type="dcterms:W3CDTF">2023-04-12T11:02:32Z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0x0101001BCA2FFECB18E6448B789CD9930E2AFC</vt:lpwstr>
  </property>
</Properties>
</file>