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2" r:id="rId5"/>
    <p:sldMasterId id="2147483674" r:id="rId6"/>
  </p:sldMasterIdLst>
  <p:sldIdLst>
    <p:sldId id="264" r:id="rId7"/>
    <p:sldId id="279" r:id="rId8"/>
    <p:sldId id="266" r:id="rId9"/>
    <p:sldId id="276" r:id="rId10"/>
    <p:sldId id="280" r:id="rId11"/>
    <p:sldId id="281" r:id="rId12"/>
    <p:sldId id="269" r:id="rId13"/>
    <p:sldId id="275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001C"/>
    <a:srgbClr val="FFDA96"/>
    <a:srgbClr val="58595B"/>
    <a:srgbClr val="F58220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CF9503-BE69-198B-E511-538FAF815240}" v="2" dt="2023-05-08T09:11:04.7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69CF9503-BE69-198B-E511-538FAF815240}"/>
    <pc:docChg chg="modSld">
      <pc:chgData name="" userId="" providerId="" clId="Web-{69CF9503-BE69-198B-E511-538FAF815240}" dt="2023-05-08T09:10:58.947" v="0" actId="20577"/>
      <pc:docMkLst>
        <pc:docMk/>
      </pc:docMkLst>
      <pc:sldChg chg="modSp">
        <pc:chgData name="" userId="" providerId="" clId="Web-{69CF9503-BE69-198B-E511-538FAF815240}" dt="2023-05-08T09:10:58.947" v="0" actId="20577"/>
        <pc:sldMkLst>
          <pc:docMk/>
          <pc:sldMk cId="3136552764" sldId="264"/>
        </pc:sldMkLst>
        <pc:spChg chg="mod">
          <ac:chgData name="" userId="" providerId="" clId="Web-{69CF9503-BE69-198B-E511-538FAF815240}" dt="2023-05-08T09:10:58.947" v="0" actId="20577"/>
          <ac:spMkLst>
            <pc:docMk/>
            <pc:sldMk cId="3136552764" sldId="264"/>
            <ac:spMk id="3" creationId="{00000000-0000-0000-0000-000000000000}"/>
          </ac:spMkLst>
        </pc:spChg>
      </pc:sldChg>
    </pc:docChg>
  </pc:docChgLst>
  <pc:docChgLst>
    <pc:chgData name="Laima Dance" userId="S::laidan@rsu.lv::4f2cef7a-328e-40aa-8d4d-2abf5273e347" providerId="AD" clId="Web-{69CF9503-BE69-198B-E511-538FAF815240}"/>
    <pc:docChg chg="modSld">
      <pc:chgData name="Laima Dance" userId="S::laidan@rsu.lv::4f2cef7a-328e-40aa-8d4d-2abf5273e347" providerId="AD" clId="Web-{69CF9503-BE69-198B-E511-538FAF815240}" dt="2023-05-08T09:11:04.791" v="0" actId="20577"/>
      <pc:docMkLst>
        <pc:docMk/>
      </pc:docMkLst>
      <pc:sldChg chg="modSp">
        <pc:chgData name="Laima Dance" userId="S::laidan@rsu.lv::4f2cef7a-328e-40aa-8d4d-2abf5273e347" providerId="AD" clId="Web-{69CF9503-BE69-198B-E511-538FAF815240}" dt="2023-05-08T09:11:04.791" v="0" actId="20577"/>
        <pc:sldMkLst>
          <pc:docMk/>
          <pc:sldMk cId="3136552764" sldId="264"/>
        </pc:sldMkLst>
        <pc:spChg chg="mod">
          <ac:chgData name="Laima Dance" userId="S::laidan@rsu.lv::4f2cef7a-328e-40aa-8d4d-2abf5273e347" providerId="AD" clId="Web-{69CF9503-BE69-198B-E511-538FAF815240}" dt="2023-05-08T09:11:04.791" v="0" actId="20577"/>
          <ac:spMkLst>
            <pc:docMk/>
            <pc:sldMk cId="3136552764" sldId="264"/>
            <ac:spMk id="3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4F3483-01B9-41BB-A1C5-E47411287075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1344538C-F1CD-4C28-A8B3-BBF67806CFC5}">
      <dgm:prSet phldrT="[Text]"/>
      <dgm:spPr/>
      <dgm:t>
        <a:bodyPr/>
        <a:lstStyle/>
        <a:p>
          <a:r>
            <a:rPr lang="lv-LV" b="1" dirty="0"/>
            <a:t>2018.gadā = 12%</a:t>
          </a:r>
          <a:endParaRPr lang="en-US" b="1" dirty="0"/>
        </a:p>
      </dgm:t>
    </dgm:pt>
    <dgm:pt modelId="{ABEC1B08-4366-4151-BF3D-815FD162A68D}" type="parTrans" cxnId="{535E79E1-52E5-4EA7-BE23-E11E9FD624C2}">
      <dgm:prSet/>
      <dgm:spPr/>
      <dgm:t>
        <a:bodyPr/>
        <a:lstStyle/>
        <a:p>
          <a:endParaRPr lang="en-US"/>
        </a:p>
      </dgm:t>
    </dgm:pt>
    <dgm:pt modelId="{807B41CA-0050-408D-8560-6700210D732C}" type="sibTrans" cxnId="{535E79E1-52E5-4EA7-BE23-E11E9FD624C2}">
      <dgm:prSet/>
      <dgm:spPr/>
      <dgm:t>
        <a:bodyPr/>
        <a:lstStyle/>
        <a:p>
          <a:endParaRPr lang="en-US"/>
        </a:p>
      </dgm:t>
    </dgm:pt>
    <dgm:pt modelId="{3F4CF2CF-DEBC-4452-AA17-BD0AEFCC39FB}">
      <dgm:prSet phldrT="[Text]"/>
      <dgm:spPr/>
      <dgm:t>
        <a:bodyPr/>
        <a:lstStyle/>
        <a:p>
          <a:r>
            <a:rPr lang="lv-LV" b="1" dirty="0"/>
            <a:t>2050.gadā = 22%</a:t>
          </a:r>
          <a:endParaRPr lang="en-US" b="1" dirty="0"/>
        </a:p>
      </dgm:t>
    </dgm:pt>
    <dgm:pt modelId="{4D1BC2A4-D984-4DB5-B9A7-4085DF900652}" type="parTrans" cxnId="{915D6519-6CD0-4066-AC2F-76719764EA9A}">
      <dgm:prSet/>
      <dgm:spPr/>
      <dgm:t>
        <a:bodyPr/>
        <a:lstStyle/>
        <a:p>
          <a:endParaRPr lang="en-US"/>
        </a:p>
      </dgm:t>
    </dgm:pt>
    <dgm:pt modelId="{9D1A4B6F-AC6E-462D-A65C-1849B0599822}" type="sibTrans" cxnId="{915D6519-6CD0-4066-AC2F-76719764EA9A}">
      <dgm:prSet/>
      <dgm:spPr/>
      <dgm:t>
        <a:bodyPr/>
        <a:lstStyle/>
        <a:p>
          <a:endParaRPr lang="en-US"/>
        </a:p>
      </dgm:t>
    </dgm:pt>
    <dgm:pt modelId="{7A13C698-7BC4-40F4-977B-27BA47C0BB3A}" type="pres">
      <dgm:prSet presAssocID="{564F3483-01B9-41BB-A1C5-E47411287075}" presName="arrowDiagram" presStyleCnt="0">
        <dgm:presLayoutVars>
          <dgm:chMax val="5"/>
          <dgm:dir/>
          <dgm:resizeHandles val="exact"/>
        </dgm:presLayoutVars>
      </dgm:prSet>
      <dgm:spPr/>
    </dgm:pt>
    <dgm:pt modelId="{A2CD95F2-6360-4356-A7C6-C6673D481C04}" type="pres">
      <dgm:prSet presAssocID="{564F3483-01B9-41BB-A1C5-E47411287075}" presName="arrow" presStyleLbl="bgShp" presStyleIdx="0" presStyleCnt="1" custScaleY="210162" custLinFactNeighborX="-3997" custLinFactNeighborY="-1253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50000"/>
            </a:schemeClr>
          </a:solidFill>
        </a:ln>
        <a:effectLst>
          <a:outerShdw blurRad="50800" dist="38100" algn="l" rotWithShape="0">
            <a:prstClr val="black">
              <a:alpha val="40000"/>
            </a:prstClr>
          </a:outerShdw>
        </a:effectLst>
      </dgm:spPr>
    </dgm:pt>
    <dgm:pt modelId="{3FF6D295-B397-4B6B-ACCF-D52955D3D533}" type="pres">
      <dgm:prSet presAssocID="{564F3483-01B9-41BB-A1C5-E47411287075}" presName="arrowDiagram2" presStyleCnt="0"/>
      <dgm:spPr/>
    </dgm:pt>
    <dgm:pt modelId="{D06D58CA-262C-4C5D-B5BE-BDBABC5075CF}" type="pres">
      <dgm:prSet presAssocID="{1344538C-F1CD-4C28-A8B3-BBF67806CFC5}" presName="bullet2a" presStyleLbl="node1" presStyleIdx="0" presStyleCnt="2" custLinFactY="57211" custLinFactNeighborX="-46523" custLinFactNeighborY="100000"/>
      <dgm:spPr>
        <a:solidFill>
          <a:schemeClr val="accent2">
            <a:lumMod val="50000"/>
          </a:schemeClr>
        </a:solidFill>
      </dgm:spPr>
    </dgm:pt>
    <dgm:pt modelId="{643C46C8-5256-4AF5-9470-DDF40BAE5801}" type="pres">
      <dgm:prSet presAssocID="{1344538C-F1CD-4C28-A8B3-BBF67806CFC5}" presName="textBox2a" presStyleLbl="revTx" presStyleIdx="0" presStyleCnt="2" custScaleX="161861" custScaleY="42165" custLinFactNeighborX="-44334" custLinFactNeighborY="44991">
        <dgm:presLayoutVars>
          <dgm:bulletEnabled val="1"/>
        </dgm:presLayoutVars>
      </dgm:prSet>
      <dgm:spPr/>
    </dgm:pt>
    <dgm:pt modelId="{E77D8E25-A0D4-4C9C-9757-B81D6DEBD86B}" type="pres">
      <dgm:prSet presAssocID="{3F4CF2CF-DEBC-4452-AA17-BD0AEFCC39FB}" presName="bullet2b" presStyleLbl="node1" presStyleIdx="1" presStyleCnt="2" custLinFactY="-188881" custLinFactNeighborX="88803" custLinFactNeighborY="-200000"/>
      <dgm:spPr>
        <a:solidFill>
          <a:schemeClr val="accent2">
            <a:lumMod val="50000"/>
          </a:schemeClr>
        </a:solidFill>
      </dgm:spPr>
    </dgm:pt>
    <dgm:pt modelId="{B54ECB01-BE97-4F6B-BAC8-8DFDFCB52647}" type="pres">
      <dgm:prSet presAssocID="{3F4CF2CF-DEBC-4452-AA17-BD0AEFCC39FB}" presName="textBox2b" presStyleLbl="revTx" presStyleIdx="1" presStyleCnt="2" custScaleX="181724" custScaleY="152700" custLinFactNeighborY="-20119">
        <dgm:presLayoutVars>
          <dgm:bulletEnabled val="1"/>
        </dgm:presLayoutVars>
      </dgm:prSet>
      <dgm:spPr/>
    </dgm:pt>
  </dgm:ptLst>
  <dgm:cxnLst>
    <dgm:cxn modelId="{915D6519-6CD0-4066-AC2F-76719764EA9A}" srcId="{564F3483-01B9-41BB-A1C5-E47411287075}" destId="{3F4CF2CF-DEBC-4452-AA17-BD0AEFCC39FB}" srcOrd="1" destOrd="0" parTransId="{4D1BC2A4-D984-4DB5-B9A7-4085DF900652}" sibTransId="{9D1A4B6F-AC6E-462D-A65C-1849B0599822}"/>
    <dgm:cxn modelId="{0613953C-5614-4395-8004-66578B423EBC}" type="presOf" srcId="{564F3483-01B9-41BB-A1C5-E47411287075}" destId="{7A13C698-7BC4-40F4-977B-27BA47C0BB3A}" srcOrd="0" destOrd="0" presId="urn:microsoft.com/office/officeart/2005/8/layout/arrow2"/>
    <dgm:cxn modelId="{E7359282-C212-4C85-BAAA-C4EC6BF40B2A}" type="presOf" srcId="{3F4CF2CF-DEBC-4452-AA17-BD0AEFCC39FB}" destId="{B54ECB01-BE97-4F6B-BAC8-8DFDFCB52647}" srcOrd="0" destOrd="0" presId="urn:microsoft.com/office/officeart/2005/8/layout/arrow2"/>
    <dgm:cxn modelId="{DE64C5A0-99CF-4A73-AAFD-63AF0D88FE8F}" type="presOf" srcId="{1344538C-F1CD-4C28-A8B3-BBF67806CFC5}" destId="{643C46C8-5256-4AF5-9470-DDF40BAE5801}" srcOrd="0" destOrd="0" presId="urn:microsoft.com/office/officeart/2005/8/layout/arrow2"/>
    <dgm:cxn modelId="{535E79E1-52E5-4EA7-BE23-E11E9FD624C2}" srcId="{564F3483-01B9-41BB-A1C5-E47411287075}" destId="{1344538C-F1CD-4C28-A8B3-BBF67806CFC5}" srcOrd="0" destOrd="0" parTransId="{ABEC1B08-4366-4151-BF3D-815FD162A68D}" sibTransId="{807B41CA-0050-408D-8560-6700210D732C}"/>
    <dgm:cxn modelId="{517E66A6-1CA0-4EA7-99DE-04533AE7EAF2}" type="presParOf" srcId="{7A13C698-7BC4-40F4-977B-27BA47C0BB3A}" destId="{A2CD95F2-6360-4356-A7C6-C6673D481C04}" srcOrd="0" destOrd="0" presId="urn:microsoft.com/office/officeart/2005/8/layout/arrow2"/>
    <dgm:cxn modelId="{DA1E2412-017D-47B6-A713-16C431580E16}" type="presParOf" srcId="{7A13C698-7BC4-40F4-977B-27BA47C0BB3A}" destId="{3FF6D295-B397-4B6B-ACCF-D52955D3D533}" srcOrd="1" destOrd="0" presId="urn:microsoft.com/office/officeart/2005/8/layout/arrow2"/>
    <dgm:cxn modelId="{42101E5E-C85E-4CB2-A459-864E8A33E807}" type="presParOf" srcId="{3FF6D295-B397-4B6B-ACCF-D52955D3D533}" destId="{D06D58CA-262C-4C5D-B5BE-BDBABC5075CF}" srcOrd="0" destOrd="0" presId="urn:microsoft.com/office/officeart/2005/8/layout/arrow2"/>
    <dgm:cxn modelId="{118D8C47-610B-459C-88CB-DC9914305DB1}" type="presParOf" srcId="{3FF6D295-B397-4B6B-ACCF-D52955D3D533}" destId="{643C46C8-5256-4AF5-9470-DDF40BAE5801}" srcOrd="1" destOrd="0" presId="urn:microsoft.com/office/officeart/2005/8/layout/arrow2"/>
    <dgm:cxn modelId="{B078167B-3A52-4B9E-B8CA-2DD24D12499C}" type="presParOf" srcId="{3FF6D295-B397-4B6B-ACCF-D52955D3D533}" destId="{E77D8E25-A0D4-4C9C-9757-B81D6DEBD86B}" srcOrd="2" destOrd="0" presId="urn:microsoft.com/office/officeart/2005/8/layout/arrow2"/>
    <dgm:cxn modelId="{E96656E8-B8DD-4A00-A9FC-F9A479CD5994}" type="presParOf" srcId="{3FF6D295-B397-4B6B-ACCF-D52955D3D533}" destId="{B54ECB01-BE97-4F6B-BAC8-8DFDFCB52647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CD95F2-6360-4356-A7C6-C6673D481C04}">
      <dsp:nvSpPr>
        <dsp:cNvPr id="0" name=""/>
        <dsp:cNvSpPr/>
      </dsp:nvSpPr>
      <dsp:spPr>
        <a:xfrm>
          <a:off x="-73339" y="-493606"/>
          <a:ext cx="3426968" cy="450136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50000"/>
            </a:schemeClr>
          </a:solidFill>
        </a:ln>
        <a:effectLst>
          <a:outerShdw blurRad="50800" dist="38100" algn="l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6D58CA-262C-4C5D-B5BE-BDBABC5075CF}">
      <dsp:nvSpPr>
        <dsp:cNvPr id="0" name=""/>
        <dsp:cNvSpPr/>
      </dsp:nvSpPr>
      <dsp:spPr>
        <a:xfrm>
          <a:off x="667628" y="2042024"/>
          <a:ext cx="119943" cy="119943"/>
        </a:xfrm>
        <a:prstGeom prst="ellipse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3C46C8-5256-4AF5-9470-DDF40BAE5801}">
      <dsp:nvSpPr>
        <dsp:cNvPr id="0" name=""/>
        <dsp:cNvSpPr/>
      </dsp:nvSpPr>
      <dsp:spPr>
        <a:xfrm>
          <a:off x="0" y="2589377"/>
          <a:ext cx="1802750" cy="3856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56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2018.gadā = 12%</a:t>
          </a:r>
          <a:endParaRPr lang="en-US" sz="1800" b="1" kern="1200" dirty="0"/>
        </a:p>
      </dsp:txBody>
      <dsp:txXfrm>
        <a:off x="0" y="2589377"/>
        <a:ext cx="1802750" cy="385629"/>
      </dsp:txXfrm>
    </dsp:sp>
    <dsp:sp modelId="{E77D8E25-A0D4-4C9C-9757-B81D6DEBD86B}">
      <dsp:nvSpPr>
        <dsp:cNvPr id="0" name=""/>
        <dsp:cNvSpPr/>
      </dsp:nvSpPr>
      <dsp:spPr>
        <a:xfrm>
          <a:off x="2011222" y="507676"/>
          <a:ext cx="205618" cy="205618"/>
        </a:xfrm>
        <a:prstGeom prst="ellipse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4ECB01-BE97-4F6B-BAC8-8DFDFCB52647}">
      <dsp:nvSpPr>
        <dsp:cNvPr id="0" name=""/>
        <dsp:cNvSpPr/>
      </dsp:nvSpPr>
      <dsp:spPr>
        <a:xfrm>
          <a:off x="1476330" y="751207"/>
          <a:ext cx="2023977" cy="2165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953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2050.gadā = 22%</a:t>
          </a:r>
          <a:endParaRPr lang="en-US" sz="1800" b="1" kern="1200" dirty="0"/>
        </a:p>
      </dsp:txBody>
      <dsp:txXfrm>
        <a:off x="1476330" y="751207"/>
        <a:ext cx="2023977" cy="2165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784" y="1411288"/>
            <a:ext cx="10363200" cy="455612"/>
          </a:xfrm>
        </p:spPr>
        <p:txBody>
          <a:bodyPr anchor="t" anchorCtr="0"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82B36-C296-4D5B-99C2-CD1097B99F1C}" type="datetimeFigureOut">
              <a:rPr lang="lv-LV" smtClean="0"/>
              <a:t>08.05.2023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3D82-7728-4029-8B0A-0AF4D13E9620}" type="slidenum">
              <a:rPr lang="lv-LV" smtClean="0"/>
              <a:t>‹#›</a:t>
            </a:fld>
            <a:endParaRPr lang="lv-LV"/>
          </a:p>
        </p:txBody>
      </p:sp>
      <p:sp>
        <p:nvSpPr>
          <p:cNvPr id="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02785" y="5373688"/>
            <a:ext cx="4754033" cy="8032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/>
            </a:lvl1pPr>
          </a:lstStyle>
          <a:p>
            <a:pPr lvl="0"/>
            <a:r>
              <a:rPr lang="lv-LV" dirty="0"/>
              <a:t>Autors</a:t>
            </a:r>
          </a:p>
          <a:p>
            <a:pPr lvl="0"/>
            <a:r>
              <a:rPr lang="lv-LV" dirty="0"/>
              <a:t>Datums</a:t>
            </a:r>
          </a:p>
          <a:p>
            <a:pPr lvl="0"/>
            <a:r>
              <a:rPr lang="lv-LV" dirty="0"/>
              <a:t>Vieta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2820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5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3973" userDrawn="1">
          <p15:clr>
            <a:srgbClr val="FBAE40"/>
          </p15:clr>
        </p15:guide>
        <p15:guide id="4" pos="3689" userDrawn="1">
          <p15:clr>
            <a:srgbClr val="FBAE40"/>
          </p15:clr>
        </p15:guide>
        <p15:guide id="5" pos="7045" userDrawn="1">
          <p15:clr>
            <a:srgbClr val="FBAE40"/>
          </p15:clr>
        </p15:guide>
        <p15:guide id="6" orient="horz" pos="2160" userDrawn="1">
          <p15:clr>
            <a:srgbClr val="FBAE40"/>
          </p15:clr>
        </p15:guide>
        <p15:guide id="7" orient="horz" pos="459" userDrawn="1">
          <p15:clr>
            <a:srgbClr val="FBAE40"/>
          </p15:clr>
        </p15:guide>
        <p15:guide id="8" orient="horz" pos="22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6217" y="728664"/>
            <a:ext cx="10079567" cy="936625"/>
          </a:xfrm>
        </p:spPr>
        <p:txBody>
          <a:bodyPr anchor="t" anchorCtr="0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6215" y="1665288"/>
            <a:ext cx="10080097" cy="1655762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 dirty="0"/>
              <a:t>Pamatteksts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08.05.2023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8176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08.05.2023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037168" y="1665289"/>
            <a:ext cx="10098617" cy="1411287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E001C"/>
              </a:buClr>
              <a:buSzPct val="80000"/>
              <a:buFontTx/>
              <a:buNone/>
              <a:tabLst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marL="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E001C"/>
              </a:buClr>
              <a:buSzPct val="80000"/>
              <a:buFontTx/>
              <a:buNone/>
              <a:tabLst/>
              <a:defRPr/>
            </a:pPr>
            <a:r>
              <a:rPr lang="lv-LV" dirty="0"/>
              <a:t>Pamatteksts </a:t>
            </a:r>
            <a:r>
              <a:rPr lang="lv-LV" dirty="0" err="1"/>
              <a:t>Pamatteksts</a:t>
            </a:r>
            <a:r>
              <a:rPr lang="lv-LV" dirty="0"/>
              <a:t> </a:t>
            </a:r>
            <a:r>
              <a:rPr lang="lv-LV" dirty="0" err="1"/>
              <a:t>Pamatteksts</a:t>
            </a:r>
            <a:endParaRPr lang="en-US" dirty="0"/>
          </a:p>
          <a:p>
            <a:pPr marL="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E001C"/>
              </a:buClr>
              <a:buSzPct val="80000"/>
              <a:buFontTx/>
              <a:buNone/>
              <a:tabLst/>
              <a:defRPr/>
            </a:pPr>
            <a:r>
              <a:rPr lang="lv-LV" dirty="0"/>
              <a:t>Pamatteksts </a:t>
            </a:r>
            <a:r>
              <a:rPr lang="lv-LV" dirty="0" err="1"/>
              <a:t>Pamatteksts</a:t>
            </a:r>
            <a:endParaRPr lang="en-US" dirty="0"/>
          </a:p>
          <a:p>
            <a:pPr marL="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E001C"/>
              </a:buClr>
              <a:buSzPct val="80000"/>
              <a:buFontTx/>
              <a:buNone/>
              <a:tabLst/>
              <a:defRPr/>
            </a:pPr>
            <a:r>
              <a:rPr lang="lv-LV" dirty="0"/>
              <a:t>Pamatteksts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1037168" y="3429000"/>
            <a:ext cx="10098617" cy="2160588"/>
          </a:xfr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4235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867" y="1673275"/>
            <a:ext cx="10086446" cy="435133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08.05.2023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74034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4101" y="1673225"/>
            <a:ext cx="4790017" cy="435133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7301" y="1673225"/>
            <a:ext cx="4798484" cy="435133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08.05.2023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6628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216" y="728663"/>
            <a:ext cx="10079568" cy="936625"/>
          </a:xfrm>
        </p:spPr>
        <p:txBody>
          <a:bodyPr anchor="t" anchorCtr="0">
            <a:normAutofit/>
          </a:bodyPr>
          <a:lstStyle>
            <a:lvl1pPr>
              <a:defRPr sz="26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07667" y="1665288"/>
            <a:ext cx="4828117" cy="3924301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rgbClr val="58595B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6217" y="1665287"/>
            <a:ext cx="4800600" cy="687388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08.05.2023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056217" y="2352676"/>
            <a:ext cx="4800600" cy="3236913"/>
          </a:xfrm>
        </p:spPr>
        <p:txBody>
          <a:bodyPr/>
          <a:lstStyle>
            <a:lvl1pPr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159827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216" y="728663"/>
            <a:ext cx="10079568" cy="936625"/>
          </a:xfrm>
        </p:spPr>
        <p:txBody>
          <a:bodyPr anchor="t" anchorCtr="0">
            <a:normAutofit/>
          </a:bodyPr>
          <a:lstStyle>
            <a:lvl1pPr>
              <a:defRPr sz="26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8915" y="1684338"/>
            <a:ext cx="6030385" cy="2954338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rgbClr val="58595B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08.05.2023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056217" y="4867276"/>
            <a:ext cx="10079567" cy="760413"/>
          </a:xfrm>
        </p:spPr>
        <p:txBody>
          <a:bodyPr/>
          <a:lstStyle>
            <a:lvl1pPr>
              <a:defRPr sz="1600" b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v-LV" dirty="0"/>
              <a:t>Pamatteksts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46016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DE2F4-2C2C-4DDB-9DF2-07332ED43F52}" type="datetimeFigureOut">
              <a:rPr lang="lv-LV" smtClean="0"/>
              <a:t>08.05.2023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48DE-A354-4887-9522-15971F092B4D}" type="slidenum">
              <a:rPr lang="lv-LV" smtClean="0"/>
              <a:t>‹#›</a:t>
            </a:fld>
            <a:endParaRPr lang="lv-LV"/>
          </a:p>
        </p:txBody>
      </p:sp>
      <p:sp>
        <p:nvSpPr>
          <p:cNvPr id="6" name="Text Placeholder 2"/>
          <p:cNvSpPr>
            <a:spLocks noGrp="1"/>
          </p:cNvSpPr>
          <p:nvPr>
            <p:ph idx="1" hasCustomPrompt="1"/>
          </p:nvPr>
        </p:nvSpPr>
        <p:spPr>
          <a:xfrm>
            <a:off x="1056216" y="5934075"/>
            <a:ext cx="4176184" cy="2428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/>
            </a:lvl1pPr>
          </a:lstStyle>
          <a:p>
            <a:pPr lvl="0"/>
            <a:r>
              <a:rPr lang="lv-LV" dirty="0"/>
              <a:t>www.rsu.lv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3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5.xml"/><Relationship Id="rId9" Type="http://schemas.microsoft.com/office/2007/relationships/hdphoto" Target="../media/hdphoto1.wdp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8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7511" y="1401764"/>
            <a:ext cx="10515600" cy="5032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80245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82B36-C296-4D5B-99C2-CD1097B99F1C}" type="datetimeFigureOut">
              <a:rPr lang="lv-LV" smtClean="0"/>
              <a:t>08.05.2023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63D82-7728-4029-8B0A-0AF4D13E9620}" type="slidenum">
              <a:rPr lang="lv-LV" smtClean="0"/>
              <a:t>‹#›</a:t>
            </a:fld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302" y="5373690"/>
            <a:ext cx="4754033" cy="132873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  <a:endParaRPr lang="lv-LV" dirty="0"/>
          </a:p>
          <a:p>
            <a:pPr lvl="0"/>
            <a:r>
              <a:rPr lang="lv-LV" dirty="0" err="1"/>
              <a:t>Adsjfhjskdfhkljfd</a:t>
            </a:r>
            <a:endParaRPr lang="lv-LV" dirty="0"/>
          </a:p>
          <a:p>
            <a:pPr lvl="0"/>
            <a:r>
              <a:rPr lang="lv-LV" dirty="0" err="1"/>
              <a:t>Dasfldfkssl</a:t>
            </a:r>
            <a:r>
              <a:rPr lang="lv-LV" dirty="0"/>
              <a:t>;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058" t="2619" r="14058" b="-2619"/>
          <a:stretch/>
        </p:blipFill>
        <p:spPr>
          <a:xfrm>
            <a:off x="8683124" y="-305873"/>
            <a:ext cx="3505817" cy="7061011"/>
          </a:xfrm>
          <a:prstGeom prst="rect">
            <a:avLst/>
          </a:prstGeom>
          <a:effectLst>
            <a:outerShdw sx="1000" sy="1000" algn="ctr" rotWithShape="0">
              <a:srgbClr val="F58220"/>
            </a:outerShdw>
          </a:effec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842" y="720502"/>
            <a:ext cx="1807468" cy="332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770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70000"/>
        </a:lnSpc>
        <a:spcBef>
          <a:spcPts val="1000"/>
        </a:spcBef>
        <a:buFontTx/>
        <a:buNone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973" userDrawn="1">
          <p15:clr>
            <a:srgbClr val="F26B43"/>
          </p15:clr>
        </p15:guide>
        <p15:guide id="3" pos="3689" userDrawn="1">
          <p15:clr>
            <a:srgbClr val="F26B43"/>
          </p15:clr>
        </p15:guide>
        <p15:guide id="4" pos="695" userDrawn="1">
          <p15:clr>
            <a:srgbClr val="F26B43"/>
          </p15:clr>
        </p15:guide>
        <p15:guide id="5" pos="7045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orient="horz" pos="459" userDrawn="1">
          <p15:clr>
            <a:srgbClr val="F26B43"/>
          </p15:clr>
        </p15:guide>
        <p15:guide id="8" orient="horz" pos="3385" userDrawn="1">
          <p15:clr>
            <a:srgbClr val="F26B43"/>
          </p15:clr>
        </p15:guide>
        <p15:guide id="9" orient="horz" pos="3861" userDrawn="1">
          <p15:clr>
            <a:srgbClr val="F26B43"/>
          </p15:clr>
        </p15:guide>
        <p15:guide id="10" orient="horz" pos="91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7167" y="690564"/>
            <a:ext cx="10099146" cy="103671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7167" y="1665289"/>
            <a:ext cx="10099146" cy="43593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E9CD5-6B41-4DD5-AB12-F8EA993B035F}" type="datetimeFigureOut">
              <a:rPr lang="lv-LV" smtClean="0"/>
              <a:t>08.05.2023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100000"/>
                    </a14:imgEffect>
                    <a14:imgEffect>
                      <a14:brightnessContrast bright="55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2548" t="792" r="2548"/>
          <a:stretch/>
        </p:blipFill>
        <p:spPr>
          <a:xfrm>
            <a:off x="9588229" y="10759"/>
            <a:ext cx="2603772" cy="6239434"/>
          </a:xfrm>
          <a:prstGeom prst="rect">
            <a:avLst/>
          </a:prstGeom>
        </p:spPr>
      </p:pic>
      <p:sp>
        <p:nvSpPr>
          <p:cNvPr id="10" name="object 4"/>
          <p:cNvSpPr/>
          <p:nvPr userDrawn="1"/>
        </p:nvSpPr>
        <p:spPr>
          <a:xfrm>
            <a:off x="1055688" y="5787747"/>
            <a:ext cx="1528267" cy="28091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7248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2" r:id="rId2"/>
    <p:sldLayoutId id="2147483664" r:id="rId3"/>
    <p:sldLayoutId id="2147483666" r:id="rId4"/>
    <p:sldLayoutId id="2147483671" r:id="rId5"/>
    <p:sldLayoutId id="214748367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b="1" kern="1200">
          <a:solidFill>
            <a:srgbClr val="F5822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400" b="1" kern="1200">
          <a:solidFill>
            <a:srgbClr val="F58220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8E001C"/>
        </a:buClr>
        <a:buSzPct val="80000"/>
        <a:buFont typeface="Calibri" panose="020F0502020204030204" pitchFamily="34" charset="0"/>
        <a:buChar char="●"/>
        <a:defRPr sz="1600" kern="1200">
          <a:solidFill>
            <a:srgbClr val="5859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468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8595B"/>
        </a:buClr>
        <a:buSzPct val="80000"/>
        <a:buFont typeface="Calibri" panose="020F0502020204030204" pitchFamily="34" charset="0"/>
        <a:buChar char="●"/>
        <a:defRPr sz="1600" kern="1200">
          <a:solidFill>
            <a:srgbClr val="5859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20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8595B"/>
        </a:buClr>
        <a:buSzPct val="80000"/>
        <a:buFont typeface="Calibri" panose="020F0502020204030204" pitchFamily="34" charset="0"/>
        <a:buChar char="○"/>
        <a:defRPr sz="1600" kern="1200">
          <a:solidFill>
            <a:srgbClr val="5859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36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SzPct val="80000"/>
        <a:buFont typeface="Calibri" panose="020F0502020204030204" pitchFamily="34" charset="0"/>
        <a:buChar char="●"/>
        <a:defRPr sz="1600" kern="1200">
          <a:solidFill>
            <a:srgbClr val="5859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973" userDrawn="1">
          <p15:clr>
            <a:srgbClr val="F26B43"/>
          </p15:clr>
        </p15:guide>
        <p15:guide id="3" pos="3689" userDrawn="1">
          <p15:clr>
            <a:srgbClr val="F26B43"/>
          </p15:clr>
        </p15:guide>
        <p15:guide id="4" pos="7015" userDrawn="1">
          <p15:clr>
            <a:srgbClr val="F26B43"/>
          </p15:clr>
        </p15:guide>
        <p15:guide id="5" pos="665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orient="horz" pos="459" userDrawn="1">
          <p15:clr>
            <a:srgbClr val="F26B43"/>
          </p15:clr>
        </p15:guide>
        <p15:guide id="8" orient="horz" pos="3521" userDrawn="1">
          <p15:clr>
            <a:srgbClr val="F26B43"/>
          </p15:clr>
        </p15:guide>
        <p15:guide id="9" orient="horz" pos="104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58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56217" y="728664"/>
            <a:ext cx="10297583" cy="96202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216" y="5934075"/>
            <a:ext cx="10297584" cy="2428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lv-LV" dirty="0"/>
              <a:t>www.rsu.lv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DE2F4-2C2C-4DDB-9DF2-07332ED43F52}" type="datetimeFigureOut">
              <a:rPr lang="lv-LV" smtClean="0"/>
              <a:t>08.05.2023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248DE-A354-4887-9522-15971F092B4D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058" t="2619" r="14058" b="-2619"/>
          <a:stretch/>
        </p:blipFill>
        <p:spPr>
          <a:xfrm>
            <a:off x="8715398" y="-316631"/>
            <a:ext cx="3476602" cy="7002169"/>
          </a:xfrm>
          <a:prstGeom prst="rect">
            <a:avLst/>
          </a:prstGeom>
          <a:effectLst>
            <a:outerShdw sx="1000" sy="1000" algn="ctr" rotWithShape="0">
              <a:srgbClr val="F58220"/>
            </a:outerShdw>
          </a:effectLst>
        </p:spPr>
      </p:pic>
    </p:spTree>
    <p:extLst>
      <p:ext uri="{BB962C8B-B14F-4D97-AF65-F5344CB8AC3E}">
        <p14:creationId xmlns:p14="http://schemas.microsoft.com/office/powerpoint/2010/main" val="21893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973" userDrawn="1">
          <p15:clr>
            <a:srgbClr val="F26B43"/>
          </p15:clr>
        </p15:guide>
        <p15:guide id="3" pos="3689" userDrawn="1">
          <p15:clr>
            <a:srgbClr val="F26B43"/>
          </p15:clr>
        </p15:guide>
        <p15:guide id="4" pos="665" userDrawn="1">
          <p15:clr>
            <a:srgbClr val="F26B43"/>
          </p15:clr>
        </p15:guide>
        <p15:guide id="5" pos="7015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orient="horz" pos="3861" userDrawn="1">
          <p15:clr>
            <a:srgbClr val="F26B43"/>
          </p15:clr>
        </p15:guide>
        <p15:guide id="8" orient="horz" pos="45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784" y="1411288"/>
            <a:ext cx="8506883" cy="455612"/>
          </a:xfrm>
        </p:spPr>
        <p:txBody>
          <a:bodyPr>
            <a:noAutofit/>
          </a:bodyPr>
          <a:lstStyle/>
          <a:p>
            <a:r>
              <a:rPr lang="lv-LV" sz="3200" i="0" dirty="0">
                <a:solidFill>
                  <a:srgbClr val="202020"/>
                </a:solidFill>
                <a:effectLst/>
              </a:rPr>
              <a:t>Sociālā atbalsta, depresijas un </a:t>
            </a:r>
            <a:r>
              <a:rPr lang="lv-LV" sz="3200" dirty="0">
                <a:solidFill>
                  <a:srgbClr val="202020"/>
                </a:solidFill>
              </a:rPr>
              <a:t>atmiņas rādītāju saistība </a:t>
            </a:r>
            <a:r>
              <a:rPr lang="lv-LV" sz="3200" i="0" dirty="0">
                <a:solidFill>
                  <a:srgbClr val="202020"/>
                </a:solidFill>
                <a:effectLst/>
              </a:rPr>
              <a:t>gados vecākiem pieaugušajiem</a:t>
            </a:r>
            <a:endParaRPr lang="lv-LV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4918" y="4216400"/>
            <a:ext cx="4754033" cy="2140480"/>
          </a:xfrm>
        </p:spPr>
        <p:txBody>
          <a:bodyPr vert="horz" lIns="0" tIns="0" rIns="0" bIns="0" rtlCol="0" anchor="t">
            <a:normAutofit fontScale="92500" lnSpcReduction="10000"/>
          </a:bodyPr>
          <a:lstStyle/>
          <a:p>
            <a:pPr algn="r"/>
            <a:r>
              <a:rPr lang="lv-LV" b="1" dirty="0"/>
              <a:t>Darba autore: </a:t>
            </a:r>
          </a:p>
          <a:p>
            <a:pPr algn="r"/>
            <a:r>
              <a:rPr lang="lv-LV" dirty="0">
                <a:latin typeface="Arial"/>
                <a:cs typeface="Arial"/>
              </a:rPr>
              <a:t>c</a:t>
            </a:r>
            <a:endParaRPr lang="lv-LV" dirty="0"/>
          </a:p>
          <a:p>
            <a:pPr algn="r"/>
            <a:endParaRPr lang="lv-LV" dirty="0"/>
          </a:p>
          <a:p>
            <a:pPr algn="r"/>
            <a:r>
              <a:rPr lang="lv-LV" b="1" dirty="0"/>
              <a:t>Darba zinātniskā vadītāja:</a:t>
            </a:r>
          </a:p>
          <a:p>
            <a:pPr algn="r">
              <a:lnSpc>
                <a:spcPct val="120000"/>
              </a:lnSpc>
            </a:pPr>
            <a:r>
              <a:rPr lang="lv-LV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Mg. psych. Kristīne Šneidere</a:t>
            </a:r>
            <a:br>
              <a:rPr lang="lv-LV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lv-LV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RSU Veselības psiholoģijas un pedagoģijas katedra, asistente</a:t>
            </a:r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20000"/>
              </a:lnSpc>
            </a:pPr>
            <a:endParaRPr lang="lv-LV" dirty="0"/>
          </a:p>
          <a:p>
            <a:pPr algn="r"/>
            <a:endParaRPr lang="lv-LV" dirty="0"/>
          </a:p>
          <a:p>
            <a:pPr algn="r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36552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Aktualitāte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F79DA80-0AD0-713A-D521-EBED8C94BDC8}"/>
              </a:ext>
            </a:extLst>
          </p:cNvPr>
          <p:cNvGraphicFramePr/>
          <p:nvPr/>
        </p:nvGraphicFramePr>
        <p:xfrm>
          <a:off x="1055688" y="1855206"/>
          <a:ext cx="3426968" cy="3514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09054EF-0244-8FB8-3B6C-B0EAD14109F5}"/>
              </a:ext>
            </a:extLst>
          </p:cNvPr>
          <p:cNvSpPr txBox="1"/>
          <p:nvPr/>
        </p:nvSpPr>
        <p:spPr>
          <a:xfrm flipH="1">
            <a:off x="1347404" y="5215469"/>
            <a:ext cx="31352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>
                <a:solidFill>
                  <a:schemeClr val="accent2">
                    <a:lumMod val="50000"/>
                  </a:schemeClr>
                </a:solidFill>
              </a:rPr>
              <a:t>Elderly population increase </a:t>
            </a:r>
            <a:r>
              <a:rPr lang="lv-LV" sz="1200" i="1" dirty="0">
                <a:solidFill>
                  <a:schemeClr val="accent2">
                    <a:lumMod val="50000"/>
                  </a:schemeClr>
                </a:solidFill>
              </a:rPr>
              <a:t>(WHO</a:t>
            </a:r>
            <a:r>
              <a:rPr lang="lv-LV" sz="1400" i="1" dirty="0">
                <a:solidFill>
                  <a:schemeClr val="accent2">
                    <a:lumMod val="50000"/>
                  </a:schemeClr>
                </a:solidFill>
              </a:rPr>
              <a:t>,</a:t>
            </a:r>
            <a:r>
              <a:rPr lang="lv-LV" sz="1200" i="1" dirty="0">
                <a:solidFill>
                  <a:schemeClr val="accent2">
                    <a:lumMod val="50000"/>
                  </a:schemeClr>
                </a:solidFill>
              </a:rPr>
              <a:t> 2022)</a:t>
            </a:r>
            <a:endParaRPr lang="en-US" sz="12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2CE109-D53C-1958-0BDF-749E48CAE7F2}"/>
              </a:ext>
            </a:extLst>
          </p:cNvPr>
          <p:cNvSpPr txBox="1"/>
          <p:nvPr/>
        </p:nvSpPr>
        <p:spPr>
          <a:xfrm>
            <a:off x="5120640" y="2049305"/>
            <a:ext cx="4215384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8E001C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lv-LV" sz="20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 maz veiktu pētījumu, kur sociālais atbalsts būtu apskatīts saistībā ar depresijas un atmiņas rādītājiem novecošanās kontekstā.</a:t>
            </a:r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5BEA4E-0EA3-A08C-BC57-CA90FED2BA07}"/>
              </a:ext>
            </a:extLst>
          </p:cNvPr>
          <p:cNvSpPr txBox="1"/>
          <p:nvPr/>
        </p:nvSpPr>
        <p:spPr>
          <a:xfrm>
            <a:off x="5596128" y="4199806"/>
            <a:ext cx="4041648" cy="1323439"/>
          </a:xfrm>
          <a:prstGeom prst="rect">
            <a:avLst/>
          </a:prstGeom>
          <a:solidFill>
            <a:srgbClr val="FFDA96"/>
          </a:solidFill>
          <a:ln>
            <a:solidFill>
              <a:schemeClr val="accent2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lv-LV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lv-LV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zpētīt saistības starp sociālo atbalstu, depresijas un atmiņas rādītājiem gados vecāku pieaugušo izlasēs.</a:t>
            </a:r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E46314-0C94-05C9-2D7E-5B9FFFF61D3D}"/>
              </a:ext>
            </a:extLst>
          </p:cNvPr>
          <p:cNvSpPr txBox="1"/>
          <p:nvPr/>
        </p:nvSpPr>
        <p:spPr>
          <a:xfrm>
            <a:off x="5120640" y="1570457"/>
            <a:ext cx="1536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>
                <a:latin typeface="Arial" panose="020B0604020202020204" pitchFamily="34" charset="0"/>
                <a:cs typeface="Arial" panose="020B0604020202020204" pitchFamily="34" charset="0"/>
              </a:rPr>
              <a:t>Problēma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41DA53-94E9-DD1D-EA0E-7DCAC72F9FE6}"/>
              </a:ext>
            </a:extLst>
          </p:cNvPr>
          <p:cNvSpPr txBox="1"/>
          <p:nvPr/>
        </p:nvSpPr>
        <p:spPr>
          <a:xfrm>
            <a:off x="5596128" y="3748018"/>
            <a:ext cx="1536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>
                <a:latin typeface="Arial" panose="020B0604020202020204" pitchFamily="34" charset="0"/>
                <a:cs typeface="Arial" panose="020B0604020202020204" pitchFamily="34" charset="0"/>
              </a:rPr>
              <a:t>Mērķis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788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Pētījuma jautājumi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046691" y="2080783"/>
            <a:ext cx="8371629" cy="1411287"/>
          </a:xfrm>
        </p:spPr>
        <p:txBody>
          <a:bodyPr>
            <a:normAutofit/>
          </a:bodyPr>
          <a:lstStyle/>
          <a:p>
            <a:pPr algn="just"/>
            <a:r>
              <a:rPr lang="lv-LV" dirty="0">
                <a:solidFill>
                  <a:schemeClr val="tx1">
                    <a:lumMod val="65000"/>
                    <a:lumOff val="35000"/>
                  </a:schemeClr>
                </a:solidFill>
                <a:ea typeface="Calibri" panose="020F0502020204030204" pitchFamily="34" charset="0"/>
              </a:rPr>
              <a:t>Vai pastāv un kādas ir saistības starp sociālo atbalstu, depresijas un atmiņas rādītājiem gados vecākiem pieaugušajiem?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lv-LV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270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Metode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6217" y="1665286"/>
            <a:ext cx="4666521" cy="1219469"/>
          </a:xfrm>
        </p:spPr>
        <p:txBody>
          <a:bodyPr>
            <a:normAutofit lnSpcReduction="10000"/>
          </a:bodyPr>
          <a:lstStyle/>
          <a:p>
            <a:r>
              <a:rPr lang="lv-LV" sz="2000" dirty="0"/>
              <a:t>Dalībnieki </a:t>
            </a:r>
          </a:p>
          <a:p>
            <a:r>
              <a:rPr lang="lv-LV" sz="2000" b="0" kern="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638 respondenti – Latvijas iedzīvotāji, kas runā latviešu valodā, vecumā no 50 līdz 100 gadiem (</a:t>
            </a:r>
            <a:r>
              <a:rPr lang="lv-LV" sz="2000" b="0" i="1" kern="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M= 68, SD= 10,17</a:t>
            </a:r>
            <a:r>
              <a:rPr lang="lv-LV" sz="2000" b="0" kern="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).</a:t>
            </a:r>
            <a:endParaRPr lang="lv-LV" sz="2400" b="0" dirty="0">
              <a:solidFill>
                <a:schemeClr val="tx1"/>
              </a:solidFill>
            </a:endParaRPr>
          </a:p>
          <a:p>
            <a:endParaRPr lang="lv-LV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056216" y="3291026"/>
            <a:ext cx="8298096" cy="2305102"/>
          </a:xfrm>
        </p:spPr>
        <p:txBody>
          <a:bodyPr>
            <a:normAutofit/>
          </a:bodyPr>
          <a:lstStyle/>
          <a:p>
            <a:r>
              <a:rPr lang="lv-LV" sz="2000" dirty="0"/>
              <a:t>Instrumentārijs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800" b="0" kern="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sekundārie dati no SHARE projekta 8.kārtas (</a:t>
            </a:r>
            <a:r>
              <a:rPr lang="lv-LV" sz="1800" b="0" i="1" kern="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8th wave</a:t>
            </a:r>
            <a:r>
              <a:rPr lang="lv-LV" sz="1800" b="0" kern="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) (</a:t>
            </a:r>
            <a:r>
              <a:rPr lang="en-US" sz="1600" b="0" i="1" dirty="0" err="1">
                <a:solidFill>
                  <a:srgbClr val="242424"/>
                </a:solidFill>
                <a:effectLst/>
              </a:rPr>
              <a:t>Börsch-Supan</a:t>
            </a:r>
            <a:r>
              <a:rPr lang="en-US" sz="1600" b="0" i="1" dirty="0">
                <a:solidFill>
                  <a:srgbClr val="242424"/>
                </a:solidFill>
                <a:effectLst/>
              </a:rPr>
              <a:t>, A.</a:t>
            </a:r>
            <a:r>
              <a:rPr lang="lv-LV" sz="1600" b="0" i="1" dirty="0">
                <a:solidFill>
                  <a:srgbClr val="242424"/>
                </a:solidFill>
                <a:effectLst/>
              </a:rPr>
              <a:t>,</a:t>
            </a:r>
            <a:r>
              <a:rPr lang="en-US" sz="1600" b="0" i="1" dirty="0">
                <a:solidFill>
                  <a:srgbClr val="242424"/>
                </a:solidFill>
                <a:effectLst/>
              </a:rPr>
              <a:t> </a:t>
            </a:r>
            <a:r>
              <a:rPr lang="en-US" sz="1600" b="0" i="0" dirty="0">
                <a:solidFill>
                  <a:srgbClr val="242424"/>
                </a:solidFill>
                <a:effectLst/>
              </a:rPr>
              <a:t>2022)</a:t>
            </a:r>
            <a:r>
              <a:rPr lang="lv-LV" sz="1600" b="0" i="0" dirty="0">
                <a:solidFill>
                  <a:srgbClr val="242424"/>
                </a:solidFill>
                <a:effectLst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b="0" dirty="0">
                <a:solidFill>
                  <a:schemeClr val="accent2">
                    <a:lumMod val="75000"/>
                  </a:schemeClr>
                </a:solidFill>
              </a:rPr>
              <a:t>Sociālais atbalsts: </a:t>
            </a:r>
            <a:r>
              <a:rPr lang="lv-LV" b="0" dirty="0">
                <a:solidFill>
                  <a:schemeClr val="tx1"/>
                </a:solidFill>
              </a:rPr>
              <a:t>saņemtais un sniegtais atbalsts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b="0" dirty="0">
                <a:solidFill>
                  <a:schemeClr val="accent2">
                    <a:lumMod val="75000"/>
                  </a:schemeClr>
                </a:solidFill>
              </a:rPr>
              <a:t>Atmiņa: </a:t>
            </a:r>
            <a:r>
              <a:rPr kumimoji="0" lang="lv-LV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Aizkavētu 10 vārdu atsaukšanas atmiņā tests</a:t>
            </a:r>
            <a:r>
              <a:rPr kumimoji="0" lang="lv-LV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(</a:t>
            </a:r>
            <a:r>
              <a:rPr kumimoji="0" lang="lv-LV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Harris &amp; Dowson</a:t>
            </a:r>
            <a:r>
              <a:rPr kumimoji="0" lang="lv-LV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1982).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lv-LV" altLang="en-US" sz="1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Depresija:</a:t>
            </a:r>
            <a:r>
              <a:rPr kumimoji="0" lang="lv-LV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EURO-D skala </a:t>
            </a:r>
            <a:r>
              <a:rPr kumimoji="0" lang="lv-LV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(</a:t>
            </a:r>
            <a:r>
              <a:rPr kumimoji="0" lang="lv-LV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Prince et al.</a:t>
            </a:r>
            <a:r>
              <a:rPr kumimoji="0" lang="lv-LV" altLang="en-US" sz="16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</a:t>
            </a:r>
            <a:r>
              <a:rPr kumimoji="0" lang="lv-LV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kumimoji="0" lang="lv-LV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1999)</a:t>
            </a:r>
            <a:endParaRPr lang="lv-LV" sz="1600" b="0" dirty="0">
              <a:solidFill>
                <a:schemeClr val="tx1"/>
              </a:solidFill>
            </a:endParaRPr>
          </a:p>
          <a:p>
            <a:endParaRPr lang="lv-LV" b="0" dirty="0">
              <a:solidFill>
                <a:schemeClr val="tx1"/>
              </a:solidFill>
            </a:endParaRPr>
          </a:p>
          <a:p>
            <a:endParaRPr lang="lv-LV" b="0" dirty="0">
              <a:solidFill>
                <a:schemeClr val="tx1"/>
              </a:solidFill>
            </a:endParaRPr>
          </a:p>
        </p:txBody>
      </p:sp>
      <p:pic>
        <p:nvPicPr>
          <p:cNvPr id="10" name="Graphic 9" descr="Man">
            <a:extLst>
              <a:ext uri="{FF2B5EF4-FFF2-40B4-BE49-F238E27FC236}">
                <a16:creationId xmlns:a16="http://schemas.microsoft.com/office/drawing/2014/main" id="{B004502D-9340-7933-2486-662C393209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01488" y="1630319"/>
            <a:ext cx="1371600" cy="1371600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Placeholder 13" descr="Woman">
            <a:extLst>
              <a:ext uri="{FF2B5EF4-FFF2-40B4-BE49-F238E27FC236}">
                <a16:creationId xmlns:a16="http://schemas.microsoft.com/office/drawing/2014/main" id="{A5CA8051-DB65-E326-8E2D-9B40A2472B5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t="-541" b="391"/>
          <a:stretch/>
        </p:blipFill>
        <p:spPr>
          <a:xfrm>
            <a:off x="5684881" y="1605581"/>
            <a:ext cx="1369238" cy="1371600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7D0F6705-AA2A-ACF6-7BE1-6CACCCC64BEE}"/>
              </a:ext>
            </a:extLst>
          </p:cNvPr>
          <p:cNvSpPr txBox="1"/>
          <p:nvPr/>
        </p:nvSpPr>
        <p:spPr>
          <a:xfrm>
            <a:off x="7662716" y="2010438"/>
            <a:ext cx="1691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b="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64% sieviešu</a:t>
            </a:r>
          </a:p>
          <a:p>
            <a:r>
              <a:rPr lang="lv-LV" sz="2000" b="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36% vīriešu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468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Metode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A6BA22-5DFD-B297-D70B-1C5412A90961}"/>
              </a:ext>
            </a:extLst>
          </p:cNvPr>
          <p:cNvSpPr txBox="1">
            <a:spLocks/>
          </p:cNvSpPr>
          <p:nvPr/>
        </p:nvSpPr>
        <p:spPr>
          <a:xfrm>
            <a:off x="1018200" y="1477160"/>
            <a:ext cx="8371248" cy="244032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b="1" kern="1200">
                <a:solidFill>
                  <a:srgbClr val="F5822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E001C"/>
              </a:buClr>
              <a:buSzPct val="80000"/>
              <a:buFont typeface="Calibri" panose="020F0502020204030204" pitchFamily="34" charset="0"/>
              <a:buChar char="●"/>
              <a:defRPr sz="1600" kern="1200">
                <a:solidFill>
                  <a:srgbClr val="5859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8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8595B"/>
              </a:buClr>
              <a:buSzPct val="80000"/>
              <a:buFont typeface="Calibri" panose="020F0502020204030204" pitchFamily="34" charset="0"/>
              <a:buChar char="●"/>
              <a:defRPr sz="1600" kern="1200">
                <a:solidFill>
                  <a:srgbClr val="5859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8595B"/>
              </a:buClr>
              <a:buSzPct val="80000"/>
              <a:buFont typeface="Calibri" panose="020F0502020204030204" pitchFamily="34" charset="0"/>
              <a:buChar char="○"/>
              <a:defRPr sz="1600" kern="1200">
                <a:solidFill>
                  <a:srgbClr val="5859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36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SzPct val="80000"/>
              <a:buFont typeface="Calibri" panose="020F0502020204030204" pitchFamily="34" charset="0"/>
              <a:buChar char="●"/>
              <a:defRPr sz="1600" kern="1200">
                <a:solidFill>
                  <a:srgbClr val="5859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lv-LV" sz="2200" dirty="0"/>
              <a:t>Procedūra</a:t>
            </a:r>
          </a:p>
          <a:p>
            <a:pPr>
              <a:lnSpc>
                <a:spcPct val="110000"/>
              </a:lnSpc>
            </a:pPr>
            <a:r>
              <a:rPr lang="lv-LV" sz="2100" b="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Datu vākšana: 2019.g. oktobra līdz 2020.g. decembrim. </a:t>
            </a:r>
          </a:p>
          <a:p>
            <a:pPr algn="just">
              <a:lnSpc>
                <a:spcPct val="110000"/>
              </a:lnSpc>
            </a:pPr>
            <a:r>
              <a:rPr lang="lv-LV" sz="2100" b="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Dati tika ievākti gan klātienē – izmantojot datora asistētu personisko aptauju (</a:t>
            </a:r>
            <a:r>
              <a:rPr lang="lv-LV" sz="2100" b="0" i="1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Computer-Assisted Personal Interview [CAPI]</a:t>
            </a:r>
            <a:r>
              <a:rPr lang="lv-LV" sz="2100" b="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), gan attālināti – izmantojot datora asistētu telefona aptauju (</a:t>
            </a:r>
            <a:r>
              <a:rPr lang="lv-LV" sz="2100" b="0" i="1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Computer-Assisted Telephone Interview [CATI]</a:t>
            </a:r>
            <a:r>
              <a:rPr lang="lv-LV" sz="2100" b="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).</a:t>
            </a:r>
            <a:endParaRPr lang="en-US" sz="2100" b="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>
              <a:lnSpc>
                <a:spcPct val="110000"/>
              </a:lnSpc>
            </a:pPr>
            <a:endParaRPr lang="lv-LV" b="0" dirty="0">
              <a:solidFill>
                <a:schemeClr val="tx1"/>
              </a:solidFill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18742AF-4A70-E378-E97F-C93940035ED2}"/>
              </a:ext>
            </a:extLst>
          </p:cNvPr>
          <p:cNvSpPr txBox="1">
            <a:spLocks/>
          </p:cNvSpPr>
          <p:nvPr/>
        </p:nvSpPr>
        <p:spPr>
          <a:xfrm>
            <a:off x="1056216" y="4216908"/>
            <a:ext cx="6295560" cy="1504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b="1" kern="1200">
                <a:solidFill>
                  <a:srgbClr val="F5822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E001C"/>
              </a:buClr>
              <a:buSzPct val="80000"/>
              <a:buFont typeface="Calibri" panose="020F0502020204030204" pitchFamily="34" charset="0"/>
              <a:buChar char="●"/>
              <a:defRPr sz="1600" kern="1200">
                <a:solidFill>
                  <a:srgbClr val="5859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8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8595B"/>
              </a:buClr>
              <a:buSzPct val="80000"/>
              <a:buFont typeface="Calibri" panose="020F0502020204030204" pitchFamily="34" charset="0"/>
              <a:buChar char="●"/>
              <a:defRPr sz="1600" kern="1200">
                <a:solidFill>
                  <a:srgbClr val="5859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8595B"/>
              </a:buClr>
              <a:buSzPct val="80000"/>
              <a:buFont typeface="Calibri" panose="020F0502020204030204" pitchFamily="34" charset="0"/>
              <a:buChar char="○"/>
              <a:defRPr sz="1600" kern="1200">
                <a:solidFill>
                  <a:srgbClr val="5859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36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SzPct val="80000"/>
              <a:buFont typeface="Calibri" panose="020F0502020204030204" pitchFamily="34" charset="0"/>
              <a:buChar char="●"/>
              <a:defRPr sz="1600" kern="1200">
                <a:solidFill>
                  <a:srgbClr val="5859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lv-LV" sz="2000" dirty="0"/>
              <a:t>Datu apstrāde</a:t>
            </a:r>
          </a:p>
          <a:p>
            <a:pPr marL="342900" marR="0" indent="-342900" algn="l" defTabSz="457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lv-LV" sz="2000" b="0" i="1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Calibri"/>
              </a:rPr>
              <a:t>IMB SPSS  Statistics </a:t>
            </a:r>
            <a:r>
              <a:rPr lang="lv-LV" sz="2000" b="0" dirty="0">
                <a:solidFill>
                  <a:schemeClr val="tx1"/>
                </a:solidFill>
                <a:ea typeface="+mj-ea"/>
                <a:sym typeface="Calibri"/>
              </a:rPr>
              <a:t>29</a:t>
            </a:r>
            <a:r>
              <a:rPr kumimoji="0" lang="lv-LV" sz="2000" b="0" i="0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Calibri"/>
              </a:rPr>
              <a:t>;</a:t>
            </a:r>
          </a:p>
          <a:p>
            <a:pPr marL="342900" marR="0" indent="-3429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lv-LV" sz="2000" b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Saistību noteikšana - </a:t>
            </a:r>
            <a:r>
              <a:rPr lang="lv-LV" sz="2000" b="0" kern="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Spīrmena rangu korelācija </a:t>
            </a:r>
            <a:endParaRPr lang="lv-LV" sz="2400" b="0" u="none" strike="noStrike" dirty="0">
              <a:solidFill>
                <a:schemeClr val="tx1"/>
              </a:solidFill>
              <a:effectLst/>
            </a:endParaRPr>
          </a:p>
          <a:p>
            <a:pPr marL="342900" marR="0" indent="-3429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lv-LV" sz="2000" b="0" dirty="0">
              <a:solidFill>
                <a:schemeClr val="tx1"/>
              </a:solidFill>
            </a:endParaRPr>
          </a:p>
        </p:txBody>
      </p:sp>
      <p:pic>
        <p:nvPicPr>
          <p:cNvPr id="10" name="Graphic 9" descr="Monitor">
            <a:extLst>
              <a:ext uri="{FF2B5EF4-FFF2-40B4-BE49-F238E27FC236}">
                <a16:creationId xmlns:a16="http://schemas.microsoft.com/office/drawing/2014/main" id="{511457BC-733B-3F95-4A4A-0F2D9441D5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97640" y="4284285"/>
            <a:ext cx="1575816" cy="157581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E4F602B-E7DC-5F8E-8EEE-1C47A729A212}"/>
              </a:ext>
            </a:extLst>
          </p:cNvPr>
          <p:cNvSpPr txBox="1"/>
          <p:nvPr/>
        </p:nvSpPr>
        <p:spPr>
          <a:xfrm>
            <a:off x="8083212" y="4784252"/>
            <a:ext cx="804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SPSS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017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Rezultāti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9686A6-5656-0CCA-C606-9CF08807F9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1" y="1915428"/>
            <a:ext cx="9081330" cy="2348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220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Ierobežojumi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7167" y="2020697"/>
            <a:ext cx="8280088" cy="2597023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lv-LV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Pētījumā tika izmantoti sekundārie dati;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lv-LV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Sociālais atbalsts tika izvērtēts tikai ar diviem jautājumiem;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lv-LV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Pētījuma instrumentiem nav veiktas visas nepieciešamās adaptācijas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lv-LV" sz="2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631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4101" y="1876926"/>
            <a:ext cx="8327643" cy="3445845"/>
          </a:xfrm>
        </p:spPr>
        <p:txBody>
          <a:bodyPr>
            <a:norm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lv-LV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 secināt, ka augstāki saņemtā sociālā atbalsta rādītāji varētu būt saistīti gan ar augstākiem sniegtā sociālā atbalsta rādītājiem, gan īstermiņa un ilgtermiņa atmiņas rādītājiem, turpretī zemākiem depresijas rādītājiem.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lv-LV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lv-LV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Zemāki depresijas rādītāji varētu būt saistīti arī ar augstākiem īstermiņa un ilgtermiņa atmiņas rādītājiem.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lv-LV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lv-LV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Augstāki sniegtā sociālā atbalsta rādītāji varētu būt saistīti ar zemākiem īstermiņa un ilgtermiņa atmiņas rādītājiem.</a:t>
            </a:r>
          </a:p>
        </p:txBody>
      </p:sp>
    </p:spTree>
    <p:extLst>
      <p:ext uri="{BB962C8B-B14F-4D97-AF65-F5344CB8AC3E}">
        <p14:creationId xmlns:p14="http://schemas.microsoft.com/office/powerpoint/2010/main" val="703374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7208" y="2578608"/>
            <a:ext cx="10297583" cy="621792"/>
          </a:xfrm>
        </p:spPr>
        <p:txBody>
          <a:bodyPr>
            <a:normAutofit/>
          </a:bodyPr>
          <a:lstStyle/>
          <a:p>
            <a:pPr algn="ctr"/>
            <a:r>
              <a:rPr lang="lv-LV" sz="4400" dirty="0"/>
              <a:t>Paldies par uzmanību!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48585271"/>
      </p:ext>
    </p:extLst>
  </p:cSld>
  <p:clrMapOvr>
    <a:masterClrMapping/>
  </p:clrMapOvr>
</p:sld>
</file>

<file path=ppt/theme/theme1.xml><?xml version="1.0" encoding="utf-8"?>
<a:theme xmlns:a="http://schemas.openxmlformats.org/drawingml/2006/main" name="IEVADS">
  <a:themeElements>
    <a:clrScheme name="Custom 1">
      <a:dk1>
        <a:sysClr val="windowText" lastClr="000000"/>
      </a:dk1>
      <a:lt1>
        <a:sysClr val="window" lastClr="FFFFFF"/>
      </a:lt1>
      <a:dk2>
        <a:srgbClr val="C00000"/>
      </a:dk2>
      <a:lt2>
        <a:srgbClr val="F2F2F2"/>
      </a:lt2>
      <a:accent1>
        <a:srgbClr val="C00000"/>
      </a:accent1>
      <a:accent2>
        <a:srgbClr val="F58220"/>
      </a:accent2>
      <a:accent3>
        <a:srgbClr val="7F7F7F"/>
      </a:accent3>
      <a:accent4>
        <a:srgbClr val="A5A5A5"/>
      </a:accent4>
      <a:accent5>
        <a:srgbClr val="BFBFBF"/>
      </a:accent5>
      <a:accent6>
        <a:srgbClr val="D8D8D8"/>
      </a:accent6>
      <a:hlink>
        <a:srgbClr val="000000"/>
      </a:hlink>
      <a:folHlink>
        <a:srgbClr val="7F7F7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8" id="{637CC193-082A-4BE8-A01B-6170B2E6A041}" vid="{100FE9E7-7270-4190-BAAC-B40F11FA548C}"/>
    </a:ext>
  </a:extLst>
</a:theme>
</file>

<file path=ppt/theme/theme2.xml><?xml version="1.0" encoding="utf-8"?>
<a:theme xmlns:a="http://schemas.openxmlformats.org/drawingml/2006/main" name="SATUR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8" id="{637CC193-082A-4BE8-A01B-6170B2E6A041}" vid="{B52B9DCA-E959-4155-9834-731573AD4454}"/>
    </a:ext>
  </a:extLst>
</a:theme>
</file>

<file path=ppt/theme/theme3.xml><?xml version="1.0" encoding="utf-8"?>
<a:theme xmlns:a="http://schemas.openxmlformats.org/drawingml/2006/main" name="NOBEIGUM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8" id="{637CC193-082A-4BE8-A01B-6170B2E6A041}" vid="{59BC9C7E-9AE5-476C-857C-D8271C4699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CA2FFECB18E6448B789CD9930E2AFC" ma:contentTypeVersion="15" ma:contentTypeDescription="Create a new document." ma:contentTypeScope="" ma:versionID="f3d7c3fde4c8d846ac44d9b55737b0e3">
  <xsd:schema xmlns:xsd="http://www.w3.org/2001/XMLSchema" xmlns:xs="http://www.w3.org/2001/XMLSchema" xmlns:p="http://schemas.microsoft.com/office/2006/metadata/properties" xmlns:ns2="e3cbc38f-3bd0-4c8a-9fca-8dc1c7c662d7" xmlns:ns3="c6ee3ec1-71e2-4c81-aee9-9f72e5770204" targetNamespace="http://schemas.microsoft.com/office/2006/metadata/properties" ma:root="true" ma:fieldsID="ccde3455559f42445904269c1adcc1c6" ns2:_="" ns3:_="">
    <xsd:import namespace="e3cbc38f-3bd0-4c8a-9fca-8dc1c7c662d7"/>
    <xsd:import namespace="c6ee3ec1-71e2-4c81-aee9-9f72e57702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cbc38f-3bd0-4c8a-9fca-8dc1c7c66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5e33c868-91b6-4098-a4a1-cbe5720a53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ee3ec1-71e2-4c81-aee9-9f72e577020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bfa3bbd3-0c70-482d-bbd6-fd5bb34fb9e6}" ma:internalName="TaxCatchAll" ma:showField="CatchAllData" ma:web="c6ee3ec1-71e2-4c81-aee9-9f72e57702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6ee3ec1-71e2-4c81-aee9-9f72e5770204" xsi:nil="true"/>
    <lcf76f155ced4ddcb4097134ff3c332f xmlns="e3cbc38f-3bd0-4c8a-9fca-8dc1c7c662d7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8313F9-E832-4E56-AD42-145607A8F4BD}"/>
</file>

<file path=customXml/itemProps2.xml><?xml version="1.0" encoding="utf-8"?>
<ds:datastoreItem xmlns:ds="http://schemas.openxmlformats.org/officeDocument/2006/customXml" ds:itemID="{4094E193-E2F9-4A8B-8BF6-5BEFCD519F8D}">
  <ds:schemaRefs>
    <ds:schemaRef ds:uri="http://schemas.microsoft.com/office/2006/metadata/properties"/>
    <ds:schemaRef ds:uri="http://schemas.microsoft.com/office/infopath/2007/PartnerControls"/>
    <ds:schemaRef ds:uri="c6ee3ec1-71e2-4c81-aee9-9f72e5770204"/>
    <ds:schemaRef ds:uri="e3cbc38f-3bd0-4c8a-9fca-8dc1c7c662d7"/>
  </ds:schemaRefs>
</ds:datastoreItem>
</file>

<file path=customXml/itemProps3.xml><?xml version="1.0" encoding="utf-8"?>
<ds:datastoreItem xmlns:ds="http://schemas.openxmlformats.org/officeDocument/2006/customXml" ds:itemID="{3C8453D0-475D-4A27-923C-7E7F9EC8526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orange_prezentacijaspamatnelv_16_9</Template>
  <TotalTime>549</TotalTime>
  <Words>357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IEVADS</vt:lpstr>
      <vt:lpstr>SATURS</vt:lpstr>
      <vt:lpstr>NOBEIGUMS</vt:lpstr>
      <vt:lpstr>Sociālā atbalsta, depresijas un atmiņas rādītāju saistība gados vecākiem pieaugušajiem</vt:lpstr>
      <vt:lpstr>Aktualitāte</vt:lpstr>
      <vt:lpstr>Pētījuma jautājumi</vt:lpstr>
      <vt:lpstr>Metode</vt:lpstr>
      <vt:lpstr>Metode</vt:lpstr>
      <vt:lpstr>Rezultāti</vt:lpstr>
      <vt:lpstr>Ierobežojumi</vt:lpstr>
      <vt:lpstr>Secinājumi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Sociālā atbalsta, depresijas un atmiņas rādītāju saistība gados vecākiem pieaugušajiem</dc:title>
  <dc:creator>Agnese Osite</dc:creator>
  <cp:lastModifiedBy>Agnese Osite</cp:lastModifiedBy>
  <cp:revision>17</cp:revision>
  <dcterms:created xsi:type="dcterms:W3CDTF">2023-04-12T00:16:17Z</dcterms:created>
  <dcterms:modified xsi:type="dcterms:W3CDTF">2023-05-08T09:11:09Z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0x0101001BCA2FFECB18E6448B789CD9930E2AFC</vt:lpwstr>
  </property>
  <property fmtid="{D5CDD505-2E9C-101B-9397-08002B2CF9AE}" pid="3" name="MediaServiceImageTags">
    <vt:lpwstr/>
  </property>
</Properties>
</file>