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74" r:id="rId3"/>
  </p:sldMasterIdLst>
  <p:notesMasterIdLst>
    <p:notesMasterId r:id="rId16"/>
  </p:notesMasterIdLst>
  <p:sldIdLst>
    <p:sldId id="264" r:id="rId4"/>
    <p:sldId id="335" r:id="rId5"/>
    <p:sldId id="336" r:id="rId6"/>
    <p:sldId id="257" r:id="rId7"/>
    <p:sldId id="375" r:id="rId8"/>
    <p:sldId id="368" r:id="rId9"/>
    <p:sldId id="370" r:id="rId10"/>
    <p:sldId id="376" r:id="rId11"/>
    <p:sldId id="279" r:id="rId12"/>
    <p:sldId id="260" r:id="rId13"/>
    <p:sldId id="377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  <a:srgbClr val="8E0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42" autoAdjust="0"/>
    <p:restoredTop sz="86620"/>
  </p:normalViewPr>
  <p:slideViewPr>
    <p:cSldViewPr snapToGrid="0" showGuides="1">
      <p:cViewPr varScale="1">
        <p:scale>
          <a:sx n="62" d="100"/>
          <a:sy n="62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11676-BD9E-EE4B-BD84-821F753DAC80}" type="doc">
      <dgm:prSet loTypeId="urn:microsoft.com/office/officeart/2005/8/layout/arrow2" loCatId="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en-GB"/>
        </a:p>
      </dgm:t>
    </dgm:pt>
    <dgm:pt modelId="{310544EE-971B-7145-87BC-A8573D27C5A8}">
      <dgm:prSet phldrT="[Текст]" custT="1"/>
      <dgm:spPr/>
      <dgm:t>
        <a:bodyPr/>
        <a:lstStyle/>
        <a:p>
          <a:r>
            <a:rPr lang="lv-LV" sz="1600" b="1" dirty="0">
              <a:solidFill>
                <a:srgbClr val="8E001C"/>
              </a:solidFill>
              <a:latin typeface="Arial" panose="020B0604020202020204" pitchFamily="34" charset="0"/>
              <a:cs typeface="Arial" panose="020B0604020202020204" pitchFamily="34" charset="0"/>
            </a:rPr>
            <a:t>2018 = 12%</a:t>
          </a:r>
          <a:endParaRPr lang="ru-RU" sz="1600" b="1" dirty="0">
            <a:solidFill>
              <a:srgbClr val="8E001C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7770D0-494F-BF48-8691-801B527C79D0}" type="parTrans" cxnId="{4D8A7C1C-7865-8545-8C64-2CBEB50F20B7}">
      <dgm:prSet/>
      <dgm:spPr/>
      <dgm:t>
        <a:bodyPr/>
        <a:lstStyle/>
        <a:p>
          <a:endParaRPr lang="ru-RU"/>
        </a:p>
      </dgm:t>
    </dgm:pt>
    <dgm:pt modelId="{EC67E57D-0A68-B746-89EF-5BC054EF62A4}" type="sibTrans" cxnId="{4D8A7C1C-7865-8545-8C64-2CBEB50F20B7}">
      <dgm:prSet/>
      <dgm:spPr/>
      <dgm:t>
        <a:bodyPr/>
        <a:lstStyle/>
        <a:p>
          <a:endParaRPr lang="ru-RU"/>
        </a:p>
      </dgm:t>
    </dgm:pt>
    <dgm:pt modelId="{D55BDFDD-FDD9-BD44-83D5-555914EA0C8A}">
      <dgm:prSet phldrT="[Текст]" custT="1"/>
      <dgm:spPr/>
      <dgm:t>
        <a:bodyPr/>
        <a:lstStyle/>
        <a:p>
          <a:pPr algn="ctr"/>
          <a:r>
            <a:rPr lang="lv-LV" sz="1600" b="1" dirty="0">
              <a:solidFill>
                <a:srgbClr val="8E001C"/>
              </a:solidFill>
              <a:latin typeface="Arial" panose="020B0604020202020204" pitchFamily="34" charset="0"/>
              <a:cs typeface="Arial" panose="020B0604020202020204" pitchFamily="34" charset="0"/>
            </a:rPr>
            <a:t>2050 = 22%</a:t>
          </a:r>
        </a:p>
      </dgm:t>
    </dgm:pt>
    <dgm:pt modelId="{97092238-2415-1F49-9F0F-25986932E01D}" type="parTrans" cxnId="{433EED75-3998-D040-BD43-D7F13A553C0B}">
      <dgm:prSet/>
      <dgm:spPr/>
      <dgm:t>
        <a:bodyPr/>
        <a:lstStyle/>
        <a:p>
          <a:endParaRPr lang="ru-RU"/>
        </a:p>
      </dgm:t>
    </dgm:pt>
    <dgm:pt modelId="{FBBB8B7F-58D0-5B4E-ABB8-446DF27291AB}" type="sibTrans" cxnId="{433EED75-3998-D040-BD43-D7F13A553C0B}">
      <dgm:prSet/>
      <dgm:spPr/>
      <dgm:t>
        <a:bodyPr/>
        <a:lstStyle/>
        <a:p>
          <a:endParaRPr lang="ru-RU"/>
        </a:p>
      </dgm:t>
    </dgm:pt>
    <dgm:pt modelId="{C853B8D9-B261-DA49-B2FC-7E54AF5A9CBB}" type="pres">
      <dgm:prSet presAssocID="{B9F11676-BD9E-EE4B-BD84-821F753DAC80}" presName="arrowDiagram" presStyleCnt="0">
        <dgm:presLayoutVars>
          <dgm:chMax val="5"/>
          <dgm:dir/>
          <dgm:resizeHandles val="exact"/>
        </dgm:presLayoutVars>
      </dgm:prSet>
      <dgm:spPr/>
    </dgm:pt>
    <dgm:pt modelId="{D2D54AE9-EDC2-AF45-AE5C-F692D3B8AFB0}" type="pres">
      <dgm:prSet presAssocID="{B9F11676-BD9E-EE4B-BD84-821F753DAC80}" presName="arrow" presStyleLbl="bgShp" presStyleIdx="0" presStyleCnt="1" custScaleX="78297" custScaleY="144430" custLinFactNeighborX="805" custLinFactNeighborY="9006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</dgm:pt>
    <dgm:pt modelId="{1FF41355-B6DF-5F4D-B975-A5D5F2905CFC}" type="pres">
      <dgm:prSet presAssocID="{B9F11676-BD9E-EE4B-BD84-821F753DAC80}" presName="arrowDiagram2" presStyleCnt="0"/>
      <dgm:spPr/>
    </dgm:pt>
    <dgm:pt modelId="{0172616D-9E6B-7A43-808F-59BFD7289578}" type="pres">
      <dgm:prSet presAssocID="{310544EE-971B-7145-87BC-A8573D27C5A8}" presName="bullet2a" presStyleLbl="node1" presStyleIdx="0" presStyleCnt="2" custLinFactY="300000" custLinFactNeighborX="-84047" custLinFactNeighborY="301012"/>
      <dgm:spPr>
        <a:solidFill>
          <a:srgbClr val="8E001C"/>
        </a:solidFill>
      </dgm:spPr>
    </dgm:pt>
    <dgm:pt modelId="{F5218D7B-B82E-F24C-8E34-E568AF6F73D0}" type="pres">
      <dgm:prSet presAssocID="{310544EE-971B-7145-87BC-A8573D27C5A8}" presName="textBox2a" presStyleLbl="revTx" presStyleIdx="0" presStyleCnt="2" custScaleX="133045" custScaleY="99773" custLinFactNeighborX="7272" custLinFactNeighborY="88366">
        <dgm:presLayoutVars>
          <dgm:bulletEnabled val="1"/>
        </dgm:presLayoutVars>
      </dgm:prSet>
      <dgm:spPr/>
    </dgm:pt>
    <dgm:pt modelId="{F606761E-25CA-BD4C-B825-328CB5FF1517}" type="pres">
      <dgm:prSet presAssocID="{D55BDFDD-FDD9-BD44-83D5-555914EA0C8A}" presName="bullet2b" presStyleLbl="node1" presStyleIdx="1" presStyleCnt="2" custLinFactX="47388" custLinFactY="-39981" custLinFactNeighborX="100000" custLinFactNeighborY="-100000"/>
      <dgm:spPr>
        <a:solidFill>
          <a:srgbClr val="8E001C"/>
        </a:solidFill>
      </dgm:spPr>
    </dgm:pt>
    <dgm:pt modelId="{955BA1CD-ED29-FE43-A75D-917CA299FF35}" type="pres">
      <dgm:prSet presAssocID="{D55BDFDD-FDD9-BD44-83D5-555914EA0C8A}" presName="textBox2b" presStyleLbl="revTx" presStyleIdx="1" presStyleCnt="2" custScaleX="133545" custLinFactNeighborX="17323" custLinFactNeighborY="-12012">
        <dgm:presLayoutVars>
          <dgm:bulletEnabled val="1"/>
        </dgm:presLayoutVars>
      </dgm:prSet>
      <dgm:spPr/>
    </dgm:pt>
  </dgm:ptLst>
  <dgm:cxnLst>
    <dgm:cxn modelId="{4D8A7C1C-7865-8545-8C64-2CBEB50F20B7}" srcId="{B9F11676-BD9E-EE4B-BD84-821F753DAC80}" destId="{310544EE-971B-7145-87BC-A8573D27C5A8}" srcOrd="0" destOrd="0" parTransId="{9E7770D0-494F-BF48-8691-801B527C79D0}" sibTransId="{EC67E57D-0A68-B746-89EF-5BC054EF62A4}"/>
    <dgm:cxn modelId="{433EED75-3998-D040-BD43-D7F13A553C0B}" srcId="{B9F11676-BD9E-EE4B-BD84-821F753DAC80}" destId="{D55BDFDD-FDD9-BD44-83D5-555914EA0C8A}" srcOrd="1" destOrd="0" parTransId="{97092238-2415-1F49-9F0F-25986932E01D}" sibTransId="{FBBB8B7F-58D0-5B4E-ABB8-446DF27291AB}"/>
    <dgm:cxn modelId="{BD32F775-F44A-874B-9985-CC8CD7EA9619}" type="presOf" srcId="{B9F11676-BD9E-EE4B-BD84-821F753DAC80}" destId="{C853B8D9-B261-DA49-B2FC-7E54AF5A9CBB}" srcOrd="0" destOrd="0" presId="urn:microsoft.com/office/officeart/2005/8/layout/arrow2"/>
    <dgm:cxn modelId="{5778BF7D-9AFB-8D41-A168-3263DC50DE1B}" type="presOf" srcId="{D55BDFDD-FDD9-BD44-83D5-555914EA0C8A}" destId="{955BA1CD-ED29-FE43-A75D-917CA299FF35}" srcOrd="0" destOrd="0" presId="urn:microsoft.com/office/officeart/2005/8/layout/arrow2"/>
    <dgm:cxn modelId="{61B00886-1170-3046-AC6F-96A37D0E18C8}" type="presOf" srcId="{310544EE-971B-7145-87BC-A8573D27C5A8}" destId="{F5218D7B-B82E-F24C-8E34-E568AF6F73D0}" srcOrd="0" destOrd="0" presId="urn:microsoft.com/office/officeart/2005/8/layout/arrow2"/>
    <dgm:cxn modelId="{2049F10B-FA69-974C-A119-B34B32DB5F56}" type="presParOf" srcId="{C853B8D9-B261-DA49-B2FC-7E54AF5A9CBB}" destId="{D2D54AE9-EDC2-AF45-AE5C-F692D3B8AFB0}" srcOrd="0" destOrd="0" presId="urn:microsoft.com/office/officeart/2005/8/layout/arrow2"/>
    <dgm:cxn modelId="{D92F5A17-B243-4F4B-937A-76F8B0A7CBCA}" type="presParOf" srcId="{C853B8D9-B261-DA49-B2FC-7E54AF5A9CBB}" destId="{1FF41355-B6DF-5F4D-B975-A5D5F2905CFC}" srcOrd="1" destOrd="0" presId="urn:microsoft.com/office/officeart/2005/8/layout/arrow2"/>
    <dgm:cxn modelId="{0355B6D8-CED3-EB49-B21D-452C945FF401}" type="presParOf" srcId="{1FF41355-B6DF-5F4D-B975-A5D5F2905CFC}" destId="{0172616D-9E6B-7A43-808F-59BFD7289578}" srcOrd="0" destOrd="0" presId="urn:microsoft.com/office/officeart/2005/8/layout/arrow2"/>
    <dgm:cxn modelId="{D2E533F7-F0F6-444E-B109-36DD052744DF}" type="presParOf" srcId="{1FF41355-B6DF-5F4D-B975-A5D5F2905CFC}" destId="{F5218D7B-B82E-F24C-8E34-E568AF6F73D0}" srcOrd="1" destOrd="0" presId="urn:microsoft.com/office/officeart/2005/8/layout/arrow2"/>
    <dgm:cxn modelId="{42490E96-F812-DB4D-83E5-F104992EF707}" type="presParOf" srcId="{1FF41355-B6DF-5F4D-B975-A5D5F2905CFC}" destId="{F606761E-25CA-BD4C-B825-328CB5FF1517}" srcOrd="2" destOrd="0" presId="urn:microsoft.com/office/officeart/2005/8/layout/arrow2"/>
    <dgm:cxn modelId="{567897FA-F86D-3F49-B0CB-77D97DFCC58F}" type="presParOf" srcId="{1FF41355-B6DF-5F4D-B975-A5D5F2905CFC}" destId="{955BA1CD-ED29-FE43-A75D-917CA299FF35}" srcOrd="3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54AE9-EDC2-AF45-AE5C-F692D3B8AFB0}">
      <dsp:nvSpPr>
        <dsp:cNvPr id="0" name=""/>
        <dsp:cNvSpPr/>
      </dsp:nvSpPr>
      <dsp:spPr>
        <a:xfrm>
          <a:off x="416524" y="886093"/>
          <a:ext cx="4073924" cy="4696834"/>
        </a:xfrm>
        <a:prstGeom prst="swooshArrow">
          <a:avLst>
            <a:gd name="adj1" fmla="val 25000"/>
            <a:gd name="adj2" fmla="val 25000"/>
          </a:avLst>
        </a:prstGeom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172616D-9E6B-7A43-808F-59BFD7289578}">
      <dsp:nvSpPr>
        <dsp:cNvPr id="0" name=""/>
        <dsp:cNvSpPr/>
      </dsp:nvSpPr>
      <dsp:spPr>
        <a:xfrm>
          <a:off x="866695" y="4182484"/>
          <a:ext cx="182110" cy="182110"/>
        </a:xfrm>
        <a:prstGeom prst="ellipse">
          <a:avLst/>
        </a:prstGeom>
        <a:solidFill>
          <a:srgbClr val="8E001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218D7B-B82E-F24C-8E34-E568AF6F73D0}">
      <dsp:nvSpPr>
        <dsp:cNvPr id="0" name=""/>
        <dsp:cNvSpPr/>
      </dsp:nvSpPr>
      <dsp:spPr>
        <a:xfrm>
          <a:off x="954381" y="4407654"/>
          <a:ext cx="2249830" cy="13854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497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solidFill>
                <a:srgbClr val="8E001C"/>
              </a:solidFill>
              <a:latin typeface="Arial" panose="020B0604020202020204" pitchFamily="34" charset="0"/>
              <a:cs typeface="Arial" panose="020B0604020202020204" pitchFamily="34" charset="0"/>
            </a:rPr>
            <a:t>2018 = 12%</a:t>
          </a:r>
          <a:endParaRPr lang="ru-RU" sz="1600" b="1" kern="1200" dirty="0">
            <a:solidFill>
              <a:srgbClr val="8E001C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54381" y="4407654"/>
        <a:ext cx="2249830" cy="1385443"/>
      </dsp:txXfrm>
    </dsp:sp>
    <dsp:sp modelId="{F606761E-25CA-BD4C-B825-328CB5FF1517}">
      <dsp:nvSpPr>
        <dsp:cNvPr id="0" name=""/>
        <dsp:cNvSpPr/>
      </dsp:nvSpPr>
      <dsp:spPr>
        <a:xfrm>
          <a:off x="3157906" y="1821714"/>
          <a:ext cx="312190" cy="312190"/>
        </a:xfrm>
        <a:prstGeom prst="ellipse">
          <a:avLst/>
        </a:prstGeom>
        <a:solidFill>
          <a:srgbClr val="8E001C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5BA1CD-ED29-FE43-A75D-917CA299FF35}">
      <dsp:nvSpPr>
        <dsp:cNvPr id="0" name=""/>
        <dsp:cNvSpPr/>
      </dsp:nvSpPr>
      <dsp:spPr>
        <a:xfrm>
          <a:off x="2863180" y="2156221"/>
          <a:ext cx="2258285" cy="2152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423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solidFill>
                <a:srgbClr val="8E001C"/>
              </a:solidFill>
              <a:latin typeface="Arial" panose="020B0604020202020204" pitchFamily="34" charset="0"/>
              <a:cs typeface="Arial" panose="020B0604020202020204" pitchFamily="34" charset="0"/>
            </a:rPr>
            <a:t>2050 = 22%</a:t>
          </a:r>
        </a:p>
      </dsp:txBody>
      <dsp:txXfrm>
        <a:off x="2863180" y="2156221"/>
        <a:ext cx="2258285" cy="2152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29049-612D-5646-ABA0-41E697E91116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9DF93-E85F-1B44-B42E-85F646296F4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5854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Wingdings" pitchFamily="2" charset="2"/>
              <a:buChar char="Ø"/>
            </a:pPr>
            <a:endParaRPr lang="lv-LV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F0200B-1E0A-8048-9E74-DD995A4E8D71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967646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7BA06-8681-4B58-8DBA-AC041F74C5B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040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65A19-0421-DC41-88AE-C450833439A5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97352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E3256-FDB3-4F80-86C3-BA49761ECA5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33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E3256-FDB3-4F80-86C3-BA49761ECA5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81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AE3256-FDB3-4F80-86C3-BA49761ECA5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76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65A19-0421-DC41-88AE-C450833439A5}" type="slidenum">
              <a:rPr lang="lv-LV" smtClean="0"/>
              <a:t>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82418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9DF93-E85F-1B44-B42E-85F646296F4A}" type="slidenum">
              <a:rPr lang="lv-LV" smtClean="0"/>
              <a:t>9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93361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4" y="1411288"/>
            <a:ext cx="9997016" cy="455612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2B36-C296-4D5B-99C2-CD1097B99F1C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D82-7728-4029-8B0A-0AF4D13E9620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02785" y="5373688"/>
            <a:ext cx="4754033" cy="803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Autors</a:t>
            </a:r>
          </a:p>
          <a:p>
            <a:pPr lvl="0"/>
            <a:r>
              <a:rPr lang="lv-LV" dirty="0"/>
              <a:t>Datums</a:t>
            </a:r>
          </a:p>
          <a:p>
            <a:pPr lvl="0"/>
            <a:r>
              <a:rPr lang="lv-LV" dirty="0"/>
              <a:t>Vieta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82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5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973" userDrawn="1">
          <p15:clr>
            <a:srgbClr val="FBAE40"/>
          </p15:clr>
        </p15:guide>
        <p15:guide id="4" pos="3689" userDrawn="1">
          <p15:clr>
            <a:srgbClr val="FBAE40"/>
          </p15:clr>
        </p15:guide>
        <p15:guide id="5" pos="7045" userDrawn="1">
          <p15:clr>
            <a:srgbClr val="FBAE40"/>
          </p15:clr>
        </p15:guide>
        <p15:guide id="6" orient="horz" pos="2160" userDrawn="1">
          <p15:clr>
            <a:srgbClr val="FBAE40"/>
          </p15:clr>
        </p15:guide>
        <p15:guide id="7" orient="horz" pos="459" userDrawn="1">
          <p15:clr>
            <a:srgbClr val="FBAE40"/>
          </p15:clr>
        </p15:guide>
        <p15:guide id="8" orient="horz" pos="22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6217" y="728664"/>
            <a:ext cx="10079567" cy="936625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6216" y="166528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Pamatteksts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8176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37168" y="1665289"/>
            <a:ext cx="10098617" cy="141128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r>
              <a:rPr lang="lv-LV" dirty="0"/>
              <a:t>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037168" y="3429000"/>
            <a:ext cx="10098617" cy="2160588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235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867" y="1673275"/>
            <a:ext cx="10515600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7403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101" y="1673225"/>
            <a:ext cx="4790017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7301" y="1673225"/>
            <a:ext cx="4798484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4662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7667" y="1665288"/>
            <a:ext cx="4828117" cy="3924301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17" y="1665287"/>
            <a:ext cx="4800600" cy="687388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056217" y="2352676"/>
            <a:ext cx="4800600" cy="3236913"/>
          </a:xfrm>
        </p:spPr>
        <p:txBody>
          <a:bodyPr/>
          <a:lstStyle>
            <a:lvl1pPr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159827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8915" y="1684338"/>
            <a:ext cx="6030385" cy="2954338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6217" y="4867276"/>
            <a:ext cx="10079567" cy="760413"/>
          </a:xfrm>
        </p:spPr>
        <p:txBody>
          <a:bodyPr/>
          <a:lstStyle>
            <a:lvl1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dirty="0"/>
              <a:t>Pamatteksts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6016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6FEF-1BBA-DBBA-B78F-7D5D937C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D13770-4318-8664-780F-3B9450D9F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41249-45E1-0B65-2ED5-5F25BEAD7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380D5-A610-6CD4-3076-8C58A956A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413747-6218-B958-1529-B82A74CEA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2CD2E9-310D-2581-BFE2-14120F90C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FECE-946A-C44B-BD2D-F29F44F64105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D3AC53-F3CA-A314-8AAC-19033208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9458F7-026A-156E-1452-15BDDDBC6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2F82F-8011-4746-AFAC-3D248C68C6D9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037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DE2F4-2C2C-4DDB-9DF2-07332ED43F52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48DE-A354-4887-9522-15971F092B4D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1056216" y="5934075"/>
            <a:ext cx="41761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www.rsu.lv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microsoft.com/office/2007/relationships/hdphoto" Target="../media/hdphoto1.wdp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7511" y="1401764"/>
            <a:ext cx="10022289" cy="5032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24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2B36-C296-4D5B-99C2-CD1097B99F1C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3D82-7728-4029-8B0A-0AF4D13E9620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302" y="5373690"/>
            <a:ext cx="4754033" cy="13287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lv-LV" dirty="0"/>
          </a:p>
          <a:p>
            <a:pPr lvl="0"/>
            <a:r>
              <a:rPr lang="lv-LV" dirty="0" err="1"/>
              <a:t>Adsjfhjskdfhkljfd</a:t>
            </a:r>
            <a:endParaRPr lang="lv-LV" dirty="0"/>
          </a:p>
          <a:p>
            <a:pPr lvl="0"/>
            <a:r>
              <a:rPr lang="lv-LV" dirty="0" err="1"/>
              <a:t>Dasfldfkssl</a:t>
            </a:r>
            <a:r>
              <a:rPr lang="lv-LV" dirty="0"/>
              <a:t>;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13" y="720502"/>
            <a:ext cx="1762678" cy="324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91"/>
          <a:stretch/>
        </p:blipFill>
        <p:spPr>
          <a:xfrm>
            <a:off x="9659084" y="16193"/>
            <a:ext cx="2532916" cy="630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7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88" userDrawn="1">
          <p15:clr>
            <a:srgbClr val="F26B43"/>
          </p15:clr>
        </p15:guide>
        <p15:guide id="5" pos="6992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385" userDrawn="1">
          <p15:clr>
            <a:srgbClr val="F26B43"/>
          </p15:clr>
        </p15:guide>
        <p15:guide id="9" orient="horz" pos="3861" userDrawn="1">
          <p15:clr>
            <a:srgbClr val="F26B43"/>
          </p15:clr>
        </p15:guide>
        <p15:guide id="10" orient="horz" pos="91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7167" y="690564"/>
            <a:ext cx="10515600" cy="10367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7167" y="1665289"/>
            <a:ext cx="10515600" cy="43593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E9CD5-6B41-4DD5-AB12-F8EA993B035F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2EE6E-907A-4357-B7F8-828D07D0179D}" type="slidenum">
              <a:rPr lang="lv-LV" smtClean="0"/>
              <a:t>‹#›</a:t>
            </a:fld>
            <a:endParaRPr lang="lv-LV" dirty="0"/>
          </a:p>
        </p:txBody>
      </p:sp>
      <p:sp>
        <p:nvSpPr>
          <p:cNvPr id="9" name="object 4"/>
          <p:cNvSpPr/>
          <p:nvPr userDrawn="1"/>
        </p:nvSpPr>
        <p:spPr>
          <a:xfrm>
            <a:off x="1073310" y="5994400"/>
            <a:ext cx="1528267" cy="2809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100000"/>
                    </a14:imgEffect>
                    <a14:imgEffect>
                      <a14:brightnessContrast bright="55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548" t="792" r="2548"/>
          <a:stretch/>
        </p:blipFill>
        <p:spPr>
          <a:xfrm>
            <a:off x="9659084" y="10758"/>
            <a:ext cx="2532916" cy="6071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48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71" r:id="rId5"/>
    <p:sldLayoutId id="2147483673" r:id="rId6"/>
    <p:sldLayoutId id="214748367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8E001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b="1" kern="1200">
          <a:solidFill>
            <a:srgbClr val="58595B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E001C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468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○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36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7015" userDrawn="1">
          <p15:clr>
            <a:srgbClr val="F26B43"/>
          </p15:clr>
        </p15:guide>
        <p15:guide id="5" pos="66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521" userDrawn="1">
          <p15:clr>
            <a:srgbClr val="F26B43"/>
          </p15:clr>
        </p15:guide>
        <p15:guide id="9" orient="horz" pos="104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E00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297583" cy="9620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16" y="5934075"/>
            <a:ext cx="102975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lv-LV" dirty="0"/>
              <a:t>www.rsu.lv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DE2F4-2C2C-4DDB-9DF2-07332ED43F52}" type="datetimeFigureOut">
              <a:rPr lang="lv-LV" smtClean="0"/>
              <a:t>13.04.2023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248DE-A354-4887-9522-15971F092B4D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91"/>
          <a:stretch/>
        </p:blipFill>
        <p:spPr>
          <a:xfrm>
            <a:off x="9659084" y="6568"/>
            <a:ext cx="2532916" cy="630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3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65" userDrawn="1">
          <p15:clr>
            <a:srgbClr val="F26B43"/>
          </p15:clr>
        </p15:guide>
        <p15:guide id="5" pos="701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3861" userDrawn="1">
          <p15:clr>
            <a:srgbClr val="F26B43"/>
          </p15:clr>
        </p15:guide>
        <p15:guide id="8" orient="horz" pos="4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news-room/fact-sheets/detail/ageing-and-health" TargetMode="External"/><Relationship Id="rId2" Type="http://schemas.openxmlformats.org/officeDocument/2006/relationships/hyperlink" Target="https://www.who.int/news-room/facts-in-pictures/detail/dementia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310" y="1443561"/>
            <a:ext cx="9997016" cy="455612"/>
          </a:xfrm>
        </p:spPr>
        <p:txBody>
          <a:bodyPr>
            <a:normAutofit fontScale="90000"/>
          </a:bodyPr>
          <a:lstStyle/>
          <a:p>
            <a:r>
              <a:rPr lang="lv-LV" sz="3100" b="0" dirty="0">
                <a:ea typeface="Damascus" charset="-78"/>
                <a:cs typeface="Times New Roman" panose="02020603050405020304" pitchFamily="18" charset="0"/>
              </a:rPr>
              <a:t>Monreālas kognitīvo funkciju novērtēšanas skalas 8.2. versijas psihometriskie rādītāji: pilotpētījums</a:t>
            </a:r>
            <a:br>
              <a:rPr lang="lv-LV" sz="3100" b="0" dirty="0">
                <a:ea typeface="Damascus" charset="-78"/>
                <a:cs typeface="Times New Roman" panose="02020603050405020304" pitchFamily="18" charset="0"/>
              </a:rPr>
            </a:br>
            <a:endParaRPr lang="lv-LV" sz="31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785" y="5373688"/>
            <a:ext cx="4399113" cy="803274"/>
          </a:xfrm>
        </p:spPr>
        <p:txBody>
          <a:bodyPr>
            <a:noAutofit/>
          </a:bodyPr>
          <a:lstStyle/>
          <a:p>
            <a:pPr marL="0" marR="0" lvl="0" indent="0" algn="l" rtl="0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99"/>
              <a:buFont typeface="Arial"/>
              <a:buNone/>
            </a:pPr>
            <a:r>
              <a:rPr lang="lv-LV" sz="1600" dirty="0">
                <a:latin typeface="+mj-lt"/>
                <a:ea typeface="Times New Roman"/>
                <a:cs typeface="Times New Roman"/>
                <a:sym typeface="Times New Roman"/>
              </a:rPr>
              <a:t>Mg. psych. </a:t>
            </a:r>
            <a:r>
              <a:rPr lang="en-US" sz="1600" dirty="0">
                <a:latin typeface="+mj-lt"/>
                <a:ea typeface="Times New Roman"/>
                <a:cs typeface="Times New Roman"/>
                <a:sym typeface="Times New Roman"/>
              </a:rPr>
              <a:t>Irina Pelše</a:t>
            </a:r>
            <a:r>
              <a:rPr lang="lv-LV" sz="1600" dirty="0">
                <a:latin typeface="+mj-lt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600" dirty="0">
                <a:latin typeface="+mj-lt"/>
                <a:ea typeface="Times New Roman"/>
                <a:cs typeface="Times New Roman"/>
                <a:sym typeface="Times New Roman"/>
              </a:rPr>
              <a:t>Mg. psych. Kristīne Šneidere,  Dr. psych. Ilona Krone, Dr. med. Ainārs Stepens,  </a:t>
            </a:r>
          </a:p>
          <a:p>
            <a:pPr marL="0" marR="0" lvl="0" indent="0" algn="l" rtl="0">
              <a:lnSpc>
                <a:spcPct val="14001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99"/>
              <a:buFont typeface="Arial"/>
              <a:buNone/>
            </a:pPr>
            <a:r>
              <a:rPr lang="en-US" sz="1600" dirty="0">
                <a:latin typeface="+mj-lt"/>
                <a:ea typeface="Times New Roman"/>
                <a:cs typeface="Times New Roman"/>
                <a:sym typeface="Times New Roman"/>
              </a:rPr>
              <a:t>Dr. med. Guntis Karelis, Dr. Andrejs Kostiks</a:t>
            </a:r>
          </a:p>
          <a:p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3136552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2D952-95B6-5598-688A-9BCA40565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lv-LV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0" dirty="0">
                <a:latin typeface="Arial" panose="020B0604020202020204" pitchFamily="34" charset="0"/>
                <a:cs typeface="Arial" panose="020B0604020202020204" pitchFamily="34" charset="0"/>
              </a:rPr>
              <a:t>Dalībnieki: 55+ ar dzimto latviešu valodu</a:t>
            </a:r>
          </a:p>
          <a:p>
            <a:pPr marL="0" indent="0">
              <a:buNone/>
            </a:pPr>
            <a:r>
              <a:rPr lang="lv-LV" b="0" dirty="0">
                <a:latin typeface="Arial" panose="020B0604020202020204" pitchFamily="34" charset="0"/>
                <a:cs typeface="Arial" panose="020B0604020202020204" pitchFamily="34" charset="0"/>
              </a:rPr>
              <a:t>Kontaktpersona: Irina Pelše, irina@pelss.com</a:t>
            </a:r>
          </a:p>
        </p:txBody>
      </p:sp>
      <p:sp>
        <p:nvSpPr>
          <p:cNvPr id="2" name="Title 6">
            <a:extLst>
              <a:ext uri="{FF2B5EF4-FFF2-40B4-BE49-F238E27FC236}">
                <a16:creationId xmlns:a16="http://schemas.microsoft.com/office/drawing/2014/main" id="{03148313-5DFC-C28F-F52D-3D3681232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167" y="690564"/>
            <a:ext cx="10515600" cy="1036714"/>
          </a:xfrm>
        </p:spPr>
        <p:txBody>
          <a:bodyPr/>
          <a:lstStyle/>
          <a:p>
            <a:r>
              <a:rPr lang="lv-LV" dirty="0"/>
              <a:t>P.S. </a:t>
            </a:r>
            <a:r>
              <a:rPr lang="lv-LV" sz="2800" dirty="0"/>
              <a:t>Aicinam MoCA pētījuma dalībniekus!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34571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EF58B00-E7A3-8729-D117-EDBE983B0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9137"/>
            <a:ext cx="8973457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Hou, Y., Dan, X., Babbar, M., Wei, Y., Hasselbalch, S. G., Croteau, D. L., &amp; Bohr, V. A. (2019). </a:t>
            </a:r>
            <a:r>
              <a:rPr lang="lv-LV" sz="1600" b="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Ageing as a risk factor for neurodegenerative disease. Nature Reviews Neurology, 15(10), 565–581.</a:t>
            </a: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doi:10.1038/s41582-019-0244-7 </a:t>
            </a:r>
            <a:endParaRPr lang="lv-LV" sz="1600" b="0" dirty="0">
              <a:latin typeface="Arial" panose="020B0604020202020204" pitchFamily="34" charset="0"/>
              <a:ea typeface="Damascus" charset="-78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0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Nasreddine ZS, Phillips NA, Bédirian V, Charbonneau S, Whitehead V, Collin I. et al. (2005).</a:t>
            </a:r>
            <a:r>
              <a:rPr lang="lv-LV" sz="1600" b="0" i="1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The Montreal Cognitive Assessment (MoCA): A brief screening tool for mild cognitive impairment</a:t>
            </a:r>
            <a:r>
              <a:rPr lang="lv-LV" sz="1600" b="0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. J. Am. Geriatr. Soc. 2005; 53: 695–699.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World Health Organization (WHO) (27 January, 2021). </a:t>
            </a:r>
            <a:r>
              <a:rPr lang="lv-LV" sz="1600" b="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Dementia</a:t>
            </a: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https://www.who.int/news-room/facts-in-pictures/detail/dementia</a:t>
            </a:r>
            <a:endParaRPr lang="lv-LV" sz="16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World Health Organization (WHO) (1 October, 2022). </a:t>
            </a:r>
            <a:r>
              <a:rPr lang="lv-LV" sz="1600" b="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Ageing and health. </a:t>
            </a: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https://www.who.int/news-room/fact-sheets/detail/ageing-and-health</a:t>
            </a:r>
            <a:endParaRPr lang="lv-LV" sz="16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lv-LV" sz="16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LV" sz="16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lv-LV" sz="1600" b="0" dirty="0">
              <a:latin typeface="Arial" panose="020B0604020202020204" pitchFamily="34" charset="0"/>
              <a:ea typeface="Damascus" charset="-78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lv-LV" sz="1600" b="0" dirty="0">
              <a:latin typeface="Arial" panose="020B0604020202020204" pitchFamily="34" charset="0"/>
              <a:ea typeface="Damascus" charset="-78"/>
              <a:cs typeface="Arial" panose="020B0604020202020204" pitchFamily="34" charset="0"/>
            </a:endParaRPr>
          </a:p>
        </p:txBody>
      </p:sp>
      <p:sp>
        <p:nvSpPr>
          <p:cNvPr id="6" name="Title 6">
            <a:extLst>
              <a:ext uri="{FF2B5EF4-FFF2-40B4-BE49-F238E27FC236}">
                <a16:creationId xmlns:a16="http://schemas.microsoft.com/office/drawing/2014/main" id="{4822671C-4084-9D24-72E0-DA180024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167" y="690564"/>
            <a:ext cx="10515600" cy="1036714"/>
          </a:xfrm>
        </p:spPr>
        <p:txBody>
          <a:bodyPr/>
          <a:lstStyle/>
          <a:p>
            <a:r>
              <a:rPr lang="lv-LV" dirty="0"/>
              <a:t>Izmantotā literatūra</a:t>
            </a:r>
          </a:p>
        </p:txBody>
      </p:sp>
    </p:spTree>
    <p:extLst>
      <p:ext uri="{BB962C8B-B14F-4D97-AF65-F5344CB8AC3E}">
        <p14:creationId xmlns:p14="http://schemas.microsoft.com/office/powerpoint/2010/main" val="2596650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Pateicos par uzmanību!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58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BD996-D0D2-4473-89AE-75A781925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371" y="1196976"/>
            <a:ext cx="5370440" cy="4576761"/>
          </a:xfrm>
        </p:spPr>
        <p:txBody>
          <a:bodyPr>
            <a:noAutofit/>
          </a:bodyPr>
          <a:lstStyle/>
          <a:p>
            <a:pPr marL="0" indent="0" eaLnBrk="0" fontAlgn="base" hangingPunc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altLang="en-LV" sz="16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Prognozēts iedzīvotāju sadalījums pēc vecuma uz 2050.g. :</a:t>
            </a:r>
          </a:p>
          <a:p>
            <a:pPr lvl="1" eaLnBrk="0" fontAlgn="base" hangingPunc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altLang="en-LV" dirty="0">
                <a:ea typeface="Times New Roman" panose="02020603050405020304" pitchFamily="18" charset="0"/>
              </a:rPr>
              <a:t> 60+  dubultosies (</a:t>
            </a:r>
            <a:r>
              <a:rPr lang="lv-LV" altLang="en-LV" i="1" dirty="0">
                <a:ea typeface="Times New Roman" panose="02020603050405020304" pitchFamily="18" charset="0"/>
              </a:rPr>
              <a:t>WHO</a:t>
            </a:r>
            <a:r>
              <a:rPr lang="lv-LV" altLang="en-LV" dirty="0">
                <a:ea typeface="Times New Roman" panose="02020603050405020304" pitchFamily="18" charset="0"/>
              </a:rPr>
              <a:t>, 2021) </a:t>
            </a:r>
          </a:p>
          <a:p>
            <a:pPr lvl="1" eaLnBrk="0" fontAlgn="base" hangingPunc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altLang="en-LV" dirty="0">
                <a:ea typeface="Times New Roman" panose="02020603050405020304" pitchFamily="18" charset="0"/>
              </a:rPr>
              <a:t> 80+  trīskāršosies (</a:t>
            </a:r>
            <a:r>
              <a:rPr lang="lv-LV" altLang="en-LV" i="1" dirty="0">
                <a:ea typeface="Times New Roman" panose="02020603050405020304" pitchFamily="18" charset="0"/>
              </a:rPr>
              <a:t>WHO</a:t>
            </a:r>
            <a:r>
              <a:rPr lang="lv-LV" altLang="en-LV" dirty="0">
                <a:ea typeface="Times New Roman" panose="02020603050405020304" pitchFamily="18" charset="0"/>
              </a:rPr>
              <a:t>, 2021)</a:t>
            </a:r>
          </a:p>
          <a:p>
            <a:pPr eaLnBrk="0" fontAlgn="base" hangingPunct="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altLang="en-LV" sz="16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Vecums  - primārais neirodeģeneratīvo saslimšanu riska faktors</a:t>
            </a:r>
            <a:r>
              <a:rPr lang="en-GB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altLang="en-LV" sz="16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lv-LV" altLang="en-LV" sz="1600" b="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Hou et al., </a:t>
            </a:r>
            <a:r>
              <a:rPr lang="lv-LV" altLang="en-LV" sz="16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2019)</a:t>
            </a:r>
          </a:p>
          <a:p>
            <a:pPr eaLnBrk="0" fontAlgn="base" hangingPunct="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 Agrīnā diagnostika  - VM Latvijas psihiskās veselības uzlabošanas plānā </a:t>
            </a:r>
            <a:r>
              <a:rPr lang="lv-LV" sz="1600" b="0" i="1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(VM, 2021)</a:t>
            </a:r>
            <a:endParaRPr lang="lv-LV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 Nepieciešamība pēc ātra un efektīva </a:t>
            </a:r>
            <a:r>
              <a:rPr lang="en-LV" sz="1600" b="0" dirty="0">
                <a:latin typeface="Arial" panose="020B0604020202020204" pitchFamily="34" charset="0"/>
                <a:cs typeface="Arial" panose="020B0604020202020204" pitchFamily="34" charset="0"/>
              </a:rPr>
              <a:t>skrīning</a:t>
            </a: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a instrumenta kognitīvo funkciju izvērtēšanai</a:t>
            </a:r>
          </a:p>
          <a:p>
            <a:pPr eaLnBrk="0" fontAlgn="base" hangingPunct="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lv-LV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en-LV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lv-LV" sz="1600" dirty="0">
                <a:solidFill>
                  <a:srgbClr val="8E001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MĒRĶIS</a:t>
            </a: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GB" sz="1600" b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veikt latviski tulkotās </a:t>
            </a:r>
            <a:r>
              <a:rPr lang="lv-LV" sz="16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Monreālas kognitīvo funkciju novērtēšanas skalas 8.2. versijas psihometrisko rādītāju pārbaudi	</a:t>
            </a:r>
            <a:endParaRPr lang="lv-LV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7">
            <a:extLst>
              <a:ext uri="{FF2B5EF4-FFF2-40B4-BE49-F238E27FC236}">
                <a16:creationId xmlns:a16="http://schemas.microsoft.com/office/drawing/2014/main" id="{E8F07D04-3627-8A40-6848-D5B6B312C1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9450790"/>
              </p:ext>
            </p:extLst>
          </p:nvPr>
        </p:nvGraphicFramePr>
        <p:xfrm>
          <a:off x="186250" y="924719"/>
          <a:ext cx="5203168" cy="5883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39CEF2-00BE-999B-8219-0FAA40169816}"/>
              </a:ext>
            </a:extLst>
          </p:cNvPr>
          <p:cNvSpPr txBox="1"/>
          <p:nvPr/>
        </p:nvSpPr>
        <p:spPr>
          <a:xfrm>
            <a:off x="536363" y="1690688"/>
            <a:ext cx="2605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v-LV" sz="1600" b="1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v-LV" sz="1600" b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Gados vecāko cilvēku skaita pieaugums (</a:t>
            </a:r>
            <a:r>
              <a:rPr lang="lv-LV" sz="1600" b="1" i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lv-LV" sz="1600" b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2022)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2613B5-9756-4E88-9EEA-EBF17D226BE0}"/>
              </a:ext>
            </a:extLst>
          </p:cNvPr>
          <p:cNvSpPr txBox="1">
            <a:spLocks/>
          </p:cNvSpPr>
          <p:nvPr/>
        </p:nvSpPr>
        <p:spPr>
          <a:xfrm>
            <a:off x="1056217" y="7286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lv-LV" dirty="0"/>
              <a:t>Aktualitāte un mērķis</a:t>
            </a:r>
          </a:p>
        </p:txBody>
      </p:sp>
    </p:spTree>
    <p:extLst>
      <p:ext uri="{BB962C8B-B14F-4D97-AF65-F5344CB8AC3E}">
        <p14:creationId xmlns:p14="http://schemas.microsoft.com/office/powerpoint/2010/main" val="951773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54052" y="1657904"/>
            <a:ext cx="5143536" cy="746139"/>
          </a:xfrm>
        </p:spPr>
        <p:txBody>
          <a:bodyPr>
            <a:normAutofit/>
          </a:bodyPr>
          <a:lstStyle/>
          <a:p>
            <a:pPr algn="ctr"/>
            <a:r>
              <a:rPr lang="lv-LV" sz="2400" dirty="0"/>
              <a:t>	</a:t>
            </a:r>
            <a:endParaRPr lang="en-GB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6610" y="3399442"/>
            <a:ext cx="5047823" cy="418823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lv-LV" sz="1600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= 72,11, </a:t>
            </a:r>
            <a:r>
              <a:rPr lang="lv-LV" sz="1600" i="1" dirty="0">
                <a:latin typeface="Arial" panose="020B0604020202020204" pitchFamily="34" charset="0"/>
                <a:cs typeface="Arial" panose="020B0604020202020204" pitchFamily="34" charset="0"/>
              </a:rPr>
              <a:t>SD</a:t>
            </a: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= 10,26)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 Grupas: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/>
              <a:t>1. grupa  - demence (</a:t>
            </a:r>
            <a:r>
              <a:rPr lang="lv-LV" i="1" dirty="0"/>
              <a:t>N </a:t>
            </a:r>
            <a:r>
              <a:rPr lang="lv-LV" dirty="0"/>
              <a:t>= 32)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/>
              <a:t>2. grupa – viegli kognitīvie traucējumi (</a:t>
            </a:r>
            <a:r>
              <a:rPr lang="lv-LV" i="1" dirty="0"/>
              <a:t>N</a:t>
            </a:r>
            <a:r>
              <a:rPr lang="lv-LV" dirty="0"/>
              <a:t> = 22)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/>
              <a:t>3. grupa – kontrolgropa (</a:t>
            </a:r>
            <a:r>
              <a:rPr lang="lv-LV" i="1" dirty="0"/>
              <a:t>N</a:t>
            </a:r>
            <a:r>
              <a:rPr lang="lv-LV" dirty="0"/>
              <a:t> = 27)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Retests: </a:t>
            </a: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v-LV" sz="1600" b="0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= 37)</a:t>
            </a:r>
          </a:p>
          <a:p>
            <a:pPr marL="0" indent="0">
              <a:buNone/>
            </a:pPr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980148" y="1630721"/>
            <a:ext cx="5143152" cy="746139"/>
          </a:xfrm>
        </p:spPr>
        <p:txBody>
          <a:bodyPr>
            <a:normAutofit/>
          </a:bodyPr>
          <a:lstStyle/>
          <a:p>
            <a:r>
              <a:rPr lang="lv-LV" sz="1600" cap="none" dirty="0">
                <a:latin typeface="Arial" panose="020B0604020202020204" pitchFamily="34" charset="0"/>
                <a:cs typeface="Arial" panose="020B0604020202020204" pitchFamily="34" charset="0"/>
              </a:rPr>
              <a:t>Iekļaušanas/</a:t>
            </a:r>
            <a:r>
              <a:rPr lang="lv-LV" sz="1600" dirty="0">
                <a:latin typeface="Arial" panose="020B0604020202020204" pitchFamily="34" charset="0"/>
                <a:cs typeface="Arial" panose="020B0604020202020204" pitchFamily="34" charset="0"/>
              </a:rPr>
              <a:t>izslēgšanas kritēriji</a:t>
            </a:r>
            <a:endParaRPr lang="en-GB" sz="16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134319" y="2496756"/>
            <a:ext cx="4617668" cy="39687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 Dzimtā valoda: latviešu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</a:rPr>
              <a:t> Vecums: 55+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 Bez būtiskām: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>
                <a:sym typeface="Symbol"/>
              </a:rPr>
              <a:t>sirds-asinsvadu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>
                <a:sym typeface="Symbol"/>
              </a:rPr>
              <a:t>metabolām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>
                <a:sym typeface="Symbol"/>
              </a:rPr>
              <a:t>reimatoloģiskām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>
                <a:sym typeface="Symbol"/>
              </a:rPr>
              <a:t>noritošām onkoloģiskām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dirty="0">
                <a:sym typeface="Symbol"/>
              </a:rPr>
              <a:t>psihiskām saslimšanām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600" b="0" dirty="0">
                <a:latin typeface="Arial" panose="020B0604020202020204" pitchFamily="34" charset="0"/>
                <a:ea typeface="Damascus" charset="-78"/>
                <a:cs typeface="Arial" panose="020B0604020202020204" pitchFamily="34" charset="0"/>
              </a:rPr>
              <a:t> Nav smagās demences pakāpes</a:t>
            </a:r>
            <a:endParaRPr lang="lv-LV" sz="1600" b="0" noProof="1">
              <a:latin typeface="Arial" panose="020B0604020202020204" pitchFamily="34" charset="0"/>
              <a:ea typeface="Damascus" charset="-78"/>
              <a:cs typeface="Arial" panose="020B0604020202020204" pitchFamily="34" charset="0"/>
            </a:endParaRPr>
          </a:p>
          <a:p>
            <a:pPr lvl="1" indent="0">
              <a:lnSpc>
                <a:spcPct val="150000"/>
              </a:lnSpc>
              <a:spcBef>
                <a:spcPts val="0"/>
              </a:spcBef>
              <a:buNone/>
            </a:pPr>
            <a:endParaRPr lang="lv-LV" dirty="0">
              <a:sym typeface="Symbo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4049E7-1D53-4F69-8EEC-A633643810C9}"/>
              </a:ext>
            </a:extLst>
          </p:cNvPr>
          <p:cNvSpPr txBox="1"/>
          <p:nvPr/>
        </p:nvSpPr>
        <p:spPr>
          <a:xfrm>
            <a:off x="1545811" y="2823814"/>
            <a:ext cx="539569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lv-LV" sz="2000" b="1" i="0" u="none" strike="noStrike" cap="none" spc="0" normalizeH="0" baseline="0" dirty="0">
                <a:ln>
                  <a:noFill/>
                </a:ln>
                <a:solidFill>
                  <a:srgbClr val="58595B"/>
                </a:solidFill>
                <a:effectLst/>
                <a:uFillTx/>
                <a:ea typeface="+mj-ea"/>
                <a:cs typeface="+mj-cs"/>
                <a:sym typeface="Calibri"/>
              </a:rPr>
              <a:t>75%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73D9E6-D662-1BBB-6674-ED810DF77AC9}"/>
              </a:ext>
            </a:extLst>
          </p:cNvPr>
          <p:cNvSpPr txBox="1"/>
          <p:nvPr/>
        </p:nvSpPr>
        <p:spPr>
          <a:xfrm>
            <a:off x="2342416" y="2823814"/>
            <a:ext cx="539569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lv-LV" sz="2000" b="1" i="0" u="none" strike="noStrike" cap="none" spc="0" normalizeH="0" baseline="0" dirty="0">
                <a:ln>
                  <a:noFill/>
                </a:ln>
                <a:solidFill>
                  <a:srgbClr val="58595B"/>
                </a:solidFill>
                <a:effectLst/>
                <a:uFillTx/>
                <a:ea typeface="+mj-ea"/>
                <a:cs typeface="+mj-cs"/>
                <a:sym typeface="Calibri"/>
              </a:rPr>
              <a:t>25%</a:t>
            </a:r>
          </a:p>
        </p:txBody>
      </p:sp>
      <p:pic>
        <p:nvPicPr>
          <p:cNvPr id="1030" name="Picture 6" descr="Silhouettes of the woman and man clipart free image download">
            <a:extLst>
              <a:ext uri="{FF2B5EF4-FFF2-40B4-BE49-F238E27FC236}">
                <a16:creationId xmlns:a16="http://schemas.microsoft.com/office/drawing/2014/main" id="{11145E76-4133-FB7A-D815-761014707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048" y="1567803"/>
            <a:ext cx="1622959" cy="1333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459D0DA-8E6F-2187-C388-0A4118BE8A4B}"/>
              </a:ext>
            </a:extLst>
          </p:cNvPr>
          <p:cNvSpPr txBox="1"/>
          <p:nvPr/>
        </p:nvSpPr>
        <p:spPr>
          <a:xfrm>
            <a:off x="3177619" y="2090426"/>
            <a:ext cx="1622959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lv-LV" sz="2000" i="1" dirty="0">
                <a:solidFill>
                  <a:srgbClr val="58595B"/>
                </a:solidFill>
                <a:latin typeface="+mj-lt"/>
                <a:ea typeface="+mj-ea"/>
                <a:cs typeface="+mj-cs"/>
                <a:sym typeface="Calibri"/>
              </a:rPr>
              <a:t>(</a:t>
            </a:r>
            <a:r>
              <a:rPr kumimoji="0" lang="lv-LV" sz="2000" b="0" i="1" u="none" strike="noStrike" cap="none" spc="0" normalizeH="0" baseline="0" dirty="0">
                <a:ln>
                  <a:noFill/>
                </a:ln>
                <a:solidFill>
                  <a:srgbClr val="58595B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N=81)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E959832-C34B-ABD7-CC3F-4D097287232F}"/>
              </a:ext>
            </a:extLst>
          </p:cNvPr>
          <p:cNvSpPr txBox="1">
            <a:spLocks/>
          </p:cNvSpPr>
          <p:nvPr/>
        </p:nvSpPr>
        <p:spPr>
          <a:xfrm>
            <a:off x="600074" y="6206849"/>
            <a:ext cx="9439275" cy="6048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EBF37E2-286E-01A2-3E21-B9E9AFF06F56}"/>
              </a:ext>
            </a:extLst>
          </p:cNvPr>
          <p:cNvSpPr txBox="1">
            <a:spLocks/>
          </p:cNvSpPr>
          <p:nvPr/>
        </p:nvSpPr>
        <p:spPr>
          <a:xfrm>
            <a:off x="1056217" y="7286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lv-LV" dirty="0"/>
              <a:t>Pētījuma dalībnieki</a:t>
            </a:r>
          </a:p>
        </p:txBody>
      </p:sp>
    </p:spTree>
    <p:extLst>
      <p:ext uri="{BB962C8B-B14F-4D97-AF65-F5344CB8AC3E}">
        <p14:creationId xmlns:p14="http://schemas.microsoft.com/office/powerpoint/2010/main" val="42789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011D2-4AD3-042F-6253-E589FE96B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4" y="1520166"/>
            <a:ext cx="10515600" cy="4351338"/>
          </a:xfrm>
        </p:spPr>
        <p:txBody>
          <a:bodyPr>
            <a:noAutofit/>
          </a:bodyPr>
          <a:lstStyle/>
          <a:p>
            <a:pPr marL="914400" lvl="1" indent="-4572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b="0" dirty="0">
                <a:ea typeface="Damascus" charset="-78"/>
              </a:rPr>
              <a:t>Monreālas kognitīvo funkciju novērtēšanas skala </a:t>
            </a:r>
            <a:r>
              <a:rPr lang="lv-LV" i="1" noProof="1">
                <a:ea typeface="Damascus" charset="-78"/>
              </a:rPr>
              <a:t>(Montreal Cognitive Assessment, </a:t>
            </a:r>
            <a:r>
              <a:rPr lang="en-LV" i="1" dirty="0"/>
              <a:t>MoCA) </a:t>
            </a:r>
            <a:r>
              <a:rPr lang="en-LV" dirty="0"/>
              <a:t> - </a:t>
            </a:r>
            <a:r>
              <a:rPr lang="en-GB" dirty="0">
                <a:effectLst/>
              </a:rPr>
              <a:t>10 minūšu ātrs skrīninga instruments;</a:t>
            </a:r>
            <a:endParaRPr lang="en-LV" b="1" dirty="0"/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i="1" noProof="1">
                <a:ea typeface="Damascus" charset="-78"/>
              </a:rPr>
              <a:t>7 skalas, 32 panti;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i="1" noProof="1">
                <a:ea typeface="Damascus" charset="-78"/>
              </a:rPr>
              <a:t>Vērtēšana: 26 punkti un augstāk = norma, 30 punkti = max skaits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GB" b="1" dirty="0"/>
              <a:t>Izvērtē domēnus:</a:t>
            </a:r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</a:rPr>
              <a:t>Īstermiņa atmiņa</a:t>
            </a:r>
            <a:endParaRPr lang="en-GB" dirty="0"/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</a:rPr>
              <a:t>Vizuāli – telpiskās spējas</a:t>
            </a:r>
            <a:endParaRPr lang="en-GB" dirty="0"/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Vadības funkcijas</a:t>
            </a:r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</a:rPr>
              <a:t>Uzmanība, koncentrēšanās</a:t>
            </a:r>
            <a:r>
              <a:rPr lang="en-GB" dirty="0"/>
              <a:t> spēja, </a:t>
            </a:r>
            <a:r>
              <a:rPr lang="en-GB" b="0" i="0" u="none" strike="noStrike" dirty="0">
                <a:effectLst/>
              </a:rPr>
              <a:t> darba atmiņa</a:t>
            </a:r>
            <a:endParaRPr lang="en-GB" dirty="0"/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Valodas funkcijas</a:t>
            </a:r>
          </a:p>
          <a:p>
            <a:pPr marL="1382400" lvl="2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effectLst/>
              </a:rPr>
              <a:t>Orientēšanās laikā un telpā </a:t>
            </a:r>
            <a:r>
              <a:rPr lang="lv-LV" dirty="0">
                <a:effectLst/>
              </a:rPr>
              <a:t>(</a:t>
            </a:r>
            <a:r>
              <a:rPr lang="lv-LV" i="1" dirty="0">
                <a:effectLst/>
              </a:rPr>
              <a:t>Nasreddine,</a:t>
            </a:r>
            <a:r>
              <a:rPr lang="lv-LV" dirty="0">
                <a:effectLst/>
              </a:rPr>
              <a:t> 2005)</a:t>
            </a:r>
          </a:p>
          <a:p>
            <a:pPr lvl="2"/>
            <a:endParaRPr lang="en-GB" b="0" i="0" u="none" strike="noStrike" dirty="0">
              <a:effectLst/>
            </a:endParaRPr>
          </a:p>
          <a:p>
            <a:pPr marL="1657350" lvl="3" indent="-285750">
              <a:buFont typeface="Wingdings" pitchFamily="2" charset="2"/>
              <a:buChar char="ü"/>
            </a:pPr>
            <a:endParaRPr lang="en-LV" dirty="0"/>
          </a:p>
          <a:p>
            <a:pPr marL="1657350" lvl="3" indent="-285750">
              <a:buFont typeface="Wingdings" pitchFamily="2" charset="2"/>
              <a:buChar char="ü"/>
            </a:pPr>
            <a:endParaRPr lang="en-LV" noProof="1">
              <a:ea typeface="Damascus" charset="-78"/>
            </a:endParaRPr>
          </a:p>
          <a:p>
            <a:pPr marL="1657350" lvl="3" indent="-285750">
              <a:buFont typeface="Wingdings" pitchFamily="2" charset="2"/>
              <a:buChar char="ü"/>
            </a:pPr>
            <a:endParaRPr lang="lv-LV" noProof="1">
              <a:ea typeface="Damascus" charset="-78"/>
            </a:endParaRPr>
          </a:p>
          <a:p>
            <a:endParaRPr lang="lv-LV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E2795C-0D35-4D6C-5DCE-31EC15084A88}"/>
              </a:ext>
            </a:extLst>
          </p:cNvPr>
          <p:cNvSpPr txBox="1">
            <a:spLocks/>
          </p:cNvSpPr>
          <p:nvPr/>
        </p:nvSpPr>
        <p:spPr>
          <a:xfrm>
            <a:off x="1056217" y="7286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lv-LV" dirty="0"/>
              <a:t>Instrumentārijs </a:t>
            </a:r>
          </a:p>
        </p:txBody>
      </p:sp>
    </p:spTree>
    <p:extLst>
      <p:ext uri="{BB962C8B-B14F-4D97-AF65-F5344CB8AC3E}">
        <p14:creationId xmlns:p14="http://schemas.microsoft.com/office/powerpoint/2010/main" val="3747161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0CFAAD-C180-52B9-2AA5-C3A7F0903FCE}"/>
              </a:ext>
            </a:extLst>
          </p:cNvPr>
          <p:cNvSpPr txBox="1"/>
          <p:nvPr/>
        </p:nvSpPr>
        <p:spPr>
          <a:xfrm>
            <a:off x="363427" y="2246353"/>
            <a:ext cx="54123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lv-LV" sz="16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Reakcijas indeksa vēlamā robeža: </a:t>
            </a:r>
            <a:r>
              <a:rPr lang="lv-LV" sz="1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0,2 – 0,8</a:t>
            </a:r>
          </a:p>
          <a:p>
            <a:pPr marL="342900" indent="-342900">
              <a:buFont typeface="Wingdings" pitchFamily="2" charset="2"/>
              <a:buChar char="ü"/>
            </a:pPr>
            <a:endParaRPr lang="lv-LV" sz="1600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LV" sz="1600">
                <a:solidFill>
                  <a:srgbClr val="5859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Diskriminācijas indeksa vēlamā </a:t>
            </a:r>
            <a:r>
              <a:rPr lang="lv-LV" sz="1600" dirty="0">
                <a:solidFill>
                  <a:srgbClr val="5859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robeža: </a:t>
            </a:r>
            <a:r>
              <a:rPr lang="en-LV" sz="160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0,2 - 0,8</a:t>
            </a:r>
            <a:endParaRPr lang="lv-LV" sz="16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AB6751A-6C6A-92F3-5A38-E1323F4CAFEB}"/>
              </a:ext>
            </a:extLst>
          </p:cNvPr>
          <p:cNvSpPr txBox="1">
            <a:spLocks/>
          </p:cNvSpPr>
          <p:nvPr/>
        </p:nvSpPr>
        <p:spPr>
          <a:xfrm>
            <a:off x="1056217" y="7286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lv-LV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1F37B6-CE9D-B0E2-BDF9-72EAAF212C7D}"/>
              </a:ext>
            </a:extLst>
          </p:cNvPr>
          <p:cNvSpPr txBox="1"/>
          <p:nvPr/>
        </p:nvSpPr>
        <p:spPr>
          <a:xfrm>
            <a:off x="4762168" y="29035"/>
            <a:ext cx="8083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rgbClr val="58595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MoCA 8.2. versijas pantu psihometriskie rādītāji</a:t>
            </a:r>
            <a:r>
              <a:rPr lang="en-LV" b="1" dirty="0">
                <a:solidFill>
                  <a:srgbClr val="5859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b="1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E8E367-D63A-E938-5322-FC0EB68DA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6217" y="339720"/>
            <a:ext cx="5412384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F918383-6BA6-86D7-0F2A-A16C3B4DCF73}"/>
              </a:ext>
            </a:extLst>
          </p:cNvPr>
          <p:cNvSpPr/>
          <p:nvPr/>
        </p:nvSpPr>
        <p:spPr>
          <a:xfrm>
            <a:off x="7952724" y="1787811"/>
            <a:ext cx="579685" cy="553153"/>
          </a:xfrm>
          <a:prstGeom prst="rect">
            <a:avLst/>
          </a:prstGeom>
          <a:solidFill>
            <a:schemeClr val="accent1">
              <a:alpha val="35224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31AC50-0E18-27CF-5CAC-E8B17B568CE2}"/>
              </a:ext>
            </a:extLst>
          </p:cNvPr>
          <p:cNvSpPr/>
          <p:nvPr/>
        </p:nvSpPr>
        <p:spPr>
          <a:xfrm flipV="1">
            <a:off x="8909360" y="1933949"/>
            <a:ext cx="566057" cy="260875"/>
          </a:xfrm>
          <a:prstGeom prst="rect">
            <a:avLst/>
          </a:prstGeom>
          <a:solidFill>
            <a:srgbClr val="FFFF00">
              <a:alpha val="352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866C965-2E5F-85EF-8BDD-64DC899CC2B9}"/>
              </a:ext>
            </a:extLst>
          </p:cNvPr>
          <p:cNvSpPr/>
          <p:nvPr/>
        </p:nvSpPr>
        <p:spPr>
          <a:xfrm>
            <a:off x="7966352" y="4129143"/>
            <a:ext cx="566057" cy="198189"/>
          </a:xfrm>
          <a:prstGeom prst="rect">
            <a:avLst/>
          </a:prstGeom>
          <a:solidFill>
            <a:srgbClr val="FFFF00">
              <a:alpha val="352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78F2AF6-1A0D-AF5C-D779-880ABBA2594A}"/>
              </a:ext>
            </a:extLst>
          </p:cNvPr>
          <p:cNvSpPr txBox="1">
            <a:spLocks/>
          </p:cNvSpPr>
          <p:nvPr/>
        </p:nvSpPr>
        <p:spPr>
          <a:xfrm>
            <a:off x="1208617" y="8810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lv-LV" dirty="0"/>
              <a:t>Rezultāti (1)</a:t>
            </a:r>
          </a:p>
        </p:txBody>
      </p:sp>
    </p:spTree>
    <p:extLst>
      <p:ext uri="{BB962C8B-B14F-4D97-AF65-F5344CB8AC3E}">
        <p14:creationId xmlns:p14="http://schemas.microsoft.com/office/powerpoint/2010/main" val="203788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42E2B159-BAC5-D456-5F1B-4BD58DD975C5}"/>
              </a:ext>
            </a:extLst>
          </p:cNvPr>
          <p:cNvSpPr txBox="1"/>
          <p:nvPr/>
        </p:nvSpPr>
        <p:spPr>
          <a:xfrm>
            <a:off x="0" y="1778630"/>
            <a:ext cx="7333989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en-US" b="1" dirty="0">
                <a:solidFill>
                  <a:srgbClr val="58595B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Kronbaha alfas korelācijas koeficients</a:t>
            </a:r>
            <a:endParaRPr lang="en-LV" b="1" dirty="0">
              <a:solidFill>
                <a:srgbClr val="58595B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3037BA-8DEF-0668-33B2-658282B36EA2}"/>
              </a:ext>
            </a:extLst>
          </p:cNvPr>
          <p:cNvSpPr txBox="1">
            <a:spLocks/>
          </p:cNvSpPr>
          <p:nvPr/>
        </p:nvSpPr>
        <p:spPr>
          <a:xfrm>
            <a:off x="1056217" y="728664"/>
            <a:ext cx="10079567" cy="9366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8E001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lv-LV" dirty="0"/>
              <a:t>Rezultāti (2)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4983EC-4EE7-B2D7-C1C0-964321A58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465" y="2886581"/>
            <a:ext cx="6981524" cy="6798197"/>
          </a:xfrm>
          <a:prstGeom prst="rect">
            <a:avLst/>
          </a:prstGeom>
        </p:spPr>
      </p:pic>
      <p:sp>
        <p:nvSpPr>
          <p:cNvPr id="9" name="TextBox 1">
            <a:extLst>
              <a:ext uri="{FF2B5EF4-FFF2-40B4-BE49-F238E27FC236}">
                <a16:creationId xmlns:a16="http://schemas.microsoft.com/office/drawing/2014/main" id="{86655715-A217-9FAC-0535-A59221065B22}"/>
              </a:ext>
            </a:extLst>
          </p:cNvPr>
          <p:cNvSpPr txBox="1"/>
          <p:nvPr/>
        </p:nvSpPr>
        <p:spPr>
          <a:xfrm>
            <a:off x="7619543" y="4724326"/>
            <a:ext cx="1393369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v-LV" sz="1800" b="1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Oriģ. skalas </a:t>
            </a:r>
            <a:r>
              <a:rPr lang="lv-LV" sz="1800" b="1" i="1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</a:t>
            </a:r>
            <a:r>
              <a:rPr lang="lv-LV" sz="1800" b="1" i="1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800" b="1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0,83</a:t>
            </a:r>
            <a:endParaRPr lang="en-LV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8CE793-9589-D89B-20BA-7094D417B65C}"/>
              </a:ext>
            </a:extLst>
          </p:cNvPr>
          <p:cNvSpPr/>
          <p:nvPr/>
        </p:nvSpPr>
        <p:spPr>
          <a:xfrm>
            <a:off x="5312229" y="3390119"/>
            <a:ext cx="783771" cy="423051"/>
          </a:xfrm>
          <a:prstGeom prst="rect">
            <a:avLst/>
          </a:prstGeom>
          <a:solidFill>
            <a:schemeClr val="accent1">
              <a:lumMod val="60000"/>
              <a:lumOff val="40000"/>
              <a:alpha val="3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0E8140-FF35-6B5B-C6B3-4A47186B3F38}"/>
              </a:ext>
            </a:extLst>
          </p:cNvPr>
          <p:cNvSpPr txBox="1"/>
          <p:nvPr/>
        </p:nvSpPr>
        <p:spPr>
          <a:xfrm>
            <a:off x="7619543" y="3619686"/>
            <a:ext cx="60998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LV" sz="1600">
                <a:solidFill>
                  <a:srgbClr val="5859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Kronbaha alfa </a:t>
            </a:r>
            <a:r>
              <a:rPr lang="lv-LV" sz="1600" dirty="0">
                <a:solidFill>
                  <a:srgbClr val="5859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vēlamā robeža: </a:t>
            </a:r>
            <a:r>
              <a:rPr lang="lv-LV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0,5 - 0,9</a:t>
            </a:r>
            <a:endParaRPr lang="lv-LV" sz="16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2ED327B-EB82-424F-E36E-25B0DAE843B1}"/>
              </a:ext>
            </a:extLst>
          </p:cNvPr>
          <p:cNvCxnSpPr>
            <a:cxnSpLocks/>
          </p:cNvCxnSpPr>
          <p:nvPr/>
        </p:nvCxnSpPr>
        <p:spPr>
          <a:xfrm>
            <a:off x="6187856" y="3545437"/>
            <a:ext cx="1977524" cy="11046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41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438CE-7FA8-854A-37DC-8135653B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7278" y="4022182"/>
            <a:ext cx="8536912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LV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LV" sz="18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C6989A-3E87-534B-DBAD-7BBAAD8E8E4E}"/>
              </a:ext>
            </a:extLst>
          </p:cNvPr>
          <p:cNvSpPr txBox="1"/>
          <p:nvPr/>
        </p:nvSpPr>
        <p:spPr>
          <a:xfrm>
            <a:off x="1469571" y="4550229"/>
            <a:ext cx="2373086" cy="106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286E96-24A2-EEB5-AAEF-6FFC1B5D542C}"/>
              </a:ext>
            </a:extLst>
          </p:cNvPr>
          <p:cNvSpPr txBox="1"/>
          <p:nvPr/>
        </p:nvSpPr>
        <p:spPr>
          <a:xfrm>
            <a:off x="1469571" y="4467296"/>
            <a:ext cx="2373086" cy="1066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dirty="0"/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13F89CA0-AC77-06F6-7E59-61A69E037508}"/>
              </a:ext>
            </a:extLst>
          </p:cNvPr>
          <p:cNvSpPr/>
          <p:nvPr/>
        </p:nvSpPr>
        <p:spPr>
          <a:xfrm>
            <a:off x="1088571" y="2627468"/>
            <a:ext cx="2656114" cy="91440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B1DB01-5D52-E265-A0E8-CB90BABD34B2}"/>
              </a:ext>
            </a:extLst>
          </p:cNvPr>
          <p:cNvSpPr txBox="1"/>
          <p:nvPr/>
        </p:nvSpPr>
        <p:spPr>
          <a:xfrm>
            <a:off x="1519134" y="2882673"/>
            <a:ext cx="2373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Tests (</a:t>
            </a:r>
            <a:r>
              <a:rPr lang="lv-LV" sz="2000" i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=81)</a:t>
            </a:r>
          </a:p>
        </p:txBody>
      </p:sp>
      <p:sp>
        <p:nvSpPr>
          <p:cNvPr id="11" name="Frame 10">
            <a:extLst>
              <a:ext uri="{FF2B5EF4-FFF2-40B4-BE49-F238E27FC236}">
                <a16:creationId xmlns:a16="http://schemas.microsoft.com/office/drawing/2014/main" id="{5648B31F-F1F7-6875-27D9-9A6E323E84DB}"/>
              </a:ext>
            </a:extLst>
          </p:cNvPr>
          <p:cNvSpPr/>
          <p:nvPr/>
        </p:nvSpPr>
        <p:spPr>
          <a:xfrm>
            <a:off x="6786618" y="2630274"/>
            <a:ext cx="2656114" cy="914400"/>
          </a:xfrm>
          <a:prstGeom prst="fram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C58A0D-7125-04F0-113A-DA5A757DDA2E}"/>
              </a:ext>
            </a:extLst>
          </p:cNvPr>
          <p:cNvSpPr txBox="1"/>
          <p:nvPr/>
        </p:nvSpPr>
        <p:spPr>
          <a:xfrm>
            <a:off x="7069646" y="2848532"/>
            <a:ext cx="2373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Retests (</a:t>
            </a:r>
            <a:r>
              <a:rPr lang="lv-LV" sz="2000" i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lv-LV" sz="2000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=37)</a:t>
            </a:r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A26BECB5-EFA8-7A76-6A69-502605C036F7}"/>
              </a:ext>
            </a:extLst>
          </p:cNvPr>
          <p:cNvSpPr/>
          <p:nvPr/>
        </p:nvSpPr>
        <p:spPr>
          <a:xfrm>
            <a:off x="4118461" y="2648068"/>
            <a:ext cx="2442629" cy="914399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rgbClr val="FFC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7A38FA-4C05-009F-C818-9CA126FE2F4C}"/>
              </a:ext>
            </a:extLst>
          </p:cNvPr>
          <p:cNvSpPr txBox="1"/>
          <p:nvPr/>
        </p:nvSpPr>
        <p:spPr>
          <a:xfrm>
            <a:off x="4378761" y="2848140"/>
            <a:ext cx="2182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i="1" dirty="0">
                <a:solidFill>
                  <a:srgbClr val="58595B"/>
                </a:solidFill>
              </a:rPr>
              <a:t>20 dienas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DB1AA8-341A-4D70-4152-085EDF54D9AE}"/>
              </a:ext>
            </a:extLst>
          </p:cNvPr>
          <p:cNvSpPr txBox="1"/>
          <p:nvPr/>
        </p:nvSpPr>
        <p:spPr>
          <a:xfrm>
            <a:off x="4111412" y="3481566"/>
            <a:ext cx="260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solidFill>
                  <a:srgbClr val="5859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lang="en-GB" dirty="0">
                <a:solidFill>
                  <a:srgbClr val="5859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0,98; **</a:t>
            </a:r>
            <a:r>
              <a:rPr lang="en-GB" i="1" dirty="0">
                <a:solidFill>
                  <a:srgbClr val="5859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en-GB" i="1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GB" dirty="0">
                <a:solidFill>
                  <a:srgbClr val="5859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0,000</a:t>
            </a:r>
            <a:endParaRPr lang="lv-LV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2220E78-045B-E262-054E-4D4E8DF6CF77}"/>
              </a:ext>
            </a:extLst>
          </p:cNvPr>
          <p:cNvCxnSpPr>
            <a:cxnSpLocks/>
          </p:cNvCxnSpPr>
          <p:nvPr/>
        </p:nvCxnSpPr>
        <p:spPr>
          <a:xfrm>
            <a:off x="4853391" y="3930587"/>
            <a:ext cx="2216255" cy="9855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02AE544B-0A76-1314-FAE0-E9425C27E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Rezultāti (3)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7F00E788-4DAE-2C4A-71CF-AD2288A97346}"/>
              </a:ext>
            </a:extLst>
          </p:cNvPr>
          <p:cNvSpPr txBox="1"/>
          <p:nvPr/>
        </p:nvSpPr>
        <p:spPr>
          <a:xfrm>
            <a:off x="7216227" y="4928204"/>
            <a:ext cx="2079924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v-LV" sz="1800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Oriģ. skalas </a:t>
            </a:r>
          </a:p>
          <a:p>
            <a:pPr algn="ctr"/>
            <a:r>
              <a:rPr lang="lv-LV" sz="1800" i="1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itchFamily="2" charset="2"/>
              </a:rPr>
              <a:t>r </a:t>
            </a:r>
            <a:r>
              <a:rPr lang="lv-LV" sz="1800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0,92; **</a:t>
            </a:r>
            <a:r>
              <a:rPr lang="lv-LV" i="1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 </a:t>
            </a:r>
            <a:r>
              <a:rPr lang="lv-LV" sz="1800" kern="120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0,001</a:t>
            </a:r>
            <a:endParaRPr lang="en-LV" sz="12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2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DD3270-4536-3063-7402-3B7D10B25C7A}"/>
              </a:ext>
            </a:extLst>
          </p:cNvPr>
          <p:cNvSpPr txBox="1"/>
          <p:nvPr/>
        </p:nvSpPr>
        <p:spPr>
          <a:xfrm>
            <a:off x="838200" y="1832167"/>
            <a:ext cx="8871857" cy="2533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40079" lvl="0" indent="-4572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Izlases nepilnības (liels vecuma diapazons, nevienāds dalībnieku skaita sadalījums pēc grupām)</a:t>
            </a:r>
          </a:p>
          <a:p>
            <a:pPr marL="640079" lvl="0" indent="-4572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Nevienādi datu iegūšanas apstākļi (trokšņainas telpas, atšķirīgs diennakts laiks, apgaismojuma veids u.c.)</a:t>
            </a:r>
          </a:p>
          <a:p>
            <a:pPr marL="640079" lvl="0" indent="-4572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dirty="0">
                <a:solidFill>
                  <a:srgbClr val="5859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Vairāki testa (dalībnieku) vērtētāji</a:t>
            </a:r>
          </a:p>
          <a:p>
            <a:pPr marL="640079" lvl="0" indent="-4572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lv-LV" dirty="0">
              <a:solidFill>
                <a:srgbClr val="5859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74F0AE2-3296-CFC7-6A99-61C6E76F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ierobežojumi</a:t>
            </a:r>
          </a:p>
        </p:txBody>
      </p:sp>
    </p:spTree>
    <p:extLst>
      <p:ext uri="{BB962C8B-B14F-4D97-AF65-F5344CB8AC3E}">
        <p14:creationId xmlns:p14="http://schemas.microsoft.com/office/powerpoint/2010/main" val="258779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B0B10-2272-870E-5914-225560DCC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75480"/>
            <a:ext cx="8318326" cy="4351338"/>
          </a:xfrm>
        </p:spPr>
        <p:txBody>
          <a:bodyPr>
            <a:noAutofit/>
          </a:bodyPr>
          <a:lstStyle/>
          <a:p>
            <a:pPr marL="285750" lvl="1" indent="-28575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800" u="none" strike="noStrike" dirty="0">
                <a:effectLst/>
              </a:rPr>
              <a:t>reakcijas un diskriminācijas indeksi </a:t>
            </a:r>
            <a:r>
              <a:rPr lang="lv-LV" sz="1800" dirty="0">
                <a:effectLst/>
                <a:ea typeface="Times New Roman" panose="02020603050405020304" pitchFamily="18" charset="0"/>
              </a:rPr>
              <a:t>kopumā atbilst psihometrijas zinātnē pieņemtajām normām, vienlaikus daži no pantiem:</a:t>
            </a:r>
          </a:p>
          <a:p>
            <a:pPr marL="810900" lvl="2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800" dirty="0">
                <a:ea typeface="Times New Roman" panose="02020603050405020304" pitchFamily="18" charset="0"/>
              </a:rPr>
              <a:t>ar paaugstinātu un pazeminātu reakcijas indeksu</a:t>
            </a:r>
          </a:p>
          <a:p>
            <a:pPr marL="810900" lvl="2" indent="-3429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800" dirty="0">
                <a:ea typeface="Times New Roman" panose="02020603050405020304" pitchFamily="18" charset="0"/>
              </a:rPr>
              <a:t>pazeminātu diskriminācijas indeksu</a:t>
            </a:r>
          </a:p>
          <a:p>
            <a:pPr marL="346075" lvl="1" indent="-346075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>
                <a:effectLst/>
                <a:ea typeface="Calibri" panose="020F0502020204030204" pitchFamily="34" charset="0"/>
              </a:rPr>
              <a:t>iekšējās saskaņotības rādītāji ir augsti</a:t>
            </a:r>
            <a:r>
              <a:rPr lang="en-US" sz="1800" dirty="0">
                <a:ea typeface="Calibri" panose="020F0502020204030204" pitchFamily="34" charset="0"/>
              </a:rPr>
              <a:t>, </a:t>
            </a:r>
            <a:r>
              <a:rPr lang="en-US" sz="1800" dirty="0">
                <a:effectLst/>
                <a:ea typeface="Calibri" panose="020F0502020204030204" pitchFamily="34" charset="0"/>
              </a:rPr>
              <a:t>kas liecina</a:t>
            </a:r>
            <a:r>
              <a:rPr lang="lv-LV" sz="1800" dirty="0">
                <a:effectLst/>
                <a:ea typeface="Calibri" panose="020F0502020204030204" pitchFamily="34" charset="0"/>
              </a:rPr>
              <a:t> par skalas drošumu</a:t>
            </a:r>
            <a:endParaRPr lang="lv-LV" sz="1800" dirty="0">
              <a:effectLst/>
              <a:ea typeface="Times New Roman" panose="02020603050405020304" pitchFamily="18" charset="0"/>
            </a:endParaRPr>
          </a:p>
          <a:p>
            <a:pPr marL="0" lvl="1" indent="-3429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800" dirty="0">
                <a:effectLst/>
                <a:ea typeface="Calibri" panose="020F0502020204030204" pitchFamily="34" charset="0"/>
              </a:rPr>
              <a:t>testa-retesta rādītāji liecina par testa  noturību laikā</a:t>
            </a:r>
            <a:r>
              <a:rPr lang="lv-LV" sz="1800" dirty="0">
                <a:effectLst/>
                <a:ea typeface="Times New Roman" panose="02020603050405020304" pitchFamily="18" charset="0"/>
              </a:rPr>
              <a:t>  </a:t>
            </a:r>
          </a:p>
          <a:p>
            <a:pPr marL="0" lvl="1" indent="-3429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800" dirty="0">
                <a:ea typeface="Times New Roman" panose="02020603050405020304" pitchFamily="18" charset="0"/>
              </a:rPr>
              <a:t>kopumā pilotpētījuma rezultāti uzrāda pieņemamus psihometriskos rādītājus</a:t>
            </a:r>
          </a:p>
          <a:p>
            <a:pPr marL="0" lvl="1" indent="-342900"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lv-LV" sz="1800" dirty="0">
                <a:ea typeface="Times New Roman" panose="02020603050405020304" pitchFamily="18" charset="0"/>
              </a:rPr>
              <a:t>balstoties uz </a:t>
            </a:r>
            <a:r>
              <a:rPr lang="lv-LV" sz="1800" b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pētījuma rezultātiem</a:t>
            </a:r>
            <a:r>
              <a:rPr lang="lv-LV" sz="18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lv-LV" sz="1800" b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ieteicams turpināt pētījumu un pārbaudīt kriteriālo pamatotību</a:t>
            </a:r>
            <a:endParaRPr lang="lv-LV" sz="1800" dirty="0"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LV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EFEEE3F-2DCE-B81C-2F8D-749287B92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</a:p>
        </p:txBody>
      </p:sp>
    </p:spTree>
    <p:extLst>
      <p:ext uri="{BB962C8B-B14F-4D97-AF65-F5344CB8AC3E}">
        <p14:creationId xmlns:p14="http://schemas.microsoft.com/office/powerpoint/2010/main" val="2721866918"/>
      </p:ext>
    </p:extLst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Custom 1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00"/>
      </a:hlink>
      <a:folHlink>
        <a:srgbClr val="7F7F7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5C9D602F-644D-4CF4-903D-130278007805}" vid="{66BB8688-1AB8-4FBA-9AE2-F6A6F74A47AB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5C9D602F-644D-4CF4-903D-130278007805}" vid="{0F3F74F1-9563-47F7-A1F5-3BDCB0BD86A4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5C9D602F-644D-4CF4-903D-130278007805}" vid="{A5A69632-74E6-4C46-B771-9F0CBD7668B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1BCA2FFECB18E6448B789CD9930E2AFC" ma:contentTypeVersion="15" ma:contentTypeDescription="Izveidot jaunu dokumentu." ma:contentTypeScope="" ma:versionID="272abcdc5718c727e499b6bfa514b3e6">
  <xsd:schema xmlns:xsd="http://www.w3.org/2001/XMLSchema" xmlns:xs="http://www.w3.org/2001/XMLSchema" xmlns:p="http://schemas.microsoft.com/office/2006/metadata/properties" xmlns:ns2="e3cbc38f-3bd0-4c8a-9fca-8dc1c7c662d7" xmlns:ns3="c6ee3ec1-71e2-4c81-aee9-9f72e5770204" targetNamespace="http://schemas.microsoft.com/office/2006/metadata/properties" ma:root="true" ma:fieldsID="4378346c854a4d943c1588f164098d8d" ns2:_="" ns3:_="">
    <xsd:import namespace="e3cbc38f-3bd0-4c8a-9fca-8dc1c7c662d7"/>
    <xsd:import namespace="c6ee3ec1-71e2-4c81-aee9-9f72e577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bc38f-3bd0-4c8a-9fca-8dc1c7c66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ttēlu atzīme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ee3ec1-71e2-4c81-aee9-9f72e577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fa3bbd3-0c70-482d-bbd6-fd5bb34fb9e6}" ma:internalName="TaxCatchAll" ma:showField="CatchAllData" ma:web="c6ee3ec1-71e2-4c81-aee9-9f72e577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407769-99FC-461C-AFC8-BC4F69343B33}"/>
</file>

<file path=customXml/itemProps2.xml><?xml version="1.0" encoding="utf-8"?>
<ds:datastoreItem xmlns:ds="http://schemas.openxmlformats.org/officeDocument/2006/customXml" ds:itemID="{D66D4266-1396-49C5-92E5-7D4FDC7BCA8A}"/>
</file>

<file path=docProps/app.xml><?xml version="1.0" encoding="utf-8"?>
<Properties xmlns="http://schemas.openxmlformats.org/officeDocument/2006/extended-properties" xmlns:vt="http://schemas.openxmlformats.org/officeDocument/2006/docPropsVTypes">
  <Template>IEVADS</Template>
  <TotalTime>4292</TotalTime>
  <Words>760</Words>
  <Application>Microsoft Office PowerPoint</Application>
  <PresentationFormat>Широкоэкранный</PresentationFormat>
  <Paragraphs>103</Paragraphs>
  <Slides>12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IEVADS</vt:lpstr>
      <vt:lpstr>SATURS</vt:lpstr>
      <vt:lpstr>NOBEIGUMS</vt:lpstr>
      <vt:lpstr>Monreālas kognitīvo funkciju novērtēšanas skalas 8.2. versijas psihometriskie rādītāji: pilotpētījums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Rezultāti (3)</vt:lpstr>
      <vt:lpstr>Pētījuma ierobežojumi</vt:lpstr>
      <vt:lpstr>Secinājumi</vt:lpstr>
      <vt:lpstr>P.S. Aicinam MoCA pētījuma dalībniekus!</vt:lpstr>
      <vt:lpstr>Izmantotā literatūra</vt:lpstr>
      <vt:lpstr>Pateicos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Psychometric properties of the Montreal Cognitive Assessment v8.2. test: pilotpētījums</dc:title>
  <dc:creator>Microsoft Office User</dc:creator>
  <cp:lastModifiedBy>Jelena Kolesnikova</cp:lastModifiedBy>
  <cp:revision>29</cp:revision>
  <dcterms:created xsi:type="dcterms:W3CDTF">2023-04-08T14:52:12Z</dcterms:created>
  <dcterms:modified xsi:type="dcterms:W3CDTF">2023-04-13T07:08:12Z</dcterms:modified>
</cp:coreProperties>
</file>