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3">
  <p:sldMasterIdLst>
    <p:sldMasterId id="2147483648" r:id="rId1"/>
  </p:sldMasterIdLst>
  <p:sldIdLst>
    <p:sldId id="256" r:id="rId2"/>
    <p:sldId id="257" r:id="rId3"/>
    <p:sldId id="258" r:id="rId4"/>
    <p:sldId id="282" r:id="rId5"/>
    <p:sldId id="261" r:id="rId6"/>
    <p:sldId id="305" r:id="rId7"/>
    <p:sldId id="283" r:id="rId8"/>
    <p:sldId id="284" r:id="rId9"/>
    <p:sldId id="290" r:id="rId10"/>
    <p:sldId id="291" r:id="rId11"/>
    <p:sldId id="302" r:id="rId12"/>
    <p:sldId id="293" r:id="rId13"/>
    <p:sldId id="301" r:id="rId14"/>
    <p:sldId id="299" r:id="rId15"/>
    <p:sldId id="294" r:id="rId16"/>
    <p:sldId id="303" r:id="rId17"/>
    <p:sldId id="300" r:id="rId18"/>
    <p:sldId id="297" r:id="rId19"/>
    <p:sldId id="298" r:id="rId20"/>
    <p:sldId id="286" r:id="rId21"/>
    <p:sldId id="285" r:id="rId22"/>
  </p:sldIdLst>
  <p:sldSz cx="18288000" cy="10287000"/>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Vidējs stils 2 - izcēlum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2" d="100"/>
          <a:sy n="52" d="100"/>
        </p:scale>
        <p:origin x="48" y="4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ideo" Target="https://www.youtube.com/embed/UpEQ5B41gBY?feature=oembed" TargetMode="External"/><Relationship Id="rId5" Type="http://schemas.openxmlformats.org/officeDocument/2006/relationships/image" Target="../media/image26.jpeg"/><Relationship Id="rId4" Type="http://schemas.openxmlformats.org/officeDocument/2006/relationships/image" Target="../media/image25.sv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5.svg"/><Relationship Id="rId7" Type="http://schemas.openxmlformats.org/officeDocument/2006/relationships/image" Target="../media/image30.jp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emerald.com/insight/search?q=Andreas%20Lanitis" TargetMode="External"/><Relationship Id="rId2" Type="http://schemas.openxmlformats.org/officeDocument/2006/relationships/hyperlink" Target="http://dx.doi.org/10.3991/ijet.v14i03.9289"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3"/>
          <p:cNvSpPr txBox="1"/>
          <p:nvPr/>
        </p:nvSpPr>
        <p:spPr>
          <a:xfrm>
            <a:off x="1447800" y="4910328"/>
            <a:ext cx="15468600" cy="2043684"/>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6000" dirty="0" err="1">
                <a:latin typeface="+mj-lt"/>
                <a:ea typeface="+mj-ea"/>
                <a:cs typeface="+mj-cs"/>
              </a:rPr>
              <a:t>Virtuālās</a:t>
            </a:r>
            <a:r>
              <a:rPr lang="en-US" sz="6000" dirty="0">
                <a:latin typeface="+mj-lt"/>
                <a:ea typeface="+mj-ea"/>
                <a:cs typeface="+mj-cs"/>
              </a:rPr>
              <a:t> </a:t>
            </a:r>
            <a:r>
              <a:rPr lang="en-US" sz="6000" dirty="0" err="1">
                <a:latin typeface="+mj-lt"/>
                <a:ea typeface="+mj-ea"/>
                <a:cs typeface="+mj-cs"/>
              </a:rPr>
              <a:t>realitātes</a:t>
            </a:r>
            <a:r>
              <a:rPr lang="en-US" sz="6000" dirty="0">
                <a:latin typeface="+mj-lt"/>
                <a:ea typeface="+mj-ea"/>
                <a:cs typeface="+mj-cs"/>
              </a:rPr>
              <a:t> </a:t>
            </a:r>
            <a:r>
              <a:rPr lang="en-US" sz="6000" dirty="0" err="1">
                <a:latin typeface="+mj-lt"/>
                <a:ea typeface="+mj-ea"/>
                <a:cs typeface="+mj-cs"/>
              </a:rPr>
              <a:t>izmantošana</a:t>
            </a:r>
            <a:r>
              <a:rPr lang="en-US" sz="6000" dirty="0">
                <a:latin typeface="+mj-lt"/>
                <a:ea typeface="+mj-ea"/>
                <a:cs typeface="+mj-cs"/>
              </a:rPr>
              <a:t> </a:t>
            </a:r>
            <a:r>
              <a:rPr lang="en-US" sz="6000" dirty="0" err="1">
                <a:latin typeface="+mj-lt"/>
                <a:ea typeface="+mj-ea"/>
                <a:cs typeface="+mj-cs"/>
              </a:rPr>
              <a:t>konfliktu</a:t>
            </a:r>
            <a:r>
              <a:rPr lang="en-US" sz="6000" dirty="0">
                <a:latin typeface="+mj-lt"/>
                <a:ea typeface="+mj-ea"/>
                <a:cs typeface="+mj-cs"/>
              </a:rPr>
              <a:t> </a:t>
            </a:r>
            <a:r>
              <a:rPr lang="en-US" sz="6000" dirty="0" err="1">
                <a:latin typeface="+mj-lt"/>
                <a:ea typeface="+mj-ea"/>
                <a:cs typeface="+mj-cs"/>
              </a:rPr>
              <a:t>risināšanas</a:t>
            </a:r>
            <a:r>
              <a:rPr lang="en-US" sz="6000" dirty="0">
                <a:latin typeface="+mj-lt"/>
                <a:ea typeface="+mj-ea"/>
                <a:cs typeface="+mj-cs"/>
              </a:rPr>
              <a:t> </a:t>
            </a:r>
            <a:r>
              <a:rPr lang="en-US" sz="6000" dirty="0" err="1">
                <a:latin typeface="+mj-lt"/>
                <a:ea typeface="+mj-ea"/>
                <a:cs typeface="+mj-cs"/>
              </a:rPr>
              <a:t>prasmju</a:t>
            </a:r>
            <a:r>
              <a:rPr lang="en-US" sz="6000" dirty="0">
                <a:latin typeface="+mj-lt"/>
                <a:ea typeface="+mj-ea"/>
                <a:cs typeface="+mj-cs"/>
              </a:rPr>
              <a:t> </a:t>
            </a:r>
            <a:r>
              <a:rPr lang="en-US" sz="6000" dirty="0" err="1">
                <a:latin typeface="+mj-lt"/>
                <a:ea typeface="+mj-ea"/>
                <a:cs typeface="+mj-cs"/>
              </a:rPr>
              <a:t>pilnveidei</a:t>
            </a:r>
            <a:r>
              <a:rPr lang="en-US" sz="6000" dirty="0">
                <a:latin typeface="+mj-lt"/>
                <a:ea typeface="+mj-ea"/>
                <a:cs typeface="+mj-cs"/>
              </a:rPr>
              <a:t> </a:t>
            </a:r>
            <a:r>
              <a:rPr lang="en-US" sz="6000" dirty="0" err="1">
                <a:latin typeface="+mj-lt"/>
                <a:ea typeface="+mj-ea"/>
                <a:cs typeface="+mj-cs"/>
              </a:rPr>
              <a:t>pedagogiem</a:t>
            </a:r>
            <a:r>
              <a:rPr lang="en-US" sz="6000" dirty="0">
                <a:latin typeface="+mj-lt"/>
                <a:ea typeface="+mj-ea"/>
                <a:cs typeface="+mj-cs"/>
              </a:rPr>
              <a:t> </a:t>
            </a:r>
            <a:r>
              <a:rPr lang="en-US" sz="6000" dirty="0" err="1">
                <a:latin typeface="+mj-lt"/>
                <a:ea typeface="+mj-ea"/>
                <a:cs typeface="+mj-cs"/>
              </a:rPr>
              <a:t>individuālās</a:t>
            </a:r>
            <a:r>
              <a:rPr lang="en-US" sz="6000" dirty="0">
                <a:latin typeface="+mj-lt"/>
                <a:ea typeface="+mj-ea"/>
                <a:cs typeface="+mj-cs"/>
              </a:rPr>
              <a:t> </a:t>
            </a:r>
            <a:r>
              <a:rPr lang="en-US" sz="6000" dirty="0" err="1">
                <a:latin typeface="+mj-lt"/>
                <a:ea typeface="+mj-ea"/>
                <a:cs typeface="+mj-cs"/>
              </a:rPr>
              <a:t>supervīzijās</a:t>
            </a:r>
            <a:r>
              <a:rPr lang="en-US" sz="6000" dirty="0">
                <a:latin typeface="+mj-lt"/>
                <a:ea typeface="+mj-ea"/>
                <a:cs typeface="+mj-cs"/>
              </a:rPr>
              <a:t> </a:t>
            </a:r>
          </a:p>
        </p:txBody>
      </p:sp>
      <p:sp>
        <p:nvSpPr>
          <p:cNvPr id="20"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1444" y="3593592"/>
            <a:ext cx="6365383" cy="27432"/>
          </a:xfrm>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 name="connsiteX0" fmla="*/ 0 w 6365383"/>
              <a:gd name="connsiteY0" fmla="*/ 0 h 27432"/>
              <a:gd name="connsiteX1" fmla="*/ 509231 w 6365383"/>
              <a:gd name="connsiteY1" fmla="*/ 0 h 27432"/>
              <a:gd name="connsiteX2" fmla="*/ 954807 w 6365383"/>
              <a:gd name="connsiteY2" fmla="*/ 0 h 27432"/>
              <a:gd name="connsiteX3" fmla="*/ 1464038 w 6365383"/>
              <a:gd name="connsiteY3" fmla="*/ 0 h 27432"/>
              <a:gd name="connsiteX4" fmla="*/ 2100576 w 6365383"/>
              <a:gd name="connsiteY4" fmla="*/ 0 h 27432"/>
              <a:gd name="connsiteX5" fmla="*/ 2800769 w 6365383"/>
              <a:gd name="connsiteY5" fmla="*/ 0 h 27432"/>
              <a:gd name="connsiteX6" fmla="*/ 3564614 w 6365383"/>
              <a:gd name="connsiteY6" fmla="*/ 0 h 27432"/>
              <a:gd name="connsiteX7" fmla="*/ 4328460 w 6365383"/>
              <a:gd name="connsiteY7" fmla="*/ 0 h 27432"/>
              <a:gd name="connsiteX8" fmla="*/ 4901345 w 6365383"/>
              <a:gd name="connsiteY8" fmla="*/ 0 h 27432"/>
              <a:gd name="connsiteX9" fmla="*/ 5601537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455768 w 6365383"/>
              <a:gd name="connsiteY14" fmla="*/ 27432 h 27432"/>
              <a:gd name="connsiteX15" fmla="*/ 3882884 w 6365383"/>
              <a:gd name="connsiteY15" fmla="*/ 27432 h 27432"/>
              <a:gd name="connsiteX16" fmla="*/ 3119038 w 6365383"/>
              <a:gd name="connsiteY16" fmla="*/ 27432 h 27432"/>
              <a:gd name="connsiteX17" fmla="*/ 2609807 w 6365383"/>
              <a:gd name="connsiteY17" fmla="*/ 27432 h 27432"/>
              <a:gd name="connsiteX18" fmla="*/ 1909615 w 6365383"/>
              <a:gd name="connsiteY18" fmla="*/ 27432 h 27432"/>
              <a:gd name="connsiteX19" fmla="*/ 1464038 w 6365383"/>
              <a:gd name="connsiteY19" fmla="*/ 27432 h 27432"/>
              <a:gd name="connsiteX20" fmla="*/ 827500 w 6365383"/>
              <a:gd name="connsiteY20" fmla="*/ 27432 h 27432"/>
              <a:gd name="connsiteX21" fmla="*/ 0 w 6365383"/>
              <a:gd name="connsiteY21" fmla="*/ 27432 h 27432"/>
              <a:gd name="connsiteX22" fmla="*/ 0 w 6365383"/>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65383" h="27432" fill="none" extrusionOk="0">
                <a:moveTo>
                  <a:pt x="0" y="0"/>
                </a:moveTo>
                <a:cubicBezTo>
                  <a:pt x="139864" y="-13274"/>
                  <a:pt x="395058" y="31266"/>
                  <a:pt x="636538" y="0"/>
                </a:cubicBezTo>
                <a:cubicBezTo>
                  <a:pt x="865421" y="-30226"/>
                  <a:pt x="1115954" y="-15587"/>
                  <a:pt x="1336730" y="0"/>
                </a:cubicBezTo>
                <a:cubicBezTo>
                  <a:pt x="1576227" y="12258"/>
                  <a:pt x="1653566" y="-20128"/>
                  <a:pt x="1909615" y="0"/>
                </a:cubicBezTo>
                <a:cubicBezTo>
                  <a:pt x="2177382" y="24404"/>
                  <a:pt x="2285551" y="12186"/>
                  <a:pt x="2418846" y="0"/>
                </a:cubicBezTo>
                <a:cubicBezTo>
                  <a:pt x="2528927" y="19082"/>
                  <a:pt x="2738322" y="39620"/>
                  <a:pt x="2928076" y="0"/>
                </a:cubicBezTo>
                <a:cubicBezTo>
                  <a:pt x="3143030" y="-16600"/>
                  <a:pt x="3232468" y="-26735"/>
                  <a:pt x="3373653" y="0"/>
                </a:cubicBezTo>
                <a:cubicBezTo>
                  <a:pt x="3476986" y="29140"/>
                  <a:pt x="3904964" y="20265"/>
                  <a:pt x="4137499" y="0"/>
                </a:cubicBezTo>
                <a:cubicBezTo>
                  <a:pt x="4316057" y="-31678"/>
                  <a:pt x="4603238" y="57986"/>
                  <a:pt x="4901345" y="0"/>
                </a:cubicBezTo>
                <a:cubicBezTo>
                  <a:pt x="5188167" y="-16003"/>
                  <a:pt x="5460162" y="6613"/>
                  <a:pt x="5665191" y="0"/>
                </a:cubicBezTo>
                <a:cubicBezTo>
                  <a:pt x="5858106" y="8373"/>
                  <a:pt x="6057728" y="-36105"/>
                  <a:pt x="6365383" y="0"/>
                </a:cubicBezTo>
                <a:cubicBezTo>
                  <a:pt x="6366783" y="12212"/>
                  <a:pt x="6364136" y="20395"/>
                  <a:pt x="6365383" y="27432"/>
                </a:cubicBezTo>
                <a:cubicBezTo>
                  <a:pt x="6196030" y="28853"/>
                  <a:pt x="5906749" y="36029"/>
                  <a:pt x="5728845" y="27432"/>
                </a:cubicBezTo>
                <a:cubicBezTo>
                  <a:pt x="5554113" y="-15027"/>
                  <a:pt x="5178036" y="25909"/>
                  <a:pt x="5028653" y="27432"/>
                </a:cubicBezTo>
                <a:cubicBezTo>
                  <a:pt x="4891896" y="43795"/>
                  <a:pt x="4746237" y="37784"/>
                  <a:pt x="4583076" y="27432"/>
                </a:cubicBezTo>
                <a:cubicBezTo>
                  <a:pt x="4392571" y="37587"/>
                  <a:pt x="4312475" y="23043"/>
                  <a:pt x="4137499" y="27432"/>
                </a:cubicBezTo>
                <a:cubicBezTo>
                  <a:pt x="3979147" y="30659"/>
                  <a:pt x="3894684" y="27946"/>
                  <a:pt x="3691922" y="27432"/>
                </a:cubicBezTo>
                <a:cubicBezTo>
                  <a:pt x="3470223" y="38612"/>
                  <a:pt x="3364363" y="39145"/>
                  <a:pt x="3182692" y="27432"/>
                </a:cubicBezTo>
                <a:cubicBezTo>
                  <a:pt x="3020741" y="35057"/>
                  <a:pt x="2944258" y="54287"/>
                  <a:pt x="2673461" y="27432"/>
                </a:cubicBezTo>
                <a:cubicBezTo>
                  <a:pt x="2420261" y="11338"/>
                  <a:pt x="2407951" y="46030"/>
                  <a:pt x="2164230" y="27432"/>
                </a:cubicBezTo>
                <a:cubicBezTo>
                  <a:pt x="1925926" y="2609"/>
                  <a:pt x="1852591" y="40"/>
                  <a:pt x="1655000" y="27432"/>
                </a:cubicBezTo>
                <a:cubicBezTo>
                  <a:pt x="1452031" y="62810"/>
                  <a:pt x="1384098" y="47641"/>
                  <a:pt x="1145769" y="27432"/>
                </a:cubicBezTo>
                <a:cubicBezTo>
                  <a:pt x="918825" y="-10093"/>
                  <a:pt x="427875" y="23589"/>
                  <a:pt x="0" y="27432"/>
                </a:cubicBezTo>
                <a:cubicBezTo>
                  <a:pt x="-395" y="23124"/>
                  <a:pt x="1121" y="8148"/>
                  <a:pt x="0" y="0"/>
                </a:cubicBezTo>
                <a:close/>
              </a:path>
              <a:path w="6365383" h="27432" stroke="0" extrusionOk="0">
                <a:moveTo>
                  <a:pt x="0" y="0"/>
                </a:moveTo>
                <a:cubicBezTo>
                  <a:pt x="147179" y="14788"/>
                  <a:pt x="300981" y="1719"/>
                  <a:pt x="509231" y="0"/>
                </a:cubicBezTo>
                <a:cubicBezTo>
                  <a:pt x="711030" y="-3388"/>
                  <a:pt x="798609" y="-8246"/>
                  <a:pt x="954807" y="0"/>
                </a:cubicBezTo>
                <a:cubicBezTo>
                  <a:pt x="1101646" y="4056"/>
                  <a:pt x="1302660" y="11468"/>
                  <a:pt x="1464038" y="0"/>
                </a:cubicBezTo>
                <a:cubicBezTo>
                  <a:pt x="1594934" y="-11865"/>
                  <a:pt x="1936948" y="-38656"/>
                  <a:pt x="2100576" y="0"/>
                </a:cubicBezTo>
                <a:cubicBezTo>
                  <a:pt x="2251317" y="16246"/>
                  <a:pt x="2605202" y="-30006"/>
                  <a:pt x="2800769" y="0"/>
                </a:cubicBezTo>
                <a:cubicBezTo>
                  <a:pt x="2952324" y="59869"/>
                  <a:pt x="3353392" y="-26257"/>
                  <a:pt x="3564614" y="0"/>
                </a:cubicBezTo>
                <a:cubicBezTo>
                  <a:pt x="3785097" y="31132"/>
                  <a:pt x="4148552" y="11516"/>
                  <a:pt x="4328460" y="0"/>
                </a:cubicBezTo>
                <a:cubicBezTo>
                  <a:pt x="4524659" y="26272"/>
                  <a:pt x="4681746" y="-30210"/>
                  <a:pt x="4901345" y="0"/>
                </a:cubicBezTo>
                <a:cubicBezTo>
                  <a:pt x="5139281" y="-5228"/>
                  <a:pt x="5379645" y="48641"/>
                  <a:pt x="5601537" y="0"/>
                </a:cubicBezTo>
                <a:cubicBezTo>
                  <a:pt x="5772798" y="-17826"/>
                  <a:pt x="5986596" y="12703"/>
                  <a:pt x="6365383" y="0"/>
                </a:cubicBezTo>
                <a:cubicBezTo>
                  <a:pt x="6365646" y="13525"/>
                  <a:pt x="6366051" y="14381"/>
                  <a:pt x="6365383" y="27432"/>
                </a:cubicBezTo>
                <a:cubicBezTo>
                  <a:pt x="6203321" y="-970"/>
                  <a:pt x="5868898" y="67226"/>
                  <a:pt x="5728845" y="27432"/>
                </a:cubicBezTo>
                <a:cubicBezTo>
                  <a:pt x="5591780" y="9965"/>
                  <a:pt x="5264572" y="-28609"/>
                  <a:pt x="5028653" y="27432"/>
                </a:cubicBezTo>
                <a:cubicBezTo>
                  <a:pt x="4787665" y="58012"/>
                  <a:pt x="4687933" y="31160"/>
                  <a:pt x="4455768" y="27432"/>
                </a:cubicBezTo>
                <a:cubicBezTo>
                  <a:pt x="4246651" y="45673"/>
                  <a:pt x="4058997" y="24741"/>
                  <a:pt x="3882884" y="27432"/>
                </a:cubicBezTo>
                <a:cubicBezTo>
                  <a:pt x="3727448" y="49182"/>
                  <a:pt x="3285783" y="-46495"/>
                  <a:pt x="3119038" y="27432"/>
                </a:cubicBezTo>
                <a:cubicBezTo>
                  <a:pt x="2953443" y="68374"/>
                  <a:pt x="2785274" y="26827"/>
                  <a:pt x="2609807" y="27432"/>
                </a:cubicBezTo>
                <a:cubicBezTo>
                  <a:pt x="2437623" y="17494"/>
                  <a:pt x="2055549" y="12675"/>
                  <a:pt x="1909615" y="27432"/>
                </a:cubicBezTo>
                <a:cubicBezTo>
                  <a:pt x="1763049" y="30976"/>
                  <a:pt x="1662669" y="42757"/>
                  <a:pt x="1464038" y="27432"/>
                </a:cubicBezTo>
                <a:cubicBezTo>
                  <a:pt x="1260084" y="22226"/>
                  <a:pt x="1109619" y="28481"/>
                  <a:pt x="827500" y="27432"/>
                </a:cubicBezTo>
                <a:cubicBezTo>
                  <a:pt x="569713" y="109845"/>
                  <a:pt x="372632" y="34847"/>
                  <a:pt x="0" y="27432"/>
                </a:cubicBezTo>
                <a:cubicBezTo>
                  <a:pt x="171" y="21236"/>
                  <a:pt x="1539" y="7034"/>
                  <a:pt x="0" y="0"/>
                </a:cubicBezTo>
                <a:close/>
              </a:path>
              <a:path w="6365383" h="27432" fill="none" stroke="0" extrusionOk="0">
                <a:moveTo>
                  <a:pt x="0" y="0"/>
                </a:moveTo>
                <a:cubicBezTo>
                  <a:pt x="148114" y="-21488"/>
                  <a:pt x="370663" y="-8727"/>
                  <a:pt x="636538" y="0"/>
                </a:cubicBezTo>
                <a:cubicBezTo>
                  <a:pt x="871556" y="-17330"/>
                  <a:pt x="1052092" y="15989"/>
                  <a:pt x="1336730" y="0"/>
                </a:cubicBezTo>
                <a:cubicBezTo>
                  <a:pt x="1588412" y="2572"/>
                  <a:pt x="1638947" y="-17048"/>
                  <a:pt x="1909615" y="0"/>
                </a:cubicBezTo>
                <a:cubicBezTo>
                  <a:pt x="2172941" y="24803"/>
                  <a:pt x="2282833" y="9071"/>
                  <a:pt x="2418846" y="0"/>
                </a:cubicBezTo>
                <a:cubicBezTo>
                  <a:pt x="2579346" y="3160"/>
                  <a:pt x="2717736" y="1190"/>
                  <a:pt x="2928076" y="0"/>
                </a:cubicBezTo>
                <a:cubicBezTo>
                  <a:pt x="3134890" y="-30280"/>
                  <a:pt x="3231966" y="-8101"/>
                  <a:pt x="3373653" y="0"/>
                </a:cubicBezTo>
                <a:cubicBezTo>
                  <a:pt x="3520675" y="18506"/>
                  <a:pt x="3921804" y="-22426"/>
                  <a:pt x="4137499" y="0"/>
                </a:cubicBezTo>
                <a:cubicBezTo>
                  <a:pt x="4327702" y="-4501"/>
                  <a:pt x="4648089" y="-21054"/>
                  <a:pt x="4901345" y="0"/>
                </a:cubicBezTo>
                <a:cubicBezTo>
                  <a:pt x="5189079" y="-51139"/>
                  <a:pt x="5468836" y="-33950"/>
                  <a:pt x="5665191" y="0"/>
                </a:cubicBezTo>
                <a:cubicBezTo>
                  <a:pt x="5844792" y="63"/>
                  <a:pt x="6072101" y="-28741"/>
                  <a:pt x="6365383" y="0"/>
                </a:cubicBezTo>
                <a:cubicBezTo>
                  <a:pt x="6367575" y="13041"/>
                  <a:pt x="6363079" y="19728"/>
                  <a:pt x="6365383" y="27432"/>
                </a:cubicBezTo>
                <a:cubicBezTo>
                  <a:pt x="6168648" y="44849"/>
                  <a:pt x="5908689" y="57652"/>
                  <a:pt x="5728845" y="27432"/>
                </a:cubicBezTo>
                <a:cubicBezTo>
                  <a:pt x="5514647" y="19350"/>
                  <a:pt x="5183114" y="52441"/>
                  <a:pt x="5028653" y="27432"/>
                </a:cubicBezTo>
                <a:cubicBezTo>
                  <a:pt x="4886167" y="25261"/>
                  <a:pt x="4770301" y="25272"/>
                  <a:pt x="4583076" y="27432"/>
                </a:cubicBezTo>
                <a:cubicBezTo>
                  <a:pt x="4392628" y="11049"/>
                  <a:pt x="4297840" y="28137"/>
                  <a:pt x="4137499" y="27432"/>
                </a:cubicBezTo>
                <a:cubicBezTo>
                  <a:pt x="3979033" y="11832"/>
                  <a:pt x="3882658" y="26685"/>
                  <a:pt x="3691922" y="27432"/>
                </a:cubicBezTo>
                <a:cubicBezTo>
                  <a:pt x="3476522" y="54227"/>
                  <a:pt x="3338609" y="9824"/>
                  <a:pt x="3182692" y="27432"/>
                </a:cubicBezTo>
                <a:cubicBezTo>
                  <a:pt x="3007853" y="18413"/>
                  <a:pt x="2928857" y="26610"/>
                  <a:pt x="2673461" y="27432"/>
                </a:cubicBezTo>
                <a:cubicBezTo>
                  <a:pt x="2424071" y="7914"/>
                  <a:pt x="2403871" y="41450"/>
                  <a:pt x="2164230" y="27432"/>
                </a:cubicBezTo>
                <a:cubicBezTo>
                  <a:pt x="1915627" y="-2904"/>
                  <a:pt x="1835137" y="-6999"/>
                  <a:pt x="1655000" y="27432"/>
                </a:cubicBezTo>
                <a:cubicBezTo>
                  <a:pt x="1483520" y="44054"/>
                  <a:pt x="1385338" y="30109"/>
                  <a:pt x="1145769" y="27432"/>
                </a:cubicBezTo>
                <a:cubicBezTo>
                  <a:pt x="944537" y="-28238"/>
                  <a:pt x="362674" y="78873"/>
                  <a:pt x="0" y="27432"/>
                </a:cubicBezTo>
                <a:cubicBezTo>
                  <a:pt x="-1063" y="21428"/>
                  <a:pt x="-579" y="826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5"/>
          <p:cNvSpPr txBox="1"/>
          <p:nvPr/>
        </p:nvSpPr>
        <p:spPr>
          <a:xfrm>
            <a:off x="10164135" y="8243316"/>
            <a:ext cx="10341864" cy="1905000"/>
          </a:xfrm>
          <a:prstGeom prst="rect">
            <a:avLst/>
          </a:prstGeom>
        </p:spPr>
        <p:txBody>
          <a:bodyPr vert="horz" lIns="91440" tIns="45720" rIns="91440" bIns="45720" rtlCol="0">
            <a:normAutofit/>
          </a:bodyPr>
          <a:lstStyle/>
          <a:p>
            <a:pPr>
              <a:lnSpc>
                <a:spcPct val="90000"/>
              </a:lnSpc>
              <a:spcAft>
                <a:spcPts val="600"/>
              </a:spcAft>
            </a:pPr>
            <a:r>
              <a:rPr lang="en-US" sz="3300" dirty="0" err="1"/>
              <a:t>Darba</a:t>
            </a:r>
            <a:r>
              <a:rPr lang="en-US" sz="3300" dirty="0"/>
              <a:t> </a:t>
            </a:r>
            <a:r>
              <a:rPr lang="en-US" sz="3300" dirty="0" err="1"/>
              <a:t>autore</a:t>
            </a:r>
            <a:r>
              <a:rPr lang="en-US" sz="3300" dirty="0"/>
              <a:t>: Solvita Pleinica </a:t>
            </a:r>
            <a:endParaRPr lang="lv-LV" sz="3300" dirty="0"/>
          </a:p>
          <a:p>
            <a:pPr>
              <a:lnSpc>
                <a:spcPct val="90000"/>
              </a:lnSpc>
              <a:spcAft>
                <a:spcPts val="600"/>
              </a:spcAft>
            </a:pPr>
            <a:r>
              <a:rPr lang="en-US" sz="3300" dirty="0" err="1"/>
              <a:t>Darba</a:t>
            </a:r>
            <a:r>
              <a:rPr lang="en-US" sz="3300" dirty="0"/>
              <a:t> </a:t>
            </a:r>
            <a:r>
              <a:rPr lang="en-US" sz="3300" dirty="0" err="1"/>
              <a:t>vadītāja</a:t>
            </a:r>
            <a:r>
              <a:rPr lang="en-US" sz="3300" dirty="0"/>
              <a:t>: Ph.D. </a:t>
            </a:r>
            <a:r>
              <a:rPr lang="en-US" sz="3300" dirty="0" err="1"/>
              <a:t>Sanita</a:t>
            </a:r>
            <a:r>
              <a:rPr lang="en-US" sz="3300" dirty="0"/>
              <a:t> </a:t>
            </a:r>
            <a:r>
              <a:rPr lang="en-US" sz="3300" dirty="0" err="1"/>
              <a:t>Šuriņa</a:t>
            </a:r>
            <a:endParaRPr lang="lv-LV" sz="3300" dirty="0"/>
          </a:p>
          <a:p>
            <a:pPr>
              <a:lnSpc>
                <a:spcPct val="90000"/>
              </a:lnSpc>
              <a:spcAft>
                <a:spcPts val="600"/>
              </a:spcAft>
            </a:pPr>
            <a:r>
              <a:rPr lang="en-US" sz="3300" dirty="0" err="1"/>
              <a:t>Darba</a:t>
            </a:r>
            <a:r>
              <a:rPr lang="en-US" sz="3300" dirty="0"/>
              <a:t> </a:t>
            </a:r>
            <a:r>
              <a:rPr lang="en-US" sz="3300" dirty="0" err="1"/>
              <a:t>konsultante</a:t>
            </a:r>
            <a:r>
              <a:rPr lang="en-US" sz="3300" dirty="0"/>
              <a:t>: </a:t>
            </a:r>
            <a:r>
              <a:rPr lang="en-US" sz="3300" dirty="0" err="1"/>
              <a:t>Mg.Pead</a:t>
            </a:r>
            <a:r>
              <a:rPr lang="en-US" sz="3300" dirty="0"/>
              <a:t>. </a:t>
            </a:r>
            <a:r>
              <a:rPr lang="en-US" sz="3300" dirty="0" err="1"/>
              <a:t>Baiba</a:t>
            </a:r>
            <a:r>
              <a:rPr lang="en-US" sz="3300" dirty="0"/>
              <a:t> </a:t>
            </a:r>
            <a:r>
              <a:rPr lang="en-US" sz="3300" dirty="0" err="1"/>
              <a:t>Pumpiņa</a:t>
            </a:r>
            <a:endParaRPr lang="en-US" sz="3300" dirty="0"/>
          </a:p>
        </p:txBody>
      </p:sp>
      <p:pic>
        <p:nvPicPr>
          <p:cNvPr id="1028" name="Picture 4" descr="International Summer School 2020 Riga | RSU">
            <a:extLst>
              <a:ext uri="{FF2B5EF4-FFF2-40B4-BE49-F238E27FC236}">
                <a16:creationId xmlns:a16="http://schemas.microsoft.com/office/drawing/2014/main" id="{E8159296-9F0F-38C7-F90D-0E020925F5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0752" y="847862"/>
            <a:ext cx="4841383" cy="10695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ākums - VENTSPILS TEHNIKUMS">
            <a:extLst>
              <a:ext uri="{FF2B5EF4-FFF2-40B4-BE49-F238E27FC236}">
                <a16:creationId xmlns:a16="http://schemas.microsoft.com/office/drawing/2014/main" id="{4C656AE1-3CE3-2D1D-8129-8D3E20800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1303" y="-114300"/>
            <a:ext cx="3051047" cy="30510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417320" y="10012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8100" dirty="0">
                <a:latin typeface="+mj-lt"/>
                <a:ea typeface="+mj-ea"/>
                <a:cs typeface="+mj-cs"/>
              </a:rPr>
              <a:t>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2F4AEB-2E0F-81C8-286C-1F367E314A70}"/>
              </a:ext>
            </a:extLst>
          </p:cNvPr>
          <p:cNvSpPr txBox="1"/>
          <p:nvPr/>
        </p:nvSpPr>
        <p:spPr>
          <a:xfrm>
            <a:off x="1569720" y="11536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8100" dirty="0">
                <a:latin typeface="+mj-lt"/>
                <a:ea typeface="+mj-ea"/>
                <a:cs typeface="+mj-cs"/>
              </a:rPr>
              <a:t>REZULTĀTI </a:t>
            </a:r>
            <a:endParaRPr lang="en-US" sz="8100" dirty="0">
              <a:latin typeface="+mj-lt"/>
              <a:ea typeface="+mj-ea"/>
              <a:cs typeface="+mj-cs"/>
            </a:endParaRPr>
          </a:p>
        </p:txBody>
      </p:sp>
      <p:pic>
        <p:nvPicPr>
          <p:cNvPr id="3" name="Grafika 2" descr="Badge 1 with solid fill">
            <a:extLst>
              <a:ext uri="{FF2B5EF4-FFF2-40B4-BE49-F238E27FC236}">
                <a16:creationId xmlns:a16="http://schemas.microsoft.com/office/drawing/2014/main" id="{91C3F26A-4621-BD86-0205-B763457CBE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8357" y="826401"/>
            <a:ext cx="1954505" cy="1954505"/>
          </a:xfrm>
          <a:prstGeom prst="rect">
            <a:avLst/>
          </a:prstGeom>
        </p:spPr>
      </p:pic>
      <p:sp>
        <p:nvSpPr>
          <p:cNvPr id="5" name="Rectangle 1">
            <a:extLst>
              <a:ext uri="{FF2B5EF4-FFF2-40B4-BE49-F238E27FC236}">
                <a16:creationId xmlns:a16="http://schemas.microsoft.com/office/drawing/2014/main" id="{72BE8F63-38AB-AA89-DEA7-7276BD35FC9C}"/>
              </a:ext>
            </a:extLst>
          </p:cNvPr>
          <p:cNvSpPr>
            <a:spLocks noChangeArrowheads="1"/>
          </p:cNvSpPr>
          <p:nvPr/>
        </p:nvSpPr>
        <p:spPr bwMode="auto">
          <a:xfrm>
            <a:off x="-3371229" y="5195957"/>
            <a:ext cx="48764243" cy="27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1pPr>
            <a:lvl2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2pPr>
            <a:lvl3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3pPr>
            <a:lvl4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4pPr>
            <a:lvl5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5pPr>
            <a:lvl6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6pPr>
            <a:lvl7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7pPr>
            <a:lvl8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8pPr>
            <a:lvl9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36838" algn="ctr"/>
                <a:tab pos="5273675" algn="r"/>
              </a:tabLst>
            </a:pPr>
            <a:r>
              <a:rPr kumimoji="0" lang="lv-LV" altLang="en-US" sz="1100" b="0" i="1" u="none" strike="noStrike" cap="none" normalizeH="0" baseline="0">
                <a:ln>
                  <a:noFill/>
                </a:ln>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Metodes satura novērtējums</a:t>
            </a:r>
            <a:endParaRPr kumimoji="0" lang="lv-LV"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ula 1">
            <a:extLst>
              <a:ext uri="{FF2B5EF4-FFF2-40B4-BE49-F238E27FC236}">
                <a16:creationId xmlns:a16="http://schemas.microsoft.com/office/drawing/2014/main" id="{7CF6D11F-612D-3B58-836F-D257BDCD8EFB}"/>
              </a:ext>
            </a:extLst>
          </p:cNvPr>
          <p:cNvGraphicFramePr>
            <a:graphicFrameLocks noGrp="1"/>
          </p:cNvGraphicFramePr>
          <p:nvPr>
            <p:extLst>
              <p:ext uri="{D42A27DB-BD31-4B8C-83A1-F6EECF244321}">
                <p14:modId xmlns:p14="http://schemas.microsoft.com/office/powerpoint/2010/main" val="176680545"/>
              </p:ext>
            </p:extLst>
          </p:nvPr>
        </p:nvGraphicFramePr>
        <p:xfrm>
          <a:off x="1143000" y="3086100"/>
          <a:ext cx="16459200" cy="6934200"/>
        </p:xfrm>
        <a:graphic>
          <a:graphicData uri="http://schemas.openxmlformats.org/drawingml/2006/table">
            <a:tbl>
              <a:tblPr firstRow="1" firstCol="1" bandRow="1">
                <a:tableStyleId>{5C22544A-7EE6-4342-B048-85BDC9FD1C3A}</a:tableStyleId>
              </a:tblPr>
              <a:tblGrid>
                <a:gridCol w="1536750">
                  <a:extLst>
                    <a:ext uri="{9D8B030D-6E8A-4147-A177-3AD203B41FA5}">
                      <a16:colId xmlns:a16="http://schemas.microsoft.com/office/drawing/2014/main" val="23537366"/>
                    </a:ext>
                  </a:extLst>
                </a:gridCol>
                <a:gridCol w="14922450">
                  <a:extLst>
                    <a:ext uri="{9D8B030D-6E8A-4147-A177-3AD203B41FA5}">
                      <a16:colId xmlns:a16="http://schemas.microsoft.com/office/drawing/2014/main" val="3843364272"/>
                    </a:ext>
                  </a:extLst>
                </a:gridCol>
              </a:tblGrid>
              <a:tr h="462280">
                <a:tc>
                  <a:txBody>
                    <a:bodyPr/>
                    <a:lstStyle/>
                    <a:p>
                      <a:pPr algn="ctr"/>
                      <a:r>
                        <a:rPr lang="lv-LV" sz="2800" dirty="0" err="1">
                          <a:effectLst/>
                        </a:rPr>
                        <a:t>Nr.p.k</a:t>
                      </a:r>
                      <a:r>
                        <a:rPr lang="lv-LV" sz="2800" dirty="0">
                          <a:effectLst/>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r>
                        <a:rPr lang="lv-LV" sz="2800" dirty="0">
                          <a:effectLst/>
                        </a:rPr>
                        <a:t>Situācijas apraksts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2389316317"/>
                  </a:ext>
                </a:extLst>
              </a:tr>
              <a:tr h="1386840">
                <a:tc>
                  <a:txBody>
                    <a:bodyPr/>
                    <a:lstStyle/>
                    <a:p>
                      <a:r>
                        <a:rPr lang="lv-LV" sz="2800" dirty="0">
                          <a:effectLst/>
                        </a:rPr>
                        <a:t>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r>
                        <a:rPr lang="lv-LV" sz="2800" dirty="0">
                          <a:effectLst/>
                        </a:rPr>
                        <a:t>Skolotāja ir uzzinājusi, ka 10.klases izglītojamie ir nofotografējuši un nosūtījuši matemātikas kontroldarba uzdevumus pārējiem klases izglītojamiem. Skolotāja izsaukusi izglītojamos uz pārrunām.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255261362"/>
                  </a:ext>
                </a:extLst>
              </a:tr>
              <a:tr h="1386840">
                <a:tc>
                  <a:txBody>
                    <a:bodyPr/>
                    <a:lstStyle/>
                    <a:p>
                      <a:r>
                        <a:rPr lang="lv-LV" sz="2800" dirty="0">
                          <a:effectLst/>
                        </a:rPr>
                        <a:t>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r>
                        <a:rPr lang="lv-LV" sz="2800" dirty="0">
                          <a:effectLst/>
                        </a:rPr>
                        <a:t>11.klases izglītojamais Toms piedzīvo </a:t>
                      </a:r>
                      <a:r>
                        <a:rPr lang="lv-LV" sz="2800" dirty="0" err="1">
                          <a:effectLst/>
                        </a:rPr>
                        <a:t>mobingu</a:t>
                      </a:r>
                      <a:r>
                        <a:rPr lang="lv-LV" sz="2800" dirty="0">
                          <a:effectLst/>
                        </a:rPr>
                        <a:t> vairāku gadu garumā no Kārļa un Ralfa. Pārsvarā Toms ir ticis iekaustīts, atņemta nauda, apsaukāts un pazemots klases priekšā. Kārlis un Ralfs, ienākot klasē, atkal aizskar Tomu.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632231211"/>
                  </a:ext>
                </a:extLst>
              </a:tr>
              <a:tr h="1849120">
                <a:tc>
                  <a:txBody>
                    <a:bodyPr/>
                    <a:lstStyle/>
                    <a:p>
                      <a:r>
                        <a:rPr lang="lv-LV" sz="2800" dirty="0">
                          <a:effectLst/>
                        </a:rPr>
                        <a:t>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r>
                        <a:rPr lang="lv-LV" sz="2800" dirty="0">
                          <a:effectLst/>
                        </a:rPr>
                        <a:t>Septembrī 10.klasē uzsāktas mācības, un izglītojamiem ir pirmais kontroldarbs vēsturē. Vienam no klases izglītojamiem, kurš ir </a:t>
                      </a:r>
                      <a:r>
                        <a:rPr lang="lv-LV" sz="2800" dirty="0" err="1">
                          <a:effectLst/>
                        </a:rPr>
                        <a:t>jaunpienācējs</a:t>
                      </a:r>
                      <a:r>
                        <a:rPr lang="lv-LV" sz="2800" dirty="0">
                          <a:effectLst/>
                        </a:rPr>
                        <a:t> no citas izglītības iestādes, tiek atļauts izmantot papildus materiālus un laiku kontroldarba izpildei, jo viņam ir noteikts atvieglinātais mācību process. Pārējie klases izglītojamie pret to sāk iebilst.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4227336926"/>
                  </a:ext>
                </a:extLst>
              </a:tr>
              <a:tr h="1849120">
                <a:tc>
                  <a:txBody>
                    <a:bodyPr/>
                    <a:lstStyle/>
                    <a:p>
                      <a:r>
                        <a:rPr lang="lv-LV" sz="2800" dirty="0">
                          <a:effectLst/>
                        </a:rPr>
                        <a:t>4.</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r>
                        <a:rPr lang="lv-LV" sz="2800" dirty="0">
                          <a:effectLst/>
                        </a:rPr>
                        <a:t>Anna un Ilze strīdas klases telpā. Strīdu uzsāk Ilze, kura ir pārliecināta, ka Anna ir izvēlējusies tādu pašu tēmu kā viņa sava projekta izstrādei. Savukārt Anna noliedz, ka būtu šādi rīkojusies. Skolotāja ir iepazinusies ar abu izglītojamo darbiem, un tie ir gandrīz identiski.</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453733316"/>
                  </a:ext>
                </a:extLst>
              </a:tr>
            </a:tbl>
          </a:graphicData>
        </a:graphic>
      </p:graphicFrame>
      <p:sp>
        <p:nvSpPr>
          <p:cNvPr id="6" name="Rectangle 1">
            <a:extLst>
              <a:ext uri="{FF2B5EF4-FFF2-40B4-BE49-F238E27FC236}">
                <a16:creationId xmlns:a16="http://schemas.microsoft.com/office/drawing/2014/main" id="{1623917B-E05F-D96E-F267-74AB85D08FC6}"/>
              </a:ext>
            </a:extLst>
          </p:cNvPr>
          <p:cNvSpPr>
            <a:spLocks noChangeArrowheads="1"/>
          </p:cNvSpPr>
          <p:nvPr/>
        </p:nvSpPr>
        <p:spPr bwMode="auto">
          <a:xfrm>
            <a:off x="-5417615" y="4403582"/>
            <a:ext cx="4529110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v-LV" altLang="en-US" sz="1100" b="0" i="1"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Situāciju apraksti </a:t>
            </a:r>
            <a:endParaRPr kumimoji="0" lang="lv-LV"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0098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960120" y="10012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8100" dirty="0">
                <a:latin typeface="+mj-lt"/>
                <a:ea typeface="+mj-ea"/>
                <a:cs typeface="+mj-cs"/>
              </a:rPr>
              <a:t>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2F4AEB-2E0F-81C8-286C-1F367E314A70}"/>
              </a:ext>
            </a:extLst>
          </p:cNvPr>
          <p:cNvSpPr txBox="1"/>
          <p:nvPr/>
        </p:nvSpPr>
        <p:spPr>
          <a:xfrm>
            <a:off x="1112520" y="11536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8100" dirty="0">
                <a:latin typeface="+mj-lt"/>
                <a:ea typeface="+mj-ea"/>
                <a:cs typeface="+mj-cs"/>
              </a:rPr>
              <a:t>POSMA METODE </a:t>
            </a:r>
            <a:r>
              <a:rPr lang="en-US" sz="8100" dirty="0">
                <a:latin typeface="+mj-lt"/>
                <a:ea typeface="+mj-ea"/>
                <a:cs typeface="+mj-cs"/>
              </a:rPr>
              <a:t> </a:t>
            </a:r>
          </a:p>
        </p:txBody>
      </p:sp>
      <p:sp>
        <p:nvSpPr>
          <p:cNvPr id="15" name="Taisnstūris 14">
            <a:extLst>
              <a:ext uri="{FF2B5EF4-FFF2-40B4-BE49-F238E27FC236}">
                <a16:creationId xmlns:a16="http://schemas.microsoft.com/office/drawing/2014/main" id="{A309F6B8-73C0-869E-F428-D58CDD9FF514}"/>
              </a:ext>
            </a:extLst>
          </p:cNvPr>
          <p:cNvSpPr/>
          <p:nvPr/>
        </p:nvSpPr>
        <p:spPr>
          <a:xfrm>
            <a:off x="11397234" y="5318945"/>
            <a:ext cx="2590800" cy="139111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a:p>
            <a:pPr algn="ctr"/>
            <a:r>
              <a:rPr lang="lv-LV" b="1" dirty="0">
                <a:solidFill>
                  <a:schemeClr val="tx1"/>
                </a:solidFill>
              </a:rPr>
              <a:t>N=7 pilngadīgi aktieri </a:t>
            </a:r>
          </a:p>
          <a:p>
            <a:pPr algn="ctr"/>
            <a:r>
              <a:rPr lang="lv-LV" b="1" dirty="0">
                <a:solidFill>
                  <a:schemeClr val="tx1"/>
                </a:solidFill>
              </a:rPr>
              <a:t>Video filmēšana   </a:t>
            </a:r>
          </a:p>
          <a:p>
            <a:pPr algn="ctr"/>
            <a:endParaRPr lang="en-GB" b="1" dirty="0">
              <a:solidFill>
                <a:srgbClr val="C00000"/>
              </a:solidFill>
            </a:endParaRPr>
          </a:p>
        </p:txBody>
      </p:sp>
      <p:sp>
        <p:nvSpPr>
          <p:cNvPr id="28" name="Taisnstūris 27">
            <a:extLst>
              <a:ext uri="{FF2B5EF4-FFF2-40B4-BE49-F238E27FC236}">
                <a16:creationId xmlns:a16="http://schemas.microsoft.com/office/drawing/2014/main" id="{A8E3C446-7A6C-4B2D-BE19-00B27C3FA53D}"/>
              </a:ext>
            </a:extLst>
          </p:cNvPr>
          <p:cNvSpPr/>
          <p:nvPr/>
        </p:nvSpPr>
        <p:spPr>
          <a:xfrm>
            <a:off x="11427714" y="7048500"/>
            <a:ext cx="2590800" cy="139111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a:p>
            <a:pPr algn="ctr"/>
            <a:r>
              <a:rPr lang="lv-LV" b="1" dirty="0">
                <a:solidFill>
                  <a:schemeClr val="tx1"/>
                </a:solidFill>
              </a:rPr>
              <a:t>N=5 eksperti  </a:t>
            </a:r>
          </a:p>
          <a:p>
            <a:pPr algn="ctr"/>
            <a:r>
              <a:rPr lang="lv-LV" b="1" dirty="0">
                <a:solidFill>
                  <a:schemeClr val="tx1"/>
                </a:solidFill>
              </a:rPr>
              <a:t>Intervija un anketa   </a:t>
            </a:r>
          </a:p>
          <a:p>
            <a:pPr algn="ctr"/>
            <a:endParaRPr lang="en-GB" b="1" dirty="0">
              <a:solidFill>
                <a:srgbClr val="C00000"/>
              </a:solidFill>
            </a:endParaRPr>
          </a:p>
        </p:txBody>
      </p:sp>
      <p:sp>
        <p:nvSpPr>
          <p:cNvPr id="3" name="Taisnstūris 2">
            <a:extLst>
              <a:ext uri="{FF2B5EF4-FFF2-40B4-BE49-F238E27FC236}">
                <a16:creationId xmlns:a16="http://schemas.microsoft.com/office/drawing/2014/main" id="{588DF7D0-9DFD-9CE0-3737-7BAAECF370C5}"/>
              </a:ext>
            </a:extLst>
          </p:cNvPr>
          <p:cNvSpPr/>
          <p:nvPr/>
        </p:nvSpPr>
        <p:spPr>
          <a:xfrm>
            <a:off x="5560314" y="3044602"/>
            <a:ext cx="7162800" cy="59614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METODES PROTOTIPA  IZSTRĀDE UN EKSPERTU VĒRTĒJUMS </a:t>
            </a:r>
            <a:endParaRPr lang="en-GB" dirty="0"/>
          </a:p>
        </p:txBody>
      </p:sp>
      <p:sp>
        <p:nvSpPr>
          <p:cNvPr id="6" name="Bultiņa: piecstūris 5">
            <a:extLst>
              <a:ext uri="{FF2B5EF4-FFF2-40B4-BE49-F238E27FC236}">
                <a16:creationId xmlns:a16="http://schemas.microsoft.com/office/drawing/2014/main" id="{1F4EA505-2908-B583-56E0-31598F9F9105}"/>
              </a:ext>
            </a:extLst>
          </p:cNvPr>
          <p:cNvSpPr/>
          <p:nvPr/>
        </p:nvSpPr>
        <p:spPr>
          <a:xfrm>
            <a:off x="2157496" y="5437710"/>
            <a:ext cx="6524613" cy="1153590"/>
          </a:xfrm>
          <a:prstGeom prst="homePlat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sz="2000" dirty="0"/>
          </a:p>
          <a:p>
            <a:r>
              <a:rPr lang="lv-LV" sz="2000" b="1" dirty="0"/>
              <a:t>Kā izstrādāto metodes saturu var izveidot kā metodi virtuālā realitātē un testēt izstrādāto metodi virtuālā realitātē? </a:t>
            </a:r>
            <a:endParaRPr lang="en-GB" sz="2000" b="1" dirty="0"/>
          </a:p>
          <a:p>
            <a:endParaRPr lang="en-GB" sz="2000" b="1" dirty="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F6C6038-3531-5520-45F9-1D330BA5C989}"/>
              </a:ext>
            </a:extLst>
          </p:cNvPr>
          <p:cNvSpPr txBox="1"/>
          <p:nvPr/>
        </p:nvSpPr>
        <p:spPr>
          <a:xfrm>
            <a:off x="3733800" y="3741294"/>
            <a:ext cx="11582400" cy="2215991"/>
          </a:xfrm>
          <a:prstGeom prst="rect">
            <a:avLst/>
          </a:prstGeom>
          <a:noFill/>
        </p:spPr>
        <p:txBody>
          <a:bodyPr wrap="square" rtlCol="0">
            <a:spAutoFit/>
          </a:bodyPr>
          <a:lstStyle/>
          <a:p>
            <a:pPr algn="ctr"/>
            <a:r>
              <a:rPr lang="lv-LV" sz="2400" b="1" dirty="0"/>
              <a:t>Kā izstrādāto metodes saturu var izstrādāt kā metodi  “Virtuālās realitātes izmantošana konfliktu risināšanas prasmju pilnveidei pedagogiem individuālās </a:t>
            </a:r>
            <a:r>
              <a:rPr lang="lv-LV" sz="2400" b="1" dirty="0" err="1"/>
              <a:t>supervīzijās</a:t>
            </a:r>
            <a:r>
              <a:rPr lang="lv-LV" sz="2400" b="1" dirty="0"/>
              <a:t>”, un kāds ir ekspertu vērtējums par metodes un tās instrukcijas  atbilstību </a:t>
            </a:r>
            <a:r>
              <a:rPr lang="lv-LV" sz="2400" b="1" dirty="0" err="1"/>
              <a:t>supervīzijai</a:t>
            </a:r>
            <a:r>
              <a:rPr lang="lv-LV" sz="2400" b="1" dirty="0"/>
              <a:t> un tehnisko atbilstību virtuālai realitātei?  </a:t>
            </a:r>
            <a:endParaRPr lang="en-GB" sz="2400" b="1" dirty="0"/>
          </a:p>
          <a:p>
            <a:pPr algn="ctr"/>
            <a:endParaRPr lang="en-GB" sz="2400" b="1" dirty="0">
              <a:effectLst/>
              <a:ea typeface="Calibri" panose="020F0502020204030204" pitchFamily="34" charset="0"/>
              <a:cs typeface="Times New Roman" panose="02020603050405020304" pitchFamily="18" charset="0"/>
            </a:endParaRPr>
          </a:p>
          <a:p>
            <a:endParaRPr lang="en-GB" dirty="0"/>
          </a:p>
        </p:txBody>
      </p:sp>
      <p:pic>
        <p:nvPicPr>
          <p:cNvPr id="10" name="Grafika 9" descr="Question Mark with solid fill">
            <a:extLst>
              <a:ext uri="{FF2B5EF4-FFF2-40B4-BE49-F238E27FC236}">
                <a16:creationId xmlns:a16="http://schemas.microsoft.com/office/drawing/2014/main" id="{2F18DD73-7B72-B00F-6E11-740A4772D7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3450890"/>
            <a:ext cx="1143000" cy="1593896"/>
          </a:xfrm>
          <a:prstGeom prst="rect">
            <a:avLst/>
          </a:prstGeom>
        </p:spPr>
      </p:pic>
      <p:sp>
        <p:nvSpPr>
          <p:cNvPr id="11" name="Bultiņa: piecstūris 10">
            <a:extLst>
              <a:ext uri="{FF2B5EF4-FFF2-40B4-BE49-F238E27FC236}">
                <a16:creationId xmlns:a16="http://schemas.microsoft.com/office/drawing/2014/main" id="{7CB3F2C0-2B72-4A32-EF9A-2E21A6C3FF3C}"/>
              </a:ext>
            </a:extLst>
          </p:cNvPr>
          <p:cNvSpPr/>
          <p:nvPr/>
        </p:nvSpPr>
        <p:spPr>
          <a:xfrm>
            <a:off x="2157496" y="7200221"/>
            <a:ext cx="6524613" cy="1153590"/>
          </a:xfrm>
          <a:prstGeom prst="homePlat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t>Kāds ir ekspertu vērtējums par metodes un tās instrukcijas atbilstību </a:t>
            </a:r>
            <a:r>
              <a:rPr lang="lv-LV" sz="2000" b="1" dirty="0" err="1"/>
              <a:t>supervīzijai</a:t>
            </a:r>
            <a:r>
              <a:rPr lang="lv-LV" sz="2000" b="1" dirty="0"/>
              <a:t>?</a:t>
            </a:r>
            <a:endParaRPr lang="en-GB" sz="2000" b="1" dirty="0">
              <a:effectLst/>
              <a:ea typeface="Calibri" panose="020F0502020204030204" pitchFamily="34" charset="0"/>
              <a:cs typeface="Times New Roman" panose="02020603050405020304" pitchFamily="18" charset="0"/>
            </a:endParaRPr>
          </a:p>
        </p:txBody>
      </p:sp>
      <p:pic>
        <p:nvPicPr>
          <p:cNvPr id="4" name="Grafika 3" descr="Badge with solid fill">
            <a:extLst>
              <a:ext uri="{FF2B5EF4-FFF2-40B4-BE49-F238E27FC236}">
                <a16:creationId xmlns:a16="http://schemas.microsoft.com/office/drawing/2014/main" id="{B895988B-38A5-6A2D-D96D-C07BEEAC68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4235" y="876300"/>
            <a:ext cx="1954505" cy="1954505"/>
          </a:xfrm>
          <a:prstGeom prst="rect">
            <a:avLst/>
          </a:prstGeom>
        </p:spPr>
      </p:pic>
      <p:sp>
        <p:nvSpPr>
          <p:cNvPr id="12" name="Taisnstūris 11">
            <a:extLst>
              <a:ext uri="{FF2B5EF4-FFF2-40B4-BE49-F238E27FC236}">
                <a16:creationId xmlns:a16="http://schemas.microsoft.com/office/drawing/2014/main" id="{90B226A3-1DA2-73C3-698E-786477B449D0}"/>
              </a:ext>
            </a:extLst>
          </p:cNvPr>
          <p:cNvSpPr/>
          <p:nvPr/>
        </p:nvSpPr>
        <p:spPr>
          <a:xfrm>
            <a:off x="11427714" y="8744749"/>
            <a:ext cx="2590800" cy="139111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a:p>
            <a:pPr algn="ctr"/>
            <a:r>
              <a:rPr lang="lv-LV" b="1" dirty="0">
                <a:solidFill>
                  <a:schemeClr val="tx1"/>
                </a:solidFill>
              </a:rPr>
              <a:t>N=2 eksperti  </a:t>
            </a:r>
          </a:p>
          <a:p>
            <a:pPr algn="ctr"/>
            <a:r>
              <a:rPr lang="lv-LV" b="1" dirty="0">
                <a:solidFill>
                  <a:schemeClr val="tx1"/>
                </a:solidFill>
              </a:rPr>
              <a:t>Anketa   </a:t>
            </a:r>
          </a:p>
          <a:p>
            <a:pPr algn="ctr"/>
            <a:endParaRPr lang="en-GB" b="1" dirty="0">
              <a:solidFill>
                <a:srgbClr val="C00000"/>
              </a:solidFill>
            </a:endParaRPr>
          </a:p>
        </p:txBody>
      </p:sp>
      <p:sp>
        <p:nvSpPr>
          <p:cNvPr id="13" name="Bultiņa: piecstūris 12">
            <a:extLst>
              <a:ext uri="{FF2B5EF4-FFF2-40B4-BE49-F238E27FC236}">
                <a16:creationId xmlns:a16="http://schemas.microsoft.com/office/drawing/2014/main" id="{974FD8E9-4D40-E2C7-19BA-FDEE9016C91A}"/>
              </a:ext>
            </a:extLst>
          </p:cNvPr>
          <p:cNvSpPr/>
          <p:nvPr/>
        </p:nvSpPr>
        <p:spPr>
          <a:xfrm>
            <a:off x="2157496" y="8861076"/>
            <a:ext cx="6524613" cy="1153590"/>
          </a:xfrm>
          <a:prstGeom prst="homePlat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t>Kāds ir ekspertu vērtējums par metodes tehnisko atbilstību virtuālai realitātei? </a:t>
            </a:r>
            <a:endParaRPr lang="en-GB" sz="20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614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6"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447800" y="1030213"/>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8100" dirty="0">
                <a:latin typeface="+mj-lt"/>
                <a:ea typeface="+mj-ea"/>
                <a:cs typeface="+mj-cs"/>
              </a:rPr>
              <a:t>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2F4AEB-2E0F-81C8-286C-1F367E314A70}"/>
              </a:ext>
            </a:extLst>
          </p:cNvPr>
          <p:cNvSpPr txBox="1"/>
          <p:nvPr/>
        </p:nvSpPr>
        <p:spPr>
          <a:xfrm>
            <a:off x="1600200" y="375650"/>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8100" dirty="0">
                <a:latin typeface="+mj-lt"/>
                <a:ea typeface="+mj-ea"/>
                <a:cs typeface="+mj-cs"/>
              </a:rPr>
              <a:t>REZULTĀTI</a:t>
            </a:r>
          </a:p>
        </p:txBody>
      </p:sp>
      <p:sp>
        <p:nvSpPr>
          <p:cNvPr id="5" name="Rectangle 1">
            <a:extLst>
              <a:ext uri="{FF2B5EF4-FFF2-40B4-BE49-F238E27FC236}">
                <a16:creationId xmlns:a16="http://schemas.microsoft.com/office/drawing/2014/main" id="{72BE8F63-38AB-AA89-DEA7-7276BD35FC9C}"/>
              </a:ext>
            </a:extLst>
          </p:cNvPr>
          <p:cNvSpPr>
            <a:spLocks noChangeArrowheads="1"/>
          </p:cNvSpPr>
          <p:nvPr/>
        </p:nvSpPr>
        <p:spPr bwMode="auto">
          <a:xfrm>
            <a:off x="-3371229" y="5195957"/>
            <a:ext cx="48764243" cy="27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1pPr>
            <a:lvl2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2pPr>
            <a:lvl3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3pPr>
            <a:lvl4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4pPr>
            <a:lvl5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5pPr>
            <a:lvl6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6pPr>
            <a:lvl7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7pPr>
            <a:lvl8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8pPr>
            <a:lvl9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36838" algn="ctr"/>
                <a:tab pos="5273675" algn="r"/>
              </a:tabLst>
            </a:pPr>
            <a:r>
              <a:rPr kumimoji="0" lang="lv-LV" altLang="en-US" sz="1100" b="0" i="1" u="none" strike="noStrike" cap="none" normalizeH="0" baseline="0">
                <a:ln>
                  <a:noFill/>
                </a:ln>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Metodes satura novērtējums</a:t>
            </a:r>
            <a:endParaRPr kumimoji="0" lang="lv-LV" altLang="en-US" sz="1800" b="0" i="0" u="none" strike="noStrike" cap="none" normalizeH="0" baseline="0">
              <a:ln>
                <a:noFill/>
              </a:ln>
              <a:solidFill>
                <a:schemeClr val="tx1"/>
              </a:solidFill>
              <a:effectLst/>
              <a:latin typeface="Arial" panose="020B0604020202020204" pitchFamily="34" charset="0"/>
            </a:endParaRPr>
          </a:p>
        </p:txBody>
      </p:sp>
      <p:pic>
        <p:nvPicPr>
          <p:cNvPr id="4" name="Grafika 3" descr="Badge with solid fill">
            <a:extLst>
              <a:ext uri="{FF2B5EF4-FFF2-40B4-BE49-F238E27FC236}">
                <a16:creationId xmlns:a16="http://schemas.microsoft.com/office/drawing/2014/main" id="{E0F3299D-6F6B-6331-BEA3-8FC980FFA9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2400" y="158329"/>
            <a:ext cx="1954505" cy="1954505"/>
          </a:xfrm>
          <a:prstGeom prst="rect">
            <a:avLst/>
          </a:prstGeom>
        </p:spPr>
      </p:pic>
      <p:pic>
        <p:nvPicPr>
          <p:cNvPr id="15" name="Tiešsaistes multivide 14" title="Mobings2">
            <a:hlinkClick r:id="" action="ppaction://media"/>
            <a:extLst>
              <a:ext uri="{FF2B5EF4-FFF2-40B4-BE49-F238E27FC236}">
                <a16:creationId xmlns:a16="http://schemas.microsoft.com/office/drawing/2014/main" id="{6BB5C6CD-FAD0-CC36-7AAC-44A3168CF013}"/>
              </a:ext>
            </a:extLst>
          </p:cNvPr>
          <p:cNvPicPr>
            <a:picLocks noRot="1" noChangeAspect="1"/>
          </p:cNvPicPr>
          <p:nvPr>
            <a:videoFile r:link="rId1"/>
          </p:nvPr>
        </p:nvPicPr>
        <p:blipFill>
          <a:blip r:embed="rId5"/>
          <a:stretch>
            <a:fillRect/>
          </a:stretch>
        </p:blipFill>
        <p:spPr>
          <a:xfrm>
            <a:off x="2286000" y="2128074"/>
            <a:ext cx="14333720" cy="8098553"/>
          </a:xfrm>
          <a:prstGeom prst="rect">
            <a:avLst/>
          </a:prstGeom>
        </p:spPr>
      </p:pic>
    </p:spTree>
    <p:extLst>
      <p:ext uri="{BB962C8B-B14F-4D97-AF65-F5344CB8AC3E}">
        <p14:creationId xmlns:p14="http://schemas.microsoft.com/office/powerpoint/2010/main" val="1158864431"/>
      </p:ext>
    </p:extLst>
  </p:cSld>
  <p:clrMapOvr>
    <a:masterClrMapping/>
  </p:clrMapOvr>
  <p:timing>
    <p:tnLst>
      <p:par>
        <p:cTn id="1" dur="indefinite" restart="never" nodeType="tmRoot">
          <p:childTnLst>
            <p:video>
              <p:cMediaNode vol="80000">
                <p:cTn id="2" fill="hold" display="0">
                  <p:stCondLst>
                    <p:cond delay="indefinite"/>
                  </p:stCondLst>
                </p:cTn>
                <p:tgtEl>
                  <p:spTgt spid="15"/>
                </p:tgtEl>
              </p:cMediaNode>
            </p:video>
            <p:seq concurrent="1" nextAc="seek">
              <p:cTn id="3" restart="whenNotActive" fill="hold" evtFilter="cancelBubble" nodeType="interactiveSeq">
                <p:stCondLst>
                  <p:cond evt="onClick" delay="0">
                    <p:tgtEl>
                      <p:spTgt spid="1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417320" y="10012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8100" dirty="0">
                <a:latin typeface="+mj-lt"/>
                <a:ea typeface="+mj-ea"/>
                <a:cs typeface="+mj-cs"/>
              </a:rPr>
              <a:t>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2F4AEB-2E0F-81C8-286C-1F367E314A70}"/>
              </a:ext>
            </a:extLst>
          </p:cNvPr>
          <p:cNvSpPr txBox="1"/>
          <p:nvPr/>
        </p:nvSpPr>
        <p:spPr>
          <a:xfrm>
            <a:off x="1600200" y="375650"/>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8100" dirty="0">
                <a:latin typeface="+mj-lt"/>
                <a:ea typeface="+mj-ea"/>
                <a:cs typeface="+mj-cs"/>
              </a:rPr>
              <a:t>REZULTĀTI </a:t>
            </a:r>
            <a:endParaRPr lang="en-US" sz="8100" dirty="0">
              <a:latin typeface="+mj-lt"/>
              <a:ea typeface="+mj-ea"/>
              <a:cs typeface="+mj-cs"/>
            </a:endParaRPr>
          </a:p>
        </p:txBody>
      </p:sp>
      <p:sp>
        <p:nvSpPr>
          <p:cNvPr id="5" name="Rectangle 1">
            <a:extLst>
              <a:ext uri="{FF2B5EF4-FFF2-40B4-BE49-F238E27FC236}">
                <a16:creationId xmlns:a16="http://schemas.microsoft.com/office/drawing/2014/main" id="{72BE8F63-38AB-AA89-DEA7-7276BD35FC9C}"/>
              </a:ext>
            </a:extLst>
          </p:cNvPr>
          <p:cNvSpPr>
            <a:spLocks noChangeArrowheads="1"/>
          </p:cNvSpPr>
          <p:nvPr/>
        </p:nvSpPr>
        <p:spPr bwMode="auto">
          <a:xfrm>
            <a:off x="-3371229" y="5195957"/>
            <a:ext cx="48764243" cy="27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1pPr>
            <a:lvl2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2pPr>
            <a:lvl3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3pPr>
            <a:lvl4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4pPr>
            <a:lvl5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5pPr>
            <a:lvl6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6pPr>
            <a:lvl7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7pPr>
            <a:lvl8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8pPr>
            <a:lvl9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36838" algn="ctr"/>
                <a:tab pos="5273675" algn="r"/>
              </a:tabLst>
            </a:pPr>
            <a:r>
              <a:rPr kumimoji="0" lang="lv-LV" altLang="en-US" sz="1100" b="0" i="1" u="none" strike="noStrike" cap="none" normalizeH="0" baseline="0">
                <a:ln>
                  <a:noFill/>
                </a:ln>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Metodes satura novērtējums</a:t>
            </a:r>
            <a:endParaRPr kumimoji="0" lang="lv-LV" altLang="en-US" sz="1800" b="0" i="0" u="none" strike="noStrike" cap="none" normalizeH="0" baseline="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1623917B-E05F-D96E-F267-74AB85D08FC6}"/>
              </a:ext>
            </a:extLst>
          </p:cNvPr>
          <p:cNvSpPr>
            <a:spLocks noChangeArrowheads="1"/>
          </p:cNvSpPr>
          <p:nvPr/>
        </p:nvSpPr>
        <p:spPr bwMode="auto">
          <a:xfrm>
            <a:off x="-5417615" y="4403582"/>
            <a:ext cx="4529110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lv-LV" altLang="en-US" sz="1100" i="1">
                <a:latin typeface="Times New Roman" panose="02020603050405020304" pitchFamily="18" charset="0"/>
                <a:ea typeface="Calibri" panose="020F0502020204030204" pitchFamily="34" charset="0"/>
                <a:cs typeface="Times New Roman" panose="02020603050405020304" pitchFamily="18" charset="0"/>
              </a:rPr>
              <a:t>https://www.youtube.com/watch?v=UpEQ5B41gBY</a:t>
            </a:r>
            <a:endParaRPr kumimoji="0" lang="lv-LV" altLang="en-US" sz="1800" b="0" i="0" u="none" strike="noStrike" cap="none" normalizeH="0" baseline="0">
              <a:ln>
                <a:noFill/>
              </a:ln>
              <a:solidFill>
                <a:schemeClr val="tx1"/>
              </a:solidFill>
              <a:effectLst/>
              <a:latin typeface="Arial" panose="020B0604020202020204" pitchFamily="34" charset="0"/>
            </a:endParaRPr>
          </a:p>
        </p:txBody>
      </p:sp>
      <p:pic>
        <p:nvPicPr>
          <p:cNvPr id="4" name="Grafika 3" descr="Badge with solid fill">
            <a:extLst>
              <a:ext uri="{FF2B5EF4-FFF2-40B4-BE49-F238E27FC236}">
                <a16:creationId xmlns:a16="http://schemas.microsoft.com/office/drawing/2014/main" id="{E0F3299D-6F6B-6331-BEA3-8FC980FFA9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03091" y="146040"/>
            <a:ext cx="1954505" cy="1954505"/>
          </a:xfrm>
          <a:prstGeom prst="rect">
            <a:avLst/>
          </a:prstGeom>
        </p:spPr>
      </p:pic>
      <p:pic>
        <p:nvPicPr>
          <p:cNvPr id="9" name="Attēls 8" descr="Attēls, kurā ir iekštelpu&#10;&#10;Apraksts ģenerēts automātiski">
            <a:extLst>
              <a:ext uri="{FF2B5EF4-FFF2-40B4-BE49-F238E27FC236}">
                <a16:creationId xmlns:a16="http://schemas.microsoft.com/office/drawing/2014/main" id="{99156F51-514F-4312-20C6-ED247E720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573" y="3784252"/>
            <a:ext cx="5434673" cy="5434673"/>
          </a:xfrm>
          <a:prstGeom prst="rect">
            <a:avLst/>
          </a:prstGeom>
        </p:spPr>
      </p:pic>
      <p:pic>
        <p:nvPicPr>
          <p:cNvPr id="18" name="Attēls 17">
            <a:extLst>
              <a:ext uri="{FF2B5EF4-FFF2-40B4-BE49-F238E27FC236}">
                <a16:creationId xmlns:a16="http://schemas.microsoft.com/office/drawing/2014/main" id="{B38D9D5C-5522-4921-8906-8729FCF41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0344" y="3063086"/>
            <a:ext cx="4343400" cy="4343400"/>
          </a:xfrm>
          <a:prstGeom prst="rect">
            <a:avLst/>
          </a:prstGeom>
        </p:spPr>
      </p:pic>
      <p:pic>
        <p:nvPicPr>
          <p:cNvPr id="21" name="Attēls 20">
            <a:extLst>
              <a:ext uri="{FF2B5EF4-FFF2-40B4-BE49-F238E27FC236}">
                <a16:creationId xmlns:a16="http://schemas.microsoft.com/office/drawing/2014/main" id="{8ED1F5E7-C761-DA3C-8D71-0E471925CD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8400" y="6304402"/>
            <a:ext cx="3963129" cy="3963129"/>
          </a:xfrm>
          <a:prstGeom prst="rect">
            <a:avLst/>
          </a:prstGeom>
        </p:spPr>
      </p:pic>
      <p:pic>
        <p:nvPicPr>
          <p:cNvPr id="24" name="Attēls 23">
            <a:extLst>
              <a:ext uri="{FF2B5EF4-FFF2-40B4-BE49-F238E27FC236}">
                <a16:creationId xmlns:a16="http://schemas.microsoft.com/office/drawing/2014/main" id="{A24050E7-C922-DDCD-B8BC-70CC9F7951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68200" y="3024986"/>
            <a:ext cx="4087579" cy="4087579"/>
          </a:xfrm>
          <a:prstGeom prst="rect">
            <a:avLst/>
          </a:prstGeom>
        </p:spPr>
      </p:pic>
      <p:pic>
        <p:nvPicPr>
          <p:cNvPr id="26" name="Attēls 25" descr="Attēls, kurā ir oranžs&#10;&#10;Apraksts ģenerēts automātiski">
            <a:extLst>
              <a:ext uri="{FF2B5EF4-FFF2-40B4-BE49-F238E27FC236}">
                <a16:creationId xmlns:a16="http://schemas.microsoft.com/office/drawing/2014/main" id="{E4AA273C-B362-75A9-A9A8-CE6D4D1400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426396" y="6501589"/>
            <a:ext cx="3582129" cy="3582129"/>
          </a:xfrm>
          <a:prstGeom prst="rect">
            <a:avLst/>
          </a:prstGeom>
        </p:spPr>
      </p:pic>
      <p:pic>
        <p:nvPicPr>
          <p:cNvPr id="27" name="Picture 6" descr="Sākums - VENTSPILS TEHNIKUMS">
            <a:extLst>
              <a:ext uri="{FF2B5EF4-FFF2-40B4-BE49-F238E27FC236}">
                <a16:creationId xmlns:a16="http://schemas.microsoft.com/office/drawing/2014/main" id="{B85DDF3D-161F-C5D7-CC8F-0140E08F00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12542" y="111781"/>
            <a:ext cx="3051047" cy="305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97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417320" y="1001268"/>
            <a:ext cx="16363188" cy="1133255"/>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8100" dirty="0">
                <a:latin typeface="+mj-lt"/>
                <a:ea typeface="+mj-ea"/>
                <a:cs typeface="+mj-cs"/>
              </a:rPr>
              <a:t>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2F4AEB-2E0F-81C8-286C-1F367E314A70}"/>
              </a:ext>
            </a:extLst>
          </p:cNvPr>
          <p:cNvSpPr txBox="1"/>
          <p:nvPr/>
        </p:nvSpPr>
        <p:spPr>
          <a:xfrm>
            <a:off x="1219200" y="554364"/>
            <a:ext cx="16561308" cy="1604772"/>
          </a:xfrm>
          <a:prstGeom prst="rect">
            <a:avLst/>
          </a:prstGeom>
        </p:spPr>
        <p:txBody>
          <a:bodyPr vert="horz" lIns="91440" tIns="45720" rIns="91440" bIns="45720" rtlCol="0" anchor="ctr">
            <a:normAutofit fontScale="77500" lnSpcReduction="20000"/>
          </a:bodyPr>
          <a:lstStyle/>
          <a:p>
            <a:pPr algn="ctr">
              <a:lnSpc>
                <a:spcPct val="90000"/>
              </a:lnSpc>
              <a:spcBef>
                <a:spcPct val="0"/>
              </a:spcBef>
              <a:spcAft>
                <a:spcPts val="600"/>
              </a:spcAft>
            </a:pPr>
            <a:r>
              <a:rPr lang="lv-LV" sz="8100" dirty="0">
                <a:latin typeface="+mj-lt"/>
                <a:ea typeface="+mj-ea"/>
                <a:cs typeface="+mj-cs"/>
              </a:rPr>
              <a:t>REZULTĀTI </a:t>
            </a:r>
          </a:p>
          <a:p>
            <a:pPr algn="ctr">
              <a:lnSpc>
                <a:spcPct val="90000"/>
              </a:lnSpc>
              <a:spcBef>
                <a:spcPct val="0"/>
              </a:spcBef>
              <a:spcAft>
                <a:spcPts val="600"/>
              </a:spcAft>
            </a:pPr>
            <a:r>
              <a:rPr lang="lv-LV" sz="8100" dirty="0">
                <a:latin typeface="+mj-lt"/>
                <a:ea typeface="+mj-ea"/>
                <a:cs typeface="+mj-cs"/>
              </a:rPr>
              <a:t>EKSPERTU VIEDOKLIS</a:t>
            </a:r>
            <a:endParaRPr lang="en-US" sz="8100" dirty="0">
              <a:latin typeface="+mj-lt"/>
              <a:ea typeface="+mj-ea"/>
              <a:cs typeface="+mj-cs"/>
            </a:endParaRPr>
          </a:p>
        </p:txBody>
      </p:sp>
      <p:pic>
        <p:nvPicPr>
          <p:cNvPr id="4" name="Grafika 3" descr="Badge with solid fill">
            <a:extLst>
              <a:ext uri="{FF2B5EF4-FFF2-40B4-BE49-F238E27FC236}">
                <a16:creationId xmlns:a16="http://schemas.microsoft.com/office/drawing/2014/main" id="{E0F3299D-6F6B-6331-BEA3-8FC980FFA9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38400" y="313324"/>
            <a:ext cx="1954505" cy="1954505"/>
          </a:xfrm>
          <a:prstGeom prst="rect">
            <a:avLst/>
          </a:prstGeom>
        </p:spPr>
      </p:pic>
      <p:sp>
        <p:nvSpPr>
          <p:cNvPr id="11" name="Taisnstūris 10">
            <a:extLst>
              <a:ext uri="{FF2B5EF4-FFF2-40B4-BE49-F238E27FC236}">
                <a16:creationId xmlns:a16="http://schemas.microsoft.com/office/drawing/2014/main" id="{78D6D921-4A6D-191D-E236-FF72FD1C071C}"/>
              </a:ext>
            </a:extLst>
          </p:cNvPr>
          <p:cNvSpPr/>
          <p:nvPr/>
        </p:nvSpPr>
        <p:spPr>
          <a:xfrm>
            <a:off x="838199" y="4923267"/>
            <a:ext cx="4541519" cy="6096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Interese</a:t>
            </a:r>
            <a:r>
              <a:rPr lang="lv-LV" dirty="0"/>
              <a:t> </a:t>
            </a:r>
            <a:endParaRPr lang="en-GB" dirty="0"/>
          </a:p>
        </p:txBody>
      </p:sp>
      <p:sp>
        <p:nvSpPr>
          <p:cNvPr id="18" name="Taisnstūris 17">
            <a:extLst>
              <a:ext uri="{FF2B5EF4-FFF2-40B4-BE49-F238E27FC236}">
                <a16:creationId xmlns:a16="http://schemas.microsoft.com/office/drawing/2014/main" id="{E76C0050-A6AC-D8F9-2B10-447F7A9CD478}"/>
              </a:ext>
            </a:extLst>
          </p:cNvPr>
          <p:cNvSpPr/>
          <p:nvPr/>
        </p:nvSpPr>
        <p:spPr>
          <a:xfrm>
            <a:off x="838199" y="7607365"/>
            <a:ext cx="4541519" cy="6096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Bezpalīdzība</a:t>
            </a:r>
            <a:r>
              <a:rPr lang="lv-LV" dirty="0">
                <a:solidFill>
                  <a:schemeClr val="tx1"/>
                </a:solidFill>
              </a:rPr>
              <a:t> </a:t>
            </a:r>
            <a:endParaRPr lang="en-GB" dirty="0">
              <a:solidFill>
                <a:schemeClr val="tx1"/>
              </a:solidFill>
            </a:endParaRPr>
          </a:p>
        </p:txBody>
      </p:sp>
      <p:sp>
        <p:nvSpPr>
          <p:cNvPr id="19" name="Taisnstūris 18">
            <a:extLst>
              <a:ext uri="{FF2B5EF4-FFF2-40B4-BE49-F238E27FC236}">
                <a16:creationId xmlns:a16="http://schemas.microsoft.com/office/drawing/2014/main" id="{2D87F321-90BF-166E-69AB-DCF9B50E6136}"/>
              </a:ext>
            </a:extLst>
          </p:cNvPr>
          <p:cNvSpPr/>
          <p:nvPr/>
        </p:nvSpPr>
        <p:spPr>
          <a:xfrm>
            <a:off x="838199" y="5778530"/>
            <a:ext cx="4541519" cy="6096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Neitrālas</a:t>
            </a:r>
            <a:r>
              <a:rPr lang="lv-LV" sz="2400" dirty="0"/>
              <a:t> </a:t>
            </a:r>
            <a:r>
              <a:rPr lang="lv-LV" sz="2400" b="1" dirty="0">
                <a:solidFill>
                  <a:schemeClr val="tx1"/>
                </a:solidFill>
              </a:rPr>
              <a:t>emocijas</a:t>
            </a:r>
            <a:r>
              <a:rPr lang="lv-LV" sz="2400" dirty="0"/>
              <a:t> </a:t>
            </a:r>
            <a:r>
              <a:rPr lang="lv-LV" dirty="0"/>
              <a:t> </a:t>
            </a:r>
            <a:endParaRPr lang="en-GB" dirty="0"/>
          </a:p>
        </p:txBody>
      </p:sp>
      <p:sp>
        <p:nvSpPr>
          <p:cNvPr id="21" name="Taisnstūris 20">
            <a:extLst>
              <a:ext uri="{FF2B5EF4-FFF2-40B4-BE49-F238E27FC236}">
                <a16:creationId xmlns:a16="http://schemas.microsoft.com/office/drawing/2014/main" id="{82A52CAE-7479-7534-8ED0-9E07A3F2718C}"/>
              </a:ext>
            </a:extLst>
          </p:cNvPr>
          <p:cNvSpPr/>
          <p:nvPr/>
        </p:nvSpPr>
        <p:spPr>
          <a:xfrm>
            <a:off x="6693437" y="4896738"/>
            <a:ext cx="4541519" cy="6096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Modelē rīcību un uzvedību  </a:t>
            </a:r>
            <a:r>
              <a:rPr lang="lv-LV" b="1" dirty="0">
                <a:solidFill>
                  <a:schemeClr val="tx1"/>
                </a:solidFill>
              </a:rPr>
              <a:t> </a:t>
            </a:r>
            <a:endParaRPr lang="en-GB" b="1" dirty="0">
              <a:solidFill>
                <a:schemeClr val="tx1"/>
              </a:solidFill>
            </a:endParaRPr>
          </a:p>
        </p:txBody>
      </p:sp>
      <p:sp>
        <p:nvSpPr>
          <p:cNvPr id="23" name="Taisnstūris 22">
            <a:extLst>
              <a:ext uri="{FF2B5EF4-FFF2-40B4-BE49-F238E27FC236}">
                <a16:creationId xmlns:a16="http://schemas.microsoft.com/office/drawing/2014/main" id="{53A11C90-59DD-3A2E-3803-AF497EDD6336}"/>
              </a:ext>
            </a:extLst>
          </p:cNvPr>
          <p:cNvSpPr/>
          <p:nvPr/>
        </p:nvSpPr>
        <p:spPr>
          <a:xfrm>
            <a:off x="6693436" y="5797204"/>
            <a:ext cx="4541519" cy="6096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a:t>  </a:t>
            </a:r>
            <a:r>
              <a:rPr lang="lv-LV" sz="2400" b="1" dirty="0">
                <a:solidFill>
                  <a:schemeClr val="tx1"/>
                </a:solidFill>
              </a:rPr>
              <a:t>Veido konstruktīvus risinājumus </a:t>
            </a:r>
            <a:endParaRPr lang="en-GB" sz="2400" b="1" dirty="0">
              <a:solidFill>
                <a:schemeClr val="tx1"/>
              </a:solidFill>
            </a:endParaRPr>
          </a:p>
        </p:txBody>
      </p:sp>
      <p:sp>
        <p:nvSpPr>
          <p:cNvPr id="24" name="Taisnstūris 23">
            <a:extLst>
              <a:ext uri="{FF2B5EF4-FFF2-40B4-BE49-F238E27FC236}">
                <a16:creationId xmlns:a16="http://schemas.microsoft.com/office/drawing/2014/main" id="{46E0902F-B442-1D49-28E7-A8607FC827FB}"/>
              </a:ext>
            </a:extLst>
          </p:cNvPr>
          <p:cNvSpPr/>
          <p:nvPr/>
        </p:nvSpPr>
        <p:spPr>
          <a:xfrm>
            <a:off x="6693436" y="6697670"/>
            <a:ext cx="4541519" cy="6096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Pamana visu iesaistīto vajadzības   </a:t>
            </a:r>
            <a:endParaRPr lang="en-GB" sz="2400" b="1" dirty="0">
              <a:solidFill>
                <a:schemeClr val="tx1"/>
              </a:solidFill>
            </a:endParaRPr>
          </a:p>
        </p:txBody>
      </p:sp>
      <p:sp>
        <p:nvSpPr>
          <p:cNvPr id="25" name="Taisnstūris 24">
            <a:extLst>
              <a:ext uri="{FF2B5EF4-FFF2-40B4-BE49-F238E27FC236}">
                <a16:creationId xmlns:a16="http://schemas.microsoft.com/office/drawing/2014/main" id="{831ED74F-2FC8-B74C-A6FD-AC95AEBD25B5}"/>
              </a:ext>
            </a:extLst>
          </p:cNvPr>
          <p:cNvSpPr/>
          <p:nvPr/>
        </p:nvSpPr>
        <p:spPr>
          <a:xfrm>
            <a:off x="6693435" y="7598136"/>
            <a:ext cx="4541519" cy="820355"/>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dirty="0"/>
              <a:t>   </a:t>
            </a:r>
            <a:r>
              <a:rPr lang="lv-LV" sz="2400" b="1" dirty="0">
                <a:solidFill>
                  <a:schemeClr val="tx1"/>
                </a:solidFill>
              </a:rPr>
              <a:t>Pilnveido arī citas pedagoģiskās prasmes</a:t>
            </a:r>
            <a:endParaRPr lang="en-GB" sz="2400" b="1" dirty="0">
              <a:solidFill>
                <a:schemeClr val="tx1"/>
              </a:solidFill>
            </a:endParaRPr>
          </a:p>
        </p:txBody>
      </p:sp>
      <p:sp>
        <p:nvSpPr>
          <p:cNvPr id="26" name="Taisnstūris 25">
            <a:extLst>
              <a:ext uri="{FF2B5EF4-FFF2-40B4-BE49-F238E27FC236}">
                <a16:creationId xmlns:a16="http://schemas.microsoft.com/office/drawing/2014/main" id="{081E906D-40D8-D45B-4920-B5B9BCBA46EC}"/>
              </a:ext>
            </a:extLst>
          </p:cNvPr>
          <p:cNvSpPr/>
          <p:nvPr/>
        </p:nvSpPr>
        <p:spPr>
          <a:xfrm>
            <a:off x="12670594" y="4978597"/>
            <a:ext cx="4541519" cy="8382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err="1">
                <a:solidFill>
                  <a:schemeClr val="tx1"/>
                </a:solidFill>
              </a:rPr>
              <a:t>Supervīzijas</a:t>
            </a:r>
            <a:r>
              <a:rPr lang="lv-LV" sz="2400" b="1" dirty="0">
                <a:solidFill>
                  <a:schemeClr val="tx1"/>
                </a:solidFill>
              </a:rPr>
              <a:t> pasūtījumam jāsakrīt ar metodi </a:t>
            </a:r>
            <a:endParaRPr lang="en-GB" sz="2400" b="1" dirty="0">
              <a:solidFill>
                <a:schemeClr val="tx1"/>
              </a:solidFill>
            </a:endParaRPr>
          </a:p>
        </p:txBody>
      </p:sp>
      <p:sp>
        <p:nvSpPr>
          <p:cNvPr id="27" name="Taisnstūris 26">
            <a:extLst>
              <a:ext uri="{FF2B5EF4-FFF2-40B4-BE49-F238E27FC236}">
                <a16:creationId xmlns:a16="http://schemas.microsoft.com/office/drawing/2014/main" id="{7C0A3F6C-D2F6-0D4C-477B-EE4564120280}"/>
              </a:ext>
            </a:extLst>
          </p:cNvPr>
          <p:cNvSpPr/>
          <p:nvPr/>
        </p:nvSpPr>
        <p:spPr>
          <a:xfrm>
            <a:off x="838199" y="6633793"/>
            <a:ext cx="4541519" cy="609600"/>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Klātesoši  </a:t>
            </a:r>
            <a:r>
              <a:rPr lang="lv-LV" b="1" dirty="0">
                <a:solidFill>
                  <a:schemeClr val="tx1"/>
                </a:solidFill>
              </a:rPr>
              <a:t> </a:t>
            </a:r>
            <a:endParaRPr lang="en-GB" b="1" dirty="0">
              <a:solidFill>
                <a:schemeClr val="tx1"/>
              </a:solidFill>
            </a:endParaRPr>
          </a:p>
        </p:txBody>
      </p:sp>
      <p:sp>
        <p:nvSpPr>
          <p:cNvPr id="61" name="Taisnstūris 60">
            <a:extLst>
              <a:ext uri="{FF2B5EF4-FFF2-40B4-BE49-F238E27FC236}">
                <a16:creationId xmlns:a16="http://schemas.microsoft.com/office/drawing/2014/main" id="{5855EAB9-A0DE-94B8-3705-DFA1765F124C}"/>
              </a:ext>
            </a:extLst>
          </p:cNvPr>
          <p:cNvSpPr/>
          <p:nvPr/>
        </p:nvSpPr>
        <p:spPr>
          <a:xfrm>
            <a:off x="12670594" y="6146968"/>
            <a:ext cx="4541519" cy="765222"/>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Izmantojama individuālās </a:t>
            </a:r>
            <a:r>
              <a:rPr lang="lv-LV" sz="2400" b="1" dirty="0" err="1">
                <a:solidFill>
                  <a:schemeClr val="tx1"/>
                </a:solidFill>
              </a:rPr>
              <a:t>supervīzijās</a:t>
            </a:r>
            <a:r>
              <a:rPr lang="lv-LV" sz="2400" b="1" dirty="0">
                <a:solidFill>
                  <a:schemeClr val="tx1"/>
                </a:solidFill>
              </a:rPr>
              <a:t> </a:t>
            </a:r>
            <a:endParaRPr lang="en-GB" sz="2400" b="1" dirty="0">
              <a:solidFill>
                <a:schemeClr val="tx1"/>
              </a:solidFill>
            </a:endParaRPr>
          </a:p>
        </p:txBody>
      </p:sp>
      <p:sp>
        <p:nvSpPr>
          <p:cNvPr id="2" name="Taisnstūris 1">
            <a:extLst>
              <a:ext uri="{FF2B5EF4-FFF2-40B4-BE49-F238E27FC236}">
                <a16:creationId xmlns:a16="http://schemas.microsoft.com/office/drawing/2014/main" id="{09A22B75-6939-3AA0-2F19-D3E4CFEC6448}"/>
              </a:ext>
            </a:extLst>
          </p:cNvPr>
          <p:cNvSpPr/>
          <p:nvPr/>
        </p:nvSpPr>
        <p:spPr>
          <a:xfrm>
            <a:off x="5257800" y="2946023"/>
            <a:ext cx="7412794" cy="1163828"/>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bg1"/>
                </a:solidFill>
              </a:rPr>
              <a:t>EKSPERTU VĒRTĒJUMS PAR METODES ATBILSTĪBU SUPERVĪZIJAI </a:t>
            </a:r>
            <a:endParaRPr lang="en-GB" sz="2800" b="1" dirty="0">
              <a:solidFill>
                <a:schemeClr val="bg1"/>
              </a:solidFill>
            </a:endParaRPr>
          </a:p>
          <a:p>
            <a:pPr algn="ctr"/>
            <a:endParaRPr lang="en-GB" dirty="0"/>
          </a:p>
        </p:txBody>
      </p:sp>
      <p:sp>
        <p:nvSpPr>
          <p:cNvPr id="3" name="Taisnstūris 2">
            <a:extLst>
              <a:ext uri="{FF2B5EF4-FFF2-40B4-BE49-F238E27FC236}">
                <a16:creationId xmlns:a16="http://schemas.microsoft.com/office/drawing/2014/main" id="{EA069F5A-260C-C9EA-0594-1C4F392FCD41}"/>
              </a:ext>
            </a:extLst>
          </p:cNvPr>
          <p:cNvSpPr/>
          <p:nvPr/>
        </p:nvSpPr>
        <p:spPr>
          <a:xfrm>
            <a:off x="12675212" y="7248365"/>
            <a:ext cx="4541519" cy="765222"/>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400" b="1" dirty="0">
                <a:solidFill>
                  <a:schemeClr val="tx1"/>
                </a:solidFill>
              </a:rPr>
              <a:t>Izmantojama arī  grupu </a:t>
            </a:r>
            <a:r>
              <a:rPr lang="lv-LV" sz="2400" b="1" dirty="0" err="1">
                <a:solidFill>
                  <a:schemeClr val="tx1"/>
                </a:solidFill>
              </a:rPr>
              <a:t>supervīzijās</a:t>
            </a:r>
            <a:r>
              <a:rPr lang="lv-LV" sz="2400" b="1" dirty="0">
                <a:solidFill>
                  <a:schemeClr val="tx1"/>
                </a:solidFill>
              </a:rPr>
              <a:t> </a:t>
            </a:r>
            <a:endParaRPr lang="en-GB" sz="2400" b="1" dirty="0">
              <a:solidFill>
                <a:schemeClr val="tx1"/>
              </a:solidFill>
            </a:endParaRPr>
          </a:p>
        </p:txBody>
      </p:sp>
    </p:spTree>
    <p:extLst>
      <p:ext uri="{BB962C8B-B14F-4D97-AF65-F5344CB8AC3E}">
        <p14:creationId xmlns:p14="http://schemas.microsoft.com/office/powerpoint/2010/main" val="1810673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417320" y="1001268"/>
            <a:ext cx="16363188" cy="1133255"/>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8100" dirty="0">
                <a:latin typeface="+mj-lt"/>
                <a:ea typeface="+mj-ea"/>
                <a:cs typeface="+mj-cs"/>
              </a:rPr>
              <a:t>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2F4AEB-2E0F-81C8-286C-1F367E314A70}"/>
              </a:ext>
            </a:extLst>
          </p:cNvPr>
          <p:cNvSpPr txBox="1"/>
          <p:nvPr/>
        </p:nvSpPr>
        <p:spPr>
          <a:xfrm>
            <a:off x="1066800" y="632592"/>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8100" dirty="0">
                <a:latin typeface="+mj-lt"/>
                <a:ea typeface="+mj-ea"/>
                <a:cs typeface="+mj-cs"/>
              </a:rPr>
              <a:t>REZULTĀTI </a:t>
            </a:r>
            <a:endParaRPr lang="en-US" sz="8100" dirty="0">
              <a:latin typeface="+mj-lt"/>
              <a:ea typeface="+mj-ea"/>
              <a:cs typeface="+mj-cs"/>
            </a:endParaRPr>
          </a:p>
        </p:txBody>
      </p:sp>
      <p:pic>
        <p:nvPicPr>
          <p:cNvPr id="4" name="Grafika 3" descr="Badge with solid fill">
            <a:extLst>
              <a:ext uri="{FF2B5EF4-FFF2-40B4-BE49-F238E27FC236}">
                <a16:creationId xmlns:a16="http://schemas.microsoft.com/office/drawing/2014/main" id="{E0F3299D-6F6B-6331-BEA3-8FC980FFA9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1800" y="465467"/>
            <a:ext cx="1954505" cy="1954505"/>
          </a:xfrm>
          <a:prstGeom prst="rect">
            <a:avLst/>
          </a:prstGeom>
        </p:spPr>
      </p:pic>
      <p:sp>
        <p:nvSpPr>
          <p:cNvPr id="13" name="TextBox 12">
            <a:extLst>
              <a:ext uri="{FF2B5EF4-FFF2-40B4-BE49-F238E27FC236}">
                <a16:creationId xmlns:a16="http://schemas.microsoft.com/office/drawing/2014/main" id="{70E1910D-E4C2-FA30-14CB-20E7321612A9}"/>
              </a:ext>
            </a:extLst>
          </p:cNvPr>
          <p:cNvSpPr txBox="1"/>
          <p:nvPr/>
        </p:nvSpPr>
        <p:spPr>
          <a:xfrm>
            <a:off x="348720" y="4731810"/>
            <a:ext cx="7804680" cy="5575052"/>
          </a:xfrm>
          <a:prstGeom prst="rect">
            <a:avLst/>
          </a:prstGeom>
          <a:noFill/>
        </p:spPr>
        <p:txBody>
          <a:bodyPr wrap="square">
            <a:spAutoFit/>
          </a:bodyPr>
          <a:lstStyle/>
          <a:p>
            <a:pPr marL="342900" lvl="0" indent="-342900" algn="just">
              <a:lnSpc>
                <a:spcPct val="150000"/>
              </a:lnSpc>
              <a:spcBef>
                <a:spcPts val="600"/>
              </a:spcBef>
              <a:buFont typeface="Arial" panose="020B0604020202020204" pitchFamily="34" charset="0"/>
              <a:buChar char="•"/>
            </a:pPr>
            <a:r>
              <a:rPr lang="lv-LV" sz="2400" dirty="0">
                <a:effectLst/>
                <a:ea typeface="STFangsong" panose="020B0503020204020204" pitchFamily="2" charset="-122"/>
              </a:rPr>
              <a:t>Pievienot iesildošo uzdevumu </a:t>
            </a:r>
            <a:r>
              <a:rPr lang="lv-LV" sz="2400" dirty="0" err="1">
                <a:effectLst/>
                <a:ea typeface="STFangsong" panose="020B0503020204020204" pitchFamily="2" charset="-122"/>
              </a:rPr>
              <a:t>supervīzijas</a:t>
            </a:r>
            <a:r>
              <a:rPr lang="lv-LV" sz="2400" dirty="0">
                <a:effectLst/>
                <a:ea typeface="STFangsong" panose="020B0503020204020204" pitchFamily="2" charset="-122"/>
              </a:rPr>
              <a:t> ievada daļā par konfliktiem, izmantojot asociatīvās kārtis;</a:t>
            </a:r>
            <a:endParaRPr lang="en-GB" sz="2400" dirty="0">
              <a:effectLst/>
              <a:ea typeface="STFangsong" panose="020B0503020204020204" pitchFamily="2" charset="-122"/>
            </a:endParaRPr>
          </a:p>
          <a:p>
            <a:pPr marL="342900" lvl="0" indent="-342900" algn="just">
              <a:lnSpc>
                <a:spcPct val="150000"/>
              </a:lnSpc>
              <a:buFont typeface="Arial" panose="020B0604020202020204" pitchFamily="34" charset="0"/>
              <a:buChar char="•"/>
            </a:pPr>
            <a:r>
              <a:rPr lang="lv-LV" sz="2400" dirty="0">
                <a:effectLst/>
                <a:ea typeface="STFangsong" panose="020B0503020204020204" pitchFamily="2" charset="-122"/>
              </a:rPr>
              <a:t>Pievienot konflikta risināšanas stratēģijas; </a:t>
            </a:r>
            <a:endParaRPr lang="en-GB" sz="2400" dirty="0">
              <a:effectLst/>
              <a:ea typeface="STFangsong" panose="020B0503020204020204" pitchFamily="2" charset="-122"/>
            </a:endParaRPr>
          </a:p>
          <a:p>
            <a:pPr marL="342900" lvl="0" indent="-342900" algn="just">
              <a:lnSpc>
                <a:spcPct val="150000"/>
              </a:lnSpc>
              <a:buFont typeface="Arial" panose="020B0604020202020204" pitchFamily="34" charset="0"/>
              <a:buChar char="•"/>
            </a:pPr>
            <a:r>
              <a:rPr lang="lv-LV" sz="2400" dirty="0">
                <a:effectLst/>
                <a:ea typeface="STFangsong" panose="020B0503020204020204" pitchFamily="2" charset="-122"/>
              </a:rPr>
              <a:t>Pie ierobežojumiem pievienot atzīmi par redzes problēmām un brillēm; </a:t>
            </a:r>
            <a:endParaRPr lang="en-GB" sz="2400" dirty="0">
              <a:effectLst/>
              <a:ea typeface="STFangsong" panose="020B0503020204020204" pitchFamily="2" charset="-122"/>
            </a:endParaRPr>
          </a:p>
          <a:p>
            <a:pPr marL="342900" lvl="0" indent="-342900" algn="just">
              <a:lnSpc>
                <a:spcPct val="150000"/>
              </a:lnSpc>
              <a:buFont typeface="Arial" panose="020B0604020202020204" pitchFamily="34" charset="0"/>
              <a:buChar char="•"/>
            </a:pPr>
            <a:r>
              <a:rPr lang="lv-LV" sz="2400" dirty="0">
                <a:effectLst/>
                <a:ea typeface="STFangsong" panose="020B0503020204020204" pitchFamily="2" charset="-122"/>
              </a:rPr>
              <a:t>Darbības sadaļā pievienot ieteikumu situāciju virtuālā realitātē noskatīties vēl vienu reizi, ja nepieciešams; </a:t>
            </a:r>
            <a:endParaRPr lang="en-GB" sz="2400" dirty="0">
              <a:effectLst/>
              <a:ea typeface="STFangsong" panose="020B0503020204020204" pitchFamily="2" charset="-122"/>
            </a:endParaRPr>
          </a:p>
          <a:p>
            <a:pPr marL="342900" lvl="0" indent="-342900" algn="just">
              <a:lnSpc>
                <a:spcPct val="150000"/>
              </a:lnSpc>
              <a:buFont typeface="Arial" panose="020B0604020202020204" pitchFamily="34" charset="0"/>
              <a:buChar char="•"/>
            </a:pPr>
            <a:r>
              <a:rPr lang="lv-LV" sz="2400" dirty="0">
                <a:effectLst/>
                <a:ea typeface="STFangsong" panose="020B0503020204020204" pitchFamily="2" charset="-122"/>
              </a:rPr>
              <a:t>Darbības un norises sadaļā pievienot ieteikumu par paredzēto laiku izglītojošai informācijai par konflikta risināšanas stratēģijas veidiem.</a:t>
            </a:r>
            <a:endParaRPr lang="en-GB" sz="2400" dirty="0">
              <a:effectLst/>
              <a:ea typeface="STFangsong" panose="020B0503020204020204" pitchFamily="2" charset="-122"/>
            </a:endParaRPr>
          </a:p>
        </p:txBody>
      </p:sp>
      <p:sp>
        <p:nvSpPr>
          <p:cNvPr id="17" name="TextBox 16">
            <a:extLst>
              <a:ext uri="{FF2B5EF4-FFF2-40B4-BE49-F238E27FC236}">
                <a16:creationId xmlns:a16="http://schemas.microsoft.com/office/drawing/2014/main" id="{E942A82D-2619-104E-FC6E-80BE2F06E4E7}"/>
              </a:ext>
            </a:extLst>
          </p:cNvPr>
          <p:cNvSpPr txBox="1"/>
          <p:nvPr/>
        </p:nvSpPr>
        <p:spPr>
          <a:xfrm>
            <a:off x="9921240" y="4714273"/>
            <a:ext cx="6714836" cy="2805063"/>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lv-LV" sz="2400" dirty="0">
                <a:effectLst/>
                <a:ea typeface="Calibri" panose="020F0502020204030204" pitchFamily="34" charset="0"/>
                <a:cs typeface="Times New Roman" panose="02020603050405020304" pitchFamily="18" charset="0"/>
              </a:rPr>
              <a:t>Pārfilmēt 1., 2., un 3. situāciju nekvalitatīvas skaņas dēļ; </a:t>
            </a:r>
          </a:p>
          <a:p>
            <a:pPr marL="457200" indent="-457200" algn="just">
              <a:lnSpc>
                <a:spcPct val="150000"/>
              </a:lnSpc>
              <a:buFont typeface="Arial" panose="020B0604020202020204" pitchFamily="34" charset="0"/>
              <a:buChar char="•"/>
            </a:pPr>
            <a:r>
              <a:rPr lang="lv-LV" sz="2400" dirty="0">
                <a:ea typeface="Calibri" panose="020F0502020204030204" pitchFamily="34" charset="0"/>
                <a:cs typeface="Times New Roman" panose="02020603050405020304" pitchFamily="18" charset="0"/>
              </a:rPr>
              <a:t>Uzlabot aktieru meistarību 2. situācijā; </a:t>
            </a:r>
          </a:p>
          <a:p>
            <a:pPr marL="457200" indent="-457200" algn="just">
              <a:lnSpc>
                <a:spcPct val="150000"/>
              </a:lnSpc>
              <a:buFont typeface="Arial" panose="020B0604020202020204" pitchFamily="34" charset="0"/>
              <a:buChar char="•"/>
            </a:pPr>
            <a:r>
              <a:rPr lang="lv-LV" sz="2400" dirty="0">
                <a:effectLst/>
                <a:ea typeface="Calibri" panose="020F0502020204030204" pitchFamily="34" charset="0"/>
                <a:cs typeface="Times New Roman" panose="02020603050405020304" pitchFamily="18" charset="0"/>
              </a:rPr>
              <a:t>Veidot </a:t>
            </a:r>
            <a:r>
              <a:rPr lang="lv-LV" sz="2400" dirty="0">
                <a:ea typeface="Calibri" panose="020F0502020204030204" pitchFamily="34" charset="0"/>
                <a:cs typeface="Times New Roman" panose="02020603050405020304" pitchFamily="18" charset="0"/>
              </a:rPr>
              <a:t>grafisko noformējumu virtuālās realitātes ievadā, piesaistot grafiskos dizainerus. </a:t>
            </a:r>
            <a:endParaRPr lang="en-GB" sz="2400" dirty="0">
              <a:effectLst/>
              <a:ea typeface="Calibri" panose="020F0502020204030204" pitchFamily="34" charset="0"/>
              <a:cs typeface="Times New Roman" panose="02020603050405020304" pitchFamily="18" charset="0"/>
            </a:endParaRPr>
          </a:p>
        </p:txBody>
      </p:sp>
      <p:sp>
        <p:nvSpPr>
          <p:cNvPr id="18" name="Taisnstūris 17">
            <a:extLst>
              <a:ext uri="{FF2B5EF4-FFF2-40B4-BE49-F238E27FC236}">
                <a16:creationId xmlns:a16="http://schemas.microsoft.com/office/drawing/2014/main" id="{B62E70C4-A1A9-9821-5BD5-E44433F52448}"/>
              </a:ext>
            </a:extLst>
          </p:cNvPr>
          <p:cNvSpPr/>
          <p:nvPr/>
        </p:nvSpPr>
        <p:spPr>
          <a:xfrm>
            <a:off x="688864" y="2885439"/>
            <a:ext cx="7412794" cy="1583524"/>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bg1"/>
                </a:solidFill>
              </a:rPr>
              <a:t>EKSPERTU IETEIKUMI METODES INSTRUKCIJAS UZLABOŠANAI </a:t>
            </a:r>
            <a:endParaRPr lang="en-GB" sz="2800" b="1" dirty="0">
              <a:solidFill>
                <a:schemeClr val="bg1"/>
              </a:solidFill>
            </a:endParaRPr>
          </a:p>
          <a:p>
            <a:pPr algn="ctr"/>
            <a:endParaRPr lang="en-GB" dirty="0"/>
          </a:p>
        </p:txBody>
      </p:sp>
      <p:sp>
        <p:nvSpPr>
          <p:cNvPr id="23" name="Taisnstūris 22">
            <a:extLst>
              <a:ext uri="{FF2B5EF4-FFF2-40B4-BE49-F238E27FC236}">
                <a16:creationId xmlns:a16="http://schemas.microsoft.com/office/drawing/2014/main" id="{65F9825A-FF19-4EAC-47AD-18CA030E6FB4}"/>
              </a:ext>
            </a:extLst>
          </p:cNvPr>
          <p:cNvSpPr/>
          <p:nvPr/>
        </p:nvSpPr>
        <p:spPr>
          <a:xfrm>
            <a:off x="9906000" y="2885196"/>
            <a:ext cx="7239000" cy="158352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bg1"/>
                </a:solidFill>
              </a:rPr>
              <a:t>EKSPERTU IETEIKUMI METODES TEHNISKAI UZLABOŠANAI VIRTUĀLĀ REALITĀTĒ</a:t>
            </a:r>
            <a:endParaRPr lang="en-GB" sz="2800" b="1" dirty="0">
              <a:solidFill>
                <a:schemeClr val="bg1"/>
              </a:solidFill>
            </a:endParaRPr>
          </a:p>
          <a:p>
            <a:pPr algn="ctr"/>
            <a:endParaRPr lang="en-GB" dirty="0"/>
          </a:p>
        </p:txBody>
      </p:sp>
    </p:spTree>
    <p:extLst>
      <p:ext uri="{BB962C8B-B14F-4D97-AF65-F5344CB8AC3E}">
        <p14:creationId xmlns:p14="http://schemas.microsoft.com/office/powerpoint/2010/main" val="2885392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960120" y="10012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8100" dirty="0">
                <a:latin typeface="+mj-lt"/>
                <a:ea typeface="+mj-ea"/>
                <a:cs typeface="+mj-cs"/>
              </a:rPr>
              <a:t>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2F4AEB-2E0F-81C8-286C-1F367E314A70}"/>
              </a:ext>
            </a:extLst>
          </p:cNvPr>
          <p:cNvSpPr txBox="1"/>
          <p:nvPr/>
        </p:nvSpPr>
        <p:spPr>
          <a:xfrm>
            <a:off x="1112520" y="11536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8100" dirty="0">
                <a:latin typeface="+mj-lt"/>
                <a:ea typeface="+mj-ea"/>
                <a:cs typeface="+mj-cs"/>
              </a:rPr>
              <a:t>POSMA METODE </a:t>
            </a:r>
            <a:r>
              <a:rPr lang="en-US" sz="8100" dirty="0">
                <a:latin typeface="+mj-lt"/>
                <a:ea typeface="+mj-ea"/>
                <a:cs typeface="+mj-cs"/>
              </a:rPr>
              <a:t> </a:t>
            </a:r>
          </a:p>
        </p:txBody>
      </p:sp>
      <p:sp>
        <p:nvSpPr>
          <p:cNvPr id="15" name="Taisnstūris 14">
            <a:extLst>
              <a:ext uri="{FF2B5EF4-FFF2-40B4-BE49-F238E27FC236}">
                <a16:creationId xmlns:a16="http://schemas.microsoft.com/office/drawing/2014/main" id="{A309F6B8-73C0-869E-F428-D58CDD9FF514}"/>
              </a:ext>
            </a:extLst>
          </p:cNvPr>
          <p:cNvSpPr/>
          <p:nvPr/>
        </p:nvSpPr>
        <p:spPr>
          <a:xfrm>
            <a:off x="11125200" y="5225987"/>
            <a:ext cx="2590800" cy="139111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a:p>
            <a:pPr algn="ctr"/>
            <a:r>
              <a:rPr lang="lv-LV" b="1" dirty="0">
                <a:solidFill>
                  <a:schemeClr val="tx1"/>
                </a:solidFill>
              </a:rPr>
              <a:t>N=10 pedagogi</a:t>
            </a:r>
          </a:p>
          <a:p>
            <a:pPr algn="ctr"/>
            <a:r>
              <a:rPr lang="lv-LV" b="1" dirty="0" err="1">
                <a:solidFill>
                  <a:schemeClr val="tx1"/>
                </a:solidFill>
              </a:rPr>
              <a:t>Supervīzijas</a:t>
            </a:r>
            <a:r>
              <a:rPr lang="lv-LV" b="1" dirty="0">
                <a:solidFill>
                  <a:schemeClr val="tx1"/>
                </a:solidFill>
              </a:rPr>
              <a:t> sesija,  izmantojot virtuālo realitāti </a:t>
            </a:r>
          </a:p>
          <a:p>
            <a:pPr algn="ctr"/>
            <a:endParaRPr lang="en-GB" b="1" dirty="0">
              <a:solidFill>
                <a:srgbClr val="C00000"/>
              </a:solidFill>
            </a:endParaRPr>
          </a:p>
        </p:txBody>
      </p:sp>
      <p:sp>
        <p:nvSpPr>
          <p:cNvPr id="28" name="Taisnstūris 27">
            <a:extLst>
              <a:ext uri="{FF2B5EF4-FFF2-40B4-BE49-F238E27FC236}">
                <a16:creationId xmlns:a16="http://schemas.microsoft.com/office/drawing/2014/main" id="{A8E3C446-7A6C-4B2D-BE19-00B27C3FA53D}"/>
              </a:ext>
            </a:extLst>
          </p:cNvPr>
          <p:cNvSpPr/>
          <p:nvPr/>
        </p:nvSpPr>
        <p:spPr>
          <a:xfrm>
            <a:off x="11125200" y="7124700"/>
            <a:ext cx="2590800" cy="139111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a:p>
            <a:pPr algn="ctr"/>
            <a:r>
              <a:rPr lang="lv-LV" b="1" dirty="0">
                <a:solidFill>
                  <a:schemeClr val="tx1"/>
                </a:solidFill>
              </a:rPr>
              <a:t>N=10 pedagogi  </a:t>
            </a:r>
          </a:p>
          <a:p>
            <a:pPr algn="ctr"/>
            <a:r>
              <a:rPr lang="lv-LV" b="1" dirty="0">
                <a:solidFill>
                  <a:schemeClr val="tx1"/>
                </a:solidFill>
              </a:rPr>
              <a:t>Intervijas </a:t>
            </a:r>
          </a:p>
          <a:p>
            <a:pPr algn="ctr"/>
            <a:endParaRPr lang="en-GB" b="1" dirty="0">
              <a:solidFill>
                <a:srgbClr val="C00000"/>
              </a:solidFill>
            </a:endParaRPr>
          </a:p>
        </p:txBody>
      </p:sp>
      <p:sp>
        <p:nvSpPr>
          <p:cNvPr id="3" name="Taisnstūris 2">
            <a:extLst>
              <a:ext uri="{FF2B5EF4-FFF2-40B4-BE49-F238E27FC236}">
                <a16:creationId xmlns:a16="http://schemas.microsoft.com/office/drawing/2014/main" id="{588DF7D0-9DFD-9CE0-3737-7BAAECF370C5}"/>
              </a:ext>
            </a:extLst>
          </p:cNvPr>
          <p:cNvSpPr/>
          <p:nvPr/>
        </p:nvSpPr>
        <p:spPr>
          <a:xfrm>
            <a:off x="5560314" y="3044602"/>
            <a:ext cx="7162800" cy="59614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METODES APROBĀCIJA </a:t>
            </a:r>
            <a:endParaRPr lang="en-GB" dirty="0"/>
          </a:p>
        </p:txBody>
      </p:sp>
      <p:sp>
        <p:nvSpPr>
          <p:cNvPr id="6" name="Bultiņa: piecstūris 5">
            <a:extLst>
              <a:ext uri="{FF2B5EF4-FFF2-40B4-BE49-F238E27FC236}">
                <a16:creationId xmlns:a16="http://schemas.microsoft.com/office/drawing/2014/main" id="{1F4EA505-2908-B583-56E0-31598F9F9105}"/>
              </a:ext>
            </a:extLst>
          </p:cNvPr>
          <p:cNvSpPr/>
          <p:nvPr/>
        </p:nvSpPr>
        <p:spPr>
          <a:xfrm>
            <a:off x="2157497" y="6042036"/>
            <a:ext cx="6524613" cy="1600200"/>
          </a:xfrm>
          <a:prstGeom prst="homePlat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sz="2000" b="1" dirty="0"/>
          </a:p>
          <a:p>
            <a:r>
              <a:rPr lang="lv-LV" sz="2000" b="1" dirty="0"/>
              <a:t>Kāds ir pētījuma dalībnieku viedoklis un pieredze, izmantojot metodi “Virtuālās realitātes izmantošana konfliktu risināšanas prasmju pilnveidei individuālās </a:t>
            </a:r>
            <a:r>
              <a:rPr lang="lv-LV" sz="2000" b="1" dirty="0" err="1"/>
              <a:t>supervīzijās</a:t>
            </a:r>
            <a:r>
              <a:rPr lang="lv-LV" sz="2000" b="1" dirty="0"/>
              <a:t>”? </a:t>
            </a:r>
            <a:endParaRPr lang="en-GB" sz="2000" b="1" dirty="0"/>
          </a:p>
          <a:p>
            <a:endParaRPr lang="en-GB" sz="2000" b="1" dirty="0">
              <a:effectLst/>
              <a:ea typeface="Calibri" panose="020F0502020204030204" pitchFamily="34" charset="0"/>
              <a:cs typeface="Times New Roman" panose="02020603050405020304" pitchFamily="18" charset="0"/>
            </a:endParaRPr>
          </a:p>
        </p:txBody>
      </p:sp>
      <p:pic>
        <p:nvPicPr>
          <p:cNvPr id="4" name="Grafika 3" descr="Badge 3 with solid fill">
            <a:extLst>
              <a:ext uri="{FF2B5EF4-FFF2-40B4-BE49-F238E27FC236}">
                <a16:creationId xmlns:a16="http://schemas.microsoft.com/office/drawing/2014/main" id="{CB4FC37C-4B58-13EB-D5ED-296763259D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81400" y="1001268"/>
            <a:ext cx="1937522" cy="1937522"/>
          </a:xfrm>
          <a:prstGeom prst="rect">
            <a:avLst/>
          </a:prstGeom>
        </p:spPr>
      </p:pic>
    </p:spTree>
    <p:extLst>
      <p:ext uri="{BB962C8B-B14F-4D97-AF65-F5344CB8AC3E}">
        <p14:creationId xmlns:p14="http://schemas.microsoft.com/office/powerpoint/2010/main" val="411887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417320" y="1001268"/>
            <a:ext cx="16363188" cy="1133255"/>
          </a:xfrm>
          <a:prstGeom prst="rect">
            <a:avLst/>
          </a:prstGeom>
        </p:spPr>
        <p:txBody>
          <a:bodyPr vert="horz" lIns="91440" tIns="45720" rIns="91440" bIns="45720" rtlCol="0" anchor="ctr">
            <a:normAutofit lnSpcReduction="10000"/>
          </a:bodyPr>
          <a:lstStyle/>
          <a:p>
            <a:pPr algn="ctr">
              <a:lnSpc>
                <a:spcPct val="90000"/>
              </a:lnSpc>
              <a:spcBef>
                <a:spcPct val="0"/>
              </a:spcBef>
              <a:spcAft>
                <a:spcPts val="600"/>
              </a:spcAft>
            </a:pPr>
            <a:r>
              <a:rPr lang="en-US" sz="8100" dirty="0">
                <a:latin typeface="+mj-lt"/>
                <a:ea typeface="+mj-ea"/>
                <a:cs typeface="+mj-cs"/>
              </a:rPr>
              <a:t>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2F4AEB-2E0F-81C8-286C-1F367E314A70}"/>
              </a:ext>
            </a:extLst>
          </p:cNvPr>
          <p:cNvSpPr txBox="1"/>
          <p:nvPr/>
        </p:nvSpPr>
        <p:spPr>
          <a:xfrm>
            <a:off x="2971800" y="553109"/>
            <a:ext cx="11353800"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8100" dirty="0">
                <a:latin typeface="+mj-lt"/>
                <a:ea typeface="+mj-ea"/>
                <a:cs typeface="+mj-cs"/>
              </a:rPr>
              <a:t>REZULTĀTI </a:t>
            </a:r>
            <a:endParaRPr lang="en-US" sz="8100" dirty="0">
              <a:latin typeface="+mj-lt"/>
              <a:ea typeface="+mj-ea"/>
              <a:cs typeface="+mj-cs"/>
            </a:endParaRPr>
          </a:p>
        </p:txBody>
      </p:sp>
      <p:sp>
        <p:nvSpPr>
          <p:cNvPr id="6" name="Taisnstūris 5">
            <a:extLst>
              <a:ext uri="{FF2B5EF4-FFF2-40B4-BE49-F238E27FC236}">
                <a16:creationId xmlns:a16="http://schemas.microsoft.com/office/drawing/2014/main" id="{8F8C9A0E-9AA0-7CBB-9ADA-A30849AF263A}"/>
              </a:ext>
            </a:extLst>
          </p:cNvPr>
          <p:cNvSpPr/>
          <p:nvPr/>
        </p:nvSpPr>
        <p:spPr>
          <a:xfrm>
            <a:off x="1368602" y="2911933"/>
            <a:ext cx="6017908" cy="120437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t>Pieredze</a:t>
            </a:r>
            <a:r>
              <a:rPr lang="lv-LV" sz="2400" dirty="0"/>
              <a:t>  </a:t>
            </a:r>
            <a:endParaRPr lang="en-GB" sz="2400" dirty="0"/>
          </a:p>
        </p:txBody>
      </p:sp>
      <p:sp>
        <p:nvSpPr>
          <p:cNvPr id="9" name="Taisnstūris 8">
            <a:extLst>
              <a:ext uri="{FF2B5EF4-FFF2-40B4-BE49-F238E27FC236}">
                <a16:creationId xmlns:a16="http://schemas.microsoft.com/office/drawing/2014/main" id="{81A96B67-94B1-CA16-6A2F-AC624B6C2CA6}"/>
              </a:ext>
            </a:extLst>
          </p:cNvPr>
          <p:cNvSpPr/>
          <p:nvPr/>
        </p:nvSpPr>
        <p:spPr>
          <a:xfrm>
            <a:off x="9982200" y="2916305"/>
            <a:ext cx="6248400" cy="1204377"/>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t>Viedoklis</a:t>
            </a:r>
            <a:r>
              <a:rPr lang="lv-LV" sz="2400" dirty="0"/>
              <a:t> </a:t>
            </a:r>
            <a:endParaRPr lang="en-GB" sz="2400" dirty="0"/>
          </a:p>
        </p:txBody>
      </p:sp>
      <p:sp>
        <p:nvSpPr>
          <p:cNvPr id="2" name="TextBox 1">
            <a:extLst>
              <a:ext uri="{FF2B5EF4-FFF2-40B4-BE49-F238E27FC236}">
                <a16:creationId xmlns:a16="http://schemas.microsoft.com/office/drawing/2014/main" id="{9721BD2F-AE1B-85B1-758A-6391C3E5A69B}"/>
              </a:ext>
            </a:extLst>
          </p:cNvPr>
          <p:cNvSpPr txBox="1"/>
          <p:nvPr/>
        </p:nvSpPr>
        <p:spPr>
          <a:xfrm>
            <a:off x="1373936" y="4157844"/>
            <a:ext cx="8153400" cy="677108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v-LV" sz="2400" dirty="0"/>
              <a:t>Klātbūtnes sajušana;</a:t>
            </a:r>
          </a:p>
          <a:p>
            <a:pPr marL="285750" indent="-285750">
              <a:lnSpc>
                <a:spcPct val="150000"/>
              </a:lnSpc>
              <a:buFont typeface="Arial" panose="020B0604020202020204" pitchFamily="34" charset="0"/>
              <a:buChar char="•"/>
            </a:pPr>
            <a:r>
              <a:rPr lang="lv-LV" sz="2400" dirty="0" err="1"/>
              <a:t>Līdzpārdzīvojuma</a:t>
            </a:r>
            <a:r>
              <a:rPr lang="lv-LV" sz="2400" dirty="0"/>
              <a:t> sajušana; </a:t>
            </a:r>
          </a:p>
          <a:p>
            <a:pPr marL="285750" indent="-285750">
              <a:lnSpc>
                <a:spcPct val="150000"/>
              </a:lnSpc>
              <a:buFont typeface="Arial" panose="020B0604020202020204" pitchFamily="34" charset="0"/>
              <a:buChar char="•"/>
            </a:pPr>
            <a:r>
              <a:rPr lang="lv-LV" sz="2400" dirty="0"/>
              <a:t>Emociju apzināšanās un normalizēšana, reflektēšana. </a:t>
            </a:r>
          </a:p>
          <a:p>
            <a:pPr marL="285750" indent="-285750">
              <a:lnSpc>
                <a:spcPct val="150000"/>
              </a:lnSpc>
              <a:buFont typeface="Arial" panose="020B0604020202020204" pitchFamily="34" charset="0"/>
              <a:buChar char="•"/>
            </a:pPr>
            <a:r>
              <a:rPr lang="lv-LV" sz="2400" dirty="0"/>
              <a:t>Pedagoga emocionālās un fiziskās drošības apzināšanās; </a:t>
            </a:r>
          </a:p>
          <a:p>
            <a:pPr marL="285750" indent="-285750">
              <a:lnSpc>
                <a:spcPct val="150000"/>
              </a:lnSpc>
              <a:buFont typeface="Arial" panose="020B0604020202020204" pitchFamily="34" charset="0"/>
              <a:buChar char="•"/>
            </a:pPr>
            <a:r>
              <a:rPr lang="lv-LV" sz="2400" dirty="0"/>
              <a:t>Izglītojamo emocionālās un fiziskās vajadzības un drošības apzināšanās; </a:t>
            </a:r>
          </a:p>
          <a:p>
            <a:pPr marL="285750" indent="-285750">
              <a:lnSpc>
                <a:spcPct val="150000"/>
              </a:lnSpc>
              <a:buFont typeface="Arial" panose="020B0604020202020204" pitchFamily="34" charset="0"/>
              <a:buChar char="•"/>
            </a:pPr>
            <a:r>
              <a:rPr lang="lv-LV" sz="2400" dirty="0"/>
              <a:t>Prasmju pilnveidošana lēmumu pieņemšanā krīzes situācijās; </a:t>
            </a:r>
          </a:p>
          <a:p>
            <a:pPr marL="285750" indent="-285750">
              <a:lnSpc>
                <a:spcPct val="150000"/>
              </a:lnSpc>
              <a:buFont typeface="Arial" panose="020B0604020202020204" pitchFamily="34" charset="0"/>
              <a:buChar char="•"/>
            </a:pPr>
            <a:r>
              <a:rPr lang="lv-LV" sz="2400" dirty="0"/>
              <a:t>Prasmju apgūšana  konfliktu situāciju risināšanā; </a:t>
            </a:r>
          </a:p>
          <a:p>
            <a:pPr marL="285750" indent="-285750">
              <a:lnSpc>
                <a:spcPct val="150000"/>
              </a:lnSpc>
              <a:buFont typeface="Arial" panose="020B0604020202020204" pitchFamily="34" charset="0"/>
              <a:buChar char="•"/>
            </a:pPr>
            <a:r>
              <a:rPr lang="lv-LV" sz="2400" dirty="0"/>
              <a:t>Pieredzes apmaiņu organizēšana ar kolēģiem; </a:t>
            </a:r>
          </a:p>
          <a:p>
            <a:pPr marL="285750" indent="-285750">
              <a:lnSpc>
                <a:spcPct val="150000"/>
              </a:lnSpc>
              <a:buFont typeface="Arial" panose="020B0604020202020204" pitchFamily="34" charset="0"/>
              <a:buChar char="•"/>
            </a:pPr>
            <a:r>
              <a:rPr lang="lv-LV" sz="2400" dirty="0"/>
              <a:t>Atbalsta personāla iesaistīšana; </a:t>
            </a:r>
          </a:p>
          <a:p>
            <a:pPr marL="285750" indent="-285750">
              <a:lnSpc>
                <a:spcPct val="150000"/>
              </a:lnSpc>
              <a:buFont typeface="Arial" panose="020B0604020202020204" pitchFamily="34" charset="0"/>
              <a:buChar char="•"/>
            </a:pPr>
            <a:r>
              <a:rPr lang="lv-LV" sz="2400" dirty="0"/>
              <a:t>Skolas kopējās stratēģijas izstrādāšana konflikta risināšanā. </a:t>
            </a:r>
          </a:p>
          <a:p>
            <a:pPr marL="285750" indent="-285750">
              <a:buFont typeface="Arial" panose="020B0604020202020204" pitchFamily="34" charset="0"/>
              <a:buChar char="•"/>
            </a:pPr>
            <a:endParaRPr lang="lv-LV" sz="2000" dirty="0"/>
          </a:p>
          <a:p>
            <a:pPr marL="285750" indent="-285750">
              <a:buFont typeface="Arial" panose="020B0604020202020204" pitchFamily="34" charset="0"/>
              <a:buChar char="•"/>
            </a:pPr>
            <a:endParaRPr lang="en-GB" dirty="0"/>
          </a:p>
        </p:txBody>
      </p:sp>
      <p:sp>
        <p:nvSpPr>
          <p:cNvPr id="12" name="TextBox 11">
            <a:extLst>
              <a:ext uri="{FF2B5EF4-FFF2-40B4-BE49-F238E27FC236}">
                <a16:creationId xmlns:a16="http://schemas.microsoft.com/office/drawing/2014/main" id="{9DABA9BB-78DF-B6A9-1D68-DDDBAF9685C1}"/>
              </a:ext>
            </a:extLst>
          </p:cNvPr>
          <p:cNvSpPr txBox="1"/>
          <p:nvPr/>
        </p:nvSpPr>
        <p:spPr>
          <a:xfrm>
            <a:off x="9982200" y="4344090"/>
            <a:ext cx="6248400" cy="3139321"/>
          </a:xfrm>
          <a:prstGeom prst="rect">
            <a:avLst/>
          </a:prstGeom>
          <a:noFill/>
        </p:spPr>
        <p:txBody>
          <a:bodyPr wrap="square" rtlCol="0">
            <a:spAutoFit/>
          </a:bodyPr>
          <a:lstStyle/>
          <a:p>
            <a:pPr marL="285750" indent="-285750">
              <a:buFont typeface="Arial" panose="020B0604020202020204" pitchFamily="34" charset="0"/>
              <a:buChar char="•"/>
            </a:pPr>
            <a:r>
              <a:rPr lang="lv-LV" sz="2400" b="1" dirty="0"/>
              <a:t>Metode ir izmantojama individuālās </a:t>
            </a:r>
            <a:r>
              <a:rPr lang="lv-LV" sz="2400" b="1" dirty="0" err="1"/>
              <a:t>supervīzijās</a:t>
            </a:r>
            <a:r>
              <a:rPr lang="lv-LV" sz="2400" b="1" dirty="0"/>
              <a:t>; </a:t>
            </a:r>
          </a:p>
          <a:p>
            <a:pPr marL="285750" indent="-285750">
              <a:buFont typeface="Arial" panose="020B0604020202020204" pitchFamily="34" charset="0"/>
              <a:buChar char="•"/>
            </a:pPr>
            <a:r>
              <a:rPr lang="lv-LV" sz="2400" dirty="0"/>
              <a:t>Palīdz apzināt savas prasmes konfliktu risināšanā un krīzes situācijās; </a:t>
            </a:r>
          </a:p>
          <a:p>
            <a:pPr marL="285750" indent="-285750">
              <a:lnSpc>
                <a:spcPct val="150000"/>
              </a:lnSpc>
              <a:buFont typeface="Arial" panose="020B0604020202020204" pitchFamily="34" charset="0"/>
              <a:buChar char="•"/>
            </a:pPr>
            <a:r>
              <a:rPr lang="lv-LV" sz="2400" dirty="0"/>
              <a:t>Metode ļauj pamanīt detaļas; </a:t>
            </a:r>
          </a:p>
          <a:p>
            <a:pPr marL="285750" indent="-285750">
              <a:buFont typeface="Arial" panose="020B0604020202020204" pitchFamily="34" charset="0"/>
              <a:buChar char="•"/>
            </a:pPr>
            <a:r>
              <a:rPr lang="lv-LV" sz="2400" b="1" dirty="0"/>
              <a:t>Metode ir izglītojoša;</a:t>
            </a:r>
          </a:p>
          <a:p>
            <a:pPr marL="285750" indent="-285750">
              <a:buFont typeface="Arial" panose="020B0604020202020204" pitchFamily="34" charset="0"/>
              <a:buChar char="•"/>
            </a:pPr>
            <a:r>
              <a:rPr lang="lv-LV" sz="2400" b="1" dirty="0"/>
              <a:t>Metode ir izmantojama grupu </a:t>
            </a:r>
            <a:r>
              <a:rPr lang="lv-LV" sz="2400" b="1" dirty="0" err="1"/>
              <a:t>supervīzijās</a:t>
            </a:r>
            <a:r>
              <a:rPr lang="lv-LV" sz="2400" b="1" dirty="0"/>
              <a:t>. </a:t>
            </a:r>
          </a:p>
          <a:p>
            <a:pPr marL="285750" indent="-285750">
              <a:buFont typeface="Arial" panose="020B0604020202020204" pitchFamily="34" charset="0"/>
              <a:buChar char="•"/>
            </a:pPr>
            <a:endParaRPr lang="en-GB" dirty="0"/>
          </a:p>
        </p:txBody>
      </p:sp>
      <p:pic>
        <p:nvPicPr>
          <p:cNvPr id="13" name="Grafika 12" descr="Badge 3 with solid fill">
            <a:extLst>
              <a:ext uri="{FF2B5EF4-FFF2-40B4-BE49-F238E27FC236}">
                <a16:creationId xmlns:a16="http://schemas.microsoft.com/office/drawing/2014/main" id="{19B67662-EAFB-8B53-4E81-7C32FE42BE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90651" y="386734"/>
            <a:ext cx="1937522" cy="1937522"/>
          </a:xfrm>
          <a:prstGeom prst="rect">
            <a:avLst/>
          </a:prstGeom>
        </p:spPr>
      </p:pic>
    </p:spTree>
    <p:extLst>
      <p:ext uri="{BB962C8B-B14F-4D97-AF65-F5344CB8AC3E}">
        <p14:creationId xmlns:p14="http://schemas.microsoft.com/office/powerpoint/2010/main" val="40105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484633" y="822960"/>
            <a:ext cx="6178529" cy="81473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lv-LV" sz="8100" kern="1200" dirty="0">
                <a:solidFill>
                  <a:schemeClr val="tx1"/>
                </a:solidFill>
                <a:latin typeface="+mj-lt"/>
                <a:ea typeface="+mj-ea"/>
                <a:cs typeface="+mj-cs"/>
              </a:rPr>
              <a:t>SECINĀJUMI</a:t>
            </a:r>
            <a:endParaRPr lang="en-US" sz="8100" kern="1200" dirty="0">
              <a:solidFill>
                <a:schemeClr val="tx1"/>
              </a:solidFill>
              <a:latin typeface="+mj-lt"/>
              <a:ea typeface="+mj-ea"/>
              <a:cs typeface="+mj-cs"/>
            </a:endParaRPr>
          </a:p>
        </p:txBody>
      </p:sp>
      <p:sp>
        <p:nvSpPr>
          <p:cNvPr id="2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15975" y="4888073"/>
            <a:ext cx="6720840" cy="27432"/>
          </a:xfrm>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 name="connsiteX0" fmla="*/ 0 w 6720840"/>
              <a:gd name="connsiteY0" fmla="*/ 0 h 27432"/>
              <a:gd name="connsiteX1" fmla="*/ 604876 w 6720840"/>
              <a:gd name="connsiteY1" fmla="*/ 0 h 27432"/>
              <a:gd name="connsiteX2" fmla="*/ 1075334 w 6720840"/>
              <a:gd name="connsiteY2" fmla="*/ 0 h 27432"/>
              <a:gd name="connsiteX3" fmla="*/ 1881835 w 6720840"/>
              <a:gd name="connsiteY3" fmla="*/ 0 h 27432"/>
              <a:gd name="connsiteX4" fmla="*/ 2486711 w 6720840"/>
              <a:gd name="connsiteY4" fmla="*/ 0 h 27432"/>
              <a:gd name="connsiteX5" fmla="*/ 3091586 w 6720840"/>
              <a:gd name="connsiteY5" fmla="*/ 0 h 27432"/>
              <a:gd name="connsiteX6" fmla="*/ 3898087 w 6720840"/>
              <a:gd name="connsiteY6" fmla="*/ 0 h 27432"/>
              <a:gd name="connsiteX7" fmla="*/ 4435754 w 6720840"/>
              <a:gd name="connsiteY7" fmla="*/ 0 h 27432"/>
              <a:gd name="connsiteX8" fmla="*/ 5242255 w 6720840"/>
              <a:gd name="connsiteY8" fmla="*/ 0 h 27432"/>
              <a:gd name="connsiteX9" fmla="*/ 6048756 w 6720840"/>
              <a:gd name="connsiteY9" fmla="*/ 0 h 27432"/>
              <a:gd name="connsiteX10" fmla="*/ 6720840 w 6720840"/>
              <a:gd name="connsiteY10" fmla="*/ 0 h 27432"/>
              <a:gd name="connsiteX11" fmla="*/ 6720840 w 6720840"/>
              <a:gd name="connsiteY11" fmla="*/ 27432 h 27432"/>
              <a:gd name="connsiteX12" fmla="*/ 5981548 w 6720840"/>
              <a:gd name="connsiteY12" fmla="*/ 27432 h 27432"/>
              <a:gd name="connsiteX13" fmla="*/ 5175047 w 6720840"/>
              <a:gd name="connsiteY13" fmla="*/ 27432 h 27432"/>
              <a:gd name="connsiteX14" fmla="*/ 4368546 w 6720840"/>
              <a:gd name="connsiteY14" fmla="*/ 27432 h 27432"/>
              <a:gd name="connsiteX15" fmla="*/ 3830879 w 6720840"/>
              <a:gd name="connsiteY15" fmla="*/ 27432 h 27432"/>
              <a:gd name="connsiteX16" fmla="*/ 3158795 w 6720840"/>
              <a:gd name="connsiteY16" fmla="*/ 27432 h 27432"/>
              <a:gd name="connsiteX17" fmla="*/ 2352294 w 6720840"/>
              <a:gd name="connsiteY17" fmla="*/ 27432 h 27432"/>
              <a:gd name="connsiteX18" fmla="*/ 1680210 w 6720840"/>
              <a:gd name="connsiteY18" fmla="*/ 27432 h 27432"/>
              <a:gd name="connsiteX19" fmla="*/ 1209751 w 6720840"/>
              <a:gd name="connsiteY19" fmla="*/ 27432 h 27432"/>
              <a:gd name="connsiteX20" fmla="*/ 672084 w 6720840"/>
              <a:gd name="connsiteY20" fmla="*/ 27432 h 27432"/>
              <a:gd name="connsiteX21" fmla="*/ 0 w 6720840"/>
              <a:gd name="connsiteY21" fmla="*/ 27432 h 27432"/>
              <a:gd name="connsiteX22" fmla="*/ 0 w 672084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0840" h="27432" fill="none" extrusionOk="0">
                <a:moveTo>
                  <a:pt x="0" y="0"/>
                </a:moveTo>
                <a:cubicBezTo>
                  <a:pt x="239724" y="28696"/>
                  <a:pt x="476235" y="-17714"/>
                  <a:pt x="672084" y="0"/>
                </a:cubicBezTo>
                <a:cubicBezTo>
                  <a:pt x="832865" y="64435"/>
                  <a:pt x="1049815" y="-43154"/>
                  <a:pt x="1344168" y="0"/>
                </a:cubicBezTo>
                <a:cubicBezTo>
                  <a:pt x="1625820" y="-9602"/>
                  <a:pt x="1734555" y="7844"/>
                  <a:pt x="2016252" y="0"/>
                </a:cubicBezTo>
                <a:cubicBezTo>
                  <a:pt x="2294545" y="-23604"/>
                  <a:pt x="2489549" y="3849"/>
                  <a:pt x="2822753" y="0"/>
                </a:cubicBezTo>
                <a:cubicBezTo>
                  <a:pt x="3161443" y="-13293"/>
                  <a:pt x="3337076" y="19247"/>
                  <a:pt x="3562045" y="0"/>
                </a:cubicBezTo>
                <a:cubicBezTo>
                  <a:pt x="3808293" y="1492"/>
                  <a:pt x="3929668" y="35688"/>
                  <a:pt x="4032504" y="0"/>
                </a:cubicBezTo>
                <a:cubicBezTo>
                  <a:pt x="4176924" y="-4921"/>
                  <a:pt x="4362509" y="-12463"/>
                  <a:pt x="4637380" y="0"/>
                </a:cubicBezTo>
                <a:cubicBezTo>
                  <a:pt x="4924856" y="5601"/>
                  <a:pt x="5246474" y="21876"/>
                  <a:pt x="5443880" y="0"/>
                </a:cubicBezTo>
                <a:cubicBezTo>
                  <a:pt x="5675753" y="13430"/>
                  <a:pt x="5980419" y="33301"/>
                  <a:pt x="6115964" y="0"/>
                </a:cubicBezTo>
                <a:cubicBezTo>
                  <a:pt x="6281362" y="16586"/>
                  <a:pt x="6591298" y="-24809"/>
                  <a:pt x="6720840" y="0"/>
                </a:cubicBezTo>
                <a:cubicBezTo>
                  <a:pt x="6719974" y="8091"/>
                  <a:pt x="6721185" y="20268"/>
                  <a:pt x="6720840" y="27432"/>
                </a:cubicBezTo>
                <a:cubicBezTo>
                  <a:pt x="6503038" y="36778"/>
                  <a:pt x="6395205" y="-3425"/>
                  <a:pt x="6183173" y="27432"/>
                </a:cubicBezTo>
                <a:cubicBezTo>
                  <a:pt x="5955574" y="46312"/>
                  <a:pt x="5588520" y="28238"/>
                  <a:pt x="5376672" y="27432"/>
                </a:cubicBezTo>
                <a:cubicBezTo>
                  <a:pt x="5151222" y="15876"/>
                  <a:pt x="4981754" y="22392"/>
                  <a:pt x="4839005" y="27432"/>
                </a:cubicBezTo>
                <a:cubicBezTo>
                  <a:pt x="4719450" y="48455"/>
                  <a:pt x="4517678" y="51098"/>
                  <a:pt x="4368546" y="27432"/>
                </a:cubicBezTo>
                <a:cubicBezTo>
                  <a:pt x="4231407" y="10835"/>
                  <a:pt x="4060830" y="-1650"/>
                  <a:pt x="3898087" y="27432"/>
                </a:cubicBezTo>
                <a:cubicBezTo>
                  <a:pt x="3739761" y="-8329"/>
                  <a:pt x="3514643" y="-21548"/>
                  <a:pt x="3158795" y="27432"/>
                </a:cubicBezTo>
                <a:cubicBezTo>
                  <a:pt x="2810507" y="42065"/>
                  <a:pt x="2836081" y="26162"/>
                  <a:pt x="2688336" y="27432"/>
                </a:cubicBezTo>
                <a:cubicBezTo>
                  <a:pt x="2548006" y="22336"/>
                  <a:pt x="2364749" y="56049"/>
                  <a:pt x="2016252" y="27432"/>
                </a:cubicBezTo>
                <a:cubicBezTo>
                  <a:pt x="1725494" y="-8308"/>
                  <a:pt x="1735858" y="19504"/>
                  <a:pt x="1478585" y="27432"/>
                </a:cubicBezTo>
                <a:cubicBezTo>
                  <a:pt x="1221677" y="36203"/>
                  <a:pt x="1060341" y="12364"/>
                  <a:pt x="806501" y="27432"/>
                </a:cubicBezTo>
                <a:cubicBezTo>
                  <a:pt x="558153" y="42079"/>
                  <a:pt x="168762" y="13042"/>
                  <a:pt x="0" y="27432"/>
                </a:cubicBezTo>
                <a:cubicBezTo>
                  <a:pt x="-2013" y="18874"/>
                  <a:pt x="-525" y="8614"/>
                  <a:pt x="0" y="0"/>
                </a:cubicBezTo>
                <a:close/>
              </a:path>
              <a:path w="6720840" h="27432" stroke="0" extrusionOk="0">
                <a:moveTo>
                  <a:pt x="0" y="0"/>
                </a:moveTo>
                <a:cubicBezTo>
                  <a:pt x="117275" y="-19697"/>
                  <a:pt x="350914" y="56430"/>
                  <a:pt x="604876" y="0"/>
                </a:cubicBezTo>
                <a:cubicBezTo>
                  <a:pt x="853339" y="-7334"/>
                  <a:pt x="973838" y="23079"/>
                  <a:pt x="1075334" y="0"/>
                </a:cubicBezTo>
                <a:cubicBezTo>
                  <a:pt x="1130754" y="-27514"/>
                  <a:pt x="1597243" y="40402"/>
                  <a:pt x="1881835" y="0"/>
                </a:cubicBezTo>
                <a:cubicBezTo>
                  <a:pt x="2136925" y="-54219"/>
                  <a:pt x="2309101" y="-10932"/>
                  <a:pt x="2486711" y="0"/>
                </a:cubicBezTo>
                <a:cubicBezTo>
                  <a:pt x="2638421" y="26696"/>
                  <a:pt x="2879243" y="14506"/>
                  <a:pt x="3091586" y="0"/>
                </a:cubicBezTo>
                <a:cubicBezTo>
                  <a:pt x="3255470" y="21613"/>
                  <a:pt x="3724013" y="20820"/>
                  <a:pt x="3898087" y="0"/>
                </a:cubicBezTo>
                <a:cubicBezTo>
                  <a:pt x="4048451" y="-2515"/>
                  <a:pt x="4270309" y="1381"/>
                  <a:pt x="4435754" y="0"/>
                </a:cubicBezTo>
                <a:cubicBezTo>
                  <a:pt x="4619456" y="-51216"/>
                  <a:pt x="5010930" y="-36882"/>
                  <a:pt x="5242255" y="0"/>
                </a:cubicBezTo>
                <a:cubicBezTo>
                  <a:pt x="5510132" y="6828"/>
                  <a:pt x="5710075" y="-5306"/>
                  <a:pt x="6048756" y="0"/>
                </a:cubicBezTo>
                <a:cubicBezTo>
                  <a:pt x="6396967" y="5598"/>
                  <a:pt x="6439020" y="5459"/>
                  <a:pt x="6720840" y="0"/>
                </a:cubicBezTo>
                <a:cubicBezTo>
                  <a:pt x="6722053" y="6455"/>
                  <a:pt x="6721045" y="14391"/>
                  <a:pt x="6720840" y="27432"/>
                </a:cubicBezTo>
                <a:cubicBezTo>
                  <a:pt x="6350908" y="6907"/>
                  <a:pt x="6241358" y="12994"/>
                  <a:pt x="5981548" y="27432"/>
                </a:cubicBezTo>
                <a:cubicBezTo>
                  <a:pt x="5714922" y="68548"/>
                  <a:pt x="5509460" y="-1890"/>
                  <a:pt x="5175047" y="27432"/>
                </a:cubicBezTo>
                <a:cubicBezTo>
                  <a:pt x="4866605" y="11609"/>
                  <a:pt x="4603159" y="15917"/>
                  <a:pt x="4368546" y="27432"/>
                </a:cubicBezTo>
                <a:cubicBezTo>
                  <a:pt x="4182087" y="51578"/>
                  <a:pt x="4112635" y="33823"/>
                  <a:pt x="3830879" y="27432"/>
                </a:cubicBezTo>
                <a:cubicBezTo>
                  <a:pt x="3609322" y="22435"/>
                  <a:pt x="3377567" y="20564"/>
                  <a:pt x="3158795" y="27432"/>
                </a:cubicBezTo>
                <a:cubicBezTo>
                  <a:pt x="2893135" y="34852"/>
                  <a:pt x="2616962" y="50289"/>
                  <a:pt x="2352294" y="27432"/>
                </a:cubicBezTo>
                <a:cubicBezTo>
                  <a:pt x="2138252" y="-32800"/>
                  <a:pt x="1903060" y="-12703"/>
                  <a:pt x="1680210" y="27432"/>
                </a:cubicBezTo>
                <a:cubicBezTo>
                  <a:pt x="1494037" y="49995"/>
                  <a:pt x="1428354" y="33080"/>
                  <a:pt x="1209751" y="27432"/>
                </a:cubicBezTo>
                <a:cubicBezTo>
                  <a:pt x="1028948" y="-78"/>
                  <a:pt x="890850" y="18314"/>
                  <a:pt x="672084" y="27432"/>
                </a:cubicBezTo>
                <a:cubicBezTo>
                  <a:pt x="488885" y="36699"/>
                  <a:pt x="166875" y="13638"/>
                  <a:pt x="0" y="27432"/>
                </a:cubicBezTo>
                <a:cubicBezTo>
                  <a:pt x="491" y="19542"/>
                  <a:pt x="-1038" y="8534"/>
                  <a:pt x="0" y="0"/>
                </a:cubicBezTo>
                <a:close/>
              </a:path>
              <a:path w="6720840" h="27432" fill="none" stroke="0" extrusionOk="0">
                <a:moveTo>
                  <a:pt x="0" y="0"/>
                </a:moveTo>
                <a:cubicBezTo>
                  <a:pt x="220640" y="16800"/>
                  <a:pt x="472111" y="-12799"/>
                  <a:pt x="672084" y="0"/>
                </a:cubicBezTo>
                <a:cubicBezTo>
                  <a:pt x="890532" y="31759"/>
                  <a:pt x="1047877" y="7714"/>
                  <a:pt x="1344168" y="0"/>
                </a:cubicBezTo>
                <a:cubicBezTo>
                  <a:pt x="1614908" y="317"/>
                  <a:pt x="1723112" y="45236"/>
                  <a:pt x="2016252" y="0"/>
                </a:cubicBezTo>
                <a:cubicBezTo>
                  <a:pt x="2289350" y="-28121"/>
                  <a:pt x="2490652" y="26393"/>
                  <a:pt x="2822753" y="0"/>
                </a:cubicBezTo>
                <a:cubicBezTo>
                  <a:pt x="3180358" y="-17559"/>
                  <a:pt x="3334437" y="-16245"/>
                  <a:pt x="3562045" y="0"/>
                </a:cubicBezTo>
                <a:cubicBezTo>
                  <a:pt x="3789364" y="3056"/>
                  <a:pt x="3931943" y="20450"/>
                  <a:pt x="4032504" y="0"/>
                </a:cubicBezTo>
                <a:cubicBezTo>
                  <a:pt x="4125790" y="-64672"/>
                  <a:pt x="4332808" y="39272"/>
                  <a:pt x="4637380" y="0"/>
                </a:cubicBezTo>
                <a:cubicBezTo>
                  <a:pt x="4929593" y="16097"/>
                  <a:pt x="5242457" y="-2389"/>
                  <a:pt x="5443880" y="0"/>
                </a:cubicBezTo>
                <a:cubicBezTo>
                  <a:pt x="5638096" y="3211"/>
                  <a:pt x="5985936" y="15060"/>
                  <a:pt x="6115964" y="0"/>
                </a:cubicBezTo>
                <a:cubicBezTo>
                  <a:pt x="6268140" y="4824"/>
                  <a:pt x="6598703" y="10154"/>
                  <a:pt x="6720840" y="0"/>
                </a:cubicBezTo>
                <a:cubicBezTo>
                  <a:pt x="6721154" y="8368"/>
                  <a:pt x="6720789" y="21050"/>
                  <a:pt x="6720840" y="27432"/>
                </a:cubicBezTo>
                <a:cubicBezTo>
                  <a:pt x="6501314" y="39165"/>
                  <a:pt x="6408326" y="-9751"/>
                  <a:pt x="6183173" y="27432"/>
                </a:cubicBezTo>
                <a:cubicBezTo>
                  <a:pt x="5937964" y="47091"/>
                  <a:pt x="5563027" y="5678"/>
                  <a:pt x="5376672" y="27432"/>
                </a:cubicBezTo>
                <a:cubicBezTo>
                  <a:pt x="5156693" y="31234"/>
                  <a:pt x="4966409" y="8031"/>
                  <a:pt x="4839005" y="27432"/>
                </a:cubicBezTo>
                <a:cubicBezTo>
                  <a:pt x="4703613" y="426"/>
                  <a:pt x="4492346" y="49784"/>
                  <a:pt x="4368546" y="27432"/>
                </a:cubicBezTo>
                <a:cubicBezTo>
                  <a:pt x="4223367" y="38479"/>
                  <a:pt x="4083307" y="30316"/>
                  <a:pt x="3898087" y="27432"/>
                </a:cubicBezTo>
                <a:cubicBezTo>
                  <a:pt x="3733736" y="68339"/>
                  <a:pt x="3511486" y="8040"/>
                  <a:pt x="3158795" y="27432"/>
                </a:cubicBezTo>
                <a:cubicBezTo>
                  <a:pt x="2812272" y="45554"/>
                  <a:pt x="2829895" y="27528"/>
                  <a:pt x="2688336" y="27432"/>
                </a:cubicBezTo>
                <a:cubicBezTo>
                  <a:pt x="2567194" y="78939"/>
                  <a:pt x="2267846" y="81496"/>
                  <a:pt x="2016252" y="27432"/>
                </a:cubicBezTo>
                <a:cubicBezTo>
                  <a:pt x="1724968" y="-6583"/>
                  <a:pt x="1727661" y="27392"/>
                  <a:pt x="1478585" y="27432"/>
                </a:cubicBezTo>
                <a:cubicBezTo>
                  <a:pt x="1244448" y="45164"/>
                  <a:pt x="1069688" y="58542"/>
                  <a:pt x="806501" y="27432"/>
                </a:cubicBezTo>
                <a:cubicBezTo>
                  <a:pt x="513765" y="64588"/>
                  <a:pt x="208422" y="-18912"/>
                  <a:pt x="0" y="27432"/>
                </a:cubicBezTo>
                <a:cubicBezTo>
                  <a:pt x="1559" y="18666"/>
                  <a:pt x="-585" y="75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0840" h="27432" fill="none" extrusionOk="0">
                        <a:moveTo>
                          <a:pt x="0" y="0"/>
                        </a:moveTo>
                        <a:cubicBezTo>
                          <a:pt x="230225" y="22712"/>
                          <a:pt x="497837" y="-22454"/>
                          <a:pt x="672084" y="0"/>
                        </a:cubicBezTo>
                        <a:cubicBezTo>
                          <a:pt x="846331" y="22454"/>
                          <a:pt x="1065787" y="7145"/>
                          <a:pt x="1344168" y="0"/>
                        </a:cubicBezTo>
                        <a:cubicBezTo>
                          <a:pt x="1622549" y="-7145"/>
                          <a:pt x="1727735" y="19685"/>
                          <a:pt x="2016252" y="0"/>
                        </a:cubicBezTo>
                        <a:cubicBezTo>
                          <a:pt x="2304769" y="-19685"/>
                          <a:pt x="2474481" y="18666"/>
                          <a:pt x="2822753" y="0"/>
                        </a:cubicBezTo>
                        <a:cubicBezTo>
                          <a:pt x="3171025" y="-18666"/>
                          <a:pt x="3328492" y="-4011"/>
                          <a:pt x="3562045" y="0"/>
                        </a:cubicBezTo>
                        <a:cubicBezTo>
                          <a:pt x="3795598" y="4011"/>
                          <a:pt x="3934344" y="18190"/>
                          <a:pt x="4032504" y="0"/>
                        </a:cubicBezTo>
                        <a:cubicBezTo>
                          <a:pt x="4130664" y="-18190"/>
                          <a:pt x="4364758" y="-5129"/>
                          <a:pt x="4637380" y="0"/>
                        </a:cubicBezTo>
                        <a:cubicBezTo>
                          <a:pt x="4910002" y="5129"/>
                          <a:pt x="5217194" y="-8463"/>
                          <a:pt x="5443880" y="0"/>
                        </a:cubicBezTo>
                        <a:cubicBezTo>
                          <a:pt x="5670566" y="8463"/>
                          <a:pt x="5966429" y="-893"/>
                          <a:pt x="6115964" y="0"/>
                        </a:cubicBezTo>
                        <a:cubicBezTo>
                          <a:pt x="6265499" y="893"/>
                          <a:pt x="6595925" y="-18622"/>
                          <a:pt x="6720840" y="0"/>
                        </a:cubicBezTo>
                        <a:cubicBezTo>
                          <a:pt x="6720582" y="7487"/>
                          <a:pt x="6719919" y="19984"/>
                          <a:pt x="6720840" y="27432"/>
                        </a:cubicBezTo>
                        <a:cubicBezTo>
                          <a:pt x="6498484" y="41642"/>
                          <a:pt x="6403740" y="11820"/>
                          <a:pt x="6183173" y="27432"/>
                        </a:cubicBezTo>
                        <a:cubicBezTo>
                          <a:pt x="5962606" y="43044"/>
                          <a:pt x="5588173" y="23028"/>
                          <a:pt x="5376672" y="27432"/>
                        </a:cubicBezTo>
                        <a:cubicBezTo>
                          <a:pt x="5165171" y="31836"/>
                          <a:pt x="4976332" y="28258"/>
                          <a:pt x="4839005" y="27432"/>
                        </a:cubicBezTo>
                        <a:cubicBezTo>
                          <a:pt x="4701678" y="26606"/>
                          <a:pt x="4496355" y="47443"/>
                          <a:pt x="4368546" y="27432"/>
                        </a:cubicBezTo>
                        <a:cubicBezTo>
                          <a:pt x="4240737" y="7421"/>
                          <a:pt x="4061284" y="13951"/>
                          <a:pt x="3898087" y="27432"/>
                        </a:cubicBezTo>
                        <a:cubicBezTo>
                          <a:pt x="3734890" y="40913"/>
                          <a:pt x="3502915" y="13124"/>
                          <a:pt x="3158795" y="27432"/>
                        </a:cubicBezTo>
                        <a:cubicBezTo>
                          <a:pt x="2814675" y="41740"/>
                          <a:pt x="2835392" y="27235"/>
                          <a:pt x="2688336" y="27432"/>
                        </a:cubicBezTo>
                        <a:cubicBezTo>
                          <a:pt x="2541280" y="27629"/>
                          <a:pt x="2307706" y="60476"/>
                          <a:pt x="2016252" y="27432"/>
                        </a:cubicBezTo>
                        <a:cubicBezTo>
                          <a:pt x="1724798" y="-5612"/>
                          <a:pt x="1733667" y="27732"/>
                          <a:pt x="1478585" y="27432"/>
                        </a:cubicBezTo>
                        <a:cubicBezTo>
                          <a:pt x="1223503" y="27132"/>
                          <a:pt x="1078527" y="31851"/>
                          <a:pt x="806501" y="27432"/>
                        </a:cubicBezTo>
                        <a:cubicBezTo>
                          <a:pt x="534475" y="23013"/>
                          <a:pt x="221411" y="-1678"/>
                          <a:pt x="0" y="27432"/>
                        </a:cubicBezTo>
                        <a:cubicBezTo>
                          <a:pt x="-14" y="18173"/>
                          <a:pt x="-517" y="8990"/>
                          <a:pt x="0" y="0"/>
                        </a:cubicBezTo>
                        <a:close/>
                      </a:path>
                      <a:path w="6720840" h="27432" stroke="0" extrusionOk="0">
                        <a:moveTo>
                          <a:pt x="0" y="0"/>
                        </a:moveTo>
                        <a:cubicBezTo>
                          <a:pt x="124531" y="-22389"/>
                          <a:pt x="354282" y="5467"/>
                          <a:pt x="604876" y="0"/>
                        </a:cubicBezTo>
                        <a:cubicBezTo>
                          <a:pt x="855470" y="-5467"/>
                          <a:pt x="967013" y="22460"/>
                          <a:pt x="1075334" y="0"/>
                        </a:cubicBezTo>
                        <a:cubicBezTo>
                          <a:pt x="1183655" y="-22460"/>
                          <a:pt x="1610061" y="34787"/>
                          <a:pt x="1881835" y="0"/>
                        </a:cubicBezTo>
                        <a:cubicBezTo>
                          <a:pt x="2153609" y="-34787"/>
                          <a:pt x="2307152" y="13752"/>
                          <a:pt x="2486711" y="0"/>
                        </a:cubicBezTo>
                        <a:cubicBezTo>
                          <a:pt x="2666270" y="-13752"/>
                          <a:pt x="2890091" y="-12576"/>
                          <a:pt x="3091586" y="0"/>
                        </a:cubicBezTo>
                        <a:cubicBezTo>
                          <a:pt x="3293082" y="12576"/>
                          <a:pt x="3715287" y="-3114"/>
                          <a:pt x="3898087" y="0"/>
                        </a:cubicBezTo>
                        <a:cubicBezTo>
                          <a:pt x="4080887" y="3114"/>
                          <a:pt x="4270844" y="15240"/>
                          <a:pt x="4435754" y="0"/>
                        </a:cubicBezTo>
                        <a:cubicBezTo>
                          <a:pt x="4600664" y="-15240"/>
                          <a:pt x="4997045" y="-22440"/>
                          <a:pt x="5242255" y="0"/>
                        </a:cubicBezTo>
                        <a:cubicBezTo>
                          <a:pt x="5487465" y="22440"/>
                          <a:pt x="5701832" y="1667"/>
                          <a:pt x="6048756" y="0"/>
                        </a:cubicBezTo>
                        <a:cubicBezTo>
                          <a:pt x="6395680" y="-1667"/>
                          <a:pt x="6436180" y="8118"/>
                          <a:pt x="6720840" y="0"/>
                        </a:cubicBezTo>
                        <a:cubicBezTo>
                          <a:pt x="6720009" y="6329"/>
                          <a:pt x="6721244" y="16858"/>
                          <a:pt x="6720840" y="27432"/>
                        </a:cubicBezTo>
                        <a:cubicBezTo>
                          <a:pt x="6355819" y="6368"/>
                          <a:pt x="6238603" y="9637"/>
                          <a:pt x="5981548" y="27432"/>
                        </a:cubicBezTo>
                        <a:cubicBezTo>
                          <a:pt x="5724493" y="45227"/>
                          <a:pt x="5501077" y="1054"/>
                          <a:pt x="5175047" y="27432"/>
                        </a:cubicBezTo>
                        <a:cubicBezTo>
                          <a:pt x="4849017" y="53810"/>
                          <a:pt x="4559292" y="-3445"/>
                          <a:pt x="4368546" y="27432"/>
                        </a:cubicBezTo>
                        <a:cubicBezTo>
                          <a:pt x="4177800" y="58309"/>
                          <a:pt x="4094337" y="39926"/>
                          <a:pt x="3830879" y="27432"/>
                        </a:cubicBezTo>
                        <a:cubicBezTo>
                          <a:pt x="3567421" y="14938"/>
                          <a:pt x="3376102" y="1847"/>
                          <a:pt x="3158795" y="27432"/>
                        </a:cubicBezTo>
                        <a:cubicBezTo>
                          <a:pt x="2941488" y="53017"/>
                          <a:pt x="2565542" y="53678"/>
                          <a:pt x="2352294" y="27432"/>
                        </a:cubicBezTo>
                        <a:cubicBezTo>
                          <a:pt x="2139046" y="1186"/>
                          <a:pt x="1869687" y="11507"/>
                          <a:pt x="1680210" y="27432"/>
                        </a:cubicBezTo>
                        <a:cubicBezTo>
                          <a:pt x="1490733" y="43357"/>
                          <a:pt x="1411517" y="33447"/>
                          <a:pt x="1209751" y="27432"/>
                        </a:cubicBezTo>
                        <a:cubicBezTo>
                          <a:pt x="1007985" y="21417"/>
                          <a:pt x="885144" y="31673"/>
                          <a:pt x="672084" y="27432"/>
                        </a:cubicBezTo>
                        <a:cubicBezTo>
                          <a:pt x="459024" y="23191"/>
                          <a:pt x="153553" y="25175"/>
                          <a:pt x="0" y="27432"/>
                        </a:cubicBezTo>
                        <a:cubicBezTo>
                          <a:pt x="-177" y="19307"/>
                          <a:pt x="-1145" y="91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61A895D-B51E-DA85-46DB-81A021DCEA62}"/>
              </a:ext>
            </a:extLst>
          </p:cNvPr>
          <p:cNvSpPr txBox="1"/>
          <p:nvPr/>
        </p:nvSpPr>
        <p:spPr>
          <a:xfrm>
            <a:off x="7441044" y="2634454"/>
            <a:ext cx="10329666" cy="4524315"/>
          </a:xfrm>
          <a:prstGeom prst="rect">
            <a:avLst/>
          </a:prstGeom>
          <a:noFill/>
        </p:spPr>
        <p:txBody>
          <a:bodyPr wrap="square" rtlCol="0">
            <a:spAutoFit/>
          </a:bodyPr>
          <a:lstStyle/>
          <a:p>
            <a:pPr marL="285750" indent="-285750">
              <a:buFont typeface="Arial" panose="020B0604020202020204" pitchFamily="34" charset="0"/>
              <a:buChar char="•"/>
            </a:pPr>
            <a:r>
              <a:rPr lang="lv-LV" sz="3200" dirty="0"/>
              <a:t>Metode ir izmantojama individuālās </a:t>
            </a:r>
            <a:r>
              <a:rPr lang="lv-LV" sz="3200" dirty="0" err="1"/>
              <a:t>supervīzijās</a:t>
            </a:r>
            <a:r>
              <a:rPr lang="lv-LV" sz="3200" dirty="0"/>
              <a:t>, pilnveidojot pedagogu prasmes konfliktu risināšanā; </a:t>
            </a:r>
          </a:p>
          <a:p>
            <a:endParaRPr lang="lv-LV" sz="3200" dirty="0"/>
          </a:p>
          <a:p>
            <a:pPr marL="285750" indent="-285750">
              <a:buFont typeface="Arial" panose="020B0604020202020204" pitchFamily="34" charset="0"/>
              <a:buChar char="•"/>
            </a:pPr>
            <a:r>
              <a:rPr lang="lv-LV" sz="3200" dirty="0"/>
              <a:t>Metodei ir izglītojošas funkcijas, pilnveidojot pedagogu prasmes konfliktu risināšanā;</a:t>
            </a:r>
          </a:p>
          <a:p>
            <a:endParaRPr lang="lv-LV" sz="3200" dirty="0"/>
          </a:p>
          <a:p>
            <a:pPr marL="285750" indent="-285750">
              <a:buFont typeface="Arial" panose="020B0604020202020204" pitchFamily="34" charset="0"/>
              <a:buChar char="•"/>
            </a:pPr>
            <a:r>
              <a:rPr lang="lv-LV" sz="3200" dirty="0"/>
              <a:t>Virtuālā realitāte rada lielāku klātbūtnes efektu un </a:t>
            </a:r>
            <a:r>
              <a:rPr lang="lv-LV" sz="3200" dirty="0" err="1"/>
              <a:t>līdzpārdzīvojumu</a:t>
            </a:r>
            <a:r>
              <a:rPr lang="lv-LV" sz="3200" dirty="0"/>
              <a:t>, veicinot refleksiju par emocijām konflikta situācijās un mudinot modelēt konflikta risināšanas soļus. </a:t>
            </a:r>
          </a:p>
        </p:txBody>
      </p:sp>
    </p:spTree>
    <p:extLst>
      <p:ext uri="{BB962C8B-B14F-4D97-AF65-F5344CB8AC3E}">
        <p14:creationId xmlns:p14="http://schemas.microsoft.com/office/powerpoint/2010/main" val="29997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1033573" y="575467"/>
            <a:ext cx="6178529" cy="81473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lv-LV" sz="8100" dirty="0">
                <a:latin typeface="+mj-lt"/>
                <a:ea typeface="+mj-ea"/>
                <a:cs typeface="+mj-cs"/>
              </a:rPr>
              <a:t>IETEIKUMI</a:t>
            </a:r>
            <a:endParaRPr lang="en-US" sz="8100" kern="1200" dirty="0">
              <a:solidFill>
                <a:schemeClr val="tx1"/>
              </a:solidFill>
              <a:latin typeface="+mj-lt"/>
              <a:ea typeface="+mj-ea"/>
              <a:cs typeface="+mj-cs"/>
            </a:endParaRPr>
          </a:p>
        </p:txBody>
      </p:sp>
      <p:sp>
        <p:nvSpPr>
          <p:cNvPr id="2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15975" y="4888073"/>
            <a:ext cx="6720840" cy="27432"/>
          </a:xfrm>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 name="connsiteX0" fmla="*/ 0 w 6720840"/>
              <a:gd name="connsiteY0" fmla="*/ 0 h 27432"/>
              <a:gd name="connsiteX1" fmla="*/ 604876 w 6720840"/>
              <a:gd name="connsiteY1" fmla="*/ 0 h 27432"/>
              <a:gd name="connsiteX2" fmla="*/ 1075334 w 6720840"/>
              <a:gd name="connsiteY2" fmla="*/ 0 h 27432"/>
              <a:gd name="connsiteX3" fmla="*/ 1881835 w 6720840"/>
              <a:gd name="connsiteY3" fmla="*/ 0 h 27432"/>
              <a:gd name="connsiteX4" fmla="*/ 2486711 w 6720840"/>
              <a:gd name="connsiteY4" fmla="*/ 0 h 27432"/>
              <a:gd name="connsiteX5" fmla="*/ 3091586 w 6720840"/>
              <a:gd name="connsiteY5" fmla="*/ 0 h 27432"/>
              <a:gd name="connsiteX6" fmla="*/ 3898087 w 6720840"/>
              <a:gd name="connsiteY6" fmla="*/ 0 h 27432"/>
              <a:gd name="connsiteX7" fmla="*/ 4435754 w 6720840"/>
              <a:gd name="connsiteY7" fmla="*/ 0 h 27432"/>
              <a:gd name="connsiteX8" fmla="*/ 5242255 w 6720840"/>
              <a:gd name="connsiteY8" fmla="*/ 0 h 27432"/>
              <a:gd name="connsiteX9" fmla="*/ 6048756 w 6720840"/>
              <a:gd name="connsiteY9" fmla="*/ 0 h 27432"/>
              <a:gd name="connsiteX10" fmla="*/ 6720840 w 6720840"/>
              <a:gd name="connsiteY10" fmla="*/ 0 h 27432"/>
              <a:gd name="connsiteX11" fmla="*/ 6720840 w 6720840"/>
              <a:gd name="connsiteY11" fmla="*/ 27432 h 27432"/>
              <a:gd name="connsiteX12" fmla="*/ 5981548 w 6720840"/>
              <a:gd name="connsiteY12" fmla="*/ 27432 h 27432"/>
              <a:gd name="connsiteX13" fmla="*/ 5175047 w 6720840"/>
              <a:gd name="connsiteY13" fmla="*/ 27432 h 27432"/>
              <a:gd name="connsiteX14" fmla="*/ 4368546 w 6720840"/>
              <a:gd name="connsiteY14" fmla="*/ 27432 h 27432"/>
              <a:gd name="connsiteX15" fmla="*/ 3830879 w 6720840"/>
              <a:gd name="connsiteY15" fmla="*/ 27432 h 27432"/>
              <a:gd name="connsiteX16" fmla="*/ 3158795 w 6720840"/>
              <a:gd name="connsiteY16" fmla="*/ 27432 h 27432"/>
              <a:gd name="connsiteX17" fmla="*/ 2352294 w 6720840"/>
              <a:gd name="connsiteY17" fmla="*/ 27432 h 27432"/>
              <a:gd name="connsiteX18" fmla="*/ 1680210 w 6720840"/>
              <a:gd name="connsiteY18" fmla="*/ 27432 h 27432"/>
              <a:gd name="connsiteX19" fmla="*/ 1209751 w 6720840"/>
              <a:gd name="connsiteY19" fmla="*/ 27432 h 27432"/>
              <a:gd name="connsiteX20" fmla="*/ 672084 w 6720840"/>
              <a:gd name="connsiteY20" fmla="*/ 27432 h 27432"/>
              <a:gd name="connsiteX21" fmla="*/ 0 w 6720840"/>
              <a:gd name="connsiteY21" fmla="*/ 27432 h 27432"/>
              <a:gd name="connsiteX22" fmla="*/ 0 w 672084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0840" h="27432" fill="none" extrusionOk="0">
                <a:moveTo>
                  <a:pt x="0" y="0"/>
                </a:moveTo>
                <a:cubicBezTo>
                  <a:pt x="239724" y="28696"/>
                  <a:pt x="476235" y="-17714"/>
                  <a:pt x="672084" y="0"/>
                </a:cubicBezTo>
                <a:cubicBezTo>
                  <a:pt x="832865" y="64435"/>
                  <a:pt x="1049815" y="-43154"/>
                  <a:pt x="1344168" y="0"/>
                </a:cubicBezTo>
                <a:cubicBezTo>
                  <a:pt x="1625820" y="-9602"/>
                  <a:pt x="1734555" y="7844"/>
                  <a:pt x="2016252" y="0"/>
                </a:cubicBezTo>
                <a:cubicBezTo>
                  <a:pt x="2294545" y="-23604"/>
                  <a:pt x="2489549" y="3849"/>
                  <a:pt x="2822753" y="0"/>
                </a:cubicBezTo>
                <a:cubicBezTo>
                  <a:pt x="3161443" y="-13293"/>
                  <a:pt x="3337076" y="19247"/>
                  <a:pt x="3562045" y="0"/>
                </a:cubicBezTo>
                <a:cubicBezTo>
                  <a:pt x="3808293" y="1492"/>
                  <a:pt x="3929668" y="35688"/>
                  <a:pt x="4032504" y="0"/>
                </a:cubicBezTo>
                <a:cubicBezTo>
                  <a:pt x="4176924" y="-4921"/>
                  <a:pt x="4362509" y="-12463"/>
                  <a:pt x="4637380" y="0"/>
                </a:cubicBezTo>
                <a:cubicBezTo>
                  <a:pt x="4924856" y="5601"/>
                  <a:pt x="5246474" y="21876"/>
                  <a:pt x="5443880" y="0"/>
                </a:cubicBezTo>
                <a:cubicBezTo>
                  <a:pt x="5675753" y="13430"/>
                  <a:pt x="5980419" y="33301"/>
                  <a:pt x="6115964" y="0"/>
                </a:cubicBezTo>
                <a:cubicBezTo>
                  <a:pt x="6281362" y="16586"/>
                  <a:pt x="6591298" y="-24809"/>
                  <a:pt x="6720840" y="0"/>
                </a:cubicBezTo>
                <a:cubicBezTo>
                  <a:pt x="6719974" y="8091"/>
                  <a:pt x="6721185" y="20268"/>
                  <a:pt x="6720840" y="27432"/>
                </a:cubicBezTo>
                <a:cubicBezTo>
                  <a:pt x="6503038" y="36778"/>
                  <a:pt x="6395205" y="-3425"/>
                  <a:pt x="6183173" y="27432"/>
                </a:cubicBezTo>
                <a:cubicBezTo>
                  <a:pt x="5955574" y="46312"/>
                  <a:pt x="5588520" y="28238"/>
                  <a:pt x="5376672" y="27432"/>
                </a:cubicBezTo>
                <a:cubicBezTo>
                  <a:pt x="5151222" y="15876"/>
                  <a:pt x="4981754" y="22392"/>
                  <a:pt x="4839005" y="27432"/>
                </a:cubicBezTo>
                <a:cubicBezTo>
                  <a:pt x="4719450" y="48455"/>
                  <a:pt x="4517678" y="51098"/>
                  <a:pt x="4368546" y="27432"/>
                </a:cubicBezTo>
                <a:cubicBezTo>
                  <a:pt x="4231407" y="10835"/>
                  <a:pt x="4060830" y="-1650"/>
                  <a:pt x="3898087" y="27432"/>
                </a:cubicBezTo>
                <a:cubicBezTo>
                  <a:pt x="3739761" y="-8329"/>
                  <a:pt x="3514643" y="-21548"/>
                  <a:pt x="3158795" y="27432"/>
                </a:cubicBezTo>
                <a:cubicBezTo>
                  <a:pt x="2810507" y="42065"/>
                  <a:pt x="2836081" y="26162"/>
                  <a:pt x="2688336" y="27432"/>
                </a:cubicBezTo>
                <a:cubicBezTo>
                  <a:pt x="2548006" y="22336"/>
                  <a:pt x="2364749" y="56049"/>
                  <a:pt x="2016252" y="27432"/>
                </a:cubicBezTo>
                <a:cubicBezTo>
                  <a:pt x="1725494" y="-8308"/>
                  <a:pt x="1735858" y="19504"/>
                  <a:pt x="1478585" y="27432"/>
                </a:cubicBezTo>
                <a:cubicBezTo>
                  <a:pt x="1221677" y="36203"/>
                  <a:pt x="1060341" y="12364"/>
                  <a:pt x="806501" y="27432"/>
                </a:cubicBezTo>
                <a:cubicBezTo>
                  <a:pt x="558153" y="42079"/>
                  <a:pt x="168762" y="13042"/>
                  <a:pt x="0" y="27432"/>
                </a:cubicBezTo>
                <a:cubicBezTo>
                  <a:pt x="-2013" y="18874"/>
                  <a:pt x="-525" y="8614"/>
                  <a:pt x="0" y="0"/>
                </a:cubicBezTo>
                <a:close/>
              </a:path>
              <a:path w="6720840" h="27432" stroke="0" extrusionOk="0">
                <a:moveTo>
                  <a:pt x="0" y="0"/>
                </a:moveTo>
                <a:cubicBezTo>
                  <a:pt x="117275" y="-19697"/>
                  <a:pt x="350914" y="56430"/>
                  <a:pt x="604876" y="0"/>
                </a:cubicBezTo>
                <a:cubicBezTo>
                  <a:pt x="853339" y="-7334"/>
                  <a:pt x="973838" y="23079"/>
                  <a:pt x="1075334" y="0"/>
                </a:cubicBezTo>
                <a:cubicBezTo>
                  <a:pt x="1130754" y="-27514"/>
                  <a:pt x="1597243" y="40402"/>
                  <a:pt x="1881835" y="0"/>
                </a:cubicBezTo>
                <a:cubicBezTo>
                  <a:pt x="2136925" y="-54219"/>
                  <a:pt x="2309101" y="-10932"/>
                  <a:pt x="2486711" y="0"/>
                </a:cubicBezTo>
                <a:cubicBezTo>
                  <a:pt x="2638421" y="26696"/>
                  <a:pt x="2879243" y="14506"/>
                  <a:pt x="3091586" y="0"/>
                </a:cubicBezTo>
                <a:cubicBezTo>
                  <a:pt x="3255470" y="21613"/>
                  <a:pt x="3724013" y="20820"/>
                  <a:pt x="3898087" y="0"/>
                </a:cubicBezTo>
                <a:cubicBezTo>
                  <a:pt x="4048451" y="-2515"/>
                  <a:pt x="4270309" y="1381"/>
                  <a:pt x="4435754" y="0"/>
                </a:cubicBezTo>
                <a:cubicBezTo>
                  <a:pt x="4619456" y="-51216"/>
                  <a:pt x="5010930" y="-36882"/>
                  <a:pt x="5242255" y="0"/>
                </a:cubicBezTo>
                <a:cubicBezTo>
                  <a:pt x="5510132" y="6828"/>
                  <a:pt x="5710075" y="-5306"/>
                  <a:pt x="6048756" y="0"/>
                </a:cubicBezTo>
                <a:cubicBezTo>
                  <a:pt x="6396967" y="5598"/>
                  <a:pt x="6439020" y="5459"/>
                  <a:pt x="6720840" y="0"/>
                </a:cubicBezTo>
                <a:cubicBezTo>
                  <a:pt x="6722053" y="6455"/>
                  <a:pt x="6721045" y="14391"/>
                  <a:pt x="6720840" y="27432"/>
                </a:cubicBezTo>
                <a:cubicBezTo>
                  <a:pt x="6350908" y="6907"/>
                  <a:pt x="6241358" y="12994"/>
                  <a:pt x="5981548" y="27432"/>
                </a:cubicBezTo>
                <a:cubicBezTo>
                  <a:pt x="5714922" y="68548"/>
                  <a:pt x="5509460" y="-1890"/>
                  <a:pt x="5175047" y="27432"/>
                </a:cubicBezTo>
                <a:cubicBezTo>
                  <a:pt x="4866605" y="11609"/>
                  <a:pt x="4603159" y="15917"/>
                  <a:pt x="4368546" y="27432"/>
                </a:cubicBezTo>
                <a:cubicBezTo>
                  <a:pt x="4182087" y="51578"/>
                  <a:pt x="4112635" y="33823"/>
                  <a:pt x="3830879" y="27432"/>
                </a:cubicBezTo>
                <a:cubicBezTo>
                  <a:pt x="3609322" y="22435"/>
                  <a:pt x="3377567" y="20564"/>
                  <a:pt x="3158795" y="27432"/>
                </a:cubicBezTo>
                <a:cubicBezTo>
                  <a:pt x="2893135" y="34852"/>
                  <a:pt x="2616962" y="50289"/>
                  <a:pt x="2352294" y="27432"/>
                </a:cubicBezTo>
                <a:cubicBezTo>
                  <a:pt x="2138252" y="-32800"/>
                  <a:pt x="1903060" y="-12703"/>
                  <a:pt x="1680210" y="27432"/>
                </a:cubicBezTo>
                <a:cubicBezTo>
                  <a:pt x="1494037" y="49995"/>
                  <a:pt x="1428354" y="33080"/>
                  <a:pt x="1209751" y="27432"/>
                </a:cubicBezTo>
                <a:cubicBezTo>
                  <a:pt x="1028948" y="-78"/>
                  <a:pt x="890850" y="18314"/>
                  <a:pt x="672084" y="27432"/>
                </a:cubicBezTo>
                <a:cubicBezTo>
                  <a:pt x="488885" y="36699"/>
                  <a:pt x="166875" y="13638"/>
                  <a:pt x="0" y="27432"/>
                </a:cubicBezTo>
                <a:cubicBezTo>
                  <a:pt x="491" y="19542"/>
                  <a:pt x="-1038" y="8534"/>
                  <a:pt x="0" y="0"/>
                </a:cubicBezTo>
                <a:close/>
              </a:path>
              <a:path w="6720840" h="27432" fill="none" stroke="0" extrusionOk="0">
                <a:moveTo>
                  <a:pt x="0" y="0"/>
                </a:moveTo>
                <a:cubicBezTo>
                  <a:pt x="220640" y="16800"/>
                  <a:pt x="472111" y="-12799"/>
                  <a:pt x="672084" y="0"/>
                </a:cubicBezTo>
                <a:cubicBezTo>
                  <a:pt x="890532" y="31759"/>
                  <a:pt x="1047877" y="7714"/>
                  <a:pt x="1344168" y="0"/>
                </a:cubicBezTo>
                <a:cubicBezTo>
                  <a:pt x="1614908" y="317"/>
                  <a:pt x="1723112" y="45236"/>
                  <a:pt x="2016252" y="0"/>
                </a:cubicBezTo>
                <a:cubicBezTo>
                  <a:pt x="2289350" y="-28121"/>
                  <a:pt x="2490652" y="26393"/>
                  <a:pt x="2822753" y="0"/>
                </a:cubicBezTo>
                <a:cubicBezTo>
                  <a:pt x="3180358" y="-17559"/>
                  <a:pt x="3334437" y="-16245"/>
                  <a:pt x="3562045" y="0"/>
                </a:cubicBezTo>
                <a:cubicBezTo>
                  <a:pt x="3789364" y="3056"/>
                  <a:pt x="3931943" y="20450"/>
                  <a:pt x="4032504" y="0"/>
                </a:cubicBezTo>
                <a:cubicBezTo>
                  <a:pt x="4125790" y="-64672"/>
                  <a:pt x="4332808" y="39272"/>
                  <a:pt x="4637380" y="0"/>
                </a:cubicBezTo>
                <a:cubicBezTo>
                  <a:pt x="4929593" y="16097"/>
                  <a:pt x="5242457" y="-2389"/>
                  <a:pt x="5443880" y="0"/>
                </a:cubicBezTo>
                <a:cubicBezTo>
                  <a:pt x="5638096" y="3211"/>
                  <a:pt x="5985936" y="15060"/>
                  <a:pt x="6115964" y="0"/>
                </a:cubicBezTo>
                <a:cubicBezTo>
                  <a:pt x="6268140" y="4824"/>
                  <a:pt x="6598703" y="10154"/>
                  <a:pt x="6720840" y="0"/>
                </a:cubicBezTo>
                <a:cubicBezTo>
                  <a:pt x="6721154" y="8368"/>
                  <a:pt x="6720789" y="21050"/>
                  <a:pt x="6720840" y="27432"/>
                </a:cubicBezTo>
                <a:cubicBezTo>
                  <a:pt x="6501314" y="39165"/>
                  <a:pt x="6408326" y="-9751"/>
                  <a:pt x="6183173" y="27432"/>
                </a:cubicBezTo>
                <a:cubicBezTo>
                  <a:pt x="5937964" y="47091"/>
                  <a:pt x="5563027" y="5678"/>
                  <a:pt x="5376672" y="27432"/>
                </a:cubicBezTo>
                <a:cubicBezTo>
                  <a:pt x="5156693" y="31234"/>
                  <a:pt x="4966409" y="8031"/>
                  <a:pt x="4839005" y="27432"/>
                </a:cubicBezTo>
                <a:cubicBezTo>
                  <a:pt x="4703613" y="426"/>
                  <a:pt x="4492346" y="49784"/>
                  <a:pt x="4368546" y="27432"/>
                </a:cubicBezTo>
                <a:cubicBezTo>
                  <a:pt x="4223367" y="38479"/>
                  <a:pt x="4083307" y="30316"/>
                  <a:pt x="3898087" y="27432"/>
                </a:cubicBezTo>
                <a:cubicBezTo>
                  <a:pt x="3733736" y="68339"/>
                  <a:pt x="3511486" y="8040"/>
                  <a:pt x="3158795" y="27432"/>
                </a:cubicBezTo>
                <a:cubicBezTo>
                  <a:pt x="2812272" y="45554"/>
                  <a:pt x="2829895" y="27528"/>
                  <a:pt x="2688336" y="27432"/>
                </a:cubicBezTo>
                <a:cubicBezTo>
                  <a:pt x="2567194" y="78939"/>
                  <a:pt x="2267846" y="81496"/>
                  <a:pt x="2016252" y="27432"/>
                </a:cubicBezTo>
                <a:cubicBezTo>
                  <a:pt x="1724968" y="-6583"/>
                  <a:pt x="1727661" y="27392"/>
                  <a:pt x="1478585" y="27432"/>
                </a:cubicBezTo>
                <a:cubicBezTo>
                  <a:pt x="1244448" y="45164"/>
                  <a:pt x="1069688" y="58542"/>
                  <a:pt x="806501" y="27432"/>
                </a:cubicBezTo>
                <a:cubicBezTo>
                  <a:pt x="513765" y="64588"/>
                  <a:pt x="208422" y="-18912"/>
                  <a:pt x="0" y="27432"/>
                </a:cubicBezTo>
                <a:cubicBezTo>
                  <a:pt x="1559" y="18666"/>
                  <a:pt x="-585" y="75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0840" h="27432" fill="none" extrusionOk="0">
                        <a:moveTo>
                          <a:pt x="0" y="0"/>
                        </a:moveTo>
                        <a:cubicBezTo>
                          <a:pt x="230225" y="22712"/>
                          <a:pt x="497837" y="-22454"/>
                          <a:pt x="672084" y="0"/>
                        </a:cubicBezTo>
                        <a:cubicBezTo>
                          <a:pt x="846331" y="22454"/>
                          <a:pt x="1065787" y="7145"/>
                          <a:pt x="1344168" y="0"/>
                        </a:cubicBezTo>
                        <a:cubicBezTo>
                          <a:pt x="1622549" y="-7145"/>
                          <a:pt x="1727735" y="19685"/>
                          <a:pt x="2016252" y="0"/>
                        </a:cubicBezTo>
                        <a:cubicBezTo>
                          <a:pt x="2304769" y="-19685"/>
                          <a:pt x="2474481" y="18666"/>
                          <a:pt x="2822753" y="0"/>
                        </a:cubicBezTo>
                        <a:cubicBezTo>
                          <a:pt x="3171025" y="-18666"/>
                          <a:pt x="3328492" y="-4011"/>
                          <a:pt x="3562045" y="0"/>
                        </a:cubicBezTo>
                        <a:cubicBezTo>
                          <a:pt x="3795598" y="4011"/>
                          <a:pt x="3934344" y="18190"/>
                          <a:pt x="4032504" y="0"/>
                        </a:cubicBezTo>
                        <a:cubicBezTo>
                          <a:pt x="4130664" y="-18190"/>
                          <a:pt x="4364758" y="-5129"/>
                          <a:pt x="4637380" y="0"/>
                        </a:cubicBezTo>
                        <a:cubicBezTo>
                          <a:pt x="4910002" y="5129"/>
                          <a:pt x="5217194" y="-8463"/>
                          <a:pt x="5443880" y="0"/>
                        </a:cubicBezTo>
                        <a:cubicBezTo>
                          <a:pt x="5670566" y="8463"/>
                          <a:pt x="5966429" y="-893"/>
                          <a:pt x="6115964" y="0"/>
                        </a:cubicBezTo>
                        <a:cubicBezTo>
                          <a:pt x="6265499" y="893"/>
                          <a:pt x="6595925" y="-18622"/>
                          <a:pt x="6720840" y="0"/>
                        </a:cubicBezTo>
                        <a:cubicBezTo>
                          <a:pt x="6720582" y="7487"/>
                          <a:pt x="6719919" y="19984"/>
                          <a:pt x="6720840" y="27432"/>
                        </a:cubicBezTo>
                        <a:cubicBezTo>
                          <a:pt x="6498484" y="41642"/>
                          <a:pt x="6403740" y="11820"/>
                          <a:pt x="6183173" y="27432"/>
                        </a:cubicBezTo>
                        <a:cubicBezTo>
                          <a:pt x="5962606" y="43044"/>
                          <a:pt x="5588173" y="23028"/>
                          <a:pt x="5376672" y="27432"/>
                        </a:cubicBezTo>
                        <a:cubicBezTo>
                          <a:pt x="5165171" y="31836"/>
                          <a:pt x="4976332" y="28258"/>
                          <a:pt x="4839005" y="27432"/>
                        </a:cubicBezTo>
                        <a:cubicBezTo>
                          <a:pt x="4701678" y="26606"/>
                          <a:pt x="4496355" y="47443"/>
                          <a:pt x="4368546" y="27432"/>
                        </a:cubicBezTo>
                        <a:cubicBezTo>
                          <a:pt x="4240737" y="7421"/>
                          <a:pt x="4061284" y="13951"/>
                          <a:pt x="3898087" y="27432"/>
                        </a:cubicBezTo>
                        <a:cubicBezTo>
                          <a:pt x="3734890" y="40913"/>
                          <a:pt x="3502915" y="13124"/>
                          <a:pt x="3158795" y="27432"/>
                        </a:cubicBezTo>
                        <a:cubicBezTo>
                          <a:pt x="2814675" y="41740"/>
                          <a:pt x="2835392" y="27235"/>
                          <a:pt x="2688336" y="27432"/>
                        </a:cubicBezTo>
                        <a:cubicBezTo>
                          <a:pt x="2541280" y="27629"/>
                          <a:pt x="2307706" y="60476"/>
                          <a:pt x="2016252" y="27432"/>
                        </a:cubicBezTo>
                        <a:cubicBezTo>
                          <a:pt x="1724798" y="-5612"/>
                          <a:pt x="1733667" y="27732"/>
                          <a:pt x="1478585" y="27432"/>
                        </a:cubicBezTo>
                        <a:cubicBezTo>
                          <a:pt x="1223503" y="27132"/>
                          <a:pt x="1078527" y="31851"/>
                          <a:pt x="806501" y="27432"/>
                        </a:cubicBezTo>
                        <a:cubicBezTo>
                          <a:pt x="534475" y="23013"/>
                          <a:pt x="221411" y="-1678"/>
                          <a:pt x="0" y="27432"/>
                        </a:cubicBezTo>
                        <a:cubicBezTo>
                          <a:pt x="-14" y="18173"/>
                          <a:pt x="-517" y="8990"/>
                          <a:pt x="0" y="0"/>
                        </a:cubicBezTo>
                        <a:close/>
                      </a:path>
                      <a:path w="6720840" h="27432" stroke="0" extrusionOk="0">
                        <a:moveTo>
                          <a:pt x="0" y="0"/>
                        </a:moveTo>
                        <a:cubicBezTo>
                          <a:pt x="124531" y="-22389"/>
                          <a:pt x="354282" y="5467"/>
                          <a:pt x="604876" y="0"/>
                        </a:cubicBezTo>
                        <a:cubicBezTo>
                          <a:pt x="855470" y="-5467"/>
                          <a:pt x="967013" y="22460"/>
                          <a:pt x="1075334" y="0"/>
                        </a:cubicBezTo>
                        <a:cubicBezTo>
                          <a:pt x="1183655" y="-22460"/>
                          <a:pt x="1610061" y="34787"/>
                          <a:pt x="1881835" y="0"/>
                        </a:cubicBezTo>
                        <a:cubicBezTo>
                          <a:pt x="2153609" y="-34787"/>
                          <a:pt x="2307152" y="13752"/>
                          <a:pt x="2486711" y="0"/>
                        </a:cubicBezTo>
                        <a:cubicBezTo>
                          <a:pt x="2666270" y="-13752"/>
                          <a:pt x="2890091" y="-12576"/>
                          <a:pt x="3091586" y="0"/>
                        </a:cubicBezTo>
                        <a:cubicBezTo>
                          <a:pt x="3293082" y="12576"/>
                          <a:pt x="3715287" y="-3114"/>
                          <a:pt x="3898087" y="0"/>
                        </a:cubicBezTo>
                        <a:cubicBezTo>
                          <a:pt x="4080887" y="3114"/>
                          <a:pt x="4270844" y="15240"/>
                          <a:pt x="4435754" y="0"/>
                        </a:cubicBezTo>
                        <a:cubicBezTo>
                          <a:pt x="4600664" y="-15240"/>
                          <a:pt x="4997045" y="-22440"/>
                          <a:pt x="5242255" y="0"/>
                        </a:cubicBezTo>
                        <a:cubicBezTo>
                          <a:pt x="5487465" y="22440"/>
                          <a:pt x="5701832" y="1667"/>
                          <a:pt x="6048756" y="0"/>
                        </a:cubicBezTo>
                        <a:cubicBezTo>
                          <a:pt x="6395680" y="-1667"/>
                          <a:pt x="6436180" y="8118"/>
                          <a:pt x="6720840" y="0"/>
                        </a:cubicBezTo>
                        <a:cubicBezTo>
                          <a:pt x="6720009" y="6329"/>
                          <a:pt x="6721244" y="16858"/>
                          <a:pt x="6720840" y="27432"/>
                        </a:cubicBezTo>
                        <a:cubicBezTo>
                          <a:pt x="6355819" y="6368"/>
                          <a:pt x="6238603" y="9637"/>
                          <a:pt x="5981548" y="27432"/>
                        </a:cubicBezTo>
                        <a:cubicBezTo>
                          <a:pt x="5724493" y="45227"/>
                          <a:pt x="5501077" y="1054"/>
                          <a:pt x="5175047" y="27432"/>
                        </a:cubicBezTo>
                        <a:cubicBezTo>
                          <a:pt x="4849017" y="53810"/>
                          <a:pt x="4559292" y="-3445"/>
                          <a:pt x="4368546" y="27432"/>
                        </a:cubicBezTo>
                        <a:cubicBezTo>
                          <a:pt x="4177800" y="58309"/>
                          <a:pt x="4094337" y="39926"/>
                          <a:pt x="3830879" y="27432"/>
                        </a:cubicBezTo>
                        <a:cubicBezTo>
                          <a:pt x="3567421" y="14938"/>
                          <a:pt x="3376102" y="1847"/>
                          <a:pt x="3158795" y="27432"/>
                        </a:cubicBezTo>
                        <a:cubicBezTo>
                          <a:pt x="2941488" y="53017"/>
                          <a:pt x="2565542" y="53678"/>
                          <a:pt x="2352294" y="27432"/>
                        </a:cubicBezTo>
                        <a:cubicBezTo>
                          <a:pt x="2139046" y="1186"/>
                          <a:pt x="1869687" y="11507"/>
                          <a:pt x="1680210" y="27432"/>
                        </a:cubicBezTo>
                        <a:cubicBezTo>
                          <a:pt x="1490733" y="43357"/>
                          <a:pt x="1411517" y="33447"/>
                          <a:pt x="1209751" y="27432"/>
                        </a:cubicBezTo>
                        <a:cubicBezTo>
                          <a:pt x="1007985" y="21417"/>
                          <a:pt x="885144" y="31673"/>
                          <a:pt x="672084" y="27432"/>
                        </a:cubicBezTo>
                        <a:cubicBezTo>
                          <a:pt x="459024" y="23191"/>
                          <a:pt x="153553" y="25175"/>
                          <a:pt x="0" y="27432"/>
                        </a:cubicBezTo>
                        <a:cubicBezTo>
                          <a:pt x="-177" y="19307"/>
                          <a:pt x="-1145" y="91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9F1B1E5-D556-F97B-CC19-922003B8F8F5}"/>
              </a:ext>
            </a:extLst>
          </p:cNvPr>
          <p:cNvSpPr txBox="1"/>
          <p:nvPr/>
        </p:nvSpPr>
        <p:spPr>
          <a:xfrm>
            <a:off x="7441044" y="2634454"/>
            <a:ext cx="10329666" cy="4031873"/>
          </a:xfrm>
          <a:prstGeom prst="rect">
            <a:avLst/>
          </a:prstGeom>
          <a:noFill/>
        </p:spPr>
        <p:txBody>
          <a:bodyPr wrap="square" rtlCol="0">
            <a:spAutoFit/>
          </a:bodyPr>
          <a:lstStyle/>
          <a:p>
            <a:pPr marL="285750" indent="-285750">
              <a:buFont typeface="Arial" panose="020B0604020202020204" pitchFamily="34" charset="0"/>
              <a:buChar char="•"/>
            </a:pPr>
            <a:r>
              <a:rPr lang="lv-LV" sz="3200" dirty="0"/>
              <a:t>Turpināt izstrādāt metodi, to adaptējot grupu un komandu </a:t>
            </a:r>
            <a:r>
              <a:rPr lang="lv-LV" sz="3200" dirty="0" err="1"/>
              <a:t>supervīzijām</a:t>
            </a:r>
            <a:r>
              <a:rPr lang="lv-LV" sz="3200" dirty="0"/>
              <a:t>; </a:t>
            </a:r>
          </a:p>
          <a:p>
            <a:pPr marL="285750" indent="-285750">
              <a:buFont typeface="Arial" panose="020B0604020202020204" pitchFamily="34" charset="0"/>
              <a:buChar char="•"/>
            </a:pPr>
            <a:endParaRPr lang="lv-LV" sz="3200" dirty="0"/>
          </a:p>
          <a:p>
            <a:pPr marL="285750" indent="-285750">
              <a:buFont typeface="Arial" panose="020B0604020202020204" pitchFamily="34" charset="0"/>
              <a:buChar char="•"/>
            </a:pPr>
            <a:r>
              <a:rPr lang="lv-LV" sz="3200" dirty="0"/>
              <a:t>Pamatojoties uz straujo tehnoloģiju attīstību un </a:t>
            </a:r>
            <a:r>
              <a:rPr lang="lv-LV" sz="3200" dirty="0" err="1"/>
              <a:t>digitalizāciju</a:t>
            </a:r>
            <a:r>
              <a:rPr lang="lv-LV" sz="3200" dirty="0"/>
              <a:t> </a:t>
            </a:r>
            <a:r>
              <a:rPr lang="lv-LV" sz="3200" dirty="0" err="1"/>
              <a:t>supervīzijās</a:t>
            </a:r>
            <a:r>
              <a:rPr lang="lv-LV" sz="3200" dirty="0"/>
              <a:t>, izstrādāt jaunas metodes, izmantojot virtuālo realitāti, kuras attīstītu un pilnveidotu profesionālās prasmes pedagogiem un citu profesiju pārstāvjiem.  </a:t>
            </a:r>
          </a:p>
        </p:txBody>
      </p:sp>
    </p:spTree>
    <p:extLst>
      <p:ext uri="{BB962C8B-B14F-4D97-AF65-F5344CB8AC3E}">
        <p14:creationId xmlns:p14="http://schemas.microsoft.com/office/powerpoint/2010/main" val="2320672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918972" y="547687"/>
            <a:ext cx="7942522" cy="3095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dirty="0">
                <a:latin typeface="+mj-lt"/>
                <a:ea typeface="+mj-ea"/>
                <a:cs typeface="+mj-cs"/>
              </a:rPr>
              <a:t>PĒTĪJUMA AKTUALITĀTE</a:t>
            </a:r>
          </a:p>
        </p:txBody>
      </p:sp>
      <p:sp>
        <p:nvSpPr>
          <p:cNvPr id="15"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3975271"/>
            <a:ext cx="6515100" cy="27432"/>
          </a:xfrm>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 name="connsiteX0" fmla="*/ 0 w 6515100"/>
              <a:gd name="connsiteY0" fmla="*/ 0 h 27432"/>
              <a:gd name="connsiteX1" fmla="*/ 586359 w 6515100"/>
              <a:gd name="connsiteY1" fmla="*/ 0 h 27432"/>
              <a:gd name="connsiteX2" fmla="*/ 1042416 w 6515100"/>
              <a:gd name="connsiteY2" fmla="*/ 0 h 27432"/>
              <a:gd name="connsiteX3" fmla="*/ 1824228 w 6515100"/>
              <a:gd name="connsiteY3" fmla="*/ 0 h 27432"/>
              <a:gd name="connsiteX4" fmla="*/ 2410587 w 6515100"/>
              <a:gd name="connsiteY4" fmla="*/ 0 h 27432"/>
              <a:gd name="connsiteX5" fmla="*/ 2996946 w 6515100"/>
              <a:gd name="connsiteY5" fmla="*/ 0 h 27432"/>
              <a:gd name="connsiteX6" fmla="*/ 3778758 w 6515100"/>
              <a:gd name="connsiteY6" fmla="*/ 0 h 27432"/>
              <a:gd name="connsiteX7" fmla="*/ 4299966 w 6515100"/>
              <a:gd name="connsiteY7" fmla="*/ 0 h 27432"/>
              <a:gd name="connsiteX8" fmla="*/ 5081778 w 6515100"/>
              <a:gd name="connsiteY8" fmla="*/ 0 h 27432"/>
              <a:gd name="connsiteX9" fmla="*/ 5863590 w 6515100"/>
              <a:gd name="connsiteY9" fmla="*/ 0 h 27432"/>
              <a:gd name="connsiteX10" fmla="*/ 6515100 w 6515100"/>
              <a:gd name="connsiteY10" fmla="*/ 0 h 27432"/>
              <a:gd name="connsiteX11" fmla="*/ 6515100 w 6515100"/>
              <a:gd name="connsiteY11" fmla="*/ 27432 h 27432"/>
              <a:gd name="connsiteX12" fmla="*/ 5798439 w 6515100"/>
              <a:gd name="connsiteY12" fmla="*/ 27432 h 27432"/>
              <a:gd name="connsiteX13" fmla="*/ 5016627 w 6515100"/>
              <a:gd name="connsiteY13" fmla="*/ 27432 h 27432"/>
              <a:gd name="connsiteX14" fmla="*/ 4234815 w 6515100"/>
              <a:gd name="connsiteY14" fmla="*/ 27432 h 27432"/>
              <a:gd name="connsiteX15" fmla="*/ 3713607 w 6515100"/>
              <a:gd name="connsiteY15" fmla="*/ 27432 h 27432"/>
              <a:gd name="connsiteX16" fmla="*/ 3062097 w 6515100"/>
              <a:gd name="connsiteY16" fmla="*/ 27432 h 27432"/>
              <a:gd name="connsiteX17" fmla="*/ 2280285 w 6515100"/>
              <a:gd name="connsiteY17" fmla="*/ 27432 h 27432"/>
              <a:gd name="connsiteX18" fmla="*/ 1628775 w 6515100"/>
              <a:gd name="connsiteY18" fmla="*/ 27432 h 27432"/>
              <a:gd name="connsiteX19" fmla="*/ 1172718 w 6515100"/>
              <a:gd name="connsiteY19" fmla="*/ 27432 h 27432"/>
              <a:gd name="connsiteX20" fmla="*/ 651510 w 6515100"/>
              <a:gd name="connsiteY20" fmla="*/ 27432 h 27432"/>
              <a:gd name="connsiteX21" fmla="*/ 0 w 6515100"/>
              <a:gd name="connsiteY21" fmla="*/ 27432 h 27432"/>
              <a:gd name="connsiteX22" fmla="*/ 0 w 65151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15100" h="27432" fill="none" extrusionOk="0">
                <a:moveTo>
                  <a:pt x="0" y="0"/>
                </a:moveTo>
                <a:cubicBezTo>
                  <a:pt x="191079" y="9846"/>
                  <a:pt x="442149" y="-22221"/>
                  <a:pt x="651510" y="0"/>
                </a:cubicBezTo>
                <a:cubicBezTo>
                  <a:pt x="816238" y="54126"/>
                  <a:pt x="1086111" y="5072"/>
                  <a:pt x="1303020" y="0"/>
                </a:cubicBezTo>
                <a:cubicBezTo>
                  <a:pt x="1540221" y="-35198"/>
                  <a:pt x="1651209" y="10410"/>
                  <a:pt x="1954530" y="0"/>
                </a:cubicBezTo>
                <a:cubicBezTo>
                  <a:pt x="2245570" y="-23511"/>
                  <a:pt x="2569986" y="-6113"/>
                  <a:pt x="2736342" y="0"/>
                </a:cubicBezTo>
                <a:cubicBezTo>
                  <a:pt x="2911343" y="-4581"/>
                  <a:pt x="3260352" y="18420"/>
                  <a:pt x="3453003" y="0"/>
                </a:cubicBezTo>
                <a:cubicBezTo>
                  <a:pt x="3657094" y="-6179"/>
                  <a:pt x="3705636" y="-2332"/>
                  <a:pt x="3909060" y="0"/>
                </a:cubicBezTo>
                <a:cubicBezTo>
                  <a:pt x="4155008" y="23368"/>
                  <a:pt x="4294589" y="-26184"/>
                  <a:pt x="4495419" y="0"/>
                </a:cubicBezTo>
                <a:cubicBezTo>
                  <a:pt x="4707110" y="15180"/>
                  <a:pt x="5089998" y="46244"/>
                  <a:pt x="5277231" y="0"/>
                </a:cubicBezTo>
                <a:cubicBezTo>
                  <a:pt x="5520680" y="9739"/>
                  <a:pt x="5748167" y="33925"/>
                  <a:pt x="5928741" y="0"/>
                </a:cubicBezTo>
                <a:cubicBezTo>
                  <a:pt x="6124980" y="-8930"/>
                  <a:pt x="6289272" y="9"/>
                  <a:pt x="6515100" y="0"/>
                </a:cubicBezTo>
                <a:cubicBezTo>
                  <a:pt x="6514234" y="8091"/>
                  <a:pt x="6515445" y="20268"/>
                  <a:pt x="6515100" y="27432"/>
                </a:cubicBezTo>
                <a:cubicBezTo>
                  <a:pt x="6302742" y="25645"/>
                  <a:pt x="6183346" y="-4307"/>
                  <a:pt x="5993892" y="27432"/>
                </a:cubicBezTo>
                <a:cubicBezTo>
                  <a:pt x="5756882" y="70167"/>
                  <a:pt x="5471309" y="94453"/>
                  <a:pt x="5212080" y="27432"/>
                </a:cubicBezTo>
                <a:cubicBezTo>
                  <a:pt x="4953578" y="7559"/>
                  <a:pt x="4910242" y="14164"/>
                  <a:pt x="4690872" y="27432"/>
                </a:cubicBezTo>
                <a:cubicBezTo>
                  <a:pt x="4477430" y="40889"/>
                  <a:pt x="4452449" y="26011"/>
                  <a:pt x="4234815" y="27432"/>
                </a:cubicBezTo>
                <a:cubicBezTo>
                  <a:pt x="4016864" y="32370"/>
                  <a:pt x="3990332" y="28346"/>
                  <a:pt x="3778758" y="27432"/>
                </a:cubicBezTo>
                <a:cubicBezTo>
                  <a:pt x="3570240" y="-8389"/>
                  <a:pt x="3246686" y="-9492"/>
                  <a:pt x="3062097" y="27432"/>
                </a:cubicBezTo>
                <a:cubicBezTo>
                  <a:pt x="2859530" y="32275"/>
                  <a:pt x="2758453" y="30156"/>
                  <a:pt x="2606040" y="27432"/>
                </a:cubicBezTo>
                <a:cubicBezTo>
                  <a:pt x="2469507" y="9792"/>
                  <a:pt x="2134994" y="42268"/>
                  <a:pt x="1954530" y="27432"/>
                </a:cubicBezTo>
                <a:cubicBezTo>
                  <a:pt x="1795898" y="-3186"/>
                  <a:pt x="1637839" y="-5709"/>
                  <a:pt x="1433322" y="27432"/>
                </a:cubicBezTo>
                <a:cubicBezTo>
                  <a:pt x="1222840" y="92681"/>
                  <a:pt x="1038313" y="-18281"/>
                  <a:pt x="781812" y="27432"/>
                </a:cubicBezTo>
                <a:cubicBezTo>
                  <a:pt x="513846" y="56993"/>
                  <a:pt x="356714" y="65700"/>
                  <a:pt x="0" y="27432"/>
                </a:cubicBezTo>
                <a:cubicBezTo>
                  <a:pt x="-2013" y="18874"/>
                  <a:pt x="-525" y="8614"/>
                  <a:pt x="0" y="0"/>
                </a:cubicBezTo>
                <a:close/>
              </a:path>
              <a:path w="6515100" h="27432" stroke="0" extrusionOk="0">
                <a:moveTo>
                  <a:pt x="0" y="0"/>
                </a:moveTo>
                <a:cubicBezTo>
                  <a:pt x="137715" y="-13274"/>
                  <a:pt x="454560" y="32381"/>
                  <a:pt x="586359" y="0"/>
                </a:cubicBezTo>
                <a:cubicBezTo>
                  <a:pt x="713882" y="-28131"/>
                  <a:pt x="840494" y="3433"/>
                  <a:pt x="1042416" y="0"/>
                </a:cubicBezTo>
                <a:cubicBezTo>
                  <a:pt x="1234682" y="-4462"/>
                  <a:pt x="1491456" y="-10685"/>
                  <a:pt x="1824228" y="0"/>
                </a:cubicBezTo>
                <a:cubicBezTo>
                  <a:pt x="2135036" y="15886"/>
                  <a:pt x="2209659" y="-13154"/>
                  <a:pt x="2410587" y="0"/>
                </a:cubicBezTo>
                <a:cubicBezTo>
                  <a:pt x="2606768" y="18353"/>
                  <a:pt x="2745057" y="46659"/>
                  <a:pt x="2996946" y="0"/>
                </a:cubicBezTo>
                <a:cubicBezTo>
                  <a:pt x="3228713" y="-18547"/>
                  <a:pt x="3409598" y="57359"/>
                  <a:pt x="3778758" y="0"/>
                </a:cubicBezTo>
                <a:cubicBezTo>
                  <a:pt x="4158196" y="-21579"/>
                  <a:pt x="4160363" y="-7399"/>
                  <a:pt x="4299966" y="0"/>
                </a:cubicBezTo>
                <a:cubicBezTo>
                  <a:pt x="4463122" y="-41200"/>
                  <a:pt x="4853466" y="-43"/>
                  <a:pt x="5081778" y="0"/>
                </a:cubicBezTo>
                <a:cubicBezTo>
                  <a:pt x="5353699" y="-38414"/>
                  <a:pt x="5716594" y="10377"/>
                  <a:pt x="5863590" y="0"/>
                </a:cubicBezTo>
                <a:cubicBezTo>
                  <a:pt x="6039255" y="-7447"/>
                  <a:pt x="6384109" y="-46394"/>
                  <a:pt x="6515100" y="0"/>
                </a:cubicBezTo>
                <a:cubicBezTo>
                  <a:pt x="6516313" y="6455"/>
                  <a:pt x="6515305" y="14391"/>
                  <a:pt x="6515100" y="27432"/>
                </a:cubicBezTo>
                <a:cubicBezTo>
                  <a:pt x="6298602" y="2397"/>
                  <a:pt x="6116455" y="55820"/>
                  <a:pt x="5798439" y="27432"/>
                </a:cubicBezTo>
                <a:cubicBezTo>
                  <a:pt x="5498266" y="74956"/>
                  <a:pt x="5371570" y="-8704"/>
                  <a:pt x="5016627" y="27432"/>
                </a:cubicBezTo>
                <a:cubicBezTo>
                  <a:pt x="4680999" y="36367"/>
                  <a:pt x="4492804" y="16084"/>
                  <a:pt x="4234815" y="27432"/>
                </a:cubicBezTo>
                <a:cubicBezTo>
                  <a:pt x="4024117" y="56055"/>
                  <a:pt x="3974283" y="47660"/>
                  <a:pt x="3713607" y="27432"/>
                </a:cubicBezTo>
                <a:cubicBezTo>
                  <a:pt x="3482881" y="11152"/>
                  <a:pt x="3219920" y="78915"/>
                  <a:pt x="3062097" y="27432"/>
                </a:cubicBezTo>
                <a:cubicBezTo>
                  <a:pt x="2879839" y="-12678"/>
                  <a:pt x="2604357" y="46229"/>
                  <a:pt x="2280285" y="27432"/>
                </a:cubicBezTo>
                <a:cubicBezTo>
                  <a:pt x="2007883" y="3578"/>
                  <a:pt x="1949753" y="12034"/>
                  <a:pt x="1628775" y="27432"/>
                </a:cubicBezTo>
                <a:cubicBezTo>
                  <a:pt x="1316209" y="50080"/>
                  <a:pt x="1270406" y="23565"/>
                  <a:pt x="1172718" y="27432"/>
                </a:cubicBezTo>
                <a:cubicBezTo>
                  <a:pt x="1108279" y="-57"/>
                  <a:pt x="875205" y="2604"/>
                  <a:pt x="651510" y="27432"/>
                </a:cubicBezTo>
                <a:cubicBezTo>
                  <a:pt x="452564" y="30504"/>
                  <a:pt x="337953" y="24398"/>
                  <a:pt x="0" y="27432"/>
                </a:cubicBezTo>
                <a:cubicBezTo>
                  <a:pt x="491" y="19542"/>
                  <a:pt x="-1038" y="8534"/>
                  <a:pt x="0" y="0"/>
                </a:cubicBezTo>
                <a:close/>
              </a:path>
              <a:path w="6515100" h="27432" fill="none" stroke="0" extrusionOk="0">
                <a:moveTo>
                  <a:pt x="0" y="0"/>
                </a:moveTo>
                <a:cubicBezTo>
                  <a:pt x="130177" y="-28046"/>
                  <a:pt x="457622" y="-22260"/>
                  <a:pt x="651510" y="0"/>
                </a:cubicBezTo>
                <a:cubicBezTo>
                  <a:pt x="837955" y="33307"/>
                  <a:pt x="1051647" y="18307"/>
                  <a:pt x="1303020" y="0"/>
                </a:cubicBezTo>
                <a:cubicBezTo>
                  <a:pt x="1500964" y="-2296"/>
                  <a:pt x="1642268" y="44814"/>
                  <a:pt x="1954530" y="0"/>
                </a:cubicBezTo>
                <a:cubicBezTo>
                  <a:pt x="2256504" y="-20189"/>
                  <a:pt x="2589361" y="23360"/>
                  <a:pt x="2736342" y="0"/>
                </a:cubicBezTo>
                <a:cubicBezTo>
                  <a:pt x="2941233" y="-4562"/>
                  <a:pt x="3259904" y="-4448"/>
                  <a:pt x="3453003" y="0"/>
                </a:cubicBezTo>
                <a:cubicBezTo>
                  <a:pt x="3643517" y="-5990"/>
                  <a:pt x="3702514" y="-5537"/>
                  <a:pt x="3909060" y="0"/>
                </a:cubicBezTo>
                <a:cubicBezTo>
                  <a:pt x="4105814" y="-32139"/>
                  <a:pt x="4279550" y="11063"/>
                  <a:pt x="4495419" y="0"/>
                </a:cubicBezTo>
                <a:cubicBezTo>
                  <a:pt x="4699185" y="18335"/>
                  <a:pt x="5090550" y="24586"/>
                  <a:pt x="5277231" y="0"/>
                </a:cubicBezTo>
                <a:cubicBezTo>
                  <a:pt x="5467098" y="-21872"/>
                  <a:pt x="5749970" y="24781"/>
                  <a:pt x="5928741" y="0"/>
                </a:cubicBezTo>
                <a:cubicBezTo>
                  <a:pt x="6123403" y="-6715"/>
                  <a:pt x="6303533" y="27572"/>
                  <a:pt x="6515100" y="0"/>
                </a:cubicBezTo>
                <a:cubicBezTo>
                  <a:pt x="6515414" y="8368"/>
                  <a:pt x="6515049" y="21050"/>
                  <a:pt x="6515100" y="27432"/>
                </a:cubicBezTo>
                <a:cubicBezTo>
                  <a:pt x="6295326" y="34259"/>
                  <a:pt x="6193630" y="-20659"/>
                  <a:pt x="5993892" y="27432"/>
                </a:cubicBezTo>
                <a:cubicBezTo>
                  <a:pt x="5781447" y="53323"/>
                  <a:pt x="5455504" y="35712"/>
                  <a:pt x="5212080" y="27432"/>
                </a:cubicBezTo>
                <a:cubicBezTo>
                  <a:pt x="4944304" y="9709"/>
                  <a:pt x="4905148" y="13363"/>
                  <a:pt x="4690872" y="27432"/>
                </a:cubicBezTo>
                <a:cubicBezTo>
                  <a:pt x="4474720" y="35390"/>
                  <a:pt x="4441290" y="27745"/>
                  <a:pt x="4234815" y="27432"/>
                </a:cubicBezTo>
                <a:cubicBezTo>
                  <a:pt x="4019588" y="36954"/>
                  <a:pt x="3993741" y="33922"/>
                  <a:pt x="3778758" y="27432"/>
                </a:cubicBezTo>
                <a:cubicBezTo>
                  <a:pt x="3566519" y="37081"/>
                  <a:pt x="3252174" y="14745"/>
                  <a:pt x="3062097" y="27432"/>
                </a:cubicBezTo>
                <a:cubicBezTo>
                  <a:pt x="2882837" y="39972"/>
                  <a:pt x="2732636" y="36257"/>
                  <a:pt x="2606040" y="27432"/>
                </a:cubicBezTo>
                <a:cubicBezTo>
                  <a:pt x="2468861" y="43759"/>
                  <a:pt x="2087628" y="59098"/>
                  <a:pt x="1954530" y="27432"/>
                </a:cubicBezTo>
                <a:cubicBezTo>
                  <a:pt x="1795074" y="-5333"/>
                  <a:pt x="1626726" y="1447"/>
                  <a:pt x="1433322" y="27432"/>
                </a:cubicBezTo>
                <a:cubicBezTo>
                  <a:pt x="1262183" y="79883"/>
                  <a:pt x="1050965" y="49822"/>
                  <a:pt x="781812" y="27432"/>
                </a:cubicBezTo>
                <a:cubicBezTo>
                  <a:pt x="494914" y="54160"/>
                  <a:pt x="375041" y="53987"/>
                  <a:pt x="0" y="27432"/>
                </a:cubicBezTo>
                <a:cubicBezTo>
                  <a:pt x="1559" y="18666"/>
                  <a:pt x="-585" y="75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15100" h="27432" fill="none" extrusionOk="0">
                        <a:moveTo>
                          <a:pt x="0" y="0"/>
                        </a:moveTo>
                        <a:cubicBezTo>
                          <a:pt x="166325" y="-5749"/>
                          <a:pt x="479153" y="-30341"/>
                          <a:pt x="651510" y="0"/>
                        </a:cubicBezTo>
                        <a:cubicBezTo>
                          <a:pt x="823867" y="30341"/>
                          <a:pt x="1089927" y="17090"/>
                          <a:pt x="1303020" y="0"/>
                        </a:cubicBezTo>
                        <a:cubicBezTo>
                          <a:pt x="1516113" y="-17090"/>
                          <a:pt x="1647249" y="17285"/>
                          <a:pt x="1954530" y="0"/>
                        </a:cubicBezTo>
                        <a:cubicBezTo>
                          <a:pt x="2261811" y="-17285"/>
                          <a:pt x="2556150" y="7492"/>
                          <a:pt x="2736342" y="0"/>
                        </a:cubicBezTo>
                        <a:cubicBezTo>
                          <a:pt x="2916534" y="-7492"/>
                          <a:pt x="3255362" y="4899"/>
                          <a:pt x="3453003" y="0"/>
                        </a:cubicBezTo>
                        <a:cubicBezTo>
                          <a:pt x="3650644" y="-4899"/>
                          <a:pt x="3707830" y="-10542"/>
                          <a:pt x="3909060" y="0"/>
                        </a:cubicBezTo>
                        <a:cubicBezTo>
                          <a:pt x="4110290" y="10542"/>
                          <a:pt x="4298105" y="-14723"/>
                          <a:pt x="4495419" y="0"/>
                        </a:cubicBezTo>
                        <a:cubicBezTo>
                          <a:pt x="4692733" y="14723"/>
                          <a:pt x="5062614" y="17869"/>
                          <a:pt x="5277231" y="0"/>
                        </a:cubicBezTo>
                        <a:cubicBezTo>
                          <a:pt x="5491848" y="-17869"/>
                          <a:pt x="5741638" y="17967"/>
                          <a:pt x="5928741" y="0"/>
                        </a:cubicBezTo>
                        <a:cubicBezTo>
                          <a:pt x="6115844" y="-17967"/>
                          <a:pt x="6302591" y="17820"/>
                          <a:pt x="6515100" y="0"/>
                        </a:cubicBezTo>
                        <a:cubicBezTo>
                          <a:pt x="6514842" y="7487"/>
                          <a:pt x="6514179" y="19984"/>
                          <a:pt x="6515100" y="27432"/>
                        </a:cubicBezTo>
                        <a:cubicBezTo>
                          <a:pt x="6291717" y="37419"/>
                          <a:pt x="6188280" y="4506"/>
                          <a:pt x="5993892" y="27432"/>
                        </a:cubicBezTo>
                        <a:cubicBezTo>
                          <a:pt x="5799504" y="50358"/>
                          <a:pt x="5467966" y="44311"/>
                          <a:pt x="5212080" y="27432"/>
                        </a:cubicBezTo>
                        <a:cubicBezTo>
                          <a:pt x="4956194" y="10553"/>
                          <a:pt x="4907171" y="17487"/>
                          <a:pt x="4690872" y="27432"/>
                        </a:cubicBezTo>
                        <a:cubicBezTo>
                          <a:pt x="4474573" y="37377"/>
                          <a:pt x="4446118" y="24926"/>
                          <a:pt x="4234815" y="27432"/>
                        </a:cubicBezTo>
                        <a:cubicBezTo>
                          <a:pt x="4023512" y="29938"/>
                          <a:pt x="3990422" y="31456"/>
                          <a:pt x="3778758" y="27432"/>
                        </a:cubicBezTo>
                        <a:cubicBezTo>
                          <a:pt x="3567094" y="23408"/>
                          <a:pt x="3235052" y="24901"/>
                          <a:pt x="3062097" y="27432"/>
                        </a:cubicBezTo>
                        <a:cubicBezTo>
                          <a:pt x="2889142" y="29963"/>
                          <a:pt x="2755311" y="35048"/>
                          <a:pt x="2606040" y="27432"/>
                        </a:cubicBezTo>
                        <a:cubicBezTo>
                          <a:pt x="2456769" y="19816"/>
                          <a:pt x="2116876" y="43674"/>
                          <a:pt x="1954530" y="27432"/>
                        </a:cubicBezTo>
                        <a:cubicBezTo>
                          <a:pt x="1792184" y="11191"/>
                          <a:pt x="1635797" y="1960"/>
                          <a:pt x="1433322" y="27432"/>
                        </a:cubicBezTo>
                        <a:cubicBezTo>
                          <a:pt x="1230847" y="52904"/>
                          <a:pt x="1064298" y="9563"/>
                          <a:pt x="781812" y="27432"/>
                        </a:cubicBezTo>
                        <a:cubicBezTo>
                          <a:pt x="499326" y="45302"/>
                          <a:pt x="379143" y="59429"/>
                          <a:pt x="0" y="27432"/>
                        </a:cubicBezTo>
                        <a:cubicBezTo>
                          <a:pt x="-14" y="18173"/>
                          <a:pt x="-517" y="8990"/>
                          <a:pt x="0" y="0"/>
                        </a:cubicBezTo>
                        <a:close/>
                      </a:path>
                      <a:path w="6515100" h="27432" stroke="0" extrusionOk="0">
                        <a:moveTo>
                          <a:pt x="0" y="0"/>
                        </a:moveTo>
                        <a:cubicBezTo>
                          <a:pt x="145508" y="-16165"/>
                          <a:pt x="455060" y="24821"/>
                          <a:pt x="586359" y="0"/>
                        </a:cubicBezTo>
                        <a:cubicBezTo>
                          <a:pt x="717658" y="-24821"/>
                          <a:pt x="818481" y="1436"/>
                          <a:pt x="1042416" y="0"/>
                        </a:cubicBezTo>
                        <a:cubicBezTo>
                          <a:pt x="1266351" y="-1436"/>
                          <a:pt x="1510662" y="-19098"/>
                          <a:pt x="1824228" y="0"/>
                        </a:cubicBezTo>
                        <a:cubicBezTo>
                          <a:pt x="2137794" y="19098"/>
                          <a:pt x="2209508" y="-11239"/>
                          <a:pt x="2410587" y="0"/>
                        </a:cubicBezTo>
                        <a:cubicBezTo>
                          <a:pt x="2611666" y="11239"/>
                          <a:pt x="2755374" y="20903"/>
                          <a:pt x="2996946" y="0"/>
                        </a:cubicBezTo>
                        <a:cubicBezTo>
                          <a:pt x="3238518" y="-20903"/>
                          <a:pt x="3396366" y="21066"/>
                          <a:pt x="3778758" y="0"/>
                        </a:cubicBezTo>
                        <a:cubicBezTo>
                          <a:pt x="4161150" y="-21066"/>
                          <a:pt x="4160489" y="-4131"/>
                          <a:pt x="4299966" y="0"/>
                        </a:cubicBezTo>
                        <a:cubicBezTo>
                          <a:pt x="4439443" y="4131"/>
                          <a:pt x="4829495" y="24889"/>
                          <a:pt x="5081778" y="0"/>
                        </a:cubicBezTo>
                        <a:cubicBezTo>
                          <a:pt x="5334061" y="-24889"/>
                          <a:pt x="5692112" y="31086"/>
                          <a:pt x="5863590" y="0"/>
                        </a:cubicBezTo>
                        <a:cubicBezTo>
                          <a:pt x="6035068" y="-31086"/>
                          <a:pt x="6355549" y="-19657"/>
                          <a:pt x="6515100" y="0"/>
                        </a:cubicBezTo>
                        <a:cubicBezTo>
                          <a:pt x="6514269" y="6329"/>
                          <a:pt x="6515504" y="16858"/>
                          <a:pt x="6515100" y="27432"/>
                        </a:cubicBezTo>
                        <a:cubicBezTo>
                          <a:pt x="6311868" y="940"/>
                          <a:pt x="6083793" y="16016"/>
                          <a:pt x="5798439" y="27432"/>
                        </a:cubicBezTo>
                        <a:cubicBezTo>
                          <a:pt x="5513085" y="38848"/>
                          <a:pt x="5362223" y="-5421"/>
                          <a:pt x="5016627" y="27432"/>
                        </a:cubicBezTo>
                        <a:cubicBezTo>
                          <a:pt x="4671031" y="60285"/>
                          <a:pt x="4447302" y="-4000"/>
                          <a:pt x="4234815" y="27432"/>
                        </a:cubicBezTo>
                        <a:cubicBezTo>
                          <a:pt x="4022328" y="58864"/>
                          <a:pt x="3971531" y="48578"/>
                          <a:pt x="3713607" y="27432"/>
                        </a:cubicBezTo>
                        <a:cubicBezTo>
                          <a:pt x="3455683" y="6286"/>
                          <a:pt x="3218262" y="57740"/>
                          <a:pt x="3062097" y="27432"/>
                        </a:cubicBezTo>
                        <a:cubicBezTo>
                          <a:pt x="2905932" y="-2876"/>
                          <a:pt x="2552648" y="49637"/>
                          <a:pt x="2280285" y="27432"/>
                        </a:cubicBezTo>
                        <a:cubicBezTo>
                          <a:pt x="2007922" y="5227"/>
                          <a:pt x="1946224" y="14594"/>
                          <a:pt x="1628775" y="27432"/>
                        </a:cubicBezTo>
                        <a:cubicBezTo>
                          <a:pt x="1311326" y="40271"/>
                          <a:pt x="1267680" y="23624"/>
                          <a:pt x="1172718" y="27432"/>
                        </a:cubicBezTo>
                        <a:cubicBezTo>
                          <a:pt x="1077756" y="31240"/>
                          <a:pt x="863409" y="30220"/>
                          <a:pt x="651510" y="27432"/>
                        </a:cubicBezTo>
                        <a:cubicBezTo>
                          <a:pt x="439611" y="24644"/>
                          <a:pt x="324781" y="35805"/>
                          <a:pt x="0" y="27432"/>
                        </a:cubicBezTo>
                        <a:cubicBezTo>
                          <a:pt x="-177" y="19307"/>
                          <a:pt x="-1145" y="91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918972" y="4835877"/>
            <a:ext cx="16149828" cy="4903436"/>
          </a:xfrm>
          <a:prstGeom prst="rect">
            <a:avLst/>
          </a:prstGeom>
        </p:spPr>
        <p:txBody>
          <a:bodyPr vert="horz" lIns="91440" tIns="45720" rIns="91440" bIns="45720" rtlCol="0">
            <a:normAutofit fontScale="85000" lnSpcReduction="20000"/>
          </a:bodyPr>
          <a:lstStyle/>
          <a:p>
            <a:pPr marL="571500" indent="-571500" algn="just">
              <a:lnSpc>
                <a:spcPct val="90000"/>
              </a:lnSpc>
              <a:spcAft>
                <a:spcPts val="600"/>
              </a:spcAft>
              <a:buFont typeface="Arial" panose="020B0604020202020204" pitchFamily="34" charset="0"/>
              <a:buChar char="•"/>
            </a:pPr>
            <a:r>
              <a:rPr lang="en-US" sz="4400" dirty="0" err="1"/>
              <a:t>Aizvien</a:t>
            </a:r>
            <a:r>
              <a:rPr lang="en-US" sz="4400" dirty="0"/>
              <a:t> </a:t>
            </a:r>
            <a:r>
              <a:rPr lang="en-US" sz="4400" dirty="0" err="1"/>
              <a:t>lielākas</a:t>
            </a:r>
            <a:r>
              <a:rPr lang="en-US" sz="4400" dirty="0"/>
              <a:t> </a:t>
            </a:r>
            <a:r>
              <a:rPr lang="en-US" sz="4400" dirty="0" err="1"/>
              <a:t>virtuālās</a:t>
            </a:r>
            <a:r>
              <a:rPr lang="en-US" sz="4400" dirty="0"/>
              <a:t> </a:t>
            </a:r>
            <a:r>
              <a:rPr lang="en-US" sz="4400" dirty="0" err="1"/>
              <a:t>realitātes</a:t>
            </a:r>
            <a:r>
              <a:rPr lang="en-US" sz="4400" dirty="0"/>
              <a:t> </a:t>
            </a:r>
            <a:r>
              <a:rPr lang="en-US" sz="4400" dirty="0" err="1"/>
              <a:t>ienākšana</a:t>
            </a:r>
            <a:r>
              <a:rPr lang="en-US" sz="4400" dirty="0"/>
              <a:t> </a:t>
            </a:r>
            <a:r>
              <a:rPr lang="en-US" sz="4400" dirty="0" err="1"/>
              <a:t>konsultatīvās</a:t>
            </a:r>
            <a:r>
              <a:rPr lang="en-US" sz="4400" dirty="0"/>
              <a:t> </a:t>
            </a:r>
            <a:r>
              <a:rPr lang="en-US" sz="4400" dirty="0" err="1"/>
              <a:t>praksēs</a:t>
            </a:r>
            <a:endParaRPr lang="lv-LV" sz="4400" dirty="0"/>
          </a:p>
          <a:p>
            <a:pPr algn="just">
              <a:lnSpc>
                <a:spcPct val="90000"/>
              </a:lnSpc>
              <a:spcAft>
                <a:spcPts val="600"/>
              </a:spcAft>
            </a:pPr>
            <a:r>
              <a:rPr lang="en-US" sz="4400" dirty="0"/>
              <a:t> </a:t>
            </a:r>
            <a:r>
              <a:rPr lang="en-US" sz="3300" dirty="0"/>
              <a:t>(</a:t>
            </a:r>
            <a:r>
              <a:rPr lang="en-US" sz="3300" i="1" dirty="0"/>
              <a:t>Spiegel et al.,</a:t>
            </a:r>
            <a:r>
              <a:rPr lang="en-US" sz="3300" dirty="0"/>
              <a:t>2019)</a:t>
            </a:r>
            <a:r>
              <a:rPr lang="lv-LV" sz="3300" dirty="0"/>
              <a:t>;</a:t>
            </a:r>
            <a:r>
              <a:rPr lang="en-US" sz="3300" dirty="0"/>
              <a:t> </a:t>
            </a:r>
            <a:endParaRPr lang="lv-LV" sz="3300" dirty="0"/>
          </a:p>
          <a:p>
            <a:pPr marL="571500" indent="-571500" algn="just">
              <a:lnSpc>
                <a:spcPct val="90000"/>
              </a:lnSpc>
              <a:spcAft>
                <a:spcPts val="600"/>
              </a:spcAft>
              <a:buFont typeface="Arial" panose="020B0604020202020204" pitchFamily="34" charset="0"/>
              <a:buChar char="•"/>
            </a:pPr>
            <a:r>
              <a:rPr lang="lv-LV" sz="4400" dirty="0"/>
              <a:t>Virtuālās realitātes izmantošana </a:t>
            </a:r>
            <a:r>
              <a:rPr lang="en-US" sz="4400" dirty="0" err="1"/>
              <a:t>pedagogu</a:t>
            </a:r>
            <a:r>
              <a:rPr lang="en-US" sz="4400" dirty="0"/>
              <a:t> </a:t>
            </a:r>
            <a:r>
              <a:rPr lang="en-US" sz="4400" dirty="0" err="1"/>
              <a:t>prasmju</a:t>
            </a:r>
            <a:r>
              <a:rPr lang="en-US" sz="4400" dirty="0"/>
              <a:t> </a:t>
            </a:r>
            <a:r>
              <a:rPr lang="en-US" sz="4400" dirty="0" err="1"/>
              <a:t>pilnveidošanā</a:t>
            </a:r>
            <a:r>
              <a:rPr lang="en-US" sz="4400" dirty="0"/>
              <a:t> </a:t>
            </a:r>
            <a:endParaRPr lang="lv-LV" sz="4400" dirty="0"/>
          </a:p>
          <a:p>
            <a:pPr algn="just">
              <a:lnSpc>
                <a:spcPct val="90000"/>
              </a:lnSpc>
              <a:spcAft>
                <a:spcPts val="600"/>
              </a:spcAft>
            </a:pPr>
            <a:r>
              <a:rPr lang="en-US" sz="3300" dirty="0"/>
              <a:t>(</a:t>
            </a:r>
            <a:r>
              <a:rPr lang="en-US" sz="3300" i="1" dirty="0"/>
              <a:t>Stavroulia, </a:t>
            </a:r>
            <a:r>
              <a:rPr lang="en-US" sz="3300" i="1" dirty="0" err="1"/>
              <a:t>Lanitis</a:t>
            </a:r>
            <a:r>
              <a:rPr lang="en-US" sz="3300" i="1" dirty="0"/>
              <a:t>, </a:t>
            </a:r>
            <a:r>
              <a:rPr lang="en-US" sz="3300" dirty="0"/>
              <a:t>2017)</a:t>
            </a:r>
            <a:r>
              <a:rPr lang="lv-LV" sz="3300" dirty="0"/>
              <a:t>;</a:t>
            </a:r>
            <a:r>
              <a:rPr lang="en-US" sz="3300" dirty="0"/>
              <a:t> </a:t>
            </a:r>
            <a:endParaRPr lang="lv-LV" sz="3300" dirty="0"/>
          </a:p>
          <a:p>
            <a:pPr marL="571500" indent="-571500" algn="just">
              <a:lnSpc>
                <a:spcPct val="90000"/>
              </a:lnSpc>
              <a:spcAft>
                <a:spcPts val="600"/>
              </a:spcAft>
              <a:buFont typeface="Arial" panose="020B0604020202020204" pitchFamily="34" charset="0"/>
              <a:buChar char="•"/>
            </a:pPr>
            <a:r>
              <a:rPr lang="lv-LV" sz="4400" dirty="0"/>
              <a:t>S</a:t>
            </a:r>
            <a:r>
              <a:rPr lang="en-US" sz="4400" dirty="0" err="1"/>
              <a:t>trauja</a:t>
            </a:r>
            <a:r>
              <a:rPr lang="en-US" sz="4400" dirty="0"/>
              <a:t> </a:t>
            </a:r>
            <a:r>
              <a:rPr lang="en-US" sz="4400" dirty="0" err="1"/>
              <a:t>tehnoloģiju</a:t>
            </a:r>
            <a:r>
              <a:rPr lang="en-US" sz="4400" dirty="0"/>
              <a:t> </a:t>
            </a:r>
            <a:r>
              <a:rPr lang="en-US" sz="4400" dirty="0" err="1"/>
              <a:t>attīstība</a:t>
            </a:r>
            <a:r>
              <a:rPr lang="en-US" sz="4400" dirty="0"/>
              <a:t> </a:t>
            </a:r>
            <a:endParaRPr lang="lv-LV" sz="4400" dirty="0"/>
          </a:p>
          <a:p>
            <a:pPr algn="just">
              <a:lnSpc>
                <a:spcPct val="90000"/>
              </a:lnSpc>
              <a:spcAft>
                <a:spcPts val="600"/>
              </a:spcAft>
            </a:pPr>
            <a:r>
              <a:rPr lang="en-US" sz="3300" dirty="0"/>
              <a:t>(MK </a:t>
            </a:r>
            <a:r>
              <a:rPr lang="en-US" sz="3300" dirty="0" err="1"/>
              <a:t>rīkojums</a:t>
            </a:r>
            <a:r>
              <a:rPr lang="en-US" sz="3300" dirty="0"/>
              <a:t> Nr.246, 1.punkts)</a:t>
            </a:r>
            <a:r>
              <a:rPr lang="lv-LV" sz="3300" dirty="0"/>
              <a:t>;</a:t>
            </a:r>
          </a:p>
          <a:p>
            <a:pPr marL="571500" indent="-571500" algn="just">
              <a:lnSpc>
                <a:spcPct val="90000"/>
              </a:lnSpc>
              <a:spcAft>
                <a:spcPts val="600"/>
              </a:spcAft>
              <a:buFont typeface="Arial" panose="020B0604020202020204" pitchFamily="34" charset="0"/>
              <a:buChar char="•"/>
            </a:pPr>
            <a:r>
              <a:rPr lang="lv-LV" sz="4400" dirty="0"/>
              <a:t>A</a:t>
            </a:r>
            <a:r>
              <a:rPr lang="en-US" sz="4400" dirty="0" err="1"/>
              <a:t>ugstas</a:t>
            </a:r>
            <a:r>
              <a:rPr lang="en-US" sz="4400" dirty="0"/>
              <a:t> </a:t>
            </a:r>
            <a:r>
              <a:rPr lang="en-US" sz="4400" dirty="0" err="1"/>
              <a:t>veiktspējas</a:t>
            </a:r>
            <a:r>
              <a:rPr lang="en-US" sz="4400" dirty="0"/>
              <a:t> </a:t>
            </a:r>
            <a:r>
              <a:rPr lang="en-US" sz="4400" dirty="0" err="1"/>
              <a:t>digitālās</a:t>
            </a:r>
            <a:r>
              <a:rPr lang="en-US" sz="4400" dirty="0"/>
              <a:t> </a:t>
            </a:r>
            <a:r>
              <a:rPr lang="en-US" sz="4400" dirty="0" err="1"/>
              <a:t>izglītības</a:t>
            </a:r>
            <a:r>
              <a:rPr lang="en-US" sz="4400" dirty="0"/>
              <a:t> </a:t>
            </a:r>
            <a:r>
              <a:rPr lang="en-US" sz="4400" dirty="0" err="1"/>
              <a:t>ekosistēmas</a:t>
            </a:r>
            <a:r>
              <a:rPr lang="en-US" sz="4400" dirty="0"/>
              <a:t> </a:t>
            </a:r>
            <a:r>
              <a:rPr lang="en-US" sz="4400" dirty="0" err="1"/>
              <a:t>attīstība</a:t>
            </a:r>
            <a:r>
              <a:rPr lang="en-US" sz="4400" dirty="0"/>
              <a:t> </a:t>
            </a:r>
            <a:r>
              <a:rPr lang="en-US" sz="4400" dirty="0" err="1"/>
              <a:t>Eiropā</a:t>
            </a:r>
            <a:r>
              <a:rPr lang="en-US" sz="4400" dirty="0"/>
              <a:t> </a:t>
            </a:r>
            <a:endParaRPr lang="lv-LV" sz="4400" dirty="0"/>
          </a:p>
          <a:p>
            <a:pPr algn="just">
              <a:lnSpc>
                <a:spcPct val="90000"/>
              </a:lnSpc>
              <a:spcAft>
                <a:spcPts val="600"/>
              </a:spcAft>
            </a:pPr>
            <a:r>
              <a:rPr lang="en-US" sz="3300" dirty="0"/>
              <a:t>(</a:t>
            </a:r>
            <a:r>
              <a:rPr lang="en-US" sz="3300" i="1" dirty="0"/>
              <a:t>European commission</a:t>
            </a:r>
            <a:r>
              <a:rPr lang="en-US" sz="3300" dirty="0"/>
              <a:t>, 2020)</a:t>
            </a:r>
            <a:r>
              <a:rPr lang="lv-LV" sz="3300" dirty="0"/>
              <a:t>;</a:t>
            </a:r>
          </a:p>
          <a:p>
            <a:pPr marL="571500" indent="-571500" algn="just">
              <a:lnSpc>
                <a:spcPct val="90000"/>
              </a:lnSpc>
              <a:spcAft>
                <a:spcPts val="600"/>
              </a:spcAft>
              <a:buFont typeface="Arial" panose="020B0604020202020204" pitchFamily="34" charset="0"/>
              <a:buChar char="•"/>
            </a:pPr>
            <a:r>
              <a:rPr lang="lv-LV" sz="4400" dirty="0"/>
              <a:t>S</a:t>
            </a:r>
            <a:r>
              <a:rPr lang="en-US" sz="4400" dirty="0" err="1"/>
              <a:t>upervīzjās</a:t>
            </a:r>
            <a:r>
              <a:rPr lang="en-US" sz="4400" dirty="0"/>
              <a:t> </a:t>
            </a:r>
            <a:r>
              <a:rPr lang="en-US" sz="4400" dirty="0" err="1"/>
              <a:t>izmantojamo</a:t>
            </a:r>
            <a:r>
              <a:rPr lang="en-US" sz="4400" dirty="0"/>
              <a:t> </a:t>
            </a:r>
            <a:r>
              <a:rPr lang="en-US" sz="4400" dirty="0" err="1"/>
              <a:t>digitālo</a:t>
            </a:r>
            <a:r>
              <a:rPr lang="en-US" sz="4400" dirty="0"/>
              <a:t> </a:t>
            </a:r>
            <a:r>
              <a:rPr lang="en-US" sz="4400" dirty="0" err="1"/>
              <a:t>rīku</a:t>
            </a:r>
            <a:r>
              <a:rPr lang="en-US" sz="4400" dirty="0"/>
              <a:t> </a:t>
            </a:r>
            <a:r>
              <a:rPr lang="en-US" sz="4400" dirty="0" err="1"/>
              <a:t>dažādošana</a:t>
            </a:r>
            <a:r>
              <a:rPr lang="en-US" sz="4400" dirty="0"/>
              <a:t> </a:t>
            </a:r>
            <a:endParaRPr lang="lv-LV" sz="4400" dirty="0"/>
          </a:p>
          <a:p>
            <a:pPr algn="just">
              <a:lnSpc>
                <a:spcPct val="90000"/>
              </a:lnSpc>
              <a:spcAft>
                <a:spcPts val="600"/>
              </a:spcAft>
            </a:pPr>
            <a:r>
              <a:rPr lang="en-US" sz="3300" i="1" dirty="0"/>
              <a:t>(Buchner</a:t>
            </a:r>
            <a:r>
              <a:rPr lang="en-US" sz="3300" dirty="0"/>
              <a:t>, 2021).</a:t>
            </a:r>
          </a:p>
          <a:p>
            <a:pPr indent="-228600">
              <a:lnSpc>
                <a:spcPct val="90000"/>
              </a:lnSpc>
              <a:spcAft>
                <a:spcPts val="600"/>
              </a:spcAft>
              <a:buFont typeface="Arial" panose="020B0604020202020204" pitchFamily="34" charset="0"/>
              <a:buChar char="•"/>
            </a:pPr>
            <a:endParaRPr lang="en-US" sz="3300"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719" r="38317"/>
          <a:stretch>
            <a:fillRect/>
          </a:stretch>
        </p:blipFill>
        <p:spPr>
          <a:xfrm>
            <a:off x="14260307" y="543574"/>
            <a:ext cx="3057777" cy="432673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960120" y="10012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8100" dirty="0">
                <a:latin typeface="+mj-lt"/>
                <a:ea typeface="+mj-ea"/>
                <a:cs typeface="+mj-cs"/>
              </a:rPr>
              <a:t>LITERATŪRAS AVOTI PREZENTĀCIJĀ</a:t>
            </a:r>
            <a:r>
              <a:rPr lang="en-US" sz="8100" dirty="0">
                <a:latin typeface="+mj-lt"/>
                <a:ea typeface="+mj-ea"/>
                <a:cs typeface="+mj-cs"/>
              </a:rPr>
              <a:t>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19E3EA-F2DE-06B4-4ABE-D0FA99ECF7D5}"/>
              </a:ext>
            </a:extLst>
          </p:cNvPr>
          <p:cNvSpPr txBox="1"/>
          <p:nvPr/>
        </p:nvSpPr>
        <p:spPr>
          <a:xfrm>
            <a:off x="609600" y="2857500"/>
            <a:ext cx="17373600" cy="7273786"/>
          </a:xfrm>
          <a:prstGeom prst="rect">
            <a:avLst/>
          </a:prstGeom>
          <a:noFill/>
        </p:spPr>
        <p:txBody>
          <a:bodyPr wrap="square">
            <a:spAutoFit/>
          </a:bodyPr>
          <a:lstStyle/>
          <a:p>
            <a:pPr>
              <a:lnSpc>
                <a:spcPts val="2800"/>
              </a:lnSpc>
            </a:pPr>
            <a:r>
              <a:rPr lang="en-US" sz="2400" dirty="0">
                <a:solidFill>
                  <a:srgbClr val="000000"/>
                </a:solidFill>
              </a:rPr>
              <a:t>Buchner, E (2021). Real connection in virtual space. European Journal for Supervision and Coaching. 5(1) pp.17-     22.  </a:t>
            </a:r>
            <a:r>
              <a:rPr lang="en-US" sz="2400" dirty="0" err="1">
                <a:solidFill>
                  <a:srgbClr val="000000"/>
                </a:solidFill>
              </a:rPr>
              <a:t>Iegūts</a:t>
            </a:r>
            <a:r>
              <a:rPr lang="en-US" sz="2400" dirty="0">
                <a:solidFill>
                  <a:srgbClr val="000000"/>
                </a:solidFill>
              </a:rPr>
              <a:t> no: https://www.professioneelbegeleiden.nl/public/files/ANSE-2021-01-99(3).pdf.</a:t>
            </a:r>
          </a:p>
          <a:p>
            <a:pPr>
              <a:lnSpc>
                <a:spcPts val="2800"/>
              </a:lnSpc>
            </a:pPr>
            <a:r>
              <a:rPr lang="en-US" sz="2400" dirty="0" err="1">
                <a:solidFill>
                  <a:srgbClr val="000000"/>
                </a:solidFill>
              </a:rPr>
              <a:t>Elmgaddem</a:t>
            </a:r>
            <a:r>
              <a:rPr lang="en-US" sz="2400" dirty="0">
                <a:solidFill>
                  <a:srgbClr val="000000"/>
                </a:solidFill>
              </a:rPr>
              <a:t>, N. (2019). Augmented Reality and Virtual Reality in Education. Myth or Reality? International Journal of Emerging Technologies in Learning (</a:t>
            </a:r>
            <a:r>
              <a:rPr lang="en-US" sz="2400" dirty="0" err="1">
                <a:solidFill>
                  <a:srgbClr val="000000"/>
                </a:solidFill>
              </a:rPr>
              <a:t>iJET</a:t>
            </a:r>
            <a:r>
              <a:rPr lang="en-US" sz="2400" dirty="0">
                <a:solidFill>
                  <a:srgbClr val="000000"/>
                </a:solidFill>
              </a:rPr>
              <a:t>) 14(03):234 </a:t>
            </a:r>
            <a:r>
              <a:rPr lang="en-US" sz="2400" dirty="0" err="1">
                <a:solidFill>
                  <a:srgbClr val="000000"/>
                </a:solidFill>
              </a:rPr>
              <a:t>Iegūts</a:t>
            </a:r>
            <a:r>
              <a:rPr lang="en-US" sz="2400" dirty="0">
                <a:solidFill>
                  <a:srgbClr val="000000"/>
                </a:solidFill>
              </a:rPr>
              <a:t> no: DOI: 10.3991/ijet.v14i03.9289</a:t>
            </a:r>
            <a:endParaRPr lang="en-US" sz="2400" dirty="0">
              <a:solidFill>
                <a:srgbClr val="000000"/>
              </a:solidFill>
              <a:hlinkClick r:id="rId2" tooltip="http://dx.doi.org/10.3991/ijet.v14i03.9289"/>
            </a:endParaRPr>
          </a:p>
          <a:p>
            <a:pPr>
              <a:lnSpc>
                <a:spcPts val="2800"/>
              </a:lnSpc>
            </a:pPr>
            <a:r>
              <a:rPr lang="en-US" sz="2400" dirty="0">
                <a:solidFill>
                  <a:srgbClr val="000000"/>
                </a:solidFill>
              </a:rPr>
              <a:t>European commission, (2020). Digital Education Action Plan 2021- 2027. European commission, </a:t>
            </a:r>
            <a:r>
              <a:rPr lang="en-US" sz="2400" dirty="0" err="1">
                <a:solidFill>
                  <a:srgbClr val="000000"/>
                </a:solidFill>
              </a:rPr>
              <a:t>Iegūts</a:t>
            </a:r>
            <a:r>
              <a:rPr lang="en-US" sz="2400" dirty="0">
                <a:solidFill>
                  <a:srgbClr val="000000"/>
                </a:solidFill>
              </a:rPr>
              <a:t> no: https://education.ec.europa.eu/sites/default/files/document-library-docs/deap-communication-sept2020_en.pdf .</a:t>
            </a:r>
          </a:p>
          <a:p>
            <a:pPr>
              <a:lnSpc>
                <a:spcPts val="2800"/>
              </a:lnSpc>
            </a:pPr>
            <a:r>
              <a:rPr lang="en-US" sz="2400" dirty="0">
                <a:solidFill>
                  <a:srgbClr val="000000"/>
                </a:solidFill>
              </a:rPr>
              <a:t>Howell S.E. (2014). Conflict </a:t>
            </a:r>
            <a:r>
              <a:rPr lang="en-US" sz="2400" dirty="0" err="1">
                <a:solidFill>
                  <a:srgbClr val="000000"/>
                </a:solidFill>
              </a:rPr>
              <a:t>Managment</a:t>
            </a:r>
            <a:r>
              <a:rPr lang="en-US" sz="2400" dirty="0">
                <a:solidFill>
                  <a:srgbClr val="000000"/>
                </a:solidFill>
              </a:rPr>
              <a:t>: A Literature Review and Study. Radiology Management, 9/10, pp. 14-22</a:t>
            </a:r>
          </a:p>
          <a:p>
            <a:pPr>
              <a:lnSpc>
                <a:spcPts val="2800"/>
              </a:lnSpc>
            </a:pPr>
            <a:r>
              <a:rPr lang="en-US" sz="2400" dirty="0" err="1">
                <a:solidFill>
                  <a:srgbClr val="000000"/>
                </a:solidFill>
              </a:rPr>
              <a:t>Ministru</a:t>
            </a:r>
            <a:r>
              <a:rPr lang="en-US" sz="2400" dirty="0">
                <a:solidFill>
                  <a:srgbClr val="000000"/>
                </a:solidFill>
              </a:rPr>
              <a:t> </a:t>
            </a:r>
            <a:r>
              <a:rPr lang="en-US" sz="2400" dirty="0" err="1">
                <a:solidFill>
                  <a:srgbClr val="000000"/>
                </a:solidFill>
              </a:rPr>
              <a:t>kabineta</a:t>
            </a:r>
            <a:r>
              <a:rPr lang="en-US" sz="2400" dirty="0">
                <a:solidFill>
                  <a:srgbClr val="000000"/>
                </a:solidFill>
              </a:rPr>
              <a:t> </a:t>
            </a:r>
            <a:r>
              <a:rPr lang="en-US" sz="2400" dirty="0" err="1">
                <a:solidFill>
                  <a:srgbClr val="000000"/>
                </a:solidFill>
              </a:rPr>
              <a:t>rīkojums</a:t>
            </a:r>
            <a:r>
              <a:rPr lang="en-US" sz="2400" dirty="0">
                <a:solidFill>
                  <a:srgbClr val="000000"/>
                </a:solidFill>
              </a:rPr>
              <a:t> Nr. 246: Par </a:t>
            </a:r>
            <a:r>
              <a:rPr lang="en-US" sz="2400" dirty="0" err="1">
                <a:solidFill>
                  <a:srgbClr val="000000"/>
                </a:solidFill>
              </a:rPr>
              <a:t>Zinātnes</a:t>
            </a:r>
            <a:r>
              <a:rPr lang="en-US" sz="2400" dirty="0">
                <a:solidFill>
                  <a:srgbClr val="000000"/>
                </a:solidFill>
              </a:rPr>
              <a:t>, </a:t>
            </a:r>
            <a:r>
              <a:rPr lang="en-US" sz="2400" dirty="0" err="1">
                <a:solidFill>
                  <a:srgbClr val="000000"/>
                </a:solidFill>
              </a:rPr>
              <a:t>tehnoloģijas</a:t>
            </a:r>
            <a:r>
              <a:rPr lang="en-US" sz="2400" dirty="0">
                <a:solidFill>
                  <a:srgbClr val="000000"/>
                </a:solidFill>
              </a:rPr>
              <a:t> </a:t>
            </a:r>
            <a:r>
              <a:rPr lang="en-US" sz="2400" dirty="0" err="1">
                <a:solidFill>
                  <a:srgbClr val="000000"/>
                </a:solidFill>
              </a:rPr>
              <a:t>attīstības</a:t>
            </a:r>
            <a:r>
              <a:rPr lang="en-US" sz="2400" dirty="0">
                <a:solidFill>
                  <a:srgbClr val="000000"/>
                </a:solidFill>
              </a:rPr>
              <a:t> un </a:t>
            </a:r>
            <a:r>
              <a:rPr lang="en-US" sz="2400" dirty="0" err="1">
                <a:solidFill>
                  <a:srgbClr val="000000"/>
                </a:solidFill>
              </a:rPr>
              <a:t>inovācijas</a:t>
            </a:r>
            <a:r>
              <a:rPr lang="en-US" sz="2400" dirty="0">
                <a:solidFill>
                  <a:srgbClr val="000000"/>
                </a:solidFill>
              </a:rPr>
              <a:t>    </a:t>
            </a:r>
            <a:r>
              <a:rPr lang="en-US" sz="2400" dirty="0" err="1">
                <a:solidFill>
                  <a:srgbClr val="000000"/>
                </a:solidFill>
              </a:rPr>
              <a:t>pamatnostādnēm</a:t>
            </a:r>
            <a:r>
              <a:rPr lang="en-US" sz="2400" dirty="0">
                <a:solidFill>
                  <a:srgbClr val="000000"/>
                </a:solidFill>
              </a:rPr>
              <a:t> 2021. -2027.gadam. 16.04.2021. </a:t>
            </a:r>
            <a:r>
              <a:rPr lang="en-US" sz="2400" dirty="0" err="1">
                <a:solidFill>
                  <a:srgbClr val="000000"/>
                </a:solidFill>
              </a:rPr>
              <a:t>Latvijas</a:t>
            </a:r>
            <a:r>
              <a:rPr lang="en-US" sz="2400" dirty="0">
                <a:solidFill>
                  <a:srgbClr val="000000"/>
                </a:solidFill>
              </a:rPr>
              <a:t> Vēstnesis.1.</a:t>
            </a:r>
            <a:endParaRPr lang="lv-LV" sz="2400" dirty="0">
              <a:solidFill>
                <a:srgbClr val="000000"/>
              </a:solidFill>
            </a:endParaRPr>
          </a:p>
          <a:p>
            <a:pPr>
              <a:lnSpc>
                <a:spcPts val="2800"/>
              </a:lnSpc>
            </a:pPr>
            <a:r>
              <a:rPr lang="en-US" sz="2400" dirty="0" err="1"/>
              <a:t>Pumpiņa</a:t>
            </a:r>
            <a:r>
              <a:rPr lang="en-US" sz="2400" dirty="0"/>
              <a:t>, B., </a:t>
            </a:r>
            <a:r>
              <a:rPr lang="en-US" sz="2400" dirty="0" err="1"/>
              <a:t>Mihailovs</a:t>
            </a:r>
            <a:r>
              <a:rPr lang="en-US" sz="2400" dirty="0"/>
              <a:t>, I. J., </a:t>
            </a:r>
            <a:r>
              <a:rPr lang="en-US" sz="2400" dirty="0" err="1"/>
              <a:t>Remerte</a:t>
            </a:r>
            <a:r>
              <a:rPr lang="en-US" sz="2400" dirty="0"/>
              <a:t>, I., Markova, I., </a:t>
            </a:r>
            <a:r>
              <a:rPr lang="en-US" sz="2400" dirty="0" err="1"/>
              <a:t>Vende</a:t>
            </a:r>
            <a:r>
              <a:rPr lang="en-US" sz="2400" dirty="0"/>
              <a:t>-Kotova, K., </a:t>
            </a:r>
            <a:r>
              <a:rPr lang="en-US" sz="2400" dirty="0" err="1"/>
              <a:t>Burceva</a:t>
            </a:r>
            <a:r>
              <a:rPr lang="en-US" sz="2400" dirty="0"/>
              <a:t>, R., </a:t>
            </a:r>
            <a:r>
              <a:rPr lang="en-US" sz="2400" dirty="0" err="1"/>
              <a:t>Vaite</a:t>
            </a:r>
            <a:r>
              <a:rPr lang="en-US" sz="2400" dirty="0"/>
              <a:t>, L., </a:t>
            </a:r>
            <a:r>
              <a:rPr lang="en-US" sz="2400" dirty="0" err="1"/>
              <a:t>Dreifelde</a:t>
            </a:r>
            <a:r>
              <a:rPr lang="en-US" sz="2400" dirty="0"/>
              <a:t>, I., Lukins, A., &amp; </a:t>
            </a:r>
            <a:r>
              <a:rPr lang="en-US" sz="2400" dirty="0" err="1"/>
              <a:t>Pāvula</a:t>
            </a:r>
            <a:r>
              <a:rPr lang="en-US" sz="2400" dirty="0"/>
              <a:t>, I. (2021). </a:t>
            </a:r>
            <a:r>
              <a:rPr lang="en-US" sz="2400" dirty="0" err="1"/>
              <a:t>Supervīzija</a:t>
            </a:r>
            <a:r>
              <a:rPr lang="en-US" sz="2400" dirty="0"/>
              <a:t> </a:t>
            </a:r>
            <a:r>
              <a:rPr lang="en-US" sz="2400" dirty="0" err="1"/>
              <a:t>izglītības</a:t>
            </a:r>
            <a:r>
              <a:rPr lang="en-US" sz="2400" dirty="0"/>
              <a:t> </a:t>
            </a:r>
            <a:r>
              <a:rPr lang="en-US" sz="2400" dirty="0" err="1"/>
              <a:t>vidē</a:t>
            </a:r>
            <a:r>
              <a:rPr lang="en-US" sz="2400" dirty="0"/>
              <a:t>: </a:t>
            </a:r>
            <a:r>
              <a:rPr lang="en-US" sz="2400" dirty="0" err="1"/>
              <a:t>rakstu</a:t>
            </a:r>
            <a:r>
              <a:rPr lang="en-US" sz="2400" dirty="0"/>
              <a:t> </a:t>
            </a:r>
            <a:r>
              <a:rPr lang="en-US" sz="2400" dirty="0" err="1"/>
              <a:t>krājums</a:t>
            </a:r>
            <a:r>
              <a:rPr lang="en-US" sz="2400" dirty="0"/>
              <a:t>.</a:t>
            </a:r>
            <a:endParaRPr lang="en-US" sz="2400" dirty="0">
              <a:solidFill>
                <a:srgbClr val="000000"/>
              </a:solidFill>
            </a:endParaRPr>
          </a:p>
          <a:p>
            <a:pPr>
              <a:lnSpc>
                <a:spcPts val="2800"/>
              </a:lnSpc>
            </a:pPr>
            <a:r>
              <a:rPr lang="en-US" sz="2400" dirty="0">
                <a:solidFill>
                  <a:srgbClr val="000000"/>
                </a:solidFill>
              </a:rPr>
              <a:t>Spiegel, B., Fuller, G., Lopez, M., Dupuy, T., Noah, B., Howard, A., Albert, M., Tashjian, V., Lam, R., Ahn, J., Dailey, F., Rosen, B. T., </a:t>
            </a:r>
            <a:r>
              <a:rPr lang="en-US" sz="2400" dirty="0" err="1">
                <a:solidFill>
                  <a:srgbClr val="000000"/>
                </a:solidFill>
              </a:rPr>
              <a:t>Vrahas</a:t>
            </a:r>
            <a:r>
              <a:rPr lang="en-US" sz="2400" dirty="0">
                <a:solidFill>
                  <a:srgbClr val="000000"/>
                </a:solidFill>
              </a:rPr>
              <a:t>, M., Little, M., </a:t>
            </a:r>
            <a:r>
              <a:rPr lang="en-US" sz="2400" dirty="0" err="1">
                <a:solidFill>
                  <a:srgbClr val="000000"/>
                </a:solidFill>
              </a:rPr>
              <a:t>Garlich</a:t>
            </a:r>
            <a:r>
              <a:rPr lang="en-US" sz="2400" dirty="0">
                <a:solidFill>
                  <a:srgbClr val="000000"/>
                </a:solidFill>
              </a:rPr>
              <a:t>, J., </a:t>
            </a:r>
            <a:r>
              <a:rPr lang="en-US" sz="2400" dirty="0" err="1">
                <a:solidFill>
                  <a:srgbClr val="000000"/>
                </a:solidFill>
              </a:rPr>
              <a:t>Dzubur</a:t>
            </a:r>
            <a:r>
              <a:rPr lang="en-US" sz="2400" dirty="0">
                <a:solidFill>
                  <a:srgbClr val="000000"/>
                </a:solidFill>
              </a:rPr>
              <a:t>, E., </a:t>
            </a:r>
            <a:r>
              <a:rPr lang="en-US" sz="2400" dirty="0" err="1">
                <a:solidFill>
                  <a:srgbClr val="000000"/>
                </a:solidFill>
              </a:rPr>
              <a:t>IsHak</a:t>
            </a:r>
            <a:r>
              <a:rPr lang="en-US" sz="2400" dirty="0">
                <a:solidFill>
                  <a:srgbClr val="000000"/>
                </a:solidFill>
              </a:rPr>
              <a:t>, W., &amp; </a:t>
            </a:r>
            <a:r>
              <a:rPr lang="en-US" sz="2400" dirty="0" err="1">
                <a:solidFill>
                  <a:srgbClr val="000000"/>
                </a:solidFill>
              </a:rPr>
              <a:t>Danovitch</a:t>
            </a:r>
            <a:r>
              <a:rPr lang="en-US" sz="2400" dirty="0">
                <a:solidFill>
                  <a:srgbClr val="000000"/>
                </a:solidFill>
              </a:rPr>
              <a:t>, I. (2019). Virtual reality for management of pain in hospitalized patients: A randomized comparative effectiveness trial. </a:t>
            </a:r>
            <a:r>
              <a:rPr lang="en-US" sz="2400" dirty="0" err="1">
                <a:solidFill>
                  <a:srgbClr val="000000"/>
                </a:solidFill>
              </a:rPr>
              <a:t>PLoS</a:t>
            </a:r>
            <a:r>
              <a:rPr lang="en-US" sz="2400" dirty="0">
                <a:solidFill>
                  <a:srgbClr val="000000"/>
                </a:solidFill>
              </a:rPr>
              <a:t> One, 14(8). </a:t>
            </a:r>
            <a:r>
              <a:rPr lang="en-US" sz="2400" dirty="0" err="1">
                <a:solidFill>
                  <a:srgbClr val="000000"/>
                </a:solidFill>
              </a:rPr>
              <a:t>Iegūts</a:t>
            </a:r>
            <a:r>
              <a:rPr lang="en-US" sz="2400" dirty="0">
                <a:solidFill>
                  <a:srgbClr val="000000"/>
                </a:solidFill>
              </a:rPr>
              <a:t> no: https://doiorg.db.rsu.lv/10.1371/journal.pone.0219115 .</a:t>
            </a:r>
          </a:p>
          <a:p>
            <a:pPr>
              <a:lnSpc>
                <a:spcPts val="2800"/>
              </a:lnSpc>
            </a:pPr>
            <a:r>
              <a:rPr lang="en-US" sz="2400" dirty="0">
                <a:solidFill>
                  <a:srgbClr val="000000"/>
                </a:solidFill>
              </a:rPr>
              <a:t>Stavroulia, K.E., </a:t>
            </a:r>
            <a:r>
              <a:rPr lang="en-US" sz="2400" dirty="0" err="1">
                <a:solidFill>
                  <a:srgbClr val="000000"/>
                </a:solidFill>
              </a:rPr>
              <a:t>Christofi</a:t>
            </a:r>
            <a:r>
              <a:rPr lang="en-US" sz="2400" dirty="0">
                <a:solidFill>
                  <a:srgbClr val="000000"/>
                </a:solidFill>
              </a:rPr>
              <a:t>, M., Baka, E., Michael-</a:t>
            </a:r>
            <a:r>
              <a:rPr lang="en-US" sz="2400" dirty="0" err="1">
                <a:solidFill>
                  <a:srgbClr val="000000"/>
                </a:solidFill>
              </a:rPr>
              <a:t>Grigoriou</a:t>
            </a:r>
            <a:r>
              <a:rPr lang="en-US" sz="2400" dirty="0">
                <a:solidFill>
                  <a:srgbClr val="000000"/>
                </a:solidFill>
              </a:rPr>
              <a:t>, D., </a:t>
            </a:r>
            <a:r>
              <a:rPr lang="en-US" sz="2400" dirty="0" err="1">
                <a:solidFill>
                  <a:srgbClr val="000000"/>
                </a:solidFill>
              </a:rPr>
              <a:t>Magnenat-Thalmann</a:t>
            </a:r>
            <a:r>
              <a:rPr lang="en-US" sz="2400" dirty="0">
                <a:solidFill>
                  <a:srgbClr val="000000"/>
                </a:solidFill>
              </a:rPr>
              <a:t>, N. and </a:t>
            </a:r>
            <a:r>
              <a:rPr lang="en-US" sz="2400" dirty="0" err="1">
                <a:hlinkClick r:id="rId3" tooltip="https://www.emerald.com/insight/search?q=Andreas%20Lanitis">
                  <a:extLst>
                    <a:ext uri="{A12FA001-AC4F-418D-AE19-62706E023703}">
                      <ahyp:hlinkClr xmlns:ahyp="http://schemas.microsoft.com/office/drawing/2018/hyperlinkcolor" val="tx"/>
                    </a:ext>
                  </a:extLst>
                </a:hlinkClick>
              </a:rPr>
              <a:t>Lanitis</a:t>
            </a:r>
            <a:r>
              <a:rPr lang="en-US" sz="2400" dirty="0">
                <a:hlinkClick r:id="rId3" tooltip="https://www.emerald.com/insight/search?q=Andreas%20Lanitis">
                  <a:extLst>
                    <a:ext uri="{A12FA001-AC4F-418D-AE19-62706E023703}">
                      <ahyp:hlinkClr xmlns:ahyp="http://schemas.microsoft.com/office/drawing/2018/hyperlinkcolor" val="tx"/>
                    </a:ext>
                  </a:extLst>
                </a:hlinkClick>
              </a:rPr>
              <a:t>, A.</a:t>
            </a:r>
            <a:r>
              <a:rPr lang="en-US" sz="2400" dirty="0"/>
              <a:t> </a:t>
            </a:r>
            <a:r>
              <a:rPr lang="en-US" sz="2400" dirty="0">
                <a:solidFill>
                  <a:srgbClr val="000000"/>
                </a:solidFill>
              </a:rPr>
              <a:t>(2019), "Assessing the emotional impact of virtual reality-based teacher training", International Journal of Information and Learning Technology, Vol. 36 No. 3, pp. 192-217. </a:t>
            </a:r>
            <a:r>
              <a:rPr lang="en-US" sz="2400" dirty="0" err="1">
                <a:solidFill>
                  <a:srgbClr val="000000"/>
                </a:solidFill>
              </a:rPr>
              <a:t>Iegūts</a:t>
            </a:r>
            <a:r>
              <a:rPr lang="en-US" sz="2400" dirty="0">
                <a:solidFill>
                  <a:srgbClr val="000000"/>
                </a:solidFill>
              </a:rPr>
              <a:t> no: https://doi.org/10.1108/IJILT-11-2018-0127 .</a:t>
            </a:r>
          </a:p>
          <a:p>
            <a:pPr>
              <a:lnSpc>
                <a:spcPts val="2800"/>
              </a:lnSpc>
            </a:pPr>
            <a:r>
              <a:rPr lang="en-US" sz="2400" dirty="0">
                <a:solidFill>
                  <a:srgbClr val="000000"/>
                </a:solidFill>
              </a:rPr>
              <a:t>Stavroulia, KE., </a:t>
            </a:r>
            <a:r>
              <a:rPr lang="en-US" sz="2400" dirty="0" err="1">
                <a:solidFill>
                  <a:srgbClr val="000000"/>
                </a:solidFill>
              </a:rPr>
              <a:t>Lanitis</a:t>
            </a:r>
            <a:r>
              <a:rPr lang="en-US" sz="2400" dirty="0">
                <a:solidFill>
                  <a:srgbClr val="000000"/>
                </a:solidFill>
              </a:rPr>
              <a:t>, A. (2017). On the Potential of Using Virtual Reality for Teacher  Education. In: </a:t>
            </a:r>
            <a:r>
              <a:rPr lang="en-US" sz="2400" dirty="0" err="1">
                <a:solidFill>
                  <a:srgbClr val="000000"/>
                </a:solidFill>
              </a:rPr>
              <a:t>Zaphiris</a:t>
            </a:r>
            <a:r>
              <a:rPr lang="en-US" sz="2400" dirty="0">
                <a:solidFill>
                  <a:srgbClr val="000000"/>
                </a:solidFill>
              </a:rPr>
              <a:t>, P., </a:t>
            </a:r>
            <a:r>
              <a:rPr lang="en-US" sz="2400" dirty="0" err="1">
                <a:solidFill>
                  <a:srgbClr val="000000"/>
                </a:solidFill>
              </a:rPr>
              <a:t>Ioannou</a:t>
            </a:r>
            <a:r>
              <a:rPr lang="en-US" sz="2400" dirty="0">
                <a:solidFill>
                  <a:srgbClr val="000000"/>
                </a:solidFill>
              </a:rPr>
              <a:t>, A. (eds) Learning and Collaboration Technologies. Novel Learning Ecosystems. LCT 2017. Lecture Notes in Computer Science ), vol 10295. Springer, Cham. </a:t>
            </a:r>
            <a:r>
              <a:rPr lang="en-US" sz="2400" dirty="0" err="1">
                <a:solidFill>
                  <a:srgbClr val="000000"/>
                </a:solidFill>
              </a:rPr>
              <a:t>Iegūts</a:t>
            </a:r>
            <a:r>
              <a:rPr lang="en-US" sz="2400" dirty="0">
                <a:solidFill>
                  <a:srgbClr val="000000"/>
                </a:solidFill>
              </a:rPr>
              <a:t> no: https://doi.org/10.1007/978-3-319-58509-3_15. </a:t>
            </a:r>
          </a:p>
        </p:txBody>
      </p:sp>
    </p:spTree>
    <p:extLst>
      <p:ext uri="{BB962C8B-B14F-4D97-AF65-F5344CB8AC3E}">
        <p14:creationId xmlns:p14="http://schemas.microsoft.com/office/powerpoint/2010/main" val="3428728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918972" y="547687"/>
            <a:ext cx="7942522" cy="3095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lv-LV" sz="8100" dirty="0">
                <a:latin typeface="+mj-lt"/>
                <a:ea typeface="+mj-ea"/>
                <a:cs typeface="+mj-cs"/>
              </a:rPr>
              <a:t>PALDIES</a:t>
            </a:r>
            <a:endParaRPr lang="en-US" sz="8100" dirty="0">
              <a:latin typeface="+mj-lt"/>
              <a:ea typeface="+mj-ea"/>
              <a:cs typeface="+mj-cs"/>
            </a:endParaRPr>
          </a:p>
        </p:txBody>
      </p:sp>
      <p:sp>
        <p:nvSpPr>
          <p:cNvPr id="15"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3975271"/>
            <a:ext cx="6515100" cy="27432"/>
          </a:xfrm>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 name="connsiteX0" fmla="*/ 0 w 6515100"/>
              <a:gd name="connsiteY0" fmla="*/ 0 h 27432"/>
              <a:gd name="connsiteX1" fmla="*/ 586359 w 6515100"/>
              <a:gd name="connsiteY1" fmla="*/ 0 h 27432"/>
              <a:gd name="connsiteX2" fmla="*/ 1042416 w 6515100"/>
              <a:gd name="connsiteY2" fmla="*/ 0 h 27432"/>
              <a:gd name="connsiteX3" fmla="*/ 1824228 w 6515100"/>
              <a:gd name="connsiteY3" fmla="*/ 0 h 27432"/>
              <a:gd name="connsiteX4" fmla="*/ 2410587 w 6515100"/>
              <a:gd name="connsiteY4" fmla="*/ 0 h 27432"/>
              <a:gd name="connsiteX5" fmla="*/ 2996946 w 6515100"/>
              <a:gd name="connsiteY5" fmla="*/ 0 h 27432"/>
              <a:gd name="connsiteX6" fmla="*/ 3778758 w 6515100"/>
              <a:gd name="connsiteY6" fmla="*/ 0 h 27432"/>
              <a:gd name="connsiteX7" fmla="*/ 4299966 w 6515100"/>
              <a:gd name="connsiteY7" fmla="*/ 0 h 27432"/>
              <a:gd name="connsiteX8" fmla="*/ 5081778 w 6515100"/>
              <a:gd name="connsiteY8" fmla="*/ 0 h 27432"/>
              <a:gd name="connsiteX9" fmla="*/ 5863590 w 6515100"/>
              <a:gd name="connsiteY9" fmla="*/ 0 h 27432"/>
              <a:gd name="connsiteX10" fmla="*/ 6515100 w 6515100"/>
              <a:gd name="connsiteY10" fmla="*/ 0 h 27432"/>
              <a:gd name="connsiteX11" fmla="*/ 6515100 w 6515100"/>
              <a:gd name="connsiteY11" fmla="*/ 27432 h 27432"/>
              <a:gd name="connsiteX12" fmla="*/ 5798439 w 6515100"/>
              <a:gd name="connsiteY12" fmla="*/ 27432 h 27432"/>
              <a:gd name="connsiteX13" fmla="*/ 5016627 w 6515100"/>
              <a:gd name="connsiteY13" fmla="*/ 27432 h 27432"/>
              <a:gd name="connsiteX14" fmla="*/ 4234815 w 6515100"/>
              <a:gd name="connsiteY14" fmla="*/ 27432 h 27432"/>
              <a:gd name="connsiteX15" fmla="*/ 3713607 w 6515100"/>
              <a:gd name="connsiteY15" fmla="*/ 27432 h 27432"/>
              <a:gd name="connsiteX16" fmla="*/ 3062097 w 6515100"/>
              <a:gd name="connsiteY16" fmla="*/ 27432 h 27432"/>
              <a:gd name="connsiteX17" fmla="*/ 2280285 w 6515100"/>
              <a:gd name="connsiteY17" fmla="*/ 27432 h 27432"/>
              <a:gd name="connsiteX18" fmla="*/ 1628775 w 6515100"/>
              <a:gd name="connsiteY18" fmla="*/ 27432 h 27432"/>
              <a:gd name="connsiteX19" fmla="*/ 1172718 w 6515100"/>
              <a:gd name="connsiteY19" fmla="*/ 27432 h 27432"/>
              <a:gd name="connsiteX20" fmla="*/ 651510 w 6515100"/>
              <a:gd name="connsiteY20" fmla="*/ 27432 h 27432"/>
              <a:gd name="connsiteX21" fmla="*/ 0 w 6515100"/>
              <a:gd name="connsiteY21" fmla="*/ 27432 h 27432"/>
              <a:gd name="connsiteX22" fmla="*/ 0 w 65151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15100" h="27432" fill="none" extrusionOk="0">
                <a:moveTo>
                  <a:pt x="0" y="0"/>
                </a:moveTo>
                <a:cubicBezTo>
                  <a:pt x="191079" y="9846"/>
                  <a:pt x="442149" y="-22221"/>
                  <a:pt x="651510" y="0"/>
                </a:cubicBezTo>
                <a:cubicBezTo>
                  <a:pt x="816238" y="54126"/>
                  <a:pt x="1086111" y="5072"/>
                  <a:pt x="1303020" y="0"/>
                </a:cubicBezTo>
                <a:cubicBezTo>
                  <a:pt x="1540221" y="-35198"/>
                  <a:pt x="1651209" y="10410"/>
                  <a:pt x="1954530" y="0"/>
                </a:cubicBezTo>
                <a:cubicBezTo>
                  <a:pt x="2245570" y="-23511"/>
                  <a:pt x="2569986" y="-6113"/>
                  <a:pt x="2736342" y="0"/>
                </a:cubicBezTo>
                <a:cubicBezTo>
                  <a:pt x="2911343" y="-4581"/>
                  <a:pt x="3260352" y="18420"/>
                  <a:pt x="3453003" y="0"/>
                </a:cubicBezTo>
                <a:cubicBezTo>
                  <a:pt x="3657094" y="-6179"/>
                  <a:pt x="3705636" y="-2332"/>
                  <a:pt x="3909060" y="0"/>
                </a:cubicBezTo>
                <a:cubicBezTo>
                  <a:pt x="4155008" y="23368"/>
                  <a:pt x="4294589" y="-26184"/>
                  <a:pt x="4495419" y="0"/>
                </a:cubicBezTo>
                <a:cubicBezTo>
                  <a:pt x="4707110" y="15180"/>
                  <a:pt x="5089998" y="46244"/>
                  <a:pt x="5277231" y="0"/>
                </a:cubicBezTo>
                <a:cubicBezTo>
                  <a:pt x="5520680" y="9739"/>
                  <a:pt x="5748167" y="33925"/>
                  <a:pt x="5928741" y="0"/>
                </a:cubicBezTo>
                <a:cubicBezTo>
                  <a:pt x="6124980" y="-8930"/>
                  <a:pt x="6289272" y="9"/>
                  <a:pt x="6515100" y="0"/>
                </a:cubicBezTo>
                <a:cubicBezTo>
                  <a:pt x="6514234" y="8091"/>
                  <a:pt x="6515445" y="20268"/>
                  <a:pt x="6515100" y="27432"/>
                </a:cubicBezTo>
                <a:cubicBezTo>
                  <a:pt x="6302742" y="25645"/>
                  <a:pt x="6183346" y="-4307"/>
                  <a:pt x="5993892" y="27432"/>
                </a:cubicBezTo>
                <a:cubicBezTo>
                  <a:pt x="5756882" y="70167"/>
                  <a:pt x="5471309" y="94453"/>
                  <a:pt x="5212080" y="27432"/>
                </a:cubicBezTo>
                <a:cubicBezTo>
                  <a:pt x="4953578" y="7559"/>
                  <a:pt x="4910242" y="14164"/>
                  <a:pt x="4690872" y="27432"/>
                </a:cubicBezTo>
                <a:cubicBezTo>
                  <a:pt x="4477430" y="40889"/>
                  <a:pt x="4452449" y="26011"/>
                  <a:pt x="4234815" y="27432"/>
                </a:cubicBezTo>
                <a:cubicBezTo>
                  <a:pt x="4016864" y="32370"/>
                  <a:pt x="3990332" y="28346"/>
                  <a:pt x="3778758" y="27432"/>
                </a:cubicBezTo>
                <a:cubicBezTo>
                  <a:pt x="3570240" y="-8389"/>
                  <a:pt x="3246686" y="-9492"/>
                  <a:pt x="3062097" y="27432"/>
                </a:cubicBezTo>
                <a:cubicBezTo>
                  <a:pt x="2859530" y="32275"/>
                  <a:pt x="2758453" y="30156"/>
                  <a:pt x="2606040" y="27432"/>
                </a:cubicBezTo>
                <a:cubicBezTo>
                  <a:pt x="2469507" y="9792"/>
                  <a:pt x="2134994" y="42268"/>
                  <a:pt x="1954530" y="27432"/>
                </a:cubicBezTo>
                <a:cubicBezTo>
                  <a:pt x="1795898" y="-3186"/>
                  <a:pt x="1637839" y="-5709"/>
                  <a:pt x="1433322" y="27432"/>
                </a:cubicBezTo>
                <a:cubicBezTo>
                  <a:pt x="1222840" y="92681"/>
                  <a:pt x="1038313" y="-18281"/>
                  <a:pt x="781812" y="27432"/>
                </a:cubicBezTo>
                <a:cubicBezTo>
                  <a:pt x="513846" y="56993"/>
                  <a:pt x="356714" y="65700"/>
                  <a:pt x="0" y="27432"/>
                </a:cubicBezTo>
                <a:cubicBezTo>
                  <a:pt x="-2013" y="18874"/>
                  <a:pt x="-525" y="8614"/>
                  <a:pt x="0" y="0"/>
                </a:cubicBezTo>
                <a:close/>
              </a:path>
              <a:path w="6515100" h="27432" stroke="0" extrusionOk="0">
                <a:moveTo>
                  <a:pt x="0" y="0"/>
                </a:moveTo>
                <a:cubicBezTo>
                  <a:pt x="137715" y="-13274"/>
                  <a:pt x="454560" y="32381"/>
                  <a:pt x="586359" y="0"/>
                </a:cubicBezTo>
                <a:cubicBezTo>
                  <a:pt x="713882" y="-28131"/>
                  <a:pt x="840494" y="3433"/>
                  <a:pt x="1042416" y="0"/>
                </a:cubicBezTo>
                <a:cubicBezTo>
                  <a:pt x="1234682" y="-4462"/>
                  <a:pt x="1491456" y="-10685"/>
                  <a:pt x="1824228" y="0"/>
                </a:cubicBezTo>
                <a:cubicBezTo>
                  <a:pt x="2135036" y="15886"/>
                  <a:pt x="2209659" y="-13154"/>
                  <a:pt x="2410587" y="0"/>
                </a:cubicBezTo>
                <a:cubicBezTo>
                  <a:pt x="2606768" y="18353"/>
                  <a:pt x="2745057" y="46659"/>
                  <a:pt x="2996946" y="0"/>
                </a:cubicBezTo>
                <a:cubicBezTo>
                  <a:pt x="3228713" y="-18547"/>
                  <a:pt x="3409598" y="57359"/>
                  <a:pt x="3778758" y="0"/>
                </a:cubicBezTo>
                <a:cubicBezTo>
                  <a:pt x="4158196" y="-21579"/>
                  <a:pt x="4160363" y="-7399"/>
                  <a:pt x="4299966" y="0"/>
                </a:cubicBezTo>
                <a:cubicBezTo>
                  <a:pt x="4463122" y="-41200"/>
                  <a:pt x="4853466" y="-43"/>
                  <a:pt x="5081778" y="0"/>
                </a:cubicBezTo>
                <a:cubicBezTo>
                  <a:pt x="5353699" y="-38414"/>
                  <a:pt x="5716594" y="10377"/>
                  <a:pt x="5863590" y="0"/>
                </a:cubicBezTo>
                <a:cubicBezTo>
                  <a:pt x="6039255" y="-7447"/>
                  <a:pt x="6384109" y="-46394"/>
                  <a:pt x="6515100" y="0"/>
                </a:cubicBezTo>
                <a:cubicBezTo>
                  <a:pt x="6516313" y="6455"/>
                  <a:pt x="6515305" y="14391"/>
                  <a:pt x="6515100" y="27432"/>
                </a:cubicBezTo>
                <a:cubicBezTo>
                  <a:pt x="6298602" y="2397"/>
                  <a:pt x="6116455" y="55820"/>
                  <a:pt x="5798439" y="27432"/>
                </a:cubicBezTo>
                <a:cubicBezTo>
                  <a:pt x="5498266" y="74956"/>
                  <a:pt x="5371570" y="-8704"/>
                  <a:pt x="5016627" y="27432"/>
                </a:cubicBezTo>
                <a:cubicBezTo>
                  <a:pt x="4680999" y="36367"/>
                  <a:pt x="4492804" y="16084"/>
                  <a:pt x="4234815" y="27432"/>
                </a:cubicBezTo>
                <a:cubicBezTo>
                  <a:pt x="4024117" y="56055"/>
                  <a:pt x="3974283" y="47660"/>
                  <a:pt x="3713607" y="27432"/>
                </a:cubicBezTo>
                <a:cubicBezTo>
                  <a:pt x="3482881" y="11152"/>
                  <a:pt x="3219920" y="78915"/>
                  <a:pt x="3062097" y="27432"/>
                </a:cubicBezTo>
                <a:cubicBezTo>
                  <a:pt x="2879839" y="-12678"/>
                  <a:pt x="2604357" y="46229"/>
                  <a:pt x="2280285" y="27432"/>
                </a:cubicBezTo>
                <a:cubicBezTo>
                  <a:pt x="2007883" y="3578"/>
                  <a:pt x="1949753" y="12034"/>
                  <a:pt x="1628775" y="27432"/>
                </a:cubicBezTo>
                <a:cubicBezTo>
                  <a:pt x="1316209" y="50080"/>
                  <a:pt x="1270406" y="23565"/>
                  <a:pt x="1172718" y="27432"/>
                </a:cubicBezTo>
                <a:cubicBezTo>
                  <a:pt x="1108279" y="-57"/>
                  <a:pt x="875205" y="2604"/>
                  <a:pt x="651510" y="27432"/>
                </a:cubicBezTo>
                <a:cubicBezTo>
                  <a:pt x="452564" y="30504"/>
                  <a:pt x="337953" y="24398"/>
                  <a:pt x="0" y="27432"/>
                </a:cubicBezTo>
                <a:cubicBezTo>
                  <a:pt x="491" y="19542"/>
                  <a:pt x="-1038" y="8534"/>
                  <a:pt x="0" y="0"/>
                </a:cubicBezTo>
                <a:close/>
              </a:path>
              <a:path w="6515100" h="27432" fill="none" stroke="0" extrusionOk="0">
                <a:moveTo>
                  <a:pt x="0" y="0"/>
                </a:moveTo>
                <a:cubicBezTo>
                  <a:pt x="130177" y="-28046"/>
                  <a:pt x="457622" y="-22260"/>
                  <a:pt x="651510" y="0"/>
                </a:cubicBezTo>
                <a:cubicBezTo>
                  <a:pt x="837955" y="33307"/>
                  <a:pt x="1051647" y="18307"/>
                  <a:pt x="1303020" y="0"/>
                </a:cubicBezTo>
                <a:cubicBezTo>
                  <a:pt x="1500964" y="-2296"/>
                  <a:pt x="1642268" y="44814"/>
                  <a:pt x="1954530" y="0"/>
                </a:cubicBezTo>
                <a:cubicBezTo>
                  <a:pt x="2256504" y="-20189"/>
                  <a:pt x="2589361" y="23360"/>
                  <a:pt x="2736342" y="0"/>
                </a:cubicBezTo>
                <a:cubicBezTo>
                  <a:pt x="2941233" y="-4562"/>
                  <a:pt x="3259904" y="-4448"/>
                  <a:pt x="3453003" y="0"/>
                </a:cubicBezTo>
                <a:cubicBezTo>
                  <a:pt x="3643517" y="-5990"/>
                  <a:pt x="3702514" y="-5537"/>
                  <a:pt x="3909060" y="0"/>
                </a:cubicBezTo>
                <a:cubicBezTo>
                  <a:pt x="4105814" y="-32139"/>
                  <a:pt x="4279550" y="11063"/>
                  <a:pt x="4495419" y="0"/>
                </a:cubicBezTo>
                <a:cubicBezTo>
                  <a:pt x="4699185" y="18335"/>
                  <a:pt x="5090550" y="24586"/>
                  <a:pt x="5277231" y="0"/>
                </a:cubicBezTo>
                <a:cubicBezTo>
                  <a:pt x="5467098" y="-21872"/>
                  <a:pt x="5749970" y="24781"/>
                  <a:pt x="5928741" y="0"/>
                </a:cubicBezTo>
                <a:cubicBezTo>
                  <a:pt x="6123403" y="-6715"/>
                  <a:pt x="6303533" y="27572"/>
                  <a:pt x="6515100" y="0"/>
                </a:cubicBezTo>
                <a:cubicBezTo>
                  <a:pt x="6515414" y="8368"/>
                  <a:pt x="6515049" y="21050"/>
                  <a:pt x="6515100" y="27432"/>
                </a:cubicBezTo>
                <a:cubicBezTo>
                  <a:pt x="6295326" y="34259"/>
                  <a:pt x="6193630" y="-20659"/>
                  <a:pt x="5993892" y="27432"/>
                </a:cubicBezTo>
                <a:cubicBezTo>
                  <a:pt x="5781447" y="53323"/>
                  <a:pt x="5455504" y="35712"/>
                  <a:pt x="5212080" y="27432"/>
                </a:cubicBezTo>
                <a:cubicBezTo>
                  <a:pt x="4944304" y="9709"/>
                  <a:pt x="4905148" y="13363"/>
                  <a:pt x="4690872" y="27432"/>
                </a:cubicBezTo>
                <a:cubicBezTo>
                  <a:pt x="4474720" y="35390"/>
                  <a:pt x="4441290" y="27745"/>
                  <a:pt x="4234815" y="27432"/>
                </a:cubicBezTo>
                <a:cubicBezTo>
                  <a:pt x="4019588" y="36954"/>
                  <a:pt x="3993741" y="33922"/>
                  <a:pt x="3778758" y="27432"/>
                </a:cubicBezTo>
                <a:cubicBezTo>
                  <a:pt x="3566519" y="37081"/>
                  <a:pt x="3252174" y="14745"/>
                  <a:pt x="3062097" y="27432"/>
                </a:cubicBezTo>
                <a:cubicBezTo>
                  <a:pt x="2882837" y="39972"/>
                  <a:pt x="2732636" y="36257"/>
                  <a:pt x="2606040" y="27432"/>
                </a:cubicBezTo>
                <a:cubicBezTo>
                  <a:pt x="2468861" y="43759"/>
                  <a:pt x="2087628" y="59098"/>
                  <a:pt x="1954530" y="27432"/>
                </a:cubicBezTo>
                <a:cubicBezTo>
                  <a:pt x="1795074" y="-5333"/>
                  <a:pt x="1626726" y="1447"/>
                  <a:pt x="1433322" y="27432"/>
                </a:cubicBezTo>
                <a:cubicBezTo>
                  <a:pt x="1262183" y="79883"/>
                  <a:pt x="1050965" y="49822"/>
                  <a:pt x="781812" y="27432"/>
                </a:cubicBezTo>
                <a:cubicBezTo>
                  <a:pt x="494914" y="54160"/>
                  <a:pt x="375041" y="53987"/>
                  <a:pt x="0" y="27432"/>
                </a:cubicBezTo>
                <a:cubicBezTo>
                  <a:pt x="1559" y="18666"/>
                  <a:pt x="-585" y="75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15100" h="27432" fill="none" extrusionOk="0">
                        <a:moveTo>
                          <a:pt x="0" y="0"/>
                        </a:moveTo>
                        <a:cubicBezTo>
                          <a:pt x="166325" y="-5749"/>
                          <a:pt x="479153" y="-30341"/>
                          <a:pt x="651510" y="0"/>
                        </a:cubicBezTo>
                        <a:cubicBezTo>
                          <a:pt x="823867" y="30341"/>
                          <a:pt x="1089927" y="17090"/>
                          <a:pt x="1303020" y="0"/>
                        </a:cubicBezTo>
                        <a:cubicBezTo>
                          <a:pt x="1516113" y="-17090"/>
                          <a:pt x="1647249" y="17285"/>
                          <a:pt x="1954530" y="0"/>
                        </a:cubicBezTo>
                        <a:cubicBezTo>
                          <a:pt x="2261811" y="-17285"/>
                          <a:pt x="2556150" y="7492"/>
                          <a:pt x="2736342" y="0"/>
                        </a:cubicBezTo>
                        <a:cubicBezTo>
                          <a:pt x="2916534" y="-7492"/>
                          <a:pt x="3255362" y="4899"/>
                          <a:pt x="3453003" y="0"/>
                        </a:cubicBezTo>
                        <a:cubicBezTo>
                          <a:pt x="3650644" y="-4899"/>
                          <a:pt x="3707830" y="-10542"/>
                          <a:pt x="3909060" y="0"/>
                        </a:cubicBezTo>
                        <a:cubicBezTo>
                          <a:pt x="4110290" y="10542"/>
                          <a:pt x="4298105" y="-14723"/>
                          <a:pt x="4495419" y="0"/>
                        </a:cubicBezTo>
                        <a:cubicBezTo>
                          <a:pt x="4692733" y="14723"/>
                          <a:pt x="5062614" y="17869"/>
                          <a:pt x="5277231" y="0"/>
                        </a:cubicBezTo>
                        <a:cubicBezTo>
                          <a:pt x="5491848" y="-17869"/>
                          <a:pt x="5741638" y="17967"/>
                          <a:pt x="5928741" y="0"/>
                        </a:cubicBezTo>
                        <a:cubicBezTo>
                          <a:pt x="6115844" y="-17967"/>
                          <a:pt x="6302591" y="17820"/>
                          <a:pt x="6515100" y="0"/>
                        </a:cubicBezTo>
                        <a:cubicBezTo>
                          <a:pt x="6514842" y="7487"/>
                          <a:pt x="6514179" y="19984"/>
                          <a:pt x="6515100" y="27432"/>
                        </a:cubicBezTo>
                        <a:cubicBezTo>
                          <a:pt x="6291717" y="37419"/>
                          <a:pt x="6188280" y="4506"/>
                          <a:pt x="5993892" y="27432"/>
                        </a:cubicBezTo>
                        <a:cubicBezTo>
                          <a:pt x="5799504" y="50358"/>
                          <a:pt x="5467966" y="44311"/>
                          <a:pt x="5212080" y="27432"/>
                        </a:cubicBezTo>
                        <a:cubicBezTo>
                          <a:pt x="4956194" y="10553"/>
                          <a:pt x="4907171" y="17487"/>
                          <a:pt x="4690872" y="27432"/>
                        </a:cubicBezTo>
                        <a:cubicBezTo>
                          <a:pt x="4474573" y="37377"/>
                          <a:pt x="4446118" y="24926"/>
                          <a:pt x="4234815" y="27432"/>
                        </a:cubicBezTo>
                        <a:cubicBezTo>
                          <a:pt x="4023512" y="29938"/>
                          <a:pt x="3990422" y="31456"/>
                          <a:pt x="3778758" y="27432"/>
                        </a:cubicBezTo>
                        <a:cubicBezTo>
                          <a:pt x="3567094" y="23408"/>
                          <a:pt x="3235052" y="24901"/>
                          <a:pt x="3062097" y="27432"/>
                        </a:cubicBezTo>
                        <a:cubicBezTo>
                          <a:pt x="2889142" y="29963"/>
                          <a:pt x="2755311" y="35048"/>
                          <a:pt x="2606040" y="27432"/>
                        </a:cubicBezTo>
                        <a:cubicBezTo>
                          <a:pt x="2456769" y="19816"/>
                          <a:pt x="2116876" y="43674"/>
                          <a:pt x="1954530" y="27432"/>
                        </a:cubicBezTo>
                        <a:cubicBezTo>
                          <a:pt x="1792184" y="11191"/>
                          <a:pt x="1635797" y="1960"/>
                          <a:pt x="1433322" y="27432"/>
                        </a:cubicBezTo>
                        <a:cubicBezTo>
                          <a:pt x="1230847" y="52904"/>
                          <a:pt x="1064298" y="9563"/>
                          <a:pt x="781812" y="27432"/>
                        </a:cubicBezTo>
                        <a:cubicBezTo>
                          <a:pt x="499326" y="45302"/>
                          <a:pt x="379143" y="59429"/>
                          <a:pt x="0" y="27432"/>
                        </a:cubicBezTo>
                        <a:cubicBezTo>
                          <a:pt x="-14" y="18173"/>
                          <a:pt x="-517" y="8990"/>
                          <a:pt x="0" y="0"/>
                        </a:cubicBezTo>
                        <a:close/>
                      </a:path>
                      <a:path w="6515100" h="27432" stroke="0" extrusionOk="0">
                        <a:moveTo>
                          <a:pt x="0" y="0"/>
                        </a:moveTo>
                        <a:cubicBezTo>
                          <a:pt x="145508" y="-16165"/>
                          <a:pt x="455060" y="24821"/>
                          <a:pt x="586359" y="0"/>
                        </a:cubicBezTo>
                        <a:cubicBezTo>
                          <a:pt x="717658" y="-24821"/>
                          <a:pt x="818481" y="1436"/>
                          <a:pt x="1042416" y="0"/>
                        </a:cubicBezTo>
                        <a:cubicBezTo>
                          <a:pt x="1266351" y="-1436"/>
                          <a:pt x="1510662" y="-19098"/>
                          <a:pt x="1824228" y="0"/>
                        </a:cubicBezTo>
                        <a:cubicBezTo>
                          <a:pt x="2137794" y="19098"/>
                          <a:pt x="2209508" y="-11239"/>
                          <a:pt x="2410587" y="0"/>
                        </a:cubicBezTo>
                        <a:cubicBezTo>
                          <a:pt x="2611666" y="11239"/>
                          <a:pt x="2755374" y="20903"/>
                          <a:pt x="2996946" y="0"/>
                        </a:cubicBezTo>
                        <a:cubicBezTo>
                          <a:pt x="3238518" y="-20903"/>
                          <a:pt x="3396366" y="21066"/>
                          <a:pt x="3778758" y="0"/>
                        </a:cubicBezTo>
                        <a:cubicBezTo>
                          <a:pt x="4161150" y="-21066"/>
                          <a:pt x="4160489" y="-4131"/>
                          <a:pt x="4299966" y="0"/>
                        </a:cubicBezTo>
                        <a:cubicBezTo>
                          <a:pt x="4439443" y="4131"/>
                          <a:pt x="4829495" y="24889"/>
                          <a:pt x="5081778" y="0"/>
                        </a:cubicBezTo>
                        <a:cubicBezTo>
                          <a:pt x="5334061" y="-24889"/>
                          <a:pt x="5692112" y="31086"/>
                          <a:pt x="5863590" y="0"/>
                        </a:cubicBezTo>
                        <a:cubicBezTo>
                          <a:pt x="6035068" y="-31086"/>
                          <a:pt x="6355549" y="-19657"/>
                          <a:pt x="6515100" y="0"/>
                        </a:cubicBezTo>
                        <a:cubicBezTo>
                          <a:pt x="6514269" y="6329"/>
                          <a:pt x="6515504" y="16858"/>
                          <a:pt x="6515100" y="27432"/>
                        </a:cubicBezTo>
                        <a:cubicBezTo>
                          <a:pt x="6311868" y="940"/>
                          <a:pt x="6083793" y="16016"/>
                          <a:pt x="5798439" y="27432"/>
                        </a:cubicBezTo>
                        <a:cubicBezTo>
                          <a:pt x="5513085" y="38848"/>
                          <a:pt x="5362223" y="-5421"/>
                          <a:pt x="5016627" y="27432"/>
                        </a:cubicBezTo>
                        <a:cubicBezTo>
                          <a:pt x="4671031" y="60285"/>
                          <a:pt x="4447302" y="-4000"/>
                          <a:pt x="4234815" y="27432"/>
                        </a:cubicBezTo>
                        <a:cubicBezTo>
                          <a:pt x="4022328" y="58864"/>
                          <a:pt x="3971531" y="48578"/>
                          <a:pt x="3713607" y="27432"/>
                        </a:cubicBezTo>
                        <a:cubicBezTo>
                          <a:pt x="3455683" y="6286"/>
                          <a:pt x="3218262" y="57740"/>
                          <a:pt x="3062097" y="27432"/>
                        </a:cubicBezTo>
                        <a:cubicBezTo>
                          <a:pt x="2905932" y="-2876"/>
                          <a:pt x="2552648" y="49637"/>
                          <a:pt x="2280285" y="27432"/>
                        </a:cubicBezTo>
                        <a:cubicBezTo>
                          <a:pt x="2007922" y="5227"/>
                          <a:pt x="1946224" y="14594"/>
                          <a:pt x="1628775" y="27432"/>
                        </a:cubicBezTo>
                        <a:cubicBezTo>
                          <a:pt x="1311326" y="40271"/>
                          <a:pt x="1267680" y="23624"/>
                          <a:pt x="1172718" y="27432"/>
                        </a:cubicBezTo>
                        <a:cubicBezTo>
                          <a:pt x="1077756" y="31240"/>
                          <a:pt x="863409" y="30220"/>
                          <a:pt x="651510" y="27432"/>
                        </a:cubicBezTo>
                        <a:cubicBezTo>
                          <a:pt x="439611" y="24644"/>
                          <a:pt x="324781" y="35805"/>
                          <a:pt x="0" y="27432"/>
                        </a:cubicBezTo>
                        <a:cubicBezTo>
                          <a:pt x="-177" y="19307"/>
                          <a:pt x="-1145" y="91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719" r="38317"/>
          <a:stretch>
            <a:fillRect/>
          </a:stretch>
        </p:blipFill>
        <p:spPr>
          <a:xfrm>
            <a:off x="14260307" y="543574"/>
            <a:ext cx="3057777" cy="4326734"/>
          </a:xfrm>
          <a:prstGeom prst="rect">
            <a:avLst/>
          </a:prstGeom>
        </p:spPr>
      </p:pic>
      <p:pic>
        <p:nvPicPr>
          <p:cNvPr id="2" name="Picture 4" descr="International Summer School 2020 Riga | RSU">
            <a:extLst>
              <a:ext uri="{FF2B5EF4-FFF2-40B4-BE49-F238E27FC236}">
                <a16:creationId xmlns:a16="http://schemas.microsoft.com/office/drawing/2014/main" id="{BA5464EE-EAFF-A44B-0951-276FAB3510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7658100"/>
            <a:ext cx="4841383" cy="10695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ākums - VENTSPILS TEHNIKUMS">
            <a:extLst>
              <a:ext uri="{FF2B5EF4-FFF2-40B4-BE49-F238E27FC236}">
                <a16:creationId xmlns:a16="http://schemas.microsoft.com/office/drawing/2014/main" id="{1B31358B-1D95-B196-81BB-606F3CBDB3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25200" y="6132576"/>
            <a:ext cx="3051047" cy="3051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874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918972" y="547687"/>
            <a:ext cx="7942522" cy="3095712"/>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8100" dirty="0">
                <a:latin typeface="+mj-lt"/>
                <a:ea typeface="+mj-ea"/>
                <a:cs typeface="+mj-cs"/>
              </a:rPr>
              <a:t>PĒTĪJUMA PROBLĒMA </a:t>
            </a: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2719" r="38317"/>
          <a:stretch>
            <a:fillRect/>
          </a:stretch>
        </p:blipFill>
        <p:spPr>
          <a:xfrm>
            <a:off x="14673294" y="547687"/>
            <a:ext cx="2326400" cy="3291840"/>
          </a:xfrm>
          <a:prstGeom prst="rect">
            <a:avLst/>
          </a:prstGeom>
        </p:spPr>
      </p:pic>
      <p:sp>
        <p:nvSpPr>
          <p:cNvPr id="15"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7300" y="3975271"/>
            <a:ext cx="6515100" cy="27432"/>
          </a:xfrm>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 name="connsiteX0" fmla="*/ 0 w 6515100"/>
              <a:gd name="connsiteY0" fmla="*/ 0 h 27432"/>
              <a:gd name="connsiteX1" fmla="*/ 586359 w 6515100"/>
              <a:gd name="connsiteY1" fmla="*/ 0 h 27432"/>
              <a:gd name="connsiteX2" fmla="*/ 1042416 w 6515100"/>
              <a:gd name="connsiteY2" fmla="*/ 0 h 27432"/>
              <a:gd name="connsiteX3" fmla="*/ 1824228 w 6515100"/>
              <a:gd name="connsiteY3" fmla="*/ 0 h 27432"/>
              <a:gd name="connsiteX4" fmla="*/ 2410587 w 6515100"/>
              <a:gd name="connsiteY4" fmla="*/ 0 h 27432"/>
              <a:gd name="connsiteX5" fmla="*/ 2996946 w 6515100"/>
              <a:gd name="connsiteY5" fmla="*/ 0 h 27432"/>
              <a:gd name="connsiteX6" fmla="*/ 3778758 w 6515100"/>
              <a:gd name="connsiteY6" fmla="*/ 0 h 27432"/>
              <a:gd name="connsiteX7" fmla="*/ 4299966 w 6515100"/>
              <a:gd name="connsiteY7" fmla="*/ 0 h 27432"/>
              <a:gd name="connsiteX8" fmla="*/ 5081778 w 6515100"/>
              <a:gd name="connsiteY8" fmla="*/ 0 h 27432"/>
              <a:gd name="connsiteX9" fmla="*/ 5863590 w 6515100"/>
              <a:gd name="connsiteY9" fmla="*/ 0 h 27432"/>
              <a:gd name="connsiteX10" fmla="*/ 6515100 w 6515100"/>
              <a:gd name="connsiteY10" fmla="*/ 0 h 27432"/>
              <a:gd name="connsiteX11" fmla="*/ 6515100 w 6515100"/>
              <a:gd name="connsiteY11" fmla="*/ 27432 h 27432"/>
              <a:gd name="connsiteX12" fmla="*/ 5798439 w 6515100"/>
              <a:gd name="connsiteY12" fmla="*/ 27432 h 27432"/>
              <a:gd name="connsiteX13" fmla="*/ 5016627 w 6515100"/>
              <a:gd name="connsiteY13" fmla="*/ 27432 h 27432"/>
              <a:gd name="connsiteX14" fmla="*/ 4234815 w 6515100"/>
              <a:gd name="connsiteY14" fmla="*/ 27432 h 27432"/>
              <a:gd name="connsiteX15" fmla="*/ 3713607 w 6515100"/>
              <a:gd name="connsiteY15" fmla="*/ 27432 h 27432"/>
              <a:gd name="connsiteX16" fmla="*/ 3062097 w 6515100"/>
              <a:gd name="connsiteY16" fmla="*/ 27432 h 27432"/>
              <a:gd name="connsiteX17" fmla="*/ 2280285 w 6515100"/>
              <a:gd name="connsiteY17" fmla="*/ 27432 h 27432"/>
              <a:gd name="connsiteX18" fmla="*/ 1628775 w 6515100"/>
              <a:gd name="connsiteY18" fmla="*/ 27432 h 27432"/>
              <a:gd name="connsiteX19" fmla="*/ 1172718 w 6515100"/>
              <a:gd name="connsiteY19" fmla="*/ 27432 h 27432"/>
              <a:gd name="connsiteX20" fmla="*/ 651510 w 6515100"/>
              <a:gd name="connsiteY20" fmla="*/ 27432 h 27432"/>
              <a:gd name="connsiteX21" fmla="*/ 0 w 6515100"/>
              <a:gd name="connsiteY21" fmla="*/ 27432 h 27432"/>
              <a:gd name="connsiteX22" fmla="*/ 0 w 65151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15100" h="27432" fill="none" extrusionOk="0">
                <a:moveTo>
                  <a:pt x="0" y="0"/>
                </a:moveTo>
                <a:cubicBezTo>
                  <a:pt x="191079" y="9846"/>
                  <a:pt x="442149" y="-22221"/>
                  <a:pt x="651510" y="0"/>
                </a:cubicBezTo>
                <a:cubicBezTo>
                  <a:pt x="816238" y="54126"/>
                  <a:pt x="1086111" y="5072"/>
                  <a:pt x="1303020" y="0"/>
                </a:cubicBezTo>
                <a:cubicBezTo>
                  <a:pt x="1540221" y="-35198"/>
                  <a:pt x="1651209" y="10410"/>
                  <a:pt x="1954530" y="0"/>
                </a:cubicBezTo>
                <a:cubicBezTo>
                  <a:pt x="2245570" y="-23511"/>
                  <a:pt x="2569986" y="-6113"/>
                  <a:pt x="2736342" y="0"/>
                </a:cubicBezTo>
                <a:cubicBezTo>
                  <a:pt x="2911343" y="-4581"/>
                  <a:pt x="3260352" y="18420"/>
                  <a:pt x="3453003" y="0"/>
                </a:cubicBezTo>
                <a:cubicBezTo>
                  <a:pt x="3657094" y="-6179"/>
                  <a:pt x="3705636" y="-2332"/>
                  <a:pt x="3909060" y="0"/>
                </a:cubicBezTo>
                <a:cubicBezTo>
                  <a:pt x="4155008" y="23368"/>
                  <a:pt x="4294589" y="-26184"/>
                  <a:pt x="4495419" y="0"/>
                </a:cubicBezTo>
                <a:cubicBezTo>
                  <a:pt x="4707110" y="15180"/>
                  <a:pt x="5089998" y="46244"/>
                  <a:pt x="5277231" y="0"/>
                </a:cubicBezTo>
                <a:cubicBezTo>
                  <a:pt x="5520680" y="9739"/>
                  <a:pt x="5748167" y="33925"/>
                  <a:pt x="5928741" y="0"/>
                </a:cubicBezTo>
                <a:cubicBezTo>
                  <a:pt x="6124980" y="-8930"/>
                  <a:pt x="6289272" y="9"/>
                  <a:pt x="6515100" y="0"/>
                </a:cubicBezTo>
                <a:cubicBezTo>
                  <a:pt x="6514234" y="8091"/>
                  <a:pt x="6515445" y="20268"/>
                  <a:pt x="6515100" y="27432"/>
                </a:cubicBezTo>
                <a:cubicBezTo>
                  <a:pt x="6302742" y="25645"/>
                  <a:pt x="6183346" y="-4307"/>
                  <a:pt x="5993892" y="27432"/>
                </a:cubicBezTo>
                <a:cubicBezTo>
                  <a:pt x="5756882" y="70167"/>
                  <a:pt x="5471309" y="94453"/>
                  <a:pt x="5212080" y="27432"/>
                </a:cubicBezTo>
                <a:cubicBezTo>
                  <a:pt x="4953578" y="7559"/>
                  <a:pt x="4910242" y="14164"/>
                  <a:pt x="4690872" y="27432"/>
                </a:cubicBezTo>
                <a:cubicBezTo>
                  <a:pt x="4477430" y="40889"/>
                  <a:pt x="4452449" y="26011"/>
                  <a:pt x="4234815" y="27432"/>
                </a:cubicBezTo>
                <a:cubicBezTo>
                  <a:pt x="4016864" y="32370"/>
                  <a:pt x="3990332" y="28346"/>
                  <a:pt x="3778758" y="27432"/>
                </a:cubicBezTo>
                <a:cubicBezTo>
                  <a:pt x="3570240" y="-8389"/>
                  <a:pt x="3246686" y="-9492"/>
                  <a:pt x="3062097" y="27432"/>
                </a:cubicBezTo>
                <a:cubicBezTo>
                  <a:pt x="2859530" y="32275"/>
                  <a:pt x="2758453" y="30156"/>
                  <a:pt x="2606040" y="27432"/>
                </a:cubicBezTo>
                <a:cubicBezTo>
                  <a:pt x="2469507" y="9792"/>
                  <a:pt x="2134994" y="42268"/>
                  <a:pt x="1954530" y="27432"/>
                </a:cubicBezTo>
                <a:cubicBezTo>
                  <a:pt x="1795898" y="-3186"/>
                  <a:pt x="1637839" y="-5709"/>
                  <a:pt x="1433322" y="27432"/>
                </a:cubicBezTo>
                <a:cubicBezTo>
                  <a:pt x="1222840" y="92681"/>
                  <a:pt x="1038313" y="-18281"/>
                  <a:pt x="781812" y="27432"/>
                </a:cubicBezTo>
                <a:cubicBezTo>
                  <a:pt x="513846" y="56993"/>
                  <a:pt x="356714" y="65700"/>
                  <a:pt x="0" y="27432"/>
                </a:cubicBezTo>
                <a:cubicBezTo>
                  <a:pt x="-2013" y="18874"/>
                  <a:pt x="-525" y="8614"/>
                  <a:pt x="0" y="0"/>
                </a:cubicBezTo>
                <a:close/>
              </a:path>
              <a:path w="6515100" h="27432" stroke="0" extrusionOk="0">
                <a:moveTo>
                  <a:pt x="0" y="0"/>
                </a:moveTo>
                <a:cubicBezTo>
                  <a:pt x="137715" y="-13274"/>
                  <a:pt x="454560" y="32381"/>
                  <a:pt x="586359" y="0"/>
                </a:cubicBezTo>
                <a:cubicBezTo>
                  <a:pt x="713882" y="-28131"/>
                  <a:pt x="840494" y="3433"/>
                  <a:pt x="1042416" y="0"/>
                </a:cubicBezTo>
                <a:cubicBezTo>
                  <a:pt x="1234682" y="-4462"/>
                  <a:pt x="1491456" y="-10685"/>
                  <a:pt x="1824228" y="0"/>
                </a:cubicBezTo>
                <a:cubicBezTo>
                  <a:pt x="2135036" y="15886"/>
                  <a:pt x="2209659" y="-13154"/>
                  <a:pt x="2410587" y="0"/>
                </a:cubicBezTo>
                <a:cubicBezTo>
                  <a:pt x="2606768" y="18353"/>
                  <a:pt x="2745057" y="46659"/>
                  <a:pt x="2996946" y="0"/>
                </a:cubicBezTo>
                <a:cubicBezTo>
                  <a:pt x="3228713" y="-18547"/>
                  <a:pt x="3409598" y="57359"/>
                  <a:pt x="3778758" y="0"/>
                </a:cubicBezTo>
                <a:cubicBezTo>
                  <a:pt x="4158196" y="-21579"/>
                  <a:pt x="4160363" y="-7399"/>
                  <a:pt x="4299966" y="0"/>
                </a:cubicBezTo>
                <a:cubicBezTo>
                  <a:pt x="4463122" y="-41200"/>
                  <a:pt x="4853466" y="-43"/>
                  <a:pt x="5081778" y="0"/>
                </a:cubicBezTo>
                <a:cubicBezTo>
                  <a:pt x="5353699" y="-38414"/>
                  <a:pt x="5716594" y="10377"/>
                  <a:pt x="5863590" y="0"/>
                </a:cubicBezTo>
                <a:cubicBezTo>
                  <a:pt x="6039255" y="-7447"/>
                  <a:pt x="6384109" y="-46394"/>
                  <a:pt x="6515100" y="0"/>
                </a:cubicBezTo>
                <a:cubicBezTo>
                  <a:pt x="6516313" y="6455"/>
                  <a:pt x="6515305" y="14391"/>
                  <a:pt x="6515100" y="27432"/>
                </a:cubicBezTo>
                <a:cubicBezTo>
                  <a:pt x="6298602" y="2397"/>
                  <a:pt x="6116455" y="55820"/>
                  <a:pt x="5798439" y="27432"/>
                </a:cubicBezTo>
                <a:cubicBezTo>
                  <a:pt x="5498266" y="74956"/>
                  <a:pt x="5371570" y="-8704"/>
                  <a:pt x="5016627" y="27432"/>
                </a:cubicBezTo>
                <a:cubicBezTo>
                  <a:pt x="4680999" y="36367"/>
                  <a:pt x="4492804" y="16084"/>
                  <a:pt x="4234815" y="27432"/>
                </a:cubicBezTo>
                <a:cubicBezTo>
                  <a:pt x="4024117" y="56055"/>
                  <a:pt x="3974283" y="47660"/>
                  <a:pt x="3713607" y="27432"/>
                </a:cubicBezTo>
                <a:cubicBezTo>
                  <a:pt x="3482881" y="11152"/>
                  <a:pt x="3219920" y="78915"/>
                  <a:pt x="3062097" y="27432"/>
                </a:cubicBezTo>
                <a:cubicBezTo>
                  <a:pt x="2879839" y="-12678"/>
                  <a:pt x="2604357" y="46229"/>
                  <a:pt x="2280285" y="27432"/>
                </a:cubicBezTo>
                <a:cubicBezTo>
                  <a:pt x="2007883" y="3578"/>
                  <a:pt x="1949753" y="12034"/>
                  <a:pt x="1628775" y="27432"/>
                </a:cubicBezTo>
                <a:cubicBezTo>
                  <a:pt x="1316209" y="50080"/>
                  <a:pt x="1270406" y="23565"/>
                  <a:pt x="1172718" y="27432"/>
                </a:cubicBezTo>
                <a:cubicBezTo>
                  <a:pt x="1108279" y="-57"/>
                  <a:pt x="875205" y="2604"/>
                  <a:pt x="651510" y="27432"/>
                </a:cubicBezTo>
                <a:cubicBezTo>
                  <a:pt x="452564" y="30504"/>
                  <a:pt x="337953" y="24398"/>
                  <a:pt x="0" y="27432"/>
                </a:cubicBezTo>
                <a:cubicBezTo>
                  <a:pt x="491" y="19542"/>
                  <a:pt x="-1038" y="8534"/>
                  <a:pt x="0" y="0"/>
                </a:cubicBezTo>
                <a:close/>
              </a:path>
              <a:path w="6515100" h="27432" fill="none" stroke="0" extrusionOk="0">
                <a:moveTo>
                  <a:pt x="0" y="0"/>
                </a:moveTo>
                <a:cubicBezTo>
                  <a:pt x="130177" y="-28046"/>
                  <a:pt x="457622" y="-22260"/>
                  <a:pt x="651510" y="0"/>
                </a:cubicBezTo>
                <a:cubicBezTo>
                  <a:pt x="837955" y="33307"/>
                  <a:pt x="1051647" y="18307"/>
                  <a:pt x="1303020" y="0"/>
                </a:cubicBezTo>
                <a:cubicBezTo>
                  <a:pt x="1500964" y="-2296"/>
                  <a:pt x="1642268" y="44814"/>
                  <a:pt x="1954530" y="0"/>
                </a:cubicBezTo>
                <a:cubicBezTo>
                  <a:pt x="2256504" y="-20189"/>
                  <a:pt x="2589361" y="23360"/>
                  <a:pt x="2736342" y="0"/>
                </a:cubicBezTo>
                <a:cubicBezTo>
                  <a:pt x="2941233" y="-4562"/>
                  <a:pt x="3259904" y="-4448"/>
                  <a:pt x="3453003" y="0"/>
                </a:cubicBezTo>
                <a:cubicBezTo>
                  <a:pt x="3643517" y="-5990"/>
                  <a:pt x="3702514" y="-5537"/>
                  <a:pt x="3909060" y="0"/>
                </a:cubicBezTo>
                <a:cubicBezTo>
                  <a:pt x="4105814" y="-32139"/>
                  <a:pt x="4279550" y="11063"/>
                  <a:pt x="4495419" y="0"/>
                </a:cubicBezTo>
                <a:cubicBezTo>
                  <a:pt x="4699185" y="18335"/>
                  <a:pt x="5090550" y="24586"/>
                  <a:pt x="5277231" y="0"/>
                </a:cubicBezTo>
                <a:cubicBezTo>
                  <a:pt x="5467098" y="-21872"/>
                  <a:pt x="5749970" y="24781"/>
                  <a:pt x="5928741" y="0"/>
                </a:cubicBezTo>
                <a:cubicBezTo>
                  <a:pt x="6123403" y="-6715"/>
                  <a:pt x="6303533" y="27572"/>
                  <a:pt x="6515100" y="0"/>
                </a:cubicBezTo>
                <a:cubicBezTo>
                  <a:pt x="6515414" y="8368"/>
                  <a:pt x="6515049" y="21050"/>
                  <a:pt x="6515100" y="27432"/>
                </a:cubicBezTo>
                <a:cubicBezTo>
                  <a:pt x="6295326" y="34259"/>
                  <a:pt x="6193630" y="-20659"/>
                  <a:pt x="5993892" y="27432"/>
                </a:cubicBezTo>
                <a:cubicBezTo>
                  <a:pt x="5781447" y="53323"/>
                  <a:pt x="5455504" y="35712"/>
                  <a:pt x="5212080" y="27432"/>
                </a:cubicBezTo>
                <a:cubicBezTo>
                  <a:pt x="4944304" y="9709"/>
                  <a:pt x="4905148" y="13363"/>
                  <a:pt x="4690872" y="27432"/>
                </a:cubicBezTo>
                <a:cubicBezTo>
                  <a:pt x="4474720" y="35390"/>
                  <a:pt x="4441290" y="27745"/>
                  <a:pt x="4234815" y="27432"/>
                </a:cubicBezTo>
                <a:cubicBezTo>
                  <a:pt x="4019588" y="36954"/>
                  <a:pt x="3993741" y="33922"/>
                  <a:pt x="3778758" y="27432"/>
                </a:cubicBezTo>
                <a:cubicBezTo>
                  <a:pt x="3566519" y="37081"/>
                  <a:pt x="3252174" y="14745"/>
                  <a:pt x="3062097" y="27432"/>
                </a:cubicBezTo>
                <a:cubicBezTo>
                  <a:pt x="2882837" y="39972"/>
                  <a:pt x="2732636" y="36257"/>
                  <a:pt x="2606040" y="27432"/>
                </a:cubicBezTo>
                <a:cubicBezTo>
                  <a:pt x="2468861" y="43759"/>
                  <a:pt x="2087628" y="59098"/>
                  <a:pt x="1954530" y="27432"/>
                </a:cubicBezTo>
                <a:cubicBezTo>
                  <a:pt x="1795074" y="-5333"/>
                  <a:pt x="1626726" y="1447"/>
                  <a:pt x="1433322" y="27432"/>
                </a:cubicBezTo>
                <a:cubicBezTo>
                  <a:pt x="1262183" y="79883"/>
                  <a:pt x="1050965" y="49822"/>
                  <a:pt x="781812" y="27432"/>
                </a:cubicBezTo>
                <a:cubicBezTo>
                  <a:pt x="494914" y="54160"/>
                  <a:pt x="375041" y="53987"/>
                  <a:pt x="0" y="27432"/>
                </a:cubicBezTo>
                <a:cubicBezTo>
                  <a:pt x="1559" y="18666"/>
                  <a:pt x="-585" y="75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6515100"/>
                      <a:gd name="connsiteY0" fmla="*/ 0 h 27432"/>
                      <a:gd name="connsiteX1" fmla="*/ 651510 w 6515100"/>
                      <a:gd name="connsiteY1" fmla="*/ 0 h 27432"/>
                      <a:gd name="connsiteX2" fmla="*/ 1303020 w 6515100"/>
                      <a:gd name="connsiteY2" fmla="*/ 0 h 27432"/>
                      <a:gd name="connsiteX3" fmla="*/ 1954530 w 6515100"/>
                      <a:gd name="connsiteY3" fmla="*/ 0 h 27432"/>
                      <a:gd name="connsiteX4" fmla="*/ 2736342 w 6515100"/>
                      <a:gd name="connsiteY4" fmla="*/ 0 h 27432"/>
                      <a:gd name="connsiteX5" fmla="*/ 3453003 w 6515100"/>
                      <a:gd name="connsiteY5" fmla="*/ 0 h 27432"/>
                      <a:gd name="connsiteX6" fmla="*/ 3909060 w 6515100"/>
                      <a:gd name="connsiteY6" fmla="*/ 0 h 27432"/>
                      <a:gd name="connsiteX7" fmla="*/ 4495419 w 6515100"/>
                      <a:gd name="connsiteY7" fmla="*/ 0 h 27432"/>
                      <a:gd name="connsiteX8" fmla="*/ 5277231 w 6515100"/>
                      <a:gd name="connsiteY8" fmla="*/ 0 h 27432"/>
                      <a:gd name="connsiteX9" fmla="*/ 5928741 w 6515100"/>
                      <a:gd name="connsiteY9" fmla="*/ 0 h 27432"/>
                      <a:gd name="connsiteX10" fmla="*/ 6515100 w 6515100"/>
                      <a:gd name="connsiteY10" fmla="*/ 0 h 27432"/>
                      <a:gd name="connsiteX11" fmla="*/ 6515100 w 6515100"/>
                      <a:gd name="connsiteY11" fmla="*/ 27432 h 27432"/>
                      <a:gd name="connsiteX12" fmla="*/ 5993892 w 6515100"/>
                      <a:gd name="connsiteY12" fmla="*/ 27432 h 27432"/>
                      <a:gd name="connsiteX13" fmla="*/ 5212080 w 6515100"/>
                      <a:gd name="connsiteY13" fmla="*/ 27432 h 27432"/>
                      <a:gd name="connsiteX14" fmla="*/ 4690872 w 6515100"/>
                      <a:gd name="connsiteY14" fmla="*/ 27432 h 27432"/>
                      <a:gd name="connsiteX15" fmla="*/ 4234815 w 6515100"/>
                      <a:gd name="connsiteY15" fmla="*/ 27432 h 27432"/>
                      <a:gd name="connsiteX16" fmla="*/ 3778758 w 6515100"/>
                      <a:gd name="connsiteY16" fmla="*/ 27432 h 27432"/>
                      <a:gd name="connsiteX17" fmla="*/ 3062097 w 6515100"/>
                      <a:gd name="connsiteY17" fmla="*/ 27432 h 27432"/>
                      <a:gd name="connsiteX18" fmla="*/ 2606040 w 6515100"/>
                      <a:gd name="connsiteY18" fmla="*/ 27432 h 27432"/>
                      <a:gd name="connsiteX19" fmla="*/ 1954530 w 6515100"/>
                      <a:gd name="connsiteY19" fmla="*/ 27432 h 27432"/>
                      <a:gd name="connsiteX20" fmla="*/ 1433322 w 6515100"/>
                      <a:gd name="connsiteY20" fmla="*/ 27432 h 27432"/>
                      <a:gd name="connsiteX21" fmla="*/ 781812 w 6515100"/>
                      <a:gd name="connsiteY21" fmla="*/ 27432 h 27432"/>
                      <a:gd name="connsiteX22" fmla="*/ 0 w 6515100"/>
                      <a:gd name="connsiteY22" fmla="*/ 27432 h 27432"/>
                      <a:gd name="connsiteX23" fmla="*/ 0 w 651510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15100" h="27432" fill="none" extrusionOk="0">
                        <a:moveTo>
                          <a:pt x="0" y="0"/>
                        </a:moveTo>
                        <a:cubicBezTo>
                          <a:pt x="166325" y="-5749"/>
                          <a:pt x="479153" y="-30341"/>
                          <a:pt x="651510" y="0"/>
                        </a:cubicBezTo>
                        <a:cubicBezTo>
                          <a:pt x="823867" y="30341"/>
                          <a:pt x="1089927" y="17090"/>
                          <a:pt x="1303020" y="0"/>
                        </a:cubicBezTo>
                        <a:cubicBezTo>
                          <a:pt x="1516113" y="-17090"/>
                          <a:pt x="1647249" y="17285"/>
                          <a:pt x="1954530" y="0"/>
                        </a:cubicBezTo>
                        <a:cubicBezTo>
                          <a:pt x="2261811" y="-17285"/>
                          <a:pt x="2556150" y="7492"/>
                          <a:pt x="2736342" y="0"/>
                        </a:cubicBezTo>
                        <a:cubicBezTo>
                          <a:pt x="2916534" y="-7492"/>
                          <a:pt x="3255362" y="4899"/>
                          <a:pt x="3453003" y="0"/>
                        </a:cubicBezTo>
                        <a:cubicBezTo>
                          <a:pt x="3650644" y="-4899"/>
                          <a:pt x="3707830" y="-10542"/>
                          <a:pt x="3909060" y="0"/>
                        </a:cubicBezTo>
                        <a:cubicBezTo>
                          <a:pt x="4110290" y="10542"/>
                          <a:pt x="4298105" y="-14723"/>
                          <a:pt x="4495419" y="0"/>
                        </a:cubicBezTo>
                        <a:cubicBezTo>
                          <a:pt x="4692733" y="14723"/>
                          <a:pt x="5062614" y="17869"/>
                          <a:pt x="5277231" y="0"/>
                        </a:cubicBezTo>
                        <a:cubicBezTo>
                          <a:pt x="5491848" y="-17869"/>
                          <a:pt x="5741638" y="17967"/>
                          <a:pt x="5928741" y="0"/>
                        </a:cubicBezTo>
                        <a:cubicBezTo>
                          <a:pt x="6115844" y="-17967"/>
                          <a:pt x="6302591" y="17820"/>
                          <a:pt x="6515100" y="0"/>
                        </a:cubicBezTo>
                        <a:cubicBezTo>
                          <a:pt x="6514842" y="7487"/>
                          <a:pt x="6514179" y="19984"/>
                          <a:pt x="6515100" y="27432"/>
                        </a:cubicBezTo>
                        <a:cubicBezTo>
                          <a:pt x="6291717" y="37419"/>
                          <a:pt x="6188280" y="4506"/>
                          <a:pt x="5993892" y="27432"/>
                        </a:cubicBezTo>
                        <a:cubicBezTo>
                          <a:pt x="5799504" y="50358"/>
                          <a:pt x="5467966" y="44311"/>
                          <a:pt x="5212080" y="27432"/>
                        </a:cubicBezTo>
                        <a:cubicBezTo>
                          <a:pt x="4956194" y="10553"/>
                          <a:pt x="4907171" y="17487"/>
                          <a:pt x="4690872" y="27432"/>
                        </a:cubicBezTo>
                        <a:cubicBezTo>
                          <a:pt x="4474573" y="37377"/>
                          <a:pt x="4446118" y="24926"/>
                          <a:pt x="4234815" y="27432"/>
                        </a:cubicBezTo>
                        <a:cubicBezTo>
                          <a:pt x="4023512" y="29938"/>
                          <a:pt x="3990422" y="31456"/>
                          <a:pt x="3778758" y="27432"/>
                        </a:cubicBezTo>
                        <a:cubicBezTo>
                          <a:pt x="3567094" y="23408"/>
                          <a:pt x="3235052" y="24901"/>
                          <a:pt x="3062097" y="27432"/>
                        </a:cubicBezTo>
                        <a:cubicBezTo>
                          <a:pt x="2889142" y="29963"/>
                          <a:pt x="2755311" y="35048"/>
                          <a:pt x="2606040" y="27432"/>
                        </a:cubicBezTo>
                        <a:cubicBezTo>
                          <a:pt x="2456769" y="19816"/>
                          <a:pt x="2116876" y="43674"/>
                          <a:pt x="1954530" y="27432"/>
                        </a:cubicBezTo>
                        <a:cubicBezTo>
                          <a:pt x="1792184" y="11191"/>
                          <a:pt x="1635797" y="1960"/>
                          <a:pt x="1433322" y="27432"/>
                        </a:cubicBezTo>
                        <a:cubicBezTo>
                          <a:pt x="1230847" y="52904"/>
                          <a:pt x="1064298" y="9563"/>
                          <a:pt x="781812" y="27432"/>
                        </a:cubicBezTo>
                        <a:cubicBezTo>
                          <a:pt x="499326" y="45302"/>
                          <a:pt x="379143" y="59429"/>
                          <a:pt x="0" y="27432"/>
                        </a:cubicBezTo>
                        <a:cubicBezTo>
                          <a:pt x="-14" y="18173"/>
                          <a:pt x="-517" y="8990"/>
                          <a:pt x="0" y="0"/>
                        </a:cubicBezTo>
                        <a:close/>
                      </a:path>
                      <a:path w="6515100" h="27432" stroke="0" extrusionOk="0">
                        <a:moveTo>
                          <a:pt x="0" y="0"/>
                        </a:moveTo>
                        <a:cubicBezTo>
                          <a:pt x="145508" y="-16165"/>
                          <a:pt x="455060" y="24821"/>
                          <a:pt x="586359" y="0"/>
                        </a:cubicBezTo>
                        <a:cubicBezTo>
                          <a:pt x="717658" y="-24821"/>
                          <a:pt x="818481" y="1436"/>
                          <a:pt x="1042416" y="0"/>
                        </a:cubicBezTo>
                        <a:cubicBezTo>
                          <a:pt x="1266351" y="-1436"/>
                          <a:pt x="1510662" y="-19098"/>
                          <a:pt x="1824228" y="0"/>
                        </a:cubicBezTo>
                        <a:cubicBezTo>
                          <a:pt x="2137794" y="19098"/>
                          <a:pt x="2209508" y="-11239"/>
                          <a:pt x="2410587" y="0"/>
                        </a:cubicBezTo>
                        <a:cubicBezTo>
                          <a:pt x="2611666" y="11239"/>
                          <a:pt x="2755374" y="20903"/>
                          <a:pt x="2996946" y="0"/>
                        </a:cubicBezTo>
                        <a:cubicBezTo>
                          <a:pt x="3238518" y="-20903"/>
                          <a:pt x="3396366" y="21066"/>
                          <a:pt x="3778758" y="0"/>
                        </a:cubicBezTo>
                        <a:cubicBezTo>
                          <a:pt x="4161150" y="-21066"/>
                          <a:pt x="4160489" y="-4131"/>
                          <a:pt x="4299966" y="0"/>
                        </a:cubicBezTo>
                        <a:cubicBezTo>
                          <a:pt x="4439443" y="4131"/>
                          <a:pt x="4829495" y="24889"/>
                          <a:pt x="5081778" y="0"/>
                        </a:cubicBezTo>
                        <a:cubicBezTo>
                          <a:pt x="5334061" y="-24889"/>
                          <a:pt x="5692112" y="31086"/>
                          <a:pt x="5863590" y="0"/>
                        </a:cubicBezTo>
                        <a:cubicBezTo>
                          <a:pt x="6035068" y="-31086"/>
                          <a:pt x="6355549" y="-19657"/>
                          <a:pt x="6515100" y="0"/>
                        </a:cubicBezTo>
                        <a:cubicBezTo>
                          <a:pt x="6514269" y="6329"/>
                          <a:pt x="6515504" y="16858"/>
                          <a:pt x="6515100" y="27432"/>
                        </a:cubicBezTo>
                        <a:cubicBezTo>
                          <a:pt x="6311868" y="940"/>
                          <a:pt x="6083793" y="16016"/>
                          <a:pt x="5798439" y="27432"/>
                        </a:cubicBezTo>
                        <a:cubicBezTo>
                          <a:pt x="5513085" y="38848"/>
                          <a:pt x="5362223" y="-5421"/>
                          <a:pt x="5016627" y="27432"/>
                        </a:cubicBezTo>
                        <a:cubicBezTo>
                          <a:pt x="4671031" y="60285"/>
                          <a:pt x="4447302" y="-4000"/>
                          <a:pt x="4234815" y="27432"/>
                        </a:cubicBezTo>
                        <a:cubicBezTo>
                          <a:pt x="4022328" y="58864"/>
                          <a:pt x="3971531" y="48578"/>
                          <a:pt x="3713607" y="27432"/>
                        </a:cubicBezTo>
                        <a:cubicBezTo>
                          <a:pt x="3455683" y="6286"/>
                          <a:pt x="3218262" y="57740"/>
                          <a:pt x="3062097" y="27432"/>
                        </a:cubicBezTo>
                        <a:cubicBezTo>
                          <a:pt x="2905932" y="-2876"/>
                          <a:pt x="2552648" y="49637"/>
                          <a:pt x="2280285" y="27432"/>
                        </a:cubicBezTo>
                        <a:cubicBezTo>
                          <a:pt x="2007922" y="5227"/>
                          <a:pt x="1946224" y="14594"/>
                          <a:pt x="1628775" y="27432"/>
                        </a:cubicBezTo>
                        <a:cubicBezTo>
                          <a:pt x="1311326" y="40271"/>
                          <a:pt x="1267680" y="23624"/>
                          <a:pt x="1172718" y="27432"/>
                        </a:cubicBezTo>
                        <a:cubicBezTo>
                          <a:pt x="1077756" y="31240"/>
                          <a:pt x="863409" y="30220"/>
                          <a:pt x="651510" y="27432"/>
                        </a:cubicBezTo>
                        <a:cubicBezTo>
                          <a:pt x="439611" y="24644"/>
                          <a:pt x="324781" y="35805"/>
                          <a:pt x="0" y="27432"/>
                        </a:cubicBezTo>
                        <a:cubicBezTo>
                          <a:pt x="-177" y="19307"/>
                          <a:pt x="-1145" y="91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918972" y="4362007"/>
            <a:ext cx="16530828" cy="4903436"/>
          </a:xfrm>
          <a:prstGeom prst="rect">
            <a:avLst/>
          </a:prstGeom>
        </p:spPr>
        <p:txBody>
          <a:bodyPr vert="horz" lIns="91440" tIns="45720" rIns="91440" bIns="45720" rtlCol="0">
            <a:normAutofit/>
          </a:bodyPr>
          <a:lstStyle/>
          <a:p>
            <a:pPr algn="just">
              <a:lnSpc>
                <a:spcPct val="90000"/>
              </a:lnSpc>
              <a:spcAft>
                <a:spcPts val="600"/>
              </a:spcAft>
            </a:pPr>
            <a:r>
              <a:rPr lang="en-US" sz="4400" dirty="0"/>
              <a:t>Nav </a:t>
            </a:r>
            <a:r>
              <a:rPr lang="en-US" sz="4400" dirty="0" err="1"/>
              <a:t>izmantošanai</a:t>
            </a:r>
            <a:r>
              <a:rPr lang="en-US" sz="4400" dirty="0"/>
              <a:t> </a:t>
            </a:r>
            <a:r>
              <a:rPr lang="en-US" sz="4400" dirty="0" err="1"/>
              <a:t>integrēta</a:t>
            </a:r>
            <a:r>
              <a:rPr lang="en-US" sz="4400" dirty="0"/>
              <a:t> </a:t>
            </a:r>
            <a:r>
              <a:rPr lang="en-US" sz="4400" dirty="0" err="1"/>
              <a:t>virtuālā</a:t>
            </a:r>
            <a:r>
              <a:rPr lang="en-US" sz="4400" dirty="0"/>
              <a:t> </a:t>
            </a:r>
            <a:r>
              <a:rPr lang="en-US" sz="4400" dirty="0" err="1"/>
              <a:t>realitāte</a:t>
            </a:r>
            <a:r>
              <a:rPr lang="en-US" sz="4400" dirty="0"/>
              <a:t> </a:t>
            </a:r>
            <a:r>
              <a:rPr lang="en-US" sz="4400" dirty="0" err="1"/>
              <a:t>supervīzijās</a:t>
            </a:r>
            <a:r>
              <a:rPr lang="en-US" sz="4400" dirty="0"/>
              <a:t> un nav </a:t>
            </a:r>
            <a:r>
              <a:rPr lang="en-US" sz="4400" dirty="0" err="1"/>
              <a:t>izstrādāta</a:t>
            </a:r>
            <a:r>
              <a:rPr lang="en-US" sz="4400" dirty="0"/>
              <a:t> </a:t>
            </a:r>
            <a:r>
              <a:rPr lang="en-US" sz="4400" dirty="0" err="1"/>
              <a:t>metode</a:t>
            </a:r>
            <a:r>
              <a:rPr lang="en-US" sz="4400" dirty="0"/>
              <a:t> </a:t>
            </a:r>
            <a:r>
              <a:rPr lang="en-US" sz="4400" dirty="0" err="1"/>
              <a:t>virtuālā</a:t>
            </a:r>
            <a:r>
              <a:rPr lang="en-US" sz="4400" dirty="0"/>
              <a:t> </a:t>
            </a:r>
            <a:r>
              <a:rPr lang="en-US" sz="4400" dirty="0" err="1"/>
              <a:t>realitātē</a:t>
            </a:r>
            <a:r>
              <a:rPr lang="en-US" sz="4400" dirty="0"/>
              <a:t> </a:t>
            </a:r>
            <a:r>
              <a:rPr lang="en-US" sz="4400" dirty="0" err="1"/>
              <a:t>konfliktu</a:t>
            </a:r>
            <a:r>
              <a:rPr lang="en-US" sz="4400" dirty="0"/>
              <a:t> </a:t>
            </a:r>
            <a:r>
              <a:rPr lang="en-US" sz="4400" dirty="0" err="1"/>
              <a:t>risināšanas</a:t>
            </a:r>
            <a:r>
              <a:rPr lang="en-US" sz="4400" dirty="0"/>
              <a:t> </a:t>
            </a:r>
            <a:r>
              <a:rPr lang="en-US" sz="4400" dirty="0" err="1"/>
              <a:t>prasmju</a:t>
            </a:r>
            <a:r>
              <a:rPr lang="en-US" sz="4400" dirty="0"/>
              <a:t> </a:t>
            </a:r>
            <a:r>
              <a:rPr lang="en-US" sz="4400" dirty="0" err="1"/>
              <a:t>pilnveidei</a:t>
            </a:r>
            <a:r>
              <a:rPr lang="en-US" sz="4400" dirty="0"/>
              <a:t> </a:t>
            </a:r>
            <a:r>
              <a:rPr lang="en-US" sz="4400" dirty="0" err="1"/>
              <a:t>pedagogiem</a:t>
            </a:r>
            <a:r>
              <a:rPr lang="en-US" sz="4400" dirty="0"/>
              <a:t> </a:t>
            </a:r>
            <a:r>
              <a:rPr lang="en-US" sz="4400" dirty="0" err="1"/>
              <a:t>individuālās</a:t>
            </a:r>
            <a:r>
              <a:rPr lang="en-US" sz="4400" dirty="0"/>
              <a:t> </a:t>
            </a:r>
            <a:r>
              <a:rPr lang="en-US" sz="4400" dirty="0" err="1"/>
              <a:t>supervīzijās</a:t>
            </a:r>
            <a:r>
              <a:rPr lang="en-US" sz="4400" dirty="0"/>
              <a:t>.</a:t>
            </a:r>
          </a:p>
          <a:p>
            <a:pPr indent="-228600">
              <a:lnSpc>
                <a:spcPct val="90000"/>
              </a:lnSpc>
              <a:spcAft>
                <a:spcPts val="600"/>
              </a:spcAft>
              <a:buFont typeface="Arial" panose="020B0604020202020204" pitchFamily="34" charset="0"/>
              <a:buChar char="•"/>
            </a:pPr>
            <a:endParaRPr lang="en-US" sz="4400" dirty="0"/>
          </a:p>
          <a:p>
            <a:pPr indent="-228600">
              <a:lnSpc>
                <a:spcPct val="90000"/>
              </a:lnSpc>
              <a:spcAft>
                <a:spcPts val="600"/>
              </a:spcAft>
              <a:buFont typeface="Arial" panose="020B0604020202020204" pitchFamily="34" charset="0"/>
              <a:buChar char="•"/>
            </a:pPr>
            <a:endParaRPr lang="en-US" sz="4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484633" y="822960"/>
            <a:ext cx="6178529" cy="81473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8100" kern="1200" dirty="0">
                <a:solidFill>
                  <a:schemeClr val="tx1"/>
                </a:solidFill>
                <a:latin typeface="+mj-lt"/>
                <a:ea typeface="+mj-ea"/>
                <a:cs typeface="+mj-cs"/>
              </a:rPr>
              <a:t>T</a:t>
            </a:r>
            <a:r>
              <a:rPr lang="lv-LV" sz="8100" kern="1200" dirty="0">
                <a:solidFill>
                  <a:schemeClr val="tx1"/>
                </a:solidFill>
                <a:latin typeface="+mj-lt"/>
                <a:ea typeface="+mj-ea"/>
                <a:cs typeface="+mj-cs"/>
              </a:rPr>
              <a:t>EORĒTISKAIS PAMATOJUMS</a:t>
            </a:r>
            <a:r>
              <a:rPr lang="en-US" sz="8100" kern="1200" dirty="0">
                <a:solidFill>
                  <a:schemeClr val="tx1"/>
                </a:solidFill>
                <a:latin typeface="+mj-lt"/>
                <a:ea typeface="+mj-ea"/>
                <a:cs typeface="+mj-cs"/>
              </a:rPr>
              <a:t> </a:t>
            </a:r>
          </a:p>
        </p:txBody>
      </p:sp>
      <p:sp>
        <p:nvSpPr>
          <p:cNvPr id="2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15975" y="4888073"/>
            <a:ext cx="6720840" cy="27432"/>
          </a:xfrm>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 name="connsiteX0" fmla="*/ 0 w 6720840"/>
              <a:gd name="connsiteY0" fmla="*/ 0 h 27432"/>
              <a:gd name="connsiteX1" fmla="*/ 604876 w 6720840"/>
              <a:gd name="connsiteY1" fmla="*/ 0 h 27432"/>
              <a:gd name="connsiteX2" fmla="*/ 1075334 w 6720840"/>
              <a:gd name="connsiteY2" fmla="*/ 0 h 27432"/>
              <a:gd name="connsiteX3" fmla="*/ 1881835 w 6720840"/>
              <a:gd name="connsiteY3" fmla="*/ 0 h 27432"/>
              <a:gd name="connsiteX4" fmla="*/ 2486711 w 6720840"/>
              <a:gd name="connsiteY4" fmla="*/ 0 h 27432"/>
              <a:gd name="connsiteX5" fmla="*/ 3091586 w 6720840"/>
              <a:gd name="connsiteY5" fmla="*/ 0 h 27432"/>
              <a:gd name="connsiteX6" fmla="*/ 3898087 w 6720840"/>
              <a:gd name="connsiteY6" fmla="*/ 0 h 27432"/>
              <a:gd name="connsiteX7" fmla="*/ 4435754 w 6720840"/>
              <a:gd name="connsiteY7" fmla="*/ 0 h 27432"/>
              <a:gd name="connsiteX8" fmla="*/ 5242255 w 6720840"/>
              <a:gd name="connsiteY8" fmla="*/ 0 h 27432"/>
              <a:gd name="connsiteX9" fmla="*/ 6048756 w 6720840"/>
              <a:gd name="connsiteY9" fmla="*/ 0 h 27432"/>
              <a:gd name="connsiteX10" fmla="*/ 6720840 w 6720840"/>
              <a:gd name="connsiteY10" fmla="*/ 0 h 27432"/>
              <a:gd name="connsiteX11" fmla="*/ 6720840 w 6720840"/>
              <a:gd name="connsiteY11" fmla="*/ 27432 h 27432"/>
              <a:gd name="connsiteX12" fmla="*/ 5981548 w 6720840"/>
              <a:gd name="connsiteY12" fmla="*/ 27432 h 27432"/>
              <a:gd name="connsiteX13" fmla="*/ 5175047 w 6720840"/>
              <a:gd name="connsiteY13" fmla="*/ 27432 h 27432"/>
              <a:gd name="connsiteX14" fmla="*/ 4368546 w 6720840"/>
              <a:gd name="connsiteY14" fmla="*/ 27432 h 27432"/>
              <a:gd name="connsiteX15" fmla="*/ 3830879 w 6720840"/>
              <a:gd name="connsiteY15" fmla="*/ 27432 h 27432"/>
              <a:gd name="connsiteX16" fmla="*/ 3158795 w 6720840"/>
              <a:gd name="connsiteY16" fmla="*/ 27432 h 27432"/>
              <a:gd name="connsiteX17" fmla="*/ 2352294 w 6720840"/>
              <a:gd name="connsiteY17" fmla="*/ 27432 h 27432"/>
              <a:gd name="connsiteX18" fmla="*/ 1680210 w 6720840"/>
              <a:gd name="connsiteY18" fmla="*/ 27432 h 27432"/>
              <a:gd name="connsiteX19" fmla="*/ 1209751 w 6720840"/>
              <a:gd name="connsiteY19" fmla="*/ 27432 h 27432"/>
              <a:gd name="connsiteX20" fmla="*/ 672084 w 6720840"/>
              <a:gd name="connsiteY20" fmla="*/ 27432 h 27432"/>
              <a:gd name="connsiteX21" fmla="*/ 0 w 6720840"/>
              <a:gd name="connsiteY21" fmla="*/ 27432 h 27432"/>
              <a:gd name="connsiteX22" fmla="*/ 0 w 672084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0840" h="27432" fill="none" extrusionOk="0">
                <a:moveTo>
                  <a:pt x="0" y="0"/>
                </a:moveTo>
                <a:cubicBezTo>
                  <a:pt x="239724" y="28696"/>
                  <a:pt x="476235" y="-17714"/>
                  <a:pt x="672084" y="0"/>
                </a:cubicBezTo>
                <a:cubicBezTo>
                  <a:pt x="832865" y="64435"/>
                  <a:pt x="1049815" y="-43154"/>
                  <a:pt x="1344168" y="0"/>
                </a:cubicBezTo>
                <a:cubicBezTo>
                  <a:pt x="1625820" y="-9602"/>
                  <a:pt x="1734555" y="7844"/>
                  <a:pt x="2016252" y="0"/>
                </a:cubicBezTo>
                <a:cubicBezTo>
                  <a:pt x="2294545" y="-23604"/>
                  <a:pt x="2489549" y="3849"/>
                  <a:pt x="2822753" y="0"/>
                </a:cubicBezTo>
                <a:cubicBezTo>
                  <a:pt x="3161443" y="-13293"/>
                  <a:pt x="3337076" y="19247"/>
                  <a:pt x="3562045" y="0"/>
                </a:cubicBezTo>
                <a:cubicBezTo>
                  <a:pt x="3808293" y="1492"/>
                  <a:pt x="3929668" y="35688"/>
                  <a:pt x="4032504" y="0"/>
                </a:cubicBezTo>
                <a:cubicBezTo>
                  <a:pt x="4176924" y="-4921"/>
                  <a:pt x="4362509" y="-12463"/>
                  <a:pt x="4637380" y="0"/>
                </a:cubicBezTo>
                <a:cubicBezTo>
                  <a:pt x="4924856" y="5601"/>
                  <a:pt x="5246474" y="21876"/>
                  <a:pt x="5443880" y="0"/>
                </a:cubicBezTo>
                <a:cubicBezTo>
                  <a:pt x="5675753" y="13430"/>
                  <a:pt x="5980419" y="33301"/>
                  <a:pt x="6115964" y="0"/>
                </a:cubicBezTo>
                <a:cubicBezTo>
                  <a:pt x="6281362" y="16586"/>
                  <a:pt x="6591298" y="-24809"/>
                  <a:pt x="6720840" y="0"/>
                </a:cubicBezTo>
                <a:cubicBezTo>
                  <a:pt x="6719974" y="8091"/>
                  <a:pt x="6721185" y="20268"/>
                  <a:pt x="6720840" y="27432"/>
                </a:cubicBezTo>
                <a:cubicBezTo>
                  <a:pt x="6503038" y="36778"/>
                  <a:pt x="6395205" y="-3425"/>
                  <a:pt x="6183173" y="27432"/>
                </a:cubicBezTo>
                <a:cubicBezTo>
                  <a:pt x="5955574" y="46312"/>
                  <a:pt x="5588520" y="28238"/>
                  <a:pt x="5376672" y="27432"/>
                </a:cubicBezTo>
                <a:cubicBezTo>
                  <a:pt x="5151222" y="15876"/>
                  <a:pt x="4981754" y="22392"/>
                  <a:pt x="4839005" y="27432"/>
                </a:cubicBezTo>
                <a:cubicBezTo>
                  <a:pt x="4719450" y="48455"/>
                  <a:pt x="4517678" y="51098"/>
                  <a:pt x="4368546" y="27432"/>
                </a:cubicBezTo>
                <a:cubicBezTo>
                  <a:pt x="4231407" y="10835"/>
                  <a:pt x="4060830" y="-1650"/>
                  <a:pt x="3898087" y="27432"/>
                </a:cubicBezTo>
                <a:cubicBezTo>
                  <a:pt x="3739761" y="-8329"/>
                  <a:pt x="3514643" y="-21548"/>
                  <a:pt x="3158795" y="27432"/>
                </a:cubicBezTo>
                <a:cubicBezTo>
                  <a:pt x="2810507" y="42065"/>
                  <a:pt x="2836081" y="26162"/>
                  <a:pt x="2688336" y="27432"/>
                </a:cubicBezTo>
                <a:cubicBezTo>
                  <a:pt x="2548006" y="22336"/>
                  <a:pt x="2364749" y="56049"/>
                  <a:pt x="2016252" y="27432"/>
                </a:cubicBezTo>
                <a:cubicBezTo>
                  <a:pt x="1725494" y="-8308"/>
                  <a:pt x="1735858" y="19504"/>
                  <a:pt x="1478585" y="27432"/>
                </a:cubicBezTo>
                <a:cubicBezTo>
                  <a:pt x="1221677" y="36203"/>
                  <a:pt x="1060341" y="12364"/>
                  <a:pt x="806501" y="27432"/>
                </a:cubicBezTo>
                <a:cubicBezTo>
                  <a:pt x="558153" y="42079"/>
                  <a:pt x="168762" y="13042"/>
                  <a:pt x="0" y="27432"/>
                </a:cubicBezTo>
                <a:cubicBezTo>
                  <a:pt x="-2013" y="18874"/>
                  <a:pt x="-525" y="8614"/>
                  <a:pt x="0" y="0"/>
                </a:cubicBezTo>
                <a:close/>
              </a:path>
              <a:path w="6720840" h="27432" stroke="0" extrusionOk="0">
                <a:moveTo>
                  <a:pt x="0" y="0"/>
                </a:moveTo>
                <a:cubicBezTo>
                  <a:pt x="117275" y="-19697"/>
                  <a:pt x="350914" y="56430"/>
                  <a:pt x="604876" y="0"/>
                </a:cubicBezTo>
                <a:cubicBezTo>
                  <a:pt x="853339" y="-7334"/>
                  <a:pt x="973838" y="23079"/>
                  <a:pt x="1075334" y="0"/>
                </a:cubicBezTo>
                <a:cubicBezTo>
                  <a:pt x="1130754" y="-27514"/>
                  <a:pt x="1597243" y="40402"/>
                  <a:pt x="1881835" y="0"/>
                </a:cubicBezTo>
                <a:cubicBezTo>
                  <a:pt x="2136925" y="-54219"/>
                  <a:pt x="2309101" y="-10932"/>
                  <a:pt x="2486711" y="0"/>
                </a:cubicBezTo>
                <a:cubicBezTo>
                  <a:pt x="2638421" y="26696"/>
                  <a:pt x="2879243" y="14506"/>
                  <a:pt x="3091586" y="0"/>
                </a:cubicBezTo>
                <a:cubicBezTo>
                  <a:pt x="3255470" y="21613"/>
                  <a:pt x="3724013" y="20820"/>
                  <a:pt x="3898087" y="0"/>
                </a:cubicBezTo>
                <a:cubicBezTo>
                  <a:pt x="4048451" y="-2515"/>
                  <a:pt x="4270309" y="1381"/>
                  <a:pt x="4435754" y="0"/>
                </a:cubicBezTo>
                <a:cubicBezTo>
                  <a:pt x="4619456" y="-51216"/>
                  <a:pt x="5010930" y="-36882"/>
                  <a:pt x="5242255" y="0"/>
                </a:cubicBezTo>
                <a:cubicBezTo>
                  <a:pt x="5510132" y="6828"/>
                  <a:pt x="5710075" y="-5306"/>
                  <a:pt x="6048756" y="0"/>
                </a:cubicBezTo>
                <a:cubicBezTo>
                  <a:pt x="6396967" y="5598"/>
                  <a:pt x="6439020" y="5459"/>
                  <a:pt x="6720840" y="0"/>
                </a:cubicBezTo>
                <a:cubicBezTo>
                  <a:pt x="6722053" y="6455"/>
                  <a:pt x="6721045" y="14391"/>
                  <a:pt x="6720840" y="27432"/>
                </a:cubicBezTo>
                <a:cubicBezTo>
                  <a:pt x="6350908" y="6907"/>
                  <a:pt x="6241358" y="12994"/>
                  <a:pt x="5981548" y="27432"/>
                </a:cubicBezTo>
                <a:cubicBezTo>
                  <a:pt x="5714922" y="68548"/>
                  <a:pt x="5509460" y="-1890"/>
                  <a:pt x="5175047" y="27432"/>
                </a:cubicBezTo>
                <a:cubicBezTo>
                  <a:pt x="4866605" y="11609"/>
                  <a:pt x="4603159" y="15917"/>
                  <a:pt x="4368546" y="27432"/>
                </a:cubicBezTo>
                <a:cubicBezTo>
                  <a:pt x="4182087" y="51578"/>
                  <a:pt x="4112635" y="33823"/>
                  <a:pt x="3830879" y="27432"/>
                </a:cubicBezTo>
                <a:cubicBezTo>
                  <a:pt x="3609322" y="22435"/>
                  <a:pt x="3377567" y="20564"/>
                  <a:pt x="3158795" y="27432"/>
                </a:cubicBezTo>
                <a:cubicBezTo>
                  <a:pt x="2893135" y="34852"/>
                  <a:pt x="2616962" y="50289"/>
                  <a:pt x="2352294" y="27432"/>
                </a:cubicBezTo>
                <a:cubicBezTo>
                  <a:pt x="2138252" y="-32800"/>
                  <a:pt x="1903060" y="-12703"/>
                  <a:pt x="1680210" y="27432"/>
                </a:cubicBezTo>
                <a:cubicBezTo>
                  <a:pt x="1494037" y="49995"/>
                  <a:pt x="1428354" y="33080"/>
                  <a:pt x="1209751" y="27432"/>
                </a:cubicBezTo>
                <a:cubicBezTo>
                  <a:pt x="1028948" y="-78"/>
                  <a:pt x="890850" y="18314"/>
                  <a:pt x="672084" y="27432"/>
                </a:cubicBezTo>
                <a:cubicBezTo>
                  <a:pt x="488885" y="36699"/>
                  <a:pt x="166875" y="13638"/>
                  <a:pt x="0" y="27432"/>
                </a:cubicBezTo>
                <a:cubicBezTo>
                  <a:pt x="491" y="19542"/>
                  <a:pt x="-1038" y="8534"/>
                  <a:pt x="0" y="0"/>
                </a:cubicBezTo>
                <a:close/>
              </a:path>
              <a:path w="6720840" h="27432" fill="none" stroke="0" extrusionOk="0">
                <a:moveTo>
                  <a:pt x="0" y="0"/>
                </a:moveTo>
                <a:cubicBezTo>
                  <a:pt x="220640" y="16800"/>
                  <a:pt x="472111" y="-12799"/>
                  <a:pt x="672084" y="0"/>
                </a:cubicBezTo>
                <a:cubicBezTo>
                  <a:pt x="890532" y="31759"/>
                  <a:pt x="1047877" y="7714"/>
                  <a:pt x="1344168" y="0"/>
                </a:cubicBezTo>
                <a:cubicBezTo>
                  <a:pt x="1614908" y="317"/>
                  <a:pt x="1723112" y="45236"/>
                  <a:pt x="2016252" y="0"/>
                </a:cubicBezTo>
                <a:cubicBezTo>
                  <a:pt x="2289350" y="-28121"/>
                  <a:pt x="2490652" y="26393"/>
                  <a:pt x="2822753" y="0"/>
                </a:cubicBezTo>
                <a:cubicBezTo>
                  <a:pt x="3180358" y="-17559"/>
                  <a:pt x="3334437" y="-16245"/>
                  <a:pt x="3562045" y="0"/>
                </a:cubicBezTo>
                <a:cubicBezTo>
                  <a:pt x="3789364" y="3056"/>
                  <a:pt x="3931943" y="20450"/>
                  <a:pt x="4032504" y="0"/>
                </a:cubicBezTo>
                <a:cubicBezTo>
                  <a:pt x="4125790" y="-64672"/>
                  <a:pt x="4332808" y="39272"/>
                  <a:pt x="4637380" y="0"/>
                </a:cubicBezTo>
                <a:cubicBezTo>
                  <a:pt x="4929593" y="16097"/>
                  <a:pt x="5242457" y="-2389"/>
                  <a:pt x="5443880" y="0"/>
                </a:cubicBezTo>
                <a:cubicBezTo>
                  <a:pt x="5638096" y="3211"/>
                  <a:pt x="5985936" y="15060"/>
                  <a:pt x="6115964" y="0"/>
                </a:cubicBezTo>
                <a:cubicBezTo>
                  <a:pt x="6268140" y="4824"/>
                  <a:pt x="6598703" y="10154"/>
                  <a:pt x="6720840" y="0"/>
                </a:cubicBezTo>
                <a:cubicBezTo>
                  <a:pt x="6721154" y="8368"/>
                  <a:pt x="6720789" y="21050"/>
                  <a:pt x="6720840" y="27432"/>
                </a:cubicBezTo>
                <a:cubicBezTo>
                  <a:pt x="6501314" y="39165"/>
                  <a:pt x="6408326" y="-9751"/>
                  <a:pt x="6183173" y="27432"/>
                </a:cubicBezTo>
                <a:cubicBezTo>
                  <a:pt x="5937964" y="47091"/>
                  <a:pt x="5563027" y="5678"/>
                  <a:pt x="5376672" y="27432"/>
                </a:cubicBezTo>
                <a:cubicBezTo>
                  <a:pt x="5156693" y="31234"/>
                  <a:pt x="4966409" y="8031"/>
                  <a:pt x="4839005" y="27432"/>
                </a:cubicBezTo>
                <a:cubicBezTo>
                  <a:pt x="4703613" y="426"/>
                  <a:pt x="4492346" y="49784"/>
                  <a:pt x="4368546" y="27432"/>
                </a:cubicBezTo>
                <a:cubicBezTo>
                  <a:pt x="4223367" y="38479"/>
                  <a:pt x="4083307" y="30316"/>
                  <a:pt x="3898087" y="27432"/>
                </a:cubicBezTo>
                <a:cubicBezTo>
                  <a:pt x="3733736" y="68339"/>
                  <a:pt x="3511486" y="8040"/>
                  <a:pt x="3158795" y="27432"/>
                </a:cubicBezTo>
                <a:cubicBezTo>
                  <a:pt x="2812272" y="45554"/>
                  <a:pt x="2829895" y="27528"/>
                  <a:pt x="2688336" y="27432"/>
                </a:cubicBezTo>
                <a:cubicBezTo>
                  <a:pt x="2567194" y="78939"/>
                  <a:pt x="2267846" y="81496"/>
                  <a:pt x="2016252" y="27432"/>
                </a:cubicBezTo>
                <a:cubicBezTo>
                  <a:pt x="1724968" y="-6583"/>
                  <a:pt x="1727661" y="27392"/>
                  <a:pt x="1478585" y="27432"/>
                </a:cubicBezTo>
                <a:cubicBezTo>
                  <a:pt x="1244448" y="45164"/>
                  <a:pt x="1069688" y="58542"/>
                  <a:pt x="806501" y="27432"/>
                </a:cubicBezTo>
                <a:cubicBezTo>
                  <a:pt x="513765" y="64588"/>
                  <a:pt x="208422" y="-18912"/>
                  <a:pt x="0" y="27432"/>
                </a:cubicBezTo>
                <a:cubicBezTo>
                  <a:pt x="1559" y="18666"/>
                  <a:pt x="-585" y="75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0840" h="27432" fill="none" extrusionOk="0">
                        <a:moveTo>
                          <a:pt x="0" y="0"/>
                        </a:moveTo>
                        <a:cubicBezTo>
                          <a:pt x="230225" y="22712"/>
                          <a:pt x="497837" y="-22454"/>
                          <a:pt x="672084" y="0"/>
                        </a:cubicBezTo>
                        <a:cubicBezTo>
                          <a:pt x="846331" y="22454"/>
                          <a:pt x="1065787" y="7145"/>
                          <a:pt x="1344168" y="0"/>
                        </a:cubicBezTo>
                        <a:cubicBezTo>
                          <a:pt x="1622549" y="-7145"/>
                          <a:pt x="1727735" y="19685"/>
                          <a:pt x="2016252" y="0"/>
                        </a:cubicBezTo>
                        <a:cubicBezTo>
                          <a:pt x="2304769" y="-19685"/>
                          <a:pt x="2474481" y="18666"/>
                          <a:pt x="2822753" y="0"/>
                        </a:cubicBezTo>
                        <a:cubicBezTo>
                          <a:pt x="3171025" y="-18666"/>
                          <a:pt x="3328492" y="-4011"/>
                          <a:pt x="3562045" y="0"/>
                        </a:cubicBezTo>
                        <a:cubicBezTo>
                          <a:pt x="3795598" y="4011"/>
                          <a:pt x="3934344" y="18190"/>
                          <a:pt x="4032504" y="0"/>
                        </a:cubicBezTo>
                        <a:cubicBezTo>
                          <a:pt x="4130664" y="-18190"/>
                          <a:pt x="4364758" y="-5129"/>
                          <a:pt x="4637380" y="0"/>
                        </a:cubicBezTo>
                        <a:cubicBezTo>
                          <a:pt x="4910002" y="5129"/>
                          <a:pt x="5217194" y="-8463"/>
                          <a:pt x="5443880" y="0"/>
                        </a:cubicBezTo>
                        <a:cubicBezTo>
                          <a:pt x="5670566" y="8463"/>
                          <a:pt x="5966429" y="-893"/>
                          <a:pt x="6115964" y="0"/>
                        </a:cubicBezTo>
                        <a:cubicBezTo>
                          <a:pt x="6265499" y="893"/>
                          <a:pt x="6595925" y="-18622"/>
                          <a:pt x="6720840" y="0"/>
                        </a:cubicBezTo>
                        <a:cubicBezTo>
                          <a:pt x="6720582" y="7487"/>
                          <a:pt x="6719919" y="19984"/>
                          <a:pt x="6720840" y="27432"/>
                        </a:cubicBezTo>
                        <a:cubicBezTo>
                          <a:pt x="6498484" y="41642"/>
                          <a:pt x="6403740" y="11820"/>
                          <a:pt x="6183173" y="27432"/>
                        </a:cubicBezTo>
                        <a:cubicBezTo>
                          <a:pt x="5962606" y="43044"/>
                          <a:pt x="5588173" y="23028"/>
                          <a:pt x="5376672" y="27432"/>
                        </a:cubicBezTo>
                        <a:cubicBezTo>
                          <a:pt x="5165171" y="31836"/>
                          <a:pt x="4976332" y="28258"/>
                          <a:pt x="4839005" y="27432"/>
                        </a:cubicBezTo>
                        <a:cubicBezTo>
                          <a:pt x="4701678" y="26606"/>
                          <a:pt x="4496355" y="47443"/>
                          <a:pt x="4368546" y="27432"/>
                        </a:cubicBezTo>
                        <a:cubicBezTo>
                          <a:pt x="4240737" y="7421"/>
                          <a:pt x="4061284" y="13951"/>
                          <a:pt x="3898087" y="27432"/>
                        </a:cubicBezTo>
                        <a:cubicBezTo>
                          <a:pt x="3734890" y="40913"/>
                          <a:pt x="3502915" y="13124"/>
                          <a:pt x="3158795" y="27432"/>
                        </a:cubicBezTo>
                        <a:cubicBezTo>
                          <a:pt x="2814675" y="41740"/>
                          <a:pt x="2835392" y="27235"/>
                          <a:pt x="2688336" y="27432"/>
                        </a:cubicBezTo>
                        <a:cubicBezTo>
                          <a:pt x="2541280" y="27629"/>
                          <a:pt x="2307706" y="60476"/>
                          <a:pt x="2016252" y="27432"/>
                        </a:cubicBezTo>
                        <a:cubicBezTo>
                          <a:pt x="1724798" y="-5612"/>
                          <a:pt x="1733667" y="27732"/>
                          <a:pt x="1478585" y="27432"/>
                        </a:cubicBezTo>
                        <a:cubicBezTo>
                          <a:pt x="1223503" y="27132"/>
                          <a:pt x="1078527" y="31851"/>
                          <a:pt x="806501" y="27432"/>
                        </a:cubicBezTo>
                        <a:cubicBezTo>
                          <a:pt x="534475" y="23013"/>
                          <a:pt x="221411" y="-1678"/>
                          <a:pt x="0" y="27432"/>
                        </a:cubicBezTo>
                        <a:cubicBezTo>
                          <a:pt x="-14" y="18173"/>
                          <a:pt x="-517" y="8990"/>
                          <a:pt x="0" y="0"/>
                        </a:cubicBezTo>
                        <a:close/>
                      </a:path>
                      <a:path w="6720840" h="27432" stroke="0" extrusionOk="0">
                        <a:moveTo>
                          <a:pt x="0" y="0"/>
                        </a:moveTo>
                        <a:cubicBezTo>
                          <a:pt x="124531" y="-22389"/>
                          <a:pt x="354282" y="5467"/>
                          <a:pt x="604876" y="0"/>
                        </a:cubicBezTo>
                        <a:cubicBezTo>
                          <a:pt x="855470" y="-5467"/>
                          <a:pt x="967013" y="22460"/>
                          <a:pt x="1075334" y="0"/>
                        </a:cubicBezTo>
                        <a:cubicBezTo>
                          <a:pt x="1183655" y="-22460"/>
                          <a:pt x="1610061" y="34787"/>
                          <a:pt x="1881835" y="0"/>
                        </a:cubicBezTo>
                        <a:cubicBezTo>
                          <a:pt x="2153609" y="-34787"/>
                          <a:pt x="2307152" y="13752"/>
                          <a:pt x="2486711" y="0"/>
                        </a:cubicBezTo>
                        <a:cubicBezTo>
                          <a:pt x="2666270" y="-13752"/>
                          <a:pt x="2890091" y="-12576"/>
                          <a:pt x="3091586" y="0"/>
                        </a:cubicBezTo>
                        <a:cubicBezTo>
                          <a:pt x="3293082" y="12576"/>
                          <a:pt x="3715287" y="-3114"/>
                          <a:pt x="3898087" y="0"/>
                        </a:cubicBezTo>
                        <a:cubicBezTo>
                          <a:pt x="4080887" y="3114"/>
                          <a:pt x="4270844" y="15240"/>
                          <a:pt x="4435754" y="0"/>
                        </a:cubicBezTo>
                        <a:cubicBezTo>
                          <a:pt x="4600664" y="-15240"/>
                          <a:pt x="4997045" y="-22440"/>
                          <a:pt x="5242255" y="0"/>
                        </a:cubicBezTo>
                        <a:cubicBezTo>
                          <a:pt x="5487465" y="22440"/>
                          <a:pt x="5701832" y="1667"/>
                          <a:pt x="6048756" y="0"/>
                        </a:cubicBezTo>
                        <a:cubicBezTo>
                          <a:pt x="6395680" y="-1667"/>
                          <a:pt x="6436180" y="8118"/>
                          <a:pt x="6720840" y="0"/>
                        </a:cubicBezTo>
                        <a:cubicBezTo>
                          <a:pt x="6720009" y="6329"/>
                          <a:pt x="6721244" y="16858"/>
                          <a:pt x="6720840" y="27432"/>
                        </a:cubicBezTo>
                        <a:cubicBezTo>
                          <a:pt x="6355819" y="6368"/>
                          <a:pt x="6238603" y="9637"/>
                          <a:pt x="5981548" y="27432"/>
                        </a:cubicBezTo>
                        <a:cubicBezTo>
                          <a:pt x="5724493" y="45227"/>
                          <a:pt x="5501077" y="1054"/>
                          <a:pt x="5175047" y="27432"/>
                        </a:cubicBezTo>
                        <a:cubicBezTo>
                          <a:pt x="4849017" y="53810"/>
                          <a:pt x="4559292" y="-3445"/>
                          <a:pt x="4368546" y="27432"/>
                        </a:cubicBezTo>
                        <a:cubicBezTo>
                          <a:pt x="4177800" y="58309"/>
                          <a:pt x="4094337" y="39926"/>
                          <a:pt x="3830879" y="27432"/>
                        </a:cubicBezTo>
                        <a:cubicBezTo>
                          <a:pt x="3567421" y="14938"/>
                          <a:pt x="3376102" y="1847"/>
                          <a:pt x="3158795" y="27432"/>
                        </a:cubicBezTo>
                        <a:cubicBezTo>
                          <a:pt x="2941488" y="53017"/>
                          <a:pt x="2565542" y="53678"/>
                          <a:pt x="2352294" y="27432"/>
                        </a:cubicBezTo>
                        <a:cubicBezTo>
                          <a:pt x="2139046" y="1186"/>
                          <a:pt x="1869687" y="11507"/>
                          <a:pt x="1680210" y="27432"/>
                        </a:cubicBezTo>
                        <a:cubicBezTo>
                          <a:pt x="1490733" y="43357"/>
                          <a:pt x="1411517" y="33447"/>
                          <a:pt x="1209751" y="27432"/>
                        </a:cubicBezTo>
                        <a:cubicBezTo>
                          <a:pt x="1007985" y="21417"/>
                          <a:pt x="885144" y="31673"/>
                          <a:pt x="672084" y="27432"/>
                        </a:cubicBezTo>
                        <a:cubicBezTo>
                          <a:pt x="459024" y="23191"/>
                          <a:pt x="153553" y="25175"/>
                          <a:pt x="0" y="27432"/>
                        </a:cubicBezTo>
                        <a:cubicBezTo>
                          <a:pt x="-177" y="19307"/>
                          <a:pt x="-1145" y="91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p:cNvSpPr txBox="1"/>
          <p:nvPr/>
        </p:nvSpPr>
        <p:spPr>
          <a:xfrm>
            <a:off x="9677400" y="1515761"/>
            <a:ext cx="9484435" cy="1522120"/>
          </a:xfrm>
          <a:prstGeom prst="rect">
            <a:avLst/>
          </a:prstGeom>
        </p:spPr>
        <p:txBody>
          <a:bodyPr vert="horz" lIns="91440" tIns="45720" rIns="91440" bIns="45720" rtlCol="0" anchor="ctr">
            <a:normAutofit/>
          </a:bodyPr>
          <a:lstStyle/>
          <a:p>
            <a:pPr>
              <a:lnSpc>
                <a:spcPct val="90000"/>
              </a:lnSpc>
              <a:spcAft>
                <a:spcPts val="600"/>
              </a:spcAft>
            </a:pPr>
            <a:r>
              <a:rPr lang="en-US" sz="2400" dirty="0" err="1"/>
              <a:t>Supervīzija</a:t>
            </a:r>
            <a:r>
              <a:rPr lang="en-US" sz="2400" dirty="0"/>
              <a:t>, </a:t>
            </a:r>
            <a:r>
              <a:rPr lang="en-US" sz="2400" dirty="0" err="1"/>
              <a:t>individuālā</a:t>
            </a:r>
            <a:r>
              <a:rPr lang="en-US" sz="2400" dirty="0"/>
              <a:t> </a:t>
            </a:r>
            <a:r>
              <a:rPr lang="en-US" sz="2400" dirty="0" err="1"/>
              <a:t>supervīzija</a:t>
            </a:r>
            <a:r>
              <a:rPr lang="en-US" sz="2400" dirty="0"/>
              <a:t>,  </a:t>
            </a:r>
            <a:r>
              <a:rPr lang="en-US" sz="2400" dirty="0" err="1"/>
              <a:t>supervīzija</a:t>
            </a:r>
            <a:r>
              <a:rPr lang="en-US" sz="2400" dirty="0"/>
              <a:t> </a:t>
            </a:r>
            <a:r>
              <a:rPr lang="en-US" sz="2400" dirty="0" err="1"/>
              <a:t>pedagogiem</a:t>
            </a:r>
            <a:r>
              <a:rPr lang="lv-LV" sz="2400" dirty="0"/>
              <a:t>.</a:t>
            </a:r>
            <a:endParaRPr lang="en-US" sz="2400" dirty="0"/>
          </a:p>
        </p:txBody>
      </p:sp>
      <p:sp>
        <p:nvSpPr>
          <p:cNvPr id="10" name="TextBox 10"/>
          <p:cNvSpPr txBox="1"/>
          <p:nvPr/>
        </p:nvSpPr>
        <p:spPr>
          <a:xfrm>
            <a:off x="9829800" y="3416205"/>
            <a:ext cx="7542708" cy="815608"/>
          </a:xfrm>
          <a:prstGeom prst="rect">
            <a:avLst/>
          </a:prstGeom>
        </p:spPr>
        <p:txBody>
          <a:bodyPr wrap="square" lIns="0" tIns="0" rIns="0" bIns="0" rtlCol="0" anchor="t">
            <a:spAutoFit/>
          </a:bodyPr>
          <a:lstStyle/>
          <a:p>
            <a:pPr>
              <a:spcAft>
                <a:spcPts val="600"/>
              </a:spcAft>
            </a:pPr>
            <a:r>
              <a:rPr lang="en-US" sz="2400" dirty="0" err="1"/>
              <a:t>Konflikti</a:t>
            </a:r>
            <a:r>
              <a:rPr lang="en-US" sz="2400" dirty="0"/>
              <a:t>, </a:t>
            </a:r>
            <a:r>
              <a:rPr lang="en-US" sz="2400" dirty="0" err="1"/>
              <a:t>konfliktu</a:t>
            </a:r>
            <a:r>
              <a:rPr lang="en-US" sz="2400" dirty="0"/>
              <a:t> </a:t>
            </a:r>
            <a:r>
              <a:rPr lang="en-US" sz="2400" dirty="0" err="1"/>
              <a:t>risināšana</a:t>
            </a:r>
            <a:r>
              <a:rPr lang="en-US" sz="2400" dirty="0"/>
              <a:t> </a:t>
            </a:r>
            <a:r>
              <a:rPr lang="en-US" sz="2400" dirty="0" err="1"/>
              <a:t>supervīzijā</a:t>
            </a:r>
            <a:r>
              <a:rPr lang="en-US" sz="2400" dirty="0"/>
              <a:t>, </a:t>
            </a:r>
            <a:r>
              <a:rPr lang="en-US" sz="2400" dirty="0" err="1"/>
              <a:t>konfliktu</a:t>
            </a:r>
            <a:r>
              <a:rPr lang="en-US" sz="2400" dirty="0"/>
              <a:t> </a:t>
            </a:r>
            <a:r>
              <a:rPr lang="en-US" sz="2400" dirty="0" err="1"/>
              <a:t>risināšana</a:t>
            </a:r>
            <a:r>
              <a:rPr lang="en-US" sz="2400" dirty="0"/>
              <a:t> </a:t>
            </a:r>
            <a:endParaRPr lang="lv-LV" sz="2400" dirty="0"/>
          </a:p>
          <a:p>
            <a:pPr>
              <a:spcAft>
                <a:spcPts val="600"/>
              </a:spcAft>
            </a:pPr>
            <a:r>
              <a:rPr lang="en-US" sz="2400" dirty="0" err="1"/>
              <a:t>Pedagoģijā</a:t>
            </a:r>
            <a:r>
              <a:rPr lang="lv-LV" sz="2400" dirty="0"/>
              <a:t>.</a:t>
            </a:r>
            <a:endParaRPr lang="en-US" sz="2400" dirty="0"/>
          </a:p>
        </p:txBody>
      </p:sp>
      <p:sp>
        <p:nvSpPr>
          <p:cNvPr id="11" name="TextBox 11"/>
          <p:cNvSpPr txBox="1"/>
          <p:nvPr/>
        </p:nvSpPr>
        <p:spPr>
          <a:xfrm>
            <a:off x="9829800" y="5482204"/>
            <a:ext cx="8248251" cy="1031821"/>
          </a:xfrm>
          <a:prstGeom prst="rect">
            <a:avLst/>
          </a:prstGeom>
        </p:spPr>
        <p:txBody>
          <a:bodyPr wrap="square" lIns="0" tIns="0" rIns="0" bIns="0" rtlCol="0" anchor="t">
            <a:spAutoFit/>
          </a:bodyPr>
          <a:lstStyle/>
          <a:p>
            <a:pPr>
              <a:lnSpc>
                <a:spcPts val="4060"/>
              </a:lnSpc>
              <a:spcAft>
                <a:spcPts val="600"/>
              </a:spcAft>
            </a:pPr>
            <a:r>
              <a:rPr lang="en-US" sz="2400" dirty="0" err="1"/>
              <a:t>Pedagogu</a:t>
            </a:r>
            <a:r>
              <a:rPr lang="en-US" sz="2400" dirty="0"/>
              <a:t> </a:t>
            </a:r>
            <a:r>
              <a:rPr lang="en-US" sz="2400" dirty="0" err="1"/>
              <a:t>prasmju</a:t>
            </a:r>
            <a:r>
              <a:rPr lang="en-US" sz="2400" dirty="0"/>
              <a:t> </a:t>
            </a:r>
            <a:r>
              <a:rPr lang="en-US" sz="2400" dirty="0" err="1"/>
              <a:t>pilnveide</a:t>
            </a:r>
            <a:r>
              <a:rPr lang="en-US" sz="2400" dirty="0"/>
              <a:t>, </a:t>
            </a:r>
            <a:r>
              <a:rPr lang="en-US" sz="2400" dirty="0" err="1"/>
              <a:t>pedagogu</a:t>
            </a:r>
            <a:r>
              <a:rPr lang="en-US" sz="2400" dirty="0"/>
              <a:t> </a:t>
            </a:r>
            <a:r>
              <a:rPr lang="en-US" sz="2400" dirty="0" err="1"/>
              <a:t>prasmju</a:t>
            </a:r>
            <a:r>
              <a:rPr lang="en-US" sz="2400" dirty="0"/>
              <a:t> </a:t>
            </a:r>
            <a:r>
              <a:rPr lang="en-US" sz="2400" dirty="0" err="1"/>
              <a:t>pilveide</a:t>
            </a:r>
            <a:r>
              <a:rPr lang="en-US" sz="2400" dirty="0"/>
              <a:t> </a:t>
            </a:r>
            <a:r>
              <a:rPr lang="en-US" sz="2400" dirty="0" err="1"/>
              <a:t>virtuālā</a:t>
            </a:r>
            <a:r>
              <a:rPr lang="en-US" sz="2400" dirty="0"/>
              <a:t> </a:t>
            </a:r>
            <a:r>
              <a:rPr lang="en-US" sz="2400" dirty="0" err="1"/>
              <a:t>realitātē</a:t>
            </a:r>
            <a:r>
              <a:rPr lang="lv-LV" sz="2400" dirty="0"/>
              <a:t>.</a:t>
            </a:r>
            <a:r>
              <a:rPr lang="en-US" sz="2400" dirty="0"/>
              <a:t> </a:t>
            </a:r>
          </a:p>
        </p:txBody>
      </p:sp>
      <p:sp>
        <p:nvSpPr>
          <p:cNvPr id="12" name="TextBox 12"/>
          <p:cNvSpPr txBox="1"/>
          <p:nvPr/>
        </p:nvSpPr>
        <p:spPr>
          <a:xfrm>
            <a:off x="9825333" y="7764416"/>
            <a:ext cx="5412458" cy="475579"/>
          </a:xfrm>
          <a:prstGeom prst="rect">
            <a:avLst/>
          </a:prstGeom>
        </p:spPr>
        <p:txBody>
          <a:bodyPr wrap="square" lIns="0" tIns="0" rIns="0" bIns="0" rtlCol="0" anchor="t">
            <a:spAutoFit/>
          </a:bodyPr>
          <a:lstStyle/>
          <a:p>
            <a:pPr>
              <a:lnSpc>
                <a:spcPts val="4060"/>
              </a:lnSpc>
              <a:spcAft>
                <a:spcPts val="600"/>
              </a:spcAft>
            </a:pPr>
            <a:r>
              <a:rPr lang="en-US" sz="2400" dirty="0" err="1"/>
              <a:t>Virtuālā</a:t>
            </a:r>
            <a:r>
              <a:rPr lang="en-US" sz="2400" dirty="0"/>
              <a:t> </a:t>
            </a:r>
            <a:r>
              <a:rPr lang="en-US" sz="2400" dirty="0" err="1"/>
              <a:t>realitāte</a:t>
            </a:r>
            <a:r>
              <a:rPr lang="en-US" sz="2400" dirty="0"/>
              <a:t>, </a:t>
            </a:r>
            <a:r>
              <a:rPr lang="en-US" sz="2400" dirty="0" err="1"/>
              <a:t>virtuālā</a:t>
            </a:r>
            <a:r>
              <a:rPr lang="en-US" sz="2400" dirty="0"/>
              <a:t> </a:t>
            </a:r>
            <a:r>
              <a:rPr lang="en-US" sz="2400" dirty="0" err="1"/>
              <a:t>realitāte</a:t>
            </a:r>
            <a:r>
              <a:rPr lang="en-US" sz="2400" dirty="0"/>
              <a:t> </a:t>
            </a:r>
            <a:r>
              <a:rPr lang="en-US" sz="2400" dirty="0" err="1"/>
              <a:t>izglītībā</a:t>
            </a:r>
            <a:r>
              <a:rPr lang="lv-LV" sz="2400" dirty="0"/>
              <a:t>.</a:t>
            </a:r>
            <a:endParaRPr lang="en-US" sz="2400" dirty="0"/>
          </a:p>
        </p:txBody>
      </p:sp>
      <p:pic>
        <p:nvPicPr>
          <p:cNvPr id="3" name="Grafika 2" descr="Boardroom with solid fill">
            <a:extLst>
              <a:ext uri="{FF2B5EF4-FFF2-40B4-BE49-F238E27FC236}">
                <a16:creationId xmlns:a16="http://schemas.microsoft.com/office/drawing/2014/main" id="{7AEFDA59-5906-4709-C36D-3B4F448F1D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9629" y="1422426"/>
            <a:ext cx="1572147" cy="1749538"/>
          </a:xfrm>
          <a:prstGeom prst="rect">
            <a:avLst/>
          </a:prstGeom>
        </p:spPr>
      </p:pic>
      <p:pic>
        <p:nvPicPr>
          <p:cNvPr id="5" name="Grafika 4" descr="Dance with solid fill">
            <a:extLst>
              <a:ext uri="{FF2B5EF4-FFF2-40B4-BE49-F238E27FC236}">
                <a16:creationId xmlns:a16="http://schemas.microsoft.com/office/drawing/2014/main" id="{8590F254-FDE4-AE5A-1F1F-3B086B7147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flipH="1" flipV="1">
            <a:off x="8129133" y="3512043"/>
            <a:ext cx="1215414" cy="1215414"/>
          </a:xfrm>
          <a:prstGeom prst="rect">
            <a:avLst/>
          </a:prstGeom>
        </p:spPr>
      </p:pic>
      <p:pic>
        <p:nvPicPr>
          <p:cNvPr id="7" name="Grafika 6" descr="Confused person with solid fill">
            <a:extLst>
              <a:ext uri="{FF2B5EF4-FFF2-40B4-BE49-F238E27FC236}">
                <a16:creationId xmlns:a16="http://schemas.microsoft.com/office/drawing/2014/main" id="{2BFEDDCB-2BED-1D5E-75F0-5C50DB3D0E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85273" y="3176713"/>
            <a:ext cx="990600" cy="990600"/>
          </a:xfrm>
          <a:prstGeom prst="rect">
            <a:avLst/>
          </a:prstGeom>
        </p:spPr>
      </p:pic>
      <p:pic>
        <p:nvPicPr>
          <p:cNvPr id="14" name="Grafika 13" descr="Classroom with solid fill">
            <a:extLst>
              <a:ext uri="{FF2B5EF4-FFF2-40B4-BE49-F238E27FC236}">
                <a16:creationId xmlns:a16="http://schemas.microsoft.com/office/drawing/2014/main" id="{EA6498D9-DD35-3D6D-9937-80CE4F46AA9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28038" y="5338114"/>
            <a:ext cx="1325753" cy="1325753"/>
          </a:xfrm>
          <a:prstGeom prst="rect">
            <a:avLst/>
          </a:prstGeom>
        </p:spPr>
      </p:pic>
      <p:pic>
        <p:nvPicPr>
          <p:cNvPr id="22" name="Grafika 21" descr="Earth globe: Africa and Europe with solid fill">
            <a:extLst>
              <a:ext uri="{FF2B5EF4-FFF2-40B4-BE49-F238E27FC236}">
                <a16:creationId xmlns:a16="http://schemas.microsoft.com/office/drawing/2014/main" id="{9E5F1AC5-136C-0560-51A9-6A172F0AC8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72400" y="7344026"/>
            <a:ext cx="1325753" cy="1325753"/>
          </a:xfrm>
          <a:prstGeom prst="rect">
            <a:avLst/>
          </a:prstGeom>
        </p:spPr>
      </p:pic>
    </p:spTree>
    <p:extLst>
      <p:ext uri="{BB962C8B-B14F-4D97-AF65-F5344CB8AC3E}">
        <p14:creationId xmlns:p14="http://schemas.microsoft.com/office/powerpoint/2010/main" val="335517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484633" y="822960"/>
            <a:ext cx="6562659" cy="81473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lv-LV" sz="5800" b="1" dirty="0">
                <a:solidFill>
                  <a:srgbClr val="C00000"/>
                </a:solidFill>
                <a:latin typeface="+mj-lt"/>
                <a:ea typeface="+mj-ea"/>
                <a:cs typeface="+mj-cs"/>
              </a:rPr>
              <a:t> </a:t>
            </a:r>
          </a:p>
          <a:p>
            <a:pPr>
              <a:lnSpc>
                <a:spcPct val="90000"/>
              </a:lnSpc>
              <a:spcBef>
                <a:spcPct val="0"/>
              </a:spcBef>
              <a:spcAft>
                <a:spcPts val="600"/>
              </a:spcAft>
            </a:pPr>
            <a:endParaRPr lang="en-US" sz="8100" kern="1200" dirty="0">
              <a:solidFill>
                <a:schemeClr val="tx1"/>
              </a:solidFill>
              <a:latin typeface="+mj-lt"/>
              <a:ea typeface="+mj-ea"/>
              <a:cs typeface="+mj-cs"/>
            </a:endParaRPr>
          </a:p>
        </p:txBody>
      </p:sp>
      <p:sp>
        <p:nvSpPr>
          <p:cNvPr id="2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15975" y="4888073"/>
            <a:ext cx="6720840" cy="27432"/>
          </a:xfrm>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 name="connsiteX0" fmla="*/ 0 w 6720840"/>
              <a:gd name="connsiteY0" fmla="*/ 0 h 27432"/>
              <a:gd name="connsiteX1" fmla="*/ 604876 w 6720840"/>
              <a:gd name="connsiteY1" fmla="*/ 0 h 27432"/>
              <a:gd name="connsiteX2" fmla="*/ 1075334 w 6720840"/>
              <a:gd name="connsiteY2" fmla="*/ 0 h 27432"/>
              <a:gd name="connsiteX3" fmla="*/ 1881835 w 6720840"/>
              <a:gd name="connsiteY3" fmla="*/ 0 h 27432"/>
              <a:gd name="connsiteX4" fmla="*/ 2486711 w 6720840"/>
              <a:gd name="connsiteY4" fmla="*/ 0 h 27432"/>
              <a:gd name="connsiteX5" fmla="*/ 3091586 w 6720840"/>
              <a:gd name="connsiteY5" fmla="*/ 0 h 27432"/>
              <a:gd name="connsiteX6" fmla="*/ 3898087 w 6720840"/>
              <a:gd name="connsiteY6" fmla="*/ 0 h 27432"/>
              <a:gd name="connsiteX7" fmla="*/ 4435754 w 6720840"/>
              <a:gd name="connsiteY7" fmla="*/ 0 h 27432"/>
              <a:gd name="connsiteX8" fmla="*/ 5242255 w 6720840"/>
              <a:gd name="connsiteY8" fmla="*/ 0 h 27432"/>
              <a:gd name="connsiteX9" fmla="*/ 6048756 w 6720840"/>
              <a:gd name="connsiteY9" fmla="*/ 0 h 27432"/>
              <a:gd name="connsiteX10" fmla="*/ 6720840 w 6720840"/>
              <a:gd name="connsiteY10" fmla="*/ 0 h 27432"/>
              <a:gd name="connsiteX11" fmla="*/ 6720840 w 6720840"/>
              <a:gd name="connsiteY11" fmla="*/ 27432 h 27432"/>
              <a:gd name="connsiteX12" fmla="*/ 5981548 w 6720840"/>
              <a:gd name="connsiteY12" fmla="*/ 27432 h 27432"/>
              <a:gd name="connsiteX13" fmla="*/ 5175047 w 6720840"/>
              <a:gd name="connsiteY13" fmla="*/ 27432 h 27432"/>
              <a:gd name="connsiteX14" fmla="*/ 4368546 w 6720840"/>
              <a:gd name="connsiteY14" fmla="*/ 27432 h 27432"/>
              <a:gd name="connsiteX15" fmla="*/ 3830879 w 6720840"/>
              <a:gd name="connsiteY15" fmla="*/ 27432 h 27432"/>
              <a:gd name="connsiteX16" fmla="*/ 3158795 w 6720840"/>
              <a:gd name="connsiteY16" fmla="*/ 27432 h 27432"/>
              <a:gd name="connsiteX17" fmla="*/ 2352294 w 6720840"/>
              <a:gd name="connsiteY17" fmla="*/ 27432 h 27432"/>
              <a:gd name="connsiteX18" fmla="*/ 1680210 w 6720840"/>
              <a:gd name="connsiteY18" fmla="*/ 27432 h 27432"/>
              <a:gd name="connsiteX19" fmla="*/ 1209751 w 6720840"/>
              <a:gd name="connsiteY19" fmla="*/ 27432 h 27432"/>
              <a:gd name="connsiteX20" fmla="*/ 672084 w 6720840"/>
              <a:gd name="connsiteY20" fmla="*/ 27432 h 27432"/>
              <a:gd name="connsiteX21" fmla="*/ 0 w 6720840"/>
              <a:gd name="connsiteY21" fmla="*/ 27432 h 27432"/>
              <a:gd name="connsiteX22" fmla="*/ 0 w 672084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0840" h="27432" fill="none" extrusionOk="0">
                <a:moveTo>
                  <a:pt x="0" y="0"/>
                </a:moveTo>
                <a:cubicBezTo>
                  <a:pt x="239724" y="28696"/>
                  <a:pt x="476235" y="-17714"/>
                  <a:pt x="672084" y="0"/>
                </a:cubicBezTo>
                <a:cubicBezTo>
                  <a:pt x="832865" y="64435"/>
                  <a:pt x="1049815" y="-43154"/>
                  <a:pt x="1344168" y="0"/>
                </a:cubicBezTo>
                <a:cubicBezTo>
                  <a:pt x="1625820" y="-9602"/>
                  <a:pt x="1734555" y="7844"/>
                  <a:pt x="2016252" y="0"/>
                </a:cubicBezTo>
                <a:cubicBezTo>
                  <a:pt x="2294545" y="-23604"/>
                  <a:pt x="2489549" y="3849"/>
                  <a:pt x="2822753" y="0"/>
                </a:cubicBezTo>
                <a:cubicBezTo>
                  <a:pt x="3161443" y="-13293"/>
                  <a:pt x="3337076" y="19247"/>
                  <a:pt x="3562045" y="0"/>
                </a:cubicBezTo>
                <a:cubicBezTo>
                  <a:pt x="3808293" y="1492"/>
                  <a:pt x="3929668" y="35688"/>
                  <a:pt x="4032504" y="0"/>
                </a:cubicBezTo>
                <a:cubicBezTo>
                  <a:pt x="4176924" y="-4921"/>
                  <a:pt x="4362509" y="-12463"/>
                  <a:pt x="4637380" y="0"/>
                </a:cubicBezTo>
                <a:cubicBezTo>
                  <a:pt x="4924856" y="5601"/>
                  <a:pt x="5246474" y="21876"/>
                  <a:pt x="5443880" y="0"/>
                </a:cubicBezTo>
                <a:cubicBezTo>
                  <a:pt x="5675753" y="13430"/>
                  <a:pt x="5980419" y="33301"/>
                  <a:pt x="6115964" y="0"/>
                </a:cubicBezTo>
                <a:cubicBezTo>
                  <a:pt x="6281362" y="16586"/>
                  <a:pt x="6591298" y="-24809"/>
                  <a:pt x="6720840" y="0"/>
                </a:cubicBezTo>
                <a:cubicBezTo>
                  <a:pt x="6719974" y="8091"/>
                  <a:pt x="6721185" y="20268"/>
                  <a:pt x="6720840" y="27432"/>
                </a:cubicBezTo>
                <a:cubicBezTo>
                  <a:pt x="6503038" y="36778"/>
                  <a:pt x="6395205" y="-3425"/>
                  <a:pt x="6183173" y="27432"/>
                </a:cubicBezTo>
                <a:cubicBezTo>
                  <a:pt x="5955574" y="46312"/>
                  <a:pt x="5588520" y="28238"/>
                  <a:pt x="5376672" y="27432"/>
                </a:cubicBezTo>
                <a:cubicBezTo>
                  <a:pt x="5151222" y="15876"/>
                  <a:pt x="4981754" y="22392"/>
                  <a:pt x="4839005" y="27432"/>
                </a:cubicBezTo>
                <a:cubicBezTo>
                  <a:pt x="4719450" y="48455"/>
                  <a:pt x="4517678" y="51098"/>
                  <a:pt x="4368546" y="27432"/>
                </a:cubicBezTo>
                <a:cubicBezTo>
                  <a:pt x="4231407" y="10835"/>
                  <a:pt x="4060830" y="-1650"/>
                  <a:pt x="3898087" y="27432"/>
                </a:cubicBezTo>
                <a:cubicBezTo>
                  <a:pt x="3739761" y="-8329"/>
                  <a:pt x="3514643" y="-21548"/>
                  <a:pt x="3158795" y="27432"/>
                </a:cubicBezTo>
                <a:cubicBezTo>
                  <a:pt x="2810507" y="42065"/>
                  <a:pt x="2836081" y="26162"/>
                  <a:pt x="2688336" y="27432"/>
                </a:cubicBezTo>
                <a:cubicBezTo>
                  <a:pt x="2548006" y="22336"/>
                  <a:pt x="2364749" y="56049"/>
                  <a:pt x="2016252" y="27432"/>
                </a:cubicBezTo>
                <a:cubicBezTo>
                  <a:pt x="1725494" y="-8308"/>
                  <a:pt x="1735858" y="19504"/>
                  <a:pt x="1478585" y="27432"/>
                </a:cubicBezTo>
                <a:cubicBezTo>
                  <a:pt x="1221677" y="36203"/>
                  <a:pt x="1060341" y="12364"/>
                  <a:pt x="806501" y="27432"/>
                </a:cubicBezTo>
                <a:cubicBezTo>
                  <a:pt x="558153" y="42079"/>
                  <a:pt x="168762" y="13042"/>
                  <a:pt x="0" y="27432"/>
                </a:cubicBezTo>
                <a:cubicBezTo>
                  <a:pt x="-2013" y="18874"/>
                  <a:pt x="-525" y="8614"/>
                  <a:pt x="0" y="0"/>
                </a:cubicBezTo>
                <a:close/>
              </a:path>
              <a:path w="6720840" h="27432" stroke="0" extrusionOk="0">
                <a:moveTo>
                  <a:pt x="0" y="0"/>
                </a:moveTo>
                <a:cubicBezTo>
                  <a:pt x="117275" y="-19697"/>
                  <a:pt x="350914" y="56430"/>
                  <a:pt x="604876" y="0"/>
                </a:cubicBezTo>
                <a:cubicBezTo>
                  <a:pt x="853339" y="-7334"/>
                  <a:pt x="973838" y="23079"/>
                  <a:pt x="1075334" y="0"/>
                </a:cubicBezTo>
                <a:cubicBezTo>
                  <a:pt x="1130754" y="-27514"/>
                  <a:pt x="1597243" y="40402"/>
                  <a:pt x="1881835" y="0"/>
                </a:cubicBezTo>
                <a:cubicBezTo>
                  <a:pt x="2136925" y="-54219"/>
                  <a:pt x="2309101" y="-10932"/>
                  <a:pt x="2486711" y="0"/>
                </a:cubicBezTo>
                <a:cubicBezTo>
                  <a:pt x="2638421" y="26696"/>
                  <a:pt x="2879243" y="14506"/>
                  <a:pt x="3091586" y="0"/>
                </a:cubicBezTo>
                <a:cubicBezTo>
                  <a:pt x="3255470" y="21613"/>
                  <a:pt x="3724013" y="20820"/>
                  <a:pt x="3898087" y="0"/>
                </a:cubicBezTo>
                <a:cubicBezTo>
                  <a:pt x="4048451" y="-2515"/>
                  <a:pt x="4270309" y="1381"/>
                  <a:pt x="4435754" y="0"/>
                </a:cubicBezTo>
                <a:cubicBezTo>
                  <a:pt x="4619456" y="-51216"/>
                  <a:pt x="5010930" y="-36882"/>
                  <a:pt x="5242255" y="0"/>
                </a:cubicBezTo>
                <a:cubicBezTo>
                  <a:pt x="5510132" y="6828"/>
                  <a:pt x="5710075" y="-5306"/>
                  <a:pt x="6048756" y="0"/>
                </a:cubicBezTo>
                <a:cubicBezTo>
                  <a:pt x="6396967" y="5598"/>
                  <a:pt x="6439020" y="5459"/>
                  <a:pt x="6720840" y="0"/>
                </a:cubicBezTo>
                <a:cubicBezTo>
                  <a:pt x="6722053" y="6455"/>
                  <a:pt x="6721045" y="14391"/>
                  <a:pt x="6720840" y="27432"/>
                </a:cubicBezTo>
                <a:cubicBezTo>
                  <a:pt x="6350908" y="6907"/>
                  <a:pt x="6241358" y="12994"/>
                  <a:pt x="5981548" y="27432"/>
                </a:cubicBezTo>
                <a:cubicBezTo>
                  <a:pt x="5714922" y="68548"/>
                  <a:pt x="5509460" y="-1890"/>
                  <a:pt x="5175047" y="27432"/>
                </a:cubicBezTo>
                <a:cubicBezTo>
                  <a:pt x="4866605" y="11609"/>
                  <a:pt x="4603159" y="15917"/>
                  <a:pt x="4368546" y="27432"/>
                </a:cubicBezTo>
                <a:cubicBezTo>
                  <a:pt x="4182087" y="51578"/>
                  <a:pt x="4112635" y="33823"/>
                  <a:pt x="3830879" y="27432"/>
                </a:cubicBezTo>
                <a:cubicBezTo>
                  <a:pt x="3609322" y="22435"/>
                  <a:pt x="3377567" y="20564"/>
                  <a:pt x="3158795" y="27432"/>
                </a:cubicBezTo>
                <a:cubicBezTo>
                  <a:pt x="2893135" y="34852"/>
                  <a:pt x="2616962" y="50289"/>
                  <a:pt x="2352294" y="27432"/>
                </a:cubicBezTo>
                <a:cubicBezTo>
                  <a:pt x="2138252" y="-32800"/>
                  <a:pt x="1903060" y="-12703"/>
                  <a:pt x="1680210" y="27432"/>
                </a:cubicBezTo>
                <a:cubicBezTo>
                  <a:pt x="1494037" y="49995"/>
                  <a:pt x="1428354" y="33080"/>
                  <a:pt x="1209751" y="27432"/>
                </a:cubicBezTo>
                <a:cubicBezTo>
                  <a:pt x="1028948" y="-78"/>
                  <a:pt x="890850" y="18314"/>
                  <a:pt x="672084" y="27432"/>
                </a:cubicBezTo>
                <a:cubicBezTo>
                  <a:pt x="488885" y="36699"/>
                  <a:pt x="166875" y="13638"/>
                  <a:pt x="0" y="27432"/>
                </a:cubicBezTo>
                <a:cubicBezTo>
                  <a:pt x="491" y="19542"/>
                  <a:pt x="-1038" y="8534"/>
                  <a:pt x="0" y="0"/>
                </a:cubicBezTo>
                <a:close/>
              </a:path>
              <a:path w="6720840" h="27432" fill="none" stroke="0" extrusionOk="0">
                <a:moveTo>
                  <a:pt x="0" y="0"/>
                </a:moveTo>
                <a:cubicBezTo>
                  <a:pt x="220640" y="16800"/>
                  <a:pt x="472111" y="-12799"/>
                  <a:pt x="672084" y="0"/>
                </a:cubicBezTo>
                <a:cubicBezTo>
                  <a:pt x="890532" y="31759"/>
                  <a:pt x="1047877" y="7714"/>
                  <a:pt x="1344168" y="0"/>
                </a:cubicBezTo>
                <a:cubicBezTo>
                  <a:pt x="1614908" y="317"/>
                  <a:pt x="1723112" y="45236"/>
                  <a:pt x="2016252" y="0"/>
                </a:cubicBezTo>
                <a:cubicBezTo>
                  <a:pt x="2289350" y="-28121"/>
                  <a:pt x="2490652" y="26393"/>
                  <a:pt x="2822753" y="0"/>
                </a:cubicBezTo>
                <a:cubicBezTo>
                  <a:pt x="3180358" y="-17559"/>
                  <a:pt x="3334437" y="-16245"/>
                  <a:pt x="3562045" y="0"/>
                </a:cubicBezTo>
                <a:cubicBezTo>
                  <a:pt x="3789364" y="3056"/>
                  <a:pt x="3931943" y="20450"/>
                  <a:pt x="4032504" y="0"/>
                </a:cubicBezTo>
                <a:cubicBezTo>
                  <a:pt x="4125790" y="-64672"/>
                  <a:pt x="4332808" y="39272"/>
                  <a:pt x="4637380" y="0"/>
                </a:cubicBezTo>
                <a:cubicBezTo>
                  <a:pt x="4929593" y="16097"/>
                  <a:pt x="5242457" y="-2389"/>
                  <a:pt x="5443880" y="0"/>
                </a:cubicBezTo>
                <a:cubicBezTo>
                  <a:pt x="5638096" y="3211"/>
                  <a:pt x="5985936" y="15060"/>
                  <a:pt x="6115964" y="0"/>
                </a:cubicBezTo>
                <a:cubicBezTo>
                  <a:pt x="6268140" y="4824"/>
                  <a:pt x="6598703" y="10154"/>
                  <a:pt x="6720840" y="0"/>
                </a:cubicBezTo>
                <a:cubicBezTo>
                  <a:pt x="6721154" y="8368"/>
                  <a:pt x="6720789" y="21050"/>
                  <a:pt x="6720840" y="27432"/>
                </a:cubicBezTo>
                <a:cubicBezTo>
                  <a:pt x="6501314" y="39165"/>
                  <a:pt x="6408326" y="-9751"/>
                  <a:pt x="6183173" y="27432"/>
                </a:cubicBezTo>
                <a:cubicBezTo>
                  <a:pt x="5937964" y="47091"/>
                  <a:pt x="5563027" y="5678"/>
                  <a:pt x="5376672" y="27432"/>
                </a:cubicBezTo>
                <a:cubicBezTo>
                  <a:pt x="5156693" y="31234"/>
                  <a:pt x="4966409" y="8031"/>
                  <a:pt x="4839005" y="27432"/>
                </a:cubicBezTo>
                <a:cubicBezTo>
                  <a:pt x="4703613" y="426"/>
                  <a:pt x="4492346" y="49784"/>
                  <a:pt x="4368546" y="27432"/>
                </a:cubicBezTo>
                <a:cubicBezTo>
                  <a:pt x="4223367" y="38479"/>
                  <a:pt x="4083307" y="30316"/>
                  <a:pt x="3898087" y="27432"/>
                </a:cubicBezTo>
                <a:cubicBezTo>
                  <a:pt x="3733736" y="68339"/>
                  <a:pt x="3511486" y="8040"/>
                  <a:pt x="3158795" y="27432"/>
                </a:cubicBezTo>
                <a:cubicBezTo>
                  <a:pt x="2812272" y="45554"/>
                  <a:pt x="2829895" y="27528"/>
                  <a:pt x="2688336" y="27432"/>
                </a:cubicBezTo>
                <a:cubicBezTo>
                  <a:pt x="2567194" y="78939"/>
                  <a:pt x="2267846" y="81496"/>
                  <a:pt x="2016252" y="27432"/>
                </a:cubicBezTo>
                <a:cubicBezTo>
                  <a:pt x="1724968" y="-6583"/>
                  <a:pt x="1727661" y="27392"/>
                  <a:pt x="1478585" y="27432"/>
                </a:cubicBezTo>
                <a:cubicBezTo>
                  <a:pt x="1244448" y="45164"/>
                  <a:pt x="1069688" y="58542"/>
                  <a:pt x="806501" y="27432"/>
                </a:cubicBezTo>
                <a:cubicBezTo>
                  <a:pt x="513765" y="64588"/>
                  <a:pt x="208422" y="-18912"/>
                  <a:pt x="0" y="27432"/>
                </a:cubicBezTo>
                <a:cubicBezTo>
                  <a:pt x="1559" y="18666"/>
                  <a:pt x="-585" y="75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0840" h="27432" fill="none" extrusionOk="0">
                        <a:moveTo>
                          <a:pt x="0" y="0"/>
                        </a:moveTo>
                        <a:cubicBezTo>
                          <a:pt x="230225" y="22712"/>
                          <a:pt x="497837" y="-22454"/>
                          <a:pt x="672084" y="0"/>
                        </a:cubicBezTo>
                        <a:cubicBezTo>
                          <a:pt x="846331" y="22454"/>
                          <a:pt x="1065787" y="7145"/>
                          <a:pt x="1344168" y="0"/>
                        </a:cubicBezTo>
                        <a:cubicBezTo>
                          <a:pt x="1622549" y="-7145"/>
                          <a:pt x="1727735" y="19685"/>
                          <a:pt x="2016252" y="0"/>
                        </a:cubicBezTo>
                        <a:cubicBezTo>
                          <a:pt x="2304769" y="-19685"/>
                          <a:pt x="2474481" y="18666"/>
                          <a:pt x="2822753" y="0"/>
                        </a:cubicBezTo>
                        <a:cubicBezTo>
                          <a:pt x="3171025" y="-18666"/>
                          <a:pt x="3328492" y="-4011"/>
                          <a:pt x="3562045" y="0"/>
                        </a:cubicBezTo>
                        <a:cubicBezTo>
                          <a:pt x="3795598" y="4011"/>
                          <a:pt x="3934344" y="18190"/>
                          <a:pt x="4032504" y="0"/>
                        </a:cubicBezTo>
                        <a:cubicBezTo>
                          <a:pt x="4130664" y="-18190"/>
                          <a:pt x="4364758" y="-5129"/>
                          <a:pt x="4637380" y="0"/>
                        </a:cubicBezTo>
                        <a:cubicBezTo>
                          <a:pt x="4910002" y="5129"/>
                          <a:pt x="5217194" y="-8463"/>
                          <a:pt x="5443880" y="0"/>
                        </a:cubicBezTo>
                        <a:cubicBezTo>
                          <a:pt x="5670566" y="8463"/>
                          <a:pt x="5966429" y="-893"/>
                          <a:pt x="6115964" y="0"/>
                        </a:cubicBezTo>
                        <a:cubicBezTo>
                          <a:pt x="6265499" y="893"/>
                          <a:pt x="6595925" y="-18622"/>
                          <a:pt x="6720840" y="0"/>
                        </a:cubicBezTo>
                        <a:cubicBezTo>
                          <a:pt x="6720582" y="7487"/>
                          <a:pt x="6719919" y="19984"/>
                          <a:pt x="6720840" y="27432"/>
                        </a:cubicBezTo>
                        <a:cubicBezTo>
                          <a:pt x="6498484" y="41642"/>
                          <a:pt x="6403740" y="11820"/>
                          <a:pt x="6183173" y="27432"/>
                        </a:cubicBezTo>
                        <a:cubicBezTo>
                          <a:pt x="5962606" y="43044"/>
                          <a:pt x="5588173" y="23028"/>
                          <a:pt x="5376672" y="27432"/>
                        </a:cubicBezTo>
                        <a:cubicBezTo>
                          <a:pt x="5165171" y="31836"/>
                          <a:pt x="4976332" y="28258"/>
                          <a:pt x="4839005" y="27432"/>
                        </a:cubicBezTo>
                        <a:cubicBezTo>
                          <a:pt x="4701678" y="26606"/>
                          <a:pt x="4496355" y="47443"/>
                          <a:pt x="4368546" y="27432"/>
                        </a:cubicBezTo>
                        <a:cubicBezTo>
                          <a:pt x="4240737" y="7421"/>
                          <a:pt x="4061284" y="13951"/>
                          <a:pt x="3898087" y="27432"/>
                        </a:cubicBezTo>
                        <a:cubicBezTo>
                          <a:pt x="3734890" y="40913"/>
                          <a:pt x="3502915" y="13124"/>
                          <a:pt x="3158795" y="27432"/>
                        </a:cubicBezTo>
                        <a:cubicBezTo>
                          <a:pt x="2814675" y="41740"/>
                          <a:pt x="2835392" y="27235"/>
                          <a:pt x="2688336" y="27432"/>
                        </a:cubicBezTo>
                        <a:cubicBezTo>
                          <a:pt x="2541280" y="27629"/>
                          <a:pt x="2307706" y="60476"/>
                          <a:pt x="2016252" y="27432"/>
                        </a:cubicBezTo>
                        <a:cubicBezTo>
                          <a:pt x="1724798" y="-5612"/>
                          <a:pt x="1733667" y="27732"/>
                          <a:pt x="1478585" y="27432"/>
                        </a:cubicBezTo>
                        <a:cubicBezTo>
                          <a:pt x="1223503" y="27132"/>
                          <a:pt x="1078527" y="31851"/>
                          <a:pt x="806501" y="27432"/>
                        </a:cubicBezTo>
                        <a:cubicBezTo>
                          <a:pt x="534475" y="23013"/>
                          <a:pt x="221411" y="-1678"/>
                          <a:pt x="0" y="27432"/>
                        </a:cubicBezTo>
                        <a:cubicBezTo>
                          <a:pt x="-14" y="18173"/>
                          <a:pt x="-517" y="8990"/>
                          <a:pt x="0" y="0"/>
                        </a:cubicBezTo>
                        <a:close/>
                      </a:path>
                      <a:path w="6720840" h="27432" stroke="0" extrusionOk="0">
                        <a:moveTo>
                          <a:pt x="0" y="0"/>
                        </a:moveTo>
                        <a:cubicBezTo>
                          <a:pt x="124531" y="-22389"/>
                          <a:pt x="354282" y="5467"/>
                          <a:pt x="604876" y="0"/>
                        </a:cubicBezTo>
                        <a:cubicBezTo>
                          <a:pt x="855470" y="-5467"/>
                          <a:pt x="967013" y="22460"/>
                          <a:pt x="1075334" y="0"/>
                        </a:cubicBezTo>
                        <a:cubicBezTo>
                          <a:pt x="1183655" y="-22460"/>
                          <a:pt x="1610061" y="34787"/>
                          <a:pt x="1881835" y="0"/>
                        </a:cubicBezTo>
                        <a:cubicBezTo>
                          <a:pt x="2153609" y="-34787"/>
                          <a:pt x="2307152" y="13752"/>
                          <a:pt x="2486711" y="0"/>
                        </a:cubicBezTo>
                        <a:cubicBezTo>
                          <a:pt x="2666270" y="-13752"/>
                          <a:pt x="2890091" y="-12576"/>
                          <a:pt x="3091586" y="0"/>
                        </a:cubicBezTo>
                        <a:cubicBezTo>
                          <a:pt x="3293082" y="12576"/>
                          <a:pt x="3715287" y="-3114"/>
                          <a:pt x="3898087" y="0"/>
                        </a:cubicBezTo>
                        <a:cubicBezTo>
                          <a:pt x="4080887" y="3114"/>
                          <a:pt x="4270844" y="15240"/>
                          <a:pt x="4435754" y="0"/>
                        </a:cubicBezTo>
                        <a:cubicBezTo>
                          <a:pt x="4600664" y="-15240"/>
                          <a:pt x="4997045" y="-22440"/>
                          <a:pt x="5242255" y="0"/>
                        </a:cubicBezTo>
                        <a:cubicBezTo>
                          <a:pt x="5487465" y="22440"/>
                          <a:pt x="5701832" y="1667"/>
                          <a:pt x="6048756" y="0"/>
                        </a:cubicBezTo>
                        <a:cubicBezTo>
                          <a:pt x="6395680" y="-1667"/>
                          <a:pt x="6436180" y="8118"/>
                          <a:pt x="6720840" y="0"/>
                        </a:cubicBezTo>
                        <a:cubicBezTo>
                          <a:pt x="6720009" y="6329"/>
                          <a:pt x="6721244" y="16858"/>
                          <a:pt x="6720840" y="27432"/>
                        </a:cubicBezTo>
                        <a:cubicBezTo>
                          <a:pt x="6355819" y="6368"/>
                          <a:pt x="6238603" y="9637"/>
                          <a:pt x="5981548" y="27432"/>
                        </a:cubicBezTo>
                        <a:cubicBezTo>
                          <a:pt x="5724493" y="45227"/>
                          <a:pt x="5501077" y="1054"/>
                          <a:pt x="5175047" y="27432"/>
                        </a:cubicBezTo>
                        <a:cubicBezTo>
                          <a:pt x="4849017" y="53810"/>
                          <a:pt x="4559292" y="-3445"/>
                          <a:pt x="4368546" y="27432"/>
                        </a:cubicBezTo>
                        <a:cubicBezTo>
                          <a:pt x="4177800" y="58309"/>
                          <a:pt x="4094337" y="39926"/>
                          <a:pt x="3830879" y="27432"/>
                        </a:cubicBezTo>
                        <a:cubicBezTo>
                          <a:pt x="3567421" y="14938"/>
                          <a:pt x="3376102" y="1847"/>
                          <a:pt x="3158795" y="27432"/>
                        </a:cubicBezTo>
                        <a:cubicBezTo>
                          <a:pt x="2941488" y="53017"/>
                          <a:pt x="2565542" y="53678"/>
                          <a:pt x="2352294" y="27432"/>
                        </a:cubicBezTo>
                        <a:cubicBezTo>
                          <a:pt x="2139046" y="1186"/>
                          <a:pt x="1869687" y="11507"/>
                          <a:pt x="1680210" y="27432"/>
                        </a:cubicBezTo>
                        <a:cubicBezTo>
                          <a:pt x="1490733" y="43357"/>
                          <a:pt x="1411517" y="33447"/>
                          <a:pt x="1209751" y="27432"/>
                        </a:cubicBezTo>
                        <a:cubicBezTo>
                          <a:pt x="1007985" y="21417"/>
                          <a:pt x="885144" y="31673"/>
                          <a:pt x="672084" y="27432"/>
                        </a:cubicBezTo>
                        <a:cubicBezTo>
                          <a:pt x="459024" y="23191"/>
                          <a:pt x="153553" y="25175"/>
                          <a:pt x="0" y="27432"/>
                        </a:cubicBezTo>
                        <a:cubicBezTo>
                          <a:pt x="-177" y="19307"/>
                          <a:pt x="-1145" y="91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aisnstūris: ar noapaļotiem stūriem 13">
            <a:extLst>
              <a:ext uri="{FF2B5EF4-FFF2-40B4-BE49-F238E27FC236}">
                <a16:creationId xmlns:a16="http://schemas.microsoft.com/office/drawing/2014/main" id="{19A05A93-94BD-CFFD-2F38-A62EF0B9D7BF}"/>
              </a:ext>
            </a:extLst>
          </p:cNvPr>
          <p:cNvSpPr/>
          <p:nvPr/>
        </p:nvSpPr>
        <p:spPr>
          <a:xfrm>
            <a:off x="9091837" y="1790700"/>
            <a:ext cx="8735567" cy="129540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457200" algn="l"/>
              </a:tabLst>
            </a:pPr>
            <a:r>
              <a:rPr lang="lv-LV" sz="2000" b="1" dirty="0">
                <a:solidFill>
                  <a:schemeClr val="tx1"/>
                </a:solidFill>
                <a:effectLst/>
                <a:ea typeface="Calibri" panose="020F0502020204030204" pitchFamily="34" charset="0"/>
                <a:cs typeface="Times New Roman" panose="02020603050405020304" pitchFamily="18" charset="0"/>
              </a:rPr>
              <a:t>Kāds metodes saturs atbilst konfliktu risināšanas prasmju pilnveidei pedagogiem individuālās </a:t>
            </a:r>
            <a:r>
              <a:rPr lang="lv-LV" sz="2000" b="1" dirty="0" err="1">
                <a:solidFill>
                  <a:schemeClr val="tx1"/>
                </a:solidFill>
                <a:effectLst/>
                <a:ea typeface="Calibri" panose="020F0502020204030204" pitchFamily="34" charset="0"/>
                <a:cs typeface="Times New Roman" panose="02020603050405020304" pitchFamily="18" charset="0"/>
              </a:rPr>
              <a:t>supervīzijās</a:t>
            </a:r>
            <a:r>
              <a:rPr lang="lv-LV" sz="2000" b="1" dirty="0">
                <a:solidFill>
                  <a:schemeClr val="tx1"/>
                </a:solidFill>
                <a:effectLst/>
                <a:ea typeface="Calibri" panose="020F0502020204030204" pitchFamily="34" charset="0"/>
                <a:cs typeface="Times New Roman" panose="02020603050405020304" pitchFamily="18" charset="0"/>
              </a:rPr>
              <a:t>, un kāds ir ekspertu vērtējums par satura atbilstību? </a:t>
            </a:r>
            <a:endParaRPr lang="en-GB" sz="2000" b="1" dirty="0">
              <a:solidFill>
                <a:schemeClr val="tx1"/>
              </a:solidFill>
              <a:effectLst/>
              <a:ea typeface="Calibri" panose="020F0502020204030204" pitchFamily="34" charset="0"/>
              <a:cs typeface="Times New Roman" panose="02020603050405020304" pitchFamily="18" charset="0"/>
            </a:endParaRPr>
          </a:p>
        </p:txBody>
      </p:sp>
      <p:sp>
        <p:nvSpPr>
          <p:cNvPr id="15" name="Taisnstūris: ar noapaļotiem stūriem 14">
            <a:extLst>
              <a:ext uri="{FF2B5EF4-FFF2-40B4-BE49-F238E27FC236}">
                <a16:creationId xmlns:a16="http://schemas.microsoft.com/office/drawing/2014/main" id="{DAE26468-8C92-05F1-D1ED-731FCC29B33E}"/>
              </a:ext>
            </a:extLst>
          </p:cNvPr>
          <p:cNvSpPr/>
          <p:nvPr/>
        </p:nvSpPr>
        <p:spPr>
          <a:xfrm>
            <a:off x="9091837" y="3895724"/>
            <a:ext cx="8735567" cy="1790700"/>
          </a:xfrm>
          <a:prstGeom prst="roundRect">
            <a:avLst>
              <a:gd name="adj" fmla="val 16667"/>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lv-LV" sz="2000" dirty="0">
              <a:solidFill>
                <a:schemeClr val="tx1"/>
              </a:solidFill>
              <a:effectLst/>
              <a:ea typeface="Calibri" panose="020F0502020204030204" pitchFamily="34" charset="0"/>
              <a:cs typeface="Times New Roman" panose="02020603050405020304" pitchFamily="18" charset="0"/>
            </a:endParaRPr>
          </a:p>
          <a:p>
            <a:r>
              <a:rPr lang="lv-LV" sz="2000" b="1" dirty="0">
                <a:solidFill>
                  <a:schemeClr val="tx1"/>
                </a:solidFill>
                <a:effectLst/>
                <a:ea typeface="Calibri" panose="020F0502020204030204" pitchFamily="34" charset="0"/>
                <a:cs typeface="Times New Roman" panose="02020603050405020304" pitchFamily="18" charset="0"/>
              </a:rPr>
              <a:t>Kā izstrādāto metodes saturu var izstrādāt kā metodi  “Virtuālās realitātes izmantošana konfliktu risināšanas prasmju pilnveidei pedagogiem individuālās </a:t>
            </a:r>
            <a:r>
              <a:rPr lang="lv-LV" sz="2000" b="1" dirty="0" err="1">
                <a:solidFill>
                  <a:schemeClr val="tx1"/>
                </a:solidFill>
                <a:effectLst/>
                <a:ea typeface="Calibri" panose="020F0502020204030204" pitchFamily="34" charset="0"/>
                <a:cs typeface="Times New Roman" panose="02020603050405020304" pitchFamily="18" charset="0"/>
              </a:rPr>
              <a:t>supervīzijās</a:t>
            </a:r>
            <a:r>
              <a:rPr lang="lv-LV" sz="2000" b="1" dirty="0">
                <a:solidFill>
                  <a:schemeClr val="tx1"/>
                </a:solidFill>
                <a:effectLst/>
                <a:ea typeface="Calibri" panose="020F0502020204030204" pitchFamily="34" charset="0"/>
                <a:cs typeface="Times New Roman" panose="02020603050405020304" pitchFamily="18" charset="0"/>
              </a:rPr>
              <a:t>”, un kāds ir ekspertu vērtējums par metodes un tās instrukcijas  atbilstību </a:t>
            </a:r>
            <a:r>
              <a:rPr lang="lv-LV" sz="2000" b="1" dirty="0" err="1">
                <a:solidFill>
                  <a:schemeClr val="tx1"/>
                </a:solidFill>
                <a:effectLst/>
                <a:ea typeface="Calibri" panose="020F0502020204030204" pitchFamily="34" charset="0"/>
                <a:cs typeface="Times New Roman" panose="02020603050405020304" pitchFamily="18" charset="0"/>
              </a:rPr>
              <a:t>supervīzijai</a:t>
            </a:r>
            <a:r>
              <a:rPr lang="lv-LV" sz="2000" b="1" dirty="0">
                <a:solidFill>
                  <a:schemeClr val="tx1"/>
                </a:solidFill>
                <a:effectLst/>
                <a:ea typeface="Calibri" panose="020F0502020204030204" pitchFamily="34" charset="0"/>
                <a:cs typeface="Times New Roman" panose="02020603050405020304" pitchFamily="18" charset="0"/>
              </a:rPr>
              <a:t> un tehnisko atbilstību virtuālai realitātei?  </a:t>
            </a:r>
            <a:endParaRPr lang="en-GB" sz="2000" b="1" dirty="0">
              <a:solidFill>
                <a:schemeClr val="tx1"/>
              </a:solidFill>
              <a:effectLst/>
              <a:ea typeface="Calibri" panose="020F0502020204030204" pitchFamily="34" charset="0"/>
              <a:cs typeface="Times New Roman" panose="02020603050405020304" pitchFamily="18" charset="0"/>
            </a:endParaRPr>
          </a:p>
          <a:p>
            <a:pPr algn="ctr"/>
            <a:endParaRPr lang="en-GB" dirty="0">
              <a:solidFill>
                <a:schemeClr val="tx1"/>
              </a:solidFill>
            </a:endParaRPr>
          </a:p>
        </p:txBody>
      </p:sp>
      <p:sp>
        <p:nvSpPr>
          <p:cNvPr id="16" name="Taisnstūris: ar noapaļotiem stūriem 15">
            <a:extLst>
              <a:ext uri="{FF2B5EF4-FFF2-40B4-BE49-F238E27FC236}">
                <a16:creationId xmlns:a16="http://schemas.microsoft.com/office/drawing/2014/main" id="{5B7AF5B2-3E6C-E964-A2B8-7A29C92E8B59}"/>
              </a:ext>
            </a:extLst>
          </p:cNvPr>
          <p:cNvSpPr/>
          <p:nvPr/>
        </p:nvSpPr>
        <p:spPr>
          <a:xfrm>
            <a:off x="9091837" y="6496048"/>
            <a:ext cx="8834881" cy="1543051"/>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tabLst>
                <a:tab pos="457200" algn="l"/>
              </a:tabLst>
            </a:pPr>
            <a:r>
              <a:rPr lang="lv-LV" sz="2000" b="1" dirty="0">
                <a:solidFill>
                  <a:schemeClr val="tx1"/>
                </a:solidFill>
                <a:effectLst/>
                <a:ea typeface="Calibri" panose="020F0502020204030204" pitchFamily="34" charset="0"/>
                <a:cs typeface="Times New Roman" panose="02020603050405020304" pitchFamily="18" charset="0"/>
              </a:rPr>
              <a:t>Kāds ir pētījuma dalībnieku viedoklis un pieredze, izmantojot  metodi “Virtuālās realitātes izmantošana konfliktu risināšanas prasmju pilnveidei individuālās </a:t>
            </a:r>
            <a:r>
              <a:rPr lang="lv-LV" sz="2000" b="1" dirty="0" err="1">
                <a:solidFill>
                  <a:schemeClr val="tx1"/>
                </a:solidFill>
                <a:effectLst/>
                <a:ea typeface="Calibri" panose="020F0502020204030204" pitchFamily="34" charset="0"/>
                <a:cs typeface="Times New Roman" panose="02020603050405020304" pitchFamily="18" charset="0"/>
              </a:rPr>
              <a:t>supervīzijās</a:t>
            </a:r>
            <a:r>
              <a:rPr lang="lv-LV" sz="2000" b="1" dirty="0">
                <a:solidFill>
                  <a:schemeClr val="tx1"/>
                </a:solidFill>
                <a:effectLst/>
                <a:ea typeface="Calibri" panose="020F0502020204030204" pitchFamily="34" charset="0"/>
                <a:cs typeface="Times New Roman" panose="02020603050405020304" pitchFamily="18" charset="0"/>
              </a:rPr>
              <a:t>”? </a:t>
            </a:r>
            <a:endParaRPr lang="en-GB" sz="2000" b="1" dirty="0">
              <a:solidFill>
                <a:schemeClr val="tx1"/>
              </a:solidFill>
              <a:effectLst/>
              <a:ea typeface="Calibri" panose="020F0502020204030204" pitchFamily="34" charset="0"/>
              <a:cs typeface="Times New Roman" panose="02020603050405020304" pitchFamily="18" charset="0"/>
            </a:endParaRPr>
          </a:p>
        </p:txBody>
      </p:sp>
      <p:pic>
        <p:nvPicPr>
          <p:cNvPr id="20" name="Grafika 19" descr="Question Mark with solid fill">
            <a:extLst>
              <a:ext uri="{FF2B5EF4-FFF2-40B4-BE49-F238E27FC236}">
                <a16:creationId xmlns:a16="http://schemas.microsoft.com/office/drawing/2014/main" id="{544F6146-F192-FBF8-03C8-DB02420E62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8909" y="3895724"/>
            <a:ext cx="1284131" cy="1790700"/>
          </a:xfrm>
          <a:prstGeom prst="rect">
            <a:avLst/>
          </a:prstGeom>
        </p:spPr>
      </p:pic>
      <p:sp>
        <p:nvSpPr>
          <p:cNvPr id="2" name="Taisnstūris: ar noapaļotiem stūriem 1">
            <a:extLst>
              <a:ext uri="{FF2B5EF4-FFF2-40B4-BE49-F238E27FC236}">
                <a16:creationId xmlns:a16="http://schemas.microsoft.com/office/drawing/2014/main" id="{4324B6CB-31D8-8E3F-1154-1D3AF6D6CF21}"/>
              </a:ext>
            </a:extLst>
          </p:cNvPr>
          <p:cNvSpPr/>
          <p:nvPr/>
        </p:nvSpPr>
        <p:spPr>
          <a:xfrm>
            <a:off x="186586" y="4109128"/>
            <a:ext cx="6715060" cy="3672840"/>
          </a:xfrm>
          <a:prstGeom prst="round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457200" algn="l"/>
              </a:tabLst>
            </a:pPr>
            <a:endParaRPr lang="lv-LV" sz="4000" b="1" dirty="0">
              <a:solidFill>
                <a:schemeClr val="tx1">
                  <a:lumMod val="95000"/>
                  <a:lumOff val="5000"/>
                </a:schemeClr>
              </a:solidFill>
            </a:endParaRPr>
          </a:p>
          <a:p>
            <a:pPr>
              <a:tabLst>
                <a:tab pos="457200" algn="l"/>
              </a:tabLst>
            </a:pPr>
            <a:r>
              <a:rPr lang="lv-LV" sz="4000" b="1" dirty="0">
                <a:solidFill>
                  <a:schemeClr val="tx1">
                    <a:lumMod val="95000"/>
                    <a:lumOff val="5000"/>
                  </a:schemeClr>
                </a:solidFill>
              </a:rPr>
              <a:t>I</a:t>
            </a:r>
            <a:r>
              <a:rPr lang="en-US" sz="4000" b="1" dirty="0" err="1">
                <a:solidFill>
                  <a:schemeClr val="tx1">
                    <a:lumMod val="95000"/>
                    <a:lumOff val="5000"/>
                  </a:schemeClr>
                </a:solidFill>
              </a:rPr>
              <a:t>zstrādāt</a:t>
            </a:r>
            <a:r>
              <a:rPr lang="en-US" sz="4000" b="1" dirty="0">
                <a:solidFill>
                  <a:schemeClr val="tx1">
                    <a:lumMod val="95000"/>
                    <a:lumOff val="5000"/>
                  </a:schemeClr>
                </a:solidFill>
              </a:rPr>
              <a:t> un </a:t>
            </a:r>
            <a:r>
              <a:rPr lang="en-US" sz="4000" b="1" dirty="0" err="1">
                <a:solidFill>
                  <a:schemeClr val="tx1">
                    <a:lumMod val="95000"/>
                    <a:lumOff val="5000"/>
                  </a:schemeClr>
                </a:solidFill>
              </a:rPr>
              <a:t>aprobēt</a:t>
            </a:r>
            <a:r>
              <a:rPr lang="en-US" sz="4000" b="1" dirty="0">
                <a:solidFill>
                  <a:schemeClr val="tx1">
                    <a:lumMod val="95000"/>
                    <a:lumOff val="5000"/>
                  </a:schemeClr>
                </a:solidFill>
              </a:rPr>
              <a:t> </a:t>
            </a:r>
            <a:r>
              <a:rPr lang="en-US" sz="4000" b="1" dirty="0" err="1">
                <a:solidFill>
                  <a:schemeClr val="tx1">
                    <a:lumMod val="95000"/>
                    <a:lumOff val="5000"/>
                  </a:schemeClr>
                </a:solidFill>
              </a:rPr>
              <a:t>metodi</a:t>
            </a:r>
            <a:r>
              <a:rPr lang="en-US" sz="4000" b="1" dirty="0">
                <a:solidFill>
                  <a:schemeClr val="tx1">
                    <a:lumMod val="95000"/>
                    <a:lumOff val="5000"/>
                  </a:schemeClr>
                </a:solidFill>
              </a:rPr>
              <a:t> </a:t>
            </a:r>
            <a:r>
              <a:rPr lang="en-US" sz="4000" b="1" dirty="0" err="1">
                <a:solidFill>
                  <a:schemeClr val="tx1">
                    <a:lumMod val="95000"/>
                    <a:lumOff val="5000"/>
                  </a:schemeClr>
                </a:solidFill>
              </a:rPr>
              <a:t>virtuālā</a:t>
            </a:r>
            <a:r>
              <a:rPr lang="en-US" sz="4000" b="1" dirty="0">
                <a:solidFill>
                  <a:schemeClr val="tx1">
                    <a:lumMod val="95000"/>
                    <a:lumOff val="5000"/>
                  </a:schemeClr>
                </a:solidFill>
              </a:rPr>
              <a:t> </a:t>
            </a:r>
            <a:r>
              <a:rPr lang="en-US" sz="4000" b="1" dirty="0" err="1">
                <a:solidFill>
                  <a:schemeClr val="tx1">
                    <a:lumMod val="95000"/>
                    <a:lumOff val="5000"/>
                  </a:schemeClr>
                </a:solidFill>
              </a:rPr>
              <a:t>realitātē</a:t>
            </a:r>
            <a:r>
              <a:rPr lang="en-US" sz="4000" b="1" dirty="0">
                <a:solidFill>
                  <a:schemeClr val="tx1">
                    <a:lumMod val="95000"/>
                    <a:lumOff val="5000"/>
                  </a:schemeClr>
                </a:solidFill>
              </a:rPr>
              <a:t> </a:t>
            </a:r>
            <a:r>
              <a:rPr lang="en-US" sz="4000" b="1" dirty="0" err="1">
                <a:solidFill>
                  <a:schemeClr val="tx1">
                    <a:lumMod val="95000"/>
                    <a:lumOff val="5000"/>
                  </a:schemeClr>
                </a:solidFill>
              </a:rPr>
              <a:t>konfliktu</a:t>
            </a:r>
            <a:r>
              <a:rPr lang="en-US" sz="4000" b="1" dirty="0">
                <a:solidFill>
                  <a:schemeClr val="tx1">
                    <a:lumMod val="95000"/>
                    <a:lumOff val="5000"/>
                  </a:schemeClr>
                </a:solidFill>
              </a:rPr>
              <a:t> </a:t>
            </a:r>
            <a:r>
              <a:rPr lang="en-US" sz="4000" b="1" dirty="0" err="1">
                <a:solidFill>
                  <a:schemeClr val="tx1">
                    <a:lumMod val="95000"/>
                    <a:lumOff val="5000"/>
                  </a:schemeClr>
                </a:solidFill>
              </a:rPr>
              <a:t>risinājumu</a:t>
            </a:r>
            <a:r>
              <a:rPr lang="en-US" sz="4000" b="1" dirty="0">
                <a:solidFill>
                  <a:schemeClr val="tx1">
                    <a:lumMod val="95000"/>
                    <a:lumOff val="5000"/>
                  </a:schemeClr>
                </a:solidFill>
              </a:rPr>
              <a:t> </a:t>
            </a:r>
            <a:r>
              <a:rPr lang="en-US" sz="4000" b="1" dirty="0" err="1">
                <a:solidFill>
                  <a:schemeClr val="tx1">
                    <a:lumMod val="95000"/>
                    <a:lumOff val="5000"/>
                  </a:schemeClr>
                </a:solidFill>
              </a:rPr>
              <a:t>prasmju</a:t>
            </a:r>
            <a:r>
              <a:rPr lang="en-US" sz="4000" b="1" dirty="0">
                <a:solidFill>
                  <a:schemeClr val="tx1">
                    <a:lumMod val="95000"/>
                    <a:lumOff val="5000"/>
                  </a:schemeClr>
                </a:solidFill>
              </a:rPr>
              <a:t> </a:t>
            </a:r>
            <a:r>
              <a:rPr lang="en-US" sz="4000" b="1" dirty="0" err="1">
                <a:solidFill>
                  <a:schemeClr val="tx1">
                    <a:lumMod val="95000"/>
                    <a:lumOff val="5000"/>
                  </a:schemeClr>
                </a:solidFill>
              </a:rPr>
              <a:t>pilnveidei</a:t>
            </a:r>
            <a:r>
              <a:rPr lang="en-US" sz="4000" b="1" dirty="0">
                <a:solidFill>
                  <a:schemeClr val="tx1">
                    <a:lumMod val="95000"/>
                    <a:lumOff val="5000"/>
                  </a:schemeClr>
                </a:solidFill>
              </a:rPr>
              <a:t> </a:t>
            </a:r>
            <a:r>
              <a:rPr lang="en-US" sz="4000" b="1" dirty="0" err="1">
                <a:solidFill>
                  <a:schemeClr val="tx1">
                    <a:lumMod val="95000"/>
                    <a:lumOff val="5000"/>
                  </a:schemeClr>
                </a:solidFill>
              </a:rPr>
              <a:t>pedagogiem</a:t>
            </a:r>
            <a:r>
              <a:rPr lang="en-US" sz="4000" b="1" dirty="0">
                <a:solidFill>
                  <a:schemeClr val="tx1">
                    <a:lumMod val="95000"/>
                    <a:lumOff val="5000"/>
                  </a:schemeClr>
                </a:solidFill>
              </a:rPr>
              <a:t> </a:t>
            </a:r>
            <a:r>
              <a:rPr lang="en-US" sz="4000" b="1" dirty="0" err="1">
                <a:solidFill>
                  <a:schemeClr val="tx1">
                    <a:lumMod val="95000"/>
                    <a:lumOff val="5000"/>
                  </a:schemeClr>
                </a:solidFill>
              </a:rPr>
              <a:t>individuālās</a:t>
            </a:r>
            <a:r>
              <a:rPr lang="en-US" sz="4000" b="1" dirty="0">
                <a:solidFill>
                  <a:schemeClr val="tx1">
                    <a:lumMod val="95000"/>
                    <a:lumOff val="5000"/>
                  </a:schemeClr>
                </a:solidFill>
              </a:rPr>
              <a:t> </a:t>
            </a:r>
            <a:r>
              <a:rPr lang="en-US" sz="4000" b="1" dirty="0" err="1">
                <a:solidFill>
                  <a:schemeClr val="tx1">
                    <a:lumMod val="95000"/>
                    <a:lumOff val="5000"/>
                  </a:schemeClr>
                </a:solidFill>
              </a:rPr>
              <a:t>supervīzijās</a:t>
            </a:r>
            <a:r>
              <a:rPr lang="en-US" sz="4000" b="1" dirty="0">
                <a:solidFill>
                  <a:schemeClr val="tx1">
                    <a:lumMod val="95000"/>
                    <a:lumOff val="5000"/>
                  </a:schemeClr>
                </a:solidFill>
              </a:rPr>
              <a:t>. </a:t>
            </a:r>
          </a:p>
          <a:p>
            <a:pPr>
              <a:tabLst>
                <a:tab pos="457200" algn="l"/>
              </a:tabLst>
            </a:pPr>
            <a:endParaRPr lang="en-GB" sz="4800" b="1" dirty="0">
              <a:solidFill>
                <a:schemeClr val="tx1">
                  <a:lumMod val="95000"/>
                  <a:lumOff val="5000"/>
                </a:schemeClr>
              </a:solidFill>
              <a:effectLs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8125CB7-01A7-3B98-4D00-DC949B1696AD}"/>
              </a:ext>
            </a:extLst>
          </p:cNvPr>
          <p:cNvSpPr txBox="1"/>
          <p:nvPr/>
        </p:nvSpPr>
        <p:spPr>
          <a:xfrm>
            <a:off x="1170433" y="1120969"/>
            <a:ext cx="4544568" cy="2412968"/>
          </a:xfrm>
          <a:prstGeom prst="rect">
            <a:avLst/>
          </a:prstGeom>
          <a:noFill/>
        </p:spPr>
        <p:txBody>
          <a:bodyPr wrap="square">
            <a:spAutoFit/>
          </a:bodyPr>
          <a:lstStyle/>
          <a:p>
            <a:pPr algn="ctr">
              <a:lnSpc>
                <a:spcPct val="90000"/>
              </a:lnSpc>
              <a:spcBef>
                <a:spcPct val="0"/>
              </a:spcBef>
              <a:spcAft>
                <a:spcPts val="600"/>
              </a:spcAft>
            </a:pPr>
            <a:r>
              <a:rPr lang="lv-LV" sz="8100" dirty="0">
                <a:solidFill>
                  <a:schemeClr val="tx1">
                    <a:lumMod val="95000"/>
                    <a:lumOff val="5000"/>
                  </a:schemeClr>
                </a:solidFill>
                <a:latin typeface="+mj-lt"/>
                <a:ea typeface="+mj-ea"/>
                <a:cs typeface="+mj-cs"/>
              </a:rPr>
              <a:t>PĒTĪJUMA</a:t>
            </a:r>
          </a:p>
          <a:p>
            <a:pPr algn="ctr">
              <a:lnSpc>
                <a:spcPct val="90000"/>
              </a:lnSpc>
              <a:spcBef>
                <a:spcPct val="0"/>
              </a:spcBef>
              <a:spcAft>
                <a:spcPts val="600"/>
              </a:spcAft>
            </a:pPr>
            <a:r>
              <a:rPr lang="lv-LV" sz="8100" dirty="0">
                <a:solidFill>
                  <a:schemeClr val="tx1">
                    <a:lumMod val="95000"/>
                    <a:lumOff val="5000"/>
                  </a:schemeClr>
                </a:solidFill>
                <a:latin typeface="+mj-lt"/>
                <a:ea typeface="+mj-ea"/>
                <a:cs typeface="+mj-cs"/>
              </a:rPr>
              <a:t> MĒRĶIS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8"/>
          <p:cNvSpPr txBox="1"/>
          <p:nvPr/>
        </p:nvSpPr>
        <p:spPr>
          <a:xfrm>
            <a:off x="484633" y="822960"/>
            <a:ext cx="6562659" cy="814730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lv-LV" sz="5800" b="1" dirty="0">
                <a:solidFill>
                  <a:srgbClr val="C00000"/>
                </a:solidFill>
                <a:latin typeface="+mj-lt"/>
                <a:ea typeface="+mj-ea"/>
                <a:cs typeface="+mj-cs"/>
              </a:rPr>
              <a:t> </a:t>
            </a:r>
          </a:p>
          <a:p>
            <a:pPr>
              <a:lnSpc>
                <a:spcPct val="90000"/>
              </a:lnSpc>
              <a:spcBef>
                <a:spcPct val="0"/>
              </a:spcBef>
              <a:spcAft>
                <a:spcPts val="600"/>
              </a:spcAft>
            </a:pPr>
            <a:endParaRPr lang="en-US" sz="8100" kern="1200" dirty="0">
              <a:solidFill>
                <a:schemeClr val="tx1"/>
              </a:solidFill>
              <a:latin typeface="+mj-lt"/>
              <a:ea typeface="+mj-ea"/>
              <a:cs typeface="+mj-cs"/>
            </a:endParaRPr>
          </a:p>
        </p:txBody>
      </p:sp>
      <p:sp>
        <p:nvSpPr>
          <p:cNvPr id="2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815975" y="4888073"/>
            <a:ext cx="6720840" cy="27432"/>
          </a:xfrm>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 name="connsiteX0" fmla="*/ 0 w 6720840"/>
              <a:gd name="connsiteY0" fmla="*/ 0 h 27432"/>
              <a:gd name="connsiteX1" fmla="*/ 604876 w 6720840"/>
              <a:gd name="connsiteY1" fmla="*/ 0 h 27432"/>
              <a:gd name="connsiteX2" fmla="*/ 1075334 w 6720840"/>
              <a:gd name="connsiteY2" fmla="*/ 0 h 27432"/>
              <a:gd name="connsiteX3" fmla="*/ 1881835 w 6720840"/>
              <a:gd name="connsiteY3" fmla="*/ 0 h 27432"/>
              <a:gd name="connsiteX4" fmla="*/ 2486711 w 6720840"/>
              <a:gd name="connsiteY4" fmla="*/ 0 h 27432"/>
              <a:gd name="connsiteX5" fmla="*/ 3091586 w 6720840"/>
              <a:gd name="connsiteY5" fmla="*/ 0 h 27432"/>
              <a:gd name="connsiteX6" fmla="*/ 3898087 w 6720840"/>
              <a:gd name="connsiteY6" fmla="*/ 0 h 27432"/>
              <a:gd name="connsiteX7" fmla="*/ 4435754 w 6720840"/>
              <a:gd name="connsiteY7" fmla="*/ 0 h 27432"/>
              <a:gd name="connsiteX8" fmla="*/ 5242255 w 6720840"/>
              <a:gd name="connsiteY8" fmla="*/ 0 h 27432"/>
              <a:gd name="connsiteX9" fmla="*/ 6048756 w 6720840"/>
              <a:gd name="connsiteY9" fmla="*/ 0 h 27432"/>
              <a:gd name="connsiteX10" fmla="*/ 6720840 w 6720840"/>
              <a:gd name="connsiteY10" fmla="*/ 0 h 27432"/>
              <a:gd name="connsiteX11" fmla="*/ 6720840 w 6720840"/>
              <a:gd name="connsiteY11" fmla="*/ 27432 h 27432"/>
              <a:gd name="connsiteX12" fmla="*/ 5981548 w 6720840"/>
              <a:gd name="connsiteY12" fmla="*/ 27432 h 27432"/>
              <a:gd name="connsiteX13" fmla="*/ 5175047 w 6720840"/>
              <a:gd name="connsiteY13" fmla="*/ 27432 h 27432"/>
              <a:gd name="connsiteX14" fmla="*/ 4368546 w 6720840"/>
              <a:gd name="connsiteY14" fmla="*/ 27432 h 27432"/>
              <a:gd name="connsiteX15" fmla="*/ 3830879 w 6720840"/>
              <a:gd name="connsiteY15" fmla="*/ 27432 h 27432"/>
              <a:gd name="connsiteX16" fmla="*/ 3158795 w 6720840"/>
              <a:gd name="connsiteY16" fmla="*/ 27432 h 27432"/>
              <a:gd name="connsiteX17" fmla="*/ 2352294 w 6720840"/>
              <a:gd name="connsiteY17" fmla="*/ 27432 h 27432"/>
              <a:gd name="connsiteX18" fmla="*/ 1680210 w 6720840"/>
              <a:gd name="connsiteY18" fmla="*/ 27432 h 27432"/>
              <a:gd name="connsiteX19" fmla="*/ 1209751 w 6720840"/>
              <a:gd name="connsiteY19" fmla="*/ 27432 h 27432"/>
              <a:gd name="connsiteX20" fmla="*/ 672084 w 6720840"/>
              <a:gd name="connsiteY20" fmla="*/ 27432 h 27432"/>
              <a:gd name="connsiteX21" fmla="*/ 0 w 6720840"/>
              <a:gd name="connsiteY21" fmla="*/ 27432 h 27432"/>
              <a:gd name="connsiteX22" fmla="*/ 0 w 672084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20840" h="27432" fill="none" extrusionOk="0">
                <a:moveTo>
                  <a:pt x="0" y="0"/>
                </a:moveTo>
                <a:cubicBezTo>
                  <a:pt x="239724" y="28696"/>
                  <a:pt x="476235" y="-17714"/>
                  <a:pt x="672084" y="0"/>
                </a:cubicBezTo>
                <a:cubicBezTo>
                  <a:pt x="832865" y="64435"/>
                  <a:pt x="1049815" y="-43154"/>
                  <a:pt x="1344168" y="0"/>
                </a:cubicBezTo>
                <a:cubicBezTo>
                  <a:pt x="1625820" y="-9602"/>
                  <a:pt x="1734555" y="7844"/>
                  <a:pt x="2016252" y="0"/>
                </a:cubicBezTo>
                <a:cubicBezTo>
                  <a:pt x="2294545" y="-23604"/>
                  <a:pt x="2489549" y="3849"/>
                  <a:pt x="2822753" y="0"/>
                </a:cubicBezTo>
                <a:cubicBezTo>
                  <a:pt x="3161443" y="-13293"/>
                  <a:pt x="3337076" y="19247"/>
                  <a:pt x="3562045" y="0"/>
                </a:cubicBezTo>
                <a:cubicBezTo>
                  <a:pt x="3808293" y="1492"/>
                  <a:pt x="3929668" y="35688"/>
                  <a:pt x="4032504" y="0"/>
                </a:cubicBezTo>
                <a:cubicBezTo>
                  <a:pt x="4176924" y="-4921"/>
                  <a:pt x="4362509" y="-12463"/>
                  <a:pt x="4637380" y="0"/>
                </a:cubicBezTo>
                <a:cubicBezTo>
                  <a:pt x="4924856" y="5601"/>
                  <a:pt x="5246474" y="21876"/>
                  <a:pt x="5443880" y="0"/>
                </a:cubicBezTo>
                <a:cubicBezTo>
                  <a:pt x="5675753" y="13430"/>
                  <a:pt x="5980419" y="33301"/>
                  <a:pt x="6115964" y="0"/>
                </a:cubicBezTo>
                <a:cubicBezTo>
                  <a:pt x="6281362" y="16586"/>
                  <a:pt x="6591298" y="-24809"/>
                  <a:pt x="6720840" y="0"/>
                </a:cubicBezTo>
                <a:cubicBezTo>
                  <a:pt x="6719974" y="8091"/>
                  <a:pt x="6721185" y="20268"/>
                  <a:pt x="6720840" y="27432"/>
                </a:cubicBezTo>
                <a:cubicBezTo>
                  <a:pt x="6503038" y="36778"/>
                  <a:pt x="6395205" y="-3425"/>
                  <a:pt x="6183173" y="27432"/>
                </a:cubicBezTo>
                <a:cubicBezTo>
                  <a:pt x="5955574" y="46312"/>
                  <a:pt x="5588520" y="28238"/>
                  <a:pt x="5376672" y="27432"/>
                </a:cubicBezTo>
                <a:cubicBezTo>
                  <a:pt x="5151222" y="15876"/>
                  <a:pt x="4981754" y="22392"/>
                  <a:pt x="4839005" y="27432"/>
                </a:cubicBezTo>
                <a:cubicBezTo>
                  <a:pt x="4719450" y="48455"/>
                  <a:pt x="4517678" y="51098"/>
                  <a:pt x="4368546" y="27432"/>
                </a:cubicBezTo>
                <a:cubicBezTo>
                  <a:pt x="4231407" y="10835"/>
                  <a:pt x="4060830" y="-1650"/>
                  <a:pt x="3898087" y="27432"/>
                </a:cubicBezTo>
                <a:cubicBezTo>
                  <a:pt x="3739761" y="-8329"/>
                  <a:pt x="3514643" y="-21548"/>
                  <a:pt x="3158795" y="27432"/>
                </a:cubicBezTo>
                <a:cubicBezTo>
                  <a:pt x="2810507" y="42065"/>
                  <a:pt x="2836081" y="26162"/>
                  <a:pt x="2688336" y="27432"/>
                </a:cubicBezTo>
                <a:cubicBezTo>
                  <a:pt x="2548006" y="22336"/>
                  <a:pt x="2364749" y="56049"/>
                  <a:pt x="2016252" y="27432"/>
                </a:cubicBezTo>
                <a:cubicBezTo>
                  <a:pt x="1725494" y="-8308"/>
                  <a:pt x="1735858" y="19504"/>
                  <a:pt x="1478585" y="27432"/>
                </a:cubicBezTo>
                <a:cubicBezTo>
                  <a:pt x="1221677" y="36203"/>
                  <a:pt x="1060341" y="12364"/>
                  <a:pt x="806501" y="27432"/>
                </a:cubicBezTo>
                <a:cubicBezTo>
                  <a:pt x="558153" y="42079"/>
                  <a:pt x="168762" y="13042"/>
                  <a:pt x="0" y="27432"/>
                </a:cubicBezTo>
                <a:cubicBezTo>
                  <a:pt x="-2013" y="18874"/>
                  <a:pt x="-525" y="8614"/>
                  <a:pt x="0" y="0"/>
                </a:cubicBezTo>
                <a:close/>
              </a:path>
              <a:path w="6720840" h="27432" stroke="0" extrusionOk="0">
                <a:moveTo>
                  <a:pt x="0" y="0"/>
                </a:moveTo>
                <a:cubicBezTo>
                  <a:pt x="117275" y="-19697"/>
                  <a:pt x="350914" y="56430"/>
                  <a:pt x="604876" y="0"/>
                </a:cubicBezTo>
                <a:cubicBezTo>
                  <a:pt x="853339" y="-7334"/>
                  <a:pt x="973838" y="23079"/>
                  <a:pt x="1075334" y="0"/>
                </a:cubicBezTo>
                <a:cubicBezTo>
                  <a:pt x="1130754" y="-27514"/>
                  <a:pt x="1597243" y="40402"/>
                  <a:pt x="1881835" y="0"/>
                </a:cubicBezTo>
                <a:cubicBezTo>
                  <a:pt x="2136925" y="-54219"/>
                  <a:pt x="2309101" y="-10932"/>
                  <a:pt x="2486711" y="0"/>
                </a:cubicBezTo>
                <a:cubicBezTo>
                  <a:pt x="2638421" y="26696"/>
                  <a:pt x="2879243" y="14506"/>
                  <a:pt x="3091586" y="0"/>
                </a:cubicBezTo>
                <a:cubicBezTo>
                  <a:pt x="3255470" y="21613"/>
                  <a:pt x="3724013" y="20820"/>
                  <a:pt x="3898087" y="0"/>
                </a:cubicBezTo>
                <a:cubicBezTo>
                  <a:pt x="4048451" y="-2515"/>
                  <a:pt x="4270309" y="1381"/>
                  <a:pt x="4435754" y="0"/>
                </a:cubicBezTo>
                <a:cubicBezTo>
                  <a:pt x="4619456" y="-51216"/>
                  <a:pt x="5010930" y="-36882"/>
                  <a:pt x="5242255" y="0"/>
                </a:cubicBezTo>
                <a:cubicBezTo>
                  <a:pt x="5510132" y="6828"/>
                  <a:pt x="5710075" y="-5306"/>
                  <a:pt x="6048756" y="0"/>
                </a:cubicBezTo>
                <a:cubicBezTo>
                  <a:pt x="6396967" y="5598"/>
                  <a:pt x="6439020" y="5459"/>
                  <a:pt x="6720840" y="0"/>
                </a:cubicBezTo>
                <a:cubicBezTo>
                  <a:pt x="6722053" y="6455"/>
                  <a:pt x="6721045" y="14391"/>
                  <a:pt x="6720840" y="27432"/>
                </a:cubicBezTo>
                <a:cubicBezTo>
                  <a:pt x="6350908" y="6907"/>
                  <a:pt x="6241358" y="12994"/>
                  <a:pt x="5981548" y="27432"/>
                </a:cubicBezTo>
                <a:cubicBezTo>
                  <a:pt x="5714922" y="68548"/>
                  <a:pt x="5509460" y="-1890"/>
                  <a:pt x="5175047" y="27432"/>
                </a:cubicBezTo>
                <a:cubicBezTo>
                  <a:pt x="4866605" y="11609"/>
                  <a:pt x="4603159" y="15917"/>
                  <a:pt x="4368546" y="27432"/>
                </a:cubicBezTo>
                <a:cubicBezTo>
                  <a:pt x="4182087" y="51578"/>
                  <a:pt x="4112635" y="33823"/>
                  <a:pt x="3830879" y="27432"/>
                </a:cubicBezTo>
                <a:cubicBezTo>
                  <a:pt x="3609322" y="22435"/>
                  <a:pt x="3377567" y="20564"/>
                  <a:pt x="3158795" y="27432"/>
                </a:cubicBezTo>
                <a:cubicBezTo>
                  <a:pt x="2893135" y="34852"/>
                  <a:pt x="2616962" y="50289"/>
                  <a:pt x="2352294" y="27432"/>
                </a:cubicBezTo>
                <a:cubicBezTo>
                  <a:pt x="2138252" y="-32800"/>
                  <a:pt x="1903060" y="-12703"/>
                  <a:pt x="1680210" y="27432"/>
                </a:cubicBezTo>
                <a:cubicBezTo>
                  <a:pt x="1494037" y="49995"/>
                  <a:pt x="1428354" y="33080"/>
                  <a:pt x="1209751" y="27432"/>
                </a:cubicBezTo>
                <a:cubicBezTo>
                  <a:pt x="1028948" y="-78"/>
                  <a:pt x="890850" y="18314"/>
                  <a:pt x="672084" y="27432"/>
                </a:cubicBezTo>
                <a:cubicBezTo>
                  <a:pt x="488885" y="36699"/>
                  <a:pt x="166875" y="13638"/>
                  <a:pt x="0" y="27432"/>
                </a:cubicBezTo>
                <a:cubicBezTo>
                  <a:pt x="491" y="19542"/>
                  <a:pt x="-1038" y="8534"/>
                  <a:pt x="0" y="0"/>
                </a:cubicBezTo>
                <a:close/>
              </a:path>
              <a:path w="6720840" h="27432" fill="none" stroke="0" extrusionOk="0">
                <a:moveTo>
                  <a:pt x="0" y="0"/>
                </a:moveTo>
                <a:cubicBezTo>
                  <a:pt x="220640" y="16800"/>
                  <a:pt x="472111" y="-12799"/>
                  <a:pt x="672084" y="0"/>
                </a:cubicBezTo>
                <a:cubicBezTo>
                  <a:pt x="890532" y="31759"/>
                  <a:pt x="1047877" y="7714"/>
                  <a:pt x="1344168" y="0"/>
                </a:cubicBezTo>
                <a:cubicBezTo>
                  <a:pt x="1614908" y="317"/>
                  <a:pt x="1723112" y="45236"/>
                  <a:pt x="2016252" y="0"/>
                </a:cubicBezTo>
                <a:cubicBezTo>
                  <a:pt x="2289350" y="-28121"/>
                  <a:pt x="2490652" y="26393"/>
                  <a:pt x="2822753" y="0"/>
                </a:cubicBezTo>
                <a:cubicBezTo>
                  <a:pt x="3180358" y="-17559"/>
                  <a:pt x="3334437" y="-16245"/>
                  <a:pt x="3562045" y="0"/>
                </a:cubicBezTo>
                <a:cubicBezTo>
                  <a:pt x="3789364" y="3056"/>
                  <a:pt x="3931943" y="20450"/>
                  <a:pt x="4032504" y="0"/>
                </a:cubicBezTo>
                <a:cubicBezTo>
                  <a:pt x="4125790" y="-64672"/>
                  <a:pt x="4332808" y="39272"/>
                  <a:pt x="4637380" y="0"/>
                </a:cubicBezTo>
                <a:cubicBezTo>
                  <a:pt x="4929593" y="16097"/>
                  <a:pt x="5242457" y="-2389"/>
                  <a:pt x="5443880" y="0"/>
                </a:cubicBezTo>
                <a:cubicBezTo>
                  <a:pt x="5638096" y="3211"/>
                  <a:pt x="5985936" y="15060"/>
                  <a:pt x="6115964" y="0"/>
                </a:cubicBezTo>
                <a:cubicBezTo>
                  <a:pt x="6268140" y="4824"/>
                  <a:pt x="6598703" y="10154"/>
                  <a:pt x="6720840" y="0"/>
                </a:cubicBezTo>
                <a:cubicBezTo>
                  <a:pt x="6721154" y="8368"/>
                  <a:pt x="6720789" y="21050"/>
                  <a:pt x="6720840" y="27432"/>
                </a:cubicBezTo>
                <a:cubicBezTo>
                  <a:pt x="6501314" y="39165"/>
                  <a:pt x="6408326" y="-9751"/>
                  <a:pt x="6183173" y="27432"/>
                </a:cubicBezTo>
                <a:cubicBezTo>
                  <a:pt x="5937964" y="47091"/>
                  <a:pt x="5563027" y="5678"/>
                  <a:pt x="5376672" y="27432"/>
                </a:cubicBezTo>
                <a:cubicBezTo>
                  <a:pt x="5156693" y="31234"/>
                  <a:pt x="4966409" y="8031"/>
                  <a:pt x="4839005" y="27432"/>
                </a:cubicBezTo>
                <a:cubicBezTo>
                  <a:pt x="4703613" y="426"/>
                  <a:pt x="4492346" y="49784"/>
                  <a:pt x="4368546" y="27432"/>
                </a:cubicBezTo>
                <a:cubicBezTo>
                  <a:pt x="4223367" y="38479"/>
                  <a:pt x="4083307" y="30316"/>
                  <a:pt x="3898087" y="27432"/>
                </a:cubicBezTo>
                <a:cubicBezTo>
                  <a:pt x="3733736" y="68339"/>
                  <a:pt x="3511486" y="8040"/>
                  <a:pt x="3158795" y="27432"/>
                </a:cubicBezTo>
                <a:cubicBezTo>
                  <a:pt x="2812272" y="45554"/>
                  <a:pt x="2829895" y="27528"/>
                  <a:pt x="2688336" y="27432"/>
                </a:cubicBezTo>
                <a:cubicBezTo>
                  <a:pt x="2567194" y="78939"/>
                  <a:pt x="2267846" y="81496"/>
                  <a:pt x="2016252" y="27432"/>
                </a:cubicBezTo>
                <a:cubicBezTo>
                  <a:pt x="1724968" y="-6583"/>
                  <a:pt x="1727661" y="27392"/>
                  <a:pt x="1478585" y="27432"/>
                </a:cubicBezTo>
                <a:cubicBezTo>
                  <a:pt x="1244448" y="45164"/>
                  <a:pt x="1069688" y="58542"/>
                  <a:pt x="806501" y="27432"/>
                </a:cubicBezTo>
                <a:cubicBezTo>
                  <a:pt x="513765" y="64588"/>
                  <a:pt x="208422" y="-18912"/>
                  <a:pt x="0" y="27432"/>
                </a:cubicBezTo>
                <a:cubicBezTo>
                  <a:pt x="1559" y="18666"/>
                  <a:pt x="-585" y="75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6720840"/>
                      <a:gd name="connsiteY0" fmla="*/ 0 h 27432"/>
                      <a:gd name="connsiteX1" fmla="*/ 672084 w 6720840"/>
                      <a:gd name="connsiteY1" fmla="*/ 0 h 27432"/>
                      <a:gd name="connsiteX2" fmla="*/ 1344168 w 6720840"/>
                      <a:gd name="connsiteY2" fmla="*/ 0 h 27432"/>
                      <a:gd name="connsiteX3" fmla="*/ 2016252 w 6720840"/>
                      <a:gd name="connsiteY3" fmla="*/ 0 h 27432"/>
                      <a:gd name="connsiteX4" fmla="*/ 2822753 w 6720840"/>
                      <a:gd name="connsiteY4" fmla="*/ 0 h 27432"/>
                      <a:gd name="connsiteX5" fmla="*/ 3562045 w 6720840"/>
                      <a:gd name="connsiteY5" fmla="*/ 0 h 27432"/>
                      <a:gd name="connsiteX6" fmla="*/ 4032504 w 6720840"/>
                      <a:gd name="connsiteY6" fmla="*/ 0 h 27432"/>
                      <a:gd name="connsiteX7" fmla="*/ 4637380 w 6720840"/>
                      <a:gd name="connsiteY7" fmla="*/ 0 h 27432"/>
                      <a:gd name="connsiteX8" fmla="*/ 5443880 w 6720840"/>
                      <a:gd name="connsiteY8" fmla="*/ 0 h 27432"/>
                      <a:gd name="connsiteX9" fmla="*/ 6115964 w 6720840"/>
                      <a:gd name="connsiteY9" fmla="*/ 0 h 27432"/>
                      <a:gd name="connsiteX10" fmla="*/ 6720840 w 6720840"/>
                      <a:gd name="connsiteY10" fmla="*/ 0 h 27432"/>
                      <a:gd name="connsiteX11" fmla="*/ 6720840 w 6720840"/>
                      <a:gd name="connsiteY11" fmla="*/ 27432 h 27432"/>
                      <a:gd name="connsiteX12" fmla="*/ 6183173 w 6720840"/>
                      <a:gd name="connsiteY12" fmla="*/ 27432 h 27432"/>
                      <a:gd name="connsiteX13" fmla="*/ 5376672 w 6720840"/>
                      <a:gd name="connsiteY13" fmla="*/ 27432 h 27432"/>
                      <a:gd name="connsiteX14" fmla="*/ 4839005 w 6720840"/>
                      <a:gd name="connsiteY14" fmla="*/ 27432 h 27432"/>
                      <a:gd name="connsiteX15" fmla="*/ 4368546 w 6720840"/>
                      <a:gd name="connsiteY15" fmla="*/ 27432 h 27432"/>
                      <a:gd name="connsiteX16" fmla="*/ 3898087 w 6720840"/>
                      <a:gd name="connsiteY16" fmla="*/ 27432 h 27432"/>
                      <a:gd name="connsiteX17" fmla="*/ 3158795 w 6720840"/>
                      <a:gd name="connsiteY17" fmla="*/ 27432 h 27432"/>
                      <a:gd name="connsiteX18" fmla="*/ 2688336 w 6720840"/>
                      <a:gd name="connsiteY18" fmla="*/ 27432 h 27432"/>
                      <a:gd name="connsiteX19" fmla="*/ 2016252 w 6720840"/>
                      <a:gd name="connsiteY19" fmla="*/ 27432 h 27432"/>
                      <a:gd name="connsiteX20" fmla="*/ 1478585 w 6720840"/>
                      <a:gd name="connsiteY20" fmla="*/ 27432 h 27432"/>
                      <a:gd name="connsiteX21" fmla="*/ 806501 w 6720840"/>
                      <a:gd name="connsiteY21" fmla="*/ 27432 h 27432"/>
                      <a:gd name="connsiteX22" fmla="*/ 0 w 6720840"/>
                      <a:gd name="connsiteY22" fmla="*/ 27432 h 27432"/>
                      <a:gd name="connsiteX23" fmla="*/ 0 w 6720840"/>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20840" h="27432" fill="none" extrusionOk="0">
                        <a:moveTo>
                          <a:pt x="0" y="0"/>
                        </a:moveTo>
                        <a:cubicBezTo>
                          <a:pt x="230225" y="22712"/>
                          <a:pt x="497837" y="-22454"/>
                          <a:pt x="672084" y="0"/>
                        </a:cubicBezTo>
                        <a:cubicBezTo>
                          <a:pt x="846331" y="22454"/>
                          <a:pt x="1065787" y="7145"/>
                          <a:pt x="1344168" y="0"/>
                        </a:cubicBezTo>
                        <a:cubicBezTo>
                          <a:pt x="1622549" y="-7145"/>
                          <a:pt x="1727735" y="19685"/>
                          <a:pt x="2016252" y="0"/>
                        </a:cubicBezTo>
                        <a:cubicBezTo>
                          <a:pt x="2304769" y="-19685"/>
                          <a:pt x="2474481" y="18666"/>
                          <a:pt x="2822753" y="0"/>
                        </a:cubicBezTo>
                        <a:cubicBezTo>
                          <a:pt x="3171025" y="-18666"/>
                          <a:pt x="3328492" y="-4011"/>
                          <a:pt x="3562045" y="0"/>
                        </a:cubicBezTo>
                        <a:cubicBezTo>
                          <a:pt x="3795598" y="4011"/>
                          <a:pt x="3934344" y="18190"/>
                          <a:pt x="4032504" y="0"/>
                        </a:cubicBezTo>
                        <a:cubicBezTo>
                          <a:pt x="4130664" y="-18190"/>
                          <a:pt x="4364758" y="-5129"/>
                          <a:pt x="4637380" y="0"/>
                        </a:cubicBezTo>
                        <a:cubicBezTo>
                          <a:pt x="4910002" y="5129"/>
                          <a:pt x="5217194" y="-8463"/>
                          <a:pt x="5443880" y="0"/>
                        </a:cubicBezTo>
                        <a:cubicBezTo>
                          <a:pt x="5670566" y="8463"/>
                          <a:pt x="5966429" y="-893"/>
                          <a:pt x="6115964" y="0"/>
                        </a:cubicBezTo>
                        <a:cubicBezTo>
                          <a:pt x="6265499" y="893"/>
                          <a:pt x="6595925" y="-18622"/>
                          <a:pt x="6720840" y="0"/>
                        </a:cubicBezTo>
                        <a:cubicBezTo>
                          <a:pt x="6720582" y="7487"/>
                          <a:pt x="6719919" y="19984"/>
                          <a:pt x="6720840" y="27432"/>
                        </a:cubicBezTo>
                        <a:cubicBezTo>
                          <a:pt x="6498484" y="41642"/>
                          <a:pt x="6403740" y="11820"/>
                          <a:pt x="6183173" y="27432"/>
                        </a:cubicBezTo>
                        <a:cubicBezTo>
                          <a:pt x="5962606" y="43044"/>
                          <a:pt x="5588173" y="23028"/>
                          <a:pt x="5376672" y="27432"/>
                        </a:cubicBezTo>
                        <a:cubicBezTo>
                          <a:pt x="5165171" y="31836"/>
                          <a:pt x="4976332" y="28258"/>
                          <a:pt x="4839005" y="27432"/>
                        </a:cubicBezTo>
                        <a:cubicBezTo>
                          <a:pt x="4701678" y="26606"/>
                          <a:pt x="4496355" y="47443"/>
                          <a:pt x="4368546" y="27432"/>
                        </a:cubicBezTo>
                        <a:cubicBezTo>
                          <a:pt x="4240737" y="7421"/>
                          <a:pt x="4061284" y="13951"/>
                          <a:pt x="3898087" y="27432"/>
                        </a:cubicBezTo>
                        <a:cubicBezTo>
                          <a:pt x="3734890" y="40913"/>
                          <a:pt x="3502915" y="13124"/>
                          <a:pt x="3158795" y="27432"/>
                        </a:cubicBezTo>
                        <a:cubicBezTo>
                          <a:pt x="2814675" y="41740"/>
                          <a:pt x="2835392" y="27235"/>
                          <a:pt x="2688336" y="27432"/>
                        </a:cubicBezTo>
                        <a:cubicBezTo>
                          <a:pt x="2541280" y="27629"/>
                          <a:pt x="2307706" y="60476"/>
                          <a:pt x="2016252" y="27432"/>
                        </a:cubicBezTo>
                        <a:cubicBezTo>
                          <a:pt x="1724798" y="-5612"/>
                          <a:pt x="1733667" y="27732"/>
                          <a:pt x="1478585" y="27432"/>
                        </a:cubicBezTo>
                        <a:cubicBezTo>
                          <a:pt x="1223503" y="27132"/>
                          <a:pt x="1078527" y="31851"/>
                          <a:pt x="806501" y="27432"/>
                        </a:cubicBezTo>
                        <a:cubicBezTo>
                          <a:pt x="534475" y="23013"/>
                          <a:pt x="221411" y="-1678"/>
                          <a:pt x="0" y="27432"/>
                        </a:cubicBezTo>
                        <a:cubicBezTo>
                          <a:pt x="-14" y="18173"/>
                          <a:pt x="-517" y="8990"/>
                          <a:pt x="0" y="0"/>
                        </a:cubicBezTo>
                        <a:close/>
                      </a:path>
                      <a:path w="6720840" h="27432" stroke="0" extrusionOk="0">
                        <a:moveTo>
                          <a:pt x="0" y="0"/>
                        </a:moveTo>
                        <a:cubicBezTo>
                          <a:pt x="124531" y="-22389"/>
                          <a:pt x="354282" y="5467"/>
                          <a:pt x="604876" y="0"/>
                        </a:cubicBezTo>
                        <a:cubicBezTo>
                          <a:pt x="855470" y="-5467"/>
                          <a:pt x="967013" y="22460"/>
                          <a:pt x="1075334" y="0"/>
                        </a:cubicBezTo>
                        <a:cubicBezTo>
                          <a:pt x="1183655" y="-22460"/>
                          <a:pt x="1610061" y="34787"/>
                          <a:pt x="1881835" y="0"/>
                        </a:cubicBezTo>
                        <a:cubicBezTo>
                          <a:pt x="2153609" y="-34787"/>
                          <a:pt x="2307152" y="13752"/>
                          <a:pt x="2486711" y="0"/>
                        </a:cubicBezTo>
                        <a:cubicBezTo>
                          <a:pt x="2666270" y="-13752"/>
                          <a:pt x="2890091" y="-12576"/>
                          <a:pt x="3091586" y="0"/>
                        </a:cubicBezTo>
                        <a:cubicBezTo>
                          <a:pt x="3293082" y="12576"/>
                          <a:pt x="3715287" y="-3114"/>
                          <a:pt x="3898087" y="0"/>
                        </a:cubicBezTo>
                        <a:cubicBezTo>
                          <a:pt x="4080887" y="3114"/>
                          <a:pt x="4270844" y="15240"/>
                          <a:pt x="4435754" y="0"/>
                        </a:cubicBezTo>
                        <a:cubicBezTo>
                          <a:pt x="4600664" y="-15240"/>
                          <a:pt x="4997045" y="-22440"/>
                          <a:pt x="5242255" y="0"/>
                        </a:cubicBezTo>
                        <a:cubicBezTo>
                          <a:pt x="5487465" y="22440"/>
                          <a:pt x="5701832" y="1667"/>
                          <a:pt x="6048756" y="0"/>
                        </a:cubicBezTo>
                        <a:cubicBezTo>
                          <a:pt x="6395680" y="-1667"/>
                          <a:pt x="6436180" y="8118"/>
                          <a:pt x="6720840" y="0"/>
                        </a:cubicBezTo>
                        <a:cubicBezTo>
                          <a:pt x="6720009" y="6329"/>
                          <a:pt x="6721244" y="16858"/>
                          <a:pt x="6720840" y="27432"/>
                        </a:cubicBezTo>
                        <a:cubicBezTo>
                          <a:pt x="6355819" y="6368"/>
                          <a:pt x="6238603" y="9637"/>
                          <a:pt x="5981548" y="27432"/>
                        </a:cubicBezTo>
                        <a:cubicBezTo>
                          <a:pt x="5724493" y="45227"/>
                          <a:pt x="5501077" y="1054"/>
                          <a:pt x="5175047" y="27432"/>
                        </a:cubicBezTo>
                        <a:cubicBezTo>
                          <a:pt x="4849017" y="53810"/>
                          <a:pt x="4559292" y="-3445"/>
                          <a:pt x="4368546" y="27432"/>
                        </a:cubicBezTo>
                        <a:cubicBezTo>
                          <a:pt x="4177800" y="58309"/>
                          <a:pt x="4094337" y="39926"/>
                          <a:pt x="3830879" y="27432"/>
                        </a:cubicBezTo>
                        <a:cubicBezTo>
                          <a:pt x="3567421" y="14938"/>
                          <a:pt x="3376102" y="1847"/>
                          <a:pt x="3158795" y="27432"/>
                        </a:cubicBezTo>
                        <a:cubicBezTo>
                          <a:pt x="2941488" y="53017"/>
                          <a:pt x="2565542" y="53678"/>
                          <a:pt x="2352294" y="27432"/>
                        </a:cubicBezTo>
                        <a:cubicBezTo>
                          <a:pt x="2139046" y="1186"/>
                          <a:pt x="1869687" y="11507"/>
                          <a:pt x="1680210" y="27432"/>
                        </a:cubicBezTo>
                        <a:cubicBezTo>
                          <a:pt x="1490733" y="43357"/>
                          <a:pt x="1411517" y="33447"/>
                          <a:pt x="1209751" y="27432"/>
                        </a:cubicBezTo>
                        <a:cubicBezTo>
                          <a:pt x="1007985" y="21417"/>
                          <a:pt x="885144" y="31673"/>
                          <a:pt x="672084" y="27432"/>
                        </a:cubicBezTo>
                        <a:cubicBezTo>
                          <a:pt x="459024" y="23191"/>
                          <a:pt x="153553" y="25175"/>
                          <a:pt x="0" y="27432"/>
                        </a:cubicBezTo>
                        <a:cubicBezTo>
                          <a:pt x="-177" y="19307"/>
                          <a:pt x="-1145" y="917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ttēls 2" descr="Attēls, kurā ir teksts&#10;&#10;Apraksts ģenerēts automātiski">
            <a:extLst>
              <a:ext uri="{FF2B5EF4-FFF2-40B4-BE49-F238E27FC236}">
                <a16:creationId xmlns:a16="http://schemas.microsoft.com/office/drawing/2014/main" id="{17CD7142-D7D2-769B-F505-B625695C2060}"/>
              </a:ext>
            </a:extLst>
          </p:cNvPr>
          <p:cNvPicPr>
            <a:picLocks noChangeAspect="1"/>
          </p:cNvPicPr>
          <p:nvPr/>
        </p:nvPicPr>
        <p:blipFill rotWithShape="1">
          <a:blip r:embed="rId2">
            <a:extLst>
              <a:ext uri="{28A0092B-C50C-407E-A947-70E740481C1C}">
                <a14:useLocalDpi xmlns:a14="http://schemas.microsoft.com/office/drawing/2010/main" val="0"/>
              </a:ext>
            </a:extLst>
          </a:blip>
          <a:srcRect l="26438" t="13334" r="30734" b="1666"/>
          <a:stretch/>
        </p:blipFill>
        <p:spPr>
          <a:xfrm>
            <a:off x="8458200" y="571500"/>
            <a:ext cx="7467600" cy="9448273"/>
          </a:xfrm>
          <a:prstGeom prst="rect">
            <a:avLst/>
          </a:prstGeom>
          <a:ln>
            <a:solidFill>
              <a:schemeClr val="accent2">
                <a:lumMod val="75000"/>
              </a:schemeClr>
            </a:solidFill>
          </a:ln>
        </p:spPr>
      </p:pic>
      <p:sp>
        <p:nvSpPr>
          <p:cNvPr id="5" name="Taisnstūris 4">
            <a:extLst>
              <a:ext uri="{FF2B5EF4-FFF2-40B4-BE49-F238E27FC236}">
                <a16:creationId xmlns:a16="http://schemas.microsoft.com/office/drawing/2014/main" id="{CEB03F39-77C1-D4D2-DA2B-F8D500A344C8}"/>
              </a:ext>
            </a:extLst>
          </p:cNvPr>
          <p:cNvSpPr/>
          <p:nvPr/>
        </p:nvSpPr>
        <p:spPr>
          <a:xfrm>
            <a:off x="609601" y="3390900"/>
            <a:ext cx="6172200" cy="4572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dirty="0"/>
              <a:t>Rīgas Stradiņa  universitātes </a:t>
            </a:r>
          </a:p>
          <a:p>
            <a:pPr algn="ctr"/>
            <a:r>
              <a:rPr lang="lv-LV" sz="2800" dirty="0"/>
              <a:t>Pētījumu ētikas komitejas </a:t>
            </a:r>
          </a:p>
          <a:p>
            <a:pPr algn="ctr"/>
            <a:r>
              <a:rPr lang="lv-LV" sz="2800" dirty="0"/>
              <a:t>LĒMUMS </a:t>
            </a:r>
          </a:p>
          <a:p>
            <a:pPr algn="ctr"/>
            <a:endParaRPr lang="lv-LV" dirty="0"/>
          </a:p>
          <a:p>
            <a:pPr algn="ctr"/>
            <a:endParaRPr lang="lv-LV" sz="4400" dirty="0"/>
          </a:p>
          <a:p>
            <a:pPr algn="ctr"/>
            <a:r>
              <a:rPr lang="lv-LV" sz="4400" dirty="0"/>
              <a:t>Piekrist pētījuma īstenošanai</a:t>
            </a:r>
            <a:endParaRPr lang="en-GB" sz="4400" dirty="0"/>
          </a:p>
        </p:txBody>
      </p:sp>
      <p:pic>
        <p:nvPicPr>
          <p:cNvPr id="6" name="Picture 4" descr="International Summer School 2020 Riga | RSU">
            <a:extLst>
              <a:ext uri="{FF2B5EF4-FFF2-40B4-BE49-F238E27FC236}">
                <a16:creationId xmlns:a16="http://schemas.microsoft.com/office/drawing/2014/main" id="{535DA0C9-BD0E-449A-8080-45EF38B00A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270" y="1413164"/>
            <a:ext cx="4841383" cy="106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06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960120" y="10012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8100" dirty="0">
                <a:latin typeface="+mj-lt"/>
                <a:ea typeface="+mj-ea"/>
                <a:cs typeface="+mj-cs"/>
              </a:rPr>
              <a:t>PĒTĪJUMA POSMI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a 9" descr="Badge 3 with solid fill">
            <a:extLst>
              <a:ext uri="{FF2B5EF4-FFF2-40B4-BE49-F238E27FC236}">
                <a16:creationId xmlns:a16="http://schemas.microsoft.com/office/drawing/2014/main" id="{50534457-F5FC-3967-45F4-7E8BA85EBD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8583" y="7742187"/>
            <a:ext cx="1937522" cy="1937522"/>
          </a:xfrm>
          <a:prstGeom prst="rect">
            <a:avLst/>
          </a:prstGeom>
        </p:spPr>
      </p:pic>
      <p:pic>
        <p:nvPicPr>
          <p:cNvPr id="3" name="Grafika 2" descr="Badge 1 with solid fill">
            <a:extLst>
              <a:ext uri="{FF2B5EF4-FFF2-40B4-BE49-F238E27FC236}">
                <a16:creationId xmlns:a16="http://schemas.microsoft.com/office/drawing/2014/main" id="{295622B0-50F2-6C66-1529-D4E9B48123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5515" y="2843762"/>
            <a:ext cx="1954505" cy="1954505"/>
          </a:xfrm>
          <a:prstGeom prst="rect">
            <a:avLst/>
          </a:prstGeom>
        </p:spPr>
      </p:pic>
      <p:pic>
        <p:nvPicPr>
          <p:cNvPr id="6" name="Grafika 5" descr="Badge with solid fill">
            <a:extLst>
              <a:ext uri="{FF2B5EF4-FFF2-40B4-BE49-F238E27FC236}">
                <a16:creationId xmlns:a16="http://schemas.microsoft.com/office/drawing/2014/main" id="{E9677755-EDDD-41A5-6A17-492295F9DB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71600" y="5195477"/>
            <a:ext cx="1954505" cy="1954505"/>
          </a:xfrm>
          <a:prstGeom prst="rect">
            <a:avLst/>
          </a:prstGeom>
        </p:spPr>
      </p:pic>
      <p:sp>
        <p:nvSpPr>
          <p:cNvPr id="11" name="Taisnstūris: ar vienu nogrieztu stūri 10">
            <a:extLst>
              <a:ext uri="{FF2B5EF4-FFF2-40B4-BE49-F238E27FC236}">
                <a16:creationId xmlns:a16="http://schemas.microsoft.com/office/drawing/2014/main" id="{DB8418AC-93FA-A32D-85DE-AD670DEDC2B0}"/>
              </a:ext>
            </a:extLst>
          </p:cNvPr>
          <p:cNvSpPr/>
          <p:nvPr/>
        </p:nvSpPr>
        <p:spPr>
          <a:xfrm>
            <a:off x="3623181" y="2956664"/>
            <a:ext cx="3311019" cy="1817345"/>
          </a:xfrm>
          <a:prstGeom prst="snip1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Metodes satura izveide </a:t>
            </a:r>
          </a:p>
        </p:txBody>
      </p:sp>
      <p:sp>
        <p:nvSpPr>
          <p:cNvPr id="12" name="Taisnstūris: ar vienu nogrieztu stūri 11">
            <a:extLst>
              <a:ext uri="{FF2B5EF4-FFF2-40B4-BE49-F238E27FC236}">
                <a16:creationId xmlns:a16="http://schemas.microsoft.com/office/drawing/2014/main" id="{E222B4C6-5B71-25B6-485D-A1AF8495E737}"/>
              </a:ext>
            </a:extLst>
          </p:cNvPr>
          <p:cNvSpPr/>
          <p:nvPr/>
        </p:nvSpPr>
        <p:spPr>
          <a:xfrm>
            <a:off x="3623181" y="5372100"/>
            <a:ext cx="3311019" cy="2136325"/>
          </a:xfrm>
          <a:prstGeom prst="snip1Rect">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Metodes prototipa izstrāde un eksperta vērtējumi</a:t>
            </a:r>
          </a:p>
        </p:txBody>
      </p:sp>
      <p:sp>
        <p:nvSpPr>
          <p:cNvPr id="14" name="Taisnstūris: ar vienu nogrieztu stūri 13">
            <a:extLst>
              <a:ext uri="{FF2B5EF4-FFF2-40B4-BE49-F238E27FC236}">
                <a16:creationId xmlns:a16="http://schemas.microsoft.com/office/drawing/2014/main" id="{FCE2919D-BCCD-BCAB-40B7-2B75A2248812}"/>
              </a:ext>
            </a:extLst>
          </p:cNvPr>
          <p:cNvSpPr/>
          <p:nvPr/>
        </p:nvSpPr>
        <p:spPr>
          <a:xfrm>
            <a:off x="3623181" y="8028323"/>
            <a:ext cx="3311019" cy="1688985"/>
          </a:xfrm>
          <a:prstGeom prst="snip1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2800" b="1" dirty="0">
                <a:solidFill>
                  <a:schemeClr val="tx1"/>
                </a:solidFill>
              </a:rPr>
              <a:t>Metodes aprobācija</a:t>
            </a:r>
          </a:p>
        </p:txBody>
      </p:sp>
      <p:sp>
        <p:nvSpPr>
          <p:cNvPr id="16" name="Bultiņa: uz leju 15">
            <a:extLst>
              <a:ext uri="{FF2B5EF4-FFF2-40B4-BE49-F238E27FC236}">
                <a16:creationId xmlns:a16="http://schemas.microsoft.com/office/drawing/2014/main" id="{4626A71C-D223-6530-CE66-6CD55F9A93EB}"/>
              </a:ext>
            </a:extLst>
          </p:cNvPr>
          <p:cNvSpPr/>
          <p:nvPr/>
        </p:nvSpPr>
        <p:spPr>
          <a:xfrm rot="5400000" flipH="1" flipV="1">
            <a:off x="8629082" y="2936062"/>
            <a:ext cx="500610" cy="1900830"/>
          </a:xfrm>
          <a:prstGeom prst="down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Bultiņa: uz leju 16">
            <a:extLst>
              <a:ext uri="{FF2B5EF4-FFF2-40B4-BE49-F238E27FC236}">
                <a16:creationId xmlns:a16="http://schemas.microsoft.com/office/drawing/2014/main" id="{3C4B804D-D697-BF67-5859-D159BE989D47}"/>
              </a:ext>
            </a:extLst>
          </p:cNvPr>
          <p:cNvSpPr/>
          <p:nvPr/>
        </p:nvSpPr>
        <p:spPr>
          <a:xfrm rot="5400000" flipH="1" flipV="1">
            <a:off x="8625620" y="5536067"/>
            <a:ext cx="500610" cy="1907761"/>
          </a:xfrm>
          <a:prstGeom prst="downArrow">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7D7217AC-95C9-26D2-B243-C7B6A8788661}"/>
              </a:ext>
            </a:extLst>
          </p:cNvPr>
          <p:cNvSpPr txBox="1"/>
          <p:nvPr/>
        </p:nvSpPr>
        <p:spPr>
          <a:xfrm>
            <a:off x="10134600" y="3314700"/>
            <a:ext cx="7315199" cy="1200329"/>
          </a:xfrm>
          <a:prstGeom prst="rect">
            <a:avLst/>
          </a:prstGeom>
          <a:noFill/>
        </p:spPr>
        <p:txBody>
          <a:bodyPr wrap="square" rtlCol="0">
            <a:spAutoFit/>
          </a:bodyPr>
          <a:lstStyle/>
          <a:p>
            <a:pPr marL="342900" indent="-342900">
              <a:buFont typeface="Arial" panose="020B0604020202020204" pitchFamily="34" charset="0"/>
              <a:buChar char="•"/>
            </a:pPr>
            <a:r>
              <a:rPr lang="lv-LV" sz="2400" b="1" dirty="0"/>
              <a:t>Metodes satura iegūšana; </a:t>
            </a:r>
          </a:p>
          <a:p>
            <a:pPr marL="342900" indent="-342900">
              <a:buFont typeface="Arial" panose="020B0604020202020204" pitchFamily="34" charset="0"/>
              <a:buChar char="•"/>
            </a:pPr>
            <a:endParaRPr lang="lv-LV" sz="2400" b="1" dirty="0"/>
          </a:p>
          <a:p>
            <a:pPr marL="342900" indent="-342900">
              <a:buFont typeface="Arial" panose="020B0604020202020204" pitchFamily="34" charset="0"/>
              <a:buChar char="•"/>
            </a:pPr>
            <a:r>
              <a:rPr lang="lv-LV" sz="2400" b="1" dirty="0"/>
              <a:t>Ekspertu novērtējums metodes saturam.</a:t>
            </a:r>
            <a:endParaRPr lang="en-GB" sz="2400" b="1" dirty="0"/>
          </a:p>
        </p:txBody>
      </p:sp>
      <p:sp>
        <p:nvSpPr>
          <p:cNvPr id="24" name="TextBox 23">
            <a:extLst>
              <a:ext uri="{FF2B5EF4-FFF2-40B4-BE49-F238E27FC236}">
                <a16:creationId xmlns:a16="http://schemas.microsoft.com/office/drawing/2014/main" id="{68F0F943-C032-D543-DD66-B37FBFF932F7}"/>
              </a:ext>
            </a:extLst>
          </p:cNvPr>
          <p:cNvSpPr txBox="1"/>
          <p:nvPr/>
        </p:nvSpPr>
        <p:spPr>
          <a:xfrm>
            <a:off x="10134600" y="5148011"/>
            <a:ext cx="7543799" cy="3046988"/>
          </a:xfrm>
          <a:prstGeom prst="rect">
            <a:avLst/>
          </a:prstGeom>
          <a:noFill/>
        </p:spPr>
        <p:txBody>
          <a:bodyPr wrap="square" rtlCol="0">
            <a:spAutoFit/>
          </a:bodyPr>
          <a:lstStyle/>
          <a:p>
            <a:pPr marL="342900" indent="-342900">
              <a:buFont typeface="Arial" panose="020B0604020202020204" pitchFamily="34" charset="0"/>
              <a:buChar char="•"/>
            </a:pPr>
            <a:r>
              <a:rPr lang="lv-LV" sz="2400" b="1" dirty="0"/>
              <a:t>Metodes satura tehniskā filmēšana un instrukcijas izstrāde;</a:t>
            </a:r>
          </a:p>
          <a:p>
            <a:pPr marL="342900" indent="-342900">
              <a:buFont typeface="Arial" panose="020B0604020202020204" pitchFamily="34" charset="0"/>
              <a:buChar char="•"/>
            </a:pPr>
            <a:endParaRPr lang="lv-LV" sz="2400" b="1" dirty="0"/>
          </a:p>
          <a:p>
            <a:pPr marL="342900" indent="-342900">
              <a:buFont typeface="Arial" panose="020B0604020202020204" pitchFamily="34" charset="0"/>
              <a:buChar char="•"/>
            </a:pPr>
            <a:r>
              <a:rPr lang="lv-LV" sz="2400" b="1" dirty="0"/>
              <a:t>Ekspertu novērtējums metodei virtuālā realitātē un instrukcijas atbilstībai </a:t>
            </a:r>
            <a:r>
              <a:rPr lang="lv-LV" sz="2400" b="1" dirty="0" err="1"/>
              <a:t>supervīzijām</a:t>
            </a:r>
            <a:r>
              <a:rPr lang="lv-LV" sz="2400" b="1" dirty="0"/>
              <a:t>;</a:t>
            </a:r>
          </a:p>
          <a:p>
            <a:pPr marL="342900" indent="-342900">
              <a:buFont typeface="Arial" panose="020B0604020202020204" pitchFamily="34" charset="0"/>
              <a:buChar char="•"/>
            </a:pPr>
            <a:endParaRPr lang="lv-LV" sz="2400" b="1" dirty="0"/>
          </a:p>
          <a:p>
            <a:pPr marL="342900" indent="-342900">
              <a:buFont typeface="Arial" panose="020B0604020202020204" pitchFamily="34" charset="0"/>
              <a:buChar char="•"/>
            </a:pPr>
            <a:r>
              <a:rPr lang="lv-LV" sz="2400" b="1" dirty="0"/>
              <a:t>Ekspertu novērtējums metodes tehniskai atbilstībai virtuālā realitātē.</a:t>
            </a:r>
            <a:endParaRPr lang="en-GB" sz="2400" b="1" dirty="0"/>
          </a:p>
        </p:txBody>
      </p:sp>
    </p:spTree>
    <p:extLst>
      <p:ext uri="{BB962C8B-B14F-4D97-AF65-F5344CB8AC3E}">
        <p14:creationId xmlns:p14="http://schemas.microsoft.com/office/powerpoint/2010/main" val="203841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animBg="1"/>
      <p:bldP spid="17" grpId="0" animBg="1"/>
      <p:bldP spid="18"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960120" y="10012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8100" dirty="0">
                <a:latin typeface="+mj-lt"/>
                <a:ea typeface="+mj-ea"/>
                <a:cs typeface="+mj-cs"/>
              </a:rPr>
              <a:t>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2F4AEB-2E0F-81C8-286C-1F367E314A70}"/>
              </a:ext>
            </a:extLst>
          </p:cNvPr>
          <p:cNvSpPr txBox="1"/>
          <p:nvPr/>
        </p:nvSpPr>
        <p:spPr>
          <a:xfrm>
            <a:off x="1112520" y="11536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8100" dirty="0">
                <a:latin typeface="+mj-lt"/>
                <a:ea typeface="+mj-ea"/>
                <a:cs typeface="+mj-cs"/>
              </a:rPr>
              <a:t>POSMA METODE </a:t>
            </a:r>
            <a:r>
              <a:rPr lang="en-US" sz="8100" dirty="0">
                <a:latin typeface="+mj-lt"/>
                <a:ea typeface="+mj-ea"/>
                <a:cs typeface="+mj-cs"/>
              </a:rPr>
              <a:t> </a:t>
            </a:r>
          </a:p>
        </p:txBody>
      </p:sp>
      <p:sp>
        <p:nvSpPr>
          <p:cNvPr id="15" name="Taisnstūris 14">
            <a:extLst>
              <a:ext uri="{FF2B5EF4-FFF2-40B4-BE49-F238E27FC236}">
                <a16:creationId xmlns:a16="http://schemas.microsoft.com/office/drawing/2014/main" id="{A309F6B8-73C0-869E-F428-D58CDD9FF514}"/>
              </a:ext>
            </a:extLst>
          </p:cNvPr>
          <p:cNvSpPr/>
          <p:nvPr/>
        </p:nvSpPr>
        <p:spPr>
          <a:xfrm>
            <a:off x="11350567" y="6149036"/>
            <a:ext cx="2590800" cy="139111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a:p>
            <a:pPr algn="ctr"/>
            <a:r>
              <a:rPr lang="lv-LV" b="1" dirty="0">
                <a:solidFill>
                  <a:schemeClr val="tx1"/>
                </a:solidFill>
              </a:rPr>
              <a:t>N=10 pedagogi</a:t>
            </a:r>
          </a:p>
          <a:p>
            <a:pPr algn="ctr"/>
            <a:r>
              <a:rPr lang="lv-LV" b="1" dirty="0">
                <a:solidFill>
                  <a:schemeClr val="tx1"/>
                </a:solidFill>
              </a:rPr>
              <a:t>Intervijas  </a:t>
            </a:r>
          </a:p>
          <a:p>
            <a:pPr algn="ctr"/>
            <a:endParaRPr lang="en-GB" b="1" dirty="0">
              <a:solidFill>
                <a:srgbClr val="C00000"/>
              </a:solidFill>
            </a:endParaRPr>
          </a:p>
        </p:txBody>
      </p:sp>
      <p:sp>
        <p:nvSpPr>
          <p:cNvPr id="28" name="Taisnstūris 27">
            <a:extLst>
              <a:ext uri="{FF2B5EF4-FFF2-40B4-BE49-F238E27FC236}">
                <a16:creationId xmlns:a16="http://schemas.microsoft.com/office/drawing/2014/main" id="{A8E3C446-7A6C-4B2D-BE19-00B27C3FA53D}"/>
              </a:ext>
            </a:extLst>
          </p:cNvPr>
          <p:cNvSpPr/>
          <p:nvPr/>
        </p:nvSpPr>
        <p:spPr>
          <a:xfrm>
            <a:off x="11350567" y="8419755"/>
            <a:ext cx="2590800" cy="139111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b="1" dirty="0">
              <a:solidFill>
                <a:schemeClr val="tx1"/>
              </a:solidFill>
            </a:endParaRPr>
          </a:p>
          <a:p>
            <a:pPr algn="ctr"/>
            <a:r>
              <a:rPr lang="lv-LV" b="1" dirty="0">
                <a:solidFill>
                  <a:schemeClr val="tx1"/>
                </a:solidFill>
              </a:rPr>
              <a:t>N=9 eksperti  </a:t>
            </a:r>
          </a:p>
          <a:p>
            <a:pPr algn="ctr"/>
            <a:r>
              <a:rPr lang="lv-LV" b="1" dirty="0">
                <a:solidFill>
                  <a:schemeClr val="tx1"/>
                </a:solidFill>
              </a:rPr>
              <a:t>Anketa   </a:t>
            </a:r>
          </a:p>
          <a:p>
            <a:pPr algn="ctr"/>
            <a:endParaRPr lang="en-GB" b="1" dirty="0">
              <a:solidFill>
                <a:srgbClr val="C00000"/>
              </a:solidFill>
            </a:endParaRPr>
          </a:p>
        </p:txBody>
      </p:sp>
      <p:pic>
        <p:nvPicPr>
          <p:cNvPr id="2" name="Grafika 1" descr="Badge 1 with solid fill">
            <a:extLst>
              <a:ext uri="{FF2B5EF4-FFF2-40B4-BE49-F238E27FC236}">
                <a16:creationId xmlns:a16="http://schemas.microsoft.com/office/drawing/2014/main" id="{F675A6A8-6E6B-FABD-4520-75FB3F2CC1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8095" y="1038292"/>
            <a:ext cx="1954505" cy="1954505"/>
          </a:xfrm>
          <a:prstGeom prst="rect">
            <a:avLst/>
          </a:prstGeom>
        </p:spPr>
      </p:pic>
      <p:sp>
        <p:nvSpPr>
          <p:cNvPr id="3" name="Taisnstūris 2">
            <a:extLst>
              <a:ext uri="{FF2B5EF4-FFF2-40B4-BE49-F238E27FC236}">
                <a16:creationId xmlns:a16="http://schemas.microsoft.com/office/drawing/2014/main" id="{588DF7D0-9DFD-9CE0-3737-7BAAECF370C5}"/>
              </a:ext>
            </a:extLst>
          </p:cNvPr>
          <p:cNvSpPr/>
          <p:nvPr/>
        </p:nvSpPr>
        <p:spPr>
          <a:xfrm>
            <a:off x="5560314" y="3044602"/>
            <a:ext cx="7162800" cy="596145"/>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METODES SATURA IEGŪŠANA </a:t>
            </a:r>
            <a:endParaRPr lang="en-GB" dirty="0"/>
          </a:p>
        </p:txBody>
      </p:sp>
      <p:sp>
        <p:nvSpPr>
          <p:cNvPr id="6" name="Bultiņa: piecstūris 5">
            <a:extLst>
              <a:ext uri="{FF2B5EF4-FFF2-40B4-BE49-F238E27FC236}">
                <a16:creationId xmlns:a16="http://schemas.microsoft.com/office/drawing/2014/main" id="{1F4EA505-2908-B583-56E0-31598F9F9105}"/>
              </a:ext>
            </a:extLst>
          </p:cNvPr>
          <p:cNvSpPr/>
          <p:nvPr/>
        </p:nvSpPr>
        <p:spPr>
          <a:xfrm>
            <a:off x="2157497" y="6042036"/>
            <a:ext cx="6524613" cy="1600200"/>
          </a:xfrm>
          <a:prstGeom prst="homePlat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effectLst/>
                <a:ea typeface="Calibri" panose="020F0502020204030204" pitchFamily="34" charset="0"/>
                <a:cs typeface="Times New Roman" panose="02020603050405020304" pitchFamily="18" charset="0"/>
              </a:rPr>
              <a:t>Kādas ir pedagogu profesionālā dzīvē piedzīvotās tipiskākās konflikta situācijas starp izglītojamiem?  </a:t>
            </a:r>
            <a:endParaRPr lang="en-GB" sz="2000" b="1" dirty="0">
              <a:effectLs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F6C6038-3531-5520-45F9-1D330BA5C989}"/>
              </a:ext>
            </a:extLst>
          </p:cNvPr>
          <p:cNvSpPr txBox="1"/>
          <p:nvPr/>
        </p:nvSpPr>
        <p:spPr>
          <a:xfrm>
            <a:off x="5932331" y="3969872"/>
            <a:ext cx="7084314" cy="1846659"/>
          </a:xfrm>
          <a:prstGeom prst="rect">
            <a:avLst/>
          </a:prstGeom>
          <a:noFill/>
        </p:spPr>
        <p:txBody>
          <a:bodyPr wrap="square" rtlCol="0">
            <a:spAutoFit/>
          </a:bodyPr>
          <a:lstStyle/>
          <a:p>
            <a:pPr algn="ctr"/>
            <a:r>
              <a:rPr lang="lv-LV" sz="2400" b="1" dirty="0">
                <a:effectLst/>
                <a:ea typeface="Calibri" panose="020F0502020204030204" pitchFamily="34" charset="0"/>
                <a:cs typeface="Times New Roman" panose="02020603050405020304" pitchFamily="18" charset="0"/>
              </a:rPr>
              <a:t>Kāds metodes saturs atbilst konfliktu risināšanas prasmju pilnveidei pedagogiem individuālās </a:t>
            </a:r>
            <a:r>
              <a:rPr lang="lv-LV" sz="2400" b="1" dirty="0" err="1">
                <a:effectLst/>
                <a:ea typeface="Calibri" panose="020F0502020204030204" pitchFamily="34" charset="0"/>
                <a:cs typeface="Times New Roman" panose="02020603050405020304" pitchFamily="18" charset="0"/>
              </a:rPr>
              <a:t>supervīzijās</a:t>
            </a:r>
            <a:r>
              <a:rPr lang="lv-LV" sz="2400" b="1" dirty="0">
                <a:effectLst/>
                <a:ea typeface="Calibri" panose="020F0502020204030204" pitchFamily="34" charset="0"/>
                <a:cs typeface="Times New Roman" panose="02020603050405020304" pitchFamily="18" charset="0"/>
              </a:rPr>
              <a:t>, un kāds ir ekspertu vērtējums par satura atbilstību? </a:t>
            </a:r>
            <a:endParaRPr lang="en-GB" sz="2400" b="1" dirty="0">
              <a:effectLst/>
              <a:ea typeface="Calibri" panose="020F0502020204030204" pitchFamily="34" charset="0"/>
              <a:cs typeface="Times New Roman" panose="02020603050405020304" pitchFamily="18" charset="0"/>
            </a:endParaRPr>
          </a:p>
          <a:p>
            <a:endParaRPr lang="en-GB" dirty="0"/>
          </a:p>
        </p:txBody>
      </p:sp>
      <p:pic>
        <p:nvPicPr>
          <p:cNvPr id="10" name="Grafika 9" descr="Question Mark with solid fill">
            <a:extLst>
              <a:ext uri="{FF2B5EF4-FFF2-40B4-BE49-F238E27FC236}">
                <a16:creationId xmlns:a16="http://schemas.microsoft.com/office/drawing/2014/main" id="{2F18DD73-7B72-B00F-6E11-740A4772D7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68240" y="3854424"/>
            <a:ext cx="903131" cy="1259402"/>
          </a:xfrm>
          <a:prstGeom prst="rect">
            <a:avLst/>
          </a:prstGeom>
        </p:spPr>
      </p:pic>
      <p:sp>
        <p:nvSpPr>
          <p:cNvPr id="11" name="Bultiņa: piecstūris 10">
            <a:extLst>
              <a:ext uri="{FF2B5EF4-FFF2-40B4-BE49-F238E27FC236}">
                <a16:creationId xmlns:a16="http://schemas.microsoft.com/office/drawing/2014/main" id="{7CB3F2C0-2B72-4A32-EF9A-2E21A6C3FF3C}"/>
              </a:ext>
            </a:extLst>
          </p:cNvPr>
          <p:cNvSpPr/>
          <p:nvPr/>
        </p:nvSpPr>
        <p:spPr>
          <a:xfrm>
            <a:off x="2157497" y="8333232"/>
            <a:ext cx="6524613" cy="1600200"/>
          </a:xfrm>
          <a:prstGeom prst="homePlat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2000" b="1" dirty="0">
                <a:effectLst/>
                <a:ea typeface="Calibri" panose="020F0502020204030204" pitchFamily="34" charset="0"/>
              </a:rPr>
              <a:t>Kāds ir ekspertu vērtējums par izvēlētās metodes saturu konfliktu risināšanai starp izglītojamiem pedagogu prasmju pilnveidošanā? </a:t>
            </a:r>
            <a:endParaRPr lang="en-GB" sz="2000" b="1"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66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6" grpId="0" animBg="1"/>
      <p:bldP spid="9"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1F55C5D-1648-4BE3-932D-8CADBF3F6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7"/>
          <p:cNvSpPr txBox="1"/>
          <p:nvPr/>
        </p:nvSpPr>
        <p:spPr>
          <a:xfrm>
            <a:off x="1417320" y="1001268"/>
            <a:ext cx="11079480"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8100" dirty="0">
                <a:latin typeface="+mj-lt"/>
                <a:ea typeface="+mj-ea"/>
                <a:cs typeface="+mj-cs"/>
              </a:rPr>
              <a:t> </a:t>
            </a:r>
          </a:p>
        </p:txBody>
      </p:sp>
      <p:sp>
        <p:nvSpPr>
          <p:cNvPr id="22" name="sketch line">
            <a:extLst>
              <a:ext uri="{FF2B5EF4-FFF2-40B4-BE49-F238E27FC236}">
                <a16:creationId xmlns:a16="http://schemas.microsoft.com/office/drawing/2014/main" id="{A38E1331-B5A6-44BE-BF4E-EE6C2FD2A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000" y="2665465"/>
            <a:ext cx="6858000" cy="27432"/>
          </a:xfrm>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 name="connsiteX0" fmla="*/ 0 w 6858000"/>
              <a:gd name="connsiteY0" fmla="*/ 0 h 27432"/>
              <a:gd name="connsiteX1" fmla="*/ 548640 w 6858000"/>
              <a:gd name="connsiteY1" fmla="*/ 0 h 27432"/>
              <a:gd name="connsiteX2" fmla="*/ 1371600 w 6858000"/>
              <a:gd name="connsiteY2" fmla="*/ 0 h 27432"/>
              <a:gd name="connsiteX3" fmla="*/ 2194560 w 6858000"/>
              <a:gd name="connsiteY3" fmla="*/ 0 h 27432"/>
              <a:gd name="connsiteX4" fmla="*/ 2743200 w 6858000"/>
              <a:gd name="connsiteY4" fmla="*/ 0 h 27432"/>
              <a:gd name="connsiteX5" fmla="*/ 3497580 w 6858000"/>
              <a:gd name="connsiteY5" fmla="*/ 0 h 27432"/>
              <a:gd name="connsiteX6" fmla="*/ 3977640 w 6858000"/>
              <a:gd name="connsiteY6" fmla="*/ 0 h 27432"/>
              <a:gd name="connsiteX7" fmla="*/ 4800600 w 6858000"/>
              <a:gd name="connsiteY7" fmla="*/ 0 h 27432"/>
              <a:gd name="connsiteX8" fmla="*/ 5349240 w 6858000"/>
              <a:gd name="connsiteY8" fmla="*/ 0 h 27432"/>
              <a:gd name="connsiteX9" fmla="*/ 5829300 w 6858000"/>
              <a:gd name="connsiteY9" fmla="*/ 0 h 27432"/>
              <a:gd name="connsiteX10" fmla="*/ 6858000 w 6858000"/>
              <a:gd name="connsiteY10" fmla="*/ 0 h 27432"/>
              <a:gd name="connsiteX11" fmla="*/ 6858000 w 6858000"/>
              <a:gd name="connsiteY11" fmla="*/ 27432 h 27432"/>
              <a:gd name="connsiteX12" fmla="*/ 6240780 w 6858000"/>
              <a:gd name="connsiteY12" fmla="*/ 27432 h 27432"/>
              <a:gd name="connsiteX13" fmla="*/ 5417820 w 6858000"/>
              <a:gd name="connsiteY13" fmla="*/ 27432 h 27432"/>
              <a:gd name="connsiteX14" fmla="*/ 4732020 w 6858000"/>
              <a:gd name="connsiteY14" fmla="*/ 27432 h 27432"/>
              <a:gd name="connsiteX15" fmla="*/ 3909060 w 6858000"/>
              <a:gd name="connsiteY15" fmla="*/ 27432 h 27432"/>
              <a:gd name="connsiteX16" fmla="*/ 3360420 w 6858000"/>
              <a:gd name="connsiteY16" fmla="*/ 27432 h 27432"/>
              <a:gd name="connsiteX17" fmla="*/ 2606040 w 6858000"/>
              <a:gd name="connsiteY17" fmla="*/ 27432 h 27432"/>
              <a:gd name="connsiteX18" fmla="*/ 1851660 w 6858000"/>
              <a:gd name="connsiteY18" fmla="*/ 27432 h 27432"/>
              <a:gd name="connsiteX19" fmla="*/ 1303020 w 6858000"/>
              <a:gd name="connsiteY19" fmla="*/ 27432 h 27432"/>
              <a:gd name="connsiteX20" fmla="*/ 0 w 6858000"/>
              <a:gd name="connsiteY20" fmla="*/ 27432 h 27432"/>
              <a:gd name="connsiteX21" fmla="*/ 0 w 6858000"/>
              <a:gd name="connsiteY2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27432" fill="none" extrusionOk="0">
                <a:moveTo>
                  <a:pt x="0" y="0"/>
                </a:moveTo>
                <a:cubicBezTo>
                  <a:pt x="185289" y="-15772"/>
                  <a:pt x="419533" y="13500"/>
                  <a:pt x="548640" y="0"/>
                </a:cubicBezTo>
                <a:cubicBezTo>
                  <a:pt x="613635" y="-22994"/>
                  <a:pt x="1052339" y="-11497"/>
                  <a:pt x="1303020" y="0"/>
                </a:cubicBezTo>
                <a:cubicBezTo>
                  <a:pt x="1581637" y="5550"/>
                  <a:pt x="1983494" y="-8214"/>
                  <a:pt x="2125980" y="0"/>
                </a:cubicBezTo>
                <a:cubicBezTo>
                  <a:pt x="2298702" y="47128"/>
                  <a:pt x="2479322" y="915"/>
                  <a:pt x="2674620" y="0"/>
                </a:cubicBezTo>
                <a:cubicBezTo>
                  <a:pt x="2882783" y="22470"/>
                  <a:pt x="3037309" y="13578"/>
                  <a:pt x="3223260" y="0"/>
                </a:cubicBezTo>
                <a:cubicBezTo>
                  <a:pt x="3451168" y="-5660"/>
                  <a:pt x="3684619" y="34693"/>
                  <a:pt x="3840480" y="0"/>
                </a:cubicBezTo>
                <a:cubicBezTo>
                  <a:pt x="3985651" y="-5850"/>
                  <a:pt x="4431218" y="-67766"/>
                  <a:pt x="4663440" y="0"/>
                </a:cubicBezTo>
                <a:cubicBezTo>
                  <a:pt x="4874221" y="40720"/>
                  <a:pt x="5144577" y="42996"/>
                  <a:pt x="5280660" y="0"/>
                </a:cubicBezTo>
                <a:cubicBezTo>
                  <a:pt x="5413117" y="-22473"/>
                  <a:pt x="5760912" y="-42795"/>
                  <a:pt x="5897880" y="0"/>
                </a:cubicBezTo>
                <a:cubicBezTo>
                  <a:pt x="5968188" y="-11040"/>
                  <a:pt x="6457194" y="25649"/>
                  <a:pt x="6858000" y="0"/>
                </a:cubicBezTo>
                <a:cubicBezTo>
                  <a:pt x="6858512" y="14687"/>
                  <a:pt x="6858822" y="19716"/>
                  <a:pt x="6858000" y="27432"/>
                </a:cubicBezTo>
                <a:cubicBezTo>
                  <a:pt x="6644565" y="-8724"/>
                  <a:pt x="6271763" y="77962"/>
                  <a:pt x="6103620" y="27432"/>
                </a:cubicBezTo>
                <a:cubicBezTo>
                  <a:pt x="5959236" y="-12675"/>
                  <a:pt x="5788087" y="12891"/>
                  <a:pt x="5623560" y="27432"/>
                </a:cubicBezTo>
                <a:cubicBezTo>
                  <a:pt x="5480949" y="42724"/>
                  <a:pt x="5388934" y="24703"/>
                  <a:pt x="5143500" y="27432"/>
                </a:cubicBezTo>
                <a:cubicBezTo>
                  <a:pt x="4968552" y="18216"/>
                  <a:pt x="4603111" y="69383"/>
                  <a:pt x="4320540" y="27432"/>
                </a:cubicBezTo>
                <a:cubicBezTo>
                  <a:pt x="4041457" y="9830"/>
                  <a:pt x="3881512" y="41441"/>
                  <a:pt x="3703320" y="27432"/>
                </a:cubicBezTo>
                <a:cubicBezTo>
                  <a:pt x="3487614" y="42105"/>
                  <a:pt x="3156197" y="81921"/>
                  <a:pt x="2948940" y="27432"/>
                </a:cubicBezTo>
                <a:cubicBezTo>
                  <a:pt x="2751243" y="-22525"/>
                  <a:pt x="2478015" y="-2108"/>
                  <a:pt x="2331720" y="27432"/>
                </a:cubicBezTo>
                <a:cubicBezTo>
                  <a:pt x="2182103" y="35043"/>
                  <a:pt x="2073588" y="37410"/>
                  <a:pt x="1851660" y="27432"/>
                </a:cubicBezTo>
                <a:cubicBezTo>
                  <a:pt x="1628312" y="24542"/>
                  <a:pt x="1431412" y="5293"/>
                  <a:pt x="1165860" y="27432"/>
                </a:cubicBezTo>
                <a:cubicBezTo>
                  <a:pt x="841454" y="40742"/>
                  <a:pt x="547253" y="-23237"/>
                  <a:pt x="0" y="27432"/>
                </a:cubicBezTo>
                <a:cubicBezTo>
                  <a:pt x="214" y="16816"/>
                  <a:pt x="-484" y="8235"/>
                  <a:pt x="0" y="0"/>
                </a:cubicBezTo>
                <a:close/>
              </a:path>
              <a:path w="6858000" h="27432" stroke="0" extrusionOk="0">
                <a:moveTo>
                  <a:pt x="0" y="0"/>
                </a:moveTo>
                <a:cubicBezTo>
                  <a:pt x="256483" y="8177"/>
                  <a:pt x="377301" y="-61876"/>
                  <a:pt x="548640" y="0"/>
                </a:cubicBezTo>
                <a:cubicBezTo>
                  <a:pt x="680627" y="7593"/>
                  <a:pt x="1047678" y="26186"/>
                  <a:pt x="1371600" y="0"/>
                </a:cubicBezTo>
                <a:cubicBezTo>
                  <a:pt x="1670356" y="-55413"/>
                  <a:pt x="1798231" y="9989"/>
                  <a:pt x="2194560" y="0"/>
                </a:cubicBezTo>
                <a:cubicBezTo>
                  <a:pt x="2586891" y="22418"/>
                  <a:pt x="2613103" y="-7910"/>
                  <a:pt x="2743200" y="0"/>
                </a:cubicBezTo>
                <a:cubicBezTo>
                  <a:pt x="2849784" y="-4056"/>
                  <a:pt x="3310714" y="6035"/>
                  <a:pt x="3497580" y="0"/>
                </a:cubicBezTo>
                <a:cubicBezTo>
                  <a:pt x="3697325" y="-53"/>
                  <a:pt x="3751282" y="-18262"/>
                  <a:pt x="3977640" y="0"/>
                </a:cubicBezTo>
                <a:cubicBezTo>
                  <a:pt x="4225655" y="-41061"/>
                  <a:pt x="4452694" y="23187"/>
                  <a:pt x="4800600" y="0"/>
                </a:cubicBezTo>
                <a:cubicBezTo>
                  <a:pt x="5099059" y="27504"/>
                  <a:pt x="5115490" y="-10321"/>
                  <a:pt x="5349240" y="0"/>
                </a:cubicBezTo>
                <a:cubicBezTo>
                  <a:pt x="5580308" y="5286"/>
                  <a:pt x="5601471" y="-21559"/>
                  <a:pt x="5829300" y="0"/>
                </a:cubicBezTo>
                <a:cubicBezTo>
                  <a:pt x="6031138" y="43055"/>
                  <a:pt x="6626962" y="-40718"/>
                  <a:pt x="6858000" y="0"/>
                </a:cubicBezTo>
                <a:cubicBezTo>
                  <a:pt x="6858987" y="10391"/>
                  <a:pt x="6858132" y="19747"/>
                  <a:pt x="6858000" y="27432"/>
                </a:cubicBezTo>
                <a:cubicBezTo>
                  <a:pt x="6682793" y="34693"/>
                  <a:pt x="6515651" y="2523"/>
                  <a:pt x="6240780" y="27432"/>
                </a:cubicBezTo>
                <a:cubicBezTo>
                  <a:pt x="5957117" y="36075"/>
                  <a:pt x="5623322" y="39201"/>
                  <a:pt x="5417820" y="27432"/>
                </a:cubicBezTo>
                <a:cubicBezTo>
                  <a:pt x="5233799" y="28007"/>
                  <a:pt x="5002939" y="-1298"/>
                  <a:pt x="4732020" y="27432"/>
                </a:cubicBezTo>
                <a:cubicBezTo>
                  <a:pt x="4455712" y="23694"/>
                  <a:pt x="4278743" y="58612"/>
                  <a:pt x="3909060" y="27432"/>
                </a:cubicBezTo>
                <a:cubicBezTo>
                  <a:pt x="3509100" y="2463"/>
                  <a:pt x="3606276" y="20153"/>
                  <a:pt x="3360420" y="27432"/>
                </a:cubicBezTo>
                <a:cubicBezTo>
                  <a:pt x="3098538" y="25093"/>
                  <a:pt x="2927562" y="32042"/>
                  <a:pt x="2606040" y="27432"/>
                </a:cubicBezTo>
                <a:cubicBezTo>
                  <a:pt x="2261400" y="11808"/>
                  <a:pt x="2042646" y="-16594"/>
                  <a:pt x="1851660" y="27432"/>
                </a:cubicBezTo>
                <a:cubicBezTo>
                  <a:pt x="1700984" y="29409"/>
                  <a:pt x="1569805" y="13492"/>
                  <a:pt x="1303020" y="27432"/>
                </a:cubicBezTo>
                <a:cubicBezTo>
                  <a:pt x="1059157" y="-46072"/>
                  <a:pt x="418502" y="40945"/>
                  <a:pt x="0" y="27432"/>
                </a:cubicBezTo>
                <a:cubicBezTo>
                  <a:pt x="-1116" y="15882"/>
                  <a:pt x="-1114" y="8533"/>
                  <a:pt x="0" y="0"/>
                </a:cubicBezTo>
                <a:close/>
              </a:path>
              <a:path w="6858000" h="27432" fill="none" stroke="0" extrusionOk="0">
                <a:moveTo>
                  <a:pt x="0" y="0"/>
                </a:moveTo>
                <a:cubicBezTo>
                  <a:pt x="213279" y="-36009"/>
                  <a:pt x="418448" y="35566"/>
                  <a:pt x="548640" y="0"/>
                </a:cubicBezTo>
                <a:cubicBezTo>
                  <a:pt x="685012" y="-43276"/>
                  <a:pt x="1049090" y="-33357"/>
                  <a:pt x="1303020" y="0"/>
                </a:cubicBezTo>
                <a:cubicBezTo>
                  <a:pt x="1595487" y="13819"/>
                  <a:pt x="1975104" y="-64899"/>
                  <a:pt x="2125980" y="0"/>
                </a:cubicBezTo>
                <a:cubicBezTo>
                  <a:pt x="2270567" y="4244"/>
                  <a:pt x="2506612" y="-22033"/>
                  <a:pt x="2674620" y="0"/>
                </a:cubicBezTo>
                <a:cubicBezTo>
                  <a:pt x="2864252" y="-7240"/>
                  <a:pt x="3014316" y="-2418"/>
                  <a:pt x="3223260" y="0"/>
                </a:cubicBezTo>
                <a:cubicBezTo>
                  <a:pt x="3445221" y="1513"/>
                  <a:pt x="3698106" y="-7184"/>
                  <a:pt x="3840480" y="0"/>
                </a:cubicBezTo>
                <a:cubicBezTo>
                  <a:pt x="3970819" y="-25639"/>
                  <a:pt x="4413665" y="-43040"/>
                  <a:pt x="4663440" y="0"/>
                </a:cubicBezTo>
                <a:cubicBezTo>
                  <a:pt x="4897600" y="53685"/>
                  <a:pt x="5139265" y="31558"/>
                  <a:pt x="5280660" y="0"/>
                </a:cubicBezTo>
                <a:cubicBezTo>
                  <a:pt x="5434865" y="7161"/>
                  <a:pt x="5761192" y="-7480"/>
                  <a:pt x="5897880" y="0"/>
                </a:cubicBezTo>
                <a:cubicBezTo>
                  <a:pt x="6042206" y="-30950"/>
                  <a:pt x="6373507" y="-19534"/>
                  <a:pt x="6858000" y="0"/>
                </a:cubicBezTo>
                <a:cubicBezTo>
                  <a:pt x="6858371" y="11982"/>
                  <a:pt x="6857106" y="20221"/>
                  <a:pt x="6858000" y="27432"/>
                </a:cubicBezTo>
                <a:cubicBezTo>
                  <a:pt x="6650702" y="5719"/>
                  <a:pt x="6270645" y="68307"/>
                  <a:pt x="6103620" y="27432"/>
                </a:cubicBezTo>
                <a:cubicBezTo>
                  <a:pt x="5910989" y="-23044"/>
                  <a:pt x="5804318" y="-14205"/>
                  <a:pt x="5623560" y="27432"/>
                </a:cubicBezTo>
                <a:cubicBezTo>
                  <a:pt x="5470785" y="36630"/>
                  <a:pt x="5382531" y="25044"/>
                  <a:pt x="5143500" y="27432"/>
                </a:cubicBezTo>
                <a:cubicBezTo>
                  <a:pt x="4963589" y="39243"/>
                  <a:pt x="4571845" y="10431"/>
                  <a:pt x="4320540" y="27432"/>
                </a:cubicBezTo>
                <a:cubicBezTo>
                  <a:pt x="4064685" y="1720"/>
                  <a:pt x="3925055" y="44815"/>
                  <a:pt x="3703320" y="27432"/>
                </a:cubicBezTo>
                <a:cubicBezTo>
                  <a:pt x="3468679" y="57683"/>
                  <a:pt x="3184364" y="51417"/>
                  <a:pt x="2948940" y="27432"/>
                </a:cubicBezTo>
                <a:cubicBezTo>
                  <a:pt x="2721993" y="-27543"/>
                  <a:pt x="2471029" y="22981"/>
                  <a:pt x="2331720" y="27432"/>
                </a:cubicBezTo>
                <a:cubicBezTo>
                  <a:pt x="2182173" y="38881"/>
                  <a:pt x="2059794" y="14652"/>
                  <a:pt x="1851660" y="27432"/>
                </a:cubicBezTo>
                <a:cubicBezTo>
                  <a:pt x="1637197" y="-2585"/>
                  <a:pt x="1431207" y="31295"/>
                  <a:pt x="1165860" y="27432"/>
                </a:cubicBezTo>
                <a:cubicBezTo>
                  <a:pt x="946773" y="-58473"/>
                  <a:pt x="489667" y="44848"/>
                  <a:pt x="0" y="27432"/>
                </a:cubicBezTo>
                <a:cubicBezTo>
                  <a:pt x="1709" y="14882"/>
                  <a:pt x="-655" y="960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959150775">
                  <a:custGeom>
                    <a:avLst/>
                    <a:gdLst>
                      <a:gd name="connsiteX0" fmla="*/ 0 w 6858000"/>
                      <a:gd name="connsiteY0" fmla="*/ 0 h 27432"/>
                      <a:gd name="connsiteX1" fmla="*/ 548640 w 6858000"/>
                      <a:gd name="connsiteY1" fmla="*/ 0 h 27432"/>
                      <a:gd name="connsiteX2" fmla="*/ 1303020 w 6858000"/>
                      <a:gd name="connsiteY2" fmla="*/ 0 h 27432"/>
                      <a:gd name="connsiteX3" fmla="*/ 2125980 w 6858000"/>
                      <a:gd name="connsiteY3" fmla="*/ 0 h 27432"/>
                      <a:gd name="connsiteX4" fmla="*/ 2674620 w 6858000"/>
                      <a:gd name="connsiteY4" fmla="*/ 0 h 27432"/>
                      <a:gd name="connsiteX5" fmla="*/ 3223260 w 6858000"/>
                      <a:gd name="connsiteY5" fmla="*/ 0 h 27432"/>
                      <a:gd name="connsiteX6" fmla="*/ 3840480 w 6858000"/>
                      <a:gd name="connsiteY6" fmla="*/ 0 h 27432"/>
                      <a:gd name="connsiteX7" fmla="*/ 4663440 w 6858000"/>
                      <a:gd name="connsiteY7" fmla="*/ 0 h 27432"/>
                      <a:gd name="connsiteX8" fmla="*/ 5280660 w 6858000"/>
                      <a:gd name="connsiteY8" fmla="*/ 0 h 27432"/>
                      <a:gd name="connsiteX9" fmla="*/ 5897880 w 6858000"/>
                      <a:gd name="connsiteY9" fmla="*/ 0 h 27432"/>
                      <a:gd name="connsiteX10" fmla="*/ 6858000 w 6858000"/>
                      <a:gd name="connsiteY10" fmla="*/ 0 h 27432"/>
                      <a:gd name="connsiteX11" fmla="*/ 6858000 w 6858000"/>
                      <a:gd name="connsiteY11" fmla="*/ 27432 h 27432"/>
                      <a:gd name="connsiteX12" fmla="*/ 6103620 w 6858000"/>
                      <a:gd name="connsiteY12" fmla="*/ 27432 h 27432"/>
                      <a:gd name="connsiteX13" fmla="*/ 5623560 w 6858000"/>
                      <a:gd name="connsiteY13" fmla="*/ 27432 h 27432"/>
                      <a:gd name="connsiteX14" fmla="*/ 5143500 w 6858000"/>
                      <a:gd name="connsiteY14" fmla="*/ 27432 h 27432"/>
                      <a:gd name="connsiteX15" fmla="*/ 4320540 w 6858000"/>
                      <a:gd name="connsiteY15" fmla="*/ 27432 h 27432"/>
                      <a:gd name="connsiteX16" fmla="*/ 3703320 w 6858000"/>
                      <a:gd name="connsiteY16" fmla="*/ 27432 h 27432"/>
                      <a:gd name="connsiteX17" fmla="*/ 2948940 w 6858000"/>
                      <a:gd name="connsiteY17" fmla="*/ 27432 h 27432"/>
                      <a:gd name="connsiteX18" fmla="*/ 2331720 w 6858000"/>
                      <a:gd name="connsiteY18" fmla="*/ 27432 h 27432"/>
                      <a:gd name="connsiteX19" fmla="*/ 1851660 w 6858000"/>
                      <a:gd name="connsiteY19" fmla="*/ 27432 h 27432"/>
                      <a:gd name="connsiteX20" fmla="*/ 1165860 w 6858000"/>
                      <a:gd name="connsiteY20" fmla="*/ 27432 h 27432"/>
                      <a:gd name="connsiteX21" fmla="*/ 0 w 6858000"/>
                      <a:gd name="connsiteY21" fmla="*/ 27432 h 27432"/>
                      <a:gd name="connsiteX22" fmla="*/ 0 w 6858000"/>
                      <a:gd name="connsiteY22"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27432" fill="none" extrusionOk="0">
                        <a:moveTo>
                          <a:pt x="0" y="0"/>
                        </a:moveTo>
                        <a:cubicBezTo>
                          <a:pt x="198811" y="-15225"/>
                          <a:pt x="421780" y="10753"/>
                          <a:pt x="548640" y="0"/>
                        </a:cubicBezTo>
                        <a:cubicBezTo>
                          <a:pt x="675500" y="-10753"/>
                          <a:pt x="1046748" y="-14720"/>
                          <a:pt x="1303020" y="0"/>
                        </a:cubicBezTo>
                        <a:cubicBezTo>
                          <a:pt x="1559292" y="14720"/>
                          <a:pt x="1954314" y="-34190"/>
                          <a:pt x="2125980" y="0"/>
                        </a:cubicBezTo>
                        <a:cubicBezTo>
                          <a:pt x="2297646" y="34190"/>
                          <a:pt x="2497280" y="-18128"/>
                          <a:pt x="2674620" y="0"/>
                        </a:cubicBezTo>
                        <a:cubicBezTo>
                          <a:pt x="2851960" y="18128"/>
                          <a:pt x="3011830" y="5914"/>
                          <a:pt x="3223260" y="0"/>
                        </a:cubicBezTo>
                        <a:cubicBezTo>
                          <a:pt x="3434690" y="-5914"/>
                          <a:pt x="3698642" y="22690"/>
                          <a:pt x="3840480" y="0"/>
                        </a:cubicBezTo>
                        <a:cubicBezTo>
                          <a:pt x="3982318" y="-22690"/>
                          <a:pt x="4427584" y="-32721"/>
                          <a:pt x="4663440" y="0"/>
                        </a:cubicBezTo>
                        <a:cubicBezTo>
                          <a:pt x="4899296" y="32721"/>
                          <a:pt x="5140405" y="24803"/>
                          <a:pt x="5280660" y="0"/>
                        </a:cubicBezTo>
                        <a:cubicBezTo>
                          <a:pt x="5420915" y="-24803"/>
                          <a:pt x="5753454" y="-9081"/>
                          <a:pt x="5897880" y="0"/>
                        </a:cubicBezTo>
                        <a:cubicBezTo>
                          <a:pt x="6042306" y="9081"/>
                          <a:pt x="6431565" y="4409"/>
                          <a:pt x="6858000" y="0"/>
                        </a:cubicBezTo>
                        <a:cubicBezTo>
                          <a:pt x="6858625" y="13105"/>
                          <a:pt x="6857447" y="19523"/>
                          <a:pt x="6858000" y="27432"/>
                        </a:cubicBezTo>
                        <a:cubicBezTo>
                          <a:pt x="6653999" y="3710"/>
                          <a:pt x="6263361" y="57997"/>
                          <a:pt x="6103620" y="27432"/>
                        </a:cubicBezTo>
                        <a:cubicBezTo>
                          <a:pt x="5943879" y="-3133"/>
                          <a:pt x="5779226" y="14765"/>
                          <a:pt x="5623560" y="27432"/>
                        </a:cubicBezTo>
                        <a:cubicBezTo>
                          <a:pt x="5467894" y="40099"/>
                          <a:pt x="5381703" y="30601"/>
                          <a:pt x="5143500" y="27432"/>
                        </a:cubicBezTo>
                        <a:cubicBezTo>
                          <a:pt x="4905297" y="24263"/>
                          <a:pt x="4593441" y="30789"/>
                          <a:pt x="4320540" y="27432"/>
                        </a:cubicBezTo>
                        <a:cubicBezTo>
                          <a:pt x="4047639" y="24075"/>
                          <a:pt x="3907454" y="41444"/>
                          <a:pt x="3703320" y="27432"/>
                        </a:cubicBezTo>
                        <a:cubicBezTo>
                          <a:pt x="3499186" y="13420"/>
                          <a:pt x="3163827" y="61077"/>
                          <a:pt x="2948940" y="27432"/>
                        </a:cubicBezTo>
                        <a:cubicBezTo>
                          <a:pt x="2734053" y="-6213"/>
                          <a:pt x="2470206" y="15658"/>
                          <a:pt x="2331720" y="27432"/>
                        </a:cubicBezTo>
                        <a:cubicBezTo>
                          <a:pt x="2193234" y="39206"/>
                          <a:pt x="2070374" y="36868"/>
                          <a:pt x="1851660" y="27432"/>
                        </a:cubicBezTo>
                        <a:cubicBezTo>
                          <a:pt x="1632946" y="17996"/>
                          <a:pt x="1420890" y="35919"/>
                          <a:pt x="1165860" y="27432"/>
                        </a:cubicBezTo>
                        <a:cubicBezTo>
                          <a:pt x="910830" y="18945"/>
                          <a:pt x="473632" y="34385"/>
                          <a:pt x="0" y="27432"/>
                        </a:cubicBezTo>
                        <a:cubicBezTo>
                          <a:pt x="1323" y="16284"/>
                          <a:pt x="-847" y="9301"/>
                          <a:pt x="0" y="0"/>
                        </a:cubicBezTo>
                        <a:close/>
                      </a:path>
                      <a:path w="6858000" h="27432" stroke="0" extrusionOk="0">
                        <a:moveTo>
                          <a:pt x="0" y="0"/>
                        </a:moveTo>
                        <a:cubicBezTo>
                          <a:pt x="237990" y="17369"/>
                          <a:pt x="390653" y="-26973"/>
                          <a:pt x="548640" y="0"/>
                        </a:cubicBezTo>
                        <a:cubicBezTo>
                          <a:pt x="706627" y="26973"/>
                          <a:pt x="1080240" y="34701"/>
                          <a:pt x="1371600" y="0"/>
                        </a:cubicBezTo>
                        <a:cubicBezTo>
                          <a:pt x="1662960" y="-34701"/>
                          <a:pt x="1810484" y="-21738"/>
                          <a:pt x="2194560" y="0"/>
                        </a:cubicBezTo>
                        <a:cubicBezTo>
                          <a:pt x="2578636" y="21738"/>
                          <a:pt x="2605008" y="-15207"/>
                          <a:pt x="2743200" y="0"/>
                        </a:cubicBezTo>
                        <a:cubicBezTo>
                          <a:pt x="2881392" y="15207"/>
                          <a:pt x="3299895" y="5691"/>
                          <a:pt x="3497580" y="0"/>
                        </a:cubicBezTo>
                        <a:cubicBezTo>
                          <a:pt x="3695265" y="-5691"/>
                          <a:pt x="3748627" y="-8972"/>
                          <a:pt x="3977640" y="0"/>
                        </a:cubicBezTo>
                        <a:cubicBezTo>
                          <a:pt x="4206653" y="8972"/>
                          <a:pt x="4503859" y="-26300"/>
                          <a:pt x="4800600" y="0"/>
                        </a:cubicBezTo>
                        <a:cubicBezTo>
                          <a:pt x="5097341" y="26300"/>
                          <a:pt x="5113369" y="-8711"/>
                          <a:pt x="5349240" y="0"/>
                        </a:cubicBezTo>
                        <a:cubicBezTo>
                          <a:pt x="5585111" y="8711"/>
                          <a:pt x="5602045" y="-19091"/>
                          <a:pt x="5829300" y="0"/>
                        </a:cubicBezTo>
                        <a:cubicBezTo>
                          <a:pt x="6056555" y="19091"/>
                          <a:pt x="6641223" y="-9618"/>
                          <a:pt x="6858000" y="0"/>
                        </a:cubicBezTo>
                        <a:cubicBezTo>
                          <a:pt x="6859305" y="9779"/>
                          <a:pt x="6857686" y="19776"/>
                          <a:pt x="6858000" y="27432"/>
                        </a:cubicBezTo>
                        <a:cubicBezTo>
                          <a:pt x="6675312" y="46423"/>
                          <a:pt x="6508979" y="10616"/>
                          <a:pt x="6240780" y="27432"/>
                        </a:cubicBezTo>
                        <a:cubicBezTo>
                          <a:pt x="5972581" y="44248"/>
                          <a:pt x="5609083" y="62993"/>
                          <a:pt x="5417820" y="27432"/>
                        </a:cubicBezTo>
                        <a:cubicBezTo>
                          <a:pt x="5226557" y="-8129"/>
                          <a:pt x="5010691" y="4382"/>
                          <a:pt x="4732020" y="27432"/>
                        </a:cubicBezTo>
                        <a:cubicBezTo>
                          <a:pt x="4453349" y="50482"/>
                          <a:pt x="4302168" y="48765"/>
                          <a:pt x="3909060" y="27432"/>
                        </a:cubicBezTo>
                        <a:cubicBezTo>
                          <a:pt x="3515952" y="6099"/>
                          <a:pt x="3598973" y="19206"/>
                          <a:pt x="3360420" y="27432"/>
                        </a:cubicBezTo>
                        <a:cubicBezTo>
                          <a:pt x="3121867" y="35658"/>
                          <a:pt x="2924085" y="57742"/>
                          <a:pt x="2606040" y="27432"/>
                        </a:cubicBezTo>
                        <a:cubicBezTo>
                          <a:pt x="2287995" y="-2878"/>
                          <a:pt x="2016406" y="15073"/>
                          <a:pt x="1851660" y="27432"/>
                        </a:cubicBezTo>
                        <a:cubicBezTo>
                          <a:pt x="1686914" y="39791"/>
                          <a:pt x="1540165" y="5558"/>
                          <a:pt x="1303020" y="27432"/>
                        </a:cubicBezTo>
                        <a:cubicBezTo>
                          <a:pt x="1065875" y="49306"/>
                          <a:pt x="438482" y="29517"/>
                          <a:pt x="0" y="27432"/>
                        </a:cubicBezTo>
                        <a:cubicBezTo>
                          <a:pt x="-1240" y="15371"/>
                          <a:pt x="-437" y="885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72F4AEB-2E0F-81C8-286C-1F367E314A70}"/>
              </a:ext>
            </a:extLst>
          </p:cNvPr>
          <p:cNvSpPr txBox="1"/>
          <p:nvPr/>
        </p:nvSpPr>
        <p:spPr>
          <a:xfrm>
            <a:off x="1569720" y="1153668"/>
            <a:ext cx="16363188" cy="160477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lv-LV" sz="8100" dirty="0">
                <a:latin typeface="+mj-lt"/>
                <a:ea typeface="+mj-ea"/>
                <a:cs typeface="+mj-cs"/>
              </a:rPr>
              <a:t>REZULTĀTI </a:t>
            </a:r>
            <a:endParaRPr lang="en-US" sz="8100" dirty="0">
              <a:latin typeface="+mj-lt"/>
              <a:ea typeface="+mj-ea"/>
              <a:cs typeface="+mj-cs"/>
            </a:endParaRPr>
          </a:p>
        </p:txBody>
      </p:sp>
      <p:pic>
        <p:nvPicPr>
          <p:cNvPr id="3" name="Grafika 2" descr="Badge 1 with solid fill">
            <a:extLst>
              <a:ext uri="{FF2B5EF4-FFF2-40B4-BE49-F238E27FC236}">
                <a16:creationId xmlns:a16="http://schemas.microsoft.com/office/drawing/2014/main" id="{91C3F26A-4621-BD86-0205-B763457CBE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76600" y="842035"/>
            <a:ext cx="1954505" cy="1954505"/>
          </a:xfrm>
          <a:prstGeom prst="rect">
            <a:avLst/>
          </a:prstGeom>
        </p:spPr>
      </p:pic>
      <p:graphicFrame>
        <p:nvGraphicFramePr>
          <p:cNvPr id="4" name="Tabula 3">
            <a:extLst>
              <a:ext uri="{FF2B5EF4-FFF2-40B4-BE49-F238E27FC236}">
                <a16:creationId xmlns:a16="http://schemas.microsoft.com/office/drawing/2014/main" id="{DD63B366-FDA4-83F2-7938-0A267DE28DEF}"/>
              </a:ext>
            </a:extLst>
          </p:cNvPr>
          <p:cNvGraphicFramePr>
            <a:graphicFrameLocks noGrp="1"/>
          </p:cNvGraphicFramePr>
          <p:nvPr>
            <p:extLst>
              <p:ext uri="{D42A27DB-BD31-4B8C-83A1-F6EECF244321}">
                <p14:modId xmlns:p14="http://schemas.microsoft.com/office/powerpoint/2010/main" val="2304936438"/>
              </p:ext>
            </p:extLst>
          </p:nvPr>
        </p:nvGraphicFramePr>
        <p:xfrm>
          <a:off x="1219200" y="3238500"/>
          <a:ext cx="15342109" cy="6781803"/>
        </p:xfrm>
        <a:graphic>
          <a:graphicData uri="http://schemas.openxmlformats.org/drawingml/2006/table">
            <a:tbl>
              <a:tblPr firstRow="1" firstCol="1" bandRow="1">
                <a:tableStyleId>{5C22544A-7EE6-4342-B048-85BDC9FD1C3A}</a:tableStyleId>
              </a:tblPr>
              <a:tblGrid>
                <a:gridCol w="2556736">
                  <a:extLst>
                    <a:ext uri="{9D8B030D-6E8A-4147-A177-3AD203B41FA5}">
                      <a16:colId xmlns:a16="http://schemas.microsoft.com/office/drawing/2014/main" val="3171885987"/>
                    </a:ext>
                  </a:extLst>
                </a:gridCol>
                <a:gridCol w="2556736">
                  <a:extLst>
                    <a:ext uri="{9D8B030D-6E8A-4147-A177-3AD203B41FA5}">
                      <a16:colId xmlns:a16="http://schemas.microsoft.com/office/drawing/2014/main" val="2135669394"/>
                    </a:ext>
                  </a:extLst>
                </a:gridCol>
                <a:gridCol w="2556736">
                  <a:extLst>
                    <a:ext uri="{9D8B030D-6E8A-4147-A177-3AD203B41FA5}">
                      <a16:colId xmlns:a16="http://schemas.microsoft.com/office/drawing/2014/main" val="2216412415"/>
                    </a:ext>
                  </a:extLst>
                </a:gridCol>
                <a:gridCol w="2556736">
                  <a:extLst>
                    <a:ext uri="{9D8B030D-6E8A-4147-A177-3AD203B41FA5}">
                      <a16:colId xmlns:a16="http://schemas.microsoft.com/office/drawing/2014/main" val="287267779"/>
                    </a:ext>
                  </a:extLst>
                </a:gridCol>
                <a:gridCol w="2556736">
                  <a:extLst>
                    <a:ext uri="{9D8B030D-6E8A-4147-A177-3AD203B41FA5}">
                      <a16:colId xmlns:a16="http://schemas.microsoft.com/office/drawing/2014/main" val="926637907"/>
                    </a:ext>
                  </a:extLst>
                </a:gridCol>
                <a:gridCol w="2558429">
                  <a:extLst>
                    <a:ext uri="{9D8B030D-6E8A-4147-A177-3AD203B41FA5}">
                      <a16:colId xmlns:a16="http://schemas.microsoft.com/office/drawing/2014/main" val="3656426448"/>
                    </a:ext>
                  </a:extLst>
                </a:gridCol>
              </a:tblGrid>
              <a:tr h="1058152">
                <a:tc>
                  <a:txBody>
                    <a:bodyPr/>
                    <a:lstStyle/>
                    <a:p>
                      <a:pPr algn="ctr">
                        <a:tabLst>
                          <a:tab pos="2637155" algn="ctr"/>
                          <a:tab pos="5274310" algn="r"/>
                        </a:tabLst>
                      </a:pPr>
                      <a:r>
                        <a:rPr lang="lv-LV" sz="2800" dirty="0">
                          <a:effectLst/>
                        </a:rPr>
                        <a:t>Situācijas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2800" dirty="0">
                          <a:effectLst/>
                        </a:rPr>
                        <a:t>Neatbilstoša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2800" dirty="0">
                          <a:effectLst/>
                        </a:rPr>
                        <a:t>Gandrīz atbilstoša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2800" dirty="0">
                          <a:effectLst/>
                        </a:rPr>
                        <a:t>Atbilstoša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2800" dirty="0">
                          <a:effectLst/>
                        </a:rPr>
                        <a:t>Pilnībā atbilstoša</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2800" dirty="0">
                          <a:effectLst/>
                        </a:rPr>
                        <a:t>Grūti atbildēt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extLst>
                  <a:ext uri="{0D108BD9-81ED-4DB2-BD59-A6C34878D82A}">
                    <a16:rowId xmlns:a16="http://schemas.microsoft.com/office/drawing/2014/main" val="3993545351"/>
                  </a:ext>
                </a:extLst>
              </a:tr>
              <a:tr h="432881">
                <a:tc>
                  <a:txBody>
                    <a:bodyPr/>
                    <a:lstStyle/>
                    <a:p>
                      <a:pPr algn="ctr">
                        <a:tabLst>
                          <a:tab pos="2637155" algn="ctr"/>
                          <a:tab pos="5274310" algn="r"/>
                        </a:tabLst>
                      </a:pPr>
                      <a:r>
                        <a:rPr lang="lv-LV" sz="1800" dirty="0">
                          <a:effectLst/>
                        </a:rPr>
                        <a:t>Atbildes vērtība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1800" dirty="0">
                          <a:effectLst/>
                        </a:rPr>
                        <a:t>1 punkts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1800">
                          <a:effectLst/>
                        </a:rPr>
                        <a:t>2  punkti</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1800" dirty="0">
                          <a:effectLst/>
                        </a:rPr>
                        <a:t>3 punkti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1800" dirty="0">
                          <a:effectLst/>
                        </a:rPr>
                        <a:t>4 punkti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1800" dirty="0">
                          <a:effectLst/>
                        </a:rPr>
                        <a:t>0 punkti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705194743"/>
                  </a:ext>
                </a:extLst>
              </a:tr>
              <a:tr h="529077">
                <a:tc>
                  <a:txBody>
                    <a:bodyPr/>
                    <a:lstStyle/>
                    <a:p>
                      <a:pPr>
                        <a:tabLst>
                          <a:tab pos="2637155" algn="ctr"/>
                          <a:tab pos="5274310" algn="r"/>
                        </a:tabLst>
                      </a:pPr>
                      <a:r>
                        <a:rPr lang="lv-LV" sz="2800" dirty="0">
                          <a:effectLst/>
                        </a:rPr>
                        <a:t>1.situācija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6</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3346564884"/>
                  </a:ext>
                </a:extLst>
              </a:tr>
              <a:tr h="529077">
                <a:tc>
                  <a:txBody>
                    <a:bodyPr/>
                    <a:lstStyle/>
                    <a:p>
                      <a:pPr algn="just">
                        <a:tabLst>
                          <a:tab pos="2637155" algn="ctr"/>
                          <a:tab pos="5274310" algn="r"/>
                        </a:tabLst>
                      </a:pPr>
                      <a:r>
                        <a:rPr lang="lv-LV" sz="2800" dirty="0">
                          <a:effectLst/>
                        </a:rPr>
                        <a:t>2.situācija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4</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2890306249"/>
                  </a:ext>
                </a:extLst>
              </a:tr>
              <a:tr h="529077">
                <a:tc>
                  <a:txBody>
                    <a:bodyPr/>
                    <a:lstStyle/>
                    <a:p>
                      <a:pPr>
                        <a:tabLst>
                          <a:tab pos="2637155" algn="ctr"/>
                          <a:tab pos="5274310" algn="r"/>
                        </a:tabLst>
                      </a:pPr>
                      <a:r>
                        <a:rPr lang="lv-LV" sz="2800" dirty="0">
                          <a:effectLst/>
                        </a:rPr>
                        <a:t>3.situācija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tabLst>
                          <a:tab pos="2637155" algn="ctr"/>
                          <a:tab pos="5274310" algn="r"/>
                        </a:tabLst>
                      </a:pPr>
                      <a:r>
                        <a:rPr lang="lv-LV" sz="2800" dirty="0">
                          <a:effectLst/>
                        </a:rPr>
                        <a:t>          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5</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3190912016"/>
                  </a:ext>
                </a:extLst>
              </a:tr>
              <a:tr h="529077">
                <a:tc>
                  <a:txBody>
                    <a:bodyPr/>
                    <a:lstStyle/>
                    <a:p>
                      <a:pPr algn="just">
                        <a:tabLst>
                          <a:tab pos="2637155" algn="ctr"/>
                          <a:tab pos="5274310" algn="r"/>
                        </a:tabLst>
                      </a:pPr>
                      <a:r>
                        <a:rPr lang="lv-LV" sz="2800" dirty="0">
                          <a:effectLst/>
                        </a:rPr>
                        <a:t>4.situācija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2800">
                          <a:effectLst/>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dirty="0">
                          <a:effectLst/>
                        </a:rPr>
                        <a:t>n = 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a:effectLst/>
                        </a:rPr>
                        <a:t>n = 5</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dirty="0">
                          <a:effectLst/>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550031021"/>
                  </a:ext>
                </a:extLst>
              </a:tr>
              <a:tr h="529077">
                <a:tc>
                  <a:txBody>
                    <a:bodyPr/>
                    <a:lstStyle/>
                    <a:p>
                      <a:pPr algn="just">
                        <a:tabLst>
                          <a:tab pos="2637155" algn="ctr"/>
                          <a:tab pos="5274310" algn="r"/>
                        </a:tabLst>
                      </a:pPr>
                      <a:r>
                        <a:rPr lang="lv-LV" sz="2800" dirty="0">
                          <a:effectLst/>
                        </a:rPr>
                        <a:t>5.situācija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831499886"/>
                  </a:ext>
                </a:extLst>
              </a:tr>
              <a:tr h="529077">
                <a:tc>
                  <a:txBody>
                    <a:bodyPr/>
                    <a:lstStyle/>
                    <a:p>
                      <a:pPr algn="just">
                        <a:tabLst>
                          <a:tab pos="2637155" algn="ctr"/>
                          <a:tab pos="5274310" algn="r"/>
                        </a:tabLst>
                      </a:pPr>
                      <a:r>
                        <a:rPr lang="lv-LV" sz="2800" dirty="0">
                          <a:effectLst/>
                        </a:rPr>
                        <a:t>6.situācija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2800">
                          <a:effectLst/>
                        </a:rPr>
                        <a:t>n = 2</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dirty="0">
                          <a:effectLst/>
                        </a:rPr>
                        <a:t>n = 5</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a:effectLst/>
                        </a:rPr>
                        <a:t>n = 1</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a:effectLst/>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2182168197"/>
                  </a:ext>
                </a:extLst>
              </a:tr>
              <a:tr h="529077">
                <a:tc>
                  <a:txBody>
                    <a:bodyPr/>
                    <a:lstStyle/>
                    <a:p>
                      <a:pPr algn="just">
                        <a:tabLst>
                          <a:tab pos="2637155" algn="ctr"/>
                          <a:tab pos="5274310" algn="r"/>
                        </a:tabLst>
                      </a:pPr>
                      <a:r>
                        <a:rPr lang="lv-LV" sz="2800" dirty="0">
                          <a:effectLst/>
                        </a:rPr>
                        <a:t>7.situācija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2800" dirty="0">
                          <a:effectLst/>
                        </a:rPr>
                        <a:t>n = 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3354100070"/>
                  </a:ext>
                </a:extLst>
              </a:tr>
              <a:tr h="529077">
                <a:tc>
                  <a:txBody>
                    <a:bodyPr/>
                    <a:lstStyle/>
                    <a:p>
                      <a:pPr algn="just">
                        <a:tabLst>
                          <a:tab pos="2637155" algn="ctr"/>
                          <a:tab pos="5274310" algn="r"/>
                        </a:tabLst>
                      </a:pPr>
                      <a:r>
                        <a:rPr lang="lv-LV" sz="2800" dirty="0">
                          <a:effectLst/>
                        </a:rPr>
                        <a:t>8.situācija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a:effectLst/>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a:effectLst/>
                        </a:rPr>
                        <a:t>-</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5</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2636814975"/>
                  </a:ext>
                </a:extLst>
              </a:tr>
              <a:tr h="529077">
                <a:tc>
                  <a:txBody>
                    <a:bodyPr/>
                    <a:lstStyle/>
                    <a:p>
                      <a:pPr algn="just">
                        <a:tabLst>
                          <a:tab pos="2637155" algn="ctr"/>
                          <a:tab pos="5274310" algn="r"/>
                        </a:tabLst>
                      </a:pPr>
                      <a:r>
                        <a:rPr lang="lv-LV" sz="2800" dirty="0">
                          <a:effectLst/>
                        </a:rPr>
                        <a:t>9.situācija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tabLst>
                          <a:tab pos="2637155" algn="ctr"/>
                          <a:tab pos="5274310" algn="r"/>
                        </a:tabLst>
                      </a:pPr>
                      <a:r>
                        <a:rPr lang="lv-LV" sz="2800" dirty="0">
                          <a:effectLst/>
                        </a:rPr>
                        <a:t>n = 1</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865788155"/>
                  </a:ext>
                </a:extLst>
              </a:tr>
              <a:tr h="529077">
                <a:tc>
                  <a:txBody>
                    <a:bodyPr/>
                    <a:lstStyle/>
                    <a:p>
                      <a:pPr algn="just">
                        <a:tabLst>
                          <a:tab pos="2637155" algn="ctr"/>
                          <a:tab pos="5274310" algn="r"/>
                        </a:tabLst>
                      </a:pPr>
                      <a:r>
                        <a:rPr lang="lv-LV" sz="2800" dirty="0">
                          <a:effectLst/>
                        </a:rPr>
                        <a:t>10.situācija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ctr">
                        <a:tabLst>
                          <a:tab pos="2637155" algn="ctr"/>
                          <a:tab pos="5274310" algn="r"/>
                        </a:tabLst>
                      </a:pPr>
                      <a:r>
                        <a:rPr lang="lv-LV" sz="2800" dirty="0">
                          <a:effectLst/>
                        </a:rPr>
                        <a:t>-</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a:effectLst/>
                        </a:rPr>
                        <a:t>n = 2</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a:effectLst/>
                        </a:rPr>
                        <a:t>n = 2</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dirty="0">
                          <a:effectLst/>
                        </a:rPr>
                        <a:t>n = 2</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tabLst>
                          <a:tab pos="2637155" algn="ctr"/>
                          <a:tab pos="5274310" algn="r"/>
                        </a:tabLst>
                      </a:pPr>
                      <a:r>
                        <a:rPr lang="lv-LV" sz="2800" dirty="0">
                          <a:effectLst/>
                        </a:rPr>
                        <a:t>n = 3</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463752099"/>
                  </a:ext>
                </a:extLst>
              </a:tr>
            </a:tbl>
          </a:graphicData>
        </a:graphic>
      </p:graphicFrame>
      <p:sp>
        <p:nvSpPr>
          <p:cNvPr id="5" name="Rectangle 1">
            <a:extLst>
              <a:ext uri="{FF2B5EF4-FFF2-40B4-BE49-F238E27FC236}">
                <a16:creationId xmlns:a16="http://schemas.microsoft.com/office/drawing/2014/main" id="{72BE8F63-38AB-AA89-DEA7-7276BD35FC9C}"/>
              </a:ext>
            </a:extLst>
          </p:cNvPr>
          <p:cNvSpPr>
            <a:spLocks noChangeArrowheads="1"/>
          </p:cNvSpPr>
          <p:nvPr/>
        </p:nvSpPr>
        <p:spPr bwMode="auto">
          <a:xfrm>
            <a:off x="-3371229" y="5195957"/>
            <a:ext cx="48764243" cy="270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1pPr>
            <a:lvl2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2pPr>
            <a:lvl3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3pPr>
            <a:lvl4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4pPr>
            <a:lvl5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5pPr>
            <a:lvl6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6pPr>
            <a:lvl7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7pPr>
            <a:lvl8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8pPr>
            <a:lvl9pPr eaLnBrk="0" fontAlgn="base" hangingPunct="0">
              <a:spcBef>
                <a:spcPct val="0"/>
              </a:spcBef>
              <a:spcAft>
                <a:spcPct val="0"/>
              </a:spcAft>
              <a:tabLst>
                <a:tab pos="2636838" algn="ctr"/>
                <a:tab pos="5273675" algn="r"/>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2636838" algn="ctr"/>
                <a:tab pos="5273675" algn="r"/>
              </a:tabLst>
            </a:pPr>
            <a:r>
              <a:rPr kumimoji="0" lang="lv-LV" altLang="en-US" sz="1100" b="0" i="1" u="none" strike="noStrike" cap="none" normalizeH="0" baseline="0">
                <a:ln>
                  <a:noFill/>
                </a:ln>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Metodes satura novērtējums</a:t>
            </a:r>
            <a:endParaRPr kumimoji="0" lang="lv-LV"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70428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1BCA2FFECB18E6448B789CD9930E2AFC" ma:contentTypeVersion="15" ma:contentTypeDescription="Izveidot jaunu dokumentu." ma:contentTypeScope="" ma:versionID="272abcdc5718c727e499b6bfa514b3e6">
  <xsd:schema xmlns:xsd="http://www.w3.org/2001/XMLSchema" xmlns:xs="http://www.w3.org/2001/XMLSchema" xmlns:p="http://schemas.microsoft.com/office/2006/metadata/properties" xmlns:ns2="e3cbc38f-3bd0-4c8a-9fca-8dc1c7c662d7" xmlns:ns3="c6ee3ec1-71e2-4c81-aee9-9f72e5770204" targetNamespace="http://schemas.microsoft.com/office/2006/metadata/properties" ma:root="true" ma:fieldsID="4378346c854a4d943c1588f164098d8d" ns2:_="" ns3:_="">
    <xsd:import namespace="e3cbc38f-3bd0-4c8a-9fca-8dc1c7c662d7"/>
    <xsd:import namespace="c6ee3ec1-71e2-4c81-aee9-9f72e57702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cbc38f-3bd0-4c8a-9fca-8dc1c7c66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ttēlu atzīmes" ma:readOnly="false" ma:fieldId="{5cf76f15-5ced-4ddc-b409-7134ff3c332f}" ma:taxonomyMulti="true" ma:sspId="5e33c868-91b6-4098-a4a1-cbe5720a532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ee3ec1-71e2-4c81-aee9-9f72e5770204" elementFormDefault="qualified">
    <xsd:import namespace="http://schemas.microsoft.com/office/2006/documentManagement/types"/>
    <xsd:import namespace="http://schemas.microsoft.com/office/infopath/2007/PartnerControls"/>
    <xsd:element name="SharedWithUsers" ma:index="12"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Koplietots ar: detalizēti" ma:internalName="SharedWithDetails" ma:readOnly="true">
      <xsd:simpleType>
        <xsd:restriction base="dms:Note">
          <xsd:maxLength value="255"/>
        </xsd:restriction>
      </xsd:simpleType>
    </xsd:element>
    <xsd:element name="TaxCatchAll" ma:index="19" nillable="true" ma:displayName="Taxonomy Catch All Column" ma:hidden="true" ma:list="{bfa3bbd3-0c70-482d-bbd6-fd5bb34fb9e6}" ma:internalName="TaxCatchAll" ma:showField="CatchAllData" ma:web="c6ee3ec1-71e2-4c81-aee9-9f72e5770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ee3ec1-71e2-4c81-aee9-9f72e5770204" xsi:nil="true"/>
    <lcf76f155ced4ddcb4097134ff3c332f xmlns="e3cbc38f-3bd0-4c8a-9fca-8dc1c7c662d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2733F8-4B2E-4BAB-B294-D4ADCEA58FB1}"/>
</file>

<file path=customXml/itemProps2.xml><?xml version="1.0" encoding="utf-8"?>
<ds:datastoreItem xmlns:ds="http://schemas.openxmlformats.org/officeDocument/2006/customXml" ds:itemID="{9DEDE165-9002-496C-B331-56C7F3EA1815}"/>
</file>

<file path=customXml/itemProps3.xml><?xml version="1.0" encoding="utf-8"?>
<ds:datastoreItem xmlns:ds="http://schemas.openxmlformats.org/officeDocument/2006/customXml" ds:itemID="{2A34BF38-A9B8-44E5-A616-6F49878BEC8D}"/>
</file>

<file path=docProps/app.xml><?xml version="1.0" encoding="utf-8"?>
<Properties xmlns="http://schemas.openxmlformats.org/officeDocument/2006/extended-properties" xmlns:vt="http://schemas.openxmlformats.org/officeDocument/2006/docPropsVTypes">
  <Template/>
  <TotalTime>1802</TotalTime>
  <Words>1777</Words>
  <Application>Microsoft Office PowerPoint</Application>
  <PresentationFormat>Pielāgots</PresentationFormat>
  <Paragraphs>254</Paragraphs>
  <Slides>21</Slides>
  <Notes>0</Notes>
  <HiddenSlides>0</HiddenSlides>
  <MMClips>1</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21</vt:i4>
      </vt:variant>
    </vt:vector>
  </HeadingPairs>
  <TitlesOfParts>
    <vt:vector size="25" baseType="lpstr">
      <vt:lpstr>Arial</vt:lpstr>
      <vt:lpstr>Calibri</vt:lpstr>
      <vt:lpstr>Times New Roman</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Virtuālās realitātes izmantošana konfliktu risināšanas prasmju pilnveidei pedagogiem individuālās supervīzijās</dc:title>
  <dc:creator>Solvita Pleinica</dc:creator>
  <cp:lastModifiedBy>Solvita Pleinica</cp:lastModifiedBy>
  <cp:revision>43</cp:revision>
  <dcterms:created xsi:type="dcterms:W3CDTF">2006-08-16T00:00:00Z</dcterms:created>
  <dcterms:modified xsi:type="dcterms:W3CDTF">2023-04-06T17:29:43Z</dcterms:modified>
  <dc:identifier>DAFXKQn8Kl8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0x0101001BCA2FFECB18E6448B789CD9930E2AFC</vt:lpwstr>
  </property>
</Properties>
</file>