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87C782-B406-4873-8B7D-0463E220F452}" v="521" dt="2023-04-11T08:27:53.80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8CACA"/>
          </a:solidFill>
        </a:fill>
      </a:tcStyle>
    </a:wholeTbl>
    <a:band2H>
      <a:tcTxStyle/>
      <a:tcStyle>
        <a:tcBdr/>
        <a:fill>
          <a:solidFill>
            <a:srgbClr val="F4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7D7"/>
          </a:solidFill>
        </a:fill>
      </a:tcStyle>
    </a:wholeTbl>
    <a:band2H>
      <a:tcTxStyle/>
      <a:tcStyle>
        <a:tcBdr/>
        <a:fill>
          <a:solidFill>
            <a:schemeClr val="accent6">
              <a:lumOff val="7647"/>
            </a:schemeClr>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0F0F0"/>
          </a:solidFill>
        </a:fill>
      </a:tcStyle>
    </a:wholeTbl>
    <a:band2H>
      <a:tcTxStyle/>
      <a:tcStyle>
        <a:tcBdr/>
        <a:fill>
          <a:solidFill>
            <a:srgbClr val="F8F8F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41"/>
    <p:restoredTop sz="68090"/>
  </p:normalViewPr>
  <p:slideViewPr>
    <p:cSldViewPr snapToGrid="0">
      <p:cViewPr varScale="1">
        <p:scale>
          <a:sx n="129" d="100"/>
          <a:sy n="129" d="100"/>
        </p:scale>
        <p:origin x="304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1" name="Shape 101"/>
          <p:cNvSpPr>
            <a:spLocks noGrp="1" noRot="1" noChangeAspect="1"/>
          </p:cNvSpPr>
          <p:nvPr>
            <p:ph type="sldImg"/>
          </p:nvPr>
        </p:nvSpPr>
        <p:spPr>
          <a:xfrm>
            <a:off x="1143000" y="685800"/>
            <a:ext cx="4572000" cy="3429000"/>
          </a:xfrm>
          <a:prstGeom prst="rect">
            <a:avLst/>
          </a:prstGeom>
        </p:spPr>
        <p:txBody>
          <a:bodyPr/>
          <a:lstStyle/>
          <a:p>
            <a:endParaRPr/>
          </a:p>
        </p:txBody>
      </p:sp>
      <p:sp>
        <p:nvSpPr>
          <p:cNvPr id="102" name="Shape 10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LV" dirty="0"/>
              <a:t>Labdien cienījamie paneļa vadītāji un </a:t>
            </a:r>
            <a:r>
              <a:rPr lang="en-GB" b="0" i="0" u="none" strike="noStrike" dirty="0">
                <a:solidFill>
                  <a:srgbClr val="202020"/>
                </a:solidFill>
                <a:effectLst/>
                <a:latin typeface="PT Serif" panose="020A0603040505020204" pitchFamily="18" charset="77"/>
              </a:rPr>
              <a:t>9. </a:t>
            </a:r>
            <a:r>
              <a:rPr lang="en-GB" b="0" i="0" u="none" strike="noStrike" dirty="0" err="1">
                <a:solidFill>
                  <a:srgbClr val="202020"/>
                </a:solidFill>
                <a:effectLst/>
                <a:latin typeface="PT Serif" panose="020A0603040505020204" pitchFamily="18" charset="77"/>
              </a:rPr>
              <a:t>starptautiskā</a:t>
            </a:r>
            <a:r>
              <a:rPr lang="en-GB" b="0" i="0" u="none" strike="noStrike" dirty="0">
                <a:solidFill>
                  <a:srgbClr val="202020"/>
                </a:solidFill>
                <a:effectLst/>
                <a:latin typeface="PT Serif" panose="020A0603040505020204" pitchFamily="18" charset="77"/>
              </a:rPr>
              <a:t> </a:t>
            </a:r>
            <a:r>
              <a:rPr lang="en-GB" b="0" i="0" u="none" strike="noStrike" dirty="0" err="1">
                <a:solidFill>
                  <a:srgbClr val="202020"/>
                </a:solidFill>
                <a:effectLst/>
                <a:latin typeface="PT Serif" panose="020A0603040505020204" pitchFamily="18" charset="77"/>
              </a:rPr>
              <a:t>zinātniski</a:t>
            </a:r>
            <a:r>
              <a:rPr lang="en-GB" b="0" i="0" u="none" strike="noStrike" dirty="0">
                <a:solidFill>
                  <a:srgbClr val="202020"/>
                </a:solidFill>
                <a:effectLst/>
                <a:latin typeface="PT Serif" panose="020A0603040505020204" pitchFamily="18" charset="77"/>
              </a:rPr>
              <a:t> </a:t>
            </a:r>
            <a:r>
              <a:rPr lang="en-GB" b="0" i="0" u="none" strike="noStrike" dirty="0" err="1">
                <a:solidFill>
                  <a:srgbClr val="202020"/>
                </a:solidFill>
                <a:effectLst/>
                <a:latin typeface="PT Serif" panose="020A0603040505020204" pitchFamily="18" charset="77"/>
              </a:rPr>
              <a:t>praktiskā</a:t>
            </a:r>
            <a:r>
              <a:rPr lang="en-GB" b="0" i="0" u="none" strike="noStrike" dirty="0">
                <a:solidFill>
                  <a:srgbClr val="202020"/>
                </a:solidFill>
                <a:effectLst/>
                <a:latin typeface="PT Serif" panose="020A0603040505020204" pitchFamily="18" charset="77"/>
              </a:rPr>
              <a:t> </a:t>
            </a:r>
            <a:r>
              <a:rPr lang="en-GB" b="0" i="0" u="none" strike="noStrike" dirty="0" err="1">
                <a:solidFill>
                  <a:srgbClr val="202020"/>
                </a:solidFill>
                <a:effectLst/>
                <a:latin typeface="PT Serif" panose="020A0603040505020204" pitchFamily="18" charset="77"/>
              </a:rPr>
              <a:t>konference</a:t>
            </a:r>
            <a:r>
              <a:rPr lang="en-GB" b="0" i="0" u="none" strike="noStrike" dirty="0">
                <a:solidFill>
                  <a:srgbClr val="202020"/>
                </a:solidFill>
                <a:effectLst/>
                <a:latin typeface="PT Serif" panose="020A0603040505020204" pitchFamily="18" charset="77"/>
              </a:rPr>
              <a:t> </a:t>
            </a:r>
            <a:r>
              <a:rPr lang="en-GB" b="0" i="1" u="none" strike="noStrike" dirty="0" err="1">
                <a:solidFill>
                  <a:srgbClr val="202020"/>
                </a:solidFill>
                <a:effectLst/>
                <a:latin typeface="PT Serif" panose="020A0603040505020204" pitchFamily="18" charset="77"/>
              </a:rPr>
              <a:t>Veselība</a:t>
            </a:r>
            <a:r>
              <a:rPr lang="en-GB" b="0" i="1" u="none" strike="noStrike" dirty="0">
                <a:solidFill>
                  <a:srgbClr val="202020"/>
                </a:solidFill>
                <a:effectLst/>
                <a:latin typeface="PT Serif" panose="020A0603040505020204" pitchFamily="18" charset="77"/>
              </a:rPr>
              <a:t> un </a:t>
            </a:r>
            <a:r>
              <a:rPr lang="en-GB" b="0" i="1" u="none" strike="noStrike" dirty="0" err="1">
                <a:solidFill>
                  <a:srgbClr val="202020"/>
                </a:solidFill>
                <a:effectLst/>
                <a:latin typeface="PT Serif" panose="020A0603040505020204" pitchFamily="18" charset="77"/>
              </a:rPr>
              <a:t>personības</a:t>
            </a:r>
            <a:r>
              <a:rPr lang="en-GB" b="0" i="1" u="none" strike="noStrike" dirty="0">
                <a:solidFill>
                  <a:srgbClr val="202020"/>
                </a:solidFill>
                <a:effectLst/>
                <a:latin typeface="PT Serif" panose="020A0603040505020204" pitchFamily="18" charset="77"/>
              </a:rPr>
              <a:t> </a:t>
            </a:r>
            <a:r>
              <a:rPr lang="en-GB" b="0" i="1" u="none" strike="noStrike" dirty="0" err="1">
                <a:solidFill>
                  <a:srgbClr val="202020"/>
                </a:solidFill>
                <a:effectLst/>
                <a:latin typeface="PT Serif" panose="020A0603040505020204" pitchFamily="18" charset="77"/>
              </a:rPr>
              <a:t>attīstība</a:t>
            </a:r>
            <a:r>
              <a:rPr lang="en-GB" b="0" i="1" u="none" strike="noStrike" dirty="0">
                <a:solidFill>
                  <a:srgbClr val="202020"/>
                </a:solidFill>
                <a:effectLst/>
                <a:latin typeface="PT Serif" panose="020A0603040505020204" pitchFamily="18" charset="77"/>
              </a:rPr>
              <a:t>: </a:t>
            </a:r>
            <a:r>
              <a:rPr lang="en-GB" b="0" i="1" u="none" strike="noStrike" dirty="0" err="1">
                <a:solidFill>
                  <a:srgbClr val="202020"/>
                </a:solidFill>
                <a:effectLst/>
                <a:latin typeface="PT Serif" panose="020A0603040505020204" pitchFamily="18" charset="77"/>
              </a:rPr>
              <a:t>starpdisciplinārā</a:t>
            </a:r>
            <a:r>
              <a:rPr lang="en-GB" b="0" i="1" u="none" strike="noStrike" dirty="0">
                <a:solidFill>
                  <a:srgbClr val="202020"/>
                </a:solidFill>
                <a:effectLst/>
                <a:latin typeface="PT Serif" panose="020A0603040505020204" pitchFamily="18" charset="77"/>
              </a:rPr>
              <a:t> </a:t>
            </a:r>
            <a:r>
              <a:rPr lang="en-GB" b="0" i="1" u="none" strike="noStrike" dirty="0" err="1">
                <a:solidFill>
                  <a:srgbClr val="202020"/>
                </a:solidFill>
                <a:effectLst/>
                <a:latin typeface="PT Serif" panose="020A0603040505020204" pitchFamily="18" charset="77"/>
              </a:rPr>
              <a:t>pieeja</a:t>
            </a:r>
            <a:r>
              <a:rPr lang="en-GB" b="0" i="1" u="none" strike="noStrike" dirty="0">
                <a:solidFill>
                  <a:srgbClr val="202020"/>
                </a:solidFill>
                <a:effectLst/>
                <a:latin typeface="PT Serif" panose="020A0603040505020204" pitchFamily="18" charset="77"/>
              </a:rPr>
              <a:t> </a:t>
            </a:r>
            <a:r>
              <a:rPr lang="en-GB" b="0" i="1" u="none" strike="noStrike" dirty="0" err="1">
                <a:solidFill>
                  <a:srgbClr val="202020"/>
                </a:solidFill>
                <a:effectLst/>
                <a:latin typeface="PT Serif" panose="020A0603040505020204" pitchFamily="18" charset="77"/>
              </a:rPr>
              <a:t>dalībnieki</a:t>
            </a:r>
            <a:r>
              <a:rPr lang="en-GB" b="0" i="1" u="none" strike="noStrike" dirty="0">
                <a:solidFill>
                  <a:srgbClr val="202020"/>
                </a:solidFill>
                <a:effectLst/>
                <a:latin typeface="PT Serif" panose="020A0603040505020204" pitchFamily="18" charset="77"/>
              </a:rPr>
              <a:t>!</a:t>
            </a:r>
          </a:p>
          <a:p>
            <a:endParaRPr lang="en-LV" dirty="0"/>
          </a:p>
          <a:p>
            <a:r>
              <a:rPr lang="en-LV" dirty="0"/>
              <a:t>Es, Elīna Ieva Smule, šodien vēlos noziņot sistemētiskā pārskata: Psiholoģisko intervenču vieta mobilajās lietotnēs, lai uzlabotu emociju regulēšanu.</a:t>
            </a:r>
          </a:p>
        </p:txBody>
      </p:sp>
    </p:spTree>
    <p:extLst>
      <p:ext uri="{BB962C8B-B14F-4D97-AF65-F5344CB8AC3E}">
        <p14:creationId xmlns:p14="http://schemas.microsoft.com/office/powerpoint/2010/main" val="3737006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a:defRPr>
                <a:solidFill>
                  <a:srgbClr val="535353"/>
                </a:solidFill>
              </a:defRPr>
            </a:pPr>
            <a:r>
              <a:rPr lang="lv-LV" dirty="0"/>
              <a:t>Psiholoģisko intervenču uzdevumi būtiski mazina depresijas, trauksmes u.c. simptomus un uzlabo </a:t>
            </a:r>
            <a:r>
              <a:rPr lang="lv-LV" dirty="0" err="1"/>
              <a:t>psiholoģiko</a:t>
            </a:r>
            <a:r>
              <a:rPr lang="lv-LV" dirty="0"/>
              <a:t> veselību;</a:t>
            </a:r>
          </a:p>
          <a:p>
            <a:pPr algn="just">
              <a:defRPr>
                <a:solidFill>
                  <a:srgbClr val="535353"/>
                </a:solidFill>
              </a:defRPr>
            </a:pPr>
            <a:r>
              <a:rPr lang="lv-LV" dirty="0" err="1"/>
              <a:t>Psiholoģikās</a:t>
            </a:r>
            <a:r>
              <a:rPr lang="lv-LV" dirty="0"/>
              <a:t> intervences un, to uzdevumi integrējas mobilās </a:t>
            </a:r>
            <a:r>
              <a:rPr lang="lv-LV" dirty="0">
                <a:ea typeface="+mj-lt"/>
                <a:cs typeface="+mj-lt"/>
              </a:rPr>
              <a:t>lietotnēs </a:t>
            </a:r>
            <a:r>
              <a:rPr lang="lv-LV" dirty="0"/>
              <a:t>un pilda savu lomu preventīvo rīku klāstā;</a:t>
            </a:r>
          </a:p>
          <a:p>
            <a:pPr algn="just">
              <a:defRPr>
                <a:solidFill>
                  <a:srgbClr val="535353"/>
                </a:solidFill>
              </a:defRPr>
            </a:pPr>
            <a:r>
              <a:rPr lang="lv-LV" dirty="0"/>
              <a:t>Psiholoģiskās intervences mobilās </a:t>
            </a:r>
            <a:r>
              <a:rPr lang="lv-LV" dirty="0">
                <a:ea typeface="+mj-lt"/>
                <a:cs typeface="+mj-lt"/>
              </a:rPr>
              <a:t>lietotnēs</a:t>
            </a:r>
            <a:r>
              <a:rPr lang="lv-LV" dirty="0"/>
              <a:t> spēj sasniegt lietotājus dažādās lokācijās, dažādiem </a:t>
            </a:r>
            <a:r>
              <a:rPr lang="lv-LV" dirty="0" err="1"/>
              <a:t>socioekonomiskiem</a:t>
            </a:r>
            <a:r>
              <a:rPr lang="lv-LV" dirty="0"/>
              <a:t> apstākļiem;</a:t>
            </a:r>
          </a:p>
          <a:p>
            <a:pPr algn="just">
              <a:defRPr>
                <a:solidFill>
                  <a:srgbClr val="535353"/>
                </a:solidFill>
              </a:defRPr>
            </a:pPr>
            <a:r>
              <a:rPr lang="lv-LV" dirty="0"/>
              <a:t>Veidojot mentālās veselības mobilās lietotnes, jāņem vērā informācijas pasniegšanas formāts un intensitāte, lai nodrošinātu lietotāju iesaisti un motivāciju.</a:t>
            </a:r>
          </a:p>
          <a:p>
            <a:endParaRPr lang="en-LV" dirty="0"/>
          </a:p>
        </p:txBody>
      </p:sp>
    </p:spTree>
    <p:extLst>
      <p:ext uri="{BB962C8B-B14F-4D97-AF65-F5344CB8AC3E}">
        <p14:creationId xmlns:p14="http://schemas.microsoft.com/office/powerpoint/2010/main" val="2591909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defRPr b="0">
                <a:solidFill>
                  <a:srgbClr val="535353"/>
                </a:solidFill>
              </a:defRPr>
            </a:pPr>
            <a:r>
              <a:rPr lang="lv-LV" dirty="0"/>
              <a:t>Pētot izmaiņas mentālā veselībā, dalībniekam pildot psiholoģiskās intervences uzdevumus (moduļus/programmas), rekomendē ievākt datus periodā no 2 līdz 6 mēnešiem;</a:t>
            </a:r>
          </a:p>
          <a:p>
            <a:pPr>
              <a:defRPr b="0">
                <a:solidFill>
                  <a:srgbClr val="535353"/>
                </a:solidFill>
              </a:defRPr>
            </a:pPr>
            <a:endParaRPr lang="lv-LV" dirty="0"/>
          </a:p>
          <a:p>
            <a:pPr>
              <a:defRPr b="0">
                <a:solidFill>
                  <a:srgbClr val="535353"/>
                </a:solidFill>
              </a:defRPr>
            </a:pPr>
            <a:r>
              <a:rPr lang="lv-LV" dirty="0"/>
              <a:t>Mērīt efektivitātes līmeni, lietojot noteiktu skaitu ar uzdevumiem, lai </a:t>
            </a:r>
            <a:r>
              <a:rPr lang="lv-LV" dirty="0" err="1"/>
              <a:t>turmpāk</a:t>
            </a:r>
            <a:r>
              <a:rPr lang="lv-LV" dirty="0"/>
              <a:t> izveidotu stratēģijas, pēc kurām </a:t>
            </a:r>
            <a:r>
              <a:rPr lang="lv-LV" dirty="0">
                <a:ea typeface="+mj-lt"/>
                <a:cs typeface="+mj-lt"/>
              </a:rPr>
              <a:t>veidot </a:t>
            </a:r>
            <a:r>
              <a:rPr lang="lv-LV" dirty="0"/>
              <a:t>moduļus konkrētai prasmei;</a:t>
            </a:r>
          </a:p>
          <a:p>
            <a:pPr>
              <a:defRPr b="0">
                <a:solidFill>
                  <a:srgbClr val="535353"/>
                </a:solidFill>
              </a:defRPr>
            </a:pPr>
            <a:endParaRPr lang="lv-LV" dirty="0"/>
          </a:p>
          <a:p>
            <a:pPr>
              <a:defRPr b="0">
                <a:solidFill>
                  <a:srgbClr val="535353"/>
                </a:solidFill>
              </a:defRPr>
            </a:pPr>
            <a:r>
              <a:rPr lang="lv-LV" dirty="0"/>
              <a:t>Veidojot interaktīvus uzdevumus, nepieciešams veidot tos dažādos formātos, lai pielāgotu tās respondentu mācīšanās preferencēm (uztvere);</a:t>
            </a:r>
          </a:p>
          <a:p>
            <a:pPr>
              <a:defRPr b="0">
                <a:solidFill>
                  <a:srgbClr val="535353"/>
                </a:solidFill>
              </a:defRPr>
            </a:pPr>
            <a:endParaRPr lang="lv-LV" dirty="0"/>
          </a:p>
          <a:p>
            <a:pPr>
              <a:defRPr b="0">
                <a:solidFill>
                  <a:srgbClr val="535353"/>
                </a:solidFill>
              </a:defRPr>
            </a:pPr>
            <a:r>
              <a:rPr lang="lv-LV" dirty="0"/>
              <a:t>Lai uzturētu respondentu iesaisti mobilā lietotnē, ieteicams iekļaut uzdevumus ar spēles elementiem, apbalvojumu un panākumu elementiem, progresa monitoringu un aplikācijas ziņojumiem.</a:t>
            </a:r>
          </a:p>
          <a:p>
            <a:endParaRPr lang="en-LV" dirty="0"/>
          </a:p>
        </p:txBody>
      </p:sp>
    </p:spTree>
    <p:extLst>
      <p:ext uri="{BB962C8B-B14F-4D97-AF65-F5344CB8AC3E}">
        <p14:creationId xmlns:p14="http://schemas.microsoft.com/office/powerpoint/2010/main" val="699480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LV" dirty="0"/>
              <a:t>Liels paldies par veltīto laiku un piedāvāto platformu, kurā dalīties ar pētījuma rezultātiem. Esmu gatava atbildēt uz Jūsu jautājumiem un komentāriem.</a:t>
            </a:r>
          </a:p>
        </p:txBody>
      </p:sp>
    </p:spTree>
    <p:extLst>
      <p:ext uri="{BB962C8B-B14F-4D97-AF65-F5344CB8AC3E}">
        <p14:creationId xmlns:p14="http://schemas.microsoft.com/office/powerpoint/2010/main" val="85428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381000" y="685800"/>
            <a:ext cx="6096000" cy="3429000"/>
          </a:xfrm>
          <a:prstGeom prst="rect">
            <a:avLst/>
          </a:prstGeom>
        </p:spPr>
        <p:txBody>
          <a:bodyPr/>
          <a:lstStyle/>
          <a:p>
            <a:endParaRPr/>
          </a:p>
        </p:txBody>
      </p:sp>
      <p:sp>
        <p:nvSpPr>
          <p:cNvPr id="110" name="Shape 110"/>
          <p:cNvSpPr>
            <a:spLocks noGrp="1"/>
          </p:cNvSpPr>
          <p:nvPr>
            <p:ph type="body" sz="quarter" idx="1"/>
          </p:nvPr>
        </p:nvSpPr>
        <p:spPr>
          <a:prstGeom prst="rect">
            <a:avLst/>
          </a:prstGeom>
        </p:spPr>
        <p:txBody>
          <a:bodyPr/>
          <a:lstStyle/>
          <a:p>
            <a:pPr marL="0" marR="0" lvl="0" indent="0" defTabSz="457200" eaLnBrk="1" fontAlgn="auto" latinLnBrk="0" hangingPunct="1">
              <a:lnSpc>
                <a:spcPct val="100000"/>
              </a:lnSpc>
              <a:spcBef>
                <a:spcPts val="0"/>
              </a:spcBef>
              <a:spcAft>
                <a:spcPts val="0"/>
              </a:spcAft>
              <a:buClrTx/>
              <a:buSzTx/>
              <a:buFontTx/>
              <a:buNone/>
              <a:tabLst/>
              <a:defRPr/>
            </a:pPr>
            <a:r>
              <a:rPr lang="lv-LV" sz="1200" dirty="0">
                <a:effectLst/>
                <a:latin typeface="Cambria" panose="02040503050406030204" pitchFamily="18" charset="0"/>
                <a:ea typeface="Calibri" panose="020F0502020204030204" pitchFamily="34" charset="0"/>
                <a:cs typeface="Al Tarikh" pitchFamily="2" charset="-78"/>
              </a:rPr>
              <a:t>Daudzi pētnieki šo brīdi (TAGAD) definē kā Ceturto industriālās revolūcijas aizsākumu vai Digitālo ēru (</a:t>
            </a:r>
            <a:r>
              <a:rPr lang="lv-LV" sz="1200" dirty="0" err="1">
                <a:effectLst/>
                <a:latin typeface="Cambria" panose="02040503050406030204" pitchFamily="18" charset="0"/>
                <a:ea typeface="Calibri" panose="020F0502020204030204" pitchFamily="34" charset="0"/>
                <a:cs typeface="Al Tarikh" pitchFamily="2" charset="-78"/>
              </a:rPr>
              <a:t>Coldwell</a:t>
            </a:r>
            <a:r>
              <a:rPr lang="lv-LV" sz="1200" dirty="0">
                <a:effectLst/>
                <a:latin typeface="Cambria" panose="02040503050406030204" pitchFamily="18" charset="0"/>
                <a:ea typeface="Calibri" panose="020F0502020204030204" pitchFamily="34" charset="0"/>
                <a:cs typeface="Al Tarikh" pitchFamily="2" charset="-78"/>
              </a:rPr>
              <a:t>, 2019).</a:t>
            </a:r>
            <a:r>
              <a:rPr lang="en-LV" sz="1200" dirty="0">
                <a:effectLst/>
                <a:latin typeface="Calibri" panose="020F0502020204030204" pitchFamily="34" charset="0"/>
                <a:ea typeface="Calibri" panose="020F0502020204030204" pitchFamily="34" charset="0"/>
                <a:cs typeface="Times New Roman" panose="02020603050405020304" pitchFamily="18" charset="0"/>
              </a:rPr>
              <a:t> </a:t>
            </a:r>
            <a:r>
              <a:rPr lang="lv-LV" sz="1200" dirty="0">
                <a:effectLst/>
                <a:latin typeface="Cambria" panose="02040503050406030204" pitchFamily="18" charset="0"/>
                <a:ea typeface="Calibri" panose="020F0502020204030204" pitchFamily="34" charset="0"/>
                <a:cs typeface="Al Tarikh" pitchFamily="2" charset="-78"/>
              </a:rPr>
              <a:t>Tā iekļauj dzīves stila maiņas inovācijas informācijas tehnoloģijas jomā (</a:t>
            </a:r>
            <a:r>
              <a:rPr lang="lv-LV" sz="1200" dirty="0" err="1">
                <a:effectLst/>
                <a:latin typeface="Cambria" panose="02040503050406030204" pitchFamily="18" charset="0"/>
                <a:ea typeface="Calibri" panose="020F0502020204030204" pitchFamily="34" charset="0"/>
                <a:cs typeface="Al Tarikh" pitchFamily="2" charset="-78"/>
              </a:rPr>
              <a:t>Pew</a:t>
            </a:r>
            <a:r>
              <a:rPr lang="lv-LV" sz="1200" dirty="0">
                <a:effectLst/>
                <a:latin typeface="Cambria" panose="02040503050406030204" pitchFamily="18" charset="0"/>
                <a:ea typeface="Calibri" panose="020F0502020204030204" pitchFamily="34" charset="0"/>
                <a:cs typeface="Al Tarikh" pitchFamily="2" charset="-78"/>
              </a:rPr>
              <a:t> </a:t>
            </a:r>
            <a:r>
              <a:rPr lang="lv-LV" sz="1200" dirty="0" err="1">
                <a:effectLst/>
                <a:latin typeface="Cambria" panose="02040503050406030204" pitchFamily="18" charset="0"/>
                <a:ea typeface="Calibri" panose="020F0502020204030204" pitchFamily="34" charset="0"/>
                <a:cs typeface="Al Tarikh" pitchFamily="2" charset="-78"/>
              </a:rPr>
              <a:t>Research</a:t>
            </a:r>
            <a:r>
              <a:rPr lang="lv-LV" sz="1200" dirty="0">
                <a:effectLst/>
                <a:latin typeface="Cambria" panose="02040503050406030204" pitchFamily="18" charset="0"/>
                <a:ea typeface="Calibri" panose="020F0502020204030204" pitchFamily="34" charset="0"/>
                <a:cs typeface="Al Tarikh" pitchFamily="2" charset="-78"/>
              </a:rPr>
              <a:t> </a:t>
            </a:r>
            <a:r>
              <a:rPr lang="lv-LV" sz="1200" dirty="0" err="1">
                <a:effectLst/>
                <a:latin typeface="Cambria" panose="02040503050406030204" pitchFamily="18" charset="0"/>
                <a:ea typeface="Calibri" panose="020F0502020204030204" pitchFamily="34" charset="0"/>
                <a:cs typeface="Al Tarikh" pitchFamily="2" charset="-78"/>
              </a:rPr>
              <a:t>Center</a:t>
            </a:r>
            <a:r>
              <a:rPr lang="lv-LV" sz="1200" dirty="0">
                <a:effectLst/>
                <a:latin typeface="Cambria" panose="02040503050406030204" pitchFamily="18" charset="0"/>
                <a:ea typeface="Calibri" panose="020F0502020204030204" pitchFamily="34" charset="0"/>
                <a:cs typeface="Al Tarikh" pitchFamily="2" charset="-78"/>
              </a:rPr>
              <a:t>, 2020)</a:t>
            </a:r>
            <a:r>
              <a:rPr lang="en-LV" sz="1200" dirty="0">
                <a:effectLst/>
                <a:latin typeface="Calibri" panose="020F0502020204030204" pitchFamily="34" charset="0"/>
                <a:ea typeface="Calibri" panose="020F0502020204030204" pitchFamily="34" charset="0"/>
                <a:cs typeface="Times New Roman" panose="02020603050405020304" pitchFamily="18" charset="0"/>
              </a:rPr>
              <a:t>. </a:t>
            </a:r>
            <a:r>
              <a:rPr lang="lv-LV" dirty="0"/>
              <a:t>Mobilās lietojumprogrammas (lietotnes) un viedtālruņi ir kļuvuši par visizplatītāko piekļuves punktu daudziem cilvēkiem, tāpēc pēdējo desmit gadu laikā, īpaši pēc Covid-19 pandēmijas </a:t>
            </a:r>
            <a:r>
              <a:rPr lang="en-GB" dirty="0" err="1"/>
              <a:t>dramatisko</a:t>
            </a:r>
            <a:r>
              <a:rPr lang="en-GB" dirty="0"/>
              <a:t> </a:t>
            </a:r>
            <a:r>
              <a:rPr lang="en-GB" dirty="0" err="1"/>
              <a:t>ietekmi</a:t>
            </a:r>
            <a:r>
              <a:rPr lang="en-GB" dirty="0"/>
              <a:t> </a:t>
            </a:r>
            <a:r>
              <a:rPr lang="en-GB" dirty="0" err="1"/>
              <a:t>uz</a:t>
            </a:r>
            <a:r>
              <a:rPr lang="en-GB" dirty="0"/>
              <a:t> </a:t>
            </a:r>
            <a:r>
              <a:rPr lang="en-GB" dirty="0" err="1"/>
              <a:t>sabiedrības</a:t>
            </a:r>
            <a:r>
              <a:rPr lang="en-GB" dirty="0"/>
              <a:t> </a:t>
            </a:r>
            <a:r>
              <a:rPr lang="en-GB" dirty="0" err="1"/>
              <a:t>metālo</a:t>
            </a:r>
            <a:r>
              <a:rPr lang="en-GB" dirty="0"/>
              <a:t> </a:t>
            </a:r>
            <a:r>
              <a:rPr lang="en-GB" dirty="0" err="1"/>
              <a:t>veselību</a:t>
            </a:r>
            <a:r>
              <a:rPr lang="lv-LV" dirty="0"/>
              <a:t>,</a:t>
            </a:r>
            <a:r>
              <a:rPr lang="en-GB" dirty="0"/>
              <a:t> </a:t>
            </a:r>
            <a:r>
              <a:rPr lang="en-GB" dirty="0" err="1"/>
              <a:t>kad</a:t>
            </a:r>
            <a:r>
              <a:rPr lang="en-GB" dirty="0"/>
              <a:t> </a:t>
            </a:r>
            <a:r>
              <a:rPr lang="en-GB" dirty="0" err="1"/>
              <a:t>gados</a:t>
            </a:r>
            <a:r>
              <a:rPr lang="en-GB" dirty="0"/>
              <a:t> </a:t>
            </a:r>
            <a:r>
              <a:rPr lang="en-GB" dirty="0" err="1"/>
              <a:t>jauniem</a:t>
            </a:r>
            <a:r>
              <a:rPr lang="en-GB" dirty="0"/>
              <a:t> </a:t>
            </a:r>
            <a:r>
              <a:rPr lang="en-GB" dirty="0" err="1"/>
              <a:t>pieaugušajiem</a:t>
            </a:r>
            <a:r>
              <a:rPr lang="en-GB" dirty="0"/>
              <a:t> </a:t>
            </a:r>
            <a:r>
              <a:rPr lang="en-GB" dirty="0" err="1"/>
              <a:t>pieaug</a:t>
            </a:r>
            <a:r>
              <a:rPr lang="en-GB" dirty="0"/>
              <a:t> </a:t>
            </a:r>
            <a:r>
              <a:rPr lang="en-GB" dirty="0" err="1"/>
              <a:t>depresijas</a:t>
            </a:r>
            <a:r>
              <a:rPr lang="en-GB" dirty="0"/>
              <a:t>, </a:t>
            </a:r>
            <a:r>
              <a:rPr lang="en-GB" dirty="0" err="1"/>
              <a:t>trauksmes</a:t>
            </a:r>
            <a:r>
              <a:rPr lang="en-GB" dirty="0"/>
              <a:t> </a:t>
            </a:r>
            <a:r>
              <a:rPr lang="en-GB" dirty="0" err="1"/>
              <a:t>u.c.</a:t>
            </a:r>
            <a:r>
              <a:rPr lang="en-GB" dirty="0"/>
              <a:t> </a:t>
            </a:r>
            <a:r>
              <a:rPr lang="en-GB" dirty="0" err="1"/>
              <a:t>simptomi</a:t>
            </a:r>
            <a:r>
              <a:rPr lang="en-GB" dirty="0"/>
              <a:t>, kas </a:t>
            </a:r>
            <a:r>
              <a:rPr lang="en-GB" dirty="0" err="1"/>
              <a:t>būtiski</a:t>
            </a:r>
            <a:r>
              <a:rPr lang="en-GB" dirty="0"/>
              <a:t> </a:t>
            </a:r>
            <a:r>
              <a:rPr lang="en-GB" dirty="0" err="1"/>
              <a:t>ietekmē</a:t>
            </a:r>
            <a:r>
              <a:rPr lang="en-GB" dirty="0"/>
              <a:t> </a:t>
            </a:r>
            <a:r>
              <a:rPr lang="en-GB" dirty="0" err="1"/>
              <a:t>dzīves</a:t>
            </a:r>
            <a:r>
              <a:rPr lang="en-GB" dirty="0"/>
              <a:t> </a:t>
            </a:r>
            <a:r>
              <a:rPr lang="en-GB" dirty="0" err="1"/>
              <a:t>kvalitātes</a:t>
            </a:r>
            <a:r>
              <a:rPr lang="en-GB" dirty="0"/>
              <a:t> </a:t>
            </a:r>
            <a:r>
              <a:rPr lang="en-GB" dirty="0" err="1"/>
              <a:t>izjūtu</a:t>
            </a:r>
            <a:r>
              <a:rPr lang="en-GB" dirty="0"/>
              <a:t> </a:t>
            </a:r>
            <a:r>
              <a:rPr lang="en-GB" dirty="0" err="1"/>
              <a:t>kopumā</a:t>
            </a:r>
            <a:r>
              <a:rPr lang="en-GB" dirty="0"/>
              <a:t>, bet </a:t>
            </a:r>
            <a:r>
              <a:rPr lang="en-GB" dirty="0" err="1"/>
              <a:t>arī</a:t>
            </a:r>
            <a:r>
              <a:rPr lang="en-GB" dirty="0"/>
              <a:t> </a:t>
            </a:r>
            <a:r>
              <a:rPr lang="en-GB" dirty="0" err="1"/>
              <a:t>akadēmisko</a:t>
            </a:r>
            <a:r>
              <a:rPr lang="en-GB" dirty="0"/>
              <a:t> performance,</a:t>
            </a:r>
            <a:r>
              <a:rPr lang="lv-LV" dirty="0"/>
              <a:t> mentālās veselības aprūpe ir bagātināta ar progresīvu tehnoloģiju izmantošanu. </a:t>
            </a:r>
            <a:r>
              <a:rPr lang="en-LV" sz="1800" dirty="0"/>
              <a:t>Pasaules mēroga prakse rāda, ka mobilās lietotnes, kuru mērķis mentālās veselības uzlabošana parādīja savu efektivitāti.</a:t>
            </a:r>
            <a:endParaRPr lang="en-LV" dirty="0"/>
          </a:p>
          <a:p>
            <a:pPr marL="0" marR="0" lvl="0" indent="0" defTabSz="457200" eaLnBrk="1" fontAlgn="auto" latinLnBrk="0" hangingPunct="1">
              <a:lnSpc>
                <a:spcPct val="100000"/>
              </a:lnSpc>
              <a:spcBef>
                <a:spcPts val="0"/>
              </a:spcBef>
              <a:spcAft>
                <a:spcPts val="0"/>
              </a:spcAft>
              <a:buClrTx/>
              <a:buSzTx/>
              <a:buFontTx/>
              <a:buNone/>
              <a:tabLst/>
              <a:defRPr/>
            </a:pPr>
            <a:r>
              <a:rPr lang="lv-LV" dirty="0"/>
              <a:t>Augstas prasmes emociju </a:t>
            </a:r>
            <a:r>
              <a:rPr lang="lv-LV" dirty="0" err="1"/>
              <a:t>regulāšanā</a:t>
            </a:r>
            <a:r>
              <a:rPr lang="lv-LV" dirty="0"/>
              <a:t> var ne vien mazināt iepriekšminētos simptomus, bet arī būt preventīvs rīks .</a:t>
            </a:r>
          </a:p>
          <a:p>
            <a:endParaRPr lang="en-LV" dirty="0"/>
          </a:p>
          <a:p>
            <a:r>
              <a:rPr lang="en-LV" dirty="0"/>
              <a:t>Līdz ar to šī sistemātiskā pārskata mērķis </a:t>
            </a:r>
            <a:r>
              <a:rPr lang="lv-LV" sz="1200" dirty="0"/>
              <a:t>atlasīt un analizēt jaunākos pētījumus un, veikt sistemātisku pārskatu par psiholoģisko intervenču efektivitāti mobilās lietotnēs, un apkopotu pētījumu pierādījumus par praksē balstītām mobilām lietotnēm, lai izpētītu to efektivitāti emociju regulēšanā un emociju regulēšanas prasmēm</a:t>
            </a:r>
            <a:endParaRPr lang="en-LV"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a:defRPr b="1"/>
            </a:pPr>
            <a:r>
              <a:rPr lang="lv-LV" b="0" dirty="0"/>
              <a:t>Mobilās lietotnēs </a:t>
            </a:r>
            <a:r>
              <a:rPr lang="lv-LV" dirty="0"/>
              <a:t>izmantotās</a:t>
            </a:r>
            <a:r>
              <a:rPr lang="lv-LV" b="0" dirty="0"/>
              <a:t> psiholoģiskās intervences, kuras balstītas uz pierādījumiem balstītās teorijās</a:t>
            </a:r>
            <a:r>
              <a:rPr lang="lv-LV" dirty="0"/>
              <a:t> (atsauce)</a:t>
            </a:r>
          </a:p>
          <a:p>
            <a:pPr algn="just">
              <a:defRPr b="1"/>
            </a:pPr>
            <a:endParaRPr lang="lv-LV" dirty="0"/>
          </a:p>
          <a:p>
            <a:pPr algn="just">
              <a:defRPr b="1"/>
            </a:pPr>
            <a:r>
              <a:rPr lang="lv-LV" b="0" dirty="0"/>
              <a:t>Apskatīto psiholoģisko intervenču funkcija būt kā palīdzošam/papildinošam rīkam psihoterapijas ietvaros, tā neatkarīgam pašpalīdzības rīkam </a:t>
            </a:r>
            <a:r>
              <a:rPr lang="lv-LV" dirty="0"/>
              <a:t>(atsauce)</a:t>
            </a:r>
          </a:p>
          <a:p>
            <a:pPr lvl="1" algn="just"/>
            <a:r>
              <a:rPr lang="lv-LV" dirty="0"/>
              <a:t>Psiholoģiskās intervences ilgums pamatojoties uz to funkciju: </a:t>
            </a:r>
          </a:p>
          <a:p>
            <a:pPr lvl="1" algn="just"/>
            <a:r>
              <a:rPr lang="lv-LV" dirty="0"/>
              <a:t>papildinošs rīks psihoterapijas ietvaros ilgums atkarīgs no sadarbības starp terapeitu un pacientu </a:t>
            </a:r>
            <a:r>
              <a:rPr lang="lv-LV" b="1" dirty="0"/>
              <a:t>(atsauce)</a:t>
            </a:r>
            <a:r>
              <a:rPr lang="lv-LV" dirty="0"/>
              <a:t>; </a:t>
            </a:r>
          </a:p>
          <a:p>
            <a:pPr lvl="2" algn="just"/>
            <a:r>
              <a:rPr lang="lv-LV" dirty="0"/>
              <a:t>neatkarīgs pašpalīdzības rīks, lai novērotu statistiski nozīmīgas izmaiņas no 2 līdz 6 mēnešiem </a:t>
            </a:r>
            <a:r>
              <a:rPr lang="lv-LV" b="1" dirty="0"/>
              <a:t>(atsauce)</a:t>
            </a:r>
            <a:r>
              <a:rPr lang="lv-LV" dirty="0"/>
              <a:t>;</a:t>
            </a:r>
          </a:p>
          <a:p>
            <a:pPr algn="just">
              <a:defRPr b="1"/>
            </a:pPr>
            <a:endParaRPr lang="lv-LV" dirty="0"/>
          </a:p>
          <a:p>
            <a:pPr algn="just">
              <a:defRPr b="1"/>
            </a:pPr>
            <a:r>
              <a:rPr lang="lv-LV" b="0" dirty="0"/>
              <a:t>Apskatīto psiholoģisko intervenču mērķis kā uzlabot emociju regulāciju un emociju regulācijas prasmes, tā mazināt depresijas, trauksmes u.c. simptomu</a:t>
            </a:r>
            <a:r>
              <a:rPr lang="lv-LV" dirty="0"/>
              <a:t>s (atsauce)</a:t>
            </a:r>
          </a:p>
          <a:p>
            <a:endParaRPr lang="en-LV" dirty="0"/>
          </a:p>
        </p:txBody>
      </p:sp>
    </p:spTree>
    <p:extLst>
      <p:ext uri="{BB962C8B-B14F-4D97-AF65-F5344CB8AC3E}">
        <p14:creationId xmlns:p14="http://schemas.microsoft.com/office/powerpoint/2010/main" val="65490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prstGeom prst="rect">
            <a:avLst/>
          </a:prstGeom>
        </p:spPr>
        <p:txBody>
          <a:bodyPr/>
          <a:lstStyle/>
          <a:p>
            <a:pPr algn="just">
              <a:defRPr sz="1600"/>
            </a:pPr>
            <a:r>
              <a:rPr dirty="0"/>
              <a:t>Tika </a:t>
            </a:r>
            <a:r>
              <a:rPr dirty="0" err="1"/>
              <a:t>veikta</a:t>
            </a:r>
            <a:r>
              <a:rPr dirty="0"/>
              <a:t> </a:t>
            </a:r>
            <a:r>
              <a:rPr dirty="0" err="1"/>
              <a:t>visaptveroša</a:t>
            </a:r>
            <a:r>
              <a:rPr dirty="0"/>
              <a:t> </a:t>
            </a:r>
            <a:r>
              <a:rPr dirty="0" err="1"/>
              <a:t>literatūras</a:t>
            </a:r>
            <a:r>
              <a:rPr dirty="0"/>
              <a:t> </a:t>
            </a:r>
            <a:r>
              <a:rPr dirty="0" err="1"/>
              <a:t>meklēšana</a:t>
            </a:r>
            <a:r>
              <a:rPr dirty="0"/>
              <a:t> EBSCOhost, Web of Science, ScienceDirect un Scopus </a:t>
            </a:r>
            <a:r>
              <a:rPr dirty="0" err="1"/>
              <a:t>datu</a:t>
            </a:r>
            <a:r>
              <a:rPr dirty="0"/>
              <a:t> </a:t>
            </a:r>
            <a:r>
              <a:rPr dirty="0" err="1"/>
              <a:t>bāzēs</a:t>
            </a:r>
            <a:r>
              <a:rPr dirty="0"/>
              <a:t> </a:t>
            </a:r>
            <a:r>
              <a:rPr dirty="0" err="1"/>
              <a:t>atbilstošiem</a:t>
            </a:r>
            <a:r>
              <a:rPr dirty="0"/>
              <a:t> </a:t>
            </a:r>
            <a:r>
              <a:rPr dirty="0" err="1"/>
              <a:t>rakstiem</a:t>
            </a:r>
            <a:r>
              <a:rPr dirty="0"/>
              <a:t>, kas </a:t>
            </a:r>
            <a:r>
              <a:rPr dirty="0" err="1"/>
              <a:t>publicēti</a:t>
            </a:r>
            <a:r>
              <a:rPr dirty="0"/>
              <a:t> no 2017. </a:t>
            </a:r>
            <a:r>
              <a:rPr dirty="0" err="1"/>
              <a:t>gada</a:t>
            </a:r>
            <a:r>
              <a:rPr dirty="0"/>
              <a:t> </a:t>
            </a:r>
            <a:r>
              <a:rPr dirty="0" err="1"/>
              <a:t>janvāra</a:t>
            </a:r>
            <a:r>
              <a:rPr dirty="0"/>
              <a:t> </a:t>
            </a:r>
            <a:r>
              <a:rPr dirty="0" err="1"/>
              <a:t>līdz</a:t>
            </a:r>
            <a:r>
              <a:rPr dirty="0"/>
              <a:t> 2023. </a:t>
            </a:r>
            <a:r>
              <a:rPr dirty="0" err="1"/>
              <a:t>gada</a:t>
            </a:r>
            <a:r>
              <a:rPr dirty="0"/>
              <a:t> </a:t>
            </a:r>
            <a:r>
              <a:rPr dirty="0" err="1"/>
              <a:t>janvārim</a:t>
            </a:r>
            <a:r>
              <a:rPr dirty="0"/>
              <a:t> (</a:t>
            </a:r>
            <a:r>
              <a:rPr dirty="0" err="1"/>
              <a:t>aptverot</a:t>
            </a:r>
            <a:r>
              <a:rPr dirty="0"/>
              <a:t> </a:t>
            </a:r>
            <a:r>
              <a:rPr dirty="0" err="1"/>
              <a:t>sešu</a:t>
            </a:r>
            <a:r>
              <a:rPr dirty="0"/>
              <a:t> </a:t>
            </a:r>
            <a:r>
              <a:rPr dirty="0" err="1"/>
              <a:t>gadu</a:t>
            </a:r>
            <a:r>
              <a:rPr dirty="0"/>
              <a:t> </a:t>
            </a:r>
            <a:r>
              <a:rPr dirty="0" err="1"/>
              <a:t>pētījuma</a:t>
            </a:r>
            <a:r>
              <a:rPr dirty="0"/>
              <a:t> </a:t>
            </a:r>
            <a:r>
              <a:rPr dirty="0" err="1"/>
              <a:t>periodu</a:t>
            </a:r>
            <a:r>
              <a:rPr dirty="0"/>
              <a:t>). </a:t>
            </a:r>
            <a:r>
              <a:rPr dirty="0" err="1"/>
              <a:t>Meklējot</a:t>
            </a:r>
            <a:r>
              <a:rPr dirty="0"/>
              <a:t> </a:t>
            </a:r>
            <a:r>
              <a:rPr dirty="0" err="1"/>
              <a:t>šajās</a:t>
            </a:r>
            <a:r>
              <a:rPr dirty="0"/>
              <a:t> </a:t>
            </a:r>
            <a:r>
              <a:rPr dirty="0" err="1"/>
              <a:t>datu</a:t>
            </a:r>
            <a:r>
              <a:rPr dirty="0"/>
              <a:t> </a:t>
            </a:r>
            <a:r>
              <a:rPr dirty="0" err="1"/>
              <a:t>bāzēs</a:t>
            </a:r>
            <a:r>
              <a:rPr dirty="0"/>
              <a:t>, tika </a:t>
            </a:r>
            <a:r>
              <a:rPr dirty="0" err="1"/>
              <a:t>izmantoti</a:t>
            </a:r>
            <a:r>
              <a:rPr dirty="0"/>
              <a:t> termini</a:t>
            </a:r>
            <a:r>
              <a:rPr lang="lv-LV" dirty="0"/>
              <a:t> </a:t>
            </a:r>
            <a:r>
              <a:rPr dirty="0"/>
              <a:t>“</a:t>
            </a:r>
            <a:r>
              <a:rPr dirty="0" err="1"/>
              <a:t>emociju</a:t>
            </a:r>
            <a:r>
              <a:rPr dirty="0"/>
              <a:t> </a:t>
            </a:r>
            <a:r>
              <a:rPr dirty="0" err="1"/>
              <a:t>regulēšana</a:t>
            </a:r>
            <a:r>
              <a:rPr dirty="0"/>
              <a:t> </a:t>
            </a:r>
            <a:r>
              <a:rPr dirty="0" err="1"/>
              <a:t>vai</a:t>
            </a:r>
            <a:r>
              <a:rPr dirty="0"/>
              <a:t> </a:t>
            </a:r>
            <a:r>
              <a:rPr dirty="0" err="1"/>
              <a:t>emociju</a:t>
            </a:r>
            <a:r>
              <a:rPr dirty="0"/>
              <a:t> </a:t>
            </a:r>
            <a:r>
              <a:rPr dirty="0" err="1"/>
              <a:t>regulēšanas</a:t>
            </a:r>
            <a:r>
              <a:rPr dirty="0"/>
              <a:t> </a:t>
            </a:r>
            <a:r>
              <a:rPr dirty="0" err="1"/>
              <a:t>prasm</a:t>
            </a:r>
            <a:r>
              <a:rPr lang="lv-LV" dirty="0"/>
              <a:t>es</a:t>
            </a:r>
            <a:r>
              <a:rPr dirty="0"/>
              <a:t> *”, “</a:t>
            </a:r>
            <a:r>
              <a:rPr dirty="0" err="1"/>
              <a:t>mobilajā</a:t>
            </a:r>
            <a:r>
              <a:rPr lang="lv-LV" dirty="0"/>
              <a:t>s</a:t>
            </a:r>
            <a:r>
              <a:rPr dirty="0"/>
              <a:t> </a:t>
            </a:r>
            <a:r>
              <a:rPr dirty="0" err="1"/>
              <a:t>lietotnē</a:t>
            </a:r>
            <a:r>
              <a:rPr lang="lv-LV" dirty="0"/>
              <a:t>s</a:t>
            </a:r>
            <a:r>
              <a:rPr dirty="0"/>
              <a:t> *”, “</a:t>
            </a:r>
            <a:r>
              <a:rPr dirty="0" err="1"/>
              <a:t>psiholoģiskajām</a:t>
            </a:r>
            <a:r>
              <a:rPr dirty="0"/>
              <a:t> </a:t>
            </a:r>
            <a:r>
              <a:rPr lang="lv-LV" dirty="0"/>
              <a:t>intervences</a:t>
            </a:r>
            <a:r>
              <a:rPr dirty="0"/>
              <a:t>*”. </a:t>
            </a:r>
            <a:r>
              <a:rPr dirty="0" err="1"/>
              <a:t>Pilna</a:t>
            </a:r>
            <a:r>
              <a:rPr dirty="0"/>
              <a:t> </a:t>
            </a:r>
            <a:r>
              <a:rPr dirty="0" err="1"/>
              <a:t>teksta</a:t>
            </a:r>
            <a:r>
              <a:rPr dirty="0"/>
              <a:t> </a:t>
            </a:r>
            <a:r>
              <a:rPr dirty="0" err="1"/>
              <a:t>raksti</a:t>
            </a:r>
            <a:r>
              <a:rPr dirty="0"/>
              <a:t> tika </a:t>
            </a:r>
            <a:r>
              <a:rPr dirty="0" err="1"/>
              <a:t>pārbaudīti</a:t>
            </a:r>
            <a:r>
              <a:rPr dirty="0"/>
              <a:t> un </a:t>
            </a:r>
            <a:r>
              <a:rPr lang="lv-LV" dirty="0"/>
              <a:t>neiekļauti tālākā </a:t>
            </a:r>
            <a:r>
              <a:rPr lang="lv-LV" dirty="0" err="1"/>
              <a:t>skrīningā</a:t>
            </a:r>
            <a:r>
              <a:rPr dirty="0"/>
              <a:t>, ja tie </a:t>
            </a:r>
            <a:r>
              <a:rPr dirty="0" err="1"/>
              <a:t>neatbilda</a:t>
            </a:r>
            <a:r>
              <a:rPr dirty="0"/>
              <a:t> </a:t>
            </a:r>
            <a:r>
              <a:rPr dirty="0" err="1"/>
              <a:t>izslēgšanas</a:t>
            </a:r>
            <a:r>
              <a:rPr dirty="0"/>
              <a:t> </a:t>
            </a:r>
            <a:r>
              <a:rPr dirty="0" err="1"/>
              <a:t>kritērijiem</a:t>
            </a:r>
            <a:r>
              <a:rPr dirty="0"/>
              <a:t>.</a:t>
            </a:r>
          </a:p>
          <a:p>
            <a:pPr algn="just">
              <a:defRPr sz="1600"/>
            </a:pPr>
            <a:r>
              <a:rPr lang="lv-LV" dirty="0"/>
              <a:t>Tika</a:t>
            </a:r>
            <a:r>
              <a:rPr dirty="0"/>
              <a:t> </a:t>
            </a:r>
            <a:r>
              <a:rPr lang="lv-LV" dirty="0"/>
              <a:t>iekļauti</a:t>
            </a:r>
            <a:r>
              <a:rPr dirty="0"/>
              <a:t> </a:t>
            </a:r>
            <a:r>
              <a:rPr lang="lv-LV" dirty="0"/>
              <a:t>abstrakti jeb </a:t>
            </a:r>
            <a:r>
              <a:rPr dirty="0" err="1"/>
              <a:t>kopsavilkumus</a:t>
            </a:r>
            <a:r>
              <a:rPr dirty="0"/>
              <a:t>, kas </a:t>
            </a:r>
            <a:r>
              <a:rPr dirty="0" err="1"/>
              <a:t>apraksta</a:t>
            </a:r>
            <a:r>
              <a:rPr dirty="0"/>
              <a:t> </a:t>
            </a:r>
            <a:r>
              <a:rPr dirty="0" err="1"/>
              <a:t>psiholoģisko</a:t>
            </a:r>
            <a:r>
              <a:rPr dirty="0"/>
              <a:t> </a:t>
            </a:r>
            <a:r>
              <a:rPr lang="lv-LV" dirty="0"/>
              <a:t>intervenču</a:t>
            </a:r>
            <a:r>
              <a:rPr dirty="0"/>
              <a:t> (</a:t>
            </a:r>
            <a:r>
              <a:rPr dirty="0" err="1"/>
              <a:t>uzdevumus</a:t>
            </a:r>
            <a:r>
              <a:rPr dirty="0"/>
              <a:t>) (</a:t>
            </a:r>
            <a:r>
              <a:rPr dirty="0" err="1"/>
              <a:t>iesaistīšanos</a:t>
            </a:r>
            <a:r>
              <a:rPr dirty="0"/>
              <a:t>) </a:t>
            </a:r>
            <a:r>
              <a:rPr dirty="0" err="1"/>
              <a:t>mobilajām</a:t>
            </a:r>
            <a:r>
              <a:rPr dirty="0"/>
              <a:t> </a:t>
            </a:r>
            <a:r>
              <a:rPr dirty="0" err="1"/>
              <a:t>ierīcēm</a:t>
            </a:r>
            <a:r>
              <a:rPr dirty="0"/>
              <a:t> </a:t>
            </a:r>
            <a:r>
              <a:rPr dirty="0" err="1"/>
              <a:t>paredzētās</a:t>
            </a:r>
            <a:r>
              <a:rPr dirty="0"/>
              <a:t> </a:t>
            </a:r>
            <a:r>
              <a:rPr dirty="0" err="1"/>
              <a:t>lietotnēs</a:t>
            </a:r>
            <a:r>
              <a:rPr dirty="0"/>
              <a:t> (</a:t>
            </a:r>
            <a:r>
              <a:rPr dirty="0" err="1"/>
              <a:t>mobilajos</a:t>
            </a:r>
            <a:r>
              <a:rPr dirty="0"/>
              <a:t> </a:t>
            </a:r>
            <a:r>
              <a:rPr dirty="0" err="1"/>
              <a:t>tālruņos</a:t>
            </a:r>
            <a:r>
              <a:rPr dirty="0"/>
              <a:t> </a:t>
            </a:r>
            <a:r>
              <a:rPr dirty="0" err="1"/>
              <a:t>vai</a:t>
            </a:r>
            <a:r>
              <a:rPr dirty="0"/>
              <a:t> </a:t>
            </a:r>
            <a:r>
              <a:rPr dirty="0" err="1"/>
              <a:t>viedtālruņos</a:t>
            </a:r>
            <a:r>
              <a:rPr dirty="0"/>
              <a:t>), un </a:t>
            </a:r>
            <a:r>
              <a:rPr lang="lv-LV" dirty="0"/>
              <a:t>fokusējoties</a:t>
            </a:r>
            <a:r>
              <a:rPr dirty="0"/>
              <a:t> </a:t>
            </a:r>
            <a:r>
              <a:rPr dirty="0" err="1"/>
              <a:t>uz</a:t>
            </a:r>
            <a:r>
              <a:rPr dirty="0"/>
              <a:t> </a:t>
            </a:r>
            <a:r>
              <a:rPr lang="lv-LV" dirty="0"/>
              <a:t>emociju</a:t>
            </a:r>
            <a:r>
              <a:rPr dirty="0"/>
              <a:t> </a:t>
            </a:r>
            <a:r>
              <a:rPr dirty="0" err="1"/>
              <a:t>regulējumu</a:t>
            </a:r>
            <a:r>
              <a:rPr dirty="0"/>
              <a:t>. </a:t>
            </a:r>
            <a:r>
              <a:rPr dirty="0" err="1"/>
              <a:t>Atlasītajā</a:t>
            </a:r>
            <a:r>
              <a:rPr dirty="0"/>
              <a:t> </a:t>
            </a:r>
            <a:r>
              <a:rPr dirty="0" err="1"/>
              <a:t>literatūrā</a:t>
            </a:r>
            <a:r>
              <a:rPr dirty="0"/>
              <a:t> </a:t>
            </a:r>
            <a:r>
              <a:rPr dirty="0" err="1"/>
              <a:t>aplūkotie</a:t>
            </a:r>
            <a:r>
              <a:rPr dirty="0"/>
              <a:t> </a:t>
            </a:r>
            <a:r>
              <a:rPr dirty="0" err="1"/>
              <a:t>simptomi</a:t>
            </a:r>
            <a:r>
              <a:rPr dirty="0"/>
              <a:t> </a:t>
            </a:r>
            <a:r>
              <a:rPr dirty="0" err="1"/>
              <a:t>bija</a:t>
            </a:r>
            <a:r>
              <a:rPr dirty="0"/>
              <a:t> </a:t>
            </a:r>
            <a:r>
              <a:rPr dirty="0" err="1"/>
              <a:t>depresija</a:t>
            </a:r>
            <a:r>
              <a:rPr dirty="0"/>
              <a:t>, </a:t>
            </a:r>
            <a:r>
              <a:rPr dirty="0" err="1"/>
              <a:t>trauksme</a:t>
            </a:r>
            <a:r>
              <a:rPr dirty="0"/>
              <a:t>, </a:t>
            </a:r>
            <a:r>
              <a:rPr dirty="0" err="1"/>
              <a:t>izdegšana</a:t>
            </a:r>
            <a:r>
              <a:rPr lang="lv-LV" dirty="0"/>
              <a:t> jauno pieaugušo izlasēs</a:t>
            </a:r>
            <a:r>
              <a:rPr dirty="0"/>
              <a:t>. Tika </a:t>
            </a:r>
            <a:r>
              <a:rPr dirty="0" err="1"/>
              <a:t>iekļauti</a:t>
            </a:r>
            <a:r>
              <a:rPr dirty="0"/>
              <a:t> </a:t>
            </a:r>
            <a:r>
              <a:rPr dirty="0" err="1"/>
              <a:t>arī</a:t>
            </a:r>
            <a:r>
              <a:rPr dirty="0"/>
              <a:t> </a:t>
            </a:r>
            <a:r>
              <a:rPr dirty="0" err="1"/>
              <a:t>pētījumi</a:t>
            </a:r>
            <a:r>
              <a:rPr dirty="0"/>
              <a:t> par </a:t>
            </a:r>
            <a:r>
              <a:rPr lang="lv-LV" dirty="0"/>
              <a:t>mobilo lietotņu </a:t>
            </a:r>
            <a:r>
              <a:rPr dirty="0" err="1"/>
              <a:t>psiholoģisk</a:t>
            </a:r>
            <a:r>
              <a:rPr lang="lv-LV" dirty="0" err="1"/>
              <a:t>o</a:t>
            </a:r>
            <a:r>
              <a:rPr dirty="0"/>
              <a:t> </a:t>
            </a:r>
            <a:r>
              <a:rPr lang="lv-LV" dirty="0"/>
              <a:t>intervenču uzdevumu</a:t>
            </a:r>
            <a:r>
              <a:rPr dirty="0"/>
              <a:t> </a:t>
            </a:r>
            <a:r>
              <a:rPr dirty="0" err="1"/>
              <a:t>ietekmi</a:t>
            </a:r>
            <a:r>
              <a:rPr dirty="0"/>
              <a:t> </a:t>
            </a:r>
            <a:r>
              <a:rPr dirty="0" err="1"/>
              <a:t>uz</a:t>
            </a:r>
            <a:r>
              <a:rPr dirty="0"/>
              <a:t> </a:t>
            </a:r>
            <a:r>
              <a:rPr dirty="0" err="1"/>
              <a:t>simptomu</a:t>
            </a:r>
            <a:r>
              <a:rPr dirty="0"/>
              <a:t> </a:t>
            </a:r>
            <a:r>
              <a:rPr lang="lv-LV" dirty="0"/>
              <a:t>mazināšanu</a:t>
            </a:r>
            <a:r>
              <a:rPr dirty="0"/>
              <a:t>. </a:t>
            </a:r>
            <a:r>
              <a:rPr dirty="0" err="1"/>
              <a:t>Šajā</a:t>
            </a:r>
            <a:r>
              <a:rPr dirty="0"/>
              <a:t> </a:t>
            </a:r>
            <a:r>
              <a:rPr dirty="0" err="1"/>
              <a:t>sistemātiskajā</a:t>
            </a:r>
            <a:r>
              <a:rPr dirty="0"/>
              <a:t> </a:t>
            </a:r>
            <a:r>
              <a:rPr dirty="0" err="1"/>
              <a:t>pārskatā</a:t>
            </a:r>
            <a:r>
              <a:rPr dirty="0"/>
              <a:t> es </a:t>
            </a:r>
            <a:r>
              <a:rPr dirty="0" err="1"/>
              <a:t>īpaši</a:t>
            </a:r>
            <a:r>
              <a:rPr dirty="0"/>
              <a:t> </a:t>
            </a:r>
            <a:r>
              <a:rPr dirty="0" err="1"/>
              <a:t>koncentrējos</a:t>
            </a:r>
            <a:r>
              <a:rPr dirty="0"/>
              <a:t> </a:t>
            </a:r>
            <a:r>
              <a:rPr dirty="0" err="1"/>
              <a:t>uz</a:t>
            </a:r>
            <a:r>
              <a:rPr dirty="0"/>
              <a:t> </a:t>
            </a:r>
            <a:r>
              <a:rPr dirty="0" err="1"/>
              <a:t>psiholoģiskās</a:t>
            </a:r>
            <a:r>
              <a:rPr dirty="0"/>
              <a:t> </a:t>
            </a:r>
            <a:r>
              <a:rPr lang="lv-LV" dirty="0"/>
              <a:t>intervences</a:t>
            </a:r>
            <a:r>
              <a:rPr dirty="0"/>
              <a:t> </a:t>
            </a:r>
            <a:r>
              <a:rPr dirty="0" err="1"/>
              <a:t>uzdevumiem</a:t>
            </a:r>
            <a:r>
              <a:rPr dirty="0"/>
              <a:t>, kas tika </a:t>
            </a:r>
            <a:r>
              <a:rPr dirty="0" err="1"/>
              <a:t>izstrādāti</a:t>
            </a:r>
            <a:r>
              <a:rPr dirty="0"/>
              <a:t> un </a:t>
            </a:r>
            <a:r>
              <a:rPr dirty="0" err="1"/>
              <a:t>ieviesti</a:t>
            </a:r>
            <a:r>
              <a:rPr dirty="0"/>
              <a:t> </a:t>
            </a:r>
            <a:r>
              <a:rPr dirty="0" err="1"/>
              <a:t>mobilajās</a:t>
            </a:r>
            <a:r>
              <a:rPr dirty="0"/>
              <a:t> </a:t>
            </a:r>
            <a:r>
              <a:rPr dirty="0" err="1"/>
              <a:t>lietotnēs</a:t>
            </a:r>
            <a:r>
              <a:rPr lang="lv-LV" dirty="0"/>
              <a:t>, lai uzlabotu</a:t>
            </a:r>
            <a:r>
              <a:rPr dirty="0"/>
              <a:t> ER </a:t>
            </a:r>
            <a:r>
              <a:rPr dirty="0" err="1"/>
              <a:t>prasm</a:t>
            </a:r>
            <a:r>
              <a:rPr lang="lv-LV" dirty="0"/>
              <a:t>es</a:t>
            </a:r>
            <a:r>
              <a:rPr dirty="0"/>
              <a:t>. </a:t>
            </a:r>
            <a:endParaRPr lang="lv-LV" dirty="0"/>
          </a:p>
          <a:p>
            <a:pPr>
              <a:defRPr sz="1700" b="0">
                <a:solidFill>
                  <a:srgbClr val="535353"/>
                </a:solidFill>
              </a:defRPr>
            </a:pPr>
            <a:endParaRPr lang="en-GB" b="1" dirty="0"/>
          </a:p>
          <a:p>
            <a:pPr>
              <a:defRPr sz="1700" b="0">
                <a:solidFill>
                  <a:srgbClr val="535353"/>
                </a:solidFill>
              </a:defRPr>
            </a:pPr>
            <a:r>
              <a:rPr lang="en-GB" b="1" dirty="0" err="1"/>
              <a:t>Izslēgšanas</a:t>
            </a:r>
            <a:r>
              <a:rPr lang="en-GB" b="1" dirty="0"/>
              <a:t> </a:t>
            </a:r>
            <a:r>
              <a:rPr lang="en-GB" b="1" dirty="0" err="1"/>
              <a:t>kritēriji</a:t>
            </a:r>
            <a:r>
              <a:rPr lang="en-GB" dirty="0"/>
              <a:t>: </a:t>
            </a:r>
            <a:r>
              <a:rPr lang="en-GB" dirty="0" err="1"/>
              <a:t>disertācijas</a:t>
            </a:r>
            <a:r>
              <a:rPr lang="en-GB" dirty="0"/>
              <a:t> </a:t>
            </a:r>
            <a:r>
              <a:rPr lang="en-GB" dirty="0" err="1"/>
              <a:t>vai</a:t>
            </a:r>
            <a:r>
              <a:rPr lang="en-GB" dirty="0"/>
              <a:t> </a:t>
            </a:r>
            <a:r>
              <a:rPr lang="en-GB" dirty="0" err="1"/>
              <a:t>konferences</a:t>
            </a:r>
            <a:r>
              <a:rPr lang="en-GB" dirty="0"/>
              <a:t> </a:t>
            </a:r>
            <a:r>
              <a:rPr lang="en-GB" dirty="0" err="1"/>
              <a:t>raksti</a:t>
            </a:r>
            <a:r>
              <a:rPr lang="en-GB" dirty="0"/>
              <a:t>, </a:t>
            </a:r>
            <a:r>
              <a:rPr lang="en-GB" dirty="0" err="1"/>
              <a:t>sistemātiskais</a:t>
            </a:r>
            <a:r>
              <a:rPr lang="en-GB" dirty="0"/>
              <a:t>, meta-</a:t>
            </a:r>
            <a:r>
              <a:rPr lang="en-GB" dirty="0" err="1"/>
              <a:t>analīzes</a:t>
            </a:r>
            <a:r>
              <a:rPr lang="en-GB" dirty="0"/>
              <a:t>, </a:t>
            </a:r>
            <a:r>
              <a:rPr lang="en-GB" dirty="0" err="1"/>
              <a:t>naratīvs</a:t>
            </a:r>
            <a:r>
              <a:rPr lang="en-GB" dirty="0"/>
              <a:t> </a:t>
            </a:r>
            <a:r>
              <a:rPr lang="en-GB" dirty="0" err="1"/>
              <a:t>pārskats</a:t>
            </a:r>
            <a:endParaRPr lang="en-GB" dirty="0"/>
          </a:p>
          <a:p>
            <a:pPr>
              <a:defRPr sz="1700">
                <a:solidFill>
                  <a:srgbClr val="535353"/>
                </a:solidFill>
              </a:defRPr>
            </a:pPr>
            <a:r>
              <a:rPr lang="lv-LV" dirty="0"/>
              <a:t>Iekļaušanas kritēriji</a:t>
            </a:r>
          </a:p>
          <a:p>
            <a:pPr marL="226695" indent="-226695">
              <a:buSzPct val="100000"/>
              <a:buAutoNum type="arabicPeriod"/>
              <a:defRPr sz="1700" b="0">
                <a:solidFill>
                  <a:srgbClr val="535353"/>
                </a:solidFill>
              </a:defRPr>
            </a:pPr>
            <a:r>
              <a:rPr lang="lv-LV" dirty="0"/>
              <a:t>Vismaz 50% pētījumu, lai parādītu attīstību un ierobežojumus šajā jomā;</a:t>
            </a:r>
          </a:p>
          <a:p>
            <a:pPr marL="226695" indent="-226695">
              <a:buSzPct val="100000"/>
              <a:buAutoNum type="arabicPeriod"/>
              <a:defRPr sz="1700" b="0">
                <a:solidFill>
                  <a:srgbClr val="535353"/>
                </a:solidFill>
              </a:defRPr>
            </a:pPr>
            <a:r>
              <a:rPr lang="lv-LV" dirty="0"/>
              <a:t>Pārsvarā piemēroti primārie avoti;</a:t>
            </a:r>
          </a:p>
          <a:p>
            <a:pPr marL="226695" indent="-226695">
              <a:buSzPct val="100000"/>
              <a:buAutoNum type="arabicPeriod"/>
              <a:defRPr sz="1700" b="0">
                <a:solidFill>
                  <a:srgbClr val="535353"/>
                </a:solidFill>
              </a:defRPr>
            </a:pPr>
            <a:r>
              <a:rPr lang="lv-LV" dirty="0"/>
              <a:t>Jaunie pieaugušie (digitālo pamatiedzīvotāju) no 18 līdz 25 gadiem (</a:t>
            </a:r>
            <a:r>
              <a:rPr lang="lv-LV" dirty="0" err="1"/>
              <a:t>Coldwell</a:t>
            </a:r>
            <a:r>
              <a:rPr lang="lv-LV" dirty="0"/>
              <a:t>, 2019);</a:t>
            </a:r>
          </a:p>
          <a:p>
            <a:pPr marL="226695" indent="-226695">
              <a:buSzPct val="100000"/>
              <a:buAutoNum type="arabicPeriod"/>
              <a:defRPr sz="1700" b="0">
                <a:solidFill>
                  <a:srgbClr val="535353"/>
                </a:solidFill>
              </a:defRPr>
            </a:pPr>
            <a:r>
              <a:rPr lang="lv-LV" dirty="0"/>
              <a:t>Validācijas un efektivitātes pētījumi, aprobācijas pētījumi;</a:t>
            </a:r>
          </a:p>
          <a:p>
            <a:pPr marL="226695" indent="-226695">
              <a:buSzPct val="100000"/>
              <a:buAutoNum type="arabicPeriod"/>
              <a:defRPr sz="1700" b="0">
                <a:solidFill>
                  <a:srgbClr val="535353"/>
                </a:solidFill>
              </a:defRPr>
            </a:pPr>
            <a:r>
              <a:rPr lang="lv-LV" dirty="0"/>
              <a:t>Publikācija angļu valodā;</a:t>
            </a:r>
          </a:p>
          <a:p>
            <a:pPr marL="226695" indent="-226695">
              <a:buSzPct val="100000"/>
              <a:buAutoNum type="arabicPeriod"/>
              <a:defRPr sz="1700" b="0">
                <a:solidFill>
                  <a:srgbClr val="535353"/>
                </a:solidFill>
              </a:defRPr>
            </a:pPr>
            <a:r>
              <a:rPr lang="lv-LV" dirty="0"/>
              <a:t>Pilns teksts.</a:t>
            </a:r>
          </a:p>
          <a:p>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noRot="1" noChangeAspect="1"/>
          </p:cNvSpPr>
          <p:nvPr>
            <p:ph type="sldImg"/>
          </p:nvPr>
        </p:nvSpPr>
        <p:spPr>
          <a:xfrm>
            <a:off x="381000" y="685800"/>
            <a:ext cx="6096000" cy="3429000"/>
          </a:xfrm>
          <a:prstGeom prst="rect">
            <a:avLst/>
          </a:prstGeom>
        </p:spPr>
        <p:txBody>
          <a:bodyPr/>
          <a:lstStyle/>
          <a:p>
            <a:endParaRPr/>
          </a:p>
        </p:txBody>
      </p:sp>
      <p:sp>
        <p:nvSpPr>
          <p:cNvPr id="138" name="Shape 138"/>
          <p:cNvSpPr>
            <a:spLocks noGrp="1"/>
          </p:cNvSpPr>
          <p:nvPr>
            <p:ph type="body" sz="quarter" idx="1"/>
          </p:nvPr>
        </p:nvSpPr>
        <p:spPr>
          <a:prstGeom prst="rect">
            <a:avLst/>
          </a:prstGeom>
        </p:spPr>
        <p:txBody>
          <a:bodyPr/>
          <a:lstStyle/>
          <a:p>
            <a:r>
              <a:rPr dirty="0"/>
              <a:t>326 </a:t>
            </a:r>
            <a:r>
              <a:rPr dirty="0" err="1"/>
              <a:t>kopā</a:t>
            </a:r>
            <a:r>
              <a:rPr dirty="0"/>
              <a:t>, </a:t>
            </a:r>
            <a:r>
              <a:rPr dirty="0" err="1"/>
              <a:t>izskatīti</a:t>
            </a:r>
            <a:r>
              <a:rPr dirty="0"/>
              <a:t> 175, 51 </a:t>
            </a:r>
            <a:r>
              <a:rPr dirty="0" err="1"/>
              <a:t>atlasīta</a:t>
            </a:r>
            <a:r>
              <a:rPr dirty="0"/>
              <a:t> (</a:t>
            </a:r>
            <a:r>
              <a:rPr dirty="0" err="1"/>
              <a:t>ar</a:t>
            </a:r>
            <a:r>
              <a:rPr dirty="0"/>
              <a:t> </a:t>
            </a:r>
            <a:r>
              <a:rPr dirty="0" err="1"/>
              <a:t>dublikātiem</a:t>
            </a:r>
            <a:r>
              <a:rPr dirty="0"/>
              <a:t>), 45 (bez </a:t>
            </a:r>
            <a:r>
              <a:rPr dirty="0" err="1"/>
              <a:t>dublikātiem</a:t>
            </a:r>
            <a:r>
              <a:rPr dirty="0"/>
              <a:t>) </a:t>
            </a:r>
            <a:r>
              <a:rPr dirty="0" err="1"/>
              <a:t>jeb</a:t>
            </a:r>
            <a:r>
              <a:rPr dirty="0"/>
              <a:t> 6 </a:t>
            </a:r>
            <a:r>
              <a:rPr dirty="0" err="1"/>
              <a:t>dublikāti</a:t>
            </a:r>
            <a:r>
              <a:rPr dirty="0"/>
              <a:t>, 7 bez </a:t>
            </a:r>
            <a:r>
              <a:rPr dirty="0" err="1"/>
              <a:t>pilniem</a:t>
            </a:r>
            <a:r>
              <a:rPr dirty="0"/>
              <a:t> </a:t>
            </a:r>
            <a:r>
              <a:rPr dirty="0" err="1"/>
              <a:t>tekstiem</a:t>
            </a:r>
            <a:endParaRPr lang="lv-LV" dirty="0"/>
          </a:p>
          <a:p>
            <a:endParaRPr lang="en-LV" dirty="0"/>
          </a:p>
          <a:p>
            <a:r>
              <a:rPr dirty="0"/>
              <a:t>No 326 </a:t>
            </a:r>
            <a:r>
              <a:rPr dirty="0" err="1"/>
              <a:t>sākotnēji</a:t>
            </a:r>
            <a:r>
              <a:rPr dirty="0"/>
              <a:t> </a:t>
            </a:r>
            <a:r>
              <a:rPr dirty="0" err="1"/>
              <a:t>identificētajām</a:t>
            </a:r>
            <a:r>
              <a:rPr dirty="0"/>
              <a:t> </a:t>
            </a:r>
            <a:r>
              <a:rPr dirty="0" err="1"/>
              <a:t>kopsavilkumiem</a:t>
            </a:r>
            <a:r>
              <a:rPr dirty="0"/>
              <a:t> 281 tika </a:t>
            </a:r>
            <a:r>
              <a:rPr dirty="0" err="1"/>
              <a:t>izslēgts</a:t>
            </a:r>
            <a:r>
              <a:rPr dirty="0"/>
              <a:t> no </a:t>
            </a:r>
            <a:r>
              <a:rPr dirty="0" err="1"/>
              <a:t>šī</a:t>
            </a:r>
            <a:r>
              <a:rPr dirty="0"/>
              <a:t> </a:t>
            </a:r>
            <a:r>
              <a:rPr dirty="0" err="1"/>
              <a:t>pārskata</a:t>
            </a:r>
            <a:r>
              <a:rPr dirty="0"/>
              <a:t>, </a:t>
            </a:r>
            <a:r>
              <a:rPr dirty="0" err="1"/>
              <a:t>pamatojoties</a:t>
            </a:r>
            <a:r>
              <a:rPr dirty="0"/>
              <a:t> </a:t>
            </a:r>
            <a:r>
              <a:rPr dirty="0" err="1"/>
              <a:t>uz</a:t>
            </a:r>
            <a:r>
              <a:rPr dirty="0"/>
              <a:t> to </a:t>
            </a:r>
            <a:r>
              <a:rPr dirty="0" err="1"/>
              <a:t>atbilstību</a:t>
            </a:r>
            <a:r>
              <a:rPr dirty="0"/>
              <a:t> </a:t>
            </a:r>
            <a:r>
              <a:rPr dirty="0" err="1"/>
              <a:t>tēmai</a:t>
            </a:r>
            <a:r>
              <a:rPr dirty="0"/>
              <a:t>, un </a:t>
            </a:r>
            <a:r>
              <a:rPr dirty="0" err="1"/>
              <a:t>vēl</a:t>
            </a:r>
            <a:r>
              <a:rPr dirty="0"/>
              <a:t> 6 tika </a:t>
            </a:r>
            <a:r>
              <a:rPr dirty="0" err="1"/>
              <a:t>izslēgti</a:t>
            </a:r>
            <a:r>
              <a:rPr dirty="0"/>
              <a:t>, jo tie </a:t>
            </a:r>
            <a:r>
              <a:rPr dirty="0" err="1"/>
              <a:t>bija</a:t>
            </a:r>
            <a:r>
              <a:rPr dirty="0"/>
              <a:t> </a:t>
            </a:r>
            <a:r>
              <a:rPr dirty="0" err="1"/>
              <a:t>dublikāti</a:t>
            </a:r>
            <a:r>
              <a:rPr dirty="0"/>
              <a:t>. No </a:t>
            </a:r>
            <a:r>
              <a:rPr dirty="0" err="1"/>
              <a:t>pārējiem</a:t>
            </a:r>
            <a:r>
              <a:rPr dirty="0"/>
              <a:t> 44 </a:t>
            </a:r>
            <a:r>
              <a:rPr dirty="0" err="1"/>
              <a:t>rakstiem</a:t>
            </a:r>
            <a:r>
              <a:rPr dirty="0"/>
              <a:t> un 33 tika </a:t>
            </a:r>
            <a:r>
              <a:rPr dirty="0" err="1"/>
              <a:t>izslēgti</a:t>
            </a:r>
            <a:r>
              <a:rPr dirty="0"/>
              <a:t>, jo tie </a:t>
            </a:r>
            <a:r>
              <a:rPr dirty="0" err="1"/>
              <a:t>neatbilda</a:t>
            </a:r>
            <a:r>
              <a:rPr dirty="0"/>
              <a:t> </a:t>
            </a:r>
            <a:r>
              <a:rPr dirty="0" err="1"/>
              <a:t>kritērijiem</a:t>
            </a:r>
            <a:r>
              <a:rPr dirty="0"/>
              <a:t>. </a:t>
            </a:r>
            <a:r>
              <a:rPr dirty="0" err="1"/>
              <a:t>Visbeidzot</a:t>
            </a:r>
            <a:r>
              <a:rPr dirty="0"/>
              <a:t>, </a:t>
            </a:r>
            <a:r>
              <a:rPr lang="lv-LV" dirty="0"/>
              <a:t>Sistemātiskajā pārskatā tika iekļauti 11 pētījumi</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lv-LV" dirty="0">
              <a:ea typeface="+mj-lt"/>
              <a:cs typeface="+mj-lt"/>
            </a:endParaRPr>
          </a:p>
        </p:txBody>
      </p:sp>
    </p:spTree>
    <p:extLst>
      <p:ext uri="{BB962C8B-B14F-4D97-AF65-F5344CB8AC3E}">
        <p14:creationId xmlns:p14="http://schemas.microsoft.com/office/powerpoint/2010/main" val="1379829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lv-LV" dirty="0"/>
              <a:t>Kāda veida psiholoģiskās intervences uzlabo specifiskas emociju regulēšanas prasmes? </a:t>
            </a:r>
          </a:p>
          <a:p>
            <a:pPr defTabSz="914400">
              <a:lnSpc>
                <a:spcPct val="90000"/>
              </a:lnSpc>
              <a:spcBef>
                <a:spcPts val="1000"/>
              </a:spcBef>
              <a:buSzPct val="100000"/>
              <a:defRPr>
                <a:solidFill>
                  <a:srgbClr val="535353"/>
                </a:solidFill>
                <a:latin typeface="Arial"/>
                <a:ea typeface="Arial"/>
                <a:cs typeface="Arial"/>
                <a:sym typeface="Arial"/>
              </a:defRPr>
            </a:pPr>
            <a:endParaRPr lang="lv-LV" dirty="0"/>
          </a:p>
          <a:p>
            <a:pPr defTabSz="914400">
              <a:lnSpc>
                <a:spcPct val="90000"/>
              </a:lnSpc>
              <a:spcBef>
                <a:spcPts val="1000"/>
              </a:spcBef>
              <a:buSzPct val="100000"/>
              <a:defRPr>
                <a:solidFill>
                  <a:srgbClr val="535353"/>
                </a:solidFill>
                <a:latin typeface="Arial"/>
                <a:ea typeface="Arial"/>
                <a:cs typeface="Arial"/>
                <a:sym typeface="Arial"/>
              </a:defRPr>
            </a:pPr>
            <a:r>
              <a:rPr lang="lv-LV" dirty="0"/>
              <a:t>Kognitīvās uzvedības terapijas (KBT) intervence</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Apzinātība, modifikācija, kognitīvā pārvērtēšana (</a:t>
            </a:r>
            <a:r>
              <a:rPr lang="lv-LV" dirty="0" err="1"/>
              <a:t>reappraisal</a:t>
            </a:r>
            <a:r>
              <a:rPr lang="lv-LV" dirty="0"/>
              <a:t>)</a:t>
            </a:r>
          </a:p>
          <a:p>
            <a:pPr defTabSz="914400">
              <a:lnSpc>
                <a:spcPct val="90000"/>
              </a:lnSpc>
              <a:spcBef>
                <a:spcPts val="1000"/>
              </a:spcBef>
              <a:buSzPct val="100000"/>
              <a:defRPr>
                <a:solidFill>
                  <a:srgbClr val="535353"/>
                </a:solidFill>
                <a:latin typeface="Arial"/>
                <a:ea typeface="Arial"/>
                <a:cs typeface="Arial"/>
                <a:sym typeface="Arial"/>
              </a:defRPr>
            </a:pPr>
            <a:r>
              <a:rPr lang="lv-LV" dirty="0"/>
              <a:t>Pieņemšanas un saistību terapijas (PST) intervence</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a:t>
            </a:r>
          </a:p>
          <a:p>
            <a:pPr defTabSz="914400">
              <a:lnSpc>
                <a:spcPct val="90000"/>
              </a:lnSpc>
              <a:spcBef>
                <a:spcPts val="1000"/>
              </a:spcBef>
              <a:buSzPct val="100000"/>
              <a:defRPr>
                <a:solidFill>
                  <a:srgbClr val="535353"/>
                </a:solidFill>
                <a:latin typeface="Arial"/>
                <a:ea typeface="Arial"/>
                <a:cs typeface="Arial"/>
                <a:sym typeface="Arial"/>
              </a:defRPr>
            </a:pPr>
            <a:r>
              <a:rPr lang="lv-LV" dirty="0"/>
              <a:t>Uz sevis līdzjūtību vērstas terapijas (SLT) intervence</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 kognitīvā un emocionālā elastība</a:t>
            </a:r>
          </a:p>
          <a:p>
            <a:pPr defTabSz="914400">
              <a:lnSpc>
                <a:spcPct val="90000"/>
              </a:lnSpc>
              <a:spcBef>
                <a:spcPts val="1000"/>
              </a:spcBef>
              <a:buSzPct val="100000"/>
              <a:defRPr>
                <a:solidFill>
                  <a:srgbClr val="535353"/>
                </a:solidFill>
                <a:latin typeface="Arial"/>
                <a:ea typeface="Arial"/>
                <a:cs typeface="Arial"/>
                <a:sym typeface="Arial"/>
              </a:defRPr>
            </a:pPr>
            <a:r>
              <a:rPr lang="lv-LV" dirty="0"/>
              <a:t>Dialektiskās uzvedības terapijas (DBT) intervence</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Iesaiste emociju atpazīšanā</a:t>
            </a:r>
          </a:p>
          <a:p>
            <a:pPr defTabSz="914400">
              <a:lnSpc>
                <a:spcPct val="90000"/>
              </a:lnSpc>
              <a:spcBef>
                <a:spcPts val="1000"/>
              </a:spcBef>
              <a:buSzPct val="100000"/>
              <a:defRPr>
                <a:solidFill>
                  <a:srgbClr val="535353"/>
                </a:solidFill>
                <a:latin typeface="Arial"/>
                <a:ea typeface="Arial"/>
                <a:cs typeface="Arial"/>
                <a:sym typeface="Arial"/>
              </a:defRPr>
            </a:pPr>
            <a:r>
              <a:rPr lang="lv-LV" dirty="0"/>
              <a:t>Spēles intervence, kuras pamatā ir KBT</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a:t>
            </a:r>
          </a:p>
          <a:p>
            <a:pPr defTabSz="914400">
              <a:lnSpc>
                <a:spcPct val="90000"/>
              </a:lnSpc>
              <a:spcBef>
                <a:spcPts val="1000"/>
              </a:spcBef>
              <a:buSzPct val="100000"/>
              <a:defRPr>
                <a:solidFill>
                  <a:srgbClr val="535353"/>
                </a:solidFill>
                <a:latin typeface="Arial"/>
                <a:ea typeface="Arial"/>
                <a:cs typeface="Arial"/>
                <a:sym typeface="Arial"/>
              </a:defRPr>
            </a:pPr>
            <a:r>
              <a:rPr lang="lv-LV" dirty="0"/>
              <a:t>Pozitīvās psiholoģijas intervence (PPI) </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Iesaiste pozitīvo emociju atpazīšanā, pieņemšanā</a:t>
            </a:r>
          </a:p>
          <a:p>
            <a:endParaRPr lang="lv-LV" dirty="0"/>
          </a:p>
          <a:p>
            <a:endParaRPr lang="en-LV" dirty="0"/>
          </a:p>
        </p:txBody>
      </p:sp>
    </p:spTree>
    <p:extLst>
      <p:ext uri="{BB962C8B-B14F-4D97-AF65-F5344CB8AC3E}">
        <p14:creationId xmlns:p14="http://schemas.microsoft.com/office/powerpoint/2010/main" val="3137437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defTabSz="804672">
              <a:spcBef>
                <a:spcPts val="800"/>
              </a:spcBef>
              <a:defRPr sz="1584">
                <a:solidFill>
                  <a:srgbClr val="535353"/>
                </a:solidFill>
                <a:latin typeface="Arial"/>
                <a:ea typeface="Arial"/>
                <a:cs typeface="Arial"/>
                <a:sym typeface="Arial"/>
              </a:defRPr>
            </a:pPr>
            <a:r>
              <a:rPr lang="lv-LV" sz="2000" dirty="0"/>
              <a:t>Cik psiholoģiskās intervences uzdevumu ir nepieciešams, lai uzlabotu emociju regulēšanas prasmes?</a:t>
            </a:r>
          </a:p>
          <a:p>
            <a:pPr defTabSz="804672">
              <a:spcBef>
                <a:spcPts val="800"/>
              </a:spcBef>
              <a:defRPr sz="1584">
                <a:solidFill>
                  <a:srgbClr val="535353"/>
                </a:solidFill>
                <a:latin typeface="Arial"/>
                <a:ea typeface="Arial"/>
                <a:cs typeface="Arial"/>
                <a:sym typeface="Arial"/>
              </a:defRPr>
            </a:pPr>
            <a:endParaRPr lang="lv-LV" sz="2000" dirty="0"/>
          </a:p>
          <a:p>
            <a:pPr defTabSz="804672">
              <a:spcBef>
                <a:spcPts val="800"/>
              </a:spcBef>
              <a:defRPr sz="1584">
                <a:solidFill>
                  <a:srgbClr val="535353"/>
                </a:solidFill>
                <a:latin typeface="Arial"/>
                <a:ea typeface="Arial"/>
                <a:cs typeface="Arial"/>
                <a:sym typeface="Arial"/>
              </a:defRPr>
            </a:pPr>
            <a:r>
              <a:rPr lang="lv-LV" sz="1200" dirty="0"/>
              <a:t>No analizēto pētījumu prakses:</a:t>
            </a:r>
          </a:p>
          <a:p>
            <a:pPr defTabSz="804672">
              <a:spcBef>
                <a:spcPts val="800"/>
              </a:spcBef>
              <a:defRPr sz="1584" b="0">
                <a:solidFill>
                  <a:srgbClr val="535353"/>
                </a:solidFill>
                <a:latin typeface="Arial"/>
                <a:ea typeface="Arial"/>
                <a:cs typeface="Arial"/>
                <a:sym typeface="Arial"/>
              </a:defRPr>
            </a:pPr>
            <a:r>
              <a:rPr lang="lv-LV" sz="1200" dirty="0"/>
              <a:t>Vismaz 1 programma ar 16 uzdevumiem, līdz 22 programmām ar 120-136 uzdevumiem</a:t>
            </a:r>
          </a:p>
          <a:p>
            <a:pPr defTabSz="804672">
              <a:spcBef>
                <a:spcPts val="800"/>
              </a:spcBef>
              <a:defRPr sz="1584">
                <a:solidFill>
                  <a:srgbClr val="535353"/>
                </a:solidFill>
                <a:latin typeface="Arial"/>
                <a:ea typeface="Arial"/>
                <a:cs typeface="Arial"/>
                <a:sym typeface="Arial"/>
              </a:defRPr>
            </a:pPr>
            <a:endParaRPr lang="lv-LV" dirty="0"/>
          </a:p>
          <a:p>
            <a:pPr defTabSz="804672">
              <a:spcBef>
                <a:spcPts val="800"/>
              </a:spcBef>
              <a:defRPr sz="1584">
                <a:solidFill>
                  <a:srgbClr val="535353"/>
                </a:solidFill>
                <a:latin typeface="Arial"/>
                <a:ea typeface="Arial"/>
                <a:cs typeface="Arial"/>
                <a:sym typeface="Arial"/>
              </a:defRPr>
            </a:pPr>
            <a:r>
              <a:rPr lang="lv-LV" sz="1200" dirty="0"/>
              <a:t>No lietotāju iesaistīšanās aptaujas rezultātiem</a:t>
            </a:r>
          </a:p>
          <a:p>
            <a:pPr defTabSz="804672">
              <a:spcBef>
                <a:spcPts val="800"/>
              </a:spcBef>
              <a:defRPr sz="1584" b="0">
                <a:solidFill>
                  <a:srgbClr val="535353"/>
                </a:solidFill>
                <a:latin typeface="Arial"/>
                <a:ea typeface="Arial"/>
                <a:cs typeface="Arial"/>
                <a:sym typeface="Arial"/>
              </a:defRPr>
            </a:pPr>
            <a:r>
              <a:rPr lang="lv-LV" sz="1200" dirty="0"/>
              <a:t>Lielāks uzdevumu vairums un formāts (audio; video; teksts; grafiks; pavadībā; bez pavadības)</a:t>
            </a:r>
          </a:p>
          <a:p>
            <a:pPr defTabSz="804672">
              <a:spcBef>
                <a:spcPts val="800"/>
              </a:spcBef>
              <a:defRPr sz="1584">
                <a:solidFill>
                  <a:srgbClr val="535353"/>
                </a:solidFill>
                <a:latin typeface="Arial"/>
                <a:ea typeface="Arial"/>
                <a:cs typeface="Arial"/>
                <a:sym typeface="Arial"/>
              </a:defRPr>
            </a:pPr>
            <a:endParaRPr lang="lv-LV" dirty="0"/>
          </a:p>
          <a:p>
            <a:pPr defTabSz="804672">
              <a:spcBef>
                <a:spcPts val="800"/>
              </a:spcBef>
              <a:defRPr sz="1584">
                <a:solidFill>
                  <a:srgbClr val="535353"/>
                </a:solidFill>
                <a:latin typeface="Arial"/>
                <a:ea typeface="Arial"/>
                <a:cs typeface="Arial"/>
                <a:sym typeface="Arial"/>
              </a:defRPr>
            </a:pPr>
            <a:r>
              <a:rPr lang="lv-LV" sz="1200" dirty="0"/>
              <a:t>No ekspertu psiholoģiskās intervences specifikas</a:t>
            </a:r>
          </a:p>
          <a:p>
            <a:pPr defTabSz="804672">
              <a:spcBef>
                <a:spcPts val="800"/>
              </a:spcBef>
              <a:defRPr sz="1584" b="0">
                <a:solidFill>
                  <a:srgbClr val="535353"/>
                </a:solidFill>
                <a:latin typeface="Arial"/>
                <a:ea typeface="Arial"/>
                <a:cs typeface="Arial"/>
                <a:sym typeface="Arial"/>
              </a:defRPr>
            </a:pPr>
            <a:r>
              <a:rPr lang="lv-LV" sz="1200" dirty="0"/>
              <a:t>Pieņemšanas un saistību terapijas (PST) intervence, vismaz 2 nedēļas</a:t>
            </a:r>
          </a:p>
          <a:p>
            <a:pPr defTabSz="804672">
              <a:spcBef>
                <a:spcPts val="800"/>
              </a:spcBef>
              <a:defRPr sz="1584" b="0">
                <a:solidFill>
                  <a:srgbClr val="535353"/>
                </a:solidFill>
                <a:latin typeface="Arial"/>
                <a:ea typeface="Arial"/>
                <a:cs typeface="Arial"/>
                <a:sym typeface="Arial"/>
              </a:defRPr>
            </a:pPr>
            <a:r>
              <a:rPr lang="lv-LV" sz="1200" dirty="0"/>
              <a:t>Kognitīvās uzvedības terapijas (KBT) intervence, vismaz 8 nedēļas</a:t>
            </a:r>
          </a:p>
          <a:p>
            <a:pPr defTabSz="804672">
              <a:spcBef>
                <a:spcPts val="800"/>
              </a:spcBef>
              <a:defRPr sz="1584" b="0">
                <a:solidFill>
                  <a:srgbClr val="535353"/>
                </a:solidFill>
                <a:latin typeface="Arial"/>
                <a:ea typeface="Arial"/>
                <a:cs typeface="Arial"/>
                <a:sym typeface="Arial"/>
              </a:defRPr>
            </a:pPr>
            <a:r>
              <a:rPr lang="lv-LV" sz="1200" dirty="0"/>
              <a:t>Nedēļā pētījuma dalībniekam jāaizpilda, vismaz 2 programmas/moduļi vai 10 min līdz 80 min lietotnes izmantošana</a:t>
            </a:r>
          </a:p>
          <a:p>
            <a:pPr defTabSz="804672">
              <a:spcBef>
                <a:spcPts val="800"/>
              </a:spcBef>
              <a:defRPr sz="1584" b="0">
                <a:solidFill>
                  <a:srgbClr val="535353"/>
                </a:solidFill>
                <a:latin typeface="Arial"/>
                <a:ea typeface="Arial"/>
                <a:cs typeface="Arial"/>
                <a:sym typeface="Arial"/>
              </a:defRPr>
            </a:pPr>
            <a:r>
              <a:rPr lang="lv-LV" sz="1200" dirty="0"/>
              <a:t>Emociju regulācijas prasmju uzlabojumi ievērojami palielinās, kad dalībnieks lieto lietotni vismaz 2 līdz 6 mēnešiem</a:t>
            </a:r>
          </a:p>
          <a:p>
            <a:endParaRPr lang="en-LV" dirty="0"/>
          </a:p>
        </p:txBody>
      </p:sp>
    </p:spTree>
    <p:extLst>
      <p:ext uri="{BB962C8B-B14F-4D97-AF65-F5344CB8AC3E}">
        <p14:creationId xmlns:p14="http://schemas.microsoft.com/office/powerpoint/2010/main" val="2941113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lv-LV" sz="1200" dirty="0"/>
              <a:t>Kas jāņem vērā, lai izveidotu efektīvus un saistošus psiholoģiskās intervences uzdevumus mobilajās lietotnēs?</a:t>
            </a:r>
          </a:p>
          <a:p>
            <a:endParaRPr lang="lv-LV" sz="1200" dirty="0"/>
          </a:p>
          <a:p>
            <a:pPr marL="228600" indent="-228600">
              <a:buSzPct val="100000"/>
              <a:buAutoNum type="arabicPeriod"/>
              <a:defRPr b="0">
                <a:solidFill>
                  <a:srgbClr val="535353"/>
                </a:solidFill>
                <a:latin typeface="Arial"/>
                <a:ea typeface="Arial"/>
                <a:cs typeface="Arial"/>
                <a:sym typeface="Arial"/>
              </a:defRPr>
            </a:pPr>
            <a:r>
              <a:rPr lang="lv-LV" dirty="0"/>
              <a:t>Lielāks uzdevumu vairums;</a:t>
            </a:r>
          </a:p>
          <a:p>
            <a:pPr marL="228600" indent="-228600">
              <a:buSzPct val="100000"/>
              <a:buAutoNum type="arabicPeriod"/>
              <a:defRPr b="0">
                <a:solidFill>
                  <a:srgbClr val="535353"/>
                </a:solidFill>
                <a:latin typeface="Arial"/>
                <a:ea typeface="Arial"/>
                <a:cs typeface="Arial"/>
                <a:sym typeface="Arial"/>
              </a:defRPr>
            </a:pPr>
            <a:r>
              <a:rPr lang="lv-LV" dirty="0"/>
              <a:t>Uzdevumu formātu dažādība;</a:t>
            </a:r>
          </a:p>
          <a:p>
            <a:pPr marL="228600" indent="-228600">
              <a:buSzPct val="100000"/>
              <a:buAutoNum type="arabicPeriod"/>
              <a:defRPr b="0">
                <a:solidFill>
                  <a:srgbClr val="535353"/>
                </a:solidFill>
                <a:latin typeface="Arial"/>
                <a:ea typeface="Arial"/>
                <a:cs typeface="Arial"/>
                <a:sym typeface="Arial"/>
              </a:defRPr>
            </a:pPr>
            <a:r>
              <a:rPr lang="lv-LV" dirty="0"/>
              <a:t>Pieturēties pie noteiktas moduļu struktūras;</a:t>
            </a:r>
          </a:p>
          <a:p>
            <a:pPr marL="228600" indent="-228600">
              <a:buSzPct val="100000"/>
              <a:buAutoNum type="arabicPeriod"/>
              <a:defRPr b="0">
                <a:solidFill>
                  <a:srgbClr val="535353"/>
                </a:solidFill>
                <a:latin typeface="Arial"/>
                <a:ea typeface="Arial"/>
                <a:cs typeface="Arial"/>
                <a:sym typeface="Arial"/>
              </a:defRPr>
            </a:pPr>
            <a:r>
              <a:rPr lang="lv-LV" dirty="0"/>
              <a:t>Iekļaujoši spēļu elementi uzdevumos;</a:t>
            </a:r>
          </a:p>
          <a:p>
            <a:pPr marL="228600" indent="-228600">
              <a:buSzPct val="100000"/>
              <a:buAutoNum type="arabicPeriod"/>
              <a:defRPr b="0">
                <a:solidFill>
                  <a:srgbClr val="535353"/>
                </a:solidFill>
                <a:latin typeface="Arial"/>
                <a:ea typeface="Arial"/>
                <a:cs typeface="Arial"/>
                <a:sym typeface="Arial"/>
              </a:defRPr>
            </a:pPr>
            <a:r>
              <a:rPr lang="lv-LV" dirty="0"/>
              <a:t>Pozitīvs pastiprinājums;</a:t>
            </a:r>
          </a:p>
          <a:p>
            <a:pPr marL="228600" indent="-228600">
              <a:buSzPct val="100000"/>
              <a:buAutoNum type="arabicPeriod"/>
              <a:defRPr b="0">
                <a:solidFill>
                  <a:srgbClr val="535353"/>
                </a:solidFill>
                <a:latin typeface="Arial"/>
                <a:ea typeface="Arial"/>
                <a:cs typeface="Arial"/>
                <a:sym typeface="Arial"/>
              </a:defRPr>
            </a:pPr>
            <a:r>
              <a:rPr lang="lv-LV" dirty="0"/>
              <a:t>Lietotāja sasniegumiem orientēts uzdevumu/moduļu piedāvājums;</a:t>
            </a:r>
          </a:p>
          <a:p>
            <a:pPr marL="228600" indent="-228600">
              <a:buSzPct val="100000"/>
              <a:buAutoNum type="arabicPeriod"/>
              <a:defRPr b="0">
                <a:solidFill>
                  <a:srgbClr val="535353"/>
                </a:solidFill>
                <a:latin typeface="Arial"/>
                <a:ea typeface="Arial"/>
                <a:cs typeface="Arial"/>
                <a:sym typeface="Arial"/>
              </a:defRPr>
            </a:pPr>
            <a:r>
              <a:rPr lang="lv-LV" dirty="0" err="1"/>
              <a:t>Iepēja</a:t>
            </a:r>
            <a:r>
              <a:rPr lang="lv-LV" dirty="0"/>
              <a:t> lietotājiem veikt piezīmes dienasgrāmatā (iekš lietotnes);</a:t>
            </a:r>
          </a:p>
          <a:p>
            <a:pPr marL="228600" indent="-228600">
              <a:buSzPct val="100000"/>
              <a:buAutoNum type="arabicPeriod"/>
              <a:defRPr b="0">
                <a:solidFill>
                  <a:srgbClr val="535353"/>
                </a:solidFill>
                <a:latin typeface="Arial"/>
                <a:ea typeface="Arial"/>
                <a:cs typeface="Arial"/>
                <a:sym typeface="Arial"/>
              </a:defRPr>
            </a:pPr>
            <a:r>
              <a:rPr lang="lv-LV" dirty="0"/>
              <a:t>Skaidri progresa un sasniegumu rādītāji;</a:t>
            </a:r>
          </a:p>
          <a:p>
            <a:pPr marL="228600" indent="-228600">
              <a:buSzPct val="100000"/>
              <a:buAutoNum type="arabicPeriod"/>
              <a:defRPr b="0">
                <a:solidFill>
                  <a:srgbClr val="535353"/>
                </a:solidFill>
                <a:latin typeface="Arial"/>
                <a:ea typeface="Arial"/>
                <a:cs typeface="Arial"/>
                <a:sym typeface="Arial"/>
              </a:defRPr>
            </a:pPr>
            <a:r>
              <a:rPr lang="lv-LV" dirty="0"/>
              <a:t>Tiek piegādāti atgādinājuma paziņojumi lietotnē;</a:t>
            </a:r>
          </a:p>
          <a:p>
            <a:pPr marL="228600" indent="-228600">
              <a:buSzPct val="100000"/>
              <a:buAutoNum type="arabicPeriod"/>
              <a:defRPr b="0">
                <a:solidFill>
                  <a:srgbClr val="535353"/>
                </a:solidFill>
                <a:latin typeface="Arial"/>
                <a:ea typeface="Arial"/>
                <a:cs typeface="Arial"/>
                <a:sym typeface="Arial"/>
              </a:defRPr>
            </a:pPr>
            <a:r>
              <a:rPr lang="lv-LV" dirty="0"/>
              <a:t>Lietotāja dalības un atlīdzības sistēma;</a:t>
            </a:r>
          </a:p>
          <a:p>
            <a:pPr marL="228600" indent="-228600">
              <a:buSzPct val="100000"/>
              <a:buAutoNum type="arabicPeriod"/>
              <a:defRPr b="0">
                <a:solidFill>
                  <a:srgbClr val="535353"/>
                </a:solidFill>
                <a:latin typeface="Arial"/>
                <a:ea typeface="Arial"/>
                <a:cs typeface="Arial"/>
                <a:sym typeface="Arial"/>
              </a:defRPr>
            </a:pPr>
            <a:r>
              <a:rPr lang="lv-LV" dirty="0"/>
              <a:t> Mobilās lietotnes iesaistes ilgums no 2 līdz 6 mēnešiem, lai novērotu izmaiņas mentālā veselībā.</a:t>
            </a:r>
          </a:p>
          <a:p>
            <a:endParaRPr lang="en-LV" dirty="0"/>
          </a:p>
        </p:txBody>
      </p:sp>
    </p:spTree>
    <p:extLst>
      <p:ext uri="{BB962C8B-B14F-4D97-AF65-F5344CB8AC3E}">
        <p14:creationId xmlns:p14="http://schemas.microsoft.com/office/powerpoint/2010/main" val="35847520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bg>
      <p:bgPr>
        <a:solidFill>
          <a:schemeClr val="accent2"/>
        </a:solidFill>
        <a:effectLst/>
      </p:bgPr>
    </p:bg>
    <p:spTree>
      <p:nvGrpSpPr>
        <p:cNvPr id="1" name=""/>
        <p:cNvGrpSpPr/>
        <p:nvPr/>
      </p:nvGrpSpPr>
      <p:grpSpPr>
        <a:xfrm>
          <a:off x="0" y="0"/>
          <a:ext cx="0" cy="0"/>
          <a:chOff x="0" y="0"/>
          <a:chExt cx="0" cy="0"/>
        </a:xfrm>
      </p:grpSpPr>
      <p:pic>
        <p:nvPicPr>
          <p:cNvPr id="13" name="Picture 9" descr="Picture 9"/>
          <p:cNvPicPr>
            <a:picLocks noChangeAspect="1"/>
          </p:cNvPicPr>
          <p:nvPr/>
        </p:nvPicPr>
        <p:blipFill>
          <a:blip r:embed="rId2"/>
          <a:srcRect t="2619" r="14058"/>
          <a:stretch>
            <a:fillRect/>
          </a:stretch>
        </p:blipFill>
        <p:spPr>
          <a:xfrm>
            <a:off x="9175971" y="-305873"/>
            <a:ext cx="3012970" cy="6876084"/>
          </a:xfrm>
          <a:prstGeom prst="rect">
            <a:avLst/>
          </a:prstGeom>
          <a:ln w="12700">
            <a:miter lim="400000"/>
          </a:ln>
          <a:effectLst>
            <a:outerShdw rotWithShape="0">
              <a:schemeClr val="accent2"/>
            </a:outerShdw>
          </a:effectLst>
        </p:spPr>
      </p:pic>
      <p:pic>
        <p:nvPicPr>
          <p:cNvPr id="14" name="Picture 10" descr="Picture 10"/>
          <p:cNvPicPr>
            <a:picLocks noChangeAspect="1"/>
          </p:cNvPicPr>
          <p:nvPr/>
        </p:nvPicPr>
        <p:blipFill>
          <a:blip r:embed="rId3"/>
          <a:stretch>
            <a:fillRect/>
          </a:stretch>
        </p:blipFill>
        <p:spPr>
          <a:xfrm>
            <a:off x="1120952" y="720502"/>
            <a:ext cx="1808106" cy="332526"/>
          </a:xfrm>
          <a:prstGeom prst="rect">
            <a:avLst/>
          </a:prstGeom>
          <a:ln w="12700">
            <a:miter lim="400000"/>
          </a:ln>
        </p:spPr>
      </p:pic>
      <p:sp>
        <p:nvSpPr>
          <p:cNvPr id="15" name="Title Text"/>
          <p:cNvSpPr txBox="1">
            <a:spLocks noGrp="1"/>
          </p:cNvSpPr>
          <p:nvPr>
            <p:ph type="title"/>
          </p:nvPr>
        </p:nvSpPr>
        <p:spPr>
          <a:xfrm>
            <a:off x="1102784" y="1411287"/>
            <a:ext cx="10363201" cy="455613"/>
          </a:xfrm>
          <a:prstGeom prst="rect">
            <a:avLst/>
          </a:prstGeom>
        </p:spPr>
        <p:txBody>
          <a:bodyPr/>
          <a:lstStyle>
            <a:lvl1pPr>
              <a:defRPr sz="2800">
                <a:solidFill>
                  <a:srgbClr val="FFFFFF"/>
                </a:solidFill>
              </a:defRPr>
            </a:lvl1pPr>
          </a:lstStyle>
          <a:p>
            <a:r>
              <a:t>Title Text</a:t>
            </a:r>
          </a:p>
        </p:txBody>
      </p:sp>
      <p:sp>
        <p:nvSpPr>
          <p:cNvPr id="16" name="Body Level One…"/>
          <p:cNvSpPr txBox="1">
            <a:spLocks noGrp="1"/>
          </p:cNvSpPr>
          <p:nvPr>
            <p:ph type="body" sz="quarter" idx="1" hasCustomPrompt="1"/>
          </p:nvPr>
        </p:nvSpPr>
        <p:spPr>
          <a:xfrm>
            <a:off x="1102785" y="5373687"/>
            <a:ext cx="4754034" cy="803275"/>
          </a:xfrm>
          <a:prstGeom prst="rect">
            <a:avLst/>
          </a:prstGeom>
        </p:spPr>
        <p:txBody>
          <a:bodyPr/>
          <a:lstStyle>
            <a:lvl1pPr>
              <a:lnSpc>
                <a:spcPct val="70000"/>
              </a:lnSpc>
              <a:defRPr b="0">
                <a:solidFill>
                  <a:srgbClr val="FFFFFF"/>
                </a:solidFill>
                <a:latin typeface="Arial"/>
                <a:ea typeface="Arial"/>
                <a:cs typeface="Arial"/>
                <a:sym typeface="Arial"/>
              </a:defRPr>
            </a:lvl1pPr>
            <a:lvl2pPr marL="628650" indent="-171450">
              <a:lnSpc>
                <a:spcPct val="70000"/>
              </a:lnSpc>
              <a:buSzPct val="100000"/>
              <a:buChar char="•"/>
              <a:defRPr b="0">
                <a:solidFill>
                  <a:srgbClr val="FFFFFF"/>
                </a:solidFill>
                <a:latin typeface="Arial"/>
                <a:ea typeface="Arial"/>
                <a:cs typeface="Arial"/>
                <a:sym typeface="Arial"/>
              </a:defRPr>
            </a:lvl2pPr>
            <a:lvl3pPr marL="1120139" indent="-205739">
              <a:lnSpc>
                <a:spcPct val="70000"/>
              </a:lnSpc>
              <a:buSzPct val="100000"/>
              <a:buChar char="•"/>
              <a:defRPr b="0">
                <a:solidFill>
                  <a:srgbClr val="FFFFFF"/>
                </a:solidFill>
                <a:latin typeface="Arial"/>
                <a:ea typeface="Arial"/>
                <a:cs typeface="Arial"/>
                <a:sym typeface="Arial"/>
              </a:defRPr>
            </a:lvl3pPr>
            <a:lvl4pPr marL="1600200" indent="-228600">
              <a:lnSpc>
                <a:spcPct val="70000"/>
              </a:lnSpc>
              <a:buSzPct val="100000"/>
              <a:buChar char="•"/>
              <a:defRPr b="0">
                <a:solidFill>
                  <a:srgbClr val="FFFFFF"/>
                </a:solidFill>
                <a:latin typeface="Arial"/>
                <a:ea typeface="Arial"/>
                <a:cs typeface="Arial"/>
                <a:sym typeface="Arial"/>
              </a:defRPr>
            </a:lvl4pPr>
            <a:lvl5pPr marL="2057400" indent="-228600">
              <a:lnSpc>
                <a:spcPct val="70000"/>
              </a:lnSpc>
              <a:buSzPct val="100000"/>
              <a:buChar char="•"/>
              <a:defRPr b="0">
                <a:solidFill>
                  <a:srgbClr val="FFFFFF"/>
                </a:solidFill>
                <a:latin typeface="Arial"/>
                <a:ea typeface="Arial"/>
                <a:cs typeface="Arial"/>
                <a:sym typeface="Arial"/>
              </a:defRPr>
            </a:lvl5pPr>
          </a:lstStyle>
          <a:p>
            <a:r>
              <a:t>Author</a:t>
            </a:r>
          </a:p>
          <a:p>
            <a:pPr lvl="1"/>
            <a:endParaRPr/>
          </a:p>
          <a:p>
            <a:pPr lvl="2"/>
            <a:endParaRPr/>
          </a:p>
          <a:p>
            <a:pPr lvl="3"/>
            <a:endParaRPr/>
          </a:p>
          <a:p>
            <a:pPr lvl="4"/>
            <a:endParaRPr/>
          </a:p>
        </p:txBody>
      </p:sp>
      <p:sp>
        <p:nvSpPr>
          <p:cNvPr id="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24" name="Picture 8" descr="Picture 8"/>
          <p:cNvPicPr>
            <a:picLocks noChangeAspect="1"/>
          </p:cNvPicPr>
          <p:nvPr/>
        </p:nvPicPr>
        <p:blipFill>
          <a:blip r:embed="rId2"/>
          <a:srcRect t="792" r="2548"/>
          <a:stretch>
            <a:fillRect/>
          </a:stretch>
        </p:blipFill>
        <p:spPr>
          <a:xfrm>
            <a:off x="9654572" y="10758"/>
            <a:ext cx="2537429" cy="6239435"/>
          </a:xfrm>
          <a:prstGeom prst="rect">
            <a:avLst/>
          </a:prstGeom>
          <a:ln w="12700">
            <a:miter lim="400000"/>
          </a:ln>
        </p:spPr>
      </p:pic>
      <p:pic>
        <p:nvPicPr>
          <p:cNvPr id="25" name="Picture 6" descr="Picture 6"/>
          <p:cNvPicPr>
            <a:picLocks noChangeAspect="1"/>
          </p:cNvPicPr>
          <p:nvPr/>
        </p:nvPicPr>
        <p:blipFill>
          <a:blip r:embed="rId3"/>
          <a:stretch>
            <a:fillRect/>
          </a:stretch>
        </p:blipFill>
        <p:spPr>
          <a:xfrm>
            <a:off x="1077722" y="5753587"/>
            <a:ext cx="1550826" cy="304314"/>
          </a:xfrm>
          <a:prstGeom prst="rect">
            <a:avLst/>
          </a:prstGeom>
          <a:ln w="12700">
            <a:miter lim="400000"/>
          </a:ln>
        </p:spPr>
      </p:pic>
      <p:sp>
        <p:nvSpPr>
          <p:cNvPr id="26" name="Title Text"/>
          <p:cNvSpPr txBox="1">
            <a:spLocks noGrp="1"/>
          </p:cNvSpPr>
          <p:nvPr>
            <p:ph type="title"/>
          </p:nvPr>
        </p:nvSpPr>
        <p:spPr>
          <a:xfrm>
            <a:off x="1056217" y="728664"/>
            <a:ext cx="10079567" cy="936626"/>
          </a:xfrm>
          <a:prstGeom prst="rect">
            <a:avLst/>
          </a:prstGeom>
        </p:spPr>
        <p:txBody>
          <a:bodyPr/>
          <a:lstStyle>
            <a:lvl1pPr>
              <a:defRPr sz="2800"/>
            </a:lvl1pPr>
          </a:lstStyle>
          <a:p>
            <a:r>
              <a:t>Title Text</a:t>
            </a:r>
          </a:p>
        </p:txBody>
      </p:sp>
      <p:sp>
        <p:nvSpPr>
          <p:cNvPr id="27" name="Body Level One…"/>
          <p:cNvSpPr txBox="1">
            <a:spLocks noGrp="1"/>
          </p:cNvSpPr>
          <p:nvPr>
            <p:ph type="body" sz="quarter" idx="1" hasCustomPrompt="1"/>
          </p:nvPr>
        </p:nvSpPr>
        <p:spPr>
          <a:xfrm>
            <a:off x="1056214" y="1665288"/>
            <a:ext cx="10080099" cy="1655762"/>
          </a:xfrm>
          <a:prstGeom prst="rect">
            <a:avLst/>
          </a:prstGeom>
        </p:spPr>
        <p:txBody>
          <a:bodyPr/>
          <a:lstStyle>
            <a:lvl1pPr>
              <a:defRPr sz="1600" b="0">
                <a:solidFill>
                  <a:srgbClr val="58595B"/>
                </a:solidFill>
                <a:latin typeface="Arial"/>
                <a:ea typeface="Arial"/>
                <a:cs typeface="Arial"/>
                <a:sym typeface="Arial"/>
              </a:defRPr>
            </a:lvl1pPr>
            <a:lvl2pPr marL="0" indent="457200">
              <a:buSzTx/>
              <a:buNone/>
              <a:defRPr sz="1600" b="0">
                <a:solidFill>
                  <a:srgbClr val="58595B"/>
                </a:solidFill>
                <a:latin typeface="Arial"/>
                <a:ea typeface="Arial"/>
                <a:cs typeface="Arial"/>
                <a:sym typeface="Arial"/>
              </a:defRPr>
            </a:lvl2pPr>
            <a:lvl3pPr marL="0" indent="914400">
              <a:buSzTx/>
              <a:buNone/>
              <a:defRPr sz="1600" b="0">
                <a:solidFill>
                  <a:srgbClr val="58595B"/>
                </a:solidFill>
                <a:latin typeface="Arial"/>
                <a:ea typeface="Arial"/>
                <a:cs typeface="Arial"/>
                <a:sym typeface="Arial"/>
              </a:defRPr>
            </a:lvl3pPr>
            <a:lvl4pPr marL="0" indent="1371600">
              <a:buSzTx/>
              <a:buNone/>
              <a:defRPr sz="1600" b="0">
                <a:solidFill>
                  <a:srgbClr val="58595B"/>
                </a:solidFill>
                <a:latin typeface="Arial"/>
                <a:ea typeface="Arial"/>
                <a:cs typeface="Arial"/>
                <a:sym typeface="Arial"/>
              </a:defRPr>
            </a:lvl4pPr>
            <a:lvl5pPr marL="0" indent="1828800">
              <a:buSzTx/>
              <a:buNone/>
              <a:defRPr sz="1600" b="0">
                <a:solidFill>
                  <a:srgbClr val="58595B"/>
                </a:solidFill>
                <a:latin typeface="Arial"/>
                <a:ea typeface="Arial"/>
                <a:cs typeface="Arial"/>
                <a:sym typeface="Arial"/>
              </a:defRPr>
            </a:lvl5pPr>
          </a:lstStyle>
          <a:p>
            <a:r>
              <a:t>Body text</a:t>
            </a:r>
          </a:p>
          <a:p>
            <a:pPr lvl="1"/>
            <a:endParaRPr/>
          </a:p>
          <a:p>
            <a:pPr lvl="2"/>
            <a:endParaRPr/>
          </a:p>
          <a:p>
            <a:pPr lvl="3"/>
            <a:endParaRPr/>
          </a:p>
          <a:p>
            <a:pPr lvl="4"/>
            <a:endParaRPr/>
          </a:p>
        </p:txBody>
      </p:sp>
      <p:sp>
        <p:nvSpPr>
          <p:cNvPr id="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Custom Layout">
    <p:spTree>
      <p:nvGrpSpPr>
        <p:cNvPr id="1" name=""/>
        <p:cNvGrpSpPr/>
        <p:nvPr/>
      </p:nvGrpSpPr>
      <p:grpSpPr>
        <a:xfrm>
          <a:off x="0" y="0"/>
          <a:ext cx="0" cy="0"/>
          <a:chOff x="0" y="0"/>
          <a:chExt cx="0" cy="0"/>
        </a:xfrm>
      </p:grpSpPr>
      <p:pic>
        <p:nvPicPr>
          <p:cNvPr id="35" name="Picture 8" descr="Picture 8"/>
          <p:cNvPicPr>
            <a:picLocks noChangeAspect="1"/>
          </p:cNvPicPr>
          <p:nvPr/>
        </p:nvPicPr>
        <p:blipFill>
          <a:blip r:embed="rId2"/>
          <a:srcRect t="792" r="2548"/>
          <a:stretch>
            <a:fillRect/>
          </a:stretch>
        </p:blipFill>
        <p:spPr>
          <a:xfrm>
            <a:off x="9654572" y="10758"/>
            <a:ext cx="2537429" cy="6239435"/>
          </a:xfrm>
          <a:prstGeom prst="rect">
            <a:avLst/>
          </a:prstGeom>
          <a:ln w="12700">
            <a:miter lim="400000"/>
          </a:ln>
        </p:spPr>
      </p:pic>
      <p:pic>
        <p:nvPicPr>
          <p:cNvPr id="36" name="Picture 6" descr="Picture 6"/>
          <p:cNvPicPr>
            <a:picLocks noChangeAspect="1"/>
          </p:cNvPicPr>
          <p:nvPr/>
        </p:nvPicPr>
        <p:blipFill>
          <a:blip r:embed="rId3"/>
          <a:stretch>
            <a:fillRect/>
          </a:stretch>
        </p:blipFill>
        <p:spPr>
          <a:xfrm>
            <a:off x="1077722" y="5753587"/>
            <a:ext cx="1550826" cy="304314"/>
          </a:xfrm>
          <a:prstGeom prst="rect">
            <a:avLst/>
          </a:prstGeom>
          <a:ln w="12700">
            <a:miter lim="400000"/>
          </a:ln>
        </p:spPr>
      </p:pic>
      <p:sp>
        <p:nvSpPr>
          <p:cNvPr id="37" name="Title Text"/>
          <p:cNvSpPr txBox="1">
            <a:spLocks noGrp="1"/>
          </p:cNvSpPr>
          <p:nvPr>
            <p:ph type="title"/>
          </p:nvPr>
        </p:nvSpPr>
        <p:spPr>
          <a:prstGeom prst="rect">
            <a:avLst/>
          </a:prstGeom>
        </p:spPr>
        <p:txBody>
          <a:bodyPr/>
          <a:lstStyle/>
          <a:p>
            <a:r>
              <a:t>Title Text</a:t>
            </a:r>
          </a:p>
        </p:txBody>
      </p:sp>
      <p:sp>
        <p:nvSpPr>
          <p:cNvPr id="38" name="Body Level One…"/>
          <p:cNvSpPr txBox="1">
            <a:spLocks noGrp="1"/>
          </p:cNvSpPr>
          <p:nvPr>
            <p:ph type="body" sz="quarter" idx="1"/>
          </p:nvPr>
        </p:nvSpPr>
        <p:spPr>
          <a:xfrm>
            <a:off x="1037167" y="1665289"/>
            <a:ext cx="10098618" cy="1411288"/>
          </a:xfrm>
          <a:prstGeom prst="rect">
            <a:avLst/>
          </a:prstGeom>
        </p:spPr>
        <p:txBody>
          <a:bodyPr/>
          <a:lstStyle>
            <a:lvl1pPr>
              <a:defRPr sz="2400">
                <a:latin typeface="Arial"/>
                <a:ea typeface="Arial"/>
                <a:cs typeface="Arial"/>
                <a:sym typeface="Arial"/>
              </a:defRPr>
            </a:lvl1pPr>
            <a:lvl2pPr marL="0" indent="0">
              <a:buSzTx/>
              <a:buNone/>
              <a:defRPr sz="2400">
                <a:latin typeface="Arial"/>
                <a:ea typeface="Arial"/>
                <a:cs typeface="Arial"/>
                <a:sym typeface="Arial"/>
              </a:defRPr>
            </a:lvl2pPr>
            <a:lvl3pPr marL="582300" indent="-342900">
              <a:defRPr sz="2400">
                <a:latin typeface="Arial"/>
                <a:ea typeface="Arial"/>
                <a:cs typeface="Arial"/>
                <a:sym typeface="Arial"/>
              </a:defRPr>
            </a:lvl3pPr>
            <a:lvl4pPr marL="834300" indent="-342900">
              <a:defRPr sz="2400">
                <a:latin typeface="Arial"/>
                <a:ea typeface="Arial"/>
                <a:cs typeface="Arial"/>
                <a:sym typeface="Arial"/>
              </a:defRPr>
            </a:lvl4pPr>
            <a:lvl5pPr marL="1050300" indent="-342900">
              <a:defRPr sz="2400">
                <a:latin typeface="Arial"/>
                <a:ea typeface="Arial"/>
                <a:cs typeface="Arial"/>
                <a:sym typeface="Arial"/>
              </a:defRPr>
            </a:lvl5pPr>
          </a:lstStyle>
          <a:p>
            <a:r>
              <a:t>Body Level One</a:t>
            </a:r>
          </a:p>
          <a:p>
            <a:pPr lvl="1"/>
            <a:r>
              <a:t>Body Level Two</a:t>
            </a:r>
          </a:p>
          <a:p>
            <a:pPr lvl="2"/>
            <a:r>
              <a:t>Body Level Three</a:t>
            </a:r>
          </a:p>
          <a:p>
            <a:pPr lvl="3"/>
            <a:r>
              <a:t>Body Level Four</a:t>
            </a:r>
          </a:p>
          <a:p>
            <a:pPr lvl="4"/>
            <a:r>
              <a:t>Body Level Five</a:t>
            </a:r>
          </a:p>
        </p:txBody>
      </p:sp>
      <p:sp>
        <p:nvSpPr>
          <p:cNvPr id="39" name="Text Placeholder 8"/>
          <p:cNvSpPr>
            <a:spLocks noGrp="1"/>
          </p:cNvSpPr>
          <p:nvPr>
            <p:ph type="body" sz="half" idx="21"/>
          </p:nvPr>
        </p:nvSpPr>
        <p:spPr>
          <a:xfrm>
            <a:off x="1037167" y="3429000"/>
            <a:ext cx="10098618" cy="2160589"/>
          </a:xfrm>
          <a:prstGeom prst="rect">
            <a:avLst/>
          </a:prstGeom>
        </p:spPr>
        <p:txBody>
          <a:bodyPr/>
          <a:lstStyle/>
          <a:p>
            <a:pPr>
              <a:defRPr>
                <a:latin typeface="Arial"/>
                <a:ea typeface="Arial"/>
                <a:cs typeface="Arial"/>
                <a:sym typeface="Arial"/>
              </a:defRPr>
            </a:pPr>
            <a:endParaRP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pic>
        <p:nvPicPr>
          <p:cNvPr id="56" name="Picture 8" descr="Picture 8"/>
          <p:cNvPicPr>
            <a:picLocks noChangeAspect="1"/>
          </p:cNvPicPr>
          <p:nvPr/>
        </p:nvPicPr>
        <p:blipFill>
          <a:blip r:embed="rId2"/>
          <a:srcRect t="792" r="2548"/>
          <a:stretch>
            <a:fillRect/>
          </a:stretch>
        </p:blipFill>
        <p:spPr>
          <a:xfrm>
            <a:off x="9654572" y="10758"/>
            <a:ext cx="2537429" cy="6239435"/>
          </a:xfrm>
          <a:prstGeom prst="rect">
            <a:avLst/>
          </a:prstGeom>
          <a:ln w="12700">
            <a:miter lim="400000"/>
          </a:ln>
        </p:spPr>
      </p:pic>
      <p:pic>
        <p:nvPicPr>
          <p:cNvPr id="57" name="Picture 6" descr="Picture 6"/>
          <p:cNvPicPr>
            <a:picLocks noChangeAspect="1"/>
          </p:cNvPicPr>
          <p:nvPr/>
        </p:nvPicPr>
        <p:blipFill>
          <a:blip r:embed="rId3"/>
          <a:stretch>
            <a:fillRect/>
          </a:stretch>
        </p:blipFill>
        <p:spPr>
          <a:xfrm>
            <a:off x="1077722" y="5753587"/>
            <a:ext cx="1550826" cy="304314"/>
          </a:xfrm>
          <a:prstGeom prst="rect">
            <a:avLst/>
          </a:prstGeom>
          <a:ln w="12700">
            <a:miter lim="400000"/>
          </a:ln>
        </p:spPr>
      </p:pic>
      <p:sp>
        <p:nvSpPr>
          <p:cNvPr id="58" name="Title Text"/>
          <p:cNvSpPr txBox="1">
            <a:spLocks noGrp="1"/>
          </p:cNvSpPr>
          <p:nvPr>
            <p:ph type="title"/>
          </p:nvPr>
        </p:nvSpPr>
        <p:spPr>
          <a:prstGeom prst="rect">
            <a:avLst/>
          </a:prstGeom>
        </p:spPr>
        <p:txBody>
          <a:bodyPr/>
          <a:lstStyle/>
          <a:p>
            <a:r>
              <a:t>Title Text</a:t>
            </a:r>
          </a:p>
        </p:txBody>
      </p:sp>
      <p:sp>
        <p:nvSpPr>
          <p:cNvPr id="59" name="Body Level One…"/>
          <p:cNvSpPr txBox="1">
            <a:spLocks noGrp="1"/>
          </p:cNvSpPr>
          <p:nvPr>
            <p:ph type="body" sz="half" idx="1"/>
          </p:nvPr>
        </p:nvSpPr>
        <p:spPr>
          <a:xfrm>
            <a:off x="1054100" y="1673225"/>
            <a:ext cx="4790018"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6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pic>
        <p:nvPicPr>
          <p:cNvPr id="67" name="Picture 8" descr="Picture 8"/>
          <p:cNvPicPr>
            <a:picLocks noChangeAspect="1"/>
          </p:cNvPicPr>
          <p:nvPr/>
        </p:nvPicPr>
        <p:blipFill>
          <a:blip r:embed="rId2"/>
          <a:srcRect t="792" r="2548"/>
          <a:stretch>
            <a:fillRect/>
          </a:stretch>
        </p:blipFill>
        <p:spPr>
          <a:xfrm>
            <a:off x="9654572" y="10758"/>
            <a:ext cx="2537429" cy="6239435"/>
          </a:xfrm>
          <a:prstGeom prst="rect">
            <a:avLst/>
          </a:prstGeom>
          <a:ln w="12700">
            <a:miter lim="400000"/>
          </a:ln>
        </p:spPr>
      </p:pic>
      <p:pic>
        <p:nvPicPr>
          <p:cNvPr id="68" name="Picture 6" descr="Picture 6"/>
          <p:cNvPicPr>
            <a:picLocks noChangeAspect="1"/>
          </p:cNvPicPr>
          <p:nvPr/>
        </p:nvPicPr>
        <p:blipFill>
          <a:blip r:embed="rId3"/>
          <a:stretch>
            <a:fillRect/>
          </a:stretch>
        </p:blipFill>
        <p:spPr>
          <a:xfrm>
            <a:off x="1077722" y="5753587"/>
            <a:ext cx="1550826" cy="304314"/>
          </a:xfrm>
          <a:prstGeom prst="rect">
            <a:avLst/>
          </a:prstGeom>
          <a:ln w="12700">
            <a:miter lim="400000"/>
          </a:ln>
        </p:spPr>
      </p:pic>
      <p:sp>
        <p:nvSpPr>
          <p:cNvPr id="69" name="Title Text"/>
          <p:cNvSpPr txBox="1">
            <a:spLocks noGrp="1"/>
          </p:cNvSpPr>
          <p:nvPr>
            <p:ph type="title"/>
          </p:nvPr>
        </p:nvSpPr>
        <p:spPr>
          <a:xfrm>
            <a:off x="1056215" y="728662"/>
            <a:ext cx="10079569" cy="936626"/>
          </a:xfrm>
          <a:prstGeom prst="rect">
            <a:avLst/>
          </a:prstGeom>
        </p:spPr>
        <p:txBody>
          <a:bodyPr/>
          <a:lstStyle/>
          <a:p>
            <a:r>
              <a:t>Title Text</a:t>
            </a:r>
          </a:p>
        </p:txBody>
      </p:sp>
      <p:sp>
        <p:nvSpPr>
          <p:cNvPr id="70" name="Picture Placeholder 2"/>
          <p:cNvSpPr>
            <a:spLocks noGrp="1"/>
          </p:cNvSpPr>
          <p:nvPr>
            <p:ph type="pic" sz="half" idx="21"/>
          </p:nvPr>
        </p:nvSpPr>
        <p:spPr>
          <a:xfrm>
            <a:off x="6307666" y="1665288"/>
            <a:ext cx="4828118" cy="3924302"/>
          </a:xfrm>
          <a:prstGeom prst="rect">
            <a:avLst/>
          </a:prstGeom>
        </p:spPr>
        <p:txBody>
          <a:bodyPr lIns="91439" tIns="45719" rIns="91439" bIns="45719">
            <a:noAutofit/>
          </a:bodyPr>
          <a:lstStyle/>
          <a:p>
            <a:endParaRPr/>
          </a:p>
        </p:txBody>
      </p:sp>
      <p:sp>
        <p:nvSpPr>
          <p:cNvPr id="71" name="Body Level One…"/>
          <p:cNvSpPr txBox="1">
            <a:spLocks noGrp="1"/>
          </p:cNvSpPr>
          <p:nvPr>
            <p:ph type="body" sz="quarter" idx="1"/>
          </p:nvPr>
        </p:nvSpPr>
        <p:spPr>
          <a:xfrm>
            <a:off x="1056217" y="1665286"/>
            <a:ext cx="4800601" cy="687389"/>
          </a:xfrm>
          <a:prstGeom prst="rect">
            <a:avLst/>
          </a:prstGeom>
        </p:spPr>
        <p:txBody>
          <a:bodyPr/>
          <a:lstStyle>
            <a:lvl1pPr>
              <a:defRPr sz="2100">
                <a:latin typeface="Arial"/>
                <a:ea typeface="Arial"/>
                <a:cs typeface="Arial"/>
                <a:sym typeface="Arial"/>
              </a:defRPr>
            </a:lvl1pPr>
            <a:lvl2pPr marL="0" indent="457200">
              <a:buSzTx/>
              <a:buNone/>
              <a:defRPr sz="2100">
                <a:latin typeface="Arial"/>
                <a:ea typeface="Arial"/>
                <a:cs typeface="Arial"/>
                <a:sym typeface="Arial"/>
              </a:defRPr>
            </a:lvl2pPr>
            <a:lvl3pPr marL="0" indent="914400">
              <a:buSzTx/>
              <a:buNone/>
              <a:defRPr sz="2100">
                <a:latin typeface="Arial"/>
                <a:ea typeface="Arial"/>
                <a:cs typeface="Arial"/>
                <a:sym typeface="Arial"/>
              </a:defRPr>
            </a:lvl3pPr>
            <a:lvl4pPr marL="0" indent="1371600">
              <a:buSzTx/>
              <a:buNone/>
              <a:defRPr sz="2100">
                <a:latin typeface="Arial"/>
                <a:ea typeface="Arial"/>
                <a:cs typeface="Arial"/>
                <a:sym typeface="Arial"/>
              </a:defRPr>
            </a:lvl4pPr>
            <a:lvl5pPr marL="0" indent="1828800">
              <a:buSzTx/>
              <a:buNone/>
              <a:defRPr sz="2100">
                <a:latin typeface="Arial"/>
                <a:ea typeface="Arial"/>
                <a:cs typeface="Arial"/>
                <a:sym typeface="Arial"/>
              </a:defRPr>
            </a:lvl5pPr>
          </a:lstStyle>
          <a:p>
            <a:r>
              <a:t>Body Level One</a:t>
            </a:r>
          </a:p>
          <a:p>
            <a:pPr lvl="1"/>
            <a:r>
              <a:t>Body Level Two</a:t>
            </a:r>
          </a:p>
          <a:p>
            <a:pPr lvl="2"/>
            <a:r>
              <a:t>Body Level Three</a:t>
            </a:r>
          </a:p>
          <a:p>
            <a:pPr lvl="3"/>
            <a:r>
              <a:t>Body Level Four</a:t>
            </a:r>
          </a:p>
          <a:p>
            <a:pPr lvl="4"/>
            <a:r>
              <a:t>Body Level Five</a:t>
            </a:r>
          </a:p>
        </p:txBody>
      </p:sp>
      <p:sp>
        <p:nvSpPr>
          <p:cNvPr id="72" name="Text Placeholder 8"/>
          <p:cNvSpPr>
            <a:spLocks noGrp="1"/>
          </p:cNvSpPr>
          <p:nvPr>
            <p:ph type="body" sz="quarter" idx="22"/>
          </p:nvPr>
        </p:nvSpPr>
        <p:spPr>
          <a:xfrm>
            <a:off x="1056217" y="2352675"/>
            <a:ext cx="4800601" cy="3236915"/>
          </a:xfrm>
          <a:prstGeom prst="rect">
            <a:avLst/>
          </a:prstGeom>
        </p:spPr>
        <p:txBody>
          <a:bodyPr/>
          <a:lstStyle/>
          <a:p>
            <a:pPr>
              <a:defRPr>
                <a:latin typeface="Arial"/>
                <a:ea typeface="Arial"/>
                <a:cs typeface="Arial"/>
                <a:sym typeface="Arial"/>
              </a:defRPr>
            </a:pPr>
            <a:endParaRPr/>
          </a:p>
        </p:txBody>
      </p:sp>
      <p:sp>
        <p:nvSpPr>
          <p:cNvPr id="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1_Picture with Caption">
    <p:spTree>
      <p:nvGrpSpPr>
        <p:cNvPr id="1" name=""/>
        <p:cNvGrpSpPr/>
        <p:nvPr/>
      </p:nvGrpSpPr>
      <p:grpSpPr>
        <a:xfrm>
          <a:off x="0" y="0"/>
          <a:ext cx="0" cy="0"/>
          <a:chOff x="0" y="0"/>
          <a:chExt cx="0" cy="0"/>
        </a:xfrm>
      </p:grpSpPr>
      <p:pic>
        <p:nvPicPr>
          <p:cNvPr id="80" name="Picture 8" descr="Picture 8"/>
          <p:cNvPicPr>
            <a:picLocks noChangeAspect="1"/>
          </p:cNvPicPr>
          <p:nvPr/>
        </p:nvPicPr>
        <p:blipFill>
          <a:blip r:embed="rId2"/>
          <a:srcRect t="792" r="2548"/>
          <a:stretch>
            <a:fillRect/>
          </a:stretch>
        </p:blipFill>
        <p:spPr>
          <a:xfrm>
            <a:off x="9654572" y="10758"/>
            <a:ext cx="2537429" cy="6239435"/>
          </a:xfrm>
          <a:prstGeom prst="rect">
            <a:avLst/>
          </a:prstGeom>
          <a:ln w="12700">
            <a:miter lim="400000"/>
          </a:ln>
        </p:spPr>
      </p:pic>
      <p:pic>
        <p:nvPicPr>
          <p:cNvPr id="81" name="Picture 6" descr="Picture 6"/>
          <p:cNvPicPr>
            <a:picLocks noChangeAspect="1"/>
          </p:cNvPicPr>
          <p:nvPr/>
        </p:nvPicPr>
        <p:blipFill>
          <a:blip r:embed="rId3"/>
          <a:stretch>
            <a:fillRect/>
          </a:stretch>
        </p:blipFill>
        <p:spPr>
          <a:xfrm>
            <a:off x="1077722" y="5753587"/>
            <a:ext cx="1550826" cy="304314"/>
          </a:xfrm>
          <a:prstGeom prst="rect">
            <a:avLst/>
          </a:prstGeom>
          <a:ln w="12700">
            <a:miter lim="400000"/>
          </a:ln>
        </p:spPr>
      </p:pic>
      <p:sp>
        <p:nvSpPr>
          <p:cNvPr id="82" name="Title Text"/>
          <p:cNvSpPr txBox="1">
            <a:spLocks noGrp="1"/>
          </p:cNvSpPr>
          <p:nvPr>
            <p:ph type="title"/>
          </p:nvPr>
        </p:nvSpPr>
        <p:spPr>
          <a:xfrm>
            <a:off x="1056215" y="728662"/>
            <a:ext cx="10079569" cy="936626"/>
          </a:xfrm>
          <a:prstGeom prst="rect">
            <a:avLst/>
          </a:prstGeom>
        </p:spPr>
        <p:txBody>
          <a:bodyPr/>
          <a:lstStyle/>
          <a:p>
            <a:r>
              <a:t>Title Text</a:t>
            </a:r>
          </a:p>
        </p:txBody>
      </p:sp>
      <p:sp>
        <p:nvSpPr>
          <p:cNvPr id="83" name="Picture Placeholder 2"/>
          <p:cNvSpPr>
            <a:spLocks noGrp="1"/>
          </p:cNvSpPr>
          <p:nvPr>
            <p:ph type="pic" sz="half" idx="21"/>
          </p:nvPr>
        </p:nvSpPr>
        <p:spPr>
          <a:xfrm>
            <a:off x="1068914" y="1684338"/>
            <a:ext cx="6030386" cy="2954339"/>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hasCustomPrompt="1"/>
          </p:nvPr>
        </p:nvSpPr>
        <p:spPr>
          <a:xfrm>
            <a:off x="1056217" y="4867276"/>
            <a:ext cx="10079567" cy="760414"/>
          </a:xfrm>
          <a:prstGeom prst="rect">
            <a:avLst/>
          </a:prstGeom>
        </p:spPr>
        <p:txBody>
          <a:bodyPr/>
          <a:lstStyle>
            <a:lvl1pPr>
              <a:defRPr sz="1600" b="0">
                <a:solidFill>
                  <a:srgbClr val="58595B"/>
                </a:solidFill>
                <a:latin typeface="Arial"/>
                <a:ea typeface="Arial"/>
                <a:cs typeface="Arial"/>
                <a:sym typeface="Arial"/>
              </a:defRPr>
            </a:lvl1pPr>
            <a:lvl2pPr marL="0" indent="-228600">
              <a:defRPr sz="1600" b="0">
                <a:solidFill>
                  <a:srgbClr val="58595B"/>
                </a:solidFill>
                <a:latin typeface="Arial"/>
                <a:ea typeface="Arial"/>
                <a:cs typeface="Arial"/>
                <a:sym typeface="Arial"/>
              </a:defRPr>
            </a:lvl2pPr>
            <a:lvl3pPr marL="468000" indent="-228600">
              <a:defRPr sz="1600" b="0">
                <a:solidFill>
                  <a:srgbClr val="58595B"/>
                </a:solidFill>
                <a:latin typeface="Arial"/>
                <a:ea typeface="Arial"/>
                <a:cs typeface="Arial"/>
                <a:sym typeface="Arial"/>
              </a:defRPr>
            </a:lvl3pPr>
            <a:lvl4pPr marL="719999" indent="-228600">
              <a:defRPr sz="1600" b="0">
                <a:solidFill>
                  <a:srgbClr val="58595B"/>
                </a:solidFill>
                <a:latin typeface="Arial"/>
                <a:ea typeface="Arial"/>
                <a:cs typeface="Arial"/>
                <a:sym typeface="Arial"/>
              </a:defRPr>
            </a:lvl4pPr>
            <a:lvl5pPr marL="936000" indent="-228600">
              <a:defRPr sz="1600" b="0">
                <a:solidFill>
                  <a:srgbClr val="58595B"/>
                </a:solidFill>
                <a:latin typeface="Arial"/>
                <a:ea typeface="Arial"/>
                <a:cs typeface="Arial"/>
                <a:sym typeface="Arial"/>
              </a:defRPr>
            </a:lvl5pPr>
          </a:lstStyle>
          <a:p>
            <a:r>
              <a:t>Body text</a:t>
            </a:r>
          </a:p>
          <a:p>
            <a:pPr lvl="1"/>
            <a:endParaRPr/>
          </a:p>
          <a:p>
            <a:pPr lvl="2"/>
            <a:endParaRPr/>
          </a:p>
          <a:p>
            <a:pPr lvl="3"/>
            <a:endParaRPr/>
          </a:p>
          <a:p>
            <a:pPr lvl="4"/>
            <a:endParaRP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ustom Layout">
    <p:bg>
      <p:bgPr>
        <a:solidFill>
          <a:schemeClr val="accent2"/>
        </a:solidFill>
        <a:effectLst/>
      </p:bgPr>
    </p:bg>
    <p:spTree>
      <p:nvGrpSpPr>
        <p:cNvPr id="1" name=""/>
        <p:cNvGrpSpPr/>
        <p:nvPr/>
      </p:nvGrpSpPr>
      <p:grpSpPr>
        <a:xfrm>
          <a:off x="0" y="0"/>
          <a:ext cx="0" cy="0"/>
          <a:chOff x="0" y="0"/>
          <a:chExt cx="0" cy="0"/>
        </a:xfrm>
      </p:grpSpPr>
      <p:pic>
        <p:nvPicPr>
          <p:cNvPr id="92" name="Picture 7" descr="Picture 7"/>
          <p:cNvPicPr>
            <a:picLocks noChangeAspect="1"/>
          </p:cNvPicPr>
          <p:nvPr/>
        </p:nvPicPr>
        <p:blipFill>
          <a:blip r:embed="rId2"/>
          <a:srcRect t="2619" r="14058"/>
          <a:stretch>
            <a:fillRect/>
          </a:stretch>
        </p:blipFill>
        <p:spPr>
          <a:xfrm>
            <a:off x="9204138" y="-316631"/>
            <a:ext cx="2987863" cy="6818782"/>
          </a:xfrm>
          <a:prstGeom prst="rect">
            <a:avLst/>
          </a:prstGeom>
          <a:ln w="12700">
            <a:miter lim="400000"/>
          </a:ln>
          <a:effectLst>
            <a:outerShdw rotWithShape="0">
              <a:schemeClr val="accent2"/>
            </a:outerShdw>
          </a:effectLst>
        </p:spPr>
      </p:pic>
      <p:sp>
        <p:nvSpPr>
          <p:cNvPr id="93" name="Title Text"/>
          <p:cNvSpPr txBox="1">
            <a:spLocks noGrp="1"/>
          </p:cNvSpPr>
          <p:nvPr>
            <p:ph type="title"/>
          </p:nvPr>
        </p:nvSpPr>
        <p:spPr>
          <a:xfrm>
            <a:off x="1056217" y="728664"/>
            <a:ext cx="10297584" cy="962026"/>
          </a:xfrm>
          <a:prstGeom prst="rect">
            <a:avLst/>
          </a:prstGeom>
        </p:spPr>
        <p:txBody>
          <a:bodyPr/>
          <a:lstStyle>
            <a:lvl1pPr>
              <a:defRPr sz="2800">
                <a:solidFill>
                  <a:srgbClr val="FFFFFF"/>
                </a:solidFill>
              </a:defRPr>
            </a:lvl1pPr>
          </a:lstStyle>
          <a:p>
            <a:r>
              <a:t>Title Text</a:t>
            </a:r>
          </a:p>
        </p:txBody>
      </p:sp>
      <p:sp>
        <p:nvSpPr>
          <p:cNvPr id="94" name="Body Level One…"/>
          <p:cNvSpPr txBox="1">
            <a:spLocks noGrp="1"/>
          </p:cNvSpPr>
          <p:nvPr>
            <p:ph type="body" sz="quarter" idx="1" hasCustomPrompt="1"/>
          </p:nvPr>
        </p:nvSpPr>
        <p:spPr>
          <a:xfrm>
            <a:off x="1056215" y="5934075"/>
            <a:ext cx="4176185" cy="242889"/>
          </a:xfrm>
          <a:prstGeom prst="rect">
            <a:avLst/>
          </a:prstGeom>
        </p:spPr>
        <p:txBody>
          <a:bodyPr/>
          <a:lstStyle>
            <a:lvl1pPr>
              <a:defRPr b="0">
                <a:solidFill>
                  <a:srgbClr val="FFFFFF"/>
                </a:solidFill>
                <a:latin typeface="Arial"/>
                <a:ea typeface="Arial"/>
                <a:cs typeface="Arial"/>
                <a:sym typeface="Arial"/>
              </a:defRPr>
            </a:lvl1pPr>
            <a:lvl2pPr marL="628650" indent="-171450">
              <a:buSzPct val="100000"/>
              <a:buChar char="•"/>
              <a:defRPr b="0">
                <a:solidFill>
                  <a:srgbClr val="FFFFFF"/>
                </a:solidFill>
                <a:latin typeface="Arial"/>
                <a:ea typeface="Arial"/>
                <a:cs typeface="Arial"/>
                <a:sym typeface="Arial"/>
              </a:defRPr>
            </a:lvl2pPr>
            <a:lvl3pPr marL="1120139" indent="-205739">
              <a:buSzPct val="100000"/>
              <a:buChar char="•"/>
              <a:defRPr b="0">
                <a:solidFill>
                  <a:srgbClr val="FFFFFF"/>
                </a:solidFill>
                <a:latin typeface="Arial"/>
                <a:ea typeface="Arial"/>
                <a:cs typeface="Arial"/>
                <a:sym typeface="Arial"/>
              </a:defRPr>
            </a:lvl3pPr>
            <a:lvl4pPr marL="1600200" indent="-228600">
              <a:buSzPct val="100000"/>
              <a:buChar char="•"/>
              <a:defRPr b="0">
                <a:solidFill>
                  <a:srgbClr val="FFFFFF"/>
                </a:solidFill>
                <a:latin typeface="Arial"/>
                <a:ea typeface="Arial"/>
                <a:cs typeface="Arial"/>
                <a:sym typeface="Arial"/>
              </a:defRPr>
            </a:lvl4pPr>
            <a:lvl5pPr marL="2057400" indent="-228600">
              <a:buSzPct val="100000"/>
              <a:buChar char="•"/>
              <a:defRPr b="0">
                <a:solidFill>
                  <a:srgbClr val="FFFFFF"/>
                </a:solidFill>
                <a:latin typeface="Arial"/>
                <a:ea typeface="Arial"/>
                <a:cs typeface="Arial"/>
                <a:sym typeface="Arial"/>
              </a:defRPr>
            </a:lvl5pPr>
          </a:lstStyle>
          <a:p>
            <a:r>
              <a:t>www.rsu.lv</a:t>
            </a:r>
          </a:p>
          <a:p>
            <a:pPr lvl="1"/>
            <a:endParaRPr/>
          </a:p>
          <a:p>
            <a:pPr lvl="2"/>
            <a:endParaRPr/>
          </a:p>
          <a:p>
            <a:pPr lvl="3"/>
            <a:endParaRPr/>
          </a:p>
          <a:p>
            <a:pPr lvl="4"/>
            <a:endParaRP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8" descr="Picture 8"/>
          <p:cNvPicPr>
            <a:picLocks noChangeAspect="1"/>
          </p:cNvPicPr>
          <p:nvPr/>
        </p:nvPicPr>
        <p:blipFill>
          <a:blip r:embed="rId10"/>
          <a:srcRect t="792" r="2548"/>
          <a:stretch>
            <a:fillRect/>
          </a:stretch>
        </p:blipFill>
        <p:spPr>
          <a:xfrm>
            <a:off x="9654572" y="10758"/>
            <a:ext cx="2537429" cy="6239435"/>
          </a:xfrm>
          <a:prstGeom prst="rect">
            <a:avLst/>
          </a:prstGeom>
          <a:ln w="12700">
            <a:miter lim="400000"/>
          </a:ln>
        </p:spPr>
      </p:pic>
      <p:pic>
        <p:nvPicPr>
          <p:cNvPr id="3" name="Picture 6" descr="Picture 6"/>
          <p:cNvPicPr>
            <a:picLocks noChangeAspect="1"/>
          </p:cNvPicPr>
          <p:nvPr/>
        </p:nvPicPr>
        <p:blipFill>
          <a:blip r:embed="rId11"/>
          <a:stretch>
            <a:fillRect/>
          </a:stretch>
        </p:blipFill>
        <p:spPr>
          <a:xfrm>
            <a:off x="1077722" y="5753587"/>
            <a:ext cx="1550826" cy="304314"/>
          </a:xfrm>
          <a:prstGeom prst="rect">
            <a:avLst/>
          </a:prstGeom>
          <a:ln w="12700">
            <a:miter lim="400000"/>
          </a:ln>
        </p:spPr>
      </p:pic>
      <p:sp>
        <p:nvSpPr>
          <p:cNvPr id="4" name="Title Text"/>
          <p:cNvSpPr txBox="1">
            <a:spLocks noGrp="1"/>
          </p:cNvSpPr>
          <p:nvPr>
            <p:ph type="title"/>
          </p:nvPr>
        </p:nvSpPr>
        <p:spPr>
          <a:xfrm>
            <a:off x="1037167" y="690564"/>
            <a:ext cx="10099147" cy="1036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t>Title Text</a:t>
            </a:r>
          </a:p>
        </p:txBody>
      </p:sp>
      <p:sp>
        <p:nvSpPr>
          <p:cNvPr id="5" name="Body Level One…"/>
          <p:cNvSpPr txBox="1">
            <a:spLocks noGrp="1"/>
          </p:cNvSpPr>
          <p:nvPr>
            <p:ph type="body" idx="1"/>
          </p:nvPr>
        </p:nvSpPr>
        <p:spPr>
          <a:xfrm>
            <a:off x="1049867" y="1673274"/>
            <a:ext cx="10086447" cy="43513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t>Body Level One</a:t>
            </a:r>
          </a:p>
          <a:p>
            <a:pPr lvl="1"/>
            <a:r>
              <a:t>Body Level Two</a:t>
            </a:r>
          </a:p>
          <a:p>
            <a:pPr lvl="2"/>
            <a:r>
              <a:t>Body Level Three</a:t>
            </a:r>
          </a:p>
          <a:p>
            <a:pPr lvl="3"/>
            <a:r>
              <a:t>Body Level Four</a:t>
            </a:r>
          </a:p>
          <a:p>
            <a:pPr lvl="4"/>
            <a:r>
              <a:t>Body Level Five</a:t>
            </a:r>
          </a:p>
        </p:txBody>
      </p:sp>
      <p:sp>
        <p:nvSpPr>
          <p:cNvPr id="6" name="Slide Number"/>
          <p:cNvSpPr txBox="1">
            <a:spLocks noGrp="1"/>
          </p:cNvSpPr>
          <p:nvPr>
            <p:ph type="sldNum" sz="quarter" idx="2"/>
          </p:nvPr>
        </p:nvSpPr>
        <p:spPr>
          <a:xfrm>
            <a:off x="11095176" y="6414761"/>
            <a:ext cx="258624" cy="248306"/>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spd="med"/>
  <p:txStyles>
    <p:titleStyle>
      <a:lvl1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1pPr>
      <a:lvl2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2pPr>
      <a:lvl3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3pPr>
      <a:lvl4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4pPr>
      <a:lvl5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5pPr>
      <a:lvl6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6pPr>
      <a:lvl7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7pPr>
      <a:lvl8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8pPr>
      <a:lvl9pPr marL="0" marR="0" indent="0" algn="l" defTabSz="914400" rtl="0" latinLnBrk="0">
        <a:lnSpc>
          <a:spcPct val="90000"/>
        </a:lnSpc>
        <a:spcBef>
          <a:spcPts val="0"/>
        </a:spcBef>
        <a:spcAft>
          <a:spcPts val="0"/>
        </a:spcAft>
        <a:buClrTx/>
        <a:buSzTx/>
        <a:buFontTx/>
        <a:buNone/>
        <a:tabLst/>
        <a:defRPr sz="2600" b="1" i="0" u="none" strike="noStrike" cap="none" spc="0" baseline="0">
          <a:solidFill>
            <a:schemeClr val="accent2"/>
          </a:solidFill>
          <a:uFillTx/>
          <a:latin typeface="Arial"/>
          <a:ea typeface="Arial"/>
          <a:cs typeface="Arial"/>
          <a:sym typeface="Arial"/>
        </a:defRPr>
      </a:lvl9pPr>
    </p:titleStyle>
    <p:bodyStyle>
      <a:lvl1pPr marL="0" marR="0" indent="0" algn="l" defTabSz="914400" rtl="0" latinLnBrk="0">
        <a:lnSpc>
          <a:spcPct val="90000"/>
        </a:lnSpc>
        <a:spcBef>
          <a:spcPts val="1000"/>
        </a:spcBef>
        <a:spcAft>
          <a:spcPts val="0"/>
        </a:spcAft>
        <a:buClrTx/>
        <a:buSzTx/>
        <a:buFontTx/>
        <a:buNone/>
        <a:tabLst/>
        <a:defRPr sz="1800" b="1" i="0" u="none" strike="noStrike" cap="none" spc="0" baseline="0">
          <a:solidFill>
            <a:schemeClr val="accent2"/>
          </a:solidFill>
          <a:uFillTx/>
          <a:latin typeface="+mj-lt"/>
          <a:ea typeface="+mj-ea"/>
          <a:cs typeface="+mj-cs"/>
          <a:sym typeface="Calibri"/>
        </a:defRPr>
      </a:lvl1pPr>
      <a:lvl2pPr marL="28575" marR="0" indent="-257175" algn="l" defTabSz="914400" rtl="0" latinLnBrk="0">
        <a:lnSpc>
          <a:spcPct val="90000"/>
        </a:lnSpc>
        <a:spcBef>
          <a:spcPts val="1000"/>
        </a:spcBef>
        <a:spcAft>
          <a:spcPts val="0"/>
        </a:spcAft>
        <a:buClrTx/>
        <a:buSzPct val="80000"/>
        <a:buFontTx/>
        <a:buChar char="●"/>
        <a:tabLst/>
        <a:defRPr sz="1800" b="1" i="0" u="none" strike="noStrike" cap="none" spc="0" baseline="0">
          <a:solidFill>
            <a:schemeClr val="accent2"/>
          </a:solidFill>
          <a:uFillTx/>
          <a:latin typeface="+mj-lt"/>
          <a:ea typeface="+mj-ea"/>
          <a:cs typeface="+mj-cs"/>
          <a:sym typeface="Calibri"/>
        </a:defRPr>
      </a:lvl2pPr>
      <a:lvl3pPr marL="496575" marR="0" indent="-257175" algn="l" defTabSz="914400" rtl="0" latinLnBrk="0">
        <a:lnSpc>
          <a:spcPct val="90000"/>
        </a:lnSpc>
        <a:spcBef>
          <a:spcPts val="1000"/>
        </a:spcBef>
        <a:spcAft>
          <a:spcPts val="0"/>
        </a:spcAft>
        <a:buClrTx/>
        <a:buSzPct val="80000"/>
        <a:buFontTx/>
        <a:buChar char="●"/>
        <a:tabLst/>
        <a:defRPr sz="1800" b="1" i="0" u="none" strike="noStrike" cap="none" spc="0" baseline="0">
          <a:solidFill>
            <a:schemeClr val="accent2"/>
          </a:solidFill>
          <a:uFillTx/>
          <a:latin typeface="+mj-lt"/>
          <a:ea typeface="+mj-ea"/>
          <a:cs typeface="+mj-cs"/>
          <a:sym typeface="Calibri"/>
        </a:defRPr>
      </a:lvl3pPr>
      <a:lvl4pPr marL="748574" marR="0" indent="-257175" algn="l" defTabSz="914400" rtl="0" latinLnBrk="0">
        <a:lnSpc>
          <a:spcPct val="90000"/>
        </a:lnSpc>
        <a:spcBef>
          <a:spcPts val="1000"/>
        </a:spcBef>
        <a:spcAft>
          <a:spcPts val="0"/>
        </a:spcAft>
        <a:buClrTx/>
        <a:buSzPct val="80000"/>
        <a:buFontTx/>
        <a:buChar char="○"/>
        <a:tabLst/>
        <a:defRPr sz="1800" b="1" i="0" u="none" strike="noStrike" cap="none" spc="0" baseline="0">
          <a:solidFill>
            <a:schemeClr val="accent2"/>
          </a:solidFill>
          <a:uFillTx/>
          <a:latin typeface="+mj-lt"/>
          <a:ea typeface="+mj-ea"/>
          <a:cs typeface="+mj-cs"/>
          <a:sym typeface="Calibri"/>
        </a:defRPr>
      </a:lvl4pPr>
      <a:lvl5pPr marL="964575" marR="0" indent="-257175" algn="l" defTabSz="914400" rtl="0" latinLnBrk="0">
        <a:lnSpc>
          <a:spcPct val="90000"/>
        </a:lnSpc>
        <a:spcBef>
          <a:spcPts val="1000"/>
        </a:spcBef>
        <a:spcAft>
          <a:spcPts val="0"/>
        </a:spcAft>
        <a:buClrTx/>
        <a:buSzPct val="80000"/>
        <a:buFontTx/>
        <a:buChar char="●"/>
        <a:tabLst/>
        <a:defRPr sz="1800" b="1" i="0" u="none" strike="noStrike" cap="none" spc="0" baseline="0">
          <a:solidFill>
            <a:schemeClr val="accent2"/>
          </a:solidFill>
          <a:uFillTx/>
          <a:latin typeface="+mj-lt"/>
          <a:ea typeface="+mj-ea"/>
          <a:cs typeface="+mj-cs"/>
          <a:sym typeface="Calibri"/>
        </a:defRPr>
      </a:lvl5pPr>
      <a:lvl6pPr marL="2514600" marR="0" indent="-228600" algn="l" defTabSz="914400" rtl="0" latinLnBrk="0">
        <a:lnSpc>
          <a:spcPct val="90000"/>
        </a:lnSpc>
        <a:spcBef>
          <a:spcPts val="1000"/>
        </a:spcBef>
        <a:spcAft>
          <a:spcPts val="0"/>
        </a:spcAft>
        <a:buClrTx/>
        <a:buSzPct val="100000"/>
        <a:buFontTx/>
        <a:buChar char="•"/>
        <a:tabLst/>
        <a:defRPr sz="1800" b="1" i="0" u="none" strike="noStrike" cap="none" spc="0" baseline="0">
          <a:solidFill>
            <a:schemeClr val="accent2"/>
          </a:solidFill>
          <a:uFillTx/>
          <a:latin typeface="+mj-lt"/>
          <a:ea typeface="+mj-ea"/>
          <a:cs typeface="+mj-cs"/>
          <a:sym typeface="Calibri"/>
        </a:defRPr>
      </a:lvl6pPr>
      <a:lvl7pPr marL="2971800" marR="0" indent="-228600" algn="l" defTabSz="914400" rtl="0" latinLnBrk="0">
        <a:lnSpc>
          <a:spcPct val="90000"/>
        </a:lnSpc>
        <a:spcBef>
          <a:spcPts val="1000"/>
        </a:spcBef>
        <a:spcAft>
          <a:spcPts val="0"/>
        </a:spcAft>
        <a:buClrTx/>
        <a:buSzPct val="100000"/>
        <a:buFontTx/>
        <a:buChar char="•"/>
        <a:tabLst/>
        <a:defRPr sz="1800" b="1" i="0" u="none" strike="noStrike" cap="none" spc="0" baseline="0">
          <a:solidFill>
            <a:schemeClr val="accent2"/>
          </a:solidFill>
          <a:uFillTx/>
          <a:latin typeface="+mj-lt"/>
          <a:ea typeface="+mj-ea"/>
          <a:cs typeface="+mj-cs"/>
          <a:sym typeface="Calibri"/>
        </a:defRPr>
      </a:lvl7pPr>
      <a:lvl8pPr marL="3429000" marR="0" indent="-228600" algn="l" defTabSz="914400" rtl="0" latinLnBrk="0">
        <a:lnSpc>
          <a:spcPct val="90000"/>
        </a:lnSpc>
        <a:spcBef>
          <a:spcPts val="1000"/>
        </a:spcBef>
        <a:spcAft>
          <a:spcPts val="0"/>
        </a:spcAft>
        <a:buClrTx/>
        <a:buSzPct val="100000"/>
        <a:buFontTx/>
        <a:buChar char="•"/>
        <a:tabLst/>
        <a:defRPr sz="1800" b="1" i="0" u="none" strike="noStrike" cap="none" spc="0" baseline="0">
          <a:solidFill>
            <a:schemeClr val="accent2"/>
          </a:solidFill>
          <a:uFillTx/>
          <a:latin typeface="+mj-lt"/>
          <a:ea typeface="+mj-ea"/>
          <a:cs typeface="+mj-cs"/>
          <a:sym typeface="Calibri"/>
        </a:defRPr>
      </a:lvl8pPr>
      <a:lvl9pPr marL="3886200" marR="0" indent="-228600" algn="l" defTabSz="914400" rtl="0" latinLnBrk="0">
        <a:lnSpc>
          <a:spcPct val="90000"/>
        </a:lnSpc>
        <a:spcBef>
          <a:spcPts val="1000"/>
        </a:spcBef>
        <a:spcAft>
          <a:spcPts val="0"/>
        </a:spcAft>
        <a:buClrTx/>
        <a:buSzPct val="100000"/>
        <a:buFontTx/>
        <a:buChar char="•"/>
        <a:tabLst/>
        <a:defRPr sz="1800" b="1" i="0" u="none" strike="noStrike" cap="none" spc="0" baseline="0">
          <a:solidFill>
            <a:schemeClr val="accent2"/>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Title 1"/>
          <p:cNvSpPr txBox="1">
            <a:spLocks noGrp="1"/>
          </p:cNvSpPr>
          <p:nvPr>
            <p:ph type="title"/>
          </p:nvPr>
        </p:nvSpPr>
        <p:spPr>
          <a:xfrm>
            <a:off x="1102784" y="1411287"/>
            <a:ext cx="8442409" cy="1108433"/>
          </a:xfrm>
          <a:prstGeom prst="rect">
            <a:avLst/>
          </a:prstGeom>
        </p:spPr>
        <p:txBody>
          <a:bodyPr lIns="0" tIns="0" rIns="0" bIns="0" anchor="t">
            <a:normAutofit/>
          </a:bodyPr>
          <a:lstStyle/>
          <a:p>
            <a:pPr defTabSz="877823">
              <a:defRPr sz="2688"/>
            </a:pPr>
            <a:r>
              <a:rPr lang="en-GB" sz="2650" dirty="0" err="1"/>
              <a:t>Sistemātiskais</a:t>
            </a:r>
            <a:r>
              <a:rPr sz="2650" dirty="0"/>
              <a:t> </a:t>
            </a:r>
            <a:r>
              <a:rPr sz="2650" dirty="0" err="1"/>
              <a:t>pārskats</a:t>
            </a:r>
            <a:r>
              <a:rPr sz="2650" dirty="0"/>
              <a:t>:</a:t>
            </a:r>
            <a:r>
              <a:rPr lang="en-GB" sz="2650" dirty="0"/>
              <a:t> </a:t>
            </a:r>
            <a:endParaRPr/>
          </a:p>
          <a:p>
            <a:pPr defTabSz="877823">
              <a:defRPr sz="2688"/>
            </a:pPr>
            <a:r>
              <a:rPr sz="2650" dirty="0" err="1"/>
              <a:t>Psiholoģisko</a:t>
            </a:r>
            <a:r>
              <a:rPr sz="2650" dirty="0"/>
              <a:t> </a:t>
            </a:r>
            <a:r>
              <a:rPr lang="en-GB" sz="2650" dirty="0" err="1"/>
              <a:t>intervenču</a:t>
            </a:r>
            <a:r>
              <a:rPr lang="en-GB" sz="2650" dirty="0"/>
              <a:t> </a:t>
            </a:r>
            <a:r>
              <a:rPr lang="en-GB" sz="2650" dirty="0" err="1"/>
              <a:t>vieta</a:t>
            </a:r>
            <a:r>
              <a:rPr sz="2650" dirty="0"/>
              <a:t> </a:t>
            </a:r>
            <a:r>
              <a:rPr sz="2650" dirty="0" err="1"/>
              <a:t>mobilajās</a:t>
            </a:r>
            <a:r>
              <a:rPr sz="2650" dirty="0"/>
              <a:t> </a:t>
            </a:r>
            <a:r>
              <a:rPr sz="2650" dirty="0" err="1"/>
              <a:t>lietotnēs</a:t>
            </a:r>
            <a:r>
              <a:rPr sz="2650" dirty="0"/>
              <a:t>, </a:t>
            </a:r>
            <a:r>
              <a:rPr sz="2650" dirty="0" err="1"/>
              <a:t>lai</a:t>
            </a:r>
            <a:r>
              <a:rPr sz="2650" dirty="0"/>
              <a:t> </a:t>
            </a:r>
            <a:r>
              <a:rPr sz="2650" dirty="0" err="1"/>
              <a:t>uzlabotu</a:t>
            </a:r>
            <a:r>
              <a:rPr sz="2650" dirty="0"/>
              <a:t> </a:t>
            </a:r>
            <a:r>
              <a:rPr sz="2650" dirty="0" err="1"/>
              <a:t>emociju</a:t>
            </a:r>
            <a:r>
              <a:rPr sz="2650" dirty="0"/>
              <a:t> </a:t>
            </a:r>
            <a:r>
              <a:rPr sz="2650" dirty="0" err="1"/>
              <a:t>regulēšanu</a:t>
            </a:r>
            <a:endParaRPr sz="2650" dirty="0"/>
          </a:p>
        </p:txBody>
      </p:sp>
      <p:sp>
        <p:nvSpPr>
          <p:cNvPr id="105" name="Text Placeholder 2"/>
          <p:cNvSpPr txBox="1">
            <a:spLocks noGrp="1"/>
          </p:cNvSpPr>
          <p:nvPr>
            <p:ph type="body" sz="quarter" idx="1"/>
          </p:nvPr>
        </p:nvSpPr>
        <p:spPr>
          <a:xfrm>
            <a:off x="1102785" y="5068530"/>
            <a:ext cx="6295384" cy="1108432"/>
          </a:xfrm>
          <a:prstGeom prst="rect">
            <a:avLst/>
          </a:prstGeom>
        </p:spPr>
        <p:txBody>
          <a:bodyPr/>
          <a:lstStyle/>
          <a:p>
            <a:r>
              <a:t>Autore: Mg.psych., Elīna Ieva Smule</a:t>
            </a:r>
          </a:p>
          <a:p>
            <a:r>
              <a:t>Darba vadītāja Dr.psych., lekt., Ilona Krone</a:t>
            </a:r>
          </a:p>
          <a:p>
            <a:r>
              <a:t>Darba Konsultants: Prof. Christian K. Stierle</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itle 1"/>
          <p:cNvSpPr txBox="1">
            <a:spLocks noGrp="1"/>
          </p:cNvSpPr>
          <p:nvPr>
            <p:ph type="title"/>
          </p:nvPr>
        </p:nvSpPr>
        <p:spPr>
          <a:xfrm>
            <a:off x="1037166" y="690564"/>
            <a:ext cx="10099148" cy="1036715"/>
          </a:xfrm>
          <a:prstGeom prst="rect">
            <a:avLst/>
          </a:prstGeom>
        </p:spPr>
        <p:txBody>
          <a:bodyPr/>
          <a:lstStyle/>
          <a:p>
            <a:r>
              <a:rPr lang="lv-LV" dirty="0"/>
              <a:t>Secinājumi</a:t>
            </a:r>
            <a:endParaRPr dirty="0"/>
          </a:p>
        </p:txBody>
      </p:sp>
      <p:sp>
        <p:nvSpPr>
          <p:cNvPr id="154" name="Content Placeholder 2"/>
          <p:cNvSpPr txBox="1">
            <a:spLocks noGrp="1"/>
          </p:cNvSpPr>
          <p:nvPr>
            <p:ph type="body" idx="1"/>
          </p:nvPr>
        </p:nvSpPr>
        <p:spPr>
          <a:xfrm>
            <a:off x="1054100" y="1274262"/>
            <a:ext cx="8177088" cy="4309476"/>
          </a:xfrm>
          <a:prstGeom prst="rect">
            <a:avLst/>
          </a:prstGeom>
        </p:spPr>
        <p:txBody>
          <a:bodyPr lIns="0" tIns="0" rIns="0" bIns="0" anchor="t">
            <a:normAutofit/>
          </a:bodyPr>
          <a:lstStyle/>
          <a:p>
            <a:pPr algn="just">
              <a:defRPr>
                <a:solidFill>
                  <a:srgbClr val="535353"/>
                </a:solidFill>
              </a:defRPr>
            </a:pPr>
            <a:r>
              <a:rPr b="0" dirty="0" err="1">
                <a:latin typeface="Arial" panose="020B0604020202020204" pitchFamily="34" charset="0"/>
                <a:cs typeface="Arial" panose="020B0604020202020204" pitchFamily="34" charset="0"/>
              </a:rPr>
              <a:t>Psiholoģisko</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intervenču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uzdevumi</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būtiski</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mazina</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depresijas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trauksmes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u.c.</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simptomus</a:t>
            </a:r>
            <a:r>
              <a:rPr b="0" dirty="0">
                <a:latin typeface="Arial" panose="020B0604020202020204" pitchFamily="34" charset="0"/>
                <a:cs typeface="Arial" panose="020B0604020202020204" pitchFamily="34" charset="0"/>
              </a:rPr>
              <a:t> un </a:t>
            </a:r>
            <a:r>
              <a:rPr b="0" dirty="0" err="1">
                <a:latin typeface="Arial" panose="020B0604020202020204" pitchFamily="34" charset="0"/>
                <a:cs typeface="Arial" panose="020B0604020202020204" pitchFamily="34" charset="0"/>
              </a:rPr>
              <a:t>uzlabo</a:t>
            </a:r>
            <a:r>
              <a:rPr b="0" dirty="0">
                <a:latin typeface="Arial" panose="020B0604020202020204" pitchFamily="34" charset="0"/>
                <a:cs typeface="Arial" panose="020B0604020202020204" pitchFamily="34" charset="0"/>
              </a:rPr>
              <a:t> </a:t>
            </a:r>
            <a:r>
              <a:rPr lang="lv-LV" b="0" dirty="0">
                <a:latin typeface="Arial" panose="020B0604020202020204" pitchFamily="34" charset="0"/>
                <a:cs typeface="Arial" panose="020B0604020202020204" pitchFamily="34" charset="0"/>
              </a:rPr>
              <a:t>emociju regulācijas prasmes</a:t>
            </a:r>
            <a:r>
              <a:rPr b="0" dirty="0">
                <a:latin typeface="Arial" panose="020B0604020202020204" pitchFamily="34" charset="0"/>
                <a:cs typeface="Arial" panose="020B0604020202020204" pitchFamily="34" charset="0"/>
              </a:rPr>
              <a:t>;</a:t>
            </a:r>
            <a:endParaRPr lang="en-US" b="0" dirty="0">
              <a:latin typeface="Arial" panose="020B0604020202020204" pitchFamily="34" charset="0"/>
              <a:cs typeface="Arial" panose="020B0604020202020204" pitchFamily="34" charset="0"/>
            </a:endParaRPr>
          </a:p>
          <a:p>
            <a:pPr algn="just">
              <a:defRPr>
                <a:solidFill>
                  <a:srgbClr val="535353"/>
                </a:solidFill>
              </a:defRPr>
            </a:pPr>
            <a:r>
              <a:rPr b="0" dirty="0" err="1">
                <a:latin typeface="Arial" panose="020B0604020202020204" pitchFamily="34" charset="0"/>
                <a:cs typeface="Arial" panose="020B0604020202020204" pitchFamily="34" charset="0"/>
              </a:rPr>
              <a:t>Psiholoģikās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intervences</a:t>
            </a:r>
            <a:r>
              <a:rPr b="0" dirty="0">
                <a:latin typeface="Arial" panose="020B0604020202020204" pitchFamily="34" charset="0"/>
                <a:cs typeface="Arial" panose="020B0604020202020204" pitchFamily="34" charset="0"/>
              </a:rPr>
              <a:t> un to </a:t>
            </a:r>
            <a:r>
              <a:rPr b="0" dirty="0" err="1">
                <a:latin typeface="Arial" panose="020B0604020202020204" pitchFamily="34" charset="0"/>
                <a:cs typeface="Arial" panose="020B0604020202020204" pitchFamily="34" charset="0"/>
              </a:rPr>
              <a:t>uzdevumi</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integrējas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mobilās</a:t>
            </a:r>
            <a:r>
              <a:rPr b="0" dirty="0">
                <a:latin typeface="Arial" panose="020B0604020202020204" pitchFamily="34" charset="0"/>
                <a:cs typeface="Arial" panose="020B0604020202020204" pitchFamily="34" charset="0"/>
              </a:rPr>
              <a:t> </a:t>
            </a:r>
            <a:r>
              <a:rPr lang="en-GB" b="0" dirty="0">
                <a:latin typeface="Arial" panose="020B0604020202020204" pitchFamily="34" charset="0"/>
                <a:ea typeface="+mj-lt"/>
                <a:cs typeface="Arial" panose="020B0604020202020204" pitchFamily="34" charset="0"/>
              </a:rPr>
              <a:t>lietotnēs </a:t>
            </a:r>
            <a:r>
              <a:rPr lang="en-GB" b="0" dirty="0">
                <a:latin typeface="Arial" panose="020B0604020202020204" pitchFamily="34" charset="0"/>
                <a:cs typeface="Arial" panose="020B0604020202020204" pitchFamily="34" charset="0"/>
              </a:rPr>
              <a:t>un</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pilda</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savu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lomu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preventīvo</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rīku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klāstā</a:t>
            </a:r>
            <a:r>
              <a:rPr b="0" dirty="0">
                <a:latin typeface="Arial" panose="020B0604020202020204" pitchFamily="34" charset="0"/>
                <a:cs typeface="Arial" panose="020B0604020202020204" pitchFamily="34" charset="0"/>
              </a:rPr>
              <a:t>;</a:t>
            </a:r>
          </a:p>
          <a:p>
            <a:pPr algn="just">
              <a:defRPr>
                <a:solidFill>
                  <a:srgbClr val="535353"/>
                </a:solidFill>
              </a:defRPr>
            </a:pPr>
            <a:r>
              <a:rPr b="0" dirty="0" err="1">
                <a:latin typeface="Arial" panose="020B0604020202020204" pitchFamily="34" charset="0"/>
                <a:cs typeface="Arial" panose="020B0604020202020204" pitchFamily="34" charset="0"/>
              </a:rPr>
              <a:t>Psiholoģiskās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intervences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mobilās</a:t>
            </a:r>
            <a:r>
              <a:rPr b="0" dirty="0">
                <a:latin typeface="Arial" panose="020B0604020202020204" pitchFamily="34" charset="0"/>
                <a:cs typeface="Arial" panose="020B0604020202020204" pitchFamily="34" charset="0"/>
              </a:rPr>
              <a:t> </a:t>
            </a:r>
            <a:r>
              <a:rPr lang="en-GB" b="0" dirty="0">
                <a:latin typeface="Arial" panose="020B0604020202020204" pitchFamily="34" charset="0"/>
                <a:ea typeface="+mj-lt"/>
                <a:cs typeface="Arial" panose="020B0604020202020204" pitchFamily="34" charset="0"/>
              </a:rPr>
              <a:t>lietotnēs</a:t>
            </a:r>
            <a:r>
              <a:rPr lang="en-GB"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spēj</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sasniegt</a:t>
            </a:r>
            <a:r>
              <a:rPr b="0" dirty="0">
                <a:latin typeface="Arial" panose="020B0604020202020204" pitchFamily="34" charset="0"/>
                <a:cs typeface="Arial" panose="020B0604020202020204" pitchFamily="34" charset="0"/>
              </a:rPr>
              <a:t> </a:t>
            </a:r>
            <a:r>
              <a:rPr lang="en-GB" b="0" dirty="0" err="1">
                <a:latin typeface="Arial" panose="020B0604020202020204" pitchFamily="34" charset="0"/>
                <a:cs typeface="Arial" panose="020B0604020202020204" pitchFamily="34" charset="0"/>
              </a:rPr>
              <a:t>lietotājus</a:t>
            </a:r>
            <a:r>
              <a:rPr b="0" dirty="0">
                <a:latin typeface="Arial" panose="020B0604020202020204" pitchFamily="34" charset="0"/>
                <a:cs typeface="Arial" panose="020B0604020202020204" pitchFamily="34" charset="0"/>
              </a:rPr>
              <a:t> </a:t>
            </a:r>
            <a:r>
              <a:rPr lang="en-GB" b="0" dirty="0" err="1">
                <a:latin typeface="Arial" panose="020B0604020202020204" pitchFamily="34" charset="0"/>
                <a:cs typeface="Arial" panose="020B0604020202020204" pitchFamily="34" charset="0"/>
              </a:rPr>
              <a:t>dažādās</a:t>
            </a:r>
            <a:r>
              <a:rPr lang="en-GB" b="0" dirty="0">
                <a:latin typeface="Arial" panose="020B0604020202020204" pitchFamily="34" charset="0"/>
                <a:cs typeface="Arial" panose="020B0604020202020204" pitchFamily="34" charset="0"/>
              </a:rPr>
              <a:t> </a:t>
            </a:r>
            <a:r>
              <a:rPr lang="en-GB" b="0" dirty="0" err="1">
                <a:latin typeface="Arial" panose="020B0604020202020204" pitchFamily="34" charset="0"/>
                <a:cs typeface="Arial" panose="020B0604020202020204" pitchFamily="34" charset="0"/>
              </a:rPr>
              <a:t>lokācijās</a:t>
            </a:r>
            <a:r>
              <a:rPr b="0" dirty="0">
                <a:latin typeface="Arial" panose="020B0604020202020204" pitchFamily="34" charset="0"/>
                <a:cs typeface="Arial" panose="020B0604020202020204" pitchFamily="34" charset="0"/>
              </a:rPr>
              <a:t> </a:t>
            </a:r>
            <a:r>
              <a:rPr lang="lv-LV" b="0" dirty="0">
                <a:latin typeface="Arial" panose="020B0604020202020204" pitchFamily="34" charset="0"/>
                <a:cs typeface="Arial" panose="020B0604020202020204" pitchFamily="34" charset="0"/>
              </a:rPr>
              <a:t>ar </a:t>
            </a:r>
            <a:r>
              <a:rPr lang="en-GB" b="0" dirty="0" err="1">
                <a:latin typeface="Arial" panose="020B0604020202020204" pitchFamily="34" charset="0"/>
                <a:cs typeface="Arial" panose="020B0604020202020204" pitchFamily="34" charset="0"/>
              </a:rPr>
              <a:t>dažādiem</a:t>
            </a:r>
            <a:r>
              <a:rPr lang="en-GB" b="0" dirty="0">
                <a:latin typeface="Arial" panose="020B0604020202020204" pitchFamily="34" charset="0"/>
                <a:cs typeface="Arial" panose="020B0604020202020204" pitchFamily="34" charset="0"/>
              </a:rPr>
              <a:t> </a:t>
            </a:r>
            <a:r>
              <a:rPr lang="en-GB" b="0" dirty="0" err="1">
                <a:latin typeface="Arial" panose="020B0604020202020204" pitchFamily="34" charset="0"/>
                <a:cs typeface="Arial" panose="020B0604020202020204" pitchFamily="34" charset="0"/>
              </a:rPr>
              <a:t>socioekonomiskiem</a:t>
            </a:r>
            <a:r>
              <a:rPr b="0" dirty="0">
                <a:latin typeface="Arial" panose="020B0604020202020204" pitchFamily="34" charset="0"/>
                <a:cs typeface="Arial" panose="020B0604020202020204" pitchFamily="34" charset="0"/>
              </a:rPr>
              <a:t> </a:t>
            </a:r>
            <a:r>
              <a:rPr lang="lv-LV" b="0" dirty="0">
                <a:latin typeface="Arial" panose="020B0604020202020204" pitchFamily="34" charset="0"/>
                <a:cs typeface="Arial" panose="020B0604020202020204" pitchFamily="34" charset="0"/>
              </a:rPr>
              <a:t>apstākļiem;</a:t>
            </a:r>
          </a:p>
          <a:p>
            <a:pPr algn="just">
              <a:defRPr>
                <a:solidFill>
                  <a:srgbClr val="535353"/>
                </a:solidFill>
              </a:defRPr>
            </a:pPr>
            <a:r>
              <a:rPr lang="lv-LV" b="0" dirty="0">
                <a:latin typeface="Arial" panose="020B0604020202020204" pitchFamily="34" charset="0"/>
                <a:cs typeface="Arial" panose="020B0604020202020204" pitchFamily="34" charset="0"/>
              </a:rPr>
              <a:t>Veidojot</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mentālās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veselības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mobilās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lietotnes</a:t>
            </a:r>
            <a:r>
              <a:rPr lang="en-GB" b="0" dirty="0">
                <a:latin typeface="Arial" panose="020B0604020202020204" pitchFamily="34" charset="0"/>
                <a:cs typeface="Arial" panose="020B0604020202020204" pitchFamily="34" charset="0"/>
              </a:rPr>
              <a:t>,</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jāņem</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vērā</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informācijas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pasniegšanas</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formāts</a:t>
            </a:r>
            <a:r>
              <a:rPr b="0" dirty="0">
                <a:latin typeface="Arial" panose="020B0604020202020204" pitchFamily="34" charset="0"/>
                <a:cs typeface="Arial" panose="020B0604020202020204" pitchFamily="34" charset="0"/>
              </a:rPr>
              <a:t> un </a:t>
            </a:r>
            <a:r>
              <a:rPr b="0" dirty="0" err="1">
                <a:latin typeface="Arial" panose="020B0604020202020204" pitchFamily="34" charset="0"/>
                <a:cs typeface="Arial" panose="020B0604020202020204" pitchFamily="34" charset="0"/>
              </a:rPr>
              <a:t>intensitāte</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lai</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nodrošinātu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lietotāju</a:t>
            </a:r>
            <a:r>
              <a:rPr b="0" dirty="0">
                <a:latin typeface="Arial" panose="020B0604020202020204" pitchFamily="34" charset="0"/>
                <a:cs typeface="Arial" panose="020B0604020202020204" pitchFamily="34" charset="0"/>
              </a:rPr>
              <a:t> </a:t>
            </a:r>
            <a:r>
              <a:rPr b="0" dirty="0" err="1">
                <a:latin typeface="Arial" panose="020B0604020202020204" pitchFamily="34" charset="0"/>
                <a:cs typeface="Arial" panose="020B0604020202020204" pitchFamily="34" charset="0"/>
              </a:rPr>
              <a:t>iesaisti</a:t>
            </a:r>
            <a:r>
              <a:rPr b="0" dirty="0">
                <a:latin typeface="Arial" panose="020B0604020202020204" pitchFamily="34" charset="0"/>
                <a:cs typeface="Arial" panose="020B0604020202020204" pitchFamily="34" charset="0"/>
              </a:rPr>
              <a:t> un </a:t>
            </a:r>
            <a:r>
              <a:rPr b="0" dirty="0" err="1">
                <a:latin typeface="Arial" panose="020B0604020202020204" pitchFamily="34" charset="0"/>
                <a:cs typeface="Arial" panose="020B0604020202020204" pitchFamily="34" charset="0"/>
              </a:rPr>
              <a:t>motivāciju</a:t>
            </a:r>
            <a:r>
              <a:rPr b="0" dirty="0">
                <a:latin typeface="Arial" panose="020B0604020202020204" pitchFamily="34" charset="0"/>
                <a:cs typeface="Arial" panose="020B0604020202020204" pitchFamily="34" charset="0"/>
              </a:rPr>
              <a:t>.</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le 1"/>
          <p:cNvSpPr txBox="1">
            <a:spLocks noGrp="1"/>
          </p:cNvSpPr>
          <p:nvPr>
            <p:ph type="title"/>
          </p:nvPr>
        </p:nvSpPr>
        <p:spPr>
          <a:xfrm>
            <a:off x="1037166" y="690564"/>
            <a:ext cx="10099148" cy="1036715"/>
          </a:xfrm>
          <a:prstGeom prst="rect">
            <a:avLst/>
          </a:prstGeom>
        </p:spPr>
        <p:txBody>
          <a:bodyPr/>
          <a:lstStyle/>
          <a:p>
            <a:r>
              <a:rPr lang="lv-LV" dirty="0"/>
              <a:t>Rekomendācijas</a:t>
            </a:r>
            <a:r>
              <a:rPr dirty="0"/>
              <a:t> </a:t>
            </a:r>
          </a:p>
        </p:txBody>
      </p:sp>
      <p:sp>
        <p:nvSpPr>
          <p:cNvPr id="157" name="Content Placeholder 2"/>
          <p:cNvSpPr txBox="1">
            <a:spLocks noGrp="1"/>
          </p:cNvSpPr>
          <p:nvPr>
            <p:ph type="body" idx="1"/>
          </p:nvPr>
        </p:nvSpPr>
        <p:spPr>
          <a:xfrm>
            <a:off x="1054100" y="1259810"/>
            <a:ext cx="8392875" cy="4338380"/>
          </a:xfrm>
          <a:prstGeom prst="rect">
            <a:avLst/>
          </a:prstGeom>
        </p:spPr>
        <p:txBody>
          <a:bodyPr lIns="0" tIns="0" rIns="0" bIns="0" anchor="t">
            <a:normAutofit/>
          </a:bodyPr>
          <a:lstStyle/>
          <a:p>
            <a:pPr>
              <a:defRPr b="0">
                <a:solidFill>
                  <a:srgbClr val="535353"/>
                </a:solidFill>
              </a:defRPr>
            </a:pPr>
            <a:r>
              <a:rPr dirty="0" err="1">
                <a:latin typeface="Arial" panose="020B0604020202020204" pitchFamily="34" charset="0"/>
                <a:cs typeface="Arial" panose="020B0604020202020204" pitchFamily="34" charset="0"/>
              </a:rPr>
              <a:t>Pētot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izmaiņas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mentālā</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veselībā</a:t>
            </a:r>
            <a:r>
              <a:rPr lang="en-GB" dirty="0">
                <a:latin typeface="Arial" panose="020B0604020202020204" pitchFamily="34" charset="0"/>
                <a:cs typeface="Arial" panose="020B0604020202020204" pitchFamily="34" charset="0"/>
              </a:rPr>
              <a: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dalībniekam</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pildot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psiholoģiskās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intervences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uzdevumus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moduļus</a:t>
            </a:r>
            <a:r>
              <a:rPr dirty="0">
                <a:latin typeface="Arial" panose="020B0604020202020204" pitchFamily="34" charset="0"/>
                <a:cs typeface="Arial" panose="020B0604020202020204" pitchFamily="34" charset="0"/>
              </a:rPr>
              <a:t>/</a:t>
            </a:r>
            <a:r>
              <a:rPr dirty="0" err="1">
                <a:latin typeface="Arial" panose="020B0604020202020204" pitchFamily="34" charset="0"/>
                <a:cs typeface="Arial" panose="020B0604020202020204" pitchFamily="34" charset="0"/>
              </a:rPr>
              <a:t>programmas</a:t>
            </a:r>
            <a:r>
              <a:rPr lang="en-GB"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rekomendē</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ievākt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datus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periodā</a:t>
            </a:r>
            <a:r>
              <a:rPr dirty="0">
                <a:latin typeface="Arial" panose="020B0604020202020204" pitchFamily="34" charset="0"/>
                <a:cs typeface="Arial" panose="020B0604020202020204" pitchFamily="34" charset="0"/>
              </a:rPr>
              <a:t> no 2 </a:t>
            </a:r>
            <a:r>
              <a:rPr dirty="0" err="1">
                <a:latin typeface="Arial" panose="020B0604020202020204" pitchFamily="34" charset="0"/>
                <a:cs typeface="Arial" panose="020B0604020202020204" pitchFamily="34" charset="0"/>
              </a:rPr>
              <a:t>līdz</a:t>
            </a:r>
            <a:r>
              <a:rPr dirty="0">
                <a:latin typeface="Arial" panose="020B0604020202020204" pitchFamily="34" charset="0"/>
                <a:cs typeface="Arial" panose="020B0604020202020204" pitchFamily="34" charset="0"/>
              </a:rPr>
              <a:t> 6 </a:t>
            </a:r>
            <a:r>
              <a:rPr dirty="0" err="1">
                <a:latin typeface="Arial" panose="020B0604020202020204" pitchFamily="34" charset="0"/>
                <a:cs typeface="Arial" panose="020B0604020202020204" pitchFamily="34" charset="0"/>
              </a:rPr>
              <a:t>mēnešiem</a:t>
            </a:r>
            <a:r>
              <a:rPr dirty="0">
                <a:latin typeface="Arial" panose="020B0604020202020204" pitchFamily="34" charset="0"/>
                <a:cs typeface="Arial" panose="020B0604020202020204" pitchFamily="34" charset="0"/>
              </a:rPr>
              <a:t>;</a:t>
            </a:r>
          </a:p>
          <a:p>
            <a:pPr>
              <a:defRPr b="0">
                <a:solidFill>
                  <a:srgbClr val="535353"/>
                </a:solidFill>
              </a:defRPr>
            </a:pPr>
            <a:endParaRPr dirty="0">
              <a:latin typeface="Arial" panose="020B0604020202020204" pitchFamily="34" charset="0"/>
              <a:cs typeface="Arial" panose="020B0604020202020204" pitchFamily="34" charset="0"/>
            </a:endParaRPr>
          </a:p>
          <a:p>
            <a:pPr>
              <a:defRPr b="0">
                <a:solidFill>
                  <a:srgbClr val="535353"/>
                </a:solidFill>
              </a:defRPr>
            </a:pPr>
            <a:r>
              <a:rPr dirty="0" err="1">
                <a:latin typeface="Arial" panose="020B0604020202020204" pitchFamily="34" charset="0"/>
                <a:cs typeface="Arial" panose="020B0604020202020204" pitchFamily="34" charset="0"/>
              </a:rPr>
              <a:t>Mērīt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efektivitātes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līmeni</a:t>
            </a:r>
            <a:r>
              <a:rPr lang="en-GB" dirty="0">
                <a:latin typeface="Arial" panose="020B0604020202020204" pitchFamily="34" charset="0"/>
                <a:cs typeface="Arial" panose="020B0604020202020204" pitchFamily="34" charset="0"/>
              </a:rPr>
              <a: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lietojot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noteiktu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skaitu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ar</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uzdevumiem</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lai</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turmpāk</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izveidotu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stratēģijas</a:t>
            </a:r>
            <a:r>
              <a:rPr lang="en-GB" dirty="0">
                <a:latin typeface="Arial" panose="020B0604020202020204" pitchFamily="34" charset="0"/>
                <a:cs typeface="Arial" panose="020B0604020202020204" pitchFamily="34" charset="0"/>
              </a:rPr>
              <a: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pēc</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kurām</a:t>
            </a:r>
            <a:r>
              <a:rPr dirty="0">
                <a:latin typeface="Arial" panose="020B0604020202020204" pitchFamily="34" charset="0"/>
                <a:cs typeface="Arial" panose="020B0604020202020204" pitchFamily="34" charset="0"/>
              </a:rPr>
              <a:t> </a:t>
            </a:r>
            <a:r>
              <a:rPr lang="en-GB" dirty="0" err="1">
                <a:latin typeface="Arial" panose="020B0604020202020204" pitchFamily="34" charset="0"/>
                <a:ea typeface="+mj-lt"/>
                <a:cs typeface="Arial" panose="020B0604020202020204" pitchFamily="34" charset="0"/>
              </a:rPr>
              <a:t>veidot</a:t>
            </a:r>
            <a:r>
              <a:rPr lang="en-US" dirty="0">
                <a:latin typeface="Arial" panose="020B0604020202020204" pitchFamily="34" charset="0"/>
                <a:ea typeface="+mj-lt"/>
                <a:cs typeface="Arial" panose="020B0604020202020204" pitchFamily="34" charset="0"/>
              </a:rPr>
              <a:t> </a:t>
            </a:r>
            <a:r>
              <a:rPr dirty="0" err="1">
                <a:latin typeface="Arial" panose="020B0604020202020204" pitchFamily="34" charset="0"/>
                <a:cs typeface="Arial" panose="020B0604020202020204" pitchFamily="34" charset="0"/>
              </a:rPr>
              <a:t>moduļus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konkrētai</a:t>
            </a:r>
            <a:r>
              <a:rPr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prasmei</a:t>
            </a:r>
            <a:r>
              <a:rPr dirty="0">
                <a:latin typeface="Arial" panose="020B0604020202020204" pitchFamily="34" charset="0"/>
                <a:cs typeface="Arial" panose="020B0604020202020204" pitchFamily="34" charset="0"/>
              </a:rPr>
              <a:t>;</a:t>
            </a:r>
          </a:p>
          <a:p>
            <a:pPr>
              <a:defRPr b="0">
                <a:solidFill>
                  <a:srgbClr val="535353"/>
                </a:solidFill>
              </a:defRPr>
            </a:pPr>
            <a:endParaRPr dirty="0">
              <a:latin typeface="Arial" panose="020B0604020202020204" pitchFamily="34" charset="0"/>
              <a:cs typeface="Arial" panose="020B0604020202020204" pitchFamily="34" charset="0"/>
            </a:endParaRPr>
          </a:p>
          <a:p>
            <a:pPr>
              <a:defRPr b="0">
                <a:solidFill>
                  <a:srgbClr val="535353"/>
                </a:solidFill>
              </a:defRPr>
            </a:pPr>
            <a:r>
              <a:rPr dirty="0" err="1">
                <a:latin typeface="Arial" panose="020B0604020202020204" pitchFamily="34" charset="0"/>
                <a:cs typeface="Arial" panose="020B0604020202020204" pitchFamily="34" charset="0"/>
              </a:rPr>
              <a:t>Veidojot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interaktīvus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uzdevumus</a:t>
            </a:r>
            <a:r>
              <a:rPr lang="en-GB" dirty="0">
                <a:latin typeface="Arial" panose="020B0604020202020204" pitchFamily="34" charset="0"/>
                <a:cs typeface="Arial" panose="020B0604020202020204" pitchFamily="34" charset="0"/>
              </a:rPr>
              <a: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nepieciešams</a:t>
            </a:r>
            <a:r>
              <a:rPr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veidot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tos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dažādos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formātos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lai</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pielāgotu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tās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respondentu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mācīšanās</a:t>
            </a:r>
            <a:r>
              <a:rPr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preferencēm</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uztvere</a:t>
            </a:r>
            <a:r>
              <a:rPr dirty="0">
                <a:latin typeface="Arial" panose="020B0604020202020204" pitchFamily="34" charset="0"/>
                <a:cs typeface="Arial" panose="020B0604020202020204" pitchFamily="34" charset="0"/>
              </a:rPr>
              <a:t>);</a:t>
            </a:r>
          </a:p>
          <a:p>
            <a:pPr>
              <a:defRPr b="0">
                <a:solidFill>
                  <a:srgbClr val="535353"/>
                </a:solidFill>
              </a:defRPr>
            </a:pPr>
            <a:endParaRPr dirty="0">
              <a:latin typeface="Arial" panose="020B0604020202020204" pitchFamily="34" charset="0"/>
              <a:cs typeface="Arial" panose="020B0604020202020204" pitchFamily="34" charset="0"/>
            </a:endParaRPr>
          </a:p>
          <a:p>
            <a:pPr>
              <a:defRPr b="0">
                <a:solidFill>
                  <a:srgbClr val="535353"/>
                </a:solidFill>
              </a:defRPr>
            </a:pPr>
            <a:r>
              <a:rPr dirty="0">
                <a:latin typeface="Arial" panose="020B0604020202020204" pitchFamily="34" charset="0"/>
                <a:cs typeface="Arial" panose="020B0604020202020204" pitchFamily="34" charset="0"/>
              </a:rPr>
              <a:t>Lai </a:t>
            </a:r>
            <a:r>
              <a:rPr dirty="0" err="1">
                <a:latin typeface="Arial" panose="020B0604020202020204" pitchFamily="34" charset="0"/>
                <a:cs typeface="Arial" panose="020B0604020202020204" pitchFamily="34" charset="0"/>
              </a:rPr>
              <a:t>uzturētu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respondentu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iesaisti</a:t>
            </a:r>
            <a:r>
              <a:rPr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mobilā</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lietotnē</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ieteicams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iekļaut</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uzdevumus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ar</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spēles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elementiem</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apbalvojumu</a:t>
            </a:r>
            <a:r>
              <a:rPr dirty="0">
                <a:latin typeface="Arial" panose="020B0604020202020204" pitchFamily="34" charset="0"/>
                <a:cs typeface="Arial" panose="020B0604020202020204" pitchFamily="34" charset="0"/>
              </a:rPr>
              <a:t> un </a:t>
            </a:r>
            <a:r>
              <a:rPr dirty="0" err="1">
                <a:latin typeface="Arial" panose="020B0604020202020204" pitchFamily="34" charset="0"/>
                <a:cs typeface="Arial" panose="020B0604020202020204" pitchFamily="34" charset="0"/>
              </a:rPr>
              <a:t>panākumu</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elementiem</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progresa</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monitoringu</a:t>
            </a:r>
            <a:r>
              <a:rPr dirty="0">
                <a:latin typeface="Arial" panose="020B0604020202020204" pitchFamily="34" charset="0"/>
                <a:cs typeface="Arial" panose="020B0604020202020204" pitchFamily="34" charset="0"/>
              </a:rPr>
              <a:t> un </a:t>
            </a:r>
            <a:r>
              <a:rPr dirty="0" err="1">
                <a:latin typeface="Arial" panose="020B0604020202020204" pitchFamily="34" charset="0"/>
                <a:cs typeface="Arial" panose="020B0604020202020204" pitchFamily="34" charset="0"/>
              </a:rPr>
              <a:t>aplikācijas</a:t>
            </a:r>
            <a:r>
              <a:rPr dirty="0">
                <a:latin typeface="Arial" panose="020B0604020202020204" pitchFamily="34" charset="0"/>
                <a:cs typeface="Arial" panose="020B0604020202020204" pitchFamily="34" charset="0"/>
              </a:rPr>
              <a:t> </a:t>
            </a:r>
            <a:r>
              <a:rPr dirty="0" err="1">
                <a:latin typeface="Arial" panose="020B0604020202020204" pitchFamily="34" charset="0"/>
                <a:cs typeface="Arial" panose="020B0604020202020204" pitchFamily="34" charset="0"/>
              </a:rPr>
              <a:t>ziņojumiem</a:t>
            </a:r>
            <a:r>
              <a:rPr dirty="0">
                <a:latin typeface="Arial" panose="020B0604020202020204" pitchFamily="34" charset="0"/>
                <a:cs typeface="Arial" panose="020B0604020202020204" pitchFamily="34" charset="0"/>
              </a:rPr>
              <a:t>.</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xfrm>
            <a:off x="1037166" y="690564"/>
            <a:ext cx="10099148" cy="507991"/>
          </a:xfrm>
          <a:prstGeom prst="rect">
            <a:avLst/>
          </a:prstGeom>
        </p:spPr>
        <p:txBody>
          <a:bodyPr/>
          <a:lstStyle/>
          <a:p>
            <a:r>
              <a:t>Pētījuma aktualitāte un problēma</a:t>
            </a:r>
          </a:p>
        </p:txBody>
      </p:sp>
      <p:sp>
        <p:nvSpPr>
          <p:cNvPr id="108" name="Text Placeholder 3"/>
          <p:cNvSpPr>
            <a:spLocks noGrp="1"/>
          </p:cNvSpPr>
          <p:nvPr>
            <p:ph type="body" idx="21"/>
          </p:nvPr>
        </p:nvSpPr>
        <p:spPr>
          <a:xfrm>
            <a:off x="1037167" y="1268411"/>
            <a:ext cx="8215912" cy="432117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rmAutofit/>
          </a:bodyPr>
          <a:lstStyle/>
          <a:p>
            <a:pPr algn="just" defTabSz="905255">
              <a:spcBef>
                <a:spcPts val="900"/>
              </a:spcBef>
              <a:defRPr sz="1683" b="0">
                <a:solidFill>
                  <a:srgbClr val="535353"/>
                </a:solidFill>
                <a:latin typeface="Arial"/>
                <a:ea typeface="Arial"/>
                <a:cs typeface="Arial"/>
                <a:sym typeface="Arial"/>
              </a:defRPr>
            </a:pPr>
            <a:r>
              <a:rPr sz="1650" dirty="0" err="1"/>
              <a:t>Pieaug</a:t>
            </a:r>
            <a:r>
              <a:rPr sz="1650" dirty="0"/>
              <a:t>…, </a:t>
            </a:r>
            <a:r>
              <a:rPr sz="1650" dirty="0" err="1"/>
              <a:t>trauksmes</a:t>
            </a:r>
            <a:r>
              <a:rPr sz="1650" dirty="0"/>
              <a:t>, </a:t>
            </a:r>
            <a:r>
              <a:rPr sz="1650" dirty="0" err="1"/>
              <a:t>depresijas</a:t>
            </a:r>
            <a:r>
              <a:rPr sz="1650" dirty="0"/>
              <a:t>, …</a:t>
            </a:r>
            <a:r>
              <a:rPr lang="en-GB" sz="1650" dirty="0"/>
              <a:t> </a:t>
            </a:r>
            <a:r>
              <a:rPr lang="en-GB" sz="1650" dirty="0" err="1"/>
              <a:t>simptomi</a:t>
            </a:r>
            <a:r>
              <a:rPr lang="en-GB" sz="1650" dirty="0"/>
              <a:t> </a:t>
            </a:r>
            <a:r>
              <a:rPr sz="1650" dirty="0" err="1"/>
              <a:t>gados</a:t>
            </a:r>
            <a:r>
              <a:rPr sz="1650" dirty="0"/>
              <a:t> </a:t>
            </a:r>
            <a:r>
              <a:rPr sz="1650" dirty="0" err="1"/>
              <a:t>jauniem</a:t>
            </a:r>
            <a:r>
              <a:rPr sz="1650" dirty="0"/>
              <a:t> </a:t>
            </a:r>
            <a:r>
              <a:rPr sz="1650" dirty="0" err="1"/>
              <a:t>pieaugušajiem</a:t>
            </a:r>
            <a:r>
              <a:rPr sz="1650" dirty="0"/>
              <a:t> </a:t>
            </a:r>
            <a:r>
              <a:rPr sz="1650" dirty="0" err="1"/>
              <a:t>veselības</a:t>
            </a:r>
            <a:r>
              <a:rPr sz="1650" dirty="0"/>
              <a:t> </a:t>
            </a:r>
            <a:r>
              <a:rPr sz="1650" dirty="0" err="1"/>
              <a:t>aizsardzības</a:t>
            </a:r>
            <a:r>
              <a:rPr sz="1650" dirty="0"/>
              <a:t> </a:t>
            </a:r>
            <a:r>
              <a:rPr sz="1650" dirty="0" err="1"/>
              <a:t>pasākumu</a:t>
            </a:r>
            <a:r>
              <a:rPr sz="1650" dirty="0"/>
              <a:t> </a:t>
            </a:r>
            <a:r>
              <a:rPr sz="1650" dirty="0" err="1"/>
              <a:t>dēļ</a:t>
            </a:r>
            <a:r>
              <a:rPr sz="1650" dirty="0"/>
              <a:t>, kas tika </a:t>
            </a:r>
            <a:r>
              <a:rPr sz="1650" dirty="0" err="1"/>
              <a:t>veikti</a:t>
            </a:r>
            <a:r>
              <a:rPr sz="1650" dirty="0"/>
              <a:t>, </a:t>
            </a:r>
            <a:r>
              <a:rPr sz="1650" dirty="0" err="1"/>
              <a:t>lai</a:t>
            </a:r>
            <a:r>
              <a:rPr sz="1650" dirty="0"/>
              <a:t> </a:t>
            </a:r>
            <a:r>
              <a:rPr sz="1650" dirty="0" err="1"/>
              <a:t>novērstu</a:t>
            </a:r>
            <a:r>
              <a:rPr sz="1650" dirty="0"/>
              <a:t> COVID-19 </a:t>
            </a:r>
            <a:r>
              <a:rPr sz="1650" dirty="0" err="1"/>
              <a:t>izplatību</a:t>
            </a:r>
            <a:r>
              <a:rPr sz="1650" dirty="0"/>
              <a:t> </a:t>
            </a:r>
            <a:r>
              <a:rPr sz="1650" b="0" i="1" dirty="0"/>
              <a:t>(</a:t>
            </a:r>
            <a:r>
              <a:rPr lang="en-GB" sz="1650" b="0" i="1" dirty="0" err="1"/>
              <a:t>Diano</a:t>
            </a:r>
            <a:r>
              <a:rPr lang="en-GB" sz="1650" b="0" i="1" dirty="0"/>
              <a:t>, F., et al.2023</a:t>
            </a:r>
            <a:r>
              <a:rPr sz="1650" b="0" i="1" dirty="0"/>
              <a:t>)</a:t>
            </a:r>
          </a:p>
          <a:p>
            <a:pPr algn="just" defTabSz="905255">
              <a:spcBef>
                <a:spcPts val="900"/>
              </a:spcBef>
              <a:defRPr sz="1683" b="0">
                <a:solidFill>
                  <a:srgbClr val="535353"/>
                </a:solidFill>
                <a:latin typeface="Arial"/>
                <a:ea typeface="Arial"/>
                <a:cs typeface="Arial"/>
                <a:sym typeface="Arial"/>
              </a:defRPr>
            </a:pPr>
            <a:r>
              <a:rPr sz="1650" dirty="0" err="1"/>
              <a:t>Emociju</a:t>
            </a:r>
            <a:r>
              <a:rPr sz="1650" dirty="0"/>
              <a:t> </a:t>
            </a:r>
            <a:r>
              <a:rPr sz="1650" dirty="0" err="1"/>
              <a:t>regulēšana</a:t>
            </a:r>
            <a:r>
              <a:rPr sz="1650" dirty="0"/>
              <a:t> (</a:t>
            </a:r>
            <a:r>
              <a:rPr sz="1650" i="1" dirty="0"/>
              <a:t>ER </a:t>
            </a:r>
            <a:r>
              <a:rPr sz="1650" i="1" dirty="0" err="1"/>
              <a:t>prasmes</a:t>
            </a:r>
            <a:r>
              <a:rPr sz="1650" dirty="0"/>
              <a:t>) </a:t>
            </a:r>
            <a:r>
              <a:rPr sz="1650" dirty="0" err="1"/>
              <a:t>ir</a:t>
            </a:r>
            <a:r>
              <a:rPr sz="1650" dirty="0"/>
              <a:t> </a:t>
            </a:r>
            <a:r>
              <a:rPr sz="1650" dirty="0" err="1"/>
              <a:t>veids</a:t>
            </a:r>
            <a:r>
              <a:rPr sz="1650" dirty="0"/>
              <a:t>, </a:t>
            </a:r>
            <a:r>
              <a:rPr sz="1650" dirty="0" err="1"/>
              <a:t>kā</a:t>
            </a:r>
            <a:r>
              <a:rPr sz="1650" dirty="0"/>
              <a:t> </a:t>
            </a:r>
            <a:r>
              <a:rPr sz="1650" dirty="0" err="1"/>
              <a:t>uzlabot</a:t>
            </a:r>
            <a:r>
              <a:rPr sz="1650" dirty="0"/>
              <a:t> </a:t>
            </a:r>
            <a:r>
              <a:rPr lang="en-GB" sz="1650" dirty="0" err="1"/>
              <a:t>mentālo</a:t>
            </a:r>
            <a:r>
              <a:rPr lang="en-GB" sz="1650" dirty="0"/>
              <a:t> </a:t>
            </a:r>
            <a:r>
              <a:rPr lang="en-GB" sz="1650" dirty="0" err="1"/>
              <a:t>veselību</a:t>
            </a:r>
            <a:r>
              <a:rPr sz="1650" dirty="0"/>
              <a:t> un var </a:t>
            </a:r>
            <a:r>
              <a:rPr sz="1650" dirty="0" err="1"/>
              <a:t>būt</a:t>
            </a:r>
            <a:r>
              <a:rPr sz="1650" dirty="0"/>
              <a:t> </a:t>
            </a:r>
            <a:r>
              <a:rPr sz="1650" dirty="0" err="1"/>
              <a:t>veids</a:t>
            </a:r>
            <a:r>
              <a:rPr sz="1650" dirty="0"/>
              <a:t>, </a:t>
            </a:r>
            <a:r>
              <a:rPr sz="1650" dirty="0" err="1"/>
              <a:t>kā</a:t>
            </a:r>
            <a:r>
              <a:rPr sz="1650" dirty="0"/>
              <a:t> </a:t>
            </a:r>
            <a:r>
              <a:rPr sz="1650" dirty="0" err="1"/>
              <a:t>novērst</a:t>
            </a:r>
            <a:r>
              <a:rPr sz="1650" dirty="0"/>
              <a:t> </a:t>
            </a:r>
            <a:r>
              <a:rPr sz="1650" dirty="0" err="1"/>
              <a:t>iepriekšminētos</a:t>
            </a:r>
            <a:r>
              <a:rPr sz="1650" dirty="0"/>
              <a:t> </a:t>
            </a:r>
            <a:r>
              <a:rPr lang="lv-LV" sz="1650" dirty="0"/>
              <a:t>simptomus</a:t>
            </a:r>
            <a:r>
              <a:rPr sz="1650" dirty="0"/>
              <a:t> </a:t>
            </a:r>
            <a:r>
              <a:rPr sz="1650" i="1" dirty="0"/>
              <a:t>(</a:t>
            </a:r>
            <a:r>
              <a:rPr lang="en-GB" sz="1650" i="1" dirty="0"/>
              <a:t>Al-</a:t>
            </a:r>
            <a:r>
              <a:rPr lang="en-GB" sz="1650" i="1" dirty="0" err="1"/>
              <a:t>Refae</a:t>
            </a:r>
            <a:r>
              <a:rPr lang="en-GB" sz="1650" i="1" dirty="0"/>
              <a:t>., et al., 2021</a:t>
            </a:r>
            <a:r>
              <a:rPr sz="1650" i="1" dirty="0"/>
              <a:t>)</a:t>
            </a:r>
          </a:p>
          <a:p>
            <a:pPr algn="just" defTabSz="905255">
              <a:spcBef>
                <a:spcPts val="900"/>
              </a:spcBef>
              <a:defRPr sz="1683" b="0">
                <a:solidFill>
                  <a:srgbClr val="535353"/>
                </a:solidFill>
                <a:latin typeface="Arial"/>
                <a:ea typeface="Arial"/>
                <a:cs typeface="Arial"/>
                <a:sym typeface="Arial"/>
              </a:defRPr>
            </a:pPr>
            <a:r>
              <a:rPr sz="1650" dirty="0"/>
              <a:t>Jauni </a:t>
            </a:r>
            <a:r>
              <a:rPr sz="1650" dirty="0" err="1"/>
              <a:t>veidi</a:t>
            </a:r>
            <a:r>
              <a:rPr sz="1650" dirty="0"/>
              <a:t>, </a:t>
            </a:r>
            <a:r>
              <a:rPr sz="1650" dirty="0" err="1"/>
              <a:t>kā</a:t>
            </a:r>
            <a:r>
              <a:rPr sz="1650" dirty="0"/>
              <a:t> </a:t>
            </a:r>
            <a:r>
              <a:rPr sz="1650" dirty="0" err="1"/>
              <a:t>nodrošināt</a:t>
            </a:r>
            <a:r>
              <a:rPr sz="1650" dirty="0"/>
              <a:t> </a:t>
            </a:r>
            <a:r>
              <a:rPr sz="1650" dirty="0" err="1"/>
              <a:t>piekļuvi</a:t>
            </a:r>
            <a:r>
              <a:rPr sz="1650" dirty="0"/>
              <a:t> </a:t>
            </a:r>
            <a:r>
              <a:rPr sz="1650" dirty="0" err="1"/>
              <a:t>mentālās</a:t>
            </a:r>
            <a:r>
              <a:rPr sz="1650" dirty="0"/>
              <a:t> </a:t>
            </a:r>
            <a:r>
              <a:rPr sz="1650" dirty="0" err="1"/>
              <a:t>veselības</a:t>
            </a:r>
            <a:r>
              <a:rPr sz="1650" dirty="0"/>
              <a:t> </a:t>
            </a:r>
            <a:r>
              <a:rPr sz="1650" dirty="0" err="1"/>
              <a:t>pakalpojumiem</a:t>
            </a:r>
            <a:r>
              <a:rPr sz="1650" dirty="0"/>
              <a:t>, </a:t>
            </a:r>
            <a:r>
              <a:rPr sz="1650" dirty="0" err="1"/>
              <a:t>vienlaikus</a:t>
            </a:r>
            <a:r>
              <a:rPr sz="1650" dirty="0"/>
              <a:t> </a:t>
            </a:r>
            <a:r>
              <a:rPr sz="1650" dirty="0" err="1"/>
              <a:t>īpašu</a:t>
            </a:r>
            <a:r>
              <a:rPr sz="1650" dirty="0"/>
              <a:t> </a:t>
            </a:r>
            <a:r>
              <a:rPr sz="1650" dirty="0" err="1"/>
              <a:t>uzmanību</a:t>
            </a:r>
            <a:r>
              <a:rPr sz="1650" dirty="0"/>
              <a:t> </a:t>
            </a:r>
            <a:r>
              <a:rPr sz="1650" dirty="0" err="1"/>
              <a:t>pievēršot</a:t>
            </a:r>
            <a:r>
              <a:rPr sz="1650" dirty="0"/>
              <a:t> </a:t>
            </a:r>
            <a:r>
              <a:rPr sz="1650" dirty="0" err="1"/>
              <a:t>sociāli</a:t>
            </a:r>
            <a:r>
              <a:rPr sz="1650" dirty="0"/>
              <a:t> </a:t>
            </a:r>
            <a:r>
              <a:rPr sz="1650" dirty="0" err="1"/>
              <a:t>vai</a:t>
            </a:r>
            <a:r>
              <a:rPr sz="1650" dirty="0"/>
              <a:t> </a:t>
            </a:r>
            <a:r>
              <a:rPr sz="1650" dirty="0" err="1"/>
              <a:t>ekonomiski</a:t>
            </a:r>
            <a:r>
              <a:rPr sz="1650" dirty="0"/>
              <a:t> </a:t>
            </a:r>
            <a:r>
              <a:rPr sz="1650" dirty="0" err="1"/>
              <a:t>nelabvēlīgā</a:t>
            </a:r>
            <a:r>
              <a:rPr sz="1650" dirty="0"/>
              <a:t> </a:t>
            </a:r>
            <a:r>
              <a:rPr sz="1650" dirty="0" err="1"/>
              <a:t>situācijā</a:t>
            </a:r>
            <a:r>
              <a:rPr sz="1650" dirty="0"/>
              <a:t> </a:t>
            </a:r>
            <a:r>
              <a:rPr sz="1650" dirty="0" err="1"/>
              <a:t>esošu</a:t>
            </a:r>
            <a:r>
              <a:rPr sz="1650" dirty="0"/>
              <a:t> </a:t>
            </a:r>
            <a:r>
              <a:rPr sz="1650" dirty="0" err="1"/>
              <a:t>cilvēku</a:t>
            </a:r>
            <a:r>
              <a:rPr sz="1650" dirty="0"/>
              <a:t> </a:t>
            </a:r>
            <a:r>
              <a:rPr sz="1650" dirty="0" err="1"/>
              <a:t>neapmierinātajām</a:t>
            </a:r>
            <a:r>
              <a:rPr sz="1650" dirty="0"/>
              <a:t> </a:t>
            </a:r>
            <a:r>
              <a:rPr sz="1650" dirty="0" err="1"/>
              <a:t>vajadzībām</a:t>
            </a:r>
            <a:r>
              <a:rPr sz="1650" dirty="0"/>
              <a:t> </a:t>
            </a:r>
            <a:r>
              <a:rPr lang="en-GB" sz="1650" b="0" i="1" dirty="0"/>
              <a:t>(</a:t>
            </a:r>
            <a:r>
              <a:rPr lang="en-GB" sz="1650" b="0" i="1" dirty="0" err="1"/>
              <a:t>Diano</a:t>
            </a:r>
            <a:r>
              <a:rPr lang="en-GB" sz="1650" b="0" i="1" dirty="0"/>
              <a:t>, F., et al.2023) </a:t>
            </a:r>
          </a:p>
          <a:p>
            <a:pPr algn="just" defTabSz="905255">
              <a:spcBef>
                <a:spcPts val="900"/>
              </a:spcBef>
              <a:defRPr sz="1683" b="0">
                <a:solidFill>
                  <a:srgbClr val="535353"/>
                </a:solidFill>
                <a:latin typeface="Arial"/>
                <a:ea typeface="Arial"/>
                <a:cs typeface="Arial"/>
                <a:sym typeface="Arial"/>
              </a:defRPr>
            </a:pPr>
            <a:r>
              <a:rPr sz="1650" dirty="0" err="1"/>
              <a:t>Mobilās</a:t>
            </a:r>
            <a:r>
              <a:rPr sz="1650" dirty="0"/>
              <a:t> </a:t>
            </a:r>
            <a:r>
              <a:rPr sz="1650" dirty="0" err="1"/>
              <a:t>lietotnes</a:t>
            </a:r>
            <a:r>
              <a:rPr sz="1650" dirty="0"/>
              <a:t> </a:t>
            </a:r>
            <a:r>
              <a:rPr sz="1650" dirty="0" err="1"/>
              <a:t>ir</a:t>
            </a:r>
            <a:r>
              <a:rPr sz="1650" dirty="0"/>
              <a:t> </a:t>
            </a:r>
            <a:r>
              <a:rPr sz="1650" dirty="0" err="1"/>
              <a:t>kļuvuš</a:t>
            </a:r>
            <a:r>
              <a:rPr lang="lv-LV" sz="1650" dirty="0" err="1"/>
              <a:t>as</a:t>
            </a:r>
            <a:r>
              <a:rPr sz="1650" dirty="0"/>
              <a:t> par </a:t>
            </a:r>
            <a:r>
              <a:rPr sz="1650" dirty="0" err="1"/>
              <a:t>visizplatītāko</a:t>
            </a:r>
            <a:r>
              <a:rPr sz="1650" dirty="0"/>
              <a:t> </a:t>
            </a:r>
            <a:r>
              <a:rPr sz="1650" dirty="0" err="1"/>
              <a:t>piekļuves</a:t>
            </a:r>
            <a:r>
              <a:rPr sz="1650" dirty="0"/>
              <a:t> </a:t>
            </a:r>
            <a:r>
              <a:rPr sz="1650" dirty="0" err="1"/>
              <a:t>punktu</a:t>
            </a:r>
            <a:r>
              <a:rPr sz="1650" dirty="0"/>
              <a:t> </a:t>
            </a:r>
            <a:r>
              <a:rPr sz="1650" dirty="0" err="1"/>
              <a:t>daudziem</a:t>
            </a:r>
            <a:r>
              <a:rPr sz="1650" dirty="0"/>
              <a:t> </a:t>
            </a:r>
            <a:r>
              <a:rPr sz="1650" dirty="0" err="1"/>
              <a:t>cilvēkiem</a:t>
            </a:r>
            <a:r>
              <a:rPr sz="1650" dirty="0"/>
              <a:t>, </a:t>
            </a:r>
            <a:r>
              <a:rPr sz="1650" dirty="0" err="1"/>
              <a:t>kuri</a:t>
            </a:r>
            <a:r>
              <a:rPr sz="1650" dirty="0"/>
              <a:t> </a:t>
            </a:r>
            <a:r>
              <a:rPr sz="1650" dirty="0" err="1"/>
              <a:t>meklē</a:t>
            </a:r>
            <a:r>
              <a:rPr sz="1650" dirty="0"/>
              <a:t> </a:t>
            </a:r>
            <a:r>
              <a:rPr sz="1650" dirty="0" err="1"/>
              <a:t>pašpalīdzību</a:t>
            </a:r>
            <a:r>
              <a:rPr sz="1650" dirty="0"/>
              <a:t> </a:t>
            </a:r>
            <a:r>
              <a:rPr sz="1650" dirty="0" err="1"/>
              <a:t>psiholoģiskajā</a:t>
            </a:r>
            <a:r>
              <a:rPr sz="1650" dirty="0"/>
              <a:t> </a:t>
            </a:r>
            <a:r>
              <a:rPr sz="1650" dirty="0" err="1"/>
              <a:t>jomā</a:t>
            </a:r>
            <a:r>
              <a:rPr sz="1650" dirty="0"/>
              <a:t> </a:t>
            </a:r>
            <a:r>
              <a:rPr sz="1650" b="0" i="1" dirty="0"/>
              <a:t>(</a:t>
            </a:r>
            <a:r>
              <a:rPr lang="en-GB" sz="1650" b="0" i="1" dirty="0"/>
              <a:t>Coldwell, 2019</a:t>
            </a:r>
            <a:r>
              <a:rPr sz="1650" b="0" i="1" dirty="0"/>
              <a:t>)</a:t>
            </a:r>
          </a:p>
          <a:p>
            <a:pPr algn="just" defTabSz="905255">
              <a:spcBef>
                <a:spcPts val="900"/>
              </a:spcBef>
              <a:defRPr sz="1683" b="0">
                <a:solidFill>
                  <a:srgbClr val="535353"/>
                </a:solidFill>
                <a:latin typeface="Arial"/>
                <a:ea typeface="Arial"/>
                <a:cs typeface="Arial"/>
                <a:sym typeface="Arial"/>
              </a:defRPr>
            </a:pPr>
            <a:r>
              <a:rPr sz="1650" dirty="0" err="1"/>
              <a:t>Profilaktiskās</a:t>
            </a:r>
            <a:r>
              <a:rPr sz="1650" dirty="0"/>
              <a:t> </a:t>
            </a:r>
            <a:r>
              <a:rPr sz="1650" dirty="0" err="1"/>
              <a:t>pašpalīdzības</a:t>
            </a:r>
            <a:r>
              <a:rPr sz="1650" dirty="0"/>
              <a:t> </a:t>
            </a:r>
            <a:r>
              <a:rPr sz="1650" dirty="0" err="1"/>
              <a:t>lietotnes</a:t>
            </a:r>
            <a:r>
              <a:rPr sz="1650" dirty="0"/>
              <a:t> </a:t>
            </a:r>
            <a:r>
              <a:rPr sz="1650" dirty="0" err="1"/>
              <a:t>izstrāde</a:t>
            </a:r>
            <a:r>
              <a:rPr sz="1650" dirty="0"/>
              <a:t>, </a:t>
            </a:r>
            <a:r>
              <a:rPr sz="1650" dirty="0" err="1"/>
              <a:t>pamatojoties</a:t>
            </a:r>
            <a:r>
              <a:rPr sz="1650" dirty="0"/>
              <a:t> </a:t>
            </a:r>
            <a:r>
              <a:rPr sz="1650" dirty="0" err="1"/>
              <a:t>uz</a:t>
            </a:r>
            <a:r>
              <a:rPr sz="1650" dirty="0"/>
              <a:t> </a:t>
            </a:r>
            <a:r>
              <a:rPr sz="1650" dirty="0" err="1"/>
              <a:t>psiholoģiskām</a:t>
            </a:r>
            <a:r>
              <a:rPr sz="1650" dirty="0"/>
              <a:t> </a:t>
            </a:r>
            <a:r>
              <a:rPr sz="1650" dirty="0" err="1"/>
              <a:t>intevencēm</a:t>
            </a:r>
            <a:r>
              <a:rPr sz="1650" dirty="0"/>
              <a:t>, </a:t>
            </a:r>
            <a:r>
              <a:rPr sz="1650" dirty="0" err="1"/>
              <a:t>lai</a:t>
            </a:r>
            <a:r>
              <a:rPr sz="1650" dirty="0"/>
              <a:t> </a:t>
            </a:r>
            <a:r>
              <a:rPr sz="1650" dirty="0" err="1"/>
              <a:t>uzlabotu</a:t>
            </a:r>
            <a:r>
              <a:rPr sz="1650" dirty="0"/>
              <a:t> ER </a:t>
            </a:r>
            <a:r>
              <a:rPr sz="1650" dirty="0" err="1"/>
              <a:t>prasmes</a:t>
            </a:r>
          </a:p>
          <a:p>
            <a:pPr algn="ctr" defTabSz="905255">
              <a:spcBef>
                <a:spcPts val="900"/>
              </a:spcBef>
              <a:defRPr sz="1683" b="0">
                <a:solidFill>
                  <a:schemeClr val="accent2">
                    <a:satOff val="-14521"/>
                    <a:lumOff val="-10862"/>
                  </a:schemeClr>
                </a:solidFill>
                <a:latin typeface="Arial"/>
                <a:ea typeface="Arial"/>
                <a:cs typeface="Arial"/>
                <a:sym typeface="Arial"/>
              </a:defRPr>
            </a:pPr>
            <a:r>
              <a:rPr sz="1650" dirty="0" err="1"/>
              <a:t>Mērķis</a:t>
            </a:r>
            <a:r>
              <a:rPr sz="1650" dirty="0"/>
              <a:t> - </a:t>
            </a:r>
            <a:r>
              <a:rPr sz="1650" dirty="0" err="1"/>
              <a:t>atlasīt</a:t>
            </a:r>
            <a:r>
              <a:rPr lang="en-GB" sz="1650" dirty="0"/>
              <a:t> un </a:t>
            </a:r>
            <a:r>
              <a:rPr lang="en-GB" sz="1650" dirty="0" err="1"/>
              <a:t>analizēt</a:t>
            </a:r>
            <a:r>
              <a:rPr lang="en-GB" sz="1650" dirty="0"/>
              <a:t> </a:t>
            </a:r>
            <a:r>
              <a:rPr lang="en-GB" sz="1650" dirty="0" err="1"/>
              <a:t>jaunākos</a:t>
            </a:r>
            <a:r>
              <a:rPr sz="1650" dirty="0"/>
              <a:t> </a:t>
            </a:r>
            <a:r>
              <a:rPr lang="en-GB" sz="1650" dirty="0" err="1"/>
              <a:t>pētījumus</a:t>
            </a:r>
            <a:r>
              <a:rPr sz="1650" dirty="0"/>
              <a:t> un, </a:t>
            </a:r>
            <a:r>
              <a:rPr sz="1650" dirty="0" err="1"/>
              <a:t>veikt</a:t>
            </a:r>
            <a:r>
              <a:rPr sz="1650" dirty="0"/>
              <a:t> </a:t>
            </a:r>
            <a:r>
              <a:rPr sz="1650" dirty="0" err="1"/>
              <a:t>sistemātisku</a:t>
            </a:r>
            <a:r>
              <a:rPr sz="1650" dirty="0"/>
              <a:t> </a:t>
            </a:r>
            <a:r>
              <a:rPr sz="1650" dirty="0" err="1"/>
              <a:t>pārskatu</a:t>
            </a:r>
            <a:r>
              <a:rPr sz="1650" dirty="0"/>
              <a:t> par </a:t>
            </a:r>
            <a:r>
              <a:rPr sz="1650" dirty="0" err="1"/>
              <a:t>psiholoģisko</a:t>
            </a:r>
            <a:r>
              <a:rPr sz="1650" dirty="0"/>
              <a:t> </a:t>
            </a:r>
            <a:r>
              <a:rPr sz="1650" dirty="0" err="1"/>
              <a:t>intervenču</a:t>
            </a:r>
            <a:r>
              <a:rPr sz="1650" dirty="0"/>
              <a:t> </a:t>
            </a:r>
            <a:r>
              <a:rPr sz="1650" dirty="0" err="1"/>
              <a:t>vietu</a:t>
            </a:r>
            <a:r>
              <a:rPr sz="1650" dirty="0"/>
              <a:t> </a:t>
            </a:r>
            <a:r>
              <a:rPr sz="1650" dirty="0" err="1"/>
              <a:t>mobilās</a:t>
            </a:r>
            <a:r>
              <a:rPr sz="1650" dirty="0"/>
              <a:t> </a:t>
            </a:r>
            <a:r>
              <a:rPr sz="1650" dirty="0" err="1"/>
              <a:t>lietotnēs</a:t>
            </a:r>
            <a:r>
              <a:rPr sz="1650" dirty="0"/>
              <a:t>, un </a:t>
            </a:r>
            <a:r>
              <a:rPr sz="1650" dirty="0" err="1"/>
              <a:t>apkopotu</a:t>
            </a:r>
            <a:r>
              <a:rPr sz="1650" dirty="0"/>
              <a:t> </a:t>
            </a:r>
            <a:r>
              <a:rPr sz="1650" dirty="0" err="1"/>
              <a:t>pētījumu</a:t>
            </a:r>
            <a:r>
              <a:rPr sz="1650" dirty="0"/>
              <a:t> </a:t>
            </a:r>
            <a:r>
              <a:rPr sz="1650" dirty="0" err="1"/>
              <a:t>pierādījumus</a:t>
            </a:r>
            <a:r>
              <a:rPr sz="1650" dirty="0"/>
              <a:t> par </a:t>
            </a:r>
            <a:r>
              <a:rPr sz="1650" dirty="0" err="1"/>
              <a:t>praksē</a:t>
            </a:r>
            <a:r>
              <a:rPr sz="1650" dirty="0"/>
              <a:t> </a:t>
            </a:r>
            <a:r>
              <a:rPr lang="en-GB" sz="1650" dirty="0" err="1"/>
              <a:t>balstītām</a:t>
            </a:r>
            <a:r>
              <a:rPr sz="1650" dirty="0"/>
              <a:t> </a:t>
            </a:r>
            <a:r>
              <a:rPr lang="en-GB" sz="1650" dirty="0" err="1"/>
              <a:t>mobilām</a:t>
            </a:r>
            <a:r>
              <a:rPr sz="1650" dirty="0"/>
              <a:t> </a:t>
            </a:r>
            <a:r>
              <a:rPr lang="en-GB" sz="1650" dirty="0" err="1"/>
              <a:t>lietotnēm</a:t>
            </a:r>
            <a:r>
              <a:rPr lang="en-GB" sz="1650" dirty="0"/>
              <a:t>, </a:t>
            </a:r>
            <a:r>
              <a:rPr lang="en-GB" sz="1650" dirty="0" err="1"/>
              <a:t>lai</a:t>
            </a:r>
            <a:r>
              <a:rPr lang="en-GB" sz="1650" dirty="0"/>
              <a:t> </a:t>
            </a:r>
            <a:r>
              <a:rPr lang="en-GB" sz="1650" dirty="0" err="1"/>
              <a:t>izpētītu</a:t>
            </a:r>
            <a:r>
              <a:rPr lang="en-GB" sz="1650" dirty="0"/>
              <a:t> to </a:t>
            </a:r>
            <a:r>
              <a:rPr sz="1650" dirty="0" err="1"/>
              <a:t>efektivitāti</a:t>
            </a:r>
            <a:r>
              <a:rPr sz="1650" dirty="0"/>
              <a:t> </a:t>
            </a:r>
            <a:r>
              <a:rPr sz="1650" dirty="0" err="1"/>
              <a:t>emociju</a:t>
            </a:r>
            <a:r>
              <a:rPr sz="1650" dirty="0"/>
              <a:t> </a:t>
            </a:r>
            <a:r>
              <a:rPr sz="1650" dirty="0" err="1"/>
              <a:t>regulēšanas</a:t>
            </a:r>
            <a:r>
              <a:rPr sz="1650" dirty="0"/>
              <a:t> </a:t>
            </a:r>
            <a:r>
              <a:rPr sz="1650" dirty="0" err="1"/>
              <a:t>prasmēm</a:t>
            </a:r>
            <a:endParaRPr sz="1650"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title"/>
          </p:nvPr>
        </p:nvSpPr>
        <p:spPr>
          <a:xfrm>
            <a:off x="1056217" y="728664"/>
            <a:ext cx="10079567" cy="522434"/>
          </a:xfrm>
          <a:prstGeom prst="rect">
            <a:avLst/>
          </a:prstGeom>
        </p:spPr>
        <p:txBody>
          <a:bodyPr/>
          <a:lstStyle/>
          <a:p>
            <a:r>
              <a:t>Teorētiskais pamats</a:t>
            </a:r>
          </a:p>
        </p:txBody>
      </p:sp>
      <p:sp>
        <p:nvSpPr>
          <p:cNvPr id="113" name="Subtitle 2"/>
          <p:cNvSpPr txBox="1">
            <a:spLocks noGrp="1"/>
          </p:cNvSpPr>
          <p:nvPr>
            <p:ph type="body" idx="1"/>
          </p:nvPr>
        </p:nvSpPr>
        <p:spPr>
          <a:xfrm>
            <a:off x="1056214" y="1337337"/>
            <a:ext cx="8554619" cy="4330011"/>
          </a:xfrm>
          <a:prstGeom prst="rect">
            <a:avLst/>
          </a:prstGeom>
        </p:spPr>
        <p:txBody>
          <a:bodyPr lIns="0" tIns="0" rIns="0" bIns="0" anchor="t">
            <a:normAutofit/>
          </a:bodyPr>
          <a:lstStyle/>
          <a:p>
            <a:pPr algn="just">
              <a:defRPr b="1"/>
            </a:pPr>
            <a:r>
              <a:rPr b="0" dirty="0" err="1"/>
              <a:t>Mobilās</a:t>
            </a:r>
            <a:r>
              <a:rPr lang="lv-LV" b="0" dirty="0"/>
              <a:t> lietotnēs</a:t>
            </a:r>
            <a:r>
              <a:rPr b="0" dirty="0"/>
              <a:t> </a:t>
            </a:r>
            <a:r>
              <a:rPr lang="en-GB" dirty="0" err="1"/>
              <a:t>izmantotās</a:t>
            </a:r>
            <a:r>
              <a:rPr b="0" dirty="0"/>
              <a:t> </a:t>
            </a:r>
            <a:r>
              <a:rPr b="0" dirty="0" err="1"/>
              <a:t>psiholoģiskās</a:t>
            </a:r>
            <a:r>
              <a:rPr b="0" dirty="0"/>
              <a:t> </a:t>
            </a:r>
            <a:r>
              <a:rPr b="0" dirty="0" err="1"/>
              <a:t>intervences</a:t>
            </a:r>
            <a:r>
              <a:rPr lang="lv-LV" b="0" dirty="0"/>
              <a:t>, kuras</a:t>
            </a:r>
            <a:r>
              <a:rPr b="0" dirty="0"/>
              <a:t> </a:t>
            </a:r>
            <a:r>
              <a:rPr lang="en-GB" b="0" dirty="0" err="1"/>
              <a:t>balstītas</a:t>
            </a:r>
            <a:r>
              <a:rPr b="0" dirty="0"/>
              <a:t> </a:t>
            </a:r>
            <a:r>
              <a:rPr b="0" dirty="0" err="1"/>
              <a:t>uz</a:t>
            </a:r>
            <a:r>
              <a:rPr b="0" dirty="0"/>
              <a:t> </a:t>
            </a:r>
            <a:r>
              <a:rPr b="0" dirty="0" err="1"/>
              <a:t>pierādījumiem</a:t>
            </a:r>
            <a:r>
              <a:rPr b="0" dirty="0"/>
              <a:t> </a:t>
            </a:r>
            <a:r>
              <a:rPr b="0" dirty="0" err="1"/>
              <a:t>balstītās</a:t>
            </a:r>
            <a:r>
              <a:rPr b="0" dirty="0"/>
              <a:t> </a:t>
            </a:r>
            <a:r>
              <a:rPr b="0" dirty="0" err="1"/>
              <a:t>teorijās</a:t>
            </a:r>
            <a:endParaRPr dirty="0"/>
          </a:p>
          <a:p>
            <a:pPr algn="just">
              <a:defRPr b="1"/>
            </a:pPr>
            <a:endParaRPr dirty="0"/>
          </a:p>
          <a:p>
            <a:pPr algn="just">
              <a:defRPr b="1"/>
            </a:pPr>
            <a:r>
              <a:rPr b="0" dirty="0" err="1"/>
              <a:t>Apskatīto</a:t>
            </a:r>
            <a:r>
              <a:rPr b="0" dirty="0"/>
              <a:t> </a:t>
            </a:r>
            <a:r>
              <a:rPr b="0" dirty="0" err="1"/>
              <a:t>psiholoģisko</a:t>
            </a:r>
            <a:r>
              <a:rPr b="0" dirty="0"/>
              <a:t> </a:t>
            </a:r>
            <a:r>
              <a:rPr b="0" dirty="0" err="1"/>
              <a:t>intervenču</a:t>
            </a:r>
            <a:r>
              <a:rPr b="0" dirty="0"/>
              <a:t> </a:t>
            </a:r>
            <a:r>
              <a:rPr b="0" dirty="0" err="1"/>
              <a:t>funkcija</a:t>
            </a:r>
            <a:r>
              <a:rPr b="0" dirty="0"/>
              <a:t> </a:t>
            </a:r>
            <a:r>
              <a:rPr b="0" dirty="0" err="1"/>
              <a:t>būt</a:t>
            </a:r>
            <a:r>
              <a:rPr b="0" dirty="0"/>
              <a:t> </a:t>
            </a:r>
            <a:r>
              <a:rPr b="0" dirty="0" err="1"/>
              <a:t>kā</a:t>
            </a:r>
            <a:r>
              <a:rPr b="0" dirty="0"/>
              <a:t> </a:t>
            </a:r>
            <a:r>
              <a:rPr b="0" dirty="0" err="1"/>
              <a:t>palīdzošam</a:t>
            </a:r>
            <a:r>
              <a:rPr b="0" dirty="0"/>
              <a:t>/</a:t>
            </a:r>
            <a:r>
              <a:rPr b="0" dirty="0" err="1"/>
              <a:t>papildinošam</a:t>
            </a:r>
            <a:r>
              <a:rPr b="0" dirty="0"/>
              <a:t> </a:t>
            </a:r>
            <a:r>
              <a:rPr b="0" dirty="0" err="1"/>
              <a:t>rīkam</a:t>
            </a:r>
            <a:r>
              <a:rPr b="0" dirty="0"/>
              <a:t> </a:t>
            </a:r>
            <a:r>
              <a:rPr b="0" dirty="0" err="1"/>
              <a:t>psihoterapijas</a:t>
            </a:r>
            <a:r>
              <a:rPr b="0" dirty="0"/>
              <a:t> </a:t>
            </a:r>
            <a:r>
              <a:rPr b="0" dirty="0" err="1"/>
              <a:t>ietvaros</a:t>
            </a:r>
            <a:r>
              <a:rPr b="0" dirty="0"/>
              <a:t>, </a:t>
            </a:r>
            <a:r>
              <a:rPr b="0" dirty="0" err="1"/>
              <a:t>tā</a:t>
            </a:r>
            <a:r>
              <a:rPr b="0" dirty="0"/>
              <a:t> </a:t>
            </a:r>
            <a:r>
              <a:rPr b="0" dirty="0" err="1"/>
              <a:t>neatkarīgam</a:t>
            </a:r>
            <a:r>
              <a:rPr b="0" dirty="0"/>
              <a:t> </a:t>
            </a:r>
            <a:r>
              <a:rPr b="0" dirty="0" err="1"/>
              <a:t>pašpalīdzības</a:t>
            </a:r>
            <a:r>
              <a:rPr b="0" dirty="0"/>
              <a:t> </a:t>
            </a:r>
            <a:r>
              <a:rPr b="0" dirty="0" err="1"/>
              <a:t>rīka</a:t>
            </a:r>
            <a:r>
              <a:rPr lang="lv-LV" b="0" dirty="0"/>
              <a:t>m </a:t>
            </a:r>
            <a:r>
              <a:rPr lang="lv-LV" b="0" i="1" dirty="0"/>
              <a:t>(</a:t>
            </a:r>
            <a:r>
              <a:rPr lang="lv-LV" b="0" i="1" dirty="0" err="1"/>
              <a:t>Hides</a:t>
            </a:r>
            <a:r>
              <a:rPr lang="lv-LV" b="0" i="1" dirty="0"/>
              <a:t>., </a:t>
            </a:r>
            <a:r>
              <a:rPr lang="lv-LV" b="0" i="1" dirty="0" err="1"/>
              <a:t>et</a:t>
            </a:r>
            <a:r>
              <a:rPr lang="lv-LV" b="0" i="1" dirty="0"/>
              <a:t> </a:t>
            </a:r>
            <a:r>
              <a:rPr lang="lv-LV" b="0" i="1" dirty="0" err="1"/>
              <a:t>al</a:t>
            </a:r>
            <a:r>
              <a:rPr lang="lv-LV" b="0" i="1" dirty="0"/>
              <a:t>. 2019)</a:t>
            </a:r>
          </a:p>
          <a:p>
            <a:pPr lvl="1" algn="just"/>
            <a:r>
              <a:rPr dirty="0" err="1"/>
              <a:t>Psiholoģiskās</a:t>
            </a:r>
            <a:r>
              <a:rPr dirty="0"/>
              <a:t> </a:t>
            </a:r>
            <a:r>
              <a:rPr dirty="0" err="1"/>
              <a:t>intervences</a:t>
            </a:r>
            <a:r>
              <a:rPr dirty="0"/>
              <a:t> </a:t>
            </a:r>
            <a:r>
              <a:rPr dirty="0" err="1"/>
              <a:t>ilgums</a:t>
            </a:r>
            <a:r>
              <a:rPr dirty="0"/>
              <a:t> </a:t>
            </a:r>
            <a:r>
              <a:rPr dirty="0" err="1"/>
              <a:t>pamatojoties</a:t>
            </a:r>
            <a:r>
              <a:rPr dirty="0"/>
              <a:t> </a:t>
            </a:r>
            <a:r>
              <a:rPr dirty="0" err="1"/>
              <a:t>uz</a:t>
            </a:r>
            <a:r>
              <a:rPr dirty="0"/>
              <a:t> to </a:t>
            </a:r>
            <a:r>
              <a:rPr dirty="0" err="1"/>
              <a:t>funkciju</a:t>
            </a:r>
            <a:r>
              <a:rPr dirty="0"/>
              <a:t>:</a:t>
            </a:r>
            <a:r>
              <a:rPr lang="en-GB" dirty="0"/>
              <a:t> </a:t>
            </a:r>
          </a:p>
          <a:p>
            <a:pPr lvl="1" algn="just"/>
            <a:r>
              <a:rPr dirty="0"/>
              <a:t>papildinošs rīks </a:t>
            </a:r>
            <a:r>
              <a:rPr dirty="0" err="1"/>
              <a:t>psihoterapijas</a:t>
            </a:r>
            <a:r>
              <a:rPr dirty="0"/>
              <a:t> </a:t>
            </a:r>
            <a:r>
              <a:rPr dirty="0" err="1"/>
              <a:t>ietvaros</a:t>
            </a:r>
            <a:r>
              <a:rPr lang="lv-LV" dirty="0"/>
              <a:t>,</a:t>
            </a:r>
            <a:r>
              <a:rPr dirty="0"/>
              <a:t> ilgums atkarīgs no sadarbības </a:t>
            </a:r>
            <a:r>
              <a:rPr dirty="0" err="1"/>
              <a:t>starp</a:t>
            </a:r>
            <a:r>
              <a:rPr dirty="0"/>
              <a:t> </a:t>
            </a:r>
            <a:r>
              <a:rPr dirty="0" err="1"/>
              <a:t>terap</a:t>
            </a:r>
            <a:r>
              <a:rPr lang="lv-LV" dirty="0" err="1"/>
              <a:t>e</a:t>
            </a:r>
            <a:r>
              <a:rPr dirty="0" err="1"/>
              <a:t>itu</a:t>
            </a:r>
            <a:r>
              <a:rPr dirty="0"/>
              <a:t> un </a:t>
            </a:r>
            <a:r>
              <a:rPr dirty="0" err="1"/>
              <a:t>pacientu</a:t>
            </a:r>
            <a:r>
              <a:rPr dirty="0"/>
              <a:t> </a:t>
            </a:r>
            <a:r>
              <a:rPr lang="en-GB" sz="1600" b="0" i="1" dirty="0"/>
              <a:t>(</a:t>
            </a:r>
            <a:r>
              <a:rPr lang="en-GB" sz="1600" b="0" i="1" dirty="0" err="1"/>
              <a:t>Diano</a:t>
            </a:r>
            <a:r>
              <a:rPr lang="en-GB" sz="1600" b="0" i="1" dirty="0"/>
              <a:t>, F., et al.2023) </a:t>
            </a:r>
          </a:p>
          <a:p>
            <a:pPr algn="just" defTabSz="905255">
              <a:spcBef>
                <a:spcPts val="900"/>
              </a:spcBef>
              <a:defRPr sz="1683" b="0">
                <a:solidFill>
                  <a:srgbClr val="535353"/>
                </a:solidFill>
                <a:latin typeface="Arial"/>
                <a:ea typeface="Arial"/>
                <a:cs typeface="Arial"/>
                <a:sym typeface="Arial"/>
              </a:defRPr>
            </a:pPr>
            <a:r>
              <a:rPr lang="lv-LV" dirty="0"/>
              <a:t>neatkarīgs pašpalīdzības rīks, lai novērotu </a:t>
            </a:r>
            <a:r>
              <a:rPr lang="en-GB" dirty="0" err="1"/>
              <a:t>statistiski</a:t>
            </a:r>
            <a:r>
              <a:rPr lang="lv-LV" dirty="0"/>
              <a:t> nozīmīgas izmaiņas pēc 2 līdz 6 mēnešu lietošanas </a:t>
            </a:r>
            <a:r>
              <a:rPr lang="en-GB" sz="1600" i="1" dirty="0"/>
              <a:t>(Al-</a:t>
            </a:r>
            <a:r>
              <a:rPr lang="en-GB" sz="1600" i="1" dirty="0" err="1"/>
              <a:t>Refae</a:t>
            </a:r>
            <a:r>
              <a:rPr lang="en-GB" sz="1600" i="1" dirty="0"/>
              <a:t>., et al., 2021)</a:t>
            </a:r>
            <a:endParaRPr dirty="0"/>
          </a:p>
          <a:p>
            <a:pPr algn="just">
              <a:defRPr b="1"/>
            </a:pPr>
            <a:r>
              <a:rPr b="0" dirty="0" err="1"/>
              <a:t>Apskatīto</a:t>
            </a:r>
            <a:r>
              <a:rPr b="0" dirty="0"/>
              <a:t> </a:t>
            </a:r>
            <a:r>
              <a:rPr b="0" dirty="0" err="1"/>
              <a:t>psiholoģisko</a:t>
            </a:r>
            <a:r>
              <a:rPr b="0" dirty="0"/>
              <a:t> </a:t>
            </a:r>
            <a:r>
              <a:rPr b="0" dirty="0" err="1"/>
              <a:t>intervenču</a:t>
            </a:r>
            <a:r>
              <a:rPr b="0" dirty="0"/>
              <a:t> </a:t>
            </a:r>
            <a:r>
              <a:rPr b="0" dirty="0" err="1"/>
              <a:t>mērķis</a:t>
            </a:r>
            <a:r>
              <a:rPr b="0" dirty="0"/>
              <a:t> </a:t>
            </a:r>
            <a:r>
              <a:rPr b="0" dirty="0" err="1"/>
              <a:t>kā</a:t>
            </a:r>
            <a:r>
              <a:rPr b="0" dirty="0"/>
              <a:t> </a:t>
            </a:r>
            <a:r>
              <a:rPr b="0" dirty="0" err="1"/>
              <a:t>uzlabot</a:t>
            </a:r>
            <a:r>
              <a:rPr b="0" dirty="0"/>
              <a:t> </a:t>
            </a:r>
            <a:r>
              <a:rPr b="0" dirty="0" err="1"/>
              <a:t>emociju</a:t>
            </a:r>
            <a:r>
              <a:rPr b="0" dirty="0"/>
              <a:t> </a:t>
            </a:r>
            <a:r>
              <a:rPr b="0" dirty="0" err="1"/>
              <a:t>regulāciju</a:t>
            </a:r>
            <a:r>
              <a:rPr b="0" dirty="0"/>
              <a:t> un </a:t>
            </a:r>
            <a:r>
              <a:rPr b="0" dirty="0" err="1"/>
              <a:t>emociju</a:t>
            </a:r>
            <a:r>
              <a:rPr b="0" dirty="0"/>
              <a:t> </a:t>
            </a:r>
            <a:r>
              <a:rPr b="0" dirty="0" err="1"/>
              <a:t>regulācijas</a:t>
            </a:r>
            <a:r>
              <a:rPr b="0" dirty="0"/>
              <a:t> </a:t>
            </a:r>
            <a:r>
              <a:rPr b="0" dirty="0" err="1"/>
              <a:t>prasmes</a:t>
            </a:r>
            <a:r>
              <a:rPr b="0" dirty="0"/>
              <a:t>, </a:t>
            </a:r>
            <a:r>
              <a:rPr b="0" dirty="0" err="1"/>
              <a:t>tā</a:t>
            </a:r>
            <a:r>
              <a:rPr b="0" dirty="0"/>
              <a:t> </a:t>
            </a:r>
            <a:r>
              <a:rPr b="0" dirty="0" err="1"/>
              <a:t>mazināt</a:t>
            </a:r>
            <a:r>
              <a:rPr b="0" dirty="0"/>
              <a:t> </a:t>
            </a:r>
            <a:r>
              <a:rPr b="0" dirty="0" err="1"/>
              <a:t>depresijas</a:t>
            </a:r>
            <a:r>
              <a:rPr b="0" dirty="0"/>
              <a:t>, </a:t>
            </a:r>
            <a:r>
              <a:rPr b="0" dirty="0" err="1"/>
              <a:t>trauksmes</a:t>
            </a:r>
            <a:r>
              <a:rPr b="0" dirty="0"/>
              <a:t> </a:t>
            </a:r>
            <a:r>
              <a:rPr b="0" dirty="0" err="1"/>
              <a:t>u.c.</a:t>
            </a:r>
            <a:r>
              <a:rPr b="0" dirty="0"/>
              <a:t> </a:t>
            </a:r>
            <a:r>
              <a:rPr lang="en-GB" b="0" dirty="0" err="1"/>
              <a:t>simptomus</a:t>
            </a:r>
            <a:endParaRPr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 Placeholder 2"/>
          <p:cNvSpPr txBox="1">
            <a:spLocks noGrp="1"/>
          </p:cNvSpPr>
          <p:nvPr>
            <p:ph type="body" idx="1"/>
          </p:nvPr>
        </p:nvSpPr>
        <p:spPr>
          <a:xfrm>
            <a:off x="1037167" y="1265518"/>
            <a:ext cx="8555596" cy="4658411"/>
          </a:xfrm>
          <a:prstGeom prst="rect">
            <a:avLst/>
          </a:prstGeom>
        </p:spPr>
        <p:txBody>
          <a:bodyPr lIns="0" tIns="0" rIns="0" bIns="0" numCol="2" spcCol="427779" anchor="t">
            <a:normAutofit/>
          </a:bodyPr>
          <a:lstStyle/>
          <a:p>
            <a:pPr>
              <a:defRPr sz="1700" b="0">
                <a:solidFill>
                  <a:srgbClr val="535353"/>
                </a:solidFill>
              </a:defRPr>
            </a:pPr>
            <a:r>
              <a:rPr dirty="0"/>
              <a:t>Tika </a:t>
            </a:r>
            <a:r>
              <a:rPr dirty="0" err="1"/>
              <a:t>veikta</a:t>
            </a:r>
            <a:r>
              <a:rPr dirty="0"/>
              <a:t> </a:t>
            </a:r>
            <a:r>
              <a:rPr dirty="0" err="1"/>
              <a:t>literatūras</a:t>
            </a:r>
            <a:r>
              <a:rPr dirty="0"/>
              <a:t> </a:t>
            </a:r>
            <a:r>
              <a:rPr dirty="0" err="1"/>
              <a:t>meklēšana</a:t>
            </a:r>
            <a:r>
              <a:rPr dirty="0"/>
              <a:t> EBSCOhost, Web of Science, ScienceDirect un Scopus </a:t>
            </a:r>
            <a:r>
              <a:rPr dirty="0" err="1"/>
              <a:t>datu</a:t>
            </a:r>
            <a:r>
              <a:rPr dirty="0"/>
              <a:t> </a:t>
            </a:r>
            <a:r>
              <a:rPr dirty="0" err="1"/>
              <a:t>bāzēs</a:t>
            </a:r>
            <a:r>
              <a:rPr dirty="0"/>
              <a:t>.</a:t>
            </a:r>
          </a:p>
          <a:p>
            <a:pPr>
              <a:defRPr sz="1700" b="0">
                <a:solidFill>
                  <a:srgbClr val="535353"/>
                </a:solidFill>
              </a:defRPr>
            </a:pPr>
            <a:r>
              <a:rPr dirty="0" err="1"/>
              <a:t>Attiecīgie</a:t>
            </a:r>
            <a:r>
              <a:rPr dirty="0"/>
              <a:t> </a:t>
            </a:r>
            <a:r>
              <a:rPr dirty="0" err="1"/>
              <a:t>raksti</a:t>
            </a:r>
            <a:r>
              <a:rPr dirty="0"/>
              <a:t>, kas </a:t>
            </a:r>
            <a:r>
              <a:rPr dirty="0" err="1"/>
              <a:t>publicēti</a:t>
            </a:r>
            <a:r>
              <a:rPr dirty="0"/>
              <a:t> no 2017. gada </a:t>
            </a:r>
            <a:r>
              <a:rPr dirty="0" err="1"/>
              <a:t>janvāra</a:t>
            </a:r>
            <a:r>
              <a:rPr dirty="0"/>
              <a:t> </a:t>
            </a:r>
            <a:r>
              <a:rPr dirty="0" err="1"/>
              <a:t>līdz</a:t>
            </a:r>
            <a:r>
              <a:rPr dirty="0"/>
              <a:t> 2023. gada </a:t>
            </a:r>
            <a:r>
              <a:rPr dirty="0" err="1"/>
              <a:t>janvārim</a:t>
            </a:r>
            <a:r>
              <a:rPr dirty="0"/>
              <a:t> </a:t>
            </a:r>
            <a:r>
              <a:rPr dirty="0" err="1"/>
              <a:t>Meklējot</a:t>
            </a:r>
            <a:r>
              <a:rPr dirty="0"/>
              <a:t> </a:t>
            </a:r>
            <a:r>
              <a:rPr dirty="0" err="1"/>
              <a:t>šajās</a:t>
            </a:r>
            <a:r>
              <a:rPr dirty="0"/>
              <a:t> </a:t>
            </a:r>
            <a:r>
              <a:rPr dirty="0" err="1"/>
              <a:t>datubāzēs</a:t>
            </a:r>
            <a:r>
              <a:rPr dirty="0"/>
              <a:t>, tika </a:t>
            </a:r>
            <a:r>
              <a:rPr dirty="0" err="1"/>
              <a:t>izmantoti</a:t>
            </a:r>
            <a:r>
              <a:rPr dirty="0"/>
              <a:t> termini:“</a:t>
            </a:r>
            <a:r>
              <a:rPr dirty="0" err="1"/>
              <a:t>emociju</a:t>
            </a:r>
            <a:r>
              <a:rPr dirty="0"/>
              <a:t> </a:t>
            </a:r>
            <a:r>
              <a:rPr dirty="0" err="1"/>
              <a:t>regulēšanas</a:t>
            </a:r>
            <a:r>
              <a:rPr dirty="0"/>
              <a:t> </a:t>
            </a:r>
            <a:r>
              <a:rPr dirty="0" err="1"/>
              <a:t>vai</a:t>
            </a:r>
            <a:r>
              <a:rPr dirty="0"/>
              <a:t> </a:t>
            </a:r>
            <a:r>
              <a:rPr dirty="0" err="1"/>
              <a:t>emociju</a:t>
            </a:r>
            <a:r>
              <a:rPr dirty="0"/>
              <a:t> </a:t>
            </a:r>
            <a:r>
              <a:rPr dirty="0" err="1"/>
              <a:t>regulēšanas</a:t>
            </a:r>
            <a:r>
              <a:rPr dirty="0"/>
              <a:t> </a:t>
            </a:r>
            <a:r>
              <a:rPr lang="en-GB" dirty="0" err="1"/>
              <a:t>prasmes</a:t>
            </a:r>
            <a:r>
              <a:rPr dirty="0"/>
              <a:t>*”, “</a:t>
            </a:r>
            <a:r>
              <a:rPr lang="en-GB" dirty="0" err="1"/>
              <a:t>mobilās</a:t>
            </a:r>
            <a:r>
              <a:rPr dirty="0"/>
              <a:t> </a:t>
            </a:r>
            <a:r>
              <a:rPr lang="en-GB" dirty="0" err="1"/>
              <a:t>lietotnes</a:t>
            </a:r>
            <a:r>
              <a:rPr dirty="0"/>
              <a:t>*”, “</a:t>
            </a:r>
            <a:r>
              <a:rPr lang="lv-LV" dirty="0"/>
              <a:t>psiholoģiskās</a:t>
            </a:r>
            <a:r>
              <a:rPr dirty="0"/>
              <a:t> </a:t>
            </a:r>
            <a:r>
              <a:rPr lang="en-GB" dirty="0" err="1"/>
              <a:t>intervences</a:t>
            </a:r>
            <a:r>
              <a:rPr lang="en-GB" dirty="0"/>
              <a:t> </a:t>
            </a:r>
            <a:r>
              <a:rPr dirty="0"/>
              <a:t>*”.</a:t>
            </a:r>
          </a:p>
          <a:p>
            <a:pPr>
              <a:defRPr sz="1700" b="0">
                <a:solidFill>
                  <a:srgbClr val="535353"/>
                </a:solidFill>
              </a:defRPr>
            </a:pPr>
            <a:endParaRPr lang="lv-LV" b="1" dirty="0"/>
          </a:p>
          <a:p>
            <a:pPr>
              <a:defRPr sz="1700" b="0">
                <a:solidFill>
                  <a:srgbClr val="535353"/>
                </a:solidFill>
              </a:defRPr>
            </a:pPr>
            <a:endParaRPr lang="en-LV" dirty="0"/>
          </a:p>
          <a:p>
            <a:pPr>
              <a:defRPr sz="1700" b="0">
                <a:solidFill>
                  <a:srgbClr val="535353"/>
                </a:solidFill>
              </a:defRPr>
            </a:pPr>
            <a:r>
              <a:rPr b="1" dirty="0" err="1"/>
              <a:t>Izslēgšanas</a:t>
            </a:r>
            <a:r>
              <a:rPr b="1" dirty="0"/>
              <a:t> </a:t>
            </a:r>
            <a:r>
              <a:rPr b="1" dirty="0" err="1"/>
              <a:t>kritēriji</a:t>
            </a:r>
            <a:r>
              <a:rPr lang="en-GB" dirty="0"/>
              <a:t>: </a:t>
            </a:r>
            <a:r>
              <a:rPr dirty="0" err="1"/>
              <a:t>disertācijas</a:t>
            </a:r>
            <a:r>
              <a:rPr dirty="0"/>
              <a:t> </a:t>
            </a:r>
            <a:r>
              <a:rPr dirty="0" err="1"/>
              <a:t>vai</a:t>
            </a:r>
            <a:r>
              <a:rPr dirty="0"/>
              <a:t> </a:t>
            </a:r>
            <a:r>
              <a:rPr dirty="0" err="1"/>
              <a:t>konferences</a:t>
            </a:r>
            <a:r>
              <a:rPr dirty="0"/>
              <a:t> </a:t>
            </a:r>
            <a:r>
              <a:rPr dirty="0" err="1"/>
              <a:t>raksti</a:t>
            </a:r>
            <a:r>
              <a:rPr dirty="0"/>
              <a:t>, </a:t>
            </a:r>
            <a:r>
              <a:rPr lang="en-GB" dirty="0" err="1"/>
              <a:t>sistemātiskais</a:t>
            </a:r>
            <a:r>
              <a:rPr dirty="0"/>
              <a:t>, </a:t>
            </a:r>
            <a:r>
              <a:rPr lang="en-GB" dirty="0"/>
              <a:t>meta-</a:t>
            </a:r>
            <a:r>
              <a:rPr lang="en-GB" dirty="0" err="1"/>
              <a:t>analīzes</a:t>
            </a:r>
            <a:r>
              <a:rPr dirty="0"/>
              <a:t>, </a:t>
            </a:r>
            <a:r>
              <a:rPr dirty="0" err="1"/>
              <a:t>naratīvs</a:t>
            </a:r>
            <a:r>
              <a:rPr dirty="0"/>
              <a:t> </a:t>
            </a:r>
            <a:r>
              <a:rPr lang="en-GB" dirty="0" err="1"/>
              <a:t>pārskats</a:t>
            </a:r>
            <a:endParaRPr dirty="0" err="1"/>
          </a:p>
          <a:p>
            <a:pPr>
              <a:defRPr sz="1700" b="0">
                <a:solidFill>
                  <a:srgbClr val="535353"/>
                </a:solidFill>
              </a:defRPr>
            </a:pPr>
            <a:endParaRPr dirty="0"/>
          </a:p>
          <a:p>
            <a:pPr>
              <a:defRPr sz="1700">
                <a:solidFill>
                  <a:srgbClr val="535353"/>
                </a:solidFill>
              </a:defRPr>
            </a:pPr>
            <a:endParaRPr lang="en-GB" dirty="0"/>
          </a:p>
          <a:p>
            <a:pPr>
              <a:defRPr sz="1700">
                <a:solidFill>
                  <a:srgbClr val="535353"/>
                </a:solidFill>
              </a:defRPr>
            </a:pPr>
            <a:r>
              <a:rPr dirty="0" err="1"/>
              <a:t>Iekļaušanas</a:t>
            </a:r>
            <a:r>
              <a:rPr dirty="0"/>
              <a:t> </a:t>
            </a:r>
            <a:r>
              <a:rPr dirty="0" err="1"/>
              <a:t>kritēriji</a:t>
            </a:r>
            <a:endParaRPr dirty="0"/>
          </a:p>
          <a:p>
            <a:pPr marL="226695" indent="-226695">
              <a:buSzPct val="100000"/>
              <a:buAutoNum type="arabicPeriod"/>
              <a:defRPr sz="1700" b="0">
                <a:solidFill>
                  <a:srgbClr val="535353"/>
                </a:solidFill>
              </a:defRPr>
            </a:pPr>
            <a:r>
              <a:rPr dirty="0" err="1"/>
              <a:t>Vismaz</a:t>
            </a:r>
            <a:r>
              <a:rPr dirty="0"/>
              <a:t> 50% </a:t>
            </a:r>
            <a:r>
              <a:rPr lang="en-GB" dirty="0" err="1"/>
              <a:t>pētījumu</a:t>
            </a:r>
            <a:r>
              <a:rPr lang="en-GB" dirty="0"/>
              <a:t>,</a:t>
            </a:r>
            <a:r>
              <a:rPr dirty="0"/>
              <a:t> </a:t>
            </a:r>
            <a:r>
              <a:rPr dirty="0" err="1"/>
              <a:t>lai</a:t>
            </a:r>
            <a:r>
              <a:rPr dirty="0"/>
              <a:t> </a:t>
            </a:r>
            <a:r>
              <a:rPr dirty="0" err="1"/>
              <a:t>parādītu</a:t>
            </a:r>
            <a:r>
              <a:rPr dirty="0"/>
              <a:t> </a:t>
            </a:r>
            <a:r>
              <a:rPr dirty="0" err="1"/>
              <a:t>attīstību</a:t>
            </a:r>
            <a:r>
              <a:rPr dirty="0"/>
              <a:t> un </a:t>
            </a:r>
            <a:r>
              <a:rPr dirty="0" err="1"/>
              <a:t>ierobežojumus</a:t>
            </a:r>
            <a:r>
              <a:rPr dirty="0"/>
              <a:t> </a:t>
            </a:r>
            <a:r>
              <a:rPr dirty="0" err="1"/>
              <a:t>šajā</a:t>
            </a:r>
            <a:r>
              <a:rPr dirty="0"/>
              <a:t> </a:t>
            </a:r>
            <a:r>
              <a:rPr dirty="0" err="1"/>
              <a:t>jomā</a:t>
            </a:r>
            <a:r>
              <a:rPr dirty="0"/>
              <a:t>;</a:t>
            </a:r>
          </a:p>
          <a:p>
            <a:pPr marL="226695" indent="-226695">
              <a:buSzPct val="100000"/>
              <a:buAutoNum type="arabicPeriod"/>
              <a:defRPr sz="1700" b="0">
                <a:solidFill>
                  <a:srgbClr val="535353"/>
                </a:solidFill>
              </a:defRPr>
            </a:pPr>
            <a:r>
              <a:rPr dirty="0" err="1"/>
              <a:t>Pārsvarā</a:t>
            </a:r>
            <a:r>
              <a:rPr dirty="0"/>
              <a:t> </a:t>
            </a:r>
            <a:r>
              <a:rPr dirty="0" err="1"/>
              <a:t>piemēroti</a:t>
            </a:r>
            <a:r>
              <a:rPr dirty="0"/>
              <a:t> </a:t>
            </a:r>
            <a:r>
              <a:rPr dirty="0" err="1"/>
              <a:t>primārie</a:t>
            </a:r>
            <a:r>
              <a:rPr dirty="0"/>
              <a:t> </a:t>
            </a:r>
            <a:r>
              <a:rPr dirty="0" err="1"/>
              <a:t>avoti</a:t>
            </a:r>
            <a:r>
              <a:rPr dirty="0"/>
              <a:t>;</a:t>
            </a:r>
          </a:p>
          <a:p>
            <a:pPr marL="226695" indent="-226695">
              <a:buSzPct val="100000"/>
              <a:buAutoNum type="arabicPeriod"/>
              <a:defRPr sz="1700" b="0">
                <a:solidFill>
                  <a:srgbClr val="535353"/>
                </a:solidFill>
              </a:defRPr>
            </a:pPr>
            <a:r>
              <a:rPr lang="en-GB" dirty="0"/>
              <a:t>Jaunie </a:t>
            </a:r>
            <a:r>
              <a:rPr lang="en-GB" dirty="0" err="1"/>
              <a:t>pieaugušie</a:t>
            </a:r>
            <a:r>
              <a:rPr lang="en-GB" dirty="0"/>
              <a:t> </a:t>
            </a:r>
            <a:r>
              <a:rPr dirty="0"/>
              <a:t>(</a:t>
            </a:r>
            <a:r>
              <a:rPr dirty="0" err="1"/>
              <a:t>digitālo</a:t>
            </a:r>
            <a:r>
              <a:rPr dirty="0"/>
              <a:t> </a:t>
            </a:r>
            <a:r>
              <a:rPr dirty="0" err="1"/>
              <a:t>pamatiedzīvotāju</a:t>
            </a:r>
            <a:r>
              <a:rPr dirty="0"/>
              <a:t>) no 18 </a:t>
            </a:r>
            <a:r>
              <a:rPr dirty="0" err="1"/>
              <a:t>līdz</a:t>
            </a:r>
            <a:r>
              <a:rPr dirty="0"/>
              <a:t> 25</a:t>
            </a:r>
            <a:r>
              <a:rPr lang="en-GB" dirty="0"/>
              <a:t> </a:t>
            </a:r>
            <a:r>
              <a:rPr lang="en-GB" dirty="0" err="1"/>
              <a:t>gadiem</a:t>
            </a:r>
            <a:r>
              <a:rPr lang="en-GB" dirty="0"/>
              <a:t> </a:t>
            </a:r>
            <a:r>
              <a:rPr dirty="0"/>
              <a:t>(Coldwell, 2019);</a:t>
            </a:r>
          </a:p>
          <a:p>
            <a:pPr marL="226695" indent="-226695">
              <a:buSzPct val="100000"/>
              <a:buAutoNum type="arabicPeriod"/>
              <a:defRPr sz="1700" b="0">
                <a:solidFill>
                  <a:srgbClr val="535353"/>
                </a:solidFill>
              </a:defRPr>
            </a:pPr>
            <a:r>
              <a:rPr dirty="0" err="1"/>
              <a:t>Validācijas</a:t>
            </a:r>
            <a:r>
              <a:rPr lang="lv-LV" dirty="0"/>
              <a:t> un efektivitātes</a:t>
            </a:r>
            <a:r>
              <a:rPr dirty="0"/>
              <a:t> </a:t>
            </a:r>
            <a:r>
              <a:rPr dirty="0" err="1"/>
              <a:t>pētījumi</a:t>
            </a:r>
            <a:r>
              <a:rPr dirty="0"/>
              <a:t>, </a:t>
            </a:r>
            <a:r>
              <a:rPr lang="lv-LV" dirty="0"/>
              <a:t>aprobācijas</a:t>
            </a:r>
            <a:r>
              <a:rPr dirty="0"/>
              <a:t> </a:t>
            </a:r>
            <a:r>
              <a:rPr dirty="0" err="1"/>
              <a:t>pētījumi</a:t>
            </a:r>
            <a:r>
              <a:rPr dirty="0"/>
              <a:t>;</a:t>
            </a:r>
          </a:p>
          <a:p>
            <a:pPr marL="226695" indent="-226695">
              <a:buSzPct val="100000"/>
              <a:buAutoNum type="arabicPeriod"/>
              <a:defRPr sz="1700" b="0">
                <a:solidFill>
                  <a:srgbClr val="535353"/>
                </a:solidFill>
              </a:defRPr>
            </a:pPr>
            <a:r>
              <a:rPr dirty="0" err="1"/>
              <a:t>Publikācija</a:t>
            </a:r>
            <a:r>
              <a:rPr dirty="0"/>
              <a:t> </a:t>
            </a:r>
            <a:r>
              <a:rPr dirty="0" err="1"/>
              <a:t>angļu</a:t>
            </a:r>
            <a:r>
              <a:rPr dirty="0"/>
              <a:t> </a:t>
            </a:r>
            <a:r>
              <a:rPr dirty="0" err="1"/>
              <a:t>valodā</a:t>
            </a:r>
            <a:r>
              <a:rPr dirty="0"/>
              <a:t>;</a:t>
            </a:r>
          </a:p>
          <a:p>
            <a:pPr marL="226695" indent="-226695">
              <a:buSzPct val="100000"/>
              <a:buAutoNum type="arabicPeriod"/>
              <a:defRPr sz="1700" b="0">
                <a:solidFill>
                  <a:srgbClr val="535353"/>
                </a:solidFill>
              </a:defRPr>
            </a:pPr>
            <a:r>
              <a:rPr dirty="0" err="1"/>
              <a:t>Pilns</a:t>
            </a:r>
            <a:r>
              <a:rPr dirty="0"/>
              <a:t> </a:t>
            </a:r>
            <a:r>
              <a:rPr dirty="0" err="1"/>
              <a:t>teksts</a:t>
            </a:r>
            <a:r>
              <a:rPr dirty="0"/>
              <a:t>.</a:t>
            </a:r>
          </a:p>
        </p:txBody>
      </p:sp>
      <p:sp>
        <p:nvSpPr>
          <p:cNvPr id="116" name="Title 1"/>
          <p:cNvSpPr txBox="1">
            <a:spLocks noGrp="1"/>
          </p:cNvSpPr>
          <p:nvPr>
            <p:ph type="title"/>
          </p:nvPr>
        </p:nvSpPr>
        <p:spPr>
          <a:xfrm>
            <a:off x="1056217" y="728664"/>
            <a:ext cx="10079567" cy="522434"/>
          </a:xfrm>
          <a:prstGeom prst="rect">
            <a:avLst/>
          </a:prstGeom>
        </p:spPr>
        <p:txBody>
          <a:bodyPr/>
          <a:lstStyle>
            <a:lvl1pPr defTabSz="457200">
              <a:lnSpc>
                <a:spcPct val="100000"/>
              </a:lnSpc>
              <a:defRPr sz="2860" baseline="3248"/>
            </a:lvl1pPr>
          </a:lstStyle>
          <a:p>
            <a:r>
              <a:t>Metodes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itle 1"/>
          <p:cNvSpPr txBox="1">
            <a:spLocks noGrp="1"/>
          </p:cNvSpPr>
          <p:nvPr>
            <p:ph type="title"/>
          </p:nvPr>
        </p:nvSpPr>
        <p:spPr>
          <a:xfrm>
            <a:off x="1056217" y="728664"/>
            <a:ext cx="2382779" cy="522434"/>
          </a:xfrm>
          <a:prstGeom prst="rect">
            <a:avLst/>
          </a:prstGeom>
        </p:spPr>
        <p:txBody>
          <a:bodyPr/>
          <a:lstStyle>
            <a:lvl1pPr defTabSz="457200">
              <a:lnSpc>
                <a:spcPct val="100000"/>
              </a:lnSpc>
              <a:defRPr sz="2860" baseline="3248"/>
            </a:lvl1pPr>
          </a:lstStyle>
          <a:p>
            <a:r>
              <a:t>Rezultāti</a:t>
            </a:r>
          </a:p>
        </p:txBody>
      </p:sp>
      <p:sp>
        <p:nvSpPr>
          <p:cNvPr id="121" name="Ieraksti, kas identificēti, veicot meklēšanu datu bāzē…"/>
          <p:cNvSpPr/>
          <p:nvPr/>
        </p:nvSpPr>
        <p:spPr>
          <a:xfrm>
            <a:off x="304726" y="2307325"/>
            <a:ext cx="1998650" cy="1143624"/>
          </a:xfrm>
          <a:prstGeom prst="roundRect">
            <a:avLst>
              <a:gd name="adj" fmla="val 15000"/>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t>Ieraksti, kas identificēti, veicot meklēšanu datu bāzē</a:t>
            </a:r>
          </a:p>
          <a:p>
            <a:pPr algn="ctr">
              <a:defRPr sz="1600">
                <a:solidFill>
                  <a:srgbClr val="535353"/>
                </a:solidFill>
              </a:defRPr>
            </a:pPr>
            <a:r>
              <a:t>(n = 326)</a:t>
            </a:r>
          </a:p>
        </p:txBody>
      </p:sp>
      <p:sp>
        <p:nvSpPr>
          <p:cNvPr id="122" name="Ieraksti pēc dublikātu noņemšanas…"/>
          <p:cNvSpPr/>
          <p:nvPr/>
        </p:nvSpPr>
        <p:spPr>
          <a:xfrm>
            <a:off x="2566298" y="2307325"/>
            <a:ext cx="1408011" cy="1143624"/>
          </a:xfrm>
          <a:prstGeom prst="roundRect">
            <a:avLst>
              <a:gd name="adj" fmla="val 16658"/>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t>Ieraksti pēc dublikātu noņemšanas</a:t>
            </a:r>
          </a:p>
          <a:p>
            <a:pPr algn="ctr">
              <a:defRPr sz="1600">
                <a:solidFill>
                  <a:srgbClr val="535353"/>
                </a:solidFill>
              </a:defRPr>
            </a:pPr>
            <a:r>
              <a:t>(n = 320)</a:t>
            </a:r>
          </a:p>
        </p:txBody>
      </p:sp>
      <p:sp>
        <p:nvSpPr>
          <p:cNvPr id="123" name="Pārbaudīti ieraksti…"/>
          <p:cNvSpPr/>
          <p:nvPr/>
        </p:nvSpPr>
        <p:spPr>
          <a:xfrm>
            <a:off x="4310117" y="2304407"/>
            <a:ext cx="1070345" cy="1149460"/>
          </a:xfrm>
          <a:prstGeom prst="roundRect">
            <a:avLst>
              <a:gd name="adj" fmla="val 16299"/>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t>Pārbaudīti ieraksti</a:t>
            </a:r>
          </a:p>
          <a:p>
            <a:pPr algn="ctr">
              <a:defRPr sz="1600">
                <a:solidFill>
                  <a:srgbClr val="535353"/>
                </a:solidFill>
              </a:defRPr>
            </a:pPr>
            <a:r>
              <a:t>(n = 175)</a:t>
            </a:r>
          </a:p>
        </p:txBody>
      </p:sp>
      <p:sp>
        <p:nvSpPr>
          <p:cNvPr id="124" name="Izslēgtie ieraksti…"/>
          <p:cNvSpPr/>
          <p:nvPr/>
        </p:nvSpPr>
        <p:spPr>
          <a:xfrm>
            <a:off x="4321662" y="1097408"/>
            <a:ext cx="989528" cy="894089"/>
          </a:xfrm>
          <a:prstGeom prst="roundRect">
            <a:avLst>
              <a:gd name="adj" fmla="val 18038"/>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t>Izslēgtie ieraksti</a:t>
            </a:r>
          </a:p>
          <a:p>
            <a:pPr algn="ctr">
              <a:defRPr sz="1600">
                <a:solidFill>
                  <a:srgbClr val="535353"/>
                </a:solidFill>
              </a:defRPr>
            </a:pPr>
            <a:r>
              <a:t>(n = 130)</a:t>
            </a:r>
          </a:p>
        </p:txBody>
      </p:sp>
      <p:sp>
        <p:nvSpPr>
          <p:cNvPr id="125" name="Pilna teksta raksti ir novērtēti kā piemēroti…"/>
          <p:cNvSpPr/>
          <p:nvPr/>
        </p:nvSpPr>
        <p:spPr>
          <a:xfrm>
            <a:off x="5646998" y="2328944"/>
            <a:ext cx="1630490" cy="1100386"/>
          </a:xfrm>
          <a:prstGeom prst="roundRect">
            <a:avLst>
              <a:gd name="adj" fmla="val 17312"/>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t>Pilna teksta raksti ir novērtēti kā piemēroti</a:t>
            </a:r>
          </a:p>
          <a:p>
            <a:pPr algn="ctr">
              <a:defRPr sz="1600">
                <a:solidFill>
                  <a:srgbClr val="535353"/>
                </a:solidFill>
              </a:defRPr>
            </a:pPr>
            <a:r>
              <a:t>(n = 44)</a:t>
            </a:r>
          </a:p>
        </p:txBody>
      </p:sp>
      <p:sp>
        <p:nvSpPr>
          <p:cNvPr id="126" name="Sistemātiskajā pārskatā iekļautie pētījumi…"/>
          <p:cNvSpPr/>
          <p:nvPr/>
        </p:nvSpPr>
        <p:spPr>
          <a:xfrm>
            <a:off x="7532478" y="2331935"/>
            <a:ext cx="1685797" cy="1094403"/>
          </a:xfrm>
          <a:prstGeom prst="roundRect">
            <a:avLst>
              <a:gd name="adj" fmla="val 15245"/>
            </a:avLst>
          </a:prstGeom>
          <a:solidFill>
            <a:srgbClr val="FFFFFF"/>
          </a:solidFill>
          <a:ln w="12700">
            <a:solidFill>
              <a:schemeClr val="accent1"/>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pPr algn="ctr">
              <a:defRPr sz="1600">
                <a:solidFill>
                  <a:srgbClr val="535353"/>
                </a:solidFill>
              </a:defRPr>
            </a:pPr>
            <a:r>
              <a:rPr dirty="0" err="1"/>
              <a:t>Sistemātiskajā</a:t>
            </a:r>
            <a:r>
              <a:rPr dirty="0"/>
              <a:t> </a:t>
            </a:r>
            <a:r>
              <a:rPr dirty="0" err="1"/>
              <a:t>pārskatā</a:t>
            </a:r>
            <a:r>
              <a:rPr dirty="0"/>
              <a:t> </a:t>
            </a:r>
            <a:r>
              <a:rPr dirty="0" err="1"/>
              <a:t>iekļautie</a:t>
            </a:r>
            <a:r>
              <a:rPr dirty="0"/>
              <a:t> </a:t>
            </a:r>
            <a:r>
              <a:rPr dirty="0" err="1"/>
              <a:t>pētījumi</a:t>
            </a:r>
            <a:endParaRPr dirty="0"/>
          </a:p>
          <a:p>
            <a:pPr algn="ctr">
              <a:defRPr sz="1600">
                <a:solidFill>
                  <a:srgbClr val="535353"/>
                </a:solidFill>
              </a:defRPr>
            </a:pPr>
            <a:r>
              <a:rPr dirty="0"/>
              <a:t>(n = 11)</a:t>
            </a:r>
          </a:p>
        </p:txBody>
      </p:sp>
      <p:sp>
        <p:nvSpPr>
          <p:cNvPr id="127" name="Identifikācija"/>
          <p:cNvSpPr/>
          <p:nvPr/>
        </p:nvSpPr>
        <p:spPr>
          <a:xfrm>
            <a:off x="620124" y="3498710"/>
            <a:ext cx="1367854" cy="509735"/>
          </a:xfrm>
          <a:prstGeom prst="rect">
            <a:avLst/>
          </a:prstGeom>
          <a:solidFill>
            <a:srgbClr val="FFFFFF"/>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lvl1pPr algn="ctr">
              <a:defRPr>
                <a:solidFill>
                  <a:schemeClr val="accent2"/>
                </a:solidFill>
              </a:defRPr>
            </a:lvl1pPr>
          </a:lstStyle>
          <a:p>
            <a:r>
              <a:t>Identifikācija</a:t>
            </a:r>
          </a:p>
        </p:txBody>
      </p:sp>
      <p:sp>
        <p:nvSpPr>
          <p:cNvPr id="128" name="Atlase"/>
          <p:cNvSpPr/>
          <p:nvPr/>
        </p:nvSpPr>
        <p:spPr>
          <a:xfrm>
            <a:off x="3512985" y="3498710"/>
            <a:ext cx="1270001" cy="509735"/>
          </a:xfrm>
          <a:prstGeom prst="rect">
            <a:avLst/>
          </a:prstGeom>
          <a:solidFill>
            <a:srgbClr val="FFFFFF"/>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lvl1pPr algn="ctr">
              <a:defRPr>
                <a:solidFill>
                  <a:schemeClr val="accent2"/>
                </a:solidFill>
              </a:defRPr>
            </a:lvl1pPr>
          </a:lstStyle>
          <a:p>
            <a:r>
              <a:t>Atlase</a:t>
            </a:r>
          </a:p>
        </p:txBody>
      </p:sp>
      <p:sp>
        <p:nvSpPr>
          <p:cNvPr id="129" name="Piemērotība"/>
          <p:cNvSpPr/>
          <p:nvPr/>
        </p:nvSpPr>
        <p:spPr>
          <a:xfrm>
            <a:off x="5760116" y="3498710"/>
            <a:ext cx="1270001" cy="509735"/>
          </a:xfrm>
          <a:prstGeom prst="rect">
            <a:avLst/>
          </a:prstGeom>
          <a:solidFill>
            <a:srgbClr val="FFFFFF"/>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lvl1pPr algn="ctr">
              <a:defRPr>
                <a:solidFill>
                  <a:schemeClr val="accent2"/>
                </a:solidFill>
              </a:defRPr>
            </a:lvl1pPr>
          </a:lstStyle>
          <a:p>
            <a:r>
              <a:t>Piemērotība</a:t>
            </a:r>
          </a:p>
        </p:txBody>
      </p:sp>
      <p:sp>
        <p:nvSpPr>
          <p:cNvPr id="130" name="Iekļautie pētījumi"/>
          <p:cNvSpPr/>
          <p:nvPr/>
        </p:nvSpPr>
        <p:spPr>
          <a:xfrm>
            <a:off x="7699967" y="3498710"/>
            <a:ext cx="1270001" cy="692178"/>
          </a:xfrm>
          <a:prstGeom prst="rect">
            <a:avLst/>
          </a:prstGeom>
          <a:solidFill>
            <a:srgbClr val="FFFFFF"/>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lvl1pPr algn="ctr">
              <a:defRPr>
                <a:solidFill>
                  <a:schemeClr val="accent2"/>
                </a:solidFill>
              </a:defRPr>
            </a:lvl1pPr>
          </a:lstStyle>
          <a:p>
            <a:r>
              <a:t>Iekļautie pētījumi</a:t>
            </a:r>
          </a:p>
        </p:txBody>
      </p:sp>
      <p:sp>
        <p:nvSpPr>
          <p:cNvPr id="131" name="Line"/>
          <p:cNvSpPr/>
          <p:nvPr/>
        </p:nvSpPr>
        <p:spPr>
          <a:xfrm flipV="1">
            <a:off x="4816426" y="2013742"/>
            <a:ext cx="1" cy="304314"/>
          </a:xfrm>
          <a:prstGeom prst="line">
            <a:avLst/>
          </a:prstGeom>
          <a:ln w="12700">
            <a:solidFill>
              <a:schemeClr val="accent1"/>
            </a:solidFill>
            <a:miter/>
            <a:tailEnd type="triangle"/>
          </a:ln>
        </p:spPr>
        <p:txBody>
          <a:bodyPr lIns="45719" rIns="45719"/>
          <a:lstStyle/>
          <a:p>
            <a:endParaRPr/>
          </a:p>
        </p:txBody>
      </p:sp>
      <p:sp>
        <p:nvSpPr>
          <p:cNvPr id="132" name="Line"/>
          <p:cNvSpPr/>
          <p:nvPr/>
        </p:nvSpPr>
        <p:spPr>
          <a:xfrm>
            <a:off x="2282866" y="2879136"/>
            <a:ext cx="293871" cy="1"/>
          </a:xfrm>
          <a:prstGeom prst="line">
            <a:avLst/>
          </a:prstGeom>
          <a:ln w="12700">
            <a:solidFill>
              <a:schemeClr val="accent1"/>
            </a:solidFill>
            <a:miter/>
            <a:tailEnd type="triangle"/>
          </a:ln>
        </p:spPr>
        <p:txBody>
          <a:bodyPr lIns="45719" rIns="45719"/>
          <a:lstStyle/>
          <a:p>
            <a:endParaRPr/>
          </a:p>
        </p:txBody>
      </p:sp>
      <p:sp>
        <p:nvSpPr>
          <p:cNvPr id="133" name="Line"/>
          <p:cNvSpPr/>
          <p:nvPr/>
        </p:nvSpPr>
        <p:spPr>
          <a:xfrm>
            <a:off x="4001050" y="2879136"/>
            <a:ext cx="293871" cy="1"/>
          </a:xfrm>
          <a:prstGeom prst="line">
            <a:avLst/>
          </a:prstGeom>
          <a:ln w="12700">
            <a:solidFill>
              <a:schemeClr val="accent1"/>
            </a:solidFill>
            <a:miter/>
            <a:tailEnd type="triangle"/>
          </a:ln>
        </p:spPr>
        <p:txBody>
          <a:bodyPr lIns="45719" rIns="45719"/>
          <a:lstStyle/>
          <a:p>
            <a:endParaRPr/>
          </a:p>
        </p:txBody>
      </p:sp>
      <p:sp>
        <p:nvSpPr>
          <p:cNvPr id="134" name="Line"/>
          <p:cNvSpPr/>
          <p:nvPr/>
        </p:nvSpPr>
        <p:spPr>
          <a:xfrm>
            <a:off x="5337931" y="2879136"/>
            <a:ext cx="293871" cy="1"/>
          </a:xfrm>
          <a:prstGeom prst="line">
            <a:avLst/>
          </a:prstGeom>
          <a:ln w="12700">
            <a:solidFill>
              <a:schemeClr val="accent1"/>
            </a:solidFill>
            <a:miter/>
            <a:tailEnd type="triangle"/>
          </a:ln>
        </p:spPr>
        <p:txBody>
          <a:bodyPr lIns="45719" rIns="45719"/>
          <a:lstStyle/>
          <a:p>
            <a:endParaRPr/>
          </a:p>
        </p:txBody>
      </p:sp>
      <p:sp>
        <p:nvSpPr>
          <p:cNvPr id="135" name="Line"/>
          <p:cNvSpPr/>
          <p:nvPr/>
        </p:nvSpPr>
        <p:spPr>
          <a:xfrm>
            <a:off x="7223411" y="2879136"/>
            <a:ext cx="293871" cy="1"/>
          </a:xfrm>
          <a:prstGeom prst="line">
            <a:avLst/>
          </a:prstGeom>
          <a:ln w="12700">
            <a:solidFill>
              <a:schemeClr val="accent1"/>
            </a:solidFill>
            <a:miter/>
            <a:tailEnd type="triangle"/>
          </a:ln>
        </p:spPr>
        <p:txBody>
          <a:bodyPr lIns="45719" rIns="45719"/>
          <a:lstStyle/>
          <a:p>
            <a:endParaRPr/>
          </a:p>
        </p:txBody>
      </p:sp>
      <p:sp>
        <p:nvSpPr>
          <p:cNvPr id="136" name="Text Placeholder 4"/>
          <p:cNvSpPr/>
          <p:nvPr/>
        </p:nvSpPr>
        <p:spPr>
          <a:xfrm>
            <a:off x="7066158" y="4498814"/>
            <a:ext cx="2537619" cy="304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defTabSz="914400">
              <a:lnSpc>
                <a:spcPct val="90000"/>
              </a:lnSpc>
              <a:spcBef>
                <a:spcPts val="1000"/>
              </a:spcBef>
              <a:defRPr sz="1600" i="1">
                <a:solidFill>
                  <a:srgbClr val="535353"/>
                </a:solidFill>
                <a:latin typeface="Arial"/>
                <a:ea typeface="Arial"/>
                <a:cs typeface="Arial"/>
                <a:sym typeface="Arial"/>
              </a:defRPr>
            </a:lvl1pPr>
          </a:lstStyle>
          <a:p>
            <a:r>
              <a:t>The PRISMA Group, 2009</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Title 1"/>
          <p:cNvSpPr txBox="1">
            <a:spLocks noGrp="1"/>
          </p:cNvSpPr>
          <p:nvPr>
            <p:ph type="title"/>
          </p:nvPr>
        </p:nvSpPr>
        <p:spPr>
          <a:xfrm>
            <a:off x="1056215" y="728662"/>
            <a:ext cx="8330811" cy="936626"/>
          </a:xfrm>
          <a:prstGeom prst="rect">
            <a:avLst/>
          </a:prstGeom>
        </p:spPr>
        <p:txBody>
          <a:bodyPr lIns="0" tIns="0" rIns="0" bIns="0" anchor="t">
            <a:normAutofit/>
          </a:bodyPr>
          <a:lstStyle/>
          <a:p>
            <a:r>
              <a:rPr dirty="0" err="1"/>
              <a:t>Kādas</a:t>
            </a:r>
            <a:r>
              <a:rPr dirty="0"/>
              <a:t> </a:t>
            </a:r>
            <a:r>
              <a:rPr dirty="0" err="1"/>
              <a:t>psiholoģiskās</a:t>
            </a:r>
            <a:r>
              <a:rPr dirty="0"/>
              <a:t> </a:t>
            </a:r>
            <a:r>
              <a:rPr dirty="0" err="1"/>
              <a:t>intervences</a:t>
            </a:r>
            <a:r>
              <a:rPr dirty="0"/>
              <a:t> </a:t>
            </a:r>
            <a:r>
              <a:rPr dirty="0" err="1"/>
              <a:t>uzlabo</a:t>
            </a:r>
            <a:r>
              <a:rPr dirty="0"/>
              <a:t> </a:t>
            </a:r>
            <a:r>
              <a:rPr dirty="0" err="1"/>
              <a:t>emociju</a:t>
            </a:r>
            <a:r>
              <a:rPr dirty="0"/>
              <a:t> </a:t>
            </a:r>
            <a:r>
              <a:rPr dirty="0" err="1"/>
              <a:t>regulāciju</a:t>
            </a:r>
            <a:r>
              <a:rPr dirty="0"/>
              <a:t> un </a:t>
            </a:r>
            <a:r>
              <a:rPr dirty="0" err="1"/>
              <a:t>ir</a:t>
            </a:r>
            <a:r>
              <a:rPr dirty="0"/>
              <a:t> </a:t>
            </a:r>
            <a:r>
              <a:rPr dirty="0" err="1"/>
              <a:t>efektīvas</a:t>
            </a:r>
            <a:r>
              <a:rPr dirty="0"/>
              <a:t> </a:t>
            </a:r>
            <a:r>
              <a:rPr dirty="0" err="1"/>
              <a:t>mobilās</a:t>
            </a:r>
            <a:r>
              <a:rPr dirty="0"/>
              <a:t> </a:t>
            </a:r>
            <a:r>
              <a:rPr lang="en-GB" dirty="0"/>
              <a:t>lietotnēs</a:t>
            </a:r>
            <a:r>
              <a:rPr dirty="0"/>
              <a:t>?</a:t>
            </a:r>
          </a:p>
        </p:txBody>
      </p:sp>
      <p:sp>
        <p:nvSpPr>
          <p:cNvPr id="141" name="Text Placeholder 4"/>
          <p:cNvSpPr>
            <a:spLocks noGrp="1"/>
          </p:cNvSpPr>
          <p:nvPr>
            <p:ph type="body" idx="22"/>
          </p:nvPr>
        </p:nvSpPr>
        <p:spPr>
          <a:xfrm>
            <a:off x="1056217" y="1829286"/>
            <a:ext cx="8330808" cy="376030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rmAutofit/>
          </a:bodyPr>
          <a:lstStyle/>
          <a:p>
            <a:pPr>
              <a:defRPr b="0">
                <a:solidFill>
                  <a:srgbClr val="535353"/>
                </a:solidFill>
                <a:latin typeface="Arial"/>
                <a:ea typeface="Arial"/>
                <a:cs typeface="Arial"/>
                <a:sym typeface="Arial"/>
              </a:defRPr>
            </a:pPr>
            <a:r>
              <a:rPr dirty="0" err="1"/>
              <a:t>Kognitīvās</a:t>
            </a:r>
            <a:r>
              <a:rPr dirty="0"/>
              <a:t> </a:t>
            </a:r>
            <a:r>
              <a:rPr dirty="0" err="1"/>
              <a:t>uzvedības</a:t>
            </a:r>
            <a:r>
              <a:rPr dirty="0"/>
              <a:t> </a:t>
            </a:r>
            <a:r>
              <a:rPr dirty="0" err="1"/>
              <a:t>terapijas</a:t>
            </a:r>
            <a:r>
              <a:rPr dirty="0"/>
              <a:t> (CBT) </a:t>
            </a:r>
            <a:r>
              <a:rPr lang="en-GB" dirty="0" err="1"/>
              <a:t>intervences</a:t>
            </a:r>
            <a:endParaRPr lang="en-US" dirty="0" err="1"/>
          </a:p>
          <a:p>
            <a:pPr>
              <a:defRPr b="0">
                <a:solidFill>
                  <a:srgbClr val="535353"/>
                </a:solidFill>
                <a:latin typeface="Arial"/>
                <a:ea typeface="Arial"/>
                <a:cs typeface="Arial"/>
                <a:sym typeface="Arial"/>
              </a:defRPr>
            </a:pPr>
            <a:r>
              <a:rPr dirty="0" err="1"/>
              <a:t>Pieņemšanas</a:t>
            </a:r>
            <a:r>
              <a:rPr dirty="0"/>
              <a:t> un </a:t>
            </a:r>
            <a:r>
              <a:rPr dirty="0" err="1"/>
              <a:t>saistību</a:t>
            </a:r>
            <a:r>
              <a:rPr dirty="0"/>
              <a:t> </a:t>
            </a:r>
            <a:r>
              <a:rPr dirty="0" err="1"/>
              <a:t>terapijas</a:t>
            </a:r>
            <a:r>
              <a:rPr dirty="0"/>
              <a:t> (ACT) </a:t>
            </a:r>
            <a:r>
              <a:rPr lang="en-GB" dirty="0" err="1">
                <a:ea typeface="+mj-lt"/>
                <a:cs typeface="+mj-lt"/>
              </a:rPr>
              <a:t>intervences</a:t>
            </a:r>
          </a:p>
          <a:p>
            <a:pPr>
              <a:defRPr b="0">
                <a:solidFill>
                  <a:srgbClr val="535353"/>
                </a:solidFill>
                <a:latin typeface="Arial"/>
                <a:ea typeface="Arial"/>
                <a:cs typeface="Arial"/>
                <a:sym typeface="Arial"/>
              </a:defRPr>
            </a:pPr>
            <a:r>
              <a:rPr dirty="0" err="1"/>
              <a:t>Uz</a:t>
            </a:r>
            <a:r>
              <a:rPr dirty="0"/>
              <a:t> </a:t>
            </a:r>
            <a:r>
              <a:rPr dirty="0" err="1"/>
              <a:t>līdzjūtību</a:t>
            </a:r>
            <a:r>
              <a:rPr dirty="0"/>
              <a:t> </a:t>
            </a:r>
            <a:r>
              <a:rPr dirty="0" err="1"/>
              <a:t>vērstas</a:t>
            </a:r>
            <a:r>
              <a:rPr dirty="0"/>
              <a:t> </a:t>
            </a:r>
            <a:r>
              <a:rPr dirty="0" err="1"/>
              <a:t>terapijas</a:t>
            </a:r>
            <a:r>
              <a:rPr dirty="0"/>
              <a:t> (CFT) </a:t>
            </a:r>
            <a:r>
              <a:rPr lang="en-GB" dirty="0" err="1">
                <a:ea typeface="+mj-lt"/>
                <a:cs typeface="+mj-lt"/>
              </a:rPr>
              <a:t>intervences</a:t>
            </a:r>
          </a:p>
          <a:p>
            <a:pPr>
              <a:defRPr b="0">
                <a:solidFill>
                  <a:srgbClr val="535353"/>
                </a:solidFill>
                <a:latin typeface="Arial"/>
                <a:ea typeface="Arial"/>
                <a:cs typeface="Arial"/>
                <a:sym typeface="Arial"/>
              </a:defRPr>
            </a:pPr>
            <a:r>
              <a:rPr dirty="0" err="1"/>
              <a:t>Dialektiskās</a:t>
            </a:r>
            <a:r>
              <a:rPr dirty="0"/>
              <a:t> </a:t>
            </a:r>
            <a:r>
              <a:rPr dirty="0" err="1"/>
              <a:t>uzvedības</a:t>
            </a:r>
            <a:r>
              <a:rPr dirty="0"/>
              <a:t> </a:t>
            </a:r>
            <a:r>
              <a:rPr dirty="0" err="1"/>
              <a:t>terapijas</a:t>
            </a:r>
            <a:r>
              <a:rPr dirty="0"/>
              <a:t> (DBT) </a:t>
            </a:r>
            <a:r>
              <a:rPr lang="en-GB" dirty="0" err="1">
                <a:ea typeface="+mj-lt"/>
                <a:cs typeface="+mj-lt"/>
              </a:rPr>
              <a:t>intervences</a:t>
            </a:r>
          </a:p>
          <a:p>
            <a:pPr>
              <a:defRPr b="0">
                <a:solidFill>
                  <a:srgbClr val="535353"/>
                </a:solidFill>
                <a:latin typeface="Arial"/>
                <a:ea typeface="Arial"/>
                <a:cs typeface="Arial"/>
                <a:sym typeface="Arial"/>
              </a:defRPr>
            </a:pPr>
            <a:r>
              <a:rPr lang="en-GB" dirty="0"/>
              <a:t>Spēles </a:t>
            </a:r>
            <a:r>
              <a:rPr lang="en-GB" dirty="0" err="1">
                <a:ea typeface="+mj-lt"/>
                <a:cs typeface="+mj-lt"/>
              </a:rPr>
              <a:t>intervences</a:t>
            </a:r>
            <a:r>
              <a:rPr dirty="0"/>
              <a:t>, </a:t>
            </a:r>
            <a:r>
              <a:rPr dirty="0" err="1"/>
              <a:t>kuras</a:t>
            </a:r>
            <a:r>
              <a:rPr dirty="0"/>
              <a:t> </a:t>
            </a:r>
            <a:r>
              <a:rPr dirty="0" err="1"/>
              <a:t>pamatā</a:t>
            </a:r>
            <a:r>
              <a:rPr dirty="0"/>
              <a:t> </a:t>
            </a:r>
            <a:r>
              <a:rPr dirty="0" err="1"/>
              <a:t>ir</a:t>
            </a:r>
            <a:r>
              <a:rPr dirty="0"/>
              <a:t> CBT</a:t>
            </a:r>
          </a:p>
          <a:p>
            <a:pPr>
              <a:defRPr b="0">
                <a:solidFill>
                  <a:srgbClr val="535353"/>
                </a:solidFill>
                <a:latin typeface="Arial"/>
                <a:ea typeface="Arial"/>
                <a:cs typeface="Arial"/>
                <a:sym typeface="Arial"/>
              </a:defRPr>
            </a:pPr>
            <a:r>
              <a:rPr dirty="0" err="1"/>
              <a:t>Pozitīvas</a:t>
            </a:r>
            <a:r>
              <a:rPr dirty="0"/>
              <a:t> </a:t>
            </a:r>
            <a:r>
              <a:rPr dirty="0" err="1"/>
              <a:t>psiholoģijas</a:t>
            </a:r>
            <a:r>
              <a:rPr dirty="0"/>
              <a:t> </a:t>
            </a:r>
            <a:r>
              <a:rPr lang="en-GB" dirty="0" err="1">
                <a:ea typeface="+mj-lt"/>
                <a:cs typeface="+mj-lt"/>
              </a:rPr>
              <a:t>intervences</a:t>
            </a:r>
            <a:r>
              <a:rPr lang="en-GB" dirty="0">
                <a:ea typeface="+mj-lt"/>
                <a:cs typeface="+mj-lt"/>
              </a:rPr>
              <a:t> </a:t>
            </a:r>
            <a:r>
              <a:rPr dirty="0"/>
              <a:t>(PPI)</a:t>
            </a:r>
          </a:p>
          <a:p>
            <a:pPr>
              <a:defRPr b="0">
                <a:solidFill>
                  <a:srgbClr val="535353"/>
                </a:solidFill>
                <a:latin typeface="Arial"/>
                <a:ea typeface="Arial"/>
                <a:cs typeface="Arial"/>
                <a:sym typeface="Arial"/>
              </a:defRPr>
            </a:pPr>
            <a:r>
              <a:rPr dirty="0" err="1"/>
              <a:t>Uz</a:t>
            </a:r>
            <a:r>
              <a:rPr dirty="0"/>
              <a:t> </a:t>
            </a:r>
            <a:r>
              <a:rPr dirty="0" err="1"/>
              <a:t>apzinātību</a:t>
            </a:r>
            <a:r>
              <a:rPr dirty="0"/>
              <a:t> </a:t>
            </a:r>
            <a:r>
              <a:rPr dirty="0" err="1"/>
              <a:t>balstīta</a:t>
            </a:r>
            <a:r>
              <a:rPr dirty="0"/>
              <a:t> </a:t>
            </a:r>
            <a:r>
              <a:rPr dirty="0" err="1"/>
              <a:t>kognitīvā</a:t>
            </a:r>
            <a:r>
              <a:rPr dirty="0"/>
              <a:t> </a:t>
            </a:r>
            <a:r>
              <a:rPr dirty="0" err="1"/>
              <a:t>terapija</a:t>
            </a:r>
            <a:r>
              <a:rPr dirty="0"/>
              <a:t>, </a:t>
            </a:r>
            <a:r>
              <a:rPr dirty="0" err="1"/>
              <a:t>kuras</a:t>
            </a:r>
            <a:r>
              <a:rPr dirty="0"/>
              <a:t> </a:t>
            </a:r>
            <a:r>
              <a:rPr dirty="0" err="1"/>
              <a:t>pamatā</a:t>
            </a:r>
            <a:r>
              <a:rPr dirty="0"/>
              <a:t> </a:t>
            </a:r>
            <a:r>
              <a:rPr dirty="0" err="1"/>
              <a:t>ir</a:t>
            </a:r>
            <a:r>
              <a:rPr dirty="0"/>
              <a:t> CBT</a:t>
            </a:r>
            <a:endParaRPr lang="en-GB" dirty="0" err="1">
              <a:ea typeface="+mj-lt"/>
              <a:cs typeface="+mj-lt"/>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itle 1"/>
          <p:cNvSpPr txBox="1">
            <a:spLocks noGrp="1"/>
          </p:cNvSpPr>
          <p:nvPr>
            <p:ph type="title"/>
          </p:nvPr>
        </p:nvSpPr>
        <p:spPr>
          <a:xfrm>
            <a:off x="1056215" y="728662"/>
            <a:ext cx="8654315" cy="936626"/>
          </a:xfrm>
          <a:prstGeom prst="rect">
            <a:avLst/>
          </a:prstGeom>
        </p:spPr>
        <p:txBody>
          <a:bodyPr/>
          <a:lstStyle/>
          <a:p>
            <a:r>
              <a:rPr dirty="0" err="1"/>
              <a:t>Kāda</a:t>
            </a:r>
            <a:r>
              <a:rPr dirty="0"/>
              <a:t> </a:t>
            </a:r>
            <a:r>
              <a:rPr dirty="0" err="1"/>
              <a:t>veida</a:t>
            </a:r>
            <a:r>
              <a:rPr dirty="0"/>
              <a:t> </a:t>
            </a:r>
            <a:r>
              <a:rPr dirty="0" err="1"/>
              <a:t>psiholoģiskās</a:t>
            </a:r>
            <a:r>
              <a:rPr dirty="0"/>
              <a:t> </a:t>
            </a:r>
            <a:r>
              <a:rPr dirty="0" err="1"/>
              <a:t>intervences</a:t>
            </a:r>
            <a:r>
              <a:rPr dirty="0"/>
              <a:t> </a:t>
            </a:r>
            <a:r>
              <a:rPr dirty="0" err="1"/>
              <a:t>uzlabo</a:t>
            </a:r>
            <a:r>
              <a:rPr dirty="0"/>
              <a:t> </a:t>
            </a:r>
            <a:r>
              <a:rPr dirty="0" err="1"/>
              <a:t>specifiskas</a:t>
            </a:r>
            <a:r>
              <a:rPr dirty="0"/>
              <a:t> </a:t>
            </a:r>
            <a:r>
              <a:rPr dirty="0" err="1"/>
              <a:t>emociju</a:t>
            </a:r>
            <a:r>
              <a:rPr dirty="0"/>
              <a:t> </a:t>
            </a:r>
            <a:r>
              <a:rPr dirty="0" err="1"/>
              <a:t>regulēšanas</a:t>
            </a:r>
            <a:r>
              <a:rPr dirty="0"/>
              <a:t> </a:t>
            </a:r>
            <a:r>
              <a:rPr dirty="0" err="1"/>
              <a:t>prasmes</a:t>
            </a:r>
            <a:r>
              <a:rPr dirty="0"/>
              <a:t>? </a:t>
            </a:r>
          </a:p>
        </p:txBody>
      </p:sp>
      <p:sp>
        <p:nvSpPr>
          <p:cNvPr id="145" name="Text Placeholder 4"/>
          <p:cNvSpPr/>
          <p:nvPr/>
        </p:nvSpPr>
        <p:spPr>
          <a:xfrm>
            <a:off x="1056216" y="1829286"/>
            <a:ext cx="8654313" cy="37603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fontScale="92500" lnSpcReduction="20000"/>
          </a:bodyPr>
          <a:lstStyle/>
          <a:p>
            <a:pPr defTabSz="914400">
              <a:lnSpc>
                <a:spcPct val="90000"/>
              </a:lnSpc>
              <a:spcBef>
                <a:spcPts val="1000"/>
              </a:spcBef>
              <a:buSzPct val="100000"/>
              <a:defRPr>
                <a:solidFill>
                  <a:srgbClr val="535353"/>
                </a:solidFill>
                <a:latin typeface="Arial"/>
                <a:ea typeface="Arial"/>
                <a:cs typeface="Arial"/>
                <a:sym typeface="Arial"/>
              </a:defRPr>
            </a:pPr>
            <a:r>
              <a:rPr dirty="0" err="1"/>
              <a:t>Kognitīvās</a:t>
            </a:r>
            <a:r>
              <a:rPr dirty="0"/>
              <a:t> </a:t>
            </a:r>
            <a:r>
              <a:rPr dirty="0" err="1"/>
              <a:t>uzvedības</a:t>
            </a:r>
            <a:r>
              <a:rPr dirty="0"/>
              <a:t> </a:t>
            </a:r>
            <a:r>
              <a:rPr dirty="0" err="1"/>
              <a:t>terapijas</a:t>
            </a:r>
            <a:r>
              <a:rPr dirty="0"/>
              <a:t> (</a:t>
            </a:r>
            <a:r>
              <a:rPr lang="lv-LV" dirty="0"/>
              <a:t>C</a:t>
            </a:r>
            <a:r>
              <a:rPr dirty="0"/>
              <a:t>BT) </a:t>
            </a:r>
            <a:r>
              <a:rPr dirty="0" err="1"/>
              <a:t>intervence</a:t>
            </a:r>
            <a:endParaRPr lang="lv-LV" dirty="0"/>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Apzinātība, modifikācija, kognitīvā pārvērtēšana </a:t>
            </a:r>
          </a:p>
          <a:p>
            <a:pPr defTabSz="914400">
              <a:lnSpc>
                <a:spcPct val="90000"/>
              </a:lnSpc>
              <a:spcBef>
                <a:spcPts val="1000"/>
              </a:spcBef>
              <a:buSzPct val="100000"/>
              <a:defRPr>
                <a:solidFill>
                  <a:srgbClr val="535353"/>
                </a:solidFill>
                <a:latin typeface="Arial"/>
                <a:ea typeface="Arial"/>
                <a:cs typeface="Arial"/>
                <a:sym typeface="Arial"/>
              </a:defRPr>
            </a:pPr>
            <a:r>
              <a:rPr dirty="0" err="1"/>
              <a:t>Pieņemšanas</a:t>
            </a:r>
            <a:r>
              <a:rPr dirty="0"/>
              <a:t> un </a:t>
            </a:r>
            <a:r>
              <a:rPr dirty="0" err="1"/>
              <a:t>saistību</a:t>
            </a:r>
            <a:r>
              <a:rPr dirty="0"/>
              <a:t> </a:t>
            </a:r>
            <a:r>
              <a:rPr dirty="0" err="1"/>
              <a:t>terapijas</a:t>
            </a:r>
            <a:r>
              <a:rPr dirty="0"/>
              <a:t> (</a:t>
            </a:r>
            <a:r>
              <a:rPr lang="lv-LV" dirty="0"/>
              <a:t>AC</a:t>
            </a:r>
            <a:r>
              <a:rPr dirty="0"/>
              <a:t>T) </a:t>
            </a:r>
            <a:r>
              <a:rPr dirty="0" err="1"/>
              <a:t>intervence</a:t>
            </a:r>
            <a:endParaRPr lang="lv-LV" dirty="0"/>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a:t>
            </a:r>
            <a:endParaRPr dirty="0"/>
          </a:p>
          <a:p>
            <a:pPr defTabSz="914400">
              <a:lnSpc>
                <a:spcPct val="90000"/>
              </a:lnSpc>
              <a:spcBef>
                <a:spcPts val="1000"/>
              </a:spcBef>
              <a:buSzPct val="100000"/>
              <a:defRPr>
                <a:solidFill>
                  <a:srgbClr val="535353"/>
                </a:solidFill>
                <a:latin typeface="Arial"/>
                <a:ea typeface="Arial"/>
                <a:cs typeface="Arial"/>
                <a:sym typeface="Arial"/>
              </a:defRPr>
            </a:pPr>
            <a:r>
              <a:rPr dirty="0" err="1"/>
              <a:t>Uz</a:t>
            </a:r>
            <a:r>
              <a:rPr dirty="0"/>
              <a:t> </a:t>
            </a:r>
            <a:r>
              <a:rPr dirty="0" err="1"/>
              <a:t>līdzjūtību</a:t>
            </a:r>
            <a:r>
              <a:rPr dirty="0"/>
              <a:t> </a:t>
            </a:r>
            <a:r>
              <a:rPr dirty="0" err="1"/>
              <a:t>vērstas</a:t>
            </a:r>
            <a:r>
              <a:rPr dirty="0"/>
              <a:t> </a:t>
            </a:r>
            <a:r>
              <a:rPr dirty="0" err="1"/>
              <a:t>terapijas</a:t>
            </a:r>
            <a:r>
              <a:rPr dirty="0"/>
              <a:t> (S</a:t>
            </a:r>
            <a:r>
              <a:rPr lang="lv-LV" dirty="0"/>
              <a:t>C</a:t>
            </a:r>
            <a:r>
              <a:rPr dirty="0"/>
              <a:t>T) </a:t>
            </a:r>
            <a:r>
              <a:rPr dirty="0" err="1"/>
              <a:t>intervence</a:t>
            </a:r>
            <a:endParaRPr lang="lv-LV" dirty="0"/>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 kognitīvā un emocionālā elastība</a:t>
            </a:r>
            <a:endParaRPr dirty="0"/>
          </a:p>
          <a:p>
            <a:pPr defTabSz="914400">
              <a:lnSpc>
                <a:spcPct val="90000"/>
              </a:lnSpc>
              <a:spcBef>
                <a:spcPts val="1000"/>
              </a:spcBef>
              <a:buSzPct val="100000"/>
              <a:defRPr>
                <a:solidFill>
                  <a:srgbClr val="535353"/>
                </a:solidFill>
                <a:latin typeface="Arial"/>
                <a:ea typeface="Arial"/>
                <a:cs typeface="Arial"/>
                <a:sym typeface="Arial"/>
              </a:defRPr>
            </a:pPr>
            <a:r>
              <a:rPr dirty="0" err="1"/>
              <a:t>Dialektiskās</a:t>
            </a:r>
            <a:r>
              <a:rPr dirty="0"/>
              <a:t> </a:t>
            </a:r>
            <a:r>
              <a:rPr dirty="0" err="1"/>
              <a:t>uzvedības</a:t>
            </a:r>
            <a:r>
              <a:rPr dirty="0"/>
              <a:t> </a:t>
            </a:r>
            <a:r>
              <a:rPr dirty="0" err="1"/>
              <a:t>terapijas</a:t>
            </a:r>
            <a:r>
              <a:rPr dirty="0"/>
              <a:t> (DBT) </a:t>
            </a:r>
            <a:r>
              <a:rPr dirty="0" err="1"/>
              <a:t>intervence</a:t>
            </a:r>
            <a:endParaRPr lang="lv-LV" dirty="0"/>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Atpazīšana</a:t>
            </a:r>
            <a:endParaRPr lang="en-LV" dirty="0"/>
          </a:p>
          <a:p>
            <a:pPr defTabSz="914400">
              <a:lnSpc>
                <a:spcPct val="90000"/>
              </a:lnSpc>
              <a:spcBef>
                <a:spcPts val="1000"/>
              </a:spcBef>
              <a:buSzPct val="100000"/>
              <a:defRPr>
                <a:solidFill>
                  <a:srgbClr val="535353"/>
                </a:solidFill>
                <a:latin typeface="Arial"/>
                <a:ea typeface="Arial"/>
                <a:cs typeface="Arial"/>
                <a:sym typeface="Arial"/>
              </a:defRPr>
            </a:pPr>
            <a:r>
              <a:rPr dirty="0" err="1"/>
              <a:t>Spēles</a:t>
            </a:r>
            <a:r>
              <a:rPr dirty="0"/>
              <a:t> </a:t>
            </a:r>
            <a:r>
              <a:rPr dirty="0" err="1"/>
              <a:t>intervence</a:t>
            </a:r>
            <a:r>
              <a:rPr lang="lv-LV" dirty="0"/>
              <a:t> (C</a:t>
            </a:r>
            <a:r>
              <a:rPr dirty="0"/>
              <a:t>BT</a:t>
            </a:r>
            <a:r>
              <a:rPr lang="lv-LV" dirty="0"/>
              <a:t>)</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Pieņemšana, apzinātība</a:t>
            </a:r>
            <a:endParaRPr dirty="0"/>
          </a:p>
          <a:p>
            <a:pPr defTabSz="914400">
              <a:lnSpc>
                <a:spcPct val="90000"/>
              </a:lnSpc>
              <a:spcBef>
                <a:spcPts val="1000"/>
              </a:spcBef>
              <a:buSzPct val="100000"/>
              <a:defRPr>
                <a:solidFill>
                  <a:srgbClr val="535353"/>
                </a:solidFill>
                <a:latin typeface="Arial"/>
                <a:ea typeface="Arial"/>
                <a:cs typeface="Arial"/>
                <a:sym typeface="Arial"/>
              </a:defRPr>
            </a:pPr>
            <a:r>
              <a:rPr dirty="0" err="1"/>
              <a:t>Pozitīvās</a:t>
            </a:r>
            <a:r>
              <a:rPr dirty="0"/>
              <a:t> </a:t>
            </a:r>
            <a:r>
              <a:rPr dirty="0" err="1"/>
              <a:t>psiholoģijas</a:t>
            </a:r>
            <a:r>
              <a:rPr dirty="0"/>
              <a:t> </a:t>
            </a:r>
            <a:r>
              <a:rPr dirty="0" err="1"/>
              <a:t>intervence</a:t>
            </a:r>
            <a:r>
              <a:rPr dirty="0"/>
              <a:t> (PPI)</a:t>
            </a:r>
            <a:r>
              <a:rPr lang="lv-LV" dirty="0"/>
              <a:t> </a:t>
            </a:r>
          </a:p>
          <a:p>
            <a:pPr marL="342900" indent="-342900" defTabSz="914400">
              <a:lnSpc>
                <a:spcPct val="90000"/>
              </a:lnSpc>
              <a:spcBef>
                <a:spcPts val="1000"/>
              </a:spcBef>
              <a:buSzPct val="100000"/>
              <a:buFont typeface="Arial" panose="020B0604020202020204" pitchFamily="34" charset="0"/>
              <a:buChar char="•"/>
              <a:defRPr>
                <a:solidFill>
                  <a:srgbClr val="535353"/>
                </a:solidFill>
                <a:latin typeface="Arial"/>
                <a:ea typeface="Arial"/>
                <a:cs typeface="Arial"/>
                <a:sym typeface="Arial"/>
              </a:defRPr>
            </a:pPr>
            <a:r>
              <a:rPr lang="lv-LV" dirty="0"/>
              <a:t>Pozitīvo emociju atpazīšana, pieņemšana</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itle 1"/>
          <p:cNvSpPr txBox="1">
            <a:spLocks noGrp="1"/>
          </p:cNvSpPr>
          <p:nvPr>
            <p:ph type="title"/>
          </p:nvPr>
        </p:nvSpPr>
        <p:spPr>
          <a:xfrm>
            <a:off x="1056215" y="728662"/>
            <a:ext cx="8375030" cy="936626"/>
          </a:xfrm>
          <a:prstGeom prst="rect">
            <a:avLst/>
          </a:prstGeom>
        </p:spPr>
        <p:txBody>
          <a:bodyPr/>
          <a:lstStyle>
            <a:lvl1pPr defTabSz="832104">
              <a:defRPr sz="2366"/>
            </a:lvl1pPr>
          </a:lstStyle>
          <a:p>
            <a:r>
              <a:rPr dirty="0" err="1"/>
              <a:t>Cik</a:t>
            </a:r>
            <a:r>
              <a:rPr dirty="0"/>
              <a:t> </a:t>
            </a:r>
            <a:r>
              <a:rPr dirty="0" err="1"/>
              <a:t>psiholoģiskās</a:t>
            </a:r>
            <a:r>
              <a:rPr dirty="0"/>
              <a:t> </a:t>
            </a:r>
            <a:r>
              <a:rPr dirty="0" err="1"/>
              <a:t>intervences</a:t>
            </a:r>
            <a:r>
              <a:rPr dirty="0"/>
              <a:t> </a:t>
            </a:r>
            <a:r>
              <a:rPr dirty="0" err="1"/>
              <a:t>uzdevumu</a:t>
            </a:r>
            <a:r>
              <a:rPr dirty="0"/>
              <a:t> </a:t>
            </a:r>
            <a:r>
              <a:rPr dirty="0" err="1"/>
              <a:t>ir</a:t>
            </a:r>
            <a:r>
              <a:rPr dirty="0"/>
              <a:t> </a:t>
            </a:r>
            <a:r>
              <a:rPr dirty="0" err="1"/>
              <a:t>nepieciešams</a:t>
            </a:r>
            <a:r>
              <a:rPr dirty="0"/>
              <a:t>, </a:t>
            </a:r>
            <a:r>
              <a:rPr dirty="0" err="1"/>
              <a:t>lai</a:t>
            </a:r>
            <a:r>
              <a:rPr dirty="0"/>
              <a:t> </a:t>
            </a:r>
            <a:r>
              <a:rPr dirty="0" err="1"/>
              <a:t>uzlabotu</a:t>
            </a:r>
            <a:r>
              <a:rPr dirty="0"/>
              <a:t> </a:t>
            </a:r>
            <a:r>
              <a:rPr dirty="0" err="1"/>
              <a:t>emociju</a:t>
            </a:r>
            <a:r>
              <a:rPr dirty="0"/>
              <a:t> </a:t>
            </a:r>
            <a:r>
              <a:rPr dirty="0" err="1"/>
              <a:t>regulēšanas</a:t>
            </a:r>
            <a:r>
              <a:rPr dirty="0"/>
              <a:t> </a:t>
            </a:r>
            <a:r>
              <a:rPr dirty="0" err="1"/>
              <a:t>prasmes</a:t>
            </a:r>
            <a:r>
              <a:rPr dirty="0"/>
              <a:t>?</a:t>
            </a:r>
          </a:p>
        </p:txBody>
      </p:sp>
      <p:sp>
        <p:nvSpPr>
          <p:cNvPr id="148" name="Text Placeholder 4"/>
          <p:cNvSpPr>
            <a:spLocks noGrp="1"/>
          </p:cNvSpPr>
          <p:nvPr>
            <p:ph type="body" idx="22"/>
          </p:nvPr>
        </p:nvSpPr>
        <p:spPr>
          <a:xfrm>
            <a:off x="1056217" y="1674384"/>
            <a:ext cx="8375027" cy="391520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rmAutofit/>
          </a:bodyPr>
          <a:lstStyle/>
          <a:p>
            <a:pPr defTabSz="804672">
              <a:spcBef>
                <a:spcPts val="800"/>
              </a:spcBef>
              <a:defRPr sz="1584">
                <a:solidFill>
                  <a:srgbClr val="535353"/>
                </a:solidFill>
                <a:latin typeface="Arial"/>
                <a:ea typeface="Arial"/>
                <a:cs typeface="Arial"/>
                <a:sym typeface="Arial"/>
              </a:defRPr>
            </a:pPr>
            <a:r>
              <a:rPr sz="1550" dirty="0"/>
              <a:t>No </a:t>
            </a:r>
            <a:r>
              <a:rPr sz="1550" dirty="0" err="1"/>
              <a:t>analizēto</a:t>
            </a:r>
            <a:r>
              <a:rPr sz="1550" dirty="0"/>
              <a:t> </a:t>
            </a:r>
            <a:r>
              <a:rPr sz="1550" dirty="0" err="1"/>
              <a:t>pētījumu</a:t>
            </a:r>
            <a:r>
              <a:rPr sz="1550" dirty="0"/>
              <a:t> </a:t>
            </a:r>
            <a:r>
              <a:rPr sz="1550" dirty="0" err="1"/>
              <a:t>prakses</a:t>
            </a:r>
            <a:r>
              <a:rPr sz="1550" dirty="0"/>
              <a:t>:</a:t>
            </a:r>
          </a:p>
          <a:p>
            <a:pPr defTabSz="804672">
              <a:spcBef>
                <a:spcPts val="800"/>
              </a:spcBef>
              <a:defRPr sz="1584" b="0">
                <a:solidFill>
                  <a:srgbClr val="535353"/>
                </a:solidFill>
                <a:latin typeface="Arial"/>
                <a:ea typeface="Arial"/>
                <a:cs typeface="Arial"/>
                <a:sym typeface="Arial"/>
              </a:defRPr>
            </a:pPr>
            <a:r>
              <a:rPr lang="en-GB" sz="1550" dirty="0"/>
              <a:t>L</a:t>
            </a:r>
            <a:r>
              <a:rPr sz="1550" dirty="0" err="1"/>
              <a:t>īdz</a:t>
            </a:r>
            <a:r>
              <a:rPr sz="1550" dirty="0"/>
              <a:t> 22 </a:t>
            </a:r>
            <a:r>
              <a:rPr lang="en-GB" sz="1550" dirty="0" err="1"/>
              <a:t>programmām</a:t>
            </a:r>
            <a:r>
              <a:rPr lang="en-GB" sz="1550" dirty="0"/>
              <a:t> </a:t>
            </a:r>
            <a:r>
              <a:rPr lang="en-GB" sz="1550" dirty="0" err="1"/>
              <a:t>ar</a:t>
            </a:r>
            <a:r>
              <a:rPr lang="en-GB" sz="1550" dirty="0"/>
              <a:t> </a:t>
            </a:r>
            <a:r>
              <a:rPr sz="1550" dirty="0"/>
              <a:t>120-136 </a:t>
            </a:r>
            <a:r>
              <a:rPr lang="en-GB" sz="1550" dirty="0" err="1"/>
              <a:t>uzdevumiem</a:t>
            </a:r>
            <a:endParaRPr sz="1550" dirty="0"/>
          </a:p>
          <a:p>
            <a:pPr defTabSz="804672">
              <a:spcBef>
                <a:spcPts val="800"/>
              </a:spcBef>
              <a:defRPr sz="1584">
                <a:solidFill>
                  <a:srgbClr val="535353"/>
                </a:solidFill>
                <a:latin typeface="Arial"/>
                <a:ea typeface="Arial"/>
                <a:cs typeface="Arial"/>
                <a:sym typeface="Arial"/>
              </a:defRPr>
            </a:pPr>
            <a:endParaRPr dirty="0"/>
          </a:p>
          <a:p>
            <a:pPr defTabSz="804672">
              <a:spcBef>
                <a:spcPts val="800"/>
              </a:spcBef>
              <a:defRPr sz="1584">
                <a:solidFill>
                  <a:srgbClr val="535353"/>
                </a:solidFill>
                <a:latin typeface="Arial"/>
                <a:ea typeface="Arial"/>
                <a:cs typeface="Arial"/>
                <a:sym typeface="Arial"/>
              </a:defRPr>
            </a:pPr>
            <a:r>
              <a:rPr sz="1550" dirty="0"/>
              <a:t>No </a:t>
            </a:r>
            <a:r>
              <a:rPr sz="1550" dirty="0" err="1"/>
              <a:t>lietotāju</a:t>
            </a:r>
            <a:r>
              <a:rPr sz="1550" dirty="0"/>
              <a:t> </a:t>
            </a:r>
            <a:r>
              <a:rPr sz="1550" dirty="0" err="1"/>
              <a:t>iesaistīšanās</a:t>
            </a:r>
            <a:r>
              <a:rPr sz="1550" dirty="0"/>
              <a:t> </a:t>
            </a:r>
            <a:r>
              <a:rPr sz="1550" dirty="0" err="1"/>
              <a:t>aptaujas</a:t>
            </a:r>
            <a:r>
              <a:rPr sz="1550" dirty="0"/>
              <a:t> </a:t>
            </a:r>
            <a:r>
              <a:rPr sz="1550" dirty="0" err="1"/>
              <a:t>rezultātiem</a:t>
            </a:r>
            <a:endParaRPr sz="1550" dirty="0"/>
          </a:p>
          <a:p>
            <a:pPr defTabSz="804672">
              <a:spcBef>
                <a:spcPts val="800"/>
              </a:spcBef>
              <a:defRPr sz="1584" b="0">
                <a:solidFill>
                  <a:srgbClr val="535353"/>
                </a:solidFill>
                <a:latin typeface="Arial"/>
                <a:ea typeface="Arial"/>
                <a:cs typeface="Arial"/>
                <a:sym typeface="Arial"/>
              </a:defRPr>
            </a:pPr>
            <a:r>
              <a:rPr sz="1550" dirty="0" err="1"/>
              <a:t>Lielāks</a:t>
            </a:r>
            <a:r>
              <a:rPr sz="1550" dirty="0"/>
              <a:t> </a:t>
            </a:r>
            <a:r>
              <a:rPr sz="1550" dirty="0" err="1"/>
              <a:t>uzdevumu</a:t>
            </a:r>
            <a:r>
              <a:rPr sz="1550" dirty="0"/>
              <a:t> </a:t>
            </a:r>
            <a:r>
              <a:rPr sz="1550" dirty="0" err="1"/>
              <a:t>vairums</a:t>
            </a:r>
            <a:r>
              <a:rPr sz="1550" dirty="0"/>
              <a:t> un </a:t>
            </a:r>
            <a:r>
              <a:rPr sz="1550" dirty="0" err="1"/>
              <a:t>formāts</a:t>
            </a:r>
            <a:r>
              <a:rPr sz="1550" dirty="0"/>
              <a:t> (audio; video; </a:t>
            </a:r>
            <a:r>
              <a:rPr sz="1550" dirty="0" err="1"/>
              <a:t>teksts</a:t>
            </a:r>
            <a:r>
              <a:rPr sz="1550" dirty="0"/>
              <a:t>; </a:t>
            </a:r>
            <a:r>
              <a:rPr sz="1550" dirty="0" err="1"/>
              <a:t>grafiks</a:t>
            </a:r>
            <a:r>
              <a:rPr sz="1550" dirty="0"/>
              <a:t>; </a:t>
            </a:r>
            <a:r>
              <a:rPr sz="1550" dirty="0" err="1"/>
              <a:t>pavadībā</a:t>
            </a:r>
            <a:r>
              <a:rPr sz="1550" dirty="0"/>
              <a:t>; bez </a:t>
            </a:r>
            <a:r>
              <a:rPr sz="1550" dirty="0" err="1"/>
              <a:t>pavadības</a:t>
            </a:r>
            <a:r>
              <a:rPr sz="1550" dirty="0"/>
              <a:t>)</a:t>
            </a:r>
          </a:p>
          <a:p>
            <a:pPr defTabSz="804672">
              <a:spcBef>
                <a:spcPts val="800"/>
              </a:spcBef>
              <a:defRPr sz="1584">
                <a:solidFill>
                  <a:srgbClr val="535353"/>
                </a:solidFill>
                <a:latin typeface="Arial"/>
                <a:ea typeface="Arial"/>
                <a:cs typeface="Arial"/>
                <a:sym typeface="Arial"/>
              </a:defRPr>
            </a:pPr>
            <a:endParaRPr dirty="0"/>
          </a:p>
          <a:p>
            <a:pPr defTabSz="804672">
              <a:spcBef>
                <a:spcPts val="800"/>
              </a:spcBef>
              <a:defRPr sz="1584">
                <a:solidFill>
                  <a:srgbClr val="535353"/>
                </a:solidFill>
                <a:latin typeface="Arial"/>
                <a:ea typeface="Arial"/>
                <a:cs typeface="Arial"/>
                <a:sym typeface="Arial"/>
              </a:defRPr>
            </a:pPr>
            <a:r>
              <a:rPr sz="1550" dirty="0"/>
              <a:t>No </a:t>
            </a:r>
            <a:r>
              <a:rPr sz="1550" dirty="0" err="1"/>
              <a:t>ekspertu</a:t>
            </a:r>
            <a:r>
              <a:rPr sz="1550" dirty="0"/>
              <a:t> </a:t>
            </a:r>
            <a:r>
              <a:rPr sz="1550" dirty="0" err="1"/>
              <a:t>psiholoģiskās</a:t>
            </a:r>
            <a:r>
              <a:rPr sz="1550" dirty="0"/>
              <a:t> </a:t>
            </a:r>
            <a:r>
              <a:rPr sz="1550" dirty="0" err="1"/>
              <a:t>intervences</a:t>
            </a:r>
            <a:r>
              <a:rPr sz="1550" dirty="0"/>
              <a:t> </a:t>
            </a:r>
            <a:r>
              <a:rPr sz="1550" dirty="0" err="1"/>
              <a:t>specifikas</a:t>
            </a:r>
            <a:endParaRPr sz="1550" dirty="0"/>
          </a:p>
          <a:p>
            <a:pPr defTabSz="804672">
              <a:spcBef>
                <a:spcPts val="800"/>
              </a:spcBef>
              <a:defRPr sz="1584" b="0">
                <a:solidFill>
                  <a:srgbClr val="535353"/>
                </a:solidFill>
                <a:latin typeface="Arial"/>
                <a:ea typeface="Arial"/>
                <a:cs typeface="Arial"/>
                <a:sym typeface="Arial"/>
              </a:defRPr>
            </a:pPr>
            <a:r>
              <a:rPr sz="1550" dirty="0" err="1"/>
              <a:t>Pieņemšanas</a:t>
            </a:r>
            <a:r>
              <a:rPr sz="1550" dirty="0"/>
              <a:t> un </a:t>
            </a:r>
            <a:r>
              <a:rPr sz="1550" dirty="0" err="1"/>
              <a:t>saistību</a:t>
            </a:r>
            <a:r>
              <a:rPr sz="1550" dirty="0"/>
              <a:t> </a:t>
            </a:r>
            <a:r>
              <a:rPr sz="1550" dirty="0" err="1"/>
              <a:t>terapijas</a:t>
            </a:r>
            <a:r>
              <a:rPr sz="1550" dirty="0"/>
              <a:t> (</a:t>
            </a:r>
            <a:r>
              <a:rPr lang="lv-LV" sz="1550" dirty="0"/>
              <a:t>AC</a:t>
            </a:r>
            <a:r>
              <a:rPr sz="1550" dirty="0"/>
              <a:t>T) </a:t>
            </a:r>
            <a:r>
              <a:rPr sz="1550" dirty="0" err="1"/>
              <a:t>intervence</a:t>
            </a:r>
            <a:r>
              <a:rPr lang="en-GB" sz="1550" dirty="0"/>
              <a:t>,</a:t>
            </a:r>
            <a:r>
              <a:rPr sz="1550" dirty="0"/>
              <a:t> </a:t>
            </a:r>
            <a:r>
              <a:rPr sz="1550" dirty="0" err="1"/>
              <a:t>vismaz</a:t>
            </a:r>
            <a:r>
              <a:rPr sz="1550" dirty="0"/>
              <a:t> 2 </a:t>
            </a:r>
            <a:r>
              <a:rPr sz="1550" dirty="0" err="1"/>
              <a:t>nedēļas</a:t>
            </a:r>
            <a:endParaRPr sz="1550" dirty="0"/>
          </a:p>
          <a:p>
            <a:pPr defTabSz="804672">
              <a:spcBef>
                <a:spcPts val="800"/>
              </a:spcBef>
              <a:defRPr sz="1584" b="0">
                <a:solidFill>
                  <a:srgbClr val="535353"/>
                </a:solidFill>
                <a:latin typeface="Arial"/>
                <a:ea typeface="Arial"/>
                <a:cs typeface="Arial"/>
                <a:sym typeface="Arial"/>
              </a:defRPr>
            </a:pPr>
            <a:r>
              <a:rPr sz="1550" dirty="0" err="1"/>
              <a:t>Kognitīvās</a:t>
            </a:r>
            <a:r>
              <a:rPr sz="1550" dirty="0"/>
              <a:t> </a:t>
            </a:r>
            <a:r>
              <a:rPr sz="1550" dirty="0" err="1"/>
              <a:t>uzvedības</a:t>
            </a:r>
            <a:r>
              <a:rPr sz="1550" dirty="0"/>
              <a:t> </a:t>
            </a:r>
            <a:r>
              <a:rPr sz="1550" dirty="0" err="1"/>
              <a:t>terapijas</a:t>
            </a:r>
            <a:r>
              <a:rPr sz="1550" dirty="0"/>
              <a:t> (</a:t>
            </a:r>
            <a:r>
              <a:rPr lang="lv-LV" sz="1550" dirty="0"/>
              <a:t>C</a:t>
            </a:r>
            <a:r>
              <a:rPr sz="1550" dirty="0"/>
              <a:t>BT) </a:t>
            </a:r>
            <a:r>
              <a:rPr sz="1550" dirty="0" err="1"/>
              <a:t>intervence</a:t>
            </a:r>
            <a:r>
              <a:rPr lang="en-GB" sz="1550" dirty="0"/>
              <a:t>,</a:t>
            </a:r>
            <a:r>
              <a:rPr sz="1550" dirty="0"/>
              <a:t> </a:t>
            </a:r>
            <a:r>
              <a:rPr sz="1550" dirty="0" err="1"/>
              <a:t>vismaz</a:t>
            </a:r>
            <a:r>
              <a:rPr sz="1550" dirty="0"/>
              <a:t> 8 </a:t>
            </a:r>
            <a:r>
              <a:rPr sz="1550" dirty="0" err="1"/>
              <a:t>nedēļas</a:t>
            </a:r>
            <a:endParaRPr sz="1550" dirty="0"/>
          </a:p>
          <a:p>
            <a:pPr defTabSz="804672">
              <a:spcBef>
                <a:spcPts val="800"/>
              </a:spcBef>
              <a:defRPr sz="1584" b="0">
                <a:solidFill>
                  <a:srgbClr val="535353"/>
                </a:solidFill>
                <a:latin typeface="Arial"/>
                <a:ea typeface="Arial"/>
                <a:cs typeface="Arial"/>
                <a:sym typeface="Arial"/>
              </a:defRPr>
            </a:pPr>
            <a:r>
              <a:rPr sz="1550" dirty="0" err="1"/>
              <a:t>Nedēļā</a:t>
            </a:r>
            <a:r>
              <a:rPr sz="1550" dirty="0"/>
              <a:t> </a:t>
            </a:r>
            <a:r>
              <a:rPr sz="1550" dirty="0" err="1"/>
              <a:t>pētījuma</a:t>
            </a:r>
            <a:r>
              <a:rPr sz="1550" dirty="0"/>
              <a:t> </a:t>
            </a:r>
            <a:r>
              <a:rPr sz="1550" dirty="0" err="1"/>
              <a:t>dalībniekam</a:t>
            </a:r>
            <a:r>
              <a:rPr sz="1550" dirty="0"/>
              <a:t> </a:t>
            </a:r>
            <a:r>
              <a:rPr sz="1550" dirty="0" err="1"/>
              <a:t>jāaizpilda</a:t>
            </a:r>
            <a:r>
              <a:rPr lang="en-GB" sz="1550" dirty="0"/>
              <a:t>,</a:t>
            </a:r>
            <a:r>
              <a:rPr sz="1550" dirty="0"/>
              <a:t> </a:t>
            </a:r>
            <a:r>
              <a:rPr sz="1550" dirty="0" err="1"/>
              <a:t>vismaz</a:t>
            </a:r>
            <a:r>
              <a:rPr sz="1550" dirty="0"/>
              <a:t> 2 </a:t>
            </a:r>
            <a:r>
              <a:rPr sz="1550" dirty="0" err="1"/>
              <a:t>programmas</a:t>
            </a:r>
            <a:r>
              <a:rPr sz="1550" dirty="0"/>
              <a:t> </a:t>
            </a:r>
            <a:r>
              <a:rPr sz="1550" dirty="0" err="1"/>
              <a:t>vai</a:t>
            </a:r>
            <a:r>
              <a:rPr sz="1550" dirty="0"/>
              <a:t> 10 </a:t>
            </a:r>
            <a:r>
              <a:rPr sz="1550" dirty="0" err="1"/>
              <a:t>līdz</a:t>
            </a:r>
            <a:r>
              <a:rPr sz="1550" dirty="0"/>
              <a:t> 80 min </a:t>
            </a:r>
            <a:r>
              <a:rPr sz="1550" dirty="0" err="1"/>
              <a:t>lietotnes</a:t>
            </a:r>
            <a:r>
              <a:rPr sz="1550" dirty="0"/>
              <a:t> </a:t>
            </a:r>
            <a:r>
              <a:rPr sz="1550" dirty="0" err="1"/>
              <a:t>izmantošana</a:t>
            </a:r>
            <a:endParaRPr sz="1550"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Title 1"/>
          <p:cNvSpPr txBox="1">
            <a:spLocks noGrp="1"/>
          </p:cNvSpPr>
          <p:nvPr>
            <p:ph type="title"/>
          </p:nvPr>
        </p:nvSpPr>
        <p:spPr>
          <a:xfrm>
            <a:off x="1056215" y="728662"/>
            <a:ext cx="8461594" cy="936626"/>
          </a:xfrm>
          <a:prstGeom prst="rect">
            <a:avLst/>
          </a:prstGeom>
        </p:spPr>
        <p:txBody>
          <a:bodyPr lIns="0" tIns="0" rIns="0" bIns="0" anchor="t">
            <a:normAutofit/>
          </a:bodyPr>
          <a:lstStyle>
            <a:lvl1pPr defTabSz="795527">
              <a:defRPr sz="2262"/>
            </a:lvl1pPr>
          </a:lstStyle>
          <a:p>
            <a:r>
              <a:rPr sz="2250" dirty="0"/>
              <a:t>Kas </a:t>
            </a:r>
            <a:r>
              <a:rPr sz="2250" dirty="0" err="1"/>
              <a:t>jāņem</a:t>
            </a:r>
            <a:r>
              <a:rPr sz="2250" dirty="0"/>
              <a:t> </a:t>
            </a:r>
            <a:r>
              <a:rPr sz="2250" dirty="0" err="1"/>
              <a:t>vērā</a:t>
            </a:r>
            <a:r>
              <a:rPr sz="2250" dirty="0"/>
              <a:t>, </a:t>
            </a:r>
            <a:r>
              <a:rPr sz="2250" dirty="0" err="1"/>
              <a:t>lai</a:t>
            </a:r>
            <a:r>
              <a:rPr sz="2250" dirty="0"/>
              <a:t> </a:t>
            </a:r>
            <a:r>
              <a:rPr sz="2250" dirty="0" err="1"/>
              <a:t>izveidotu</a:t>
            </a:r>
            <a:r>
              <a:rPr sz="2250" dirty="0"/>
              <a:t> </a:t>
            </a:r>
            <a:r>
              <a:rPr sz="2250" dirty="0" err="1"/>
              <a:t>efektīvus</a:t>
            </a:r>
            <a:r>
              <a:rPr sz="2250" dirty="0"/>
              <a:t> un </a:t>
            </a:r>
            <a:r>
              <a:rPr sz="2250" dirty="0" err="1"/>
              <a:t>saistošus</a:t>
            </a:r>
            <a:r>
              <a:rPr sz="2250" dirty="0"/>
              <a:t> </a:t>
            </a:r>
            <a:r>
              <a:rPr sz="2250" dirty="0" err="1"/>
              <a:t>psiholoģiskās</a:t>
            </a:r>
            <a:r>
              <a:rPr sz="2250" dirty="0"/>
              <a:t> </a:t>
            </a:r>
            <a:r>
              <a:rPr sz="2250" dirty="0" err="1"/>
              <a:t>intervences</a:t>
            </a:r>
            <a:r>
              <a:rPr sz="2250" dirty="0"/>
              <a:t> </a:t>
            </a:r>
            <a:r>
              <a:rPr sz="2250" dirty="0" err="1"/>
              <a:t>uzdevumus</a:t>
            </a:r>
            <a:r>
              <a:rPr sz="2250" dirty="0"/>
              <a:t> </a:t>
            </a:r>
            <a:r>
              <a:rPr sz="2250" dirty="0" err="1"/>
              <a:t>mobilajās</a:t>
            </a:r>
            <a:r>
              <a:rPr sz="2250" dirty="0"/>
              <a:t> </a:t>
            </a:r>
            <a:r>
              <a:rPr lang="en-GB" sz="2250" dirty="0"/>
              <a:t>lietotnēs</a:t>
            </a:r>
            <a:r>
              <a:rPr sz="2250" dirty="0"/>
              <a:t>?</a:t>
            </a:r>
          </a:p>
        </p:txBody>
      </p:sp>
      <p:sp>
        <p:nvSpPr>
          <p:cNvPr id="151" name="Text Placeholder 4"/>
          <p:cNvSpPr>
            <a:spLocks noGrp="1"/>
          </p:cNvSpPr>
          <p:nvPr>
            <p:ph type="body" idx="22"/>
          </p:nvPr>
        </p:nvSpPr>
        <p:spPr>
          <a:xfrm>
            <a:off x="1056217" y="1938246"/>
            <a:ext cx="8461591" cy="3651344"/>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2" spcCol="423079" anchor="t">
            <a:normAutofit/>
          </a:bodyPr>
          <a:lstStyle/>
          <a:p>
            <a:pPr marL="228600" indent="-228600">
              <a:buSzPct val="100000"/>
              <a:buAutoNum type="arabicPeriod"/>
              <a:defRPr b="0">
                <a:solidFill>
                  <a:srgbClr val="535353"/>
                </a:solidFill>
                <a:latin typeface="Arial"/>
                <a:ea typeface="Arial"/>
                <a:cs typeface="Arial"/>
                <a:sym typeface="Arial"/>
              </a:defRPr>
            </a:pPr>
            <a:r>
              <a:rPr dirty="0" err="1"/>
              <a:t>Lielāks</a:t>
            </a:r>
            <a:r>
              <a:rPr dirty="0"/>
              <a:t> </a:t>
            </a:r>
            <a:r>
              <a:rPr dirty="0" err="1"/>
              <a:t>uzdevumu</a:t>
            </a:r>
            <a:r>
              <a:rPr dirty="0"/>
              <a:t> </a:t>
            </a:r>
            <a:r>
              <a:rPr dirty="0" err="1"/>
              <a:t>vairums</a:t>
            </a:r>
            <a:r>
              <a:rPr dirty="0"/>
              <a:t>;</a:t>
            </a:r>
          </a:p>
          <a:p>
            <a:pPr marL="228600" indent="-228600">
              <a:buSzPct val="100000"/>
              <a:buAutoNum type="arabicPeriod"/>
              <a:defRPr b="0">
                <a:solidFill>
                  <a:srgbClr val="535353"/>
                </a:solidFill>
                <a:latin typeface="Arial"/>
                <a:ea typeface="Arial"/>
                <a:cs typeface="Arial"/>
                <a:sym typeface="Arial"/>
              </a:defRPr>
            </a:pPr>
            <a:r>
              <a:rPr dirty="0" err="1"/>
              <a:t>Uzdevumu</a:t>
            </a:r>
            <a:r>
              <a:rPr dirty="0"/>
              <a:t> </a:t>
            </a:r>
            <a:r>
              <a:rPr dirty="0" err="1"/>
              <a:t>formātu</a:t>
            </a:r>
            <a:r>
              <a:rPr dirty="0"/>
              <a:t> </a:t>
            </a:r>
            <a:r>
              <a:rPr dirty="0" err="1"/>
              <a:t>dažādība</a:t>
            </a:r>
            <a:r>
              <a:rPr dirty="0"/>
              <a:t>;</a:t>
            </a:r>
          </a:p>
          <a:p>
            <a:pPr marL="228600" indent="-228600">
              <a:buSzPct val="100000"/>
              <a:buAutoNum type="arabicPeriod"/>
              <a:defRPr b="0">
                <a:solidFill>
                  <a:srgbClr val="535353"/>
                </a:solidFill>
                <a:latin typeface="Arial"/>
                <a:ea typeface="Arial"/>
                <a:cs typeface="Arial"/>
                <a:sym typeface="Arial"/>
              </a:defRPr>
            </a:pPr>
            <a:r>
              <a:rPr dirty="0" err="1"/>
              <a:t>Pieturēties</a:t>
            </a:r>
            <a:r>
              <a:rPr dirty="0"/>
              <a:t> pie </a:t>
            </a:r>
            <a:r>
              <a:rPr dirty="0" err="1"/>
              <a:t>noteiktas</a:t>
            </a:r>
            <a:r>
              <a:rPr dirty="0"/>
              <a:t> </a:t>
            </a:r>
            <a:r>
              <a:rPr dirty="0" err="1"/>
              <a:t>moduļu</a:t>
            </a:r>
            <a:r>
              <a:rPr dirty="0"/>
              <a:t> </a:t>
            </a:r>
            <a:r>
              <a:rPr dirty="0" err="1"/>
              <a:t>struktūras</a:t>
            </a:r>
            <a:r>
              <a:rPr dirty="0"/>
              <a:t>;</a:t>
            </a:r>
          </a:p>
          <a:p>
            <a:pPr marL="228600" indent="-228600">
              <a:buSzPct val="100000"/>
              <a:buAutoNum type="arabicPeriod"/>
              <a:defRPr b="0">
                <a:solidFill>
                  <a:srgbClr val="535353"/>
                </a:solidFill>
                <a:latin typeface="Arial"/>
                <a:ea typeface="Arial"/>
                <a:cs typeface="Arial"/>
                <a:sym typeface="Arial"/>
              </a:defRPr>
            </a:pPr>
            <a:r>
              <a:rPr dirty="0" err="1"/>
              <a:t>Iekļaujoši</a:t>
            </a:r>
            <a:r>
              <a:rPr dirty="0"/>
              <a:t> </a:t>
            </a:r>
            <a:r>
              <a:rPr dirty="0" err="1"/>
              <a:t>spēļu</a:t>
            </a:r>
            <a:r>
              <a:rPr dirty="0"/>
              <a:t> </a:t>
            </a:r>
            <a:r>
              <a:rPr dirty="0" err="1"/>
              <a:t>elementi</a:t>
            </a:r>
            <a:r>
              <a:rPr dirty="0"/>
              <a:t> </a:t>
            </a:r>
            <a:r>
              <a:rPr dirty="0" err="1"/>
              <a:t>uzdevumos</a:t>
            </a:r>
            <a:r>
              <a:rPr dirty="0"/>
              <a:t>;</a:t>
            </a:r>
          </a:p>
          <a:p>
            <a:pPr marL="228600" indent="-228600">
              <a:buSzPct val="100000"/>
              <a:buAutoNum type="arabicPeriod"/>
              <a:defRPr b="0">
                <a:solidFill>
                  <a:srgbClr val="535353"/>
                </a:solidFill>
                <a:latin typeface="Arial"/>
                <a:ea typeface="Arial"/>
                <a:cs typeface="Arial"/>
                <a:sym typeface="Arial"/>
              </a:defRPr>
            </a:pPr>
            <a:r>
              <a:rPr dirty="0" err="1"/>
              <a:t>Pozitīvs</a:t>
            </a:r>
            <a:r>
              <a:rPr dirty="0"/>
              <a:t> </a:t>
            </a:r>
            <a:r>
              <a:rPr dirty="0" err="1"/>
              <a:t>pastiprinājums</a:t>
            </a:r>
            <a:r>
              <a:rPr dirty="0"/>
              <a:t>;</a:t>
            </a:r>
          </a:p>
          <a:p>
            <a:pPr marL="228600" indent="-228600">
              <a:buSzPct val="100000"/>
              <a:buAutoNum type="arabicPeriod"/>
              <a:defRPr b="0">
                <a:solidFill>
                  <a:srgbClr val="535353"/>
                </a:solidFill>
                <a:latin typeface="Arial"/>
                <a:ea typeface="Arial"/>
                <a:cs typeface="Arial"/>
                <a:sym typeface="Arial"/>
              </a:defRPr>
            </a:pPr>
            <a:r>
              <a:rPr dirty="0" err="1"/>
              <a:t>Lietotāja</a:t>
            </a:r>
            <a:r>
              <a:rPr dirty="0"/>
              <a:t> </a:t>
            </a:r>
            <a:r>
              <a:rPr dirty="0" err="1"/>
              <a:t>sasniegumiem</a:t>
            </a:r>
            <a:r>
              <a:rPr dirty="0"/>
              <a:t> </a:t>
            </a:r>
            <a:r>
              <a:rPr dirty="0" err="1"/>
              <a:t>orientēts</a:t>
            </a:r>
            <a:r>
              <a:rPr dirty="0"/>
              <a:t> </a:t>
            </a:r>
            <a:r>
              <a:rPr dirty="0" err="1"/>
              <a:t>uzdevumu</a:t>
            </a:r>
            <a:r>
              <a:rPr dirty="0"/>
              <a:t>/</a:t>
            </a:r>
            <a:r>
              <a:rPr dirty="0" err="1"/>
              <a:t>moduļu</a:t>
            </a:r>
            <a:r>
              <a:rPr dirty="0"/>
              <a:t> </a:t>
            </a:r>
            <a:r>
              <a:rPr dirty="0" err="1"/>
              <a:t>piedāvājums</a:t>
            </a:r>
            <a:r>
              <a:rPr dirty="0"/>
              <a:t>;</a:t>
            </a:r>
          </a:p>
          <a:p>
            <a:pPr marL="228600" indent="-228600">
              <a:buSzPct val="100000"/>
              <a:buAutoNum type="arabicPeriod"/>
              <a:defRPr b="0">
                <a:solidFill>
                  <a:srgbClr val="535353"/>
                </a:solidFill>
                <a:latin typeface="Arial"/>
                <a:ea typeface="Arial"/>
                <a:cs typeface="Arial"/>
                <a:sym typeface="Arial"/>
              </a:defRPr>
            </a:pPr>
            <a:r>
              <a:rPr dirty="0" err="1"/>
              <a:t>Ie</a:t>
            </a:r>
            <a:r>
              <a:rPr lang="lv-LV" dirty="0"/>
              <a:t>s</a:t>
            </a:r>
            <a:r>
              <a:rPr dirty="0" err="1"/>
              <a:t>pēja</a:t>
            </a:r>
            <a:r>
              <a:rPr dirty="0"/>
              <a:t> </a:t>
            </a:r>
            <a:r>
              <a:rPr dirty="0" err="1"/>
              <a:t>lietotājiem</a:t>
            </a:r>
            <a:r>
              <a:rPr dirty="0"/>
              <a:t> </a:t>
            </a:r>
            <a:r>
              <a:rPr dirty="0" err="1"/>
              <a:t>veikt</a:t>
            </a:r>
            <a:r>
              <a:rPr dirty="0"/>
              <a:t> </a:t>
            </a:r>
            <a:r>
              <a:rPr dirty="0" err="1"/>
              <a:t>piezīmes</a:t>
            </a:r>
            <a:r>
              <a:rPr dirty="0"/>
              <a:t> </a:t>
            </a:r>
            <a:r>
              <a:rPr dirty="0" err="1"/>
              <a:t>dienasgrāmatā</a:t>
            </a:r>
            <a:r>
              <a:rPr dirty="0"/>
              <a:t> (</a:t>
            </a:r>
            <a:r>
              <a:rPr dirty="0" err="1"/>
              <a:t>iekš</a:t>
            </a:r>
            <a:r>
              <a:rPr dirty="0"/>
              <a:t> </a:t>
            </a:r>
            <a:r>
              <a:rPr dirty="0" err="1"/>
              <a:t>lietotnes</a:t>
            </a:r>
            <a:r>
              <a:rPr dirty="0"/>
              <a:t>);</a:t>
            </a:r>
            <a:endParaRPr lang="lv-LV" dirty="0"/>
          </a:p>
          <a:p>
            <a:pPr marL="228600" indent="-228600">
              <a:buSzPct val="100000"/>
              <a:buAutoNum type="arabicPeriod"/>
              <a:defRPr b="0">
                <a:solidFill>
                  <a:srgbClr val="535353"/>
                </a:solidFill>
                <a:latin typeface="Arial"/>
                <a:ea typeface="Arial"/>
                <a:cs typeface="Arial"/>
                <a:sym typeface="Arial"/>
              </a:defRPr>
            </a:pPr>
            <a:endParaRPr dirty="0"/>
          </a:p>
          <a:p>
            <a:pPr marL="228600" indent="-228600">
              <a:buSzPct val="100000"/>
              <a:buAutoNum type="arabicPeriod"/>
              <a:defRPr b="0">
                <a:solidFill>
                  <a:srgbClr val="535353"/>
                </a:solidFill>
                <a:latin typeface="Arial"/>
                <a:ea typeface="Arial"/>
                <a:cs typeface="Arial"/>
                <a:sym typeface="Arial"/>
              </a:defRPr>
            </a:pPr>
            <a:r>
              <a:rPr dirty="0" err="1"/>
              <a:t>Skaidri</a:t>
            </a:r>
            <a:r>
              <a:rPr dirty="0"/>
              <a:t> </a:t>
            </a:r>
            <a:r>
              <a:rPr dirty="0" err="1"/>
              <a:t>progresa</a:t>
            </a:r>
            <a:r>
              <a:rPr dirty="0"/>
              <a:t> un </a:t>
            </a:r>
            <a:r>
              <a:rPr dirty="0" err="1"/>
              <a:t>sasniegumu</a:t>
            </a:r>
            <a:r>
              <a:rPr dirty="0"/>
              <a:t> </a:t>
            </a:r>
            <a:r>
              <a:rPr dirty="0" err="1"/>
              <a:t>rādītāji</a:t>
            </a:r>
            <a:r>
              <a:rPr dirty="0"/>
              <a:t>;</a:t>
            </a:r>
          </a:p>
          <a:p>
            <a:pPr marL="228600" indent="-228600">
              <a:buSzPct val="100000"/>
              <a:buAutoNum type="arabicPeriod"/>
              <a:defRPr b="0">
                <a:solidFill>
                  <a:srgbClr val="535353"/>
                </a:solidFill>
                <a:latin typeface="Arial"/>
                <a:ea typeface="Arial"/>
                <a:cs typeface="Arial"/>
                <a:sym typeface="Arial"/>
              </a:defRPr>
            </a:pPr>
            <a:r>
              <a:rPr dirty="0"/>
              <a:t>Tiek </a:t>
            </a:r>
            <a:r>
              <a:rPr dirty="0" err="1"/>
              <a:t>piegādāti</a:t>
            </a:r>
            <a:r>
              <a:rPr dirty="0"/>
              <a:t> </a:t>
            </a:r>
            <a:r>
              <a:rPr dirty="0" err="1"/>
              <a:t>atgādinājuma</a:t>
            </a:r>
            <a:r>
              <a:rPr dirty="0"/>
              <a:t> </a:t>
            </a:r>
            <a:r>
              <a:rPr dirty="0" err="1"/>
              <a:t>paziņojumi</a:t>
            </a:r>
            <a:r>
              <a:rPr dirty="0"/>
              <a:t> </a:t>
            </a:r>
            <a:r>
              <a:rPr dirty="0" err="1"/>
              <a:t>lietotnē</a:t>
            </a:r>
            <a:r>
              <a:rPr dirty="0"/>
              <a:t>;</a:t>
            </a:r>
          </a:p>
          <a:p>
            <a:pPr marL="228600" indent="-228600">
              <a:buSzPct val="100000"/>
              <a:buAutoNum type="arabicPeriod"/>
              <a:defRPr b="0">
                <a:solidFill>
                  <a:srgbClr val="535353"/>
                </a:solidFill>
                <a:latin typeface="Arial"/>
                <a:ea typeface="Arial"/>
                <a:cs typeface="Arial"/>
                <a:sym typeface="Arial"/>
              </a:defRPr>
            </a:pPr>
            <a:r>
              <a:rPr dirty="0" err="1"/>
              <a:t>Lietotāja</a:t>
            </a:r>
            <a:r>
              <a:rPr dirty="0"/>
              <a:t> </a:t>
            </a:r>
            <a:r>
              <a:rPr dirty="0" err="1"/>
              <a:t>dalības</a:t>
            </a:r>
            <a:r>
              <a:rPr dirty="0"/>
              <a:t> un </a:t>
            </a:r>
            <a:r>
              <a:rPr dirty="0" err="1"/>
              <a:t>atlīdzības</a:t>
            </a:r>
            <a:r>
              <a:rPr dirty="0"/>
              <a:t> </a:t>
            </a:r>
            <a:r>
              <a:rPr dirty="0" err="1"/>
              <a:t>sistēma</a:t>
            </a:r>
            <a:r>
              <a:rPr dirty="0"/>
              <a:t>;</a:t>
            </a:r>
          </a:p>
          <a:p>
            <a:pPr marL="228600" indent="-228600">
              <a:buSzPct val="100000"/>
              <a:buAutoNum type="arabicPeriod"/>
              <a:defRPr b="0">
                <a:solidFill>
                  <a:srgbClr val="535353"/>
                </a:solidFill>
                <a:latin typeface="Arial"/>
                <a:ea typeface="Arial"/>
                <a:cs typeface="Arial"/>
                <a:sym typeface="Arial"/>
              </a:defRPr>
            </a:pPr>
            <a:r>
              <a:rPr lang="en-GB" dirty="0"/>
              <a:t> </a:t>
            </a:r>
            <a:r>
              <a:rPr dirty="0" err="1"/>
              <a:t>Mobilās</a:t>
            </a:r>
            <a:r>
              <a:rPr dirty="0"/>
              <a:t> </a:t>
            </a:r>
            <a:r>
              <a:rPr dirty="0" err="1"/>
              <a:t>lietotnes</a:t>
            </a:r>
            <a:r>
              <a:rPr dirty="0"/>
              <a:t> </a:t>
            </a:r>
            <a:r>
              <a:rPr dirty="0" err="1"/>
              <a:t>iesaistes</a:t>
            </a:r>
            <a:r>
              <a:rPr dirty="0"/>
              <a:t> </a:t>
            </a:r>
            <a:r>
              <a:rPr dirty="0" err="1"/>
              <a:t>ilgums</a:t>
            </a:r>
            <a:r>
              <a:rPr dirty="0"/>
              <a:t> no 2 </a:t>
            </a:r>
            <a:r>
              <a:rPr dirty="0" err="1"/>
              <a:t>līdz</a:t>
            </a:r>
            <a:r>
              <a:rPr dirty="0"/>
              <a:t> 6 </a:t>
            </a:r>
            <a:r>
              <a:rPr dirty="0" err="1"/>
              <a:t>mēnešiem</a:t>
            </a:r>
            <a:r>
              <a:rPr dirty="0"/>
              <a:t>, </a:t>
            </a:r>
            <a:r>
              <a:rPr dirty="0" err="1"/>
              <a:t>lai</a:t>
            </a:r>
            <a:r>
              <a:rPr dirty="0"/>
              <a:t> </a:t>
            </a:r>
            <a:r>
              <a:rPr dirty="0" err="1"/>
              <a:t>novērotu</a:t>
            </a:r>
            <a:r>
              <a:rPr dirty="0"/>
              <a:t> </a:t>
            </a:r>
            <a:r>
              <a:rPr dirty="0" err="1"/>
              <a:t>izmaiņas</a:t>
            </a:r>
            <a:r>
              <a:rPr dirty="0"/>
              <a:t> </a:t>
            </a:r>
            <a:r>
              <a:rPr dirty="0" err="1"/>
              <a:t>mentālā</a:t>
            </a:r>
            <a:r>
              <a:rPr dirty="0"/>
              <a:t> </a:t>
            </a:r>
            <a:r>
              <a:rPr dirty="0" err="1"/>
              <a:t>veselībā</a:t>
            </a:r>
            <a:r>
              <a:rPr dirty="0"/>
              <a:t>.</a:t>
            </a:r>
          </a:p>
        </p:txBody>
      </p:sp>
    </p:spTree>
  </p:cSld>
  <p:clrMapOvr>
    <a:masterClrMapping/>
  </p:clrMapOvr>
  <p:transition spd="med"/>
</p:sld>
</file>

<file path=ppt/theme/theme1.xml><?xml version="1.0" encoding="utf-8"?>
<a:theme xmlns:a="http://schemas.openxmlformats.org/drawingml/2006/main" name="IEVADS">
  <a:themeElements>
    <a:clrScheme name="IEVADS">
      <a:dk1>
        <a:srgbClr val="000000"/>
      </a:dk1>
      <a:lt1>
        <a:srgbClr val="FFFFFF"/>
      </a:lt1>
      <a:dk2>
        <a:srgbClr val="A7A7A7"/>
      </a:dk2>
      <a:lt2>
        <a:srgbClr val="535353"/>
      </a:lt2>
      <a:accent1>
        <a:srgbClr val="C00000"/>
      </a:accent1>
      <a:accent2>
        <a:srgbClr val="F58220"/>
      </a:accent2>
      <a:accent3>
        <a:srgbClr val="7F7F7F"/>
      </a:accent3>
      <a:accent4>
        <a:srgbClr val="A5A5A5"/>
      </a:accent4>
      <a:accent5>
        <a:srgbClr val="BFBFBF"/>
      </a:accent5>
      <a:accent6>
        <a:srgbClr val="D8D8D8"/>
      </a:accent6>
      <a:hlink>
        <a:srgbClr val="0000FF"/>
      </a:hlink>
      <a:folHlink>
        <a:srgbClr val="FF00FF"/>
      </a:folHlink>
    </a:clrScheme>
    <a:fontScheme name="IEVADS">
      <a:majorFont>
        <a:latin typeface="Calibri"/>
        <a:ea typeface="Calibri"/>
        <a:cs typeface="Calibri"/>
      </a:majorFont>
      <a:minorFont>
        <a:latin typeface="Helvetica"/>
        <a:ea typeface="Helvetica"/>
        <a:cs typeface="Helvetica"/>
      </a:minorFont>
    </a:fontScheme>
    <a:fmtScheme name="IEVA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IEVADS">
  <a:themeElements>
    <a:clrScheme name="IEVADS">
      <a:dk1>
        <a:srgbClr val="000000"/>
      </a:dk1>
      <a:lt1>
        <a:srgbClr val="FFFFFF"/>
      </a:lt1>
      <a:dk2>
        <a:srgbClr val="A7A7A7"/>
      </a:dk2>
      <a:lt2>
        <a:srgbClr val="535353"/>
      </a:lt2>
      <a:accent1>
        <a:srgbClr val="C00000"/>
      </a:accent1>
      <a:accent2>
        <a:srgbClr val="F58220"/>
      </a:accent2>
      <a:accent3>
        <a:srgbClr val="7F7F7F"/>
      </a:accent3>
      <a:accent4>
        <a:srgbClr val="A5A5A5"/>
      </a:accent4>
      <a:accent5>
        <a:srgbClr val="BFBFBF"/>
      </a:accent5>
      <a:accent6>
        <a:srgbClr val="D8D8D8"/>
      </a:accent6>
      <a:hlink>
        <a:srgbClr val="0000FF"/>
      </a:hlink>
      <a:folHlink>
        <a:srgbClr val="FF00FF"/>
      </a:folHlink>
    </a:clrScheme>
    <a:fontScheme name="IEVADS">
      <a:majorFont>
        <a:latin typeface="Calibri"/>
        <a:ea typeface="Calibri"/>
        <a:cs typeface="Calibri"/>
      </a:majorFont>
      <a:minorFont>
        <a:latin typeface="Helvetica"/>
        <a:ea typeface="Helvetica"/>
        <a:cs typeface="Helvetica"/>
      </a:minorFont>
    </a:fontScheme>
    <a:fmtScheme name="IEVA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1BCA2FFECB18E6448B789CD9930E2AFC" ma:contentTypeVersion="15" ma:contentTypeDescription="Izveidot jaunu dokumentu." ma:contentTypeScope="" ma:versionID="272abcdc5718c727e499b6bfa514b3e6">
  <xsd:schema xmlns:xsd="http://www.w3.org/2001/XMLSchema" xmlns:xs="http://www.w3.org/2001/XMLSchema" xmlns:p="http://schemas.microsoft.com/office/2006/metadata/properties" xmlns:ns2="e3cbc38f-3bd0-4c8a-9fca-8dc1c7c662d7" xmlns:ns3="c6ee3ec1-71e2-4c81-aee9-9f72e5770204" targetNamespace="http://schemas.microsoft.com/office/2006/metadata/properties" ma:root="true" ma:fieldsID="4378346c854a4d943c1588f164098d8d" ns2:_="" ns3:_="">
    <xsd:import namespace="e3cbc38f-3bd0-4c8a-9fca-8dc1c7c662d7"/>
    <xsd:import namespace="c6ee3ec1-71e2-4c81-aee9-9f72e57702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SearchPropertie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bc38f-3bd0-4c8a-9fca-8dc1c7c66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Attēlu atzīme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ee3ec1-71e2-4c81-aee9-9f72e5770204" elementFormDefault="qualified">
    <xsd:import namespace="http://schemas.microsoft.com/office/2006/documentManagement/types"/>
    <xsd:import namespace="http://schemas.microsoft.com/office/infopath/2007/PartnerControls"/>
    <xsd:element name="SharedWithUsers" ma:index="12"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Koplietots ar: detalizēti" ma:internalName="SharedWithDetails" ma:readOnly="true">
      <xsd:simpleType>
        <xsd:restriction base="dms:Note">
          <xsd:maxLength value="255"/>
        </xsd:restriction>
      </xsd:simpleType>
    </xsd:element>
    <xsd:element name="TaxCatchAll" ma:index="19" nillable="true" ma:displayName="Taxonomy Catch All Column" ma:hidden="true" ma:list="{bfa3bbd3-0c70-482d-bbd6-fd5bb34fb9e6}" ma:internalName="TaxCatchAll" ma:showField="CatchAllData" ma:web="c6ee3ec1-71e2-4c81-aee9-9f72e577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0E5A26-1E94-42EE-A403-A9CC21E06774}"/>
</file>

<file path=customXml/itemProps2.xml><?xml version="1.0" encoding="utf-8"?>
<ds:datastoreItem xmlns:ds="http://schemas.openxmlformats.org/officeDocument/2006/customXml" ds:itemID="{B290001B-D827-4658-BD0E-3B04E4F75171}"/>
</file>

<file path=docProps/app.xml><?xml version="1.0" encoding="utf-8"?>
<Properties xmlns="http://schemas.openxmlformats.org/officeDocument/2006/extended-properties" xmlns:vt="http://schemas.openxmlformats.org/officeDocument/2006/docPropsVTypes">
  <TotalTime>0</TotalTime>
  <Words>2134</Words>
  <Application>Microsoft Macintosh PowerPoint</Application>
  <PresentationFormat>Widescreen</PresentationFormat>
  <Paragraphs>192</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vt:lpstr>
      <vt:lpstr>PT Serif</vt:lpstr>
      <vt:lpstr>IEVADS</vt:lpstr>
      <vt:lpstr>Sistemātiskais pārskats:  Psiholoģisko intervenču vieta mobilajās lietotnēs, lai uzlabotu emociju regulēšanu</vt:lpstr>
      <vt:lpstr>Pētījuma aktualitāte un problēma</vt:lpstr>
      <vt:lpstr>Teorētiskais pamats</vt:lpstr>
      <vt:lpstr>Metodes</vt:lpstr>
      <vt:lpstr>Rezultāti</vt:lpstr>
      <vt:lpstr>Kādas psiholoģiskās intervences uzlabo emociju regulāciju un ir efektīvas mobilās lietotnēs?</vt:lpstr>
      <vt:lpstr>Kāda veida psiholoģiskās intervences uzlabo specifiskas emociju regulēšanas prasmes? </vt:lpstr>
      <vt:lpstr>Cik psiholoģiskās intervences uzdevumu ir nepieciešams, lai uzlabotu emociju regulēšanas prasmes?</vt:lpstr>
      <vt:lpstr>Kas jāņem vērā, lai izveidotu efektīvus un saistošus psiholoģiskās intervences uzdevumus mobilajās lietotnēs?</vt:lpstr>
      <vt:lpstr>Secinājumi</vt:lpstr>
      <vt:lpstr>Rekomendācijas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Sistemātisks pārskats:  Psiholoģisko intervenču vieta mobilajās lietotnēs, lai uzlabotu emociju regulēšanu</dc:title>
  <cp:lastModifiedBy>Elīna Ieva Smule</cp:lastModifiedBy>
  <cp:revision>165</cp:revision>
  <dcterms:modified xsi:type="dcterms:W3CDTF">2023-04-13T05:48:41Z</dcterms:modified>
</cp:coreProperties>
</file>