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6" r:id="rId10"/>
    <p:sldId id="268" r:id="rId11"/>
    <p:sldId id="273" r:id="rId12"/>
    <p:sldId id="274" r:id="rId13"/>
    <p:sldId id="27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5BDE-E22D-4701-8692-ECAEFAE2C2C3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6D61F-6AB7-40E7-8A6A-87D1B4349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7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32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5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2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2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1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8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5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9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6DFF79F-5621-4A57-BFC4-BEADCD10124C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524AAB8-8D03-41BC-B372-5A53F361C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3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BF23-B787-4FC3-BE80-BCAC7DF56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5" y="1265562"/>
            <a:ext cx="9711890" cy="2420914"/>
          </a:xfrm>
        </p:spPr>
        <p:txBody>
          <a:bodyPr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Deju un kustību terapijas pieredze pāriem.</a:t>
            </a:r>
            <a:br>
              <a:rPr lang="en-GB" sz="8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br>
              <a:rPr lang="lv-LV" sz="3600" b="1" dirty="0">
                <a:latin typeface="+mn-lt"/>
              </a:rPr>
            </a:br>
            <a:r>
              <a:rPr lang="lv-LV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Kvalitatīvs sistemātiskais pārskats</a:t>
            </a:r>
            <a:endParaRPr lang="en-GB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A2F43-E870-4AED-B0BC-CF4118073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853" y="4631517"/>
            <a:ext cx="7026322" cy="1239894"/>
          </a:xfrm>
        </p:spPr>
        <p:txBody>
          <a:bodyPr/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Darba autors: Brigita Kronberga</a:t>
            </a: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Darba vadītājs: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Ph.D.,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lektore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 Šuriņa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BED94-BCEF-49B2-B8C1-6B328BF3FD7A}"/>
              </a:ext>
            </a:extLst>
          </p:cNvPr>
          <p:cNvSpPr txBox="1"/>
          <p:nvPr/>
        </p:nvSpPr>
        <p:spPr>
          <a:xfrm>
            <a:off x="5505651" y="6189044"/>
            <a:ext cx="15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Rīga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08880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5904-4D27-40A6-A651-19111307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25" y="2153412"/>
            <a:ext cx="5332396" cy="4106498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Ierobežojumi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meklēšanas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parametriem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meklēt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Tekstā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Kopsavilkumā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Atslēgas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vārdos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9B079-86C4-4EB5-90B5-E8D48E939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55" r="71974" b="10034"/>
          <a:stretch/>
        </p:blipFill>
        <p:spPr>
          <a:xfrm>
            <a:off x="7497196" y="3547706"/>
            <a:ext cx="2342593" cy="2830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95BCD0-E678-49E9-8D55-F762C4D4A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69" r="82632" b="42035"/>
          <a:stretch/>
        </p:blipFill>
        <p:spPr>
          <a:xfrm>
            <a:off x="1406217" y="3450030"/>
            <a:ext cx="2319719" cy="229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F8CDF-FA31-46B2-8CA8-4E38FA1C625E}"/>
              </a:ext>
            </a:extLst>
          </p:cNvPr>
          <p:cNvSpPr txBox="1"/>
          <p:nvPr/>
        </p:nvSpPr>
        <p:spPr>
          <a:xfrm>
            <a:off x="6257421" y="2684049"/>
            <a:ext cx="436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Filtri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publikācijas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veids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valoda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vecuma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tēma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etc.</a:t>
            </a:r>
          </a:p>
          <a:p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06FE81-2E93-439C-9CFB-45358B74D1CB}"/>
              </a:ext>
            </a:extLst>
          </p:cNvPr>
          <p:cNvCxnSpPr>
            <a:cxnSpLocks/>
          </p:cNvCxnSpPr>
          <p:nvPr/>
        </p:nvCxnSpPr>
        <p:spPr>
          <a:xfrm flipV="1">
            <a:off x="2566076" y="3522755"/>
            <a:ext cx="1738295" cy="90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44D0C7-80CA-4C69-BFC3-3FD2ED146FF1}"/>
              </a:ext>
            </a:extLst>
          </p:cNvPr>
          <p:cNvCxnSpPr>
            <a:cxnSpLocks/>
          </p:cNvCxnSpPr>
          <p:nvPr/>
        </p:nvCxnSpPr>
        <p:spPr>
          <a:xfrm flipV="1">
            <a:off x="2521830" y="4252401"/>
            <a:ext cx="1782541" cy="344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14FC9D-0C70-4700-A4D2-57871AAF40BD}"/>
              </a:ext>
            </a:extLst>
          </p:cNvPr>
          <p:cNvCxnSpPr>
            <a:cxnSpLocks/>
          </p:cNvCxnSpPr>
          <p:nvPr/>
        </p:nvCxnSpPr>
        <p:spPr>
          <a:xfrm flipV="1">
            <a:off x="2566076" y="4931385"/>
            <a:ext cx="1842295" cy="31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0DEC80-510D-4338-B008-E956CC65157B}"/>
              </a:ext>
            </a:extLst>
          </p:cNvPr>
          <p:cNvSpPr txBox="1"/>
          <p:nvPr/>
        </p:nvSpPr>
        <p:spPr>
          <a:xfrm>
            <a:off x="4408371" y="3338089"/>
            <a:ext cx="88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1649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0D206-8549-47C0-9C30-582260DB1B60}"/>
              </a:ext>
            </a:extLst>
          </p:cNvPr>
          <p:cNvSpPr txBox="1"/>
          <p:nvPr/>
        </p:nvSpPr>
        <p:spPr>
          <a:xfrm>
            <a:off x="4408371" y="4030762"/>
            <a:ext cx="88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1ECC4-A597-40D7-B2FF-E9C2FD7AC9F8}"/>
              </a:ext>
            </a:extLst>
          </p:cNvPr>
          <p:cNvSpPr txBox="1"/>
          <p:nvPr/>
        </p:nvSpPr>
        <p:spPr>
          <a:xfrm>
            <a:off x="4408370" y="4778495"/>
            <a:ext cx="88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D3A0A0-3977-44A0-979B-11B594088294}"/>
              </a:ext>
            </a:extLst>
          </p:cNvPr>
          <p:cNvSpPr txBox="1">
            <a:spLocks/>
          </p:cNvSpPr>
          <p:nvPr/>
        </p:nvSpPr>
        <p:spPr bwMode="black">
          <a:xfrm>
            <a:off x="811374" y="485908"/>
            <a:ext cx="4041826" cy="106070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Procedūra</a:t>
            </a:r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II</a:t>
            </a:r>
            <a:endParaRPr lang="en-GB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ACB34-79C7-4A78-84B0-A43192F6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371" y="648020"/>
            <a:ext cx="6385651" cy="7262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Pētījuma</a:t>
            </a:r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atlaseS</a:t>
            </a:r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Process II</a:t>
            </a:r>
          </a:p>
        </p:txBody>
      </p:sp>
    </p:spTree>
    <p:extLst>
      <p:ext uri="{BB962C8B-B14F-4D97-AF65-F5344CB8AC3E}">
        <p14:creationId xmlns:p14="http://schemas.microsoft.com/office/powerpoint/2010/main" val="423844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D46CC-61A1-4D29-AC59-61137208E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74" t="37474" r="33894" b="24349"/>
          <a:stretch/>
        </p:blipFill>
        <p:spPr>
          <a:xfrm>
            <a:off x="5423385" y="2997214"/>
            <a:ext cx="4666415" cy="3118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EE581-DD4B-4049-A610-1C2EB95BA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89" t="31158" r="38500" b="23368"/>
          <a:stretch/>
        </p:blipFill>
        <p:spPr>
          <a:xfrm>
            <a:off x="1715478" y="2997214"/>
            <a:ext cx="3012707" cy="3118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C44C6-0F7D-413B-B143-9E0EBC314E70}"/>
              </a:ext>
            </a:extLst>
          </p:cNvPr>
          <p:cNvSpPr txBox="1"/>
          <p:nvPr/>
        </p:nvSpPr>
        <p:spPr>
          <a:xfrm>
            <a:off x="1181851" y="1696092"/>
            <a:ext cx="8483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Ierobežoti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izgūšanas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formāti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vienlaikus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izgūstamo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apjoms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AFEB94-CB52-4C67-B153-A9DE0216E1F6}"/>
              </a:ext>
            </a:extLst>
          </p:cNvPr>
          <p:cNvSpPr txBox="1">
            <a:spLocks/>
          </p:cNvSpPr>
          <p:nvPr/>
        </p:nvSpPr>
        <p:spPr bwMode="black">
          <a:xfrm>
            <a:off x="616801" y="458660"/>
            <a:ext cx="4041826" cy="106070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Procedūra</a:t>
            </a:r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II</a:t>
            </a:r>
            <a:endParaRPr lang="en-GB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020AD8-8D1C-40AE-A606-47687D7D1BC6}"/>
              </a:ext>
            </a:extLst>
          </p:cNvPr>
          <p:cNvSpPr txBox="1">
            <a:spLocks/>
          </p:cNvSpPr>
          <p:nvPr/>
        </p:nvSpPr>
        <p:spPr bwMode="black">
          <a:xfrm>
            <a:off x="4328854" y="635519"/>
            <a:ext cx="6409041" cy="692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Pētījuma</a:t>
            </a:r>
            <a:r>
              <a:rPr lang="en-GB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25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atlaseS</a:t>
            </a:r>
            <a:r>
              <a:rPr lang="en-GB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Process III</a:t>
            </a:r>
          </a:p>
        </p:txBody>
      </p:sp>
    </p:spTree>
    <p:extLst>
      <p:ext uri="{BB962C8B-B14F-4D97-AF65-F5344CB8AC3E}">
        <p14:creationId xmlns:p14="http://schemas.microsoft.com/office/powerpoint/2010/main" val="318584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CC9238-042D-4E64-ABDF-CF684EB5F43C}"/>
              </a:ext>
            </a:extLst>
          </p:cNvPr>
          <p:cNvSpPr txBox="1"/>
          <p:nvPr/>
        </p:nvSpPr>
        <p:spPr>
          <a:xfrm>
            <a:off x="1174282" y="1688682"/>
            <a:ext cx="806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Ierobežots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ievadāmo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meklēšanas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vārdu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skaits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Science Direct -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 Bula operatori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E90B3F-11B5-462F-AA34-D6CCDD0B2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3713"/>
              </p:ext>
            </p:extLst>
          </p:nvPr>
        </p:nvGraphicFramePr>
        <p:xfrm>
          <a:off x="616801" y="2231285"/>
          <a:ext cx="9547476" cy="3678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665">
                  <a:extLst>
                    <a:ext uri="{9D8B030D-6E8A-4147-A177-3AD203B41FA5}">
                      <a16:colId xmlns:a16="http://schemas.microsoft.com/office/drawing/2014/main" val="3810162806"/>
                    </a:ext>
                  </a:extLst>
                </a:gridCol>
                <a:gridCol w="5026384">
                  <a:extLst>
                    <a:ext uri="{9D8B030D-6E8A-4147-A177-3AD203B41FA5}">
                      <a16:colId xmlns:a16="http://schemas.microsoft.com/office/drawing/2014/main" val="390475824"/>
                    </a:ext>
                  </a:extLst>
                </a:gridCol>
                <a:gridCol w="2643128">
                  <a:extLst>
                    <a:ext uri="{9D8B030D-6E8A-4147-A177-3AD203B41FA5}">
                      <a16:colId xmlns:a16="http://schemas.microsoft.com/office/drawing/2014/main" val="2294682215"/>
                    </a:ext>
                  </a:extLst>
                </a:gridCol>
                <a:gridCol w="1487299">
                  <a:extLst>
                    <a:ext uri="{9D8B030D-6E8A-4147-A177-3AD203B41FA5}">
                      <a16:colId xmlns:a16="http://schemas.microsoft.com/office/drawing/2014/main" val="2483497546"/>
                    </a:ext>
                  </a:extLst>
                </a:gridCol>
              </a:tblGrid>
              <a:tr h="52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6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solidFill>
                            <a:schemeClr val="tx1"/>
                          </a:solidFill>
                          <a:effectLst/>
                        </a:rPr>
                        <a:t>Title, abstract or author-specified keywords: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05228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dance therapy AND (couple OR married OR </a:t>
                      </a:r>
                      <a:r>
                        <a:rPr lang="en-GB" sz="1100" dirty="0" err="1">
                          <a:effectLst/>
                        </a:rPr>
                        <a:t>maritial</a:t>
                      </a:r>
                      <a:r>
                        <a:rPr lang="en-GB" sz="1100" dirty="0">
                          <a:effectLst/>
                        </a:rPr>
                        <a:t> relationship OR romantic dyad OR romantic pair OR partner OR family OR mate)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26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84757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dance movement therapy AND (couple OR married OR </a:t>
                      </a:r>
                      <a:r>
                        <a:rPr lang="en-GB" sz="1100" dirty="0" err="1">
                          <a:effectLst/>
                        </a:rPr>
                        <a:t>maritial</a:t>
                      </a:r>
                      <a:r>
                        <a:rPr lang="en-GB" sz="1100" dirty="0">
                          <a:effectLst/>
                        </a:rPr>
                        <a:t> relationship OR romantic dyad OR romantic pair OR partner OR family OR mate)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48099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dance psychotherapy AND (couple OR married OR </a:t>
                      </a:r>
                      <a:r>
                        <a:rPr lang="en-GB" sz="1100" dirty="0" err="1">
                          <a:effectLst/>
                        </a:rPr>
                        <a:t>maritial</a:t>
                      </a:r>
                      <a:r>
                        <a:rPr lang="en-GB" sz="1100" dirty="0">
                          <a:effectLst/>
                        </a:rPr>
                        <a:t> relationship OR romantic dyad OR romantic pair OR partner OR family OR mate)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65877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movement therapy AND (couple OR married OR </a:t>
                      </a:r>
                      <a:r>
                        <a:rPr lang="en-GB" sz="1100" dirty="0" err="1">
                          <a:effectLst/>
                        </a:rPr>
                        <a:t>maritial</a:t>
                      </a:r>
                      <a:r>
                        <a:rPr lang="en-GB" sz="1100" dirty="0">
                          <a:effectLst/>
                        </a:rPr>
                        <a:t> relationship OR romantic dyad OR romantic pair OR partner OR family OR mate)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238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82733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movement psychotherapy AND (couple OR married OR </a:t>
                      </a:r>
                      <a:r>
                        <a:rPr lang="en-GB" sz="1100" dirty="0" err="1">
                          <a:effectLst/>
                        </a:rPr>
                        <a:t>maritial</a:t>
                      </a:r>
                      <a:r>
                        <a:rPr lang="en-GB" sz="1100" dirty="0">
                          <a:effectLst/>
                        </a:rPr>
                        <a:t> relationship OR romantic dyad OR romantic pair OR partner OR family OR mate)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2953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therapeutic dance movement AND (couple OR married OR maritial relationship OR romantic dyad OR romantic pair OR partner OR family OR mate)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93438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expressive dance AND (couple OR married OR maritial relationship OR romantic dyad OR romantic pair OR partner OR family OR mate)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24030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dance intervention AND (couple OR married OR maritial relationship OR romantic dyad OR romantic pair OR partner OR family OR mate)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62313"/>
                  </a:ext>
                </a:extLst>
              </a:tr>
              <a:tr h="316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dance movement psychotherapy AND (couple OR married OR </a:t>
                      </a:r>
                      <a:r>
                        <a:rPr lang="en-GB" sz="1100" dirty="0" err="1">
                          <a:effectLst/>
                        </a:rPr>
                        <a:t>maritial</a:t>
                      </a:r>
                      <a:r>
                        <a:rPr lang="en-GB" sz="1100" dirty="0">
                          <a:effectLst/>
                        </a:rPr>
                        <a:t> relationship OR romantic dyad OR romantic pair OR partner OR family OR mate)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5" marR="3726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409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0581C2-4DA1-46D2-9FCC-6DAB02A036EF}"/>
              </a:ext>
            </a:extLst>
          </p:cNvPr>
          <p:cNvSpPr txBox="1"/>
          <p:nvPr/>
        </p:nvSpPr>
        <p:spPr>
          <a:xfrm>
            <a:off x="5996539" y="6010554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opā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347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293 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239</a:t>
            </a:r>
          </a:p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5405BD-5B77-41DE-A26E-08326502BB18}"/>
              </a:ext>
            </a:extLst>
          </p:cNvPr>
          <p:cNvSpPr txBox="1">
            <a:spLocks/>
          </p:cNvSpPr>
          <p:nvPr/>
        </p:nvSpPr>
        <p:spPr bwMode="black">
          <a:xfrm>
            <a:off x="616801" y="458660"/>
            <a:ext cx="4041826" cy="106070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Procedūra</a:t>
            </a:r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II</a:t>
            </a:r>
            <a:endParaRPr lang="en-GB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074356-D36F-42E8-B52A-523521B01136}"/>
              </a:ext>
            </a:extLst>
          </p:cNvPr>
          <p:cNvSpPr txBox="1">
            <a:spLocks/>
          </p:cNvSpPr>
          <p:nvPr/>
        </p:nvSpPr>
        <p:spPr bwMode="black">
          <a:xfrm>
            <a:off x="4340549" y="635386"/>
            <a:ext cx="6385651" cy="726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Pētījuma</a:t>
            </a:r>
            <a:r>
              <a:rPr lang="en-GB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25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atlaseS</a:t>
            </a:r>
            <a:r>
              <a:rPr lang="en-GB" sz="25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Process IV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8DCEE-CE53-435B-A09F-7699939B3D0D}"/>
              </a:ext>
            </a:extLst>
          </p:cNvPr>
          <p:cNvSpPr txBox="1"/>
          <p:nvPr/>
        </p:nvSpPr>
        <p:spPr>
          <a:xfrm>
            <a:off x="6795436" y="6267945"/>
            <a:ext cx="20598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formāts</a:t>
            </a:r>
            <a:r>
              <a:rPr lang="en-GB" sz="900" dirty="0"/>
              <a:t>/</a:t>
            </a:r>
            <a:r>
              <a:rPr lang="en-GB" sz="900" dirty="0" err="1"/>
              <a:t>valoda</a:t>
            </a:r>
            <a:endParaRPr lang="en-GB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621C5-8876-4A24-8303-31E0A60AA6CA}"/>
              </a:ext>
            </a:extLst>
          </p:cNvPr>
          <p:cNvSpPr txBox="1"/>
          <p:nvPr/>
        </p:nvSpPr>
        <p:spPr>
          <a:xfrm>
            <a:off x="7719461" y="6267945"/>
            <a:ext cx="12031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dublikāti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0976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2EFB73-F1CE-47EB-AA68-21396D2D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Rezultāti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F7D2A7D-0AB7-48D9-84C1-87549701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F4F065-5EF1-4946-B52C-CBDDA1D1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7" t="22737" r="40553" b="16772"/>
          <a:stretch/>
        </p:blipFill>
        <p:spPr>
          <a:xfrm>
            <a:off x="6096000" y="2851"/>
            <a:ext cx="6096000" cy="69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0B77-BD8F-4A38-989F-D77F3B88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Prezentācijā izmantoto literatūras avotu saraksts:</a:t>
            </a:r>
            <a:endParaRPr lang="en-GB" sz="12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EC09-27CD-4D25-89E4-F35958FC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10577"/>
            <a:ext cx="7729728" cy="2727320"/>
          </a:xfrm>
        </p:spPr>
        <p:txBody>
          <a:bodyPr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Briggs, J. (2022a). Critical Appraisal Tools | JBI. https://jbi.global/critical-appraisal-tools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Briggs, J. (2022b). jbisumarisoftware. https://sumari.jbi.global/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Nacionālā enciklopēdija. (2022). Mākslu terapija. https://enciklopedija.lv/skirklis/102328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Glick, I. D., Rait, D. S., Heru, A. M., &amp; Ascher, M. (2015). Couples and Family Therapy in Clinical Practice. Chicester: Chicester: John Wiley &amp; Sons, Incorporated.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Laulības | Oficālais statistikas portāls. (2022). </a:t>
            </a:r>
            <a:r>
              <a:rPr lang="lv-LV" sz="1400" dirty="0"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https://stat.gov.lv/lv/statistikas-temas/iedzivotaji/laulibas</a:t>
            </a:r>
            <a:endParaRPr lang="lv-LV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Munro S, Lewin S, Smith H, Engel M, Fretheim A, Volmink J. (2008) Conducting a meta-ethnography of qualitative literature: lessons learnt. </a:t>
            </a:r>
            <a:r>
              <a:rPr lang="lv-LV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BMC Medical Research Methodology(Joanna, 2022)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Tēzaurs.lv. (2022). Tēzaurs/vārdnīca. https://tezaurs.lv/</a:t>
            </a:r>
          </a:p>
        </p:txBody>
      </p:sp>
    </p:spTree>
    <p:extLst>
      <p:ext uri="{BB962C8B-B14F-4D97-AF65-F5344CB8AC3E}">
        <p14:creationId xmlns:p14="http://schemas.microsoft.com/office/powerpoint/2010/main" val="206181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39F9-1750-4AB4-8B98-A9A0D3FCD0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Paldies</a:t>
            </a:r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par </a:t>
            </a:r>
            <a:r>
              <a:rPr lang="en-GB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uzmanību</a:t>
            </a:r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D0281-B4F9-4014-8866-65CC4A34C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Jautājumi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247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0D5C-B884-43B7-8132-2B62DC86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Prezentācijas</a:t>
            </a:r>
            <a:b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struktūra</a:t>
            </a:r>
            <a:endParaRPr lang="en-GB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42462-07D3-4DB4-9411-97EE8AB57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8927" y="3448251"/>
            <a:ext cx="5130264" cy="3020004"/>
          </a:xfrm>
        </p:spPr>
        <p:txBody>
          <a:bodyPr>
            <a:norm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Aktualitāte un problēma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Mērķis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uzdevumi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jautājumi</a:t>
            </a:r>
            <a:endParaRPr lang="lv-LV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Pētījuma centrāl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termin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lv-LV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procedūra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Pētījumu atlases process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Rezultāti</a:t>
            </a:r>
            <a:endParaRPr lang="lv-LV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Prezentācijā izmantoto literatūras avotu saraksts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6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3861-79CE-4B62-A790-12801E15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Aktualitāte un problēma:</a:t>
            </a: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5471-6195-45F5-9C2B-4E3BA628B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Pasaulē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kustību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terapija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pāriem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aktuāls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pētniecības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virziens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veikti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pētījumi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sniedz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ieskatu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pāru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pieredzi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kustību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terapijā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līdz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veikts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sistemātiskais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pārskats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kustību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terapiju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pāriem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02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02B5-0A92-4C1E-8C66-D6DB22C8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Mērķis, uzdevumi, jautājumi:</a:t>
            </a: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1EA5-067B-4C17-A128-24F43398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mērķis</a:t>
            </a:r>
            <a:r>
              <a:rPr lang="lv-LV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veikt sistemātisko pārskatu par pāru pieredzi deju un kustību terapijā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lv-LV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pētījuma uzdevumi:</a:t>
            </a:r>
            <a:r>
              <a:rPr lang="lv-LV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sintezēt pieejamos pierādījumus par pētījumiem deju un kustību terapijā pāriem. Izzināt, kādas tēmas pāriem aktualizē deju un kustību terapijas pieredze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lv-LV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pētījuma jautājums:</a:t>
            </a:r>
            <a:r>
              <a:rPr lang="lv-LV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kādas tēmas pāriem aktualizē deju un kustību terapijas pieredze?</a:t>
            </a:r>
          </a:p>
        </p:txBody>
      </p:sp>
    </p:spTree>
    <p:extLst>
      <p:ext uri="{BB962C8B-B14F-4D97-AF65-F5344CB8AC3E}">
        <p14:creationId xmlns:p14="http://schemas.microsoft.com/office/powerpoint/2010/main" val="341616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BDE8-3337-4E33-9FEB-4FEB44CC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Pētījuma </a:t>
            </a:r>
            <a:r>
              <a:rPr lang="en-GB" sz="28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Centrālie</a:t>
            </a:r>
            <a:r>
              <a:rPr lang="en-GB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Termini</a:t>
            </a: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A8CA-1938-4BE8-ADCF-03EBE8D3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616" y="2897203"/>
            <a:ext cx="9740767" cy="2608447"/>
          </a:xfrm>
        </p:spPr>
        <p:txBody>
          <a:bodyPr>
            <a:normAutofit fontScale="92500" lnSpcReduction="10000"/>
          </a:bodyPr>
          <a:lstStyle/>
          <a:p>
            <a:pPr marL="228600" lvl="0" indent="-24765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Mākslu terapija-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ir veselības aprūpes joma, kas ir mērķēta uz pacienta vai klienta fiziskās un psihiskās veselības uzlabošanu, sociālo problēmu risināšanu, preventīvo darbu, kā arī personības izaugsmi.(..)           </a:t>
            </a: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Deju un kustību terapijā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izmanto daudzveidīgus </a:t>
            </a:r>
            <a:r>
              <a:rPr lang="lv-LV" sz="1800" dirty="0"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deju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kustību elementus un specifiskas metodes, balstoties pieņēmumā, ka cilvēka ķermeņa pozām un kustībām ir saistība uz cilvēka kognitīvajiem procesiem un emocionālajiem stāvokļiem (Nacionālā enciklopēdija, 2022)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4765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Pāris-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divi cilvēki, kurus saista partnerattiecības; Divu vienotība (Tēzaurs)</a:t>
            </a:r>
          </a:p>
          <a:p>
            <a:pPr marL="228600" marR="38100" lvl="0" indent="-2349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Pieredze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praktiskajā darbībā iegūtais zināšanu, prasmju, iemaņu kopums; Tas, kas ir bijis, noticis; tas, kas ir pārdzīvots, </a:t>
            </a:r>
            <a:r>
              <a:rPr lang="lv-LV" sz="1800" dirty="0"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izjusts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(Tēzaurs)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7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D4EC-596C-4D63-AA42-C8A84465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Pētījuma</a:t>
            </a: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Dizains</a:t>
            </a:r>
            <a:b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Sistemātiskais</a:t>
            </a:r>
            <a:r>
              <a:rPr lang="en-GB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pārskats</a:t>
            </a:r>
            <a:endParaRPr lang="en-GB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E36FA96-7B9C-4A59-B2E7-13AE94DB8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21092"/>
              </p:ext>
            </p:extLst>
          </p:nvPr>
        </p:nvGraphicFramePr>
        <p:xfrm>
          <a:off x="6246796" y="1174281"/>
          <a:ext cx="5736657" cy="474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840974826"/>
                    </a:ext>
                  </a:extLst>
                </a:gridCol>
                <a:gridCol w="2541070">
                  <a:extLst>
                    <a:ext uri="{9D8B030D-6E8A-4147-A177-3AD203B41FA5}">
                      <a16:colId xmlns:a16="http://schemas.microsoft.com/office/drawing/2014/main" val="3707150061"/>
                    </a:ext>
                  </a:extLst>
                </a:gridCol>
                <a:gridCol w="2829827">
                  <a:extLst>
                    <a:ext uri="{9D8B030D-6E8A-4147-A177-3AD203B41FA5}">
                      <a16:colId xmlns:a16="http://schemas.microsoft.com/office/drawing/2014/main" val="986345785"/>
                    </a:ext>
                  </a:extLst>
                </a:gridCol>
              </a:tblGrid>
              <a:tr h="348452">
                <a:tc>
                  <a:txBody>
                    <a:bodyPr/>
                    <a:lstStyle/>
                    <a:p>
                      <a:endParaRPr lang="en-GB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Instrumentārijs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08110"/>
                  </a:ext>
                </a:extLst>
              </a:tr>
              <a:tr h="686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1.</a:t>
                      </a:r>
                      <a:endParaRPr lang="lv-LV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Sistemātiskā pārskata protokola izveide</a:t>
                      </a:r>
                      <a:endParaRPr lang="lv-LV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PRISMA-P veidlapa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752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2.</a:t>
                      </a:r>
                      <a:endParaRPr lang="lv-LV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</a:t>
                      </a:r>
                      <a:r>
                        <a:rPr lang="lv-LV" sz="18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ētījumu atlase</a:t>
                      </a:r>
                      <a:endParaRPr lang="lv-LV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PRISMA shēma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47976"/>
                  </a:ext>
                </a:extLst>
              </a:tr>
              <a:tr h="122946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Atlasīto pētījumu kvalitātes novērtējums</a:t>
                      </a:r>
                    </a:p>
                    <a:p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Džoannas Brigsas institūta izstrādātā kvalitatīvo pētījumu izvērtēšanas veidlapa</a:t>
                      </a:r>
                      <a:endParaRPr lang="lv-LV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144523"/>
                  </a:ext>
                </a:extLst>
              </a:tr>
              <a:tr h="122946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Datu ieguve</a:t>
                      </a:r>
                    </a:p>
                    <a:p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Kokrina apvienības izstrādāta datu ieguves forma kvalitatīvajiem sistemātiskiem pārskatiem</a:t>
                      </a:r>
                      <a:endParaRPr lang="lv-LV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51994"/>
                  </a:ext>
                </a:extLst>
              </a:tr>
              <a:tr h="81301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Datu analīze</a:t>
                      </a:r>
                    </a:p>
                    <a:p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Kvalitatīvā tematiskā sintēze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7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0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095F-498A-4300-9DCF-5586F37F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681728" cy="1185172"/>
          </a:xfrm>
        </p:spPr>
        <p:txBody>
          <a:bodyPr>
            <a:normAutofit/>
          </a:bodyPr>
          <a:lstStyle/>
          <a:p>
            <a:r>
              <a:rPr lang="en-GB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Metode</a:t>
            </a:r>
            <a:b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Izlase</a:t>
            </a:r>
            <a:endParaRPr lang="en-GB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9349D-0483-4551-BC9F-D31A9A9E9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/>
              <a:t>Iekļaušanas</a:t>
            </a:r>
            <a:r>
              <a:rPr lang="en-GB" dirty="0"/>
              <a:t>/ </a:t>
            </a:r>
            <a:r>
              <a:rPr lang="en-GB" dirty="0" err="1"/>
              <a:t>izslēgšanas</a:t>
            </a:r>
            <a:r>
              <a:rPr lang="en-GB" dirty="0"/>
              <a:t> </a:t>
            </a:r>
            <a:r>
              <a:rPr lang="en-GB" dirty="0" err="1"/>
              <a:t>kriteriji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224C3-CF18-4CFC-AAF4-13A6899B6639}"/>
              </a:ext>
            </a:extLst>
          </p:cNvPr>
          <p:cNvSpPr txBox="1"/>
          <p:nvPr/>
        </p:nvSpPr>
        <p:spPr>
          <a:xfrm>
            <a:off x="6230753" y="1441789"/>
            <a:ext cx="5329188" cy="427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"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iekļauti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pētījumi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28600" lvl="0" indent="-21780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angļu valodā</a:t>
            </a:r>
          </a:p>
          <a:p>
            <a:pPr marL="228600" lvl="0" indent="-21780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1944.gad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DKT pirmsākumiem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lvl="0" indent="-21780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kvalitatīva dizaina 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pētījumi un </a:t>
            </a: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kvalitatīvie dati 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jaukta dizaina pētījumiem</a:t>
            </a:r>
          </a:p>
          <a:p>
            <a:pPr marL="228600" lvl="0" indent="-217805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etver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deju un kustību terapiju </a:t>
            </a:r>
            <a:r>
              <a:rPr lang="lv-LV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pāriem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(izslēgti pētījumi par citiem partnerattiecību modeļiem, kas nav romantiskas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attiecībās,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piemēram,  aprūpētājs- bērns)</a:t>
            </a:r>
          </a:p>
          <a:p>
            <a:pPr marL="10795"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795"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Tika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izslēgti pētījumi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6545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 pieejams </a:t>
            </a:r>
            <a:r>
              <a:rPr lang="lv-LV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pilnais teksts</a:t>
            </a:r>
          </a:p>
        </p:txBody>
      </p:sp>
    </p:spTree>
    <p:extLst>
      <p:ext uri="{BB962C8B-B14F-4D97-AF65-F5344CB8AC3E}">
        <p14:creationId xmlns:p14="http://schemas.microsoft.com/office/powerpoint/2010/main" val="225754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1897-9F33-4E73-8C96-E9511571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Metode</a:t>
            </a: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II</a:t>
            </a:r>
            <a:b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2000" b="1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rPr>
              <a:t>Meklēšanas stratēģija</a:t>
            </a:r>
            <a:endParaRPr lang="en-GB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2420-BB67-4020-AEAD-9633AAC5A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426" y="1122306"/>
            <a:ext cx="5467149" cy="56538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v-LV" sz="1800" dirty="0">
                <a:latin typeface="Calibri"/>
                <a:ea typeface="Calibri"/>
                <a:cs typeface="Calibri"/>
                <a:sym typeface="Calibri"/>
              </a:rPr>
              <a:t>meklēšanā atdalīti ar Būla operatoriem `OR` un `AND`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61C2D-E03C-4F68-A1B4-B215E0CCF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Atslēgas vārdi</a:t>
            </a:r>
          </a:p>
        </p:txBody>
      </p:sp>
      <p:graphicFrame>
        <p:nvGraphicFramePr>
          <p:cNvPr id="5" name="Google Shape;122;g1a0af284e85_0_1">
            <a:extLst>
              <a:ext uri="{FF2B5EF4-FFF2-40B4-BE49-F238E27FC236}">
                <a16:creationId xmlns:a16="http://schemas.microsoft.com/office/drawing/2014/main" id="{8962E42D-7AFA-489F-8F83-4A920DA7F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292723"/>
              </p:ext>
            </p:extLst>
          </p:nvPr>
        </p:nvGraphicFramePr>
        <p:xfrm>
          <a:off x="6410424" y="1397809"/>
          <a:ext cx="5313146" cy="40983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2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9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Deju un kustību terapija</a:t>
                      </a:r>
                      <a:endParaRPr sz="14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Pāris</a:t>
                      </a:r>
                      <a:endParaRPr sz="14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dance therapy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couple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dance</a:t>
                      </a:r>
                      <a:r>
                        <a:rPr lang="lv-LV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and </a:t>
                      </a:r>
                      <a:r>
                        <a:rPr lang="lv-LV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movement</a:t>
                      </a:r>
                      <a:r>
                        <a:rPr lang="lv-LV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lv-LV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therapy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married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dance movement psychotherapy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maritial relationships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dance psychotherapy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romantic dyads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dance movement therapy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intimacy relationships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movement therapy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set of </a:t>
                      </a:r>
                      <a:r>
                        <a:rPr lang="lv-LV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adults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movement psychotherapy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romantic pair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dance‐movement therapy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twosome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dance/movement therapy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mate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therapeutic dance movement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partners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expressive dance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family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dance intervention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romantic match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body therapy</a:t>
                      </a:r>
                      <a:endParaRPr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cohabitants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7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7561-E255-4F7D-8380-3AF7A24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Metode</a:t>
            </a: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III</a:t>
            </a:r>
            <a:b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Procedūra</a:t>
            </a:r>
            <a:endParaRPr lang="en-GB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539B6-E718-4BB7-B0FE-815CA3BA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1" y="804672"/>
            <a:ext cx="5791200" cy="524865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Meklēšana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tika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veikta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četrās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bāzēs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ScienceDirect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Taylor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Francis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PubMed 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tiek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apzinātas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Deju un kustību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terapijas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asociācijas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nepublicētajiem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pētījumiem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jomā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pelēk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literatūr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a).</a:t>
            </a:r>
            <a:endParaRPr lang="lv-LV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Pētījumu atlases process tika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veikts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pēc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PRISMA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shēmas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EA22B-C2AC-4727-8BB2-F0B0FFD99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Pētījumu atlases process</a:t>
            </a:r>
          </a:p>
        </p:txBody>
      </p:sp>
    </p:spTree>
    <p:extLst>
      <p:ext uri="{BB962C8B-B14F-4D97-AF65-F5344CB8AC3E}">
        <p14:creationId xmlns:p14="http://schemas.microsoft.com/office/powerpoint/2010/main" val="73044073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BCA2FFECB18E6448B789CD9930E2AFC" ma:contentTypeVersion="15" ma:contentTypeDescription="Izveidot jaunu dokumentu." ma:contentTypeScope="" ma:versionID="272abcdc5718c727e499b6bfa514b3e6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4378346c854a4d943c1588f164098d8d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45384-AE87-4D70-B11B-C042C0C1BEA6}"/>
</file>

<file path=customXml/itemProps2.xml><?xml version="1.0" encoding="utf-8"?>
<ds:datastoreItem xmlns:ds="http://schemas.openxmlformats.org/officeDocument/2006/customXml" ds:itemID="{3F39CE8A-A063-40E6-A2FB-71957F9D1CFA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1421</TotalTime>
  <Words>1039</Words>
  <Application>Microsoft Office PowerPoint</Application>
  <PresentationFormat>Widescreen</PresentationFormat>
  <Paragraphs>182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Segoe UI Light</vt:lpstr>
      <vt:lpstr>Parcel</vt:lpstr>
      <vt:lpstr>Deju un kustību terapijas pieredze pāriem.  Kvalitatīvs sistemātiskais pārskats</vt:lpstr>
      <vt:lpstr>Prezentācijas struktūra</vt:lpstr>
      <vt:lpstr>Aktualitāte un problēma:</vt:lpstr>
      <vt:lpstr>Mērķis, uzdevumi, jautājumi:</vt:lpstr>
      <vt:lpstr>Pētījuma Centrālie Termini</vt:lpstr>
      <vt:lpstr>Pētījuma Dizains Sistemātiskais pārskats</vt:lpstr>
      <vt:lpstr>Metode Izlase</vt:lpstr>
      <vt:lpstr>Metode II Meklēšanas stratēģija</vt:lpstr>
      <vt:lpstr>Metode III Procedūra</vt:lpstr>
      <vt:lpstr>Pētījuma atlaseS Process II</vt:lpstr>
      <vt:lpstr>PowerPoint Presentation</vt:lpstr>
      <vt:lpstr>PowerPoint Presentation</vt:lpstr>
      <vt:lpstr>Rezultāti</vt:lpstr>
      <vt:lpstr>Prezentācijā izmantoto literatūras avotu saraksts: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Deju un kustību terapijas pieredze pāriem.  Kvalitatīvs sistemātiskais pārskats</dc:title>
  <dc:creator>37126730988</dc:creator>
  <cp:lastModifiedBy>37126730988</cp:lastModifiedBy>
  <cp:revision>8</cp:revision>
  <dcterms:created xsi:type="dcterms:W3CDTF">2023-04-11T09:10:00Z</dcterms:created>
  <dcterms:modified xsi:type="dcterms:W3CDTF">2023-04-12T10:19:54Z</dcterms:modified>
</cp:coreProperties>
</file>