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7" r:id="rId3"/>
    <p:sldMasterId id="2147483659" r:id="rId4"/>
  </p:sldMasterIdLst>
  <p:notesMasterIdLst>
    <p:notesMasterId r:id="rId19"/>
  </p:notesMasterIdLst>
  <p:sldIdLst>
    <p:sldId id="264" r:id="rId5"/>
    <p:sldId id="273" r:id="rId6"/>
    <p:sldId id="266" r:id="rId7"/>
    <p:sldId id="272" r:id="rId8"/>
    <p:sldId id="271" r:id="rId9"/>
    <p:sldId id="267" r:id="rId10"/>
    <p:sldId id="275" r:id="rId11"/>
    <p:sldId id="274" r:id="rId12"/>
    <p:sldId id="276" r:id="rId13"/>
    <p:sldId id="379" r:id="rId14"/>
    <p:sldId id="369" r:id="rId15"/>
    <p:sldId id="352" r:id="rId16"/>
    <p:sldId id="380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956251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956251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C083E6E3-FA7D-4D7B-A595-EF9225AFEA8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A5A5A5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A5A5A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03C753-5D0A-D66D-33D2-71D8B78A42B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718AF-ABDA-3498-0F13-5B59FBE5423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6455B16-B0FE-491D-A78D-CEB55615330F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3388C9D-E0B3-67A8-99AD-0FBCE5A0E9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4C50748-1711-AF80-9894-513BB8A41CA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7610B-DCB8-E59E-A844-EB24E82276A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B4115-2599-9BDD-A26C-F9020A7902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DAED735-3785-4F4E-AA46-677B2596CD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7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1234-93DC-0998-9A24-782E4709EA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02784" y="1411284"/>
            <a:ext cx="9997016" cy="4556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95EE5E-D0E6-1399-5C71-3680315CFD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C20E1E-7EAB-45AD-B24B-5B99F5416280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B4A332-12D5-41BE-9187-0E6CB08A106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577D68-8B0A-DB07-256A-FCF4C2E1D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3BE2D0-A5A7-43FA-ABB8-C431C6356BF0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2EFC389-1C83-02D4-2B47-E096F0295C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02784" y="5373691"/>
            <a:ext cx="4754029" cy="803272"/>
          </a:xfrm>
        </p:spPr>
        <p:txBody>
          <a:bodyPr/>
          <a:lstStyle>
            <a:lvl1pPr>
              <a:defRPr lang="lv-LV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lv-LV"/>
              <a:t>Autors</a:t>
            </a:r>
          </a:p>
          <a:p>
            <a:pPr lvl="0"/>
            <a:r>
              <a:rPr lang="lv-LV"/>
              <a:t>Datums</a:t>
            </a:r>
          </a:p>
          <a:p>
            <a:pPr lvl="0"/>
            <a:r>
              <a:rPr lang="lv-LV"/>
              <a:t>Vieta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8181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20DDC-2752-AF4D-B843-AA0C35EF40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3BA2-C75D-C7C8-CE55-763C89D0F4E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CC7CB-0C7E-5500-F263-F73D659EBA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D9B66F-DF75-49C0-9C67-95B6B4CA3617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2036-BF66-9256-5A86-7218B83D1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4C4D8-3E44-13EB-7493-FAFB5E89D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DBB3A9-D933-44B5-9B9E-6EAD5871FBB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2936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077C728-491F-3BA1-C818-C23CEA6228A2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688B956-7D2B-177D-6C94-9E6237D7E1CC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68A026E-5735-EC22-07FB-8EEC55DAF7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C795A5A-6561-50BF-EA9C-5D71EA7A2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96464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1FA98DC-9A52-E449-95A2-CB68D0F6FB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A1D944-8C93-4B02-95F3-5BD580AC6D42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B86EEC9-EF65-1B10-8C22-21099E3E49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1CD1248-E877-D71D-6BC7-93117CCE2F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DACAED-509C-4270-A0D9-FD166F13BF1D}" type="slidenum"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A8769E-EC92-D5F6-A17F-0D4F2598D73E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561371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EF02354F-CEAD-9ABF-842A-72E5B791D2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02A00-3813-441E-4CBD-7BD3C22B904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CBE45-C072-C32D-68B7-A5F6018A3EB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1792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AB6F7-1C9E-5451-1C73-D94CBADF89B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EB1AE2-4E05-4ADE-A973-6A7CDE6B0BFB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1DE20-D4D0-2468-0E19-1B5F22B939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BCD6D-2BEE-CDF7-BDEC-273E97FA7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DD254A-31F8-4007-9F2C-A6EA17C740A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378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5F469A01-DDA2-9D6D-C213-375F58A930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2AEB-A4B5-8F45-D3BE-63B11D7CF6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9646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661D0-5945-ADBD-258B-E4812FB0C0B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09728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B5306-CCEF-A873-3596-DBEDE728EA6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21792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9646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F8AE0E-196D-62EB-DEF9-A466370CD7C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1792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8F3938-6117-9239-0C3D-F79B25C7CF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735A26-9905-40F2-98F5-ACBD8B5D054F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F46829-408E-D7D0-F4CB-3A09A7C283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60EFEA-FC2D-92AC-A9D5-2EA939713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E5F62E-0FE3-4111-A9CB-6EB9DCA29CB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29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2388D-AA18-994C-0F09-D12969D06A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788A-AC28-0E14-947B-BA27818B75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C0E2FB-4AA6-453D-A7EA-E467781295E5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116E4-CA23-D371-6319-8DBA2D6EB35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B3F17-995B-66F8-A3DF-1FE29E4920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56011D-4723-407C-8522-9B10DB2E43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52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39590EF-3986-78F6-E4E4-BA91729FB1CD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0FC424-F0A1-E4C4-83C0-C9ADA5D2407C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BD0170E6-7A4C-680E-D123-D9BE6F88A6A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6F4634-BAEA-4C0C-A6B6-B8A3BCE479AE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03EA4CC-197C-1A10-5F99-BEAB718694D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9893A167-0EB8-EBE6-B72A-BE2F26918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51711A-8A91-4CF4-8D0F-34D8158D6AC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2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8A5E5BA-54F3-9C5F-4F03-726122F56A6E}"/>
              </a:ext>
            </a:extLst>
          </p:cNvPr>
          <p:cNvSpPr/>
          <p:nvPr/>
        </p:nvSpPr>
        <p:spPr>
          <a:xfrm>
            <a:off x="18" y="0"/>
            <a:ext cx="4050792" cy="68580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AF42FB0-491B-970C-2797-26E25D17B751}"/>
              </a:ext>
            </a:extLst>
          </p:cNvPr>
          <p:cNvSpPr/>
          <p:nvPr/>
        </p:nvSpPr>
        <p:spPr>
          <a:xfrm>
            <a:off x="4040075" y="0"/>
            <a:ext cx="64008" cy="6858000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085D3-F3A3-610B-E4D6-E81E108D92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3200400" cy="22860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F5F581-B71A-7092-1120-9180315B0CB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B27512C-85AB-D0DF-6441-50E0D098812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19"/>
          </a:xfrm>
        </p:spPr>
        <p:txBody>
          <a:bodyPr lIns="91440" rIns="91440"/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6F95ABF-F58D-3804-E25E-635B1B81D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65511" y="6459787"/>
            <a:ext cx="261851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1A58AB-123D-4CCE-BF62-B61133B23B4C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7849836-E4EC-751C-A4B8-7A7BC4535B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4800600" y="6459787"/>
            <a:ext cx="4648196" cy="365129"/>
          </a:xfrm>
        </p:spPr>
        <p:txBody>
          <a:bodyPr anchorCtr="0"/>
          <a:lstStyle>
            <a:lvl1pPr algn="l">
              <a:defRPr>
                <a:solidFill>
                  <a:srgbClr val="696464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404AAC9-5DF4-AFE0-5DC3-BE6061094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696464"/>
                </a:solidFill>
              </a:defRPr>
            </a:lvl1pPr>
          </a:lstStyle>
          <a:p>
            <a:pPr lvl="0"/>
            <a:fld id="{91D9C123-19A8-449C-BB49-7713976A260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687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178D9B8-9E61-9D6E-C644-F559A2134728}"/>
              </a:ext>
            </a:extLst>
          </p:cNvPr>
          <p:cNvSpPr/>
          <p:nvPr/>
        </p:nvSpPr>
        <p:spPr>
          <a:xfrm>
            <a:off x="0" y="4953003"/>
            <a:ext cx="12188823" cy="1904996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0ED61DC-01E0-2D9D-5172-3F390043371A}"/>
              </a:ext>
            </a:extLst>
          </p:cNvPr>
          <p:cNvSpPr/>
          <p:nvPr/>
        </p:nvSpPr>
        <p:spPr>
          <a:xfrm>
            <a:off x="18" y="491507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5CA362-0226-BFD6-9CF9-0E4F3AC253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648" cy="822960"/>
          </a:xfrm>
        </p:spPr>
        <p:txBody>
          <a:bodyPr tIns="0" bIns="0">
            <a:no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97B5B497-4479-E6F6-B4C4-1814315F411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8" y="0"/>
            <a:ext cx="12191987" cy="4915073"/>
          </a:xfrm>
          <a:solidFill>
            <a:srgbClr val="D8D0C0"/>
          </a:solidFill>
        </p:spPr>
        <p:txBody>
          <a:bodyPr lIns="457200" tIns="457200"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173C3F5-A68C-3213-283E-390E275F522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04468BF-7608-8032-5939-04B8E16BD4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3E842D-B9D1-49BD-A135-ECAB2BF1231E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E0A275B-C62F-D153-77AF-68958317CC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11A854F-9F2D-D48E-2BDE-317B59B66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11583-0104-4FB8-BB28-A795B295B63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05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024A-64F3-74CE-78E1-C46BBB1F72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8069F-6DB9-E014-4241-B0D85293618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8DBC4-9EA4-00EC-7800-9525CD6296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868250-A461-4953-B2DE-1CF11BC63076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F867C-DA68-3F87-4E8C-EF2EFCD24C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8D6F1-1105-5E93-9497-F61E4A07DA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5521E2-FC19-4D02-BA29-6C1C03D7CDA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6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FD395D7-466E-4F3D-8D04-9133C1AB18BF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EF489AE-EDD8-16DB-EDC1-D3BE13612977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Vertical Title 1">
            <a:extLst>
              <a:ext uri="{FF2B5EF4-FFF2-40B4-BE49-F238E27FC236}">
                <a16:creationId xmlns:a16="http://schemas.microsoft.com/office/drawing/2014/main" id="{D8CE4242-B955-5FDE-1893-AC33DEB59E0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412302"/>
            <a:ext cx="2628899" cy="575989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Vertical Text Placeholder 2">
            <a:extLst>
              <a:ext uri="{FF2B5EF4-FFF2-40B4-BE49-F238E27FC236}">
                <a16:creationId xmlns:a16="http://schemas.microsoft.com/office/drawing/2014/main" id="{DA3A3125-3AF6-1D6F-8524-FFF471DAD9C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412302"/>
            <a:ext cx="7734296" cy="5759897"/>
          </a:xfrm>
        </p:spPr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C010447-0F74-149D-D7CD-AA7E6D19A41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C57B85-3E14-4659-BBBB-AA79E79B725B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5EB4AB9-66F9-CFE6-79FE-14BC96250DB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78C529E-F02C-A093-DD5D-F591790A1B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9D8668-5A66-4913-92DC-3C10F36B8EB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92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A70D-9047-3D46-1A74-56DB01FB5AE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E28CC-3C03-8993-C59E-D6535F7660A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056214" y="1665286"/>
            <a:ext cx="9144000" cy="1655758"/>
          </a:xfrm>
        </p:spPr>
        <p:txBody>
          <a:bodyPr/>
          <a:lstStyle>
            <a:lvl1pPr>
              <a:defRPr lang="lv-LV" sz="1600" b="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lv-LV"/>
              <a:t>Pamatteksts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118A0-9DFC-DF33-20B1-3E4E124A59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436A5B-C13F-4EC5-AD8A-68EB72D07E9D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B5E4B-88D9-F8CA-3B11-3A7D9D75A1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F1967-37DF-A452-CB42-DFA2AF52D7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0360C7-2EBA-4018-86B7-2FC309E37902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308027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D6BD6-B720-55E2-4228-738B83C68E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72AE15-1F6E-53CF-F77A-14AEA41A9B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E42CF4-F3A3-4808-9489-3BD655E44FDC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F6F9E-4CB5-F6A4-D6E5-942518C27F4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B4670-27B3-6F5F-6ED7-1AC1B0F834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286671-A239-4AEC-80DD-D4218489A0DC}" type="slidenum">
              <a:t>‹#›</a:t>
            </a:fld>
            <a:endParaRPr lang="lv-LV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8935BE41-644D-A9A6-82DC-E7E74527CF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37167" y="1665286"/>
            <a:ext cx="10098615" cy="1411284"/>
          </a:xfrm>
        </p:spPr>
        <p:txBody>
          <a:bodyPr/>
          <a:lstStyle>
            <a:lvl1pPr>
              <a:defRPr>
                <a:latin typeface="Arial" pitchFamily="34"/>
                <a:cs typeface="Arial" pitchFamily="34"/>
              </a:defRPr>
            </a:lvl1pPr>
            <a:lvl2pPr indent="0">
              <a:buNone/>
              <a:defRPr lang="lv-LV"/>
            </a:lvl2pPr>
            <a:lvl3pPr marL="0" lvl="1" indent="0">
              <a:buNone/>
              <a:defRPr lang="lv-LV"/>
            </a:lvl3pPr>
            <a:lvl4pPr marL="0" lvl="1" indent="0">
              <a:buNone/>
              <a:defRPr lang="lv-LV"/>
            </a:lvl4pPr>
            <a:lvl5pPr marL="0" lvl="1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lv-LV"/>
              <a:t>Pamatteksts Pamatteksts Pamatteksts</a:t>
            </a:r>
            <a:endParaRPr lang="en-US"/>
          </a:p>
          <a:p>
            <a:pPr lvl="1"/>
            <a:r>
              <a:rPr lang="lv-LV"/>
              <a:t>Pamatteksts Pamatteksts</a:t>
            </a:r>
            <a:endParaRPr lang="en-US"/>
          </a:p>
          <a:p>
            <a:pPr lvl="1"/>
            <a:r>
              <a:rPr lang="lv-LV"/>
              <a:t>Pamatteksts</a:t>
            </a:r>
            <a:endParaRPr lang="en-US"/>
          </a:p>
          <a:p>
            <a:pPr lvl="1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9B838671-F487-C8ED-DADD-28071E2BF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37167" y="3429000"/>
            <a:ext cx="10098615" cy="2160590"/>
          </a:xfrm>
        </p:spPr>
        <p:txBody>
          <a:bodyPr/>
          <a:lstStyle>
            <a:lvl1pPr>
              <a:defRPr sz="180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81977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2437-5F42-C930-E949-D4C70827A01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6438E-1825-08A0-6404-949DFC2F9A2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49868" y="1673278"/>
            <a:ext cx="10515600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0288E-6F47-E51D-627F-3F0430A5EC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64EA19-69A1-4361-958C-5336A3DF7B11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730B7-B613-5716-BBDC-C1244FA0C6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D3E17-6A52-79EE-EF47-CE74E5F789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5DC88C-22B2-4EFF-9F21-71674CA9339B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11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C2F2A-8ACE-D002-642E-62CBDA52A3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093FD-BC9B-1D9E-009E-F0680519CCE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54102" y="1673223"/>
            <a:ext cx="4790020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B6F8B-F27C-D829-B712-D8642B7D755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37304" y="1673223"/>
            <a:ext cx="4798487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3AE16-85D6-065F-3FED-A50014F3F57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1B2256-20BD-413F-943D-04B818CC6246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32F67-6000-F58D-4CCB-26C4191FF2D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E310E-862E-78E6-4006-2527C3415E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1C0AE3-C0A2-4440-B772-0B5E12D9D0C9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159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A4B3-6FB7-C392-C49B-74412C17C9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05E684-26C2-A1E0-E08C-65EC3D59F015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307668" y="1665286"/>
            <a:ext cx="4828114" cy="3924303"/>
          </a:xfrm>
        </p:spPr>
        <p:txBody>
          <a:bodyPr/>
          <a:lstStyle>
            <a:lvl1pPr>
              <a:defRPr lang="lv-LV" sz="1600" b="0"/>
            </a:lvl1pPr>
          </a:lstStyle>
          <a:p>
            <a:pPr lvl="0"/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ABDFA-EA26-B735-3416-62D95D2B49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>
            <a:lvl1pPr>
              <a:defRPr sz="21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E3D6D-8DC2-C40E-093B-DBA3A0292E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BC2D74-18EC-4578-B35B-252B85A07180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83134-AF93-55BF-802B-862B37F259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2405F-FAE4-9DB5-C5BB-86E1CEF317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4941D8-F505-47D5-A9A7-D0E20F2C6017}" type="slidenum">
              <a:t>‹#›</a:t>
            </a:fld>
            <a:endParaRPr lang="lv-LV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477521AC-71F1-3255-11D8-E06F1CF6B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2352678"/>
            <a:ext cx="4800600" cy="3236911"/>
          </a:xfrm>
        </p:spPr>
        <p:txBody>
          <a:bodyPr/>
          <a:lstStyle>
            <a:lvl1pPr>
              <a:defRPr sz="180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156880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933FD-80B1-BB6D-E690-9CCA695D74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B31EF0-36B6-1472-0030-1C9A58A2AF8B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1068915" y="1684333"/>
            <a:ext cx="6030385" cy="2954334"/>
          </a:xfrm>
        </p:spPr>
        <p:txBody>
          <a:bodyPr/>
          <a:lstStyle>
            <a:lvl1pPr>
              <a:defRPr lang="lv-LV" sz="1600" b="0"/>
            </a:lvl1pPr>
          </a:lstStyle>
          <a:p>
            <a:pPr lvl="0"/>
            <a:endParaRPr lang="lv-LV"/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827C635C-CF8A-BBBA-F882-0C0AE6EE3D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5795C7-79A0-4DC7-AAF0-046974A4C216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169DB051-6930-3908-D739-63990BDDEF7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115C3A4E-E871-7F98-4749-255DE2238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56B230-D208-4183-8E78-F6F2958E002D}" type="slidenum">
              <a:t>‹#›</a:t>
            </a:fld>
            <a:endParaRPr lang="lv-LV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B5BD8C9-088A-6F02-957F-AA9225F554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4867278"/>
            <a:ext cx="10079568" cy="760415"/>
          </a:xfrm>
        </p:spPr>
        <p:txBody>
          <a:bodyPr/>
          <a:lstStyle>
            <a:lvl1pPr>
              <a:defRPr lang="lv-LV" sz="1600" b="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lv-LV"/>
              <a:t>Pamatteksts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402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A17AB-6D96-9198-7FE9-3E8D23855D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0C142-300D-CD12-F1FD-C2957C61F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249CD6-0B15-49E0-A54E-925BCD5AE7CD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AD0E8-EA38-951E-9D24-0C7425C3CBF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1B39A-6F06-F958-2A1D-42F054483D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1CC4C9-9642-4C89-90F0-BD91B4F43427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EFD795F-03CE-F119-FC77-499C3D99F4F5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1056214" y="5934071"/>
            <a:ext cx="4176183" cy="2428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lv-LV"/>
              <a:t>www.rsu.lv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449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6DCCFD5-B9A1-7078-53C8-AAF4F73A1F85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A689F1E-D130-5CAD-2A3D-2B706FFF750E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207361-3DCC-4C90-F362-4EFDB40F47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4CA51A-9A38-878C-447D-F040FF8E73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00050" y="4455624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96464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F16BD47-41F8-E5F2-91F1-68549154C9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B9C17E-0743-4E36-845D-08A4845852F2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6AC833A-A3FA-494A-EFF7-3E64D1993E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D7D7E1D-D0F2-66F0-40D8-668BE29FDD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852DEA-47C3-45FD-A998-D686ADD31F7A}" type="slidenum"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779DFEF-508B-0653-7B9F-77FB5E36E8C2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44286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18EB4-484A-A7B4-7B9E-F43FE51B13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7510" y="1401766"/>
            <a:ext cx="10022290" cy="503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128AC0F-4972-A887-D417-1E213FCD68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80245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3AB660F-1D8C-48B2-901E-402B5C5E38C4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7FACC44-307C-CDBA-FDFF-51192529A0A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39051B-C07C-E6C9-A93C-6D2BD44A9B9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2C26BA3-DFF3-47C4-B4C0-2C5E3D349D8B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BDC3896-B3E5-1E80-E3D2-2482136EAD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31304" y="5373691"/>
            <a:ext cx="4754029" cy="13287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  <a:endParaRPr lang="lv-LV"/>
          </a:p>
          <a:p>
            <a:pPr lvl="0"/>
            <a:r>
              <a:rPr lang="lv-LV"/>
              <a:t>Adsjfhjskdfhkljfd</a:t>
            </a:r>
          </a:p>
          <a:p>
            <a:pPr lvl="0"/>
            <a:r>
              <a:rPr lang="lv-LV"/>
              <a:t>Dasfldfkssl;</a:t>
            </a:r>
            <a:endParaRPr lang="en-US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39283EF5-42E0-B060-3A4E-2ABED6114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15" y="720501"/>
            <a:ext cx="1762679" cy="32399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0CBA9C74-1DAB-197F-6C18-ECEEB8D4140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891"/>
          <a:stretch>
            <a:fillRect/>
          </a:stretch>
        </p:blipFill>
        <p:spPr>
          <a:xfrm>
            <a:off x="9659081" y="16194"/>
            <a:ext cx="2532915" cy="6301624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  <a:lvl2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2pPr>
      <a:lvl3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51749E-F6FF-D706-65AD-7F061EC095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7167" y="690564"/>
            <a:ext cx="10515600" cy="10367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8993D-1E7F-A14C-36C0-5D0C9DBA08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7167" y="1665286"/>
            <a:ext cx="10515600" cy="43593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A37D4-0FBD-6F8F-EC64-D0BFC1CD560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96085CC-3084-49EE-976B-6A1DFE3F0053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056C7-B7E5-BF60-5D56-1E1E78622A9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6C223-C2E2-1C88-AABC-9BBE83C4F7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F1D4915-179E-43E0-906A-22C616701706}" type="slidenum">
              <a:t>‹#›</a:t>
            </a:fld>
            <a:endParaRPr lang="lv-LV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A133A6E6-B8EE-3FA2-7D39-7922E58547B2}"/>
              </a:ext>
            </a:extLst>
          </p:cNvPr>
          <p:cNvSpPr/>
          <p:nvPr/>
        </p:nvSpPr>
        <p:spPr>
          <a:xfrm>
            <a:off x="1073313" y="5994404"/>
            <a:ext cx="1528264" cy="280912"/>
          </a:xfrm>
          <a:prstGeom prst="rect">
            <a:avLst/>
          </a:prstGeom>
          <a:blipFill>
            <a:blip r:embed="rId8">
              <a:alphaModFix/>
            </a:blip>
            <a:stretch>
              <a:fillRect/>
            </a:stretch>
          </a:blip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06321821-C73F-A9CA-4DB9-649551EE97D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-2548" t="792" r="2548"/>
          <a:stretch>
            <a:fillRect/>
          </a:stretch>
        </p:blipFill>
        <p:spPr>
          <a:xfrm>
            <a:off x="9659081" y="10762"/>
            <a:ext cx="2532915" cy="6071003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8E001C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400" b="1" i="0" u="none" strike="noStrike" kern="1200" cap="none" spc="0" baseline="0">
          <a:solidFill>
            <a:srgbClr val="58595B"/>
          </a:solidFill>
          <a:uFillTx/>
          <a:latin typeface="Calibri"/>
        </a:defRPr>
      </a:lvl1pPr>
      <a:lvl2pPr marL="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8E001C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2pPr>
      <a:lvl3pPr marL="467999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58595B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3pPr>
      <a:lvl4pPr marL="719998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58595B"/>
        </a:buClr>
        <a:buSzPct val="80000"/>
        <a:buFont typeface="Calibri" pitchFamily="34"/>
        <a:buChar char="○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4pPr>
      <a:lvl5pPr marL="935998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ED7D31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F3EAA-00C9-74EA-12B3-25E51717C0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297579" cy="9620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F8B8C-C78D-7EF1-E0BE-FD59B1B20D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56214" y="5934071"/>
            <a:ext cx="10297579" cy="2428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lv-LV"/>
              <a:t>www.rsu.lv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67EA0-1C7C-8160-3DB6-525488884B2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A143DDA-57DE-499B-A6C9-E2C908968493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7645A-E44D-43E1-3B47-488A0695C4C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3561E-E057-C67B-9593-2A21A28A2DE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86D2A55-C28A-4BA3-A947-826FD119350E}" type="slidenum">
              <a:t>‹#›</a:t>
            </a:fld>
            <a:endParaRPr lang="lv-LV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0B814524-F31B-8FA0-F833-9FF81F2F91F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91"/>
          <a:stretch>
            <a:fillRect/>
          </a:stretch>
        </p:blipFill>
        <p:spPr>
          <a:xfrm>
            <a:off x="9659081" y="6565"/>
            <a:ext cx="2532915" cy="6301624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A5F10F3-271F-2257-96BF-2FF0F32F7118}"/>
              </a:ext>
            </a:extLst>
          </p:cNvPr>
          <p:cNvSpPr/>
          <p:nvPr/>
        </p:nvSpPr>
        <p:spPr>
          <a:xfrm>
            <a:off x="0" y="6400800"/>
            <a:ext cx="12191996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D1CD2674-326E-241C-E932-4919FD274AA0}"/>
              </a:ext>
            </a:extLst>
          </p:cNvPr>
          <p:cNvSpPr/>
          <p:nvPr/>
        </p:nvSpPr>
        <p:spPr>
          <a:xfrm>
            <a:off x="18" y="6334313"/>
            <a:ext cx="12191987" cy="66486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29E7304A-58FC-A055-2E88-52A4684123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ED0A3F5-E9D4-0AC4-2BB7-3C6B16C7A9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B8063AE-6858-62F4-B62F-185A324A10E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097280" y="6459787"/>
            <a:ext cx="247227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0723519A-0869-4074-8D85-A1E155CFB171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C07876-5D00-05EC-BEF2-4DCF9AB0D9B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686184" y="6459787"/>
            <a:ext cx="48228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all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0E3540F-8F53-861A-EBCB-CA24691A547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05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D2C7CC09-BC51-42E3-BDFC-44D2B7D280E4}" type="slidenum">
              <a:t>‹#›</a:t>
            </a:fld>
            <a:endParaRPr lang="en-GB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F1C45EC2-8641-672C-38C9-8709FDB57EDE}"/>
              </a:ext>
            </a:extLst>
          </p:cNvPr>
          <p:cNvCxnSpPr/>
          <p:nvPr/>
        </p:nvCxnSpPr>
        <p:spPr>
          <a:xfrm>
            <a:off x="1193529" y="1737844"/>
            <a:ext cx="996696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0" marR="0" lvl="0" indent="0" algn="l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en-US" sz="4800" b="0" i="0" u="none" strike="noStrike" kern="1200" cap="none" spc="-50" baseline="0">
          <a:solidFill>
            <a:srgbClr val="404040"/>
          </a:solidFill>
          <a:uFillTx/>
          <a:latin typeface="Calibri Light"/>
        </a:defRPr>
      </a:lvl1pPr>
    </p:titleStyle>
    <p:bodyStyle>
      <a:lvl1pPr marL="91440" marR="0" lvl="0" indent="-91440" algn="l" defTabSz="914400" rtl="0" fontAlgn="auto" hangingPunct="1">
        <a:lnSpc>
          <a:spcPct val="90000"/>
        </a:lnSpc>
        <a:spcBef>
          <a:spcPts val="1200"/>
        </a:spcBef>
        <a:spcAft>
          <a:spcPts val="200"/>
        </a:spcAft>
        <a:buClr>
          <a:srgbClr val="D34817"/>
        </a:buClr>
        <a:buSzPct val="100000"/>
        <a:buFont typeface="Calibri" pitchFamily="34"/>
        <a:buChar char=" "/>
        <a:tabLst/>
        <a:defRPr lang="en-US" sz="20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384048" marR="0" lvl="1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566928" marR="0" lvl="2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749808" marR="0" lvl="3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932688" marR="0" lvl="4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EAA4-08E0-93BF-045D-72057937B7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937" y="2405310"/>
            <a:ext cx="9997016" cy="455608"/>
          </a:xfrm>
        </p:spPr>
        <p:txBody>
          <a:bodyPr anchorCtr="1">
            <a:noAutofit/>
          </a:bodyPr>
          <a:lstStyle/>
          <a:p>
            <a:pPr lvl="0" algn="ctr"/>
            <a:r>
              <a:rPr lang="lv-LV" b="0"/>
              <a:t>Līdzestīgas uzvedības aptaujas izstrāde un </a:t>
            </a:r>
            <a:br>
              <a:rPr lang="lv-LV" b="0"/>
            </a:br>
            <a:r>
              <a:rPr lang="lv-LV" b="0"/>
              <a:t>psihometriskie rādītāji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49E08-4773-48DD-4CB2-4D0004764A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97749" y="4224884"/>
            <a:ext cx="4754029" cy="803272"/>
          </a:xfrm>
        </p:spPr>
        <p:txBody>
          <a:bodyPr/>
          <a:lstStyle/>
          <a:p>
            <a:pPr lvl="0" algn="r"/>
            <a:r>
              <a:rPr lang="lv-LV"/>
              <a:t>Mg. psych. Gunita Skaldere-Darmudasa</a:t>
            </a:r>
          </a:p>
          <a:p>
            <a:pPr lvl="0" algn="r"/>
            <a:r>
              <a:rPr lang="lv-LV"/>
              <a:t>Assist. prof., Dr. med. Velga Sudraba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13E46-783A-8259-F0BC-C78F1810D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1521" y="624809"/>
            <a:ext cx="10058400" cy="741706"/>
          </a:xfrm>
        </p:spPr>
        <p:txBody>
          <a:bodyPr/>
          <a:lstStyle/>
          <a:p>
            <a:pPr lvl="0"/>
            <a:r>
              <a:rPr lang="en-US" sz="2400">
                <a:solidFill>
                  <a:srgbClr val="000000"/>
                </a:solidFill>
              </a:rPr>
              <a:t>Līdzestīgas uzvedības </a:t>
            </a:r>
            <a:r>
              <a:rPr lang="lv-LV" sz="2400"/>
              <a:t>aptaujas</a:t>
            </a:r>
            <a:r>
              <a:rPr lang="en-US" sz="2400">
                <a:solidFill>
                  <a:srgbClr val="000000"/>
                </a:solidFill>
              </a:rPr>
              <a:t> psihometriskie rādītāji</a:t>
            </a:r>
            <a:r>
              <a:rPr lang="lv-LV" sz="2400">
                <a:solidFill>
                  <a:srgbClr val="000000"/>
                </a:solidFill>
              </a:rPr>
              <a:t>, </a:t>
            </a:r>
            <a:r>
              <a:rPr lang="lv-LV" sz="2400" b="1">
                <a:solidFill>
                  <a:srgbClr val="000000"/>
                </a:solidFill>
              </a:rPr>
              <a:t>N=202</a:t>
            </a:r>
            <a:endParaRPr lang="en-GB" b="1"/>
          </a:p>
        </p:txBody>
      </p:sp>
      <p:sp>
        <p:nvSpPr>
          <p:cNvPr id="3" name="Arrow: Down 3">
            <a:extLst>
              <a:ext uri="{FF2B5EF4-FFF2-40B4-BE49-F238E27FC236}">
                <a16:creationId xmlns:a16="http://schemas.microsoft.com/office/drawing/2014/main" id="{27E8765F-F311-52F6-79C6-8FC5470BDDE2}"/>
              </a:ext>
            </a:extLst>
          </p:cNvPr>
          <p:cNvSpPr/>
          <p:nvPr/>
        </p:nvSpPr>
        <p:spPr>
          <a:xfrm>
            <a:off x="1655969" y="2483894"/>
            <a:ext cx="786292" cy="1203386"/>
          </a:xfrm>
          <a:custGeom>
            <a:avLst>
              <a:gd name="f0" fmla="val 1454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D34817"/>
          </a:solidFill>
          <a:ln w="15873" cap="flat">
            <a:solidFill>
              <a:srgbClr val="9B32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28ECCDF-F607-B947-E8C0-EE5D0A2D3644}"/>
              </a:ext>
            </a:extLst>
          </p:cNvPr>
          <p:cNvSpPr txBox="1"/>
          <p:nvPr/>
        </p:nvSpPr>
        <p:spPr>
          <a:xfrm>
            <a:off x="3737116" y="1796777"/>
            <a:ext cx="2358886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Iekšējā saskaņotība Cronbah’s alpha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9A612485-1C1D-ECBD-C079-BE5AF837EB46}"/>
              </a:ext>
            </a:extLst>
          </p:cNvPr>
          <p:cNvSpPr txBox="1"/>
          <p:nvPr/>
        </p:nvSpPr>
        <p:spPr>
          <a:xfrm>
            <a:off x="887900" y="1824621"/>
            <a:ext cx="2739880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Satura pamatotība pēc 2 ekspertu vērtējuma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Arrow: Down 6">
            <a:extLst>
              <a:ext uri="{FF2B5EF4-FFF2-40B4-BE49-F238E27FC236}">
                <a16:creationId xmlns:a16="http://schemas.microsoft.com/office/drawing/2014/main" id="{27B2CCA2-F0E3-180D-5C32-B8339C9EAB68}"/>
              </a:ext>
            </a:extLst>
          </p:cNvPr>
          <p:cNvSpPr/>
          <p:nvPr/>
        </p:nvSpPr>
        <p:spPr>
          <a:xfrm>
            <a:off x="4332354" y="2410047"/>
            <a:ext cx="786292" cy="1203386"/>
          </a:xfrm>
          <a:custGeom>
            <a:avLst>
              <a:gd name="f0" fmla="val 1454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D34817"/>
          </a:solidFill>
          <a:ln w="15873" cap="flat">
            <a:solidFill>
              <a:srgbClr val="9B32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FFEA1E3-C0D9-9F3D-E5EB-772472F69D12}"/>
              </a:ext>
            </a:extLst>
          </p:cNvPr>
          <p:cNvSpPr txBox="1"/>
          <p:nvPr/>
        </p:nvSpPr>
        <p:spPr>
          <a:xfrm>
            <a:off x="4298118" y="3613425"/>
            <a:ext cx="1437866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1" i="0" u="none" strike="noStrike" kern="1200" cap="none" spc="0" baseline="0">
                <a:solidFill>
                  <a:srgbClr val="628AFA"/>
                </a:solidFill>
                <a:uFillTx/>
                <a:latin typeface="Calibri Light"/>
              </a:rPr>
              <a:t>α</a:t>
            </a:r>
            <a:r>
              <a:rPr lang="lv-LV" sz="2400" b="1" i="0" u="none" strike="noStrike" kern="1200" cap="none" spc="0" baseline="0">
                <a:solidFill>
                  <a:srgbClr val="628AFA"/>
                </a:solidFill>
                <a:uFillTx/>
                <a:latin typeface="Calibri Light"/>
              </a:rPr>
              <a:t> = 0,75</a:t>
            </a:r>
            <a:endParaRPr lang="en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F34C6874-187F-3F21-A255-B44B96C6FD75}"/>
              </a:ext>
            </a:extLst>
          </p:cNvPr>
          <p:cNvSpPr txBox="1"/>
          <p:nvPr/>
        </p:nvSpPr>
        <p:spPr>
          <a:xfrm>
            <a:off x="579226" y="3674982"/>
            <a:ext cx="3084444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628AFA"/>
                </a:solidFill>
                <a:uFillTx/>
                <a:latin typeface="Calibri Light"/>
              </a:rPr>
              <a:t>Satura pamatotības 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628AFA"/>
                </a:solidFill>
                <a:uFillTx/>
                <a:latin typeface="Calibri Light"/>
              </a:rPr>
              <a:t>indekss = 1</a:t>
            </a:r>
            <a:endParaRPr lang="en-GB" sz="20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F579C47C-B412-ADD9-77C5-FFAEC0EE1FCF}"/>
              </a:ext>
            </a:extLst>
          </p:cNvPr>
          <p:cNvSpPr txBox="1"/>
          <p:nvPr/>
        </p:nvSpPr>
        <p:spPr>
          <a:xfrm>
            <a:off x="1003846" y="269738"/>
            <a:ext cx="8538813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8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REZULTĀTI</a:t>
            </a: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B89CF2A5-4BF3-3102-BE29-15EE5C69A227}"/>
              </a:ext>
            </a:extLst>
          </p:cNvPr>
          <p:cNvSpPr txBox="1"/>
          <p:nvPr/>
        </p:nvSpPr>
        <p:spPr>
          <a:xfrm>
            <a:off x="7993273" y="1828946"/>
            <a:ext cx="2358886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Pantu analīze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Oval 12">
            <a:extLst>
              <a:ext uri="{FF2B5EF4-FFF2-40B4-BE49-F238E27FC236}">
                <a16:creationId xmlns:a16="http://schemas.microsoft.com/office/drawing/2014/main" id="{F13E143B-4AAA-369A-1CB6-54EB870C9BAD}"/>
              </a:ext>
            </a:extLst>
          </p:cNvPr>
          <p:cNvSpPr/>
          <p:nvPr/>
        </p:nvSpPr>
        <p:spPr>
          <a:xfrm>
            <a:off x="7089910" y="2451652"/>
            <a:ext cx="1258955" cy="116177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D34817"/>
          </a:solidFill>
          <a:ln w="15873" cap="flat">
            <a:solidFill>
              <a:srgbClr val="9B32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Reak-cijas indekss</a:t>
            </a: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Oval 13">
            <a:extLst>
              <a:ext uri="{FF2B5EF4-FFF2-40B4-BE49-F238E27FC236}">
                <a16:creationId xmlns:a16="http://schemas.microsoft.com/office/drawing/2014/main" id="{28ACCF10-E032-7B8A-31F8-7C9A058249D8}"/>
              </a:ext>
            </a:extLst>
          </p:cNvPr>
          <p:cNvSpPr/>
          <p:nvPr/>
        </p:nvSpPr>
        <p:spPr>
          <a:xfrm>
            <a:off x="9624389" y="2451652"/>
            <a:ext cx="1455532" cy="116177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D34817"/>
          </a:solidFill>
          <a:ln w="15873" cap="flat">
            <a:solidFill>
              <a:srgbClr val="9B320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Diskrimi-nācijas indekss</a:t>
            </a: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3" name="Straight Arrow Connector 15">
            <a:extLst>
              <a:ext uri="{FF2B5EF4-FFF2-40B4-BE49-F238E27FC236}">
                <a16:creationId xmlns:a16="http://schemas.microsoft.com/office/drawing/2014/main" id="{AC764AED-89F0-3262-0C11-23A564B62FA9}"/>
              </a:ext>
            </a:extLst>
          </p:cNvPr>
          <p:cNvCxnSpPr/>
          <p:nvPr/>
        </p:nvCxnSpPr>
        <p:spPr>
          <a:xfrm flipH="1">
            <a:off x="8114751" y="2229051"/>
            <a:ext cx="397563" cy="222601"/>
          </a:xfrm>
          <a:prstGeom prst="straightConnector1">
            <a:avLst/>
          </a:prstGeom>
          <a:noFill/>
          <a:ln w="12701" cap="flat">
            <a:solidFill>
              <a:srgbClr val="D34817"/>
            </a:solidFill>
            <a:prstDash val="solid"/>
            <a:miter/>
            <a:tailEnd type="arrow"/>
          </a:ln>
        </p:spPr>
      </p:cxnSp>
      <p:cxnSp>
        <p:nvCxnSpPr>
          <p:cNvPr id="14" name="Straight Arrow Connector 17">
            <a:extLst>
              <a:ext uri="{FF2B5EF4-FFF2-40B4-BE49-F238E27FC236}">
                <a16:creationId xmlns:a16="http://schemas.microsoft.com/office/drawing/2014/main" id="{2C741560-157C-2ED4-0F3F-022A1BBC2781}"/>
              </a:ext>
            </a:extLst>
          </p:cNvPr>
          <p:cNvCxnSpPr/>
          <p:nvPr/>
        </p:nvCxnSpPr>
        <p:spPr>
          <a:xfrm>
            <a:off x="8998226" y="2229051"/>
            <a:ext cx="463829" cy="222601"/>
          </a:xfrm>
          <a:prstGeom prst="straightConnector1">
            <a:avLst/>
          </a:prstGeom>
          <a:noFill/>
          <a:ln w="12701" cap="flat">
            <a:solidFill>
              <a:srgbClr val="D34817"/>
            </a:solidFill>
            <a:prstDash val="solid"/>
            <a:miter/>
            <a:tailEnd type="arrow"/>
          </a:ln>
        </p:spPr>
      </p:cxnSp>
      <p:sp>
        <p:nvSpPr>
          <p:cNvPr id="15" name="TextBox 18">
            <a:extLst>
              <a:ext uri="{FF2B5EF4-FFF2-40B4-BE49-F238E27FC236}">
                <a16:creationId xmlns:a16="http://schemas.microsoft.com/office/drawing/2014/main" id="{B3F5E04F-8A2D-8C05-498C-63168C0EB1AE}"/>
              </a:ext>
            </a:extLst>
          </p:cNvPr>
          <p:cNvSpPr txBox="1"/>
          <p:nvPr/>
        </p:nvSpPr>
        <p:spPr>
          <a:xfrm>
            <a:off x="6952420" y="3595877"/>
            <a:ext cx="1413561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1,60 – 3,40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TextBox 19">
            <a:extLst>
              <a:ext uri="{FF2B5EF4-FFF2-40B4-BE49-F238E27FC236}">
                <a16:creationId xmlns:a16="http://schemas.microsoft.com/office/drawing/2014/main" id="{9E031307-197C-B17F-48FC-9ECEE96AE528}"/>
              </a:ext>
            </a:extLst>
          </p:cNvPr>
          <p:cNvSpPr txBox="1"/>
          <p:nvPr/>
        </p:nvSpPr>
        <p:spPr>
          <a:xfrm>
            <a:off x="9767949" y="3676994"/>
            <a:ext cx="1378229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0,20 – 0,80</a:t>
            </a:r>
            <a:endParaRPr lang="en-GB" sz="20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7" name="Graphic 21" descr="Checkmark with solid fill">
            <a:extLst>
              <a:ext uri="{FF2B5EF4-FFF2-40B4-BE49-F238E27FC236}">
                <a16:creationId xmlns:a16="http://schemas.microsoft.com/office/drawing/2014/main" id="{B5ED373E-4E95-C482-6476-05B49C7838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1463" y="3995992"/>
            <a:ext cx="914400" cy="9144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8" name="TextBox 22">
            <a:extLst>
              <a:ext uri="{FF2B5EF4-FFF2-40B4-BE49-F238E27FC236}">
                <a16:creationId xmlns:a16="http://schemas.microsoft.com/office/drawing/2014/main" id="{F3237ADB-FE15-CF50-CF6E-93675ACC7B5C}"/>
              </a:ext>
            </a:extLst>
          </p:cNvPr>
          <p:cNvSpPr txBox="1"/>
          <p:nvPr/>
        </p:nvSpPr>
        <p:spPr>
          <a:xfrm>
            <a:off x="5776840" y="4152034"/>
            <a:ext cx="4193209" cy="2308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1.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Ievēroju ārsta norādīto medikamentu regulāru lietošanu</a:t>
            </a: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. </a:t>
            </a:r>
            <a:r>
              <a:rPr lang="lv-LV" sz="1800" b="1" i="0" u="none" strike="noStrike" kern="1200" cap="none" spc="0" baseline="0">
                <a:solidFill>
                  <a:srgbClr val="FF0000"/>
                </a:solidFill>
                <a:uFillTx/>
                <a:latin typeface="Calibri Light"/>
              </a:rPr>
              <a:t>3,54</a:t>
            </a:r>
            <a:r>
              <a:rPr lang="lv-LV" sz="1800" b="1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  <a:cs typeface="Times New Roman" pitchFamily="18"/>
              </a:rPr>
              <a:t>5</a:t>
            </a: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.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 Veicu visas nepieciešamās pārbaudes un izmeklējumus pēc ārsta norādījuma</a:t>
            </a: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.</a:t>
            </a:r>
            <a:r>
              <a:rPr lang="en-GB" sz="1800" b="0" i="0" u="none" strike="noStrike" kern="1200" cap="none" spc="0" baseline="0">
                <a:solidFill>
                  <a:srgbClr val="FF0000"/>
                </a:solidFill>
                <a:uFillTx/>
                <a:latin typeface="Calibri Light"/>
              </a:rPr>
              <a:t> </a:t>
            </a:r>
            <a:r>
              <a:rPr lang="lv-LV" sz="1800" b="1" i="0" u="none" strike="noStrike" kern="1200" cap="none" spc="0" baseline="0">
                <a:solidFill>
                  <a:srgbClr val="FF0000"/>
                </a:solidFill>
                <a:uFillTx/>
                <a:latin typeface="Calibri Light"/>
              </a:rPr>
              <a:t>3,52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6. Pēc ārsta rekomendācijas, nododu analīzes, lai sekotu līdzi veselības stāvokļa izmaiņām. </a:t>
            </a:r>
            <a:r>
              <a:rPr lang="lv-LV" sz="1800" b="1" i="0" u="none" strike="noStrike" kern="1200" cap="none" spc="0" baseline="0">
                <a:solidFill>
                  <a:srgbClr val="FF0000"/>
                </a:solidFill>
                <a:uFillTx/>
                <a:latin typeface="Calibri Light"/>
              </a:rPr>
              <a:t>3,61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TextBox 23">
            <a:extLst>
              <a:ext uri="{FF2B5EF4-FFF2-40B4-BE49-F238E27FC236}">
                <a16:creationId xmlns:a16="http://schemas.microsoft.com/office/drawing/2014/main" id="{775C1EA6-09BE-9EE7-639F-3307A6CC6293}"/>
              </a:ext>
            </a:extLst>
          </p:cNvPr>
          <p:cNvSpPr txBox="1"/>
          <p:nvPr/>
        </p:nvSpPr>
        <p:spPr>
          <a:xfrm>
            <a:off x="506897" y="4613696"/>
            <a:ext cx="3084444" cy="1477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1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Pēc ekspertu vērtējuma tika izslēgts 1 pants - 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«</a:t>
            </a:r>
            <a:r>
              <a:rPr lang="lv-LV" sz="1800" b="0" i="1" u="none" strike="noStrike" kern="1200" cap="none" spc="0" baseline="0">
                <a:solidFill>
                  <a:srgbClr val="000000"/>
                </a:solidFill>
                <a:uFillTx/>
                <a:latin typeface="Calibri Light"/>
              </a:rPr>
              <a:t>Lietoju medikamentus pēc vajadzības arī bez ārsta norādījuma»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AD4DE-B3D0-A38A-10B0-B8160AF61C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5853" y="595768"/>
            <a:ext cx="10955956" cy="932688"/>
          </a:xfrm>
        </p:spPr>
        <p:txBody>
          <a:bodyPr>
            <a:noAutofit/>
          </a:bodyPr>
          <a:lstStyle/>
          <a:p>
            <a:pPr lvl="0"/>
            <a:br>
              <a:rPr lang="lv-LV" sz="3200">
                <a:solidFill>
                  <a:srgbClr val="000000"/>
                </a:solidFill>
              </a:rPr>
            </a:br>
            <a:endParaRPr lang="en-US" sz="3200" b="1">
              <a:solidFill>
                <a:srgbClr val="628AFA"/>
              </a:solidFill>
            </a:endParaRP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F0BB6C5C-50F5-1D2A-58E9-EF2DBDBFD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512698"/>
              </p:ext>
            </p:extLst>
          </p:nvPr>
        </p:nvGraphicFramePr>
        <p:xfrm>
          <a:off x="743178" y="1275990"/>
          <a:ext cx="10167907" cy="382391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423416">
                  <a:extLst>
                    <a:ext uri="{9D8B030D-6E8A-4147-A177-3AD203B41FA5}">
                      <a16:colId xmlns:a16="http://schemas.microsoft.com/office/drawing/2014/main" val="4235842313"/>
                    </a:ext>
                  </a:extLst>
                </a:gridCol>
                <a:gridCol w="1310079">
                  <a:extLst>
                    <a:ext uri="{9D8B030D-6E8A-4147-A177-3AD203B41FA5}">
                      <a16:colId xmlns:a16="http://schemas.microsoft.com/office/drawing/2014/main" val="3692305673"/>
                    </a:ext>
                  </a:extLst>
                </a:gridCol>
                <a:gridCol w="1310079">
                  <a:extLst>
                    <a:ext uri="{9D8B030D-6E8A-4147-A177-3AD203B41FA5}">
                      <a16:colId xmlns:a16="http://schemas.microsoft.com/office/drawing/2014/main" val="574474654"/>
                    </a:ext>
                  </a:extLst>
                </a:gridCol>
                <a:gridCol w="1310079">
                  <a:extLst>
                    <a:ext uri="{9D8B030D-6E8A-4147-A177-3AD203B41FA5}">
                      <a16:colId xmlns:a16="http://schemas.microsoft.com/office/drawing/2014/main" val="3834061817"/>
                    </a:ext>
                  </a:extLst>
                </a:gridCol>
                <a:gridCol w="814254">
                  <a:extLst>
                    <a:ext uri="{9D8B030D-6E8A-4147-A177-3AD203B41FA5}">
                      <a16:colId xmlns:a16="http://schemas.microsoft.com/office/drawing/2014/main" val="2572465802"/>
                    </a:ext>
                  </a:extLst>
                </a:gridCol>
              </a:tblGrid>
              <a:tr h="868003">
                <a:tc gridSpan="5"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v-LV" sz="2400" b="0"/>
                        <a:t>Līdzestīgas uzvedības aptaujas apakšskalu saistības, nosakot Spīrmena rangu korelācijas koeficientu</a:t>
                      </a:r>
                      <a:endParaRPr lang="en-GB" sz="2400" b="0" i="1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453150"/>
                  </a:ext>
                </a:extLst>
              </a:tr>
              <a:tr h="361663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5354326"/>
                  </a:ext>
                </a:extLst>
              </a:tr>
              <a:tr h="434001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1.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2.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3.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4.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2715675"/>
                  </a:ext>
                </a:extLst>
              </a:tr>
              <a:tr h="434001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1.Līdzestīga uzvedība 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–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8641918"/>
                  </a:ext>
                </a:extLst>
              </a:tr>
              <a:tr h="434001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2.Veselīgs dzīvesveids 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0,64**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  – 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970242"/>
                  </a:ext>
                </a:extLst>
              </a:tr>
              <a:tr h="434001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3.Veselības monitorings 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0,71**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0,28**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–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</a:pPr>
                      <a:endParaRPr lang="en-GB" sz="2000">
                        <a:latin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2507467"/>
                  </a:ext>
                </a:extLst>
              </a:tr>
              <a:tr h="541827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4.Medikamentu lietošana 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0,71**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0,10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0,36**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2400"/>
                        <a:t>–</a:t>
                      </a:r>
                      <a:endParaRPr lang="en-GB" sz="240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0198742"/>
                  </a:ext>
                </a:extLst>
              </a:tr>
              <a:tr h="316418">
                <a:tc gridSpan="5"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v-LV" sz="1600" b="0" dirty="0" err="1"/>
                        <a:t>Spīrmena</a:t>
                      </a:r>
                      <a:r>
                        <a:rPr lang="lv-LV" sz="1600" b="0" dirty="0"/>
                        <a:t> rangu korelācijas koeficienti, ** p &lt; 0,001</a:t>
                      </a:r>
                      <a:endParaRPr lang="en-GB" sz="2400" b="0" dirty="0">
                        <a:latin typeface="Times New Roman" pitchFamily="18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166837"/>
                  </a:ext>
                </a:extLst>
              </a:tr>
            </a:tbl>
          </a:graphicData>
        </a:graphic>
      </p:graphicFrame>
      <p:sp>
        <p:nvSpPr>
          <p:cNvPr id="4" name="TextBox 2">
            <a:extLst>
              <a:ext uri="{FF2B5EF4-FFF2-40B4-BE49-F238E27FC236}">
                <a16:creationId xmlns:a16="http://schemas.microsoft.com/office/drawing/2014/main" id="{327268F6-050F-52FA-66C4-2B6E53494DC0}"/>
              </a:ext>
            </a:extLst>
          </p:cNvPr>
          <p:cNvSpPr txBox="1"/>
          <p:nvPr/>
        </p:nvSpPr>
        <p:spPr>
          <a:xfrm>
            <a:off x="660763" y="412257"/>
            <a:ext cx="8622746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8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REZULTĀTI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Konstrukta pamatotība</a:t>
            </a:r>
            <a:endParaRPr lang="en-GB" sz="20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9F85-0458-1430-CAA0-A414BADC79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8258" y="157450"/>
            <a:ext cx="10058400" cy="1450759"/>
          </a:xfrm>
        </p:spPr>
        <p:txBody>
          <a:bodyPr/>
          <a:lstStyle/>
          <a:p>
            <a:pPr lvl="0"/>
            <a:r>
              <a:rPr lang="lv-LV"/>
              <a:t>Ierobežojumi</a:t>
            </a:r>
            <a:endParaRPr lang="en-GB"/>
          </a:p>
        </p:txBody>
      </p:sp>
      <p:grpSp>
        <p:nvGrpSpPr>
          <p:cNvPr id="3" name="Content Placeholder 2">
            <a:extLst>
              <a:ext uri="{FF2B5EF4-FFF2-40B4-BE49-F238E27FC236}">
                <a16:creationId xmlns:a16="http://schemas.microsoft.com/office/drawing/2014/main" id="{1DBF04D0-58F4-C828-C870-BF434DA2F339}"/>
              </a:ext>
            </a:extLst>
          </p:cNvPr>
          <p:cNvGrpSpPr/>
          <p:nvPr/>
        </p:nvGrpSpPr>
        <p:grpSpPr>
          <a:xfrm>
            <a:off x="838203" y="2000423"/>
            <a:ext cx="9509339" cy="3589276"/>
            <a:chOff x="838203" y="2000423"/>
            <a:chExt cx="9509339" cy="358927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E2F9C8E-3559-E447-6EF4-64C8A68516B6}"/>
                </a:ext>
              </a:extLst>
            </p:cNvPr>
            <p:cNvSpPr/>
            <p:nvPr/>
          </p:nvSpPr>
          <p:spPr>
            <a:xfrm>
              <a:off x="838203" y="2000423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9B320E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1C497CB-3238-DA7B-7CAC-6007779CAD6E}"/>
                </a:ext>
              </a:extLst>
            </p:cNvPr>
            <p:cNvSpPr/>
            <p:nvPr/>
          </p:nvSpPr>
          <p:spPr>
            <a:xfrm>
              <a:off x="838203" y="2000423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Pētījuma datu iegūšanai tika izmantoti pašvērtējuma instrumenti, kas rosina tendenci sniegt sociāli vēlamas atbildes. </a:t>
              </a:r>
              <a:endPara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FC7C016-CF5C-0FAE-FC26-400799297F7C}"/>
                </a:ext>
              </a:extLst>
            </p:cNvPr>
            <p:cNvSpPr/>
            <p:nvPr/>
          </p:nvSpPr>
          <p:spPr>
            <a:xfrm>
              <a:off x="838203" y="3196852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DE7E6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345770D-D9A9-75EE-F2F3-40EF58E55A61}"/>
                </a:ext>
              </a:extLst>
            </p:cNvPr>
            <p:cNvSpPr/>
            <p:nvPr/>
          </p:nvSpPr>
          <p:spPr>
            <a:xfrm>
              <a:off x="838203" y="3196852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Daļa aptauju tika aizpildītas ārstniecības iestādē, kas nozīmē, ka šie pacienti, kuri ir ieradušies pie ārsta, kaut kādā mērā jau ir līdzestīgi un neatspoguļo patieso situāciju populācijā. </a:t>
              </a:r>
              <a:endPara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2F1C9F9-D3D4-95B6-2298-335E02D4CECD}"/>
                </a:ext>
              </a:extLst>
            </p:cNvPr>
            <p:cNvSpPr/>
            <p:nvPr/>
          </p:nvSpPr>
          <p:spPr>
            <a:xfrm>
              <a:off x="838203" y="4393271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DE7E6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67771EA-8213-6F95-56F3-3B6F56022CC3}"/>
                </a:ext>
              </a:extLst>
            </p:cNvPr>
            <p:cNvSpPr/>
            <p:nvPr/>
          </p:nvSpPr>
          <p:spPr>
            <a:xfrm>
              <a:off x="838203" y="4393271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Iespējams, aizpildot aptauju ārstniecības iestādē, respondentiem bija stiprāka vēlme norādīt sociāli vēlamas atbildes, nekā tas būtu citos apstākļos.</a:t>
              </a:r>
              <a:endPara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B97E3-D29A-A193-77A9-9CA3054FC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9C717-5AEE-95F7-419B-4238C3E80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612" y="2352303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lv-LV" sz="2000" dirty="0" err="1"/>
              <a:t>Līdzestīgas</a:t>
            </a:r>
            <a:r>
              <a:rPr lang="lv-LV" sz="2000" dirty="0"/>
              <a:t> uzvedības aptauja uzrāda labu iekšējās saskaņotības rādītāju </a:t>
            </a:r>
            <a:r>
              <a:rPr lang="lv-LV" sz="2000" dirty="0" err="1"/>
              <a:t>Kronbaha</a:t>
            </a:r>
            <a:r>
              <a:rPr lang="lv-LV" sz="2000" dirty="0"/>
              <a:t> alfa koeficientu, kas liecina, ka anketas apgalvojumi sniedz saskanīgus, uz noteikto pazīmi orientētus mērījumus. </a:t>
            </a:r>
          </a:p>
          <a:p>
            <a:pPr marL="0" indent="0">
              <a:buNone/>
            </a:pPr>
            <a:endParaRPr lang="lv-LV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lv-LV" sz="2000" dirty="0"/>
              <a:t>Pantu analīzes rezultāti liecina, ka anketas panti pietiekami labi diferencē respondentus pēc mērāmās pazīmes (diskriminācijas indekss iekļaujas noteiktajās robežās).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Aptaujas </a:t>
            </a:r>
            <a:r>
              <a:rPr lang="lv-LV" dirty="0" err="1"/>
              <a:t>apakšskalas</a:t>
            </a:r>
            <a:r>
              <a:rPr lang="lv-LV" dirty="0"/>
              <a:t> statistiski nozīmīgi korelē ar aptaujas </a:t>
            </a:r>
            <a:r>
              <a:rPr lang="lv-LV" dirty="0" err="1"/>
              <a:t>konsturktu</a:t>
            </a:r>
            <a:r>
              <a:rPr lang="lv-LV" dirty="0"/>
              <a:t>.</a:t>
            </a:r>
            <a:endParaRPr lang="lv-LV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Būtu nepieciešams veikt mērījumu lielākā vispārējā hronisku pacientu izlasē, lai objektīvāk varētu izvērtēt 1., 5. un 6. panta saturu un reakcijas indeksu.</a:t>
            </a:r>
            <a:endParaRPr lang="lv-LV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319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CC90-EB75-8268-DB30-9BCB8CFE06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0319" y="4744071"/>
            <a:ext cx="10297579" cy="962021"/>
          </a:xfrm>
        </p:spPr>
        <p:txBody>
          <a:bodyPr/>
          <a:lstStyle/>
          <a:p>
            <a:pPr lvl="0"/>
            <a:r>
              <a:rPr lang="lv-LV" sz="2000" b="0" dirty="0"/>
              <a:t>Mg. psych. Gunita </a:t>
            </a:r>
            <a:r>
              <a:rPr lang="lv-LV" sz="2000" b="0" dirty="0" err="1"/>
              <a:t>Skaldere-Darmudasa</a:t>
            </a:r>
            <a:br>
              <a:rPr lang="lv-LV" sz="2000" b="0" dirty="0"/>
            </a:br>
            <a:r>
              <a:rPr lang="lv-LV" sz="2000" b="0" dirty="0"/>
              <a:t>gsdarmudasa@gmail.com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4C9B3-9F20-0B1A-3EA6-2ED01B3BC808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lv-LV"/>
              <a:t>Aktualitāte un problēma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E9889-563D-B349-1108-01A574B67DA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 anchorCtr="1"/>
          <a:lstStyle/>
          <a:p>
            <a:pPr lvl="0" algn="ctr"/>
            <a:r>
              <a:rPr lang="lv-LV" sz="2400" b="1">
                <a:solidFill>
                  <a:srgbClr val="1F4E79"/>
                </a:solidFill>
              </a:rPr>
              <a:t>ZEMA LĪDZESTĪBA ir līdz pat 50 % pacientu…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314384-4D02-4A30-BB1C-833BCB4F9844}"/>
              </a:ext>
            </a:extLst>
          </p:cNvPr>
          <p:cNvSpPr/>
          <p:nvPr/>
        </p:nvSpPr>
        <p:spPr>
          <a:xfrm>
            <a:off x="954962" y="2958852"/>
            <a:ext cx="2855844" cy="227937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Paaugstina </a:t>
            </a:r>
            <a:r>
              <a:rPr lang="lv-LV" sz="24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atkārtotas hospitalizācijas risku 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(</a:t>
            </a:r>
            <a:r>
              <a:rPr lang="lv-LV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Iuga &amp; McGuire, 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2014; </a:t>
            </a:r>
            <a:r>
              <a:rPr lang="lv-LV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Sokol, McGuigan, Verbrugge, &amp; Epstein, 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2005).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2B0645-319B-F249-12EC-48202FDB29D5}"/>
              </a:ext>
            </a:extLst>
          </p:cNvPr>
          <p:cNvSpPr/>
          <p:nvPr/>
        </p:nvSpPr>
        <p:spPr>
          <a:xfrm>
            <a:off x="4010997" y="2926820"/>
            <a:ext cx="3352793" cy="2311402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Smagāka slimības gaita, komplicēta ārstēšana un augstas izmaksas</a:t>
            </a:r>
            <a:r>
              <a:rPr lang="lv-LV" sz="2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 </a:t>
            </a:r>
            <a:r>
              <a:rPr lang="lv-LV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(</a:t>
            </a:r>
            <a:r>
              <a:rPr lang="lv-LV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Iuga &amp; McGuire, 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2014; </a:t>
            </a:r>
            <a:r>
              <a:rPr lang="lv-LV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Sokol, McGuigan, Verbrugge, &amp; Epstein, 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2005).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68A11F-0E89-3FF0-5577-CCE8B84619B2}"/>
              </a:ext>
            </a:extLst>
          </p:cNvPr>
          <p:cNvSpPr/>
          <p:nvPr/>
        </p:nvSpPr>
        <p:spPr>
          <a:xfrm>
            <a:off x="7716383" y="2940180"/>
            <a:ext cx="3520659" cy="2298042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Paaugstina</a:t>
            </a:r>
            <a:r>
              <a:rPr lang="lv-LV" sz="24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 funkcionālas invaliditātes un priekšlaicīgas nāves risku  </a:t>
            </a: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(</a:t>
            </a:r>
            <a:r>
              <a:rPr lang="lv-LV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Hubbard &amp; McNeill</a:t>
            </a:r>
            <a:r>
              <a:rPr lang="lv-LV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, 2014</a:t>
            </a:r>
            <a:r>
              <a:rPr lang="lv-LV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</a:rPr>
              <a:t>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F73A5-22E4-CE0F-B5F3-E83E56157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27519" y="1435095"/>
            <a:ext cx="10515600" cy="1036710"/>
          </a:xfrm>
        </p:spPr>
        <p:txBody>
          <a:bodyPr/>
          <a:lstStyle/>
          <a:p>
            <a:pPr lvl="0"/>
            <a:r>
              <a:rPr lang="lv-LV"/>
              <a:t>Mērķis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4579-230E-26A7-BD37-D91B018978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4908" y="2543549"/>
            <a:ext cx="10098615" cy="1411284"/>
          </a:xfrm>
        </p:spPr>
        <p:txBody>
          <a:bodyPr anchorCtr="1"/>
          <a:lstStyle/>
          <a:p>
            <a:pPr lvl="0" algn="ctr"/>
            <a:r>
              <a:rPr lang="lv-LV">
                <a:latin typeface="Arial" pitchFamily="34"/>
                <a:cs typeface="Arial" pitchFamily="34"/>
              </a:rPr>
              <a:t>Izstrādāt līdzestīgas uzvedības aptauju </a:t>
            </a:r>
          </a:p>
          <a:p>
            <a:pPr lvl="0" algn="ctr"/>
            <a:r>
              <a:rPr lang="lv-LV">
                <a:latin typeface="Arial" pitchFamily="34"/>
                <a:cs typeface="Arial" pitchFamily="34"/>
              </a:rPr>
              <a:t>pacientiem ar hroniskām slimībām.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DD07-23AC-45B3-9763-D1220B293036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lv-LV"/>
              <a:t>Līdzestīga uzvedība</a:t>
            </a:r>
          </a:p>
        </p:txBody>
      </p:sp>
      <p:grpSp>
        <p:nvGrpSpPr>
          <p:cNvPr id="3" name="Diagram 3">
            <a:extLst>
              <a:ext uri="{FF2B5EF4-FFF2-40B4-BE49-F238E27FC236}">
                <a16:creationId xmlns:a16="http://schemas.microsoft.com/office/drawing/2014/main" id="{0201018D-E8C3-7E60-B5AD-2E5A6FD951FD}"/>
              </a:ext>
            </a:extLst>
          </p:cNvPr>
          <p:cNvGrpSpPr/>
          <p:nvPr/>
        </p:nvGrpSpPr>
        <p:grpSpPr>
          <a:xfrm>
            <a:off x="1012789" y="1889488"/>
            <a:ext cx="8626357" cy="2759156"/>
            <a:chOff x="1012789" y="1889488"/>
            <a:chExt cx="8626357" cy="275915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42E44E26-E3C9-12C0-9E18-F77E26A341A7}"/>
                </a:ext>
              </a:extLst>
            </p:cNvPr>
            <p:cNvSpPr/>
            <p:nvPr/>
          </p:nvSpPr>
          <p:spPr>
            <a:xfrm>
              <a:off x="1012789" y="1890247"/>
              <a:ext cx="4079842" cy="275042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079838"/>
                <a:gd name="f7" fmla="val 2750424"/>
                <a:gd name="f8" fmla="+- 0 0 -90"/>
                <a:gd name="f9" fmla="*/ f3 1 4079838"/>
                <a:gd name="f10" fmla="*/ f4 1 2750424"/>
                <a:gd name="f11" fmla="+- f7 0 f5"/>
                <a:gd name="f12" fmla="+- f6 0 f5"/>
                <a:gd name="f13" fmla="*/ f8 f0 1"/>
                <a:gd name="f14" fmla="*/ f12 1 4079838"/>
                <a:gd name="f15" fmla="*/ f11 1 2750424"/>
                <a:gd name="f16" fmla="*/ 0 f12 1"/>
                <a:gd name="f17" fmla="*/ 0 f11 1"/>
                <a:gd name="f18" fmla="*/ 4079838 f12 1"/>
                <a:gd name="f19" fmla="*/ 2750424 f11 1"/>
                <a:gd name="f20" fmla="*/ f13 1 f2"/>
                <a:gd name="f21" fmla="*/ f16 1 4079838"/>
                <a:gd name="f22" fmla="*/ f17 1 2750424"/>
                <a:gd name="f23" fmla="*/ f18 1 4079838"/>
                <a:gd name="f24" fmla="*/ f19 1 2750424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4079838" h="2750424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ED7D31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8580" tIns="68580" rIns="68580" bIns="6858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Lai īstenotu </a:t>
              </a:r>
              <a:r>
                <a:rPr lang="lv-LV" sz="18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līdzestīgu uzvedību </a:t>
              </a:r>
              <a:r>
                <a:rPr lang="lv-LV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ilgtermiņā, indivīdiem visbiežāk nepieciešama dzīvesveida maiņa un spēja īstenot ar dzīvesveida maiņu saistītu veselības veicināšanas uzvedību </a:t>
              </a:r>
              <a:r>
                <a:rPr lang="lv-LV" sz="16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(Middleton, Anton &amp; Perri, 2013).</a:t>
              </a:r>
              <a:endPara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03D26CA-FAF2-72EE-4836-4ADE83ED0E6E}"/>
                </a:ext>
              </a:extLst>
            </p:cNvPr>
            <p:cNvSpPr/>
            <p:nvPr/>
          </p:nvSpPr>
          <p:spPr>
            <a:xfrm>
              <a:off x="5438384" y="1889488"/>
              <a:ext cx="4200762" cy="275915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200764"/>
                <a:gd name="f7" fmla="val 2759155"/>
                <a:gd name="f8" fmla="+- 0 0 -90"/>
                <a:gd name="f9" fmla="*/ f3 1 4200764"/>
                <a:gd name="f10" fmla="*/ f4 1 2759155"/>
                <a:gd name="f11" fmla="+- f7 0 f5"/>
                <a:gd name="f12" fmla="+- f6 0 f5"/>
                <a:gd name="f13" fmla="*/ f8 f0 1"/>
                <a:gd name="f14" fmla="*/ f12 1 4200764"/>
                <a:gd name="f15" fmla="*/ f11 1 2759155"/>
                <a:gd name="f16" fmla="*/ 0 f12 1"/>
                <a:gd name="f17" fmla="*/ 0 f11 1"/>
                <a:gd name="f18" fmla="*/ 4200764 f12 1"/>
                <a:gd name="f19" fmla="*/ 2759155 f11 1"/>
                <a:gd name="f20" fmla="*/ f13 1 f2"/>
                <a:gd name="f21" fmla="*/ f16 1 4200764"/>
                <a:gd name="f22" fmla="*/ f17 1 2759155"/>
                <a:gd name="f23" fmla="*/ f18 1 4200764"/>
                <a:gd name="f24" fmla="*/ f19 1 2759155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4200764" h="2759155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A5A5A5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8580" tIns="68580" rIns="68580" bIns="6858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8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Līdzestīga uzvedība </a:t>
              </a:r>
              <a:r>
                <a:rPr lang="lv-LV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(adherence behaviour) attiecas uz </a:t>
              </a:r>
              <a:r>
                <a:rPr lang="lv-LV" sz="1800" b="1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veselības stāvokļa uzturēšanu kopumā</a:t>
              </a:r>
              <a:r>
                <a:rPr lang="lv-LV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, ārsta rekomendāciju ievērošanu, tai skaitā medikamentu lietošanu, uzturu, atpūtu un fiziskās aktivitātes. </a:t>
              </a: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1DBB1-5B7D-A555-AB00-C8BDA3F43C21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/>
            <a:r>
              <a:rPr lang="lv-LV"/>
              <a:t>Līdzestīgas uzvedības aptaujas jomas</a:t>
            </a:r>
          </a:p>
        </p:txBody>
      </p:sp>
      <p:grpSp>
        <p:nvGrpSpPr>
          <p:cNvPr id="3" name="Diagram 5">
            <a:extLst>
              <a:ext uri="{FF2B5EF4-FFF2-40B4-BE49-F238E27FC236}">
                <a16:creationId xmlns:a16="http://schemas.microsoft.com/office/drawing/2014/main" id="{6017E7DC-93E0-B95E-B2AC-0700FEB0F54F}"/>
              </a:ext>
            </a:extLst>
          </p:cNvPr>
          <p:cNvGrpSpPr/>
          <p:nvPr/>
        </p:nvGrpSpPr>
        <p:grpSpPr>
          <a:xfrm>
            <a:off x="1389787" y="1474607"/>
            <a:ext cx="9195170" cy="4454106"/>
            <a:chOff x="1389787" y="1474607"/>
            <a:chExt cx="9195170" cy="445410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424A4F9-AB58-DC8E-1036-67D5E151DB67}"/>
                </a:ext>
              </a:extLst>
            </p:cNvPr>
            <p:cNvSpPr/>
            <p:nvPr/>
          </p:nvSpPr>
          <p:spPr>
            <a:xfrm>
              <a:off x="1389787" y="1474607"/>
              <a:ext cx="2919103" cy="44541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919099"/>
                <a:gd name="f7" fmla="val 4454102"/>
                <a:gd name="f8" fmla="val 291910"/>
                <a:gd name="f9" fmla="val 130693"/>
                <a:gd name="f10" fmla="val 2627189"/>
                <a:gd name="f11" fmla="val 2788406"/>
                <a:gd name="f12" fmla="val 4162192"/>
                <a:gd name="f13" fmla="val 4323409"/>
                <a:gd name="f14" fmla="+- 0 0 -90"/>
                <a:gd name="f15" fmla="*/ f3 1 2919099"/>
                <a:gd name="f16" fmla="*/ f4 1 4454102"/>
                <a:gd name="f17" fmla="+- f7 0 f5"/>
                <a:gd name="f18" fmla="+- f6 0 f5"/>
                <a:gd name="f19" fmla="*/ f14 f0 1"/>
                <a:gd name="f20" fmla="*/ f18 1 2919099"/>
                <a:gd name="f21" fmla="*/ f17 1 4454102"/>
                <a:gd name="f22" fmla="*/ 0 f18 1"/>
                <a:gd name="f23" fmla="*/ 291910 f17 1"/>
                <a:gd name="f24" fmla="*/ 291910 f18 1"/>
                <a:gd name="f25" fmla="*/ 0 f17 1"/>
                <a:gd name="f26" fmla="*/ 2627189 f18 1"/>
                <a:gd name="f27" fmla="*/ 2919099 f18 1"/>
                <a:gd name="f28" fmla="*/ 4162192 f17 1"/>
                <a:gd name="f29" fmla="*/ 4454102 f17 1"/>
                <a:gd name="f30" fmla="*/ f19 1 f2"/>
                <a:gd name="f31" fmla="*/ f22 1 2919099"/>
                <a:gd name="f32" fmla="*/ f23 1 4454102"/>
                <a:gd name="f33" fmla="*/ f24 1 2919099"/>
                <a:gd name="f34" fmla="*/ f25 1 4454102"/>
                <a:gd name="f35" fmla="*/ f26 1 2919099"/>
                <a:gd name="f36" fmla="*/ f27 1 2919099"/>
                <a:gd name="f37" fmla="*/ f28 1 4454102"/>
                <a:gd name="f38" fmla="*/ f29 1 445410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919099" h="445410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8D7CD"/>
            </a:solidFill>
            <a:ln cap="flat">
              <a:noFill/>
              <a:prstDash val="solid"/>
            </a:ln>
          </p:spPr>
          <p:txBody>
            <a:bodyPr vert="horz" wrap="square" lIns="106683" tIns="106683" rIns="106683" bIns="3224549" anchor="ctr" anchorCtr="1" compatLnSpc="1">
              <a:noAutofit/>
            </a:bodyPr>
            <a:lstStyle/>
            <a:p>
              <a:pPr marL="0" marR="0" lvl="0" indent="0" algn="ctr" defTabSz="1244598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2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Medikamentu lietošana</a:t>
              </a:r>
              <a:endPara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3DF7089-F382-CE59-9856-1FCCAC87D3A7}"/>
                </a:ext>
              </a:extLst>
            </p:cNvPr>
            <p:cNvSpPr/>
            <p:nvPr/>
          </p:nvSpPr>
          <p:spPr>
            <a:xfrm>
              <a:off x="1681700" y="2811743"/>
              <a:ext cx="2335277" cy="77609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776096"/>
                <a:gd name="f8" fmla="val 77610"/>
                <a:gd name="f9" fmla="val 34747"/>
                <a:gd name="f10" fmla="val 2257669"/>
                <a:gd name="f11" fmla="val 2300532"/>
                <a:gd name="f12" fmla="val 698486"/>
                <a:gd name="f13" fmla="val 741349"/>
                <a:gd name="f14" fmla="+- 0 0 -90"/>
                <a:gd name="f15" fmla="*/ f3 1 2335279"/>
                <a:gd name="f16" fmla="*/ f4 1 776096"/>
                <a:gd name="f17" fmla="+- f7 0 f5"/>
                <a:gd name="f18" fmla="+- f6 0 f5"/>
                <a:gd name="f19" fmla="*/ f14 f0 1"/>
                <a:gd name="f20" fmla="*/ f18 1 2335279"/>
                <a:gd name="f21" fmla="*/ f17 1 776096"/>
                <a:gd name="f22" fmla="*/ 0 f18 1"/>
                <a:gd name="f23" fmla="*/ 77610 f17 1"/>
                <a:gd name="f24" fmla="*/ 77610 f18 1"/>
                <a:gd name="f25" fmla="*/ 0 f17 1"/>
                <a:gd name="f26" fmla="*/ 2257669 f18 1"/>
                <a:gd name="f27" fmla="*/ 2335279 f18 1"/>
                <a:gd name="f28" fmla="*/ 698486 f17 1"/>
                <a:gd name="f29" fmla="*/ 776096 f17 1"/>
                <a:gd name="f30" fmla="*/ f19 1 f2"/>
                <a:gd name="f31" fmla="*/ f22 1 2335279"/>
                <a:gd name="f32" fmla="*/ f23 1 776096"/>
                <a:gd name="f33" fmla="*/ f24 1 2335279"/>
                <a:gd name="f34" fmla="*/ f25 1 776096"/>
                <a:gd name="f35" fmla="*/ f26 1 2335279"/>
                <a:gd name="f36" fmla="*/ f27 1 2335279"/>
                <a:gd name="f37" fmla="*/ f28 1 776096"/>
                <a:gd name="f38" fmla="*/ f29 1 77609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77609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ED7D31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3367" tIns="53208" rIns="63367" bIns="53208" anchor="ctr" anchorCtr="1" compatLnSpc="1">
              <a:noAutofit/>
            </a:bodyPr>
            <a:lstStyle/>
            <a:p>
              <a:pPr marL="0" marR="0" lvl="0" indent="0" algn="ctr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6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Ievēroju ārsta norādīto medikamentu regulāru lietošanu.</a:t>
              </a:r>
              <a:endPara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CEFA09F-470E-508F-4D76-CB0F8BB0DA03}"/>
                </a:ext>
              </a:extLst>
            </p:cNvPr>
            <p:cNvSpPr/>
            <p:nvPr/>
          </p:nvSpPr>
          <p:spPr>
            <a:xfrm>
              <a:off x="1681700" y="3707242"/>
              <a:ext cx="2335277" cy="109762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1097625"/>
                <a:gd name="f8" fmla="val 109763"/>
                <a:gd name="f9" fmla="val 49143"/>
                <a:gd name="f10" fmla="val 2225517"/>
                <a:gd name="f11" fmla="val 2286137"/>
                <a:gd name="f12" fmla="val 2335280"/>
                <a:gd name="f13" fmla="val 402463"/>
                <a:gd name="f14" fmla="val 695163"/>
                <a:gd name="f15" fmla="val 987863"/>
                <a:gd name="f16" fmla="val 1048483"/>
                <a:gd name="f17" fmla="val 2286136"/>
                <a:gd name="f18" fmla="val 1097626"/>
                <a:gd name="f19" fmla="val 2225516"/>
                <a:gd name="f20" fmla="val 1048482"/>
                <a:gd name="f21" fmla="val 987862"/>
                <a:gd name="f22" fmla="+- 0 0 -90"/>
                <a:gd name="f23" fmla="*/ f3 1 2335279"/>
                <a:gd name="f24" fmla="*/ f4 1 1097625"/>
                <a:gd name="f25" fmla="+- f7 0 f5"/>
                <a:gd name="f26" fmla="+- f6 0 f5"/>
                <a:gd name="f27" fmla="*/ f22 f0 1"/>
                <a:gd name="f28" fmla="*/ f26 1 2335279"/>
                <a:gd name="f29" fmla="*/ f25 1 1097625"/>
                <a:gd name="f30" fmla="*/ 0 f26 1"/>
                <a:gd name="f31" fmla="*/ 109763 f25 1"/>
                <a:gd name="f32" fmla="*/ 109763 f26 1"/>
                <a:gd name="f33" fmla="*/ 0 f25 1"/>
                <a:gd name="f34" fmla="*/ 2225517 f26 1"/>
                <a:gd name="f35" fmla="*/ 2335280 f26 1"/>
                <a:gd name="f36" fmla="*/ 2335279 f26 1"/>
                <a:gd name="f37" fmla="*/ 987863 f25 1"/>
                <a:gd name="f38" fmla="*/ 2225516 f26 1"/>
                <a:gd name="f39" fmla="*/ 1097626 f25 1"/>
                <a:gd name="f40" fmla="*/ 1097625 f25 1"/>
                <a:gd name="f41" fmla="*/ 987862 f25 1"/>
                <a:gd name="f42" fmla="*/ f27 1 f2"/>
                <a:gd name="f43" fmla="*/ f30 1 2335279"/>
                <a:gd name="f44" fmla="*/ f31 1 1097625"/>
                <a:gd name="f45" fmla="*/ f32 1 2335279"/>
                <a:gd name="f46" fmla="*/ f33 1 1097625"/>
                <a:gd name="f47" fmla="*/ f34 1 2335279"/>
                <a:gd name="f48" fmla="*/ f35 1 2335279"/>
                <a:gd name="f49" fmla="*/ f36 1 2335279"/>
                <a:gd name="f50" fmla="*/ f37 1 1097625"/>
                <a:gd name="f51" fmla="*/ f38 1 2335279"/>
                <a:gd name="f52" fmla="*/ f39 1 1097625"/>
                <a:gd name="f53" fmla="*/ f40 1 1097625"/>
                <a:gd name="f54" fmla="*/ f41 1 1097625"/>
                <a:gd name="f55" fmla="*/ f5 1 f28"/>
                <a:gd name="f56" fmla="*/ f6 1 f28"/>
                <a:gd name="f57" fmla="*/ f5 1 f29"/>
                <a:gd name="f58" fmla="*/ f7 1 f29"/>
                <a:gd name="f59" fmla="+- f42 0 f1"/>
                <a:gd name="f60" fmla="*/ f43 1 f28"/>
                <a:gd name="f61" fmla="*/ f44 1 f29"/>
                <a:gd name="f62" fmla="*/ f45 1 f28"/>
                <a:gd name="f63" fmla="*/ f46 1 f29"/>
                <a:gd name="f64" fmla="*/ f47 1 f28"/>
                <a:gd name="f65" fmla="*/ f48 1 f28"/>
                <a:gd name="f66" fmla="*/ f49 1 f28"/>
                <a:gd name="f67" fmla="*/ f50 1 f29"/>
                <a:gd name="f68" fmla="*/ f51 1 f28"/>
                <a:gd name="f69" fmla="*/ f52 1 f29"/>
                <a:gd name="f70" fmla="*/ f53 1 f29"/>
                <a:gd name="f71" fmla="*/ f54 1 f29"/>
                <a:gd name="f72" fmla="*/ f55 f23 1"/>
                <a:gd name="f73" fmla="*/ f56 f23 1"/>
                <a:gd name="f74" fmla="*/ f58 f24 1"/>
                <a:gd name="f75" fmla="*/ f57 f24 1"/>
                <a:gd name="f76" fmla="*/ f60 f23 1"/>
                <a:gd name="f77" fmla="*/ f61 f24 1"/>
                <a:gd name="f78" fmla="*/ f62 f23 1"/>
                <a:gd name="f79" fmla="*/ f63 f24 1"/>
                <a:gd name="f80" fmla="*/ f64 f23 1"/>
                <a:gd name="f81" fmla="*/ f65 f23 1"/>
                <a:gd name="f82" fmla="*/ f66 f23 1"/>
                <a:gd name="f83" fmla="*/ f67 f24 1"/>
                <a:gd name="f84" fmla="*/ f68 f23 1"/>
                <a:gd name="f85" fmla="*/ f69 f24 1"/>
                <a:gd name="f86" fmla="*/ f70 f24 1"/>
                <a:gd name="f87" fmla="*/ f7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9">
                  <a:pos x="f76" y="f77"/>
                </a:cxn>
                <a:cxn ang="f59">
                  <a:pos x="f78" y="f79"/>
                </a:cxn>
                <a:cxn ang="f59">
                  <a:pos x="f80" y="f79"/>
                </a:cxn>
                <a:cxn ang="f59">
                  <a:pos x="f81" y="f77"/>
                </a:cxn>
                <a:cxn ang="f59">
                  <a:pos x="f82" y="f83"/>
                </a:cxn>
                <a:cxn ang="f59">
                  <a:pos x="f84" y="f85"/>
                </a:cxn>
                <a:cxn ang="f59">
                  <a:pos x="f78" y="f86"/>
                </a:cxn>
                <a:cxn ang="f59">
                  <a:pos x="f76" y="f87"/>
                </a:cxn>
                <a:cxn ang="f59">
                  <a:pos x="f76" y="f77"/>
                </a:cxn>
              </a:cxnLst>
              <a:rect l="f72" t="f75" r="f73" b="f74"/>
              <a:pathLst>
                <a:path w="2335279" h="1097625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12" y="f9"/>
                    <a:pt x="f12" y="f8"/>
                  </a:cubicBezTo>
                  <a:cubicBezTo>
                    <a:pt x="f12" y="f13"/>
                    <a:pt x="f6" y="f14"/>
                    <a:pt x="f6" y="f15"/>
                  </a:cubicBezTo>
                  <a:cubicBezTo>
                    <a:pt x="f6" y="f16"/>
                    <a:pt x="f17" y="f18"/>
                    <a:pt x="f19" y="f18"/>
                  </a:cubicBezTo>
                  <a:lnTo>
                    <a:pt x="f8" y="f7"/>
                  </a:lnTo>
                  <a:cubicBezTo>
                    <a:pt x="f9" y="f7"/>
                    <a:pt x="f5" y="f20"/>
                    <a:pt x="f5" y="f21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E27A42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72786" tIns="62627" rIns="72786" bIns="62627" anchor="ctr" anchorCtr="1" compatLnSpc="1">
              <a:noAutofit/>
            </a:bodyPr>
            <a:lstStyle/>
            <a:p>
              <a:pPr marL="0" marR="0" lvl="0" indent="0" algn="ctr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6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Turpinu lietot nozīmētos medikamentus arī tad, ja jūtos labi.</a:t>
              </a:r>
              <a:endPara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1B8DDCC-ADF2-B645-B27C-0930B3DA35D0}"/>
                </a:ext>
              </a:extLst>
            </p:cNvPr>
            <p:cNvSpPr/>
            <p:nvPr/>
          </p:nvSpPr>
          <p:spPr>
            <a:xfrm>
              <a:off x="1681700" y="4924272"/>
              <a:ext cx="2335277" cy="7808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780823"/>
                <a:gd name="f8" fmla="val 78082"/>
                <a:gd name="f9" fmla="val 34959"/>
                <a:gd name="f10" fmla="val 2257197"/>
                <a:gd name="f11" fmla="val 2300320"/>
                <a:gd name="f12" fmla="val 702741"/>
                <a:gd name="f13" fmla="val 745864"/>
                <a:gd name="f14" fmla="+- 0 0 -90"/>
                <a:gd name="f15" fmla="*/ f3 1 2335279"/>
                <a:gd name="f16" fmla="*/ f4 1 780823"/>
                <a:gd name="f17" fmla="+- f7 0 f5"/>
                <a:gd name="f18" fmla="+- f6 0 f5"/>
                <a:gd name="f19" fmla="*/ f14 f0 1"/>
                <a:gd name="f20" fmla="*/ f18 1 2335279"/>
                <a:gd name="f21" fmla="*/ f17 1 780823"/>
                <a:gd name="f22" fmla="*/ 0 f18 1"/>
                <a:gd name="f23" fmla="*/ 78082 f17 1"/>
                <a:gd name="f24" fmla="*/ 78082 f18 1"/>
                <a:gd name="f25" fmla="*/ 0 f17 1"/>
                <a:gd name="f26" fmla="*/ 2257197 f18 1"/>
                <a:gd name="f27" fmla="*/ 2335279 f18 1"/>
                <a:gd name="f28" fmla="*/ 702741 f17 1"/>
                <a:gd name="f29" fmla="*/ 780823 f17 1"/>
                <a:gd name="f30" fmla="*/ f19 1 f2"/>
                <a:gd name="f31" fmla="*/ f22 1 2335279"/>
                <a:gd name="f32" fmla="*/ f23 1 780823"/>
                <a:gd name="f33" fmla="*/ f24 1 2335279"/>
                <a:gd name="f34" fmla="*/ f25 1 780823"/>
                <a:gd name="f35" fmla="*/ f26 1 2335279"/>
                <a:gd name="f36" fmla="*/ f27 1 2335279"/>
                <a:gd name="f37" fmla="*/ f28 1 780823"/>
                <a:gd name="f38" fmla="*/ f29 1 780823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780823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D87A51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58430" tIns="49542" rIns="58430" bIns="495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Kad jūtos labi, tad nolemju, ka medikamentus varu nelietot un pārtraucu tos lietot.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914D7B9-6985-C086-C4CD-52F01A7CAA23}"/>
                </a:ext>
              </a:extLst>
            </p:cNvPr>
            <p:cNvSpPr/>
            <p:nvPr/>
          </p:nvSpPr>
          <p:spPr>
            <a:xfrm>
              <a:off x="4527825" y="1474607"/>
              <a:ext cx="2919103" cy="44541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919099"/>
                <a:gd name="f7" fmla="val 4454102"/>
                <a:gd name="f8" fmla="val 291910"/>
                <a:gd name="f9" fmla="val 130693"/>
                <a:gd name="f10" fmla="val 2627189"/>
                <a:gd name="f11" fmla="val 2788406"/>
                <a:gd name="f12" fmla="val 4162192"/>
                <a:gd name="f13" fmla="val 4323409"/>
                <a:gd name="f14" fmla="+- 0 0 -90"/>
                <a:gd name="f15" fmla="*/ f3 1 2919099"/>
                <a:gd name="f16" fmla="*/ f4 1 4454102"/>
                <a:gd name="f17" fmla="+- f7 0 f5"/>
                <a:gd name="f18" fmla="+- f6 0 f5"/>
                <a:gd name="f19" fmla="*/ f14 f0 1"/>
                <a:gd name="f20" fmla="*/ f18 1 2919099"/>
                <a:gd name="f21" fmla="*/ f17 1 4454102"/>
                <a:gd name="f22" fmla="*/ 0 f18 1"/>
                <a:gd name="f23" fmla="*/ 291910 f17 1"/>
                <a:gd name="f24" fmla="*/ 291910 f18 1"/>
                <a:gd name="f25" fmla="*/ 0 f17 1"/>
                <a:gd name="f26" fmla="*/ 2627189 f18 1"/>
                <a:gd name="f27" fmla="*/ 2919099 f18 1"/>
                <a:gd name="f28" fmla="*/ 4162192 f17 1"/>
                <a:gd name="f29" fmla="*/ 4454102 f17 1"/>
                <a:gd name="f30" fmla="*/ f19 1 f2"/>
                <a:gd name="f31" fmla="*/ f22 1 2919099"/>
                <a:gd name="f32" fmla="*/ f23 1 4454102"/>
                <a:gd name="f33" fmla="*/ f24 1 2919099"/>
                <a:gd name="f34" fmla="*/ f25 1 4454102"/>
                <a:gd name="f35" fmla="*/ f26 1 2919099"/>
                <a:gd name="f36" fmla="*/ f27 1 2919099"/>
                <a:gd name="f37" fmla="*/ f28 1 4454102"/>
                <a:gd name="f38" fmla="*/ f29 1 445410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919099" h="445410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8D7CD"/>
            </a:solidFill>
            <a:ln cap="flat">
              <a:noFill/>
              <a:prstDash val="solid"/>
            </a:ln>
          </p:spPr>
          <p:txBody>
            <a:bodyPr vert="horz" wrap="square" lIns="106683" tIns="106683" rIns="106683" bIns="3224549" anchor="ctr" anchorCtr="1" compatLnSpc="1">
              <a:noAutofit/>
            </a:bodyPr>
            <a:lstStyle/>
            <a:p>
              <a:pPr marL="0" marR="0" lvl="0" indent="0" algn="ctr" defTabSz="1244598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2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Veselības monitorings</a:t>
              </a:r>
              <a:endPara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69E29-1118-FF53-1648-2890317AB7E2}"/>
                </a:ext>
              </a:extLst>
            </p:cNvPr>
            <p:cNvSpPr/>
            <p:nvPr/>
          </p:nvSpPr>
          <p:spPr>
            <a:xfrm>
              <a:off x="4840934" y="2811213"/>
              <a:ext cx="2335277" cy="8750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875052"/>
                <a:gd name="f8" fmla="val 87505"/>
                <a:gd name="f9" fmla="val 39177"/>
                <a:gd name="f10" fmla="val 2247774"/>
                <a:gd name="f11" fmla="val 2296102"/>
                <a:gd name="f12" fmla="val 787547"/>
                <a:gd name="f13" fmla="val 835875"/>
                <a:gd name="f14" fmla="+- 0 0 -90"/>
                <a:gd name="f15" fmla="*/ f3 1 2335279"/>
                <a:gd name="f16" fmla="*/ f4 1 875052"/>
                <a:gd name="f17" fmla="+- f7 0 f5"/>
                <a:gd name="f18" fmla="+- f6 0 f5"/>
                <a:gd name="f19" fmla="*/ f14 f0 1"/>
                <a:gd name="f20" fmla="*/ f18 1 2335279"/>
                <a:gd name="f21" fmla="*/ f17 1 875052"/>
                <a:gd name="f22" fmla="*/ 0 f18 1"/>
                <a:gd name="f23" fmla="*/ 87505 f17 1"/>
                <a:gd name="f24" fmla="*/ 87505 f18 1"/>
                <a:gd name="f25" fmla="*/ 0 f17 1"/>
                <a:gd name="f26" fmla="*/ 2247774 f18 1"/>
                <a:gd name="f27" fmla="*/ 2335279 f18 1"/>
                <a:gd name="f28" fmla="*/ 787547 f17 1"/>
                <a:gd name="f29" fmla="*/ 875052 f17 1"/>
                <a:gd name="f30" fmla="*/ f19 1 f2"/>
                <a:gd name="f31" fmla="*/ f22 1 2335279"/>
                <a:gd name="f32" fmla="*/ f23 1 875052"/>
                <a:gd name="f33" fmla="*/ f24 1 2335279"/>
                <a:gd name="f34" fmla="*/ f25 1 875052"/>
                <a:gd name="f35" fmla="*/ f26 1 2335279"/>
                <a:gd name="f36" fmla="*/ f27 1 2335279"/>
                <a:gd name="f37" fmla="*/ f28 1 875052"/>
                <a:gd name="f38" fmla="*/ f29 1 87505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87505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CE7C61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1191" tIns="52294" rIns="61191" bIns="52294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Veicu visas nepieciešamās pārbaudes un izmeklējumus pēc ārsta norādījuma.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747E373-F691-94E8-0D72-794BD3E5E2CB}"/>
                </a:ext>
              </a:extLst>
            </p:cNvPr>
            <p:cNvSpPr/>
            <p:nvPr/>
          </p:nvSpPr>
          <p:spPr>
            <a:xfrm>
              <a:off x="4819729" y="3820893"/>
              <a:ext cx="2335277" cy="8750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875052"/>
                <a:gd name="f8" fmla="val 87505"/>
                <a:gd name="f9" fmla="val 39177"/>
                <a:gd name="f10" fmla="val 2247774"/>
                <a:gd name="f11" fmla="val 2296102"/>
                <a:gd name="f12" fmla="val 787547"/>
                <a:gd name="f13" fmla="val 835875"/>
                <a:gd name="f14" fmla="+- 0 0 -90"/>
                <a:gd name="f15" fmla="*/ f3 1 2335279"/>
                <a:gd name="f16" fmla="*/ f4 1 875052"/>
                <a:gd name="f17" fmla="+- f7 0 f5"/>
                <a:gd name="f18" fmla="+- f6 0 f5"/>
                <a:gd name="f19" fmla="*/ f14 f0 1"/>
                <a:gd name="f20" fmla="*/ f18 1 2335279"/>
                <a:gd name="f21" fmla="*/ f17 1 875052"/>
                <a:gd name="f22" fmla="*/ 0 f18 1"/>
                <a:gd name="f23" fmla="*/ 87505 f17 1"/>
                <a:gd name="f24" fmla="*/ 87505 f18 1"/>
                <a:gd name="f25" fmla="*/ 0 f17 1"/>
                <a:gd name="f26" fmla="*/ 2247774 f18 1"/>
                <a:gd name="f27" fmla="*/ 2335279 f18 1"/>
                <a:gd name="f28" fmla="*/ 787547 f17 1"/>
                <a:gd name="f29" fmla="*/ 875052 f17 1"/>
                <a:gd name="f30" fmla="*/ f19 1 f2"/>
                <a:gd name="f31" fmla="*/ f22 1 2335279"/>
                <a:gd name="f32" fmla="*/ f23 1 875052"/>
                <a:gd name="f33" fmla="*/ f24 1 2335279"/>
                <a:gd name="f34" fmla="*/ f25 1 875052"/>
                <a:gd name="f35" fmla="*/ f26 1 2335279"/>
                <a:gd name="f36" fmla="*/ f27 1 2335279"/>
                <a:gd name="f37" fmla="*/ f28 1 875052"/>
                <a:gd name="f38" fmla="*/ f29 1 87505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87505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C48170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1191" tIns="52294" rIns="61191" bIns="52294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Pēc ārsta rekomendācijas, nododu analīzes, lai sekotu līdzi veselības stāvokļa izmaiņām.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D6C5D74-4DC3-D288-5A8C-ECB84486031D}"/>
                </a:ext>
              </a:extLst>
            </p:cNvPr>
            <p:cNvSpPr/>
            <p:nvPr/>
          </p:nvSpPr>
          <p:spPr>
            <a:xfrm>
              <a:off x="4819729" y="4830564"/>
              <a:ext cx="2335277" cy="8750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875052"/>
                <a:gd name="f8" fmla="val 87505"/>
                <a:gd name="f9" fmla="val 39177"/>
                <a:gd name="f10" fmla="val 2247774"/>
                <a:gd name="f11" fmla="val 2296102"/>
                <a:gd name="f12" fmla="val 787547"/>
                <a:gd name="f13" fmla="val 835875"/>
                <a:gd name="f14" fmla="+- 0 0 -90"/>
                <a:gd name="f15" fmla="*/ f3 1 2335279"/>
                <a:gd name="f16" fmla="*/ f4 1 875052"/>
                <a:gd name="f17" fmla="+- f7 0 f5"/>
                <a:gd name="f18" fmla="+- f6 0 f5"/>
                <a:gd name="f19" fmla="*/ f14 f0 1"/>
                <a:gd name="f20" fmla="*/ f18 1 2335279"/>
                <a:gd name="f21" fmla="*/ f17 1 875052"/>
                <a:gd name="f22" fmla="*/ 0 f18 1"/>
                <a:gd name="f23" fmla="*/ 87505 f17 1"/>
                <a:gd name="f24" fmla="*/ 87505 f18 1"/>
                <a:gd name="f25" fmla="*/ 0 f17 1"/>
                <a:gd name="f26" fmla="*/ 2247774 f18 1"/>
                <a:gd name="f27" fmla="*/ 2335279 f18 1"/>
                <a:gd name="f28" fmla="*/ 787547 f17 1"/>
                <a:gd name="f29" fmla="*/ 875052 f17 1"/>
                <a:gd name="f30" fmla="*/ f19 1 f2"/>
                <a:gd name="f31" fmla="*/ f22 1 2335279"/>
                <a:gd name="f32" fmla="*/ f23 1 875052"/>
                <a:gd name="f33" fmla="*/ f24 1 2335279"/>
                <a:gd name="f34" fmla="*/ f25 1 875052"/>
                <a:gd name="f35" fmla="*/ f26 1 2335279"/>
                <a:gd name="f36" fmla="*/ f27 1 2335279"/>
                <a:gd name="f37" fmla="*/ f28 1 875052"/>
                <a:gd name="f38" fmla="*/ f29 1 87505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87505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BC877E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1191" tIns="52294" rIns="61191" bIns="52294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Ja mana pašsajūta pasliktinās, es konsultējos ar ārstu.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8BE6BD4-8A12-A88A-6737-6ACF017B6A02}"/>
                </a:ext>
              </a:extLst>
            </p:cNvPr>
            <p:cNvSpPr/>
            <p:nvPr/>
          </p:nvSpPr>
          <p:spPr>
            <a:xfrm>
              <a:off x="7665854" y="1474607"/>
              <a:ext cx="2919103" cy="44541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919099"/>
                <a:gd name="f7" fmla="val 4454102"/>
                <a:gd name="f8" fmla="val 291910"/>
                <a:gd name="f9" fmla="val 130693"/>
                <a:gd name="f10" fmla="val 2627189"/>
                <a:gd name="f11" fmla="val 2788406"/>
                <a:gd name="f12" fmla="val 4162192"/>
                <a:gd name="f13" fmla="val 4323409"/>
                <a:gd name="f14" fmla="+- 0 0 -90"/>
                <a:gd name="f15" fmla="*/ f3 1 2919099"/>
                <a:gd name="f16" fmla="*/ f4 1 4454102"/>
                <a:gd name="f17" fmla="+- f7 0 f5"/>
                <a:gd name="f18" fmla="+- f6 0 f5"/>
                <a:gd name="f19" fmla="*/ f14 f0 1"/>
                <a:gd name="f20" fmla="*/ f18 1 2919099"/>
                <a:gd name="f21" fmla="*/ f17 1 4454102"/>
                <a:gd name="f22" fmla="*/ 0 f18 1"/>
                <a:gd name="f23" fmla="*/ 291910 f17 1"/>
                <a:gd name="f24" fmla="*/ 291910 f18 1"/>
                <a:gd name="f25" fmla="*/ 0 f17 1"/>
                <a:gd name="f26" fmla="*/ 2627189 f18 1"/>
                <a:gd name="f27" fmla="*/ 2919099 f18 1"/>
                <a:gd name="f28" fmla="*/ 4162192 f17 1"/>
                <a:gd name="f29" fmla="*/ 4454102 f17 1"/>
                <a:gd name="f30" fmla="*/ f19 1 f2"/>
                <a:gd name="f31" fmla="*/ f22 1 2919099"/>
                <a:gd name="f32" fmla="*/ f23 1 4454102"/>
                <a:gd name="f33" fmla="*/ f24 1 2919099"/>
                <a:gd name="f34" fmla="*/ f25 1 4454102"/>
                <a:gd name="f35" fmla="*/ f26 1 2919099"/>
                <a:gd name="f36" fmla="*/ f27 1 2919099"/>
                <a:gd name="f37" fmla="*/ f28 1 4454102"/>
                <a:gd name="f38" fmla="*/ f29 1 445410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919099" h="445410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8D7CD"/>
            </a:solidFill>
            <a:ln cap="flat">
              <a:noFill/>
              <a:prstDash val="solid"/>
            </a:ln>
          </p:spPr>
          <p:txBody>
            <a:bodyPr vert="horz" wrap="square" lIns="106683" tIns="106683" rIns="106683" bIns="3224549" anchor="ctr" anchorCtr="1" compatLnSpc="1">
              <a:noAutofit/>
            </a:bodyPr>
            <a:lstStyle/>
            <a:p>
              <a:pPr marL="0" marR="0" lvl="0" indent="0" algn="ctr" defTabSz="1244598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2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8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Veselīgs dzīvesveids</a:t>
              </a:r>
              <a:endPara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5AB11EE-0040-C64F-D3C8-BC0707BBB559}"/>
                </a:ext>
              </a:extLst>
            </p:cNvPr>
            <p:cNvSpPr/>
            <p:nvPr/>
          </p:nvSpPr>
          <p:spPr>
            <a:xfrm>
              <a:off x="7927052" y="2662815"/>
              <a:ext cx="2335277" cy="99649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996492"/>
                <a:gd name="f8" fmla="val 99649"/>
                <a:gd name="f9" fmla="val 44614"/>
                <a:gd name="f10" fmla="val 2235630"/>
                <a:gd name="f11" fmla="val 2290665"/>
                <a:gd name="f12" fmla="val 896843"/>
                <a:gd name="f13" fmla="val 951878"/>
                <a:gd name="f14" fmla="+- 0 0 -90"/>
                <a:gd name="f15" fmla="*/ f3 1 2335279"/>
                <a:gd name="f16" fmla="*/ f4 1 996492"/>
                <a:gd name="f17" fmla="+- f7 0 f5"/>
                <a:gd name="f18" fmla="+- f6 0 f5"/>
                <a:gd name="f19" fmla="*/ f14 f0 1"/>
                <a:gd name="f20" fmla="*/ f18 1 2335279"/>
                <a:gd name="f21" fmla="*/ f17 1 996492"/>
                <a:gd name="f22" fmla="*/ 0 f18 1"/>
                <a:gd name="f23" fmla="*/ 99649 f17 1"/>
                <a:gd name="f24" fmla="*/ 99649 f18 1"/>
                <a:gd name="f25" fmla="*/ 0 f17 1"/>
                <a:gd name="f26" fmla="*/ 2235630 f18 1"/>
                <a:gd name="f27" fmla="*/ 2335279 f18 1"/>
                <a:gd name="f28" fmla="*/ 896843 f17 1"/>
                <a:gd name="f29" fmla="*/ 996492 f17 1"/>
                <a:gd name="f30" fmla="*/ f19 1 f2"/>
                <a:gd name="f31" fmla="*/ f22 1 2335279"/>
                <a:gd name="f32" fmla="*/ f23 1 996492"/>
                <a:gd name="f33" fmla="*/ f24 1 2335279"/>
                <a:gd name="f34" fmla="*/ f25 1 996492"/>
                <a:gd name="f35" fmla="*/ f26 1 2335279"/>
                <a:gd name="f36" fmla="*/ f27 1 2335279"/>
                <a:gd name="f37" fmla="*/ f28 1 996492"/>
                <a:gd name="f38" fmla="*/ f29 1 99649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99649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B4908B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64748" tIns="55851" rIns="64748" bIns="55851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Regulāri veicu tādas fiziskās aktivitātes, kas ir piemērotas manam veselības stāvoklim (piemēram, pastaigas svaigā gaisā u.c.).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B5CE374-51F1-A0F1-E84E-1874137FC645}"/>
                </a:ext>
              </a:extLst>
            </p:cNvPr>
            <p:cNvSpPr/>
            <p:nvPr/>
          </p:nvSpPr>
          <p:spPr>
            <a:xfrm>
              <a:off x="7957767" y="3859883"/>
              <a:ext cx="2335277" cy="117821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1178210"/>
                <a:gd name="f8" fmla="val 117821"/>
                <a:gd name="f9" fmla="val 52750"/>
                <a:gd name="f10" fmla="val 2217458"/>
                <a:gd name="f11" fmla="val 2282529"/>
                <a:gd name="f12" fmla="val 1060389"/>
                <a:gd name="f13" fmla="val 1125460"/>
                <a:gd name="f14" fmla="+- 0 0 -90"/>
                <a:gd name="f15" fmla="*/ f3 1 2335279"/>
                <a:gd name="f16" fmla="*/ f4 1 1178210"/>
                <a:gd name="f17" fmla="+- f7 0 f5"/>
                <a:gd name="f18" fmla="+- f6 0 f5"/>
                <a:gd name="f19" fmla="*/ f14 f0 1"/>
                <a:gd name="f20" fmla="*/ f18 1 2335279"/>
                <a:gd name="f21" fmla="*/ f17 1 1178210"/>
                <a:gd name="f22" fmla="*/ 0 f18 1"/>
                <a:gd name="f23" fmla="*/ 117821 f17 1"/>
                <a:gd name="f24" fmla="*/ 117821 f18 1"/>
                <a:gd name="f25" fmla="*/ 0 f17 1"/>
                <a:gd name="f26" fmla="*/ 2217458 f18 1"/>
                <a:gd name="f27" fmla="*/ 2335279 f18 1"/>
                <a:gd name="f28" fmla="*/ 1060389 f17 1"/>
                <a:gd name="f29" fmla="*/ 1178210 f17 1"/>
                <a:gd name="f30" fmla="*/ f19 1 f2"/>
                <a:gd name="f31" fmla="*/ f22 1 2335279"/>
                <a:gd name="f32" fmla="*/ f23 1 1178210"/>
                <a:gd name="f33" fmla="*/ f24 1 2335279"/>
                <a:gd name="f34" fmla="*/ f25 1 1178210"/>
                <a:gd name="f35" fmla="*/ f26 1 2335279"/>
                <a:gd name="f36" fmla="*/ f27 1 2335279"/>
                <a:gd name="f37" fmla="*/ f28 1 1178210"/>
                <a:gd name="f38" fmla="*/ f29 1 1178210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1178210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AC9999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70070" tIns="61182" rIns="70070" bIns="6118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Ievēroju veselīgas ēšanas paradumus (piemēram, cenšos samazināt sāls, cukura un tauku daudzuma uzņemšanu ar pārtiku).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2859950-C91B-27CD-CFE2-A641200C462D}"/>
                </a:ext>
              </a:extLst>
            </p:cNvPr>
            <p:cNvSpPr/>
            <p:nvPr/>
          </p:nvSpPr>
          <p:spPr>
            <a:xfrm>
              <a:off x="7957767" y="5089806"/>
              <a:ext cx="2335277" cy="61535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35279"/>
                <a:gd name="f7" fmla="val 615352"/>
                <a:gd name="f8" fmla="val 61535"/>
                <a:gd name="f9" fmla="val 27550"/>
                <a:gd name="f10" fmla="val 2273744"/>
                <a:gd name="f11" fmla="val 2307729"/>
                <a:gd name="f12" fmla="val 553817"/>
                <a:gd name="f13" fmla="val 587802"/>
                <a:gd name="f14" fmla="+- 0 0 -90"/>
                <a:gd name="f15" fmla="*/ f3 1 2335279"/>
                <a:gd name="f16" fmla="*/ f4 1 615352"/>
                <a:gd name="f17" fmla="+- f7 0 f5"/>
                <a:gd name="f18" fmla="+- f6 0 f5"/>
                <a:gd name="f19" fmla="*/ f14 f0 1"/>
                <a:gd name="f20" fmla="*/ f18 1 2335279"/>
                <a:gd name="f21" fmla="*/ f17 1 615352"/>
                <a:gd name="f22" fmla="*/ 0 f18 1"/>
                <a:gd name="f23" fmla="*/ 61535 f17 1"/>
                <a:gd name="f24" fmla="*/ 61535 f18 1"/>
                <a:gd name="f25" fmla="*/ 0 f17 1"/>
                <a:gd name="f26" fmla="*/ 2273744 f18 1"/>
                <a:gd name="f27" fmla="*/ 2335279 f18 1"/>
                <a:gd name="f28" fmla="*/ 553817 f17 1"/>
                <a:gd name="f29" fmla="*/ 615352 f17 1"/>
                <a:gd name="f30" fmla="*/ f19 1 f2"/>
                <a:gd name="f31" fmla="*/ f22 1 2335279"/>
                <a:gd name="f32" fmla="*/ f23 1 615352"/>
                <a:gd name="f33" fmla="*/ f24 1 2335279"/>
                <a:gd name="f34" fmla="*/ f25 1 615352"/>
                <a:gd name="f35" fmla="*/ f26 1 2335279"/>
                <a:gd name="f36" fmla="*/ f27 1 2335279"/>
                <a:gd name="f37" fmla="*/ f28 1 615352"/>
                <a:gd name="f38" fmla="*/ f29 1 615352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335279" h="615352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A5A5A5"/>
            </a:soli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53583" tIns="44695" rIns="53583" bIns="44695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Ievēroju 8 stundu miega režīmu, jo tas ir optimāls mana organisma atpūtai.</a:t>
              </a:r>
              <a:endParaRPr lang="en-GB" sz="14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3AC5-2D1B-356C-DFF1-74F7CD32A7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3BA1786-130D-5F05-AC49-130C569CBB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Dalībnieki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9A0AA0D-A69B-CFC3-A762-88ABB25AC2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0900" y="2135818"/>
            <a:ext cx="4800600" cy="3236911"/>
          </a:xfrm>
        </p:spPr>
        <p:txBody>
          <a:bodyPr/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N=202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73 % sievietes</a:t>
            </a:r>
            <a:r>
              <a:rPr lang="pt-BR" sz="1600" b="0">
                <a:latin typeface="Arial" pitchFamily="34"/>
                <a:cs typeface="Arial" pitchFamily="34"/>
              </a:rPr>
              <a:t> (n=147) </a:t>
            </a:r>
            <a:endParaRPr lang="lv-LV" sz="1600" b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pt-BR" sz="1600" b="0">
                <a:latin typeface="Arial" pitchFamily="34"/>
                <a:cs typeface="Arial" pitchFamily="34"/>
              </a:rPr>
              <a:t>27 % vīrieši (n=55)</a:t>
            </a:r>
            <a:endParaRPr lang="lv-LV" sz="1600" b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darbspējīgā vecumā no 22 līdz 65  gadiem (M=53,40; SD=11,08) 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ar noteiktu hronisku slimību (slimības ilgums vairāk par vienu gadu, </a:t>
            </a:r>
            <a:r>
              <a:rPr lang="lv-LV" sz="1200" b="0">
                <a:latin typeface="Arial" pitchFamily="34"/>
                <a:cs typeface="Arial" pitchFamily="34"/>
              </a:rPr>
              <a:t>National Center for Chronic Disease Prevention and Health Promotion, 2022</a:t>
            </a:r>
            <a:r>
              <a:rPr lang="lv-LV" sz="1600" b="0">
                <a:latin typeface="Arial" pitchFamily="34"/>
                <a:cs typeface="Arial" pitchFamily="34"/>
              </a:rPr>
              <a:t>).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3B226766-22A5-467D-1895-C89471C3C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537" y="1445693"/>
            <a:ext cx="2559295" cy="162550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E0A9EB82-D6DB-F37D-B736-87E0B3F3D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537" y="3329769"/>
            <a:ext cx="2611114" cy="165841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D42E-D847-354A-C3D3-795B3DC31B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8903285-2316-3BFD-0BFD-0FD69E4B08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Instrumentārijs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259D755-1A72-4E4B-EEAC-14E2F101E3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69536" y="2268900"/>
            <a:ext cx="6027230" cy="3236911"/>
          </a:xfrm>
        </p:spPr>
        <p:txBody>
          <a:bodyPr/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 dirty="0">
                <a:latin typeface="Arial" pitchFamily="34"/>
                <a:cs typeface="Arial" pitchFamily="34"/>
              </a:rPr>
              <a:t>1. </a:t>
            </a:r>
            <a:r>
              <a:rPr lang="lv-LV" sz="1600" dirty="0" err="1">
                <a:latin typeface="Arial" pitchFamily="34"/>
                <a:cs typeface="Arial" pitchFamily="34"/>
              </a:rPr>
              <a:t>Sociodemogrāfisko</a:t>
            </a:r>
            <a:r>
              <a:rPr lang="lv-LV" sz="1600" dirty="0">
                <a:latin typeface="Arial" pitchFamily="34"/>
                <a:cs typeface="Arial" pitchFamily="34"/>
              </a:rPr>
              <a:t> datu un ar slimību saistīto datu anketa</a:t>
            </a:r>
            <a:r>
              <a:rPr lang="lv-LV" sz="1600" b="0" dirty="0">
                <a:latin typeface="Arial" pitchFamily="34"/>
                <a:cs typeface="Arial" pitchFamily="34"/>
              </a:rPr>
              <a:t> – jautājumi par vecumu, dzimumu, diagnozi.</a:t>
            </a:r>
          </a:p>
          <a:p>
            <a:pPr lvl="0"/>
            <a:endParaRPr lang="lv-LV" sz="1600" b="0" dirty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 dirty="0">
                <a:latin typeface="Arial" pitchFamily="34"/>
                <a:cs typeface="Arial" pitchFamily="34"/>
              </a:rPr>
              <a:t>2. </a:t>
            </a:r>
            <a:r>
              <a:rPr lang="lv-LV" sz="1600" dirty="0" err="1">
                <a:latin typeface="Arial" pitchFamily="34"/>
                <a:cs typeface="Arial" pitchFamily="34"/>
              </a:rPr>
              <a:t>Līdzestīgas</a:t>
            </a:r>
            <a:r>
              <a:rPr lang="lv-LV" sz="1600" dirty="0">
                <a:latin typeface="Arial" pitchFamily="34"/>
                <a:cs typeface="Arial" pitchFamily="34"/>
              </a:rPr>
              <a:t> uzvedības aptauja</a:t>
            </a:r>
            <a:r>
              <a:rPr lang="lv-LV" sz="1600" b="0" dirty="0">
                <a:latin typeface="Arial" pitchFamily="34"/>
                <a:cs typeface="Arial" pitchFamily="34"/>
              </a:rPr>
              <a:t>, (</a:t>
            </a:r>
            <a:r>
              <a:rPr lang="el-GR" sz="1600" b="0" dirty="0">
                <a:latin typeface="Arial" pitchFamily="34"/>
                <a:cs typeface="Arial" pitchFamily="34"/>
              </a:rPr>
              <a:t>α = 0,75). </a:t>
            </a:r>
            <a:r>
              <a:rPr lang="lv-LV" sz="1600" b="0" dirty="0">
                <a:latin typeface="Arial" pitchFamily="34"/>
                <a:cs typeface="Arial" pitchFamily="34"/>
              </a:rPr>
              <a:t>Apgalvojumu atbilžu atzīmēšanai izmantota </a:t>
            </a:r>
            <a:r>
              <a:rPr lang="lv-LV" sz="1600" b="0" dirty="0" err="1">
                <a:latin typeface="Arial" pitchFamily="34"/>
                <a:cs typeface="Arial" pitchFamily="34"/>
              </a:rPr>
              <a:t>Likerta</a:t>
            </a:r>
            <a:r>
              <a:rPr lang="lv-LV" sz="1600" b="0" dirty="0">
                <a:latin typeface="Arial" pitchFamily="34"/>
                <a:cs typeface="Arial" pitchFamily="34"/>
              </a:rPr>
              <a:t> skala no 1 līdz 4 (1-nekad, 2-dažreiz, 3-bieži, 4-vienmēr). Iegūstamais punktu skaits 9 – 36.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endParaRPr lang="lv-LV" sz="1600" b="0" dirty="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9F9B5-E5FC-3B0A-762A-248161709EC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C16CA60-3007-3EC6-CB01-9E4C0C0BAE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Procedūra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708B92B-2CEC-495D-D478-02924AB114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34870" y="2222750"/>
            <a:ext cx="4839452" cy="3207815"/>
          </a:xfrm>
        </p:spPr>
        <p:txBody>
          <a:bodyPr/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Tika sastādīti 10 apgalvojumi ar mērķi noskaidrot, cik lielā mērā indivīds ievēro ārsta norādījumus, kas attiecas uz hroniskās slimības simptomu mazināšanu un veselības stāvokļa uzlabošanu.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Apgalvojumus vērtēja 2 neatkarīgi jomas eksperti.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Pēc ekspertu vērtējuma tika izslēgts apgalvojums </a:t>
            </a:r>
            <a:r>
              <a:rPr lang="lv-LV" sz="1400" b="0">
                <a:latin typeface="Arial" pitchFamily="34"/>
                <a:cs typeface="Arial" pitchFamily="34"/>
              </a:rPr>
              <a:t>«</a:t>
            </a:r>
            <a:r>
              <a:rPr lang="lv-LV" sz="1600" b="0">
                <a:latin typeface="Arial" pitchFamily="34"/>
                <a:ea typeface="Calibri" pitchFamily="34"/>
                <a:cs typeface="Arial" pitchFamily="34"/>
              </a:rPr>
              <a:t>Lietoju medikamentus pēc vajadzības arī bez ārsta norādījuma</a:t>
            </a:r>
            <a:r>
              <a:rPr lang="lv-LV" sz="1400" b="0">
                <a:latin typeface="Times New Roman" pitchFamily="18"/>
                <a:ea typeface="Calibri" pitchFamily="34"/>
                <a:cs typeface="Arial" pitchFamily="34"/>
              </a:rPr>
              <a:t>».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Veikts pilotpētījums, lai pārliecinātos, ka aptauja ir saprotama respondentiem</a:t>
            </a:r>
            <a:endParaRPr lang="lv-LV" sz="1800" b="0">
              <a:latin typeface="Arial" pitchFamily="34"/>
              <a:cs typeface="Arial" pitchFamily="34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3B1443-428D-B76D-EF98-F952675A2EDE}"/>
              </a:ext>
            </a:extLst>
          </p:cNvPr>
          <p:cNvSpPr txBox="1"/>
          <p:nvPr/>
        </p:nvSpPr>
        <p:spPr>
          <a:xfrm>
            <a:off x="6283939" y="1880811"/>
            <a:ext cx="5573139" cy="32078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Dalībnieki iepazinās ar informētā piekrišanu un aizpildot aptauju apstiprināja savu dalību pētījumā.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Pētījuma īstenošanā tika iesaistītas vairākas ģimenes ārstu prakses un pacientu biedrības.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Pētījuma aptauja elektroniskā formā visidati.lv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Ģimenes ārstiem tika iedotas aptaujas papīra formātā, kuras viņi piedāvāja aizpildīt pacientam pirms vai pēc vizītes.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E35E3-1036-F7CE-9FD0-7BA3273B52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0F2A335-4A05-58AD-F202-E679D98DFF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>
              <a:lnSpc>
                <a:spcPct val="70000"/>
              </a:lnSpc>
            </a:pPr>
            <a:r>
              <a:rPr lang="lv-LV" sz="1600">
                <a:latin typeface="Arial" pitchFamily="34"/>
                <a:cs typeface="Arial" pitchFamily="34"/>
              </a:rPr>
              <a:t>Procedūra</a:t>
            </a:r>
          </a:p>
          <a:p>
            <a:pPr lvl="0">
              <a:lnSpc>
                <a:spcPct val="70000"/>
              </a:lnSpc>
            </a:pPr>
            <a:r>
              <a:rPr lang="lv-LV" sz="1600">
                <a:latin typeface="Arial" pitchFamily="34"/>
                <a:cs typeface="Arial" pitchFamily="34"/>
              </a:rPr>
              <a:t>Ētiskie apsvērumi un personas datu aizsardzība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651243C-1518-BDF0-D51D-770B359DF3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76" y="2414308"/>
            <a:ext cx="8222376" cy="3345149"/>
          </a:xfrm>
        </p:spPr>
        <p:txBody>
          <a:bodyPr/>
          <a:lstStyle/>
          <a:p>
            <a:pPr lvl="0">
              <a:lnSpc>
                <a:spcPct val="70000"/>
              </a:lnSpc>
            </a:pPr>
            <a:endParaRPr lang="lv-LV" sz="1700" b="0">
              <a:latin typeface="Arial" pitchFamily="34"/>
              <a:cs typeface="Arial" pitchFamily="34"/>
            </a:endParaRP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Datu ieguve un aizsardzība tika īstenota saskaņā ar Eiropas Parlamenta un Padomes Regulu (ES) 2016/679 par fizisku personu aizsardzību attiecībā uz personas datu apstrādi.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Pētījuma dalībnieki tika informēti, ka aptauju dati tiks izmantoti zinātniskā pētījuma nolūkos.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Piedalīšanās pētījumā bija brīvprātīga. Dalībnieki pirms aptauju aizpildīšanas iepazinās ar informētā piekrišanu un aizpildot aptauju, apstiprināja savu brīvprātīgu dalību pētījumā.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Datu apstrādē tika nodrošināta personu anonimitāte un konfidencialitāte.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Dati tika apstrādāti tikai apkopotā veidā.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Pētījuma veikšanai tika saņemta RSU Pētījumu Ētikas komitejas atļauja nr. 2-PĒK-4/108/2022.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endParaRPr lang="lv-LV" sz="1700" b="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BCA2FFECB18E6448B789CD9930E2AFC" ma:contentTypeVersion="15" ma:contentTypeDescription="Izveidot jaunu dokumentu." ma:contentTypeScope="" ma:versionID="272abcdc5718c727e499b6bfa514b3e6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4378346c854a4d943c1588f164098d8d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345B3D-8FA6-47B4-85CD-36E7C900035E}"/>
</file>

<file path=customXml/itemProps2.xml><?xml version="1.0" encoding="utf-8"?>
<ds:datastoreItem xmlns:ds="http://schemas.openxmlformats.org/officeDocument/2006/customXml" ds:itemID="{9F0D1C66-1760-4013-99B9-7FA780CBFB40}"/>
</file>

<file path=docProps/app.xml><?xml version="1.0" encoding="utf-8"?>
<Properties xmlns="http://schemas.openxmlformats.org/officeDocument/2006/extended-properties" xmlns:vt="http://schemas.openxmlformats.org/officeDocument/2006/docPropsVTypes">
  <Template>red_prezentacijaspamatnelv_16_9</Template>
  <TotalTime>1782</TotalTime>
  <Words>968</Words>
  <Application>Microsoft Office PowerPoint</Application>
  <PresentationFormat>Широкоэкранный</PresentationFormat>
  <Paragraphs>113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IEVADS</vt:lpstr>
      <vt:lpstr>SATURS</vt:lpstr>
      <vt:lpstr>NOBEIGUMS</vt:lpstr>
      <vt:lpstr>Retrospect</vt:lpstr>
      <vt:lpstr>Līdzestīgas uzvedības aptaujas izstrāde un  psihometriskie rādītāji</vt:lpstr>
      <vt:lpstr>Aktualitāte un problēma</vt:lpstr>
      <vt:lpstr>Mērķis</vt:lpstr>
      <vt:lpstr>Līdzestīga uzvedība</vt:lpstr>
      <vt:lpstr>Līdzestīgas uzvedības aptaujas jomas</vt:lpstr>
      <vt:lpstr>Metode</vt:lpstr>
      <vt:lpstr>Metode</vt:lpstr>
      <vt:lpstr>Metode</vt:lpstr>
      <vt:lpstr>Metode</vt:lpstr>
      <vt:lpstr>Līdzestīgas uzvedības aptaujas psihometriskie rādītāji, N=202</vt:lpstr>
      <vt:lpstr> </vt:lpstr>
      <vt:lpstr>Ierobežojumi</vt:lpstr>
      <vt:lpstr>Secinājumi</vt:lpstr>
      <vt:lpstr>Mg. psych. Gunita Skaldere-Darmudasa gsdarmudasa@gmail.com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Līdzestīgas uzvedības aptaujas izstrāde</dc:title>
  <dc:creator>GUNITA SKALDERE DARMUDASA</dc:creator>
  <cp:lastModifiedBy>Jelena Kolesnikova</cp:lastModifiedBy>
  <cp:revision>10</cp:revision>
  <dcterms:created xsi:type="dcterms:W3CDTF">2023-04-05T08:37:23Z</dcterms:created>
  <dcterms:modified xsi:type="dcterms:W3CDTF">2023-04-13T07:09:06Z</dcterms:modified>
</cp:coreProperties>
</file>