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2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520" r:id="rId2"/>
    <p:sldId id="487" r:id="rId3"/>
    <p:sldId id="592" r:id="rId4"/>
    <p:sldId id="591" r:id="rId5"/>
    <p:sldId id="476" r:id="rId6"/>
    <p:sldId id="489" r:id="rId7"/>
    <p:sldId id="496" r:id="rId8"/>
    <p:sldId id="521" r:id="rId9"/>
    <p:sldId id="583" r:id="rId10"/>
    <p:sldId id="575" r:id="rId11"/>
    <p:sldId id="584" r:id="rId12"/>
    <p:sldId id="585" r:id="rId13"/>
    <p:sldId id="590" r:id="rId14"/>
    <p:sldId id="589" r:id="rId15"/>
    <p:sldId id="499" r:id="rId16"/>
    <p:sldId id="503" r:id="rId17"/>
    <p:sldId id="594" r:id="rId18"/>
    <p:sldId id="498" r:id="rId19"/>
    <p:sldId id="504" r:id="rId20"/>
    <p:sldId id="519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ヒラギノ角ゴ Pro W3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ヒラギノ角ゴ Pro W3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ヒラギノ角ゴ Pro W3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ヒラギノ角ゴ Pro W3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charset="0"/>
        <a:ea typeface="ヒラギノ角ゴ Pro W3"/>
        <a:cs typeface="Arial" charset="0"/>
      </a:defRPr>
    </a:lvl5pPr>
    <a:lvl6pPr marL="2286000" algn="l" defTabSz="914400" rtl="0" eaLnBrk="1" latinLnBrk="0" hangingPunct="1">
      <a:defRPr sz="2400" kern="1200" baseline="-25000">
        <a:solidFill>
          <a:schemeClr val="tx1"/>
        </a:solidFill>
        <a:latin typeface="Arial" charset="0"/>
        <a:ea typeface="ヒラギノ角ゴ Pro W3"/>
        <a:cs typeface="Arial" charset="0"/>
      </a:defRPr>
    </a:lvl6pPr>
    <a:lvl7pPr marL="2743200" algn="l" defTabSz="914400" rtl="0" eaLnBrk="1" latinLnBrk="0" hangingPunct="1">
      <a:defRPr sz="2400" kern="1200" baseline="-25000">
        <a:solidFill>
          <a:schemeClr val="tx1"/>
        </a:solidFill>
        <a:latin typeface="Arial" charset="0"/>
        <a:ea typeface="ヒラギノ角ゴ Pro W3"/>
        <a:cs typeface="Arial" charset="0"/>
      </a:defRPr>
    </a:lvl7pPr>
    <a:lvl8pPr marL="3200400" algn="l" defTabSz="914400" rtl="0" eaLnBrk="1" latinLnBrk="0" hangingPunct="1">
      <a:defRPr sz="2400" kern="1200" baseline="-25000">
        <a:solidFill>
          <a:schemeClr val="tx1"/>
        </a:solidFill>
        <a:latin typeface="Arial" charset="0"/>
        <a:ea typeface="ヒラギノ角ゴ Pro W3"/>
        <a:cs typeface="Arial" charset="0"/>
      </a:defRPr>
    </a:lvl8pPr>
    <a:lvl9pPr marL="3657600" algn="l" defTabSz="914400" rtl="0" eaLnBrk="1" latinLnBrk="0" hangingPunct="1">
      <a:defRPr sz="2400" kern="1200" baseline="-25000">
        <a:solidFill>
          <a:schemeClr val="tx1"/>
        </a:solidFill>
        <a:latin typeface="Arial" charset="0"/>
        <a:ea typeface="ヒラギノ角ゴ Pro W3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gulja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8E001C"/>
    <a:srgbClr val="FF9966"/>
    <a:srgbClr val="D2640A"/>
    <a:srgbClr val="FFCCCC"/>
    <a:srgbClr val="FF9999"/>
    <a:srgbClr val="353535"/>
    <a:srgbClr val="3F3F3F"/>
    <a:srgbClr val="C85A0A"/>
    <a:srgbClr val="2E2E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Gaišs stils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0A15C55-8517-42AA-B614-E9B94910E393}" styleName="Vidējs stils 2 - izcēlum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Gaišs stils 3 - izcēlums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Gaišs stil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ila, režģa tabu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Vidējs stils 2 - izcēlum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79961" autoAdjust="0"/>
  </p:normalViewPr>
  <p:slideViewPr>
    <p:cSldViewPr>
      <p:cViewPr varScale="1">
        <p:scale>
          <a:sx n="61" d="100"/>
          <a:sy n="61" d="100"/>
        </p:scale>
        <p:origin x="664" y="52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149" y="46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Relationship Id="rId30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latin typeface="Arial" charset="0"/>
                <a:ea typeface="ヒラギノ角ゴ Pro W3" pitchFamily="-112" charset="-128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  <a:ea typeface="ヒラギノ角ゴ Pro W3" pitchFamily="-84" charset="-128"/>
                <a:cs typeface="+mn-cs"/>
              </a:defRPr>
            </a:lvl1pPr>
          </a:lstStyle>
          <a:p>
            <a:pPr>
              <a:defRPr/>
            </a:pPr>
            <a:fld id="{B1EE3065-019D-4F74-B41A-FAA1FB7347A3}" type="datetimeFigureOut">
              <a:rPr lang="lv-LV"/>
              <a:pPr>
                <a:defRPr/>
              </a:pPr>
              <a:t>12.04.2023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latin typeface="Arial" charset="0"/>
                <a:ea typeface="ヒラギノ角ゴ Pro W3" pitchFamily="-112" charset="-128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  <a:ea typeface="ヒラギノ角ゴ Pro W3" pitchFamily="-84" charset="-128"/>
                <a:cs typeface="+mn-cs"/>
              </a:defRPr>
            </a:lvl1pPr>
          </a:lstStyle>
          <a:p>
            <a:pPr>
              <a:defRPr/>
            </a:pPr>
            <a:fld id="{15926418-D9EC-4825-A900-58544D6E7CB1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68509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aseline="0">
                <a:latin typeface="Arial" charset="0"/>
                <a:ea typeface="ヒラギノ角ゴ Pro W3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aseline="0">
                <a:latin typeface="Arial" charset="0"/>
                <a:ea typeface="ヒラギノ角ゴ Pro W3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aseline="0">
                <a:latin typeface="Arial" charset="0"/>
                <a:ea typeface="ヒラギノ角ゴ Pro W3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aseline="0">
                <a:latin typeface="Arial" pitchFamily="34" charset="0"/>
                <a:ea typeface="ヒラギノ角ゴ Pro W3" pitchFamily="-84" charset="-128"/>
                <a:cs typeface="+mn-cs"/>
              </a:defRPr>
            </a:lvl1pPr>
          </a:lstStyle>
          <a:p>
            <a:pPr>
              <a:defRPr/>
            </a:pPr>
            <a:fld id="{6886FE16-8738-46F7-BCFE-759411224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3964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12" charset="-128"/>
        <a:cs typeface="ヒラギノ角ゴ Pro W3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12" charset="-128"/>
        <a:cs typeface="ヒラギノ角ゴ Pro W3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12" charset="-128"/>
        <a:cs typeface="ヒラギノ角ゴ Pro W3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12" charset="-128"/>
        <a:cs typeface="ヒラギノ角ゴ Pro W3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12" charset="-128"/>
        <a:cs typeface="ヒラギノ角ゴ Pro W3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"/>
          <p:cNvSpPr txBox="1">
            <a:spLocks noChangeArrowheads="1"/>
          </p:cNvSpPr>
          <p:nvPr userDrawn="1"/>
        </p:nvSpPr>
        <p:spPr bwMode="auto">
          <a:xfrm>
            <a:off x="8148638" y="6397625"/>
            <a:ext cx="709612" cy="246063"/>
          </a:xfrm>
          <a:prstGeom prst="rect">
            <a:avLst/>
          </a:prstGeom>
          <a:noFill/>
          <a:ln>
            <a:noFill/>
          </a:ln>
        </p:spPr>
        <p:txBody>
          <a:bodyPr anchor="b">
            <a:spAutoFit/>
          </a:bodyPr>
          <a:lstStyle/>
          <a:p>
            <a:pPr algn="r">
              <a:spcBef>
                <a:spcPct val="50000"/>
              </a:spcBef>
              <a:defRPr/>
            </a:pPr>
            <a:fld id="{351CD408-C603-4A9B-9A4B-6F6A91189A87}" type="slidenum">
              <a:rPr lang="en-US" sz="1500">
                <a:solidFill>
                  <a:srgbClr val="F2F2F2"/>
                </a:solidFill>
                <a:latin typeface="Arial" pitchFamily="34" charset="0"/>
                <a:ea typeface="MS PGothic" pitchFamily="34" charset="-128"/>
                <a:cs typeface="+mn-cs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en-US" sz="1500">
              <a:solidFill>
                <a:srgbClr val="F2F2F2"/>
              </a:solidFill>
              <a:latin typeface="Arial" pitchFamily="34" charset="0"/>
              <a:ea typeface="MS PGothic" pitchFamily="34" charset="-128"/>
              <a:cs typeface="+mn-cs"/>
            </a:endParaRPr>
          </a:p>
        </p:txBody>
      </p:sp>
      <p:pic>
        <p:nvPicPr>
          <p:cNvPr id="5" name="Picture 5" descr="180x32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23850" y="6143625"/>
            <a:ext cx="195262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8E001C"/>
          </a:solidFill>
          <a:ln>
            <a:noFill/>
          </a:ln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pPr>
              <a:defRPr/>
            </a:pPr>
            <a:endParaRPr lang="lv-LV" altLang="lv-LV"/>
          </a:p>
        </p:txBody>
      </p:sp>
      <p:pic>
        <p:nvPicPr>
          <p:cNvPr id="7" name="Picture 11" descr="1liimenis-liels"/>
          <p:cNvPicPr>
            <a:picLocks noChangeAspect="1" noChangeArrowheads="1"/>
          </p:cNvPicPr>
          <p:nvPr userDrawn="1"/>
        </p:nvPicPr>
        <p:blipFill>
          <a:blip r:embed="rId3"/>
          <a:srcRect t="75000"/>
          <a:stretch>
            <a:fillRect/>
          </a:stretch>
        </p:blipFill>
        <p:spPr bwMode="auto">
          <a:xfrm>
            <a:off x="0" y="5143500"/>
            <a:ext cx="9144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728" y="2428868"/>
            <a:ext cx="7100910" cy="2286017"/>
          </a:xfrm>
        </p:spPr>
        <p:txBody>
          <a:bodyPr anchor="b">
            <a:normAutofit/>
          </a:bodyPr>
          <a:lstStyle>
            <a:lvl1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28" y="857232"/>
            <a:ext cx="7072362" cy="1500198"/>
          </a:xfrm>
        </p:spPr>
        <p:txBody>
          <a:bodyPr anchor="t">
            <a:noAutofit/>
          </a:bodyPr>
          <a:lstStyle>
            <a:lvl1pPr marL="0" indent="0" algn="l">
              <a:spcBef>
                <a:spcPts val="600"/>
              </a:spcBef>
              <a:buNone/>
              <a:defRPr sz="1600">
                <a:solidFill>
                  <a:schemeClr val="bg1"/>
                </a:solidFill>
                <a:latin typeface="+mj-lt"/>
                <a:cs typeface="Times New Roman" pitchFamily="18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lv-LV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7793D-932C-4AD0-83B1-834833BF690D}" type="datetimeFigureOut">
              <a:rPr lang="lv-LV" smtClean="0"/>
              <a:t>12.04.2023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A3912-A54C-486D-9C7D-31246A1A522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37354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3"/>
          <p:cNvSpPr txBox="1">
            <a:spLocks noChangeArrowheads="1"/>
          </p:cNvSpPr>
          <p:nvPr userDrawn="1"/>
        </p:nvSpPr>
        <p:spPr bwMode="auto">
          <a:xfrm>
            <a:off x="8148638" y="6397625"/>
            <a:ext cx="709612" cy="246063"/>
          </a:xfrm>
          <a:prstGeom prst="rect">
            <a:avLst/>
          </a:prstGeom>
          <a:noFill/>
          <a:ln>
            <a:noFill/>
          </a:ln>
        </p:spPr>
        <p:txBody>
          <a:bodyPr anchor="b">
            <a:spAutoFit/>
          </a:bodyPr>
          <a:lstStyle/>
          <a:p>
            <a:pPr algn="r">
              <a:spcBef>
                <a:spcPct val="50000"/>
              </a:spcBef>
              <a:defRPr/>
            </a:pPr>
            <a:fld id="{96128527-335D-4020-9FD9-96D2EBC53B17}" type="slidenum">
              <a:rPr lang="en-US" sz="1500">
                <a:solidFill>
                  <a:srgbClr val="F2F2F2"/>
                </a:solidFill>
                <a:latin typeface="Arial" pitchFamily="34" charset="0"/>
                <a:ea typeface="MS PGothic" pitchFamily="34" charset="-128"/>
                <a:cs typeface="+mn-cs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en-US" sz="1500">
              <a:solidFill>
                <a:srgbClr val="F2F2F2"/>
              </a:solidFill>
              <a:latin typeface="Arial" pitchFamily="34" charset="0"/>
              <a:ea typeface="MS PGothic" pitchFamily="34" charset="-128"/>
              <a:cs typeface="+mn-cs"/>
            </a:endParaRPr>
          </a:p>
        </p:txBody>
      </p:sp>
      <p:pic>
        <p:nvPicPr>
          <p:cNvPr id="5" name="Picture 5" descr="180x32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23850" y="6143625"/>
            <a:ext cx="195262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8E001C"/>
          </a:solidFill>
          <a:ln>
            <a:noFill/>
          </a:ln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pPr>
              <a:defRPr/>
            </a:pPr>
            <a:endParaRPr lang="lv-LV" altLang="lv-LV"/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428728" y="2714620"/>
            <a:ext cx="7100910" cy="2000265"/>
          </a:xfrm>
        </p:spPr>
        <p:txBody>
          <a:bodyPr anchor="b">
            <a:normAutofit/>
          </a:bodyPr>
          <a:lstStyle>
            <a:lvl1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428750"/>
            <a:ext cx="7786743" cy="4714875"/>
          </a:xfrm>
        </p:spPr>
        <p:txBody>
          <a:bodyPr/>
          <a:lstStyle>
            <a:lvl1pPr>
              <a:buClr>
                <a:srgbClr val="8E001C"/>
              </a:buClr>
              <a:defRPr/>
            </a:lvl1pPr>
            <a:lvl2pPr>
              <a:buClr>
                <a:srgbClr val="8E001C"/>
              </a:buClr>
              <a:defRPr/>
            </a:lvl2pPr>
            <a:lvl3pPr>
              <a:buClr>
                <a:srgbClr val="8E001C"/>
              </a:buClr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57223" y="214290"/>
            <a:ext cx="7786743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428750"/>
            <a:ext cx="7786743" cy="4714875"/>
          </a:xfrm>
        </p:spPr>
        <p:txBody>
          <a:bodyPr/>
          <a:lstStyle>
            <a:lvl1pPr marL="444500" indent="-444500">
              <a:buSzPct val="100000"/>
              <a:buFont typeface="+mj-lt"/>
              <a:buAutoNum type="arabicPeriod"/>
              <a:defRPr/>
            </a:lvl1pPr>
            <a:lvl2pPr marL="925513" indent="-457200">
              <a:buSzPct val="100000"/>
              <a:buFont typeface="+mj-lt"/>
              <a:buAutoNum type="alphaLcPeriod"/>
              <a:defRPr/>
            </a:lvl2pPr>
            <a:lvl3pPr marL="1257300" indent="-342900">
              <a:buSzPct val="100000"/>
              <a:buFont typeface="+mj-lt"/>
              <a:buAutoNum type="alphaLcPeriod"/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57223" y="214290"/>
            <a:ext cx="7786743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24" y="1428736"/>
            <a:ext cx="3857652" cy="4714908"/>
          </a:xfrm>
        </p:spPr>
        <p:txBody>
          <a:bodyPr/>
          <a:lstStyle>
            <a:lvl1pPr marL="266700" indent="-266700">
              <a:defRPr sz="2200"/>
            </a:lvl1pPr>
            <a:lvl2pPr marL="541338" indent="-185738">
              <a:defRPr sz="2000"/>
            </a:lvl2pPr>
            <a:lvl3pPr marL="808038" indent="-177800"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86314" y="1428736"/>
            <a:ext cx="3857652" cy="4714908"/>
          </a:xfrm>
        </p:spPr>
        <p:txBody>
          <a:bodyPr/>
          <a:lstStyle>
            <a:lvl1pPr marL="266700" indent="-266700">
              <a:defRPr sz="2200"/>
            </a:lvl1pPr>
            <a:lvl2pPr marL="541338" indent="-185738">
              <a:defRPr sz="2000"/>
            </a:lvl2pPr>
            <a:lvl3pPr marL="808038" indent="-177800"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24" y="1428736"/>
            <a:ext cx="3857652" cy="746139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24" y="2174874"/>
            <a:ext cx="3857652" cy="3968769"/>
          </a:xfrm>
        </p:spPr>
        <p:txBody>
          <a:bodyPr/>
          <a:lstStyle>
            <a:lvl1pPr marL="266700" indent="-266700">
              <a:defRPr sz="2200"/>
            </a:lvl1pPr>
            <a:lvl2pPr marL="541338" indent="-185738">
              <a:defRPr sz="2000"/>
            </a:lvl2pPr>
            <a:lvl3pPr marL="808038" indent="-177800"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86603" y="1428736"/>
            <a:ext cx="3857364" cy="746139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86314" y="2174874"/>
            <a:ext cx="3857653" cy="3968769"/>
          </a:xfrm>
        </p:spPr>
        <p:txBody>
          <a:bodyPr/>
          <a:lstStyle>
            <a:lvl1pPr marL="266700" indent="-266700">
              <a:defRPr sz="2200"/>
            </a:lvl1pPr>
            <a:lvl2pPr marL="541338" indent="-185738">
              <a:defRPr sz="2000"/>
            </a:lvl2pPr>
            <a:lvl3pPr marL="808038" indent="-177800">
              <a:defRPr sz="1800"/>
            </a:lvl3pPr>
            <a:lvl4pPr>
              <a:buNone/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428736"/>
            <a:ext cx="5357850" cy="4714908"/>
          </a:xfrm>
        </p:spPr>
        <p:txBody>
          <a:bodyPr/>
          <a:lstStyle>
            <a:lvl1pPr marL="266700" indent="-266700">
              <a:defRPr sz="2400"/>
            </a:lvl1pPr>
            <a:lvl2pPr marL="630238" indent="-185738">
              <a:defRPr sz="2000"/>
            </a:lvl2pPr>
            <a:lvl3pPr marL="985838" indent="-177800"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57224" y="214290"/>
            <a:ext cx="5357850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3"/>
          </p:nvPr>
        </p:nvSpPr>
        <p:spPr>
          <a:xfrm>
            <a:off x="6286512" y="0"/>
            <a:ext cx="2857488" cy="68580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-32" y="2263512"/>
            <a:ext cx="4212000" cy="28800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dirty="0"/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4357686" y="1428750"/>
            <a:ext cx="4286252" cy="4714875"/>
          </a:xfrm>
        </p:spPr>
        <p:txBody>
          <a:bodyPr/>
          <a:lstStyle>
            <a:lvl1pPr marL="271463" indent="-271463">
              <a:defRPr sz="2400"/>
            </a:lvl1pPr>
            <a:lvl2pPr marL="625475" indent="-182563">
              <a:defRPr sz="2000"/>
            </a:lvl2pPr>
            <a:lvl3pPr marL="896938" indent="-180975"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3"/>
          <p:cNvSpPr txBox="1">
            <a:spLocks noChangeArrowheads="1"/>
          </p:cNvSpPr>
          <p:nvPr userDrawn="1"/>
        </p:nvSpPr>
        <p:spPr bwMode="auto">
          <a:xfrm>
            <a:off x="8148638" y="6397625"/>
            <a:ext cx="709612" cy="246063"/>
          </a:xfrm>
          <a:prstGeom prst="rect">
            <a:avLst/>
          </a:prstGeom>
          <a:noFill/>
          <a:ln>
            <a:noFill/>
          </a:ln>
        </p:spPr>
        <p:txBody>
          <a:bodyPr anchor="b">
            <a:spAutoFit/>
          </a:bodyPr>
          <a:lstStyle/>
          <a:p>
            <a:pPr algn="r">
              <a:spcBef>
                <a:spcPct val="50000"/>
              </a:spcBef>
              <a:defRPr/>
            </a:pPr>
            <a:fld id="{147422A7-C9F9-4B4C-BF91-DE150EB4DE28}" type="slidenum">
              <a:rPr lang="en-US" sz="1500">
                <a:solidFill>
                  <a:srgbClr val="F2F2F2"/>
                </a:solidFill>
                <a:latin typeface="Arial" pitchFamily="34" charset="0"/>
                <a:ea typeface="MS PGothic" pitchFamily="34" charset="-128"/>
                <a:cs typeface="+mn-cs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en-US" sz="1500">
              <a:solidFill>
                <a:srgbClr val="F2F2F2"/>
              </a:solidFill>
              <a:latin typeface="Arial" pitchFamily="34" charset="0"/>
              <a:ea typeface="MS PGothic" pitchFamily="34" charset="-128"/>
              <a:cs typeface="+mn-cs"/>
            </a:endParaRPr>
          </a:p>
        </p:txBody>
      </p:sp>
      <p:pic>
        <p:nvPicPr>
          <p:cNvPr id="9" name="Picture 5" descr="180x32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23850" y="6143625"/>
            <a:ext cx="195262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 userDrawn="1"/>
        </p:nvSpPr>
        <p:spPr bwMode="auto">
          <a:xfrm>
            <a:off x="0" y="2428875"/>
            <a:ext cx="4214813" cy="28575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lv-LV">
              <a:ea typeface="ヒラギノ角ゴ Pro W3" pitchFamily="-112" charset="-128"/>
              <a:cs typeface="ヒラギノ角ゴ Pro W3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357686" y="1428750"/>
            <a:ext cx="4286252" cy="4714875"/>
          </a:xfrm>
        </p:spPr>
        <p:txBody>
          <a:bodyPr/>
          <a:lstStyle>
            <a:lvl1pPr marL="266700" indent="-266700">
              <a:defRPr sz="2400"/>
            </a:lvl1pPr>
            <a:lvl2pPr marL="630238" indent="-185738">
              <a:defRPr sz="2000"/>
            </a:lvl2pPr>
            <a:lvl3pPr marL="896938" indent="-177800"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-32" y="2428867"/>
            <a:ext cx="4214842" cy="2857520"/>
          </a:xfrm>
        </p:spPr>
        <p:txBody>
          <a:bodyPr/>
          <a:lstStyle>
            <a:lvl1pPr marL="177800" indent="-177800">
              <a:buNone/>
              <a:defRPr sz="2200"/>
            </a:lvl1pPr>
            <a:lvl2pPr marL="541338" indent="-185738">
              <a:defRPr sz="2000"/>
            </a:lvl2pPr>
            <a:lvl3pPr marL="896938" indent="-177800"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1"/>
          </p:nvPr>
        </p:nvSpPr>
        <p:spPr>
          <a:xfrm>
            <a:off x="142844" y="1571612"/>
            <a:ext cx="3929090" cy="826314"/>
          </a:xfrm>
        </p:spPr>
        <p:txBody>
          <a:bodyPr anchor="b">
            <a:normAutofit/>
          </a:bodyPr>
          <a:lstStyle>
            <a:lvl1pPr marL="0" indent="0" algn="ctr">
              <a:spcBef>
                <a:spcPts val="100"/>
              </a:spcBef>
              <a:spcAft>
                <a:spcPts val="100"/>
              </a:spcAft>
              <a:buNone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57250" y="214313"/>
            <a:ext cx="7786688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Box 13"/>
          <p:cNvSpPr txBox="1">
            <a:spLocks noChangeArrowheads="1"/>
          </p:cNvSpPr>
          <p:nvPr/>
        </p:nvSpPr>
        <p:spPr bwMode="auto">
          <a:xfrm>
            <a:off x="8148638" y="6397625"/>
            <a:ext cx="709612" cy="246063"/>
          </a:xfrm>
          <a:prstGeom prst="rect">
            <a:avLst/>
          </a:prstGeom>
          <a:noFill/>
          <a:ln>
            <a:noFill/>
          </a:ln>
        </p:spPr>
        <p:txBody>
          <a:bodyPr anchor="b">
            <a:spAutoFit/>
          </a:bodyPr>
          <a:lstStyle/>
          <a:p>
            <a:pPr algn="r">
              <a:spcBef>
                <a:spcPct val="50000"/>
              </a:spcBef>
              <a:defRPr/>
            </a:pPr>
            <a:fld id="{D219E5FD-7976-4337-B6F5-336958016EA4}" type="slidenum">
              <a:rPr lang="en-US" sz="1500">
                <a:solidFill>
                  <a:srgbClr val="F2F2F2"/>
                </a:solidFill>
                <a:latin typeface="Arial" pitchFamily="34" charset="0"/>
                <a:ea typeface="MS PGothic" pitchFamily="34" charset="-128"/>
                <a:cs typeface="+mn-cs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en-US" sz="1500">
              <a:solidFill>
                <a:srgbClr val="F2F2F2"/>
              </a:solidFill>
              <a:latin typeface="Arial" pitchFamily="34" charset="0"/>
              <a:ea typeface="MS PGothic" pitchFamily="34" charset="-128"/>
              <a:cs typeface="+mn-cs"/>
            </a:endParaRPr>
          </a:p>
        </p:txBody>
      </p:sp>
      <p:pic>
        <p:nvPicPr>
          <p:cNvPr id="1028" name="Picture 5" descr="180x32.jp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23850" y="6143625"/>
            <a:ext cx="195262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57250" y="1428750"/>
            <a:ext cx="7786688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62" r:id="rId9"/>
    <p:sldLayoutId id="2147483658" r:id="rId10"/>
    <p:sldLayoutId id="2147483659" r:id="rId11"/>
    <p:sldLayoutId id="2147483663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rgbClr val="8E001C"/>
          </a:solidFill>
          <a:latin typeface="+mj-lt"/>
          <a:ea typeface="+mj-ea"/>
          <a:cs typeface="ヒラギノ角ゴ Pro W3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rgbClr val="8E001C"/>
          </a:solidFill>
          <a:latin typeface="Arial" charset="0"/>
          <a:ea typeface="ヒラギノ角ゴ Pro W3" pitchFamily="-112" charset="-128"/>
          <a:cs typeface="ヒラギノ角ゴ Pro W3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rgbClr val="8E001C"/>
          </a:solidFill>
          <a:latin typeface="Arial" charset="0"/>
          <a:ea typeface="ヒラギノ角ゴ Pro W3" pitchFamily="-112" charset="-128"/>
          <a:cs typeface="ヒラギノ角ゴ Pro W3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rgbClr val="8E001C"/>
          </a:solidFill>
          <a:latin typeface="Arial" charset="0"/>
          <a:ea typeface="ヒラギノ角ゴ Pro W3" pitchFamily="-112" charset="-128"/>
          <a:cs typeface="ヒラギノ角ゴ Pro W3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rgbClr val="8E001C"/>
          </a:solidFill>
          <a:latin typeface="Arial" charset="0"/>
          <a:ea typeface="ヒラギノ角ゴ Pro W3" pitchFamily="-112" charset="-128"/>
          <a:cs typeface="ヒラギノ角ゴ Pro W3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1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1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1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12" charset="-128"/>
        </a:defRPr>
      </a:lvl9pPr>
    </p:titleStyle>
    <p:bodyStyle>
      <a:lvl1pPr marL="266700" indent="-266700" algn="l" rtl="0" eaLnBrk="0" fontAlgn="base" hangingPunct="0">
        <a:spcBef>
          <a:spcPts val="600"/>
        </a:spcBef>
        <a:spcAft>
          <a:spcPts val="600"/>
        </a:spcAft>
        <a:buClr>
          <a:srgbClr val="8E001C"/>
        </a:buClr>
        <a:buSzPct val="95000"/>
        <a:buFont typeface="Wingdings" pitchFamily="2" charset="2"/>
        <a:buChar char="n"/>
        <a:defRPr sz="2400">
          <a:solidFill>
            <a:srgbClr val="353535"/>
          </a:solidFill>
          <a:latin typeface="+mn-lt"/>
          <a:ea typeface="+mn-ea"/>
          <a:cs typeface="ヒラギノ角ゴ Pro W3"/>
        </a:defRPr>
      </a:lvl1pPr>
      <a:lvl2pPr marL="719138" indent="-185738" algn="l" rtl="0" eaLnBrk="0" fontAlgn="base" hangingPunct="0">
        <a:spcBef>
          <a:spcPts val="600"/>
        </a:spcBef>
        <a:spcAft>
          <a:spcPts val="600"/>
        </a:spcAft>
        <a:buClr>
          <a:srgbClr val="8E001C"/>
        </a:buClr>
        <a:buSzPct val="117000"/>
        <a:buFont typeface="Arial" charset="0"/>
        <a:buChar char="»"/>
        <a:defRPr sz="2000">
          <a:solidFill>
            <a:srgbClr val="353535"/>
          </a:solidFill>
          <a:latin typeface="+mn-lt"/>
          <a:ea typeface="+mn-ea"/>
          <a:cs typeface="ヒラギノ角ゴ Pro W3"/>
        </a:defRPr>
      </a:lvl2pPr>
      <a:lvl3pPr marL="1163638" indent="-160338" algn="l" rtl="0" eaLnBrk="0" fontAlgn="base" hangingPunct="0">
        <a:spcBef>
          <a:spcPts val="600"/>
        </a:spcBef>
        <a:spcAft>
          <a:spcPts val="600"/>
        </a:spcAft>
        <a:buClr>
          <a:srgbClr val="8E001C"/>
        </a:buClr>
        <a:buSzPct val="120000"/>
        <a:buFont typeface="Arial" charset="0"/>
        <a:buChar char="-"/>
        <a:defRPr>
          <a:solidFill>
            <a:srgbClr val="353535"/>
          </a:solidFill>
          <a:latin typeface="+mn-lt"/>
          <a:ea typeface="+mn-ea"/>
          <a:cs typeface="ヒラギノ角ゴ Pro W3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474747"/>
          </a:solidFill>
          <a:latin typeface="+mn-lt"/>
          <a:ea typeface="+mn-ea"/>
          <a:cs typeface="ヒラギノ角ゴ Pro W3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474747"/>
          </a:solidFill>
          <a:latin typeface="+mn-lt"/>
          <a:ea typeface="+mn-ea"/>
          <a:cs typeface="ヒラギノ角ゴ Pro W3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3"/>
          <p:cNvSpPr>
            <a:spLocks noGrp="1"/>
          </p:cNvSpPr>
          <p:nvPr>
            <p:ph type="ctrTitle"/>
          </p:nvPr>
        </p:nvSpPr>
        <p:spPr>
          <a:xfrm>
            <a:off x="755575" y="1484784"/>
            <a:ext cx="7460928" cy="2160240"/>
          </a:xfrm>
        </p:spPr>
        <p:txBody>
          <a:bodyPr>
            <a:noAutofit/>
          </a:bodyPr>
          <a:lstStyle/>
          <a:p>
            <a:pPr algn="ctr"/>
            <a:r>
              <a:rPr lang="lv-LV" sz="3200" dirty="0"/>
              <a:t>Uz mākslas ekspresijas pakāpenisko līmeņu modeli un mūzikas terapiju balstīta vienas sesijas intervence onkoloģiskajiem pacientiem</a:t>
            </a:r>
          </a:p>
        </p:txBody>
      </p:sp>
      <p:sp>
        <p:nvSpPr>
          <p:cNvPr id="8194" name="Subtitle 4"/>
          <p:cNvSpPr>
            <a:spLocks noGrp="1"/>
          </p:cNvSpPr>
          <p:nvPr>
            <p:ph type="subTitle" idx="1"/>
          </p:nvPr>
        </p:nvSpPr>
        <p:spPr>
          <a:xfrm>
            <a:off x="949883" y="4017044"/>
            <a:ext cx="7072313" cy="852116"/>
          </a:xfrm>
        </p:spPr>
        <p:txBody>
          <a:bodyPr/>
          <a:lstStyle/>
          <a:p>
            <a:pPr algn="ctr">
              <a:defRPr/>
            </a:pPr>
            <a:r>
              <a:rPr lang="lv-LV" sz="2400" dirty="0"/>
              <a:t>Jana Duhovska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A2A269D-681A-4375-21B4-EE146484C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/>
              <a:t>Psihosociālie</a:t>
            </a:r>
            <a:r>
              <a:rPr lang="lv-LV" dirty="0"/>
              <a:t> resursi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E466D6FE-938B-CDBF-BC69-638A8B602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0" y="1124744"/>
            <a:ext cx="7786688" cy="535781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lv-LV" sz="2000" dirty="0" err="1"/>
              <a:t>Dzīvesspēks</a:t>
            </a:r>
            <a:r>
              <a:rPr lang="lv-LV" sz="2000" dirty="0"/>
              <a:t> - indivīda </a:t>
            </a:r>
            <a:r>
              <a:rPr lang="lv-LV" sz="2000" dirty="0">
                <a:solidFill>
                  <a:srgbClr val="8E001C"/>
                </a:solidFill>
              </a:rPr>
              <a:t>spēja uzturēt un atjaunot relatīvi stabilu </a:t>
            </a:r>
            <a:r>
              <a:rPr lang="lv-LV" sz="2000" dirty="0"/>
              <a:t>psiholoģisko un fizisko funkciju pēc konfrontācijas ar dzīvi apdraudošu/satricinošu notikumu</a:t>
            </a:r>
          </a:p>
          <a:p>
            <a:pPr marL="457200" indent="-457200">
              <a:buFont typeface="+mj-lt"/>
              <a:buAutoNum type="arabicPeriod"/>
            </a:pPr>
            <a:r>
              <a:rPr lang="lv-LV" sz="2000" dirty="0"/>
              <a:t>Cerība – stāvoklis, kurā persona, kas atrodas nelabvēlīgā situācijā, spēj ticēt atrisinājumam un, </a:t>
            </a:r>
            <a:r>
              <a:rPr lang="lv-LV" sz="2000" dirty="0">
                <a:solidFill>
                  <a:srgbClr val="8E001C"/>
                </a:solidFill>
              </a:rPr>
              <a:t>pielietojot gribasspēku, meklē ceļus, alternatīvus risinājumus </a:t>
            </a:r>
          </a:p>
          <a:p>
            <a:pPr marL="457200" indent="-457200">
              <a:buFont typeface="+mj-lt"/>
              <a:buAutoNum type="arabicPeriod"/>
            </a:pPr>
            <a:r>
              <a:rPr lang="lv-LV" sz="2000" dirty="0"/>
              <a:t>Optimisms – </a:t>
            </a:r>
            <a:r>
              <a:rPr lang="lv-LV" sz="2000" dirty="0">
                <a:solidFill>
                  <a:srgbClr val="8E001C"/>
                </a:solidFill>
              </a:rPr>
              <a:t>pārliecība par pozitīvu iznākumu</a:t>
            </a:r>
            <a:r>
              <a:rPr lang="lv-LV" sz="2000" dirty="0"/>
              <a:t>, paļāvība </a:t>
            </a:r>
          </a:p>
          <a:p>
            <a:pPr marL="457200" indent="-457200">
              <a:buFont typeface="+mj-lt"/>
              <a:buAutoNum type="arabicPeriod"/>
            </a:pPr>
            <a:r>
              <a:rPr lang="lv-LV" sz="2000" dirty="0" err="1"/>
              <a:t>Pašefektivitātes</a:t>
            </a:r>
            <a:r>
              <a:rPr lang="lv-LV" sz="2000" dirty="0"/>
              <a:t> izjūta – cilvēka </a:t>
            </a:r>
            <a:r>
              <a:rPr lang="lv-LV" sz="2000" dirty="0">
                <a:solidFill>
                  <a:srgbClr val="8E001C"/>
                </a:solidFill>
              </a:rPr>
              <a:t>pārliecība par savām spējām kontrolēt</a:t>
            </a:r>
            <a:r>
              <a:rPr lang="lv-LV" sz="2000" dirty="0">
                <a:solidFill>
                  <a:srgbClr val="C00000"/>
                </a:solidFill>
              </a:rPr>
              <a:t> </a:t>
            </a:r>
            <a:r>
              <a:rPr lang="lv-LV" sz="2000" dirty="0"/>
              <a:t>notikumus savā dzīvē </a:t>
            </a:r>
            <a:r>
              <a:rPr lang="lv-LV" sz="2000" dirty="0">
                <a:solidFill>
                  <a:srgbClr val="8E001C"/>
                </a:solidFill>
              </a:rPr>
              <a:t>vai organizēt </a:t>
            </a:r>
            <a:r>
              <a:rPr lang="lv-LV" sz="2000" dirty="0"/>
              <a:t>un veikt darbību secību, lai gūtu noteiktus sasniegumus</a:t>
            </a:r>
          </a:p>
          <a:p>
            <a:pPr marL="457200" indent="-457200">
              <a:buFont typeface="+mj-lt"/>
              <a:buAutoNum type="arabicPeriod"/>
            </a:pPr>
            <a:r>
              <a:rPr lang="lv-LV" sz="2000" dirty="0"/>
              <a:t>Pašvērtējums – </a:t>
            </a:r>
            <a:r>
              <a:rPr lang="lv-LV" sz="2000" dirty="0">
                <a:solidFill>
                  <a:srgbClr val="8E001C"/>
                </a:solidFill>
              </a:rPr>
              <a:t>subjektīvais vērtējums pašam par sevi </a:t>
            </a:r>
            <a:r>
              <a:rPr lang="lv-LV" sz="2000" dirty="0"/>
              <a:t>(personības īpašības, kompetences izjūta) </a:t>
            </a:r>
          </a:p>
          <a:p>
            <a:pPr marL="457200" indent="-457200">
              <a:buFont typeface="+mj-lt"/>
              <a:buAutoNum type="arabicPeriod"/>
            </a:pPr>
            <a:r>
              <a:rPr lang="lv-LV" sz="2000" dirty="0">
                <a:solidFill>
                  <a:srgbClr val="8E001C"/>
                </a:solidFill>
              </a:rPr>
              <a:t>Sociālās saiknes </a:t>
            </a:r>
            <a:r>
              <a:rPr lang="lv-LV" sz="2000" dirty="0"/>
              <a:t>(hobiji u.c. kolektīvi) un </a:t>
            </a:r>
            <a:r>
              <a:rPr lang="lv-LV" sz="2000" dirty="0">
                <a:solidFill>
                  <a:srgbClr val="8E001C"/>
                </a:solidFill>
              </a:rPr>
              <a:t>tuvās attiecības </a:t>
            </a:r>
            <a:r>
              <a:rPr lang="lv-LV" sz="2000" dirty="0"/>
              <a:t>(draudzība, ģimene)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7B24E6-5DCD-2022-02D2-95A86D83AA5B}"/>
              </a:ext>
            </a:extLst>
          </p:cNvPr>
          <p:cNvSpPr txBox="1"/>
          <p:nvPr/>
        </p:nvSpPr>
        <p:spPr>
          <a:xfrm>
            <a:off x="3779912" y="6126395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dirty="0" err="1"/>
              <a:t>Priebe</a:t>
            </a:r>
            <a:r>
              <a:rPr lang="lv-LV" dirty="0"/>
              <a:t>, </a:t>
            </a:r>
            <a:r>
              <a:rPr lang="lv-LV" dirty="0" err="1"/>
              <a:t>et</a:t>
            </a:r>
            <a:r>
              <a:rPr lang="lv-LV" dirty="0"/>
              <a:t>. </a:t>
            </a:r>
            <a:r>
              <a:rPr lang="lv-LV" dirty="0" err="1"/>
              <a:t>al</a:t>
            </a:r>
            <a:r>
              <a:rPr lang="lv-LV" dirty="0"/>
              <a:t>., 2014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76094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22A71A6-CCB7-65D5-8908-51D12D6F1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/>
              <a:t>Psihosociālie</a:t>
            </a:r>
            <a:r>
              <a:rPr lang="lv-LV" dirty="0"/>
              <a:t> resursi un dzīves kvalitāte vēža pacientiem 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133122D-2520-E503-C44D-46FB06B09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Clr>
                <a:srgbClr val="C00000"/>
              </a:buClr>
              <a:buNone/>
            </a:pPr>
            <a:r>
              <a:rPr lang="lv-LV" sz="2400" dirty="0" err="1"/>
              <a:t>Zhao</a:t>
            </a:r>
            <a:r>
              <a:rPr lang="lv-LV" sz="2400" dirty="0"/>
              <a:t> </a:t>
            </a:r>
            <a:r>
              <a:rPr lang="lv-LV" sz="2400" dirty="0" err="1"/>
              <a:t>et</a:t>
            </a:r>
            <a:r>
              <a:rPr lang="lv-LV" sz="2400" dirty="0"/>
              <a:t> </a:t>
            </a:r>
            <a:r>
              <a:rPr lang="lv-LV" sz="2400" dirty="0" err="1"/>
              <a:t>al</a:t>
            </a:r>
            <a:r>
              <a:rPr lang="lv-LV" sz="2400" dirty="0"/>
              <a:t>. 2022.gadā veikts un </a:t>
            </a:r>
            <a:r>
              <a:rPr lang="lv-LV" sz="2400" i="1" dirty="0" err="1"/>
              <a:t>Frontiers</a:t>
            </a:r>
            <a:r>
              <a:rPr lang="lv-LV" sz="2400" i="1" dirty="0"/>
              <a:t> </a:t>
            </a:r>
            <a:r>
              <a:rPr lang="lv-LV" sz="2400" i="1" dirty="0" err="1"/>
              <a:t>in</a:t>
            </a:r>
            <a:r>
              <a:rPr lang="lv-LV" sz="2400" i="1" dirty="0"/>
              <a:t> </a:t>
            </a:r>
            <a:r>
              <a:rPr lang="lv-LV" sz="2400" i="1" dirty="0" err="1"/>
              <a:t>Psychology</a:t>
            </a:r>
            <a:r>
              <a:rPr lang="lv-LV" sz="2400" i="1" dirty="0"/>
              <a:t> </a:t>
            </a:r>
            <a:r>
              <a:rPr lang="lv-LV" sz="2400" dirty="0"/>
              <a:t>publicēts sistemātiskais pārskats ar meta-analīzi: 66 pēt</a:t>
            </a:r>
            <a:r>
              <a:rPr lang="lv-LV" dirty="0"/>
              <a:t>ījumi, 13 000 dalībnieku: </a:t>
            </a:r>
            <a:endParaRPr lang="lv-LV" sz="2400" dirty="0"/>
          </a:p>
          <a:p>
            <a:r>
              <a:rPr lang="lv-LV" sz="2400" dirty="0"/>
              <a:t>Pacienti ar augstāku psiholoģiskās adaptācijas līmeni:</a:t>
            </a:r>
          </a:p>
          <a:p>
            <a:pPr marL="914400" lvl="1" indent="-457200">
              <a:buFont typeface="+mj-lt"/>
              <a:buAutoNum type="alphaLcParenR"/>
            </a:pPr>
            <a:r>
              <a:rPr lang="lv-LV" dirty="0">
                <a:solidFill>
                  <a:srgbClr val="8E001C"/>
                </a:solidFill>
              </a:rPr>
              <a:t>Saglabāja augstāku subjektīvo dzīves kvalitātes līmeni </a:t>
            </a:r>
            <a:r>
              <a:rPr lang="lv-LV" dirty="0"/>
              <a:t>(t.i. </a:t>
            </a:r>
            <a:r>
              <a:rPr lang="lv-LV" dirty="0" err="1"/>
              <a:t>pašnovērtētu</a:t>
            </a:r>
            <a:r>
              <a:rPr lang="lv-LV" dirty="0"/>
              <a:t> </a:t>
            </a:r>
            <a:r>
              <a:rPr lang="lv-LV" dirty="0" err="1"/>
              <a:t>labbūtību</a:t>
            </a:r>
            <a:r>
              <a:rPr lang="lv-LV" dirty="0"/>
              <a:t> fiziskā, psiholoģiskā, sociālā aspektā)</a:t>
            </a:r>
          </a:p>
          <a:p>
            <a:pPr marL="914400" lvl="1" indent="-457200">
              <a:buFont typeface="+mj-lt"/>
              <a:buAutoNum type="alphaLcParenR"/>
            </a:pPr>
            <a:r>
              <a:rPr lang="lv-LV" dirty="0">
                <a:solidFill>
                  <a:srgbClr val="8E001C"/>
                </a:solidFill>
              </a:rPr>
              <a:t>Labāk pielāgojās </a:t>
            </a:r>
            <a:r>
              <a:rPr lang="lv-LV" dirty="0"/>
              <a:t>grūtībām ārstēšanās laikā</a:t>
            </a:r>
          </a:p>
          <a:p>
            <a:pPr marL="914400" lvl="1" indent="-457200">
              <a:buFont typeface="+mj-lt"/>
              <a:buAutoNum type="alphaLcParenR"/>
            </a:pPr>
            <a:r>
              <a:rPr lang="lv-LV" dirty="0">
                <a:solidFill>
                  <a:srgbClr val="8E001C"/>
                </a:solidFill>
              </a:rPr>
              <a:t>Retāk sastapās </a:t>
            </a:r>
            <a:r>
              <a:rPr lang="lv-LV" dirty="0"/>
              <a:t>ar smagiem psihiskās veselības traucējumiem</a:t>
            </a:r>
          </a:p>
          <a:p>
            <a:pPr marL="914400" lvl="1" indent="-457200">
              <a:buFont typeface="+mj-lt"/>
              <a:buAutoNum type="alphaLcParenR"/>
            </a:pPr>
            <a:r>
              <a:rPr lang="lv-LV" dirty="0">
                <a:solidFill>
                  <a:srgbClr val="8E001C"/>
                </a:solidFill>
              </a:rPr>
              <a:t>Bija </a:t>
            </a:r>
            <a:r>
              <a:rPr lang="lv-LV" dirty="0" err="1">
                <a:solidFill>
                  <a:srgbClr val="8E001C"/>
                </a:solidFill>
              </a:rPr>
              <a:t>līdzestīgāki</a:t>
            </a:r>
            <a:r>
              <a:rPr lang="lv-LV" dirty="0">
                <a:solidFill>
                  <a:srgbClr val="8E001C"/>
                </a:solidFill>
              </a:rPr>
              <a:t> </a:t>
            </a:r>
            <a:r>
              <a:rPr lang="lv-LV" dirty="0"/>
              <a:t>un aktīvāk iesaistījās ārstniecības procesā</a:t>
            </a:r>
          </a:p>
          <a:p>
            <a:pPr marL="914400" lvl="1" indent="-457200">
              <a:buFont typeface="+mj-lt"/>
              <a:buAutoNum type="alphaLcParenR"/>
            </a:pPr>
            <a:r>
              <a:rPr lang="lv-LV" dirty="0">
                <a:solidFill>
                  <a:srgbClr val="8E001C"/>
                </a:solidFill>
              </a:rPr>
              <a:t>Bija gatavāki </a:t>
            </a:r>
            <a:r>
              <a:rPr lang="lv-LV" dirty="0"/>
              <a:t>dzīvesveida izmaiņām ārstēšanās laikā un pēc tās </a:t>
            </a:r>
          </a:p>
          <a:p>
            <a:pPr marL="461962" indent="-457200"/>
            <a:r>
              <a:rPr lang="lv-LV" dirty="0"/>
              <a:t>Īpaši nozīmīgi: </a:t>
            </a:r>
            <a:r>
              <a:rPr lang="lv-LV" dirty="0">
                <a:solidFill>
                  <a:srgbClr val="8E001C"/>
                </a:solidFill>
              </a:rPr>
              <a:t>cerība, optimisms, </a:t>
            </a:r>
            <a:r>
              <a:rPr lang="lv-LV" dirty="0" err="1">
                <a:solidFill>
                  <a:srgbClr val="8E001C"/>
                </a:solidFill>
              </a:rPr>
              <a:t>pašefektivitātes</a:t>
            </a:r>
            <a:r>
              <a:rPr lang="lv-LV" dirty="0">
                <a:solidFill>
                  <a:srgbClr val="8E001C"/>
                </a:solidFill>
              </a:rPr>
              <a:t> izjūta</a:t>
            </a:r>
            <a:r>
              <a:rPr lang="lv-LV" dirty="0"/>
              <a:t>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46F127-59BD-4085-5A40-BE3AC9639C22}"/>
              </a:ext>
            </a:extLst>
          </p:cNvPr>
          <p:cNvSpPr txBox="1"/>
          <p:nvPr/>
        </p:nvSpPr>
        <p:spPr>
          <a:xfrm>
            <a:off x="3331780" y="6121292"/>
            <a:ext cx="51286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dirty="0" err="1"/>
              <a:t>Zhao</a:t>
            </a:r>
            <a:r>
              <a:rPr lang="lv-LV" dirty="0"/>
              <a:t> </a:t>
            </a:r>
            <a:r>
              <a:rPr lang="lv-LV" dirty="0" err="1"/>
              <a:t>et</a:t>
            </a:r>
            <a:r>
              <a:rPr lang="lv-LV" dirty="0"/>
              <a:t> </a:t>
            </a:r>
            <a:r>
              <a:rPr lang="lv-LV" dirty="0" err="1"/>
              <a:t>al</a:t>
            </a:r>
            <a:r>
              <a:rPr lang="lv-LV" dirty="0"/>
              <a:t>., 2022  </a:t>
            </a:r>
          </a:p>
        </p:txBody>
      </p:sp>
    </p:spTree>
    <p:extLst>
      <p:ext uri="{BB962C8B-B14F-4D97-AF65-F5344CB8AC3E}">
        <p14:creationId xmlns:p14="http://schemas.microsoft.com/office/powerpoint/2010/main" val="765711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84D8A42-5C5F-631E-A657-1BC978DBD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Uz </a:t>
            </a:r>
            <a:r>
              <a:rPr lang="lv-LV" dirty="0" err="1"/>
              <a:t>psihosociālo</a:t>
            </a:r>
            <a:r>
              <a:rPr lang="lv-LV" dirty="0"/>
              <a:t> resursu attīstību orientēta darba principi</a:t>
            </a:r>
          </a:p>
        </p:txBody>
      </p:sp>
      <p:graphicFrame>
        <p:nvGraphicFramePr>
          <p:cNvPr id="4" name="Tabula 4">
            <a:extLst>
              <a:ext uri="{FF2B5EF4-FFF2-40B4-BE49-F238E27FC236}">
                <a16:creationId xmlns:a16="http://schemas.microsoft.com/office/drawing/2014/main" id="{EBD23158-5E35-A9BC-1792-68BF8610527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57250" y="1428750"/>
          <a:ext cx="7786688" cy="4668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90614">
                  <a:extLst>
                    <a:ext uri="{9D8B030D-6E8A-4147-A177-3AD203B41FA5}">
                      <a16:colId xmlns:a16="http://schemas.microsoft.com/office/drawing/2014/main" val="4148108583"/>
                    </a:ext>
                  </a:extLst>
                </a:gridCol>
                <a:gridCol w="5296074">
                  <a:extLst>
                    <a:ext uri="{9D8B030D-6E8A-4147-A177-3AD203B41FA5}">
                      <a16:colId xmlns:a16="http://schemas.microsoft.com/office/drawing/2014/main" val="14091054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Sociālās saiknes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Jēgpilns kontakts ar terapeitu, darbs grupā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09705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err="1"/>
                        <a:t>Pašnoteikšanās</a:t>
                      </a:r>
                      <a:r>
                        <a:rPr lang="lv-LV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Tiek nodrošināti apstākļi, kuros pacients var realizēt atbildību/kontroli – individuāli, grupā, atvērta dialoga veidā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159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Pieredze kā resurss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Iepriekšēja pieredze, uz ko var atsaukties kā uz noderīgu un kas var būt palīdzoša pacientam pašam vai citam (grupā)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0589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Individuālās stiprās puses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Stipro pušu identificēšana un mērķtiecīga pielietošana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46729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Radošums un rekreācija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Kopīga, jēgpilna pieredze; radošs/rekreatīvs uzdevums kā spēle, nepiespiesta komunikācijas forma, dalīta telpa un pieredze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789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err="1"/>
                        <a:t>Pašaktualizācijas</a:t>
                      </a:r>
                      <a:r>
                        <a:rPr lang="lv-LV" dirty="0"/>
                        <a:t> tieksme un spēja mainīties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Pieņēmums, ka cilvēkam ir «dabiski augt», tāpēc ir jāpaļaujas, ka pacients pieņems sev piemērotāko risinājumu (pacients = eksperts)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792469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E415538-8A05-A1F1-844E-891E73BF7DC1}"/>
              </a:ext>
            </a:extLst>
          </p:cNvPr>
          <p:cNvSpPr txBox="1"/>
          <p:nvPr/>
        </p:nvSpPr>
        <p:spPr>
          <a:xfrm>
            <a:off x="2009523" y="6242987"/>
            <a:ext cx="65527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dirty="0" err="1"/>
              <a:t>Priebe</a:t>
            </a:r>
            <a:r>
              <a:rPr lang="lv-LV" dirty="0"/>
              <a:t>, </a:t>
            </a:r>
            <a:r>
              <a:rPr lang="lv-LV" dirty="0" err="1"/>
              <a:t>et</a:t>
            </a:r>
            <a:r>
              <a:rPr lang="lv-LV" dirty="0"/>
              <a:t>. </a:t>
            </a:r>
            <a:r>
              <a:rPr lang="lv-LV" dirty="0" err="1"/>
              <a:t>al</a:t>
            </a:r>
            <a:r>
              <a:rPr lang="lv-LV" dirty="0"/>
              <a:t>., 2014</a:t>
            </a:r>
          </a:p>
        </p:txBody>
      </p:sp>
    </p:spTree>
    <p:extLst>
      <p:ext uri="{BB962C8B-B14F-4D97-AF65-F5344CB8AC3E}">
        <p14:creationId xmlns:p14="http://schemas.microsoft.com/office/powerpoint/2010/main" val="34238039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>
            <a:extLst>
              <a:ext uri="{FF2B5EF4-FFF2-40B4-BE49-F238E27FC236}">
                <a16:creationId xmlns:a16="http://schemas.microsoft.com/office/drawing/2014/main" id="{B1E15AF0-BF71-D89E-B878-FD6EB1802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sz="2100" dirty="0"/>
              <a:t>Fokuss uz aktuālo situāciju: iedot pieredzi un rīkus (paņēmienus) tās risināšanai </a:t>
            </a:r>
          </a:p>
          <a:p>
            <a:r>
              <a:rPr lang="lv-LV" sz="2100" dirty="0"/>
              <a:t>Resursu un spēju apzināšana un aktivizēšana: tie ir pašā pacientā</a:t>
            </a:r>
          </a:p>
          <a:p>
            <a:r>
              <a:rPr lang="lv-LV" sz="2100" dirty="0" err="1"/>
              <a:t>Psihoizglītošana</a:t>
            </a:r>
            <a:r>
              <a:rPr lang="lv-LV" sz="2100" dirty="0"/>
              <a:t>: alternatīva skatījuma, izskaidrojuma piedāvāšana</a:t>
            </a:r>
          </a:p>
          <a:p>
            <a:r>
              <a:rPr lang="lv-LV" sz="2100" dirty="0"/>
              <a:t>Ierobežojums laikā kā pacienta motivāciju, atbildību, rīcību veicinošs faktors</a:t>
            </a:r>
          </a:p>
          <a:p>
            <a:r>
              <a:rPr lang="lv-LV" sz="2100" dirty="0"/>
              <a:t>Visbiežāk - uz pierādījumiem balstīto </a:t>
            </a:r>
            <a:r>
              <a:rPr lang="lv-LV" sz="2100" dirty="0" err="1"/>
              <a:t>transdiagnostisko</a:t>
            </a:r>
            <a:r>
              <a:rPr lang="lv-LV" sz="2100" dirty="0"/>
              <a:t> stratēģiju pielietošana (iztēle, uzvedības aktivizācija, </a:t>
            </a:r>
            <a:r>
              <a:rPr lang="lv-LV" sz="2100" dirty="0" err="1"/>
              <a:t>apzinātība</a:t>
            </a:r>
            <a:r>
              <a:rPr lang="lv-LV" sz="2100" dirty="0"/>
              <a:t>, līdzjūtība pret sevi, darbs ar tukšo krēslu, u.tml.) &gt; </a:t>
            </a:r>
          </a:p>
          <a:p>
            <a:pPr lvl="1"/>
            <a:r>
              <a:rPr lang="lv-LV" dirty="0"/>
              <a:t>klienta unikālā situācija </a:t>
            </a:r>
            <a:r>
              <a:rPr lang="lv-LV" dirty="0" err="1"/>
              <a:t>vs</a:t>
            </a:r>
            <a:r>
              <a:rPr lang="lv-LV" dirty="0"/>
              <a:t>. teorētiskā pieeja</a:t>
            </a:r>
          </a:p>
        </p:txBody>
      </p:sp>
      <p:sp>
        <p:nvSpPr>
          <p:cNvPr id="3" name="Virsraksts 2">
            <a:extLst>
              <a:ext uri="{FF2B5EF4-FFF2-40B4-BE49-F238E27FC236}">
                <a16:creationId xmlns:a16="http://schemas.microsoft.com/office/drawing/2014/main" id="{36E47BBF-877D-2582-D27F-DB9BE841F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Vienas sesijas intervence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3FBFC3-2F4C-F62D-9EC4-1C844CE5482D}"/>
              </a:ext>
            </a:extLst>
          </p:cNvPr>
          <p:cNvSpPr txBox="1"/>
          <p:nvPr/>
        </p:nvSpPr>
        <p:spPr>
          <a:xfrm>
            <a:off x="2009523" y="6242987"/>
            <a:ext cx="65527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dirty="0" err="1"/>
              <a:t>Dryden</a:t>
            </a:r>
            <a:r>
              <a:rPr lang="lv-LV" dirty="0"/>
              <a:t>, D., 2019</a:t>
            </a:r>
          </a:p>
        </p:txBody>
      </p:sp>
    </p:spTree>
    <p:extLst>
      <p:ext uri="{BB962C8B-B14F-4D97-AF65-F5344CB8AC3E}">
        <p14:creationId xmlns:p14="http://schemas.microsoft.com/office/powerpoint/2010/main" val="29575910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a 4">
            <a:extLst>
              <a:ext uri="{FF2B5EF4-FFF2-40B4-BE49-F238E27FC236}">
                <a16:creationId xmlns:a16="http://schemas.microsoft.com/office/drawing/2014/main" id="{AB551C89-3C7E-DFF8-E216-130800D04B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1056569"/>
              </p:ext>
            </p:extLst>
          </p:nvPr>
        </p:nvGraphicFramePr>
        <p:xfrm>
          <a:off x="107503" y="116632"/>
          <a:ext cx="8928993" cy="66247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32449">
                  <a:extLst>
                    <a:ext uri="{9D8B030D-6E8A-4147-A177-3AD203B41FA5}">
                      <a16:colId xmlns:a16="http://schemas.microsoft.com/office/drawing/2014/main" val="208608516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150464405"/>
                    </a:ext>
                  </a:extLst>
                </a:gridCol>
                <a:gridCol w="2088231">
                  <a:extLst>
                    <a:ext uri="{9D8B030D-6E8A-4147-A177-3AD203B41FA5}">
                      <a16:colId xmlns:a16="http://schemas.microsoft.com/office/drawing/2014/main" val="3682584607"/>
                    </a:ext>
                  </a:extLst>
                </a:gridCol>
                <a:gridCol w="1800201">
                  <a:extLst>
                    <a:ext uri="{9D8B030D-6E8A-4147-A177-3AD203B41FA5}">
                      <a16:colId xmlns:a16="http://schemas.microsoft.com/office/drawing/2014/main" val="2541880771"/>
                    </a:ext>
                  </a:extLst>
                </a:gridCol>
              </a:tblGrid>
              <a:tr h="589115">
                <a:tc>
                  <a:txBody>
                    <a:bodyPr/>
                    <a:lstStyle/>
                    <a:p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Aktivitāte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MEPL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Resursu pieeja</a:t>
                      </a:r>
                    </a:p>
                  </a:txBody>
                  <a:tcP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VSI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7531029"/>
                  </a:ext>
                </a:extLst>
              </a:tr>
              <a:tr h="878263">
                <a:tc>
                  <a:txBody>
                    <a:bodyPr/>
                    <a:lstStyle/>
                    <a:p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1. Ievads. Uzstādījums. Noteikumi. 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P, KO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Sociālās saiknes</a:t>
                      </a:r>
                    </a:p>
                    <a:p>
                      <a:r>
                        <a:rPr lang="lv-LV" sz="1600" b="0" dirty="0" err="1">
                          <a:solidFill>
                            <a:schemeClr val="tx1"/>
                          </a:solidFill>
                        </a:rPr>
                        <a:t>Pašaktualizācijas</a:t>
                      </a:r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 tieksme </a:t>
                      </a:r>
                    </a:p>
                  </a:txBody>
                  <a:tcP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Fokusēšanās uz aktuālo </a:t>
                      </a:r>
                      <a:r>
                        <a:rPr lang="lv-LV" sz="1600" b="0" dirty="0" err="1">
                          <a:solidFill>
                            <a:schemeClr val="tx1"/>
                          </a:solidFill>
                        </a:rPr>
                        <a:t>Psihoizglītošana</a:t>
                      </a:r>
                      <a:endParaRPr lang="lv-LV" sz="16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Resursu un spēju apzināšanās</a:t>
                      </a:r>
                    </a:p>
                    <a:p>
                      <a:endParaRPr lang="lv-LV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063334"/>
                  </a:ext>
                </a:extLst>
              </a:tr>
              <a:tr h="837163">
                <a:tc>
                  <a:txBody>
                    <a:bodyPr/>
                    <a:lstStyle/>
                    <a:p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2. Iesildīšanās uzdevums: mūzikas klausīšanās/izvēle ar </a:t>
                      </a:r>
                      <a:r>
                        <a:rPr lang="lv-LV" sz="1600" b="0" dirty="0" err="1">
                          <a:solidFill>
                            <a:schemeClr val="tx1"/>
                          </a:solidFill>
                        </a:rPr>
                        <a:t>apzinātības</a:t>
                      </a:r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 elementiem. Refleksija grupā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S, A, </a:t>
                      </a:r>
                      <a:r>
                        <a:rPr lang="lv-LV" sz="1600" b="0" dirty="0" err="1">
                          <a:solidFill>
                            <a:schemeClr val="tx1"/>
                          </a:solidFill>
                        </a:rPr>
                        <a:t>Si</a:t>
                      </a:r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, KO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Radošums</a:t>
                      </a:r>
                    </a:p>
                    <a:p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Individuālie resursi </a:t>
                      </a:r>
                    </a:p>
                  </a:txBody>
                  <a:tcP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1511646"/>
                  </a:ext>
                </a:extLst>
              </a:tr>
              <a:tr h="1344825">
                <a:tc>
                  <a:txBody>
                    <a:bodyPr/>
                    <a:lstStyle/>
                    <a:p>
                      <a:r>
                        <a:rPr lang="lv-LV" sz="1600" dirty="0">
                          <a:solidFill>
                            <a:schemeClr val="tx1"/>
                          </a:solidFill>
                        </a:rPr>
                        <a:t>3. Mūzikas klausīšanās ar </a:t>
                      </a:r>
                      <a:r>
                        <a:rPr lang="lv-LV" sz="1600" dirty="0" err="1">
                          <a:solidFill>
                            <a:schemeClr val="tx1"/>
                          </a:solidFill>
                        </a:rPr>
                        <a:t>vizualizācijas</a:t>
                      </a:r>
                      <a:r>
                        <a:rPr lang="lv-LV" sz="1600" dirty="0">
                          <a:solidFill>
                            <a:schemeClr val="tx1"/>
                          </a:solidFill>
                        </a:rPr>
                        <a:t> uzdevumu ar ievirzi «Drošā vieta». </a:t>
                      </a:r>
                    </a:p>
                    <a:p>
                      <a:r>
                        <a:rPr lang="lv-LV" sz="1600" dirty="0">
                          <a:solidFill>
                            <a:schemeClr val="tx1"/>
                          </a:solidFill>
                        </a:rPr>
                        <a:t>Iztēlē/mūzikas klausīšanās laikā iegūtā materiāla piefiksēšana rakstiski. </a:t>
                      </a:r>
                      <a:r>
                        <a:rPr lang="lv-LV" sz="1600" dirty="0" err="1">
                          <a:solidFill>
                            <a:schemeClr val="tx1"/>
                          </a:solidFill>
                        </a:rPr>
                        <a:t>Pārstāsts</a:t>
                      </a:r>
                      <a:r>
                        <a:rPr lang="lv-LV" sz="1600" dirty="0">
                          <a:solidFill>
                            <a:schemeClr val="tx1"/>
                          </a:solidFill>
                        </a:rPr>
                        <a:t> grupā</a:t>
                      </a:r>
                      <a:endParaRPr lang="lv-LV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S, A, </a:t>
                      </a:r>
                      <a:r>
                        <a:rPr lang="lv-LV" sz="1600" b="0" dirty="0" err="1">
                          <a:solidFill>
                            <a:schemeClr val="tx1"/>
                          </a:solidFill>
                        </a:rPr>
                        <a:t>Si</a:t>
                      </a:r>
                      <a:endParaRPr lang="lv-LV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Individuālie resursi</a:t>
                      </a:r>
                    </a:p>
                    <a:p>
                      <a:r>
                        <a:rPr lang="lv-LV" sz="1600" b="0" dirty="0" err="1">
                          <a:solidFill>
                            <a:schemeClr val="tx1"/>
                          </a:solidFill>
                        </a:rPr>
                        <a:t>Pašnoteikšanās</a:t>
                      </a:r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Pieredze kā resurss</a:t>
                      </a:r>
                    </a:p>
                    <a:p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Radošums </a:t>
                      </a:r>
                    </a:p>
                    <a:p>
                      <a:endParaRPr lang="lv-LV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2693644"/>
                  </a:ext>
                </a:extLst>
              </a:tr>
              <a:tr h="13332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dirty="0"/>
                        <a:t>4. Daļēji strukturēta improvizācija, uz mūzikas instrumentiem izspēlējot vienas grupas dalībnieces piedāvātu (vai grupas izvēlētu) materiālu (stāstu, noskaņu), kas iegūts </a:t>
                      </a:r>
                      <a:r>
                        <a:rPr lang="lv-LV" sz="1600" dirty="0" err="1"/>
                        <a:t>vizualizācijas</a:t>
                      </a:r>
                      <a:r>
                        <a:rPr lang="lv-LV" sz="1600" dirty="0"/>
                        <a:t> rezultātā</a:t>
                      </a:r>
                      <a:endParaRPr lang="lv-LV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Visi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Radošums</a:t>
                      </a:r>
                    </a:p>
                    <a:p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Sociālās saiknes</a:t>
                      </a:r>
                    </a:p>
                    <a:p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Individuālie resursi</a:t>
                      </a:r>
                    </a:p>
                    <a:p>
                      <a:r>
                        <a:rPr lang="lv-LV" sz="1600" b="0" dirty="0" err="1">
                          <a:solidFill>
                            <a:schemeClr val="tx1"/>
                          </a:solidFill>
                        </a:rPr>
                        <a:t>Pašaktualizācijas</a:t>
                      </a:r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 tieksme </a:t>
                      </a:r>
                    </a:p>
                  </a:txBody>
                  <a:tcP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8305162"/>
                  </a:ext>
                </a:extLst>
              </a:tr>
              <a:tr h="8210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6. Individuāla refleksija (anketēšana)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P, KO</a:t>
                      </a: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Resursu identificēšana</a:t>
                      </a:r>
                    </a:p>
                  </a:txBody>
                  <a:tcP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107495"/>
                  </a:ext>
                </a:extLst>
              </a:tr>
              <a:tr h="8210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6. Refleksija grupā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P, KO</a:t>
                      </a:r>
                    </a:p>
                    <a:p>
                      <a:endParaRPr lang="lv-LV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600" b="0" dirty="0">
                          <a:solidFill>
                            <a:schemeClr val="tx1"/>
                          </a:solidFill>
                        </a:rPr>
                        <a:t>Sociālās saiknes</a:t>
                      </a:r>
                    </a:p>
                  </a:txBody>
                  <a:tcPr>
                    <a:solidFill>
                      <a:schemeClr val="accent5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4866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63348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>
            <a:extLst>
              <a:ext uri="{FF2B5EF4-FFF2-40B4-BE49-F238E27FC236}">
                <a16:creationId xmlns:a16="http://schemas.microsoft.com/office/drawing/2014/main" id="{20CA6C2C-66B5-455D-BE12-8E67FD3A7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24" y="1428750"/>
            <a:ext cx="7786743" cy="4771634"/>
          </a:xfrm>
        </p:spPr>
        <p:txBody>
          <a:bodyPr/>
          <a:lstStyle/>
          <a:p>
            <a:r>
              <a:rPr lang="lv-LV" sz="2000" dirty="0"/>
              <a:t>Vispārējais pieredzes novērtējums</a:t>
            </a:r>
          </a:p>
          <a:p>
            <a:pPr lvl="1"/>
            <a:r>
              <a:rPr lang="lv-LV" sz="1800" dirty="0"/>
              <a:t>72% = «vērtīga» vai «drīzāk vērtīga» </a:t>
            </a:r>
          </a:p>
          <a:p>
            <a:pPr lvl="1"/>
            <a:r>
              <a:rPr lang="lv-LV" sz="1800" dirty="0"/>
              <a:t>22% = neitrāla</a:t>
            </a:r>
          </a:p>
          <a:p>
            <a:pPr lvl="1"/>
            <a:r>
              <a:rPr lang="lv-LV" sz="1800" dirty="0"/>
              <a:t>6% = «drīzāk bez ieguvuma» vai «bez ieguvuma»</a:t>
            </a:r>
          </a:p>
          <a:p>
            <a:r>
              <a:rPr lang="lv-LV" sz="2000" dirty="0"/>
              <a:t>Ieguvumi no dalības mūzikas terapijas sesijā:</a:t>
            </a:r>
          </a:p>
          <a:p>
            <a:pPr lvl="1"/>
            <a:r>
              <a:rPr lang="lv-LV" sz="1600" dirty="0"/>
              <a:t>Emocionālajā jomā: Uzlaboja noskaņojumu; Ļāva pārslēgties/aizmirsties; Mazināja raizes/trauksmi; Radās motivācija tālākai «cīņai»; Radās/palielinājās cerība </a:t>
            </a:r>
          </a:p>
          <a:p>
            <a:pPr lvl="1"/>
            <a:r>
              <a:rPr lang="lv-LV" sz="1600" dirty="0"/>
              <a:t>Sociālajā jomā: Sekmēja piederības izjūtu; Sekmēja izjūtu, ka tieku saprasts; Sekmēja drošības izjūtu, ka varu saņemu atbalstu; Paļaušanās </a:t>
            </a:r>
          </a:p>
          <a:p>
            <a:pPr lvl="1"/>
            <a:r>
              <a:rPr lang="lv-LV" sz="1600" dirty="0"/>
              <a:t>Fiziskajā jomā: Ķermenisks atslābums; Fiziska atpūta; Enerģijas pieplūdums</a:t>
            </a:r>
          </a:p>
          <a:p>
            <a:pPr lvl="1"/>
            <a:r>
              <a:rPr lang="lv-LV" sz="1600" dirty="0"/>
              <a:t>Personīgie faktori: Gandarījums par sevis pārvarēšanu; Jaunu iespēju/attīstāmo atklāšana; Robežu nospraušana (ko vēlos un nevēlos uzņemties); Spēja lūgt atbalstu/palīdzību </a:t>
            </a:r>
          </a:p>
        </p:txBody>
      </p:sp>
      <p:sp>
        <p:nvSpPr>
          <p:cNvPr id="3" name="Virsraksts 2">
            <a:extLst>
              <a:ext uri="{FF2B5EF4-FFF2-40B4-BE49-F238E27FC236}">
                <a16:creationId xmlns:a16="http://schemas.microsoft.com/office/drawing/2014/main" id="{A27DECD6-1C5A-4098-9F4F-EE05DA553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Rezultāti (1) </a:t>
            </a:r>
          </a:p>
        </p:txBody>
      </p:sp>
    </p:spTree>
    <p:extLst>
      <p:ext uri="{BB962C8B-B14F-4D97-AF65-F5344CB8AC3E}">
        <p14:creationId xmlns:p14="http://schemas.microsoft.com/office/powerpoint/2010/main" val="32611414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rsraksts 2">
            <a:extLst>
              <a:ext uri="{FF2B5EF4-FFF2-40B4-BE49-F238E27FC236}">
                <a16:creationId xmlns:a16="http://schemas.microsoft.com/office/drawing/2014/main" id="{3CD1B6A7-6DB3-48C4-8BF9-0B9808BF5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Rezultāti (2) – no komentāriem</a:t>
            </a:r>
          </a:p>
        </p:txBody>
      </p:sp>
      <p:graphicFrame>
        <p:nvGraphicFramePr>
          <p:cNvPr id="5" name="Satura vietturis 5">
            <a:extLst>
              <a:ext uri="{FF2B5EF4-FFF2-40B4-BE49-F238E27FC236}">
                <a16:creationId xmlns:a16="http://schemas.microsoft.com/office/drawing/2014/main" id="{35C1F17F-87C0-4089-9027-7D24D8C06B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8282437"/>
              </p:ext>
            </p:extLst>
          </p:nvPr>
        </p:nvGraphicFramePr>
        <p:xfrm>
          <a:off x="857250" y="1196752"/>
          <a:ext cx="7786688" cy="475996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130574">
                  <a:extLst>
                    <a:ext uri="{9D8B030D-6E8A-4147-A177-3AD203B41FA5}">
                      <a16:colId xmlns:a16="http://schemas.microsoft.com/office/drawing/2014/main" val="3934896110"/>
                    </a:ext>
                  </a:extLst>
                </a:gridCol>
                <a:gridCol w="5656114">
                  <a:extLst>
                    <a:ext uri="{9D8B030D-6E8A-4147-A177-3AD203B41FA5}">
                      <a16:colId xmlns:a16="http://schemas.microsoft.com/office/drawing/2014/main" val="29237505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Jautājums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Atbildes/tēmas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8437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Mūzikas terapijas daļas, kas darīja visvairāk prieka</a:t>
                      </a:r>
                    </a:p>
                  </a:txBody>
                  <a:tcPr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Mūzikas instrumentu spēle (n=98)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Vienotība ar citiem (n=87)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Sevis pārvarēšana (n=84)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Iztēles izmantošana (n=67)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 err="1"/>
                        <a:t>Pašizpratne</a:t>
                      </a:r>
                      <a:r>
                        <a:rPr lang="lv-LV" dirty="0"/>
                        <a:t> (n=60)</a:t>
                      </a:r>
                    </a:p>
                    <a:p>
                      <a:r>
                        <a:rPr lang="lv-LV" dirty="0"/>
                        <a:t>Jauna pieredze/prasmes (n=59)</a:t>
                      </a:r>
                    </a:p>
                  </a:txBody>
                  <a:tcPr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660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Mūzikas terapijas daļas, kas darīja vismazāk prieka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Bailes no neizdošanās, piesardzība no grupas (n=53)</a:t>
                      </a:r>
                    </a:p>
                    <a:p>
                      <a:r>
                        <a:rPr lang="lv-LV" dirty="0"/>
                        <a:t>Sevis pārvarēšana (n=32)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1579075"/>
                  </a:ext>
                </a:extLst>
              </a:tr>
              <a:tr h="147384">
                <a:tc>
                  <a:txBody>
                    <a:bodyPr/>
                    <a:lstStyle/>
                    <a:p>
                      <a:r>
                        <a:rPr lang="lv-LV" dirty="0"/>
                        <a:t>Kuru no prasmēm varēsiet izmantot savā dzīvē</a:t>
                      </a:r>
                    </a:p>
                  </a:txBody>
                  <a:tcPr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Interese, mazāk baiļu pret jaunām lietām (n=88)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Uzmanības kontrolēšana (n=87)</a:t>
                      </a:r>
                    </a:p>
                    <a:p>
                      <a:r>
                        <a:rPr lang="lv-LV" dirty="0"/>
                        <a:t>Relaksācija un aktivizācija ar mūziku (n=75)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Lūgt palīdzību, atbalstu (n=64)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 err="1"/>
                        <a:t>Pašnoteikties</a:t>
                      </a:r>
                      <a:r>
                        <a:rPr lang="lv-LV" dirty="0"/>
                        <a:t>/novilkt robežas (n=24)</a:t>
                      </a:r>
                    </a:p>
                    <a:p>
                      <a:r>
                        <a:rPr lang="lv-LV" dirty="0"/>
                        <a:t>Uzsākšu/atsākšu apgūt instrumenta spēli (n=18)</a:t>
                      </a:r>
                    </a:p>
                  </a:txBody>
                  <a:tcPr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29574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04529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rsraksts 2">
            <a:extLst>
              <a:ext uri="{FF2B5EF4-FFF2-40B4-BE49-F238E27FC236}">
                <a16:creationId xmlns:a16="http://schemas.microsoft.com/office/drawing/2014/main" id="{3AFD55B5-B09E-4CA8-BB2A-1F2128C9F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Rezultāti (3) – no komentāriem</a:t>
            </a:r>
          </a:p>
        </p:txBody>
      </p:sp>
      <p:graphicFrame>
        <p:nvGraphicFramePr>
          <p:cNvPr id="6" name="Satura vietturis 5">
            <a:extLst>
              <a:ext uri="{FF2B5EF4-FFF2-40B4-BE49-F238E27FC236}">
                <a16:creationId xmlns:a16="http://schemas.microsoft.com/office/drawing/2014/main" id="{3459A93B-0E40-4995-AF52-088C7AD3FE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0047759"/>
              </p:ext>
            </p:extLst>
          </p:nvPr>
        </p:nvGraphicFramePr>
        <p:xfrm>
          <a:off x="857250" y="1196752"/>
          <a:ext cx="7786688" cy="42113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130574">
                  <a:extLst>
                    <a:ext uri="{9D8B030D-6E8A-4147-A177-3AD203B41FA5}">
                      <a16:colId xmlns:a16="http://schemas.microsoft.com/office/drawing/2014/main" val="3934896110"/>
                    </a:ext>
                  </a:extLst>
                </a:gridCol>
                <a:gridCol w="5656114">
                  <a:extLst>
                    <a:ext uri="{9D8B030D-6E8A-4147-A177-3AD203B41FA5}">
                      <a16:colId xmlns:a16="http://schemas.microsoft.com/office/drawing/2014/main" val="29237505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Jautājums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Atbildes/tēmas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8437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Īpaši mirkļi, ko vēlaties izcelt </a:t>
                      </a:r>
                    </a:p>
                  </a:txBody>
                  <a:tcPr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Iztēles spēks (n=88)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Skaisti skanoši mirkļi kā grupai (n=82)</a:t>
                      </a:r>
                    </a:p>
                    <a:p>
                      <a:r>
                        <a:rPr lang="lv-LV" dirty="0"/>
                        <a:t>Apjausma par grūtību universālumu, grūtību normalizēšana (n=80)</a:t>
                      </a:r>
                    </a:p>
                    <a:p>
                      <a:r>
                        <a:rPr lang="lv-LV" dirty="0"/>
                        <a:t>Savienošanās ar mūziku/transcendentāla pieredze/plūsmas pieredze (n=43) </a:t>
                      </a:r>
                    </a:p>
                  </a:txBody>
                  <a:tcPr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660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Ieteikumi terapeitam turpmāko grupu organizēšanā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Iekļaut vairāk paskaidrojošu elementu (n=62)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Sniegt arī rakstiskas instrukcijas (n=40)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Ievērot balansu starp pazīstamo, drošo un jauno, izaicinošo (n=38)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1579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Ieteikumi turpmāko grupu dalībniekiem</a:t>
                      </a:r>
                    </a:p>
                  </a:txBody>
                  <a:tcPr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Mērķtiecīgi veidot saikni ar citiem grupas dalībniekiem (n=49)</a:t>
                      </a:r>
                    </a:p>
                    <a:p>
                      <a:r>
                        <a:rPr lang="lv-LV" dirty="0"/>
                        <a:t>Atvērta attieksme pret piedāvāto pieredzi (n=49)</a:t>
                      </a:r>
                    </a:p>
                  </a:txBody>
                  <a:tcPr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29574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03426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>
            <a:extLst>
              <a:ext uri="{FF2B5EF4-FFF2-40B4-BE49-F238E27FC236}">
                <a16:creationId xmlns:a16="http://schemas.microsoft.com/office/drawing/2014/main" id="{B5484B15-ED71-4B61-9295-21A8CE005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lv-LV" dirty="0"/>
              <a:t>Izveidotā mūzikas terapijas vienas sesijas intervence sniedz ieguvumus pacientiem emocionālajā, fiziskajā un sociālajā jomā, kā arī ļauj identificēt jau eksistējošos un attīstāmos personīgos </a:t>
            </a:r>
            <a:r>
              <a:rPr lang="lv-LV" dirty="0" err="1"/>
              <a:t>psihosociālos</a:t>
            </a:r>
            <a:r>
              <a:rPr lang="lv-LV" dirty="0"/>
              <a:t> resursus. </a:t>
            </a:r>
          </a:p>
          <a:p>
            <a:pPr marL="457200" indent="-457200">
              <a:buAutoNum type="arabicPeriod"/>
            </a:pPr>
            <a:r>
              <a:rPr lang="lv-LV" dirty="0"/>
              <a:t>Vienotība ar citiem grupas dalībniekiem, sevis pārvarēšana un uzdevumi ar iztēles izmantošanu ir aktivitātes un norises grupā, kas sniegušas visvairāk prieka, savukārt </a:t>
            </a:r>
            <a:r>
              <a:rPr lang="lv-LV" dirty="0" err="1"/>
              <a:t>nepārliecinātība</a:t>
            </a:r>
            <a:r>
              <a:rPr lang="lv-LV" dirty="0"/>
              <a:t> par sevi un bailes no neizdošanās ir sagādājuši visvairāk grūtību. </a:t>
            </a:r>
          </a:p>
        </p:txBody>
      </p:sp>
      <p:sp>
        <p:nvSpPr>
          <p:cNvPr id="3" name="Virsraksts 2">
            <a:extLst>
              <a:ext uri="{FF2B5EF4-FFF2-40B4-BE49-F238E27FC236}">
                <a16:creationId xmlns:a16="http://schemas.microsoft.com/office/drawing/2014/main" id="{618BE1F0-8745-4876-A947-07AA72CBA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Secinājumi (1)</a:t>
            </a:r>
          </a:p>
        </p:txBody>
      </p:sp>
    </p:spTree>
    <p:extLst>
      <p:ext uri="{BB962C8B-B14F-4D97-AF65-F5344CB8AC3E}">
        <p14:creationId xmlns:p14="http://schemas.microsoft.com/office/powerpoint/2010/main" val="40337992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>
            <a:extLst>
              <a:ext uri="{FF2B5EF4-FFF2-40B4-BE49-F238E27FC236}">
                <a16:creationId xmlns:a16="http://schemas.microsoft.com/office/drawing/2014/main" id="{B5484B15-ED71-4B61-9295-21A8CE005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lv-LV" dirty="0"/>
              <a:t>Sesijā nepieciešams iekļaut vairāk </a:t>
            </a:r>
            <a:r>
              <a:rPr lang="lv-LV" dirty="0" err="1"/>
              <a:t>psihoizglītojošu</a:t>
            </a:r>
            <a:r>
              <a:rPr lang="lv-LV" dirty="0"/>
              <a:t> elementu, kā arī vairāk uzmanības veltīt uzdevumu nozīmes paskaidrošanai un skaidru vai ar rakstisku informāciju papildinātu instrukciju sniegšanai. 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lv-LV" dirty="0"/>
              <a:t>Nepieciešams rūpīgi plānot balansu starp uzdevumiem, kas sniedz atbalstu un izaicinājumu, lai mazinātu bailes no neizdošanās un mazinātu pretestību.</a:t>
            </a:r>
          </a:p>
        </p:txBody>
      </p:sp>
      <p:sp>
        <p:nvSpPr>
          <p:cNvPr id="3" name="Virsraksts 2">
            <a:extLst>
              <a:ext uri="{FF2B5EF4-FFF2-40B4-BE49-F238E27FC236}">
                <a16:creationId xmlns:a16="http://schemas.microsoft.com/office/drawing/2014/main" id="{618BE1F0-8745-4876-A947-07AA72CBA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Secinājumi (2)</a:t>
            </a:r>
          </a:p>
        </p:txBody>
      </p:sp>
    </p:spTree>
    <p:extLst>
      <p:ext uri="{BB962C8B-B14F-4D97-AF65-F5344CB8AC3E}">
        <p14:creationId xmlns:p14="http://schemas.microsoft.com/office/powerpoint/2010/main" val="27804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Content Placeholder 3"/>
          <p:cNvSpPr>
            <a:spLocks noGrp="1"/>
          </p:cNvSpPr>
          <p:nvPr>
            <p:ph idx="1"/>
          </p:nvPr>
        </p:nvSpPr>
        <p:spPr>
          <a:xfrm>
            <a:off x="881321" y="1450429"/>
            <a:ext cx="7786688" cy="4714875"/>
          </a:xfrm>
        </p:spPr>
        <p:txBody>
          <a:bodyPr/>
          <a:lstStyle/>
          <a:p>
            <a:r>
              <a:rPr lang="lv-LV" altLang="lv-LV" sz="2800" dirty="0">
                <a:solidFill>
                  <a:schemeClr val="bg2">
                    <a:lumMod val="50000"/>
                  </a:schemeClr>
                </a:solidFill>
              </a:rPr>
              <a:t>Sniegt pārskatu par onkoloģisko pacientu pieredzi, piedaloties uz MEPL un mūzikas terapiju balstītā vienas sesijas intervencē </a:t>
            </a:r>
            <a:r>
              <a:rPr lang="lv-LV" altLang="lv-LV" sz="2800" dirty="0" err="1">
                <a:solidFill>
                  <a:schemeClr val="bg2">
                    <a:lumMod val="50000"/>
                  </a:schemeClr>
                </a:solidFill>
              </a:rPr>
              <a:t>psihosociālo</a:t>
            </a:r>
            <a:r>
              <a:rPr lang="lv-LV" altLang="lv-LV" sz="2800" dirty="0">
                <a:solidFill>
                  <a:schemeClr val="bg2">
                    <a:lumMod val="50000"/>
                  </a:schemeClr>
                </a:solidFill>
              </a:rPr>
              <a:t> resursu stiprināšanai </a:t>
            </a:r>
          </a:p>
          <a:p>
            <a:pPr lvl="1"/>
            <a:r>
              <a:rPr lang="lv-LV" altLang="lv-LV" sz="2400" dirty="0">
                <a:solidFill>
                  <a:schemeClr val="bg2">
                    <a:lumMod val="50000"/>
                  </a:schemeClr>
                </a:solidFill>
              </a:rPr>
              <a:t> sesijas saturu saistītās komponentes</a:t>
            </a:r>
          </a:p>
          <a:p>
            <a:pPr lvl="1"/>
            <a:r>
              <a:rPr lang="lv-LV" altLang="lv-LV" sz="2400" dirty="0">
                <a:solidFill>
                  <a:schemeClr val="bg2">
                    <a:lumMod val="50000"/>
                  </a:schemeClr>
                </a:solidFill>
              </a:rPr>
              <a:t> ar terapeita stilu saistītās komponentes</a:t>
            </a:r>
          </a:p>
          <a:p>
            <a:pPr lvl="1"/>
            <a:r>
              <a:rPr lang="lv-LV" altLang="lv-LV" sz="2400" dirty="0">
                <a:solidFill>
                  <a:schemeClr val="bg2">
                    <a:lumMod val="50000"/>
                  </a:schemeClr>
                </a:solidFill>
              </a:rPr>
              <a:t> ar organizatoriskajiem aspektiem saistītās komponentes </a:t>
            </a:r>
          </a:p>
          <a:p>
            <a:pPr marL="0" indent="0">
              <a:buNone/>
            </a:pPr>
            <a:endParaRPr lang="lv-LV" altLang="lv-LV" sz="2800" dirty="0">
              <a:solidFill>
                <a:schemeClr val="tx1"/>
              </a:solidFill>
            </a:endParaRPr>
          </a:p>
        </p:txBody>
      </p:sp>
      <p:sp>
        <p:nvSpPr>
          <p:cNvPr id="16386" name="Title 2"/>
          <p:cNvSpPr>
            <a:spLocks noGrp="1"/>
          </p:cNvSpPr>
          <p:nvPr>
            <p:ph type="title"/>
          </p:nvPr>
        </p:nvSpPr>
        <p:spPr>
          <a:xfrm>
            <a:off x="857250" y="214313"/>
            <a:ext cx="7786688" cy="1071562"/>
          </a:xfrm>
        </p:spPr>
        <p:txBody>
          <a:bodyPr/>
          <a:lstStyle/>
          <a:p>
            <a:r>
              <a:rPr lang="lv-LV" dirty="0"/>
              <a:t>Mērķis un saturs</a:t>
            </a:r>
          </a:p>
        </p:txBody>
      </p:sp>
    </p:spTree>
    <p:extLst>
      <p:ext uri="{BB962C8B-B14F-4D97-AF65-F5344CB8AC3E}">
        <p14:creationId xmlns:p14="http://schemas.microsoft.com/office/powerpoint/2010/main" val="3378334470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irsraksts 2">
            <a:extLst>
              <a:ext uri="{FF2B5EF4-FFF2-40B4-BE49-F238E27FC236}">
                <a16:creationId xmlns:a16="http://schemas.microsoft.com/office/drawing/2014/main" id="{AE6D2EDC-B77B-421E-B1C8-78C433E3E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Izmantotā literatūra 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CAF6426F-8A76-4C31-B328-0E8B875EF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0" y="1046980"/>
            <a:ext cx="7786688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1800" dirty="0"/>
              <a:t>Hinz, L.D. (2009). Expressive therapies continuum: A framework for using art in therapy. New York, NY: Routledge</a:t>
            </a:r>
            <a:endParaRPr lang="lv-LV" sz="1800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SzTx/>
              <a:buFont typeface="Wingdings" panose="05000000000000000000" pitchFamily="2" charset="2"/>
              <a:buChar char="§"/>
              <a:defRPr/>
            </a:pPr>
            <a:r>
              <a:rPr lang="lv-LV" sz="1800" dirty="0"/>
              <a:t>Duhovska, J., Lusebrink, V.B., Mārtinsone, K. (2018). </a:t>
            </a:r>
            <a:r>
              <a:rPr lang="lv-LV" sz="1800" dirty="0" err="1"/>
              <a:t>Assessment</a:t>
            </a:r>
            <a:r>
              <a:rPr lang="lv-LV" sz="1800" dirty="0"/>
              <a:t> </a:t>
            </a:r>
            <a:r>
              <a:rPr lang="lv-LV" sz="1800" dirty="0" err="1"/>
              <a:t>and</a:t>
            </a:r>
            <a:r>
              <a:rPr lang="lv-LV" sz="1800" dirty="0"/>
              <a:t> </a:t>
            </a:r>
            <a:r>
              <a:rPr lang="lv-LV" sz="1800" dirty="0" err="1"/>
              <a:t>therapeutic</a:t>
            </a:r>
            <a:r>
              <a:rPr lang="lv-LV" sz="1800" dirty="0"/>
              <a:t> </a:t>
            </a:r>
            <a:r>
              <a:rPr lang="lv-LV" sz="1800" dirty="0" err="1"/>
              <a:t>application</a:t>
            </a:r>
            <a:r>
              <a:rPr lang="lv-LV" sz="1800" dirty="0"/>
              <a:t> </a:t>
            </a:r>
            <a:r>
              <a:rPr lang="lv-LV" sz="1800" dirty="0" err="1"/>
              <a:t>of</a:t>
            </a:r>
            <a:r>
              <a:rPr lang="lv-LV" sz="1800" dirty="0"/>
              <a:t> </a:t>
            </a:r>
            <a:r>
              <a:rPr lang="lv-LV" sz="1800" dirty="0" err="1"/>
              <a:t>the</a:t>
            </a:r>
            <a:r>
              <a:rPr lang="lv-LV" sz="1800" dirty="0"/>
              <a:t> </a:t>
            </a:r>
            <a:r>
              <a:rPr lang="lv-LV" sz="1800" dirty="0" err="1"/>
              <a:t>expressive</a:t>
            </a:r>
            <a:r>
              <a:rPr lang="lv-LV" sz="1800" dirty="0"/>
              <a:t> </a:t>
            </a:r>
            <a:r>
              <a:rPr lang="lv-LV" sz="1800" dirty="0" err="1"/>
              <a:t>therapies</a:t>
            </a:r>
            <a:r>
              <a:rPr lang="lv-LV" sz="1800" dirty="0"/>
              <a:t> </a:t>
            </a:r>
            <a:r>
              <a:rPr lang="lv-LV" sz="1800" dirty="0" err="1"/>
              <a:t>continuum</a:t>
            </a:r>
            <a:r>
              <a:rPr lang="lv-LV" sz="1800" dirty="0"/>
              <a:t> </a:t>
            </a:r>
            <a:r>
              <a:rPr lang="lv-LV" sz="1800" dirty="0" err="1"/>
              <a:t>in</a:t>
            </a:r>
            <a:r>
              <a:rPr lang="lv-LV" sz="1800" dirty="0"/>
              <a:t> </a:t>
            </a:r>
            <a:r>
              <a:rPr lang="lv-LV" sz="1800" dirty="0" err="1"/>
              <a:t>music</a:t>
            </a:r>
            <a:r>
              <a:rPr lang="lv-LV" sz="1800" dirty="0"/>
              <a:t> </a:t>
            </a:r>
            <a:r>
              <a:rPr lang="lv-LV" sz="1800" dirty="0" err="1"/>
              <a:t>therapy</a:t>
            </a:r>
            <a:r>
              <a:rPr lang="lv-LV" sz="1800" dirty="0"/>
              <a:t>. No: Zubala, A. &amp; Karkou, V. (</a:t>
            </a:r>
            <a:r>
              <a:rPr lang="lv-LV" sz="1800" dirty="0" err="1"/>
              <a:t>red</a:t>
            </a:r>
            <a:r>
              <a:rPr lang="lv-LV" sz="1800" dirty="0"/>
              <a:t>.). Arts </a:t>
            </a:r>
            <a:r>
              <a:rPr lang="lv-LV" sz="1800" dirty="0" err="1"/>
              <a:t>therapies</a:t>
            </a:r>
            <a:r>
              <a:rPr lang="lv-LV" sz="1800" dirty="0"/>
              <a:t> </a:t>
            </a:r>
            <a:r>
              <a:rPr lang="lv-LV" sz="1800" dirty="0" err="1"/>
              <a:t>in</a:t>
            </a:r>
            <a:r>
              <a:rPr lang="lv-LV" sz="1800" dirty="0"/>
              <a:t> </a:t>
            </a:r>
            <a:r>
              <a:rPr lang="lv-LV" sz="1800" dirty="0" err="1"/>
              <a:t>the</a:t>
            </a:r>
            <a:r>
              <a:rPr lang="lv-LV" sz="1800" dirty="0"/>
              <a:t> </a:t>
            </a:r>
            <a:r>
              <a:rPr lang="lv-LV" sz="1800" dirty="0" err="1"/>
              <a:t>treatment</a:t>
            </a:r>
            <a:r>
              <a:rPr lang="lv-LV" sz="1800" dirty="0"/>
              <a:t> </a:t>
            </a:r>
            <a:r>
              <a:rPr lang="lv-LV" sz="1800" dirty="0" err="1"/>
              <a:t>of</a:t>
            </a:r>
            <a:r>
              <a:rPr lang="lv-LV" sz="1800" dirty="0"/>
              <a:t> </a:t>
            </a:r>
            <a:r>
              <a:rPr lang="lv-LV" sz="1800" dirty="0" err="1"/>
              <a:t>depression</a:t>
            </a:r>
            <a:r>
              <a:rPr lang="lv-LV" sz="1800" dirty="0"/>
              <a:t>. </a:t>
            </a:r>
            <a:r>
              <a:rPr lang="lv-LV" sz="1800" dirty="0" err="1"/>
              <a:t>Routledge</a:t>
            </a:r>
            <a:r>
              <a:rPr lang="lv-LV" sz="1800" dirty="0"/>
              <a:t>. 2018; 241.-254.lpp.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SzTx/>
              <a:buFont typeface="Wingdings" panose="05000000000000000000" pitchFamily="2" charset="2"/>
              <a:buChar char="§"/>
              <a:defRPr/>
            </a:pPr>
            <a:r>
              <a:rPr lang="en-US" sz="1800" dirty="0"/>
              <a:t>Priebe, et. al. Resource-oriented therapeutic models</a:t>
            </a:r>
            <a:r>
              <a:rPr lang="lv-LV" sz="1800" dirty="0"/>
              <a:t> </a:t>
            </a:r>
            <a:r>
              <a:rPr lang="en-US" sz="1800" dirty="0"/>
              <a:t>in psychiatry: conceptual review. The British Journal of Psychiatry (2014) 204, 256–261</a:t>
            </a:r>
            <a:r>
              <a:rPr lang="lv-LV" sz="1800" dirty="0"/>
              <a:t>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SzTx/>
              <a:buFont typeface="Wingdings" panose="05000000000000000000" pitchFamily="2" charset="2"/>
              <a:buChar char="§"/>
              <a:defRPr/>
            </a:pPr>
            <a:r>
              <a:rPr lang="en-US" sz="1800" dirty="0"/>
              <a:t>Zhao, X., Tong, S; Yang, Y. (2022). The Correlation Between Quality of Life and Positive Psychological Resources in Cancer Patients: A Meta-Analysis. Frontiers in Psychology, 16 June 2022, Section Positive </a:t>
            </a:r>
            <a:r>
              <a:rPr lang="en-US" sz="1800" dirty="0" err="1"/>
              <a:t>Psycholgy</a:t>
            </a:r>
            <a:r>
              <a:rPr lang="en-US" sz="1800" dirty="0"/>
              <a:t>, Vol. 13 </a:t>
            </a:r>
            <a:endParaRPr lang="lv-LV" sz="1800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SzTx/>
              <a:buFont typeface="Wingdings" panose="05000000000000000000" pitchFamily="2" charset="2"/>
              <a:buChar char="§"/>
              <a:defRPr/>
            </a:pPr>
            <a:r>
              <a:rPr lang="lv-LV" sz="1800" dirty="0" err="1"/>
              <a:t>Dryden</a:t>
            </a:r>
            <a:r>
              <a:rPr lang="lv-LV" sz="1800" dirty="0"/>
              <a:t>, D. (2019). </a:t>
            </a:r>
            <a:r>
              <a:rPr lang="lv-LV" sz="1800" dirty="0" err="1"/>
              <a:t>Single-Session</a:t>
            </a:r>
            <a:r>
              <a:rPr lang="lv-LV" sz="1800" dirty="0"/>
              <a:t> </a:t>
            </a:r>
            <a:r>
              <a:rPr lang="lv-LV" sz="1800" dirty="0" err="1"/>
              <a:t>Therapy</a:t>
            </a:r>
            <a:r>
              <a:rPr lang="lv-LV" sz="1800" dirty="0"/>
              <a:t>: </a:t>
            </a:r>
            <a:r>
              <a:rPr lang="lv-LV" sz="1800" dirty="0" err="1"/>
              <a:t>Distinctive</a:t>
            </a:r>
            <a:r>
              <a:rPr lang="lv-LV" sz="1800" dirty="0"/>
              <a:t> </a:t>
            </a:r>
            <a:r>
              <a:rPr lang="lv-LV" sz="1800" dirty="0" err="1"/>
              <a:t>Features</a:t>
            </a:r>
            <a:r>
              <a:rPr lang="lv-LV" sz="1800" dirty="0"/>
              <a:t>. </a:t>
            </a:r>
            <a:r>
              <a:rPr lang="lv-LV" sz="1800" dirty="0" err="1"/>
              <a:t>Routledge</a:t>
            </a:r>
            <a:endParaRPr lang="lv-LV" sz="2000" i="1" dirty="0"/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  <a:defRPr/>
            </a:pPr>
            <a:endParaRPr lang="lv-LV" sz="2000" dirty="0"/>
          </a:p>
          <a:p>
            <a:endParaRPr lang="lv-LV" sz="2000" dirty="0"/>
          </a:p>
          <a:p>
            <a:pPr marL="0" indent="0">
              <a:buNone/>
            </a:pPr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2622452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>
            <a:extLst>
              <a:ext uri="{FF2B5EF4-FFF2-40B4-BE49-F238E27FC236}">
                <a16:creationId xmlns:a16="http://schemas.microsoft.com/office/drawing/2014/main" id="{587A3F8B-8E24-4249-836C-F936F9F4BC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sz="1800" dirty="0"/>
              <a:t>16 grupas</a:t>
            </a:r>
          </a:p>
          <a:p>
            <a:pPr lvl="1"/>
            <a:r>
              <a:rPr lang="lv-LV" sz="1600" dirty="0"/>
              <a:t>n=132; sievietes, kas piedalās </a:t>
            </a:r>
            <a:r>
              <a:rPr lang="lv-LV" sz="1600" dirty="0" err="1"/>
              <a:t>psihosociālās</a:t>
            </a:r>
            <a:r>
              <a:rPr lang="lv-LV" sz="1600" dirty="0"/>
              <a:t> rehabilitācijas programmā sievietēm ar/pēc krūts vēža un/vai </a:t>
            </a:r>
            <a:r>
              <a:rPr lang="lv-LV" sz="1600" dirty="0" err="1"/>
              <a:t>ginekoonkoloģiskās</a:t>
            </a:r>
            <a:r>
              <a:rPr lang="lv-LV" sz="1600" dirty="0"/>
              <a:t> slimības 2020., 2021., 2022.gadā </a:t>
            </a:r>
          </a:p>
          <a:p>
            <a:pPr lvl="1"/>
            <a:r>
              <a:rPr lang="lv-LV" sz="1600" dirty="0"/>
              <a:t>vidējais dalībnieku skaits grupā n=8.25; vidējais dalībnieku vecums = 55.74 gadi; 100% sieviešu</a:t>
            </a:r>
          </a:p>
          <a:p>
            <a:pPr lvl="1"/>
            <a:r>
              <a:rPr lang="lv-LV" sz="1600" dirty="0"/>
              <a:t>sievietes ir pašas pieteikušās dalībā programmā, apliecinot motivāciju uzlabot savu psiholoģisko stāvokli/strādāt savā labā (= augsta motivācija)</a:t>
            </a:r>
          </a:p>
          <a:p>
            <a:r>
              <a:rPr lang="lv-LV" sz="1800" dirty="0"/>
              <a:t>1 mūzikas terapijas sesija</a:t>
            </a:r>
          </a:p>
          <a:p>
            <a:pPr lvl="1"/>
            <a:r>
              <a:rPr lang="lv-LV" sz="1600" dirty="0"/>
              <a:t>90 minūšu gara; notiek </a:t>
            </a:r>
            <a:r>
              <a:rPr lang="lv-LV" sz="1600" dirty="0" err="1"/>
              <a:t>psihosociālās</a:t>
            </a:r>
            <a:r>
              <a:rPr lang="lv-LV" sz="1600" dirty="0"/>
              <a:t> rehabilitācijas programmas 4.dienā </a:t>
            </a:r>
          </a:p>
          <a:p>
            <a:r>
              <a:rPr lang="lv-LV" sz="1800" dirty="0"/>
              <a:t>grupa visa perioda </a:t>
            </a:r>
            <a:r>
              <a:rPr lang="lv-LV" sz="1800" dirty="0" err="1"/>
              <a:t>psihosociālās</a:t>
            </a:r>
            <a:r>
              <a:rPr lang="lv-LV" sz="1800" dirty="0"/>
              <a:t> rehabilitācijas procesa garumā pieredz arī:</a:t>
            </a:r>
          </a:p>
          <a:p>
            <a:pPr lvl="1"/>
            <a:r>
              <a:rPr lang="lv-LV" sz="1600" dirty="0"/>
              <a:t>psihoterapeita un mākslas (ne </a:t>
            </a:r>
            <a:r>
              <a:rPr lang="lv-LV" sz="1600" dirty="0" err="1"/>
              <a:t>MūzT</a:t>
            </a:r>
            <a:r>
              <a:rPr lang="lv-LV" sz="1600" dirty="0"/>
              <a:t>) konsultācijas grupā – katru dienu; fiziskas un izglītojošas aktivitātes</a:t>
            </a:r>
          </a:p>
        </p:txBody>
      </p:sp>
      <p:sp>
        <p:nvSpPr>
          <p:cNvPr id="3" name="Virsraksts 2">
            <a:extLst>
              <a:ext uri="{FF2B5EF4-FFF2-40B4-BE49-F238E27FC236}">
                <a16:creationId xmlns:a16="http://schemas.microsoft.com/office/drawing/2014/main" id="{C685CF4B-609B-403E-939F-FD45DFE95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Izlase</a:t>
            </a:r>
          </a:p>
        </p:txBody>
      </p:sp>
    </p:spTree>
    <p:extLst>
      <p:ext uri="{BB962C8B-B14F-4D97-AF65-F5344CB8AC3E}">
        <p14:creationId xmlns:p14="http://schemas.microsoft.com/office/powerpoint/2010/main" val="3720314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>
            <a:extLst>
              <a:ext uri="{FF2B5EF4-FFF2-40B4-BE49-F238E27FC236}">
                <a16:creationId xmlns:a16="http://schemas.microsoft.com/office/drawing/2014/main" id="{C4851841-42E7-0A2E-118D-DC4D115BB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Tiek īstenota </a:t>
            </a:r>
            <a:r>
              <a:rPr lang="lv-LV" dirty="0" err="1"/>
              <a:t>MūzT</a:t>
            </a:r>
            <a:r>
              <a:rPr lang="lv-LV" dirty="0"/>
              <a:t> sesija vienas nodarbības garumā</a:t>
            </a:r>
          </a:p>
          <a:p>
            <a:r>
              <a:rPr lang="lv-LV" dirty="0"/>
              <a:t>Saturs veidots, integrējot: </a:t>
            </a:r>
          </a:p>
          <a:p>
            <a:pPr lvl="1"/>
            <a:r>
              <a:rPr lang="lv-LV" dirty="0">
                <a:solidFill>
                  <a:srgbClr val="8E001C"/>
                </a:solidFill>
              </a:rPr>
              <a:t>Mākslas ekspresijas pakāpenisko līmeņu modeli </a:t>
            </a:r>
            <a:r>
              <a:rPr lang="lv-LV" dirty="0"/>
              <a:t>&gt;&gt; Veikt darbībā balstītu izpēti visos MEPL līmeņos; Sekmēt </a:t>
            </a:r>
            <a:r>
              <a:rPr lang="lv-LV" dirty="0" err="1"/>
              <a:t>integratīvu</a:t>
            </a:r>
            <a:r>
              <a:rPr lang="lv-LV" dirty="0"/>
              <a:t> (daudzveidīgu) aktivitāti </a:t>
            </a:r>
          </a:p>
          <a:p>
            <a:pPr lvl="1"/>
            <a:r>
              <a:rPr lang="lv-LV" dirty="0">
                <a:solidFill>
                  <a:srgbClr val="8E001C"/>
                </a:solidFill>
              </a:rPr>
              <a:t>Resursu pieeju psiholoģiskajā konsultēšanā </a:t>
            </a:r>
            <a:r>
              <a:rPr lang="lv-LV" dirty="0"/>
              <a:t>&gt;&gt; Palīdzēt personai ieraudzīt un attīstīt sev nozīmīgos personīgos (</a:t>
            </a:r>
            <a:r>
              <a:rPr lang="lv-LV" dirty="0" err="1"/>
              <a:t>psihosociālos</a:t>
            </a:r>
            <a:r>
              <a:rPr lang="lv-LV" dirty="0"/>
              <a:t>) resursus, kas paaugstina psiholoģiskās adaptācijas spējas </a:t>
            </a:r>
          </a:p>
          <a:p>
            <a:pPr lvl="1"/>
            <a:r>
              <a:rPr lang="lv-LV" dirty="0">
                <a:solidFill>
                  <a:srgbClr val="8E001C"/>
                </a:solidFill>
              </a:rPr>
              <a:t>Vienas sesijas intervences principus </a:t>
            </a:r>
            <a:r>
              <a:rPr lang="lv-LV" dirty="0"/>
              <a:t>&gt;&gt; </a:t>
            </a:r>
            <a:r>
              <a:rPr lang="lv-LV" sz="2000" dirty="0"/>
              <a:t>Fokuss uz aktuālo situāciju: iedot pieredzi un rīkus (paņēmienus) tās risināšanai </a:t>
            </a:r>
          </a:p>
          <a:p>
            <a:r>
              <a:rPr lang="lv-LV" dirty="0"/>
              <a:t>Priekšdarbi: 2017.-2019.gadā </a:t>
            </a:r>
          </a:p>
          <a:p>
            <a:pPr lvl="1"/>
            <a:endParaRPr lang="lv-LV" dirty="0"/>
          </a:p>
        </p:txBody>
      </p:sp>
      <p:sp>
        <p:nvSpPr>
          <p:cNvPr id="3" name="Virsraksts 2">
            <a:extLst>
              <a:ext uri="{FF2B5EF4-FFF2-40B4-BE49-F238E27FC236}">
                <a16:creationId xmlns:a16="http://schemas.microsoft.com/office/drawing/2014/main" id="{3CDC6D40-3947-F713-5307-A8C7030F7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Norise </a:t>
            </a:r>
          </a:p>
        </p:txBody>
      </p:sp>
    </p:spTree>
    <p:extLst>
      <p:ext uri="{BB962C8B-B14F-4D97-AF65-F5344CB8AC3E}">
        <p14:creationId xmlns:p14="http://schemas.microsoft.com/office/powerpoint/2010/main" val="4177225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55650" y="1428750"/>
            <a:ext cx="7560765" cy="4714875"/>
          </a:xfrm>
        </p:spPr>
        <p:txBody>
          <a:bodyPr anchor="t"/>
          <a:lstStyle/>
          <a:p>
            <a:r>
              <a:rPr lang="lv-LV" altLang="lv-LV" sz="1900" dirty="0"/>
              <a:t>Balstīts uz Viktora </a:t>
            </a:r>
            <a:r>
              <a:rPr lang="lv-LV" altLang="lv-LV" sz="1900" dirty="0" err="1"/>
              <a:t>Lovenfelda</a:t>
            </a:r>
            <a:r>
              <a:rPr lang="lv-LV" altLang="lv-LV" sz="1900" dirty="0"/>
              <a:t> idejām; šobrīd ASV attīsta Liza </a:t>
            </a:r>
            <a:r>
              <a:rPr lang="lv-LV" altLang="lv-LV" sz="1900" dirty="0" err="1"/>
              <a:t>Hainca</a:t>
            </a:r>
            <a:r>
              <a:rPr lang="lv-LV" altLang="lv-LV" sz="1900" dirty="0"/>
              <a:t>, Sandra </a:t>
            </a:r>
            <a:r>
              <a:rPr lang="lv-LV" altLang="lv-LV" sz="1900" dirty="0" err="1"/>
              <a:t>Kagina</a:t>
            </a:r>
            <a:r>
              <a:rPr lang="lv-LV" altLang="lv-LV" sz="1900" dirty="0"/>
              <a:t> un Vija Bergs-</a:t>
            </a:r>
            <a:r>
              <a:rPr lang="lv-LV" altLang="lv-LV" sz="1900" dirty="0" err="1"/>
              <a:t>Lusebrinka</a:t>
            </a:r>
            <a:r>
              <a:rPr lang="lv-LV" altLang="lv-LV" sz="1900" dirty="0"/>
              <a:t> un RSU – </a:t>
            </a:r>
            <a:r>
              <a:rPr lang="lv-LV" altLang="lv-LV" sz="1900" dirty="0" err="1"/>
              <a:t>A.Upmales</a:t>
            </a:r>
            <a:r>
              <a:rPr lang="lv-LV" altLang="lv-LV" sz="1900" dirty="0"/>
              <a:t>-Puķītes vadībā, </a:t>
            </a:r>
            <a:r>
              <a:rPr lang="lv-LV" altLang="lv-LV" sz="1900" dirty="0" err="1"/>
              <a:t>MūzT</a:t>
            </a:r>
            <a:r>
              <a:rPr lang="lv-LV" altLang="lv-LV" sz="1900" dirty="0"/>
              <a:t> – </a:t>
            </a:r>
            <a:r>
              <a:rPr lang="lv-LV" altLang="lv-LV" sz="1900" dirty="0" err="1"/>
              <a:t>J.Duhovska</a:t>
            </a:r>
            <a:r>
              <a:rPr lang="lv-LV" altLang="lv-LV" sz="1900" dirty="0"/>
              <a:t> </a:t>
            </a:r>
          </a:p>
          <a:p>
            <a:r>
              <a:rPr lang="lv-LV" altLang="lv-LV" sz="1900" dirty="0"/>
              <a:t>Cilvēks uztver pasauli un apstrādā uztverto informāciju, izmantojot trīs funkcijas: kustību, emocijas un domas + radošums kā caurviju ass, integrējoša funkcija, tieksmes uz </a:t>
            </a:r>
            <a:r>
              <a:rPr lang="lv-LV" altLang="lv-LV" sz="1900" dirty="0" err="1"/>
              <a:t>pašizaugsmi</a:t>
            </a:r>
            <a:r>
              <a:rPr lang="lv-LV" altLang="lv-LV" sz="1900" dirty="0"/>
              <a:t> indikators</a:t>
            </a:r>
          </a:p>
          <a:p>
            <a:r>
              <a:rPr lang="lv-LV" sz="1900" dirty="0"/>
              <a:t>Optimāla funkcionēšana:</a:t>
            </a:r>
          </a:p>
          <a:p>
            <a:pPr lvl="1"/>
            <a:r>
              <a:rPr lang="lv-LV" sz="1800" dirty="0"/>
              <a:t>ir daudzveidīga un nav iestrēgstoša</a:t>
            </a:r>
          </a:p>
          <a:p>
            <a:pPr lvl="1"/>
            <a:r>
              <a:rPr lang="lv-LV" sz="1800" dirty="0"/>
              <a:t>individuāli mums katram ir sava «drošā vieta» = kā izejas un atgriešanās punkts </a:t>
            </a:r>
          </a:p>
          <a:p>
            <a:pPr lvl="1"/>
            <a:r>
              <a:rPr lang="lv-LV" sz="1800" dirty="0"/>
              <a:t>ir iespējams apzināti trenēt sev mazāk raksturīgo ME, tādējādi gūstot jaunu pieredzi, kļūstot </a:t>
            </a:r>
            <a:r>
              <a:rPr lang="lv-LV" sz="1800" dirty="0" err="1"/>
              <a:t>elastīgāam</a:t>
            </a:r>
            <a:r>
              <a:rPr lang="lv-LV" sz="1800" dirty="0"/>
              <a:t> un pilnveidojot dzīves kvalitāti </a:t>
            </a:r>
          </a:p>
          <a:p>
            <a:pPr lvl="1"/>
            <a:endParaRPr lang="lv-LV" sz="1800" dirty="0"/>
          </a:p>
          <a:p>
            <a:pPr marL="533400" lvl="1" indent="0">
              <a:buNone/>
            </a:pPr>
            <a:endParaRPr lang="lv-LV" sz="1600" dirty="0"/>
          </a:p>
          <a:p>
            <a:pPr lvl="1"/>
            <a:endParaRPr lang="lv-LV" sz="1600" dirty="0"/>
          </a:p>
          <a:p>
            <a:r>
              <a:rPr lang="lv-LV" sz="2200" dirty="0"/>
              <a:t> </a:t>
            </a:r>
          </a:p>
          <a:p>
            <a:pPr lvl="1"/>
            <a:endParaRPr lang="lv-LV" altLang="lv-LV" sz="1800" dirty="0"/>
          </a:p>
          <a:p>
            <a:pPr marL="0" indent="0">
              <a:buNone/>
            </a:pPr>
            <a:endParaRPr lang="lv-LV" altLang="lv-LV" sz="1800" dirty="0">
              <a:solidFill>
                <a:schemeClr val="tx1"/>
              </a:solidFill>
            </a:endParaRPr>
          </a:p>
          <a:p>
            <a:pPr lvl="1" algn="r">
              <a:buFont typeface="Arial" charset="0"/>
              <a:buNone/>
            </a:pPr>
            <a:endParaRPr lang="lv-LV" i="1" dirty="0">
              <a:cs typeface="Arial" charset="0"/>
            </a:endParaRPr>
          </a:p>
        </p:txBody>
      </p:sp>
      <p:sp>
        <p:nvSpPr>
          <p:cNvPr id="3" name="Title 2"/>
          <p:cNvSpPr txBox="1">
            <a:spLocks/>
          </p:cNvSpPr>
          <p:nvPr/>
        </p:nvSpPr>
        <p:spPr bwMode="auto">
          <a:xfrm>
            <a:off x="827584" y="366713"/>
            <a:ext cx="7786688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lnSpc>
                <a:spcPct val="90000"/>
              </a:lnSpc>
              <a:defRPr/>
            </a:pPr>
            <a:r>
              <a:rPr lang="lv-LV" sz="3300" kern="0" baseline="0" dirty="0">
                <a:solidFill>
                  <a:srgbClr val="8E001C"/>
                </a:solidFill>
                <a:latin typeface="+mj-lt"/>
                <a:ea typeface="+mj-ea"/>
                <a:cs typeface="ヒラギノ角ゴ Pro W3"/>
              </a:rPr>
              <a:t>MEPL: pārskats (1)</a:t>
            </a:r>
          </a:p>
        </p:txBody>
      </p:sp>
    </p:spTree>
    <p:extLst>
      <p:ext uri="{BB962C8B-B14F-4D97-AF65-F5344CB8AC3E}">
        <p14:creationId xmlns:p14="http://schemas.microsoft.com/office/powerpoint/2010/main" val="1560118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Līmeņu raksturojums (no zemākā) (1)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502910"/>
              </p:ext>
            </p:extLst>
          </p:nvPr>
        </p:nvGraphicFramePr>
        <p:xfrm>
          <a:off x="928662" y="1428736"/>
          <a:ext cx="7477156" cy="4577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38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8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lv-LV" dirty="0"/>
                        <a:t>KUSTĪBA: </a:t>
                      </a:r>
                      <a:r>
                        <a:rPr lang="lv-LV" dirty="0" err="1"/>
                        <a:t>Kinestētiskais</a:t>
                      </a:r>
                      <a:r>
                        <a:rPr lang="lv-LV" dirty="0"/>
                        <a:t> (K) &gt;&gt; </a:t>
                      </a:r>
                      <a:r>
                        <a:rPr lang="lv-LV" dirty="0" err="1"/>
                        <a:t>Sensorais</a:t>
                      </a:r>
                      <a:r>
                        <a:rPr lang="lv-LV" dirty="0"/>
                        <a:t> (S) līmenis</a:t>
                      </a:r>
                      <a:r>
                        <a:rPr lang="lv-LV" baseline="0" dirty="0"/>
                        <a:t> </a:t>
                      </a:r>
                      <a:endParaRPr lang="lv-LV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ME kā vienkāršas</a:t>
                      </a:r>
                      <a:r>
                        <a:rPr lang="lv-LV" baseline="0" dirty="0"/>
                        <a:t> kustības vai darbības </a:t>
                      </a:r>
                    </a:p>
                    <a:p>
                      <a:r>
                        <a:rPr lang="lv-LV" baseline="0" dirty="0" err="1">
                          <a:solidFill>
                            <a:srgbClr val="8E001C"/>
                          </a:solidFill>
                        </a:rPr>
                        <a:t>MūzT</a:t>
                      </a:r>
                      <a:r>
                        <a:rPr lang="lv-LV" baseline="0" dirty="0">
                          <a:solidFill>
                            <a:srgbClr val="8E001C"/>
                          </a:solidFill>
                        </a:rPr>
                        <a:t>: instrumenta vai balss izmantošana “fiziskā veidā” – dažādas intensitātes pieskāriens instrumentam, dziedāšana ar spiedienu vai ļoti klusu </a:t>
                      </a:r>
                    </a:p>
                    <a:p>
                      <a:r>
                        <a:rPr lang="lv-LV" baseline="0" dirty="0">
                          <a:solidFill>
                            <a:srgbClr val="0070C0"/>
                          </a:solidFill>
                        </a:rPr>
                        <a:t>Patoloģija: acīmredzams enerģijas trūkums vai pārlieku uzbudināta, satraukta darbība, kuras dēļ tiek, piemēram, bojāti mūzikas instrumenti vai pārkāptas citu personiskās robežas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baseline="0" dirty="0">
                          <a:solidFill>
                            <a:srgbClr val="00B050"/>
                          </a:solidFill>
                        </a:rPr>
                        <a:t>Atslēgas vārds: enerģijas aizturēšana vai atbrīvošana</a:t>
                      </a:r>
                      <a:endParaRPr lang="lv-LV" dirty="0">
                        <a:solidFill>
                          <a:srgbClr val="8E001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ME kā uzmanības pievēršana ķermeniskajām</a:t>
                      </a:r>
                      <a:r>
                        <a:rPr lang="lv-LV" baseline="0" dirty="0"/>
                        <a:t> sajūtām</a:t>
                      </a:r>
                    </a:p>
                    <a:p>
                      <a:r>
                        <a:rPr lang="lv-LV" baseline="0" dirty="0" err="1">
                          <a:solidFill>
                            <a:srgbClr val="8E001C"/>
                          </a:solidFill>
                        </a:rPr>
                        <a:t>MūzT</a:t>
                      </a:r>
                      <a:r>
                        <a:rPr lang="lv-LV" baseline="0" dirty="0">
                          <a:solidFill>
                            <a:srgbClr val="8E001C"/>
                          </a:solidFill>
                        </a:rPr>
                        <a:t>: klausīšanās, gaisa ceļošana caur balss saitēm, dažādas sajūtas, pieskaroties instrumentam ar roku, vālīti, pirkstu galiem vai plaukstu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baseline="0" dirty="0">
                          <a:solidFill>
                            <a:srgbClr val="0070C0"/>
                          </a:solidFill>
                        </a:rPr>
                        <a:t>Patoloģija: pārlieku liela koncentrēšanās uz sajūtām un ilgstoša, dziļa iegrimšana </a:t>
                      </a:r>
                      <a:r>
                        <a:rPr lang="lv-LV" baseline="0" dirty="0" err="1">
                          <a:solidFill>
                            <a:srgbClr val="0070C0"/>
                          </a:solidFill>
                        </a:rPr>
                        <a:t>sensorajā</a:t>
                      </a:r>
                      <a:r>
                        <a:rPr lang="lv-LV" baseline="0" dirty="0">
                          <a:solidFill>
                            <a:srgbClr val="0070C0"/>
                          </a:solidFill>
                        </a:rPr>
                        <a:t> izpētē </a:t>
                      </a:r>
                      <a:endParaRPr lang="lv-LV" dirty="0">
                        <a:solidFill>
                          <a:srgbClr val="8E001C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baseline="0" dirty="0">
                          <a:solidFill>
                            <a:srgbClr val="00B050"/>
                          </a:solidFill>
                        </a:rPr>
                        <a:t>Atslēgas vārds: šeit un tagad </a:t>
                      </a:r>
                      <a:endParaRPr lang="lv-LV" dirty="0">
                        <a:solidFill>
                          <a:srgbClr val="8E001C"/>
                        </a:solidFill>
                      </a:endParaRPr>
                    </a:p>
                    <a:p>
                      <a:endParaRPr lang="lv-LV" dirty="0">
                        <a:solidFill>
                          <a:srgbClr val="8E001C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Rectangle 10">
            <a:extLst>
              <a:ext uri="{FF2B5EF4-FFF2-40B4-BE49-F238E27FC236}">
                <a16:creationId xmlns:a16="http://schemas.microsoft.com/office/drawing/2014/main" id="{944E4424-84F0-CB50-170A-CD292422B866}"/>
              </a:ext>
            </a:extLst>
          </p:cNvPr>
          <p:cNvSpPr/>
          <p:nvPr/>
        </p:nvSpPr>
        <p:spPr>
          <a:xfrm>
            <a:off x="2217255" y="6163237"/>
            <a:ext cx="6192688" cy="297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lv-LV" sz="2000" dirty="0"/>
              <a:t>Hinz, 2009; Duhovska, </a:t>
            </a:r>
            <a:r>
              <a:rPr lang="lv-LV" sz="2000" dirty="0" err="1"/>
              <a:t>et</a:t>
            </a:r>
            <a:r>
              <a:rPr lang="lv-LV" sz="2000" dirty="0"/>
              <a:t>. </a:t>
            </a:r>
            <a:r>
              <a:rPr lang="lv-LV" sz="2000" dirty="0" err="1"/>
              <a:t>al</a:t>
            </a:r>
            <a:r>
              <a:rPr lang="lv-LV" sz="2000" dirty="0"/>
              <a:t>., 2018</a:t>
            </a:r>
          </a:p>
        </p:txBody>
      </p:sp>
    </p:spTree>
    <p:extLst>
      <p:ext uri="{BB962C8B-B14F-4D97-AF65-F5344CB8AC3E}">
        <p14:creationId xmlns:p14="http://schemas.microsoft.com/office/powerpoint/2010/main" val="1876594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Līmeņu raksturojums (no zemākā) (2)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777162"/>
              </p:ext>
            </p:extLst>
          </p:nvPr>
        </p:nvGraphicFramePr>
        <p:xfrm>
          <a:off x="928662" y="1428736"/>
          <a:ext cx="7477156" cy="3754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38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8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lv-LV" dirty="0"/>
                        <a:t>EMOCIJAS: </a:t>
                      </a:r>
                      <a:r>
                        <a:rPr lang="lv-LV" dirty="0" err="1"/>
                        <a:t>Perceptīvas</a:t>
                      </a:r>
                      <a:r>
                        <a:rPr lang="lv-LV" dirty="0"/>
                        <a:t> (P) &gt;&gt;</a:t>
                      </a:r>
                      <a:r>
                        <a:rPr lang="lv-LV" baseline="0" dirty="0"/>
                        <a:t> </a:t>
                      </a:r>
                      <a:r>
                        <a:rPr lang="lv-LV" baseline="0" dirty="0" err="1"/>
                        <a:t>Afektīvais</a:t>
                      </a:r>
                      <a:r>
                        <a:rPr lang="lv-LV" baseline="0" dirty="0"/>
                        <a:t> (A) līmenis </a:t>
                      </a:r>
                      <a:endParaRPr lang="lv-LV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Raksturo</a:t>
                      </a:r>
                      <a:r>
                        <a:rPr lang="lv-LV" baseline="0" dirty="0"/>
                        <a:t> forma, struktūra, robežu ievērošana, koncentrēšanās uz rezultātu</a:t>
                      </a:r>
                    </a:p>
                    <a:p>
                      <a:r>
                        <a:rPr lang="lv-LV" baseline="0" dirty="0" err="1">
                          <a:solidFill>
                            <a:srgbClr val="8E001C"/>
                          </a:solidFill>
                        </a:rPr>
                        <a:t>MūzT</a:t>
                      </a:r>
                      <a:r>
                        <a:rPr lang="lv-LV" baseline="0" dirty="0">
                          <a:solidFill>
                            <a:srgbClr val="8E001C"/>
                          </a:solidFill>
                        </a:rPr>
                        <a:t>: motīvu, melodiju pabeigtība, fona un solo nodalījums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baseline="0" dirty="0">
                          <a:solidFill>
                            <a:srgbClr val="0070C0"/>
                          </a:solidFill>
                        </a:rPr>
                        <a:t>Patoloģija: pārmērīgi sastingušas formas, formu atkārtošanās, pārmērīga detalizācija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baseline="0" dirty="0">
                          <a:solidFill>
                            <a:srgbClr val="00B050"/>
                          </a:solidFill>
                        </a:rPr>
                        <a:t>Atslēgas vārds: kontrole, regulācija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Emociju izpausme,</a:t>
                      </a:r>
                      <a:r>
                        <a:rPr lang="lv-LV" baseline="0" dirty="0"/>
                        <a:t> koncentrēšanās uz procesu</a:t>
                      </a:r>
                    </a:p>
                    <a:p>
                      <a:r>
                        <a:rPr lang="lv-LV" baseline="0" dirty="0" err="1">
                          <a:solidFill>
                            <a:srgbClr val="8E001C"/>
                          </a:solidFill>
                        </a:rPr>
                        <a:t>MūzT</a:t>
                      </a:r>
                      <a:r>
                        <a:rPr lang="lv-LV" baseline="0" dirty="0">
                          <a:solidFill>
                            <a:srgbClr val="8E001C"/>
                          </a:solidFill>
                        </a:rPr>
                        <a:t>: balss vai instrumenta izmantošana emociju izpētei un izpaušanai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baseline="0" dirty="0">
                          <a:solidFill>
                            <a:srgbClr val="0070C0"/>
                          </a:solidFill>
                        </a:rPr>
                        <a:t>Patoloģija: pārmērīga emocionalitāte, aizraušanās izpausmē, nespējot nodalīt atsevišķus motīvus, pamatu no melodijas, arī – izpausmes neatbilstība saturam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baseline="0" dirty="0">
                          <a:solidFill>
                            <a:srgbClr val="00B050"/>
                          </a:solidFill>
                        </a:rPr>
                        <a:t>Atslēgas vārds: ļaušanās  </a:t>
                      </a:r>
                      <a:endParaRPr lang="lv-LV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Rectangle 10">
            <a:extLst>
              <a:ext uri="{FF2B5EF4-FFF2-40B4-BE49-F238E27FC236}">
                <a16:creationId xmlns:a16="http://schemas.microsoft.com/office/drawing/2014/main" id="{61489A7C-0879-C9CF-2ADC-5F05E156523B}"/>
              </a:ext>
            </a:extLst>
          </p:cNvPr>
          <p:cNvSpPr/>
          <p:nvPr/>
        </p:nvSpPr>
        <p:spPr>
          <a:xfrm>
            <a:off x="2217255" y="6163237"/>
            <a:ext cx="6192688" cy="297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lv-LV" sz="2000" dirty="0"/>
              <a:t>Hinz, 2009; Duhovska, </a:t>
            </a:r>
            <a:r>
              <a:rPr lang="lv-LV" sz="2000" dirty="0" err="1"/>
              <a:t>et</a:t>
            </a:r>
            <a:r>
              <a:rPr lang="lv-LV" sz="2000" dirty="0"/>
              <a:t>. </a:t>
            </a:r>
            <a:r>
              <a:rPr lang="lv-LV" sz="2000" dirty="0" err="1"/>
              <a:t>al</a:t>
            </a:r>
            <a:r>
              <a:rPr lang="lv-LV" sz="2000" dirty="0"/>
              <a:t>., 2018</a:t>
            </a:r>
          </a:p>
        </p:txBody>
      </p:sp>
    </p:spTree>
    <p:extLst>
      <p:ext uri="{BB962C8B-B14F-4D97-AF65-F5344CB8AC3E}">
        <p14:creationId xmlns:p14="http://schemas.microsoft.com/office/powerpoint/2010/main" val="733303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Līmeņu raksturojums (no zemākā) (3)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65791"/>
              </p:ext>
            </p:extLst>
          </p:nvPr>
        </p:nvGraphicFramePr>
        <p:xfrm>
          <a:off x="928662" y="1428736"/>
          <a:ext cx="7477156" cy="374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38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8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676">
                <a:tc gridSpan="2">
                  <a:txBody>
                    <a:bodyPr/>
                    <a:lstStyle/>
                    <a:p>
                      <a:pPr algn="ctr"/>
                      <a:r>
                        <a:rPr lang="lv-LV" dirty="0"/>
                        <a:t>DOMĀŠANA: Kognitīvais</a:t>
                      </a:r>
                      <a:r>
                        <a:rPr lang="lv-LV" baseline="0" dirty="0"/>
                        <a:t> (Ko) &gt;&gt; Simboliskais (</a:t>
                      </a:r>
                      <a:r>
                        <a:rPr lang="lv-LV" baseline="0" dirty="0" err="1"/>
                        <a:t>Si</a:t>
                      </a:r>
                      <a:r>
                        <a:rPr lang="lv-LV" baseline="0" dirty="0"/>
                        <a:t>)</a:t>
                      </a:r>
                      <a:endParaRPr lang="lv-LV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9756">
                <a:tc>
                  <a:txBody>
                    <a:bodyPr/>
                    <a:lstStyle/>
                    <a:p>
                      <a:r>
                        <a:rPr lang="lv-LV" dirty="0">
                          <a:solidFill>
                            <a:schemeClr val="tx1"/>
                          </a:solidFill>
                        </a:rPr>
                        <a:t>ME saistīta ar fokusēšanos uz loģisko domāšanu, plānošanu,</a:t>
                      </a:r>
                      <a:r>
                        <a:rPr lang="lv-LV" baseline="0" dirty="0">
                          <a:solidFill>
                            <a:schemeClr val="tx1"/>
                          </a:solidFill>
                        </a:rPr>
                        <a:t> secīgām operācijām</a:t>
                      </a:r>
                    </a:p>
                    <a:p>
                      <a:r>
                        <a:rPr lang="lv-LV" baseline="0" dirty="0" err="1">
                          <a:solidFill>
                            <a:srgbClr val="8E001C"/>
                          </a:solidFill>
                        </a:rPr>
                        <a:t>MūzT</a:t>
                      </a:r>
                      <a:r>
                        <a:rPr lang="lv-LV" baseline="0" dirty="0">
                          <a:solidFill>
                            <a:srgbClr val="8E001C"/>
                          </a:solidFill>
                        </a:rPr>
                        <a:t>: sarežģītas aktivitātes – koordinēts, plānots darbs grupā, dziesmu tekstu pārrakstīšana, spriešana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baseline="0" dirty="0">
                          <a:solidFill>
                            <a:srgbClr val="0070C0"/>
                          </a:solidFill>
                        </a:rPr>
                        <a:t>Patoloģija: tematiska vai konceptuāla </a:t>
                      </a:r>
                      <a:r>
                        <a:rPr lang="lv-LV" baseline="0" dirty="0" err="1">
                          <a:solidFill>
                            <a:srgbClr val="0070C0"/>
                          </a:solidFill>
                        </a:rPr>
                        <a:t>dezintegrācija</a:t>
                      </a:r>
                      <a:endParaRPr lang="lv-LV" baseline="0" dirty="0">
                        <a:solidFill>
                          <a:srgbClr val="0070C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baseline="0" dirty="0">
                          <a:solidFill>
                            <a:srgbClr val="00B050"/>
                          </a:solidFill>
                        </a:rPr>
                        <a:t>Atslēgas vārds: loģika, kategorizēšana</a:t>
                      </a:r>
                      <a:endParaRPr lang="lv-LV" dirty="0">
                        <a:solidFill>
                          <a:srgbClr val="00B050"/>
                        </a:solidFill>
                      </a:endParaRPr>
                    </a:p>
                    <a:p>
                      <a:endParaRPr lang="lv-LV" dirty="0">
                        <a:solidFill>
                          <a:srgbClr val="8E001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>
                          <a:solidFill>
                            <a:schemeClr val="tx1"/>
                          </a:solidFill>
                        </a:rPr>
                        <a:t>Simboliska domāšana, intuitīva</a:t>
                      </a:r>
                      <a:r>
                        <a:rPr lang="lv-LV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lv-LV" baseline="0" dirty="0" err="1">
                          <a:solidFill>
                            <a:schemeClr val="tx1"/>
                          </a:solidFill>
                        </a:rPr>
                        <a:t>konceptualizēšana</a:t>
                      </a:r>
                      <a:endParaRPr lang="lv-LV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lv-LV" baseline="0" dirty="0" err="1">
                          <a:solidFill>
                            <a:srgbClr val="8E001C"/>
                          </a:solidFill>
                        </a:rPr>
                        <a:t>MūzT</a:t>
                      </a:r>
                      <a:r>
                        <a:rPr lang="lv-LV" baseline="0" dirty="0">
                          <a:solidFill>
                            <a:srgbClr val="8E001C"/>
                          </a:solidFill>
                        </a:rPr>
                        <a:t>: brīva improvizācija par tēmu, izmantojot eksistējošus tēlus vai radot tos improvizācijas laikā/rezultātā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baseline="0" dirty="0">
                          <a:solidFill>
                            <a:srgbClr val="0070C0"/>
                          </a:solidFill>
                        </a:rPr>
                        <a:t>Patoloģija: pārmērīga koncentrēšanās uz simbolismu, piešķirot simbolisku nozīmi katrai norisei/elementam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baseline="0" dirty="0">
                          <a:solidFill>
                            <a:srgbClr val="00B050"/>
                          </a:solidFill>
                        </a:rPr>
                        <a:t>Atslēgas vārds: intuīcija, autobiogrāfiski avoti, identifikācija </a:t>
                      </a:r>
                      <a:endParaRPr lang="lv-LV" dirty="0">
                        <a:solidFill>
                          <a:srgbClr val="8E001C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28662" y="5154384"/>
          <a:ext cx="7477156" cy="1010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77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dirty="0"/>
                        <a:t>Radošais (R) – caurviju ass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>
                          <a:solidFill>
                            <a:schemeClr val="tx1"/>
                          </a:solidFill>
                        </a:rPr>
                        <a:t>Līmeņus</a:t>
                      </a:r>
                      <a:r>
                        <a:rPr lang="lv-LV" baseline="0" dirty="0">
                          <a:solidFill>
                            <a:schemeClr val="tx1"/>
                          </a:solidFill>
                        </a:rPr>
                        <a:t> un polus integrējošs elements, pazīme, ka persona ir tendēta uz atveseļošanos, izaugsmi, </a:t>
                      </a:r>
                      <a:r>
                        <a:rPr lang="lv-LV" baseline="0" dirty="0" err="1">
                          <a:solidFill>
                            <a:schemeClr val="tx1"/>
                          </a:solidFill>
                        </a:rPr>
                        <a:t>pašaktualizāciju</a:t>
                      </a:r>
                      <a:r>
                        <a:rPr lang="lv-LV" baseline="0" dirty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lv-LV" baseline="0" dirty="0">
                          <a:solidFill>
                            <a:srgbClr val="00B050"/>
                          </a:solidFill>
                        </a:rPr>
                        <a:t>Atslēgas vārds: brīvība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Rectangle 10">
            <a:extLst>
              <a:ext uri="{FF2B5EF4-FFF2-40B4-BE49-F238E27FC236}">
                <a16:creationId xmlns:a16="http://schemas.microsoft.com/office/drawing/2014/main" id="{3C6C53C5-AE65-DC93-AFCA-CFB1C9C0EA19}"/>
              </a:ext>
            </a:extLst>
          </p:cNvPr>
          <p:cNvSpPr/>
          <p:nvPr/>
        </p:nvSpPr>
        <p:spPr>
          <a:xfrm>
            <a:off x="2217255" y="6163237"/>
            <a:ext cx="6192688" cy="297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lv-LV" sz="2000" dirty="0"/>
              <a:t>Hinz, 2009; Duhovska, </a:t>
            </a:r>
            <a:r>
              <a:rPr lang="lv-LV" sz="2000" dirty="0" err="1"/>
              <a:t>et</a:t>
            </a:r>
            <a:r>
              <a:rPr lang="lv-LV" sz="2000" dirty="0"/>
              <a:t>. </a:t>
            </a:r>
            <a:r>
              <a:rPr lang="lv-LV" sz="2000" dirty="0" err="1"/>
              <a:t>al</a:t>
            </a:r>
            <a:r>
              <a:rPr lang="lv-LV" sz="2000" dirty="0"/>
              <a:t>., 2018</a:t>
            </a:r>
          </a:p>
        </p:txBody>
      </p:sp>
    </p:spTree>
    <p:extLst>
      <p:ext uri="{BB962C8B-B14F-4D97-AF65-F5344CB8AC3E}">
        <p14:creationId xmlns:p14="http://schemas.microsoft.com/office/powerpoint/2010/main" val="74804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>
            <a:extLst>
              <a:ext uri="{FF2B5EF4-FFF2-40B4-BE49-F238E27FC236}">
                <a16:creationId xmlns:a16="http://schemas.microsoft.com/office/drawing/2014/main" id="{84B5CE8F-9EFF-6448-DA2C-0AA2C6900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25" y="1428750"/>
            <a:ext cx="7698196" cy="5035112"/>
          </a:xfrm>
        </p:spPr>
        <p:txBody>
          <a:bodyPr>
            <a:normAutofit fontScale="92500"/>
          </a:bodyPr>
          <a:lstStyle/>
          <a:p>
            <a:r>
              <a:rPr lang="lv-LV" sz="2200" dirty="0"/>
              <a:t>Ietilpst pozitīvās psiholoģijas atzarā = </a:t>
            </a:r>
            <a:r>
              <a:rPr lang="lv-LV" sz="2200" dirty="0">
                <a:solidFill>
                  <a:srgbClr val="8E001C"/>
                </a:solidFill>
              </a:rPr>
              <a:t>nefokusējas uz «slimību» un problēmas cēloņiem pagātnē</a:t>
            </a:r>
            <a:r>
              <a:rPr lang="lv-LV" sz="2200" dirty="0"/>
              <a:t>, bet uz risinājumu un spēcināšanu </a:t>
            </a:r>
          </a:p>
          <a:p>
            <a:r>
              <a:rPr lang="lv-LV" sz="2200" dirty="0"/>
              <a:t>Virzīta uz to, lai palīdzētu personai ieraudzīt un </a:t>
            </a:r>
            <a:r>
              <a:rPr lang="lv-LV" sz="2200" dirty="0">
                <a:solidFill>
                  <a:srgbClr val="8E001C"/>
                </a:solidFill>
              </a:rPr>
              <a:t>attīstīt sev nozīmīgos personīgos (</a:t>
            </a:r>
            <a:r>
              <a:rPr lang="lv-LV" sz="2200" dirty="0" err="1">
                <a:solidFill>
                  <a:srgbClr val="8E001C"/>
                </a:solidFill>
              </a:rPr>
              <a:t>psihosociālos</a:t>
            </a:r>
            <a:r>
              <a:rPr lang="lv-LV" sz="2200" dirty="0">
                <a:solidFill>
                  <a:srgbClr val="8E001C"/>
                </a:solidFill>
              </a:rPr>
              <a:t>) resursus</a:t>
            </a:r>
            <a:r>
              <a:rPr lang="lv-LV" sz="2200" dirty="0"/>
              <a:t>, kas paaugstina psiholoģiskās adaptācijas spējas &gt; </a:t>
            </a:r>
          </a:p>
          <a:p>
            <a:pPr marL="742950" lvl="1" indent="-285750"/>
            <a:r>
              <a:rPr lang="lv-LV" sz="1900" dirty="0"/>
              <a:t>priekšnosacījums personīgo mērķu sasniegšanai, dzīve atbilstoši personiskajām vērtībām, augstāka subjektīvā dzīves kvalitāte, u.c. </a:t>
            </a:r>
          </a:p>
          <a:p>
            <a:r>
              <a:rPr lang="lv-LV" sz="2200" dirty="0"/>
              <a:t>Terapeita mērķis ir </a:t>
            </a:r>
            <a:r>
              <a:rPr lang="lv-LV" sz="2200" dirty="0">
                <a:solidFill>
                  <a:srgbClr val="8E001C"/>
                </a:solidFill>
              </a:rPr>
              <a:t>palīdzēt izaugsmes procesā</a:t>
            </a:r>
            <a:r>
              <a:rPr lang="lv-LV" sz="2200" dirty="0"/>
              <a:t>, lai sekmētu, ka pacients/klients </a:t>
            </a:r>
            <a:r>
              <a:rPr lang="lv-LV" sz="2200" dirty="0">
                <a:solidFill>
                  <a:srgbClr val="8E001C"/>
                </a:solidFill>
              </a:rPr>
              <a:t>pats spētu efektīvi </a:t>
            </a:r>
            <a:r>
              <a:rPr lang="lv-LV" sz="2200" dirty="0"/>
              <a:t>risināt </a:t>
            </a:r>
            <a:r>
              <a:rPr lang="lv-LV" sz="2200" dirty="0" err="1"/>
              <a:t>šībrīža</a:t>
            </a:r>
            <a:r>
              <a:rPr lang="lv-LV" sz="2200" dirty="0"/>
              <a:t> un nākotnes sarežģījumus </a:t>
            </a:r>
          </a:p>
          <a:p>
            <a:r>
              <a:rPr lang="lv-LV" sz="2200" dirty="0"/>
              <a:t>Cilvēks ir eksperts savā situācijā un viņam piemīt aktualizācijas tieksme: universāla, bioloģiski nosacīta, </a:t>
            </a:r>
            <a:r>
              <a:rPr lang="lv-LV" sz="2200" dirty="0">
                <a:solidFill>
                  <a:srgbClr val="8E001C"/>
                </a:solidFill>
              </a:rPr>
              <a:t>jebkurai dzīvai būtnei raksturīga vēlme realizēt savu potenciālu un kļūt nobriedušam</a:t>
            </a:r>
            <a:endParaRPr lang="lv-LV" sz="2200" dirty="0"/>
          </a:p>
          <a:p>
            <a:endParaRPr lang="lv-LV" dirty="0"/>
          </a:p>
        </p:txBody>
      </p:sp>
      <p:sp>
        <p:nvSpPr>
          <p:cNvPr id="3" name="Virsraksts 2">
            <a:extLst>
              <a:ext uri="{FF2B5EF4-FFF2-40B4-BE49-F238E27FC236}">
                <a16:creationId xmlns:a16="http://schemas.microsoft.com/office/drawing/2014/main" id="{9F24C457-96E9-E329-DA54-A27A2ED55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Resursu pieeja psiholoģiskajā palīdzībā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CD8A74-E082-8E09-7814-E5B0D9CEF064}"/>
              </a:ext>
            </a:extLst>
          </p:cNvPr>
          <p:cNvSpPr txBox="1"/>
          <p:nvPr/>
        </p:nvSpPr>
        <p:spPr>
          <a:xfrm>
            <a:off x="2009523" y="6242987"/>
            <a:ext cx="65527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dirty="0" err="1"/>
              <a:t>Priebe</a:t>
            </a:r>
            <a:r>
              <a:rPr lang="lv-LV" dirty="0"/>
              <a:t>, </a:t>
            </a:r>
            <a:r>
              <a:rPr lang="lv-LV" dirty="0" err="1"/>
              <a:t>et</a:t>
            </a:r>
            <a:r>
              <a:rPr lang="lv-LV" dirty="0"/>
              <a:t>. </a:t>
            </a:r>
            <a:r>
              <a:rPr lang="lv-LV" dirty="0" err="1"/>
              <a:t>al</a:t>
            </a:r>
            <a:r>
              <a:rPr lang="lv-LV" dirty="0"/>
              <a:t>., 2014</a:t>
            </a:r>
          </a:p>
        </p:txBody>
      </p:sp>
    </p:spTree>
    <p:extLst>
      <p:ext uri="{BB962C8B-B14F-4D97-AF65-F5344CB8AC3E}">
        <p14:creationId xmlns:p14="http://schemas.microsoft.com/office/powerpoint/2010/main" val="198517316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11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112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1BCA2FFECB18E6448B789CD9930E2AFC" ma:contentTypeVersion="15" ma:contentTypeDescription="Izveidot jaunu dokumentu." ma:contentTypeScope="" ma:versionID="272abcdc5718c727e499b6bfa514b3e6">
  <xsd:schema xmlns:xsd="http://www.w3.org/2001/XMLSchema" xmlns:xs="http://www.w3.org/2001/XMLSchema" xmlns:p="http://schemas.microsoft.com/office/2006/metadata/properties" xmlns:ns2="e3cbc38f-3bd0-4c8a-9fca-8dc1c7c662d7" xmlns:ns3="c6ee3ec1-71e2-4c81-aee9-9f72e5770204" targetNamespace="http://schemas.microsoft.com/office/2006/metadata/properties" ma:root="true" ma:fieldsID="4378346c854a4d943c1588f164098d8d" ns2:_="" ns3:_="">
    <xsd:import namespace="e3cbc38f-3bd0-4c8a-9fca-8dc1c7c662d7"/>
    <xsd:import namespace="c6ee3ec1-71e2-4c81-aee9-9f72e57702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cbc38f-3bd0-4c8a-9fca-8dc1c7c662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ttēlu atzīmes" ma:readOnly="false" ma:fieldId="{5cf76f15-5ced-4ddc-b409-7134ff3c332f}" ma:taxonomyMulti="true" ma:sspId="5e33c868-91b6-4098-a4a1-cbe5720a53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ee3ec1-71e2-4c81-aee9-9f72e577020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bfa3bbd3-0c70-482d-bbd6-fd5bb34fb9e6}" ma:internalName="TaxCatchAll" ma:showField="CatchAllData" ma:web="c6ee3ec1-71e2-4c81-aee9-9f72e57702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6ee3ec1-71e2-4c81-aee9-9f72e5770204">
      <Value>175</Value>
      <Value>86</Value>
      <Value>74</Value>
      <Value>106</Value>
      <Value>61</Value>
      <Value>104</Value>
      <Value>103</Value>
    </TaxCatchAll>
    <lcf76f155ced4ddcb4097134ff3c332f xmlns="e3cbc38f-3bd0-4c8a-9fca-8dc1c7c662d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1B0A2CA-0D47-4419-9587-C9EA499081EF}"/>
</file>

<file path=customXml/itemProps2.xml><?xml version="1.0" encoding="utf-8"?>
<ds:datastoreItem xmlns:ds="http://schemas.openxmlformats.org/officeDocument/2006/customXml" ds:itemID="{CBE7976D-787E-42DD-93C1-71FEA028BEF5}"/>
</file>

<file path=customXml/itemProps3.xml><?xml version="1.0" encoding="utf-8"?>
<ds:datastoreItem xmlns:ds="http://schemas.openxmlformats.org/officeDocument/2006/customXml" ds:itemID="{73154E94-6518-4D97-883F-D7414D4BF73D}"/>
</file>

<file path=docProps/app.xml><?xml version="1.0" encoding="utf-8"?>
<Properties xmlns="http://schemas.openxmlformats.org/officeDocument/2006/extended-properties" xmlns:vt="http://schemas.openxmlformats.org/officeDocument/2006/docPropsVTypes">
  <TotalTime>9116</TotalTime>
  <Words>2182</Words>
  <Application>Microsoft Office PowerPoint</Application>
  <PresentationFormat>Slaidrāde ekrānā (4:3)</PresentationFormat>
  <Paragraphs>208</Paragraphs>
  <Slides>20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2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20</vt:i4>
      </vt:variant>
    </vt:vector>
  </HeadingPairs>
  <TitlesOfParts>
    <vt:vector size="23" baseType="lpstr">
      <vt:lpstr>Arial</vt:lpstr>
      <vt:lpstr>Wingdings</vt:lpstr>
      <vt:lpstr>Blank Presentation</vt:lpstr>
      <vt:lpstr>Uz mākslas ekspresijas pakāpenisko līmeņu modeli un mūzikas terapiju balstīta vienas sesijas intervence onkoloģiskajiem pacientiem</vt:lpstr>
      <vt:lpstr>Mērķis un saturs</vt:lpstr>
      <vt:lpstr>Izlase</vt:lpstr>
      <vt:lpstr>Norise </vt:lpstr>
      <vt:lpstr>PowerPoint prezentācija</vt:lpstr>
      <vt:lpstr>Līmeņu raksturojums (no zemākā) (1)</vt:lpstr>
      <vt:lpstr>Līmeņu raksturojums (no zemākā) (2)</vt:lpstr>
      <vt:lpstr>Līmeņu raksturojums (no zemākā) (3)</vt:lpstr>
      <vt:lpstr>Resursu pieeja psiholoģiskajā palīdzībā </vt:lpstr>
      <vt:lpstr>Psihosociālie resursi</vt:lpstr>
      <vt:lpstr>Psihosociālie resursi un dzīves kvalitāte vēža pacientiem </vt:lpstr>
      <vt:lpstr>Uz psihosociālo resursu attīstību orientēta darba principi</vt:lpstr>
      <vt:lpstr>Vienas sesijas intervence </vt:lpstr>
      <vt:lpstr>PowerPoint prezentācija</vt:lpstr>
      <vt:lpstr>Rezultāti (1) </vt:lpstr>
      <vt:lpstr>Rezultāti (2) – no komentāriem</vt:lpstr>
      <vt:lpstr>Rezultāti (3) – no komentāriem</vt:lpstr>
      <vt:lpstr>Secinājumi (1)</vt:lpstr>
      <vt:lpstr>Secinājumi (2)</vt:lpstr>
      <vt:lpstr>Izmantotā literatūra </vt:lpstr>
    </vt:vector>
  </TitlesOfParts>
  <Company>eforma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RSU PowerPointa prezentācijas sagatave bez apakšējās sarkanās joslas</dc:title>
  <dc:creator>Linda</dc:creator>
  <cp:lastModifiedBy>Jana Duhovska</cp:lastModifiedBy>
  <cp:revision>680</cp:revision>
  <dcterms:created xsi:type="dcterms:W3CDTF">2009-08-25T09:42:51Z</dcterms:created>
  <dcterms:modified xsi:type="dcterms:W3CDTF">2023-04-13T08:18:15Z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Dokuments</vt:lpwstr>
  </property>
  <property fmtid="{D5CDD505-2E9C-101B-9397-08002B2CF9AE}" pid="3" name="RSU-keywords">
    <vt:lpwstr>175;#Prezentācija|a4e73d54-1309-4770-b240-210b1ab07a0b;#74;#Paraugs|9d04a30d-0d87-457e-aac9-595d317b5715;#86;#Struktūrvienība|41fe702c-a5ee-4d45-9e8d-ced2a5ebadae;#103;#Darbiniekam|016fa84f-58c6-4741-b94c-ef041bbc2d2b;#106;#Vadītājam|9cb07126-c4bd-40d0-b0</vt:lpwstr>
  </property>
  <property fmtid="{D5CDD505-2E9C-101B-9397-08002B2CF9AE}" pid="4" name="PublishingExpirationDate">
    <vt:lpwstr/>
  </property>
  <property fmtid="{D5CDD505-2E9C-101B-9397-08002B2CF9AE}" pid="5" name="PublishingStartDate">
    <vt:lpwstr/>
  </property>
  <property fmtid="{D5CDD505-2E9C-101B-9397-08002B2CF9AE}" pid="6" name="c3e683bc9fcb4a0ca53bf098ae65513f">
    <vt:lpwstr>Prezentācija|a4e73d54-1309-4770-b240-210b1ab07a0b;Paraugs|9d04a30d-0d87-457e-aac9-595d317b5715;Struktūrvienība|41fe702c-a5ee-4d45-9e8d-ced2a5ebadae;Darbiniekam|016fa84f-58c6-4741-b94c-ef041bbc2d2b;Vadītājam|9cb07126-c4bd-40d0-b01e-2f35d1abb395;Personāls|4</vt:lpwstr>
  </property>
  <property fmtid="{D5CDD505-2E9C-101B-9397-08002B2CF9AE}" pid="7" name="TaxCatchAll">
    <vt:lpwstr>175;#;#86;#;#74;#;#106;#;#61;#;#104;#;#103;#</vt:lpwstr>
  </property>
  <property fmtid="{D5CDD505-2E9C-101B-9397-08002B2CF9AE}" pid="8" name="ContentTypeId">
    <vt:lpwstr>0x0101001BCA2FFECB18E6448B789CD9930E2AFC</vt:lpwstr>
  </property>
</Properties>
</file>