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1" r:id="rId5"/>
    <p:sldId id="271" r:id="rId6"/>
    <p:sldId id="274" r:id="rId7"/>
    <p:sldId id="260" r:id="rId8"/>
    <p:sldId id="262" r:id="rId9"/>
    <p:sldId id="276" r:id="rId10"/>
    <p:sldId id="267" r:id="rId11"/>
    <p:sldId id="268" r:id="rId12"/>
    <p:sldId id="269" r:id="rId13"/>
    <p:sldId id="275" r:id="rId14"/>
    <p:sldId id="266" r:id="rId15"/>
  </p:sldIdLst>
  <p:sldSz cx="12192000" cy="6858000"/>
  <p:notesSz cx="6888163" cy="100203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84FD75EF-4F7C-491E-B506-B408041B1191}">
          <p14:sldIdLst>
            <p14:sldId id="256"/>
            <p14:sldId id="257"/>
            <p14:sldId id="270"/>
            <p14:sldId id="261"/>
            <p14:sldId id="271"/>
            <p14:sldId id="274"/>
          </p14:sldIdLst>
        </p14:section>
        <p14:section name="Nenosaukta sadaļa" id="{E52D4C70-D557-4521-BF2F-F5E22DEA276A}">
          <p14:sldIdLst>
            <p14:sldId id="260"/>
            <p14:sldId id="262"/>
            <p14:sldId id="276"/>
            <p14:sldId id="267"/>
            <p14:sldId id="268"/>
            <p14:sldId id="269"/>
            <p14:sldId id="27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6" autoAdjust="0"/>
    <p:restoredTop sz="94660"/>
  </p:normalViewPr>
  <p:slideViewPr>
    <p:cSldViewPr snapToGrid="0">
      <p:cViewPr varScale="1">
        <p:scale>
          <a:sx n="97" d="100"/>
          <a:sy n="97" d="100"/>
        </p:scale>
        <p:origin x="96"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Rediģēt šablona apakšvirsraksta stilu</a:t>
            </a:r>
          </a:p>
        </p:txBody>
      </p:sp>
      <p:sp>
        <p:nvSpPr>
          <p:cNvPr id="4" name="Datuma vietturis 3"/>
          <p:cNvSpPr>
            <a:spLocks noGrp="1"/>
          </p:cNvSpPr>
          <p:nvPr>
            <p:ph type="dt" sz="half" idx="10"/>
          </p:nvPr>
        </p:nvSpPr>
        <p:spPr/>
        <p:txBody>
          <a:bodyPr/>
          <a:lstStyle/>
          <a:p>
            <a:fld id="{20A8C156-2707-4523-A91C-B9FB0900DE71}" type="datetimeFigureOut">
              <a:rPr lang="lv-LV" smtClean="0"/>
              <a:t>13.04.2023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321264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20A8C156-2707-4523-A91C-B9FB0900DE71}" type="datetimeFigureOut">
              <a:rPr lang="lv-LV" smtClean="0"/>
              <a:t>13.04.2023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71224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20A8C156-2707-4523-A91C-B9FB0900DE71}" type="datetimeFigureOut">
              <a:rPr lang="lv-LV" smtClean="0"/>
              <a:t>13.04.2023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28523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20A8C156-2707-4523-A91C-B9FB0900DE71}" type="datetimeFigureOut">
              <a:rPr lang="lv-LV" smtClean="0"/>
              <a:t>13.04.2023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29377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20A8C156-2707-4523-A91C-B9FB0900DE71}" type="datetimeFigureOut">
              <a:rPr lang="lv-LV" smtClean="0"/>
              <a:t>13.04.2023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301240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20A8C156-2707-4523-A91C-B9FB0900DE71}" type="datetimeFigureOut">
              <a:rPr lang="lv-LV" smtClean="0"/>
              <a:t>13.04.2023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255453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20A8C156-2707-4523-A91C-B9FB0900DE71}" type="datetimeFigureOut">
              <a:rPr lang="lv-LV" smtClean="0"/>
              <a:t>13.04.2023</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112861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20A8C156-2707-4523-A91C-B9FB0900DE71}" type="datetimeFigureOut">
              <a:rPr lang="lv-LV" smtClean="0"/>
              <a:t>13.04.2023</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164047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20A8C156-2707-4523-A91C-B9FB0900DE71}" type="datetimeFigureOut">
              <a:rPr lang="lv-LV" smtClean="0"/>
              <a:t>13.04.2023</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314369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20A8C156-2707-4523-A91C-B9FB0900DE71}" type="datetimeFigureOut">
              <a:rPr lang="lv-LV" smtClean="0"/>
              <a:t>13.04.2023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16880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20A8C156-2707-4523-A91C-B9FB0900DE71}" type="datetimeFigureOut">
              <a:rPr lang="lv-LV" smtClean="0"/>
              <a:t>13.04.2023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965482FD-E381-4CCB-922E-2C94242AAEC2}" type="slidenum">
              <a:rPr lang="lv-LV" smtClean="0"/>
              <a:t>‹#›</a:t>
            </a:fld>
            <a:endParaRPr lang="lv-LV"/>
          </a:p>
        </p:txBody>
      </p:sp>
    </p:spTree>
    <p:extLst>
      <p:ext uri="{BB962C8B-B14F-4D97-AF65-F5344CB8AC3E}">
        <p14:creationId xmlns:p14="http://schemas.microsoft.com/office/powerpoint/2010/main" val="331800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8C156-2707-4523-A91C-B9FB0900DE71}" type="datetimeFigureOut">
              <a:rPr lang="lv-LV" smtClean="0"/>
              <a:t>13.04.2023</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82FD-E381-4CCB-922E-2C94242AAEC2}" type="slidenum">
              <a:rPr lang="lv-LV" smtClean="0"/>
              <a:t>‹#›</a:t>
            </a:fld>
            <a:endParaRPr lang="lv-LV"/>
          </a:p>
        </p:txBody>
      </p:sp>
    </p:spTree>
    <p:extLst>
      <p:ext uri="{BB962C8B-B14F-4D97-AF65-F5344CB8AC3E}">
        <p14:creationId xmlns:p14="http://schemas.microsoft.com/office/powerpoint/2010/main" val="40863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ti.zva.gov.lv/mtdb/" TargetMode="External"/><Relationship Id="rId2" Type="http://schemas.openxmlformats.org/officeDocument/2006/relationships/hyperlink" Target="https://jbi-global-wiki.refined.site/space/MANUAL/4687342/Chapter+11:+Scoping+reviews" TargetMode="External"/><Relationship Id="rId1" Type="http://schemas.openxmlformats.org/officeDocument/2006/relationships/slideLayout" Target="../slideLayouts/slideLayout2.xml"/><Relationship Id="rId4" Type="http://schemas.openxmlformats.org/officeDocument/2006/relationships/hyperlink" Target="http://www.dkt.l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noFill/>
        </p:spPr>
        <p:txBody>
          <a:bodyPr>
            <a:normAutofit fontScale="90000"/>
          </a:bodyPr>
          <a:lstStyle/>
          <a:p>
            <a:r>
              <a:rPr lang="lv-LV" dirty="0"/>
              <a:t>Rekvizītu lietojums deju un kustību terapijā. Darbības jomas pārskats</a:t>
            </a:r>
          </a:p>
        </p:txBody>
      </p:sp>
      <p:sp useBgFill="1">
        <p:nvSpPr>
          <p:cNvPr id="3" name="Apakšvirsraksts 2"/>
          <p:cNvSpPr>
            <a:spLocks noGrp="1"/>
          </p:cNvSpPr>
          <p:nvPr>
            <p:ph type="subTitle" idx="1"/>
          </p:nvPr>
        </p:nvSpPr>
        <p:spPr/>
        <p:txBody>
          <a:bodyPr>
            <a:noAutofit/>
          </a:bodyPr>
          <a:lstStyle/>
          <a:p>
            <a:r>
              <a:rPr lang="lv-LV" sz="1600" dirty="0"/>
              <a:t>Rīgas Stradiņa Universitāte</a:t>
            </a:r>
            <a:br>
              <a:rPr lang="lv-LV" sz="1600" dirty="0"/>
            </a:br>
            <a:r>
              <a:rPr lang="lv-LV" sz="1600" dirty="0"/>
              <a:t>Rehabilitācijas fakultāte. Profesionālā mākslas terapijas programma.</a:t>
            </a:r>
          </a:p>
          <a:p>
            <a:r>
              <a:rPr lang="lv-LV" sz="1600" dirty="0"/>
              <a:t>Santa Ķempele</a:t>
            </a:r>
            <a:br>
              <a:rPr lang="lv-LV" sz="1600" dirty="0"/>
            </a:br>
            <a:r>
              <a:rPr lang="lv-LV" sz="1600" dirty="0"/>
              <a:t>2. kurss</a:t>
            </a:r>
            <a:br>
              <a:rPr lang="lv-LV" sz="1600" dirty="0"/>
            </a:br>
            <a:r>
              <a:rPr lang="lv-LV" sz="1600" dirty="0"/>
              <a:t>Mg darba vadītāja</a:t>
            </a:r>
            <a:br>
              <a:rPr lang="lv-LV" sz="1600" dirty="0"/>
            </a:br>
            <a:r>
              <a:rPr lang="lv-LV" sz="1600" dirty="0"/>
              <a:t>lektore, </a:t>
            </a:r>
            <a:r>
              <a:rPr lang="lv-LV" sz="1600" dirty="0" err="1"/>
              <a:t>Ph.D</a:t>
            </a:r>
            <a:r>
              <a:rPr lang="lv-LV" sz="1600" dirty="0"/>
              <a:t>. Sanita </a:t>
            </a:r>
            <a:r>
              <a:rPr lang="lv-LV" sz="1600" dirty="0" err="1"/>
              <a:t>Šuriņa</a:t>
            </a:r>
            <a:r>
              <a:rPr lang="lv-LV" sz="1600" dirty="0"/>
              <a:t> </a:t>
            </a:r>
          </a:p>
        </p:txBody>
      </p:sp>
      <p:pic>
        <p:nvPicPr>
          <p:cNvPr id="5" name="Attēl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44" y="4208806"/>
            <a:ext cx="3758118" cy="2282138"/>
          </a:xfrm>
          <a:prstGeom prst="rect">
            <a:avLst/>
          </a:prstGeom>
        </p:spPr>
      </p:pic>
      <p:pic>
        <p:nvPicPr>
          <p:cNvPr id="6" name="Attēls 5"/>
          <p:cNvPicPr>
            <a:picLocks noChangeAspect="1"/>
          </p:cNvPicPr>
          <p:nvPr/>
        </p:nvPicPr>
        <p:blipFill>
          <a:blip r:embed="rId3"/>
          <a:stretch>
            <a:fillRect/>
          </a:stretch>
        </p:blipFill>
        <p:spPr>
          <a:xfrm>
            <a:off x="7953397" y="4114701"/>
            <a:ext cx="3755461" cy="2286198"/>
          </a:xfrm>
          <a:prstGeom prst="rect">
            <a:avLst/>
          </a:prstGeom>
        </p:spPr>
      </p:pic>
      <p:pic>
        <p:nvPicPr>
          <p:cNvPr id="7" name="Attēls 6"/>
          <p:cNvPicPr>
            <a:picLocks noChangeAspect="1"/>
          </p:cNvPicPr>
          <p:nvPr/>
        </p:nvPicPr>
        <p:blipFill>
          <a:blip r:embed="rId3"/>
          <a:stretch>
            <a:fillRect/>
          </a:stretch>
        </p:blipFill>
        <p:spPr>
          <a:xfrm>
            <a:off x="4463667" y="5110294"/>
            <a:ext cx="3264665" cy="1987418"/>
          </a:xfrm>
          <a:prstGeom prst="rect">
            <a:avLst/>
          </a:prstGeom>
        </p:spPr>
      </p:pic>
    </p:spTree>
    <p:extLst>
      <p:ext uri="{BB962C8B-B14F-4D97-AF65-F5344CB8AC3E}">
        <p14:creationId xmlns:p14="http://schemas.microsoft.com/office/powerpoint/2010/main" val="249799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141390"/>
            <a:ext cx="10515600" cy="3060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lv-LV" sz="2400" b="1" dirty="0"/>
              <a:t>Datu ieguve I</a:t>
            </a:r>
          </a:p>
        </p:txBody>
      </p:sp>
      <p:graphicFrame>
        <p:nvGraphicFramePr>
          <p:cNvPr id="4" name="Satura vietturis 3"/>
          <p:cNvGraphicFramePr>
            <a:graphicFrameLocks noGrp="1"/>
          </p:cNvGraphicFramePr>
          <p:nvPr>
            <p:ph idx="1"/>
            <p:extLst>
              <p:ext uri="{D42A27DB-BD31-4B8C-83A1-F6EECF244321}">
                <p14:modId xmlns:p14="http://schemas.microsoft.com/office/powerpoint/2010/main" val="3345294543"/>
              </p:ext>
            </p:extLst>
          </p:nvPr>
        </p:nvGraphicFramePr>
        <p:xfrm>
          <a:off x="116732" y="447472"/>
          <a:ext cx="11955294" cy="6459166"/>
        </p:xfrm>
        <a:graphic>
          <a:graphicData uri="http://schemas.openxmlformats.org/drawingml/2006/table">
            <a:tbl>
              <a:tblPr firstRow="1" bandRow="1">
                <a:tableStyleId>{5C22544A-7EE6-4342-B048-85BDC9FD1C3A}</a:tableStyleId>
              </a:tblPr>
              <a:tblGrid>
                <a:gridCol w="5140812">
                  <a:extLst>
                    <a:ext uri="{9D8B030D-6E8A-4147-A177-3AD203B41FA5}">
                      <a16:colId xmlns:a16="http://schemas.microsoft.com/office/drawing/2014/main" xmlns="" val="20000"/>
                    </a:ext>
                  </a:extLst>
                </a:gridCol>
                <a:gridCol w="6814482">
                  <a:extLst>
                    <a:ext uri="{9D8B030D-6E8A-4147-A177-3AD203B41FA5}">
                      <a16:colId xmlns:a16="http://schemas.microsoft.com/office/drawing/2014/main" xmlns="" val="20001"/>
                    </a:ext>
                  </a:extLst>
                </a:gridCol>
              </a:tblGrid>
              <a:tr h="358287">
                <a:tc>
                  <a:txBody>
                    <a:bodyPr/>
                    <a:lstStyle/>
                    <a:p>
                      <a:r>
                        <a:rPr lang="lv-LV" dirty="0">
                          <a:solidFill>
                            <a:schemeClr val="tx1"/>
                          </a:solidFill>
                        </a:rPr>
                        <a:t>Darbības jomas pārskata nosaukums</a:t>
                      </a:r>
                    </a:p>
                  </a:txBody>
                  <a:tcPr>
                    <a:solidFill>
                      <a:schemeClr val="accent5">
                        <a:lumMod val="20000"/>
                        <a:lumOff val="80000"/>
                      </a:schemeClr>
                    </a:solidFill>
                  </a:tcPr>
                </a:tc>
                <a:tc>
                  <a:txBody>
                    <a:bodyPr/>
                    <a:lstStyle/>
                    <a:p>
                      <a:r>
                        <a:rPr lang="lv-LV" dirty="0">
                          <a:solidFill>
                            <a:schemeClr val="tx1"/>
                          </a:solidFill>
                        </a:rPr>
                        <a:t>Rekvizītu lietojums deju un kustību terapijā. </a:t>
                      </a:r>
                    </a:p>
                  </a:txBody>
                  <a:tcPr>
                    <a:solidFill>
                      <a:schemeClr val="accent5">
                        <a:lumMod val="20000"/>
                        <a:lumOff val="80000"/>
                      </a:schemeClr>
                    </a:solidFill>
                  </a:tcPr>
                </a:tc>
                <a:extLst>
                  <a:ext uri="{0D108BD9-81ED-4DB2-BD59-A6C34878D82A}">
                    <a16:rowId xmlns:a16="http://schemas.microsoft.com/office/drawing/2014/main" xmlns="" val="10000"/>
                  </a:ext>
                </a:extLst>
              </a:tr>
              <a:tr h="883448">
                <a:tc>
                  <a:txBody>
                    <a:bodyPr/>
                    <a:lstStyle/>
                    <a:p>
                      <a:r>
                        <a:rPr lang="lv-LV" dirty="0"/>
                        <a:t>Darbības jomas pārskata mērķis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Izpētīt un sniegt zināšanu pārskatu par deju un kustību terapeitu rekvizītu lietojumu deju un kustību terapijas intervencēs individuālās un grupu sesijās </a:t>
                      </a:r>
                    </a:p>
                  </a:txBody>
                  <a:tcPr/>
                </a:tc>
                <a:extLst>
                  <a:ext uri="{0D108BD9-81ED-4DB2-BD59-A6C34878D82A}">
                    <a16:rowId xmlns:a16="http://schemas.microsoft.com/office/drawing/2014/main" xmlns="" val="10001"/>
                  </a:ext>
                </a:extLst>
              </a:tr>
              <a:tr h="2208621">
                <a:tc>
                  <a:txBody>
                    <a:bodyPr/>
                    <a:lstStyle/>
                    <a:p>
                      <a:r>
                        <a:rPr lang="lv-LV" dirty="0"/>
                        <a:t>Pētījuma</a:t>
                      </a:r>
                      <a:r>
                        <a:rPr lang="lv-LV" baseline="0" dirty="0"/>
                        <a:t> jautājumi</a:t>
                      </a:r>
                      <a:endParaRPr lang="lv-LV" dirty="0"/>
                    </a:p>
                  </a:txBody>
                  <a:tcPr/>
                </a:tc>
                <a:tc>
                  <a:txBody>
                    <a:bodyPr/>
                    <a:lstStyle/>
                    <a:p>
                      <a:pPr lvl="0"/>
                      <a:r>
                        <a:rPr lang="lv-LV" dirty="0"/>
                        <a:t>Kādus rekvizītus lieto deju un kustību terapeiti DKT intervencēs individuālajās un grupu sesijās.</a:t>
                      </a:r>
                    </a:p>
                    <a:p>
                      <a:pPr lvl="0"/>
                      <a:r>
                        <a:rPr lang="lv-LV" dirty="0"/>
                        <a:t>Ar kādu nolūku tiek lietots izvēlētais rekvizīts DKT intervencēs individuālajās un grupu sesijās? </a:t>
                      </a:r>
                    </a:p>
                    <a:p>
                      <a:pPr lvl="0"/>
                      <a:r>
                        <a:rPr lang="lv-LV" dirty="0"/>
                        <a:t>Kādām pacientu grupām rekvizītu lietojums ir pieejams, kādām nav pieejams?</a:t>
                      </a:r>
                    </a:p>
                    <a:p>
                      <a:pPr lvl="0"/>
                      <a:r>
                        <a:rPr lang="lv-LV" dirty="0"/>
                        <a:t>Kādās vidēs rekvizītu lietojums ir piemērots un kādās tas ir apgrūtinošs?  </a:t>
                      </a:r>
                    </a:p>
                  </a:txBody>
                  <a:tcPr/>
                </a:tc>
                <a:extLst>
                  <a:ext uri="{0D108BD9-81ED-4DB2-BD59-A6C34878D82A}">
                    <a16:rowId xmlns:a16="http://schemas.microsoft.com/office/drawing/2014/main" xmlns="" val="10002"/>
                  </a:ext>
                </a:extLst>
              </a:tr>
              <a:tr h="618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Nosaukums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a:t>The</a:t>
                      </a:r>
                      <a:r>
                        <a:rPr lang="lv-LV" dirty="0"/>
                        <a:t> </a:t>
                      </a:r>
                      <a:r>
                        <a:rPr lang="lv-LV" dirty="0" err="1"/>
                        <a:t>Dancing</a:t>
                      </a:r>
                      <a:r>
                        <a:rPr lang="lv-LV" dirty="0"/>
                        <a:t> </a:t>
                      </a:r>
                      <a:r>
                        <a:rPr lang="lv-LV" dirty="0" err="1"/>
                        <a:t>dialogue</a:t>
                      </a:r>
                      <a:r>
                        <a:rPr lang="lv-LV" dirty="0"/>
                        <a:t>: </a:t>
                      </a:r>
                      <a:r>
                        <a:rPr lang="lv-LV" dirty="0" err="1"/>
                        <a:t>using</a:t>
                      </a:r>
                      <a:r>
                        <a:rPr lang="lv-LV" dirty="0"/>
                        <a:t> </a:t>
                      </a:r>
                      <a:r>
                        <a:rPr lang="lv-LV" dirty="0" err="1"/>
                        <a:t>the</a:t>
                      </a:r>
                      <a:r>
                        <a:rPr lang="lv-LV" baseline="0" dirty="0"/>
                        <a:t> </a:t>
                      </a:r>
                      <a:r>
                        <a:rPr lang="lv-LV" baseline="0" dirty="0" err="1"/>
                        <a:t>communicative</a:t>
                      </a:r>
                      <a:r>
                        <a:rPr lang="lv-LV" baseline="0" dirty="0"/>
                        <a:t> </a:t>
                      </a:r>
                      <a:r>
                        <a:rPr lang="lv-LV" baseline="0" dirty="0" err="1"/>
                        <a:t>power</a:t>
                      </a:r>
                      <a:r>
                        <a:rPr lang="lv-LV" baseline="0" dirty="0"/>
                        <a:t> </a:t>
                      </a:r>
                      <a:r>
                        <a:rPr lang="lv-LV" baseline="0" dirty="0" err="1"/>
                        <a:t>of</a:t>
                      </a:r>
                      <a:r>
                        <a:rPr lang="lv-LV" baseline="0" dirty="0"/>
                        <a:t> </a:t>
                      </a:r>
                      <a:r>
                        <a:rPr lang="lv-LV" baseline="0" dirty="0" err="1"/>
                        <a:t>movement</a:t>
                      </a:r>
                      <a:r>
                        <a:rPr lang="lv-LV" baseline="0" dirty="0"/>
                        <a:t> </a:t>
                      </a:r>
                      <a:r>
                        <a:rPr lang="lv-LV" baseline="0" dirty="0" err="1"/>
                        <a:t>with</a:t>
                      </a:r>
                      <a:r>
                        <a:rPr lang="lv-LV" baseline="0" dirty="0"/>
                        <a:t> </a:t>
                      </a:r>
                      <a:r>
                        <a:rPr lang="lv-LV" baseline="0" dirty="0" err="1"/>
                        <a:t>young</a:t>
                      </a:r>
                      <a:r>
                        <a:rPr lang="lv-LV" baseline="0" dirty="0"/>
                        <a:t> </a:t>
                      </a:r>
                      <a:r>
                        <a:rPr lang="lv-LV" baseline="0" dirty="0" err="1"/>
                        <a:t>children</a:t>
                      </a:r>
                      <a:endParaRPr lang="lv-LV" dirty="0"/>
                    </a:p>
                  </a:txBody>
                  <a:tcPr/>
                </a:tc>
                <a:extLst>
                  <a:ext uri="{0D108BD9-81ED-4DB2-BD59-A6C34878D82A}">
                    <a16:rowId xmlns:a16="http://schemas.microsoft.com/office/drawing/2014/main" xmlns="" val="10003"/>
                  </a:ext>
                </a:extLst>
              </a:tr>
              <a:tr h="358287">
                <a:tc>
                  <a:txBody>
                    <a:bodyPr/>
                    <a:lstStyle/>
                    <a:p>
                      <a:r>
                        <a:rPr lang="lv-LV" dirty="0"/>
                        <a:t>Autors</a:t>
                      </a:r>
                    </a:p>
                  </a:txBody>
                  <a:tcPr/>
                </a:tc>
                <a:tc>
                  <a:txBody>
                    <a:bodyPr/>
                    <a:lstStyle/>
                    <a:p>
                      <a:r>
                        <a:rPr lang="lv-LV" dirty="0" err="1"/>
                        <a:t>Tortore,S</a:t>
                      </a:r>
                      <a:r>
                        <a:rPr lang="lv-LV" dirty="0"/>
                        <a:t>.</a:t>
                      </a:r>
                    </a:p>
                  </a:txBody>
                  <a:tcPr/>
                </a:tc>
                <a:extLst>
                  <a:ext uri="{0D108BD9-81ED-4DB2-BD59-A6C34878D82A}">
                    <a16:rowId xmlns:a16="http://schemas.microsoft.com/office/drawing/2014/main" xmlns="" val="10004"/>
                  </a:ext>
                </a:extLst>
              </a:tr>
              <a:tr h="358287">
                <a:tc>
                  <a:txBody>
                    <a:bodyPr/>
                    <a:lstStyle/>
                    <a:p>
                      <a:r>
                        <a:rPr lang="lv-LV" dirty="0"/>
                        <a:t>Gads</a:t>
                      </a:r>
                    </a:p>
                  </a:txBody>
                  <a:tcPr/>
                </a:tc>
                <a:tc>
                  <a:txBody>
                    <a:bodyPr/>
                    <a:lstStyle/>
                    <a:p>
                      <a:r>
                        <a:rPr lang="lv-LV" dirty="0"/>
                        <a:t>2006</a:t>
                      </a:r>
                    </a:p>
                  </a:txBody>
                  <a:tcPr/>
                </a:tc>
                <a:extLst>
                  <a:ext uri="{0D108BD9-81ED-4DB2-BD59-A6C34878D82A}">
                    <a16:rowId xmlns:a16="http://schemas.microsoft.com/office/drawing/2014/main" xmlns="" val="10005"/>
                  </a:ext>
                </a:extLst>
              </a:tr>
              <a:tr h="358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Valsts</a:t>
                      </a:r>
                    </a:p>
                  </a:txBody>
                  <a:tcPr/>
                </a:tc>
                <a:tc>
                  <a:txBody>
                    <a:bodyPr/>
                    <a:lstStyle/>
                    <a:p>
                      <a:r>
                        <a:rPr lang="lv-LV" dirty="0"/>
                        <a:t>ASV</a:t>
                      </a:r>
                    </a:p>
                  </a:txBody>
                  <a:tcPr/>
                </a:tc>
                <a:extLst>
                  <a:ext uri="{0D108BD9-81ED-4DB2-BD59-A6C34878D82A}">
                    <a16:rowId xmlns:a16="http://schemas.microsoft.com/office/drawing/2014/main" xmlns="" val="10006"/>
                  </a:ext>
                </a:extLst>
              </a:tr>
              <a:tr h="358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Dokuments/avota veids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Grāmata</a:t>
                      </a:r>
                    </a:p>
                  </a:txBody>
                  <a:tcPr/>
                </a:tc>
                <a:extLst>
                  <a:ext uri="{0D108BD9-81ED-4DB2-BD59-A6C34878D82A}">
                    <a16:rowId xmlns:a16="http://schemas.microsoft.com/office/drawing/2014/main" xmlns="" val="10007"/>
                  </a:ext>
                </a:extLst>
              </a:tr>
              <a:tr h="3582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Individuālā</a:t>
                      </a:r>
                      <a:r>
                        <a:rPr lang="lv-LV" baseline="0" dirty="0"/>
                        <a:t> vai grupas sesija</a:t>
                      </a:r>
                      <a:endParaRPr lang="lv-LV"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Individuāla</a:t>
                      </a:r>
                    </a:p>
                  </a:txBody>
                  <a:tcPr/>
                </a:tc>
                <a:extLst>
                  <a:ext uri="{0D108BD9-81ED-4DB2-BD59-A6C34878D82A}">
                    <a16:rowId xmlns:a16="http://schemas.microsoft.com/office/drawing/2014/main" xmlns="" val="10008"/>
                  </a:ext>
                </a:extLst>
              </a:tr>
              <a:tr h="4241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Rekvizīta nosaukums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Adata un diegs</a:t>
                      </a:r>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31742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365125"/>
            <a:ext cx="10515600" cy="4909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lv-LV" sz="2400" b="1" dirty="0"/>
              <a:t>Datu ieguve II </a:t>
            </a:r>
          </a:p>
        </p:txBody>
      </p:sp>
      <p:graphicFrame>
        <p:nvGraphicFramePr>
          <p:cNvPr id="4" name="Satura vietturis 3"/>
          <p:cNvGraphicFramePr>
            <a:graphicFrameLocks noGrp="1"/>
          </p:cNvGraphicFramePr>
          <p:nvPr>
            <p:ph idx="1"/>
            <p:extLst>
              <p:ext uri="{D42A27DB-BD31-4B8C-83A1-F6EECF244321}">
                <p14:modId xmlns:p14="http://schemas.microsoft.com/office/powerpoint/2010/main" val="2426903777"/>
              </p:ext>
            </p:extLst>
          </p:nvPr>
        </p:nvGraphicFramePr>
        <p:xfrm>
          <a:off x="838200" y="1098548"/>
          <a:ext cx="10515600" cy="463104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2212174">
                <a:tc>
                  <a:txBody>
                    <a:bodyPr/>
                    <a:lstStyle/>
                    <a:p>
                      <a:pPr marL="0" algn="l" defTabSz="914400" rtl="0" eaLnBrk="1" latinLnBrk="0" hangingPunct="1"/>
                      <a:r>
                        <a:rPr lang="lv-LV" sz="1800" b="0" kern="1200" dirty="0">
                          <a:solidFill>
                            <a:schemeClr val="tx1"/>
                          </a:solidFill>
                          <a:latin typeface="+mn-lt"/>
                          <a:ea typeface="+mn-ea"/>
                          <a:cs typeface="+mn-cs"/>
                        </a:rPr>
                        <a:t>Rekvizīta lietojuma raksturojums</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tx1"/>
                          </a:solidFill>
                          <a:effectLst/>
                          <a:latin typeface="+mn-lt"/>
                          <a:ea typeface="+mn-ea"/>
                          <a:cs typeface="+mn-cs"/>
                        </a:rPr>
                        <a:t>Lai veiktu klienta/pacienta izvērtēšanu specifiskā veidā izmantojot </a:t>
                      </a:r>
                      <a:r>
                        <a:rPr lang="lv-LV" sz="1800" b="0" kern="1200" dirty="0" err="1">
                          <a:solidFill>
                            <a:schemeClr val="tx1"/>
                          </a:solidFill>
                          <a:effectLst/>
                          <a:latin typeface="+mn-lt"/>
                          <a:ea typeface="+mn-ea"/>
                          <a:cs typeface="+mn-cs"/>
                        </a:rPr>
                        <a:t>Lābana</a:t>
                      </a:r>
                      <a:r>
                        <a:rPr lang="lv-LV" sz="1800" b="0" kern="1200" dirty="0">
                          <a:solidFill>
                            <a:schemeClr val="tx1"/>
                          </a:solidFill>
                          <a:effectLst/>
                          <a:latin typeface="+mn-lt"/>
                          <a:ea typeface="+mn-ea"/>
                          <a:cs typeface="+mn-cs"/>
                        </a:rPr>
                        <a:t> piepūles kvalitātes var novērot klientu/pacientu rekvizīta lietojumā – tieša telpa, viegls svars, lēns laiks. Vienā rokā turot adatu (kā tiešu telpu) un ar otru veicot diega ievēršanu – izmantojot vieglu svaru un lēnu laiku. </a:t>
                      </a:r>
                      <a:endParaRPr lang="lv-LV" b="0" dirty="0">
                        <a:solidFill>
                          <a:schemeClr val="tx1"/>
                        </a:solidFill>
                      </a:endParaRPr>
                    </a:p>
                    <a:p>
                      <a:endParaRPr lang="lv-LV" dirty="0"/>
                    </a:p>
                  </a:txBody>
                  <a:tcPr>
                    <a:solidFill>
                      <a:schemeClr val="accent3">
                        <a:lumMod val="20000"/>
                        <a:lumOff val="80000"/>
                      </a:schemeClr>
                    </a:solidFill>
                  </a:tcPr>
                </a:tc>
                <a:extLst>
                  <a:ext uri="{0D108BD9-81ED-4DB2-BD59-A6C34878D82A}">
                    <a16:rowId xmlns:a16="http://schemas.microsoft.com/office/drawing/2014/main" xmlns="" val="10000"/>
                  </a:ext>
                </a:extLst>
              </a:tr>
              <a:tr h="703874">
                <a:tc>
                  <a:txBody>
                    <a:bodyPr/>
                    <a:lstStyle/>
                    <a:p>
                      <a:r>
                        <a:rPr lang="lv-LV" dirty="0"/>
                        <a:t>Teorētiskā pieeja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Attīstošās kustības pieeja</a:t>
                      </a:r>
                    </a:p>
                    <a:p>
                      <a:endParaRPr lang="lv-LV" dirty="0"/>
                    </a:p>
                  </a:txBody>
                  <a:tcPr/>
                </a:tc>
                <a:extLst>
                  <a:ext uri="{0D108BD9-81ED-4DB2-BD59-A6C34878D82A}">
                    <a16:rowId xmlns:a16="http://schemas.microsoft.com/office/drawing/2014/main" xmlns="" val="10001"/>
                  </a:ext>
                </a:extLst>
              </a:tr>
              <a:tr h="1307194">
                <a:tc>
                  <a:txBody>
                    <a:bodyPr/>
                    <a:lstStyle/>
                    <a:p>
                      <a:r>
                        <a:rPr lang="lv-LV" dirty="0"/>
                        <a:t>Terapeitiskie rezultāti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Novērot spēju izturēt diskomfortu pēc atkārtotiem mēģinājumiem, kad piedzīvota neveiksme. Šāds </a:t>
                      </a:r>
                      <a:r>
                        <a:rPr lang="lv-LV" sz="1800" kern="1200" dirty="0" err="1">
                          <a:solidFill>
                            <a:schemeClr val="dk1"/>
                          </a:solidFill>
                          <a:effectLst/>
                          <a:latin typeface="+mn-lt"/>
                          <a:ea typeface="+mn-ea"/>
                          <a:cs typeface="+mn-cs"/>
                        </a:rPr>
                        <a:t>izvērtējums</a:t>
                      </a:r>
                      <a:r>
                        <a:rPr lang="lv-LV" sz="1800" kern="1200" dirty="0">
                          <a:solidFill>
                            <a:schemeClr val="dk1"/>
                          </a:solidFill>
                          <a:effectLst/>
                          <a:latin typeface="+mn-lt"/>
                          <a:ea typeface="+mn-ea"/>
                          <a:cs typeface="+mn-cs"/>
                        </a:rPr>
                        <a:t> sniedz iespēju atklāt tēmas sesijām. </a:t>
                      </a:r>
                      <a:endParaRPr lang="lv-LV" dirty="0"/>
                    </a:p>
                    <a:p>
                      <a:endParaRPr lang="lv-LV" dirty="0"/>
                    </a:p>
                  </a:txBody>
                  <a:tcPr/>
                </a:tc>
                <a:extLst>
                  <a:ext uri="{0D108BD9-81ED-4DB2-BD59-A6C34878D82A}">
                    <a16:rowId xmlns:a16="http://schemas.microsoft.com/office/drawing/2014/main" xmlns="" val="10002"/>
                  </a:ext>
                </a:extLst>
              </a:tr>
              <a:tr h="407800">
                <a:tc>
                  <a:txBody>
                    <a:bodyPr/>
                    <a:lstStyle/>
                    <a:p>
                      <a:r>
                        <a:rPr lang="lv-LV" dirty="0"/>
                        <a:t>Klienta /pacienta refleksija (ja pieejama) </a:t>
                      </a:r>
                    </a:p>
                  </a:txBody>
                  <a:tcPr/>
                </a:tc>
                <a:tc>
                  <a:txBody>
                    <a:bodyPr/>
                    <a:lstStyle/>
                    <a:p>
                      <a:r>
                        <a:rPr lang="lv-LV" dirty="0"/>
                        <a:t> _______</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9602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atura vietturis 8"/>
          <p:cNvPicPr>
            <a:picLocks noGrp="1" noChangeAspect="1"/>
          </p:cNvPicPr>
          <p:nvPr>
            <p:ph idx="1"/>
          </p:nvPr>
        </p:nvPicPr>
        <p:blipFill>
          <a:blip r:embed="rId2"/>
          <a:stretch>
            <a:fillRect/>
          </a:stretch>
        </p:blipFill>
        <p:spPr>
          <a:xfrm>
            <a:off x="756745" y="145049"/>
            <a:ext cx="10854558" cy="6366110"/>
          </a:xfrm>
          <a:prstGeom prst="rect">
            <a:avLst/>
          </a:prstGeom>
          <a:ln>
            <a:noFill/>
          </a:ln>
          <a:effectLst>
            <a:softEdge rad="112500"/>
          </a:effectLst>
        </p:spPr>
      </p:pic>
      <p:sp>
        <p:nvSpPr>
          <p:cNvPr id="2" name="Virsraksts 1"/>
          <p:cNvSpPr>
            <a:spLocks noGrp="1"/>
          </p:cNvSpPr>
          <p:nvPr>
            <p:ph type="title"/>
          </p:nvPr>
        </p:nvSpPr>
        <p:spPr/>
        <p:txBody>
          <a:bodyPr/>
          <a:lstStyle/>
          <a:p>
            <a:r>
              <a:rPr lang="lv-LV" dirty="0"/>
              <a:t> </a:t>
            </a:r>
          </a:p>
        </p:txBody>
      </p:sp>
      <p:sp>
        <p:nvSpPr>
          <p:cNvPr id="6" name="TextBox 5"/>
          <p:cNvSpPr txBox="1"/>
          <p:nvPr/>
        </p:nvSpPr>
        <p:spPr>
          <a:xfrm>
            <a:off x="4550978" y="2866439"/>
            <a:ext cx="3090043" cy="923330"/>
          </a:xfrm>
          <a:prstGeom prst="rect">
            <a:avLst/>
          </a:prstGeom>
          <a:noFill/>
        </p:spPr>
        <p:txBody>
          <a:bodyPr wrap="square" rtlCol="0">
            <a:spAutoFit/>
          </a:bodyPr>
          <a:lstStyle/>
          <a:p>
            <a:pPr algn="ctr"/>
            <a:r>
              <a:rPr lang="lv-LV" dirty="0"/>
              <a:t>Lai veicinātu iesaistīšanos, saziņu, motivētu kustēšanos un iztēles spēles</a:t>
            </a:r>
          </a:p>
        </p:txBody>
      </p:sp>
    </p:spTree>
    <p:extLst>
      <p:ext uri="{BB962C8B-B14F-4D97-AF65-F5344CB8AC3E}">
        <p14:creationId xmlns:p14="http://schemas.microsoft.com/office/powerpoint/2010/main" val="123057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6B2A685-FAE5-9DBC-5337-5FD2B1749206}"/>
              </a:ext>
            </a:extLst>
          </p:cNvPr>
          <p:cNvSpPr>
            <a:spLocks noGrp="1"/>
          </p:cNvSpPr>
          <p:nvPr>
            <p:ph type="title"/>
          </p:nvPr>
        </p:nvSpPr>
        <p:spPr/>
        <p:txBody>
          <a:bodyPr/>
          <a:lstStyle/>
          <a:p>
            <a:r>
              <a:rPr lang="lv-LV" dirty="0"/>
              <a:t>Literatūras saraksts</a:t>
            </a:r>
          </a:p>
        </p:txBody>
      </p:sp>
      <p:sp>
        <p:nvSpPr>
          <p:cNvPr id="3" name="Satura vietturis 2">
            <a:extLst>
              <a:ext uri="{FF2B5EF4-FFF2-40B4-BE49-F238E27FC236}">
                <a16:creationId xmlns:a16="http://schemas.microsoft.com/office/drawing/2014/main" xmlns="" id="{E8555683-F481-1DA7-69B0-9AA15970D422}"/>
              </a:ext>
            </a:extLst>
          </p:cNvPr>
          <p:cNvSpPr>
            <a:spLocks noGrp="1"/>
          </p:cNvSpPr>
          <p:nvPr>
            <p:ph idx="1"/>
          </p:nvPr>
        </p:nvSpPr>
        <p:spPr/>
        <p:txBody>
          <a:bodyPr>
            <a:normAutofit fontScale="55000" lnSpcReduction="20000"/>
          </a:bodyPr>
          <a:lstStyle/>
          <a:p>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Homann</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K. B. (2010). </a:t>
            </a:r>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Embodied</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Concepts</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Neurobiology</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in</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Dance/</a:t>
            </a:r>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Movement</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Therapy</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effectLst/>
                <a:latin typeface="Times New Roman" panose="02020603050405020304" pitchFamily="18" charset="0"/>
                <a:ea typeface="Calibri" panose="020F0502020204030204" pitchFamily="34" charset="0"/>
                <a:cs typeface="Times New Roman" panose="02020603050405020304" pitchFamily="18" charset="0"/>
              </a:rPr>
              <a:t>Practice</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lv-LV" sz="2800" i="1" dirty="0">
                <a:effectLst/>
                <a:latin typeface="Times New Roman" panose="02020603050405020304" pitchFamily="18" charset="0"/>
                <a:ea typeface="Calibri" panose="020F0502020204030204" pitchFamily="34" charset="0"/>
                <a:cs typeface="Times New Roman" panose="02020603050405020304" pitchFamily="18" charset="0"/>
              </a:rPr>
              <a:t> American </a:t>
            </a:r>
            <a:r>
              <a:rPr lang="lv-LV" sz="2800" i="1" dirty="0" err="1">
                <a:effectLst/>
                <a:latin typeface="Times New Roman" panose="02020603050405020304" pitchFamily="18" charset="0"/>
                <a:ea typeface="Calibri" panose="020F0502020204030204" pitchFamily="34" charset="0"/>
                <a:cs typeface="Times New Roman" panose="02020603050405020304" pitchFamily="18" charset="0"/>
              </a:rPr>
              <a:t>Journal</a:t>
            </a:r>
            <a:r>
              <a:rPr lang="lv-LV"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2800" i="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lv-LV" sz="2800" i="1" dirty="0">
                <a:effectLst/>
                <a:latin typeface="Times New Roman" panose="02020603050405020304" pitchFamily="18" charset="0"/>
                <a:ea typeface="Calibri" panose="020F0502020204030204" pitchFamily="34" charset="0"/>
                <a:cs typeface="Times New Roman" panose="02020603050405020304" pitchFamily="18" charset="0"/>
              </a:rPr>
              <a:t> Dance </a:t>
            </a:r>
            <a:r>
              <a:rPr lang="lv-LV" sz="2800" i="1" dirty="0" err="1">
                <a:effectLst/>
                <a:latin typeface="Times New Roman" panose="02020603050405020304" pitchFamily="18" charset="0"/>
                <a:ea typeface="Calibri" panose="020F0502020204030204" pitchFamily="34" charset="0"/>
                <a:cs typeface="Times New Roman" panose="02020603050405020304" pitchFamily="18" charset="0"/>
              </a:rPr>
              <a:t>Therapy</a:t>
            </a:r>
            <a:r>
              <a:rPr lang="lv-LV" sz="2800" i="1" dirty="0">
                <a:effectLst/>
                <a:latin typeface="Times New Roman" panose="02020603050405020304" pitchFamily="18" charset="0"/>
                <a:ea typeface="Calibri" panose="020F0502020204030204" pitchFamily="34" charset="0"/>
                <a:cs typeface="Times New Roman" panose="02020603050405020304" pitchFamily="18" charset="0"/>
              </a:rPr>
              <a:t>, 32</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(2), 80-99. https://doi.org/10.1007/s10465-010-9099-6</a:t>
            </a:r>
          </a:p>
          <a:p>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JBI mājas lapa [tiešsaiste].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b.g</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[skatīts 2022.g. 15.nov.]. Pieejams: </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https://jbi-global-wiki.refined.site/space/MANUAL/4687342/Chapter+11%3A+Scoping+reviews</a:t>
            </a:r>
            <a:endParaRPr lang="lv-LV"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Margolies,E</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Props</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Palgrave</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Macmillan</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Education</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London</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2016. 227p</a:t>
            </a:r>
          </a:p>
          <a:p>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Martinosne</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K. Mākslu terapija.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Rīga:Izdevniecība</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RaKa,2011.431.lpp</a:t>
            </a:r>
          </a:p>
          <a:p>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Martinosne</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K un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Pipere,A</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Zinātniskās darbības metodoloģija: starpdisciplināra perspektīva.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Rīga:RSU</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2021.607.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lpp</a:t>
            </a:r>
            <a:endPar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Medicīnas tehnoloģijas [tiešsaiste].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b.g</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skatī™s</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2022.g.5.dec.]. Pieejams: </a:t>
            </a:r>
            <a:r>
              <a:rPr lang="lv-LV" sz="2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https://dati.zva.gov.lv/mtdb/</a:t>
            </a:r>
            <a:endParaRPr lang="lv-LV"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Nacionālā enciklopēdija [tiešsaiste].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b.g</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[skatīts 2022.g. 5.dec.]. Pieejams: https://enciklopedija.lv/skirklis/102328-m%C4%81kslu-terapija</a:t>
            </a:r>
            <a:endParaRPr lang="lv-LV"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Latvijas Deju un kustību terapijas asociācija, mājas lapa [tiešsaiste].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b.g</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.[skatīts 2022.g. 28.nov.]. Pieejams</a:t>
            </a:r>
            <a:r>
              <a:rPr lang="lv-LV"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2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http://www.dkt.lv/</a:t>
            </a:r>
            <a:endParaRPr lang="lv-LV"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Sofer</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A.The</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Stage</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life</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props.The</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University</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of</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Michigan</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Press</a:t>
            </a:r>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2003.</a:t>
            </a:r>
            <a:r>
              <a:rPr lang="lv-LV" sz="2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p>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Sherborne</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(2001).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Developmental</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movement</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children</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Mainstream</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special</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needs</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pre-school</a:t>
            </a:r>
            <a:r>
              <a:rPr lang="lv-LV"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v-LV"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Tortora</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(2006)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dancing</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dialogue</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using</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communicative</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power</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movement</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young</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children</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Baltimore</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Paul H.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Brookes</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Publishing</a:t>
            </a:r>
            <a:r>
              <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r>
              <a:rPr lang="lv-LV" sz="2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tezaurs.lv</a:t>
            </a:r>
            <a:endParaRPr lang="lv-LV" dirty="0"/>
          </a:p>
        </p:txBody>
      </p:sp>
    </p:spTree>
    <p:extLst>
      <p:ext uri="{BB962C8B-B14F-4D97-AF65-F5344CB8AC3E}">
        <p14:creationId xmlns:p14="http://schemas.microsoft.com/office/powerpoint/2010/main" val="146242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solidFill>
            <a:schemeClr val="bg1"/>
          </a:solidFill>
        </p:spPr>
        <p:txBody>
          <a:bodyPr/>
          <a:lstStyle/>
          <a:p>
            <a:pPr algn="ctr"/>
            <a:r>
              <a:rPr lang="lv-LV" dirty="0"/>
              <a:t>Paldies !</a:t>
            </a:r>
          </a:p>
        </p:txBody>
      </p:sp>
      <p:pic>
        <p:nvPicPr>
          <p:cNvPr id="4" name="Satura vietturis 3"/>
          <p:cNvPicPr>
            <a:picLocks noGrp="1" noChangeAspect="1"/>
          </p:cNvPicPr>
          <p:nvPr>
            <p:ph idx="1"/>
          </p:nvPr>
        </p:nvPicPr>
        <p:blipFill>
          <a:blip r:embed="rId2"/>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3331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lv-LV"/>
              <a:t>Aktualitāte / problēma </a:t>
            </a:r>
            <a:endParaRPr lang="lv-LV" dirty="0"/>
          </a:p>
        </p:txBody>
      </p:sp>
      <p:sp>
        <p:nvSpPr>
          <p:cNvPr id="3" name="Satura vietturis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indent="0">
              <a:buNone/>
            </a:pPr>
            <a:endParaRPr lang="lv-LV" sz="2400"/>
          </a:p>
          <a:p>
            <a:pPr indent="0">
              <a:buNone/>
            </a:pPr>
            <a:endParaRPr lang="lv-LV" sz="2400"/>
          </a:p>
          <a:p>
            <a:pPr indent="0">
              <a:buNone/>
            </a:pPr>
            <a:r>
              <a:rPr lang="lv-LV" sz="2400"/>
              <a:t>Deju un kustību terapijas intervencēs bieži tiek lietoti rekvizīti, kas tiek minēti arī Medicīnas tehnoloģijās kā deju un kustību terapeita terapeitiski radošā procesa instrumenti, taču nav apkopoti dati kā un ar kādu nolūku rekvizīts tiek lietots. </a:t>
            </a:r>
            <a:endParaRPr lang="lv-LV" sz="2400" dirty="0"/>
          </a:p>
        </p:txBody>
      </p:sp>
    </p:spTree>
    <p:extLst>
      <p:ext uri="{BB962C8B-B14F-4D97-AF65-F5344CB8AC3E}">
        <p14:creationId xmlns:p14="http://schemas.microsoft.com/office/powerpoint/2010/main" val="299432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a 5">
            <a:extLst>
              <a:ext uri="{FF2B5EF4-FFF2-40B4-BE49-F238E27FC236}">
                <a16:creationId xmlns:a16="http://schemas.microsoft.com/office/drawing/2014/main" xmlns="" id="{BC03C365-88F0-7E16-7B36-AAAF6B570826}"/>
              </a:ext>
            </a:extLst>
          </p:cNvPr>
          <p:cNvGraphicFramePr>
            <a:graphicFrameLocks noGrp="1"/>
          </p:cNvGraphicFramePr>
          <p:nvPr>
            <p:ph idx="1"/>
            <p:extLst>
              <p:ext uri="{D42A27DB-BD31-4B8C-83A1-F6EECF244321}">
                <p14:modId xmlns:p14="http://schemas.microsoft.com/office/powerpoint/2010/main" val="3376161889"/>
              </p:ext>
            </p:extLst>
          </p:nvPr>
        </p:nvGraphicFramePr>
        <p:xfrm>
          <a:off x="838200" y="1825624"/>
          <a:ext cx="10515600" cy="280115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732962740"/>
                    </a:ext>
                  </a:extLst>
                </a:gridCol>
                <a:gridCol w="5257800">
                  <a:extLst>
                    <a:ext uri="{9D8B030D-6E8A-4147-A177-3AD203B41FA5}">
                      <a16:colId xmlns:a16="http://schemas.microsoft.com/office/drawing/2014/main" xmlns="" val="2547544859"/>
                    </a:ext>
                  </a:extLst>
                </a:gridCol>
              </a:tblGrid>
              <a:tr h="911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dirty="0"/>
                        <a:t>Mērķis</a:t>
                      </a:r>
                    </a:p>
                    <a:p>
                      <a:pPr algn="ctr"/>
                      <a:endParaRPr lang="lv-LV"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dirty="0"/>
                        <a:t>Uzdevumi</a:t>
                      </a:r>
                    </a:p>
                    <a:p>
                      <a:pPr algn="ctr"/>
                      <a:endParaRPr lang="lv-LV" dirty="0"/>
                    </a:p>
                  </a:txBody>
                  <a:tcPr/>
                </a:tc>
                <a:extLst>
                  <a:ext uri="{0D108BD9-81ED-4DB2-BD59-A6C34878D82A}">
                    <a16:rowId xmlns:a16="http://schemas.microsoft.com/office/drawing/2014/main" xmlns="" val="3976942285"/>
                  </a:ext>
                </a:extLst>
              </a:tr>
              <a:tr h="1822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dirty="0"/>
                        <a:t>Izpētīt un sniegt zināšanu pārskatu par deju un kustību terapeitu rekvizītu lietojumu deju un kustību terapijas intervencēs individuālās un grupu sesijās </a:t>
                      </a:r>
                    </a:p>
                    <a:p>
                      <a:endParaRPr lang="lv-LV" dirty="0"/>
                    </a:p>
                  </a:txBody>
                  <a:tcPr/>
                </a:tc>
                <a:tc>
                  <a:txBody>
                    <a:bodyPr/>
                    <a:lstStyle/>
                    <a:p>
                      <a:pPr marL="342900" lvl="0" indent="-342900">
                        <a:buAutoNum type="arabicPeriod"/>
                      </a:pPr>
                      <a:r>
                        <a:rPr lang="lv-LV" sz="2000" dirty="0"/>
                        <a:t>Izpētīt literatūru, pētījumus, dokumentus un citus avotus par rekvizītu lietojumu DKT intervencēs.</a:t>
                      </a:r>
                    </a:p>
                    <a:p>
                      <a:pPr marL="342900" lvl="0" indent="-342900">
                        <a:buAutoNum type="arabicPeriod"/>
                      </a:pPr>
                      <a:r>
                        <a:rPr lang="lv-LV" sz="2000" dirty="0"/>
                        <a:t>Noskaidrot ar kādu nolūku tiek lietoti rekvizīti     DKT intervencēs.</a:t>
                      </a:r>
                    </a:p>
                    <a:p>
                      <a:endParaRPr lang="lv-LV" dirty="0"/>
                    </a:p>
                  </a:txBody>
                  <a:tcPr/>
                </a:tc>
                <a:extLst>
                  <a:ext uri="{0D108BD9-81ED-4DB2-BD59-A6C34878D82A}">
                    <a16:rowId xmlns:a16="http://schemas.microsoft.com/office/drawing/2014/main" xmlns="" val="568388214"/>
                  </a:ext>
                </a:extLst>
              </a:tr>
            </a:tbl>
          </a:graphicData>
        </a:graphic>
      </p:graphicFrame>
    </p:spTree>
    <p:extLst>
      <p:ext uri="{BB962C8B-B14F-4D97-AF65-F5344CB8AC3E}">
        <p14:creationId xmlns:p14="http://schemas.microsoft.com/office/powerpoint/2010/main" val="75365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lv-LV" dirty="0"/>
              <a:t>Centrālie termini</a:t>
            </a:r>
          </a:p>
        </p:txBody>
      </p:sp>
      <p:sp>
        <p:nvSpPr>
          <p:cNvPr id="3" name="Satura vietturis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endParaRPr lang="lv-LV" sz="2400" b="1" dirty="0"/>
          </a:p>
          <a:p>
            <a:pPr marL="0" indent="0">
              <a:buNone/>
            </a:pPr>
            <a:r>
              <a:rPr lang="lv-LV" sz="2400" b="1" dirty="0"/>
              <a:t>Deju un kustību terapija (DKT) </a:t>
            </a:r>
            <a:r>
              <a:rPr lang="lv-LV" sz="2400" dirty="0"/>
              <a:t>– mākslu terapijas specializācija, kurā izmantot daudzveidīgus kustību elementus un specifiskas metodes, balstoties pieņēmumā, ka cilvēka kustībām un pozām ir saistība ar cilvēka kognitīvajiem procesiem un emocionāliem stāvokļiem. Te izmantot arī dažādus rekvizītus, piemēram, bumbas, lakatus, audumu kā arī mūziku. (Nacionālā enciklopēdija. 2022.)</a:t>
            </a:r>
          </a:p>
          <a:p>
            <a:pPr marL="0" indent="0">
              <a:buNone/>
            </a:pPr>
            <a:endParaRPr lang="lv-LV" sz="2400" dirty="0"/>
          </a:p>
          <a:p>
            <a:pPr marL="0" indent="0">
              <a:buNone/>
            </a:pPr>
            <a:r>
              <a:rPr lang="lv-LV" sz="2400" b="1" dirty="0"/>
              <a:t>Rekvizīts – </a:t>
            </a:r>
            <a:r>
              <a:rPr lang="lv-LV" sz="2400" dirty="0"/>
              <a:t>priekšmets, ko izmanto darbības kā arī vides raksturošanai (skatuves mākslās, kino mākslās un </a:t>
            </a:r>
            <a:r>
              <a:rPr lang="lv-LV" sz="2400" dirty="0" err="1"/>
              <a:t>tmldz</a:t>
            </a:r>
            <a:r>
              <a:rPr lang="lv-LV" sz="2400" dirty="0"/>
              <a:t>.) (tezaurs.lv) </a:t>
            </a:r>
            <a:endParaRPr lang="lv-LV" sz="2400" b="1" dirty="0"/>
          </a:p>
        </p:txBody>
      </p:sp>
    </p:spTree>
    <p:extLst>
      <p:ext uri="{BB962C8B-B14F-4D97-AF65-F5344CB8AC3E}">
        <p14:creationId xmlns:p14="http://schemas.microsoft.com/office/powerpoint/2010/main" val="6279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B7018F8-B6F6-EF79-4C5C-5E057FBF75A1}"/>
              </a:ext>
            </a:extLst>
          </p:cNvPr>
          <p:cNvSpPr>
            <a:spLocks noGrp="1"/>
          </p:cNvSpPr>
          <p:nvPr>
            <p:ph type="title"/>
          </p:nvPr>
        </p:nvSpPr>
        <p:spPr/>
        <p:txBody>
          <a:bodyPr/>
          <a:lstStyle/>
          <a:p>
            <a:r>
              <a:rPr lang="lv-LV" dirty="0"/>
              <a:t>Metode </a:t>
            </a:r>
          </a:p>
        </p:txBody>
      </p:sp>
      <p:graphicFrame>
        <p:nvGraphicFramePr>
          <p:cNvPr id="4" name="Tabula 4">
            <a:extLst>
              <a:ext uri="{FF2B5EF4-FFF2-40B4-BE49-F238E27FC236}">
                <a16:creationId xmlns:a16="http://schemas.microsoft.com/office/drawing/2014/main" xmlns="" id="{A4451206-CD7D-FF57-1313-49143CFEE516}"/>
              </a:ext>
            </a:extLst>
          </p:cNvPr>
          <p:cNvGraphicFramePr>
            <a:graphicFrameLocks noGrp="1"/>
          </p:cNvGraphicFramePr>
          <p:nvPr>
            <p:ph idx="1"/>
            <p:extLst>
              <p:ext uri="{D42A27DB-BD31-4B8C-83A1-F6EECF244321}">
                <p14:modId xmlns:p14="http://schemas.microsoft.com/office/powerpoint/2010/main" val="1959881738"/>
              </p:ext>
            </p:extLst>
          </p:nvPr>
        </p:nvGraphicFramePr>
        <p:xfrm>
          <a:off x="838200" y="1825625"/>
          <a:ext cx="10515597" cy="3205480"/>
        </p:xfrm>
        <a:graphic>
          <a:graphicData uri="http://schemas.openxmlformats.org/drawingml/2006/table">
            <a:tbl>
              <a:tblPr firstRow="1" bandRow="1">
                <a:tableStyleId>{5C22544A-7EE6-4342-B048-85BDC9FD1C3A}</a:tableStyleId>
              </a:tblPr>
              <a:tblGrid>
                <a:gridCol w="2441448">
                  <a:extLst>
                    <a:ext uri="{9D8B030D-6E8A-4147-A177-3AD203B41FA5}">
                      <a16:colId xmlns:a16="http://schemas.microsoft.com/office/drawing/2014/main" xmlns="" val="2048598136"/>
                    </a:ext>
                  </a:extLst>
                </a:gridCol>
                <a:gridCol w="4568950">
                  <a:extLst>
                    <a:ext uri="{9D8B030D-6E8A-4147-A177-3AD203B41FA5}">
                      <a16:colId xmlns:a16="http://schemas.microsoft.com/office/drawing/2014/main" xmlns="" val="561327203"/>
                    </a:ext>
                  </a:extLst>
                </a:gridCol>
                <a:gridCol w="3505199">
                  <a:extLst>
                    <a:ext uri="{9D8B030D-6E8A-4147-A177-3AD203B41FA5}">
                      <a16:colId xmlns:a16="http://schemas.microsoft.com/office/drawing/2014/main" xmlns="" val="3627463770"/>
                    </a:ext>
                  </a:extLst>
                </a:gridCol>
              </a:tblGrid>
              <a:tr h="370840">
                <a:tc>
                  <a:txBody>
                    <a:bodyPr/>
                    <a:lstStyle/>
                    <a:p>
                      <a:r>
                        <a:rPr lang="lv-LV" dirty="0"/>
                        <a:t>Izlase</a:t>
                      </a:r>
                    </a:p>
                  </a:txBody>
                  <a:tcPr/>
                </a:tc>
                <a:tc>
                  <a:txBody>
                    <a:bodyPr/>
                    <a:lstStyle/>
                    <a:p>
                      <a:r>
                        <a:rPr lang="lv-LV" smtClean="0"/>
                        <a:t>Iekļaušana</a:t>
                      </a:r>
                      <a:endParaRPr lang="lv-LV" dirty="0"/>
                    </a:p>
                  </a:txBody>
                  <a:tcPr/>
                </a:tc>
                <a:tc>
                  <a:txBody>
                    <a:bodyPr/>
                    <a:lstStyle/>
                    <a:p>
                      <a:r>
                        <a:rPr lang="lv-LV" dirty="0"/>
                        <a:t>Izslēgšana</a:t>
                      </a:r>
                    </a:p>
                  </a:txBody>
                  <a:tcPr/>
                </a:tc>
                <a:extLst>
                  <a:ext uri="{0D108BD9-81ED-4DB2-BD59-A6C34878D82A}">
                    <a16:rowId xmlns:a16="http://schemas.microsoft.com/office/drawing/2014/main" xmlns="" val="117871454"/>
                  </a:ext>
                </a:extLst>
              </a:tr>
              <a:tr h="370840">
                <a:tc>
                  <a:txBody>
                    <a:bodyPr/>
                    <a:lstStyle/>
                    <a:p>
                      <a:endParaRPr lang="lv-LV" dirty="0"/>
                    </a:p>
                    <a:p>
                      <a:r>
                        <a:rPr lang="lv-LV" dirty="0"/>
                        <a:t>Iekļaušanas / izslēgšanas kritēriji</a:t>
                      </a:r>
                    </a:p>
                  </a:txBody>
                  <a:tcPr/>
                </a:tc>
                <a:tc>
                  <a:txBody>
                    <a:bodyPr/>
                    <a:lstStyle/>
                    <a:p>
                      <a:r>
                        <a:rPr lang="lv-LV" sz="1800" b="1" dirty="0">
                          <a:solidFill>
                            <a:schemeClr val="tx1"/>
                          </a:solidFill>
                        </a:rPr>
                        <a:t>Populācija</a:t>
                      </a:r>
                      <a:r>
                        <a:rPr lang="lv-LV" sz="1800" b="0" dirty="0">
                          <a:solidFill>
                            <a:schemeClr val="tx1"/>
                          </a:solidFill>
                        </a:rPr>
                        <a:t>- pētījumi, dokumenti, </a:t>
                      </a:r>
                      <a:r>
                        <a:rPr lang="lv-LV" sz="1800" b="0" kern="1200" dirty="0">
                          <a:solidFill>
                            <a:schemeClr val="tx1"/>
                          </a:solidFill>
                          <a:effectLst/>
                          <a:latin typeface="+mn-lt"/>
                          <a:ea typeface="+mn-ea"/>
                          <a:cs typeface="+mn-cs"/>
                        </a:rPr>
                        <a:t>grāmatas, raksti,  diplomdarbu tēzes, konferenču referāti. </a:t>
                      </a:r>
                      <a:r>
                        <a:rPr lang="lv-LV" sz="1800" b="0" dirty="0">
                          <a:solidFill>
                            <a:schemeClr val="tx1"/>
                          </a:solidFill>
                        </a:rPr>
                        <a:t/>
                      </a:r>
                      <a:br>
                        <a:rPr lang="lv-LV" sz="1800" b="0" dirty="0">
                          <a:solidFill>
                            <a:schemeClr val="tx1"/>
                          </a:solidFill>
                        </a:rPr>
                      </a:br>
                      <a:r>
                        <a:rPr lang="lv-LV" sz="1800" b="1" dirty="0">
                          <a:solidFill>
                            <a:schemeClr val="tx1"/>
                          </a:solidFill>
                        </a:rPr>
                        <a:t>Koncepts</a:t>
                      </a:r>
                      <a:r>
                        <a:rPr lang="lv-LV" sz="1800" b="0" dirty="0">
                          <a:solidFill>
                            <a:schemeClr val="tx1"/>
                          </a:solidFill>
                        </a:rPr>
                        <a:t>- </a:t>
                      </a:r>
                      <a:r>
                        <a:rPr lang="lv-LV" sz="1800" b="0" kern="1200" dirty="0">
                          <a:solidFill>
                            <a:schemeClr val="tx1"/>
                          </a:solidFill>
                          <a:effectLst/>
                          <a:latin typeface="+mn-lt"/>
                          <a:ea typeface="+mn-ea"/>
                          <a:cs typeface="+mn-cs"/>
                        </a:rPr>
                        <a:t>rekvizīta lietojums deju un kustību terapijas intervencēs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kern="1200" dirty="0">
                          <a:solidFill>
                            <a:schemeClr val="tx1"/>
                          </a:solidFill>
                          <a:effectLst/>
                          <a:latin typeface="+mn-lt"/>
                          <a:ea typeface="+mn-ea"/>
                          <a:cs typeface="+mn-cs"/>
                        </a:rPr>
                        <a:t>Konteksts</a:t>
                      </a:r>
                      <a:r>
                        <a:rPr lang="lv-LV" sz="1800" b="0" kern="1200" dirty="0">
                          <a:solidFill>
                            <a:schemeClr val="tx1"/>
                          </a:solidFill>
                          <a:effectLst/>
                          <a:latin typeface="+mn-lt"/>
                          <a:ea typeface="+mn-ea"/>
                          <a:cs typeface="+mn-cs"/>
                        </a:rPr>
                        <a:t>- deju un kustību terapijas intervences individuālās un grupu sesijās, kurās tiek lietoti rekvizīti. Publikāciju publicēšanas laiks netiek ierobežots.</a:t>
                      </a:r>
                      <a:r>
                        <a:rPr lang="lv-LV" sz="1800" b="0" dirty="0">
                          <a:solidFill>
                            <a:schemeClr val="tx1"/>
                          </a:solidFill>
                          <a:effectLst/>
                        </a:rPr>
                        <a:t> </a:t>
                      </a:r>
                      <a:r>
                        <a:rPr lang="lv-LV" sz="1800" b="0" kern="1200" dirty="0">
                          <a:solidFill>
                            <a:schemeClr val="tx1"/>
                          </a:solidFill>
                          <a:effectLst/>
                          <a:latin typeface="+mn-lt"/>
                          <a:ea typeface="+mn-ea"/>
                          <a:cs typeface="+mn-cs"/>
                        </a:rPr>
                        <a:t> Valodas – latviešu, krievu, angļu.</a:t>
                      </a:r>
                    </a:p>
                    <a:p>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solidFill>
                            <a:schemeClr val="tx1"/>
                          </a:solidFill>
                        </a:rPr>
                        <a:t>– ja dokumentā</a:t>
                      </a:r>
                      <a:r>
                        <a:rPr lang="lv-LV" sz="1800" b="0" baseline="0" dirty="0">
                          <a:solidFill>
                            <a:schemeClr val="tx1"/>
                          </a:solidFill>
                        </a:rPr>
                        <a:t> DKT intervence ir saistīta ar citu mākslas terapija specializāciju.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baseline="0" dirty="0">
                          <a:solidFill>
                            <a:schemeClr val="tx1"/>
                          </a:solidFill>
                        </a:rPr>
                        <a:t>- ja nav atspoguļots rekvizīta lietojums.</a:t>
                      </a:r>
                      <a:endParaRPr lang="lv-LV" sz="1800" b="0" dirty="0">
                        <a:solidFill>
                          <a:schemeClr val="tx1"/>
                        </a:solidFill>
                      </a:endParaRPr>
                    </a:p>
                    <a:p>
                      <a:endParaRPr lang="lv-LV" dirty="0"/>
                    </a:p>
                  </a:txBody>
                  <a:tcPr/>
                </a:tc>
                <a:extLst>
                  <a:ext uri="{0D108BD9-81ED-4DB2-BD59-A6C34878D82A}">
                    <a16:rowId xmlns:a16="http://schemas.microsoft.com/office/drawing/2014/main" xmlns="" val="122859920"/>
                  </a:ext>
                </a:extLst>
              </a:tr>
            </a:tbl>
          </a:graphicData>
        </a:graphic>
      </p:graphicFrame>
    </p:spTree>
    <p:extLst>
      <p:ext uri="{BB962C8B-B14F-4D97-AF65-F5344CB8AC3E}">
        <p14:creationId xmlns:p14="http://schemas.microsoft.com/office/powerpoint/2010/main" val="159708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a 5">
            <a:extLst>
              <a:ext uri="{FF2B5EF4-FFF2-40B4-BE49-F238E27FC236}">
                <a16:creationId xmlns:a16="http://schemas.microsoft.com/office/drawing/2014/main" xmlns="" id="{650ABFE8-1D95-7A8E-3B53-DCF259E5C95F}"/>
              </a:ext>
            </a:extLst>
          </p:cNvPr>
          <p:cNvGraphicFramePr>
            <a:graphicFrameLocks noGrp="1"/>
          </p:cNvGraphicFramePr>
          <p:nvPr>
            <p:ph idx="1"/>
            <p:extLst>
              <p:ext uri="{D42A27DB-BD31-4B8C-83A1-F6EECF244321}">
                <p14:modId xmlns:p14="http://schemas.microsoft.com/office/powerpoint/2010/main" val="3100603766"/>
              </p:ext>
            </p:extLst>
          </p:nvPr>
        </p:nvGraphicFramePr>
        <p:xfrm>
          <a:off x="838200" y="1569847"/>
          <a:ext cx="10515600" cy="16459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3411876714"/>
                    </a:ext>
                  </a:extLst>
                </a:gridCol>
                <a:gridCol w="5257800">
                  <a:extLst>
                    <a:ext uri="{9D8B030D-6E8A-4147-A177-3AD203B41FA5}">
                      <a16:colId xmlns:a16="http://schemas.microsoft.com/office/drawing/2014/main" xmlns="" val="3916674586"/>
                    </a:ext>
                  </a:extLst>
                </a:gridCol>
              </a:tblGrid>
              <a:tr h="370840">
                <a:tc>
                  <a:txBody>
                    <a:bodyPr/>
                    <a:lstStyle/>
                    <a:p>
                      <a:r>
                        <a:rPr lang="lv-LV" sz="2400" dirty="0"/>
                        <a:t>Atslēgas vārdi </a:t>
                      </a:r>
                    </a:p>
                  </a:txBody>
                  <a:tcPr/>
                </a:tc>
                <a:tc>
                  <a:txBody>
                    <a:bodyPr/>
                    <a:lstStyle/>
                    <a:p>
                      <a:r>
                        <a:rPr lang="lv-LV" sz="2400" dirty="0"/>
                        <a:t>Datu bāzes </a:t>
                      </a:r>
                    </a:p>
                  </a:txBody>
                  <a:tcPr/>
                </a:tc>
                <a:extLst>
                  <a:ext uri="{0D108BD9-81ED-4DB2-BD59-A6C34878D82A}">
                    <a16:rowId xmlns:a16="http://schemas.microsoft.com/office/drawing/2014/main" xmlns="" val="2827313075"/>
                  </a:ext>
                </a:extLst>
              </a:tr>
              <a:tr h="370840">
                <a:tc>
                  <a:txBody>
                    <a:bodyPr/>
                    <a:lstStyle/>
                    <a:p>
                      <a:endParaRPr lang="lv-LV" dirty="0"/>
                    </a:p>
                    <a:p>
                      <a:r>
                        <a:rPr lang="lv-LV" sz="1800" kern="1200" dirty="0">
                          <a:solidFill>
                            <a:schemeClr val="dk1"/>
                          </a:solidFill>
                          <a:effectLst/>
                          <a:latin typeface="+mn-lt"/>
                          <a:ea typeface="+mn-ea"/>
                          <a:cs typeface="+mn-cs"/>
                        </a:rPr>
                        <a:t>deju un kustību terapija, rekvizīti, </a:t>
                      </a:r>
                      <a:r>
                        <a:rPr lang="lv-LV" sz="1800" kern="1200" dirty="0" err="1">
                          <a:solidFill>
                            <a:schemeClr val="dk1"/>
                          </a:solidFill>
                          <a:effectLst/>
                          <a:latin typeface="+mn-lt"/>
                          <a:ea typeface="+mn-ea"/>
                          <a:cs typeface="+mn-cs"/>
                        </a:rPr>
                        <a:t>dance</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movement</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therapy</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props</a:t>
                      </a:r>
                      <a:r>
                        <a:rPr lang="lv-LV" sz="1800" kern="1200" dirty="0">
                          <a:solidFill>
                            <a:schemeClr val="dk1"/>
                          </a:solidFill>
                          <a:effectLst/>
                          <a:latin typeface="+mn-lt"/>
                          <a:ea typeface="+mn-ea"/>
                          <a:cs typeface="+mn-cs"/>
                        </a:rPr>
                        <a:t>. </a:t>
                      </a:r>
                      <a:endParaRPr lang="lv-LV" dirty="0"/>
                    </a:p>
                  </a:txBody>
                  <a:tcPr/>
                </a:tc>
                <a:tc>
                  <a:txBody>
                    <a:bodyPr/>
                    <a:lstStyle/>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err="1">
                          <a:solidFill>
                            <a:schemeClr val="dk1"/>
                          </a:solidFill>
                          <a:effectLst/>
                          <a:latin typeface="+mn-lt"/>
                          <a:ea typeface="+mn-ea"/>
                          <a:cs typeface="+mn-cs"/>
                        </a:rPr>
                        <a:t>PubMed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ScienceDirect</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ProQuest</a:t>
                      </a:r>
                      <a:r>
                        <a:rPr lang="lv-LV" sz="1800" kern="1200" dirty="0">
                          <a:solidFill>
                            <a:schemeClr val="dk1"/>
                          </a:solidFill>
                          <a:effectLst/>
                          <a:latin typeface="+mn-lt"/>
                          <a:ea typeface="+mn-ea"/>
                          <a:cs typeface="+mn-cs"/>
                        </a:rPr>
                        <a:t>, un </a:t>
                      </a:r>
                      <a:r>
                        <a:rPr lang="lv-LV" sz="1800" kern="1200" dirty="0" err="1">
                          <a:solidFill>
                            <a:schemeClr val="dk1"/>
                          </a:solidFill>
                          <a:effectLst/>
                          <a:latin typeface="+mn-lt"/>
                          <a:ea typeface="+mn-ea"/>
                          <a:cs typeface="+mn-cs"/>
                        </a:rPr>
                        <a:t>Clinical</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Key</a:t>
                      </a:r>
                      <a:r>
                        <a:rPr lang="lv-LV" sz="1800" kern="1200" dirty="0">
                          <a:solidFill>
                            <a:schemeClr val="dk1"/>
                          </a:solidFill>
                          <a:effectLst/>
                          <a:latin typeface="+mn-lt"/>
                          <a:ea typeface="+mn-ea"/>
                          <a:cs typeface="+mn-cs"/>
                        </a:rPr>
                        <a:t>, ieskaitot Google </a:t>
                      </a:r>
                      <a:r>
                        <a:rPr lang="lv-LV" sz="1800" kern="1200" dirty="0" err="1">
                          <a:solidFill>
                            <a:schemeClr val="dk1"/>
                          </a:solidFill>
                          <a:effectLst/>
                          <a:latin typeface="+mn-lt"/>
                          <a:ea typeface="+mn-ea"/>
                          <a:cs typeface="+mn-cs"/>
                        </a:rPr>
                        <a:t>Scholar</a:t>
                      </a:r>
                      <a:r>
                        <a:rPr lang="lv-LV" sz="1800" kern="1200" dirty="0">
                          <a:solidFill>
                            <a:schemeClr val="dk1"/>
                          </a:solidFill>
                          <a:effectLst/>
                          <a:latin typeface="+mn-lt"/>
                          <a:ea typeface="+mn-ea"/>
                          <a:cs typeface="+mn-cs"/>
                        </a:rPr>
                        <a:t>. Pelēkā literatūra.</a:t>
                      </a:r>
                      <a:endParaRPr lang="lv-LV" sz="1800" kern="1200" dirty="0">
                        <a:solidFill>
                          <a:schemeClr val="dk1"/>
                        </a:solidFill>
                        <a:effectLst/>
                        <a:highlight>
                          <a:srgbClr val="FFFF00"/>
                        </a:highlight>
                        <a:latin typeface="+mn-lt"/>
                        <a:ea typeface="+mn-ea"/>
                        <a:cs typeface="+mn-cs"/>
                      </a:endParaRPr>
                    </a:p>
                    <a:p>
                      <a:endParaRPr lang="lv-LV" dirty="0"/>
                    </a:p>
                  </a:txBody>
                  <a:tcPr/>
                </a:tc>
                <a:extLst>
                  <a:ext uri="{0D108BD9-81ED-4DB2-BD59-A6C34878D82A}">
                    <a16:rowId xmlns:a16="http://schemas.microsoft.com/office/drawing/2014/main" xmlns="" val="1974741105"/>
                  </a:ext>
                </a:extLst>
              </a:tr>
            </a:tbl>
          </a:graphicData>
        </a:graphic>
      </p:graphicFrame>
      <p:sp>
        <p:nvSpPr>
          <p:cNvPr id="4" name="Virsraksts 1">
            <a:extLst>
              <a:ext uri="{FF2B5EF4-FFF2-40B4-BE49-F238E27FC236}">
                <a16:creationId xmlns:a16="http://schemas.microsoft.com/office/drawing/2014/main" xmlns="" id="{282B5351-5590-1719-60F1-5D8F2F713B90}"/>
              </a:ext>
            </a:extLst>
          </p:cNvPr>
          <p:cNvSpPr>
            <a:spLocks noGrp="1"/>
          </p:cNvSpPr>
          <p:nvPr>
            <p:ph type="title"/>
          </p:nvPr>
        </p:nvSpPr>
        <p:spPr>
          <a:xfrm>
            <a:off x="838200" y="365125"/>
            <a:ext cx="10515600" cy="10491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lv-LV" dirty="0"/>
              <a:t>Meklēšanas stratēģija</a:t>
            </a:r>
            <a:r>
              <a:rPr lang="lv-LV" sz="2400" dirty="0"/>
              <a:t> </a:t>
            </a:r>
            <a:endParaRPr lang="lv-LV" dirty="0"/>
          </a:p>
        </p:txBody>
      </p:sp>
      <p:graphicFrame>
        <p:nvGraphicFramePr>
          <p:cNvPr id="6" name="Tabula 6">
            <a:extLst>
              <a:ext uri="{FF2B5EF4-FFF2-40B4-BE49-F238E27FC236}">
                <a16:creationId xmlns:a16="http://schemas.microsoft.com/office/drawing/2014/main" xmlns="" id="{8CA0D21C-05CC-F921-AFC6-0624EF1D2A6B}"/>
              </a:ext>
            </a:extLst>
          </p:cNvPr>
          <p:cNvGraphicFramePr>
            <a:graphicFrameLocks noGrp="1"/>
          </p:cNvGraphicFramePr>
          <p:nvPr>
            <p:extLst>
              <p:ext uri="{D42A27DB-BD31-4B8C-83A1-F6EECF244321}">
                <p14:modId xmlns:p14="http://schemas.microsoft.com/office/powerpoint/2010/main" val="981087979"/>
              </p:ext>
            </p:extLst>
          </p:nvPr>
        </p:nvGraphicFramePr>
        <p:xfrm>
          <a:off x="838200" y="3371342"/>
          <a:ext cx="10515600" cy="302383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123875872"/>
                    </a:ext>
                  </a:extLst>
                </a:gridCol>
                <a:gridCol w="5257800">
                  <a:extLst>
                    <a:ext uri="{9D8B030D-6E8A-4147-A177-3AD203B41FA5}">
                      <a16:colId xmlns:a16="http://schemas.microsoft.com/office/drawing/2014/main" xmlns="" val="952831879"/>
                    </a:ext>
                  </a:extLst>
                </a:gridCol>
              </a:tblGrid>
              <a:tr h="388724">
                <a:tc>
                  <a:txBody>
                    <a:bodyPr/>
                    <a:lstStyle/>
                    <a:p>
                      <a:r>
                        <a:rPr lang="lv-LV" sz="2400" dirty="0"/>
                        <a:t>Sinonīmi</a:t>
                      </a:r>
                    </a:p>
                  </a:txBody>
                  <a:tcPr/>
                </a:tc>
                <a:tc>
                  <a:txBody>
                    <a:bodyPr/>
                    <a:lstStyle/>
                    <a:p>
                      <a:endParaRPr lang="lv-LV"/>
                    </a:p>
                  </a:txBody>
                  <a:tcPr/>
                </a:tc>
                <a:extLst>
                  <a:ext uri="{0D108BD9-81ED-4DB2-BD59-A6C34878D82A}">
                    <a16:rowId xmlns:a16="http://schemas.microsoft.com/office/drawing/2014/main" xmlns="" val="1049556286"/>
                  </a:ext>
                </a:extLst>
              </a:tr>
              <a:tr h="1632640">
                <a:tc>
                  <a:txBody>
                    <a:bodyPr/>
                    <a:lstStyle/>
                    <a:p>
                      <a:endParaRPr lang="lv-LV" dirty="0"/>
                    </a:p>
                    <a:p>
                      <a:r>
                        <a:rPr lang="lv-LV" sz="2000" dirty="0" err="1"/>
                        <a:t>Props</a:t>
                      </a:r>
                      <a:endParaRPr lang="lv-LV" sz="2000" dirty="0"/>
                    </a:p>
                  </a:txBody>
                  <a:tcPr/>
                </a:tc>
                <a:tc>
                  <a:txBody>
                    <a:bodyPr/>
                    <a:lstStyle/>
                    <a:p>
                      <a:r>
                        <a:rPr lang="lv-LV" sz="1800" dirty="0" err="1"/>
                        <a:t>Metaphors</a:t>
                      </a:r>
                      <a:endParaRPr lang="lv-LV" sz="1800" dirty="0"/>
                    </a:p>
                    <a:p>
                      <a:r>
                        <a:rPr lang="lv-LV" sz="1800" dirty="0" err="1"/>
                        <a:t>Projektiv</a:t>
                      </a:r>
                      <a:r>
                        <a:rPr lang="lv-LV" sz="1800" dirty="0"/>
                        <a:t> </a:t>
                      </a:r>
                      <a:r>
                        <a:rPr lang="lv-LV" sz="1800" dirty="0" err="1"/>
                        <a:t>work</a:t>
                      </a:r>
                      <a:endParaRPr lang="lv-LV" sz="1800" dirty="0"/>
                    </a:p>
                    <a:p>
                      <a:r>
                        <a:rPr lang="lv-LV" sz="1800" dirty="0" err="1"/>
                        <a:t>Transmition</a:t>
                      </a:r>
                      <a:r>
                        <a:rPr lang="lv-LV" sz="1800" dirty="0"/>
                        <a:t> objekt</a:t>
                      </a:r>
                    </a:p>
                    <a:p>
                      <a:r>
                        <a:rPr lang="lv-LV" sz="1800" dirty="0" err="1"/>
                        <a:t>Symbols</a:t>
                      </a:r>
                      <a:endParaRPr lang="lv-LV" sz="1800" dirty="0"/>
                    </a:p>
                    <a:p>
                      <a:r>
                        <a:rPr lang="lv-LV" sz="1800" dirty="0" err="1"/>
                        <a:t>Movement</a:t>
                      </a:r>
                      <a:r>
                        <a:rPr lang="lv-LV" sz="1800" dirty="0"/>
                        <a:t> </a:t>
                      </a:r>
                      <a:r>
                        <a:rPr lang="lv-LV" sz="1800" dirty="0" err="1"/>
                        <a:t>metaphor</a:t>
                      </a:r>
                      <a:endParaRPr lang="lv-LV" sz="1800" dirty="0"/>
                    </a:p>
                    <a:p>
                      <a:r>
                        <a:rPr lang="lv-LV" sz="1800" dirty="0" err="1"/>
                        <a:t>Butaforie</a:t>
                      </a:r>
                      <a:endParaRPr lang="lv-LV" sz="1800" dirty="0"/>
                    </a:p>
                  </a:txBody>
                  <a:tcPr/>
                </a:tc>
                <a:extLst>
                  <a:ext uri="{0D108BD9-81ED-4DB2-BD59-A6C34878D82A}">
                    <a16:rowId xmlns:a16="http://schemas.microsoft.com/office/drawing/2014/main" xmlns="" val="3614998964"/>
                  </a:ext>
                </a:extLst>
              </a:tr>
              <a:tr h="829278">
                <a:tc>
                  <a:txBody>
                    <a:bodyPr/>
                    <a:lstStyle/>
                    <a:p>
                      <a:r>
                        <a:rPr lang="lv-LV" sz="2000" dirty="0"/>
                        <a:t>Dance </a:t>
                      </a:r>
                      <a:r>
                        <a:rPr lang="lv-LV" sz="2000" dirty="0" err="1"/>
                        <a:t>and</a:t>
                      </a:r>
                      <a:r>
                        <a:rPr lang="lv-LV" sz="2000" dirty="0"/>
                        <a:t> </a:t>
                      </a:r>
                      <a:r>
                        <a:rPr lang="lv-LV" sz="2000" dirty="0" err="1"/>
                        <a:t>movement</a:t>
                      </a:r>
                      <a:r>
                        <a:rPr lang="lv-LV" sz="2000" dirty="0"/>
                        <a:t> </a:t>
                      </a:r>
                      <a:r>
                        <a:rPr lang="lv-LV" sz="2000" dirty="0" err="1"/>
                        <a:t>therapy</a:t>
                      </a:r>
                      <a:r>
                        <a:rPr lang="lv-LV" sz="2000" dirty="0"/>
                        <a:t> </a:t>
                      </a:r>
                    </a:p>
                  </a:txBody>
                  <a:tcPr/>
                </a:tc>
                <a:tc>
                  <a:txBody>
                    <a:bodyPr/>
                    <a:lstStyle/>
                    <a:p>
                      <a:r>
                        <a:rPr lang="lv-LV" sz="1800" dirty="0" err="1"/>
                        <a:t>Creative</a:t>
                      </a:r>
                      <a:r>
                        <a:rPr lang="lv-LV" sz="1800" dirty="0"/>
                        <a:t> </a:t>
                      </a:r>
                      <a:r>
                        <a:rPr lang="lv-LV" sz="1800" dirty="0" err="1"/>
                        <a:t>psychotherapy</a:t>
                      </a:r>
                      <a:endParaRPr lang="lv-LV" sz="1800" dirty="0"/>
                    </a:p>
                    <a:p>
                      <a:r>
                        <a:rPr lang="lv-LV" sz="1800" dirty="0"/>
                        <a:t>Arts </a:t>
                      </a:r>
                      <a:r>
                        <a:rPr lang="lv-LV" sz="1800" dirty="0" err="1"/>
                        <a:t>psichotherapy</a:t>
                      </a:r>
                      <a:r>
                        <a:rPr lang="lv-LV" sz="1800" dirty="0"/>
                        <a:t> </a:t>
                      </a:r>
                    </a:p>
                  </a:txBody>
                  <a:tcPr/>
                </a:tc>
                <a:extLst>
                  <a:ext uri="{0D108BD9-81ED-4DB2-BD59-A6C34878D82A}">
                    <a16:rowId xmlns:a16="http://schemas.microsoft.com/office/drawing/2014/main" xmlns="" val="4109382379"/>
                  </a:ext>
                </a:extLst>
              </a:tr>
            </a:tbl>
          </a:graphicData>
        </a:graphic>
      </p:graphicFrame>
    </p:spTree>
    <p:extLst>
      <p:ext uri="{BB962C8B-B14F-4D97-AF65-F5344CB8AC3E}">
        <p14:creationId xmlns:p14="http://schemas.microsoft.com/office/powerpoint/2010/main" val="165281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lv-LV" dirty="0"/>
              <a:t>Meklēšanas stratēģija</a:t>
            </a:r>
          </a:p>
        </p:txBody>
      </p:sp>
      <p:sp>
        <p:nvSpPr>
          <p:cNvPr id="3" name="Satura vietturis 2"/>
          <p:cNvSpPr>
            <a:spLocks noGrp="1"/>
          </p:cNvSpPr>
          <p:nvPr>
            <p:ph idx="1"/>
          </p:nvPr>
        </p:nvSpPr>
        <p:spPr/>
        <p:txBody>
          <a:bodyPr>
            <a:normAutofit fontScale="92500" lnSpcReduction="20000"/>
          </a:bodyPr>
          <a:lstStyle/>
          <a:p>
            <a:pPr marL="0" indent="0">
              <a:buNone/>
            </a:pPr>
            <a:r>
              <a:rPr lang="lv-LV" b="1" dirty="0" err="1">
                <a:effectLst/>
                <a:latin typeface="Calibri" panose="020F0502020204030204" pitchFamily="34" charset="0"/>
                <a:ea typeface="Calibri" panose="020F0502020204030204" pitchFamily="34" charset="0"/>
                <a:cs typeface="Times New Roman" panose="02020603050405020304" pitchFamily="18" charset="0"/>
              </a:rPr>
              <a:t>PubMed</a:t>
            </a:r>
            <a:r>
              <a:rPr lang="lv-LV" b="1" dirty="0">
                <a:effectLst/>
                <a:latin typeface="Calibri" panose="020F0502020204030204" pitchFamily="34" charset="0"/>
                <a:ea typeface="Calibri" panose="020F0502020204030204" pitchFamily="34" charset="0"/>
                <a:cs typeface="Times New Roman" panose="02020603050405020304" pitchFamily="18" charset="0"/>
              </a:rPr>
              <a:t/>
            </a:r>
            <a:br>
              <a:rPr lang="lv-LV" b="1" dirty="0">
                <a:effectLst/>
                <a:latin typeface="Calibri" panose="020F0502020204030204" pitchFamily="34" charset="0"/>
                <a:ea typeface="Calibri" panose="020F0502020204030204" pitchFamily="34" charset="0"/>
                <a:cs typeface="Times New Roman" panose="02020603050405020304" pitchFamily="18" charset="0"/>
              </a:rPr>
            </a:br>
            <a:r>
              <a:rPr lang="lv-LV" dirty="0">
                <a:effectLst/>
                <a:latin typeface="Calibri" panose="020F0502020204030204" pitchFamily="34" charset="0"/>
                <a:ea typeface="Calibri" panose="020F0502020204030204" pitchFamily="34" charset="0"/>
                <a:cs typeface="Times New Roman" panose="02020603050405020304" pitchFamily="18" charset="0"/>
              </a:rPr>
              <a:t>("Dance </a:t>
            </a:r>
            <a:r>
              <a:rPr lang="lv-LV" dirty="0" err="1">
                <a:effectLst/>
                <a:latin typeface="Calibri" panose="020F0502020204030204" pitchFamily="34" charset="0"/>
                <a:ea typeface="Calibri" panose="020F0502020204030204" pitchFamily="34" charset="0"/>
                <a:cs typeface="Times New Roman" panose="02020603050405020304" pitchFamily="18" charset="0"/>
              </a:rPr>
              <a:t>Therapy</a:t>
            </a:r>
            <a:r>
              <a:rPr lang="lv-LV" dirty="0">
                <a:effectLst/>
                <a:latin typeface="Calibri" panose="020F0502020204030204" pitchFamily="34" charset="0"/>
                <a:ea typeface="Calibri" panose="020F0502020204030204" pitchFamily="34" charset="0"/>
                <a:cs typeface="Times New Roman" panose="02020603050405020304" pitchFamily="18" charset="0"/>
              </a:rPr>
              <a:t>"[</a:t>
            </a:r>
            <a:r>
              <a:rPr lang="lv-LV" dirty="0" err="1">
                <a:effectLst/>
                <a:latin typeface="Calibri" panose="020F0502020204030204" pitchFamily="34" charset="0"/>
                <a:ea typeface="Calibri" panose="020F0502020204030204" pitchFamily="34" charset="0"/>
                <a:cs typeface="Times New Roman" panose="02020603050405020304" pitchFamily="18" charset="0"/>
              </a:rPr>
              <a:t>Mesh</a:t>
            </a:r>
            <a:r>
              <a:rPr lang="lv-LV" dirty="0">
                <a:effectLst/>
                <a:latin typeface="Calibri" panose="020F0502020204030204" pitchFamily="34" charset="0"/>
                <a:ea typeface="Calibri" panose="020F0502020204030204" pitchFamily="34" charset="0"/>
                <a:cs typeface="Times New Roman" panose="02020603050405020304" pitchFamily="18" charset="0"/>
              </a:rPr>
              <a:t>]) AND "Dance </a:t>
            </a:r>
            <a:r>
              <a:rPr lang="lv-LV" dirty="0" err="1">
                <a:effectLst/>
                <a:latin typeface="Calibri" panose="020F0502020204030204" pitchFamily="34" charset="0"/>
                <a:ea typeface="Calibri" panose="020F0502020204030204" pitchFamily="34" charset="0"/>
                <a:cs typeface="Times New Roman" panose="02020603050405020304" pitchFamily="18" charset="0"/>
              </a:rPr>
              <a:t>Therapy</a:t>
            </a:r>
            <a:r>
              <a:rPr lang="lv-LV" dirty="0">
                <a:effectLst/>
                <a:latin typeface="Calibri" panose="020F0502020204030204" pitchFamily="34" charset="0"/>
                <a:ea typeface="Calibri" panose="020F0502020204030204" pitchFamily="34" charset="0"/>
                <a:cs typeface="Times New Roman" panose="02020603050405020304" pitchFamily="18" charset="0"/>
              </a:rPr>
              <a:t>/</a:t>
            </a:r>
            <a:r>
              <a:rPr lang="lv-LV" dirty="0" err="1">
                <a:effectLst/>
                <a:latin typeface="Calibri" panose="020F0502020204030204" pitchFamily="34" charset="0"/>
                <a:ea typeface="Calibri" panose="020F0502020204030204" pitchFamily="34" charset="0"/>
                <a:cs typeface="Times New Roman" panose="02020603050405020304" pitchFamily="18" charset="0"/>
              </a:rPr>
              <a:t>methods</a:t>
            </a:r>
            <a:r>
              <a:rPr lang="lv-LV" dirty="0">
                <a:effectLst/>
                <a:latin typeface="Calibri" panose="020F0502020204030204" pitchFamily="34" charset="0"/>
                <a:ea typeface="Calibri" panose="020F0502020204030204" pitchFamily="34" charset="0"/>
                <a:cs typeface="Times New Roman" panose="02020603050405020304" pitchFamily="18" charset="0"/>
              </a:rPr>
              <a:t>"[</a:t>
            </a:r>
            <a:r>
              <a:rPr lang="lv-LV" dirty="0" err="1">
                <a:effectLst/>
                <a:latin typeface="Calibri" panose="020F0502020204030204" pitchFamily="34" charset="0"/>
                <a:ea typeface="Calibri" panose="020F0502020204030204" pitchFamily="34" charset="0"/>
                <a:cs typeface="Times New Roman" panose="02020603050405020304" pitchFamily="18" charset="0"/>
              </a:rPr>
              <a:t>Mesh</a:t>
            </a:r>
            <a:r>
              <a:rPr lang="lv-LV" dirty="0">
                <a:effectLst/>
                <a:latin typeface="Calibri" panose="020F0502020204030204" pitchFamily="34" charset="0"/>
                <a:ea typeface="Calibri" panose="020F0502020204030204" pitchFamily="34" charset="0"/>
                <a:cs typeface="Times New Roman" panose="02020603050405020304" pitchFamily="18" charset="0"/>
              </a:rPr>
              <a:t>] – 41  iekļautie – 0</a:t>
            </a:r>
          </a:p>
          <a:p>
            <a:pPr marL="0" indent="0">
              <a:buNone/>
            </a:pPr>
            <a:endParaRPr lang="lv-LV"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lv-LV" b="1" dirty="0" err="1">
                <a:effectLst/>
                <a:latin typeface="Calibri" panose="020F0502020204030204" pitchFamily="34" charset="0"/>
                <a:ea typeface="Calibri" panose="020F0502020204030204" pitchFamily="34" charset="0"/>
                <a:cs typeface="Times New Roman" panose="02020603050405020304" pitchFamily="18" charset="0"/>
              </a:rPr>
              <a:t>Science</a:t>
            </a:r>
            <a:r>
              <a:rPr lang="lv-LV" b="1" dirty="0">
                <a:effectLst/>
                <a:latin typeface="Calibri" panose="020F0502020204030204" pitchFamily="34" charset="0"/>
                <a:ea typeface="Calibri" panose="020F0502020204030204" pitchFamily="34" charset="0"/>
                <a:cs typeface="Times New Roman" panose="02020603050405020304" pitchFamily="18" charset="0"/>
              </a:rPr>
              <a:t> </a:t>
            </a:r>
            <a:r>
              <a:rPr lang="lv-LV" b="1" dirty="0" err="1">
                <a:effectLst/>
                <a:latin typeface="Calibri" panose="020F0502020204030204" pitchFamily="34" charset="0"/>
                <a:ea typeface="Calibri" panose="020F0502020204030204" pitchFamily="34" charset="0"/>
                <a:cs typeface="Times New Roman" panose="02020603050405020304" pitchFamily="18" charset="0"/>
              </a:rPr>
              <a:t>Direct</a:t>
            </a:r>
            <a:r>
              <a:rPr lang="lv-LV" b="1" dirty="0">
                <a:effectLst/>
                <a:latin typeface="Calibri" panose="020F0502020204030204" pitchFamily="34" charset="0"/>
                <a:ea typeface="Calibri" panose="020F0502020204030204" pitchFamily="34" charset="0"/>
                <a:cs typeface="Times New Roman" panose="02020603050405020304" pitchFamily="18" charset="0"/>
              </a:rPr>
              <a:t/>
            </a:r>
            <a:br>
              <a:rPr lang="lv-LV" b="1" dirty="0">
                <a:effectLst/>
                <a:latin typeface="Calibri" panose="020F0502020204030204" pitchFamily="34" charset="0"/>
                <a:ea typeface="Calibri" panose="020F0502020204030204" pitchFamily="34" charset="0"/>
                <a:cs typeface="Times New Roman" panose="02020603050405020304" pitchFamily="18" charset="0"/>
              </a:rPr>
            </a:br>
            <a:r>
              <a:rPr lang="lv-LV" dirty="0">
                <a:effectLst/>
                <a:latin typeface="Calibri" panose="020F0502020204030204" pitchFamily="34" charset="0"/>
                <a:ea typeface="Calibri" panose="020F0502020204030204" pitchFamily="34" charset="0"/>
                <a:cs typeface="Times New Roman" panose="02020603050405020304" pitchFamily="18" charset="0"/>
              </a:rPr>
              <a:t>"Dance </a:t>
            </a:r>
            <a:r>
              <a:rPr lang="lv-LV" dirty="0" err="1">
                <a:effectLst/>
                <a:latin typeface="Calibri" panose="020F0502020204030204" pitchFamily="34" charset="0"/>
                <a:ea typeface="Calibri" panose="020F0502020204030204" pitchFamily="34" charset="0"/>
                <a:cs typeface="Times New Roman" panose="02020603050405020304" pitchFamily="18" charset="0"/>
              </a:rPr>
              <a:t>movement</a:t>
            </a:r>
            <a:r>
              <a:rPr lang="lv-LV" dirty="0">
                <a:effectLst/>
                <a:latin typeface="Calibri" panose="020F0502020204030204" pitchFamily="34" charset="0"/>
                <a:ea typeface="Calibri" panose="020F0502020204030204" pitchFamily="34" charset="0"/>
                <a:cs typeface="Times New Roman" panose="02020603050405020304" pitchFamily="18" charset="0"/>
              </a:rPr>
              <a:t> </a:t>
            </a:r>
            <a:r>
              <a:rPr lang="lv-LV" dirty="0" err="1">
                <a:effectLst/>
                <a:latin typeface="Calibri" panose="020F0502020204030204" pitchFamily="34" charset="0"/>
                <a:ea typeface="Calibri" panose="020F0502020204030204" pitchFamily="34" charset="0"/>
                <a:cs typeface="Times New Roman" panose="02020603050405020304" pitchFamily="18" charset="0"/>
              </a:rPr>
              <a:t>therapy</a:t>
            </a:r>
            <a:r>
              <a:rPr lang="lv-LV" dirty="0">
                <a:effectLst/>
                <a:latin typeface="Calibri" panose="020F0502020204030204" pitchFamily="34" charset="0"/>
                <a:ea typeface="Calibri" panose="020F0502020204030204" pitchFamily="34" charset="0"/>
                <a:cs typeface="Times New Roman" panose="02020603050405020304" pitchFamily="18" charset="0"/>
              </a:rPr>
              <a:t>" NOT "</a:t>
            </a:r>
            <a:r>
              <a:rPr lang="lv-LV" dirty="0" err="1">
                <a:effectLst/>
                <a:latin typeface="Calibri" panose="020F0502020204030204" pitchFamily="34" charset="0"/>
                <a:ea typeface="Calibri" panose="020F0502020204030204" pitchFamily="34" charset="0"/>
                <a:cs typeface="Times New Roman" panose="02020603050405020304" pitchFamily="18" charset="0"/>
              </a:rPr>
              <a:t>music</a:t>
            </a:r>
            <a:r>
              <a:rPr lang="lv-LV" dirty="0">
                <a:effectLst/>
                <a:latin typeface="Calibri" panose="020F0502020204030204" pitchFamily="34" charset="0"/>
                <a:ea typeface="Calibri" panose="020F0502020204030204" pitchFamily="34" charset="0"/>
                <a:cs typeface="Times New Roman" panose="02020603050405020304" pitchFamily="18" charset="0"/>
              </a:rPr>
              <a:t> </a:t>
            </a:r>
            <a:r>
              <a:rPr lang="lv-LV" dirty="0" err="1">
                <a:effectLst/>
                <a:latin typeface="Calibri" panose="020F0502020204030204" pitchFamily="34" charset="0"/>
                <a:ea typeface="Calibri" panose="020F0502020204030204" pitchFamily="34" charset="0"/>
                <a:cs typeface="Times New Roman" panose="02020603050405020304" pitchFamily="18" charset="0"/>
              </a:rPr>
              <a:t>therapy</a:t>
            </a:r>
            <a:r>
              <a:rPr lang="lv-LV" dirty="0">
                <a:effectLst/>
                <a:latin typeface="Calibri" panose="020F0502020204030204" pitchFamily="34" charset="0"/>
                <a:ea typeface="Calibri" panose="020F0502020204030204" pitchFamily="34" charset="0"/>
                <a:cs typeface="Times New Roman" panose="02020603050405020304" pitchFamily="18" charset="0"/>
              </a:rPr>
              <a:t>" OR </a:t>
            </a:r>
            <a:r>
              <a:rPr lang="lv-LV" dirty="0" err="1">
                <a:effectLst/>
                <a:latin typeface="Calibri" panose="020F0502020204030204" pitchFamily="34" charset="0"/>
                <a:ea typeface="Calibri" panose="020F0502020204030204" pitchFamily="34" charset="0"/>
                <a:cs typeface="Times New Roman" panose="02020603050405020304" pitchFamily="18" charset="0"/>
              </a:rPr>
              <a:t>movement</a:t>
            </a:r>
            <a:r>
              <a:rPr lang="lv-LV" dirty="0">
                <a:effectLst/>
                <a:latin typeface="Calibri" panose="020F0502020204030204" pitchFamily="34" charset="0"/>
                <a:ea typeface="Calibri" panose="020F0502020204030204" pitchFamily="34" charset="0"/>
                <a:cs typeface="Times New Roman" panose="02020603050405020304" pitchFamily="18" charset="0"/>
              </a:rPr>
              <a:t> </a:t>
            </a:r>
            <a:r>
              <a:rPr lang="lv-LV" dirty="0" err="1">
                <a:effectLst/>
                <a:latin typeface="Calibri" panose="020F0502020204030204" pitchFamily="34" charset="0"/>
                <a:ea typeface="Calibri" panose="020F0502020204030204" pitchFamily="34" charset="0"/>
                <a:cs typeface="Times New Roman" panose="02020603050405020304" pitchFamily="18" charset="0"/>
              </a:rPr>
              <a:t>methafors</a:t>
            </a:r>
            <a:r>
              <a:rPr lang="lv-LV" dirty="0">
                <a:effectLst/>
                <a:latin typeface="Calibri" panose="020F0502020204030204" pitchFamily="34" charset="0"/>
                <a:ea typeface="Calibri" panose="020F0502020204030204" pitchFamily="34" charset="0"/>
                <a:cs typeface="Times New Roman" panose="02020603050405020304" pitchFamily="18" charset="0"/>
              </a:rPr>
              <a:t> OR </a:t>
            </a:r>
            <a:r>
              <a:rPr lang="lv-LV" dirty="0" err="1">
                <a:effectLst/>
                <a:latin typeface="Calibri" panose="020F0502020204030204" pitchFamily="34" charset="0"/>
                <a:ea typeface="Calibri" panose="020F0502020204030204" pitchFamily="34" charset="0"/>
                <a:cs typeface="Times New Roman" panose="02020603050405020304" pitchFamily="18" charset="0"/>
              </a:rPr>
              <a:t>props</a:t>
            </a:r>
            <a:r>
              <a:rPr lang="lv-LV" dirty="0">
                <a:effectLst/>
                <a:latin typeface="Calibri" panose="020F0502020204030204" pitchFamily="34" charset="0"/>
                <a:ea typeface="Calibri" panose="020F0502020204030204" pitchFamily="34" charset="0"/>
                <a:cs typeface="Times New Roman" panose="02020603050405020304" pitchFamily="18" charset="0"/>
              </a:rPr>
              <a:t> OR </a:t>
            </a:r>
            <a:r>
              <a:rPr lang="lv-LV" dirty="0" err="1">
                <a:effectLst/>
                <a:latin typeface="Calibri" panose="020F0502020204030204" pitchFamily="34" charset="0"/>
                <a:ea typeface="Calibri" panose="020F0502020204030204" pitchFamily="34" charset="0"/>
                <a:cs typeface="Times New Roman" panose="02020603050405020304" pitchFamily="18" charset="0"/>
              </a:rPr>
              <a:t>transmition</a:t>
            </a:r>
            <a:r>
              <a:rPr lang="lv-LV" dirty="0">
                <a:effectLst/>
                <a:latin typeface="Calibri" panose="020F0502020204030204" pitchFamily="34" charset="0"/>
                <a:ea typeface="Calibri" panose="020F0502020204030204" pitchFamily="34" charset="0"/>
                <a:cs typeface="Times New Roman" panose="02020603050405020304" pitchFamily="18" charset="0"/>
              </a:rPr>
              <a:t> </a:t>
            </a:r>
            <a:r>
              <a:rPr lang="lv-LV" dirty="0" err="1">
                <a:effectLst/>
                <a:latin typeface="Calibri" panose="020F0502020204030204" pitchFamily="34" charset="0"/>
                <a:ea typeface="Calibri" panose="020F0502020204030204" pitchFamily="34" charset="0"/>
                <a:cs typeface="Times New Roman" panose="02020603050405020304" pitchFamily="18" charset="0"/>
              </a:rPr>
              <a:t>objects</a:t>
            </a:r>
            <a:r>
              <a:rPr lang="lv-LV" dirty="0">
                <a:latin typeface="Calibri" panose="020F0502020204030204" pitchFamily="34" charset="0"/>
                <a:ea typeface="Calibri" panose="020F0502020204030204" pitchFamily="34" charset="0"/>
                <a:cs typeface="Times New Roman" panose="02020603050405020304" pitchFamily="18" charset="0"/>
              </a:rPr>
              <a:t>     </a:t>
            </a:r>
            <a:r>
              <a:rPr lang="lv-LV" dirty="0">
                <a:effectLst/>
                <a:latin typeface="Calibri" panose="020F0502020204030204" pitchFamily="34" charset="0"/>
                <a:ea typeface="Calibri" panose="020F0502020204030204" pitchFamily="34" charset="0"/>
                <a:cs typeface="Times New Roman" panose="02020603050405020304" pitchFamily="18" charset="0"/>
              </a:rPr>
              <a:t>90, iekļautie –17</a:t>
            </a:r>
            <a:br>
              <a:rPr lang="lv-LV" dirty="0">
                <a:effectLst/>
                <a:latin typeface="Calibri" panose="020F0502020204030204" pitchFamily="34" charset="0"/>
                <a:ea typeface="Calibri" panose="020F0502020204030204" pitchFamily="34" charset="0"/>
                <a:cs typeface="Times New Roman" panose="02020603050405020304" pitchFamily="18" charset="0"/>
              </a:rPr>
            </a:br>
            <a:r>
              <a:rPr lang="en-US" sz="1900" dirty="0">
                <a:effectLst/>
                <a:latin typeface="Calibri" panose="020F0502020204030204" pitchFamily="34" charset="0"/>
                <a:ea typeface="Calibri" panose="020F0502020204030204" pitchFamily="34" charset="0"/>
                <a:cs typeface="Times New Roman" panose="02020603050405020304" pitchFamily="18" charset="0"/>
              </a:rPr>
              <a:t>Dance movement therapy OR movement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methafors</a:t>
            </a:r>
            <a:r>
              <a:rPr lang="en-US" sz="1900" dirty="0">
                <a:effectLst/>
                <a:latin typeface="Calibri" panose="020F0502020204030204" pitchFamily="34" charset="0"/>
                <a:ea typeface="Calibri" panose="020F0502020204030204" pitchFamily="34" charset="0"/>
                <a:cs typeface="Times New Roman" panose="02020603050405020304" pitchFamily="18" charset="0"/>
              </a:rPr>
              <a:t> OR props OR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transmition</a:t>
            </a:r>
            <a:r>
              <a:rPr lang="en-US" sz="1900" dirty="0">
                <a:effectLst/>
                <a:latin typeface="Calibri" panose="020F0502020204030204" pitchFamily="34" charset="0"/>
                <a:ea typeface="Calibri" panose="020F0502020204030204" pitchFamily="34" charset="0"/>
                <a:cs typeface="Times New Roman" panose="02020603050405020304" pitchFamily="18" charset="0"/>
              </a:rPr>
              <a:t> objects</a:t>
            </a:r>
            <a:r>
              <a:rPr lang="lv-LV" sz="1900" dirty="0">
                <a:effectLst/>
                <a:latin typeface="Calibri" panose="020F0502020204030204" pitchFamily="34" charset="0"/>
                <a:ea typeface="Calibri" panose="020F0502020204030204" pitchFamily="34" charset="0"/>
                <a:cs typeface="Times New Roman" panose="02020603050405020304" pitchFamily="18" charset="0"/>
              </a:rPr>
              <a:t> - 413 204</a:t>
            </a:r>
            <a:r>
              <a:rPr lang="lv-LV" sz="1900" dirty="0"/>
              <a:t/>
            </a:r>
            <a:br>
              <a:rPr lang="lv-LV" sz="1900" dirty="0"/>
            </a:br>
            <a:r>
              <a:rPr lang="lv-LV" sz="1900" dirty="0"/>
              <a:t>«</a:t>
            </a:r>
            <a:r>
              <a:rPr lang="en-US" sz="1900" dirty="0">
                <a:effectLst/>
                <a:latin typeface="Calibri" panose="020F0502020204030204" pitchFamily="34" charset="0"/>
                <a:ea typeface="Calibri" panose="020F0502020204030204" pitchFamily="34" charset="0"/>
                <a:cs typeface="Times New Roman" panose="02020603050405020304" pitchFamily="18" charset="0"/>
              </a:rPr>
              <a:t>Dance movement therapy</a:t>
            </a:r>
            <a:r>
              <a:rPr lang="lv-LV" sz="1900" dirty="0">
                <a:effectLst/>
                <a:latin typeface="Calibri" panose="020F0502020204030204" pitchFamily="34" charset="0"/>
                <a:ea typeface="Calibri" panose="020F0502020204030204" pitchFamily="34" charset="0"/>
                <a:cs typeface="Times New Roman" panose="02020603050405020304" pitchFamily="18" charset="0"/>
              </a:rPr>
              <a:t>»</a:t>
            </a:r>
            <a:r>
              <a:rPr lang="en-US" sz="1900" dirty="0">
                <a:effectLst/>
                <a:latin typeface="Calibri" panose="020F0502020204030204" pitchFamily="34" charset="0"/>
                <a:ea typeface="Calibri" panose="020F0502020204030204" pitchFamily="34" charset="0"/>
                <a:cs typeface="Times New Roman" panose="02020603050405020304" pitchFamily="18" charset="0"/>
              </a:rPr>
              <a:t> OR movement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methafors</a:t>
            </a:r>
            <a:r>
              <a:rPr lang="en-US" sz="1900" dirty="0">
                <a:effectLst/>
                <a:latin typeface="Calibri" panose="020F0502020204030204" pitchFamily="34" charset="0"/>
                <a:ea typeface="Calibri" panose="020F0502020204030204" pitchFamily="34" charset="0"/>
                <a:cs typeface="Times New Roman" panose="02020603050405020304" pitchFamily="18" charset="0"/>
              </a:rPr>
              <a:t> OR props OR </a:t>
            </a:r>
            <a:r>
              <a:rPr lang="en-US" sz="1900" dirty="0" err="1">
                <a:effectLst/>
                <a:latin typeface="Calibri" panose="020F0502020204030204" pitchFamily="34" charset="0"/>
                <a:ea typeface="Calibri" panose="020F0502020204030204" pitchFamily="34" charset="0"/>
                <a:cs typeface="Times New Roman" panose="02020603050405020304" pitchFamily="18" charset="0"/>
              </a:rPr>
              <a:t>transmition</a:t>
            </a:r>
            <a:r>
              <a:rPr lang="en-US" sz="1900" dirty="0">
                <a:effectLst/>
                <a:latin typeface="Calibri" panose="020F0502020204030204" pitchFamily="34" charset="0"/>
                <a:ea typeface="Calibri" panose="020F0502020204030204" pitchFamily="34" charset="0"/>
                <a:cs typeface="Times New Roman" panose="02020603050405020304" pitchFamily="18" charset="0"/>
              </a:rPr>
              <a:t> objects</a:t>
            </a:r>
            <a:r>
              <a:rPr lang="lv-LV" sz="1900" dirty="0">
                <a:effectLst/>
                <a:latin typeface="Calibri" panose="020F0502020204030204" pitchFamily="34" charset="0"/>
                <a:ea typeface="Calibri" panose="020F0502020204030204" pitchFamily="34" charset="0"/>
                <a:cs typeface="Times New Roman" panose="02020603050405020304" pitchFamily="18" charset="0"/>
              </a:rPr>
              <a:t> - 406 196</a:t>
            </a:r>
            <a:r>
              <a:rPr lang="lv-LV" dirty="0"/>
              <a:t/>
            </a:r>
            <a:br>
              <a:rPr lang="lv-LV" dirty="0"/>
            </a:br>
            <a:endParaRPr lang="lv-LV" dirty="0"/>
          </a:p>
          <a:p>
            <a:pPr marL="0" indent="0">
              <a:buNone/>
            </a:pPr>
            <a:r>
              <a:rPr lang="lv-LV" b="1" dirty="0" err="1">
                <a:effectLst/>
                <a:latin typeface="Calibri" panose="020F0502020204030204" pitchFamily="34" charset="0"/>
                <a:ea typeface="Calibri" panose="020F0502020204030204" pitchFamily="34" charset="0"/>
                <a:cs typeface="Times New Roman" panose="02020603050405020304" pitchFamily="18" charset="0"/>
              </a:rPr>
              <a:t>Clinical</a:t>
            </a:r>
            <a:r>
              <a:rPr lang="lv-LV" b="1" dirty="0">
                <a:effectLst/>
                <a:latin typeface="Calibri" panose="020F0502020204030204" pitchFamily="34" charset="0"/>
                <a:ea typeface="Calibri" panose="020F0502020204030204" pitchFamily="34" charset="0"/>
                <a:cs typeface="Times New Roman" panose="02020603050405020304" pitchFamily="18" charset="0"/>
              </a:rPr>
              <a:t> </a:t>
            </a:r>
            <a:r>
              <a:rPr lang="lv-LV" b="1" dirty="0" err="1">
                <a:effectLst/>
                <a:latin typeface="Calibri" panose="020F0502020204030204" pitchFamily="34" charset="0"/>
                <a:ea typeface="Calibri" panose="020F0502020204030204" pitchFamily="34" charset="0"/>
                <a:cs typeface="Times New Roman" panose="02020603050405020304" pitchFamily="18" charset="0"/>
              </a:rPr>
              <a:t>Key</a:t>
            </a:r>
            <a:r>
              <a:rPr lang="lv-LV" b="1" dirty="0">
                <a:effectLst/>
                <a:latin typeface="Calibri" panose="020F0502020204030204" pitchFamily="34" charset="0"/>
                <a:ea typeface="Calibri" panose="020F0502020204030204" pitchFamily="34" charset="0"/>
                <a:cs typeface="Times New Roman" panose="02020603050405020304" pitchFamily="18" charset="0"/>
              </a:rPr>
              <a:t> – </a:t>
            </a:r>
            <a:br>
              <a:rPr lang="lv-LV" b="1" dirty="0">
                <a:effectLst/>
                <a:latin typeface="Calibri" panose="020F0502020204030204" pitchFamily="34" charset="0"/>
                <a:ea typeface="Calibri" panose="020F0502020204030204" pitchFamily="34" charset="0"/>
                <a:cs typeface="Times New Roman" panose="02020603050405020304" pitchFamily="18" charset="0"/>
              </a:rPr>
            </a:br>
            <a:r>
              <a:rPr lang="lv-LV" dirty="0">
                <a:effectLst/>
                <a:latin typeface="Calibri" panose="020F0502020204030204" pitchFamily="34" charset="0"/>
                <a:ea typeface="Calibri" panose="020F0502020204030204" pitchFamily="34" charset="0"/>
                <a:cs typeface="Times New Roman" panose="02020603050405020304" pitchFamily="18" charset="0"/>
              </a:rPr>
              <a:t>Dance </a:t>
            </a:r>
            <a:r>
              <a:rPr lang="lv-LV" dirty="0" err="1">
                <a:effectLst/>
                <a:latin typeface="Calibri" panose="020F0502020204030204" pitchFamily="34" charset="0"/>
                <a:ea typeface="Calibri" panose="020F0502020204030204" pitchFamily="34" charset="0"/>
                <a:cs typeface="Times New Roman" panose="02020603050405020304" pitchFamily="18" charset="0"/>
              </a:rPr>
              <a:t>and</a:t>
            </a:r>
            <a:r>
              <a:rPr lang="lv-LV" dirty="0">
                <a:effectLst/>
                <a:latin typeface="Calibri" panose="020F0502020204030204" pitchFamily="34" charset="0"/>
                <a:ea typeface="Calibri" panose="020F0502020204030204" pitchFamily="34" charset="0"/>
                <a:cs typeface="Times New Roman" panose="02020603050405020304" pitchFamily="18" charset="0"/>
              </a:rPr>
              <a:t> </a:t>
            </a:r>
            <a:r>
              <a:rPr lang="lv-LV" dirty="0" err="1">
                <a:effectLst/>
                <a:latin typeface="Calibri" panose="020F0502020204030204" pitchFamily="34" charset="0"/>
                <a:ea typeface="Calibri" panose="020F0502020204030204" pitchFamily="34" charset="0"/>
                <a:cs typeface="Times New Roman" panose="02020603050405020304" pitchFamily="18" charset="0"/>
              </a:rPr>
              <a:t>movements</a:t>
            </a:r>
            <a:r>
              <a:rPr lang="lv-LV" dirty="0">
                <a:effectLst/>
                <a:latin typeface="Calibri" panose="020F0502020204030204" pitchFamily="34" charset="0"/>
                <a:ea typeface="Calibri" panose="020F0502020204030204" pitchFamily="34" charset="0"/>
                <a:cs typeface="Times New Roman" panose="02020603050405020304" pitchFamily="18" charset="0"/>
              </a:rPr>
              <a:t> </a:t>
            </a:r>
            <a:r>
              <a:rPr lang="lv-LV" dirty="0" err="1">
                <a:effectLst/>
                <a:latin typeface="Calibri" panose="020F0502020204030204" pitchFamily="34" charset="0"/>
                <a:ea typeface="Calibri" panose="020F0502020204030204" pitchFamily="34" charset="0"/>
                <a:cs typeface="Times New Roman" panose="02020603050405020304" pitchFamily="18" charset="0"/>
              </a:rPr>
              <a:t>therapy</a:t>
            </a:r>
            <a:r>
              <a:rPr lang="lv-LV" dirty="0">
                <a:effectLst/>
                <a:latin typeface="Calibri" panose="020F0502020204030204" pitchFamily="34" charset="0"/>
                <a:ea typeface="Calibri" panose="020F0502020204030204" pitchFamily="34" charset="0"/>
                <a:cs typeface="Times New Roman" panose="02020603050405020304" pitchFamily="18" charset="0"/>
              </a:rPr>
              <a:t> OR </a:t>
            </a:r>
            <a:r>
              <a:rPr lang="lv-LV" dirty="0" err="1">
                <a:effectLst/>
                <a:latin typeface="Calibri" panose="020F0502020204030204" pitchFamily="34" charset="0"/>
                <a:ea typeface="Calibri" panose="020F0502020204030204" pitchFamily="34" charset="0"/>
                <a:cs typeface="Times New Roman" panose="02020603050405020304" pitchFamily="18" charset="0"/>
              </a:rPr>
              <a:t>movement</a:t>
            </a:r>
            <a:r>
              <a:rPr lang="lv-LV" dirty="0">
                <a:effectLst/>
                <a:latin typeface="Calibri" panose="020F0502020204030204" pitchFamily="34" charset="0"/>
                <a:ea typeface="Calibri" panose="020F0502020204030204" pitchFamily="34" charset="0"/>
                <a:cs typeface="Times New Roman" panose="02020603050405020304" pitchFamily="18" charset="0"/>
              </a:rPr>
              <a:t> </a:t>
            </a:r>
            <a:r>
              <a:rPr lang="lv-LV" dirty="0" err="1">
                <a:effectLst/>
                <a:latin typeface="Calibri" panose="020F0502020204030204" pitchFamily="34" charset="0"/>
                <a:ea typeface="Calibri" panose="020F0502020204030204" pitchFamily="34" charset="0"/>
                <a:cs typeface="Times New Roman" panose="02020603050405020304" pitchFamily="18" charset="0"/>
              </a:rPr>
              <a:t>methafors</a:t>
            </a:r>
            <a:r>
              <a:rPr lang="lv-LV" dirty="0">
                <a:effectLst/>
                <a:latin typeface="Calibri" panose="020F0502020204030204" pitchFamily="34" charset="0"/>
                <a:ea typeface="Calibri" panose="020F0502020204030204" pitchFamily="34" charset="0"/>
                <a:cs typeface="Times New Roman" panose="02020603050405020304" pitchFamily="18" charset="0"/>
              </a:rPr>
              <a:t> OR </a:t>
            </a:r>
            <a:r>
              <a:rPr lang="lv-LV" dirty="0" err="1">
                <a:effectLst/>
                <a:latin typeface="Calibri" panose="020F0502020204030204" pitchFamily="34" charset="0"/>
                <a:ea typeface="Calibri" panose="020F0502020204030204" pitchFamily="34" charset="0"/>
                <a:cs typeface="Times New Roman" panose="02020603050405020304" pitchFamily="18" charset="0"/>
              </a:rPr>
              <a:t>props</a:t>
            </a:r>
            <a:r>
              <a:rPr lang="lv-LV" dirty="0">
                <a:effectLst/>
                <a:latin typeface="Calibri" panose="020F0502020204030204" pitchFamily="34" charset="0"/>
                <a:ea typeface="Calibri" panose="020F0502020204030204" pitchFamily="34" charset="0"/>
                <a:cs typeface="Times New Roman" panose="02020603050405020304" pitchFamily="18" charset="0"/>
              </a:rPr>
              <a:t> OR </a:t>
            </a:r>
            <a:r>
              <a:rPr lang="lv-LV" dirty="0" err="1">
                <a:effectLst/>
                <a:latin typeface="Calibri" panose="020F0502020204030204" pitchFamily="34" charset="0"/>
                <a:ea typeface="Calibri" panose="020F0502020204030204" pitchFamily="34" charset="0"/>
                <a:cs typeface="Times New Roman" panose="02020603050405020304" pitchFamily="18" charset="0"/>
              </a:rPr>
              <a:t>transmition</a:t>
            </a:r>
            <a:r>
              <a:rPr lang="lv-LV" dirty="0">
                <a:effectLst/>
                <a:latin typeface="Calibri" panose="020F0502020204030204" pitchFamily="34" charset="0"/>
                <a:ea typeface="Calibri" panose="020F0502020204030204" pitchFamily="34" charset="0"/>
                <a:cs typeface="Times New Roman" panose="02020603050405020304" pitchFamily="18" charset="0"/>
              </a:rPr>
              <a:t> </a:t>
            </a:r>
            <a:r>
              <a:rPr lang="lv-LV" dirty="0" err="1">
                <a:effectLst/>
                <a:latin typeface="Calibri" panose="020F0502020204030204" pitchFamily="34" charset="0"/>
                <a:ea typeface="Calibri" panose="020F0502020204030204" pitchFamily="34" charset="0"/>
                <a:cs typeface="Times New Roman" panose="02020603050405020304" pitchFamily="18" charset="0"/>
              </a:rPr>
              <a:t>objects</a:t>
            </a:r>
            <a:r>
              <a:rPr lang="lv-LV" dirty="0">
                <a:latin typeface="Calibri" panose="020F0502020204030204" pitchFamily="34" charset="0"/>
                <a:ea typeface="Calibri" panose="020F0502020204030204" pitchFamily="34" charset="0"/>
                <a:cs typeface="Times New Roman" panose="02020603050405020304" pitchFamily="18" charset="0"/>
              </a:rPr>
              <a:t/>
            </a:r>
            <a:br>
              <a:rPr lang="lv-LV" dirty="0">
                <a:latin typeface="Calibri" panose="020F0502020204030204" pitchFamily="34" charset="0"/>
                <a:ea typeface="Calibri" panose="020F0502020204030204" pitchFamily="34" charset="0"/>
                <a:cs typeface="Times New Roman" panose="02020603050405020304" pitchFamily="18" charset="0"/>
              </a:rPr>
            </a:br>
            <a:r>
              <a:rPr lang="lv-LV" dirty="0">
                <a:latin typeface="Calibri" panose="020F0502020204030204" pitchFamily="34" charset="0"/>
                <a:ea typeface="Calibri" panose="020F0502020204030204" pitchFamily="34" charset="0"/>
                <a:cs typeface="Times New Roman" panose="02020603050405020304" pitchFamily="18" charset="0"/>
              </a:rPr>
              <a:t>5</a:t>
            </a:r>
            <a:r>
              <a:rPr lang="lv-LV" dirty="0">
                <a:effectLst/>
                <a:latin typeface="Calibri" panose="020F0502020204030204" pitchFamily="34" charset="0"/>
                <a:ea typeface="Calibri" panose="020F0502020204030204" pitchFamily="34" charset="0"/>
                <a:cs typeface="Times New Roman" panose="02020603050405020304" pitchFamily="18" charset="0"/>
              </a:rPr>
              <a:t> , iekļauts -1 </a:t>
            </a:r>
          </a:p>
          <a:p>
            <a:pPr marL="0" indent="0">
              <a:buNone/>
            </a:pPr>
            <a:endParaRPr lang="lv-LV"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734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pic>
        <p:nvPicPr>
          <p:cNvPr id="4" name="Satura vietturi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781" y="116732"/>
            <a:ext cx="11213134" cy="6627902"/>
          </a:xfrm>
        </p:spPr>
      </p:pic>
    </p:spTree>
    <p:extLst>
      <p:ext uri="{BB962C8B-B14F-4D97-AF65-F5344CB8AC3E}">
        <p14:creationId xmlns:p14="http://schemas.microsoft.com/office/powerpoint/2010/main" val="416000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E314CC6-6537-3A6B-0A0B-E77AE8A6F130}"/>
              </a:ext>
            </a:extLst>
          </p:cNvPr>
          <p:cNvSpPr>
            <a:spLocks noGrp="1"/>
          </p:cNvSpPr>
          <p:nvPr>
            <p:ph type="title"/>
          </p:nvPr>
        </p:nvSpPr>
        <p:spPr/>
        <p:txBody>
          <a:bodyPr/>
          <a:lstStyle/>
          <a:p>
            <a:r>
              <a:rPr lang="lv-LV" dirty="0"/>
              <a:t>Instrumentārijs</a:t>
            </a:r>
          </a:p>
        </p:txBody>
      </p:sp>
      <p:graphicFrame>
        <p:nvGraphicFramePr>
          <p:cNvPr id="4" name="Tabula 4">
            <a:extLst>
              <a:ext uri="{FF2B5EF4-FFF2-40B4-BE49-F238E27FC236}">
                <a16:creationId xmlns:a16="http://schemas.microsoft.com/office/drawing/2014/main" xmlns="" id="{B9E1CD1B-A7ED-4F8B-C446-130D16D3B5B7}"/>
              </a:ext>
            </a:extLst>
          </p:cNvPr>
          <p:cNvGraphicFramePr>
            <a:graphicFrameLocks noGrp="1"/>
          </p:cNvGraphicFramePr>
          <p:nvPr>
            <p:ph idx="1"/>
            <p:extLst>
              <p:ext uri="{D42A27DB-BD31-4B8C-83A1-F6EECF244321}">
                <p14:modId xmlns:p14="http://schemas.microsoft.com/office/powerpoint/2010/main" val="1833453010"/>
              </p:ext>
            </p:extLst>
          </p:nvPr>
        </p:nvGraphicFramePr>
        <p:xfrm>
          <a:off x="838200" y="1825625"/>
          <a:ext cx="10515597" cy="42062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xmlns="" val="1281424330"/>
                    </a:ext>
                  </a:extLst>
                </a:gridCol>
                <a:gridCol w="3505199">
                  <a:extLst>
                    <a:ext uri="{9D8B030D-6E8A-4147-A177-3AD203B41FA5}">
                      <a16:colId xmlns:a16="http://schemas.microsoft.com/office/drawing/2014/main" xmlns="" val="4157945645"/>
                    </a:ext>
                  </a:extLst>
                </a:gridCol>
                <a:gridCol w="3505199">
                  <a:extLst>
                    <a:ext uri="{9D8B030D-6E8A-4147-A177-3AD203B41FA5}">
                      <a16:colId xmlns:a16="http://schemas.microsoft.com/office/drawing/2014/main" xmlns="" val="86814016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solidFill>
                            <a:schemeClr val="tx1"/>
                          </a:solidFill>
                        </a:rPr>
                        <a:t>DJP Protokola izveide</a:t>
                      </a:r>
                    </a:p>
                    <a:p>
                      <a:pPr marL="0" algn="l" defTabSz="914400" rtl="0" eaLnBrk="1" latinLnBrk="0" hangingPunct="1"/>
                      <a:endParaRPr lang="lv-LV" sz="1800" b="1" kern="1200" dirty="0">
                        <a:solidFill>
                          <a:schemeClr val="lt1"/>
                        </a:solidFill>
                        <a:latin typeface="+mn-lt"/>
                        <a:ea typeface="+mn-ea"/>
                        <a:cs typeface="+mn-cs"/>
                      </a:endParaRPr>
                    </a:p>
                  </a:txBody>
                  <a:tcPr>
                    <a:solidFill>
                      <a:schemeClr val="accent1">
                        <a:lumMod val="20000"/>
                        <a:lumOff val="80000"/>
                      </a:schemeClr>
                    </a:solidFill>
                  </a:tcPr>
                </a:tc>
                <a:tc>
                  <a:txBody>
                    <a:bodyPr/>
                    <a:lstStyle/>
                    <a:p>
                      <a:r>
                        <a:rPr lang="lv-LV" sz="1800" b="0" kern="1200" dirty="0">
                          <a:solidFill>
                            <a:schemeClr val="dk1"/>
                          </a:solidFill>
                          <a:effectLst/>
                          <a:latin typeface="+mn-lt"/>
                          <a:ea typeface="+mn-ea"/>
                          <a:cs typeface="+mn-cs"/>
                        </a:rPr>
                        <a:t>Joanna </a:t>
                      </a:r>
                      <a:r>
                        <a:rPr lang="lv-LV" sz="1800" b="0" kern="1200" dirty="0" err="1">
                          <a:solidFill>
                            <a:schemeClr val="dk1"/>
                          </a:solidFill>
                          <a:effectLst/>
                          <a:latin typeface="+mn-lt"/>
                          <a:ea typeface="+mn-ea"/>
                          <a:cs typeface="+mn-cs"/>
                        </a:rPr>
                        <a:t>Briggs</a:t>
                      </a:r>
                      <a:r>
                        <a:rPr lang="lv-LV" sz="1800" b="0" kern="1200" dirty="0">
                          <a:solidFill>
                            <a:schemeClr val="dk1"/>
                          </a:solidFill>
                          <a:effectLst/>
                          <a:latin typeface="+mn-lt"/>
                          <a:ea typeface="+mn-ea"/>
                          <a:cs typeface="+mn-cs"/>
                        </a:rPr>
                        <a:t> </a:t>
                      </a:r>
                      <a:r>
                        <a:rPr lang="lv-LV" sz="1800" b="0" kern="1200" dirty="0" err="1">
                          <a:solidFill>
                            <a:schemeClr val="dk1"/>
                          </a:solidFill>
                          <a:effectLst/>
                          <a:latin typeface="+mn-lt"/>
                          <a:ea typeface="+mn-ea"/>
                          <a:cs typeface="+mn-cs"/>
                        </a:rPr>
                        <a:t>Institute</a:t>
                      </a:r>
                      <a:r>
                        <a:rPr lang="lv-LV" sz="1800" b="0" kern="1200" dirty="0">
                          <a:solidFill>
                            <a:schemeClr val="dk1"/>
                          </a:solidFill>
                          <a:effectLst/>
                          <a:latin typeface="+mn-lt"/>
                          <a:ea typeface="+mn-ea"/>
                          <a:cs typeface="+mn-cs"/>
                        </a:rPr>
                        <a:t> (JBI) institūta metodoloģija</a:t>
                      </a:r>
                    </a:p>
                    <a:p>
                      <a:r>
                        <a:rPr lang="lv-LV" sz="1800" b="0" kern="1200" dirty="0">
                          <a:solidFill>
                            <a:schemeClr val="dk1"/>
                          </a:solidFill>
                          <a:effectLst/>
                          <a:latin typeface="+mn-lt"/>
                          <a:ea typeface="+mn-ea"/>
                          <a:cs typeface="+mn-cs"/>
                        </a:rPr>
                        <a:t>PRISMA-</a:t>
                      </a:r>
                      <a:r>
                        <a:rPr lang="lv-LV" sz="1800" b="0" kern="1200" dirty="0" err="1">
                          <a:solidFill>
                            <a:schemeClr val="dk1"/>
                          </a:solidFill>
                          <a:effectLst/>
                          <a:latin typeface="+mn-lt"/>
                          <a:ea typeface="+mn-ea"/>
                          <a:cs typeface="+mn-cs"/>
                        </a:rPr>
                        <a:t>ScR</a:t>
                      </a:r>
                      <a:r>
                        <a:rPr lang="lv-LV" sz="1800" b="0" kern="1200" dirty="0">
                          <a:solidFill>
                            <a:schemeClr val="dk1"/>
                          </a:solidFill>
                          <a:effectLst/>
                          <a:latin typeface="+mn-lt"/>
                          <a:ea typeface="+mn-ea"/>
                          <a:cs typeface="+mn-cs"/>
                        </a:rPr>
                        <a:t> kontrolsaraksts </a:t>
                      </a:r>
                      <a:endParaRPr lang="lv-LV" sz="1800" b="0" dirty="0"/>
                    </a:p>
                    <a:p>
                      <a:pPr marL="0" algn="l" defTabSz="914400" rtl="0" eaLnBrk="1" latinLnBrk="0" hangingPunct="1"/>
                      <a:endParaRPr lang="lv-LV" sz="1800" b="1" kern="1200" dirty="0">
                        <a:solidFill>
                          <a:schemeClr val="lt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dirty="0">
                          <a:solidFill>
                            <a:schemeClr val="tx1"/>
                          </a:solidFill>
                        </a:rPr>
                        <a:t>Metodes apraksts, iekļauto pētījumu dizaini, meklēšanas stratēģija, datu ieguve, datu analīze</a:t>
                      </a:r>
                    </a:p>
                    <a:p>
                      <a:endParaRPr lang="lv-LV" dirty="0"/>
                    </a:p>
                  </a:txBody>
                  <a:tcPr>
                    <a:solidFill>
                      <a:schemeClr val="accent1">
                        <a:lumMod val="20000"/>
                        <a:lumOff val="80000"/>
                      </a:schemeClr>
                    </a:solidFill>
                  </a:tcPr>
                </a:tc>
                <a:extLst>
                  <a:ext uri="{0D108BD9-81ED-4DB2-BD59-A6C34878D82A}">
                    <a16:rowId xmlns:a16="http://schemas.microsoft.com/office/drawing/2014/main" xmlns="" val="7753923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t>Pētījumu/dokumentu atlase</a:t>
                      </a:r>
                    </a:p>
                    <a:p>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PRISMA shēma (sistemātiskajiem pētījumiem)</a:t>
                      </a:r>
                      <a:endParaRPr lang="lv-LV" sz="1800" dirty="0"/>
                    </a:p>
                    <a:p>
                      <a:endParaRPr lang="lv-LV" dirty="0"/>
                    </a:p>
                  </a:txBody>
                  <a:tcPr/>
                </a:tc>
                <a:tc>
                  <a:txBody>
                    <a:bodyPr/>
                    <a:lstStyle/>
                    <a:p>
                      <a:endParaRPr lang="lv-LV" dirty="0"/>
                    </a:p>
                  </a:txBody>
                  <a:tcPr/>
                </a:tc>
                <a:extLst>
                  <a:ext uri="{0D108BD9-81ED-4DB2-BD59-A6C34878D82A}">
                    <a16:rowId xmlns:a16="http://schemas.microsoft.com/office/drawing/2014/main" xmlns="" val="1515140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t>Datu ieguve </a:t>
                      </a:r>
                    </a:p>
                    <a:p>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Joanna </a:t>
                      </a:r>
                      <a:r>
                        <a:rPr lang="lv-LV" sz="1800" kern="1200" dirty="0" err="1">
                          <a:solidFill>
                            <a:schemeClr val="dk1"/>
                          </a:solidFill>
                          <a:effectLst/>
                          <a:latin typeface="+mn-lt"/>
                          <a:ea typeface="+mn-ea"/>
                          <a:cs typeface="+mn-cs"/>
                        </a:rPr>
                        <a:t>Briggs</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Institute</a:t>
                      </a:r>
                      <a:r>
                        <a:rPr lang="lv-LV" sz="1800" kern="1200" dirty="0">
                          <a:solidFill>
                            <a:schemeClr val="dk1"/>
                          </a:solidFill>
                          <a:effectLst/>
                          <a:latin typeface="+mn-lt"/>
                          <a:ea typeface="+mn-ea"/>
                          <a:cs typeface="+mn-cs"/>
                        </a:rPr>
                        <a:t> (JBI) institūta datu ieguves forma darbības jomas pārskatiem</a:t>
                      </a:r>
                      <a:endParaRPr lang="lv-LV" sz="1800" dirty="0"/>
                    </a:p>
                    <a:p>
                      <a:endParaRPr lang="lv-LV" dirty="0"/>
                    </a:p>
                  </a:txBody>
                  <a:tcPr/>
                </a:tc>
                <a:tc>
                  <a:txBody>
                    <a:bodyPr/>
                    <a:lstStyle/>
                    <a:p>
                      <a:r>
                        <a:rPr lang="lv-LV" dirty="0"/>
                        <a:t>Modificēta</a:t>
                      </a:r>
                    </a:p>
                  </a:txBody>
                  <a:tcPr/>
                </a:tc>
                <a:extLst>
                  <a:ext uri="{0D108BD9-81ED-4DB2-BD59-A6C34878D82A}">
                    <a16:rowId xmlns:a16="http://schemas.microsoft.com/office/drawing/2014/main" xmlns="" val="30085379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t>Datu analīze</a:t>
                      </a:r>
                    </a:p>
                    <a:p>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Aprakstoša kvalitatīva satura analīze.</a:t>
                      </a:r>
                      <a:endParaRPr lang="lv-LV" sz="1800" dirty="0"/>
                    </a:p>
                    <a:p>
                      <a:endParaRPr lang="lv-LV" dirty="0"/>
                    </a:p>
                  </a:txBody>
                  <a:tcPr/>
                </a:tc>
                <a:tc>
                  <a:txBody>
                    <a:bodyPr/>
                    <a:lstStyle/>
                    <a:p>
                      <a:endParaRPr lang="lv-LV" dirty="0"/>
                    </a:p>
                  </a:txBody>
                  <a:tcPr/>
                </a:tc>
                <a:extLst>
                  <a:ext uri="{0D108BD9-81ED-4DB2-BD59-A6C34878D82A}">
                    <a16:rowId xmlns:a16="http://schemas.microsoft.com/office/drawing/2014/main" xmlns="" val="2627557006"/>
                  </a:ext>
                </a:extLst>
              </a:tr>
            </a:tbl>
          </a:graphicData>
        </a:graphic>
      </p:graphicFrame>
    </p:spTree>
    <p:extLst>
      <p:ext uri="{BB962C8B-B14F-4D97-AF65-F5344CB8AC3E}">
        <p14:creationId xmlns:p14="http://schemas.microsoft.com/office/powerpoint/2010/main" val="406159847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1BCA2FFECB18E6448B789CD9930E2AFC" ma:contentTypeVersion="15" ma:contentTypeDescription="Izveidot jaunu dokumentu." ma:contentTypeScope="" ma:versionID="272abcdc5718c727e499b6bfa514b3e6">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4378346c854a4d943c1588f164098d8d"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ttēlu atzīme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C588A1-FC5D-4A21-A6B4-B35C5C80648C}"/>
</file>

<file path=customXml/itemProps2.xml><?xml version="1.0" encoding="utf-8"?>
<ds:datastoreItem xmlns:ds="http://schemas.openxmlformats.org/officeDocument/2006/customXml" ds:itemID="{ED1E0540-69E9-4A9C-BE40-772B7F810E5D}"/>
</file>

<file path=docProps/app.xml><?xml version="1.0" encoding="utf-8"?>
<Properties xmlns="http://schemas.openxmlformats.org/officeDocument/2006/extended-properties" xmlns:vt="http://schemas.openxmlformats.org/officeDocument/2006/docPropsVTypes">
  <TotalTime>385</TotalTime>
  <Words>594</Words>
  <Application>Microsoft Office PowerPoint</Application>
  <PresentationFormat>Platekrāna</PresentationFormat>
  <Paragraphs>112</Paragraphs>
  <Slides>14</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14</vt:i4>
      </vt:variant>
    </vt:vector>
  </HeadingPairs>
  <TitlesOfParts>
    <vt:vector size="19" baseType="lpstr">
      <vt:lpstr>Arial</vt:lpstr>
      <vt:lpstr>Calibri</vt:lpstr>
      <vt:lpstr>Calibri Light</vt:lpstr>
      <vt:lpstr>Times New Roman</vt:lpstr>
      <vt:lpstr>Office dizains</vt:lpstr>
      <vt:lpstr>Rekvizītu lietojums deju un kustību terapijā. Darbības jomas pārskats</vt:lpstr>
      <vt:lpstr>Aktualitāte / problēma </vt:lpstr>
      <vt:lpstr>PowerPoint prezentācija</vt:lpstr>
      <vt:lpstr>Centrālie termini</vt:lpstr>
      <vt:lpstr>Metode </vt:lpstr>
      <vt:lpstr>Meklēšanas stratēģija </vt:lpstr>
      <vt:lpstr>Meklēšanas stratēģija</vt:lpstr>
      <vt:lpstr>PowerPoint prezentācija</vt:lpstr>
      <vt:lpstr>Instrumentārijs</vt:lpstr>
      <vt:lpstr>Datu ieguve I</vt:lpstr>
      <vt:lpstr>Datu ieguve II </vt:lpstr>
      <vt:lpstr> </vt:lpstr>
      <vt:lpstr>Literatūras saraksts</vt:lpstr>
      <vt:lpstr>Paldies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Rekvizītu lietojums deju un kustību terapijā</dc:title>
  <dc:creator>Administracija</dc:creator>
  <cp:lastModifiedBy>Administracija</cp:lastModifiedBy>
  <cp:revision>25</cp:revision>
  <cp:lastPrinted>2023-04-12T17:34:16Z</cp:lastPrinted>
  <dcterms:created xsi:type="dcterms:W3CDTF">2023-04-11T10:59:47Z</dcterms:created>
  <dcterms:modified xsi:type="dcterms:W3CDTF">2023-04-13T05:59:59Z</dcterms:modified>
</cp:coreProperties>
</file>