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8"/>
  </p:notesMasterIdLst>
  <p:sldIdLst>
    <p:sldId id="264" r:id="rId4"/>
    <p:sldId id="275" r:id="rId5"/>
    <p:sldId id="280" r:id="rId6"/>
    <p:sldId id="282" r:id="rId7"/>
    <p:sldId id="272" r:id="rId8"/>
    <p:sldId id="279" r:id="rId9"/>
    <p:sldId id="278" r:id="rId10"/>
    <p:sldId id="276" r:id="rId11"/>
    <p:sldId id="284" r:id="rId12"/>
    <p:sldId id="285" r:id="rId13"/>
    <p:sldId id="286" r:id="rId14"/>
    <p:sldId id="287" r:id="rId15"/>
    <p:sldId id="277" r:id="rId16"/>
    <p:sldId id="270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7F7F7F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78065" autoAdjust="0"/>
  </p:normalViewPr>
  <p:slideViewPr>
    <p:cSldViewPr snapToGrid="0" showGuides="1">
      <p:cViewPr varScale="1">
        <p:scale>
          <a:sx n="87" d="100"/>
          <a:sy n="87" d="100"/>
        </p:scale>
        <p:origin x="7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202</a:t>
            </a:r>
          </a:p>
        </c:rich>
      </c:tx>
      <c:layout>
        <c:manualLayout>
          <c:xMode val="edge"/>
          <c:yMode val="edge"/>
          <c:x val="0.304136722401489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Pētījuma dalībnieki N=202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3C-4F0C-9A11-3E1768F567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3C-4F0C-9A11-3E1768F567A1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3C-4F0C-9A11-3E1768F567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CD0D5E9-4384-9D44-ADEF-A1BA9CB61F41}" type="CATEGORYNAME">
                      <a:rPr lang="en-US" sz="1800" b="0">
                        <a:solidFill>
                          <a:srgbClr val="757B8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r>
                      <a:rPr lang="en-US" sz="1100" baseline="0" dirty="0">
                        <a:solidFill>
                          <a:srgbClr val="757B89"/>
                        </a:solidFill>
                        <a:latin typeface="Barlow" pitchFamily="2" charset="77"/>
                      </a:rPr>
                      <a:t>
</a:t>
                    </a:r>
                    <a:fld id="{D34EB917-5379-1C4D-9FF8-9049D7F9D972}" type="PERCENTAGE">
                      <a:rPr lang="en-US" sz="1800" b="0" baseline="0">
                        <a:solidFill>
                          <a:srgbClr val="757B8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[PERCENTAGE]</a:t>
                    </a:fld>
                    <a:endParaRPr lang="en-US" sz="1100" baseline="0" dirty="0">
                      <a:solidFill>
                        <a:srgbClr val="757B89"/>
                      </a:solidFill>
                      <a:latin typeface="Barlow" pitchFamily="2" charset="77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3C-4F0C-9A11-3E1768F567A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3CBE6341-90AA-F84F-9A5B-C38628996B91}" type="CATEGORYNAME">
                      <a:rPr lang="en-US" sz="1800" b="1">
                        <a:solidFill>
                          <a:srgbClr val="757B8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 b="0" i="0" u="none" strike="noStrike" kern="1200" spc="0" baseline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sz="1600" b="1" baseline="0" dirty="0">
                        <a:solidFill>
                          <a:srgbClr val="757B8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8BE1C7EE-0871-FA46-BE74-DF0DE9598F94}" type="PERCENTAGE">
                      <a:rPr lang="en-US" sz="1800" b="1" baseline="0">
                        <a:solidFill>
                          <a:srgbClr val="757B8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 b="0" i="0" u="none" strike="noStrike" kern="1200" spc="0" baseline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US" sz="1600" b="1" baseline="0" dirty="0">
                      <a:solidFill>
                        <a:srgbClr val="757B8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3C-4F0C-9A11-3E1768F567A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800" b="0" baseline="0" dirty="0">
                        <a:solidFill>
                          <a:srgbClr val="757B8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Citi
</a:t>
                    </a:r>
                    <a:fld id="{FA345D62-0E27-E148-BE98-2DBA7666094E}" type="PERCENTAGE">
                      <a:rPr lang="en-US" sz="1800" b="0" baseline="0">
                        <a:solidFill>
                          <a:srgbClr val="757B8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 b="0" i="0" u="none" strike="noStrike" kern="1200" spc="0" baseline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US" sz="1800" b="0" baseline="0" dirty="0">
                      <a:solidFill>
                        <a:srgbClr val="757B8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3C-4F0C-9A11-3E1768F56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Mākslas terapeiti</c:v>
                </c:pt>
                <c:pt idx="1">
                  <c:v>Psihologi</c:v>
                </c:pt>
                <c:pt idx="2">
                  <c:v>Citi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0.21299999999999999</c:v>
                </c:pt>
                <c:pt idx="1">
                  <c:v>0.23300000000000001</c:v>
                </c:pt>
                <c:pt idx="2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3C-4F0C-9A11-3E1768F567A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FE5E4-963E-4A19-8144-6488EBF19E71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A4E67E-8422-40D7-A125-7F8C4ABED3A9}">
      <dgm:prSet custT="1"/>
      <dgm:spPr/>
      <dgm:t>
        <a:bodyPr/>
        <a:lstStyle/>
        <a:p>
          <a:r>
            <a:rPr lang="lv-LV" sz="4000" b="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Izpētīt </a:t>
          </a:r>
          <a:r>
            <a:rPr lang="lv-LV" sz="4000" b="0" dirty="0">
              <a:solidFill>
                <a:srgbClr val="FF0000"/>
              </a:solidFill>
              <a:latin typeface="+mn-lt"/>
              <a:ea typeface="Calibri" panose="020F0502020204030204" pitchFamily="34" charset="0"/>
            </a:rPr>
            <a:t>digitālās kompetences </a:t>
          </a:r>
          <a:r>
            <a:rPr lang="lv-LV" sz="4000" b="0" dirty="0">
              <a:solidFill>
                <a:srgbClr val="58595B"/>
              </a:solidFill>
              <a:latin typeface="+mn-lt"/>
              <a:ea typeface="Calibri" panose="020F0502020204030204" pitchFamily="34" charset="0"/>
            </a:rPr>
            <a:t>nozīmīguma</a:t>
          </a:r>
          <a:r>
            <a:rPr lang="lv-LV" sz="4000" b="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 un </a:t>
          </a:r>
          <a:r>
            <a:rPr lang="lv-LV" sz="4000" b="0" dirty="0" err="1">
              <a:solidFill>
                <a:srgbClr val="58595B"/>
              </a:solidFill>
              <a:latin typeface="+mn-lt"/>
              <a:ea typeface="Calibri" panose="020F0502020204030204" pitchFamily="34" charset="0"/>
            </a:rPr>
            <a:t>īstenojamības</a:t>
          </a:r>
          <a:r>
            <a:rPr lang="lv-LV" sz="4000" b="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 rādītājus </a:t>
          </a:r>
          <a:endParaRPr lang="en-US" sz="4000" b="0" dirty="0">
            <a:solidFill>
              <a:schemeClr val="bg1"/>
            </a:solidFill>
            <a:latin typeface="+mn-lt"/>
            <a:ea typeface="Calibri" panose="020F0502020204030204" pitchFamily="34" charset="0"/>
          </a:endParaRPr>
        </a:p>
        <a:p>
          <a:r>
            <a:rPr lang="lv-LV" sz="4000" b="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psihologu profesionālajā darbībā</a:t>
          </a:r>
          <a:endParaRPr lang="en-US" sz="4000" dirty="0">
            <a:solidFill>
              <a:schemeClr val="bg1"/>
            </a:solidFill>
          </a:endParaRPr>
        </a:p>
      </dgm:t>
    </dgm:pt>
    <dgm:pt modelId="{F1088CDC-178A-47AD-8D9C-B08A38FACC3D}" type="parTrans" cxnId="{23C61B91-7463-41EE-94FA-AC68FF11CC55}">
      <dgm:prSet/>
      <dgm:spPr/>
      <dgm:t>
        <a:bodyPr/>
        <a:lstStyle/>
        <a:p>
          <a:endParaRPr lang="en-US"/>
        </a:p>
      </dgm:t>
    </dgm:pt>
    <dgm:pt modelId="{B755838B-17AA-4B60-A5EE-9A6DB06CB505}" type="sibTrans" cxnId="{23C61B91-7463-41EE-94FA-AC68FF11CC55}">
      <dgm:prSet/>
      <dgm:spPr/>
      <dgm:t>
        <a:bodyPr/>
        <a:lstStyle/>
        <a:p>
          <a:endParaRPr lang="en-US"/>
        </a:p>
      </dgm:t>
    </dgm:pt>
    <dgm:pt modelId="{E10D2085-FE28-4980-B459-F950E9BAE260}" type="pres">
      <dgm:prSet presAssocID="{808FE5E4-963E-4A19-8144-6488EBF19E71}" presName="Name0" presStyleCnt="0">
        <dgm:presLayoutVars>
          <dgm:dir/>
          <dgm:animLvl val="lvl"/>
          <dgm:resizeHandles val="exact"/>
        </dgm:presLayoutVars>
      </dgm:prSet>
      <dgm:spPr/>
    </dgm:pt>
    <dgm:pt modelId="{0639208F-F71A-49F9-8F0F-B140637896FB}" type="pres">
      <dgm:prSet presAssocID="{A3A4E67E-8422-40D7-A125-7F8C4ABED3A9}" presName="linNode" presStyleCnt="0"/>
      <dgm:spPr/>
    </dgm:pt>
    <dgm:pt modelId="{1CF02CE1-3266-4B1E-B20A-81A3349F5315}" type="pres">
      <dgm:prSet presAssocID="{A3A4E67E-8422-40D7-A125-7F8C4ABED3A9}" presName="parentText" presStyleLbl="node1" presStyleIdx="0" presStyleCnt="1" custScaleX="226149" custLinFactX="-45502" custLinFactNeighborX="-100000" custLinFactNeighborY="49">
        <dgm:presLayoutVars>
          <dgm:chMax val="1"/>
          <dgm:bulletEnabled val="1"/>
        </dgm:presLayoutVars>
      </dgm:prSet>
      <dgm:spPr/>
    </dgm:pt>
  </dgm:ptLst>
  <dgm:cxnLst>
    <dgm:cxn modelId="{0EC19938-C9B6-4CC5-963C-A415B15690D2}" type="presOf" srcId="{808FE5E4-963E-4A19-8144-6488EBF19E71}" destId="{E10D2085-FE28-4980-B459-F950E9BAE260}" srcOrd="0" destOrd="0" presId="urn:microsoft.com/office/officeart/2005/8/layout/vList5"/>
    <dgm:cxn modelId="{06229A40-EEC7-4444-AD6E-F8C2936DADF2}" type="presOf" srcId="{A3A4E67E-8422-40D7-A125-7F8C4ABED3A9}" destId="{1CF02CE1-3266-4B1E-B20A-81A3349F5315}" srcOrd="0" destOrd="0" presId="urn:microsoft.com/office/officeart/2005/8/layout/vList5"/>
    <dgm:cxn modelId="{23C61B91-7463-41EE-94FA-AC68FF11CC55}" srcId="{808FE5E4-963E-4A19-8144-6488EBF19E71}" destId="{A3A4E67E-8422-40D7-A125-7F8C4ABED3A9}" srcOrd="0" destOrd="0" parTransId="{F1088CDC-178A-47AD-8D9C-B08A38FACC3D}" sibTransId="{B755838B-17AA-4B60-A5EE-9A6DB06CB505}"/>
    <dgm:cxn modelId="{B2D762A3-0059-4307-9CE4-469A35611953}" type="presParOf" srcId="{E10D2085-FE28-4980-B459-F950E9BAE260}" destId="{0639208F-F71A-49F9-8F0F-B140637896FB}" srcOrd="0" destOrd="0" presId="urn:microsoft.com/office/officeart/2005/8/layout/vList5"/>
    <dgm:cxn modelId="{E625839A-5479-4E00-A614-296535150350}" type="presParOf" srcId="{0639208F-F71A-49F9-8F0F-B140637896FB}" destId="{1CF02CE1-3266-4B1E-B20A-81A3349F531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FE5E4-963E-4A19-8144-6488EBF19E71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A4E67E-8422-40D7-A125-7F8C4ABED3A9}">
      <dgm:prSet/>
      <dgm:spPr/>
      <dgm:t>
        <a:bodyPr/>
        <a:lstStyle/>
        <a:p>
          <a:r>
            <a:rPr lang="lv-LV" b="0" dirty="0"/>
            <a:t>Kādi ir psihologu digitālās kompetences </a:t>
          </a:r>
          <a:r>
            <a:rPr lang="lv-LV" b="0" dirty="0">
              <a:solidFill>
                <a:srgbClr val="58595B"/>
              </a:solidFill>
            </a:rPr>
            <a:t>nozīmīguma</a:t>
          </a:r>
          <a:r>
            <a:rPr lang="lv-LV" b="0" dirty="0"/>
            <a:t> rādītāji?</a:t>
          </a:r>
          <a:endParaRPr lang="en-US" dirty="0"/>
        </a:p>
      </dgm:t>
    </dgm:pt>
    <dgm:pt modelId="{F1088CDC-178A-47AD-8D9C-B08A38FACC3D}" type="parTrans" cxnId="{23C61B91-7463-41EE-94FA-AC68FF11CC55}">
      <dgm:prSet/>
      <dgm:spPr/>
      <dgm:t>
        <a:bodyPr/>
        <a:lstStyle/>
        <a:p>
          <a:endParaRPr lang="en-US"/>
        </a:p>
      </dgm:t>
    </dgm:pt>
    <dgm:pt modelId="{B755838B-17AA-4B60-A5EE-9A6DB06CB505}" type="sibTrans" cxnId="{23C61B91-7463-41EE-94FA-AC68FF11CC55}">
      <dgm:prSet/>
      <dgm:spPr/>
      <dgm:t>
        <a:bodyPr/>
        <a:lstStyle/>
        <a:p>
          <a:endParaRPr lang="en-US"/>
        </a:p>
      </dgm:t>
    </dgm:pt>
    <dgm:pt modelId="{69FC1B80-95F8-48D3-8315-827B5CC1644F}">
      <dgm:prSet/>
      <dgm:spPr/>
      <dgm:t>
        <a:bodyPr/>
        <a:lstStyle/>
        <a:p>
          <a:r>
            <a:rPr lang="lv-LV" b="0" dirty="0"/>
            <a:t>Kādi ir psihologu digitālās kompetences </a:t>
          </a:r>
          <a:r>
            <a:rPr lang="lv-LV" b="0" dirty="0" err="1">
              <a:solidFill>
                <a:srgbClr val="58595B"/>
              </a:solidFill>
            </a:rPr>
            <a:t>īstenojamības</a:t>
          </a:r>
          <a:r>
            <a:rPr lang="lv-LV" b="0" dirty="0"/>
            <a:t> rādītāji?</a:t>
          </a:r>
          <a:endParaRPr lang="en-US" dirty="0"/>
        </a:p>
      </dgm:t>
    </dgm:pt>
    <dgm:pt modelId="{5B501D7B-CC73-4F1D-AF36-4D35B637940D}" type="parTrans" cxnId="{37345D62-ADEA-4FA7-9341-BB8CA1B9E7A4}">
      <dgm:prSet/>
      <dgm:spPr/>
      <dgm:t>
        <a:bodyPr/>
        <a:lstStyle/>
        <a:p>
          <a:endParaRPr lang="en-US"/>
        </a:p>
      </dgm:t>
    </dgm:pt>
    <dgm:pt modelId="{0D0AE01E-4909-4189-AA47-842C13466215}" type="sibTrans" cxnId="{37345D62-ADEA-4FA7-9341-BB8CA1B9E7A4}">
      <dgm:prSet/>
      <dgm:spPr/>
      <dgm:t>
        <a:bodyPr/>
        <a:lstStyle/>
        <a:p>
          <a:endParaRPr lang="en-US"/>
        </a:p>
      </dgm:t>
    </dgm:pt>
    <dgm:pt modelId="{442AE8D8-9679-4AF9-A95D-00CC8EF0A88F}">
      <dgm:prSet/>
      <dgm:spPr/>
      <dgm:t>
        <a:bodyPr/>
        <a:lstStyle/>
        <a:p>
          <a:r>
            <a:rPr lang="lv-LV" b="0" dirty="0"/>
            <a:t>Kāda ir </a:t>
          </a:r>
          <a:r>
            <a:rPr lang="lv-LV" b="0" dirty="0">
              <a:solidFill>
                <a:srgbClr val="FF0000"/>
              </a:solidFill>
            </a:rPr>
            <a:t>atšķirība</a:t>
          </a:r>
          <a:r>
            <a:rPr lang="lv-LV" b="0" dirty="0"/>
            <a:t> starp psihologu digitālās kompetences </a:t>
          </a:r>
          <a:r>
            <a:rPr lang="lv-LV" b="0" dirty="0">
              <a:solidFill>
                <a:srgbClr val="58595B"/>
              </a:solidFill>
            </a:rPr>
            <a:t>nozīmīguma</a:t>
          </a:r>
          <a:r>
            <a:rPr lang="lv-LV" b="0" dirty="0"/>
            <a:t> un </a:t>
          </a:r>
          <a:r>
            <a:rPr lang="lv-LV" b="0" dirty="0" err="1">
              <a:solidFill>
                <a:srgbClr val="58595B"/>
              </a:solidFill>
            </a:rPr>
            <a:t>īstenojamības</a:t>
          </a:r>
          <a:r>
            <a:rPr lang="lv-LV" b="0" dirty="0"/>
            <a:t> rādītājiem?</a:t>
          </a:r>
          <a:endParaRPr lang="en-US" dirty="0"/>
        </a:p>
      </dgm:t>
    </dgm:pt>
    <dgm:pt modelId="{A99ED053-E2AD-48F1-9406-78A18EE15EB3}" type="parTrans" cxnId="{96BCEBF3-C58C-43D4-868C-E1A4FD4B04C7}">
      <dgm:prSet/>
      <dgm:spPr/>
      <dgm:t>
        <a:bodyPr/>
        <a:lstStyle/>
        <a:p>
          <a:endParaRPr lang="en-US"/>
        </a:p>
      </dgm:t>
    </dgm:pt>
    <dgm:pt modelId="{5DAD5586-C72F-4AFA-B6CC-2B86669324C7}" type="sibTrans" cxnId="{96BCEBF3-C58C-43D4-868C-E1A4FD4B04C7}">
      <dgm:prSet/>
      <dgm:spPr/>
      <dgm:t>
        <a:bodyPr/>
        <a:lstStyle/>
        <a:p>
          <a:endParaRPr lang="en-US"/>
        </a:p>
      </dgm:t>
    </dgm:pt>
    <dgm:pt modelId="{E10D2085-FE28-4980-B459-F950E9BAE260}" type="pres">
      <dgm:prSet presAssocID="{808FE5E4-963E-4A19-8144-6488EBF19E71}" presName="Name0" presStyleCnt="0">
        <dgm:presLayoutVars>
          <dgm:dir/>
          <dgm:animLvl val="lvl"/>
          <dgm:resizeHandles val="exact"/>
        </dgm:presLayoutVars>
      </dgm:prSet>
      <dgm:spPr/>
    </dgm:pt>
    <dgm:pt modelId="{0639208F-F71A-49F9-8F0F-B140637896FB}" type="pres">
      <dgm:prSet presAssocID="{A3A4E67E-8422-40D7-A125-7F8C4ABED3A9}" presName="linNode" presStyleCnt="0"/>
      <dgm:spPr/>
    </dgm:pt>
    <dgm:pt modelId="{1CF02CE1-3266-4B1E-B20A-81A3349F5315}" type="pres">
      <dgm:prSet presAssocID="{A3A4E67E-8422-40D7-A125-7F8C4ABED3A9}" presName="parentText" presStyleLbl="node1" presStyleIdx="0" presStyleCnt="3" custScaleX="224858" custLinFactX="-59801" custLinFactNeighborX="-100000">
        <dgm:presLayoutVars>
          <dgm:chMax val="1"/>
          <dgm:bulletEnabled val="1"/>
        </dgm:presLayoutVars>
      </dgm:prSet>
      <dgm:spPr/>
    </dgm:pt>
    <dgm:pt modelId="{BC035FD9-5B36-467A-B79E-764A86C34992}" type="pres">
      <dgm:prSet presAssocID="{B755838B-17AA-4B60-A5EE-9A6DB06CB505}" presName="sp" presStyleCnt="0"/>
      <dgm:spPr/>
    </dgm:pt>
    <dgm:pt modelId="{A3B789B7-42EF-4B11-81A2-70378B0B09B4}" type="pres">
      <dgm:prSet presAssocID="{69FC1B80-95F8-48D3-8315-827B5CC1644F}" presName="linNode" presStyleCnt="0"/>
      <dgm:spPr/>
    </dgm:pt>
    <dgm:pt modelId="{E36E450C-C6C3-4395-B891-254C84A1B150}" type="pres">
      <dgm:prSet presAssocID="{69FC1B80-95F8-48D3-8315-827B5CC1644F}" presName="parentText" presStyleLbl="node1" presStyleIdx="1" presStyleCnt="3" custScaleX="224858" custLinFactX="-59801" custLinFactNeighborX="-100000">
        <dgm:presLayoutVars>
          <dgm:chMax val="1"/>
          <dgm:bulletEnabled val="1"/>
        </dgm:presLayoutVars>
      </dgm:prSet>
      <dgm:spPr/>
    </dgm:pt>
    <dgm:pt modelId="{8D44D436-135F-454F-BCF5-106115C438E3}" type="pres">
      <dgm:prSet presAssocID="{0D0AE01E-4909-4189-AA47-842C13466215}" presName="sp" presStyleCnt="0"/>
      <dgm:spPr/>
    </dgm:pt>
    <dgm:pt modelId="{03007214-AD01-4CF0-8A73-33AEB6A308C1}" type="pres">
      <dgm:prSet presAssocID="{442AE8D8-9679-4AF9-A95D-00CC8EF0A88F}" presName="linNode" presStyleCnt="0"/>
      <dgm:spPr/>
    </dgm:pt>
    <dgm:pt modelId="{5725DA21-1989-49D6-89D3-3A5D67B21D00}" type="pres">
      <dgm:prSet presAssocID="{442AE8D8-9679-4AF9-A95D-00CC8EF0A88F}" presName="parentText" presStyleLbl="node1" presStyleIdx="2" presStyleCnt="3" custScaleX="224858" custLinFactNeighborX="-26795" custLinFactNeighborY="10337">
        <dgm:presLayoutVars>
          <dgm:chMax val="1"/>
          <dgm:bulletEnabled val="1"/>
        </dgm:presLayoutVars>
      </dgm:prSet>
      <dgm:spPr/>
    </dgm:pt>
  </dgm:ptLst>
  <dgm:cxnLst>
    <dgm:cxn modelId="{C7175F0A-A92B-4501-B6B0-404838755E78}" type="presOf" srcId="{442AE8D8-9679-4AF9-A95D-00CC8EF0A88F}" destId="{5725DA21-1989-49D6-89D3-3A5D67B21D00}" srcOrd="0" destOrd="0" presId="urn:microsoft.com/office/officeart/2005/8/layout/vList5"/>
    <dgm:cxn modelId="{0EC19938-C9B6-4CC5-963C-A415B15690D2}" type="presOf" srcId="{808FE5E4-963E-4A19-8144-6488EBF19E71}" destId="{E10D2085-FE28-4980-B459-F950E9BAE260}" srcOrd="0" destOrd="0" presId="urn:microsoft.com/office/officeart/2005/8/layout/vList5"/>
    <dgm:cxn modelId="{06229A40-EEC7-4444-AD6E-F8C2936DADF2}" type="presOf" srcId="{A3A4E67E-8422-40D7-A125-7F8C4ABED3A9}" destId="{1CF02CE1-3266-4B1E-B20A-81A3349F5315}" srcOrd="0" destOrd="0" presId="urn:microsoft.com/office/officeart/2005/8/layout/vList5"/>
    <dgm:cxn modelId="{37345D62-ADEA-4FA7-9341-BB8CA1B9E7A4}" srcId="{808FE5E4-963E-4A19-8144-6488EBF19E71}" destId="{69FC1B80-95F8-48D3-8315-827B5CC1644F}" srcOrd="1" destOrd="0" parTransId="{5B501D7B-CC73-4F1D-AF36-4D35B637940D}" sibTransId="{0D0AE01E-4909-4189-AA47-842C13466215}"/>
    <dgm:cxn modelId="{6E865379-374E-49FA-811A-108886C1BEEE}" type="presOf" srcId="{69FC1B80-95F8-48D3-8315-827B5CC1644F}" destId="{E36E450C-C6C3-4395-B891-254C84A1B150}" srcOrd="0" destOrd="0" presId="urn:microsoft.com/office/officeart/2005/8/layout/vList5"/>
    <dgm:cxn modelId="{23C61B91-7463-41EE-94FA-AC68FF11CC55}" srcId="{808FE5E4-963E-4A19-8144-6488EBF19E71}" destId="{A3A4E67E-8422-40D7-A125-7F8C4ABED3A9}" srcOrd="0" destOrd="0" parTransId="{F1088CDC-178A-47AD-8D9C-B08A38FACC3D}" sibTransId="{B755838B-17AA-4B60-A5EE-9A6DB06CB505}"/>
    <dgm:cxn modelId="{96BCEBF3-C58C-43D4-868C-E1A4FD4B04C7}" srcId="{808FE5E4-963E-4A19-8144-6488EBF19E71}" destId="{442AE8D8-9679-4AF9-A95D-00CC8EF0A88F}" srcOrd="2" destOrd="0" parTransId="{A99ED053-E2AD-48F1-9406-78A18EE15EB3}" sibTransId="{5DAD5586-C72F-4AFA-B6CC-2B86669324C7}"/>
    <dgm:cxn modelId="{B2D762A3-0059-4307-9CE4-469A35611953}" type="presParOf" srcId="{E10D2085-FE28-4980-B459-F950E9BAE260}" destId="{0639208F-F71A-49F9-8F0F-B140637896FB}" srcOrd="0" destOrd="0" presId="urn:microsoft.com/office/officeart/2005/8/layout/vList5"/>
    <dgm:cxn modelId="{E625839A-5479-4E00-A614-296535150350}" type="presParOf" srcId="{0639208F-F71A-49F9-8F0F-B140637896FB}" destId="{1CF02CE1-3266-4B1E-B20A-81A3349F5315}" srcOrd="0" destOrd="0" presId="urn:microsoft.com/office/officeart/2005/8/layout/vList5"/>
    <dgm:cxn modelId="{7134F05A-DCB2-45A7-A74F-E3C225BED081}" type="presParOf" srcId="{E10D2085-FE28-4980-B459-F950E9BAE260}" destId="{BC035FD9-5B36-467A-B79E-764A86C34992}" srcOrd="1" destOrd="0" presId="urn:microsoft.com/office/officeart/2005/8/layout/vList5"/>
    <dgm:cxn modelId="{A29934F8-8226-4217-B834-6CE300BF06C6}" type="presParOf" srcId="{E10D2085-FE28-4980-B459-F950E9BAE260}" destId="{A3B789B7-42EF-4B11-81A2-70378B0B09B4}" srcOrd="2" destOrd="0" presId="urn:microsoft.com/office/officeart/2005/8/layout/vList5"/>
    <dgm:cxn modelId="{089A69EC-5F06-4E07-9784-162B077EE4CA}" type="presParOf" srcId="{A3B789B7-42EF-4B11-81A2-70378B0B09B4}" destId="{E36E450C-C6C3-4395-B891-254C84A1B150}" srcOrd="0" destOrd="0" presId="urn:microsoft.com/office/officeart/2005/8/layout/vList5"/>
    <dgm:cxn modelId="{B558C9B1-83D7-4EAF-B138-0AE8ABBFFF61}" type="presParOf" srcId="{E10D2085-FE28-4980-B459-F950E9BAE260}" destId="{8D44D436-135F-454F-BCF5-106115C438E3}" srcOrd="3" destOrd="0" presId="urn:microsoft.com/office/officeart/2005/8/layout/vList5"/>
    <dgm:cxn modelId="{E0C6A0F4-1801-41E0-AE11-BB66E5D8BD9B}" type="presParOf" srcId="{E10D2085-FE28-4980-B459-F950E9BAE260}" destId="{03007214-AD01-4CF0-8A73-33AEB6A308C1}" srcOrd="4" destOrd="0" presId="urn:microsoft.com/office/officeart/2005/8/layout/vList5"/>
    <dgm:cxn modelId="{D7F786C2-1BD1-4939-9B75-BA1388CB6B3D}" type="presParOf" srcId="{03007214-AD01-4CF0-8A73-33AEB6A308C1}" destId="{5725DA21-1989-49D6-89D3-3A5D67B21D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FE5E4-963E-4A19-8144-6488EBF19E71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A4E67E-8422-40D7-A125-7F8C4ABED3A9}">
      <dgm:prSet/>
      <dgm:spPr/>
      <dgm:t>
        <a:bodyPr/>
        <a:lstStyle/>
        <a:p>
          <a:r>
            <a:rPr lang="lv-LV" b="1" dirty="0">
              <a:latin typeface="+mn-lt"/>
            </a:rPr>
            <a:t>Ļoti nozīmīgas </a:t>
          </a:r>
          <a:r>
            <a:rPr lang="lv-LV" dirty="0">
              <a:latin typeface="+mn-lt"/>
            </a:rPr>
            <a:t>kompetences  </a:t>
          </a:r>
          <a:r>
            <a:rPr lang="lv-LV" b="1" dirty="0">
              <a:latin typeface="+mn-lt"/>
            </a:rPr>
            <a:t>- </a:t>
          </a:r>
          <a:r>
            <a:rPr lang="lv-LV" b="1" dirty="0">
              <a:solidFill>
                <a:srgbClr val="58595B"/>
              </a:solidFill>
              <a:latin typeface="+mn-lt"/>
            </a:rPr>
            <a:t>Drošība, Komunikācija un sadarbību digitālā vidē</a:t>
          </a:r>
          <a:endParaRPr lang="en-US" dirty="0">
            <a:solidFill>
              <a:srgbClr val="58595B"/>
            </a:solidFill>
          </a:endParaRPr>
        </a:p>
      </dgm:t>
    </dgm:pt>
    <dgm:pt modelId="{F1088CDC-178A-47AD-8D9C-B08A38FACC3D}" type="parTrans" cxnId="{23C61B91-7463-41EE-94FA-AC68FF11CC55}">
      <dgm:prSet/>
      <dgm:spPr/>
      <dgm:t>
        <a:bodyPr/>
        <a:lstStyle/>
        <a:p>
          <a:endParaRPr lang="en-US"/>
        </a:p>
      </dgm:t>
    </dgm:pt>
    <dgm:pt modelId="{B755838B-17AA-4B60-A5EE-9A6DB06CB505}" type="sibTrans" cxnId="{23C61B91-7463-41EE-94FA-AC68FF11CC55}">
      <dgm:prSet/>
      <dgm:spPr/>
      <dgm:t>
        <a:bodyPr/>
        <a:lstStyle/>
        <a:p>
          <a:endParaRPr lang="en-US"/>
        </a:p>
      </dgm:t>
    </dgm:pt>
    <dgm:pt modelId="{69FC1B80-95F8-48D3-8315-827B5CC1644F}">
      <dgm:prSet/>
      <dgm:spPr/>
      <dgm:t>
        <a:bodyPr/>
        <a:lstStyle/>
        <a:p>
          <a:r>
            <a:rPr lang="en-US" b="1" dirty="0" err="1">
              <a:latin typeface="+mn-lt"/>
            </a:rPr>
            <a:t>Īsten</a:t>
          </a:r>
          <a:r>
            <a:rPr lang="lv-LV" b="1" dirty="0" err="1">
              <a:latin typeface="+mn-lt"/>
            </a:rPr>
            <a:t>ojamās</a:t>
          </a:r>
          <a:r>
            <a:rPr lang="lv-LV" b="1" dirty="0">
              <a:latin typeface="+mn-lt"/>
            </a:rPr>
            <a:t> </a:t>
          </a:r>
          <a:r>
            <a:rPr lang="lv-LV" dirty="0">
              <a:latin typeface="+mn-lt"/>
            </a:rPr>
            <a:t>kompetences</a:t>
          </a:r>
          <a:r>
            <a:rPr lang="lv-LV" dirty="0">
              <a:latin typeface="+mn-lt"/>
              <a:sym typeface="Open Sans"/>
            </a:rPr>
            <a:t> – </a:t>
          </a:r>
          <a:r>
            <a:rPr lang="lv-LV" b="1" dirty="0">
              <a:solidFill>
                <a:srgbClr val="58595B"/>
              </a:solidFill>
              <a:effectLst/>
            </a:rPr>
            <a:t>Komunikācija un sadarbība digitālajā vidē</a:t>
          </a:r>
          <a:endParaRPr lang="en-US" b="1" dirty="0">
            <a:solidFill>
              <a:srgbClr val="58595B"/>
            </a:solidFill>
          </a:endParaRPr>
        </a:p>
      </dgm:t>
    </dgm:pt>
    <dgm:pt modelId="{5B501D7B-CC73-4F1D-AF36-4D35B637940D}" type="parTrans" cxnId="{37345D62-ADEA-4FA7-9341-BB8CA1B9E7A4}">
      <dgm:prSet/>
      <dgm:spPr/>
      <dgm:t>
        <a:bodyPr/>
        <a:lstStyle/>
        <a:p>
          <a:endParaRPr lang="en-US"/>
        </a:p>
      </dgm:t>
    </dgm:pt>
    <dgm:pt modelId="{0D0AE01E-4909-4189-AA47-842C13466215}" type="sibTrans" cxnId="{37345D62-ADEA-4FA7-9341-BB8CA1B9E7A4}">
      <dgm:prSet/>
      <dgm:spPr/>
      <dgm:t>
        <a:bodyPr/>
        <a:lstStyle/>
        <a:p>
          <a:endParaRPr lang="en-US"/>
        </a:p>
      </dgm:t>
    </dgm:pt>
    <dgm:pt modelId="{442AE8D8-9679-4AF9-A95D-00CC8EF0A88F}">
      <dgm:prSet/>
      <dgm:spPr/>
      <dgm:t>
        <a:bodyPr/>
        <a:lstStyle/>
        <a:p>
          <a:r>
            <a:rPr lang="lv-LV" b="0" dirty="0">
              <a:latin typeface="+mn-lt"/>
              <a:cs typeface="Barlow Light"/>
            </a:rPr>
            <a:t>Kopumā psihologi digitālo kompetenci ir novērtējuši </a:t>
          </a:r>
          <a:r>
            <a:rPr lang="lv-LV" dirty="0">
              <a:latin typeface="+mn-lt"/>
            </a:rPr>
            <a:t>kā </a:t>
          </a:r>
          <a:r>
            <a:rPr lang="lv-LV" b="1" dirty="0">
              <a:latin typeface="+mn-lt"/>
            </a:rPr>
            <a:t>nozīmīgu,</a:t>
          </a:r>
          <a:r>
            <a:rPr lang="lv-LV" dirty="0">
              <a:latin typeface="+mn-lt"/>
            </a:rPr>
            <a:t> bet nespēj to </a:t>
          </a:r>
          <a:r>
            <a:rPr lang="lv-LV" b="1" dirty="0">
              <a:solidFill>
                <a:srgbClr val="58595B"/>
              </a:solidFill>
              <a:latin typeface="+mn-lt"/>
            </a:rPr>
            <a:t>īstenot pietiekošā apjomā</a:t>
          </a:r>
          <a:endParaRPr lang="en-US" dirty="0">
            <a:solidFill>
              <a:srgbClr val="58595B"/>
            </a:solidFill>
          </a:endParaRPr>
        </a:p>
      </dgm:t>
    </dgm:pt>
    <dgm:pt modelId="{A99ED053-E2AD-48F1-9406-78A18EE15EB3}" type="parTrans" cxnId="{96BCEBF3-C58C-43D4-868C-E1A4FD4B04C7}">
      <dgm:prSet/>
      <dgm:spPr/>
      <dgm:t>
        <a:bodyPr/>
        <a:lstStyle/>
        <a:p>
          <a:endParaRPr lang="en-US"/>
        </a:p>
      </dgm:t>
    </dgm:pt>
    <dgm:pt modelId="{5DAD5586-C72F-4AFA-B6CC-2B86669324C7}" type="sibTrans" cxnId="{96BCEBF3-C58C-43D4-868C-E1A4FD4B04C7}">
      <dgm:prSet/>
      <dgm:spPr/>
      <dgm:t>
        <a:bodyPr/>
        <a:lstStyle/>
        <a:p>
          <a:endParaRPr lang="en-US"/>
        </a:p>
      </dgm:t>
    </dgm:pt>
    <dgm:pt modelId="{57A14CF6-3C6F-4F15-A76E-2E9B3C226B49}">
      <dgm:prSet custT="1"/>
      <dgm:spPr/>
      <dgm:t>
        <a:bodyPr/>
        <a:lstStyle/>
        <a:p>
          <a:r>
            <a:rPr lang="en-US" sz="2600" b="0" kern="1200" dirty="0">
              <a:latin typeface="+mn-lt"/>
              <a:cs typeface="Barlow Light"/>
            </a:rPr>
            <a:t>P</a:t>
          </a:r>
          <a:r>
            <a:rPr lang="lv-LV" sz="2600" b="0" kern="1200" dirty="0" err="1">
              <a:latin typeface="+mn-lt"/>
              <a:cs typeface="Barlow Light"/>
            </a:rPr>
            <a:t>sihologi</a:t>
          </a:r>
          <a:r>
            <a:rPr lang="en-US" sz="2600" b="0" kern="1200" dirty="0" err="1">
              <a:latin typeface="+mn-lt"/>
              <a:cs typeface="Barlow Light"/>
            </a:rPr>
            <a:t>em</a:t>
          </a:r>
          <a:r>
            <a:rPr lang="en-US" sz="2600" b="0" kern="1200" dirty="0">
              <a:latin typeface="+mn-lt"/>
              <a:cs typeface="Barlow Light"/>
            </a:rPr>
            <a:t> </a:t>
          </a:r>
          <a:r>
            <a:rPr lang="lv-LV" sz="2600" b="0" kern="1200" dirty="0">
              <a:latin typeface="+mn-lt"/>
              <a:cs typeface="Barlow Light"/>
            </a:rPr>
            <a:t> </a:t>
          </a:r>
          <a:r>
            <a:rPr lang="en-US" sz="2600" b="0" kern="1200" dirty="0" err="1">
              <a:latin typeface="+mn-lt"/>
              <a:cs typeface="Barlow Light"/>
            </a:rPr>
            <a:t>būtu</a:t>
          </a:r>
          <a:r>
            <a:rPr lang="en-US" sz="2600" b="0" kern="1200" dirty="0">
              <a:latin typeface="+mn-lt"/>
              <a:cs typeface="Barlow Light"/>
            </a:rPr>
            <a:t> </a:t>
          </a:r>
          <a:r>
            <a:rPr lang="en-US" sz="2600" b="0" kern="1200" dirty="0" err="1">
              <a:latin typeface="+mn-lt"/>
              <a:cs typeface="Barlow Light"/>
            </a:rPr>
            <a:t>jauzlabo</a:t>
          </a:r>
          <a:r>
            <a:rPr lang="en-US" sz="2600" b="0" kern="1200" dirty="0">
              <a:latin typeface="+mn-lt"/>
              <a:cs typeface="Barlow Light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Drošība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,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Digitāla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satura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veidošana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,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Datu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lietpratība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,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Problēmu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risināšana</a:t>
          </a:r>
          <a:endParaRPr lang="en-US" sz="2700" b="1" kern="1200" dirty="0">
            <a:solidFill>
              <a:srgbClr val="58595B"/>
            </a:solidFill>
            <a:latin typeface="Calibri" panose="020F0502020204030204"/>
            <a:ea typeface="+mn-ea"/>
            <a:cs typeface="+mn-cs"/>
          </a:endParaRPr>
        </a:p>
      </dgm:t>
    </dgm:pt>
    <dgm:pt modelId="{C96E18DB-C53E-4208-BE75-1A10D76D5538}" type="parTrans" cxnId="{9AC0A91D-ADE2-4CD8-80E4-88FD474BB3BD}">
      <dgm:prSet/>
      <dgm:spPr/>
      <dgm:t>
        <a:bodyPr/>
        <a:lstStyle/>
        <a:p>
          <a:endParaRPr lang="en-US"/>
        </a:p>
      </dgm:t>
    </dgm:pt>
    <dgm:pt modelId="{4BDFF143-31CA-46B6-B7FF-B5D933DF74A3}" type="sibTrans" cxnId="{9AC0A91D-ADE2-4CD8-80E4-88FD474BB3BD}">
      <dgm:prSet/>
      <dgm:spPr/>
      <dgm:t>
        <a:bodyPr/>
        <a:lstStyle/>
        <a:p>
          <a:endParaRPr lang="en-US"/>
        </a:p>
      </dgm:t>
    </dgm:pt>
    <dgm:pt modelId="{E10D2085-FE28-4980-B459-F950E9BAE260}" type="pres">
      <dgm:prSet presAssocID="{808FE5E4-963E-4A19-8144-6488EBF19E71}" presName="Name0" presStyleCnt="0">
        <dgm:presLayoutVars>
          <dgm:dir/>
          <dgm:animLvl val="lvl"/>
          <dgm:resizeHandles val="exact"/>
        </dgm:presLayoutVars>
      </dgm:prSet>
      <dgm:spPr/>
    </dgm:pt>
    <dgm:pt modelId="{0639208F-F71A-49F9-8F0F-B140637896FB}" type="pres">
      <dgm:prSet presAssocID="{A3A4E67E-8422-40D7-A125-7F8C4ABED3A9}" presName="linNode" presStyleCnt="0"/>
      <dgm:spPr/>
    </dgm:pt>
    <dgm:pt modelId="{1CF02CE1-3266-4B1E-B20A-81A3349F5315}" type="pres">
      <dgm:prSet presAssocID="{A3A4E67E-8422-40D7-A125-7F8C4ABED3A9}" presName="parentText" presStyleLbl="node1" presStyleIdx="0" presStyleCnt="4" custScaleX="228849" custLinFactNeighborX="-63794">
        <dgm:presLayoutVars>
          <dgm:chMax val="1"/>
          <dgm:bulletEnabled val="1"/>
        </dgm:presLayoutVars>
      </dgm:prSet>
      <dgm:spPr/>
    </dgm:pt>
    <dgm:pt modelId="{BC035FD9-5B36-467A-B79E-764A86C34992}" type="pres">
      <dgm:prSet presAssocID="{B755838B-17AA-4B60-A5EE-9A6DB06CB505}" presName="sp" presStyleCnt="0"/>
      <dgm:spPr/>
    </dgm:pt>
    <dgm:pt modelId="{A3B789B7-42EF-4B11-81A2-70378B0B09B4}" type="pres">
      <dgm:prSet presAssocID="{69FC1B80-95F8-48D3-8315-827B5CC1644F}" presName="linNode" presStyleCnt="0"/>
      <dgm:spPr/>
    </dgm:pt>
    <dgm:pt modelId="{E36E450C-C6C3-4395-B891-254C84A1B150}" type="pres">
      <dgm:prSet presAssocID="{69FC1B80-95F8-48D3-8315-827B5CC1644F}" presName="parentText" presStyleLbl="node1" presStyleIdx="1" presStyleCnt="4" custScaleX="228849" custLinFactNeighborX="-63794">
        <dgm:presLayoutVars>
          <dgm:chMax val="1"/>
          <dgm:bulletEnabled val="1"/>
        </dgm:presLayoutVars>
      </dgm:prSet>
      <dgm:spPr/>
    </dgm:pt>
    <dgm:pt modelId="{8D44D436-135F-454F-BCF5-106115C438E3}" type="pres">
      <dgm:prSet presAssocID="{0D0AE01E-4909-4189-AA47-842C13466215}" presName="sp" presStyleCnt="0"/>
      <dgm:spPr/>
    </dgm:pt>
    <dgm:pt modelId="{03007214-AD01-4CF0-8A73-33AEB6A308C1}" type="pres">
      <dgm:prSet presAssocID="{442AE8D8-9679-4AF9-A95D-00CC8EF0A88F}" presName="linNode" presStyleCnt="0"/>
      <dgm:spPr/>
    </dgm:pt>
    <dgm:pt modelId="{5725DA21-1989-49D6-89D3-3A5D67B21D00}" type="pres">
      <dgm:prSet presAssocID="{442AE8D8-9679-4AF9-A95D-00CC8EF0A88F}" presName="parentText" presStyleLbl="node1" presStyleIdx="2" presStyleCnt="4" custScaleX="228849" custLinFactNeighborX="-63794">
        <dgm:presLayoutVars>
          <dgm:chMax val="1"/>
          <dgm:bulletEnabled val="1"/>
        </dgm:presLayoutVars>
      </dgm:prSet>
      <dgm:spPr/>
    </dgm:pt>
    <dgm:pt modelId="{56B084D1-48F7-4727-91E7-107DF1806B44}" type="pres">
      <dgm:prSet presAssocID="{5DAD5586-C72F-4AFA-B6CC-2B86669324C7}" presName="sp" presStyleCnt="0"/>
      <dgm:spPr/>
    </dgm:pt>
    <dgm:pt modelId="{881922FA-2BBB-432A-A9D3-76B787931A61}" type="pres">
      <dgm:prSet presAssocID="{57A14CF6-3C6F-4F15-A76E-2E9B3C226B49}" presName="linNode" presStyleCnt="0"/>
      <dgm:spPr/>
    </dgm:pt>
    <dgm:pt modelId="{2EC6AD82-DECD-4EED-9F1D-A1854FB959C2}" type="pres">
      <dgm:prSet presAssocID="{57A14CF6-3C6F-4F15-A76E-2E9B3C226B49}" presName="parentText" presStyleLbl="node1" presStyleIdx="3" presStyleCnt="4" custScaleX="228766" custLinFactNeighborX="-77406">
        <dgm:presLayoutVars>
          <dgm:chMax val="1"/>
          <dgm:bulletEnabled val="1"/>
        </dgm:presLayoutVars>
      </dgm:prSet>
      <dgm:spPr/>
    </dgm:pt>
  </dgm:ptLst>
  <dgm:cxnLst>
    <dgm:cxn modelId="{C7175F0A-A92B-4501-B6B0-404838755E78}" type="presOf" srcId="{442AE8D8-9679-4AF9-A95D-00CC8EF0A88F}" destId="{5725DA21-1989-49D6-89D3-3A5D67B21D00}" srcOrd="0" destOrd="0" presId="urn:microsoft.com/office/officeart/2005/8/layout/vList5"/>
    <dgm:cxn modelId="{9AC0A91D-ADE2-4CD8-80E4-88FD474BB3BD}" srcId="{808FE5E4-963E-4A19-8144-6488EBF19E71}" destId="{57A14CF6-3C6F-4F15-A76E-2E9B3C226B49}" srcOrd="3" destOrd="0" parTransId="{C96E18DB-C53E-4208-BE75-1A10D76D5538}" sibTransId="{4BDFF143-31CA-46B6-B7FF-B5D933DF74A3}"/>
    <dgm:cxn modelId="{0EC19938-C9B6-4CC5-963C-A415B15690D2}" type="presOf" srcId="{808FE5E4-963E-4A19-8144-6488EBF19E71}" destId="{E10D2085-FE28-4980-B459-F950E9BAE260}" srcOrd="0" destOrd="0" presId="urn:microsoft.com/office/officeart/2005/8/layout/vList5"/>
    <dgm:cxn modelId="{BD26FF3B-D51A-4EE8-B5B5-49ED41C7FA60}" type="presOf" srcId="{57A14CF6-3C6F-4F15-A76E-2E9B3C226B49}" destId="{2EC6AD82-DECD-4EED-9F1D-A1854FB959C2}" srcOrd="0" destOrd="0" presId="urn:microsoft.com/office/officeart/2005/8/layout/vList5"/>
    <dgm:cxn modelId="{06229A40-EEC7-4444-AD6E-F8C2936DADF2}" type="presOf" srcId="{A3A4E67E-8422-40D7-A125-7F8C4ABED3A9}" destId="{1CF02CE1-3266-4B1E-B20A-81A3349F5315}" srcOrd="0" destOrd="0" presId="urn:microsoft.com/office/officeart/2005/8/layout/vList5"/>
    <dgm:cxn modelId="{37345D62-ADEA-4FA7-9341-BB8CA1B9E7A4}" srcId="{808FE5E4-963E-4A19-8144-6488EBF19E71}" destId="{69FC1B80-95F8-48D3-8315-827B5CC1644F}" srcOrd="1" destOrd="0" parTransId="{5B501D7B-CC73-4F1D-AF36-4D35B637940D}" sibTransId="{0D0AE01E-4909-4189-AA47-842C13466215}"/>
    <dgm:cxn modelId="{6E865379-374E-49FA-811A-108886C1BEEE}" type="presOf" srcId="{69FC1B80-95F8-48D3-8315-827B5CC1644F}" destId="{E36E450C-C6C3-4395-B891-254C84A1B150}" srcOrd="0" destOrd="0" presId="urn:microsoft.com/office/officeart/2005/8/layout/vList5"/>
    <dgm:cxn modelId="{23C61B91-7463-41EE-94FA-AC68FF11CC55}" srcId="{808FE5E4-963E-4A19-8144-6488EBF19E71}" destId="{A3A4E67E-8422-40D7-A125-7F8C4ABED3A9}" srcOrd="0" destOrd="0" parTransId="{F1088CDC-178A-47AD-8D9C-B08A38FACC3D}" sibTransId="{B755838B-17AA-4B60-A5EE-9A6DB06CB505}"/>
    <dgm:cxn modelId="{96BCEBF3-C58C-43D4-868C-E1A4FD4B04C7}" srcId="{808FE5E4-963E-4A19-8144-6488EBF19E71}" destId="{442AE8D8-9679-4AF9-A95D-00CC8EF0A88F}" srcOrd="2" destOrd="0" parTransId="{A99ED053-E2AD-48F1-9406-78A18EE15EB3}" sibTransId="{5DAD5586-C72F-4AFA-B6CC-2B86669324C7}"/>
    <dgm:cxn modelId="{B2D762A3-0059-4307-9CE4-469A35611953}" type="presParOf" srcId="{E10D2085-FE28-4980-B459-F950E9BAE260}" destId="{0639208F-F71A-49F9-8F0F-B140637896FB}" srcOrd="0" destOrd="0" presId="urn:microsoft.com/office/officeart/2005/8/layout/vList5"/>
    <dgm:cxn modelId="{E625839A-5479-4E00-A614-296535150350}" type="presParOf" srcId="{0639208F-F71A-49F9-8F0F-B140637896FB}" destId="{1CF02CE1-3266-4B1E-B20A-81A3349F5315}" srcOrd="0" destOrd="0" presId="urn:microsoft.com/office/officeart/2005/8/layout/vList5"/>
    <dgm:cxn modelId="{7134F05A-DCB2-45A7-A74F-E3C225BED081}" type="presParOf" srcId="{E10D2085-FE28-4980-B459-F950E9BAE260}" destId="{BC035FD9-5B36-467A-B79E-764A86C34992}" srcOrd="1" destOrd="0" presId="urn:microsoft.com/office/officeart/2005/8/layout/vList5"/>
    <dgm:cxn modelId="{A29934F8-8226-4217-B834-6CE300BF06C6}" type="presParOf" srcId="{E10D2085-FE28-4980-B459-F950E9BAE260}" destId="{A3B789B7-42EF-4B11-81A2-70378B0B09B4}" srcOrd="2" destOrd="0" presId="urn:microsoft.com/office/officeart/2005/8/layout/vList5"/>
    <dgm:cxn modelId="{089A69EC-5F06-4E07-9784-162B077EE4CA}" type="presParOf" srcId="{A3B789B7-42EF-4B11-81A2-70378B0B09B4}" destId="{E36E450C-C6C3-4395-B891-254C84A1B150}" srcOrd="0" destOrd="0" presId="urn:microsoft.com/office/officeart/2005/8/layout/vList5"/>
    <dgm:cxn modelId="{B558C9B1-83D7-4EAF-B138-0AE8ABBFFF61}" type="presParOf" srcId="{E10D2085-FE28-4980-B459-F950E9BAE260}" destId="{8D44D436-135F-454F-BCF5-106115C438E3}" srcOrd="3" destOrd="0" presId="urn:microsoft.com/office/officeart/2005/8/layout/vList5"/>
    <dgm:cxn modelId="{E0C6A0F4-1801-41E0-AE11-BB66E5D8BD9B}" type="presParOf" srcId="{E10D2085-FE28-4980-B459-F950E9BAE260}" destId="{03007214-AD01-4CF0-8A73-33AEB6A308C1}" srcOrd="4" destOrd="0" presId="urn:microsoft.com/office/officeart/2005/8/layout/vList5"/>
    <dgm:cxn modelId="{D7F786C2-1BD1-4939-9B75-BA1388CB6B3D}" type="presParOf" srcId="{03007214-AD01-4CF0-8A73-33AEB6A308C1}" destId="{5725DA21-1989-49D6-89D3-3A5D67B21D00}" srcOrd="0" destOrd="0" presId="urn:microsoft.com/office/officeart/2005/8/layout/vList5"/>
    <dgm:cxn modelId="{4E1A3489-F3CB-4B9F-B918-C0A3F234B2C6}" type="presParOf" srcId="{E10D2085-FE28-4980-B459-F950E9BAE260}" destId="{56B084D1-48F7-4727-91E7-107DF1806B44}" srcOrd="5" destOrd="0" presId="urn:microsoft.com/office/officeart/2005/8/layout/vList5"/>
    <dgm:cxn modelId="{FFE6CA06-48F1-4AFB-B643-F4F51EF13657}" type="presParOf" srcId="{E10D2085-FE28-4980-B459-F950E9BAE260}" destId="{881922FA-2BBB-432A-A9D3-76B787931A61}" srcOrd="6" destOrd="0" presId="urn:microsoft.com/office/officeart/2005/8/layout/vList5"/>
    <dgm:cxn modelId="{2B2008CD-59BE-4A61-85F1-75E05139272A}" type="presParOf" srcId="{881922FA-2BBB-432A-A9D3-76B787931A61}" destId="{2EC6AD82-DECD-4EED-9F1D-A1854FB959C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02CE1-3266-4B1E-B20A-81A3349F5315}">
      <dsp:nvSpPr>
        <dsp:cNvPr id="0" name=""/>
        <dsp:cNvSpPr/>
      </dsp:nvSpPr>
      <dsp:spPr>
        <a:xfrm>
          <a:off x="0" y="4002"/>
          <a:ext cx="8561132" cy="4095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0" kern="12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Izpētīt </a:t>
          </a:r>
          <a:r>
            <a:rPr lang="lv-LV" sz="4000" b="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</a:rPr>
            <a:t>digitālās kompetences </a:t>
          </a:r>
          <a:r>
            <a:rPr lang="lv-LV" sz="4000" b="0" kern="1200" dirty="0">
              <a:solidFill>
                <a:srgbClr val="58595B"/>
              </a:solidFill>
              <a:latin typeface="+mn-lt"/>
              <a:ea typeface="Calibri" panose="020F0502020204030204" pitchFamily="34" charset="0"/>
            </a:rPr>
            <a:t>nozīmīguma</a:t>
          </a:r>
          <a:r>
            <a:rPr lang="lv-LV" sz="4000" b="0" kern="12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 un </a:t>
          </a:r>
          <a:r>
            <a:rPr lang="lv-LV" sz="4000" b="0" kern="1200" dirty="0" err="1">
              <a:solidFill>
                <a:srgbClr val="58595B"/>
              </a:solidFill>
              <a:latin typeface="+mn-lt"/>
              <a:ea typeface="Calibri" panose="020F0502020204030204" pitchFamily="34" charset="0"/>
            </a:rPr>
            <a:t>īstenojamības</a:t>
          </a:r>
          <a:r>
            <a:rPr lang="lv-LV" sz="4000" b="0" kern="12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 rādītājus </a:t>
          </a:r>
          <a:endParaRPr lang="en-US" sz="4000" b="0" kern="1200" dirty="0">
            <a:solidFill>
              <a:schemeClr val="bg1"/>
            </a:solidFill>
            <a:latin typeface="+mn-lt"/>
            <a:ea typeface="Calibri" panose="020F050202020403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0" kern="1200" dirty="0">
              <a:solidFill>
                <a:schemeClr val="bg1"/>
              </a:solidFill>
              <a:latin typeface="+mn-lt"/>
              <a:ea typeface="Calibri" panose="020F0502020204030204" pitchFamily="34" charset="0"/>
            </a:rPr>
            <a:t>psihologu profesionālajā darbībā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199903" y="203905"/>
        <a:ext cx="8161326" cy="369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02CE1-3266-4B1E-B20A-81A3349F5315}">
      <dsp:nvSpPr>
        <dsp:cNvPr id="0" name=""/>
        <dsp:cNvSpPr/>
      </dsp:nvSpPr>
      <dsp:spPr>
        <a:xfrm>
          <a:off x="0" y="2124"/>
          <a:ext cx="8512260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0" kern="1200" dirty="0"/>
            <a:t>Kādi ir psihologu digitālās kompetences </a:t>
          </a:r>
          <a:r>
            <a:rPr lang="lv-LV" sz="2800" b="0" kern="1200" dirty="0">
              <a:solidFill>
                <a:srgbClr val="58595B"/>
              </a:solidFill>
            </a:rPr>
            <a:t>nozīmīguma</a:t>
          </a:r>
          <a:r>
            <a:rPr lang="lv-LV" sz="2800" b="0" kern="1200" dirty="0"/>
            <a:t> rādītāji?</a:t>
          </a:r>
          <a:endParaRPr lang="en-US" sz="2800" kern="1200" dirty="0"/>
        </a:p>
      </dsp:txBody>
      <dsp:txXfrm>
        <a:off x="68454" y="70578"/>
        <a:ext cx="8375352" cy="1265378"/>
      </dsp:txXfrm>
    </dsp:sp>
    <dsp:sp modelId="{E36E450C-C6C3-4395-B891-254C84A1B150}">
      <dsp:nvSpPr>
        <dsp:cNvPr id="0" name=""/>
        <dsp:cNvSpPr/>
      </dsp:nvSpPr>
      <dsp:spPr>
        <a:xfrm>
          <a:off x="0" y="1474525"/>
          <a:ext cx="8512260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0" kern="1200" dirty="0"/>
            <a:t>Kādi ir psihologu digitālās kompetences </a:t>
          </a:r>
          <a:r>
            <a:rPr lang="lv-LV" sz="2700" b="0" kern="1200" dirty="0" err="1">
              <a:solidFill>
                <a:srgbClr val="58595B"/>
              </a:solidFill>
            </a:rPr>
            <a:t>īstenojamības</a:t>
          </a:r>
          <a:r>
            <a:rPr lang="lv-LV" sz="2700" b="0" kern="1200" dirty="0"/>
            <a:t> rādītāji?</a:t>
          </a:r>
          <a:endParaRPr lang="en-US" sz="2700" kern="1200" dirty="0"/>
        </a:p>
      </dsp:txBody>
      <dsp:txXfrm>
        <a:off x="68454" y="1542979"/>
        <a:ext cx="8375352" cy="1265378"/>
      </dsp:txXfrm>
    </dsp:sp>
    <dsp:sp modelId="{5725DA21-1989-49D6-89D3-3A5D67B21D00}">
      <dsp:nvSpPr>
        <dsp:cNvPr id="0" name=""/>
        <dsp:cNvSpPr/>
      </dsp:nvSpPr>
      <dsp:spPr>
        <a:xfrm>
          <a:off x="0" y="2949051"/>
          <a:ext cx="8512260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0" kern="1200" dirty="0"/>
            <a:t>Kāda ir </a:t>
          </a:r>
          <a:r>
            <a:rPr lang="lv-LV" sz="2600" b="0" kern="1200" dirty="0">
              <a:solidFill>
                <a:srgbClr val="FF0000"/>
              </a:solidFill>
            </a:rPr>
            <a:t>atšķirība</a:t>
          </a:r>
          <a:r>
            <a:rPr lang="lv-LV" sz="2600" b="0" kern="1200" dirty="0"/>
            <a:t> starp psihologu digitālās kompetences </a:t>
          </a:r>
          <a:r>
            <a:rPr lang="lv-LV" sz="2600" b="0" kern="1200" dirty="0">
              <a:solidFill>
                <a:srgbClr val="58595B"/>
              </a:solidFill>
            </a:rPr>
            <a:t>nozīmīguma</a:t>
          </a:r>
          <a:r>
            <a:rPr lang="lv-LV" sz="2600" b="0" kern="1200" dirty="0"/>
            <a:t> un </a:t>
          </a:r>
          <a:r>
            <a:rPr lang="lv-LV" sz="2600" b="0" kern="1200" dirty="0" err="1">
              <a:solidFill>
                <a:srgbClr val="58595B"/>
              </a:solidFill>
            </a:rPr>
            <a:t>īstenojamības</a:t>
          </a:r>
          <a:r>
            <a:rPr lang="lv-LV" sz="2600" b="0" kern="1200" dirty="0"/>
            <a:t> rādītājiem?</a:t>
          </a:r>
          <a:endParaRPr lang="en-US" sz="2600" kern="1200" dirty="0"/>
        </a:p>
      </dsp:txBody>
      <dsp:txXfrm>
        <a:off x="68454" y="3017505"/>
        <a:ext cx="8375352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02CE1-3266-4B1E-B20A-81A3349F5315}">
      <dsp:nvSpPr>
        <dsp:cNvPr id="0" name=""/>
        <dsp:cNvSpPr/>
      </dsp:nvSpPr>
      <dsp:spPr>
        <a:xfrm>
          <a:off x="0" y="2563"/>
          <a:ext cx="8663344" cy="1232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b="1" kern="1200" dirty="0">
              <a:latin typeface="+mn-lt"/>
            </a:rPr>
            <a:t>Ļoti nozīmīgas </a:t>
          </a:r>
          <a:r>
            <a:rPr lang="lv-LV" sz="2900" kern="1200" dirty="0">
              <a:latin typeface="+mn-lt"/>
            </a:rPr>
            <a:t>kompetences  </a:t>
          </a:r>
          <a:r>
            <a:rPr lang="lv-LV" sz="2900" b="1" kern="1200" dirty="0">
              <a:latin typeface="+mn-lt"/>
            </a:rPr>
            <a:t>- </a:t>
          </a:r>
          <a:r>
            <a:rPr lang="lv-LV" sz="2900" b="1" kern="1200" dirty="0">
              <a:solidFill>
                <a:srgbClr val="58595B"/>
              </a:solidFill>
              <a:latin typeface="+mn-lt"/>
            </a:rPr>
            <a:t>Drošība, Komunikācija un sadarbību digitālā vidē</a:t>
          </a:r>
          <a:endParaRPr lang="en-US" sz="2900" kern="1200" dirty="0">
            <a:solidFill>
              <a:srgbClr val="58595B"/>
            </a:solidFill>
          </a:endParaRPr>
        </a:p>
      </dsp:txBody>
      <dsp:txXfrm>
        <a:off x="60188" y="62751"/>
        <a:ext cx="8542968" cy="1112590"/>
      </dsp:txXfrm>
    </dsp:sp>
    <dsp:sp modelId="{E36E450C-C6C3-4395-B891-254C84A1B150}">
      <dsp:nvSpPr>
        <dsp:cNvPr id="0" name=""/>
        <dsp:cNvSpPr/>
      </dsp:nvSpPr>
      <dsp:spPr>
        <a:xfrm>
          <a:off x="0" y="1297177"/>
          <a:ext cx="8663344" cy="1232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latin typeface="+mn-lt"/>
            </a:rPr>
            <a:t>Īsten</a:t>
          </a:r>
          <a:r>
            <a:rPr lang="lv-LV" sz="2900" b="1" kern="1200" dirty="0" err="1">
              <a:latin typeface="+mn-lt"/>
            </a:rPr>
            <a:t>ojamās</a:t>
          </a:r>
          <a:r>
            <a:rPr lang="lv-LV" sz="2900" b="1" kern="1200" dirty="0">
              <a:latin typeface="+mn-lt"/>
            </a:rPr>
            <a:t> </a:t>
          </a:r>
          <a:r>
            <a:rPr lang="lv-LV" sz="2900" kern="1200" dirty="0">
              <a:latin typeface="+mn-lt"/>
            </a:rPr>
            <a:t>kompetences</a:t>
          </a:r>
          <a:r>
            <a:rPr lang="lv-LV" sz="2900" kern="1200" dirty="0">
              <a:latin typeface="+mn-lt"/>
              <a:sym typeface="Open Sans"/>
            </a:rPr>
            <a:t> – </a:t>
          </a:r>
          <a:r>
            <a:rPr lang="lv-LV" sz="2900" b="1" kern="1200" dirty="0">
              <a:solidFill>
                <a:srgbClr val="58595B"/>
              </a:solidFill>
              <a:effectLst/>
            </a:rPr>
            <a:t>Komunikācija un sadarbība digitālajā vidē</a:t>
          </a:r>
          <a:endParaRPr lang="en-US" sz="2900" b="1" kern="1200" dirty="0">
            <a:solidFill>
              <a:srgbClr val="58595B"/>
            </a:solidFill>
          </a:endParaRPr>
        </a:p>
      </dsp:txBody>
      <dsp:txXfrm>
        <a:off x="60188" y="1357365"/>
        <a:ext cx="8542968" cy="1112590"/>
      </dsp:txXfrm>
    </dsp:sp>
    <dsp:sp modelId="{5725DA21-1989-49D6-89D3-3A5D67B21D00}">
      <dsp:nvSpPr>
        <dsp:cNvPr id="0" name=""/>
        <dsp:cNvSpPr/>
      </dsp:nvSpPr>
      <dsp:spPr>
        <a:xfrm>
          <a:off x="0" y="2591792"/>
          <a:ext cx="8663344" cy="1232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0" kern="1200" dirty="0">
              <a:latin typeface="+mn-lt"/>
              <a:cs typeface="Barlow Light"/>
            </a:rPr>
            <a:t>Kopumā psihologi digitālo kompetenci ir novērtējuši </a:t>
          </a:r>
          <a:r>
            <a:rPr lang="lv-LV" sz="2800" kern="1200" dirty="0">
              <a:latin typeface="+mn-lt"/>
            </a:rPr>
            <a:t>kā </a:t>
          </a:r>
          <a:r>
            <a:rPr lang="lv-LV" sz="2800" b="1" kern="1200" dirty="0">
              <a:latin typeface="+mn-lt"/>
            </a:rPr>
            <a:t>nozīmīgu,</a:t>
          </a:r>
          <a:r>
            <a:rPr lang="lv-LV" sz="2800" kern="1200" dirty="0">
              <a:latin typeface="+mn-lt"/>
            </a:rPr>
            <a:t> bet nespēj to </a:t>
          </a:r>
          <a:r>
            <a:rPr lang="lv-LV" sz="2800" b="1" kern="1200" dirty="0">
              <a:solidFill>
                <a:srgbClr val="58595B"/>
              </a:solidFill>
              <a:latin typeface="+mn-lt"/>
            </a:rPr>
            <a:t>īstenot pietiekošā apjomā</a:t>
          </a:r>
          <a:endParaRPr lang="en-US" sz="2800" kern="1200" dirty="0">
            <a:solidFill>
              <a:srgbClr val="58595B"/>
            </a:solidFill>
          </a:endParaRPr>
        </a:p>
      </dsp:txBody>
      <dsp:txXfrm>
        <a:off x="60188" y="2651980"/>
        <a:ext cx="8542968" cy="1112590"/>
      </dsp:txXfrm>
    </dsp:sp>
    <dsp:sp modelId="{2EC6AD82-DECD-4EED-9F1D-A1854FB959C2}">
      <dsp:nvSpPr>
        <dsp:cNvPr id="0" name=""/>
        <dsp:cNvSpPr/>
      </dsp:nvSpPr>
      <dsp:spPr>
        <a:xfrm>
          <a:off x="0" y="3886406"/>
          <a:ext cx="8660202" cy="1232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+mn-lt"/>
              <a:cs typeface="Barlow Light"/>
            </a:rPr>
            <a:t>P</a:t>
          </a:r>
          <a:r>
            <a:rPr lang="lv-LV" sz="2600" b="0" kern="1200" dirty="0" err="1">
              <a:latin typeface="+mn-lt"/>
              <a:cs typeface="Barlow Light"/>
            </a:rPr>
            <a:t>sihologi</a:t>
          </a:r>
          <a:r>
            <a:rPr lang="en-US" sz="2600" b="0" kern="1200" dirty="0" err="1">
              <a:latin typeface="+mn-lt"/>
              <a:cs typeface="Barlow Light"/>
            </a:rPr>
            <a:t>em</a:t>
          </a:r>
          <a:r>
            <a:rPr lang="en-US" sz="2600" b="0" kern="1200" dirty="0">
              <a:latin typeface="+mn-lt"/>
              <a:cs typeface="Barlow Light"/>
            </a:rPr>
            <a:t> </a:t>
          </a:r>
          <a:r>
            <a:rPr lang="lv-LV" sz="2600" b="0" kern="1200" dirty="0">
              <a:latin typeface="+mn-lt"/>
              <a:cs typeface="Barlow Light"/>
            </a:rPr>
            <a:t> </a:t>
          </a:r>
          <a:r>
            <a:rPr lang="en-US" sz="2600" b="0" kern="1200" dirty="0" err="1">
              <a:latin typeface="+mn-lt"/>
              <a:cs typeface="Barlow Light"/>
            </a:rPr>
            <a:t>būtu</a:t>
          </a:r>
          <a:r>
            <a:rPr lang="en-US" sz="2600" b="0" kern="1200" dirty="0">
              <a:latin typeface="+mn-lt"/>
              <a:cs typeface="Barlow Light"/>
            </a:rPr>
            <a:t> </a:t>
          </a:r>
          <a:r>
            <a:rPr lang="en-US" sz="2600" b="0" kern="1200" dirty="0" err="1">
              <a:latin typeface="+mn-lt"/>
              <a:cs typeface="Barlow Light"/>
            </a:rPr>
            <a:t>jauzlabo</a:t>
          </a:r>
          <a:r>
            <a:rPr lang="en-US" sz="2600" b="0" kern="1200" dirty="0">
              <a:latin typeface="+mn-lt"/>
              <a:cs typeface="Barlow Light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Drošība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,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Digitāla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satura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veidošana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,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Datu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lietpratība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,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Problēmu</a:t>
          </a:r>
          <a:r>
            <a:rPr lang="en-GB" sz="2700" b="1" kern="1200" dirty="0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 </a:t>
          </a:r>
          <a:r>
            <a:rPr lang="en-GB" sz="2700" b="1" kern="1200" dirty="0" err="1">
              <a:solidFill>
                <a:srgbClr val="58595B"/>
              </a:solidFill>
              <a:latin typeface="Calibri" panose="020F0502020204030204"/>
              <a:ea typeface="+mn-ea"/>
              <a:cs typeface="+mn-cs"/>
              <a:sym typeface="Open Sans"/>
            </a:rPr>
            <a:t>risināšana</a:t>
          </a:r>
          <a:endParaRPr lang="en-US" sz="2700" b="1" kern="1200" dirty="0">
            <a:solidFill>
              <a:srgbClr val="58595B"/>
            </a:solidFill>
            <a:latin typeface="Calibri" panose="020F0502020204030204"/>
            <a:ea typeface="+mn-ea"/>
            <a:cs typeface="+mn-cs"/>
          </a:endParaRPr>
        </a:p>
      </dsp:txBody>
      <dsp:txXfrm>
        <a:off x="60188" y="3946594"/>
        <a:ext cx="8539826" cy="111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53D2DD5-B912-44DD-91D0-43B7C3A82AB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1906179-1C5F-4984-9809-7893A92A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4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Psihologi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kā ļoti nozīmīgu digitālo kompetenci bija novērtējuši “</a:t>
            </a:r>
            <a:r>
              <a:rPr lang="lv-LV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Drošīb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lv-LV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”, savukārt drīzāk nozīmīgas digitālās kompetences tika novērtētas visās </a:t>
            </a:r>
            <a:r>
              <a:rPr lang="lv-LV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pārējas</a:t>
            </a:r>
            <a:r>
              <a:rPr lang="lv-LV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4 skalās.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Kā drīzāk īstenojama digitālā kompetence tika atzīta “Komunikācija un sadarbība digitālajā vidē, </a:t>
            </a:r>
            <a:r>
              <a:rPr lang="lv-LV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savukārt spēju īstenot vidējā līmenī tika atzītas </a:t>
            </a:r>
            <a:r>
              <a:rPr lang="lv-LV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pārējas</a:t>
            </a:r>
            <a:r>
              <a:rPr lang="lv-LV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4 kompetences.</a:t>
            </a:r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42289">
              <a:defRPr/>
            </a:pP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no 5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skalām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tika pielietots parametri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atkarīgo izlašu salīdzinošās statistikas 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savukārt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Digitālā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satura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veidošanai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Wilkiksona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rangu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tests</a:t>
            </a:r>
          </a:p>
          <a:p>
            <a:pPr defTabSz="942289">
              <a:defRPr/>
            </a:pP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atbildētu uz jautājumu, Kāda ir </a:t>
            </a:r>
            <a:r>
              <a:rPr lang="lv-LV" sz="1900" b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atšķirība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starp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psihologu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digitālās kompetences nozīmīguma un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īstenojamības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pašnovērtējuma rādītājiem? – tika pielietots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neparametri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atkarīgo izlašu salīdzinošās statistikas 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-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lv-LV" sz="1900" i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Statistiski nozīmīgas Nozīmīguma un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Īstenojamības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atšķirības uzrādīja visās piecās skalās. </a:t>
            </a:r>
            <a:endParaRPr lang="en-US" sz="1900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42289">
              <a:defRPr/>
            </a:pPr>
            <a:endParaRPr lang="en-US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n-LV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5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LV" dirty="0"/>
              <a:t>Kā </a:t>
            </a:r>
            <a:r>
              <a:rPr lang="en-LV" b="1" dirty="0"/>
              <a:t>ļoti nozīmīgas </a:t>
            </a:r>
            <a:r>
              <a:rPr lang="en-LV" dirty="0"/>
              <a:t>kompetences </a:t>
            </a:r>
            <a:r>
              <a:rPr lang="en-US" dirty="0" err="1"/>
              <a:t>psihologi</a:t>
            </a:r>
            <a:r>
              <a:rPr lang="en-LV" dirty="0"/>
              <a:t> ir novērtējuši </a:t>
            </a:r>
            <a:r>
              <a:rPr lang="en-LV" b="1" dirty="0"/>
              <a:t>- Drošību, Komunikāciju un sadarbību digitālā vidē</a:t>
            </a:r>
            <a:r>
              <a:rPr lang="en-US" b="1" dirty="0"/>
              <a:t>. </a:t>
            </a:r>
            <a:r>
              <a:rPr lang="en-US" b="1" dirty="0" err="1"/>
              <a:t>Savukart</a:t>
            </a:r>
            <a:r>
              <a:rPr lang="en-US" b="1" dirty="0"/>
              <a:t> </a:t>
            </a:r>
            <a:r>
              <a:rPr lang="en-US" b="1" dirty="0" err="1"/>
              <a:t>kā</a:t>
            </a:r>
            <a:r>
              <a:rPr lang="en-US" b="1" dirty="0"/>
              <a:t> </a:t>
            </a:r>
            <a:r>
              <a:rPr lang="en-US" b="1" dirty="0" err="1"/>
              <a:t>augstas</a:t>
            </a:r>
            <a:r>
              <a:rPr lang="en-US" b="1" dirty="0"/>
              <a:t> </a:t>
            </a:r>
            <a:r>
              <a:rPr lang="en-US" b="1" dirty="0" err="1"/>
              <a:t>īstenojamības</a:t>
            </a:r>
            <a:r>
              <a:rPr lang="en-US" b="1" dirty="0"/>
              <a:t> </a:t>
            </a:r>
            <a:r>
              <a:rPr lang="en-US" b="1" dirty="0" err="1"/>
              <a:t>kopemetence</a:t>
            </a:r>
            <a:r>
              <a:rPr lang="en-US" b="1" dirty="0"/>
              <a:t> tika </a:t>
            </a:r>
            <a:r>
              <a:rPr lang="en-US" b="1" dirty="0" err="1"/>
              <a:t>norādītas</a:t>
            </a:r>
            <a:r>
              <a:rPr lang="en-US" b="1" dirty="0"/>
              <a:t> - </a:t>
            </a:r>
            <a:endParaRPr lang="en-LV" b="1" dirty="0"/>
          </a:p>
          <a:p>
            <a:pPr>
              <a:lnSpc>
                <a:spcPct val="150000"/>
              </a:lnSpc>
            </a:pPr>
            <a:r>
              <a:rPr lang="en-LV" dirty="0"/>
              <a:t>Var secināt, ka kompetences, kuras </a:t>
            </a:r>
            <a:r>
              <a:rPr lang="en-US" dirty="0" err="1"/>
              <a:t>psihologiem</a:t>
            </a:r>
            <a:r>
              <a:rPr lang="en-US" dirty="0"/>
              <a:t> </a:t>
            </a:r>
            <a:r>
              <a:rPr lang="en-LV" b="1" dirty="0"/>
              <a:t>būtu jāuzlabo</a:t>
            </a:r>
            <a:r>
              <a:rPr lang="en-LV" dirty="0"/>
              <a:t>, balstoties uz zemiem </a:t>
            </a:r>
            <a:r>
              <a:rPr lang="en-GB" dirty="0" err="1">
                <a:sym typeface="Open Sans"/>
              </a:rPr>
              <a:t>īstenojamības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rādītājiem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pret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augstu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nozīmīgumu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rādītājiem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ir</a:t>
            </a:r>
            <a:r>
              <a:rPr lang="en-GB" dirty="0">
                <a:sym typeface="Open Sans"/>
              </a:rPr>
              <a:t> – </a:t>
            </a:r>
            <a:r>
              <a:rPr lang="en-GB" b="1" dirty="0" err="1">
                <a:sym typeface="Open Sans"/>
              </a:rPr>
              <a:t>Drošība</a:t>
            </a:r>
            <a:r>
              <a:rPr lang="en-GB" b="1" dirty="0">
                <a:sym typeface="Open Sans"/>
              </a:rPr>
              <a:t>, </a:t>
            </a:r>
            <a:r>
              <a:rPr lang="en-GB" b="1" dirty="0" err="1">
                <a:sym typeface="Open Sans"/>
              </a:rPr>
              <a:t>Datu</a:t>
            </a:r>
            <a:r>
              <a:rPr lang="en-GB" b="1" dirty="0">
                <a:sym typeface="Open Sans"/>
              </a:rPr>
              <a:t> </a:t>
            </a:r>
            <a:r>
              <a:rPr lang="en-GB" b="1" dirty="0" err="1">
                <a:sym typeface="Open Sans"/>
              </a:rPr>
              <a:t>lietpratība</a:t>
            </a:r>
            <a:r>
              <a:rPr lang="en-GB" b="1" dirty="0">
                <a:sym typeface="Open Sans"/>
              </a:rPr>
              <a:t>, </a:t>
            </a:r>
            <a:r>
              <a:rPr lang="en-GB" b="1" dirty="0" err="1">
                <a:sym typeface="Open Sans"/>
              </a:rPr>
              <a:t>Problēmu</a:t>
            </a:r>
            <a:r>
              <a:rPr lang="en-GB" b="1" dirty="0">
                <a:sym typeface="Open Sans"/>
              </a:rPr>
              <a:t> </a:t>
            </a:r>
            <a:r>
              <a:rPr lang="en-GB" b="1" dirty="0" err="1">
                <a:sym typeface="Open Sans"/>
              </a:rPr>
              <a:t>risināšana</a:t>
            </a:r>
            <a:endParaRPr lang="en-GB" b="1" dirty="0">
              <a:sym typeface="Open Sans"/>
            </a:endParaRPr>
          </a:p>
          <a:p>
            <a:pPr>
              <a:lnSpc>
                <a:spcPct val="150000"/>
              </a:lnSpc>
            </a:pPr>
            <a:r>
              <a:rPr lang="lv-LV" dirty="0">
                <a:solidFill>
                  <a:schemeClr val="dk1"/>
                </a:solidFill>
                <a:cs typeface="Barlow Light"/>
              </a:rPr>
              <a:t>Kopumā </a:t>
            </a:r>
            <a:r>
              <a:rPr lang="en-US" dirty="0" err="1">
                <a:solidFill>
                  <a:schemeClr val="dk1"/>
                </a:solidFill>
                <a:cs typeface="Barlow Light"/>
              </a:rPr>
              <a:t>psihologi</a:t>
            </a:r>
            <a:r>
              <a:rPr lang="en-US" dirty="0">
                <a:solidFill>
                  <a:schemeClr val="dk1"/>
                </a:solidFill>
                <a:cs typeface="Barlow Light"/>
              </a:rPr>
              <a:t> </a:t>
            </a:r>
            <a:r>
              <a:rPr lang="lv-LV" dirty="0">
                <a:solidFill>
                  <a:schemeClr val="dk1"/>
                </a:solidFill>
                <a:cs typeface="Barlow Light"/>
              </a:rPr>
              <a:t>digitālo kompetenci ir novērtējuši </a:t>
            </a:r>
            <a:r>
              <a:rPr lang="lv-LV" dirty="0"/>
              <a:t>kā nozīmīgu, bet nespēj to īstenot pietiekošā apjomā, kas norāda uz vajadzību t</a:t>
            </a:r>
            <a:r>
              <a:rPr lang="en-US" dirty="0"/>
              <a:t>o</a:t>
            </a:r>
            <a:r>
              <a:rPr lang="lv-LV" dirty="0"/>
              <a:t> attīstīt</a:t>
            </a:r>
            <a:endParaRPr lang="en-US" dirty="0"/>
          </a:p>
          <a:p>
            <a:pPr defTabSz="942289">
              <a:lnSpc>
                <a:spcPct val="150000"/>
              </a:lnSpc>
              <a:defRPr/>
            </a:pP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eicot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pētījumu par </a:t>
            </a:r>
            <a:r>
              <a:rPr lang="en-US" sz="19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psihologu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digitālo kompetenču pašnovērtējumu, 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izprast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vajadzības digitālās kompetences attīstīšanai visās piecās kompetenču jomās, uzsvaru liekot uz drošības jautājumiem 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Savukārt, lai atbildētu uz jautājumu, Kāda ir </a:t>
            </a:r>
            <a:r>
              <a:rPr lang="lv-LV" sz="1900" b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atšķirība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starp mākslas terapeitu digitālās kompetences nozīmīguma un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īstenojamības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pašnovērtējuma rādītājiem? – tika pielietots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neparametrikais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atkarīgo izlašu salīdzinošās statistikas 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lv-LV" sz="1900" i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Statistiski nozīmīgas Nozīmīguma un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Īstenojamības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atšķirības uzrādīja visās piecās skalās. </a:t>
            </a:r>
            <a:endParaRPr lang="en-US" sz="1900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900" dirty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lnSpc>
                <a:spcPct val="150000"/>
              </a:lnSpc>
            </a:pPr>
            <a:r>
              <a:rPr lang="en-LV" dirty="0"/>
              <a:t>Var secināt, ka kompetences, kuras mākslu terapeitiem </a:t>
            </a:r>
            <a:r>
              <a:rPr lang="en-LV" b="1" dirty="0"/>
              <a:t>būtu jāuzlabo</a:t>
            </a:r>
            <a:r>
              <a:rPr lang="en-LV" dirty="0"/>
              <a:t>, balstoties uz zemiem </a:t>
            </a:r>
            <a:r>
              <a:rPr lang="en-GB" dirty="0" err="1">
                <a:sym typeface="Open Sans"/>
              </a:rPr>
              <a:t>īstenojamības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rādītājiem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pret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augstu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nozīmīgumu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rādītājiem</a:t>
            </a:r>
            <a:r>
              <a:rPr lang="en-GB" dirty="0">
                <a:sym typeface="Open Sans"/>
              </a:rPr>
              <a:t> </a:t>
            </a:r>
            <a:r>
              <a:rPr lang="en-GB" dirty="0" err="1">
                <a:sym typeface="Open Sans"/>
              </a:rPr>
              <a:t>ir</a:t>
            </a:r>
            <a:r>
              <a:rPr lang="en-GB" dirty="0">
                <a:sym typeface="Open Sans"/>
              </a:rPr>
              <a:t> – </a:t>
            </a:r>
            <a:r>
              <a:rPr lang="en-GB" b="1" dirty="0" err="1">
                <a:sym typeface="Open Sans"/>
              </a:rPr>
              <a:t>Drošība</a:t>
            </a:r>
            <a:r>
              <a:rPr lang="en-GB" b="1" dirty="0">
                <a:sym typeface="Open Sans"/>
              </a:rPr>
              <a:t>, </a:t>
            </a:r>
            <a:r>
              <a:rPr lang="en-GB" b="1" dirty="0" err="1">
                <a:sym typeface="Open Sans"/>
              </a:rPr>
              <a:t>Datu</a:t>
            </a:r>
            <a:r>
              <a:rPr lang="en-GB" b="1" dirty="0">
                <a:sym typeface="Open Sans"/>
              </a:rPr>
              <a:t> </a:t>
            </a:r>
            <a:r>
              <a:rPr lang="en-GB" b="1" dirty="0" err="1">
                <a:sym typeface="Open Sans"/>
              </a:rPr>
              <a:t>lietpratība</a:t>
            </a:r>
            <a:r>
              <a:rPr lang="en-GB" b="1" dirty="0">
                <a:sym typeface="Open Sans"/>
              </a:rPr>
              <a:t>, </a:t>
            </a:r>
            <a:r>
              <a:rPr lang="en-GB" b="1" dirty="0" err="1">
                <a:sym typeface="Open Sans"/>
              </a:rPr>
              <a:t>Problēmu</a:t>
            </a:r>
            <a:r>
              <a:rPr lang="en-GB" b="1" dirty="0">
                <a:sym typeface="Open Sans"/>
              </a:rPr>
              <a:t> </a:t>
            </a:r>
            <a:r>
              <a:rPr lang="en-GB" b="1" dirty="0" err="1">
                <a:sym typeface="Open Sans"/>
              </a:rPr>
              <a:t>risināšana</a:t>
            </a:r>
            <a:endParaRPr lang="en-GB" b="1" dirty="0">
              <a:sym typeface="Open Sans"/>
            </a:endParaRPr>
          </a:p>
          <a:p>
            <a:pPr>
              <a:lnSpc>
                <a:spcPct val="150000"/>
              </a:lnSpc>
            </a:pPr>
            <a:endParaRPr lang="en-LV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8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0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v-LV" sz="1900" dirty="0"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Digitālās transformācijas tempi turpina pieaugt, un digitālie risinājumi arvien vairāk tiek integrēti ikdienā un profesionālajā jomā, līdz ar to pieaug digitālās kompetences nozīmīgums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.</a:t>
            </a:r>
          </a:p>
          <a:p>
            <a:pPr algn="l"/>
            <a:endParaRPr lang="en-US" sz="1900" dirty="0">
              <a:latin typeface="Calibri" panose="020F0502020204030204" pitchFamily="34" charset="0"/>
              <a:cs typeface="Calibri" panose="020F0502020204030204" pitchFamily="34" charset="0"/>
              <a:sym typeface="Barlow Light"/>
            </a:endParaRPr>
          </a:p>
          <a:p>
            <a:pPr algn="l"/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Covid-19 pandēmijas laikā arī veselības aprūpes nozarei bija </a:t>
            </a:r>
            <a:r>
              <a:rPr lang="lv-LV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jāpielāgojās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jo tika ieviesti drošības pasākumi un tika meklēti </a:t>
            </a:r>
            <a:r>
              <a:rPr lang="lv-LV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risinājumi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pakalpojumu sniegšanai </a:t>
            </a:r>
            <a:r>
              <a:rPr lang="lv-LV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attālināti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  <a:sym typeface="Barlow Light"/>
            </a:endParaRPr>
          </a:p>
          <a:p>
            <a:pPr algn="l"/>
            <a:endParaRPr lang="en-US" sz="1900" dirty="0">
              <a:latin typeface="Calibri" panose="020F0502020204030204" pitchFamily="34" charset="0"/>
              <a:cs typeface="Calibri" panose="020F0502020204030204" pitchFamily="34" charset="0"/>
              <a:sym typeface="Barlow Light"/>
            </a:endParaRPr>
          </a:p>
          <a:p>
            <a:pPr algn="l"/>
            <a:r>
              <a:rPr lang="lv-LV" sz="1900" dirty="0">
                <a:solidFill>
                  <a:srgbClr val="404040"/>
                </a:solidFill>
                <a:latin typeface="ArialMT"/>
              </a:rPr>
              <a:t>Pasaule piedzīvo pārmaiņu laikus, ir sācies ceturtās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industriālās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revolūcijas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laikmets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ko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dēvē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par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digitalizāciju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jeb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digitālo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transformāciju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, kas </a:t>
            </a:r>
            <a:r>
              <a:rPr lang="en-US" sz="1900" dirty="0" err="1">
                <a:solidFill>
                  <a:srgbClr val="404040"/>
                </a:solidFill>
                <a:latin typeface="ArialMT"/>
              </a:rPr>
              <a:t>nozīmē</a:t>
            </a:r>
            <a:r>
              <a:rPr lang="en-US" sz="1900" dirty="0">
                <a:solidFill>
                  <a:srgbClr val="404040"/>
                </a:solidFill>
                <a:latin typeface="ArialMT"/>
              </a:rPr>
              <a:t>, </a:t>
            </a:r>
            <a:r>
              <a:rPr lang="lv-LV" sz="1900" dirty="0">
                <a:solidFill>
                  <a:srgbClr val="404040"/>
                </a:solidFill>
                <a:latin typeface="ArialMT"/>
              </a:rPr>
              <a:t>ka tehnoloģijas tiks izmantotas arvien plašāk </a:t>
            </a:r>
            <a:r>
              <a:rPr lang="en-US" dirty="0">
                <a:solidFill>
                  <a:srgbClr val="404040"/>
                </a:solidFill>
                <a:latin typeface="ArialMT"/>
              </a:rPr>
              <a:t>(Schwab 2021), </a:t>
            </a:r>
          </a:p>
          <a:p>
            <a:pPr defTabSz="942289">
              <a:defRPr/>
            </a:pPr>
            <a:r>
              <a:rPr lang="lv-LV" dirty="0">
                <a:ea typeface="Times New Roman" panose="02020603050405020304" pitchFamily="18" charset="0"/>
                <a:cs typeface="Times New Roman" panose="02020603050405020304" pitchFamily="18" charset="0"/>
              </a:rPr>
              <a:t>Katram speciālistam kļūst arvien nozīmīgāka digitālā kompetence, kas ienāk kā daļa no profesionālās dzīves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Pētījuma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Teorētiskais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ietvars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balstās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ideju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digitālā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kompetence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tiek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skatīta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vērtība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Balstoties uz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Fantalovas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vērtību konfliktu </a:t>
            </a:r>
            <a:r>
              <a:rPr lang="lv-LV" sz="1900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teorij</a:t>
            </a:r>
            <a:r>
              <a:rPr lang="en-US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sz="19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tiek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skaidrots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indivīda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uztvere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vērtības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nozīmības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īstenojamības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attiecībām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ietekmē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konkrētā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indivīda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motivāciju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uzvedību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Stāvoklis, kad noteikta vērtība ir nozīmīga, bet tā nav īstenojama, tiek definēta kā iekšējā konflikta stāvoklis. Savukārt, kad vērtība ir īstenojama, bet nav tik nozīmīga, tiek definēts kā iekšējais vakuuma stāvoklis.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Savukārt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ērtības nozīmīguma un </a:t>
            </a:r>
            <a:r>
              <a:rPr lang="lv-LV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īstenojamība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realizācija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tiek raksturota kā neitrālā zona, kad nav ne iekšējo konfliktu, ne iekšējā vakuuma.</a:t>
            </a: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ērtību konflikta teorijas pieejai, tiek izdalīti divi vērtības aspekti. Vispirms noteikta vērtība tiek salīdzināta ar citām vērtībām, tādējādi tai tiek piešķirts nozīmīgums . Savukārt vērtības sasniegšanas jeb indivīda iespēju realizēšanas process ir saistīts ar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īstenojamības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jēdzienu. Atšķirība vērtības nozīmīguma un sasniedzamības vērtējumā tiek interpretēta vai nu kā “iekšējais konflikts”, ja vērtība ir nozīmīga, bet grūti sasniedzama, tādējādi vēlamais nesaskan ar reālo un iespējamo; vai „iekšējais vakuums”, ja vērtība ir maznozīmīga, neinteresanta un tai pat laikā pieejama jeb viegli sasniedzama. Ja vērtības nozīmīgums un sasniedzamības novērtētas vienādi vai līdzīgi, tas ir “neitrālās zonas” – konfliktu brīvs, mierīgs stāvoklis, kurā nozīmīgais un sasniedzamais ir savstarpējā līdzsvarā. Indivīds šādā situācijā lielākoties ir apmierināts ar dzīves situāciju un nozīmīgā vērtība tiek realizēta (</a:t>
            </a:r>
            <a:r>
              <a:rPr lang="lv-LV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Fantalova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2013). </a:t>
            </a: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ētījuma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aptauja balstās arī uz DigComp2.1. Iedzīvotāju digitālo kompetenču ietvaru, kas digitālās kompetences iedala 5 jomās ar 21 prasmi un 8 apguves līmeņiem, jo </a:t>
            </a:r>
            <a:r>
              <a:rPr lang="lv-LV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DigiComp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sniedz vienotu izpratni Eiropā par to, kas ir digitālā kompetence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no kādām prasmēm tā veidojas, un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balstoties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tām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veidots pētījum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pielietotais oriģinālais instrumentārijs.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Slaids, </a:t>
            </a:r>
            <a:r>
              <a:rPr lang="en-US" dirty="0" err="1"/>
              <a:t>kurš</a:t>
            </a:r>
            <a:r>
              <a:rPr lang="en-US" dirty="0"/>
              <a:t> NETIKS </a:t>
            </a:r>
            <a:r>
              <a:rPr lang="en-US" dirty="0" err="1"/>
              <a:t>rādīts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42289">
              <a:defRPr/>
            </a:pP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Pētījuma pirmais posms </a:t>
            </a:r>
            <a:r>
              <a:rPr lang="lv-LV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ietv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ēra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aptaujas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/>
              <a:t>“</a:t>
            </a:r>
            <a:r>
              <a:rPr lang="en-US" sz="1900" dirty="0" err="1"/>
              <a:t>Digitālās</a:t>
            </a:r>
            <a:r>
              <a:rPr lang="en-US" sz="1900" dirty="0"/>
              <a:t> </a:t>
            </a:r>
            <a:r>
              <a:rPr lang="en-US" sz="1900" dirty="0" err="1"/>
              <a:t>kompetences</a:t>
            </a:r>
            <a:r>
              <a:rPr lang="en-US" sz="1900" dirty="0"/>
              <a:t> </a:t>
            </a:r>
            <a:r>
              <a:rPr lang="en-US" sz="1900" dirty="0" err="1"/>
              <a:t>pašnovērtējuma</a:t>
            </a:r>
            <a:r>
              <a:rPr lang="en-US" sz="1900" dirty="0"/>
              <a:t> </a:t>
            </a:r>
            <a:r>
              <a:rPr lang="en-US" sz="1900" dirty="0" err="1"/>
              <a:t>aptauja</a:t>
            </a:r>
            <a:r>
              <a:rPr lang="en-US" sz="1900" dirty="0"/>
              <a:t>” 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pantu </a:t>
            </a:r>
            <a:r>
              <a:rPr lang="lv-LV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modificēšan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datu </a:t>
            </a:r>
            <a:r>
              <a:rPr lang="lv-LV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triangulācij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ekspertu vērtējum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pantu atbilstībai un saprotamībai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942289">
              <a:defRPr/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Otrajā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posma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tika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veikta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aptaujas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Digitālās kompetences </a:t>
            </a:r>
            <a:r>
              <a:rPr lang="en-US" sz="1900" dirty="0" err="1"/>
              <a:t>pašnovērtējuma</a:t>
            </a:r>
            <a:r>
              <a:rPr lang="en-US" sz="1900" dirty="0"/>
              <a:t> </a:t>
            </a:r>
            <a:r>
              <a:rPr lang="en-US" sz="1900" dirty="0" err="1"/>
              <a:t>aptauja</a:t>
            </a:r>
            <a:r>
              <a:rPr lang="en-US" sz="1900" dirty="0"/>
              <a:t> 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V2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izveide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noformēšan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izplatīšan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datu </a:t>
            </a:r>
            <a:r>
              <a:rPr lang="lv-LV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ievākšan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to </a:t>
            </a:r>
            <a:r>
              <a:rPr lang="lv-LV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apstrāde, analīze un </a:t>
            </a:r>
            <a:r>
              <a:rPr lang="lv-LV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interpretācij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900" dirty="0"/>
              <a:t>2 </a:t>
            </a:r>
            <a:r>
              <a:rPr lang="en-US" sz="1900" dirty="0" err="1"/>
              <a:t>daļīgās</a:t>
            </a:r>
            <a:r>
              <a:rPr lang="en-US" sz="1900" dirty="0"/>
              <a:t> a</a:t>
            </a:r>
            <a:r>
              <a:rPr lang="lv-LV" sz="1900" dirty="0" err="1"/>
              <a:t>ptaujas</a:t>
            </a:r>
            <a:r>
              <a:rPr lang="lv-LV" sz="1900" dirty="0"/>
              <a:t> 51 </a:t>
            </a:r>
            <a:r>
              <a:rPr lang="da-DK" sz="1900" dirty="0">
                <a:solidFill>
                  <a:srgbClr val="44546A"/>
                </a:solidFill>
                <a:latin typeface="ArialNarrow"/>
              </a:rPr>
              <a:t>apgalvojums</a:t>
            </a:r>
            <a:r>
              <a:rPr lang="en-US" sz="1900" dirty="0"/>
              <a:t> </a:t>
            </a:r>
            <a:r>
              <a:rPr lang="da-DK" sz="1900" dirty="0">
                <a:solidFill>
                  <a:srgbClr val="44546A"/>
                </a:solidFill>
                <a:latin typeface="ArialNarrow"/>
              </a:rPr>
              <a:t>par nozīmīgumu un 51 apgalvojums par īstenojamību</a:t>
            </a:r>
            <a:r>
              <a:rPr lang="lv-LV" sz="1900" dirty="0"/>
              <a:t> ir sadalīts 5 skalās, kas ir atbilstošas 5 digitālo</a:t>
            </a:r>
            <a:r>
              <a:rPr lang="en-US" sz="1900" dirty="0"/>
              <a:t> </a:t>
            </a:r>
            <a:r>
              <a:rPr lang="en-US" sz="1900" dirty="0" err="1"/>
              <a:t>kompetenču</a:t>
            </a:r>
            <a:r>
              <a:rPr lang="en-US" sz="1900" dirty="0"/>
              <a:t> </a:t>
            </a:r>
            <a:r>
              <a:rPr lang="en-US" sz="1900" dirty="0" err="1"/>
              <a:t>jomām</a:t>
            </a:r>
            <a:r>
              <a:rPr lang="en-US" sz="1900" dirty="0"/>
              <a:t>. – (NELASĪT - </a:t>
            </a:r>
            <a:r>
              <a:rPr lang="en-US" sz="1900" dirty="0" err="1"/>
              <a:t>informācijas</a:t>
            </a:r>
            <a:r>
              <a:rPr lang="en-US" sz="1900" dirty="0"/>
              <a:t> un </a:t>
            </a:r>
            <a:r>
              <a:rPr lang="en-US" sz="1900" dirty="0" err="1"/>
              <a:t>datu</a:t>
            </a:r>
            <a:r>
              <a:rPr lang="en-US" sz="1900" dirty="0"/>
              <a:t> </a:t>
            </a:r>
            <a:r>
              <a:rPr lang="en-US" sz="1900" dirty="0" err="1"/>
              <a:t>lietpratība</a:t>
            </a:r>
            <a:r>
              <a:rPr lang="en-US" sz="1900" dirty="0"/>
              <a:t>, </a:t>
            </a:r>
            <a:r>
              <a:rPr lang="en-US" sz="1900" dirty="0" err="1"/>
              <a:t>komunikācija</a:t>
            </a:r>
            <a:r>
              <a:rPr lang="en-US" sz="1900" dirty="0"/>
              <a:t> un </a:t>
            </a:r>
            <a:r>
              <a:rPr lang="en-US" sz="1900" dirty="0" err="1"/>
              <a:t>sadarbība</a:t>
            </a:r>
            <a:r>
              <a:rPr lang="en-US" sz="1900" dirty="0"/>
              <a:t>, </a:t>
            </a:r>
            <a:r>
              <a:rPr lang="en-US" sz="1900" dirty="0" err="1"/>
              <a:t>digitālā</a:t>
            </a:r>
            <a:r>
              <a:rPr lang="en-US" sz="1900" dirty="0"/>
              <a:t> </a:t>
            </a:r>
            <a:r>
              <a:rPr lang="en-US" sz="1900" dirty="0" err="1"/>
              <a:t>satura</a:t>
            </a:r>
            <a:r>
              <a:rPr lang="en-US" sz="1900" dirty="0"/>
              <a:t> </a:t>
            </a:r>
            <a:r>
              <a:rPr lang="en-US" sz="1900" dirty="0" err="1"/>
              <a:t>veidošana</a:t>
            </a:r>
            <a:r>
              <a:rPr lang="en-US" sz="1900" dirty="0"/>
              <a:t>, </a:t>
            </a:r>
            <a:r>
              <a:rPr lang="en-US" sz="1900" dirty="0" err="1"/>
              <a:t>drošība</a:t>
            </a:r>
            <a:r>
              <a:rPr lang="en-US" sz="1900" dirty="0"/>
              <a:t> un </a:t>
            </a:r>
            <a:r>
              <a:rPr lang="en-US" sz="1900" dirty="0" err="1"/>
              <a:t>problēmu</a:t>
            </a:r>
            <a:r>
              <a:rPr lang="en-US" sz="1900" dirty="0"/>
              <a:t> </a:t>
            </a:r>
            <a:r>
              <a:rPr lang="en-US" sz="1900" dirty="0" err="1"/>
              <a:t>risināšana</a:t>
            </a:r>
            <a:r>
              <a:rPr lang="en-US" sz="1900" dirty="0"/>
              <a:t>)</a:t>
            </a:r>
          </a:p>
          <a:p>
            <a:pPr defTabSz="942289">
              <a:defRPr/>
            </a:pPr>
            <a:r>
              <a:rPr lang="en-US" sz="1900" dirty="0" err="1"/>
              <a:t>Apgalvojumu</a:t>
            </a:r>
            <a:r>
              <a:rPr lang="en-US" sz="1900" dirty="0"/>
              <a:t> </a:t>
            </a:r>
            <a:r>
              <a:rPr lang="sv-SE" sz="1900" dirty="0">
                <a:solidFill>
                  <a:srgbClr val="44546A"/>
                </a:solidFill>
                <a:latin typeface="ArialNarrow"/>
              </a:rPr>
              <a:t>vērtēšana tika veikta 5 ballu Likerta skalā, kur panti tiek vērtēti no 1 – “nemaz nav </a:t>
            </a:r>
            <a:r>
              <a:rPr lang="it-IT" sz="1900" dirty="0">
                <a:solidFill>
                  <a:srgbClr val="44546A"/>
                </a:solidFill>
                <a:latin typeface="ArialNarrow"/>
              </a:rPr>
              <a:t>nozīmīga ” līdz 5 - “ļoti nozīmīga”.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6179-1C5F-4984-9809-7893A92A54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10363200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Autors</a:t>
            </a:r>
          </a:p>
          <a:p>
            <a:pPr lvl="0"/>
            <a:r>
              <a:rPr lang="lv-LV" dirty="0"/>
              <a:t>Datums</a:t>
            </a:r>
          </a:p>
          <a:p>
            <a:pPr lvl="0"/>
            <a:r>
              <a:rPr lang="lv-LV" dirty="0"/>
              <a:t>Vieta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  <p15:guide id="4" pos="3689" userDrawn="1">
          <p15:clr>
            <a:srgbClr val="FBAE40"/>
          </p15:clr>
        </p15:guide>
        <p15:guide id="5" pos="704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orient="horz" pos="459" userDrawn="1">
          <p15:clr>
            <a:srgbClr val="FBAE40"/>
          </p15:clr>
        </p15:guide>
        <p15:guide id="8" orient="horz" pos="2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Pamatteksts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r>
              <a:rPr lang="lv-LV" dirty="0"/>
              <a:t>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Pamatteksts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512" y="1401764"/>
            <a:ext cx="9987364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lv-LV" dirty="0"/>
          </a:p>
          <a:p>
            <a:pPr lvl="0"/>
            <a:r>
              <a:rPr lang="lv-LV" dirty="0" err="1"/>
              <a:t>Adsjfhjskdfhkljfd</a:t>
            </a:r>
            <a:endParaRPr lang="lv-LV" dirty="0"/>
          </a:p>
          <a:p>
            <a:pPr lvl="0"/>
            <a:r>
              <a:rPr lang="lv-LV" dirty="0" err="1"/>
              <a:t>Dasfldfkssl</a:t>
            </a:r>
            <a:r>
              <a:rPr lang="lv-LV" dirty="0"/>
              <a:t>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t="7228" r="14186" b="-2199"/>
          <a:stretch/>
        </p:blipFill>
        <p:spPr>
          <a:xfrm>
            <a:off x="9401476" y="0"/>
            <a:ext cx="2790524" cy="6705850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2" y="720502"/>
            <a:ext cx="1807468" cy="3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10" userDrawn="1">
          <p15:clr>
            <a:srgbClr val="F26B43"/>
          </p15:clr>
        </p15:guide>
        <p15:guide id="5" pos="697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385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515600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object 4"/>
          <p:cNvSpPr/>
          <p:nvPr userDrawn="1"/>
        </p:nvSpPr>
        <p:spPr>
          <a:xfrm>
            <a:off x="1055688" y="5787747"/>
            <a:ext cx="1528267" cy="280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588229" y="10759"/>
            <a:ext cx="2603772" cy="62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5859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58595B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12.04.2023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t="7228" r="14186" b="-2199"/>
          <a:stretch/>
        </p:blipFill>
        <p:spPr>
          <a:xfrm>
            <a:off x="9401476" y="0"/>
            <a:ext cx="2790524" cy="6705850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dgth.2022.95136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7/2055207620985396" TargetMode="External"/><Relationship Id="rId4" Type="http://schemas.openxmlformats.org/officeDocument/2006/relationships/hyperlink" Target="https://doi.org/10.2791/8211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dati.l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4672" y="6168447"/>
            <a:ext cx="1645447" cy="1015788"/>
          </a:xfrm>
        </p:spPr>
        <p:txBody>
          <a:bodyPr/>
          <a:lstStyle/>
          <a:p>
            <a:r>
              <a:rPr lang="en-US" dirty="0">
                <a:latin typeface="+mn-lt"/>
              </a:rPr>
              <a:t>2023</a:t>
            </a:r>
            <a:endParaRPr lang="lv-LV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CDBDE-67CF-EF17-DAA5-471463263FA2}"/>
              </a:ext>
            </a:extLst>
          </p:cNvPr>
          <p:cNvSpPr txBox="1"/>
          <p:nvPr/>
        </p:nvSpPr>
        <p:spPr>
          <a:xfrm>
            <a:off x="3621281" y="4418723"/>
            <a:ext cx="6097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chemeClr val="bg1"/>
                </a:solidFill>
                <a:latin typeface="Calibry"/>
              </a:rPr>
              <a:t>Darba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autores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:</a:t>
            </a:r>
          </a:p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alibry"/>
              </a:rPr>
              <a:t>Solvita Krūklīte</a:t>
            </a:r>
          </a:p>
          <a:p>
            <a:pPr algn="r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  <a:latin typeface="Calibry"/>
              </a:rPr>
              <a:t>Liene</a:t>
            </a:r>
            <a:r>
              <a:rPr lang="en-US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y"/>
              </a:rPr>
              <a:t>Muciņa-Sima</a:t>
            </a:r>
            <a:endParaRPr lang="en-US" sz="1800" dirty="0">
              <a:solidFill>
                <a:schemeClr val="bg1"/>
              </a:solidFill>
              <a:latin typeface="Calibry"/>
            </a:endParaRPr>
          </a:p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chemeClr val="bg1"/>
                </a:solidFill>
                <a:latin typeface="Calibry"/>
              </a:rPr>
              <a:t>Darba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zinātniskā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vadītāja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:</a:t>
            </a:r>
          </a:p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alibry"/>
              </a:rPr>
              <a:t>    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Zinātniskā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grāda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pretendente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Elīna</a:t>
            </a:r>
            <a:r>
              <a:rPr lang="en-US" sz="1800" dirty="0">
                <a:solidFill>
                  <a:schemeClr val="bg1"/>
                </a:solidFill>
                <a:latin typeface="Calibry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y"/>
              </a:rPr>
              <a:t>Akmane</a:t>
            </a:r>
            <a:endParaRPr lang="en-US" sz="1800" dirty="0">
              <a:solidFill>
                <a:schemeClr val="bg1"/>
              </a:solidFill>
              <a:latin typeface="Calibry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94431C-9749-65A7-7148-151949D3C690}"/>
              </a:ext>
            </a:extLst>
          </p:cNvPr>
          <p:cNvSpPr txBox="1">
            <a:spLocks/>
          </p:cNvSpPr>
          <p:nvPr/>
        </p:nvSpPr>
        <p:spPr>
          <a:xfrm>
            <a:off x="507067" y="3070807"/>
            <a:ext cx="9913289" cy="2201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i="0" dirty="0" err="1">
                <a:solidFill>
                  <a:srgbClr val="FFC000"/>
                </a:solidFill>
                <a:effectLst/>
                <a:latin typeface="+mn-lt"/>
              </a:rPr>
              <a:t>Psihologa</a:t>
            </a:r>
            <a:r>
              <a:rPr lang="en-US" sz="4800" i="0" dirty="0">
                <a:solidFill>
                  <a:srgbClr val="FFC000"/>
                </a:solidFill>
                <a:effectLst/>
                <a:latin typeface="+mn-lt"/>
              </a:rPr>
              <a:t> </a:t>
            </a:r>
            <a:r>
              <a:rPr lang="en-US" sz="4800" i="0" dirty="0" err="1">
                <a:solidFill>
                  <a:srgbClr val="FFC000"/>
                </a:solidFill>
                <a:effectLst/>
                <a:latin typeface="+mn-lt"/>
              </a:rPr>
              <a:t>digitālās</a:t>
            </a:r>
            <a:r>
              <a:rPr lang="en-US" sz="4800" i="0" dirty="0">
                <a:solidFill>
                  <a:srgbClr val="FFC000"/>
                </a:solidFill>
                <a:effectLst/>
                <a:latin typeface="+mn-lt"/>
              </a:rPr>
              <a:t> </a:t>
            </a:r>
            <a:r>
              <a:rPr lang="en-US" sz="4800" i="0" dirty="0" err="1">
                <a:solidFill>
                  <a:srgbClr val="FFC000"/>
                </a:solidFill>
                <a:effectLst/>
                <a:latin typeface="+mn-lt"/>
              </a:rPr>
              <a:t>kompetences</a:t>
            </a:r>
            <a:r>
              <a:rPr lang="en-US" sz="4800" i="0" dirty="0">
                <a:solidFill>
                  <a:srgbClr val="FFC000"/>
                </a:solidFill>
                <a:effectLst/>
                <a:latin typeface="+mn-lt"/>
              </a:rPr>
              <a:t> </a:t>
            </a:r>
          </a:p>
          <a:p>
            <a:r>
              <a:rPr lang="en-US" sz="4800" i="0" dirty="0" err="1">
                <a:solidFill>
                  <a:srgbClr val="FFC000"/>
                </a:solidFill>
                <a:effectLst/>
                <a:latin typeface="+mn-lt"/>
              </a:rPr>
              <a:t>pašnovērtējums</a:t>
            </a:r>
            <a:endParaRPr lang="en-US" sz="48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9" name="Attēls 4">
            <a:extLst>
              <a:ext uri="{FF2B5EF4-FFF2-40B4-BE49-F238E27FC236}">
                <a16:creationId xmlns:a16="http://schemas.microsoft.com/office/drawing/2014/main" id="{F557F1AF-D007-4F57-0E3F-8AE163A8C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96" y="215942"/>
            <a:ext cx="1838781" cy="1097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C098C-87F5-7BE3-E498-2438CACF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72" y="5660553"/>
            <a:ext cx="3974823" cy="10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9FA7E-4BDF-A9E5-42DC-3CBD17A0A664}"/>
              </a:ext>
            </a:extLst>
          </p:cNvPr>
          <p:cNvGrpSpPr/>
          <p:nvPr/>
        </p:nvGrpSpPr>
        <p:grpSpPr>
          <a:xfrm>
            <a:off x="843284" y="1368249"/>
            <a:ext cx="3904566" cy="1107996"/>
            <a:chOff x="4869750" y="2447639"/>
            <a:chExt cx="2937177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FFA42-A712-8196-0B58-7AAE90EFD94A}"/>
                </a:ext>
              </a:extLst>
            </p:cNvPr>
            <p:cNvSpPr txBox="1"/>
            <p:nvPr/>
          </p:nvSpPr>
          <p:spPr>
            <a:xfrm>
              <a:off x="5426365" y="2447639"/>
              <a:ext cx="23805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lv-LV" altLang="ko-KR" sz="22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Psihologi </a:t>
              </a:r>
              <a:r>
                <a:rPr lang="lv-LV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US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altLang="ko-KR" sz="22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</a:t>
              </a:r>
              <a:endParaRPr lang="lv-LV" altLang="ko-KR" sz="2200" i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lv-LV" altLang="ko-KR" sz="22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Mākslas terapeiti </a:t>
              </a:r>
              <a:r>
                <a:rPr lang="lv-LV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US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altLang="ko-KR" sz="22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  <a:endParaRPr lang="lv-LV" altLang="ko-KR" sz="2200" i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lv-LV" altLang="ko-KR" sz="22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Citi</a:t>
              </a:r>
              <a:r>
                <a:rPr lang="lv-LV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</a:t>
              </a:r>
              <a:r>
                <a:rPr lang="en-US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altLang="ko-KR" sz="2200" i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altLang="ko-KR" sz="22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112</a:t>
              </a:r>
              <a:endParaRPr lang="lv-LV" altLang="ko-KR" sz="2200" i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ight Triangle 17">
              <a:extLst>
                <a:ext uri="{FF2B5EF4-FFF2-40B4-BE49-F238E27FC236}">
                  <a16:creationId xmlns:a16="http://schemas.microsoft.com/office/drawing/2014/main" id="{6C7BE3D6-02EE-E147-AEAB-68C18759C1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3728" y="2459656"/>
              <a:ext cx="477025" cy="567988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E72EAB-B465-FBBA-135C-6C9AE0325FF9}"/>
                </a:ext>
              </a:extLst>
            </p:cNvPr>
            <p:cNvSpPr txBox="1"/>
            <p:nvPr/>
          </p:nvSpPr>
          <p:spPr>
            <a:xfrm>
              <a:off x="4869750" y="2635307"/>
              <a:ext cx="41639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50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202</a:t>
              </a:r>
              <a:endParaRPr lang="ko-KR" altLang="en-US" sz="135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3A9E8D-162E-0745-7A92-2EE12B34E0D6}"/>
              </a:ext>
            </a:extLst>
          </p:cNvPr>
          <p:cNvGrpSpPr/>
          <p:nvPr/>
        </p:nvGrpSpPr>
        <p:grpSpPr>
          <a:xfrm>
            <a:off x="877262" y="4789005"/>
            <a:ext cx="2316508" cy="892250"/>
            <a:chOff x="4199473" y="4335648"/>
            <a:chExt cx="2355692" cy="909667"/>
          </a:xfrm>
        </p:grpSpPr>
        <p:sp>
          <p:nvSpPr>
            <p:cNvPr id="9" name="Round Same Side Corner Rectangle 20">
              <a:extLst>
                <a:ext uri="{FF2B5EF4-FFF2-40B4-BE49-F238E27FC236}">
                  <a16:creationId xmlns:a16="http://schemas.microsoft.com/office/drawing/2014/main" id="{E18C750E-0BCD-3FB7-1820-18972EAD9363}"/>
                </a:ext>
              </a:extLst>
            </p:cNvPr>
            <p:cNvSpPr/>
            <p:nvPr/>
          </p:nvSpPr>
          <p:spPr>
            <a:xfrm rot="10800000">
              <a:off x="5704601" y="4335648"/>
              <a:ext cx="217063" cy="463038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2FE9B5-67FF-80E7-F323-1464C486BCDF}"/>
                </a:ext>
              </a:extLst>
            </p:cNvPr>
            <p:cNvGrpSpPr/>
            <p:nvPr/>
          </p:nvGrpSpPr>
          <p:grpSpPr>
            <a:xfrm>
              <a:off x="4199473" y="4335648"/>
              <a:ext cx="2355692" cy="909667"/>
              <a:chOff x="4925074" y="4216788"/>
              <a:chExt cx="2355692" cy="90966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001CA16-71B4-0130-6529-418D68A14702}"/>
                  </a:ext>
                </a:extLst>
              </p:cNvPr>
              <p:cNvGrpSpPr/>
              <p:nvPr/>
            </p:nvGrpSpPr>
            <p:grpSpPr>
              <a:xfrm>
                <a:off x="4925074" y="4216788"/>
                <a:ext cx="1503203" cy="463038"/>
                <a:chOff x="5764394" y="3394105"/>
                <a:chExt cx="2004271" cy="617384"/>
              </a:xfrm>
              <a:solidFill>
                <a:schemeClr val="accent2"/>
              </a:solidFill>
            </p:grpSpPr>
            <p:sp>
              <p:nvSpPr>
                <p:cNvPr id="16" name="Round Same Side Corner Rectangle 20">
                  <a:extLst>
                    <a:ext uri="{FF2B5EF4-FFF2-40B4-BE49-F238E27FC236}">
                      <a16:creationId xmlns:a16="http://schemas.microsoft.com/office/drawing/2014/main" id="{094E5A1A-34E6-BD8C-25FB-2CE337A71191}"/>
                    </a:ext>
                  </a:extLst>
                </p:cNvPr>
                <p:cNvSpPr/>
                <p:nvPr/>
              </p:nvSpPr>
              <p:spPr>
                <a:xfrm rot="10800000">
                  <a:off x="5764394" y="3394105"/>
                  <a:ext cx="289417" cy="617384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7" name="Round Same Side Corner Rectangle 20">
                  <a:extLst>
                    <a:ext uri="{FF2B5EF4-FFF2-40B4-BE49-F238E27FC236}">
                      <a16:creationId xmlns:a16="http://schemas.microsoft.com/office/drawing/2014/main" id="{47470C12-1E69-B8AD-483E-0C09F8BA66FD}"/>
                    </a:ext>
                  </a:extLst>
                </p:cNvPr>
                <p:cNvSpPr/>
                <p:nvPr/>
              </p:nvSpPr>
              <p:spPr>
                <a:xfrm rot="10800000">
                  <a:off x="6050203" y="3394105"/>
                  <a:ext cx="289417" cy="617384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8" name="Round Same Side Corner Rectangle 20">
                  <a:extLst>
                    <a:ext uri="{FF2B5EF4-FFF2-40B4-BE49-F238E27FC236}">
                      <a16:creationId xmlns:a16="http://schemas.microsoft.com/office/drawing/2014/main" id="{C63E3404-8FD2-AF4F-DF8D-127FF5BB2065}"/>
                    </a:ext>
                  </a:extLst>
                </p:cNvPr>
                <p:cNvSpPr/>
                <p:nvPr/>
              </p:nvSpPr>
              <p:spPr>
                <a:xfrm rot="10800000">
                  <a:off x="6336012" y="3394105"/>
                  <a:ext cx="289417" cy="617384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Round Same Side Corner Rectangle 20">
                  <a:extLst>
                    <a:ext uri="{FF2B5EF4-FFF2-40B4-BE49-F238E27FC236}">
                      <a16:creationId xmlns:a16="http://schemas.microsoft.com/office/drawing/2014/main" id="{3F877C93-E363-D4D2-3CC8-6BA66D55BE51}"/>
                    </a:ext>
                  </a:extLst>
                </p:cNvPr>
                <p:cNvSpPr/>
                <p:nvPr/>
              </p:nvSpPr>
              <p:spPr>
                <a:xfrm rot="10800000">
                  <a:off x="6621821" y="3394105"/>
                  <a:ext cx="289417" cy="617384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0" name="Round Same Side Corner Rectangle 20">
                  <a:extLst>
                    <a:ext uri="{FF2B5EF4-FFF2-40B4-BE49-F238E27FC236}">
                      <a16:creationId xmlns:a16="http://schemas.microsoft.com/office/drawing/2014/main" id="{B25C7EC7-C308-D340-CA95-1CABF8C80289}"/>
                    </a:ext>
                  </a:extLst>
                </p:cNvPr>
                <p:cNvSpPr/>
                <p:nvPr/>
              </p:nvSpPr>
              <p:spPr>
                <a:xfrm rot="10800000">
                  <a:off x="6907630" y="3394105"/>
                  <a:ext cx="289417" cy="617384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1" name="Round Same Side Corner Rectangle 20">
                  <a:extLst>
                    <a:ext uri="{FF2B5EF4-FFF2-40B4-BE49-F238E27FC236}">
                      <a16:creationId xmlns:a16="http://schemas.microsoft.com/office/drawing/2014/main" id="{5514C2F1-3E12-1837-3EC6-63F05AA1EA97}"/>
                    </a:ext>
                  </a:extLst>
                </p:cNvPr>
                <p:cNvSpPr/>
                <p:nvPr/>
              </p:nvSpPr>
              <p:spPr>
                <a:xfrm rot="10800000">
                  <a:off x="7193439" y="3394105"/>
                  <a:ext cx="289417" cy="617384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2" name="Round Same Side Corner Rectangle 20">
                  <a:extLst>
                    <a:ext uri="{FF2B5EF4-FFF2-40B4-BE49-F238E27FC236}">
                      <a16:creationId xmlns:a16="http://schemas.microsoft.com/office/drawing/2014/main" id="{1086D1FF-10C2-477C-9C80-066056E4259F}"/>
                    </a:ext>
                  </a:extLst>
                </p:cNvPr>
                <p:cNvSpPr/>
                <p:nvPr/>
              </p:nvSpPr>
              <p:spPr>
                <a:xfrm rot="10800000">
                  <a:off x="7479248" y="3394105"/>
                  <a:ext cx="289417" cy="617384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Round Same Side Corner Rectangle 20">
                <a:extLst>
                  <a:ext uri="{FF2B5EF4-FFF2-40B4-BE49-F238E27FC236}">
                    <a16:creationId xmlns:a16="http://schemas.microsoft.com/office/drawing/2014/main" id="{E5BB7815-82D8-4EAA-6503-6235D4AF3F72}"/>
                  </a:ext>
                </a:extLst>
              </p:cNvPr>
              <p:cNvSpPr/>
              <p:nvPr/>
            </p:nvSpPr>
            <p:spPr>
              <a:xfrm rot="10800000">
                <a:off x="6639928" y="4224114"/>
                <a:ext cx="217063" cy="463038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 Same Side Corner Rectangle 8">
                <a:extLst>
                  <a:ext uri="{FF2B5EF4-FFF2-40B4-BE49-F238E27FC236}">
                    <a16:creationId xmlns:a16="http://schemas.microsoft.com/office/drawing/2014/main" id="{049EE828-6B48-3A0C-5642-8D59E39CF6A8}"/>
                  </a:ext>
                </a:extLst>
              </p:cNvPr>
              <p:cNvSpPr/>
              <p:nvPr/>
            </p:nvSpPr>
            <p:spPr>
              <a:xfrm>
                <a:off x="6866254" y="4222554"/>
                <a:ext cx="166779" cy="463038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542BE5-701D-0452-C99E-CF270E760E47}"/>
                  </a:ext>
                </a:extLst>
              </p:cNvPr>
              <p:cNvSpPr txBox="1"/>
              <p:nvPr/>
            </p:nvSpPr>
            <p:spPr>
              <a:xfrm>
                <a:off x="5641761" y="4679827"/>
                <a:ext cx="817003" cy="4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2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91%</a:t>
                </a:r>
                <a:endParaRPr lang="ko-KR" altLang="en-US" sz="2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97510F-86D6-DBE9-38EE-1152DDB124AF}"/>
                  </a:ext>
                </a:extLst>
              </p:cNvPr>
              <p:cNvSpPr txBox="1"/>
              <p:nvPr/>
            </p:nvSpPr>
            <p:spPr>
              <a:xfrm>
                <a:off x="6710839" y="4687157"/>
                <a:ext cx="569927" cy="4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2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9%</a:t>
                </a:r>
                <a:endParaRPr lang="ko-KR" altLang="en-US" sz="22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3" name="Rectangle 7">
            <a:extLst>
              <a:ext uri="{FF2B5EF4-FFF2-40B4-BE49-F238E27FC236}">
                <a16:creationId xmlns:a16="http://schemas.microsoft.com/office/drawing/2014/main" id="{476864A6-5927-24FD-0FB8-E564C6D4326E}"/>
              </a:ext>
            </a:extLst>
          </p:cNvPr>
          <p:cNvSpPr/>
          <p:nvPr/>
        </p:nvSpPr>
        <p:spPr>
          <a:xfrm>
            <a:off x="1006971" y="3441964"/>
            <a:ext cx="404910" cy="4387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E599FA-BC28-5389-4D79-6AF950EB6404}"/>
              </a:ext>
            </a:extLst>
          </p:cNvPr>
          <p:cNvSpPr txBox="1"/>
          <p:nvPr/>
        </p:nvSpPr>
        <p:spPr>
          <a:xfrm>
            <a:off x="1550263" y="3491924"/>
            <a:ext cx="336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indent="-214313">
              <a:buFont typeface="Arial" panose="020B0604020202020204" pitchFamily="34" charset="0"/>
              <a:buChar char="•"/>
              <a:defRPr>
                <a:solidFill>
                  <a:schemeClr val="accent2">
                    <a:lumMod val="50000"/>
                  </a:schemeClr>
                </a:solidFill>
                <a:latin typeface="Barlow" pitchFamily="2" charset="77"/>
                <a:cs typeface="Arial Narrow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lv-LV" altLang="ko-KR" sz="22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Vecums</a:t>
            </a:r>
            <a:r>
              <a:rPr lang="en-US" altLang="ko-KR" sz="22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ko-KR" sz="2200" i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</a:t>
            </a:r>
            <a:r>
              <a:rPr lang="en-US" altLang="ko-KR" sz="22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43) 23-58 gadi (M=40,79)</a:t>
            </a:r>
            <a:endParaRPr lang="ko-KR" altLang="en-US" sz="2200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4716D-F2BD-9F90-E9FF-45898E0CC419}"/>
              </a:ext>
            </a:extLst>
          </p:cNvPr>
          <p:cNvSpPr txBox="1"/>
          <p:nvPr/>
        </p:nvSpPr>
        <p:spPr>
          <a:xfrm>
            <a:off x="342797" y="41579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indent="-214313">
              <a:buFont typeface="Arial" panose="020B0604020202020204" pitchFamily="34" charset="0"/>
              <a:buChar char="•"/>
              <a:defRPr>
                <a:solidFill>
                  <a:schemeClr val="accent2">
                    <a:lumMod val="50000"/>
                  </a:schemeClr>
                </a:solidFill>
                <a:latin typeface="Barlow" pitchFamily="2" charset="77"/>
                <a:cs typeface="Arial Narrow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lv-LV" sz="3200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Respondenti: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6CA2359B-B0D3-0DF1-9227-DBFF242AB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023953"/>
              </p:ext>
            </p:extLst>
          </p:nvPr>
        </p:nvGraphicFramePr>
        <p:xfrm>
          <a:off x="4171106" y="2906139"/>
          <a:ext cx="5074984" cy="336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233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7CA04-CC6C-2DA9-2018-4AF58EADC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289874"/>
            <a:ext cx="10079567" cy="936625"/>
          </a:xfrm>
        </p:spPr>
        <p:txBody>
          <a:bodyPr>
            <a:normAutofit/>
          </a:bodyPr>
          <a:lstStyle/>
          <a:p>
            <a:r>
              <a:rPr lang="en-US" sz="3200" dirty="0" err="1"/>
              <a:t>Rezultāti</a:t>
            </a:r>
            <a:endParaRPr lang="en-US" sz="3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60FB6D-8B86-61B0-54F0-743AFADDE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51346"/>
              </p:ext>
            </p:extLst>
          </p:nvPr>
        </p:nvGraphicFramePr>
        <p:xfrm>
          <a:off x="961292" y="867508"/>
          <a:ext cx="9034741" cy="422267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07216">
                  <a:extLst>
                    <a:ext uri="{9D8B030D-6E8A-4147-A177-3AD203B41FA5}">
                      <a16:colId xmlns:a16="http://schemas.microsoft.com/office/drawing/2014/main" val="2742065201"/>
                    </a:ext>
                  </a:extLst>
                </a:gridCol>
                <a:gridCol w="2117969">
                  <a:extLst>
                    <a:ext uri="{9D8B030D-6E8A-4147-A177-3AD203B41FA5}">
                      <a16:colId xmlns:a16="http://schemas.microsoft.com/office/drawing/2014/main" val="4156934739"/>
                    </a:ext>
                  </a:extLst>
                </a:gridCol>
                <a:gridCol w="2256444">
                  <a:extLst>
                    <a:ext uri="{9D8B030D-6E8A-4147-A177-3AD203B41FA5}">
                      <a16:colId xmlns:a16="http://schemas.microsoft.com/office/drawing/2014/main" val="1470084034"/>
                    </a:ext>
                  </a:extLst>
                </a:gridCol>
                <a:gridCol w="1553112">
                  <a:extLst>
                    <a:ext uri="{9D8B030D-6E8A-4147-A177-3AD203B41FA5}">
                      <a16:colId xmlns:a16="http://schemas.microsoft.com/office/drawing/2014/main" val="4237409734"/>
                    </a:ext>
                  </a:extLst>
                </a:gridCol>
              </a:tblGrid>
              <a:tr h="611846">
                <a:tc>
                  <a:txBody>
                    <a:bodyPr/>
                    <a:lstStyle/>
                    <a:p>
                      <a:endParaRPr lang="en-LV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NOZĪMĪGUMS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ĪSTENOJAMĪBA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ATŠĶIRĪBAS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/>
                </a:tc>
                <a:extLst>
                  <a:ext uri="{0D108BD9-81ED-4DB2-BD59-A6C34878D82A}">
                    <a16:rowId xmlns:a16="http://schemas.microsoft.com/office/drawing/2014/main" val="1754906536"/>
                  </a:ext>
                </a:extLst>
              </a:tr>
              <a:tr h="598943">
                <a:tc>
                  <a:txBody>
                    <a:bodyPr/>
                    <a:lstStyle/>
                    <a:p>
                      <a:endParaRPr lang="en-LV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i="1" dirty="0" err="1">
                          <a:effectLst/>
                        </a:rPr>
                        <a:t>Mdn</a:t>
                      </a:r>
                      <a:endParaRPr lang="en-LV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i="1" dirty="0" err="1">
                          <a:effectLst/>
                        </a:rPr>
                        <a:t>Mdn</a:t>
                      </a:r>
                      <a:endParaRPr lang="en-LV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effectLst/>
                        </a:rPr>
                        <a:t>t / </a:t>
                      </a:r>
                      <a:r>
                        <a:rPr lang="en-US" sz="1800" i="1" dirty="0">
                          <a:solidFill>
                            <a:srgbClr val="0070C0"/>
                          </a:solidFill>
                          <a:effectLst/>
                        </a:rPr>
                        <a:t>T</a:t>
                      </a:r>
                      <a:endParaRPr lang="en-LV" sz="18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785304"/>
                  </a:ext>
                </a:extLst>
              </a:tr>
              <a:tr h="558675">
                <a:tc>
                  <a:txBody>
                    <a:bodyPr/>
                    <a:lstStyle/>
                    <a:p>
                      <a:r>
                        <a:rPr lang="lv-LV" sz="1800" b="0" dirty="0">
                          <a:effectLst/>
                        </a:rPr>
                        <a:t>1. Drošība</a:t>
                      </a:r>
                      <a:endParaRPr lang="en-LV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effectLst/>
                        </a:rPr>
                        <a:t>4,6</a:t>
                      </a:r>
                      <a:r>
                        <a:rPr lang="en-US" sz="1800" b="1" dirty="0">
                          <a:effectLst/>
                        </a:rPr>
                        <a:t>9</a:t>
                      </a:r>
                      <a:r>
                        <a:rPr lang="lv-LV" sz="1800" dirty="0">
                          <a:effectLst/>
                        </a:rPr>
                        <a:t> 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3,</a:t>
                      </a:r>
                      <a:r>
                        <a:rPr lang="en-US" sz="1800" dirty="0">
                          <a:effectLst/>
                        </a:rPr>
                        <a:t>61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8,88</a:t>
                      </a:r>
                      <a:r>
                        <a:rPr lang="lv-LV" sz="1800" dirty="0">
                          <a:effectLst/>
                        </a:rPr>
                        <a:t>***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27501"/>
                  </a:ext>
                </a:extLst>
              </a:tr>
              <a:tr h="600679">
                <a:tc>
                  <a:txBody>
                    <a:bodyPr/>
                    <a:lstStyle/>
                    <a:p>
                      <a:r>
                        <a:rPr lang="lv-LV" sz="1800" b="0">
                          <a:effectLst/>
                        </a:rPr>
                        <a:t>2. Digitālā satura veidošana</a:t>
                      </a:r>
                      <a:endParaRPr lang="en-LV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4,</a:t>
                      </a: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3,</a:t>
                      </a:r>
                      <a:r>
                        <a:rPr lang="en-US" sz="1800" dirty="0">
                          <a:effectLst/>
                        </a:rPr>
                        <a:t>38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-5,27*** </a:t>
                      </a:r>
                      <a:endParaRPr lang="en-LV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73074"/>
                  </a:ext>
                </a:extLst>
              </a:tr>
              <a:tr h="652912">
                <a:tc>
                  <a:txBody>
                    <a:bodyPr/>
                    <a:lstStyle/>
                    <a:p>
                      <a:r>
                        <a:rPr lang="lv-LV" sz="1800" b="0" dirty="0">
                          <a:effectLst/>
                        </a:rPr>
                        <a:t>3. Komunikācija un sadarbība digitālajā vidē</a:t>
                      </a:r>
                      <a:endParaRPr lang="en-LV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4,3</a:t>
                      </a: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effectLst/>
                        </a:rPr>
                        <a:t>4,1</a:t>
                      </a: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4,60**</a:t>
                      </a:r>
                      <a:r>
                        <a:rPr lang="lv-LV" sz="1800" dirty="0">
                          <a:effectLst/>
                        </a:rPr>
                        <a:t>*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196789"/>
                  </a:ext>
                </a:extLst>
              </a:tr>
              <a:tr h="600679">
                <a:tc>
                  <a:txBody>
                    <a:bodyPr/>
                    <a:lstStyle/>
                    <a:p>
                      <a:r>
                        <a:rPr lang="lv-LV" sz="1800" b="0">
                          <a:effectLst/>
                        </a:rPr>
                        <a:t>4. Informācijas un datu lietpratība</a:t>
                      </a:r>
                      <a:endParaRPr lang="en-LV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4,00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3,</a:t>
                      </a:r>
                      <a:r>
                        <a:rPr lang="en-US" sz="1800" dirty="0">
                          <a:effectLst/>
                        </a:rPr>
                        <a:t>63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4,28</a:t>
                      </a:r>
                      <a:r>
                        <a:rPr lang="lv-LV" sz="1800" dirty="0">
                          <a:effectLst/>
                        </a:rPr>
                        <a:t>***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20983"/>
                  </a:ext>
                </a:extLst>
              </a:tr>
              <a:tr h="598943">
                <a:tc>
                  <a:txBody>
                    <a:bodyPr/>
                    <a:lstStyle/>
                    <a:p>
                      <a:r>
                        <a:rPr lang="lv-LV" sz="1800" b="0" dirty="0">
                          <a:effectLst/>
                        </a:rPr>
                        <a:t>5. Problēmu risināšana</a:t>
                      </a:r>
                      <a:endParaRPr lang="en-LV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4,</a:t>
                      </a:r>
                      <a:r>
                        <a:rPr lang="en-US" sz="1800" dirty="0">
                          <a:effectLst/>
                        </a:rPr>
                        <a:t>17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effectLst/>
                        </a:rPr>
                        <a:t>3,6</a:t>
                      </a: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5,72</a:t>
                      </a:r>
                      <a:r>
                        <a:rPr lang="lv-LV" sz="1800" dirty="0">
                          <a:effectLst/>
                        </a:rPr>
                        <a:t>***</a:t>
                      </a:r>
                      <a:endParaRPr lang="en-LV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5" marR="67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10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171DB29-2FFF-B899-A327-568C13737E16}"/>
              </a:ext>
            </a:extLst>
          </p:cNvPr>
          <p:cNvSpPr txBox="1"/>
          <p:nvPr/>
        </p:nvSpPr>
        <p:spPr>
          <a:xfrm>
            <a:off x="1056217" y="5133364"/>
            <a:ext cx="8939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Piezīme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lv-LV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 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= 4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lv-LV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Apzīmējumi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lv-LV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Mdn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 Mediāna,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T-</a:t>
            </a:r>
            <a:r>
              <a:rPr lang="lv-LV" sz="1400" dirty="0" err="1">
                <a:solidFill>
                  <a:srgbClr val="0070C0"/>
                </a:solidFill>
              </a:rPr>
              <a:t>Vilkoksona</a:t>
            </a:r>
            <a:r>
              <a:rPr lang="lv-LV" sz="1400" dirty="0">
                <a:solidFill>
                  <a:srgbClr val="0070C0"/>
                </a:solidFill>
              </a:rPr>
              <a:t> zīmju ranga tests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testa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lv-LV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kritērijs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*</a:t>
            </a:r>
            <a:r>
              <a:rPr lang="lv-LV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 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&lt; 0,05, **</a:t>
            </a:r>
            <a:r>
              <a:rPr lang="lv-LV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 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&lt; 0,01, ***</a:t>
            </a:r>
            <a:r>
              <a:rPr lang="lv-LV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</a:t>
            </a:r>
            <a:r>
              <a:rPr lang="lv-LV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&lt; 0,001.</a:t>
            </a:r>
            <a:endParaRPr lang="en-LV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EDC94-D6F5-F9E1-8BB7-DD3196928EA0}"/>
              </a:ext>
            </a:extLst>
          </p:cNvPr>
          <p:cNvSpPr/>
          <p:nvPr/>
        </p:nvSpPr>
        <p:spPr>
          <a:xfrm>
            <a:off x="8633579" y="2048192"/>
            <a:ext cx="1360960" cy="306402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672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030"/>
            <a:ext cx="10515600" cy="518357"/>
          </a:xfrm>
        </p:spPr>
        <p:txBody>
          <a:bodyPr anchor="t">
            <a:normAutofit/>
          </a:bodyPr>
          <a:lstStyle/>
          <a:p>
            <a:r>
              <a:rPr lang="en-US" sz="3200" dirty="0" err="1">
                <a:latin typeface="+mn-lt"/>
              </a:rPr>
              <a:t>Secinājumi</a:t>
            </a:r>
            <a:endParaRPr lang="lv-LV" sz="3200" dirty="0">
              <a:latin typeface="+mn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9DF0B20-80F8-1462-A5A1-1E4E5BEEB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935742"/>
              </p:ext>
            </p:extLst>
          </p:nvPr>
        </p:nvGraphicFramePr>
        <p:xfrm>
          <a:off x="838200" y="1125415"/>
          <a:ext cx="10515600" cy="512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720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6" y="451502"/>
            <a:ext cx="10079567" cy="936625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Literatūras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saraksts</a:t>
            </a:r>
            <a:endParaRPr lang="lv-LV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961" y="902677"/>
            <a:ext cx="8926237" cy="5206083"/>
          </a:xfrm>
        </p:spPr>
        <p:txBody>
          <a:bodyPr>
            <a:normAutofit fontScale="85000" lnSpcReduction="10000"/>
          </a:bodyPr>
          <a:lstStyle/>
          <a:p>
            <a:pPr indent="-304800">
              <a:lnSpc>
                <a:spcPct val="100000"/>
              </a:lnSpc>
              <a:spcAft>
                <a:spcPts val="600"/>
              </a:spcAft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Carretero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Gomez, S.,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Vuorikari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R. and Punie, Y., </a:t>
            </a:r>
            <a:r>
              <a:rPr lang="en-GB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DigComp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 2.1: The Digital Competence 	Framework for Citizens with eight 	proficiency levels and examples of use,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EUR 28558 EN, Publications Office 	of the European Union, 	Luxembourg, 2017, ISBN 978-92-79-68006-9 (pdf),978-92-79-68005-2 (print),978-92-79-74173-9 (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), 	doi:10.2760/38842 (online),10.2760/836968 	(print),10.2760/00963 (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), JRC106281.</a:t>
            </a:r>
            <a:endParaRPr lang="en-LV" sz="17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indent="-304800"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Dobson, R., 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Variava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Douglas, M., &amp; Reynolds, L. M. (2022). Digital competency of Psychologists in 	Aotearoa New 	Zealand: A cross-sectional survey. 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Frontiers in Digital Health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https://doi.org/10.3389/fdgth.2022.951366</a:t>
            </a: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4800">
              <a:lnSpc>
                <a:spcPct val="100000"/>
              </a:lnSpc>
              <a:spcAft>
                <a:spcPts val="1200"/>
              </a:spcAft>
            </a:pPr>
            <a:r>
              <a:rPr lang="en-GB" sz="1700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Eiropas</a:t>
            </a:r>
            <a:r>
              <a:rPr lang="en-GB" sz="17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Komisija</a:t>
            </a:r>
            <a:r>
              <a:rPr lang="en-GB" sz="17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(2021). </a:t>
            </a:r>
            <a:r>
              <a:rPr lang="en-GB" sz="1700" i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Digitālās</a:t>
            </a:r>
            <a:r>
              <a:rPr lang="en-GB" sz="17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GB" sz="1700" i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ekonomikas</a:t>
            </a:r>
            <a:r>
              <a:rPr lang="en-GB" sz="17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un </a:t>
            </a:r>
            <a:r>
              <a:rPr lang="en-GB" sz="1700" i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sabiedrības</a:t>
            </a:r>
            <a:r>
              <a:rPr lang="en-GB" sz="17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GB" sz="1700" i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indekss</a:t>
            </a:r>
            <a:r>
              <a:rPr lang="en-GB" sz="17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(DESI) 2021. gadā. </a:t>
            </a:r>
            <a:r>
              <a:rPr lang="en-GB" sz="1700" i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Latvija</a:t>
            </a:r>
            <a:r>
              <a:rPr lang="en-GB" sz="17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Pieejams</a:t>
            </a:r>
            <a:r>
              <a:rPr lang="en-GB" sz="17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	https://digital-strategy.ec.europa.eu/en/library/digital-economy-and- society-index-desi-2021 </a:t>
            </a:r>
          </a:p>
          <a:p>
            <a:pPr marL="277416" indent="-238125"/>
            <a:r>
              <a:rPr lang="en-GB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Fantalova</a:t>
            </a:r>
            <a:r>
              <a:rPr lang="en-GB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, E. (2001). </a:t>
            </a:r>
            <a:r>
              <a:rPr lang="en-GB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Diagnostika</a:t>
            </a:r>
            <a:r>
              <a:rPr lang="en-GB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psihoterapija</a:t>
            </a:r>
            <a:r>
              <a:rPr lang="en-GB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vnutrennego</a:t>
            </a:r>
            <a:r>
              <a:rPr lang="en-GB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konflikta</a:t>
            </a:r>
            <a:r>
              <a:rPr lang="en-GB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. Samara: BAHRAH-M.</a:t>
            </a:r>
          </a:p>
          <a:p>
            <a:pPr marL="277416" indent="-238125"/>
            <a:r>
              <a:rPr lang="en-GB" dirty="0" err="1">
                <a:latin typeface="+mn-lt"/>
                <a:cs typeface="Arial" panose="020B0604020202020204" pitchFamily="34" charset="0"/>
              </a:rPr>
              <a:t>Fantalova</a:t>
            </a:r>
            <a:r>
              <a:rPr lang="en-GB" dirty="0">
                <a:latin typeface="+mn-lt"/>
                <a:cs typeface="Arial" panose="020B0604020202020204" pitchFamily="34" charset="0"/>
              </a:rPr>
              <a:t>, E. (2015). </a:t>
            </a:r>
            <a:r>
              <a:rPr lang="en-GB" i="1" dirty="0" err="1">
                <a:latin typeface="+mn-lt"/>
                <a:cs typeface="Arial" panose="020B0604020202020204" pitchFamily="34" charset="0"/>
              </a:rPr>
              <a:t>Cennosti</a:t>
            </a:r>
            <a:r>
              <a:rPr lang="en-GB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GB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+mn-lt"/>
                <a:cs typeface="Arial" panose="020B0604020202020204" pitchFamily="34" charset="0"/>
              </a:rPr>
              <a:t>vnutrennie</a:t>
            </a:r>
            <a:r>
              <a:rPr lang="en-GB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+mn-lt"/>
                <a:cs typeface="Arial" panose="020B0604020202020204" pitchFamily="34" charset="0"/>
              </a:rPr>
              <a:t>konflikty</a:t>
            </a:r>
            <a:r>
              <a:rPr lang="en-GB" i="1" dirty="0">
                <a:latin typeface="+mn-lt"/>
                <a:cs typeface="Arial" panose="020B0604020202020204" pitchFamily="34" charset="0"/>
              </a:rPr>
              <a:t>: </a:t>
            </a:r>
            <a:r>
              <a:rPr lang="en-GB" i="1" dirty="0" err="1">
                <a:latin typeface="+mn-lt"/>
                <a:cs typeface="Arial" panose="020B0604020202020204" pitchFamily="34" charset="0"/>
              </a:rPr>
              <a:t>teorija</a:t>
            </a:r>
            <a:r>
              <a:rPr lang="en-GB" i="1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+mn-lt"/>
                <a:cs typeface="Arial" panose="020B0604020202020204" pitchFamily="34" charset="0"/>
              </a:rPr>
              <a:t>metodologija</a:t>
            </a:r>
            <a:r>
              <a:rPr lang="en-GB" i="1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+mn-lt"/>
                <a:cs typeface="Arial" panose="020B0604020202020204" pitchFamily="34" charset="0"/>
              </a:rPr>
              <a:t>diagnostika</a:t>
            </a:r>
            <a:r>
              <a:rPr lang="en-GB" i="1" dirty="0">
                <a:latin typeface="+mn-lt"/>
                <a:cs typeface="Arial" panose="020B0604020202020204" pitchFamily="34" charset="0"/>
              </a:rPr>
              <a:t>. </a:t>
            </a:r>
            <a:r>
              <a:rPr lang="en-GB" dirty="0">
                <a:latin typeface="+mn-lt"/>
                <a:cs typeface="Arial" panose="020B0604020202020204" pitchFamily="34" charset="0"/>
              </a:rPr>
              <a:t>Moskva: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Direkt</a:t>
            </a:r>
            <a:r>
              <a:rPr lang="en-GB" dirty="0">
                <a:latin typeface="+mn-lt"/>
                <a:cs typeface="Arial" panose="020B0604020202020204" pitchFamily="34" charset="0"/>
              </a:rPr>
              <a:t>-Media.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-304800">
              <a:lnSpc>
                <a:spcPct val="100000"/>
              </a:lnSpc>
              <a:spcAft>
                <a:spcPts val="12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Ferrari, A. (2013). Digital Competence in Practice: An Analysis of Frameworks. 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 Research Centre 	of the European 	Commission.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https://doi.org/10.2791/82116</a:t>
            </a: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4800">
              <a:lnSpc>
                <a:spcPct val="100000"/>
              </a:lnSpc>
              <a:spcAft>
                <a:spcPts val="1200"/>
              </a:spcAft>
            </a:pP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H., Rees, A., Holloway-Biddle, C., &amp; Griffith, E. (2021). Workforce challenges in digital health implementation: How 	are clinical psychology training 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developing digital 	competences? 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Health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https://doi.org/10.1177/2055207620985396</a:t>
            </a: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4800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Schwab K.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Malleret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T. (2022). The Great Narrative (The Great Reset Book 2) (p. 206). Forum Publishing. Kindle Edition.</a:t>
            </a:r>
          </a:p>
          <a:p>
            <a:pPr indent="-304800">
              <a:lnSpc>
                <a:spcPct val="100000"/>
              </a:lnSpc>
              <a:spcAft>
                <a:spcPts val="1200"/>
              </a:spcAft>
            </a:pP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4800">
              <a:lnSpc>
                <a:spcPct val="100000"/>
              </a:lnSpc>
              <a:spcAft>
                <a:spcPts val="12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lv-LV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51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208" y="2568481"/>
            <a:ext cx="10297583" cy="962025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52038-6352-7646-ADCD-A00D95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40D36-584F-A6F3-ADEC-3BD0009217AE}"/>
              </a:ext>
            </a:extLst>
          </p:cNvPr>
          <p:cNvSpPr txBox="1"/>
          <p:nvPr/>
        </p:nvSpPr>
        <p:spPr>
          <a:xfrm>
            <a:off x="911646" y="4932948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Solvita Krūklīte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053777@rsu.edu.lv</a:t>
            </a:r>
          </a:p>
        </p:txBody>
      </p:sp>
    </p:spTree>
    <p:extLst>
      <p:ext uri="{BB962C8B-B14F-4D97-AF65-F5344CB8AC3E}">
        <p14:creationId xmlns:p14="http://schemas.microsoft.com/office/powerpoint/2010/main" val="11485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latin typeface="+mn-lt"/>
              </a:rPr>
              <a:t>Aktualitāte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665288"/>
            <a:ext cx="8532165" cy="398348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P</a:t>
            </a:r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ieaug </a:t>
            </a:r>
            <a:r>
              <a:rPr lang="lv-LV" sz="2800" b="1" dirty="0"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digitālās kompetences </a:t>
            </a:r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nozīmīgums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Barlow Ligh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(Eiropas Komisija, 2021)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lv-LV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lv-LV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Digitālās transformācijas 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nepieciešamība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saglabāt efektivitāti pēc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pandēmijas laikmetā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Schwab,Malleret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8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+mn-lt"/>
              </a:rPr>
              <a:t>MĒRĶIS</a:t>
            </a:r>
            <a:endParaRPr lang="lv-LV" sz="3200" dirty="0">
              <a:latin typeface="+mn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9DF0B20-80F8-1462-A5A1-1E4E5BEEB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7355"/>
              </p:ext>
            </p:extLst>
          </p:nvPr>
        </p:nvGraphicFramePr>
        <p:xfrm>
          <a:off x="1037167" y="1484907"/>
          <a:ext cx="10515600" cy="409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216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</p:spPr>
        <p:txBody>
          <a:bodyPr anchor="t">
            <a:normAutofit/>
          </a:bodyPr>
          <a:lstStyle/>
          <a:p>
            <a:r>
              <a:rPr lang="lv-LV" sz="3200" dirty="0">
                <a:latin typeface="+mn-lt"/>
              </a:rPr>
              <a:t>Pētījuma jautājumi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9DF0B20-80F8-1462-A5A1-1E4E5BEEB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690622"/>
              </p:ext>
            </p:extLst>
          </p:nvPr>
        </p:nvGraphicFramePr>
        <p:xfrm>
          <a:off x="1037167" y="18160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53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+mn-lt"/>
              </a:rPr>
              <a:t>Teorētiskais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modelis</a:t>
            </a:r>
            <a:r>
              <a:rPr lang="en-US" sz="3200" dirty="0">
                <a:latin typeface="+mn-lt"/>
              </a:rPr>
              <a:t> I </a:t>
            </a:r>
            <a:endParaRPr lang="lv-LV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244338"/>
            <a:ext cx="8497982" cy="4404431"/>
          </a:xfrm>
        </p:spPr>
        <p:txBody>
          <a:bodyPr>
            <a:normAutofit/>
          </a:bodyPr>
          <a:lstStyle/>
          <a:p>
            <a:pPr algn="l"/>
            <a:r>
              <a:rPr lang="lv-LV" sz="1800" b="0" i="0" u="none" strike="noStrike" baseline="0" dirty="0">
                <a:latin typeface="+mn-lt"/>
              </a:rPr>
              <a:t>Jeļenas </a:t>
            </a:r>
            <a:r>
              <a:rPr lang="lv-LV" sz="1800" b="0" i="0" u="none" strike="noStrike" baseline="0" dirty="0" err="1">
                <a:latin typeface="+mn-lt"/>
              </a:rPr>
              <a:t>Fantalovas</a:t>
            </a:r>
            <a:r>
              <a:rPr lang="lv-LV" sz="1800" b="0" i="0" u="none" strike="noStrike" baseline="0" dirty="0">
                <a:latin typeface="+mn-lt"/>
              </a:rPr>
              <a:t> nozīmīguma </a:t>
            </a:r>
            <a:r>
              <a:rPr lang="en-US" sz="1800" b="0" i="0" u="none" strike="noStrike" baseline="0" dirty="0">
                <a:latin typeface="+mn-lt"/>
              </a:rPr>
              <a:t>un </a:t>
            </a:r>
            <a:r>
              <a:rPr lang="en-US" sz="1800" b="0" i="0" u="none" strike="noStrike" baseline="0" dirty="0" err="1">
                <a:latin typeface="+mn-lt"/>
              </a:rPr>
              <a:t>īstenojamības</a:t>
            </a:r>
            <a:r>
              <a:rPr lang="en-US" sz="1800" b="0" i="0" u="none" strike="noStrike" baseline="0" dirty="0">
                <a:latin typeface="+mn-lt"/>
              </a:rPr>
              <a:t> </a:t>
            </a:r>
            <a:r>
              <a:rPr lang="en-US" sz="1800" b="0" i="0" u="none" strike="noStrike" baseline="0" dirty="0" err="1">
                <a:latin typeface="+mn-lt"/>
              </a:rPr>
              <a:t>teorija</a:t>
            </a:r>
            <a:r>
              <a:rPr lang="en-US" sz="1800" b="0" i="0" u="none" strike="noStrike" baseline="0" dirty="0">
                <a:latin typeface="+mn-lt"/>
              </a:rPr>
              <a:t> (</a:t>
            </a:r>
            <a:r>
              <a:rPr lang="en-US" sz="1800" b="0" i="0" u="none" strike="noStrike" baseline="0" dirty="0" err="1">
                <a:latin typeface="+mn-lt"/>
              </a:rPr>
              <a:t>Fantalova</a:t>
            </a:r>
            <a:r>
              <a:rPr lang="en-US" sz="1800" b="0" i="0" u="none" strike="noStrike" baseline="0" dirty="0">
                <a:latin typeface="+mn-lt"/>
              </a:rPr>
              <a:t>, 2013)</a:t>
            </a:r>
            <a:endParaRPr lang="lv-LV" dirty="0">
              <a:latin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52596F-381C-E408-6B27-246D8994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539" y="1854197"/>
            <a:ext cx="6779340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+mn-lt"/>
              </a:rPr>
              <a:t>Teorētiskais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modelis</a:t>
            </a:r>
            <a:r>
              <a:rPr lang="en-US" sz="3200" dirty="0">
                <a:latin typeface="+mn-lt"/>
              </a:rPr>
              <a:t> II </a:t>
            </a:r>
            <a:endParaRPr lang="lv-LV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D5E7E-E26C-E589-A6D2-05994C6F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70" y="1075257"/>
            <a:ext cx="5329785" cy="50665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062182"/>
            <a:ext cx="8497982" cy="556952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																																		</a:t>
            </a:r>
            <a:endParaRPr lang="lv-LV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9D859-5C7B-DE86-03DF-FFCA846F9F83}"/>
              </a:ext>
            </a:extLst>
          </p:cNvPr>
          <p:cNvSpPr txBox="1"/>
          <p:nvPr/>
        </p:nvSpPr>
        <p:spPr>
          <a:xfrm>
            <a:off x="946047" y="6215218"/>
            <a:ext cx="109411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Carretero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Gomez, S.,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Vuorikari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R. and Punie, Y., </a:t>
            </a:r>
            <a:r>
              <a:rPr lang="en-GB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DigComp</a:t>
            </a:r>
            <a:r>
              <a:rPr lang="en-GB" sz="1000" i="1" dirty="0">
                <a:latin typeface="Calibri" panose="020F0502020204030204" pitchFamily="34" charset="0"/>
                <a:cs typeface="Calibri" panose="020F0502020204030204" pitchFamily="34" charset="0"/>
              </a:rPr>
              <a:t> 2.1: The Digital Competence Framework for Citizens with eight proficiency levels and examples of use,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EUR 28558 EN, Publications Office of the European Union, Luxembourg, 2017, ISBN 978-92-79-68006-9 (pdf),978-92-79-68005-2 (print),978-92-79-74173-9 (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), doi:10.2760/38842 (online),10.2760/836968 (print),10.2760/00963 (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), JRC106281.</a:t>
            </a:r>
            <a:endParaRPr lang="en-LV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6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Teorētiskais</a:t>
            </a:r>
            <a:r>
              <a:rPr lang="en-US" dirty="0"/>
              <a:t> </a:t>
            </a:r>
            <a:r>
              <a:rPr lang="en-US" dirty="0" err="1"/>
              <a:t>modelis</a:t>
            </a:r>
            <a:r>
              <a:rPr lang="en-US" dirty="0"/>
              <a:t> II 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																																	</a:t>
            </a:r>
            <a:endParaRPr lang="lv-LV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4A972DB-1C1B-F0AE-3839-3DD8BB90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78" y="1324636"/>
            <a:ext cx="6822244" cy="50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+mn-lt"/>
              </a:rPr>
              <a:t>Pētījuma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posmi</a:t>
            </a:r>
            <a:r>
              <a:rPr lang="en-US" sz="3200" dirty="0">
                <a:latin typeface="+mn-lt"/>
              </a:rPr>
              <a:t> </a:t>
            </a:r>
            <a:endParaRPr lang="lv-LV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665288"/>
            <a:ext cx="8497982" cy="3983481"/>
          </a:xfrm>
        </p:spPr>
        <p:txBody>
          <a:bodyPr>
            <a:normAutofit/>
          </a:bodyPr>
          <a:lstStyle/>
          <a:p>
            <a:pPr algn="l"/>
            <a:r>
              <a:rPr lang="en-US" sz="2400" b="1" i="0" u="none" strike="noStrike" baseline="0" dirty="0">
                <a:latin typeface="+mn-lt"/>
              </a:rPr>
              <a:t>I </a:t>
            </a:r>
            <a:r>
              <a:rPr lang="en-US" sz="2400" b="0" i="0" u="none" strike="noStrike" baseline="0" dirty="0">
                <a:latin typeface="+mn-lt"/>
              </a:rPr>
              <a:t>“</a:t>
            </a:r>
            <a:r>
              <a:rPr lang="en-US" sz="2400" b="0" i="0" u="none" strike="noStrike" baseline="0" dirty="0" err="1">
                <a:latin typeface="+mn-lt"/>
              </a:rPr>
              <a:t>Digitālās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kompetences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pašnovērtējuma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aptauja</a:t>
            </a:r>
            <a:r>
              <a:rPr lang="en-US" sz="2400" b="0" i="0" u="none" strike="noStrike" baseline="0" dirty="0">
                <a:latin typeface="+mn-lt"/>
              </a:rPr>
              <a:t>”</a:t>
            </a:r>
            <a:r>
              <a:rPr lang="en-US" sz="2400" b="0" i="1" u="none" strike="noStrike" baseline="0" dirty="0">
                <a:latin typeface="+mn-lt"/>
              </a:rPr>
              <a:t>, </a:t>
            </a:r>
          </a:p>
          <a:p>
            <a:pPr algn="l"/>
            <a:r>
              <a:rPr lang="en-US" sz="2400" b="0" i="0" u="none" strike="noStrike" baseline="0" dirty="0">
                <a:latin typeface="+mn-lt"/>
              </a:rPr>
              <a:t>(</a:t>
            </a:r>
            <a:r>
              <a:rPr lang="en-US" sz="2400" b="0" i="0" u="none" strike="noStrike" baseline="0" dirty="0" err="1">
                <a:latin typeface="+mn-lt"/>
              </a:rPr>
              <a:t>Bergmane</a:t>
            </a:r>
            <a:r>
              <a:rPr lang="en-US" sz="2400" b="0" i="0" u="none" strike="noStrike" baseline="0" dirty="0">
                <a:latin typeface="+mn-lt"/>
              </a:rPr>
              <a:t> un </a:t>
            </a:r>
            <a:r>
              <a:rPr lang="en-US" sz="2400" b="0" i="0" u="none" strike="noStrike" baseline="0" dirty="0" err="1">
                <a:latin typeface="+mn-lt"/>
              </a:rPr>
              <a:t>Mārtinsone</a:t>
            </a:r>
            <a:r>
              <a:rPr lang="en-US" sz="2400" b="0" i="0" u="none" strike="noStrike" baseline="0" dirty="0">
                <a:latin typeface="+mn-lt"/>
              </a:rPr>
              <a:t>, 2021)</a:t>
            </a:r>
          </a:p>
          <a:p>
            <a:pPr algn="l"/>
            <a:endParaRPr lang="en-US" sz="2400" dirty="0">
              <a:latin typeface="+mn-lt"/>
            </a:endParaRPr>
          </a:p>
          <a:p>
            <a:pPr algn="l"/>
            <a:r>
              <a:rPr lang="en-US" sz="2400" b="1" i="0" u="none" strike="noStrike" baseline="0" dirty="0">
                <a:latin typeface="+mn-lt"/>
              </a:rPr>
              <a:t>II</a:t>
            </a:r>
            <a:r>
              <a:rPr lang="en-US" sz="2400" b="0" i="0" u="none" strike="noStrike" baseline="0" dirty="0">
                <a:latin typeface="+mn-lt"/>
              </a:rPr>
              <a:t> “</a:t>
            </a:r>
            <a:r>
              <a:rPr lang="en-US" sz="2400" b="0" i="0" u="none" strike="noStrike" baseline="0" dirty="0" err="1">
                <a:latin typeface="+mn-lt"/>
              </a:rPr>
              <a:t>Digitālās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kompetences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pašnovērtējuma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aptauja</a:t>
            </a:r>
            <a:r>
              <a:rPr lang="en-US" sz="2400" b="0" i="0" u="none" strike="noStrike" baseline="0" dirty="0">
                <a:latin typeface="+mn-lt"/>
              </a:rPr>
              <a:t> V2” </a:t>
            </a:r>
          </a:p>
          <a:p>
            <a:r>
              <a:rPr lang="en-US" sz="2400" b="0" i="0" u="none" strike="noStrike" baseline="0" dirty="0">
                <a:latin typeface="+mn-lt"/>
              </a:rPr>
              <a:t>(</a:t>
            </a:r>
            <a:r>
              <a:rPr lang="en-US" sz="2400" b="0" i="0" u="none" strike="noStrike" baseline="0" dirty="0" err="1">
                <a:latin typeface="+mn-lt"/>
              </a:rPr>
              <a:t>Muciņa-Sima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Bergmane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Akmane</a:t>
            </a:r>
            <a:r>
              <a:rPr lang="en-US" sz="2400" b="0" i="0" u="none" strike="noStrike" baseline="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 Krūklīte, Mārtinsone,2022</a:t>
            </a:r>
            <a:r>
              <a:rPr lang="en-US" sz="2400" b="0" i="0" u="none" strike="noStrike" baseline="0" dirty="0">
                <a:latin typeface="+mn-lt"/>
              </a:rPr>
              <a:t>)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endParaRPr lang="en-US" sz="1800" dirty="0">
              <a:latin typeface="+mn-lt"/>
            </a:endParaRPr>
          </a:p>
          <a:p>
            <a:pPr algn="l"/>
            <a:endParaRPr lang="en-US" sz="1800" b="0" i="0" u="none" strike="noStrike" baseline="0" dirty="0">
              <a:latin typeface="+mn-lt"/>
            </a:endParaRPr>
          </a:p>
          <a:p>
            <a:pPr algn="l"/>
            <a:endParaRPr lang="en-US" sz="1800" dirty="0">
              <a:latin typeface="TimesNewRomanPSMT"/>
            </a:endParaRPr>
          </a:p>
          <a:p>
            <a:pPr algn="l"/>
            <a:endParaRPr lang="lv-LV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59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D985031-E98C-241D-14D7-AE6BC6706ADF}"/>
              </a:ext>
            </a:extLst>
          </p:cNvPr>
          <p:cNvSpPr txBox="1"/>
          <p:nvPr/>
        </p:nvSpPr>
        <p:spPr>
          <a:xfrm>
            <a:off x="898641" y="456294"/>
            <a:ext cx="10625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indent="-214313">
              <a:buFont typeface="Arial" panose="020B0604020202020204" pitchFamily="34" charset="0"/>
              <a:buChar char="•"/>
              <a:defRPr>
                <a:solidFill>
                  <a:schemeClr val="accent2">
                    <a:lumMod val="50000"/>
                  </a:schemeClr>
                </a:solidFill>
                <a:latin typeface="Barlow" pitchFamily="2" charset="77"/>
                <a:cs typeface="Arial Narrow" panose="020B0604020202020204" pitchFamily="34" charset="0"/>
              </a:defRPr>
            </a:lvl1pPr>
          </a:lstStyle>
          <a:p>
            <a:pPr marL="0" indent="0" algn="l">
              <a:buNone/>
            </a:pPr>
            <a:endParaRPr lang="en-US" b="0" i="0" u="none" strike="noStrike" baseline="0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lv-LV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Digitālās kompetences pašnovērtējuma aptauja V2” (</a:t>
            </a:r>
            <a:r>
              <a:rPr lang="en-US" sz="2200" b="0" i="0" u="none" strike="noStrike" baseline="0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Bergmane</a:t>
            </a:r>
            <a:r>
              <a:rPr lang="en-US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u="none" strike="noStrike" baseline="0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Mārtinsone</a:t>
            </a:r>
            <a:r>
              <a:rPr lang="en-US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v-LV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Muciņa-</a:t>
            </a:r>
            <a:r>
              <a:rPr lang="lv-LV" sz="2200" b="0" i="0" u="none" strike="noStrike" baseline="0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Sima</a:t>
            </a:r>
            <a:r>
              <a:rPr lang="en-US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Krūklīte,</a:t>
            </a:r>
            <a:r>
              <a:rPr lang="lv-LV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u="none" strike="noStrike" baseline="0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Akmane</a:t>
            </a:r>
            <a:r>
              <a:rPr lang="en-US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v-LV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en-US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lv-LV" sz="2200" b="0" i="0" u="none" strike="noStrike" baseline="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b="0" i="0" u="none" strike="noStrike" baseline="0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200" dirty="0">
                <a:solidFill>
                  <a:srgbClr val="58595B"/>
                </a:solidFill>
              </a:rPr>
              <a:t>						5</a:t>
            </a:r>
            <a:r>
              <a:rPr lang="lv-LV" sz="2200" dirty="0">
                <a:solidFill>
                  <a:srgbClr val="58595B"/>
                </a:solidFill>
              </a:rPr>
              <a:t> </a:t>
            </a:r>
            <a:r>
              <a:rPr lang="en-US" sz="2200" dirty="0" err="1">
                <a:solidFill>
                  <a:srgbClr val="58595B"/>
                </a:solidFill>
              </a:rPr>
              <a:t>faktori</a:t>
            </a:r>
            <a:r>
              <a:rPr lang="lv-LV" sz="2200" dirty="0">
                <a:solidFill>
                  <a:srgbClr val="58595B"/>
                </a:solidFill>
              </a:rPr>
              <a:t>, </a:t>
            </a:r>
          </a:p>
          <a:p>
            <a:pPr marL="0" indent="0" algn="l">
              <a:buNone/>
            </a:pPr>
            <a:r>
              <a:rPr lang="lv-LV" sz="2200" dirty="0">
                <a:solidFill>
                  <a:srgbClr val="58595B"/>
                </a:solidFill>
              </a:rPr>
              <a:t>51 pants, </a:t>
            </a:r>
          </a:p>
          <a:p>
            <a:pPr marL="0" indent="0" algn="l">
              <a:buNone/>
            </a:pPr>
            <a:r>
              <a:rPr lang="lv-LV" sz="2200" dirty="0">
                <a:solidFill>
                  <a:srgbClr val="58595B"/>
                </a:solidFill>
              </a:rPr>
              <a:t>5 </a:t>
            </a:r>
            <a:r>
              <a:rPr lang="en-US" sz="2200" dirty="0">
                <a:solidFill>
                  <a:srgbClr val="58595B"/>
                </a:solidFill>
              </a:rPr>
              <a:t>ball</a:t>
            </a:r>
            <a:r>
              <a:rPr lang="lv-LV" sz="2200" dirty="0">
                <a:solidFill>
                  <a:srgbClr val="58595B"/>
                </a:solidFill>
              </a:rPr>
              <a:t>u </a:t>
            </a:r>
            <a:r>
              <a:rPr lang="lv-LV" sz="2200" dirty="0" err="1">
                <a:solidFill>
                  <a:srgbClr val="58595B"/>
                </a:solidFill>
              </a:rPr>
              <a:t>Likerta</a:t>
            </a:r>
            <a:r>
              <a:rPr lang="lv-LV" sz="2200" dirty="0">
                <a:solidFill>
                  <a:srgbClr val="58595B"/>
                </a:solidFill>
              </a:rPr>
              <a:t> skala</a:t>
            </a:r>
            <a:r>
              <a:rPr lang="en-US" sz="2200" dirty="0">
                <a:solidFill>
                  <a:srgbClr val="58595B"/>
                </a:solidFill>
              </a:rPr>
              <a:t> </a:t>
            </a:r>
            <a:endParaRPr lang="lv-LV" sz="2200" dirty="0">
              <a:solidFill>
                <a:srgbClr val="58595B"/>
              </a:solidFill>
            </a:endParaRPr>
          </a:p>
        </p:txBody>
      </p:sp>
      <p:grpSp>
        <p:nvGrpSpPr>
          <p:cNvPr id="26" name="Google Shape;4759;p49">
            <a:extLst>
              <a:ext uri="{FF2B5EF4-FFF2-40B4-BE49-F238E27FC236}">
                <a16:creationId xmlns:a16="http://schemas.microsoft.com/office/drawing/2014/main" id="{1AC8572E-907A-33F7-45B0-EE014B2BD72D}"/>
              </a:ext>
            </a:extLst>
          </p:cNvPr>
          <p:cNvGrpSpPr/>
          <p:nvPr/>
        </p:nvGrpSpPr>
        <p:grpSpPr>
          <a:xfrm>
            <a:off x="551534" y="913346"/>
            <a:ext cx="347107" cy="420111"/>
            <a:chOff x="584925" y="922575"/>
            <a:chExt cx="415200" cy="502525"/>
          </a:xfrm>
        </p:grpSpPr>
        <p:sp>
          <p:nvSpPr>
            <p:cNvPr id="27" name="Google Shape;4760;p49">
              <a:extLst>
                <a:ext uri="{FF2B5EF4-FFF2-40B4-BE49-F238E27FC236}">
                  <a16:creationId xmlns:a16="http://schemas.microsoft.com/office/drawing/2014/main" id="{BAB1579C-3749-AF41-8667-ADDCBCD3A426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8" name="Google Shape;4761;p49">
              <a:extLst>
                <a:ext uri="{FF2B5EF4-FFF2-40B4-BE49-F238E27FC236}">
                  <a16:creationId xmlns:a16="http://schemas.microsoft.com/office/drawing/2014/main" id="{AF1DC426-0F1C-D1B1-3BDE-7C2D83E19642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70C0"/>
                </a:solidFill>
              </a:endParaRPr>
            </a:p>
          </p:txBody>
        </p:sp>
        <p:sp>
          <p:nvSpPr>
            <p:cNvPr id="29" name="Google Shape;4762;p49">
              <a:extLst>
                <a:ext uri="{FF2B5EF4-FFF2-40B4-BE49-F238E27FC236}">
                  <a16:creationId xmlns:a16="http://schemas.microsoft.com/office/drawing/2014/main" id="{7D9A1C03-8148-0D36-B1BA-5EAFF3D335F9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D63663-2C8E-A303-E010-786F7A892766}"/>
              </a:ext>
            </a:extLst>
          </p:cNvPr>
          <p:cNvSpPr txBox="1"/>
          <p:nvPr/>
        </p:nvSpPr>
        <p:spPr>
          <a:xfrm>
            <a:off x="306100" y="25393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indent="-214313">
              <a:buFont typeface="Arial" panose="020B0604020202020204" pitchFamily="34" charset="0"/>
              <a:buChar char="•"/>
              <a:defRPr>
                <a:solidFill>
                  <a:schemeClr val="accent2">
                    <a:lumMod val="50000"/>
                  </a:schemeClr>
                </a:solidFill>
                <a:latin typeface="Barlow" pitchFamily="2" charset="77"/>
                <a:cs typeface="Arial Narrow" panose="020B0604020202020204" pitchFamily="34" charset="0"/>
              </a:defRPr>
            </a:lvl1pPr>
          </a:lstStyle>
          <a:p>
            <a:pPr marL="0" indent="0">
              <a:buFont typeface="Arial"/>
              <a:buNone/>
            </a:pPr>
            <a:r>
              <a:rPr lang="lv-LV" sz="3200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Instrumentārijs: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0A5821-3449-C5C8-FD6D-7932254A9D9F}"/>
              </a:ext>
            </a:extLst>
          </p:cNvPr>
          <p:cNvGrpSpPr/>
          <p:nvPr/>
        </p:nvGrpSpPr>
        <p:grpSpPr>
          <a:xfrm>
            <a:off x="5354109" y="5421934"/>
            <a:ext cx="4632288" cy="979772"/>
            <a:chOff x="4778076" y="61893"/>
            <a:chExt cx="4632288" cy="979772"/>
          </a:xfrm>
        </p:grpSpPr>
        <p:sp>
          <p:nvSpPr>
            <p:cNvPr id="32" name="Trapezoid 13">
              <a:extLst>
                <a:ext uri="{FF2B5EF4-FFF2-40B4-BE49-F238E27FC236}">
                  <a16:creationId xmlns:a16="http://schemas.microsoft.com/office/drawing/2014/main" id="{8E3E8B6A-D68C-9CBC-E6D2-93E5FB6518B9}"/>
                </a:ext>
              </a:extLst>
            </p:cNvPr>
            <p:cNvSpPr/>
            <p:nvPr/>
          </p:nvSpPr>
          <p:spPr>
            <a:xfrm>
              <a:off x="4842048" y="537254"/>
              <a:ext cx="415965" cy="377728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 dirty="0">
                <a:solidFill>
                  <a:srgbClr val="58595B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1859FE-F88D-0722-63EE-FD4F21816993}"/>
                </a:ext>
              </a:extLst>
            </p:cNvPr>
            <p:cNvSpPr/>
            <p:nvPr/>
          </p:nvSpPr>
          <p:spPr>
            <a:xfrm>
              <a:off x="5512493" y="486931"/>
              <a:ext cx="3897871" cy="554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accent2"/>
                </a:buClr>
                <a:buSzPts val="4800"/>
              </a:pPr>
              <a:r>
                <a:rPr lang="lv-LV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Tiešsaistes anketēšana </a:t>
              </a:r>
              <a:r>
                <a:rPr lang="lv-LV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www.visidati.lv</a:t>
              </a:r>
              <a:endParaRPr lang="en-US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buClr>
                  <a:schemeClr val="accent2"/>
                </a:buClr>
                <a:buSzPts val="4800"/>
              </a:pPr>
              <a:r>
                <a:rPr lang="lv-LV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2022.gada februāris - oktobris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24A6FFC-A31A-B818-C5E6-55CCE6B21BE1}"/>
                </a:ext>
              </a:extLst>
            </p:cNvPr>
            <p:cNvSpPr txBox="1"/>
            <p:nvPr/>
          </p:nvSpPr>
          <p:spPr>
            <a:xfrm>
              <a:off x="4778076" y="61893"/>
              <a:ext cx="457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14313" indent="-214313">
                <a:buFont typeface="Arial" panose="020B0604020202020204" pitchFamily="34" charset="0"/>
                <a:buChar char="•"/>
                <a:defRPr>
                  <a:solidFill>
                    <a:schemeClr val="accent2">
                      <a:lumMod val="50000"/>
                    </a:schemeClr>
                  </a:solidFill>
                  <a:latin typeface="Barlow" pitchFamily="2" charset="77"/>
                  <a:cs typeface="Arial Narrow" panose="020B0604020202020204" pitchFamily="34" charset="0"/>
                </a:defRPr>
              </a:lvl1pPr>
            </a:lstStyle>
            <a:p>
              <a:pPr marL="0" indent="0">
                <a:buNone/>
              </a:pPr>
              <a:r>
                <a:rPr lang="lv-LV" sz="2200" b="1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Procedūra</a:t>
              </a:r>
              <a:r>
                <a:rPr lang="lv-LV" sz="2200" b="1" dirty="0">
                  <a:solidFill>
                    <a:srgbClr val="58595B"/>
                  </a:solidFill>
                  <a:latin typeface="Raleway" pitchFamily="2" charset="77"/>
                  <a:cs typeface="Arial"/>
                </a:rPr>
                <a:t>: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EDBB1-F711-A3DE-E448-402CA0BE5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285" b="2695"/>
          <a:stretch/>
        </p:blipFill>
        <p:spPr>
          <a:xfrm>
            <a:off x="3450653" y="1800282"/>
            <a:ext cx="1551005" cy="49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7952"/>
      </p:ext>
    </p:extLst>
  </p:cSld>
  <p:clrMapOvr>
    <a:masterClrMapping/>
  </p:clrMapOvr>
</p:sld>
</file>

<file path=ppt/theme/theme1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6C0694C-5D5B-4D07-967B-FF6564FE7CF1}" vid="{407114E1-E502-4C27-8327-982DB9A71DF4}"/>
    </a:ext>
  </a:extLst>
</a:theme>
</file>

<file path=ppt/theme/theme2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6C0694C-5D5B-4D07-967B-FF6564FE7CF1}" vid="{A75DAA02-38DC-49C7-A071-488D712E1C4E}"/>
    </a:ext>
  </a:extLst>
</a:theme>
</file>

<file path=ppt/theme/theme3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6C0694C-5D5B-4D07-967B-FF6564FE7CF1}" vid="{B7F6B5AD-434E-45D9-94D6-7ACECC8F523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BCA2FFECB18E6448B789CD9930E2AFC" ma:contentTypeVersion="15" ma:contentTypeDescription="Izveidot jaunu dokumentu." ma:contentTypeScope="" ma:versionID="272abcdc5718c727e499b6bfa514b3e6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4378346c854a4d943c1588f164098d8d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B424CD-7701-44B7-9013-AA4DF71EB618}"/>
</file>

<file path=customXml/itemProps2.xml><?xml version="1.0" encoding="utf-8"?>
<ds:datastoreItem xmlns:ds="http://schemas.openxmlformats.org/officeDocument/2006/customXml" ds:itemID="{F2D294A1-39B2-4E16-86D5-36B5F5535A85}"/>
</file>

<file path=customXml/itemProps3.xml><?xml version="1.0" encoding="utf-8"?>
<ds:datastoreItem xmlns:ds="http://schemas.openxmlformats.org/officeDocument/2006/customXml" ds:itemID="{F352C34E-75E6-4E81-8377-FED196E08D7B}"/>
</file>

<file path=docProps/app.xml><?xml version="1.0" encoding="utf-8"?>
<Properties xmlns="http://schemas.openxmlformats.org/officeDocument/2006/extended-properties" xmlns:vt="http://schemas.openxmlformats.org/officeDocument/2006/docPropsVTypes">
  <Template>GRAY_Presentation_16_9 (2)</Template>
  <TotalTime>962</TotalTime>
  <Words>1766</Words>
  <Application>Microsoft Office PowerPoint</Application>
  <PresentationFormat>Widescreen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Narrow</vt:lpstr>
      <vt:lpstr>ArialMT</vt:lpstr>
      <vt:lpstr>ArialNarrow</vt:lpstr>
      <vt:lpstr>Barlow</vt:lpstr>
      <vt:lpstr>Calibri</vt:lpstr>
      <vt:lpstr>Calibry</vt:lpstr>
      <vt:lpstr>Raleway</vt:lpstr>
      <vt:lpstr>Times</vt:lpstr>
      <vt:lpstr>Times New Roman</vt:lpstr>
      <vt:lpstr>TimesNewRomanPSMT</vt:lpstr>
      <vt:lpstr>IEVADS</vt:lpstr>
      <vt:lpstr>SATURS</vt:lpstr>
      <vt:lpstr>NOBEIGUMS</vt:lpstr>
      <vt:lpstr>PowerPoint Presentation</vt:lpstr>
      <vt:lpstr>Aktualitāte</vt:lpstr>
      <vt:lpstr>MĒRĶIS</vt:lpstr>
      <vt:lpstr>Pētījuma jautājumi</vt:lpstr>
      <vt:lpstr>Teorētiskais modelis I </vt:lpstr>
      <vt:lpstr>Teorētiskais modelis II </vt:lpstr>
      <vt:lpstr>Teorētiskais modelis II </vt:lpstr>
      <vt:lpstr>Pētījuma posmi </vt:lpstr>
      <vt:lpstr>PowerPoint Presentation</vt:lpstr>
      <vt:lpstr>PowerPoint Presentation</vt:lpstr>
      <vt:lpstr>Rezultāti</vt:lpstr>
      <vt:lpstr>Secinājumi</vt:lpstr>
      <vt:lpstr>Literatūras saraksts</vt:lpstr>
      <vt:lpstr>Paldies par uzmanību!</vt:lpstr>
    </vt:vector>
  </TitlesOfParts>
  <Company>RSU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Nosaukums</dc:title>
  <dc:creator>Jelena Kolesnikova</dc:creator>
  <cp:lastModifiedBy>Solvita Krūklīte</cp:lastModifiedBy>
  <cp:revision>65</cp:revision>
  <cp:lastPrinted>2023-04-12T19:58:51Z</cp:lastPrinted>
  <dcterms:created xsi:type="dcterms:W3CDTF">2021-10-08T17:07:45Z</dcterms:created>
  <dcterms:modified xsi:type="dcterms:W3CDTF">2023-04-12T20:47:38Z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