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rawing1.xml" ContentType="application/vnd.ms-office.drawingml.diagramDrawing+xml"/>
  <Override PartName="/ppt/theme/theme6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7" r:id="rId3"/>
    <p:sldMasterId id="2147483659" r:id="rId4"/>
    <p:sldMasterId id="2147483671" r:id="rId5"/>
  </p:sldMasterIdLst>
  <p:notesMasterIdLst>
    <p:notesMasterId r:id="rId21"/>
  </p:notesMasterIdLst>
  <p:sldIdLst>
    <p:sldId id="264" r:id="rId6"/>
    <p:sldId id="273" r:id="rId7"/>
    <p:sldId id="272" r:id="rId8"/>
    <p:sldId id="381" r:id="rId9"/>
    <p:sldId id="266" r:id="rId10"/>
    <p:sldId id="267" r:id="rId11"/>
    <p:sldId id="275" r:id="rId12"/>
    <p:sldId id="274" r:id="rId13"/>
    <p:sldId id="276" r:id="rId14"/>
    <p:sldId id="380" r:id="rId15"/>
    <p:sldId id="383" r:id="rId16"/>
    <p:sldId id="378" r:id="rId17"/>
    <p:sldId id="352" r:id="rId18"/>
    <p:sldId id="382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956251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956251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12701" cap="flat" cmpd="sng" algn="ctr">
              <a:solidFill>
                <a:srgbClr val="95625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C083E6E3-FA7D-4D7B-A595-EF9225AFEA8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A5A5A5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A5A5A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B005C0-1202-4980-BABC-BD3401D29BB9}" type="doc">
      <dgm:prSet loTypeId="urn:microsoft.com/office/officeart/2005/8/layout/architecture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976A2188-EC24-45F2-A690-0827E149C7F9}">
      <dgm:prSet custT="1"/>
      <dgm:spPr/>
      <dgm:t>
        <a:bodyPr/>
        <a:lstStyle/>
        <a:p>
          <a:pPr algn="l"/>
          <a:r>
            <a:rPr lang="lv-LV" sz="2800" b="0" dirty="0"/>
            <a:t>Hroniskas slimības piedzīvošana ir psiholoģiski, emocionāli un fiziski smags izaicinājums, kas var rezultēties </a:t>
          </a:r>
          <a:r>
            <a:rPr lang="lv-LV" sz="2800" b="0" dirty="0" err="1"/>
            <a:t>disfunkcionālā</a:t>
          </a:r>
          <a:r>
            <a:rPr lang="lv-LV" sz="2800" b="0" dirty="0"/>
            <a:t> atbildes reakcijā – </a:t>
          </a:r>
        </a:p>
        <a:p>
          <a:pPr algn="l"/>
          <a:r>
            <a:rPr lang="lv-LV" sz="2800" b="0" u="sng" dirty="0">
              <a:solidFill>
                <a:schemeClr val="bg1"/>
              </a:solidFill>
            </a:rPr>
            <a:t>slimības noliegšanā </a:t>
          </a:r>
          <a:r>
            <a:rPr lang="lv-LV" sz="2800" b="0" u="sng" dirty="0"/>
            <a:t>- </a:t>
          </a:r>
          <a:r>
            <a:rPr lang="lv-LV" sz="2800" b="0" dirty="0"/>
            <a:t>psihes aizsargmehānisms, kas neapzināti pasargā psihi no </a:t>
          </a:r>
          <a:r>
            <a:rPr lang="lv-LV" sz="2800" b="0" dirty="0" err="1"/>
            <a:t>distresa</a:t>
          </a:r>
          <a:r>
            <a:rPr lang="lv-LV" sz="2800" b="0" dirty="0"/>
            <a:t> </a:t>
          </a:r>
          <a:r>
            <a:rPr lang="lv-LV" sz="2000" b="0" dirty="0"/>
            <a:t>(</a:t>
          </a:r>
          <a:r>
            <a:rPr lang="lv-LV" sz="2000" b="0" i="1" dirty="0" err="1"/>
            <a:t>Cramer</a:t>
          </a:r>
          <a:r>
            <a:rPr lang="lv-LV" sz="2000" b="0" i="1" dirty="0"/>
            <a:t>,</a:t>
          </a:r>
          <a:r>
            <a:rPr lang="lv-LV" sz="2000" b="0" dirty="0"/>
            <a:t> 2000).</a:t>
          </a:r>
          <a:endParaRPr lang="en-US" sz="2800" b="0" dirty="0"/>
        </a:p>
      </dgm:t>
    </dgm:pt>
    <dgm:pt modelId="{F30EC4C1-3E30-416B-865F-955376B200B2}" type="parTrans" cxnId="{33B63105-A8CD-47D8-8FA3-D24379C61A43}">
      <dgm:prSet/>
      <dgm:spPr/>
      <dgm:t>
        <a:bodyPr/>
        <a:lstStyle/>
        <a:p>
          <a:endParaRPr lang="en-US"/>
        </a:p>
      </dgm:t>
    </dgm:pt>
    <dgm:pt modelId="{C6D5A814-5F2F-457C-B526-A421C6F6D13E}" type="sibTrans" cxnId="{33B63105-A8CD-47D8-8FA3-D24379C61A43}">
      <dgm:prSet/>
      <dgm:spPr/>
      <dgm:t>
        <a:bodyPr/>
        <a:lstStyle/>
        <a:p>
          <a:endParaRPr lang="en-US"/>
        </a:p>
      </dgm:t>
    </dgm:pt>
    <dgm:pt modelId="{251ADB3F-E637-4CD9-81DF-AED004AD05A8}">
      <dgm:prSet custT="1"/>
      <dgm:spPr/>
      <dgm:t>
        <a:bodyPr/>
        <a:lstStyle/>
        <a:p>
          <a:r>
            <a:rPr lang="lv-LV" sz="2800" b="0" dirty="0"/>
            <a:t>Daļējam noliegumam agrīnā hroniskas slimības fāzē var būt adaptācijas funkcija, ja noliegums tiek pielietots piemērotā situācijā un apstākļos </a:t>
          </a:r>
          <a:r>
            <a:rPr lang="lv-LV" sz="1800" b="0" dirty="0"/>
            <a:t>(</a:t>
          </a:r>
          <a:r>
            <a:rPr lang="lv-LV" sz="1800" b="0" dirty="0" err="1"/>
            <a:t>White</a:t>
          </a:r>
          <a:r>
            <a:rPr lang="lv-LV" sz="1800" b="0" dirty="0"/>
            <a:t> </a:t>
          </a:r>
          <a:r>
            <a:rPr lang="lv-LV" sz="1800" b="0" dirty="0" err="1"/>
            <a:t>et</a:t>
          </a:r>
          <a:r>
            <a:rPr lang="lv-LV" sz="1800" b="0" dirty="0"/>
            <a:t> </a:t>
          </a:r>
          <a:r>
            <a:rPr lang="lv-LV" sz="1800" b="0" dirty="0" err="1"/>
            <a:t>al</a:t>
          </a:r>
          <a:r>
            <a:rPr lang="lv-LV" sz="1800" b="0" dirty="0"/>
            <a:t>, 2016).</a:t>
          </a:r>
          <a:endParaRPr lang="en-US" sz="2400" b="0" dirty="0"/>
        </a:p>
      </dgm:t>
    </dgm:pt>
    <dgm:pt modelId="{34080E7E-CB43-4BAF-8471-C77D185D53F4}" type="parTrans" cxnId="{65F447BE-161B-4119-9347-DA75B711F194}">
      <dgm:prSet/>
      <dgm:spPr/>
      <dgm:t>
        <a:bodyPr/>
        <a:lstStyle/>
        <a:p>
          <a:endParaRPr lang="en-US"/>
        </a:p>
      </dgm:t>
    </dgm:pt>
    <dgm:pt modelId="{FC7A0AF1-16EC-4985-8585-53D7C1EE8258}" type="sibTrans" cxnId="{65F447BE-161B-4119-9347-DA75B711F194}">
      <dgm:prSet/>
      <dgm:spPr/>
      <dgm:t>
        <a:bodyPr/>
        <a:lstStyle/>
        <a:p>
          <a:endParaRPr lang="en-US"/>
        </a:p>
      </dgm:t>
    </dgm:pt>
    <dgm:pt modelId="{C7B2AF87-45F0-445D-B3B6-6665F612E54E}" type="pres">
      <dgm:prSet presAssocID="{3EB005C0-1202-4980-BABC-BD3401D29BB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20AA825-9CB0-4184-9A99-811DC4EF94C5}" type="pres">
      <dgm:prSet presAssocID="{976A2188-EC24-45F2-A690-0827E149C7F9}" presName="vertOne" presStyleCnt="0"/>
      <dgm:spPr/>
    </dgm:pt>
    <dgm:pt modelId="{39DB1CC5-692C-41F8-A52B-D5A5E6A4C1C4}" type="pres">
      <dgm:prSet presAssocID="{976A2188-EC24-45F2-A690-0827E149C7F9}" presName="txOne" presStyleLbl="node0" presStyleIdx="0" presStyleCnt="2" custLinFactNeighborX="-75" custLinFactNeighborY="-179">
        <dgm:presLayoutVars>
          <dgm:chPref val="3"/>
        </dgm:presLayoutVars>
      </dgm:prSet>
      <dgm:spPr/>
    </dgm:pt>
    <dgm:pt modelId="{7FC85D9A-2FB5-499D-9BE5-40BED010DB8D}" type="pres">
      <dgm:prSet presAssocID="{976A2188-EC24-45F2-A690-0827E149C7F9}" presName="horzOne" presStyleCnt="0"/>
      <dgm:spPr/>
    </dgm:pt>
    <dgm:pt modelId="{A08C8D85-3A98-4DF1-B871-2497AD42B898}" type="pres">
      <dgm:prSet presAssocID="{C6D5A814-5F2F-457C-B526-A421C6F6D13E}" presName="sibSpaceOne" presStyleCnt="0"/>
      <dgm:spPr/>
    </dgm:pt>
    <dgm:pt modelId="{C247E56A-8DA8-41C6-AD6A-6F911E188B42}" type="pres">
      <dgm:prSet presAssocID="{251ADB3F-E637-4CD9-81DF-AED004AD05A8}" presName="vertOne" presStyleCnt="0"/>
      <dgm:spPr/>
    </dgm:pt>
    <dgm:pt modelId="{F429C40E-21FF-4826-A42B-5B4B57961ADF}" type="pres">
      <dgm:prSet presAssocID="{251ADB3F-E637-4CD9-81DF-AED004AD05A8}" presName="txOne" presStyleLbl="node0" presStyleIdx="1" presStyleCnt="2">
        <dgm:presLayoutVars>
          <dgm:chPref val="3"/>
        </dgm:presLayoutVars>
      </dgm:prSet>
      <dgm:spPr/>
    </dgm:pt>
    <dgm:pt modelId="{0607132E-E68D-4BAD-A0BA-04A93FAE0BF5}" type="pres">
      <dgm:prSet presAssocID="{251ADB3F-E637-4CD9-81DF-AED004AD05A8}" presName="horzOne" presStyleCnt="0"/>
      <dgm:spPr/>
    </dgm:pt>
  </dgm:ptLst>
  <dgm:cxnLst>
    <dgm:cxn modelId="{33B63105-A8CD-47D8-8FA3-D24379C61A43}" srcId="{3EB005C0-1202-4980-BABC-BD3401D29BB9}" destId="{976A2188-EC24-45F2-A690-0827E149C7F9}" srcOrd="0" destOrd="0" parTransId="{F30EC4C1-3E30-416B-865F-955376B200B2}" sibTransId="{C6D5A814-5F2F-457C-B526-A421C6F6D13E}"/>
    <dgm:cxn modelId="{783BFA69-EDC8-4CFD-B611-D13908253B2B}" type="presOf" srcId="{976A2188-EC24-45F2-A690-0827E149C7F9}" destId="{39DB1CC5-692C-41F8-A52B-D5A5E6A4C1C4}" srcOrd="0" destOrd="0" presId="urn:microsoft.com/office/officeart/2005/8/layout/architecture"/>
    <dgm:cxn modelId="{78A481A0-7713-48FB-8B3C-93333FCFA9EE}" type="presOf" srcId="{3EB005C0-1202-4980-BABC-BD3401D29BB9}" destId="{C7B2AF87-45F0-445D-B3B6-6665F612E54E}" srcOrd="0" destOrd="0" presId="urn:microsoft.com/office/officeart/2005/8/layout/architecture"/>
    <dgm:cxn modelId="{65F447BE-161B-4119-9347-DA75B711F194}" srcId="{3EB005C0-1202-4980-BABC-BD3401D29BB9}" destId="{251ADB3F-E637-4CD9-81DF-AED004AD05A8}" srcOrd="1" destOrd="0" parTransId="{34080E7E-CB43-4BAF-8471-C77D185D53F4}" sibTransId="{FC7A0AF1-16EC-4985-8585-53D7C1EE8258}"/>
    <dgm:cxn modelId="{EE2418C0-9273-4EBA-A7E0-F915D36CE6BB}" type="presOf" srcId="{251ADB3F-E637-4CD9-81DF-AED004AD05A8}" destId="{F429C40E-21FF-4826-A42B-5B4B57961ADF}" srcOrd="0" destOrd="0" presId="urn:microsoft.com/office/officeart/2005/8/layout/architecture"/>
    <dgm:cxn modelId="{6AE8CA2B-6D61-4D11-B31F-AD715C2E515C}" type="presParOf" srcId="{C7B2AF87-45F0-445D-B3B6-6665F612E54E}" destId="{920AA825-9CB0-4184-9A99-811DC4EF94C5}" srcOrd="0" destOrd="0" presId="urn:microsoft.com/office/officeart/2005/8/layout/architecture"/>
    <dgm:cxn modelId="{B90798F0-67AF-4304-947C-AB0072C2444A}" type="presParOf" srcId="{920AA825-9CB0-4184-9A99-811DC4EF94C5}" destId="{39DB1CC5-692C-41F8-A52B-D5A5E6A4C1C4}" srcOrd="0" destOrd="0" presId="urn:microsoft.com/office/officeart/2005/8/layout/architecture"/>
    <dgm:cxn modelId="{D83D27BE-208E-48D1-8D19-571E063A70FA}" type="presParOf" srcId="{920AA825-9CB0-4184-9A99-811DC4EF94C5}" destId="{7FC85D9A-2FB5-499D-9BE5-40BED010DB8D}" srcOrd="1" destOrd="0" presId="urn:microsoft.com/office/officeart/2005/8/layout/architecture"/>
    <dgm:cxn modelId="{95C81627-938B-498C-85D9-086D07849E53}" type="presParOf" srcId="{C7B2AF87-45F0-445D-B3B6-6665F612E54E}" destId="{A08C8D85-3A98-4DF1-B871-2497AD42B898}" srcOrd="1" destOrd="0" presId="urn:microsoft.com/office/officeart/2005/8/layout/architecture"/>
    <dgm:cxn modelId="{DD656345-C169-4508-92E9-3FAEB48E8BDB}" type="presParOf" srcId="{C7B2AF87-45F0-445D-B3B6-6665F612E54E}" destId="{C247E56A-8DA8-41C6-AD6A-6F911E188B42}" srcOrd="2" destOrd="0" presId="urn:microsoft.com/office/officeart/2005/8/layout/architecture"/>
    <dgm:cxn modelId="{A62EA50F-2722-4432-A7D6-3BF3545BFD01}" type="presParOf" srcId="{C247E56A-8DA8-41C6-AD6A-6F911E188B42}" destId="{F429C40E-21FF-4826-A42B-5B4B57961ADF}" srcOrd="0" destOrd="0" presId="urn:microsoft.com/office/officeart/2005/8/layout/architecture"/>
    <dgm:cxn modelId="{39E3AAE6-074B-47B9-B8E7-2772AD265E0A}" type="presParOf" srcId="{C247E56A-8DA8-41C6-AD6A-6F911E188B42}" destId="{0607132E-E68D-4BAD-A0BA-04A93FAE0BF5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B1CC5-692C-41F8-A52B-D5A5E6A4C1C4}">
      <dsp:nvSpPr>
        <dsp:cNvPr id="0" name=""/>
        <dsp:cNvSpPr/>
      </dsp:nvSpPr>
      <dsp:spPr>
        <a:xfrm>
          <a:off x="0" y="0"/>
          <a:ext cx="4891320" cy="4788866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0" kern="1200" dirty="0"/>
            <a:t>Hroniskas slimības piedzīvošana ir psiholoģiski, emocionāli un fiziski smags izaicinājums, kas var rezultēties </a:t>
          </a:r>
          <a:r>
            <a:rPr lang="lv-LV" sz="2800" b="0" kern="1200" dirty="0" err="1"/>
            <a:t>disfunkcionālā</a:t>
          </a:r>
          <a:r>
            <a:rPr lang="lv-LV" sz="2800" b="0" kern="1200" dirty="0"/>
            <a:t> atbildes reakcijā –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0" u="sng" kern="1200" dirty="0">
              <a:solidFill>
                <a:schemeClr val="bg1"/>
              </a:solidFill>
            </a:rPr>
            <a:t>slimības noliegšanā </a:t>
          </a:r>
          <a:r>
            <a:rPr lang="lv-LV" sz="2800" b="0" u="sng" kern="1200" dirty="0"/>
            <a:t>- </a:t>
          </a:r>
          <a:r>
            <a:rPr lang="lv-LV" sz="2800" b="0" kern="1200" dirty="0"/>
            <a:t>psihes aizsargmehānisms, kas neapzināti pasargā psihi no </a:t>
          </a:r>
          <a:r>
            <a:rPr lang="lv-LV" sz="2800" b="0" kern="1200" dirty="0" err="1"/>
            <a:t>distresa</a:t>
          </a:r>
          <a:r>
            <a:rPr lang="lv-LV" sz="2800" b="0" kern="1200" dirty="0"/>
            <a:t> </a:t>
          </a:r>
          <a:r>
            <a:rPr lang="lv-LV" sz="2000" b="0" kern="1200" dirty="0"/>
            <a:t>(</a:t>
          </a:r>
          <a:r>
            <a:rPr lang="lv-LV" sz="2000" b="0" i="1" kern="1200" dirty="0" err="1"/>
            <a:t>Cramer</a:t>
          </a:r>
          <a:r>
            <a:rPr lang="lv-LV" sz="2000" b="0" i="1" kern="1200" dirty="0"/>
            <a:t>,</a:t>
          </a:r>
          <a:r>
            <a:rPr lang="lv-LV" sz="2000" b="0" kern="1200" dirty="0"/>
            <a:t> 2000).</a:t>
          </a:r>
          <a:endParaRPr lang="en-US" sz="2800" b="0" kern="1200" dirty="0"/>
        </a:p>
      </dsp:txBody>
      <dsp:txXfrm>
        <a:off x="140261" y="140261"/>
        <a:ext cx="4610798" cy="4508344"/>
      </dsp:txXfrm>
    </dsp:sp>
    <dsp:sp modelId="{F429C40E-21FF-4826-A42B-5B4B57961ADF}">
      <dsp:nvSpPr>
        <dsp:cNvPr id="0" name=""/>
        <dsp:cNvSpPr/>
      </dsp:nvSpPr>
      <dsp:spPr>
        <a:xfrm>
          <a:off x="5716709" y="0"/>
          <a:ext cx="4891320" cy="4788866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0" kern="1200" dirty="0"/>
            <a:t>Daļējam noliegumam agrīnā hroniskas slimības fāzē var būt adaptācijas funkcija, ja noliegums tiek pielietots piemērotā situācijā un apstākļos </a:t>
          </a:r>
          <a:r>
            <a:rPr lang="lv-LV" sz="1800" b="0" kern="1200" dirty="0"/>
            <a:t>(</a:t>
          </a:r>
          <a:r>
            <a:rPr lang="lv-LV" sz="1800" b="0" kern="1200" dirty="0" err="1"/>
            <a:t>White</a:t>
          </a:r>
          <a:r>
            <a:rPr lang="lv-LV" sz="1800" b="0" kern="1200" dirty="0"/>
            <a:t> </a:t>
          </a:r>
          <a:r>
            <a:rPr lang="lv-LV" sz="1800" b="0" kern="1200" dirty="0" err="1"/>
            <a:t>et</a:t>
          </a:r>
          <a:r>
            <a:rPr lang="lv-LV" sz="1800" b="0" kern="1200" dirty="0"/>
            <a:t> </a:t>
          </a:r>
          <a:r>
            <a:rPr lang="lv-LV" sz="1800" b="0" kern="1200" dirty="0" err="1"/>
            <a:t>al</a:t>
          </a:r>
          <a:r>
            <a:rPr lang="lv-LV" sz="1800" b="0" kern="1200" dirty="0"/>
            <a:t>, 2016).</a:t>
          </a:r>
          <a:endParaRPr lang="en-US" sz="2400" b="0" kern="1200" dirty="0"/>
        </a:p>
      </dsp:txBody>
      <dsp:txXfrm>
        <a:off x="5856970" y="140261"/>
        <a:ext cx="4610798" cy="4508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D03C753-5D0A-D66D-33D2-71D8B78A42B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5718AF-ABDA-3498-0F13-5B59FBE5423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6455B16-B0FE-491D-A78D-CEB55615330F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3388C9D-E0B3-67A8-99AD-0FBCE5A0E9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4C50748-1711-AF80-9894-513BB8A41CA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7610B-DCB8-E59E-A844-EB24E82276A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B4115-2599-9BDD-A26C-F9020A7902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DAED735-3785-4F4E-AA46-677B2596CD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7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F1234-93DC-0998-9A24-782E4709EA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02784" y="1411284"/>
            <a:ext cx="9997016" cy="4556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95EE5E-D0E6-1399-5C71-3680315CFD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C20E1E-7EAB-45AD-B24B-5B99F5416280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B4A332-12D5-41BE-9187-0E6CB08A106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8577D68-8B0A-DB07-256A-FCF4C2E1DE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3BE2D0-A5A7-43FA-ABB8-C431C6356BF0}" type="slidenum">
              <a:t>‹#›</a:t>
            </a:fld>
            <a:endParaRPr 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2EFC389-1C83-02D4-2B47-E096F0295CD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02784" y="5373691"/>
            <a:ext cx="4754029" cy="803272"/>
          </a:xfrm>
        </p:spPr>
        <p:txBody>
          <a:bodyPr/>
          <a:lstStyle>
            <a:lvl1pPr>
              <a:defRPr lang="lv-LV"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lv-LV"/>
              <a:t>Autors</a:t>
            </a:r>
          </a:p>
          <a:p>
            <a:pPr lvl="0"/>
            <a:r>
              <a:rPr lang="lv-LV"/>
              <a:t>Datums</a:t>
            </a:r>
          </a:p>
          <a:p>
            <a:pPr lvl="0"/>
            <a:r>
              <a:rPr lang="lv-LV"/>
              <a:t>Vieta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8181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20DDC-2752-AF4D-B843-AA0C35EF40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13BA2-C75D-C7C8-CE55-763C89D0F4E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CC7CB-0C7E-5500-F263-F73D659EBA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D9B66F-DF75-49C0-9C67-95B6B4CA3617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2036-BF66-9256-5A86-7218B83D1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4C4D8-3E44-13EB-7493-FAFB5E89D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DBB3A9-D933-44B5-9B9E-6EAD5871FBB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2936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A077C728-491F-3BA1-C818-C23CEA6228A2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F688B956-7D2B-177D-6C94-9E6237D7E1CC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68A026E-5735-EC22-07FB-8EEC55DAF7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C795A5A-6561-50BF-EA9C-5D71EA7A22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96464"/>
                </a:solidFill>
                <a:latin typeface="Calibri 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1FA98DC-9A52-E449-95A2-CB68D0F6FB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A1D944-8C93-4B02-95F3-5BD580AC6D42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B86EEC9-EF65-1B10-8C22-21099E3E49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1CD1248-E877-D71D-6BC7-93117CCE2F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DACAED-509C-4270-A0D9-FD166F13BF1D}" type="slidenum"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A8769E-EC92-D5F6-A17F-0D4F2598D73E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1561371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EF02354F-CEAD-9ABF-842A-72E5B791D24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02A00-3813-441E-4CBD-7BD3C22B904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CBE45-C072-C32D-68B7-A5F6018A3EB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1792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AB6F7-1C9E-5451-1C73-D94CBADF89B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EB1AE2-4E05-4ADE-A973-6A7CDE6B0BFB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1DE20-D4D0-2468-0E19-1B5F22B939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4BCD6D-2BEE-CDF7-BDEC-273E97FA7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DD254A-31F8-4007-9F2C-A6EA17C740A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378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5F469A01-DDA2-9D6D-C213-375F58A930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52AEB-A4B5-8F45-D3BE-63B11D7CF6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9646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661D0-5945-ADBD-258B-E4812FB0C0B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09728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B5306-CCEF-A873-3596-DBEDE728EA6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21792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9646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F8AE0E-196D-62EB-DEF9-A466370CD7C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1792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8F3938-6117-9239-0C3D-F79B25C7CF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735A26-9905-40F2-98F5-ACBD8B5D054F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F46829-408E-D7D0-F4CB-3A09A7C2835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60EFEA-FC2D-92AC-A9D5-2EA939713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E5F62E-0FE3-4111-A9CB-6EB9DCA29CB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29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2388D-AA18-994C-0F09-D12969D06A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788A-AC28-0E14-947B-BA27818B75F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C0E2FB-4AA6-453D-A7EA-E467781295E5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116E4-CA23-D371-6319-8DBA2D6EB35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B3F17-995B-66F8-A3DF-1FE29E4920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56011D-4723-407C-8522-9B10DB2E43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52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39590EF-3986-78F6-E4E4-BA91729FB1CD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0FC424-F0A1-E4C4-83C0-C9ADA5D2407C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BD0170E6-7A4C-680E-D123-D9BE6F88A6A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6F4634-BAEA-4C0C-A6B6-B8A3BCE479AE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03EA4CC-197C-1A10-5F99-BEAB718694D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9893A167-0EB8-EBE6-B72A-BE2F26918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51711A-8A91-4CF4-8D0F-34D8158D6AC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12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C8A5E5BA-54F3-9C5F-4F03-726122F56A6E}"/>
              </a:ext>
            </a:extLst>
          </p:cNvPr>
          <p:cNvSpPr/>
          <p:nvPr/>
        </p:nvSpPr>
        <p:spPr>
          <a:xfrm>
            <a:off x="18" y="0"/>
            <a:ext cx="4050792" cy="68580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AF42FB0-491B-970C-2797-26E25D17B751}"/>
              </a:ext>
            </a:extLst>
          </p:cNvPr>
          <p:cNvSpPr/>
          <p:nvPr/>
        </p:nvSpPr>
        <p:spPr>
          <a:xfrm>
            <a:off x="4040075" y="0"/>
            <a:ext cx="64008" cy="6858000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085D3-F3A3-610B-E4D6-E81E108D92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3200400" cy="22860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BF5F581-B71A-7092-1120-9180315B0CB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B27512C-85AB-D0DF-6441-50E0D098812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19"/>
          </a:xfrm>
        </p:spPr>
        <p:txBody>
          <a:bodyPr lIns="91440" rIns="91440"/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6F95ABF-F58D-3804-E25E-635B1B81D1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65511" y="6459787"/>
            <a:ext cx="261851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1A58AB-123D-4CCE-BF62-B61133B23B4C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7849836-E4EC-751C-A4B8-7A7BC4535B8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4800600" y="6459787"/>
            <a:ext cx="4648196" cy="365129"/>
          </a:xfrm>
        </p:spPr>
        <p:txBody>
          <a:bodyPr anchorCtr="0"/>
          <a:lstStyle>
            <a:lvl1pPr algn="l">
              <a:defRPr>
                <a:solidFill>
                  <a:srgbClr val="696464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404AAC9-5DF4-AFE0-5DC3-BE6061094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696464"/>
                </a:solidFill>
              </a:defRPr>
            </a:lvl1pPr>
          </a:lstStyle>
          <a:p>
            <a:pPr lvl="0"/>
            <a:fld id="{91D9C123-19A8-449C-BB49-7713976A260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687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178D9B8-9E61-9D6E-C644-F559A2134728}"/>
              </a:ext>
            </a:extLst>
          </p:cNvPr>
          <p:cNvSpPr/>
          <p:nvPr/>
        </p:nvSpPr>
        <p:spPr>
          <a:xfrm>
            <a:off x="0" y="4953003"/>
            <a:ext cx="12188823" cy="1904996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0ED61DC-01E0-2D9D-5172-3F390043371A}"/>
              </a:ext>
            </a:extLst>
          </p:cNvPr>
          <p:cNvSpPr/>
          <p:nvPr/>
        </p:nvSpPr>
        <p:spPr>
          <a:xfrm>
            <a:off x="18" y="491507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5CA362-0226-BFD6-9CF9-0E4F3AC253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648" cy="822960"/>
          </a:xfrm>
        </p:spPr>
        <p:txBody>
          <a:bodyPr tIns="0" bIns="0">
            <a:no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97B5B497-4479-E6F6-B4C4-1814315F411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8" y="0"/>
            <a:ext cx="12191987" cy="4915073"/>
          </a:xfrm>
          <a:solidFill>
            <a:srgbClr val="D8D0C0"/>
          </a:solidFill>
        </p:spPr>
        <p:txBody>
          <a:bodyPr lIns="457200" tIns="457200"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173C3F5-A68C-3213-283E-390E275F522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204468BF-7608-8032-5939-04B8E16BD4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3E842D-B9D1-49BD-A135-ECAB2BF1231E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E0A275B-C62F-D153-77AF-68958317CC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11A854F-9F2D-D48E-2BDE-317B59B66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11583-0104-4FB8-BB28-A795B295B63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805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024A-64F3-74CE-78E1-C46BBB1F72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8069F-6DB9-E014-4241-B0D85293618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8DBC4-9EA4-00EC-7800-9525CD6296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868250-A461-4953-B2DE-1CF11BC63076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F867C-DA68-3F87-4E8C-EF2EFCD24CA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8D6F1-1105-5E93-9497-F61E4A07DA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5521E2-FC19-4D02-BA29-6C1C03D7CDA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68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7FD395D7-466E-4F3D-8D04-9133C1AB18BF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EF489AE-EDD8-16DB-EDC1-D3BE13612977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Vertical Title 1">
            <a:extLst>
              <a:ext uri="{FF2B5EF4-FFF2-40B4-BE49-F238E27FC236}">
                <a16:creationId xmlns:a16="http://schemas.microsoft.com/office/drawing/2014/main" id="{D8CE4242-B955-5FDE-1893-AC33DEB59E0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412302"/>
            <a:ext cx="2628899" cy="575989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Vertical Text Placeholder 2">
            <a:extLst>
              <a:ext uri="{FF2B5EF4-FFF2-40B4-BE49-F238E27FC236}">
                <a16:creationId xmlns:a16="http://schemas.microsoft.com/office/drawing/2014/main" id="{DA3A3125-3AF6-1D6F-8524-FFF471DAD9C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412302"/>
            <a:ext cx="7734296" cy="5759897"/>
          </a:xfrm>
        </p:spPr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C010447-0F74-149D-D7CD-AA7E6D19A41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C57B85-3E14-4659-BBBB-AA79E79B725B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5EB4AB9-66F9-CFE6-79FE-14BC96250DB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78C529E-F02C-A093-DD5D-F591790A1B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9D8668-5A66-4913-92DC-3C10F36B8EB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92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A70D-9047-3D46-1A74-56DB01FB5AE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56214" y="728667"/>
            <a:ext cx="10079568" cy="9366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E28CC-3C03-8993-C59E-D6535F7660A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056214" y="1665286"/>
            <a:ext cx="9144000" cy="1655758"/>
          </a:xfrm>
        </p:spPr>
        <p:txBody>
          <a:bodyPr/>
          <a:lstStyle>
            <a:lvl1pPr>
              <a:defRPr lang="lv-LV" sz="1600" b="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lv-LV"/>
              <a:t>Pamatteksts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118A0-9DFC-DF33-20B1-3E4E124A595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436A5B-C13F-4EC5-AD8A-68EB72D07E9D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B5E4B-88D9-F8CA-3B11-3A7D9D75A1F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F1967-37DF-A452-CB42-DFA2AF52D7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0360C7-2EBA-4018-86B7-2FC309E37902}" type="slidenum"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308027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0512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694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986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9657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50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440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065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423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0049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77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D6BD6-B720-55E2-4228-738B83C68E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72AE15-1F6E-53CF-F77A-14AEA41A9B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E42CF4-F3A3-4808-9489-3BD655E44FDC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F6F9E-4CB5-F6A4-D6E5-942518C27F4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8B4670-27B3-6F5F-6ED7-1AC1B0F834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286671-A239-4AEC-80DD-D4218489A0DC}" type="slidenum">
              <a:t>‹#›</a:t>
            </a:fld>
            <a:endParaRPr lang="lv-LV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8935BE41-644D-A9A6-82DC-E7E74527CF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37167" y="1665286"/>
            <a:ext cx="10098615" cy="1411284"/>
          </a:xfrm>
        </p:spPr>
        <p:txBody>
          <a:bodyPr/>
          <a:lstStyle>
            <a:lvl1pPr>
              <a:defRPr>
                <a:latin typeface="Arial" pitchFamily="34"/>
                <a:cs typeface="Arial" pitchFamily="34"/>
              </a:defRPr>
            </a:lvl1pPr>
            <a:lvl2pPr indent="0">
              <a:buNone/>
              <a:defRPr lang="lv-LV"/>
            </a:lvl2pPr>
            <a:lvl3pPr marL="0" lvl="1" indent="0">
              <a:buNone/>
              <a:defRPr lang="lv-LV"/>
            </a:lvl3pPr>
            <a:lvl4pPr marL="0" lvl="1" indent="0">
              <a:buNone/>
              <a:defRPr lang="lv-LV"/>
            </a:lvl4pPr>
            <a:lvl5pPr marL="0" lvl="1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lv-LV"/>
              <a:t>Pamatteksts Pamatteksts Pamatteksts</a:t>
            </a:r>
            <a:endParaRPr lang="en-US"/>
          </a:p>
          <a:p>
            <a:pPr lvl="1"/>
            <a:r>
              <a:rPr lang="lv-LV"/>
              <a:t>Pamatteksts Pamatteksts</a:t>
            </a:r>
            <a:endParaRPr lang="en-US"/>
          </a:p>
          <a:p>
            <a:pPr lvl="1"/>
            <a:r>
              <a:rPr lang="lv-LV"/>
              <a:t>Pamatteksts</a:t>
            </a:r>
            <a:endParaRPr lang="en-US"/>
          </a:p>
          <a:p>
            <a:pPr lvl="1"/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9B838671-F487-C8ED-DADD-28071E2BF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37167" y="3429000"/>
            <a:ext cx="10098615" cy="2160590"/>
          </a:xfrm>
        </p:spPr>
        <p:txBody>
          <a:bodyPr/>
          <a:lstStyle>
            <a:lvl1pPr>
              <a:defRPr sz="1800">
                <a:latin typeface="Arial" pitchFamily="34"/>
                <a:cs typeface="Arial" pitchFamily="34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8197723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61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2437-5F42-C930-E949-D4C70827A01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6438E-1825-08A0-6404-949DFC2F9A2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49868" y="1673278"/>
            <a:ext cx="10515600" cy="4351336"/>
          </a:xfrm>
        </p:spPr>
        <p:txBody>
          <a:bodyPr/>
          <a:lstStyle>
            <a:lvl1pPr>
              <a:defRPr sz="1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0288E-6F47-E51D-627F-3F0430A5EC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64EA19-69A1-4361-958C-5336A3DF7B11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730B7-B613-5716-BBDC-C1244FA0C6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D3E17-6A52-79EE-EF47-CE74E5F789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5DC88C-22B2-4EFF-9F21-71674CA9339B}" type="slidenum"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711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C2F2A-8ACE-D002-642E-62CBDA52A3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093FD-BC9B-1D9E-009E-F0680519CCE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54102" y="1673223"/>
            <a:ext cx="4790020" cy="4351336"/>
          </a:xfrm>
        </p:spPr>
        <p:txBody>
          <a:bodyPr/>
          <a:lstStyle>
            <a:lvl1pPr>
              <a:defRPr sz="1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B6F8B-F27C-D829-B712-D8642B7D755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37304" y="1673223"/>
            <a:ext cx="4798487" cy="4351336"/>
          </a:xfrm>
        </p:spPr>
        <p:txBody>
          <a:bodyPr/>
          <a:lstStyle>
            <a:lvl1pPr>
              <a:defRPr sz="1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3AE16-85D6-065F-3FED-A50014F3F57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1B2256-20BD-413F-943D-04B818CC6246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32F67-6000-F58D-4CCB-26C4191FF2D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E310E-862E-78E6-4006-2527C3415E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1C0AE3-C0A2-4440-B772-0B5E12D9D0C9}" type="slidenum"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159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A4B3-6FB7-C392-C49B-74412C17C9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6214" y="728667"/>
            <a:ext cx="10079568" cy="936629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05E684-26C2-A1E0-E08C-65EC3D59F015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6307668" y="1665286"/>
            <a:ext cx="4828114" cy="3924303"/>
          </a:xfrm>
        </p:spPr>
        <p:txBody>
          <a:bodyPr/>
          <a:lstStyle>
            <a:lvl1pPr>
              <a:defRPr lang="lv-LV" sz="1600" b="0"/>
            </a:lvl1pPr>
          </a:lstStyle>
          <a:p>
            <a:pPr lvl="0"/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ABDFA-EA26-B735-3416-62D95D2B49C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>
            <a:lvl1pPr>
              <a:defRPr sz="21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E3D6D-8DC2-C40E-093B-DBA3A0292E0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BC2D74-18EC-4578-B35B-252B85A07180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83134-AF93-55BF-802B-862B37F259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2405F-FAE4-9DB5-C5BB-86E1CEF317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4941D8-F505-47D5-A9A7-D0E20F2C6017}" type="slidenum">
              <a:t>‹#›</a:t>
            </a:fld>
            <a:endParaRPr lang="lv-LV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477521AC-71F1-3255-11D8-E06F1CF6B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2352678"/>
            <a:ext cx="4800600" cy="3236911"/>
          </a:xfrm>
        </p:spPr>
        <p:txBody>
          <a:bodyPr/>
          <a:lstStyle>
            <a:lvl1pPr>
              <a:defRPr sz="1800">
                <a:latin typeface="Arial" pitchFamily="34"/>
                <a:cs typeface="Arial" pitchFamily="34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156880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933FD-80B1-BB6D-E690-9CCA695D74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6214" y="728667"/>
            <a:ext cx="10079568" cy="936629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B31EF0-36B6-1472-0030-1C9A58A2AF8B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1068915" y="1684333"/>
            <a:ext cx="6030385" cy="2954334"/>
          </a:xfrm>
        </p:spPr>
        <p:txBody>
          <a:bodyPr/>
          <a:lstStyle>
            <a:lvl1pPr>
              <a:defRPr lang="lv-LV" sz="1600" b="0"/>
            </a:lvl1pPr>
          </a:lstStyle>
          <a:p>
            <a:pPr lvl="0"/>
            <a:endParaRPr lang="lv-LV"/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827C635C-CF8A-BBBA-F882-0C0AE6EE3D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5795C7-79A0-4DC7-AAF0-046974A4C216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169DB051-6930-3908-D739-63990BDDEF7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115C3A4E-E871-7F98-4749-255DE22387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56B230-D208-4183-8E78-F6F2958E002D}" type="slidenum">
              <a:t>‹#›</a:t>
            </a:fld>
            <a:endParaRPr lang="lv-LV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B5BD8C9-088A-6F02-957F-AA9225F554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4867278"/>
            <a:ext cx="10079568" cy="760415"/>
          </a:xfrm>
        </p:spPr>
        <p:txBody>
          <a:bodyPr/>
          <a:lstStyle>
            <a:lvl1pPr>
              <a:defRPr lang="lv-LV" sz="1600" b="0">
                <a:latin typeface="Arial" pitchFamily="34"/>
                <a:cs typeface="Arial" pitchFamily="34"/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lv-LV"/>
              <a:t>Pamatteksts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402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A17AB-6D96-9198-7FE9-3E8D23855D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0C142-300D-CD12-F1FD-C2957C61F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249CD6-0B15-49E0-A54E-925BCD5AE7CD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AD0E8-EA38-951E-9D24-0C7425C3CBF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11B39A-6F06-F958-2A1D-42F054483D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1CC4C9-9642-4C89-90F0-BD91B4F43427}" type="slidenum">
              <a:t>‹#›</a:t>
            </a:fld>
            <a:endParaRPr 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EFD795F-03CE-F119-FC77-499C3D99F4F5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1056214" y="5934071"/>
            <a:ext cx="4176183" cy="24289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lv-LV"/>
              <a:t>www.rsu.lv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4497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6DCCFD5-B9A1-7078-53C8-AAF4F73A1F85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A689F1E-D130-5CAD-2A3D-2B706FFF750E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207361-3DCC-4C90-F362-4EFDB40F47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4CA51A-9A38-878C-447D-F040FF8E73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00050" y="4455624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96464"/>
                </a:solidFill>
                <a:latin typeface="Calibri Light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F16BD47-41F8-E5F2-91F1-68549154C9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B9C17E-0743-4E36-845D-08A4845852F2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6AC833A-A3FA-494A-EFF7-3E64D1993E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D7D7E1D-D0F2-66F0-40D8-668BE29FDD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852DEA-47C3-45FD-A998-D686ADD31F7A}" type="slidenum"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779DFEF-508B-0653-7B9F-77FB5E36E8C2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144286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18EB4-484A-A7B4-7B9E-F43FE51B13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7510" y="1401766"/>
            <a:ext cx="10022290" cy="503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128AC0F-4972-A887-D417-1E213FCD680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80245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3AB660F-1D8C-48B2-901E-402B5C5E38C4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7FACC44-307C-CDBA-FDFF-51192529A0A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lv-LV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39051B-C07C-E6C9-A93C-6D2BD44A9B95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2C26BA3-DFF3-47C4-B4C0-2C5E3D349D8B}" type="slidenum">
              <a:t>‹#›</a:t>
            </a:fld>
            <a:endParaRPr lang="lv-LV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BDC3896-B3E5-1E80-E3D2-2482136EAD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31304" y="5373691"/>
            <a:ext cx="4754029" cy="13287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  <a:endParaRPr lang="lv-LV"/>
          </a:p>
          <a:p>
            <a:pPr lvl="0"/>
            <a:r>
              <a:rPr lang="lv-LV"/>
              <a:t>Adsjfhjskdfhkljfd</a:t>
            </a:r>
          </a:p>
          <a:p>
            <a:pPr lvl="0"/>
            <a:r>
              <a:rPr lang="lv-LV"/>
              <a:t>Dasfldfkssl;</a:t>
            </a:r>
            <a:endParaRPr lang="en-US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39283EF5-42E0-B060-3A4E-2ABED6114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315" y="720501"/>
            <a:ext cx="1762679" cy="32399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0CBA9C74-1DAB-197F-6C18-ECEEB8D4140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891"/>
          <a:stretch>
            <a:fillRect/>
          </a:stretch>
        </p:blipFill>
        <p:spPr>
          <a:xfrm>
            <a:off x="9659081" y="16194"/>
            <a:ext cx="2532915" cy="6301624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800" b="1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</p:titleStyle>
    <p:bodyStyle>
      <a:lvl1pPr marL="0" marR="0" lvl="0" indent="0" algn="l" defTabSz="914400" rtl="0" fontAlgn="auto" hangingPunct="1">
        <a:lnSpc>
          <a:spcPct val="70000"/>
        </a:lnSpc>
        <a:spcBef>
          <a:spcPts val="1000"/>
        </a:spcBef>
        <a:spcAft>
          <a:spcPts val="0"/>
        </a:spcAft>
        <a:buNone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  <a:lvl2pPr marL="0" marR="0" lvl="0" indent="0" algn="l" defTabSz="914400" rtl="0" fontAlgn="auto" hangingPunct="1">
        <a:lnSpc>
          <a:spcPct val="70000"/>
        </a:lnSpc>
        <a:spcBef>
          <a:spcPts val="1000"/>
        </a:spcBef>
        <a:spcAft>
          <a:spcPts val="0"/>
        </a:spcAft>
        <a:buNone/>
        <a:tabLst/>
        <a:defRPr lang="lv-LV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2pPr>
      <a:lvl3pPr marL="0" marR="0" lvl="0" indent="0" algn="l" defTabSz="914400" rtl="0" fontAlgn="auto" hangingPunct="1">
        <a:lnSpc>
          <a:spcPct val="70000"/>
        </a:lnSpc>
        <a:spcBef>
          <a:spcPts val="1000"/>
        </a:spcBef>
        <a:spcAft>
          <a:spcPts val="0"/>
        </a:spcAft>
        <a:buNone/>
        <a:tabLst/>
        <a:defRPr lang="lv-LV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51749E-F6FF-D706-65AD-7F061EC095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7167" y="690564"/>
            <a:ext cx="10515600" cy="10367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8993D-1E7F-A14C-36C0-5D0C9DBA08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37167" y="1665286"/>
            <a:ext cx="10515600" cy="43593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A37D4-0FBD-6F8F-EC64-D0BFC1CD560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96085CC-3084-49EE-976B-6A1DFE3F0053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056C7-B7E5-BF60-5D56-1E1E78622A9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6C223-C2E2-1C88-AABC-9BBE83C4F7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F1D4915-179E-43E0-906A-22C616701706}" type="slidenum">
              <a:t>‹#›</a:t>
            </a:fld>
            <a:endParaRPr lang="lv-LV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A133A6E6-B8EE-3FA2-7D39-7922E58547B2}"/>
              </a:ext>
            </a:extLst>
          </p:cNvPr>
          <p:cNvSpPr/>
          <p:nvPr/>
        </p:nvSpPr>
        <p:spPr>
          <a:xfrm>
            <a:off x="1073313" y="5994404"/>
            <a:ext cx="1528264" cy="280912"/>
          </a:xfrm>
          <a:prstGeom prst="rect">
            <a:avLst/>
          </a:prstGeom>
          <a:blipFill>
            <a:blip r:embed="rId8">
              <a:alphaModFix/>
            </a:blip>
            <a:stretch>
              <a:fillRect/>
            </a:stretch>
          </a:blip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06321821-C73F-A9CA-4DB9-649551EE97D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-2548" t="792" r="2548"/>
          <a:stretch>
            <a:fillRect/>
          </a:stretch>
        </p:blipFill>
        <p:spPr>
          <a:xfrm>
            <a:off x="9659081" y="10762"/>
            <a:ext cx="2532915" cy="6071003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800" b="1" i="0" u="none" strike="noStrike" kern="1200" cap="none" spc="0" baseline="0">
          <a:solidFill>
            <a:srgbClr val="8E001C"/>
          </a:solidFill>
          <a:uFillTx/>
          <a:latin typeface="Arial" pitchFamily="34"/>
          <a:cs typeface="Arial" pitchFamily="34"/>
        </a:defRPr>
      </a:lvl1pPr>
    </p:titleStyle>
    <p:bodyStyle>
      <a:lvl1pPr marL="0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en-US" sz="2400" b="1" i="0" u="none" strike="noStrike" kern="1200" cap="none" spc="0" baseline="0">
          <a:solidFill>
            <a:srgbClr val="58595B"/>
          </a:solidFill>
          <a:uFillTx/>
          <a:latin typeface="Calibri"/>
        </a:defRPr>
      </a:lvl1pPr>
      <a:lvl2pPr marL="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8E001C"/>
        </a:buClr>
        <a:buSzPct val="80000"/>
        <a:buFont typeface="Calibri" pitchFamily="34"/>
        <a:buChar char="●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2pPr>
      <a:lvl3pPr marL="467999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58595B"/>
        </a:buClr>
        <a:buSzPct val="80000"/>
        <a:buFont typeface="Calibri" pitchFamily="34"/>
        <a:buChar char="●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3pPr>
      <a:lvl4pPr marL="719998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58595B"/>
        </a:buClr>
        <a:buSzPct val="80000"/>
        <a:buFont typeface="Calibri" pitchFamily="34"/>
        <a:buChar char="○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4pPr>
      <a:lvl5pPr marL="935998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Clr>
          <a:srgbClr val="ED7D31"/>
        </a:buClr>
        <a:buSzPct val="80000"/>
        <a:buFont typeface="Calibri" pitchFamily="34"/>
        <a:buChar char="●"/>
        <a:tabLst/>
        <a:defRPr lang="en-US" sz="1600" b="0" i="0" u="none" strike="noStrike" kern="1200" cap="none" spc="0" baseline="0">
          <a:solidFill>
            <a:srgbClr val="58595B"/>
          </a:solidFill>
          <a:uFillTx/>
          <a:latin typeface="Arial" pitchFamily="34"/>
          <a:cs typeface="Arial" pitchFamily="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F3EAA-00C9-74EA-12B3-25E51717C0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6214" y="728667"/>
            <a:ext cx="10297579" cy="9620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F8B8C-C78D-7EF1-E0BE-FD59B1B20D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56214" y="5934071"/>
            <a:ext cx="10297579" cy="2428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lv-LV"/>
              <a:t>www.rsu.lv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67EA0-1C7C-8160-3DB6-525488884B2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A143DDA-57DE-499B-A6C9-E2C908968493}" type="datetime1">
              <a:rPr lang="lv-LV"/>
              <a:pPr lvl="0"/>
              <a:t>13.04.2023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7645A-E44D-43E1-3B47-488A0695C4C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3561E-E057-C67B-9593-2A21A28A2DE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lv-LV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86D2A55-C28A-4BA3-A947-826FD119350E}" type="slidenum">
              <a:t>‹#›</a:t>
            </a:fld>
            <a:endParaRPr lang="lv-LV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0B814524-F31B-8FA0-F833-9FF81F2F91F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891"/>
          <a:stretch>
            <a:fillRect/>
          </a:stretch>
        </p:blipFill>
        <p:spPr>
          <a:xfrm>
            <a:off x="9659081" y="6565"/>
            <a:ext cx="2532915" cy="6301624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2800" b="1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</p:titleStyle>
    <p:bodyStyle>
      <a:lvl1pPr marL="0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lv-LV" sz="1800" b="0" i="0" u="none" strike="noStrike" kern="1200" cap="none" spc="0" baseline="0">
          <a:solidFill>
            <a:srgbClr val="FFFFFF"/>
          </a:solidFill>
          <a:uFillTx/>
          <a:latin typeface="Arial" pitchFamily="34"/>
          <a:cs typeface="Arial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A5F10F3-271F-2257-96BF-2FF0F32F7118}"/>
              </a:ext>
            </a:extLst>
          </p:cNvPr>
          <p:cNvSpPr/>
          <p:nvPr/>
        </p:nvSpPr>
        <p:spPr>
          <a:xfrm>
            <a:off x="0" y="6400800"/>
            <a:ext cx="12191996" cy="457200"/>
          </a:xfrm>
          <a:prstGeom prst="rect">
            <a:avLst/>
          </a:prstGeom>
          <a:solidFill>
            <a:srgbClr val="9B2D1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D1CD2674-326E-241C-E932-4919FD274AA0}"/>
              </a:ext>
            </a:extLst>
          </p:cNvPr>
          <p:cNvSpPr/>
          <p:nvPr/>
        </p:nvSpPr>
        <p:spPr>
          <a:xfrm>
            <a:off x="18" y="6334313"/>
            <a:ext cx="12191987" cy="66486"/>
          </a:xfrm>
          <a:prstGeom prst="rect">
            <a:avLst/>
          </a:prstGeom>
          <a:solidFill>
            <a:srgbClr val="D34817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29E7304A-58FC-A055-2E88-52A4684123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ED0A3F5-E9D4-0AC4-2BB7-3C6B16C7A9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B8063AE-6858-62F4-B62F-185A324A10E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097280" y="6459787"/>
            <a:ext cx="247227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0723519A-0869-4074-8D85-A1E155CFB171}" type="datetime1">
              <a:rPr lang="en-GB"/>
              <a:pPr lvl="0"/>
              <a:t>13/04/2023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C07876-5D00-05EC-BEF2-4DCF9AB0D9B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686184" y="6459787"/>
            <a:ext cx="48228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1200" cap="all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0E3540F-8F53-861A-EBCB-CA24691A547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05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D2C7CC09-BC51-42E3-BDFC-44D2B7D280E4}" type="slidenum">
              <a:t>‹#›</a:t>
            </a:fld>
            <a:endParaRPr lang="en-GB"/>
          </a:p>
        </p:txBody>
      </p: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F1C45EC2-8641-672C-38C9-8709FDB57EDE}"/>
              </a:ext>
            </a:extLst>
          </p:cNvPr>
          <p:cNvCxnSpPr/>
          <p:nvPr/>
        </p:nvCxnSpPr>
        <p:spPr>
          <a:xfrm>
            <a:off x="1193529" y="1737844"/>
            <a:ext cx="996696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  <a:miter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0" marR="0" lvl="0" indent="0" algn="l" defTabSz="914400" rtl="0" fontAlgn="auto" hangingPunct="1">
        <a:lnSpc>
          <a:spcPct val="85000"/>
        </a:lnSpc>
        <a:spcBef>
          <a:spcPts val="0"/>
        </a:spcBef>
        <a:spcAft>
          <a:spcPts val="0"/>
        </a:spcAft>
        <a:buNone/>
        <a:tabLst/>
        <a:defRPr lang="en-US" sz="4800" b="0" i="0" u="none" strike="noStrike" kern="1200" cap="none" spc="-50" baseline="0">
          <a:solidFill>
            <a:srgbClr val="404040"/>
          </a:solidFill>
          <a:uFillTx/>
          <a:latin typeface="Calibri Light"/>
        </a:defRPr>
      </a:lvl1pPr>
    </p:titleStyle>
    <p:bodyStyle>
      <a:lvl1pPr marL="91440" marR="0" lvl="0" indent="-91440" algn="l" defTabSz="914400" rtl="0" fontAlgn="auto" hangingPunct="1">
        <a:lnSpc>
          <a:spcPct val="90000"/>
        </a:lnSpc>
        <a:spcBef>
          <a:spcPts val="1200"/>
        </a:spcBef>
        <a:spcAft>
          <a:spcPts val="200"/>
        </a:spcAft>
        <a:buClr>
          <a:srgbClr val="D34817"/>
        </a:buClr>
        <a:buSzPct val="100000"/>
        <a:buFont typeface="Calibri" pitchFamily="34"/>
        <a:buChar char=" "/>
        <a:tabLst/>
        <a:defRPr lang="en-US" sz="20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384048" marR="0" lvl="1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566928" marR="0" lvl="2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749808" marR="0" lvl="3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932688" marR="0" lvl="4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D34817"/>
        </a:buClr>
        <a:buSzPct val="100000"/>
        <a:buFont typeface="Calibri" pitchFamily="34"/>
        <a:buChar char="◦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E03F38-183B-4BEC-B6C6-247A10B45121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572E4C1-79BF-42BC-99E0-4D77E61060E3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39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EAA4-08E0-93BF-045D-72057937B7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937" y="2405310"/>
            <a:ext cx="9997016" cy="455608"/>
          </a:xfrm>
        </p:spPr>
        <p:txBody>
          <a:bodyPr anchorCtr="1">
            <a:noAutofit/>
          </a:bodyPr>
          <a:lstStyle/>
          <a:p>
            <a:pPr lvl="0" algn="ctr"/>
            <a:r>
              <a:rPr lang="lv-LV" b="0" dirty="0"/>
              <a:t>Slimības noliegšanas aptaujas daļēja adaptācija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49E08-4773-48DD-4CB2-4D0004764A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97749" y="4224884"/>
            <a:ext cx="4754029" cy="803272"/>
          </a:xfrm>
        </p:spPr>
        <p:txBody>
          <a:bodyPr/>
          <a:lstStyle/>
          <a:p>
            <a:pPr lvl="0" algn="r"/>
            <a:r>
              <a:rPr lang="lv-LV"/>
              <a:t>Mg. psych. Gunita Skaldere-Darmudasa</a:t>
            </a:r>
          </a:p>
          <a:p>
            <a:pPr lvl="0" algn="r"/>
            <a:r>
              <a:rPr lang="lv-LV"/>
              <a:t>Assist. prof., Dr. med. Velga Sudraba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E398-E08F-DBD7-2192-137DFF3BC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18663"/>
            <a:ext cx="10058400" cy="1117815"/>
          </a:xfrm>
        </p:spPr>
        <p:txBody>
          <a:bodyPr>
            <a:normAutofit/>
          </a:bodyPr>
          <a:lstStyle/>
          <a:p>
            <a:r>
              <a:rPr kumimoji="0" lang="lv-LV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Slimības noliegšanas aptaujas psihometriskie rādītāji, </a:t>
            </a:r>
            <a:r>
              <a:rPr lang="lv-LV" sz="2800" b="1" spc="0" dirty="0">
                <a:ea typeface="+mn-ea"/>
                <a:cs typeface="+mn-cs"/>
              </a:rPr>
              <a:t>N=202</a:t>
            </a:r>
            <a:endParaRPr lang="en-GB" sz="5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417A29-54DA-22B3-744A-99C7FBA3DA13}"/>
              </a:ext>
            </a:extLst>
          </p:cNvPr>
          <p:cNvSpPr txBox="1"/>
          <p:nvPr/>
        </p:nvSpPr>
        <p:spPr>
          <a:xfrm>
            <a:off x="1839844" y="1899983"/>
            <a:ext cx="2358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Iekšējā saskaņotība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Kronbaha</a:t>
            </a:r>
            <a:r>
              <a:rPr kumimoji="0" lang="lv-LV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alfa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E3C74B-B980-9E36-C515-D28334B6D15F}"/>
              </a:ext>
            </a:extLst>
          </p:cNvPr>
          <p:cNvSpPr txBox="1"/>
          <p:nvPr/>
        </p:nvSpPr>
        <p:spPr>
          <a:xfrm>
            <a:off x="777459" y="3882887"/>
            <a:ext cx="1437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628AFA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α</a:t>
            </a:r>
            <a:r>
              <a:rPr kumimoji="0" lang="lv-LV" sz="2400" b="1" i="0" u="none" strike="noStrike" kern="1200" cap="none" spc="0" normalizeH="0" baseline="0" noProof="0" dirty="0">
                <a:ln>
                  <a:noFill/>
                </a:ln>
                <a:solidFill>
                  <a:srgbClr val="628AFA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= 0,75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D7934A-8387-E2C2-8CBD-F8E4791F45E3}"/>
              </a:ext>
            </a:extLst>
          </p:cNvPr>
          <p:cNvSpPr txBox="1"/>
          <p:nvPr/>
        </p:nvSpPr>
        <p:spPr>
          <a:xfrm>
            <a:off x="1003849" y="269736"/>
            <a:ext cx="8538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REZULTĀTI</a:t>
            </a:r>
            <a:r>
              <a:rPr kumimoji="0" lang="lv-LV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F379CB-5F3A-3696-1000-9511615E917D}"/>
              </a:ext>
            </a:extLst>
          </p:cNvPr>
          <p:cNvSpPr txBox="1"/>
          <p:nvPr/>
        </p:nvSpPr>
        <p:spPr>
          <a:xfrm>
            <a:off x="7993269" y="1828943"/>
            <a:ext cx="2358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Pantu analīze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D1F392E-8C75-4C21-7D34-D5D3B3FD09AD}"/>
              </a:ext>
            </a:extLst>
          </p:cNvPr>
          <p:cNvSpPr/>
          <p:nvPr/>
        </p:nvSpPr>
        <p:spPr>
          <a:xfrm>
            <a:off x="6497983" y="2451652"/>
            <a:ext cx="1850885" cy="11617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Reakcijas indekss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77C43C8-B875-DB72-11B3-CB7E52804D18}"/>
              </a:ext>
            </a:extLst>
          </p:cNvPr>
          <p:cNvSpPr/>
          <p:nvPr/>
        </p:nvSpPr>
        <p:spPr>
          <a:xfrm>
            <a:off x="9053440" y="2451652"/>
            <a:ext cx="2003290" cy="11617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Diskrimi</a:t>
            </a: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-nācijas indekss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616786A-E4D2-E73C-721C-1BA652A291D3}"/>
              </a:ext>
            </a:extLst>
          </p:cNvPr>
          <p:cNvCxnSpPr/>
          <p:nvPr/>
        </p:nvCxnSpPr>
        <p:spPr>
          <a:xfrm flipH="1">
            <a:off x="8114748" y="2229053"/>
            <a:ext cx="397565" cy="222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5B13CDE-5259-41A9-AF1A-CCCF0366B516}"/>
              </a:ext>
            </a:extLst>
          </p:cNvPr>
          <p:cNvCxnSpPr>
            <a:cxnSpLocks/>
          </p:cNvCxnSpPr>
          <p:nvPr/>
        </p:nvCxnSpPr>
        <p:spPr>
          <a:xfrm>
            <a:off x="8998226" y="2229053"/>
            <a:ext cx="362226" cy="222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9B6B161-A19B-1616-D313-56AD5BC3DB7D}"/>
              </a:ext>
            </a:extLst>
          </p:cNvPr>
          <p:cNvSpPr txBox="1"/>
          <p:nvPr/>
        </p:nvSpPr>
        <p:spPr>
          <a:xfrm>
            <a:off x="9092093" y="3613426"/>
            <a:ext cx="1378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0,20 – 0,80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Graphic 21" descr="Checkmark with solid fill">
            <a:extLst>
              <a:ext uri="{FF2B5EF4-FFF2-40B4-BE49-F238E27FC236}">
                <a16:creationId xmlns:a16="http://schemas.microsoft.com/office/drawing/2014/main" id="{7D737B66-F5F5-5968-07D7-D1415BF4D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2667" y="3923771"/>
            <a:ext cx="914400" cy="9144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8979EC5-23BB-1A10-CC24-0E4E5E3FD653}"/>
              </a:ext>
            </a:extLst>
          </p:cNvPr>
          <p:cNvSpPr/>
          <p:nvPr/>
        </p:nvSpPr>
        <p:spPr>
          <a:xfrm>
            <a:off x="667029" y="2567428"/>
            <a:ext cx="1850885" cy="11617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Adaptācijas versija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60EC320-6411-0A80-B5DF-8ECD34CC27CC}"/>
              </a:ext>
            </a:extLst>
          </p:cNvPr>
          <p:cNvSpPr/>
          <p:nvPr/>
        </p:nvSpPr>
        <p:spPr>
          <a:xfrm>
            <a:off x="2924314" y="2611387"/>
            <a:ext cx="2027582" cy="11178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Oriģinālā versija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FD809B-EC09-267D-041E-6F6EA747B4BC}"/>
              </a:ext>
            </a:extLst>
          </p:cNvPr>
          <p:cNvSpPr txBox="1"/>
          <p:nvPr/>
        </p:nvSpPr>
        <p:spPr>
          <a:xfrm>
            <a:off x="3159538" y="3882886"/>
            <a:ext cx="1437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628AFA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α</a:t>
            </a:r>
            <a:r>
              <a:rPr kumimoji="0" lang="lv-LV" sz="2400" b="1" i="0" u="none" strike="noStrike" kern="1200" cap="none" spc="0" normalizeH="0" baseline="0" noProof="0" dirty="0">
                <a:ln>
                  <a:noFill/>
                </a:ln>
                <a:solidFill>
                  <a:srgbClr val="628AFA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= 0,76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F1035E-2582-295A-73D8-726A70BA1A28}"/>
              </a:ext>
            </a:extLst>
          </p:cNvPr>
          <p:cNvSpPr txBox="1"/>
          <p:nvPr/>
        </p:nvSpPr>
        <p:spPr>
          <a:xfrm>
            <a:off x="6710014" y="3613426"/>
            <a:ext cx="1378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0,20 – 0,80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 descr="Checkmark with solid fill">
            <a:extLst>
              <a:ext uri="{FF2B5EF4-FFF2-40B4-BE49-F238E27FC236}">
                <a16:creationId xmlns:a16="http://schemas.microsoft.com/office/drawing/2014/main" id="{C3328BF8-9338-CFAE-AE93-751590F5CA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37400" y="40135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78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8F89D9-3155-FB8F-6F3E-72E8FA61D0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4302"/>
              </p:ext>
            </p:extLst>
          </p:nvPr>
        </p:nvGraphicFramePr>
        <p:xfrm>
          <a:off x="1077532" y="721217"/>
          <a:ext cx="9423042" cy="5226006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6759697">
                  <a:extLst>
                    <a:ext uri="{9D8B030D-6E8A-4147-A177-3AD203B41FA5}">
                      <a16:colId xmlns:a16="http://schemas.microsoft.com/office/drawing/2014/main" val="1785438665"/>
                    </a:ext>
                  </a:extLst>
                </a:gridCol>
                <a:gridCol w="1374228">
                  <a:extLst>
                    <a:ext uri="{9D8B030D-6E8A-4147-A177-3AD203B41FA5}">
                      <a16:colId xmlns:a16="http://schemas.microsoft.com/office/drawing/2014/main" val="425886129"/>
                    </a:ext>
                  </a:extLst>
                </a:gridCol>
                <a:gridCol w="1289117">
                  <a:extLst>
                    <a:ext uri="{9D8B030D-6E8A-4147-A177-3AD203B41FA5}">
                      <a16:colId xmlns:a16="http://schemas.microsoft.com/office/drawing/2014/main" val="977000014"/>
                    </a:ext>
                  </a:extLst>
                </a:gridCol>
              </a:tblGrid>
              <a:tr h="378908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Slimības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noliegšanas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aptaujas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pantu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analīze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676589"/>
                  </a:ext>
                </a:extLst>
              </a:tr>
              <a:tr h="848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4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Panti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Reakcijas indekss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Diskrimi</a:t>
                      </a: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-nācijas indekss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extLst>
                  <a:ext uri="{0D108BD9-81ED-4DB2-BD59-A6C34878D82A}">
                    <a16:rowId xmlns:a16="http://schemas.microsoft.com/office/drawing/2014/main" val="766944913"/>
                  </a:ext>
                </a:extLst>
              </a:tr>
              <a:tr h="378908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Negatīvu emociju noliegšana</a:t>
                      </a:r>
                      <a:endParaRPr lang="en-GB" sz="1400" b="1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310596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Mani uztrauc mana slimība/traucējums.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0,40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0,52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extLst>
                  <a:ext uri="{0D108BD9-81ED-4DB2-BD59-A6C34878D82A}">
                    <a16:rowId xmlns:a16="http://schemas.microsoft.com/office/drawing/2014/main" val="2299839801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Mana slimība/traucējums mani biedē.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0,71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0,48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extLst>
                  <a:ext uri="{0D108BD9-81ED-4DB2-BD59-A6C34878D82A}">
                    <a16:rowId xmlns:a16="http://schemas.microsoft.com/office/drawing/2014/main" val="2565269748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Mana slimība liek man justies bēdīgi.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0,64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0,50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extLst>
                  <a:ext uri="{0D108BD9-81ED-4DB2-BD59-A6C34878D82A}">
                    <a16:rowId xmlns:a16="http://schemas.microsoft.com/office/drawing/2014/main" val="1992992768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Savas slimības dēļ esmu vieglāk aizkaitināms/-a.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0,63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0,49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extLst>
                  <a:ext uri="{0D108BD9-81ED-4DB2-BD59-A6C34878D82A}">
                    <a16:rowId xmlns:a16="http://schemas.microsoft.com/office/drawing/2014/main" val="3327441554"/>
                  </a:ext>
                </a:extLst>
              </a:tr>
              <a:tr h="378908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Pretošanās pārmaiņām</a:t>
                      </a:r>
                      <a:endParaRPr lang="en-GB" sz="1400" b="1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183488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Bieži domāju, kāda būs mana dzīve turpmāk.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0,53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0,47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extLst>
                  <a:ext uri="{0D108BD9-81ED-4DB2-BD59-A6C34878D82A}">
                    <a16:rowId xmlns:a16="http://schemas.microsoft.com/office/drawing/2014/main" val="1600143046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6) Ārstēšana (medikamenti vai citas aktivitātes) īsti neietekmē manu dzīvi.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0,54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0,33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extLst>
                  <a:ext uri="{0D108BD9-81ED-4DB2-BD59-A6C34878D82A}">
                    <a16:rowId xmlns:a16="http://schemas.microsoft.com/office/drawing/2014/main" val="3055342315"/>
                  </a:ext>
                </a:extLst>
              </a:tr>
              <a:tr h="32147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7) Nekas manā dzīvē nemainīsies manas slimības dēļ.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0,45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0,33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extLst>
                  <a:ext uri="{0D108BD9-81ED-4DB2-BD59-A6C34878D82A}">
                    <a16:rowId xmlns:a16="http://schemas.microsoft.com/office/drawing/2014/main" val="1353471302"/>
                  </a:ext>
                </a:extLst>
              </a:tr>
              <a:tr h="3789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8) Man būs (ir) jāatsakās no dažiem saviem ieradumiem.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0,26</a:t>
                      </a:r>
                      <a:endParaRPr lang="en-GB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0,33</a:t>
                      </a:r>
                      <a:endParaRPr lang="en-GB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55" marR="54855" marT="0" marB="0" anchor="ctr"/>
                </a:tc>
                <a:extLst>
                  <a:ext uri="{0D108BD9-81ED-4DB2-BD59-A6C34878D82A}">
                    <a16:rowId xmlns:a16="http://schemas.microsoft.com/office/drawing/2014/main" val="1840420737"/>
                  </a:ext>
                </a:extLst>
              </a:tr>
              <a:tr h="2283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>
                          <a:effectLst/>
                        </a:rPr>
                        <a:t>Piezīme. N=202. Reakcijas un diskriminācijas indeksu vēlamā robeža ir 0,20 – 0,80.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855" marR="54855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078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076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EBD9-EAEF-D265-9FBB-64786FB0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562" y="798899"/>
            <a:ext cx="10955960" cy="932688"/>
          </a:xfrm>
        </p:spPr>
        <p:txBody>
          <a:bodyPr vert="horz" lIns="91440" tIns="45720" rIns="91440" bIns="45720" rtlCol="0" anchor="b">
            <a:noAutofit/>
          </a:bodyPr>
          <a:lstStyle/>
          <a:p>
            <a:br>
              <a:rPr lang="lv-LV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2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0FFC2-2B44-67F0-086E-533ACA163DE0}"/>
              </a:ext>
            </a:extLst>
          </p:cNvPr>
          <p:cNvSpPr txBox="1"/>
          <p:nvPr/>
        </p:nvSpPr>
        <p:spPr>
          <a:xfrm>
            <a:off x="716312" y="715924"/>
            <a:ext cx="86227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REZULTĀTI </a:t>
            </a:r>
            <a:endParaRPr lang="lv-LV" sz="24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2000" i="1" dirty="0">
                <a:solidFill>
                  <a:prstClr val="black"/>
                </a:solidFill>
                <a:latin typeface="Calibri" panose="020F0502020204030204"/>
              </a:rPr>
              <a:t>K</a:t>
            </a:r>
            <a:r>
              <a:rPr kumimoji="0" lang="lv-LV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onstrukta</a:t>
            </a:r>
            <a:r>
              <a:rPr kumimoji="0" lang="lv-LV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pamatotība</a:t>
            </a:r>
            <a:endParaRPr kumimoji="0" lang="en-GB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F0742D5-4FCE-95C1-58DF-B3869D7E1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942110"/>
              </p:ext>
            </p:extLst>
          </p:nvPr>
        </p:nvGraphicFramePr>
        <p:xfrm>
          <a:off x="516877" y="1987389"/>
          <a:ext cx="11262999" cy="3519168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4185420">
                  <a:extLst>
                    <a:ext uri="{9D8B030D-6E8A-4147-A177-3AD203B41FA5}">
                      <a16:colId xmlns:a16="http://schemas.microsoft.com/office/drawing/2014/main" val="2178075057"/>
                    </a:ext>
                  </a:extLst>
                </a:gridCol>
                <a:gridCol w="2807542">
                  <a:extLst>
                    <a:ext uri="{9D8B030D-6E8A-4147-A177-3AD203B41FA5}">
                      <a16:colId xmlns:a16="http://schemas.microsoft.com/office/drawing/2014/main" val="1959380346"/>
                    </a:ext>
                  </a:extLst>
                </a:gridCol>
                <a:gridCol w="2013144">
                  <a:extLst>
                    <a:ext uri="{9D8B030D-6E8A-4147-A177-3AD203B41FA5}">
                      <a16:colId xmlns:a16="http://schemas.microsoft.com/office/drawing/2014/main" val="3292746521"/>
                    </a:ext>
                  </a:extLst>
                </a:gridCol>
                <a:gridCol w="1880534">
                  <a:extLst>
                    <a:ext uri="{9D8B030D-6E8A-4147-A177-3AD203B41FA5}">
                      <a16:colId xmlns:a16="http://schemas.microsoft.com/office/drawing/2014/main" val="2006930953"/>
                    </a:ext>
                  </a:extLst>
                </a:gridCol>
                <a:gridCol w="376359">
                  <a:extLst>
                    <a:ext uri="{9D8B030D-6E8A-4147-A177-3AD203B41FA5}">
                      <a16:colId xmlns:a16="http://schemas.microsoft.com/office/drawing/2014/main" val="923908335"/>
                    </a:ext>
                  </a:extLst>
                </a:gridCol>
              </a:tblGrid>
              <a:tr h="836519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lv-LV" sz="2400" b="0" dirty="0">
                          <a:effectLst/>
                        </a:rPr>
                        <a:t>Slimības noliegšanas aptaujas </a:t>
                      </a:r>
                      <a:r>
                        <a:rPr lang="lv-LV" sz="2400" b="0" dirty="0" err="1">
                          <a:effectLst/>
                        </a:rPr>
                        <a:t>apakšskalu</a:t>
                      </a:r>
                      <a:r>
                        <a:rPr lang="lv-LV" sz="2400" b="0" dirty="0">
                          <a:effectLst/>
                        </a:rPr>
                        <a:t> “negatīvu emociju noliegšana” un “pretošanās pārmaiņām” saistības ar slimības noliegšanas aptaujas </a:t>
                      </a:r>
                      <a:r>
                        <a:rPr lang="lv-LV" sz="2400" b="0" dirty="0" err="1">
                          <a:effectLst/>
                        </a:rPr>
                        <a:t>konstruktu</a:t>
                      </a:r>
                      <a:r>
                        <a:rPr lang="lv-LV" sz="2400" b="0" dirty="0">
                          <a:effectLst/>
                        </a:rPr>
                        <a:t>, </a:t>
                      </a:r>
                      <a:r>
                        <a:rPr lang="lv-LV" sz="2400" b="1" dirty="0">
                          <a:effectLst/>
                        </a:rPr>
                        <a:t>N=202</a:t>
                      </a:r>
                      <a:endParaRPr lang="en-GB" sz="24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87865"/>
                  </a:ext>
                </a:extLst>
              </a:tr>
              <a:tr h="312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7522140"/>
                  </a:ext>
                </a:extLst>
              </a:tr>
              <a:tr h="507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</a:rPr>
                        <a:t>1.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</a:rPr>
                        <a:t>2.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</a:rPr>
                        <a:t>3.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73587008"/>
                  </a:ext>
                </a:extLst>
              </a:tr>
              <a:tr h="50783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1. </a:t>
                      </a:r>
                      <a:r>
                        <a:rPr lang="en-GB" sz="2400" dirty="0" err="1">
                          <a:effectLst/>
                        </a:rPr>
                        <a:t>Slimības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noliegšana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</a:rPr>
                        <a:t>– 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56539672"/>
                  </a:ext>
                </a:extLst>
              </a:tr>
              <a:tr h="50783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2. </a:t>
                      </a:r>
                      <a:r>
                        <a:rPr lang="en-GB" sz="2400" dirty="0" err="1">
                          <a:effectLst/>
                        </a:rPr>
                        <a:t>Negatīvu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emociju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noliegšana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0,89**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 – 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05533387"/>
                  </a:ext>
                </a:extLst>
              </a:tr>
              <a:tr h="50783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3. </a:t>
                      </a:r>
                      <a:r>
                        <a:rPr lang="en-GB" sz="2400" dirty="0" err="1">
                          <a:effectLst/>
                        </a:rPr>
                        <a:t>Pretošanās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pārmaiņām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0,84**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0,52**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</a:rPr>
                        <a:t> – 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35628093"/>
                  </a:ext>
                </a:extLst>
              </a:tr>
              <a:tr h="338515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lv-LV" sz="1600" b="0" dirty="0" err="1">
                          <a:effectLst/>
                        </a:rPr>
                        <a:t>Spīrmena</a:t>
                      </a:r>
                      <a:r>
                        <a:rPr lang="lv-LV" sz="1600" b="0" dirty="0">
                          <a:effectLst/>
                        </a:rPr>
                        <a:t> rangu korelācijas koeficienti, **p &lt; 0,001</a:t>
                      </a:r>
                      <a:endParaRPr lang="en-GB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297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786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9F85-0458-1430-CAA0-A414BADC79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8258" y="157450"/>
            <a:ext cx="10058400" cy="1450759"/>
          </a:xfrm>
        </p:spPr>
        <p:txBody>
          <a:bodyPr/>
          <a:lstStyle/>
          <a:p>
            <a:pPr lvl="0"/>
            <a:r>
              <a:rPr lang="lv-LV"/>
              <a:t>Ierobežojumi</a:t>
            </a:r>
            <a:endParaRPr lang="en-GB" dirty="0"/>
          </a:p>
        </p:txBody>
      </p:sp>
      <p:grpSp>
        <p:nvGrpSpPr>
          <p:cNvPr id="3" name="Content Placeholder 2">
            <a:extLst>
              <a:ext uri="{FF2B5EF4-FFF2-40B4-BE49-F238E27FC236}">
                <a16:creationId xmlns:a16="http://schemas.microsoft.com/office/drawing/2014/main" id="{1DBF04D0-58F4-C828-C870-BF434DA2F339}"/>
              </a:ext>
            </a:extLst>
          </p:cNvPr>
          <p:cNvGrpSpPr/>
          <p:nvPr/>
        </p:nvGrpSpPr>
        <p:grpSpPr>
          <a:xfrm>
            <a:off x="838203" y="2000423"/>
            <a:ext cx="9509339" cy="3589276"/>
            <a:chOff x="838203" y="2000423"/>
            <a:chExt cx="9509339" cy="3589276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E2F9C8E-3559-E447-6EF4-64C8A68516B6}"/>
                </a:ext>
              </a:extLst>
            </p:cNvPr>
            <p:cNvSpPr/>
            <p:nvPr/>
          </p:nvSpPr>
          <p:spPr>
            <a:xfrm>
              <a:off x="838203" y="2000423"/>
              <a:ext cx="9509339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5873" cap="flat">
              <a:solidFill>
                <a:srgbClr val="9B320E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1C497CB-3238-DA7B-7CAC-6007779CAD6E}"/>
                </a:ext>
              </a:extLst>
            </p:cNvPr>
            <p:cNvSpPr/>
            <p:nvPr/>
          </p:nvSpPr>
          <p:spPr>
            <a:xfrm>
              <a:off x="838203" y="2000423"/>
              <a:ext cx="9509339" cy="119642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509338"/>
                <a:gd name="f7" fmla="val 1196426"/>
                <a:gd name="f8" fmla="+- 0 0 -90"/>
                <a:gd name="f9" fmla="*/ f3 1 9509338"/>
                <a:gd name="f10" fmla="*/ f4 1 1196426"/>
                <a:gd name="f11" fmla="+- f7 0 f5"/>
                <a:gd name="f12" fmla="+- f6 0 f5"/>
                <a:gd name="f13" fmla="*/ f8 f0 1"/>
                <a:gd name="f14" fmla="*/ f12 1 9509338"/>
                <a:gd name="f15" fmla="*/ f11 1 1196426"/>
                <a:gd name="f16" fmla="*/ 0 f12 1"/>
                <a:gd name="f17" fmla="*/ 0 f11 1"/>
                <a:gd name="f18" fmla="*/ 9509338 f12 1"/>
                <a:gd name="f19" fmla="*/ 1196426 f11 1"/>
                <a:gd name="f20" fmla="*/ f13 1 f2"/>
                <a:gd name="f21" fmla="*/ f16 1 9509338"/>
                <a:gd name="f22" fmla="*/ f17 1 1196426"/>
                <a:gd name="f23" fmla="*/ f18 1 9509338"/>
                <a:gd name="f24" fmla="*/ f19 1 1196426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509338" h="119642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6196" tIns="76196" rIns="76196" bIns="76196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0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Pētījuma datu iegūšanai tika izmantoti pašvērtējuma instrumenti, kas rosina tendenci sniegt sociāli vēlamas atbildes. </a:t>
              </a:r>
              <a:endPara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FC7C016-CF5C-0FAE-FC26-400799297F7C}"/>
                </a:ext>
              </a:extLst>
            </p:cNvPr>
            <p:cNvSpPr/>
            <p:nvPr/>
          </p:nvSpPr>
          <p:spPr>
            <a:xfrm>
              <a:off x="838203" y="3196852"/>
              <a:ext cx="9509339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5873" cap="flat">
              <a:solidFill>
                <a:srgbClr val="DE7E6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345770D-D9A9-75EE-F2F3-40EF58E55A61}"/>
                </a:ext>
              </a:extLst>
            </p:cNvPr>
            <p:cNvSpPr/>
            <p:nvPr/>
          </p:nvSpPr>
          <p:spPr>
            <a:xfrm>
              <a:off x="838203" y="3196852"/>
              <a:ext cx="9509339" cy="119642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509338"/>
                <a:gd name="f7" fmla="val 1196426"/>
                <a:gd name="f8" fmla="+- 0 0 -90"/>
                <a:gd name="f9" fmla="*/ f3 1 9509338"/>
                <a:gd name="f10" fmla="*/ f4 1 1196426"/>
                <a:gd name="f11" fmla="+- f7 0 f5"/>
                <a:gd name="f12" fmla="+- f6 0 f5"/>
                <a:gd name="f13" fmla="*/ f8 f0 1"/>
                <a:gd name="f14" fmla="*/ f12 1 9509338"/>
                <a:gd name="f15" fmla="*/ f11 1 1196426"/>
                <a:gd name="f16" fmla="*/ 0 f12 1"/>
                <a:gd name="f17" fmla="*/ 0 f11 1"/>
                <a:gd name="f18" fmla="*/ 9509338 f12 1"/>
                <a:gd name="f19" fmla="*/ 1196426 f11 1"/>
                <a:gd name="f20" fmla="*/ f13 1 f2"/>
                <a:gd name="f21" fmla="*/ f16 1 9509338"/>
                <a:gd name="f22" fmla="*/ f17 1 1196426"/>
                <a:gd name="f23" fmla="*/ f18 1 9509338"/>
                <a:gd name="f24" fmla="*/ f19 1 1196426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509338" h="119642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6196" tIns="76196" rIns="76196" bIns="76196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0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Daļa aptauju tika aizpildītas ārstniecības iestādē, kas nozīmē, ka šie pacienti, kuri ir ieradušies pie ārsta ir aktīvi savas veselības uzturēšanā.</a:t>
              </a:r>
              <a:endParaRPr lang="en-US" sz="20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2F1C9F9-D3D4-95B6-2298-335E02D4CECD}"/>
                </a:ext>
              </a:extLst>
            </p:cNvPr>
            <p:cNvSpPr/>
            <p:nvPr/>
          </p:nvSpPr>
          <p:spPr>
            <a:xfrm>
              <a:off x="838203" y="4393271"/>
              <a:ext cx="9509339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5873" cap="flat">
              <a:solidFill>
                <a:srgbClr val="DE7E6C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67771EA-8213-6F95-56F3-3B6F56022CC3}"/>
                </a:ext>
              </a:extLst>
            </p:cNvPr>
            <p:cNvSpPr/>
            <p:nvPr/>
          </p:nvSpPr>
          <p:spPr>
            <a:xfrm>
              <a:off x="838203" y="4393271"/>
              <a:ext cx="9509339" cy="119642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509338"/>
                <a:gd name="f7" fmla="val 1196426"/>
                <a:gd name="f8" fmla="+- 0 0 -90"/>
                <a:gd name="f9" fmla="*/ f3 1 9509338"/>
                <a:gd name="f10" fmla="*/ f4 1 1196426"/>
                <a:gd name="f11" fmla="+- f7 0 f5"/>
                <a:gd name="f12" fmla="+- f6 0 f5"/>
                <a:gd name="f13" fmla="*/ f8 f0 1"/>
                <a:gd name="f14" fmla="*/ f12 1 9509338"/>
                <a:gd name="f15" fmla="*/ f11 1 1196426"/>
                <a:gd name="f16" fmla="*/ 0 f12 1"/>
                <a:gd name="f17" fmla="*/ 0 f11 1"/>
                <a:gd name="f18" fmla="*/ 9509338 f12 1"/>
                <a:gd name="f19" fmla="*/ 1196426 f11 1"/>
                <a:gd name="f20" fmla="*/ f13 1 f2"/>
                <a:gd name="f21" fmla="*/ f16 1 9509338"/>
                <a:gd name="f22" fmla="*/ f17 1 1196426"/>
                <a:gd name="f23" fmla="*/ f18 1 9509338"/>
                <a:gd name="f24" fmla="*/ f19 1 1196426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509338" h="119642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6196" tIns="76196" rIns="76196" bIns="76196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lv-LV" sz="20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Iespējams, aizpildot aptauju ārstniecības iestādē, respondentiem bija stiprāka vēlme norādīt sociāli vēlamas atbildes, nekā tas būtu citos apstākļos.</a:t>
              </a:r>
              <a:endPara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350D9-EF49-CC16-46FF-820467BBC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A0AE6-2AF7-CFE4-4FF4-F4FA1ECC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440" y="2086140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Slimības noliegšanas aptaujas </a:t>
            </a:r>
            <a:r>
              <a:rPr lang="lv-LV" dirty="0" err="1"/>
              <a:t>Kronbaha</a:t>
            </a:r>
            <a:r>
              <a:rPr lang="lv-LV" dirty="0"/>
              <a:t> alfa koeficients uzrāda labu iekšējo saskaņotību, kas norāda, ka aptauja mēra noteiktu pazīmi. </a:t>
            </a:r>
          </a:p>
          <a:p>
            <a:pPr>
              <a:buFont typeface="Wingdings" panose="05000000000000000000" pitchFamily="2" charset="2"/>
              <a:buChar char="§"/>
            </a:pPr>
            <a:endParaRPr lang="lv-LV" dirty="0"/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Aptaujas pantu analīze parāda, ka aptaujas panti pietiekoši labi norāda atšķirības respondentu atbilžu variācijās un pantu vidējās vērtības iekļaujas noteiktajos reakcijas un diskriminācijas indeksu intervālos.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Aptaujas </a:t>
            </a:r>
            <a:r>
              <a:rPr lang="lv-LV" dirty="0" err="1"/>
              <a:t>apakšskalas</a:t>
            </a:r>
            <a:r>
              <a:rPr lang="lv-LV" dirty="0"/>
              <a:t> statistiski nozīmīgi un cieši korelē ar aptaujas </a:t>
            </a:r>
            <a:r>
              <a:rPr lang="lv-LV" dirty="0" err="1"/>
              <a:t>konstruktu</a:t>
            </a:r>
            <a:r>
              <a:rPr lang="lv-LV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125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CC90-EB75-8268-DB30-9BCB8CFE06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0319" y="4744071"/>
            <a:ext cx="10297579" cy="962021"/>
          </a:xfrm>
        </p:spPr>
        <p:txBody>
          <a:bodyPr/>
          <a:lstStyle/>
          <a:p>
            <a:pPr lvl="0"/>
            <a:r>
              <a:rPr lang="lv-LV" sz="2000" b="0" dirty="0"/>
              <a:t>Mg. psych. Gunita </a:t>
            </a:r>
            <a:r>
              <a:rPr lang="lv-LV" sz="2000" b="0" dirty="0" err="1"/>
              <a:t>Skaldere-Darmudasa</a:t>
            </a:r>
            <a:br>
              <a:rPr lang="lv-LV" sz="2000" b="0" dirty="0"/>
            </a:br>
            <a:r>
              <a:rPr lang="lv-LV" sz="2000" b="0" dirty="0"/>
              <a:t>gsdarmudasa@gmail.com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>
            <a:extLst>
              <a:ext uri="{FF2B5EF4-FFF2-40B4-BE49-F238E27FC236}">
                <a16:creationId xmlns:a16="http://schemas.microsoft.com/office/drawing/2014/main" id="{6A5207F7-A956-CFC2-DB29-EB23BDE51F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34C9B3-9F20-0B1A-3EA6-2ED01B3BC80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44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Aktualitāte un problēma</a:t>
            </a:r>
          </a:p>
        </p:txBody>
      </p:sp>
      <p:graphicFrame>
        <p:nvGraphicFramePr>
          <p:cNvPr id="5" name="Subtitle 2">
            <a:extLst>
              <a:ext uri="{FF2B5EF4-FFF2-40B4-BE49-F238E27FC236}">
                <a16:creationId xmlns:a16="http://schemas.microsoft.com/office/drawing/2014/main" id="{DB2324F7-ADDA-65E7-730C-A9D21BF9E8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8511989"/>
              </p:ext>
            </p:extLst>
          </p:nvPr>
        </p:nvGraphicFramePr>
        <p:xfrm>
          <a:off x="838200" y="1834211"/>
          <a:ext cx="10611678" cy="4788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DD07-23AC-45B3-9763-D1220B2930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 dirty="0"/>
              <a:t>Slimības noliegšana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6DE47-E624-8647-E400-B8A516EA6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775" y="2269999"/>
            <a:ext cx="10515600" cy="435133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b="0" dirty="0"/>
              <a:t>Negatīvu emociju noliegšana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b="0" dirty="0"/>
              <a:t>Pretošanās pārmaiņām jeb nepieciešamība </a:t>
            </a:r>
          </a:p>
          <a:p>
            <a:r>
              <a:rPr lang="lv-LV" sz="2400" b="0" dirty="0"/>
              <a:t>mainīt dzīvesveidu </a:t>
            </a:r>
            <a:r>
              <a:rPr lang="lv-LV" sz="16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lv-LV" sz="1600" b="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Rossi</a:t>
            </a:r>
            <a:r>
              <a:rPr lang="lv-LV" sz="1600" b="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600" b="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Ferrario</a:t>
            </a:r>
            <a:r>
              <a:rPr lang="lv-LV" sz="16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600" b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</a:t>
            </a:r>
            <a:r>
              <a:rPr lang="lv-LV" sz="16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1600" b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</a:t>
            </a:r>
            <a:r>
              <a:rPr lang="lv-LV" sz="16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., 2019). </a:t>
            </a:r>
          </a:p>
          <a:p>
            <a:endParaRPr lang="lv-LV" sz="20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DD07-23AC-45B3-9763-D1220B2930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 dirty="0"/>
              <a:t>Slimības noliegšana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6DE47-E624-8647-E400-B8A516EA6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079" y="1480094"/>
            <a:ext cx="10515600" cy="4351336"/>
          </a:xfrm>
        </p:spPr>
        <p:txBody>
          <a:bodyPr>
            <a:normAutofit/>
          </a:bodyPr>
          <a:lstStyle/>
          <a:p>
            <a:endParaRPr lang="lv-LV" sz="20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Both"/>
            </a:pPr>
            <a:r>
              <a:rPr lang="lv-LV" sz="2400" b="0" dirty="0"/>
              <a:t>Aizsardzības stratēģija, kas pasargā indivīdu no trauksmes un uztvertiem draudiem; </a:t>
            </a:r>
          </a:p>
          <a:p>
            <a:pPr marL="457200" indent="-457200">
              <a:buAutoNum type="arabicParenBoth"/>
            </a:pPr>
            <a:r>
              <a:rPr lang="lv-LV" sz="2400" b="0" dirty="0"/>
              <a:t>centieni novērst spriedzes realitāti; </a:t>
            </a:r>
          </a:p>
          <a:p>
            <a:pPr marL="457200" indent="-457200">
              <a:buAutoNum type="arabicParenBoth"/>
            </a:pPr>
            <a:r>
              <a:rPr lang="lv-LV" sz="2400" b="0" dirty="0"/>
              <a:t>neapzināts process ar ierobežotu spēju “ielauzties” apziņā  (piemēram, hroniskas slimības un invaliditātes gadījumā),</a:t>
            </a:r>
          </a:p>
          <a:p>
            <a:pPr marL="457200" indent="-457200">
              <a:buAutoNum type="arabicParenBoth"/>
            </a:pPr>
            <a:r>
              <a:rPr lang="lv-LV" sz="2400" b="0" dirty="0"/>
              <a:t>tendence noliegt vai izjaukt nevēlamo realitāti un sāpīgo ietekmi, kas saistīta ar neizbēgamām un sekojošām sekām, apzinoties hroniskas slimības vai invaliditātes ilgtermiņa grūtības </a:t>
            </a:r>
            <a:r>
              <a:rPr lang="lv-LV" sz="1600" b="0" dirty="0"/>
              <a:t>(</a:t>
            </a:r>
            <a:r>
              <a:rPr lang="lv-LV" sz="1600" b="0" dirty="0" err="1"/>
              <a:t>Livneh</a:t>
            </a:r>
            <a:r>
              <a:rPr lang="lv-LV" sz="1600" b="0" dirty="0"/>
              <a:t>, 2009).</a:t>
            </a:r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3061222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F73A5-22E4-CE0F-B5F3-E83E561570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27519" y="1435095"/>
            <a:ext cx="10515600" cy="1036710"/>
          </a:xfrm>
        </p:spPr>
        <p:txBody>
          <a:bodyPr/>
          <a:lstStyle/>
          <a:p>
            <a:pPr lvl="0"/>
            <a:r>
              <a:rPr lang="lv-LV"/>
              <a:t>Mērķis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4579-230E-26A7-BD37-D91B018978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4908" y="2543549"/>
            <a:ext cx="10098615" cy="1411284"/>
          </a:xfrm>
        </p:spPr>
        <p:txBody>
          <a:bodyPr anchorCtr="1"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lv-LV" b="0" dirty="0">
                <a:latin typeface="Arial" pitchFamily="34"/>
                <a:cs typeface="Arial" pitchFamily="34"/>
              </a:rPr>
              <a:t>Veikt Slimības noliegšanas aptaujas (</a:t>
            </a:r>
            <a:r>
              <a:rPr lang="lv-LV" b="0" dirty="0" err="1">
                <a:latin typeface="Arial" pitchFamily="34"/>
                <a:cs typeface="Arial" pitchFamily="34"/>
              </a:rPr>
              <a:t>Illness</a:t>
            </a:r>
            <a:r>
              <a:rPr lang="lv-LV" b="0" dirty="0">
                <a:latin typeface="Arial" pitchFamily="34"/>
                <a:cs typeface="Arial" pitchFamily="34"/>
              </a:rPr>
              <a:t> </a:t>
            </a:r>
            <a:r>
              <a:rPr lang="lv-LV" b="0" dirty="0" err="1">
                <a:latin typeface="Arial" pitchFamily="34"/>
                <a:cs typeface="Arial" pitchFamily="34"/>
              </a:rPr>
              <a:t>Denial</a:t>
            </a:r>
            <a:r>
              <a:rPr lang="lv-LV" b="0" dirty="0">
                <a:latin typeface="Arial" pitchFamily="34"/>
                <a:cs typeface="Arial" pitchFamily="34"/>
              </a:rPr>
              <a:t> </a:t>
            </a:r>
            <a:r>
              <a:rPr lang="lv-LV" b="0" dirty="0" err="1">
                <a:latin typeface="Arial" pitchFamily="34"/>
                <a:cs typeface="Arial" pitchFamily="34"/>
              </a:rPr>
              <a:t>Questionnaire-Short</a:t>
            </a:r>
            <a:r>
              <a:rPr lang="lv-LV" b="0" dirty="0">
                <a:latin typeface="Arial" pitchFamily="34"/>
                <a:cs typeface="Arial" pitchFamily="34"/>
              </a:rPr>
              <a:t> </a:t>
            </a:r>
            <a:r>
              <a:rPr lang="lv-LV" b="0" dirty="0" err="1">
                <a:latin typeface="Arial" pitchFamily="34"/>
                <a:cs typeface="Arial" pitchFamily="34"/>
              </a:rPr>
              <a:t>Form</a:t>
            </a:r>
            <a:r>
              <a:rPr lang="lv-LV" b="0" dirty="0">
                <a:latin typeface="Arial" pitchFamily="34"/>
                <a:cs typeface="Arial" pitchFamily="34"/>
              </a:rPr>
              <a:t>, </a:t>
            </a:r>
            <a:r>
              <a:rPr lang="lv-LV" sz="2000" b="0" i="1" dirty="0" err="1">
                <a:latin typeface="Arial" pitchFamily="34"/>
                <a:cs typeface="Arial" pitchFamily="34"/>
              </a:rPr>
              <a:t>Rossi</a:t>
            </a:r>
            <a:r>
              <a:rPr lang="lv-LV" b="0" dirty="0">
                <a:latin typeface="Arial" pitchFamily="34"/>
                <a:cs typeface="Arial" pitchFamily="34"/>
              </a:rPr>
              <a:t> </a:t>
            </a:r>
            <a:r>
              <a:rPr lang="lv-LV" sz="2000" b="0" i="1" dirty="0" err="1">
                <a:latin typeface="Arial" pitchFamily="34"/>
                <a:cs typeface="Arial" pitchFamily="34"/>
              </a:rPr>
              <a:t>Ferrario</a:t>
            </a:r>
            <a:r>
              <a:rPr lang="lv-LV" sz="2000" b="0" dirty="0">
                <a:latin typeface="Arial" pitchFamily="34"/>
                <a:cs typeface="Arial" pitchFamily="34"/>
              </a:rPr>
              <a:t> </a:t>
            </a:r>
            <a:r>
              <a:rPr lang="lv-LV" sz="2000" b="0" dirty="0" err="1">
                <a:latin typeface="Arial" pitchFamily="34"/>
                <a:cs typeface="Arial" pitchFamily="34"/>
              </a:rPr>
              <a:t>et</a:t>
            </a:r>
            <a:r>
              <a:rPr lang="lv-LV" sz="2000" b="0" dirty="0">
                <a:latin typeface="Arial" pitchFamily="34"/>
                <a:cs typeface="Arial" pitchFamily="34"/>
              </a:rPr>
              <a:t> </a:t>
            </a:r>
            <a:r>
              <a:rPr lang="lv-LV" sz="2000" b="0" dirty="0" err="1">
                <a:latin typeface="Arial" pitchFamily="34"/>
                <a:cs typeface="Arial" pitchFamily="34"/>
              </a:rPr>
              <a:t>al</a:t>
            </a:r>
            <a:r>
              <a:rPr lang="lv-LV" sz="2000" b="0" dirty="0">
                <a:latin typeface="Arial" pitchFamily="34"/>
                <a:cs typeface="Arial" pitchFamily="34"/>
              </a:rPr>
              <a:t>., 2019</a:t>
            </a:r>
            <a:r>
              <a:rPr lang="lv-LV" b="0" dirty="0">
                <a:latin typeface="Arial" pitchFamily="34"/>
                <a:cs typeface="Arial" pitchFamily="34"/>
              </a:rPr>
              <a:t>) daļēju adaptāciju, pārbaudot aptaujas psihometriskos rādītājus</a:t>
            </a:r>
            <a:r>
              <a:rPr lang="lv-LV" sz="2000" dirty="0">
                <a:latin typeface="Arial" pitchFamily="34"/>
                <a:cs typeface="Arial" pitchFamily="34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D3AC5-2D1B-356C-DFF1-74F7CD32A7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3BA1786-130D-5F05-AC49-130C569CBB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/>
            <a:r>
              <a:rPr lang="lv-LV" sz="2100">
                <a:latin typeface="Arial" pitchFamily="34"/>
                <a:cs typeface="Arial" pitchFamily="34"/>
              </a:rPr>
              <a:t>Dalībnieki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9A0AA0D-A69B-CFC3-A762-88ABB25AC2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0900" y="2135818"/>
            <a:ext cx="4800600" cy="3236911"/>
          </a:xfrm>
        </p:spPr>
        <p:txBody>
          <a:bodyPr/>
          <a:lstStyle/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N=202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73 % sievietes</a:t>
            </a:r>
            <a:r>
              <a:rPr lang="pt-BR" sz="1600" b="0">
                <a:latin typeface="Arial" pitchFamily="34"/>
                <a:cs typeface="Arial" pitchFamily="34"/>
              </a:rPr>
              <a:t> (n=147) </a:t>
            </a:r>
            <a:endParaRPr lang="lv-LV" sz="1600" b="0">
              <a:latin typeface="Arial" pitchFamily="34"/>
              <a:cs typeface="Arial" pitchFamily="34"/>
            </a:endParaRP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pt-BR" sz="1600" b="0">
                <a:latin typeface="Arial" pitchFamily="34"/>
                <a:cs typeface="Arial" pitchFamily="34"/>
              </a:rPr>
              <a:t>27 % vīrieši (n=55)</a:t>
            </a:r>
            <a:endParaRPr lang="lv-LV" sz="1600" b="0">
              <a:latin typeface="Arial" pitchFamily="34"/>
              <a:cs typeface="Arial" pitchFamily="34"/>
            </a:endParaRP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darbspējīgā vecumā no 22 līdz 65  gadiem (M=53,40; SD=11,08) 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>
                <a:latin typeface="Arial" pitchFamily="34"/>
                <a:cs typeface="Arial" pitchFamily="34"/>
              </a:rPr>
              <a:t>ar noteiktu hronisku slimību (slimības ilgums vairāk par vienu gadu, </a:t>
            </a:r>
            <a:r>
              <a:rPr lang="lv-LV" sz="1200" b="0">
                <a:latin typeface="Arial" pitchFamily="34"/>
                <a:cs typeface="Arial" pitchFamily="34"/>
              </a:rPr>
              <a:t>National Center for Chronic Disease Prevention and Health Promotion, 2022</a:t>
            </a:r>
            <a:r>
              <a:rPr lang="lv-LV" sz="1600" b="0">
                <a:latin typeface="Arial" pitchFamily="34"/>
                <a:cs typeface="Arial" pitchFamily="34"/>
              </a:rPr>
              <a:t>).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3B226766-22A5-467D-1895-C89471C3C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537" y="1445693"/>
            <a:ext cx="2559295" cy="162550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13">
            <a:extLst>
              <a:ext uri="{FF2B5EF4-FFF2-40B4-BE49-F238E27FC236}">
                <a16:creationId xmlns:a16="http://schemas.microsoft.com/office/drawing/2014/main" id="{E0A9EB82-D6DB-F37D-B736-87E0B3F3D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537" y="3329769"/>
            <a:ext cx="2611114" cy="165841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AD42E-D847-354A-C3D3-795B3DC31B3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8903285-2316-3BFD-0BFD-0FD69E4B08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/>
            <a:r>
              <a:rPr lang="lv-LV" sz="2100">
                <a:latin typeface="Arial" pitchFamily="34"/>
                <a:cs typeface="Arial" pitchFamily="34"/>
              </a:rPr>
              <a:t>Instrumentārijs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259D755-1A72-4E4B-EEAC-14E2F101E3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59180" y="2195919"/>
            <a:ext cx="6576729" cy="3236911"/>
          </a:xfrm>
        </p:spPr>
        <p:txBody>
          <a:bodyPr>
            <a:normAutofit/>
          </a:bodyPr>
          <a:lstStyle/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 dirty="0">
                <a:latin typeface="Arial" pitchFamily="34"/>
                <a:cs typeface="Arial" pitchFamily="34"/>
              </a:rPr>
              <a:t>1. </a:t>
            </a:r>
            <a:r>
              <a:rPr lang="lv-LV" sz="1600" dirty="0" err="1">
                <a:latin typeface="Arial" pitchFamily="34"/>
                <a:cs typeface="Arial" pitchFamily="34"/>
              </a:rPr>
              <a:t>Sociodemogrāfisko</a:t>
            </a:r>
            <a:r>
              <a:rPr lang="lv-LV" sz="1600" dirty="0">
                <a:latin typeface="Arial" pitchFamily="34"/>
                <a:cs typeface="Arial" pitchFamily="34"/>
              </a:rPr>
              <a:t> datu un ar slimību saistīto datu anketa</a:t>
            </a:r>
            <a:r>
              <a:rPr lang="lv-LV" sz="1600" b="0" dirty="0">
                <a:latin typeface="Arial" pitchFamily="34"/>
                <a:cs typeface="Arial" pitchFamily="34"/>
              </a:rPr>
              <a:t> – jautājumi par vecumu, dzimumu, diagnozi.</a:t>
            </a:r>
          </a:p>
          <a:p>
            <a:pPr lvl="0"/>
            <a:endParaRPr lang="lv-LV" sz="1600" b="0" dirty="0">
              <a:latin typeface="Arial" pitchFamily="34"/>
              <a:cs typeface="Arial" pitchFamily="34"/>
            </a:endParaRP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600" b="0" dirty="0">
                <a:latin typeface="Arial" pitchFamily="34"/>
                <a:cs typeface="Arial" pitchFamily="34"/>
              </a:rPr>
              <a:t>2. </a:t>
            </a:r>
            <a:r>
              <a:rPr lang="lv-LV" sz="1600" dirty="0">
                <a:latin typeface="Arial" pitchFamily="34"/>
                <a:cs typeface="Arial" pitchFamily="34"/>
              </a:rPr>
              <a:t>Slimības noliegšanas aptauja </a:t>
            </a:r>
            <a:r>
              <a:rPr lang="lv-LV" sz="1600" b="0" dirty="0">
                <a:latin typeface="Arial" pitchFamily="34"/>
                <a:cs typeface="Arial" pitchFamily="34"/>
              </a:rPr>
              <a:t>(</a:t>
            </a:r>
            <a:r>
              <a:rPr lang="lv-LV" sz="1600" b="0" dirty="0" err="1">
                <a:latin typeface="Arial" pitchFamily="34"/>
                <a:cs typeface="Arial" pitchFamily="34"/>
              </a:rPr>
              <a:t>Illness</a:t>
            </a:r>
            <a:r>
              <a:rPr lang="lv-LV" sz="1600" b="0" dirty="0">
                <a:latin typeface="Arial" pitchFamily="34"/>
                <a:cs typeface="Arial" pitchFamily="34"/>
              </a:rPr>
              <a:t> </a:t>
            </a:r>
            <a:r>
              <a:rPr lang="lv-LV" sz="1600" b="0" dirty="0" err="1">
                <a:latin typeface="Arial" pitchFamily="34"/>
                <a:cs typeface="Arial" pitchFamily="34"/>
              </a:rPr>
              <a:t>Denial</a:t>
            </a:r>
            <a:r>
              <a:rPr lang="lv-LV" sz="1600" b="0" dirty="0">
                <a:latin typeface="Arial" pitchFamily="34"/>
                <a:cs typeface="Arial" pitchFamily="34"/>
              </a:rPr>
              <a:t> </a:t>
            </a:r>
            <a:r>
              <a:rPr lang="lv-LV" sz="1600" b="0" dirty="0" err="1">
                <a:latin typeface="Arial" pitchFamily="34"/>
                <a:cs typeface="Arial" pitchFamily="34"/>
              </a:rPr>
              <a:t>Questionnaire-Short</a:t>
            </a:r>
            <a:r>
              <a:rPr lang="lv-LV" sz="1600" b="0" dirty="0">
                <a:latin typeface="Arial" pitchFamily="34"/>
                <a:cs typeface="Arial" pitchFamily="34"/>
              </a:rPr>
              <a:t> </a:t>
            </a:r>
            <a:r>
              <a:rPr lang="lv-LV" sz="1600" b="0" dirty="0" err="1">
                <a:latin typeface="Arial" pitchFamily="34"/>
                <a:cs typeface="Arial" pitchFamily="34"/>
              </a:rPr>
              <a:t>Form</a:t>
            </a:r>
            <a:r>
              <a:rPr lang="lv-LV" sz="1600" b="0" dirty="0">
                <a:latin typeface="Arial" pitchFamily="34"/>
                <a:cs typeface="Arial" pitchFamily="34"/>
              </a:rPr>
              <a:t>, IDQ-SF, </a:t>
            </a:r>
            <a:r>
              <a:rPr lang="lv-LV" sz="1600" b="0" i="1" dirty="0" err="1">
                <a:latin typeface="Arial" pitchFamily="34"/>
                <a:cs typeface="Arial" pitchFamily="34"/>
              </a:rPr>
              <a:t>Rossi</a:t>
            </a:r>
            <a:r>
              <a:rPr lang="lv-LV" sz="1600" b="0" i="1" dirty="0">
                <a:latin typeface="Arial" pitchFamily="34"/>
                <a:cs typeface="Arial" pitchFamily="34"/>
              </a:rPr>
              <a:t> </a:t>
            </a:r>
            <a:r>
              <a:rPr lang="lv-LV" sz="1600" b="0" i="1" dirty="0" err="1">
                <a:latin typeface="Arial" pitchFamily="34"/>
                <a:cs typeface="Arial" pitchFamily="34"/>
              </a:rPr>
              <a:t>Ferrario</a:t>
            </a:r>
            <a:r>
              <a:rPr lang="lv-LV" sz="1600" b="0" dirty="0">
                <a:latin typeface="Arial" pitchFamily="34"/>
                <a:cs typeface="Arial" pitchFamily="34"/>
              </a:rPr>
              <a:t> </a:t>
            </a:r>
            <a:r>
              <a:rPr lang="lv-LV" sz="1600" b="0" dirty="0" err="1">
                <a:latin typeface="Arial" pitchFamily="34"/>
                <a:cs typeface="Arial" pitchFamily="34"/>
              </a:rPr>
              <a:t>et</a:t>
            </a:r>
            <a:r>
              <a:rPr lang="lv-LV" sz="1600" b="0" dirty="0">
                <a:latin typeface="Arial" pitchFamily="34"/>
                <a:cs typeface="Arial" pitchFamily="34"/>
              </a:rPr>
              <a:t> </a:t>
            </a:r>
            <a:r>
              <a:rPr lang="lv-LV" sz="1600" b="0" dirty="0" err="1">
                <a:latin typeface="Arial" pitchFamily="34"/>
                <a:cs typeface="Arial" pitchFamily="34"/>
              </a:rPr>
              <a:t>al</a:t>
            </a:r>
            <a:r>
              <a:rPr lang="lv-LV" sz="1600" b="0" dirty="0">
                <a:latin typeface="Arial" pitchFamily="34"/>
                <a:cs typeface="Arial" pitchFamily="34"/>
              </a:rPr>
              <a:t>., 2019).  Astoņu pantu pašvērtējuma instruments </a:t>
            </a:r>
            <a:r>
              <a:rPr lang="lv-LV" sz="1600" dirty="0">
                <a:latin typeface="Arial" pitchFamily="34"/>
                <a:cs typeface="Arial" pitchFamily="34"/>
              </a:rPr>
              <a:t>(</a:t>
            </a:r>
            <a:r>
              <a:rPr lang="el-GR" sz="1600" dirty="0">
                <a:latin typeface="Arial" pitchFamily="34"/>
                <a:cs typeface="Arial" pitchFamily="34"/>
              </a:rPr>
              <a:t>α = 0,76)</a:t>
            </a:r>
            <a:r>
              <a:rPr lang="el-GR" sz="1600" b="0" dirty="0">
                <a:latin typeface="Arial" pitchFamily="34"/>
                <a:cs typeface="Arial" pitchFamily="34"/>
              </a:rPr>
              <a:t>, </a:t>
            </a:r>
            <a:r>
              <a:rPr lang="lv-LV" sz="1600" b="0" dirty="0">
                <a:latin typeface="Arial" pitchFamily="34"/>
                <a:cs typeface="Arial" pitchFamily="34"/>
              </a:rPr>
              <a:t>kas iekļauj divus faktorus: (1) negatīvu emociju noliegšana (4 panti), (2) pretošanos pārmaiņām (4 panti). Atbildes tiek vērtētas dihotomās kategorijās – ar </a:t>
            </a:r>
            <a:r>
              <a:rPr lang="lv-LV" sz="1600" dirty="0">
                <a:latin typeface="Arial" pitchFamily="34"/>
                <a:cs typeface="Arial" pitchFamily="34"/>
              </a:rPr>
              <a:t>jā /nē</a:t>
            </a:r>
            <a:r>
              <a:rPr lang="lv-LV" sz="1600" b="0" dirty="0">
                <a:latin typeface="Arial" pitchFamily="34"/>
                <a:cs typeface="Arial" pitchFamily="34"/>
              </a:rPr>
              <a:t>.  Ir saņemta autora atļauja aptaujas adaptēšanai latviešu valodā.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9F9B5-E5FC-3B0A-762A-248161709EC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C16CA60-3007-3EC6-CB01-9E4C0C0BAE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/>
            <a:r>
              <a:rPr lang="lv-LV" sz="2100">
                <a:latin typeface="Arial" pitchFamily="34"/>
                <a:cs typeface="Arial" pitchFamily="34"/>
              </a:rPr>
              <a:t>Procedūra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708B92B-2CEC-495D-D478-02924AB114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34870" y="2222750"/>
            <a:ext cx="4839452" cy="3207815"/>
          </a:xfrm>
        </p:spPr>
        <p:txBody>
          <a:bodyPr/>
          <a:lstStyle/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800" b="0" dirty="0">
                <a:latin typeface="Arial" pitchFamily="34"/>
                <a:cs typeface="Arial" pitchFamily="34"/>
              </a:rPr>
              <a:t>Tika saņemta atļauja no aptaujas galvenās autores </a:t>
            </a:r>
            <a:r>
              <a:rPr lang="lv-LV" sz="1800" b="0" dirty="0" err="1">
                <a:latin typeface="Arial" pitchFamily="34"/>
                <a:cs typeface="Arial" pitchFamily="34"/>
              </a:rPr>
              <a:t>Silvia</a:t>
            </a:r>
            <a:r>
              <a:rPr lang="lv-LV" sz="1800" b="0" dirty="0">
                <a:latin typeface="Arial" pitchFamily="34"/>
                <a:cs typeface="Arial" pitchFamily="34"/>
              </a:rPr>
              <a:t> </a:t>
            </a:r>
            <a:r>
              <a:rPr lang="lv-LV" sz="1800" b="0" dirty="0" err="1">
                <a:latin typeface="Arial" pitchFamily="34"/>
                <a:cs typeface="Arial" pitchFamily="34"/>
              </a:rPr>
              <a:t>Rossi</a:t>
            </a:r>
            <a:r>
              <a:rPr lang="lv-LV" sz="1800" b="0" dirty="0">
                <a:latin typeface="Arial" pitchFamily="34"/>
                <a:cs typeface="Arial" pitchFamily="34"/>
              </a:rPr>
              <a:t> </a:t>
            </a:r>
            <a:r>
              <a:rPr lang="lv-LV" sz="1800" b="0" dirty="0" err="1">
                <a:latin typeface="Arial" pitchFamily="34"/>
                <a:cs typeface="Arial" pitchFamily="34"/>
              </a:rPr>
              <a:t>Ferrario</a:t>
            </a:r>
            <a:r>
              <a:rPr lang="lv-LV" sz="1800" b="0" dirty="0">
                <a:latin typeface="Arial" pitchFamily="34"/>
                <a:cs typeface="Arial" pitchFamily="34"/>
              </a:rPr>
              <a:t> tulkot un adaptēt aptauju latviešu valodā.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800" b="0" dirty="0">
                <a:latin typeface="Arial" pitchFamily="34"/>
                <a:cs typeface="Arial" pitchFamily="34"/>
              </a:rPr>
              <a:t>Tika veikts aptaujas turp – atpakaļ tulkojums, ko veica divi neatkarīgi tulkotāji, kas vienlīdz labi zina latviešu un angļu valodu.</a:t>
            </a:r>
          </a:p>
          <a:p>
            <a:pPr marL="285750" lvl="0" indent="-285750">
              <a:buSzPct val="100000"/>
              <a:buFont typeface="Arial" pitchFamily="34"/>
              <a:buChar char="•"/>
            </a:pPr>
            <a:r>
              <a:rPr lang="lv-LV" sz="1800" b="0" dirty="0" err="1">
                <a:latin typeface="Arial" pitchFamily="34"/>
                <a:cs typeface="Arial" pitchFamily="34"/>
              </a:rPr>
              <a:t>Pilotpētījums</a:t>
            </a:r>
            <a:r>
              <a:rPr lang="lv-LV" sz="1800" b="0" dirty="0">
                <a:latin typeface="Arial" pitchFamily="34"/>
                <a:cs typeface="Arial" pitchFamily="34"/>
              </a:rPr>
              <a:t> N=11.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3B1443-428D-B76D-EF98-F952675A2EDE}"/>
              </a:ext>
            </a:extLst>
          </p:cNvPr>
          <p:cNvSpPr txBox="1"/>
          <p:nvPr/>
        </p:nvSpPr>
        <p:spPr>
          <a:xfrm>
            <a:off x="6283939" y="1880811"/>
            <a:ext cx="5573139" cy="32078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 dirty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Dalībnieki iepazinās ar informētā piekrišanu un aizpildot aptauju apstiprināja savu dalību pētījumā.</a:t>
            </a: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1600" b="0" i="0" u="none" strike="noStrike" kern="1200" cap="none" spc="0" baseline="0" dirty="0">
              <a:solidFill>
                <a:srgbClr val="58595B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 dirty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Pētījuma īstenošanā tika iesaistītas vairākas ģimenes ārstu prakses un pacientu biedrības.</a:t>
            </a: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1600" b="0" i="0" u="none" strike="noStrike" kern="1200" cap="none" spc="0" baseline="0" dirty="0">
              <a:solidFill>
                <a:srgbClr val="58595B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 dirty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Pētījuma aptauja elektroniskā formā visidati.lv</a:t>
            </a: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1600" b="0" i="0" u="none" strike="noStrike" kern="1200" cap="none" spc="0" baseline="0" dirty="0">
              <a:solidFill>
                <a:srgbClr val="58595B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1600" b="0" i="0" u="none" strike="noStrike" kern="1200" cap="none" spc="0" baseline="0" dirty="0">
                <a:solidFill>
                  <a:srgbClr val="58595B"/>
                </a:solidFill>
                <a:uFillTx/>
                <a:latin typeface="Arial" pitchFamily="34"/>
                <a:cs typeface="Arial" pitchFamily="34"/>
              </a:rPr>
              <a:t>Ģimenes ārstiem tika iedotas aptaujas papīra formātā, kuras viņi piedāvāja aizpildīt pacientam pirms vai pēc vizītes.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E35E3-1036-F7CE-9FD0-7BA3273B52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lv-LV"/>
              <a:t>Metode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0F2A335-4A05-58AD-F202-E679D98DFF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6214" y="1665286"/>
            <a:ext cx="4800600" cy="687391"/>
          </a:xfrm>
        </p:spPr>
        <p:txBody>
          <a:bodyPr/>
          <a:lstStyle/>
          <a:p>
            <a:pPr lvl="0">
              <a:lnSpc>
                <a:spcPct val="70000"/>
              </a:lnSpc>
            </a:pPr>
            <a:r>
              <a:rPr lang="lv-LV" sz="1600">
                <a:latin typeface="Arial" pitchFamily="34"/>
                <a:cs typeface="Arial" pitchFamily="34"/>
              </a:rPr>
              <a:t>Procedūra</a:t>
            </a:r>
          </a:p>
          <a:p>
            <a:pPr lvl="0">
              <a:lnSpc>
                <a:spcPct val="70000"/>
              </a:lnSpc>
            </a:pPr>
            <a:r>
              <a:rPr lang="lv-LV" sz="1600">
                <a:latin typeface="Arial" pitchFamily="34"/>
                <a:cs typeface="Arial" pitchFamily="34"/>
              </a:rPr>
              <a:t>Ētiskie apsvērumi un personas datu aizsardzība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651243C-1518-BDF0-D51D-770B359DF3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76" y="2414308"/>
            <a:ext cx="8222376" cy="3345149"/>
          </a:xfrm>
        </p:spPr>
        <p:txBody>
          <a:bodyPr/>
          <a:lstStyle/>
          <a:p>
            <a:pPr lvl="0">
              <a:lnSpc>
                <a:spcPct val="70000"/>
              </a:lnSpc>
            </a:pPr>
            <a:endParaRPr lang="lv-LV" sz="1700" b="0">
              <a:latin typeface="Arial" pitchFamily="34"/>
              <a:cs typeface="Arial" pitchFamily="34"/>
            </a:endParaRP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Datu ieguve un aizsardzība tika īstenota saskaņā ar Eiropas Parlamenta un Padomes Regulu (ES) 2016/679 par fizisku personu aizsardzību attiecībā uz personas datu apstrādi. 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Pētījuma dalībnieki tika informēti, ka aptauju dati tiks izmantoti zinātniskā pētījuma nolūkos.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Piedalīšanās pētījumā bija brīvprātīga. Dalībnieki pirms aptauju aizpildīšanas iepazinās ar informētā piekrišanu un aizpildot aptauju, apstiprināja savu brīvprātīgu dalību pētījumā. 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Datu apstrādē tika nodrošināta personu anonimitāte un konfidencialitāte.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Dati tika apstrādāti tikai apkopotā veidā. 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r>
              <a:rPr lang="lv-LV" sz="1700" b="0">
                <a:latin typeface="Arial" pitchFamily="34"/>
                <a:cs typeface="Arial" pitchFamily="34"/>
              </a:rPr>
              <a:t>Pētījuma veikšanai tika saņemta RSU Pētījumu Ētikas komitejas atļauja nr. 2-PĒK-4/108/2022.</a:t>
            </a:r>
          </a:p>
          <a:p>
            <a:pPr marL="285750" lvl="0" indent="-285750">
              <a:lnSpc>
                <a:spcPct val="70000"/>
              </a:lnSpc>
              <a:buSzPct val="100000"/>
              <a:buFont typeface="Arial" pitchFamily="34"/>
              <a:buChar char="•"/>
            </a:pPr>
            <a:endParaRPr lang="lv-LV" sz="1700" b="0"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EVAD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TUR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OBEIGUM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Retrospec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BCA2FFECB18E6448B789CD9930E2AFC" ma:contentTypeVersion="15" ma:contentTypeDescription="Izveidot jaunu dokumentu." ma:contentTypeScope="" ma:versionID="272abcdc5718c727e499b6bfa514b3e6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4378346c854a4d943c1588f164098d8d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ttēlu atzīme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0DA922-603A-40B9-AE69-AC045DB73291}"/>
</file>

<file path=customXml/itemProps2.xml><?xml version="1.0" encoding="utf-8"?>
<ds:datastoreItem xmlns:ds="http://schemas.openxmlformats.org/officeDocument/2006/customXml" ds:itemID="{313CA443-F32A-4F55-AFCE-F5F47B284B51}"/>
</file>

<file path=docProps/app.xml><?xml version="1.0" encoding="utf-8"?>
<Properties xmlns="http://schemas.openxmlformats.org/officeDocument/2006/extended-properties" xmlns:vt="http://schemas.openxmlformats.org/officeDocument/2006/docPropsVTypes">
  <Template>red_prezentacijaspamatnelv_16_9</Template>
  <TotalTime>2096</TotalTime>
  <Words>923</Words>
  <Application>Microsoft Office PowerPoint</Application>
  <PresentationFormat>Широкоэкранный</PresentationFormat>
  <Paragraphs>125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IEVADS</vt:lpstr>
      <vt:lpstr>SATURS</vt:lpstr>
      <vt:lpstr>NOBEIGUMS</vt:lpstr>
      <vt:lpstr>Retrospect</vt:lpstr>
      <vt:lpstr>1_Retrospect</vt:lpstr>
      <vt:lpstr>Slimības noliegšanas aptaujas daļēja adaptācija</vt:lpstr>
      <vt:lpstr>Aktualitāte un problēma</vt:lpstr>
      <vt:lpstr>Slimības noliegšana </vt:lpstr>
      <vt:lpstr>Slimības noliegšana </vt:lpstr>
      <vt:lpstr>Mērķis</vt:lpstr>
      <vt:lpstr>Metode</vt:lpstr>
      <vt:lpstr>Metode</vt:lpstr>
      <vt:lpstr>Metode</vt:lpstr>
      <vt:lpstr>Metode</vt:lpstr>
      <vt:lpstr>Slimības noliegšanas aptaujas psihometriskie rādītāji, N=202</vt:lpstr>
      <vt:lpstr>Презентация PowerPoint</vt:lpstr>
      <vt:lpstr> </vt:lpstr>
      <vt:lpstr>Ierobežojumi</vt:lpstr>
      <vt:lpstr>Secinājumi</vt:lpstr>
      <vt:lpstr>Mg. psych. Gunita Skaldere-Darmudasa gsdarmudasa@gmail.com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Līdzestīgas uzvedības aptaujas izstrāde</dc:title>
  <dc:creator>GUNITA SKALDERE DARMUDASA</dc:creator>
  <cp:lastModifiedBy>Jelena Kolesnikova</cp:lastModifiedBy>
  <cp:revision>16</cp:revision>
  <dcterms:created xsi:type="dcterms:W3CDTF">2023-04-05T08:37:23Z</dcterms:created>
  <dcterms:modified xsi:type="dcterms:W3CDTF">2023-04-13T07:09:54Z</dcterms:modified>
</cp:coreProperties>
</file>