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74" r:id="rId3"/>
  </p:sldMasterIdLst>
  <p:sldIdLst>
    <p:sldId id="264" r:id="rId4"/>
    <p:sldId id="265" r:id="rId5"/>
    <p:sldId id="266" r:id="rId6"/>
    <p:sldId id="267" r:id="rId7"/>
    <p:sldId id="279" r:id="rId8"/>
    <p:sldId id="268" r:id="rId9"/>
    <p:sldId id="269" r:id="rId10"/>
    <p:sldId id="270" r:id="rId11"/>
    <p:sldId id="278" r:id="rId12"/>
    <p:sldId id="271" r:id="rId13"/>
    <p:sldId id="272" r:id="rId14"/>
    <p:sldId id="273" r:id="rId15"/>
    <p:sldId id="274" r:id="rId16"/>
    <p:sldId id="275" r:id="rId17"/>
    <p:sldId id="276"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5B"/>
    <a:srgbClr val="8E0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0" autoAdjust="0"/>
    <p:restoredTop sz="94660"/>
  </p:normalViewPr>
  <p:slideViewPr>
    <p:cSldViewPr snapToGrid="0" showGuides="1">
      <p:cViewPr varScale="1">
        <p:scale>
          <a:sx n="72" d="100"/>
          <a:sy n="72" d="100"/>
        </p:scale>
        <p:origin x="68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729859992695411"/>
          <c:y val="2.2007703273775828E-2"/>
          <c:w val="0.56516628195685004"/>
          <c:h val="0.91930508799615529"/>
        </c:manualLayout>
      </c:layout>
      <c:barChart>
        <c:barDir val="bar"/>
        <c:grouping val="clustered"/>
        <c:varyColors val="0"/>
        <c:ser>
          <c:idx val="0"/>
          <c:order val="0"/>
          <c:tx>
            <c:strRef>
              <c:f>Sheet1!$B$1</c:f>
              <c:strCache>
                <c:ptCount val="1"/>
                <c:pt idx="0">
                  <c:v>Column3</c:v>
                </c:pt>
              </c:strCache>
            </c:strRef>
          </c:tx>
          <c:spPr>
            <a:solidFill>
              <a:schemeClr val="accent1"/>
            </a:solidFill>
            <a:ln>
              <a:noFill/>
            </a:ln>
            <a:effectLst/>
          </c:spPr>
          <c:invertIfNegative val="0"/>
          <c:dPt>
            <c:idx val="0"/>
            <c:invertIfNegative val="0"/>
            <c:bubble3D val="0"/>
            <c:spPr>
              <a:solidFill>
                <a:srgbClr val="8E001C"/>
              </a:solidFill>
              <a:ln>
                <a:noFill/>
              </a:ln>
              <a:effectLst/>
            </c:spPr>
            <c:extLst>
              <c:ext xmlns:c16="http://schemas.microsoft.com/office/drawing/2014/chart" uri="{C3380CC4-5D6E-409C-BE32-E72D297353CC}">
                <c16:uniqueId val="{00000006-F738-314B-A769-D64963FA37BB}"/>
              </c:ext>
            </c:extLst>
          </c:dPt>
          <c:dPt>
            <c:idx val="1"/>
            <c:invertIfNegative val="0"/>
            <c:bubble3D val="0"/>
            <c:spPr>
              <a:solidFill>
                <a:srgbClr val="8E001C"/>
              </a:solidFill>
              <a:ln>
                <a:noFill/>
              </a:ln>
              <a:effectLst/>
            </c:spPr>
            <c:extLst>
              <c:ext xmlns:c16="http://schemas.microsoft.com/office/drawing/2014/chart" uri="{C3380CC4-5D6E-409C-BE32-E72D297353CC}">
                <c16:uniqueId val="{00000005-F738-314B-A769-D64963FA37BB}"/>
              </c:ext>
            </c:extLst>
          </c:dPt>
          <c:dPt>
            <c:idx val="2"/>
            <c:invertIfNegative val="0"/>
            <c:bubble3D val="0"/>
            <c:spPr>
              <a:solidFill>
                <a:srgbClr val="8E001C"/>
              </a:solidFill>
              <a:ln>
                <a:noFill/>
              </a:ln>
              <a:effectLst/>
            </c:spPr>
            <c:extLst>
              <c:ext xmlns:c16="http://schemas.microsoft.com/office/drawing/2014/chart" uri="{C3380CC4-5D6E-409C-BE32-E72D297353CC}">
                <c16:uniqueId val="{00000004-F738-314B-A769-D64963FA37BB}"/>
              </c:ext>
            </c:extLst>
          </c:dPt>
          <c:dPt>
            <c:idx val="3"/>
            <c:invertIfNegative val="0"/>
            <c:bubble3D val="0"/>
            <c:spPr>
              <a:solidFill>
                <a:srgbClr val="8E001C"/>
              </a:solidFill>
              <a:ln>
                <a:noFill/>
              </a:ln>
              <a:effectLst/>
            </c:spPr>
            <c:extLst>
              <c:ext xmlns:c16="http://schemas.microsoft.com/office/drawing/2014/chart" uri="{C3380CC4-5D6E-409C-BE32-E72D297353CC}">
                <c16:uniqueId val="{00000003-F738-314B-A769-D64963FA37B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Vidējā izglītība</c:v>
                </c:pt>
                <c:pt idx="1">
                  <c:v>Profesionālā izglītība</c:v>
                </c:pt>
                <c:pt idx="2">
                  <c:v>Nepabeigta augstākā izglītība, studējošie</c:v>
                </c:pt>
                <c:pt idx="3">
                  <c:v>Augstākā izglītība</c:v>
                </c:pt>
              </c:strCache>
            </c:strRef>
          </c:cat>
          <c:val>
            <c:numRef>
              <c:f>Sheet1!$B$2:$B$5</c:f>
              <c:numCache>
                <c:formatCode>0.00%</c:formatCode>
                <c:ptCount val="4"/>
                <c:pt idx="0">
                  <c:v>0.121</c:v>
                </c:pt>
                <c:pt idx="1">
                  <c:v>0.24399999999999999</c:v>
                </c:pt>
                <c:pt idx="2">
                  <c:v>0.104</c:v>
                </c:pt>
                <c:pt idx="3" formatCode="0%">
                  <c:v>0.53</c:v>
                </c:pt>
              </c:numCache>
            </c:numRef>
          </c:val>
          <c:extLst>
            <c:ext xmlns:c16="http://schemas.microsoft.com/office/drawing/2014/chart" uri="{C3380CC4-5D6E-409C-BE32-E72D297353CC}">
              <c16:uniqueId val="{00000000-F738-314B-A769-D64963FA37BB}"/>
            </c:ext>
          </c:extLst>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Vidējā izglītība</c:v>
                </c:pt>
                <c:pt idx="1">
                  <c:v>Profesionālā izglītība</c:v>
                </c:pt>
                <c:pt idx="2">
                  <c:v>Nepabeigta augstākā izglītība, studējošie</c:v>
                </c:pt>
                <c:pt idx="3">
                  <c:v>Augstākā izglītība</c:v>
                </c:pt>
              </c:strCache>
            </c:strRef>
          </c:cat>
          <c:val>
            <c:numRef>
              <c:f>Sheet1!$C$2:$C$5</c:f>
              <c:numCache>
                <c:formatCode>General</c:formatCode>
                <c:ptCount val="4"/>
              </c:numCache>
            </c:numRef>
          </c:val>
          <c:extLst>
            <c:ext xmlns:c16="http://schemas.microsoft.com/office/drawing/2014/chart" uri="{C3380CC4-5D6E-409C-BE32-E72D297353CC}">
              <c16:uniqueId val="{00000001-F738-314B-A769-D64963FA37BB}"/>
            </c:ext>
          </c:extLst>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Vidējā izglītība</c:v>
                </c:pt>
                <c:pt idx="1">
                  <c:v>Profesionālā izglītība</c:v>
                </c:pt>
                <c:pt idx="2">
                  <c:v>Nepabeigta augstākā izglītība, studējošie</c:v>
                </c:pt>
                <c:pt idx="3">
                  <c:v>Augstākā izglītība</c:v>
                </c:pt>
              </c:strCache>
            </c:strRef>
          </c:cat>
          <c:val>
            <c:numRef>
              <c:f>Sheet1!$D$2:$D$5</c:f>
              <c:numCache>
                <c:formatCode>General</c:formatCode>
                <c:ptCount val="4"/>
              </c:numCache>
            </c:numRef>
          </c:val>
          <c:extLst>
            <c:ext xmlns:c16="http://schemas.microsoft.com/office/drawing/2014/chart" uri="{C3380CC4-5D6E-409C-BE32-E72D297353CC}">
              <c16:uniqueId val="{00000002-F738-314B-A769-D64963FA37BB}"/>
            </c:ext>
          </c:extLst>
        </c:ser>
        <c:dLbls>
          <c:showLegendKey val="0"/>
          <c:showVal val="1"/>
          <c:showCatName val="0"/>
          <c:showSerName val="0"/>
          <c:showPercent val="0"/>
          <c:showBubbleSize val="0"/>
        </c:dLbls>
        <c:gapWidth val="75"/>
        <c:axId val="171099888"/>
        <c:axId val="171101568"/>
      </c:barChart>
      <c:catAx>
        <c:axId val="171099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71101568"/>
        <c:crosses val="autoZero"/>
        <c:auto val="1"/>
        <c:lblAlgn val="ctr"/>
        <c:lblOffset val="100"/>
        <c:noMultiLvlLbl val="0"/>
      </c:catAx>
      <c:valAx>
        <c:axId val="171101568"/>
        <c:scaling>
          <c:orientation val="minMax"/>
        </c:scaling>
        <c:delete val="1"/>
        <c:axPos val="b"/>
        <c:numFmt formatCode="0.00%" sourceLinked="1"/>
        <c:majorTickMark val="none"/>
        <c:minorTickMark val="none"/>
        <c:tickLblPos val="nextTo"/>
        <c:crossAx val="171099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err="1">
                <a:latin typeface="Arial" panose="020B0604020202020204" pitchFamily="34" charset="0"/>
                <a:cs typeface="Arial" panose="020B0604020202020204" pitchFamily="34" charset="0"/>
              </a:rPr>
              <a:t>Dzimums</a:t>
            </a:r>
            <a:endParaRPr lang="en-US" dirty="0">
              <a:latin typeface="Arial" panose="020B0604020202020204" pitchFamily="34" charset="0"/>
              <a:cs typeface="Arial" panose="020B0604020202020204" pitchFamily="34" charset="0"/>
            </a:endParaRPr>
          </a:p>
        </c:rich>
      </c:tx>
      <c:layout>
        <c:manualLayout>
          <c:xMode val="edge"/>
          <c:yMode val="edge"/>
          <c:x val="0.33692870418489346"/>
          <c:y val="6.486486486486486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title>
    <c:autoTitleDeleted val="0"/>
    <c:plotArea>
      <c:layout/>
      <c:pieChart>
        <c:varyColors val="1"/>
        <c:ser>
          <c:idx val="0"/>
          <c:order val="0"/>
          <c:tx>
            <c:strRef>
              <c:f>Sheet1!$B$1</c:f>
              <c:strCache>
                <c:ptCount val="1"/>
                <c:pt idx="0">
                  <c:v>Sales</c:v>
                </c:pt>
              </c:strCache>
            </c:strRef>
          </c:tx>
          <c:spPr>
            <a:solidFill>
              <a:srgbClr val="C00000"/>
            </a:solidFill>
          </c:spPr>
          <c:dPt>
            <c:idx val="0"/>
            <c:bubble3D val="0"/>
            <c:spPr>
              <a:solidFill>
                <a:srgbClr val="8E001C"/>
              </a:solidFill>
              <a:ln w="19050">
                <a:solidFill>
                  <a:schemeClr val="lt1"/>
                </a:solidFill>
              </a:ln>
              <a:effectLst/>
            </c:spPr>
            <c:extLst>
              <c:ext xmlns:c16="http://schemas.microsoft.com/office/drawing/2014/chart" uri="{C3380CC4-5D6E-409C-BE32-E72D297353CC}">
                <c16:uniqueId val="{00000002-978A-E841-BD96-8918C46D7FB5}"/>
              </c:ext>
            </c:extLst>
          </c:dPt>
          <c:dPt>
            <c:idx val="1"/>
            <c:bubble3D val="0"/>
            <c:spPr>
              <a:solidFill>
                <a:srgbClr val="58595B"/>
              </a:solidFill>
              <a:ln w="19050">
                <a:solidFill>
                  <a:schemeClr val="lt1"/>
                </a:solidFill>
              </a:ln>
              <a:effectLst/>
            </c:spPr>
            <c:extLst>
              <c:ext xmlns:c16="http://schemas.microsoft.com/office/drawing/2014/chart" uri="{C3380CC4-5D6E-409C-BE32-E72D297353CC}">
                <c16:uniqueId val="{00000001-978A-E841-BD96-8918C46D7FB5}"/>
              </c:ext>
            </c:extLst>
          </c:dPt>
          <c:dPt>
            <c:idx val="2"/>
            <c:bubble3D val="0"/>
            <c:spPr>
              <a:solidFill>
                <a:srgbClr val="C00000"/>
              </a:solidFill>
              <a:ln w="19050">
                <a:solidFill>
                  <a:schemeClr val="lt1"/>
                </a:solidFill>
              </a:ln>
              <a:effectLst/>
            </c:spPr>
            <c:extLst>
              <c:ext xmlns:c16="http://schemas.microsoft.com/office/drawing/2014/chart" uri="{C3380CC4-5D6E-409C-BE32-E72D297353CC}">
                <c16:uniqueId val="{00000005-040F-4604-A233-C215596F186F}"/>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040F-4604-A233-C215596F186F}"/>
              </c:ext>
            </c:extLst>
          </c:dPt>
          <c:dLbls>
            <c:dLbl>
              <c:idx val="0"/>
              <c:layout>
                <c:manualLayout>
                  <c:x val="-0.22528323146931337"/>
                  <c:y val="-0.3258494147690999"/>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A1AF5DED-093C-D840-A939-FEBE3C3944A9}" type="PERCENTAGE">
                      <a:rPr lang="en-US" sz="1400" b="1" dirty="0"/>
                      <a:pPr>
                        <a:defRPr b="1">
                          <a:solidFill>
                            <a:schemeClr val="bg1"/>
                          </a:solidFill>
                        </a:defRPr>
                      </a:pPr>
                      <a:t>[ПРОЦЕНТ]</a:t>
                    </a:fld>
                    <a:endParaRPr lang="ru-RU"/>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ru-RU"/>
                </a:p>
              </c:txP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78A-E841-BD96-8918C46D7FB5}"/>
                </c:ext>
              </c:extLst>
            </c:dLbl>
            <c:dLbl>
              <c:idx val="1"/>
              <c:layout>
                <c:manualLayout>
                  <c:x val="0.20851254748110318"/>
                  <c:y val="-8.5230048946584383E-3"/>
                </c:manualLayout>
              </c:layout>
              <c:tx>
                <c:rich>
                  <a:bodyPr/>
                  <a:lstStyle/>
                  <a:p>
                    <a:fld id="{A0B24ABD-C102-0640-A363-1F18B248E495}" type="PERCENTAGE">
                      <a:rPr lang="en-US" sz="1400" b="1" dirty="0"/>
                      <a:pPr/>
                      <a:t>[ПРОЦЕНТ]</a:t>
                    </a:fld>
                    <a:endParaRPr lang="ru-RU"/>
                  </a:p>
                </c:rich>
              </c:tx>
              <c:showLegendKey val="0"/>
              <c:showVal val="0"/>
              <c:showCatName val="0"/>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978A-E841-BD96-8918C46D7FB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Sievietes</c:v>
                </c:pt>
                <c:pt idx="1">
                  <c:v>Vīrieši</c:v>
                </c:pt>
              </c:strCache>
            </c:strRef>
          </c:cat>
          <c:val>
            <c:numRef>
              <c:f>Sheet1!$B$2:$B$5</c:f>
              <c:numCache>
                <c:formatCode>General</c:formatCode>
                <c:ptCount val="4"/>
                <c:pt idx="0">
                  <c:v>326</c:v>
                </c:pt>
                <c:pt idx="1">
                  <c:v>153</c:v>
                </c:pt>
              </c:numCache>
            </c:numRef>
          </c:val>
          <c:extLst>
            <c:ext xmlns:c16="http://schemas.microsoft.com/office/drawing/2014/chart" uri="{C3380CC4-5D6E-409C-BE32-E72D297353CC}">
              <c16:uniqueId val="{00000000-978A-E841-BD96-8918C46D7FB5}"/>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D5BA4-3185-D443-8A5F-E1190A448489}" type="doc">
      <dgm:prSet loTypeId="urn:microsoft.com/office/officeart/2005/8/layout/vProcess5" loCatId="" qsTypeId="urn:microsoft.com/office/officeart/2005/8/quickstyle/simple1" qsCatId="simple" csTypeId="urn:microsoft.com/office/officeart/2005/8/colors/accent0_2" csCatId="mainScheme" phldr="1"/>
      <dgm:spPr/>
      <dgm:t>
        <a:bodyPr/>
        <a:lstStyle/>
        <a:p>
          <a:endParaRPr lang="en-US"/>
        </a:p>
      </dgm:t>
    </dgm:pt>
    <dgm:pt modelId="{96653955-3BF0-274E-8236-EEB22871967C}">
      <dgm:prSet phldrT="[Text]"/>
      <dgm:spPr>
        <a:solidFill>
          <a:srgbClr val="8E001C"/>
        </a:solidFill>
      </dgm:spPr>
      <dgm:t>
        <a:bodyPr/>
        <a:lstStyle/>
        <a:p>
          <a:r>
            <a:rPr lang="lv-LV" noProof="0">
              <a:solidFill>
                <a:schemeClr val="bg1"/>
              </a:solidFill>
              <a:latin typeface="Arial" panose="020B0604020202020204" pitchFamily="34" charset="0"/>
              <a:cs typeface="Arial" panose="020B0604020202020204" pitchFamily="34" charset="0"/>
            </a:rPr>
            <a:t>Atļaujas adaptēt iegūšana no instrumenta oriģināla autoriem</a:t>
          </a:r>
        </a:p>
      </dgm:t>
    </dgm:pt>
    <dgm:pt modelId="{5597956B-8F0E-DF45-B47A-8BBAF49A74EE}" type="parTrans" cxnId="{F9D6FE4E-FFE3-6344-A33A-0389ECB83F61}">
      <dgm:prSet/>
      <dgm:spPr/>
      <dgm:t>
        <a:bodyPr/>
        <a:lstStyle/>
        <a:p>
          <a:endParaRPr lang="en-US"/>
        </a:p>
      </dgm:t>
    </dgm:pt>
    <dgm:pt modelId="{26EC9451-9129-6C42-A660-D8AD933E1C77}" type="sibTrans" cxnId="{F9D6FE4E-FFE3-6344-A33A-0389ECB83F61}">
      <dgm:prSet/>
      <dgm:spPr/>
      <dgm:t>
        <a:bodyPr/>
        <a:lstStyle/>
        <a:p>
          <a:endParaRPr lang="en-US"/>
        </a:p>
      </dgm:t>
    </dgm:pt>
    <dgm:pt modelId="{39E9BB1A-ADF7-694C-854D-B83C0EBF8705}">
      <dgm:prSet phldrT="[Text]"/>
      <dgm:spPr>
        <a:solidFill>
          <a:srgbClr val="8E001C"/>
        </a:solidFill>
      </dgm:spPr>
      <dgm:t>
        <a:bodyPr/>
        <a:lstStyle/>
        <a:p>
          <a:r>
            <a:rPr lang="lv-LV" noProof="0">
              <a:solidFill>
                <a:schemeClr val="bg1"/>
              </a:solidFill>
              <a:latin typeface="Arial" panose="020B0604020202020204" pitchFamily="34" charset="0"/>
              <a:cs typeface="Arial" panose="020B0604020202020204" pitchFamily="34" charset="0"/>
            </a:rPr>
            <a:t>Aptaujas tulkošana atbilstoši ITC standartiem (</a:t>
          </a:r>
          <a:r>
            <a:rPr lang="lv-LV" i="1" noProof="0">
              <a:solidFill>
                <a:schemeClr val="bg1"/>
              </a:solidFill>
              <a:latin typeface="Arial" panose="020B0604020202020204" pitchFamily="34" charset="0"/>
              <a:cs typeface="Arial" panose="020B0604020202020204" pitchFamily="34" charset="0"/>
            </a:rPr>
            <a:t>ITC</a:t>
          </a:r>
          <a:r>
            <a:rPr lang="lv-LV" noProof="0">
              <a:solidFill>
                <a:schemeClr val="bg1"/>
              </a:solidFill>
              <a:latin typeface="Arial" panose="020B0604020202020204" pitchFamily="34" charset="0"/>
              <a:cs typeface="Arial" panose="020B0604020202020204" pitchFamily="34" charset="0"/>
            </a:rPr>
            <a:t>, 2017)</a:t>
          </a:r>
        </a:p>
      </dgm:t>
    </dgm:pt>
    <dgm:pt modelId="{173C8690-457E-A94F-9495-68F5BB383A39}" type="parTrans" cxnId="{364D0A14-40FB-0440-ACFA-8B56FF9F983D}">
      <dgm:prSet/>
      <dgm:spPr/>
      <dgm:t>
        <a:bodyPr/>
        <a:lstStyle/>
        <a:p>
          <a:endParaRPr lang="en-US"/>
        </a:p>
      </dgm:t>
    </dgm:pt>
    <dgm:pt modelId="{33C7FCDD-5F02-2141-A994-1BD78B9BCA64}" type="sibTrans" cxnId="{364D0A14-40FB-0440-ACFA-8B56FF9F983D}">
      <dgm:prSet/>
      <dgm:spPr/>
      <dgm:t>
        <a:bodyPr/>
        <a:lstStyle/>
        <a:p>
          <a:endParaRPr lang="en-US"/>
        </a:p>
      </dgm:t>
    </dgm:pt>
    <dgm:pt modelId="{6E16BB15-984F-3448-8D2C-733ACE92EBC4}">
      <dgm:prSet phldrT="[Text]"/>
      <dgm:spPr>
        <a:solidFill>
          <a:srgbClr val="8E001C"/>
        </a:solidFill>
      </dgm:spPr>
      <dgm:t>
        <a:bodyPr/>
        <a:lstStyle/>
        <a:p>
          <a:r>
            <a:rPr lang="lv-LV" noProof="0">
              <a:solidFill>
                <a:schemeClr val="bg1"/>
              </a:solidFill>
              <a:latin typeface="Arial" panose="020B0604020202020204" pitchFamily="34" charset="0"/>
              <a:cs typeface="Arial" panose="020B0604020202020204" pitchFamily="34" charset="0"/>
            </a:rPr>
            <a:t>Pilotadaptācija un korekciju veikšana pēc tās</a:t>
          </a:r>
        </a:p>
      </dgm:t>
    </dgm:pt>
    <dgm:pt modelId="{7C4FD0D0-957E-874A-8BC8-D14E1A2DA923}" type="parTrans" cxnId="{367B4B08-1634-4A4F-A868-FBF3E5C78C12}">
      <dgm:prSet/>
      <dgm:spPr/>
      <dgm:t>
        <a:bodyPr/>
        <a:lstStyle/>
        <a:p>
          <a:endParaRPr lang="en-US"/>
        </a:p>
      </dgm:t>
    </dgm:pt>
    <dgm:pt modelId="{679E7C77-1A73-1545-A67E-B5F0E30A2EF4}" type="sibTrans" cxnId="{367B4B08-1634-4A4F-A868-FBF3E5C78C12}">
      <dgm:prSet/>
      <dgm:spPr/>
      <dgm:t>
        <a:bodyPr/>
        <a:lstStyle/>
        <a:p>
          <a:endParaRPr lang="en-US"/>
        </a:p>
      </dgm:t>
    </dgm:pt>
    <dgm:pt modelId="{218B558F-A53B-DC4E-A5AD-663EE72E2436}">
      <dgm:prSet/>
      <dgm:spPr>
        <a:solidFill>
          <a:srgbClr val="8E001C"/>
        </a:solidFill>
      </dgm:spPr>
      <dgm:t>
        <a:bodyPr/>
        <a:lstStyle/>
        <a:p>
          <a:r>
            <a:rPr lang="lv-LV" noProof="0">
              <a:solidFill>
                <a:schemeClr val="bg1"/>
              </a:solidFill>
              <a:latin typeface="Arial" panose="020B0604020202020204" pitchFamily="34" charset="0"/>
              <a:cs typeface="Arial" panose="020B0604020202020204" pitchFamily="34" charset="0"/>
            </a:rPr>
            <a:t>Aptaujas gala versijas datu ieguve, apstrāde un analīze</a:t>
          </a:r>
        </a:p>
      </dgm:t>
    </dgm:pt>
    <dgm:pt modelId="{37CE0C48-DB87-2A4B-BED0-44DC1B2E6A6F}" type="parTrans" cxnId="{D8755F2A-D67F-2442-AED2-A439FDF697D2}">
      <dgm:prSet/>
      <dgm:spPr/>
      <dgm:t>
        <a:bodyPr/>
        <a:lstStyle/>
        <a:p>
          <a:endParaRPr lang="en-US"/>
        </a:p>
      </dgm:t>
    </dgm:pt>
    <dgm:pt modelId="{7AD0CA72-F94F-5A46-B43C-B0CF34F82867}" type="sibTrans" cxnId="{D8755F2A-D67F-2442-AED2-A439FDF697D2}">
      <dgm:prSet/>
      <dgm:spPr/>
      <dgm:t>
        <a:bodyPr/>
        <a:lstStyle/>
        <a:p>
          <a:endParaRPr lang="en-US"/>
        </a:p>
      </dgm:t>
    </dgm:pt>
    <dgm:pt modelId="{154DFA36-16AF-9F49-8221-D9AF2537E0E6}" type="pres">
      <dgm:prSet presAssocID="{224D5BA4-3185-D443-8A5F-E1190A448489}" presName="outerComposite" presStyleCnt="0">
        <dgm:presLayoutVars>
          <dgm:chMax val="5"/>
          <dgm:dir/>
          <dgm:resizeHandles val="exact"/>
        </dgm:presLayoutVars>
      </dgm:prSet>
      <dgm:spPr/>
    </dgm:pt>
    <dgm:pt modelId="{512F4E8C-C0F0-674B-888B-06C1E968B8B3}" type="pres">
      <dgm:prSet presAssocID="{224D5BA4-3185-D443-8A5F-E1190A448489}" presName="dummyMaxCanvas" presStyleCnt="0">
        <dgm:presLayoutVars/>
      </dgm:prSet>
      <dgm:spPr/>
    </dgm:pt>
    <dgm:pt modelId="{0FED9041-85A9-AE41-9B09-ADF586A7DFEB}" type="pres">
      <dgm:prSet presAssocID="{224D5BA4-3185-D443-8A5F-E1190A448489}" presName="FourNodes_1" presStyleLbl="node1" presStyleIdx="0" presStyleCnt="4">
        <dgm:presLayoutVars>
          <dgm:bulletEnabled val="1"/>
        </dgm:presLayoutVars>
      </dgm:prSet>
      <dgm:spPr/>
    </dgm:pt>
    <dgm:pt modelId="{40A37CE3-EB5B-5C42-8080-0B14E4E016DD}" type="pres">
      <dgm:prSet presAssocID="{224D5BA4-3185-D443-8A5F-E1190A448489}" presName="FourNodes_2" presStyleLbl="node1" presStyleIdx="1" presStyleCnt="4">
        <dgm:presLayoutVars>
          <dgm:bulletEnabled val="1"/>
        </dgm:presLayoutVars>
      </dgm:prSet>
      <dgm:spPr/>
    </dgm:pt>
    <dgm:pt modelId="{4F3E1BA2-E913-9F44-AC82-811B65CEA3BD}" type="pres">
      <dgm:prSet presAssocID="{224D5BA4-3185-D443-8A5F-E1190A448489}" presName="FourNodes_3" presStyleLbl="node1" presStyleIdx="2" presStyleCnt="4">
        <dgm:presLayoutVars>
          <dgm:bulletEnabled val="1"/>
        </dgm:presLayoutVars>
      </dgm:prSet>
      <dgm:spPr/>
    </dgm:pt>
    <dgm:pt modelId="{F51C9ED4-80C5-1247-9512-A1B3066E16FC}" type="pres">
      <dgm:prSet presAssocID="{224D5BA4-3185-D443-8A5F-E1190A448489}" presName="FourNodes_4" presStyleLbl="node1" presStyleIdx="3" presStyleCnt="4">
        <dgm:presLayoutVars>
          <dgm:bulletEnabled val="1"/>
        </dgm:presLayoutVars>
      </dgm:prSet>
      <dgm:spPr/>
    </dgm:pt>
    <dgm:pt modelId="{440118DD-0657-C44D-AA49-A086F7AC1344}" type="pres">
      <dgm:prSet presAssocID="{224D5BA4-3185-D443-8A5F-E1190A448489}" presName="FourConn_1-2" presStyleLbl="fgAccFollowNode1" presStyleIdx="0" presStyleCnt="3">
        <dgm:presLayoutVars>
          <dgm:bulletEnabled val="1"/>
        </dgm:presLayoutVars>
      </dgm:prSet>
      <dgm:spPr/>
    </dgm:pt>
    <dgm:pt modelId="{FAD7733F-5073-244F-88B1-A5843D3AB99C}" type="pres">
      <dgm:prSet presAssocID="{224D5BA4-3185-D443-8A5F-E1190A448489}" presName="FourConn_2-3" presStyleLbl="fgAccFollowNode1" presStyleIdx="1" presStyleCnt="3">
        <dgm:presLayoutVars>
          <dgm:bulletEnabled val="1"/>
        </dgm:presLayoutVars>
      </dgm:prSet>
      <dgm:spPr/>
    </dgm:pt>
    <dgm:pt modelId="{E3EAA527-C181-4447-BDEE-36FCAF078E28}" type="pres">
      <dgm:prSet presAssocID="{224D5BA4-3185-D443-8A5F-E1190A448489}" presName="FourConn_3-4" presStyleLbl="fgAccFollowNode1" presStyleIdx="2" presStyleCnt="3">
        <dgm:presLayoutVars>
          <dgm:bulletEnabled val="1"/>
        </dgm:presLayoutVars>
      </dgm:prSet>
      <dgm:spPr/>
    </dgm:pt>
    <dgm:pt modelId="{A4661A7C-D007-CA4A-938D-0C8CBB7535B9}" type="pres">
      <dgm:prSet presAssocID="{224D5BA4-3185-D443-8A5F-E1190A448489}" presName="FourNodes_1_text" presStyleLbl="node1" presStyleIdx="3" presStyleCnt="4">
        <dgm:presLayoutVars>
          <dgm:bulletEnabled val="1"/>
        </dgm:presLayoutVars>
      </dgm:prSet>
      <dgm:spPr/>
    </dgm:pt>
    <dgm:pt modelId="{3ABB0631-84F9-684B-8849-1E18991EB55F}" type="pres">
      <dgm:prSet presAssocID="{224D5BA4-3185-D443-8A5F-E1190A448489}" presName="FourNodes_2_text" presStyleLbl="node1" presStyleIdx="3" presStyleCnt="4">
        <dgm:presLayoutVars>
          <dgm:bulletEnabled val="1"/>
        </dgm:presLayoutVars>
      </dgm:prSet>
      <dgm:spPr/>
    </dgm:pt>
    <dgm:pt modelId="{7361532E-77A9-834D-91F1-B55EAA923FA7}" type="pres">
      <dgm:prSet presAssocID="{224D5BA4-3185-D443-8A5F-E1190A448489}" presName="FourNodes_3_text" presStyleLbl="node1" presStyleIdx="3" presStyleCnt="4">
        <dgm:presLayoutVars>
          <dgm:bulletEnabled val="1"/>
        </dgm:presLayoutVars>
      </dgm:prSet>
      <dgm:spPr/>
    </dgm:pt>
    <dgm:pt modelId="{74CC068F-909E-F14C-9D85-402C22275A2F}" type="pres">
      <dgm:prSet presAssocID="{224D5BA4-3185-D443-8A5F-E1190A448489}" presName="FourNodes_4_text" presStyleLbl="node1" presStyleIdx="3" presStyleCnt="4">
        <dgm:presLayoutVars>
          <dgm:bulletEnabled val="1"/>
        </dgm:presLayoutVars>
      </dgm:prSet>
      <dgm:spPr/>
    </dgm:pt>
  </dgm:ptLst>
  <dgm:cxnLst>
    <dgm:cxn modelId="{367B4B08-1634-4A4F-A868-FBF3E5C78C12}" srcId="{224D5BA4-3185-D443-8A5F-E1190A448489}" destId="{6E16BB15-984F-3448-8D2C-733ACE92EBC4}" srcOrd="2" destOrd="0" parTransId="{7C4FD0D0-957E-874A-8BC8-D14E1A2DA923}" sibTransId="{679E7C77-1A73-1545-A67E-B5F0E30A2EF4}"/>
    <dgm:cxn modelId="{A3CE2412-F7F1-E34D-9A0A-62BB20E2EC98}" type="presOf" srcId="{39E9BB1A-ADF7-694C-854D-B83C0EBF8705}" destId="{40A37CE3-EB5B-5C42-8080-0B14E4E016DD}" srcOrd="0" destOrd="0" presId="urn:microsoft.com/office/officeart/2005/8/layout/vProcess5"/>
    <dgm:cxn modelId="{364D0A14-40FB-0440-ACFA-8B56FF9F983D}" srcId="{224D5BA4-3185-D443-8A5F-E1190A448489}" destId="{39E9BB1A-ADF7-694C-854D-B83C0EBF8705}" srcOrd="1" destOrd="0" parTransId="{173C8690-457E-A94F-9495-68F5BB383A39}" sibTransId="{33C7FCDD-5F02-2141-A994-1BD78B9BCA64}"/>
    <dgm:cxn modelId="{D8755F2A-D67F-2442-AED2-A439FDF697D2}" srcId="{224D5BA4-3185-D443-8A5F-E1190A448489}" destId="{218B558F-A53B-DC4E-A5AD-663EE72E2436}" srcOrd="3" destOrd="0" parTransId="{37CE0C48-DB87-2A4B-BED0-44DC1B2E6A6F}" sibTransId="{7AD0CA72-F94F-5A46-B43C-B0CF34F82867}"/>
    <dgm:cxn modelId="{F9D6FE4E-FFE3-6344-A33A-0389ECB83F61}" srcId="{224D5BA4-3185-D443-8A5F-E1190A448489}" destId="{96653955-3BF0-274E-8236-EEB22871967C}" srcOrd="0" destOrd="0" parTransId="{5597956B-8F0E-DF45-B47A-8BBAF49A74EE}" sibTransId="{26EC9451-9129-6C42-A660-D8AD933E1C77}"/>
    <dgm:cxn modelId="{6D4E8574-0FF6-A242-9ADC-CA6E14771B35}" type="presOf" srcId="{218B558F-A53B-DC4E-A5AD-663EE72E2436}" destId="{74CC068F-909E-F14C-9D85-402C22275A2F}" srcOrd="1" destOrd="0" presId="urn:microsoft.com/office/officeart/2005/8/layout/vProcess5"/>
    <dgm:cxn modelId="{ED8A927B-36DD-6D43-B350-816013C4BEBE}" type="presOf" srcId="{679E7C77-1A73-1545-A67E-B5F0E30A2EF4}" destId="{E3EAA527-C181-4447-BDEE-36FCAF078E28}" srcOrd="0" destOrd="0" presId="urn:microsoft.com/office/officeart/2005/8/layout/vProcess5"/>
    <dgm:cxn modelId="{FEB57782-962B-D044-9F9A-93B738C56AF3}" type="presOf" srcId="{33C7FCDD-5F02-2141-A994-1BD78B9BCA64}" destId="{FAD7733F-5073-244F-88B1-A5843D3AB99C}" srcOrd="0" destOrd="0" presId="urn:microsoft.com/office/officeart/2005/8/layout/vProcess5"/>
    <dgm:cxn modelId="{D2B870B1-91F1-8B49-926E-1BCB8E48C9CD}" type="presOf" srcId="{26EC9451-9129-6C42-A660-D8AD933E1C77}" destId="{440118DD-0657-C44D-AA49-A086F7AC1344}" srcOrd="0" destOrd="0" presId="urn:microsoft.com/office/officeart/2005/8/layout/vProcess5"/>
    <dgm:cxn modelId="{1D1E3FB9-5014-0347-A4F4-02409251D061}" type="presOf" srcId="{96653955-3BF0-274E-8236-EEB22871967C}" destId="{A4661A7C-D007-CA4A-938D-0C8CBB7535B9}" srcOrd="1" destOrd="0" presId="urn:microsoft.com/office/officeart/2005/8/layout/vProcess5"/>
    <dgm:cxn modelId="{4222E5BB-62F0-364C-9C9C-50E782B27567}" type="presOf" srcId="{6E16BB15-984F-3448-8D2C-733ACE92EBC4}" destId="{4F3E1BA2-E913-9F44-AC82-811B65CEA3BD}" srcOrd="0" destOrd="0" presId="urn:microsoft.com/office/officeart/2005/8/layout/vProcess5"/>
    <dgm:cxn modelId="{761901CD-64D8-844C-9C10-FE1B02AFC3F7}" type="presOf" srcId="{6E16BB15-984F-3448-8D2C-733ACE92EBC4}" destId="{7361532E-77A9-834D-91F1-B55EAA923FA7}" srcOrd="1" destOrd="0" presId="urn:microsoft.com/office/officeart/2005/8/layout/vProcess5"/>
    <dgm:cxn modelId="{923AA5D5-3FD4-1B4D-9513-27CC18560DF1}" type="presOf" srcId="{96653955-3BF0-274E-8236-EEB22871967C}" destId="{0FED9041-85A9-AE41-9B09-ADF586A7DFEB}" srcOrd="0" destOrd="0" presId="urn:microsoft.com/office/officeart/2005/8/layout/vProcess5"/>
    <dgm:cxn modelId="{C637E4EB-B500-E541-8E73-A35120708630}" type="presOf" srcId="{218B558F-A53B-DC4E-A5AD-663EE72E2436}" destId="{F51C9ED4-80C5-1247-9512-A1B3066E16FC}" srcOrd="0" destOrd="0" presId="urn:microsoft.com/office/officeart/2005/8/layout/vProcess5"/>
    <dgm:cxn modelId="{FBD0C7ED-37A1-DD48-8030-A57FB1B43F49}" type="presOf" srcId="{39E9BB1A-ADF7-694C-854D-B83C0EBF8705}" destId="{3ABB0631-84F9-684B-8849-1E18991EB55F}" srcOrd="1" destOrd="0" presId="urn:microsoft.com/office/officeart/2005/8/layout/vProcess5"/>
    <dgm:cxn modelId="{0F779EFA-B3A6-E64C-BCD5-81EFA51047A6}" type="presOf" srcId="{224D5BA4-3185-D443-8A5F-E1190A448489}" destId="{154DFA36-16AF-9F49-8221-D9AF2537E0E6}" srcOrd="0" destOrd="0" presId="urn:microsoft.com/office/officeart/2005/8/layout/vProcess5"/>
    <dgm:cxn modelId="{1F7B09AA-57CD-1C45-B3AF-B00ACA895CEE}" type="presParOf" srcId="{154DFA36-16AF-9F49-8221-D9AF2537E0E6}" destId="{512F4E8C-C0F0-674B-888B-06C1E968B8B3}" srcOrd="0" destOrd="0" presId="urn:microsoft.com/office/officeart/2005/8/layout/vProcess5"/>
    <dgm:cxn modelId="{B25CF9FF-B26E-C947-9102-12451BE43AEC}" type="presParOf" srcId="{154DFA36-16AF-9F49-8221-D9AF2537E0E6}" destId="{0FED9041-85A9-AE41-9B09-ADF586A7DFEB}" srcOrd="1" destOrd="0" presId="urn:microsoft.com/office/officeart/2005/8/layout/vProcess5"/>
    <dgm:cxn modelId="{0336434F-27FD-C64C-845B-6FBD1842C514}" type="presParOf" srcId="{154DFA36-16AF-9F49-8221-D9AF2537E0E6}" destId="{40A37CE3-EB5B-5C42-8080-0B14E4E016DD}" srcOrd="2" destOrd="0" presId="urn:microsoft.com/office/officeart/2005/8/layout/vProcess5"/>
    <dgm:cxn modelId="{D7CF5D92-28EB-824C-9F7A-88A4E3D679FA}" type="presParOf" srcId="{154DFA36-16AF-9F49-8221-D9AF2537E0E6}" destId="{4F3E1BA2-E913-9F44-AC82-811B65CEA3BD}" srcOrd="3" destOrd="0" presId="urn:microsoft.com/office/officeart/2005/8/layout/vProcess5"/>
    <dgm:cxn modelId="{7FE9E023-471C-4A43-B0BB-CDC811B1083B}" type="presParOf" srcId="{154DFA36-16AF-9F49-8221-D9AF2537E0E6}" destId="{F51C9ED4-80C5-1247-9512-A1B3066E16FC}" srcOrd="4" destOrd="0" presId="urn:microsoft.com/office/officeart/2005/8/layout/vProcess5"/>
    <dgm:cxn modelId="{2970CDAE-7537-8A40-A1F3-ED0978763084}" type="presParOf" srcId="{154DFA36-16AF-9F49-8221-D9AF2537E0E6}" destId="{440118DD-0657-C44D-AA49-A086F7AC1344}" srcOrd="5" destOrd="0" presId="urn:microsoft.com/office/officeart/2005/8/layout/vProcess5"/>
    <dgm:cxn modelId="{00BD9134-FD7B-D14D-BED2-1057A2298B26}" type="presParOf" srcId="{154DFA36-16AF-9F49-8221-D9AF2537E0E6}" destId="{FAD7733F-5073-244F-88B1-A5843D3AB99C}" srcOrd="6" destOrd="0" presId="urn:microsoft.com/office/officeart/2005/8/layout/vProcess5"/>
    <dgm:cxn modelId="{A410D088-C4F2-F442-BAD8-02952FB1BC66}" type="presParOf" srcId="{154DFA36-16AF-9F49-8221-D9AF2537E0E6}" destId="{E3EAA527-C181-4447-BDEE-36FCAF078E28}" srcOrd="7" destOrd="0" presId="urn:microsoft.com/office/officeart/2005/8/layout/vProcess5"/>
    <dgm:cxn modelId="{63447BCA-6E97-294D-8707-FDAC3FEED124}" type="presParOf" srcId="{154DFA36-16AF-9F49-8221-D9AF2537E0E6}" destId="{A4661A7C-D007-CA4A-938D-0C8CBB7535B9}" srcOrd="8" destOrd="0" presId="urn:microsoft.com/office/officeart/2005/8/layout/vProcess5"/>
    <dgm:cxn modelId="{47E26CE6-63A5-3740-8445-7DCBDF8DA360}" type="presParOf" srcId="{154DFA36-16AF-9F49-8221-D9AF2537E0E6}" destId="{3ABB0631-84F9-684B-8849-1E18991EB55F}" srcOrd="9" destOrd="0" presId="urn:microsoft.com/office/officeart/2005/8/layout/vProcess5"/>
    <dgm:cxn modelId="{558E65E8-FB71-2744-ACB4-C3DF626F458E}" type="presParOf" srcId="{154DFA36-16AF-9F49-8221-D9AF2537E0E6}" destId="{7361532E-77A9-834D-91F1-B55EAA923FA7}" srcOrd="10" destOrd="0" presId="urn:microsoft.com/office/officeart/2005/8/layout/vProcess5"/>
    <dgm:cxn modelId="{CEC9CD35-60A3-E04D-BB28-D5DF19346B95}" type="presParOf" srcId="{154DFA36-16AF-9F49-8221-D9AF2537E0E6}" destId="{74CC068F-909E-F14C-9D85-402C22275A2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D9041-85A9-AE41-9B09-ADF586A7DFEB}">
      <dsp:nvSpPr>
        <dsp:cNvPr id="0" name=""/>
        <dsp:cNvSpPr/>
      </dsp:nvSpPr>
      <dsp:spPr>
        <a:xfrm>
          <a:off x="0" y="0"/>
          <a:ext cx="8412480" cy="957294"/>
        </a:xfrm>
        <a:prstGeom prst="roundRect">
          <a:avLst>
            <a:gd name="adj" fmla="val 10000"/>
          </a:avLst>
        </a:prstGeom>
        <a:solidFill>
          <a:srgbClr val="8E001C"/>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noProof="0">
              <a:solidFill>
                <a:schemeClr val="bg1"/>
              </a:solidFill>
              <a:latin typeface="Arial" panose="020B0604020202020204" pitchFamily="34" charset="0"/>
              <a:cs typeface="Arial" panose="020B0604020202020204" pitchFamily="34" charset="0"/>
            </a:rPr>
            <a:t>Atļaujas adaptēt iegūšana no instrumenta oriģināla autoriem</a:t>
          </a:r>
        </a:p>
      </dsp:txBody>
      <dsp:txXfrm>
        <a:off x="28038" y="28038"/>
        <a:ext cx="7298593" cy="901218"/>
      </dsp:txXfrm>
    </dsp:sp>
    <dsp:sp modelId="{40A37CE3-EB5B-5C42-8080-0B14E4E016DD}">
      <dsp:nvSpPr>
        <dsp:cNvPr id="0" name=""/>
        <dsp:cNvSpPr/>
      </dsp:nvSpPr>
      <dsp:spPr>
        <a:xfrm>
          <a:off x="704545" y="1131347"/>
          <a:ext cx="8412480" cy="957294"/>
        </a:xfrm>
        <a:prstGeom prst="roundRect">
          <a:avLst>
            <a:gd name="adj" fmla="val 10000"/>
          </a:avLst>
        </a:prstGeom>
        <a:solidFill>
          <a:srgbClr val="8E001C"/>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noProof="0">
              <a:solidFill>
                <a:schemeClr val="bg1"/>
              </a:solidFill>
              <a:latin typeface="Arial" panose="020B0604020202020204" pitchFamily="34" charset="0"/>
              <a:cs typeface="Arial" panose="020B0604020202020204" pitchFamily="34" charset="0"/>
            </a:rPr>
            <a:t>Aptaujas tulkošana atbilstoši ITC standartiem (</a:t>
          </a:r>
          <a:r>
            <a:rPr lang="lv-LV" sz="2600" i="1" kern="1200" noProof="0">
              <a:solidFill>
                <a:schemeClr val="bg1"/>
              </a:solidFill>
              <a:latin typeface="Arial" panose="020B0604020202020204" pitchFamily="34" charset="0"/>
              <a:cs typeface="Arial" panose="020B0604020202020204" pitchFamily="34" charset="0"/>
            </a:rPr>
            <a:t>ITC</a:t>
          </a:r>
          <a:r>
            <a:rPr lang="lv-LV" sz="2600" kern="1200" noProof="0">
              <a:solidFill>
                <a:schemeClr val="bg1"/>
              </a:solidFill>
              <a:latin typeface="Arial" panose="020B0604020202020204" pitchFamily="34" charset="0"/>
              <a:cs typeface="Arial" panose="020B0604020202020204" pitchFamily="34" charset="0"/>
            </a:rPr>
            <a:t>, 2017)</a:t>
          </a:r>
        </a:p>
      </dsp:txBody>
      <dsp:txXfrm>
        <a:off x="732583" y="1159385"/>
        <a:ext cx="7029617" cy="901218"/>
      </dsp:txXfrm>
    </dsp:sp>
    <dsp:sp modelId="{4F3E1BA2-E913-9F44-AC82-811B65CEA3BD}">
      <dsp:nvSpPr>
        <dsp:cNvPr id="0" name=""/>
        <dsp:cNvSpPr/>
      </dsp:nvSpPr>
      <dsp:spPr>
        <a:xfrm>
          <a:off x="1398574" y="2262695"/>
          <a:ext cx="8412480" cy="957294"/>
        </a:xfrm>
        <a:prstGeom prst="roundRect">
          <a:avLst>
            <a:gd name="adj" fmla="val 10000"/>
          </a:avLst>
        </a:prstGeom>
        <a:solidFill>
          <a:srgbClr val="8E001C"/>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noProof="0">
              <a:solidFill>
                <a:schemeClr val="bg1"/>
              </a:solidFill>
              <a:latin typeface="Arial" panose="020B0604020202020204" pitchFamily="34" charset="0"/>
              <a:cs typeface="Arial" panose="020B0604020202020204" pitchFamily="34" charset="0"/>
            </a:rPr>
            <a:t>Pilotadaptācija un korekciju veikšana pēc tās</a:t>
          </a:r>
        </a:p>
      </dsp:txBody>
      <dsp:txXfrm>
        <a:off x="1426612" y="2290733"/>
        <a:ext cx="7040133" cy="901218"/>
      </dsp:txXfrm>
    </dsp:sp>
    <dsp:sp modelId="{F51C9ED4-80C5-1247-9512-A1B3066E16FC}">
      <dsp:nvSpPr>
        <dsp:cNvPr id="0" name=""/>
        <dsp:cNvSpPr/>
      </dsp:nvSpPr>
      <dsp:spPr>
        <a:xfrm>
          <a:off x="2103119" y="3394043"/>
          <a:ext cx="8412480" cy="957294"/>
        </a:xfrm>
        <a:prstGeom prst="roundRect">
          <a:avLst>
            <a:gd name="adj" fmla="val 10000"/>
          </a:avLst>
        </a:prstGeom>
        <a:solidFill>
          <a:srgbClr val="8E001C"/>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noProof="0">
              <a:solidFill>
                <a:schemeClr val="bg1"/>
              </a:solidFill>
              <a:latin typeface="Arial" panose="020B0604020202020204" pitchFamily="34" charset="0"/>
              <a:cs typeface="Arial" panose="020B0604020202020204" pitchFamily="34" charset="0"/>
            </a:rPr>
            <a:t>Aptaujas gala versijas datu ieguve, apstrāde un analīze</a:t>
          </a:r>
        </a:p>
      </dsp:txBody>
      <dsp:txXfrm>
        <a:off x="2131157" y="3422081"/>
        <a:ext cx="7029617" cy="901218"/>
      </dsp:txXfrm>
    </dsp:sp>
    <dsp:sp modelId="{440118DD-0657-C44D-AA49-A086F7AC1344}">
      <dsp:nvSpPr>
        <dsp:cNvPr id="0" name=""/>
        <dsp:cNvSpPr/>
      </dsp:nvSpPr>
      <dsp:spPr>
        <a:xfrm>
          <a:off x="7790238" y="733200"/>
          <a:ext cx="622241" cy="622241"/>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930242" y="733200"/>
        <a:ext cx="342233" cy="468236"/>
      </dsp:txXfrm>
    </dsp:sp>
    <dsp:sp modelId="{FAD7733F-5073-244F-88B1-A5843D3AB99C}">
      <dsp:nvSpPr>
        <dsp:cNvPr id="0" name=""/>
        <dsp:cNvSpPr/>
      </dsp:nvSpPr>
      <dsp:spPr>
        <a:xfrm>
          <a:off x="8494783" y="1864548"/>
          <a:ext cx="622241" cy="622241"/>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34787" y="1864548"/>
        <a:ext cx="342233" cy="468236"/>
      </dsp:txXfrm>
    </dsp:sp>
    <dsp:sp modelId="{E3EAA527-C181-4447-BDEE-36FCAF078E28}">
      <dsp:nvSpPr>
        <dsp:cNvPr id="0" name=""/>
        <dsp:cNvSpPr/>
      </dsp:nvSpPr>
      <dsp:spPr>
        <a:xfrm>
          <a:off x="9188813" y="2995896"/>
          <a:ext cx="622241" cy="622241"/>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328817" y="2995896"/>
        <a:ext cx="342233" cy="46823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784" y="1411288"/>
            <a:ext cx="9997016" cy="455612"/>
          </a:xfrm>
        </p:spPr>
        <p:txBody>
          <a:bodyPr anchor="t" anchorCtr="0">
            <a:normAutofit/>
          </a:bodyPr>
          <a:lstStyle>
            <a:lvl1pPr algn="l">
              <a:defRPr sz="280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F082B36-C296-4D5B-99C2-CD1097B99F1C}" type="datetimeFigureOut">
              <a:rPr lang="lv-LV" smtClean="0"/>
              <a:t>11.04.2023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7C63D82-7728-4029-8B0A-0AF4D13E9620}" type="slidenum">
              <a:rPr lang="lv-LV" smtClean="0"/>
              <a:t>‹#›</a:t>
            </a:fld>
            <a:endParaRPr lang="lv-LV"/>
          </a:p>
        </p:txBody>
      </p:sp>
      <p:sp>
        <p:nvSpPr>
          <p:cNvPr id="7" name="Text Placeholder 2"/>
          <p:cNvSpPr>
            <a:spLocks noGrp="1"/>
          </p:cNvSpPr>
          <p:nvPr>
            <p:ph type="body" idx="1" hasCustomPrompt="1"/>
          </p:nvPr>
        </p:nvSpPr>
        <p:spPr>
          <a:xfrm>
            <a:off x="1102785" y="5373688"/>
            <a:ext cx="4754033" cy="803274"/>
          </a:xfrm>
          <a:prstGeom prst="rect">
            <a:avLst/>
          </a:prstGeom>
        </p:spPr>
        <p:txBody>
          <a:bodyPr vert="horz" lIns="0" tIns="0" rIns="0" bIns="0" rtlCol="0">
            <a:normAutofit/>
          </a:bodyPr>
          <a:lstStyle>
            <a:lvl1pPr>
              <a:defRPr/>
            </a:lvl1pPr>
          </a:lstStyle>
          <a:p>
            <a:pPr lvl="0"/>
            <a:r>
              <a:rPr lang="lv-LV" dirty="0"/>
              <a:t>Autors</a:t>
            </a:r>
          </a:p>
          <a:p>
            <a:pPr lvl="0"/>
            <a:r>
              <a:rPr lang="lv-LV" dirty="0"/>
              <a:t>Datums</a:t>
            </a:r>
          </a:p>
          <a:p>
            <a:pPr lvl="0"/>
            <a:r>
              <a:rPr lang="lv-LV" dirty="0"/>
              <a:t>Vieta</a:t>
            </a:r>
            <a:endParaRPr lang="en-US" dirty="0"/>
          </a:p>
        </p:txBody>
      </p:sp>
    </p:spTree>
    <p:extLst>
      <p:ext uri="{BB962C8B-B14F-4D97-AF65-F5344CB8AC3E}">
        <p14:creationId xmlns:p14="http://schemas.microsoft.com/office/powerpoint/2010/main" val="1116282037"/>
      </p:ext>
    </p:extLst>
  </p:cSld>
  <p:clrMapOvr>
    <a:masterClrMapping/>
  </p:clrMapOvr>
  <p:extLst>
    <p:ext uri="{DCECCB84-F9BA-43D5-87BE-67443E8EF086}">
      <p15:sldGuideLst xmlns:p15="http://schemas.microsoft.com/office/powerpoint/2012/main">
        <p15:guide id="1" pos="695" userDrawn="1">
          <p15:clr>
            <a:srgbClr val="FBAE40"/>
          </p15:clr>
        </p15:guide>
        <p15:guide id="2" pos="3840" userDrawn="1">
          <p15:clr>
            <a:srgbClr val="FBAE40"/>
          </p15:clr>
        </p15:guide>
        <p15:guide id="3" pos="3973" userDrawn="1">
          <p15:clr>
            <a:srgbClr val="FBAE40"/>
          </p15:clr>
        </p15:guide>
        <p15:guide id="4" pos="3689" userDrawn="1">
          <p15:clr>
            <a:srgbClr val="FBAE40"/>
          </p15:clr>
        </p15:guide>
        <p15:guide id="5" pos="7045" userDrawn="1">
          <p15:clr>
            <a:srgbClr val="FBAE40"/>
          </p15:clr>
        </p15:guide>
        <p15:guide id="6" orient="horz" pos="2160" userDrawn="1">
          <p15:clr>
            <a:srgbClr val="FBAE40"/>
          </p15:clr>
        </p15:guide>
        <p15:guide id="7" orient="horz" pos="459" userDrawn="1">
          <p15:clr>
            <a:srgbClr val="FBAE40"/>
          </p15:clr>
        </p15:guide>
        <p15:guide id="8" orient="horz" pos="22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6217" y="728664"/>
            <a:ext cx="10079567" cy="936625"/>
          </a:xfrm>
        </p:spPr>
        <p:txBody>
          <a:bodyPr anchor="t" anchorCtr="0">
            <a:normAutofit/>
          </a:bodyPr>
          <a:lstStyle>
            <a:lvl1pPr algn="l">
              <a:defRPr sz="2800"/>
            </a:lvl1pPr>
          </a:lstStyle>
          <a:p>
            <a:r>
              <a:rPr lang="en-US" dirty="0"/>
              <a:t>Click to edit Master title style</a:t>
            </a:r>
            <a:endParaRPr lang="lv-LV" dirty="0"/>
          </a:p>
        </p:txBody>
      </p:sp>
      <p:sp>
        <p:nvSpPr>
          <p:cNvPr id="3" name="Subtitle 2"/>
          <p:cNvSpPr>
            <a:spLocks noGrp="1"/>
          </p:cNvSpPr>
          <p:nvPr>
            <p:ph type="subTitle" idx="1" hasCustomPrompt="1"/>
          </p:nvPr>
        </p:nvSpPr>
        <p:spPr>
          <a:xfrm>
            <a:off x="1056216" y="1665288"/>
            <a:ext cx="9144000" cy="1655762"/>
          </a:xfrm>
        </p:spPr>
        <p:txBody>
          <a:bodyPr>
            <a:normAutofit/>
          </a:bodyPr>
          <a:lstStyle>
            <a:lvl1pPr marL="0" indent="0" algn="l">
              <a:buNone/>
              <a:defRPr sz="1600" b="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Pamatteksts</a:t>
            </a:r>
          </a:p>
        </p:txBody>
      </p:sp>
      <p:sp>
        <p:nvSpPr>
          <p:cNvPr id="4" name="Date Placeholder 3"/>
          <p:cNvSpPr>
            <a:spLocks noGrp="1"/>
          </p:cNvSpPr>
          <p:nvPr>
            <p:ph type="dt" sz="half" idx="10"/>
          </p:nvPr>
        </p:nvSpPr>
        <p:spPr/>
        <p:txBody>
          <a:bodyPr/>
          <a:lstStyle/>
          <a:p>
            <a:fld id="{96FE9CD5-6B41-4DD5-AB12-F8EA993B035F}" type="datetimeFigureOut">
              <a:rPr lang="lv-LV" smtClean="0"/>
              <a:t>11.04.2023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288176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Date Placeholder 2"/>
          <p:cNvSpPr>
            <a:spLocks noGrp="1"/>
          </p:cNvSpPr>
          <p:nvPr>
            <p:ph type="dt" sz="half" idx="10"/>
          </p:nvPr>
        </p:nvSpPr>
        <p:spPr/>
        <p:txBody>
          <a:bodyPr/>
          <a:lstStyle/>
          <a:p>
            <a:fld id="{96FE9CD5-6B41-4DD5-AB12-F8EA993B035F}" type="datetimeFigureOut">
              <a:rPr lang="lv-LV" smtClean="0"/>
              <a:t>11.04.2023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F02EE6E-907A-4357-B7F8-828D07D0179D}" type="slidenum">
              <a:rPr lang="lv-LV" smtClean="0"/>
              <a:t>‹#›</a:t>
            </a:fld>
            <a:endParaRPr lang="lv-LV"/>
          </a:p>
        </p:txBody>
      </p:sp>
      <p:sp>
        <p:nvSpPr>
          <p:cNvPr id="7" name="Text Placeholder 6"/>
          <p:cNvSpPr>
            <a:spLocks noGrp="1"/>
          </p:cNvSpPr>
          <p:nvPr>
            <p:ph type="body" sz="quarter" idx="13"/>
          </p:nvPr>
        </p:nvSpPr>
        <p:spPr>
          <a:xfrm>
            <a:off x="1037168" y="1665289"/>
            <a:ext cx="10098617" cy="1411287"/>
          </a:xfrm>
        </p:spPr>
        <p:txBody>
          <a:bodyPr/>
          <a:lstStyle>
            <a:lvl1pPr>
              <a:defRPr>
                <a:latin typeface="Arial" panose="020B0604020202020204" pitchFamily="34" charset="0"/>
                <a:cs typeface="Arial" panose="020B0604020202020204" pitchFamily="34" charset="0"/>
              </a:defRPr>
            </a:lvl1pPr>
            <a:lvl2pPr marL="0" marR="0" indent="0" algn="l" defTabSz="914400" rtl="0" eaLnBrk="1" fontAlgn="auto" latinLnBrk="0" hangingPunct="1">
              <a:lnSpc>
                <a:spcPct val="90000"/>
              </a:lnSpc>
              <a:spcBef>
                <a:spcPts val="500"/>
              </a:spcBef>
              <a:spcAft>
                <a:spcPts val="0"/>
              </a:spcAft>
              <a:buClr>
                <a:srgbClr val="8E001C"/>
              </a:buClr>
              <a:buSzPct val="80000"/>
              <a:buFontTx/>
              <a:buNone/>
              <a:tabLst/>
              <a:defRPr/>
            </a:lvl2pPr>
          </a:lstStyle>
          <a:p>
            <a:pPr lvl="0"/>
            <a:r>
              <a:rPr lang="en-US" dirty="0"/>
              <a:t>Edit Master text styles</a:t>
            </a:r>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 </a:t>
            </a:r>
            <a:r>
              <a:rPr lang="lv-LV" dirty="0" err="1"/>
              <a:t>Pamatteksts</a:t>
            </a:r>
            <a:r>
              <a:rPr lang="lv-LV" dirty="0"/>
              <a:t>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a:t>
            </a:r>
            <a:endParaRPr lang="en-US" dirty="0"/>
          </a:p>
          <a:p>
            <a:pPr lvl="1"/>
            <a:endParaRPr lang="en-US" dirty="0"/>
          </a:p>
        </p:txBody>
      </p:sp>
      <p:sp>
        <p:nvSpPr>
          <p:cNvPr id="9" name="Text Placeholder 8"/>
          <p:cNvSpPr>
            <a:spLocks noGrp="1"/>
          </p:cNvSpPr>
          <p:nvPr>
            <p:ph type="body" sz="quarter" idx="14"/>
          </p:nvPr>
        </p:nvSpPr>
        <p:spPr>
          <a:xfrm>
            <a:off x="1037168" y="3429000"/>
            <a:ext cx="10098617" cy="2160588"/>
          </a:xfrm>
        </p:spPr>
        <p:txBody>
          <a:bodyPr/>
          <a:lstStyle>
            <a:lvl1pPr>
              <a:defRPr sz="1800">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104235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idx="1"/>
          </p:nvPr>
        </p:nvSpPr>
        <p:spPr>
          <a:xfrm>
            <a:off x="1049867" y="1673275"/>
            <a:ext cx="10515600"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p:txBody>
          <a:bodyPr/>
          <a:lstStyle/>
          <a:p>
            <a:fld id="{96FE9CD5-6B41-4DD5-AB12-F8EA993B035F}" type="datetimeFigureOut">
              <a:rPr lang="lv-LV" smtClean="0"/>
              <a:t>11.04.2023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337403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sz="half" idx="1"/>
          </p:nvPr>
        </p:nvSpPr>
        <p:spPr>
          <a:xfrm>
            <a:off x="1054101" y="1673225"/>
            <a:ext cx="4790017"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p:cNvSpPr>
            <a:spLocks noGrp="1"/>
          </p:cNvSpPr>
          <p:nvPr>
            <p:ph sz="half" idx="2"/>
          </p:nvPr>
        </p:nvSpPr>
        <p:spPr>
          <a:xfrm>
            <a:off x="6337301" y="1673225"/>
            <a:ext cx="4798484"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11.04.2023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144662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6307667" y="1665288"/>
            <a:ext cx="4828117" cy="3924301"/>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1056217" y="1665287"/>
            <a:ext cx="4800600" cy="687388"/>
          </a:xfrm>
        </p:spPr>
        <p:txBody>
          <a:bodyPr>
            <a:normAutofit/>
          </a:bodyPr>
          <a:lstStyle>
            <a:lvl1pPr marL="0" indent="0">
              <a:buNone/>
              <a:defRPr sz="21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96FE9CD5-6B41-4DD5-AB12-F8EA993B035F}" type="datetimeFigureOut">
              <a:rPr lang="lv-LV" smtClean="0"/>
              <a:t>11.04.2023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p:nvPr>
        </p:nvSpPr>
        <p:spPr>
          <a:xfrm>
            <a:off x="1056217" y="2352676"/>
            <a:ext cx="4800600" cy="3236913"/>
          </a:xfrm>
        </p:spPr>
        <p:txBody>
          <a:bodyPr/>
          <a:lstStyle>
            <a:lvl1pPr>
              <a:defRPr sz="1800" b="1">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1315982743"/>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1068915" y="1684338"/>
            <a:ext cx="6030385" cy="2954338"/>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11.04.2023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hasCustomPrompt="1"/>
          </p:nvPr>
        </p:nvSpPr>
        <p:spPr>
          <a:xfrm>
            <a:off x="1056217" y="4867276"/>
            <a:ext cx="10079567" cy="760413"/>
          </a:xfrm>
        </p:spPr>
        <p:txBody>
          <a:bodyPr/>
          <a:lstStyle>
            <a:lvl1pPr>
              <a:defRPr sz="1600" b="0">
                <a:latin typeface="Arial" panose="020B0604020202020204" pitchFamily="34" charset="0"/>
                <a:cs typeface="Arial" panose="020B0604020202020204" pitchFamily="34" charset="0"/>
              </a:defRPr>
            </a:lvl1pPr>
          </a:lstStyle>
          <a:p>
            <a:pPr lvl="0"/>
            <a:r>
              <a:rPr lang="lv-LV" dirty="0"/>
              <a:t>Pamatteksts</a:t>
            </a:r>
            <a:endParaRPr lang="en-US" dirty="0"/>
          </a:p>
          <a:p>
            <a:pPr lvl="1"/>
            <a:r>
              <a:rPr lang="en-US" dirty="0"/>
              <a:t>Second level</a:t>
            </a:r>
          </a:p>
          <a:p>
            <a:pPr lvl="2"/>
            <a:r>
              <a:rPr lang="en-US" dirty="0"/>
              <a:t>Third level</a:t>
            </a:r>
            <a:endParaRPr lang="lv-LV" dirty="0"/>
          </a:p>
        </p:txBody>
      </p:sp>
    </p:spTree>
    <p:extLst>
      <p:ext uri="{BB962C8B-B14F-4D97-AF65-F5344CB8AC3E}">
        <p14:creationId xmlns:p14="http://schemas.microsoft.com/office/powerpoint/2010/main" val="1046016676"/>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225DE2F4-2C2C-4DDB-9DF2-07332ED43F52}" type="datetimeFigureOut">
              <a:rPr lang="lv-LV" smtClean="0"/>
              <a:t>11.04.2023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1C248DE-A354-4887-9522-15971F092B4D}" type="slidenum">
              <a:rPr lang="lv-LV" smtClean="0"/>
              <a:t>‹#›</a:t>
            </a:fld>
            <a:endParaRPr lang="lv-LV"/>
          </a:p>
        </p:txBody>
      </p:sp>
      <p:sp>
        <p:nvSpPr>
          <p:cNvPr id="6" name="Text Placeholder 2"/>
          <p:cNvSpPr>
            <a:spLocks noGrp="1"/>
          </p:cNvSpPr>
          <p:nvPr>
            <p:ph idx="1" hasCustomPrompt="1"/>
          </p:nvPr>
        </p:nvSpPr>
        <p:spPr>
          <a:xfrm>
            <a:off x="1056216" y="5934075"/>
            <a:ext cx="4176184" cy="242888"/>
          </a:xfrm>
          <a:prstGeom prst="rect">
            <a:avLst/>
          </a:prstGeom>
        </p:spPr>
        <p:txBody>
          <a:bodyPr vert="horz" lIns="0" tIns="0" rIns="0" bIns="0" rtlCol="0">
            <a:normAutofit/>
          </a:bodyPr>
          <a:lstStyle>
            <a:lvl1pPr>
              <a:defRPr/>
            </a:lvl1pPr>
          </a:lstStyle>
          <a:p>
            <a:pPr lvl="0"/>
            <a:r>
              <a:rPr lang="lv-LV" dirty="0"/>
              <a:t>www.rsu.lv</a:t>
            </a:r>
            <a:endParaRPr lang="en-US" dirty="0"/>
          </a:p>
        </p:txBody>
      </p:sp>
    </p:spTree>
    <p:extLst>
      <p:ext uri="{BB962C8B-B14F-4D97-AF65-F5344CB8AC3E}">
        <p14:creationId xmlns:p14="http://schemas.microsoft.com/office/powerpoint/2010/main" val="264335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microsoft.com/office/2007/relationships/hdphoto" Target="../media/hdphoto1.wdp"/><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E001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7511" y="1401764"/>
            <a:ext cx="10022289" cy="5032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4" name="Date Placeholder 3"/>
          <p:cNvSpPr>
            <a:spLocks noGrp="1"/>
          </p:cNvSpPr>
          <p:nvPr>
            <p:ph type="dt" sz="half" idx="2"/>
          </p:nvPr>
        </p:nvSpPr>
        <p:spPr>
          <a:xfrm>
            <a:off x="980245"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82B36-C296-4D5B-99C2-CD1097B99F1C}" type="datetimeFigureOut">
              <a:rPr lang="lv-LV" smtClean="0"/>
              <a:t>11.04.2023</a:t>
            </a:fld>
            <a:endParaRPr lang="lv-LV"/>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63D82-7728-4029-8B0A-0AF4D13E9620}" type="slidenum">
              <a:rPr lang="lv-LV" smtClean="0"/>
              <a:t>‹#›</a:t>
            </a:fld>
            <a:endParaRPr lang="lv-LV"/>
          </a:p>
        </p:txBody>
      </p:sp>
      <p:sp>
        <p:nvSpPr>
          <p:cNvPr id="3" name="Text Placeholder 2"/>
          <p:cNvSpPr>
            <a:spLocks noGrp="1"/>
          </p:cNvSpPr>
          <p:nvPr>
            <p:ph type="body" idx="1"/>
          </p:nvPr>
        </p:nvSpPr>
        <p:spPr>
          <a:xfrm>
            <a:off x="1131302" y="5373690"/>
            <a:ext cx="4754033" cy="1328737"/>
          </a:xfrm>
          <a:prstGeom prst="rect">
            <a:avLst/>
          </a:prstGeom>
        </p:spPr>
        <p:txBody>
          <a:bodyPr vert="horz" lIns="0" tIns="0" rIns="0" bIns="0" rtlCol="0">
            <a:normAutofit/>
          </a:bodyPr>
          <a:lstStyle/>
          <a:p>
            <a:pPr lvl="0"/>
            <a:r>
              <a:rPr lang="en-US" dirty="0"/>
              <a:t>Edit Master text styles</a:t>
            </a:r>
            <a:endParaRPr lang="lv-LV" dirty="0"/>
          </a:p>
          <a:p>
            <a:pPr lvl="0"/>
            <a:r>
              <a:rPr lang="lv-LV" dirty="0" err="1"/>
              <a:t>Adsjfhjskdfhkljfd</a:t>
            </a:r>
            <a:endParaRPr lang="lv-LV" dirty="0"/>
          </a:p>
          <a:p>
            <a:pPr lvl="0"/>
            <a:r>
              <a:rPr lang="lv-LV" dirty="0" err="1"/>
              <a:t>Dasfldfkssl</a:t>
            </a:r>
            <a:r>
              <a:rPr lang="lv-LV" dirty="0"/>
              <a:t>;</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313" y="720502"/>
            <a:ext cx="1762678" cy="324000"/>
          </a:xfrm>
          <a:prstGeom prst="rect">
            <a:avLst/>
          </a:prstGeom>
        </p:spPr>
      </p:pic>
      <p:pic>
        <p:nvPicPr>
          <p:cNvPr id="12" name="Picture 11"/>
          <p:cNvPicPr>
            <a:picLocks noChangeAspect="1"/>
          </p:cNvPicPr>
          <p:nvPr userDrawn="1"/>
        </p:nvPicPr>
        <p:blipFill rotWithShape="1">
          <a:blip r:embed="rId4" cstate="print">
            <a:extLst>
              <a:ext uri="{28A0092B-C50C-407E-A947-70E740481C1C}">
                <a14:useLocalDpi xmlns:a14="http://schemas.microsoft.com/office/drawing/2010/main" val="0"/>
              </a:ext>
            </a:extLst>
          </a:blip>
          <a:srcRect r="2891"/>
          <a:stretch/>
        </p:blipFill>
        <p:spPr>
          <a:xfrm>
            <a:off x="9659084" y="16193"/>
            <a:ext cx="2532916" cy="6301625"/>
          </a:xfrm>
          <a:prstGeom prst="rect">
            <a:avLst/>
          </a:prstGeom>
        </p:spPr>
      </p:pic>
    </p:spTree>
    <p:extLst>
      <p:ext uri="{BB962C8B-B14F-4D97-AF65-F5344CB8AC3E}">
        <p14:creationId xmlns:p14="http://schemas.microsoft.com/office/powerpoint/2010/main" val="2421770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7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688" userDrawn="1">
          <p15:clr>
            <a:srgbClr val="F26B43"/>
          </p15:clr>
        </p15:guide>
        <p15:guide id="5" pos="6992" userDrawn="1">
          <p15:clr>
            <a:srgbClr val="F26B43"/>
          </p15:clr>
        </p15:guide>
        <p15:guide id="6" orient="horz" pos="2160" userDrawn="1">
          <p15:clr>
            <a:srgbClr val="F26B43"/>
          </p15:clr>
        </p15:guide>
        <p15:guide id="7" orient="horz" pos="459" userDrawn="1">
          <p15:clr>
            <a:srgbClr val="F26B43"/>
          </p15:clr>
        </p15:guide>
        <p15:guide id="8" orient="horz" pos="3385" userDrawn="1">
          <p15:clr>
            <a:srgbClr val="F26B43"/>
          </p15:clr>
        </p15:guide>
        <p15:guide id="9" orient="horz" pos="3861" userDrawn="1">
          <p15:clr>
            <a:srgbClr val="F26B43"/>
          </p15:clr>
        </p15:guide>
        <p15:guide id="10" orient="horz" pos="91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167" y="690564"/>
            <a:ext cx="10515600" cy="1036714"/>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37167" y="1665289"/>
            <a:ext cx="10515600" cy="435932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E9CD5-6B41-4DD5-AB12-F8EA993B035F}" type="datetimeFigureOut">
              <a:rPr lang="lv-LV" smtClean="0"/>
              <a:t>11.04.2023</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2EE6E-907A-4357-B7F8-828D07D0179D}" type="slidenum">
              <a:rPr lang="lv-LV" smtClean="0"/>
              <a:t>‹#›</a:t>
            </a:fld>
            <a:endParaRPr lang="lv-LV"/>
          </a:p>
        </p:txBody>
      </p:sp>
      <p:sp>
        <p:nvSpPr>
          <p:cNvPr id="9" name="object 4"/>
          <p:cNvSpPr/>
          <p:nvPr userDrawn="1"/>
        </p:nvSpPr>
        <p:spPr>
          <a:xfrm>
            <a:off x="1073310" y="5994400"/>
            <a:ext cx="1528267" cy="280911"/>
          </a:xfrm>
          <a:prstGeom prst="rect">
            <a:avLst/>
          </a:prstGeom>
          <a:blipFill>
            <a:blip r:embed="rId8" cstate="print"/>
            <a:stretch>
              <a:fillRect/>
            </a:stretch>
          </a:blipFill>
        </p:spPr>
        <p:txBody>
          <a:bodyPr wrap="square" lIns="0" tIns="0" rIns="0" bIns="0" rtlCol="0"/>
          <a:lstStyle/>
          <a:p>
            <a:endParaRPr/>
          </a:p>
        </p:txBody>
      </p:sp>
      <p:pic>
        <p:nvPicPr>
          <p:cNvPr id="10" name="Picture 9"/>
          <p:cNvPicPr>
            <a:picLocks noChangeAspect="1"/>
          </p:cNvPicPr>
          <p:nvPr userDrawn="1"/>
        </p:nvPicPr>
        <p:blipFill rotWithShape="1">
          <a:blip r:embed="rId9" cstate="print">
            <a:extLst>
              <a:ext uri="{BEBA8EAE-BF5A-486C-A8C5-ECC9F3942E4B}">
                <a14:imgProps xmlns:a14="http://schemas.microsoft.com/office/drawing/2010/main">
                  <a14:imgLayer r:embed="rId10">
                    <a14:imgEffect>
                      <a14:sharpenSoften amount="100000"/>
                    </a14:imgEffect>
                    <a14:imgEffect>
                      <a14:brightnessContrast bright="55000" contrast="40000"/>
                    </a14:imgEffect>
                  </a14:imgLayer>
                </a14:imgProps>
              </a:ext>
              <a:ext uri="{28A0092B-C50C-407E-A947-70E740481C1C}">
                <a14:useLocalDpi xmlns:a14="http://schemas.microsoft.com/office/drawing/2010/main" val="0"/>
              </a:ext>
            </a:extLst>
          </a:blip>
          <a:srcRect l="-2548" t="792" r="2548"/>
          <a:stretch/>
        </p:blipFill>
        <p:spPr>
          <a:xfrm>
            <a:off x="9659084" y="10758"/>
            <a:ext cx="2532916" cy="6071005"/>
          </a:xfrm>
          <a:prstGeom prst="rect">
            <a:avLst/>
          </a:prstGeom>
        </p:spPr>
      </p:pic>
    </p:spTree>
    <p:extLst>
      <p:ext uri="{BB962C8B-B14F-4D97-AF65-F5344CB8AC3E}">
        <p14:creationId xmlns:p14="http://schemas.microsoft.com/office/powerpoint/2010/main" val="472489200"/>
      </p:ext>
    </p:extLst>
  </p:cSld>
  <p:clrMap bg1="lt1" tx1="dk1" bg2="lt2" tx2="dk2" accent1="accent1" accent2="accent2" accent3="accent3" accent4="accent4" accent5="accent5" accent6="accent6" hlink="hlink" folHlink="folHlink"/>
  <p:sldLayoutIdLst>
    <p:sldLayoutId id="2147483663" r:id="rId1"/>
    <p:sldLayoutId id="2147483672" r:id="rId2"/>
    <p:sldLayoutId id="2147483664" r:id="rId3"/>
    <p:sldLayoutId id="2147483666" r:id="rId4"/>
    <p:sldLayoutId id="2147483671" r:id="rId5"/>
    <p:sldLayoutId id="2147483673" r:id="rId6"/>
  </p:sldLayoutIdLst>
  <p:txStyles>
    <p:title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7015" userDrawn="1">
          <p15:clr>
            <a:srgbClr val="F26B43"/>
          </p15:clr>
        </p15:guide>
        <p15:guide id="5" pos="665" userDrawn="1">
          <p15:clr>
            <a:srgbClr val="F26B43"/>
          </p15:clr>
        </p15:guide>
        <p15:guide id="6" orient="horz" pos="2160" userDrawn="1">
          <p15:clr>
            <a:srgbClr val="F26B43"/>
          </p15:clr>
        </p15:guide>
        <p15:guide id="7" orient="horz" pos="459" userDrawn="1">
          <p15:clr>
            <a:srgbClr val="F26B43"/>
          </p15:clr>
        </p15:guide>
        <p15:guide id="8" orient="horz" pos="3521" userDrawn="1">
          <p15:clr>
            <a:srgbClr val="F26B43"/>
          </p15:clr>
        </p15:guide>
        <p15:guide id="9" orient="horz" pos="104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E001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6217" y="728664"/>
            <a:ext cx="10297583" cy="962025"/>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56216" y="5934075"/>
            <a:ext cx="10297584" cy="242888"/>
          </a:xfrm>
          <a:prstGeom prst="rect">
            <a:avLst/>
          </a:prstGeom>
        </p:spPr>
        <p:txBody>
          <a:bodyPr vert="horz" lIns="0" tIns="0" rIns="0" bIns="0" rtlCol="0">
            <a:normAutofit/>
          </a:bodyPr>
          <a:lstStyle/>
          <a:p>
            <a:pPr lvl="0"/>
            <a:r>
              <a:rPr lang="lv-LV" dirty="0"/>
              <a:t>www.rsu.lv</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DE2F4-2C2C-4DDB-9DF2-07332ED43F52}" type="datetimeFigureOut">
              <a:rPr lang="lv-LV" smtClean="0"/>
              <a:t>11.04.2023</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248DE-A354-4887-9522-15971F092B4D}" type="slidenum">
              <a:rPr lang="lv-LV" smtClean="0"/>
              <a:t>‹#›</a:t>
            </a:fld>
            <a:endParaRPr lang="lv-LV"/>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r="2891"/>
          <a:stretch/>
        </p:blipFill>
        <p:spPr>
          <a:xfrm>
            <a:off x="9659084" y="6568"/>
            <a:ext cx="2532916" cy="6301625"/>
          </a:xfrm>
          <a:prstGeom prst="rect">
            <a:avLst/>
          </a:prstGeom>
        </p:spPr>
      </p:pic>
    </p:spTree>
    <p:extLst>
      <p:ext uri="{BB962C8B-B14F-4D97-AF65-F5344CB8AC3E}">
        <p14:creationId xmlns:p14="http://schemas.microsoft.com/office/powerpoint/2010/main" val="2189334554"/>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665" userDrawn="1">
          <p15:clr>
            <a:srgbClr val="F26B43"/>
          </p15:clr>
        </p15:guide>
        <p15:guide id="5" pos="7015" userDrawn="1">
          <p15:clr>
            <a:srgbClr val="F26B43"/>
          </p15:clr>
        </p15:guide>
        <p15:guide id="6" orient="horz" pos="2160" userDrawn="1">
          <p15:clr>
            <a:srgbClr val="F26B43"/>
          </p15:clr>
        </p15:guide>
        <p15:guide id="7" orient="horz" pos="3861" userDrawn="1">
          <p15:clr>
            <a:srgbClr val="F26B43"/>
          </p15:clr>
        </p15:guide>
        <p15:guide id="8" orient="horz" pos="45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500" y="2569839"/>
            <a:ext cx="9328840" cy="1275928"/>
          </a:xfrm>
        </p:spPr>
        <p:txBody>
          <a:bodyPr>
            <a:normAutofit/>
          </a:bodyPr>
          <a:lstStyle/>
          <a:p>
            <a:pPr algn="ctr"/>
            <a:r>
              <a:rPr lang="lv-LV"/>
              <a:t>MELBURNAS LĒMUMU PIEŅEMŠANAS APTAUJAS ADAPTĀCIJA LATVIEŠU VALODĀ</a:t>
            </a:r>
            <a:endParaRPr lang="lv-LV" dirty="0"/>
          </a:p>
        </p:txBody>
      </p:sp>
      <p:sp>
        <p:nvSpPr>
          <p:cNvPr id="3" name="Text Placeholder 2"/>
          <p:cNvSpPr>
            <a:spLocks noGrp="1"/>
          </p:cNvSpPr>
          <p:nvPr>
            <p:ph type="body" idx="1"/>
          </p:nvPr>
        </p:nvSpPr>
        <p:spPr>
          <a:xfrm>
            <a:off x="1102785" y="5373688"/>
            <a:ext cx="6884219" cy="803274"/>
          </a:xfrm>
        </p:spPr>
        <p:txBody>
          <a:bodyPr>
            <a:normAutofit fontScale="62500" lnSpcReduction="20000"/>
          </a:bodyPr>
          <a:lstStyle/>
          <a:p>
            <a:pPr>
              <a:lnSpc>
                <a:spcPct val="150000"/>
              </a:lnSpc>
            </a:pPr>
            <a:r>
              <a:rPr lang="lv-LV"/>
              <a:t>Autore: Paula Sprudzāne</a:t>
            </a:r>
          </a:p>
          <a:p>
            <a:pPr>
              <a:lnSpc>
                <a:spcPct val="150000"/>
              </a:lnSpc>
            </a:pPr>
            <a:r>
              <a:rPr lang="lv-LV"/>
              <a:t>Darba vadītāja: Dr. psych. Docente Ingūna Griškeviča, RSU Veselības psiholoģijas un pedagoģijas katedra</a:t>
            </a:r>
          </a:p>
          <a:p>
            <a:endParaRPr lang="lv-LV" dirty="0"/>
          </a:p>
        </p:txBody>
      </p:sp>
    </p:spTree>
    <p:extLst>
      <p:ext uri="{BB962C8B-B14F-4D97-AF65-F5344CB8AC3E}">
        <p14:creationId xmlns:p14="http://schemas.microsoft.com/office/powerpoint/2010/main" val="313655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DC87C-CCDC-3642-8573-0C51D1E6F47B}"/>
              </a:ext>
            </a:extLst>
          </p:cNvPr>
          <p:cNvSpPr>
            <a:spLocks noGrp="1"/>
          </p:cNvSpPr>
          <p:nvPr>
            <p:ph type="title"/>
          </p:nvPr>
        </p:nvSpPr>
        <p:spPr/>
        <p:txBody>
          <a:bodyPr/>
          <a:lstStyle/>
          <a:p>
            <a:r>
              <a:rPr lang="en-US" dirty="0" err="1">
                <a:solidFill>
                  <a:srgbClr val="58595B"/>
                </a:solidFill>
              </a:rPr>
              <a:t>Rezultāti</a:t>
            </a:r>
            <a:r>
              <a:rPr lang="en-US" dirty="0">
                <a:solidFill>
                  <a:srgbClr val="58595B"/>
                </a:solidFill>
              </a:rPr>
              <a:t> </a:t>
            </a:r>
          </a:p>
        </p:txBody>
      </p:sp>
      <p:sp>
        <p:nvSpPr>
          <p:cNvPr id="4" name="Teksta vietturis 2">
            <a:extLst>
              <a:ext uri="{FF2B5EF4-FFF2-40B4-BE49-F238E27FC236}">
                <a16:creationId xmlns:a16="http://schemas.microsoft.com/office/drawing/2014/main" id="{DE0C66CC-925E-AB4A-8D13-43759C1B2A86}"/>
              </a:ext>
            </a:extLst>
          </p:cNvPr>
          <p:cNvSpPr txBox="1">
            <a:spLocks/>
          </p:cNvSpPr>
          <p:nvPr/>
        </p:nvSpPr>
        <p:spPr>
          <a:xfrm>
            <a:off x="1056216" y="1690689"/>
            <a:ext cx="10515601" cy="4827861"/>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lv-LV" sz="2400">
                <a:solidFill>
                  <a:srgbClr val="58595B"/>
                </a:solidFill>
              </a:rPr>
              <a:t>Panti iekļaujas - reakcijas (0,40 – 1,60, M = 1) un diskriminācijas (0,30 – 0,71, M = 0.50) indeksa robežās;</a:t>
            </a:r>
          </a:p>
          <a:p>
            <a:endParaRPr lang="lv-LV" sz="2400">
              <a:solidFill>
                <a:srgbClr val="58595B"/>
              </a:solidFill>
            </a:endParaRPr>
          </a:p>
          <a:p>
            <a:pPr marL="285750" indent="-285750">
              <a:buFont typeface="Arial" panose="020B0604020202020204" pitchFamily="34" charset="0"/>
              <a:buChar char="•"/>
            </a:pPr>
            <a:r>
              <a:rPr lang="lv-LV" sz="2400">
                <a:solidFill>
                  <a:srgbClr val="58595B"/>
                </a:solidFill>
              </a:rPr>
              <a:t>Skalu iekšējās saskaņotības rādītāji:</a:t>
            </a:r>
          </a:p>
          <a:p>
            <a:pPr marL="971550" lvl="1" indent="-285750"/>
            <a:r>
              <a:rPr lang="lv-LV">
                <a:solidFill>
                  <a:srgbClr val="58595B"/>
                </a:solidFill>
                <a:latin typeface="Arial" panose="020B0604020202020204" pitchFamily="34" charset="0"/>
                <a:cs typeface="Arial" panose="020B0604020202020204" pitchFamily="34" charset="0"/>
              </a:rPr>
              <a:t>Modrība (</a:t>
            </a:r>
            <a:r>
              <a:rPr lang="el-GR" dirty="0">
                <a:solidFill>
                  <a:srgbClr val="58595B"/>
                </a:solidFill>
                <a:latin typeface="Arial" panose="020B0604020202020204" pitchFamily="34" charset="0"/>
                <a:cs typeface="Arial" panose="020B0604020202020204" pitchFamily="34" charset="0"/>
              </a:rPr>
              <a:t>α</a:t>
            </a:r>
            <a:r>
              <a:rPr lang="lv-LV">
                <a:solidFill>
                  <a:srgbClr val="58595B"/>
                </a:solidFill>
                <a:latin typeface="Arial" panose="020B0604020202020204" pitchFamily="34" charset="0"/>
                <a:cs typeface="Arial" panose="020B0604020202020204" pitchFamily="34" charset="0"/>
              </a:rPr>
              <a:t> = 0,78; M = 9,13);</a:t>
            </a:r>
          </a:p>
          <a:p>
            <a:pPr marL="971550" lvl="1" indent="-285750"/>
            <a:r>
              <a:rPr lang="lv-LV">
                <a:solidFill>
                  <a:srgbClr val="58595B"/>
                </a:solidFill>
                <a:latin typeface="Arial" panose="020B0604020202020204" pitchFamily="34" charset="0"/>
                <a:cs typeface="Arial" panose="020B0604020202020204" pitchFamily="34" charset="0"/>
              </a:rPr>
              <a:t>Atbildības novelšana (</a:t>
            </a:r>
            <a:r>
              <a:rPr lang="el-GR" dirty="0">
                <a:solidFill>
                  <a:srgbClr val="58595B"/>
                </a:solidFill>
                <a:latin typeface="Arial" panose="020B0604020202020204" pitchFamily="34" charset="0"/>
                <a:cs typeface="Arial" panose="020B0604020202020204" pitchFamily="34" charset="0"/>
              </a:rPr>
              <a:t>α</a:t>
            </a:r>
            <a:r>
              <a:rPr lang="lv-LV">
                <a:solidFill>
                  <a:srgbClr val="58595B"/>
                </a:solidFill>
                <a:latin typeface="Arial" panose="020B0604020202020204" pitchFamily="34" charset="0"/>
                <a:cs typeface="Arial" panose="020B0604020202020204" pitchFamily="34" charset="0"/>
              </a:rPr>
              <a:t> = 0,85; M = 6,91);</a:t>
            </a:r>
          </a:p>
          <a:p>
            <a:pPr marL="971550" lvl="1" indent="-285750"/>
            <a:r>
              <a:rPr lang="lv-LV">
                <a:solidFill>
                  <a:srgbClr val="58595B"/>
                </a:solidFill>
                <a:latin typeface="Arial" panose="020B0604020202020204" pitchFamily="34" charset="0"/>
                <a:cs typeface="Arial" panose="020B0604020202020204" pitchFamily="34" charset="0"/>
              </a:rPr>
              <a:t>Prokrastinācija (</a:t>
            </a:r>
            <a:r>
              <a:rPr lang="el-GR" dirty="0">
                <a:solidFill>
                  <a:srgbClr val="58595B"/>
                </a:solidFill>
                <a:latin typeface="Arial" panose="020B0604020202020204" pitchFamily="34" charset="0"/>
                <a:cs typeface="Arial" panose="020B0604020202020204" pitchFamily="34" charset="0"/>
              </a:rPr>
              <a:t>α</a:t>
            </a:r>
            <a:r>
              <a:rPr lang="lv-LV">
                <a:solidFill>
                  <a:srgbClr val="58595B"/>
                </a:solidFill>
                <a:latin typeface="Arial" panose="020B0604020202020204" pitchFamily="34" charset="0"/>
                <a:cs typeface="Arial" panose="020B0604020202020204" pitchFamily="34" charset="0"/>
              </a:rPr>
              <a:t> = 0,81; M = 5,27);</a:t>
            </a:r>
          </a:p>
          <a:p>
            <a:pPr marL="971550" lvl="1" indent="-285750"/>
            <a:r>
              <a:rPr lang="lv-LV">
                <a:solidFill>
                  <a:srgbClr val="58595B"/>
                </a:solidFill>
                <a:latin typeface="Arial" panose="020B0604020202020204" pitchFamily="34" charset="0"/>
                <a:cs typeface="Arial" panose="020B0604020202020204" pitchFamily="34" charset="0"/>
              </a:rPr>
              <a:t>Pastiprināta modrība (</a:t>
            </a:r>
            <a:r>
              <a:rPr lang="el-GR" dirty="0">
                <a:solidFill>
                  <a:srgbClr val="58595B"/>
                </a:solidFill>
                <a:latin typeface="Arial" panose="020B0604020202020204" pitchFamily="34" charset="0"/>
                <a:cs typeface="Arial" panose="020B0604020202020204" pitchFamily="34" charset="0"/>
              </a:rPr>
              <a:t>α</a:t>
            </a:r>
            <a:r>
              <a:rPr lang="lv-LV">
                <a:solidFill>
                  <a:srgbClr val="58595B"/>
                </a:solidFill>
                <a:latin typeface="Arial" panose="020B0604020202020204" pitchFamily="34" charset="0"/>
                <a:cs typeface="Arial" panose="020B0604020202020204" pitchFamily="34" charset="0"/>
              </a:rPr>
              <a:t> = 0,68; M = 6,45).</a:t>
            </a:r>
          </a:p>
        </p:txBody>
      </p:sp>
    </p:spTree>
    <p:extLst>
      <p:ext uri="{BB962C8B-B14F-4D97-AF65-F5344CB8AC3E}">
        <p14:creationId xmlns:p14="http://schemas.microsoft.com/office/powerpoint/2010/main" val="353380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BC962-C17D-BA4B-B332-3918320B67D0}"/>
              </a:ext>
            </a:extLst>
          </p:cNvPr>
          <p:cNvSpPr>
            <a:spLocks noGrp="1"/>
          </p:cNvSpPr>
          <p:nvPr>
            <p:ph type="title"/>
          </p:nvPr>
        </p:nvSpPr>
        <p:spPr/>
        <p:txBody>
          <a:bodyPr/>
          <a:lstStyle/>
          <a:p>
            <a:r>
              <a:rPr lang="en-US" dirty="0" err="1"/>
              <a:t>Rezultāti</a:t>
            </a:r>
            <a:endParaRPr lang="en-US" dirty="0"/>
          </a:p>
        </p:txBody>
      </p:sp>
      <p:pic>
        <p:nvPicPr>
          <p:cNvPr id="6" name="Content Placeholder 5">
            <a:extLst>
              <a:ext uri="{FF2B5EF4-FFF2-40B4-BE49-F238E27FC236}">
                <a16:creationId xmlns:a16="http://schemas.microsoft.com/office/drawing/2014/main" id="{86CB4D3A-F96F-9242-9287-D64015B7C8D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934200" y="-368300"/>
            <a:ext cx="5257800" cy="6988494"/>
          </a:xfrm>
        </p:spPr>
      </p:pic>
      <p:sp>
        <p:nvSpPr>
          <p:cNvPr id="4" name="Teksta vietturis 2">
            <a:extLst>
              <a:ext uri="{FF2B5EF4-FFF2-40B4-BE49-F238E27FC236}">
                <a16:creationId xmlns:a16="http://schemas.microsoft.com/office/drawing/2014/main" id="{E549D827-405B-A142-84D4-5FF0CB65A327}"/>
              </a:ext>
            </a:extLst>
          </p:cNvPr>
          <p:cNvSpPr txBox="1">
            <a:spLocks/>
          </p:cNvSpPr>
          <p:nvPr/>
        </p:nvSpPr>
        <p:spPr>
          <a:xfrm>
            <a:off x="620185" y="1534976"/>
            <a:ext cx="5866340" cy="4827861"/>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lv-LV" sz="2400">
                <a:solidFill>
                  <a:srgbClr val="58595B"/>
                </a:solidFill>
              </a:rPr>
              <a:t>Izpētošās faktoranalīzes rezultātā tika iegūts 4 faktoru modelis, kas pilnībā atbilst aptaujas oriģināla versijai;</a:t>
            </a:r>
          </a:p>
          <a:p>
            <a:pPr marL="285750" indent="-285750">
              <a:buFont typeface="Arial" panose="020B0604020202020204" pitchFamily="34" charset="0"/>
              <a:buChar char="•"/>
            </a:pPr>
            <a:r>
              <a:rPr lang="lv-LV" sz="2400">
                <a:solidFill>
                  <a:srgbClr val="58595B"/>
                </a:solidFill>
              </a:rPr>
              <a:t>Pantu faktoru svari ir lielāki par 0.40;</a:t>
            </a:r>
          </a:p>
          <a:p>
            <a:endParaRPr lang="lv-LV" sz="2400">
              <a:solidFill>
                <a:srgbClr val="58595B"/>
              </a:solidFill>
            </a:endParaRPr>
          </a:p>
          <a:p>
            <a:pPr marL="342900" indent="-342900">
              <a:buFont typeface="Arial" panose="020B0604020202020204" pitchFamily="34" charset="0"/>
              <a:buChar char="•"/>
            </a:pPr>
            <a:r>
              <a:rPr lang="lv-LV" sz="2400">
                <a:solidFill>
                  <a:srgbClr val="58595B"/>
                </a:solidFill>
              </a:rPr>
              <a:t>Apstiprinošās faktoranalīzes rezultāti -&gt;</a:t>
            </a:r>
          </a:p>
          <a:p>
            <a:pPr marL="971550" lvl="1" indent="-285750"/>
            <a:r>
              <a:rPr lang="lv-LV">
                <a:solidFill>
                  <a:srgbClr val="58595B"/>
                </a:solidFill>
                <a:latin typeface="Arial" panose="020B0604020202020204" pitchFamily="34" charset="0"/>
                <a:cs typeface="Arial" panose="020B0604020202020204" pitchFamily="34" charset="0"/>
              </a:rPr>
              <a:t>Mdr – modrība</a:t>
            </a:r>
          </a:p>
          <a:p>
            <a:pPr marL="971550" lvl="1" indent="-285750"/>
            <a:r>
              <a:rPr lang="lv-LV">
                <a:solidFill>
                  <a:srgbClr val="58595B"/>
                </a:solidFill>
                <a:latin typeface="Arial" panose="020B0604020202020204" pitchFamily="34" charset="0"/>
                <a:cs typeface="Arial" panose="020B0604020202020204" pitchFamily="34" charset="0"/>
              </a:rPr>
              <a:t>At – atbildības novelšana</a:t>
            </a:r>
          </a:p>
          <a:p>
            <a:pPr marL="971550" lvl="1" indent="-285750"/>
            <a:r>
              <a:rPr lang="lv-LV">
                <a:solidFill>
                  <a:srgbClr val="58595B"/>
                </a:solidFill>
                <a:latin typeface="Arial" panose="020B0604020202020204" pitchFamily="34" charset="0"/>
                <a:cs typeface="Arial" panose="020B0604020202020204" pitchFamily="34" charset="0"/>
              </a:rPr>
              <a:t>Prk – prokrastinācija</a:t>
            </a:r>
          </a:p>
          <a:p>
            <a:pPr marL="971550" lvl="1" indent="-285750"/>
            <a:r>
              <a:rPr lang="lv-LV">
                <a:solidFill>
                  <a:srgbClr val="58595B"/>
                </a:solidFill>
                <a:latin typeface="Arial" panose="020B0604020202020204" pitchFamily="34" charset="0"/>
                <a:cs typeface="Arial" panose="020B0604020202020204" pitchFamily="34" charset="0"/>
              </a:rPr>
              <a:t>Ps – pastiprināta modrība</a:t>
            </a:r>
          </a:p>
        </p:txBody>
      </p:sp>
    </p:spTree>
    <p:extLst>
      <p:ext uri="{BB962C8B-B14F-4D97-AF65-F5344CB8AC3E}">
        <p14:creationId xmlns:p14="http://schemas.microsoft.com/office/powerpoint/2010/main" val="1082941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0A91-7A83-BF4F-A2AA-9204D3613ED3}"/>
              </a:ext>
            </a:extLst>
          </p:cNvPr>
          <p:cNvSpPr>
            <a:spLocks noGrp="1"/>
          </p:cNvSpPr>
          <p:nvPr>
            <p:ph type="title"/>
          </p:nvPr>
        </p:nvSpPr>
        <p:spPr/>
        <p:txBody>
          <a:bodyPr/>
          <a:lstStyle/>
          <a:p>
            <a:r>
              <a:rPr lang="en-US" dirty="0" err="1"/>
              <a:t>Pētījuma</a:t>
            </a:r>
            <a:r>
              <a:rPr lang="en-US" dirty="0"/>
              <a:t> </a:t>
            </a:r>
            <a:r>
              <a:rPr lang="en-US" dirty="0" err="1"/>
              <a:t>ierobežojumi</a:t>
            </a:r>
            <a:endParaRPr lang="en-US" dirty="0"/>
          </a:p>
        </p:txBody>
      </p:sp>
      <p:sp>
        <p:nvSpPr>
          <p:cNvPr id="3" name="Content Placeholder 2">
            <a:extLst>
              <a:ext uri="{FF2B5EF4-FFF2-40B4-BE49-F238E27FC236}">
                <a16:creationId xmlns:a16="http://schemas.microsoft.com/office/drawing/2014/main" id="{DB6E0EBB-898F-4141-B561-92F3B1EC6446}"/>
              </a:ext>
            </a:extLst>
          </p:cNvPr>
          <p:cNvSpPr>
            <a:spLocks noGrp="1"/>
          </p:cNvSpPr>
          <p:nvPr>
            <p:ph idx="1"/>
          </p:nvPr>
        </p:nvSpPr>
        <p:spPr/>
        <p:txBody>
          <a:bodyPr>
            <a:normAutofit lnSpcReduction="10000"/>
          </a:bodyPr>
          <a:lstStyle/>
          <a:p>
            <a:endParaRPr lang="en-US"/>
          </a:p>
        </p:txBody>
      </p:sp>
      <p:sp>
        <p:nvSpPr>
          <p:cNvPr id="4" name="TextBox 3">
            <a:extLst>
              <a:ext uri="{FF2B5EF4-FFF2-40B4-BE49-F238E27FC236}">
                <a16:creationId xmlns:a16="http://schemas.microsoft.com/office/drawing/2014/main" id="{3CF27904-1AAF-C144-AEC1-BDE1E5AF428A}"/>
              </a:ext>
            </a:extLst>
          </p:cNvPr>
          <p:cNvSpPr txBox="1"/>
          <p:nvPr/>
        </p:nvSpPr>
        <p:spPr>
          <a:xfrm>
            <a:off x="746208" y="1690689"/>
            <a:ext cx="9362992" cy="224676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lv-LV" sz="2000">
                <a:solidFill>
                  <a:schemeClr val="bg1"/>
                </a:solidFill>
                <a:latin typeface="Arial" panose="020B0604020202020204" pitchFamily="34" charset="0"/>
                <a:cs typeface="Arial" panose="020B0604020202020204" pitchFamily="34" charset="0"/>
              </a:rPr>
              <a:t>Adaptētais instruments, iespējams, nevarētu tikt izmantots dažādās klīniskajās grupās, jo pētījuma izlase bija nejauša, bez fokusa uz kādu konkrētu sabiedrības grupu. </a:t>
            </a:r>
          </a:p>
          <a:p>
            <a:pPr marL="285750" indent="-285750">
              <a:lnSpc>
                <a:spcPct val="150000"/>
              </a:lnSpc>
              <a:buFont typeface="Arial" panose="020B0604020202020204" pitchFamily="34" charset="0"/>
              <a:buChar char="•"/>
            </a:pPr>
            <a:r>
              <a:rPr lang="lv-LV" sz="2000">
                <a:solidFill>
                  <a:schemeClr val="bg1"/>
                </a:solidFill>
                <a:latin typeface="Arial" panose="020B0604020202020204" pitchFamily="34" charset="0"/>
                <a:cs typeface="Arial" panose="020B0604020202020204" pitchFamily="34" charset="0"/>
              </a:rPr>
              <a:t>Nevienmērīgs izlases sadalījums – sieviešu pārsvars 68%. </a:t>
            </a:r>
          </a:p>
          <a:p>
            <a:pPr marL="285750" indent="-285750">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4988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3BC2E-DB8F-8142-B8C2-A4D2244E9FCB}"/>
              </a:ext>
            </a:extLst>
          </p:cNvPr>
          <p:cNvSpPr>
            <a:spLocks noGrp="1"/>
          </p:cNvSpPr>
          <p:nvPr>
            <p:ph type="title"/>
          </p:nvPr>
        </p:nvSpPr>
        <p:spPr/>
        <p:txBody>
          <a:bodyPr/>
          <a:lstStyle/>
          <a:p>
            <a:r>
              <a:rPr lang="en-US" dirty="0" err="1"/>
              <a:t>Atbildes</a:t>
            </a:r>
            <a:r>
              <a:rPr lang="en-US" dirty="0"/>
              <a:t> </a:t>
            </a:r>
            <a:r>
              <a:rPr lang="en-US" dirty="0" err="1"/>
              <a:t>uz</a:t>
            </a:r>
            <a:r>
              <a:rPr lang="en-US" dirty="0"/>
              <a:t> </a:t>
            </a:r>
            <a:r>
              <a:rPr lang="en-US" dirty="0" err="1"/>
              <a:t>pētījuma</a:t>
            </a:r>
            <a:r>
              <a:rPr lang="en-US" dirty="0"/>
              <a:t> </a:t>
            </a:r>
            <a:r>
              <a:rPr lang="en-US" dirty="0" err="1"/>
              <a:t>jautājumiem</a:t>
            </a:r>
            <a:endParaRPr lang="en-US" dirty="0"/>
          </a:p>
        </p:txBody>
      </p:sp>
      <p:sp>
        <p:nvSpPr>
          <p:cNvPr id="3" name="Content Placeholder 2">
            <a:extLst>
              <a:ext uri="{FF2B5EF4-FFF2-40B4-BE49-F238E27FC236}">
                <a16:creationId xmlns:a16="http://schemas.microsoft.com/office/drawing/2014/main" id="{135C0DA7-4673-F242-B3BD-E9683681C20F}"/>
              </a:ext>
            </a:extLst>
          </p:cNvPr>
          <p:cNvSpPr>
            <a:spLocks noGrp="1"/>
          </p:cNvSpPr>
          <p:nvPr>
            <p:ph idx="1"/>
          </p:nvPr>
        </p:nvSpPr>
        <p:spPr/>
        <p:txBody>
          <a:bodyPr>
            <a:normAutofit lnSpcReduction="10000"/>
          </a:bodyPr>
          <a:lstStyle/>
          <a:p>
            <a:endParaRPr lang="en-US"/>
          </a:p>
        </p:txBody>
      </p:sp>
      <p:sp>
        <p:nvSpPr>
          <p:cNvPr id="4" name="TextBox 3">
            <a:extLst>
              <a:ext uri="{FF2B5EF4-FFF2-40B4-BE49-F238E27FC236}">
                <a16:creationId xmlns:a16="http://schemas.microsoft.com/office/drawing/2014/main" id="{90F4F1B8-AC2F-8248-B597-61518FFD5381}"/>
              </a:ext>
            </a:extLst>
          </p:cNvPr>
          <p:cNvSpPr txBox="1"/>
          <p:nvPr/>
        </p:nvSpPr>
        <p:spPr>
          <a:xfrm>
            <a:off x="660480" y="1690689"/>
            <a:ext cx="11531520" cy="313932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Psihometriskie</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rādītāji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atbilst</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psihometriskajām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normām</a:t>
            </a:r>
            <a:r>
              <a:rPr lang="en-US" sz="2400" dirty="0">
                <a:solidFill>
                  <a:schemeClr val="bg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Skalu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iekšējie</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saskaņotības</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rādītāji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ir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apmierinoši</a:t>
            </a:r>
            <a:r>
              <a:rPr lang="en-US" sz="2400" dirty="0">
                <a:solidFill>
                  <a:schemeClr val="bg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Faktoru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analīzes</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rezultāti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apstiprina</a:t>
            </a:r>
            <a:r>
              <a:rPr lang="en-US" sz="2400" dirty="0">
                <a:solidFill>
                  <a:schemeClr val="bg1"/>
                </a:solidFill>
                <a:latin typeface="Arial" panose="020B0604020202020204" pitchFamily="34" charset="0"/>
                <a:cs typeface="Arial" panose="020B0604020202020204" pitchFamily="34" charset="0"/>
              </a:rPr>
              <a:t> 4 </a:t>
            </a:r>
            <a:r>
              <a:rPr lang="en-US" sz="2400" dirty="0" err="1">
                <a:solidFill>
                  <a:schemeClr val="bg1"/>
                </a:solidFill>
                <a:latin typeface="Arial" panose="020B0604020202020204" pitchFamily="34" charset="0"/>
                <a:cs typeface="Arial" panose="020B0604020202020204" pitchFamily="34" charset="0"/>
              </a:rPr>
              <a:t>faktoru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pamastruktūru</a:t>
            </a:r>
            <a:r>
              <a:rPr lang="en-US" sz="2400" dirty="0">
                <a:solidFill>
                  <a:schemeClr val="bg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Apstiprinošās</a:t>
            </a:r>
            <a:r>
              <a:rPr lang="en-US" sz="2400" dirty="0">
                <a:solidFill>
                  <a:schemeClr val="bg1"/>
                </a:solidFill>
                <a:latin typeface="Arial" panose="020B0604020202020204" pitchFamily="34" charset="0"/>
                <a:cs typeface="Arial" panose="020B0604020202020204" pitchFamily="34" charset="0"/>
              </a:rPr>
              <a:t> un </a:t>
            </a:r>
            <a:r>
              <a:rPr lang="en-US" sz="2400" dirty="0" err="1">
                <a:solidFill>
                  <a:schemeClr val="bg1"/>
                </a:solidFill>
                <a:latin typeface="Arial" panose="020B0604020202020204" pitchFamily="34" charset="0"/>
                <a:cs typeface="Arial" panose="020B0604020202020204" pitchFamily="34" charset="0"/>
              </a:rPr>
              <a:t>izpētošās</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faktoranalīzes</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rezultāti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parāda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pilnīgu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atbilstību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aptaujas</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oriģinālam</a:t>
            </a:r>
            <a:r>
              <a:rPr lang="en-US" sz="2400" dirty="0">
                <a:solidFill>
                  <a:schemeClr val="bg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2721584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4B01-7F90-BC43-9176-332B4C043A2C}"/>
              </a:ext>
            </a:extLst>
          </p:cNvPr>
          <p:cNvSpPr>
            <a:spLocks noGrp="1"/>
          </p:cNvSpPr>
          <p:nvPr>
            <p:ph type="title"/>
          </p:nvPr>
        </p:nvSpPr>
        <p:spPr/>
        <p:txBody>
          <a:bodyPr/>
          <a:lstStyle/>
          <a:p>
            <a:r>
              <a:rPr lang="en-US" dirty="0" err="1"/>
              <a:t>Secinājumi</a:t>
            </a:r>
            <a:endParaRPr lang="en-US" dirty="0"/>
          </a:p>
        </p:txBody>
      </p:sp>
      <p:sp>
        <p:nvSpPr>
          <p:cNvPr id="3" name="Content Placeholder 2">
            <a:extLst>
              <a:ext uri="{FF2B5EF4-FFF2-40B4-BE49-F238E27FC236}">
                <a16:creationId xmlns:a16="http://schemas.microsoft.com/office/drawing/2014/main" id="{64443A83-C82D-D745-992E-C2BA29F1E05C}"/>
              </a:ext>
            </a:extLst>
          </p:cNvPr>
          <p:cNvSpPr>
            <a:spLocks noGrp="1"/>
          </p:cNvSpPr>
          <p:nvPr>
            <p:ph idx="1"/>
          </p:nvPr>
        </p:nvSpPr>
        <p:spPr/>
        <p:txBody>
          <a:bodyPr>
            <a:normAutofit lnSpcReduction="10000"/>
          </a:bodyPr>
          <a:lstStyle/>
          <a:p>
            <a:endParaRPr lang="en-US"/>
          </a:p>
        </p:txBody>
      </p:sp>
      <p:sp>
        <p:nvSpPr>
          <p:cNvPr id="4" name="TextBox 3">
            <a:extLst>
              <a:ext uri="{FF2B5EF4-FFF2-40B4-BE49-F238E27FC236}">
                <a16:creationId xmlns:a16="http://schemas.microsoft.com/office/drawing/2014/main" id="{28F1251F-81B6-6546-A933-F89179FA5187}"/>
              </a:ext>
            </a:extLst>
          </p:cNvPr>
          <p:cNvSpPr txBox="1"/>
          <p:nvPr/>
        </p:nvSpPr>
        <p:spPr>
          <a:xfrm>
            <a:off x="429681" y="1690689"/>
            <a:ext cx="10373785" cy="234359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lv-LV" sz="2000">
                <a:solidFill>
                  <a:schemeClr val="bg1"/>
                </a:solidFill>
                <a:latin typeface="Arial" panose="020B0604020202020204" pitchFamily="34" charset="0"/>
                <a:cs typeface="Arial" panose="020B0604020202020204" pitchFamily="34" charset="0"/>
              </a:rPr>
              <a:t>Rezultāti apliecina, ka MLPA ir uzticams, derīgs un izpētei atbilstošs instruments lēmumu pieņemšanas stilu noteikšana</a:t>
            </a:r>
          </a:p>
          <a:p>
            <a:pPr marL="285750" indent="-285750">
              <a:lnSpc>
                <a:spcPct val="150000"/>
              </a:lnSpc>
              <a:buFont typeface="Arial" panose="020B0604020202020204" pitchFamily="34" charset="0"/>
              <a:buChar char="•"/>
            </a:pPr>
            <a:r>
              <a:rPr lang="lv-LV" sz="2000">
                <a:solidFill>
                  <a:schemeClr val="bg1"/>
                </a:solidFill>
                <a:latin typeface="Arial" panose="020B0604020202020204" pitchFamily="34" charset="0"/>
                <a:cs typeface="Arial" panose="020B0604020202020204" pitchFamily="34" charset="0"/>
              </a:rPr>
              <a:t>MLPA instrumenta izmantošana būtu ieteicama zinātniskajos pētījumos, kas koncentrējas uz lēmumu pieņemšanu, piemēram, organizāciju līmenī, privātajās konsultācijās. </a:t>
            </a:r>
          </a:p>
        </p:txBody>
      </p:sp>
    </p:spTree>
    <p:extLst>
      <p:ext uri="{BB962C8B-B14F-4D97-AF65-F5344CB8AC3E}">
        <p14:creationId xmlns:p14="http://schemas.microsoft.com/office/powerpoint/2010/main" val="424950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BDBED-E0EE-1B46-AE1D-CC73FFB40A76}"/>
              </a:ext>
            </a:extLst>
          </p:cNvPr>
          <p:cNvSpPr>
            <a:spLocks noGrp="1"/>
          </p:cNvSpPr>
          <p:nvPr>
            <p:ph type="title"/>
          </p:nvPr>
        </p:nvSpPr>
        <p:spPr/>
        <p:txBody>
          <a:bodyPr/>
          <a:lstStyle/>
          <a:p>
            <a:r>
              <a:rPr lang="en-US" dirty="0" err="1"/>
              <a:t>Literatūras</a:t>
            </a:r>
            <a:r>
              <a:rPr lang="en-US" dirty="0"/>
              <a:t> </a:t>
            </a:r>
            <a:r>
              <a:rPr lang="en-US" dirty="0" err="1"/>
              <a:t>saraksts</a:t>
            </a:r>
            <a:endParaRPr lang="en-US" dirty="0"/>
          </a:p>
        </p:txBody>
      </p:sp>
      <p:sp>
        <p:nvSpPr>
          <p:cNvPr id="4" name="TextBox 3">
            <a:extLst>
              <a:ext uri="{FF2B5EF4-FFF2-40B4-BE49-F238E27FC236}">
                <a16:creationId xmlns:a16="http://schemas.microsoft.com/office/drawing/2014/main" id="{5448C1A2-125E-2B4F-9B4B-11C724CEE57A}"/>
              </a:ext>
            </a:extLst>
          </p:cNvPr>
          <p:cNvSpPr txBox="1"/>
          <p:nvPr/>
        </p:nvSpPr>
        <p:spPr>
          <a:xfrm>
            <a:off x="1030861" y="1690689"/>
            <a:ext cx="10322939" cy="6186309"/>
          </a:xfrm>
          <a:prstGeom prst="rect">
            <a:avLst/>
          </a:prstGeom>
          <a:noFill/>
        </p:spPr>
        <p:txBody>
          <a:bodyPr wrap="square" rtlCol="0">
            <a:spAutoFit/>
          </a:bodyPr>
          <a:lstStyle/>
          <a:p>
            <a:r>
              <a:rPr lang="en-US" dirty="0"/>
              <a:t>Carroll Meredith. Decision making in aviation, Editor(s): Joseph R. Keebler, Elizabeth H. Lazzara, Katherine A. 	Wilson, Elizabeth L. </a:t>
            </a:r>
            <a:r>
              <a:rPr lang="en-US" dirty="0" err="1"/>
              <a:t>Blickensderfer</a:t>
            </a:r>
            <a:r>
              <a:rPr lang="en-US" dirty="0"/>
              <a:t>, </a:t>
            </a:r>
            <a:r>
              <a:rPr lang="en-US" i="1" dirty="0"/>
              <a:t>Human Factors in Aviation and Aerospace (Third Edition</a:t>
            </a:r>
            <a:r>
              <a:rPr lang="en-US" dirty="0"/>
              <a:t>), Academic 	Press, 2023, Pages 563-588, ISBN 9780124201392.</a:t>
            </a:r>
          </a:p>
          <a:p>
            <a:endParaRPr lang="en-US" dirty="0"/>
          </a:p>
          <a:p>
            <a:r>
              <a:rPr lang="en-US" dirty="0"/>
              <a:t>International Test Commission. (2017). </a:t>
            </a:r>
            <a:r>
              <a:rPr lang="en-US" i="1" dirty="0"/>
              <a:t>The ITC Guidelines for Translating and Adapting Tests (Second 	edition).</a:t>
            </a:r>
          </a:p>
          <a:p>
            <a:endParaRPr lang="en-US" dirty="0"/>
          </a:p>
          <a:p>
            <a:r>
              <a:rPr lang="en-US" dirty="0"/>
              <a:t>Janis IL, Mann L. Decision Making: A Psychological Analysis of Conflict, Choice, and Commitment. 1977, </a:t>
            </a:r>
            <a:r>
              <a:rPr lang="en-US" i="1" dirty="0"/>
              <a:t>New </a:t>
            </a:r>
          </a:p>
          <a:p>
            <a:r>
              <a:rPr lang="en-US" i="1" dirty="0"/>
              <a:t>	York: The Free Press.</a:t>
            </a:r>
          </a:p>
          <a:p>
            <a:endParaRPr lang="en-US" dirty="0"/>
          </a:p>
          <a:p>
            <a:r>
              <a:rPr lang="en-US" dirty="0"/>
              <a:t>Lazarus RS, Folkman S. Stress, appraisal, and coping. 1984, </a:t>
            </a:r>
            <a:r>
              <a:rPr lang="en-US" i="1" dirty="0"/>
              <a:t>New York: Springer</a:t>
            </a:r>
            <a:r>
              <a:rPr lang="en-US" dirty="0"/>
              <a:t>. </a:t>
            </a:r>
          </a:p>
          <a:p>
            <a:endParaRPr lang="en-US" dirty="0"/>
          </a:p>
          <a:p>
            <a:r>
              <a:rPr lang="en-US" dirty="0"/>
              <a:t>Mann L, Burnett P, Radford M, Ford S. The Melbourne Decision Making Questionnaire: An instrument for 	measuring patterns for coping with decisional conflict. </a:t>
            </a:r>
            <a:r>
              <a:rPr lang="en-US" i="1" dirty="0"/>
              <a:t>Journal of Behavioral Decision Making</a:t>
            </a:r>
            <a:r>
              <a:rPr lang="en-US" dirty="0"/>
              <a:t>. 1997 	Mar; 10: 1-19.</a:t>
            </a:r>
          </a:p>
          <a:p>
            <a:endParaRPr lang="en-US" dirty="0"/>
          </a:p>
          <a:p>
            <a:br>
              <a:rPr lang="en-US" dirty="0"/>
            </a:br>
            <a:endParaRPr lang="en-US" dirty="0"/>
          </a:p>
          <a:p>
            <a:br>
              <a:rPr lang="en-US" dirty="0"/>
            </a:br>
            <a:endParaRPr lang="en-US" dirty="0"/>
          </a:p>
          <a:p>
            <a:endParaRPr lang="en-US" dirty="0"/>
          </a:p>
          <a:p>
            <a:endParaRPr lang="en-US" dirty="0"/>
          </a:p>
        </p:txBody>
      </p:sp>
    </p:spTree>
    <p:extLst>
      <p:ext uri="{BB962C8B-B14F-4D97-AF65-F5344CB8AC3E}">
        <p14:creationId xmlns:p14="http://schemas.microsoft.com/office/powerpoint/2010/main" val="1060251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FC95-7DE5-0F4C-8863-333929CBA26C}"/>
              </a:ext>
            </a:extLst>
          </p:cNvPr>
          <p:cNvSpPr>
            <a:spLocks noGrp="1"/>
          </p:cNvSpPr>
          <p:nvPr>
            <p:ph type="title"/>
          </p:nvPr>
        </p:nvSpPr>
        <p:spPr>
          <a:xfrm>
            <a:off x="1056216" y="2613448"/>
            <a:ext cx="10297583" cy="962025"/>
          </a:xfrm>
        </p:spPr>
        <p:txBody>
          <a:bodyPr/>
          <a:lstStyle/>
          <a:p>
            <a:r>
              <a:rPr lang="en-US" dirty="0" err="1"/>
              <a:t>Paldies</a:t>
            </a:r>
            <a:r>
              <a:rPr lang="en-US" dirty="0"/>
              <a:t> par </a:t>
            </a:r>
            <a:r>
              <a:rPr lang="en-US" dirty="0" err="1"/>
              <a:t>uzmanību</a:t>
            </a:r>
            <a:r>
              <a:rPr lang="en-US" dirty="0"/>
              <a:t>!</a:t>
            </a:r>
          </a:p>
        </p:txBody>
      </p:sp>
    </p:spTree>
    <p:extLst>
      <p:ext uri="{BB962C8B-B14F-4D97-AF65-F5344CB8AC3E}">
        <p14:creationId xmlns:p14="http://schemas.microsoft.com/office/powerpoint/2010/main" val="340320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6216" y="1023019"/>
            <a:ext cx="10079567" cy="936625"/>
          </a:xfrm>
        </p:spPr>
        <p:txBody>
          <a:bodyPr/>
          <a:lstStyle/>
          <a:p>
            <a:r>
              <a:rPr lang="lv-LV"/>
              <a:t>Aktualitāte</a:t>
            </a:r>
            <a:endParaRPr lang="lv-LV" dirty="0"/>
          </a:p>
        </p:txBody>
      </p:sp>
      <p:sp>
        <p:nvSpPr>
          <p:cNvPr id="3" name="Subtitle 2"/>
          <p:cNvSpPr>
            <a:spLocks noGrp="1"/>
          </p:cNvSpPr>
          <p:nvPr>
            <p:ph type="subTitle" idx="1"/>
          </p:nvPr>
        </p:nvSpPr>
        <p:spPr>
          <a:xfrm>
            <a:off x="1056216" y="1672037"/>
            <a:ext cx="9144000" cy="1894679"/>
          </a:xfrm>
        </p:spPr>
        <p:txBody>
          <a:bodyPr>
            <a:normAutofit fontScale="92500" lnSpcReduction="10000"/>
          </a:bodyPr>
          <a:lstStyle/>
          <a:p>
            <a:pPr>
              <a:lnSpc>
                <a:spcPct val="114000"/>
              </a:lnSpc>
            </a:pPr>
            <a:r>
              <a:rPr lang="lv-LV" sz="1900"/>
              <a:t>Lēmumu pieņemšana ir viena no svarīgākajām ikdienas funkcionēšanas spējām. Tā ir spēja, kas ir nepieciešama adekvātai funkcionēšanai.</a:t>
            </a:r>
          </a:p>
          <a:p>
            <a:pPr>
              <a:lnSpc>
                <a:spcPct val="114000"/>
              </a:lnSpc>
            </a:pPr>
            <a:r>
              <a:rPr lang="lv-LV" sz="1900"/>
              <a:t>Lēmumu pieņemšanas bieži vien ir informācijas apstrādes stūrakmens – ko mēs darām ar apstrādāto informāciju (Carroll, 2023). Cilvēki dzīves laikā, pat dienas laikā, pieņem daudzus lēmumus, sākot ar vienkāršākiem, kā, piemēram, ko ēst vakariņās, un beidzot ar sarežģītākiem, piemēram, kur mācīties pēc vidusskolas beigšanas. </a:t>
            </a:r>
          </a:p>
          <a:p>
            <a:endParaRPr lang="lv-LV"/>
          </a:p>
        </p:txBody>
      </p:sp>
      <p:sp>
        <p:nvSpPr>
          <p:cNvPr id="4" name="Title 1">
            <a:extLst>
              <a:ext uri="{FF2B5EF4-FFF2-40B4-BE49-F238E27FC236}">
                <a16:creationId xmlns:a16="http://schemas.microsoft.com/office/drawing/2014/main" id="{79168CEC-63C5-DB4E-8658-F169CB342795}"/>
              </a:ext>
            </a:extLst>
          </p:cNvPr>
          <p:cNvSpPr txBox="1">
            <a:spLocks/>
          </p:cNvSpPr>
          <p:nvPr/>
        </p:nvSpPr>
        <p:spPr>
          <a:xfrm>
            <a:off x="1056216" y="3938843"/>
            <a:ext cx="10079567" cy="936625"/>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a:lstStyle>
          <a:p>
            <a:r>
              <a:rPr lang="lv-LV"/>
              <a:t>Problēma</a:t>
            </a:r>
          </a:p>
          <a:p>
            <a:endParaRPr lang="lv-LV"/>
          </a:p>
          <a:p>
            <a:endParaRPr lang="lv-LV" dirty="0"/>
          </a:p>
        </p:txBody>
      </p:sp>
      <p:sp>
        <p:nvSpPr>
          <p:cNvPr id="5" name="Subtitle 2">
            <a:extLst>
              <a:ext uri="{FF2B5EF4-FFF2-40B4-BE49-F238E27FC236}">
                <a16:creationId xmlns:a16="http://schemas.microsoft.com/office/drawing/2014/main" id="{96A27B68-12DB-0C4A-A3D7-F67C5C4E670B}"/>
              </a:ext>
            </a:extLst>
          </p:cNvPr>
          <p:cNvSpPr txBox="1">
            <a:spLocks/>
          </p:cNvSpPr>
          <p:nvPr/>
        </p:nvSpPr>
        <p:spPr>
          <a:xfrm>
            <a:off x="1056216" y="4539172"/>
            <a:ext cx="8649258" cy="1655762"/>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Tx/>
              <a:buNone/>
              <a:defRPr sz="1600" b="0" kern="1200">
                <a:solidFill>
                  <a:srgbClr val="58595B"/>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Clr>
                <a:srgbClr val="8E001C"/>
              </a:buClr>
              <a:buSzPct val="80000"/>
              <a:buFont typeface="Calibri" panose="020F0502020204030204" pitchFamily="34" charset="0"/>
              <a:buNone/>
              <a:defRPr sz="2000" kern="1200">
                <a:solidFill>
                  <a:srgbClr val="58595B"/>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Clr>
                <a:srgbClr val="58595B"/>
              </a:buClr>
              <a:buSzPct val="80000"/>
              <a:buFont typeface="Calibri" panose="020F0502020204030204" pitchFamily="34" charset="0"/>
              <a:buNone/>
              <a:defRPr sz="1800" kern="1200">
                <a:solidFill>
                  <a:srgbClr val="58595B"/>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Clr>
                <a:srgbClr val="58595B"/>
              </a:buClr>
              <a:buSzPct val="80000"/>
              <a:buFont typeface="Calibri" panose="020F0502020204030204" pitchFamily="34" charset="0"/>
              <a:buNone/>
              <a:defRPr sz="1600" kern="1200">
                <a:solidFill>
                  <a:srgbClr val="58595B"/>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Clr>
                <a:schemeClr val="accent2"/>
              </a:buClr>
              <a:buSzPct val="80000"/>
              <a:buFont typeface="Calibri" panose="020F0502020204030204" pitchFamily="34" charset="0"/>
              <a:buNone/>
              <a:defRPr sz="1600" kern="1200">
                <a:solidFill>
                  <a:srgbClr val="58595B"/>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4000"/>
              </a:lnSpc>
            </a:pPr>
            <a:r>
              <a:rPr lang="lv-LV" sz="1800"/>
              <a:t>Šobrīd Latvijā nav izstrādāts vai adaptēts instruments latviešu valodā, kas noteiktu un mērītu lēmumu pieņemšanas veidus un stratēģijas.</a:t>
            </a:r>
          </a:p>
          <a:p>
            <a:endParaRPr lang="lv-LV"/>
          </a:p>
        </p:txBody>
      </p:sp>
    </p:spTree>
    <p:extLst>
      <p:ext uri="{BB962C8B-B14F-4D97-AF65-F5344CB8AC3E}">
        <p14:creationId xmlns:p14="http://schemas.microsoft.com/office/powerpoint/2010/main" val="284419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167" y="1122297"/>
            <a:ext cx="10515600" cy="1036714"/>
          </a:xfrm>
        </p:spPr>
        <p:txBody>
          <a:bodyPr/>
          <a:lstStyle/>
          <a:p>
            <a:r>
              <a:rPr lang="lv-LV"/>
              <a:t>Pētījuma mērķis</a:t>
            </a:r>
          </a:p>
        </p:txBody>
      </p:sp>
      <p:sp>
        <p:nvSpPr>
          <p:cNvPr id="3" name="Text Placeholder 2"/>
          <p:cNvSpPr>
            <a:spLocks noGrp="1"/>
          </p:cNvSpPr>
          <p:nvPr>
            <p:ph type="body" sz="quarter" idx="13"/>
          </p:nvPr>
        </p:nvSpPr>
        <p:spPr>
          <a:xfrm>
            <a:off x="1037167" y="1883397"/>
            <a:ext cx="8635471" cy="1411287"/>
          </a:xfrm>
        </p:spPr>
        <p:txBody>
          <a:bodyPr>
            <a:normAutofit/>
          </a:bodyPr>
          <a:lstStyle/>
          <a:p>
            <a:pPr>
              <a:lnSpc>
                <a:spcPct val="114000"/>
              </a:lnSpc>
            </a:pPr>
            <a:r>
              <a:rPr lang="lv-LV" sz="2000" b="0"/>
              <a:t>Veikt lēmumu pieņemšanas noteikšanas instrumenta «Melburnas lēmumu pieņemšanas aptauja» adaptāciju latviešu valodā</a:t>
            </a:r>
          </a:p>
        </p:txBody>
      </p:sp>
      <p:sp>
        <p:nvSpPr>
          <p:cNvPr id="4" name="Text Placeholder 3"/>
          <p:cNvSpPr>
            <a:spLocks noGrp="1"/>
          </p:cNvSpPr>
          <p:nvPr>
            <p:ph type="body" sz="quarter" idx="14"/>
          </p:nvPr>
        </p:nvSpPr>
        <p:spPr>
          <a:xfrm>
            <a:off x="1037167" y="3780171"/>
            <a:ext cx="10098617" cy="2160588"/>
          </a:xfrm>
        </p:spPr>
        <p:txBody>
          <a:bodyPr/>
          <a:lstStyle/>
          <a:p>
            <a:pPr marL="342900" indent="-342900">
              <a:buAutoNum type="arabicPeriod"/>
            </a:pPr>
            <a:r>
              <a:rPr lang="lv-LV" b="0"/>
              <a:t>Kādi ir MLPA-LV aptaujas skalu iekšējās saskaņotības rādītāji?</a:t>
            </a:r>
          </a:p>
          <a:p>
            <a:pPr marL="342900" indent="-342900">
              <a:buAutoNum type="arabicPeriod"/>
            </a:pPr>
            <a:r>
              <a:rPr lang="lv-LV" b="0"/>
              <a:t>Kādi ir MLPA-LV aptaujas psihometriskie rādītāji?</a:t>
            </a:r>
          </a:p>
          <a:p>
            <a:pPr marL="342900" indent="-342900">
              <a:buAutoNum type="arabicPeriod"/>
            </a:pPr>
            <a:r>
              <a:rPr lang="lv-LV" b="0"/>
              <a:t>Kāda ir MLPA-LV aptaujas faktoru struktūra?</a:t>
            </a:r>
          </a:p>
          <a:p>
            <a:pPr marL="342900" indent="-342900">
              <a:buAutoNum type="arabicPeriod"/>
            </a:pPr>
            <a:r>
              <a:rPr lang="lv-LV" b="0"/>
              <a:t>Vai MLPA-LV aptaujas faktoru struktūra atbilst aptaujas oriģinālam?</a:t>
            </a:r>
          </a:p>
        </p:txBody>
      </p:sp>
      <p:sp>
        <p:nvSpPr>
          <p:cNvPr id="5" name="Title 1">
            <a:extLst>
              <a:ext uri="{FF2B5EF4-FFF2-40B4-BE49-F238E27FC236}">
                <a16:creationId xmlns:a16="http://schemas.microsoft.com/office/drawing/2014/main" id="{A9DB8CD2-9C30-5B4E-BEC5-380D268B0844}"/>
              </a:ext>
            </a:extLst>
          </p:cNvPr>
          <p:cNvSpPr txBox="1">
            <a:spLocks/>
          </p:cNvSpPr>
          <p:nvPr/>
        </p:nvSpPr>
        <p:spPr>
          <a:xfrm>
            <a:off x="1037167" y="3056541"/>
            <a:ext cx="10515600" cy="1036714"/>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a:lstStyle>
          <a:p>
            <a:r>
              <a:rPr lang="lv-LV"/>
              <a:t>Pētījuma jautājumi</a:t>
            </a:r>
          </a:p>
        </p:txBody>
      </p:sp>
    </p:spTree>
    <p:extLst>
      <p:ext uri="{BB962C8B-B14F-4D97-AF65-F5344CB8AC3E}">
        <p14:creationId xmlns:p14="http://schemas.microsoft.com/office/powerpoint/2010/main" val="312427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331" y="600076"/>
            <a:ext cx="10079568" cy="936625"/>
          </a:xfrm>
        </p:spPr>
        <p:txBody>
          <a:bodyPr/>
          <a:lstStyle/>
          <a:p>
            <a:r>
              <a:rPr lang="lv-LV"/>
              <a:t>Aptaujas teorētiskais modelis</a:t>
            </a:r>
          </a:p>
        </p:txBody>
      </p:sp>
      <p:sp>
        <p:nvSpPr>
          <p:cNvPr id="7" name="TextBox 6">
            <a:extLst>
              <a:ext uri="{FF2B5EF4-FFF2-40B4-BE49-F238E27FC236}">
                <a16:creationId xmlns:a16="http://schemas.microsoft.com/office/drawing/2014/main" id="{83D12A76-8922-D542-B68B-8DF591A933AA}"/>
              </a:ext>
            </a:extLst>
          </p:cNvPr>
          <p:cNvSpPr txBox="1"/>
          <p:nvPr/>
        </p:nvSpPr>
        <p:spPr>
          <a:xfrm>
            <a:off x="664331" y="1384829"/>
            <a:ext cx="9181798" cy="1632498"/>
          </a:xfrm>
          <a:prstGeom prst="rect">
            <a:avLst/>
          </a:prstGeom>
          <a:noFill/>
        </p:spPr>
        <p:txBody>
          <a:bodyPr wrap="square" rtlCol="0">
            <a:spAutoFit/>
          </a:bodyPr>
          <a:lstStyle/>
          <a:p>
            <a:pPr>
              <a:lnSpc>
                <a:spcPct val="114000"/>
              </a:lnSpc>
            </a:pPr>
            <a:r>
              <a:rPr lang="lv-LV">
                <a:solidFill>
                  <a:srgbClr val="58595B"/>
                </a:solidFill>
                <a:latin typeface="Arial" panose="020B0604020202020204" pitchFamily="34" charset="0"/>
                <a:cs typeface="Arial" panose="020B0604020202020204" pitchFamily="34" charset="0"/>
              </a:rPr>
              <a:t>Lai tiktu galā ar sarežģītām situācijām, cilvēki izmanto dažādas stresa pārvarēšanas (</a:t>
            </a:r>
            <a:r>
              <a:rPr lang="lv-LV" i="1">
                <a:solidFill>
                  <a:srgbClr val="58595B"/>
                </a:solidFill>
                <a:latin typeface="Arial" panose="020B0604020202020204" pitchFamily="34" charset="0"/>
                <a:cs typeface="Arial" panose="020B0604020202020204" pitchFamily="34" charset="0"/>
              </a:rPr>
              <a:t>coping</a:t>
            </a:r>
            <a:r>
              <a:rPr lang="lv-LV">
                <a:solidFill>
                  <a:srgbClr val="58595B"/>
                </a:solidFill>
                <a:latin typeface="Arial" panose="020B0604020202020204" pitchFamily="34" charset="0"/>
                <a:cs typeface="Arial" panose="020B0604020202020204" pitchFamily="34" charset="0"/>
              </a:rPr>
              <a:t>) stratēģijas</a:t>
            </a:r>
          </a:p>
          <a:p>
            <a:pPr marL="742950" lvl="1" indent="-285750">
              <a:lnSpc>
                <a:spcPct val="114000"/>
              </a:lnSpc>
              <a:buFont typeface="Arial" panose="020B0604020202020204" pitchFamily="34" charset="0"/>
              <a:buChar char="•"/>
            </a:pPr>
            <a:r>
              <a:rPr lang="lv-LV">
                <a:solidFill>
                  <a:srgbClr val="58595B"/>
                </a:solidFill>
                <a:latin typeface="Arial" panose="020B0604020202020204" pitchFamily="34" charset="0"/>
                <a:cs typeface="Arial" panose="020B0604020202020204" pitchFamily="34" charset="0"/>
              </a:rPr>
              <a:t>Pārvarēšanas (</a:t>
            </a:r>
            <a:r>
              <a:rPr lang="lv-LV" i="1">
                <a:solidFill>
                  <a:srgbClr val="58595B"/>
                </a:solidFill>
                <a:latin typeface="Arial" panose="020B0604020202020204" pitchFamily="34" charset="0"/>
                <a:cs typeface="Arial" panose="020B0604020202020204" pitchFamily="34" charset="0"/>
              </a:rPr>
              <a:t>coping</a:t>
            </a:r>
            <a:r>
              <a:rPr lang="lv-LV">
                <a:solidFill>
                  <a:srgbClr val="58595B"/>
                </a:solidFill>
                <a:latin typeface="Arial" panose="020B0604020202020204" pitchFamily="34" charset="0"/>
                <a:cs typeface="Arial" panose="020B0604020202020204" pitchFamily="34" charset="0"/>
              </a:rPr>
              <a:t>) jēdziens – reālistiskas domas un darbības, kas atrisina problēmas, tādējādi samazinot stresu (</a:t>
            </a:r>
            <a:r>
              <a:rPr lang="lv-LV" i="1">
                <a:solidFill>
                  <a:srgbClr val="58595B"/>
                </a:solidFill>
                <a:latin typeface="Arial" panose="020B0604020202020204" pitchFamily="34" charset="0"/>
                <a:cs typeface="Arial" panose="020B0604020202020204" pitchFamily="34" charset="0"/>
              </a:rPr>
              <a:t>Lazarus &amp; Folkman, </a:t>
            </a:r>
            <a:r>
              <a:rPr lang="lv-LV">
                <a:solidFill>
                  <a:srgbClr val="58595B"/>
                </a:solidFill>
                <a:latin typeface="Arial" panose="020B0604020202020204" pitchFamily="34" charset="0"/>
                <a:cs typeface="Arial" panose="020B0604020202020204" pitchFamily="34" charset="0"/>
              </a:rPr>
              <a:t>1984).</a:t>
            </a:r>
          </a:p>
          <a:p>
            <a:endParaRPr lang="en-US" dirty="0"/>
          </a:p>
        </p:txBody>
      </p:sp>
      <p:sp>
        <p:nvSpPr>
          <p:cNvPr id="8" name="TextBox 7">
            <a:extLst>
              <a:ext uri="{FF2B5EF4-FFF2-40B4-BE49-F238E27FC236}">
                <a16:creationId xmlns:a16="http://schemas.microsoft.com/office/drawing/2014/main" id="{24963811-6A66-214D-B270-CC82C7C36A7D}"/>
              </a:ext>
            </a:extLst>
          </p:cNvPr>
          <p:cNvSpPr txBox="1"/>
          <p:nvPr/>
        </p:nvSpPr>
        <p:spPr>
          <a:xfrm>
            <a:off x="664331" y="3188777"/>
            <a:ext cx="9429694" cy="2030812"/>
          </a:xfrm>
          <a:prstGeom prst="rect">
            <a:avLst/>
          </a:prstGeom>
          <a:noFill/>
        </p:spPr>
        <p:txBody>
          <a:bodyPr wrap="square" rtlCol="0">
            <a:spAutoFit/>
          </a:bodyPr>
          <a:lstStyle/>
          <a:p>
            <a:pPr>
              <a:lnSpc>
                <a:spcPct val="114000"/>
              </a:lnSpc>
            </a:pPr>
            <a:r>
              <a:rPr lang="lv-LV" sz="2000" b="1">
                <a:solidFill>
                  <a:srgbClr val="8E001C"/>
                </a:solidFill>
                <a:latin typeface="Arial" panose="020B0604020202020204" pitchFamily="34" charset="0"/>
                <a:cs typeface="Arial" panose="020B0604020202020204" pitchFamily="34" charset="0"/>
              </a:rPr>
              <a:t>Lēmumu pieņemšanas konflikta teorijas modelis (Janis &amp; Mann, 1977)</a:t>
            </a:r>
          </a:p>
          <a:p>
            <a:pPr>
              <a:lnSpc>
                <a:spcPct val="114000"/>
              </a:lnSpc>
            </a:pPr>
            <a:endParaRPr lang="en-US" sz="2000" b="1" dirty="0">
              <a:solidFill>
                <a:srgbClr val="8E001C"/>
              </a:solidFill>
              <a:latin typeface="Arial" panose="020B0604020202020204" pitchFamily="34" charset="0"/>
              <a:cs typeface="Arial" panose="020B0604020202020204" pitchFamily="34" charset="0"/>
            </a:endParaRPr>
          </a:p>
          <a:p>
            <a:pPr>
              <a:lnSpc>
                <a:spcPct val="114000"/>
              </a:lnSpc>
            </a:pPr>
            <a:r>
              <a:rPr lang="lv-LV">
                <a:solidFill>
                  <a:srgbClr val="58595B"/>
                </a:solidFill>
                <a:latin typeface="Arial" panose="020B0604020202020204" pitchFamily="34" charset="0"/>
                <a:cs typeface="Arial" panose="020B0604020202020204" pitchFamily="34" charset="0"/>
              </a:rPr>
              <a:t>Pēc aptaujas autoru - Janis un Mann domām -  cilvēks nav jāuztver kā “racionāls kalkulators”, kas vienmēr pieņem pareizo lēmumu. Cilvēks ir jāuztver kā tāds, kuru </a:t>
            </a:r>
            <a:r>
              <a:rPr lang="lv-LV" i="1">
                <a:solidFill>
                  <a:srgbClr val="58595B"/>
                </a:solidFill>
                <a:latin typeface="Arial" panose="020B0604020202020204" pitchFamily="34" charset="0"/>
                <a:cs typeface="Arial" panose="020B0604020202020204" pitchFamily="34" charset="0"/>
              </a:rPr>
              <a:t>“nomāc konflikti, šaubas un bažas, kurš cīnās ar pretrunīgām ilgām, antipātijām un lojalitāti, meklē atvieglojumu, atliekot, racionalizicējot vai noliedzot atbildību par savu izvēli.” </a:t>
            </a:r>
          </a:p>
        </p:txBody>
      </p:sp>
    </p:spTree>
    <p:extLst>
      <p:ext uri="{BB962C8B-B14F-4D97-AF65-F5344CB8AC3E}">
        <p14:creationId xmlns:p14="http://schemas.microsoft.com/office/powerpoint/2010/main" val="355444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7D378-9241-E04F-AFB7-478E804F8F46}"/>
              </a:ext>
            </a:extLst>
          </p:cNvPr>
          <p:cNvSpPr>
            <a:spLocks noGrp="1"/>
          </p:cNvSpPr>
          <p:nvPr>
            <p:ph type="title"/>
          </p:nvPr>
        </p:nvSpPr>
        <p:spPr/>
        <p:txBody>
          <a:bodyPr/>
          <a:lstStyle/>
          <a:p>
            <a:r>
              <a:rPr lang="en-US" dirty="0" err="1"/>
              <a:t>Lēmumu</a:t>
            </a:r>
            <a:r>
              <a:rPr lang="en-US" dirty="0"/>
              <a:t> </a:t>
            </a:r>
            <a:r>
              <a:rPr lang="en-US" dirty="0" err="1"/>
              <a:t>pieņemšanas</a:t>
            </a:r>
            <a:r>
              <a:rPr lang="en-US" dirty="0"/>
              <a:t> </a:t>
            </a:r>
            <a:r>
              <a:rPr lang="en-US" dirty="0" err="1"/>
              <a:t>pārvarēšanas</a:t>
            </a:r>
            <a:r>
              <a:rPr lang="en-US" dirty="0"/>
              <a:t> </a:t>
            </a:r>
            <a:r>
              <a:rPr lang="en-US" dirty="0" err="1"/>
              <a:t>stratēģijas</a:t>
            </a:r>
            <a:endParaRPr lang="en-US" dirty="0"/>
          </a:p>
        </p:txBody>
      </p:sp>
      <p:sp>
        <p:nvSpPr>
          <p:cNvPr id="5" name="Text Placeholder 4">
            <a:extLst>
              <a:ext uri="{FF2B5EF4-FFF2-40B4-BE49-F238E27FC236}">
                <a16:creationId xmlns:a16="http://schemas.microsoft.com/office/drawing/2014/main" id="{245BD687-596C-4249-A8CF-7EC6793D8391}"/>
              </a:ext>
            </a:extLst>
          </p:cNvPr>
          <p:cNvSpPr>
            <a:spLocks noGrp="1"/>
          </p:cNvSpPr>
          <p:nvPr>
            <p:ph type="body" sz="quarter" idx="13"/>
          </p:nvPr>
        </p:nvSpPr>
        <p:spPr>
          <a:xfrm>
            <a:off x="1056216" y="1556800"/>
            <a:ext cx="9790459" cy="3924301"/>
          </a:xfrm>
        </p:spPr>
        <p:txBody>
          <a:bodyPr>
            <a:normAutofit fontScale="92500" lnSpcReduction="10000"/>
          </a:bodyPr>
          <a:lstStyle/>
          <a:p>
            <a:pPr>
              <a:lnSpc>
                <a:spcPct val="150000"/>
              </a:lnSpc>
            </a:pPr>
            <a:r>
              <a:rPr lang="lv-LV"/>
              <a:t>Adaptīvā:</a:t>
            </a:r>
          </a:p>
          <a:p>
            <a:pPr marL="285750" indent="-285750">
              <a:lnSpc>
                <a:spcPct val="150000"/>
              </a:lnSpc>
              <a:buFontTx/>
              <a:buChar char="-"/>
            </a:pPr>
            <a:r>
              <a:rPr lang="lv-LV" b="0" i="1"/>
              <a:t>modrība</a:t>
            </a:r>
            <a:r>
              <a:rPr lang="lv-LV" b="0"/>
              <a:t>, kas ietver ar draudiem saistītu norāžu meklēšanu un pārdomāšanu.</a:t>
            </a:r>
          </a:p>
          <a:p>
            <a:pPr>
              <a:lnSpc>
                <a:spcPct val="150000"/>
              </a:lnSpc>
            </a:pPr>
            <a:r>
              <a:rPr lang="lv-LV"/>
              <a:t>Maladaptīvās:</a:t>
            </a:r>
          </a:p>
          <a:p>
            <a:pPr marL="285750" indent="-285750">
              <a:lnSpc>
                <a:spcPct val="150000"/>
              </a:lnSpc>
              <a:buFontTx/>
              <a:buChar char="-"/>
            </a:pPr>
            <a:r>
              <a:rPr lang="lv-LV" b="0" i="1"/>
              <a:t>Prokrastinācija</a:t>
            </a:r>
            <a:r>
              <a:rPr lang="lv-LV" b="0"/>
              <a:t> jeb izvairīšanās domāt un apspriest jautājumu, izvairīšanās no iespējamā spiediena;</a:t>
            </a:r>
          </a:p>
          <a:p>
            <a:pPr marL="285750" indent="-285750">
              <a:lnSpc>
                <a:spcPct val="150000"/>
              </a:lnSpc>
              <a:buFontTx/>
              <a:buChar char="-"/>
            </a:pPr>
            <a:r>
              <a:rPr lang="lv-LV" b="0" i="1"/>
              <a:t>Atbildības novelšana </a:t>
            </a:r>
            <a:r>
              <a:rPr lang="lv-LV" b="0"/>
              <a:t>– izvairīšanās no konflikta jautājuma vai domāšanas par to, izmantojot selektīvu uzmanību un izkropoļotu informācijas apstrādi vai atbildības pārnešanu;</a:t>
            </a:r>
          </a:p>
          <a:p>
            <a:pPr marL="285750" indent="-285750">
              <a:lnSpc>
                <a:spcPct val="150000"/>
              </a:lnSpc>
              <a:buFontTx/>
              <a:buChar char="-"/>
            </a:pPr>
            <a:r>
              <a:rPr lang="lv-LV" b="0" i="1"/>
              <a:t>Pastiprināta modrība </a:t>
            </a:r>
            <a:r>
              <a:rPr lang="lv-LV" b="0"/>
              <a:t>– izvairīšanās no vislielākajām iespējamām briesmām, neievērojot citas nopietnas sekas, nemitīgi atrodoties augstā stresa stāvoklī, lēmumi tiek pieņemti sasteigti.</a:t>
            </a:r>
          </a:p>
        </p:txBody>
      </p:sp>
    </p:spTree>
    <p:extLst>
      <p:ext uri="{BB962C8B-B14F-4D97-AF65-F5344CB8AC3E}">
        <p14:creationId xmlns:p14="http://schemas.microsoft.com/office/powerpoint/2010/main" val="98671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Metode - instrumentārijs</a:t>
            </a:r>
            <a:endParaRPr lang="lv-LV" dirty="0"/>
          </a:p>
        </p:txBody>
      </p:sp>
      <p:sp>
        <p:nvSpPr>
          <p:cNvPr id="5" name="Content Placeholder 4">
            <a:extLst>
              <a:ext uri="{FF2B5EF4-FFF2-40B4-BE49-F238E27FC236}">
                <a16:creationId xmlns:a16="http://schemas.microsoft.com/office/drawing/2014/main" id="{EC52A03A-EB0C-E843-BCA4-35E3459AFECF}"/>
              </a:ext>
            </a:extLst>
          </p:cNvPr>
          <p:cNvSpPr>
            <a:spLocks noGrp="1"/>
          </p:cNvSpPr>
          <p:nvPr>
            <p:ph sz="half" idx="1"/>
          </p:nvPr>
        </p:nvSpPr>
        <p:spPr>
          <a:xfrm>
            <a:off x="1037167" y="1587501"/>
            <a:ext cx="8632340" cy="4351338"/>
          </a:xfrm>
        </p:spPr>
        <p:txBody>
          <a:bodyPr/>
          <a:lstStyle/>
          <a:p>
            <a:r>
              <a:rPr lang="lv-LV"/>
              <a:t>Melburnas lēmumu pieņemšanas aptauja (</a:t>
            </a:r>
            <a:r>
              <a:rPr lang="lv-LV" b="0" i="1"/>
              <a:t>Melbourne Decision Making Questionnaire, MDMQ, Mann et al., </a:t>
            </a:r>
            <a:r>
              <a:rPr lang="lv-LV" b="0"/>
              <a:t>1997</a:t>
            </a:r>
            <a:r>
              <a:rPr lang="lv-LV"/>
              <a:t>)</a:t>
            </a:r>
          </a:p>
          <a:p>
            <a:r>
              <a:rPr lang="lv-LV"/>
              <a:t>Aptauju veido 4 skalas, kuras veido 22 apgalvojumi</a:t>
            </a:r>
          </a:p>
          <a:p>
            <a:pPr marL="342900" indent="-342900">
              <a:buAutoNum type="arabicPeriod"/>
            </a:pPr>
            <a:r>
              <a:rPr lang="lv-LV" b="0"/>
              <a:t>Modrība (“</a:t>
            </a:r>
            <a:r>
              <a:rPr lang="lv-LV" b="0" i="1"/>
              <a:t>Man patīk apsvērt visas alternatīvas</a:t>
            </a:r>
            <a:r>
              <a:rPr lang="lv-LV" b="0"/>
              <a:t>”);</a:t>
            </a:r>
          </a:p>
          <a:p>
            <a:pPr marL="342900" indent="-342900">
              <a:buAutoNum type="arabicPeriod"/>
            </a:pPr>
            <a:r>
              <a:rPr lang="lv-LV" b="0"/>
              <a:t>Prokrastinācija (“</a:t>
            </a:r>
            <a:r>
              <a:rPr lang="lv-LV" b="0" i="1"/>
              <a:t>Pat tad, kad esmu pieņēmis lēmumu, kavējos to izpildīt</a:t>
            </a:r>
            <a:r>
              <a:rPr lang="lv-LV" b="0"/>
              <a:t>”);</a:t>
            </a:r>
          </a:p>
          <a:p>
            <a:pPr marL="342900" indent="-342900">
              <a:buAutoNum type="arabicPeriod"/>
            </a:pPr>
            <a:r>
              <a:rPr lang="lv-LV" b="0"/>
              <a:t>Atbildības novelšana (“</a:t>
            </a:r>
            <a:r>
              <a:rPr lang="lv-LV" b="0" i="1"/>
              <a:t>Man nepatīk uzņemties atbildību par lēmumu pieņemšanu</a:t>
            </a:r>
            <a:r>
              <a:rPr lang="lv-LV" b="0"/>
              <a:t>”);</a:t>
            </a:r>
          </a:p>
          <a:p>
            <a:pPr marL="342900" indent="-342900">
              <a:buAutoNum type="arabicPeriod"/>
            </a:pPr>
            <a:r>
              <a:rPr lang="lv-LV" b="0"/>
              <a:t>Pastiprināta modrība (“</a:t>
            </a:r>
            <a:r>
              <a:rPr lang="lv-LV" b="0" i="1"/>
              <a:t>Es nespēju skaidri domāt, ja lēmums ir jāpieņem steigā</a:t>
            </a:r>
            <a:r>
              <a:rPr lang="lv-LV" b="0"/>
              <a:t>”).</a:t>
            </a:r>
          </a:p>
          <a:p>
            <a:endParaRPr lang="en-US" dirty="0"/>
          </a:p>
        </p:txBody>
      </p:sp>
      <p:sp>
        <p:nvSpPr>
          <p:cNvPr id="6" name="Content Placeholder 5">
            <a:extLst>
              <a:ext uri="{FF2B5EF4-FFF2-40B4-BE49-F238E27FC236}">
                <a16:creationId xmlns:a16="http://schemas.microsoft.com/office/drawing/2014/main" id="{D5D4E54E-E4D2-9E47-9E36-B3C548B29DF5}"/>
              </a:ext>
            </a:extLst>
          </p:cNvPr>
          <p:cNvSpPr>
            <a:spLocks noGrp="1"/>
          </p:cNvSpPr>
          <p:nvPr>
            <p:ph sz="half" idx="2"/>
          </p:nvPr>
        </p:nvSpPr>
        <p:spPr>
          <a:xfrm>
            <a:off x="1496483" y="4255239"/>
            <a:ext cx="4798484" cy="4351338"/>
          </a:xfrm>
        </p:spPr>
        <p:txBody>
          <a:bodyPr/>
          <a:lstStyle/>
          <a:p>
            <a:r>
              <a:rPr lang="lv-LV"/>
              <a:t>Atbildes 3 punktu Likerta skalā </a:t>
            </a:r>
          </a:p>
          <a:p>
            <a:r>
              <a:rPr lang="lv-LV" b="0"/>
              <a:t>2 – atbilst</a:t>
            </a:r>
          </a:p>
          <a:p>
            <a:r>
              <a:rPr lang="lv-LV" b="0"/>
              <a:t>1 – dažreiz atbilst</a:t>
            </a:r>
          </a:p>
          <a:p>
            <a:r>
              <a:rPr lang="lv-LV" b="0"/>
              <a:t>0 - neatbilst</a:t>
            </a:r>
          </a:p>
          <a:p>
            <a:endParaRPr lang="en-US" dirty="0"/>
          </a:p>
        </p:txBody>
      </p:sp>
    </p:spTree>
    <p:extLst>
      <p:ext uri="{BB962C8B-B14F-4D97-AF65-F5344CB8AC3E}">
        <p14:creationId xmlns:p14="http://schemas.microsoft.com/office/powerpoint/2010/main" val="1180068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Metode - dalībnieki</a:t>
            </a:r>
          </a:p>
        </p:txBody>
      </p:sp>
      <p:graphicFrame>
        <p:nvGraphicFramePr>
          <p:cNvPr id="6" name="Content Placeholder 5">
            <a:extLst>
              <a:ext uri="{FF2B5EF4-FFF2-40B4-BE49-F238E27FC236}">
                <a16:creationId xmlns:a16="http://schemas.microsoft.com/office/drawing/2014/main" id="{44D160B0-4AF4-6F49-9376-0D22E8A3B97F}"/>
              </a:ext>
            </a:extLst>
          </p:cNvPr>
          <p:cNvGraphicFramePr>
            <a:graphicFrameLocks noGrp="1"/>
          </p:cNvGraphicFramePr>
          <p:nvPr>
            <p:ph sz="half" idx="1"/>
            <p:extLst>
              <p:ext uri="{D42A27DB-BD31-4B8C-83A1-F6EECF244321}">
                <p14:modId xmlns:p14="http://schemas.microsoft.com/office/powerpoint/2010/main" val="1100234672"/>
              </p:ext>
            </p:extLst>
          </p:nvPr>
        </p:nvGraphicFramePr>
        <p:xfrm>
          <a:off x="4543425" y="2461453"/>
          <a:ext cx="5514975" cy="3462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4">
            <a:extLst>
              <a:ext uri="{FF2B5EF4-FFF2-40B4-BE49-F238E27FC236}">
                <a16:creationId xmlns:a16="http://schemas.microsoft.com/office/drawing/2014/main" id="{C5876FE6-5244-D945-88C8-E82C376658C3}"/>
              </a:ext>
            </a:extLst>
          </p:cNvPr>
          <p:cNvGraphicFramePr>
            <a:graphicFrameLocks noGrp="1"/>
          </p:cNvGraphicFramePr>
          <p:nvPr>
            <p:ph sz="half" idx="2"/>
            <p:extLst>
              <p:ext uri="{D42A27DB-BD31-4B8C-83A1-F6EECF244321}">
                <p14:modId xmlns:p14="http://schemas.microsoft.com/office/powerpoint/2010/main" val="815325253"/>
              </p:ext>
            </p:extLst>
          </p:nvPr>
        </p:nvGraphicFramePr>
        <p:xfrm>
          <a:off x="1737820" y="2461453"/>
          <a:ext cx="3111501" cy="2936875"/>
        </p:xfrm>
        <a:graphic>
          <a:graphicData uri="http://schemas.openxmlformats.org/drawingml/2006/chart">
            <c:chart xmlns:c="http://schemas.openxmlformats.org/drawingml/2006/chart" xmlns:r="http://schemas.openxmlformats.org/officeDocument/2006/relationships" r:id="rId3"/>
          </a:graphicData>
        </a:graphic>
      </p:graphicFrame>
      <p:pic>
        <p:nvPicPr>
          <p:cNvPr id="13" name="Picture 12">
            <a:extLst>
              <a:ext uri="{FF2B5EF4-FFF2-40B4-BE49-F238E27FC236}">
                <a16:creationId xmlns:a16="http://schemas.microsoft.com/office/drawing/2014/main" id="{370B1C48-E1DB-A348-B1EE-B46E89C43D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93570" y="4027309"/>
            <a:ext cx="625194" cy="625194"/>
          </a:xfrm>
          <a:prstGeom prst="rect">
            <a:avLst/>
          </a:prstGeom>
        </p:spPr>
      </p:pic>
      <p:pic>
        <p:nvPicPr>
          <p:cNvPr id="11" name="Picture 10">
            <a:extLst>
              <a:ext uri="{FF2B5EF4-FFF2-40B4-BE49-F238E27FC236}">
                <a16:creationId xmlns:a16="http://schemas.microsoft.com/office/drawing/2014/main" id="{DA97D2BE-4ACE-034F-B2B2-66EBC646DE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7108" y="3604376"/>
            <a:ext cx="460904" cy="651027"/>
          </a:xfrm>
          <a:prstGeom prst="rect">
            <a:avLst/>
          </a:prstGeom>
        </p:spPr>
      </p:pic>
      <p:sp>
        <p:nvSpPr>
          <p:cNvPr id="14" name="TextBox 13">
            <a:extLst>
              <a:ext uri="{FF2B5EF4-FFF2-40B4-BE49-F238E27FC236}">
                <a16:creationId xmlns:a16="http://schemas.microsoft.com/office/drawing/2014/main" id="{0C80CEFD-2B3A-6742-922F-9C1AAFCCEA6C}"/>
              </a:ext>
            </a:extLst>
          </p:cNvPr>
          <p:cNvSpPr txBox="1"/>
          <p:nvPr/>
        </p:nvSpPr>
        <p:spPr>
          <a:xfrm>
            <a:off x="1037167" y="1566826"/>
            <a:ext cx="6654581"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58595B"/>
                </a:solidFill>
                <a:latin typeface="Arial" panose="020B0604020202020204" pitchFamily="34" charset="0"/>
                <a:cs typeface="Arial" panose="020B0604020202020204" pitchFamily="34" charset="0"/>
              </a:rPr>
              <a:t>N = 479;</a:t>
            </a:r>
          </a:p>
          <a:p>
            <a:pPr marL="285750" indent="-285750">
              <a:buFont typeface="Arial" panose="020B0604020202020204" pitchFamily="34" charset="0"/>
              <a:buChar char="•"/>
            </a:pPr>
            <a:r>
              <a:rPr lang="en-US" b="1" dirty="0" err="1">
                <a:solidFill>
                  <a:srgbClr val="58595B"/>
                </a:solidFill>
                <a:latin typeface="Arial" panose="020B0604020202020204" pitchFamily="34" charset="0"/>
                <a:cs typeface="Arial" panose="020B0604020202020204" pitchFamily="34" charset="0"/>
              </a:rPr>
              <a:t>Vecums</a:t>
            </a:r>
            <a:r>
              <a:rPr lang="en-US" b="1" dirty="0">
                <a:solidFill>
                  <a:srgbClr val="58595B"/>
                </a:solidFill>
                <a:latin typeface="Arial" panose="020B0604020202020204" pitchFamily="34" charset="0"/>
                <a:cs typeface="Arial" panose="020B0604020202020204" pitchFamily="34" charset="0"/>
              </a:rPr>
              <a:t> no 18 </a:t>
            </a:r>
            <a:r>
              <a:rPr lang="en-US" b="1" dirty="0" err="1">
                <a:solidFill>
                  <a:srgbClr val="58595B"/>
                </a:solidFill>
                <a:latin typeface="Arial" panose="020B0604020202020204" pitchFamily="34" charset="0"/>
                <a:cs typeface="Arial" panose="020B0604020202020204" pitchFamily="34" charset="0"/>
              </a:rPr>
              <a:t>līdz</a:t>
            </a:r>
            <a:r>
              <a:rPr lang="en-US" b="1" dirty="0">
                <a:solidFill>
                  <a:srgbClr val="58595B"/>
                </a:solidFill>
                <a:latin typeface="Arial" panose="020B0604020202020204" pitchFamily="34" charset="0"/>
                <a:cs typeface="Arial" panose="020B0604020202020204" pitchFamily="34" charset="0"/>
              </a:rPr>
              <a:t> 30 </a:t>
            </a:r>
            <a:r>
              <a:rPr lang="en-US" b="1" dirty="0" err="1">
                <a:solidFill>
                  <a:srgbClr val="58595B"/>
                </a:solidFill>
                <a:latin typeface="Arial" panose="020B0604020202020204" pitchFamily="34" charset="0"/>
                <a:cs typeface="Arial" panose="020B0604020202020204" pitchFamily="34" charset="0"/>
              </a:rPr>
              <a:t>gadiem</a:t>
            </a:r>
            <a:r>
              <a:rPr lang="en-US" b="1" dirty="0">
                <a:solidFill>
                  <a:srgbClr val="58595B"/>
                </a:solidFill>
                <a:latin typeface="Arial" panose="020B0604020202020204" pitchFamily="34" charset="0"/>
                <a:cs typeface="Arial" panose="020B0604020202020204" pitchFamily="34" charset="0"/>
              </a:rPr>
              <a:t> </a:t>
            </a:r>
            <a:r>
              <a:rPr lang="en-US" dirty="0">
                <a:solidFill>
                  <a:srgbClr val="58595B"/>
                </a:solidFill>
                <a:latin typeface="Arial" panose="020B0604020202020204" pitchFamily="34" charset="0"/>
                <a:cs typeface="Arial" panose="020B0604020202020204" pitchFamily="34" charset="0"/>
              </a:rPr>
              <a:t>(M = 25,27, SD = 4,8).</a:t>
            </a:r>
          </a:p>
        </p:txBody>
      </p:sp>
    </p:spTree>
    <p:extLst>
      <p:ext uri="{BB962C8B-B14F-4D97-AF65-F5344CB8AC3E}">
        <p14:creationId xmlns:p14="http://schemas.microsoft.com/office/powerpoint/2010/main" val="3238631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6" y="628575"/>
            <a:ext cx="10515600" cy="1036714"/>
          </a:xfrm>
        </p:spPr>
        <p:txBody>
          <a:bodyPr/>
          <a:lstStyle/>
          <a:p>
            <a:r>
              <a:rPr lang="lv-LV"/>
              <a:t>Metode – datu apstrāde un analīze</a:t>
            </a:r>
          </a:p>
        </p:txBody>
      </p:sp>
      <p:sp>
        <p:nvSpPr>
          <p:cNvPr id="4" name="Text Placeholder 3">
            <a:extLst>
              <a:ext uri="{FF2B5EF4-FFF2-40B4-BE49-F238E27FC236}">
                <a16:creationId xmlns:a16="http://schemas.microsoft.com/office/drawing/2014/main" id="{B610D1E4-7078-8A43-A527-F134FF571B9C}"/>
              </a:ext>
            </a:extLst>
          </p:cNvPr>
          <p:cNvSpPr>
            <a:spLocks noGrp="1"/>
          </p:cNvSpPr>
          <p:nvPr>
            <p:ph type="body" sz="quarter" idx="13"/>
          </p:nvPr>
        </p:nvSpPr>
        <p:spPr/>
        <p:txBody>
          <a:bodyPr/>
          <a:lstStyle/>
          <a:p>
            <a:pPr marL="342900" indent="-342900">
              <a:buFont typeface="Arial" panose="020B0604020202020204" pitchFamily="34" charset="0"/>
              <a:buChar char="•"/>
            </a:pPr>
            <a:r>
              <a:rPr lang="en-US" b="0" dirty="0"/>
              <a:t>SPSS 29.0.0.0 </a:t>
            </a:r>
            <a:r>
              <a:rPr lang="en-US" b="0" dirty="0" err="1"/>
              <a:t>programma</a:t>
            </a:r>
            <a:endParaRPr lang="en-US" b="0" dirty="0"/>
          </a:p>
          <a:p>
            <a:pPr marL="342900" indent="-342900">
              <a:buFont typeface="Arial" panose="020B0604020202020204" pitchFamily="34" charset="0"/>
              <a:buChar char="•"/>
            </a:pPr>
            <a:r>
              <a:rPr lang="en-US" b="0" dirty="0" err="1"/>
              <a:t>jamovi</a:t>
            </a:r>
            <a:r>
              <a:rPr lang="en-US" b="0" dirty="0"/>
              <a:t> 2.3.25.0 </a:t>
            </a:r>
            <a:r>
              <a:rPr lang="en-US" b="0" dirty="0" err="1"/>
              <a:t>programma</a:t>
            </a:r>
            <a:endParaRPr lang="en-US" b="0" dirty="0"/>
          </a:p>
        </p:txBody>
      </p:sp>
      <p:sp>
        <p:nvSpPr>
          <p:cNvPr id="5" name="Text Placeholder 4">
            <a:extLst>
              <a:ext uri="{FF2B5EF4-FFF2-40B4-BE49-F238E27FC236}">
                <a16:creationId xmlns:a16="http://schemas.microsoft.com/office/drawing/2014/main" id="{525A77FF-33AE-C44E-8860-5BB11BB8E832}"/>
              </a:ext>
            </a:extLst>
          </p:cNvPr>
          <p:cNvSpPr>
            <a:spLocks noGrp="1"/>
          </p:cNvSpPr>
          <p:nvPr>
            <p:ph type="body" sz="quarter" idx="14"/>
          </p:nvPr>
        </p:nvSpPr>
        <p:spPr>
          <a:xfrm>
            <a:off x="1037167" y="3076576"/>
            <a:ext cx="10098617" cy="2887585"/>
          </a:xfrm>
        </p:spPr>
        <p:txBody>
          <a:bodyPr/>
          <a:lstStyle/>
          <a:p>
            <a:pPr marL="285750" indent="-285750">
              <a:buFont typeface="Arial" panose="020B0604020202020204" pitchFamily="34" charset="0"/>
              <a:buChar char="•"/>
            </a:pPr>
            <a:r>
              <a:rPr lang="en-US" dirty="0" err="1"/>
              <a:t>Psihometriskie</a:t>
            </a:r>
            <a:r>
              <a:rPr lang="en-US" dirty="0"/>
              <a:t> </a:t>
            </a:r>
            <a:r>
              <a:rPr lang="en-US" dirty="0" err="1"/>
              <a:t>rādītāji</a:t>
            </a:r>
            <a:r>
              <a:rPr lang="en-US" dirty="0"/>
              <a:t> (</a:t>
            </a:r>
            <a:r>
              <a:rPr lang="en-US" b="0" dirty="0" err="1"/>
              <a:t>reakcijas</a:t>
            </a:r>
            <a:r>
              <a:rPr lang="en-US" b="0" dirty="0"/>
              <a:t> </a:t>
            </a:r>
            <a:r>
              <a:rPr lang="en-US" b="0" dirty="0" err="1"/>
              <a:t>indekss</a:t>
            </a:r>
            <a:r>
              <a:rPr lang="en-US" b="0" dirty="0"/>
              <a:t>, </a:t>
            </a:r>
            <a:r>
              <a:rPr lang="en-US" b="0" dirty="0" err="1"/>
              <a:t>diskriminācijas</a:t>
            </a:r>
            <a:r>
              <a:rPr lang="en-US" b="0" dirty="0"/>
              <a:t> </a:t>
            </a:r>
            <a:r>
              <a:rPr lang="en-US" b="0" dirty="0" err="1"/>
              <a:t>indekss</a:t>
            </a:r>
            <a:r>
              <a:rPr lang="en-US" dirty="0"/>
              <a:t>) </a:t>
            </a:r>
            <a:r>
              <a:rPr lang="en-US" dirty="0" err="1"/>
              <a:t>skalu</a:t>
            </a:r>
            <a:r>
              <a:rPr lang="en-US" dirty="0"/>
              <a:t> </a:t>
            </a:r>
            <a:r>
              <a:rPr lang="en-US" dirty="0" err="1"/>
              <a:t>līmenī</a:t>
            </a:r>
            <a:r>
              <a:rPr lang="en-US" b="0" dirty="0"/>
              <a:t>;</a:t>
            </a:r>
            <a:endParaRPr lang="en-US" dirty="0"/>
          </a:p>
          <a:p>
            <a:pPr marL="285750" indent="-285750">
              <a:buFont typeface="Arial" panose="020B0604020202020204" pitchFamily="34" charset="0"/>
              <a:buChar char="•"/>
            </a:pPr>
            <a:r>
              <a:rPr lang="en-US" dirty="0" err="1"/>
              <a:t>Iekšējās</a:t>
            </a:r>
            <a:r>
              <a:rPr lang="en-US" dirty="0"/>
              <a:t> </a:t>
            </a:r>
            <a:r>
              <a:rPr lang="en-US" dirty="0" err="1"/>
              <a:t>saskaņotības</a:t>
            </a:r>
            <a:r>
              <a:rPr lang="en-US" dirty="0"/>
              <a:t> </a:t>
            </a:r>
            <a:r>
              <a:rPr lang="en-US" dirty="0" err="1"/>
              <a:t>rādītāji</a:t>
            </a:r>
            <a:r>
              <a:rPr lang="en-US" dirty="0"/>
              <a:t> </a:t>
            </a:r>
            <a:r>
              <a:rPr lang="en-US" dirty="0" err="1"/>
              <a:t>skalu</a:t>
            </a:r>
            <a:r>
              <a:rPr lang="en-US" dirty="0"/>
              <a:t> </a:t>
            </a:r>
            <a:r>
              <a:rPr lang="en-US" dirty="0" err="1"/>
              <a:t>līmenī</a:t>
            </a:r>
            <a:r>
              <a:rPr lang="en-US" dirty="0"/>
              <a:t>, </a:t>
            </a:r>
            <a:r>
              <a:rPr lang="en-US" b="0" dirty="0" err="1"/>
              <a:t>izmantojot</a:t>
            </a:r>
            <a:r>
              <a:rPr lang="en-US" b="0" dirty="0"/>
              <a:t> </a:t>
            </a:r>
            <a:r>
              <a:rPr lang="en-US" b="0" dirty="0" err="1"/>
              <a:t>Kronbaha</a:t>
            </a:r>
            <a:r>
              <a:rPr lang="en-US" b="0" dirty="0"/>
              <a:t> alfa </a:t>
            </a:r>
            <a:r>
              <a:rPr lang="en-US" b="0" dirty="0" err="1"/>
              <a:t>koeficientu</a:t>
            </a:r>
            <a:r>
              <a:rPr lang="en-US" b="0" dirty="0"/>
              <a:t>;</a:t>
            </a:r>
          </a:p>
          <a:p>
            <a:pPr marL="285750" indent="-285750">
              <a:buFont typeface="Arial" panose="020B0604020202020204" pitchFamily="34" charset="0"/>
              <a:buChar char="•"/>
            </a:pPr>
            <a:r>
              <a:rPr lang="en-US" dirty="0" err="1"/>
              <a:t>Izpētošā</a:t>
            </a:r>
            <a:r>
              <a:rPr lang="en-US" dirty="0"/>
              <a:t> </a:t>
            </a:r>
            <a:r>
              <a:rPr lang="en-US" dirty="0" err="1"/>
              <a:t>faktoru</a:t>
            </a:r>
            <a:r>
              <a:rPr lang="en-US" dirty="0"/>
              <a:t> </a:t>
            </a:r>
            <a:r>
              <a:rPr lang="en-US" dirty="0" err="1"/>
              <a:t>analīze</a:t>
            </a:r>
            <a:r>
              <a:rPr lang="en-US" dirty="0"/>
              <a:t> (</a:t>
            </a:r>
            <a:r>
              <a:rPr lang="en-US" i="1" dirty="0"/>
              <a:t>EFA</a:t>
            </a:r>
            <a:r>
              <a:rPr lang="en-US" dirty="0"/>
              <a:t>);</a:t>
            </a:r>
          </a:p>
          <a:p>
            <a:pPr marL="285750" indent="-285750">
              <a:buFont typeface="Arial" panose="020B0604020202020204" pitchFamily="34" charset="0"/>
              <a:buChar char="•"/>
            </a:pPr>
            <a:r>
              <a:rPr lang="en-US" dirty="0" err="1"/>
              <a:t>Apstiprinošā</a:t>
            </a:r>
            <a:r>
              <a:rPr lang="en-US" dirty="0"/>
              <a:t> </a:t>
            </a:r>
            <a:r>
              <a:rPr lang="en-US" dirty="0" err="1"/>
              <a:t>faktoru</a:t>
            </a:r>
            <a:r>
              <a:rPr lang="en-US" dirty="0"/>
              <a:t> </a:t>
            </a:r>
            <a:r>
              <a:rPr lang="en-US" dirty="0" err="1"/>
              <a:t>analīze</a:t>
            </a:r>
            <a:r>
              <a:rPr lang="en-US" dirty="0"/>
              <a:t> (</a:t>
            </a:r>
            <a:r>
              <a:rPr lang="en-US" i="1" dirty="0"/>
              <a:t>CFA</a:t>
            </a:r>
            <a:r>
              <a:rPr lang="en-US" dirty="0"/>
              <a:t>).</a:t>
            </a:r>
          </a:p>
        </p:txBody>
      </p:sp>
    </p:spTree>
    <p:extLst>
      <p:ext uri="{BB962C8B-B14F-4D97-AF65-F5344CB8AC3E}">
        <p14:creationId xmlns:p14="http://schemas.microsoft.com/office/powerpoint/2010/main" val="114858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47A54-AC86-7F4E-AD8B-C154442BEC4B}"/>
              </a:ext>
            </a:extLst>
          </p:cNvPr>
          <p:cNvSpPr>
            <a:spLocks noGrp="1"/>
          </p:cNvSpPr>
          <p:nvPr>
            <p:ph type="title"/>
          </p:nvPr>
        </p:nvSpPr>
        <p:spPr/>
        <p:txBody>
          <a:bodyPr/>
          <a:lstStyle/>
          <a:p>
            <a:r>
              <a:rPr lang="en-US" dirty="0" err="1"/>
              <a:t>Procedūra</a:t>
            </a:r>
            <a:endParaRPr lang="en-US" dirty="0"/>
          </a:p>
        </p:txBody>
      </p:sp>
      <p:graphicFrame>
        <p:nvGraphicFramePr>
          <p:cNvPr id="4" name="Content Placeholder 3">
            <a:extLst>
              <a:ext uri="{FF2B5EF4-FFF2-40B4-BE49-F238E27FC236}">
                <a16:creationId xmlns:a16="http://schemas.microsoft.com/office/drawing/2014/main" id="{9AF3C3F4-4907-8E4A-B51E-98544E28464A}"/>
              </a:ext>
            </a:extLst>
          </p:cNvPr>
          <p:cNvGraphicFramePr>
            <a:graphicFrameLocks noGrp="1"/>
          </p:cNvGraphicFramePr>
          <p:nvPr>
            <p:ph idx="1"/>
            <p:extLst>
              <p:ext uri="{D42A27DB-BD31-4B8C-83A1-F6EECF244321}">
                <p14:modId xmlns:p14="http://schemas.microsoft.com/office/powerpoint/2010/main" val="2726404100"/>
              </p:ext>
            </p:extLst>
          </p:nvPr>
        </p:nvGraphicFramePr>
        <p:xfrm>
          <a:off x="1037167" y="172727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6426129"/>
      </p:ext>
    </p:extLst>
  </p:cSld>
  <p:clrMapOvr>
    <a:masterClrMapping/>
  </p:clrMapOvr>
</p:sld>
</file>

<file path=ppt/theme/theme1.xml><?xml version="1.0" encoding="utf-8"?>
<a:theme xmlns:a="http://schemas.openxmlformats.org/drawingml/2006/main" name="IEVADS">
  <a:themeElements>
    <a:clrScheme name="Custom 1">
      <a:dk1>
        <a:sysClr val="windowText" lastClr="000000"/>
      </a:dk1>
      <a:lt1>
        <a:sysClr val="window" lastClr="FFFFFF"/>
      </a:lt1>
      <a:dk2>
        <a:srgbClr val="C00000"/>
      </a:dk2>
      <a:lt2>
        <a:srgbClr val="F2F2F2"/>
      </a:lt2>
      <a:accent1>
        <a:srgbClr val="C00000"/>
      </a:accent1>
      <a:accent2>
        <a:srgbClr val="F58220"/>
      </a:accent2>
      <a:accent3>
        <a:srgbClr val="7F7F7F"/>
      </a:accent3>
      <a:accent4>
        <a:srgbClr val="A5A5A5"/>
      </a:accent4>
      <a:accent5>
        <a:srgbClr val="BFBFBF"/>
      </a:accent5>
      <a:accent6>
        <a:srgbClr val="D8D8D8"/>
      </a:accent6>
      <a:hlink>
        <a:srgbClr val="000000"/>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5C9D602F-644D-4CF4-903D-130278007805}" vid="{66BB8688-1AB8-4FBA-9AE2-F6A6F74A47AB}"/>
    </a:ext>
  </a:extLst>
</a:theme>
</file>

<file path=ppt/theme/theme2.xml><?xml version="1.0" encoding="utf-8"?>
<a:theme xmlns:a="http://schemas.openxmlformats.org/drawingml/2006/main" name="SATU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5C9D602F-644D-4CF4-903D-130278007805}" vid="{0F3F74F1-9563-47F7-A1F5-3BDCB0BD86A4}"/>
    </a:ext>
  </a:extLst>
</a:theme>
</file>

<file path=ppt/theme/theme3.xml><?xml version="1.0" encoding="utf-8"?>
<a:theme xmlns:a="http://schemas.openxmlformats.org/drawingml/2006/main" name="NOBEIGUM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5C9D602F-644D-4CF4-903D-130278007805}" vid="{A5A69632-74E6-4C46-B771-9F0CBD7668B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1BCA2FFECB18E6448B789CD9930E2AFC" ma:contentTypeVersion="15" ma:contentTypeDescription="Izveidot jaunu dokumentu." ma:contentTypeScope="" ma:versionID="272abcdc5718c727e499b6bfa514b3e6">
  <xsd:schema xmlns:xsd="http://www.w3.org/2001/XMLSchema" xmlns:xs="http://www.w3.org/2001/XMLSchema" xmlns:p="http://schemas.microsoft.com/office/2006/metadata/properties" xmlns:ns2="e3cbc38f-3bd0-4c8a-9fca-8dc1c7c662d7" xmlns:ns3="c6ee3ec1-71e2-4c81-aee9-9f72e5770204" targetNamespace="http://schemas.microsoft.com/office/2006/metadata/properties" ma:root="true" ma:fieldsID="4378346c854a4d943c1588f164098d8d" ns2:_="" ns3:_="">
    <xsd:import namespace="e3cbc38f-3bd0-4c8a-9fca-8dc1c7c662d7"/>
    <xsd:import namespace="c6ee3ec1-71e2-4c81-aee9-9f72e57702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bc38f-3bd0-4c8a-9fca-8dc1c7c66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Attēlu atzīmes" ma:readOnly="false" ma:fieldId="{5cf76f15-5ced-4ddc-b409-7134ff3c332f}" ma:taxonomyMulti="true" ma:sspId="5e33c868-91b6-4098-a4a1-cbe5720a532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e3ec1-71e2-4c81-aee9-9f72e5770204" elementFormDefault="qualified">
    <xsd:import namespace="http://schemas.microsoft.com/office/2006/documentManagement/types"/>
    <xsd:import namespace="http://schemas.microsoft.com/office/infopath/2007/PartnerControls"/>
    <xsd:element name="SharedWithUsers" ma:index="12"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Koplietots ar: detalizēti" ma:internalName="SharedWithDetails" ma:readOnly="true">
      <xsd:simpleType>
        <xsd:restriction base="dms:Note">
          <xsd:maxLength value="255"/>
        </xsd:restriction>
      </xsd:simpleType>
    </xsd:element>
    <xsd:element name="TaxCatchAll" ma:index="19" nillable="true" ma:displayName="Taxonomy Catch All Column" ma:hidden="true" ma:list="{bfa3bbd3-0c70-482d-bbd6-fd5bb34fb9e6}" ma:internalName="TaxCatchAll" ma:showField="CatchAllData" ma:web="c6ee3ec1-71e2-4c81-aee9-9f72e5770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B6A1F0-4CD9-4BDF-94D0-9F6DBBD896EA}"/>
</file>

<file path=customXml/itemProps2.xml><?xml version="1.0" encoding="utf-8"?>
<ds:datastoreItem xmlns:ds="http://schemas.openxmlformats.org/officeDocument/2006/customXml" ds:itemID="{27432E0D-89C9-4B2C-8A07-058B849A8916}"/>
</file>

<file path=docProps/app.xml><?xml version="1.0" encoding="utf-8"?>
<Properties xmlns="http://schemas.openxmlformats.org/officeDocument/2006/extended-properties" xmlns:vt="http://schemas.openxmlformats.org/officeDocument/2006/docPropsVTypes">
  <Template>IEVADS</Template>
  <TotalTime>4417</TotalTime>
  <Words>979</Words>
  <Application>Microsoft Office PowerPoint</Application>
  <PresentationFormat>Широкоэкранный</PresentationFormat>
  <Paragraphs>100</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3</vt:i4>
      </vt:variant>
      <vt:variant>
        <vt:lpstr>Заголовки слайдов</vt:lpstr>
      </vt:variant>
      <vt:variant>
        <vt:i4>16</vt:i4>
      </vt:variant>
    </vt:vector>
  </HeadingPairs>
  <TitlesOfParts>
    <vt:vector size="21" baseType="lpstr">
      <vt:lpstr>Arial</vt:lpstr>
      <vt:lpstr>Calibri</vt:lpstr>
      <vt:lpstr>IEVADS</vt:lpstr>
      <vt:lpstr>SATURS</vt:lpstr>
      <vt:lpstr>NOBEIGUMS</vt:lpstr>
      <vt:lpstr>MELBURNAS LĒMUMU PIEŅEMŠANAS APTAUJAS ADAPTĀCIJA LATVIEŠU VALODĀ</vt:lpstr>
      <vt:lpstr>Aktualitāte</vt:lpstr>
      <vt:lpstr>Pētījuma mērķis</vt:lpstr>
      <vt:lpstr>Aptaujas teorētiskais modelis</vt:lpstr>
      <vt:lpstr>Lēmumu pieņemšanas pārvarēšanas stratēģijas</vt:lpstr>
      <vt:lpstr>Metode - instrumentārijs</vt:lpstr>
      <vt:lpstr>Metode - dalībnieki</vt:lpstr>
      <vt:lpstr>Metode – datu apstrāde un analīze</vt:lpstr>
      <vt:lpstr>Procedūra</vt:lpstr>
      <vt:lpstr>Rezultāti </vt:lpstr>
      <vt:lpstr>Rezultāti</vt:lpstr>
      <vt:lpstr>Pētījuma ierobežojumi</vt:lpstr>
      <vt:lpstr>Atbildes uz pētījuma jautājumiem</vt:lpstr>
      <vt:lpstr>Secinājumi</vt:lpstr>
      <vt:lpstr>Literatūras saraksts</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MELBURNAS LĒMUMU PIEŅEMŠANAS APTAUJAS ADAPTĀCIJA LATVIEŠU VALODĀ</dc:title>
  <dc:creator>Paula Sprudzāne</dc:creator>
  <cp:lastModifiedBy>Jelena Kolesnikova</cp:lastModifiedBy>
  <cp:revision>29</cp:revision>
  <dcterms:created xsi:type="dcterms:W3CDTF">2023-04-07T16:09:21Z</dcterms:created>
  <dcterms:modified xsi:type="dcterms:W3CDTF">2023-04-11T18:13:17Z</dcterms:modified>
</cp:coreProperties>
</file>