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3"/>
  </p:notesMasterIdLst>
  <p:sldIdLst>
    <p:sldId id="256" r:id="rId2"/>
    <p:sldId id="458" r:id="rId3"/>
    <p:sldId id="510" r:id="rId4"/>
    <p:sldId id="534" r:id="rId5"/>
    <p:sldId id="525" r:id="rId6"/>
    <p:sldId id="508" r:id="rId7"/>
    <p:sldId id="473" r:id="rId8"/>
    <p:sldId id="293" r:id="rId9"/>
    <p:sldId id="344" r:id="rId10"/>
    <p:sldId id="511" r:id="rId11"/>
    <p:sldId id="526" r:id="rId12"/>
    <p:sldId id="512" r:id="rId13"/>
    <p:sldId id="520" r:id="rId14"/>
    <p:sldId id="513" r:id="rId15"/>
    <p:sldId id="521" r:id="rId16"/>
    <p:sldId id="514" r:id="rId17"/>
    <p:sldId id="522" r:id="rId18"/>
    <p:sldId id="468" r:id="rId19"/>
    <p:sldId id="523" r:id="rId20"/>
    <p:sldId id="515" r:id="rId21"/>
    <p:sldId id="524" r:id="rId22"/>
    <p:sldId id="516" r:id="rId23"/>
    <p:sldId id="530" r:id="rId24"/>
    <p:sldId id="531" r:id="rId25"/>
    <p:sldId id="434" r:id="rId26"/>
    <p:sldId id="302" r:id="rId27"/>
    <p:sldId id="504" r:id="rId28"/>
    <p:sldId id="518" r:id="rId29"/>
    <p:sldId id="538" r:id="rId30"/>
    <p:sldId id="527" r:id="rId31"/>
    <p:sldId id="501"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30303"/>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9" autoAdjust="0"/>
  </p:normalViewPr>
  <p:slideViewPr>
    <p:cSldViewPr>
      <p:cViewPr varScale="1">
        <p:scale>
          <a:sx n="63" d="100"/>
          <a:sy n="63" d="100"/>
        </p:scale>
        <p:origin x="65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490"/>
    </p:cViewPr>
  </p:sorterViewPr>
  <p:notesViewPr>
    <p:cSldViewPr>
      <p:cViewPr varScale="1">
        <p:scale>
          <a:sx n="68" d="100"/>
          <a:sy n="68" d="100"/>
        </p:scale>
        <p:origin x="-1550"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F5894FD7-517A-4E26-9B73-675C4342073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96995" name="Rectangle 3">
            <a:extLst>
              <a:ext uri="{FF2B5EF4-FFF2-40B4-BE49-F238E27FC236}">
                <a16:creationId xmlns:a16="http://schemas.microsoft.com/office/drawing/2014/main" id="{26740168-4A46-40CB-BA88-AE071761D6D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1C6E51D6-3E7A-D6D7-0856-2DD57C1EFE9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6997" name="Rectangle 5">
            <a:extLst>
              <a:ext uri="{FF2B5EF4-FFF2-40B4-BE49-F238E27FC236}">
                <a16:creationId xmlns:a16="http://schemas.microsoft.com/office/drawing/2014/main" id="{AB8284ED-C62D-4FB4-B66E-591C3C5139B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6998" name="Rectangle 6">
            <a:extLst>
              <a:ext uri="{FF2B5EF4-FFF2-40B4-BE49-F238E27FC236}">
                <a16:creationId xmlns:a16="http://schemas.microsoft.com/office/drawing/2014/main" id="{2353AF78-90D2-4109-ADD4-F23CA44CCA0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96999" name="Rectangle 7">
            <a:extLst>
              <a:ext uri="{FF2B5EF4-FFF2-40B4-BE49-F238E27FC236}">
                <a16:creationId xmlns:a16="http://schemas.microsoft.com/office/drawing/2014/main" id="{4F04495F-CDA6-4F06-8563-73210D73304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7D06602-7EF7-4032-837A-8CF572DB54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983A54A-05BA-0A48-E01C-F75E77833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9E07B23B-371E-41CE-91DB-AF98D7118412}" type="slidenum">
              <a:rPr kumimoji="0" lang="en-US" altLang="en-US"/>
              <a:pPr/>
              <a:t>1</a:t>
            </a:fld>
            <a:endParaRPr kumimoji="0" lang="en-US" altLang="en-US"/>
          </a:p>
        </p:txBody>
      </p:sp>
      <p:sp>
        <p:nvSpPr>
          <p:cNvPr id="5123" name="Rectangle 2">
            <a:extLst>
              <a:ext uri="{FF2B5EF4-FFF2-40B4-BE49-F238E27FC236}">
                <a16:creationId xmlns:a16="http://schemas.microsoft.com/office/drawing/2014/main" id="{A55F9B10-4F79-44C3-06D0-FE809B1F393F}"/>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534AFBB-76DD-A833-CCCB-750B0EBBF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7665F3B-3866-65CF-06D0-F4359AD6D8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90A1600-B34E-439D-BE24-459CA4B8E1D6}" type="slidenum">
              <a:rPr kumimoji="0" lang="en-US" altLang="en-US"/>
              <a:pPr/>
              <a:t>11</a:t>
            </a:fld>
            <a:endParaRPr kumimoji="0" lang="en-US" altLang="en-US"/>
          </a:p>
        </p:txBody>
      </p:sp>
      <p:sp>
        <p:nvSpPr>
          <p:cNvPr id="33795" name="Rectangle 2">
            <a:extLst>
              <a:ext uri="{FF2B5EF4-FFF2-40B4-BE49-F238E27FC236}">
                <a16:creationId xmlns:a16="http://schemas.microsoft.com/office/drawing/2014/main" id="{1C19187F-231B-E6A9-DD8E-7B59C8BA5BD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C97F737-AE97-9C6A-52A9-EA0BAA8F1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B5733A2-F87A-BCAE-8B82-63C7F9B16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997DE84D-8A06-4292-9199-0A2FC6376F44}" type="slidenum">
              <a:rPr kumimoji="0" lang="en-US" altLang="en-US"/>
              <a:pPr/>
              <a:t>18</a:t>
            </a:fld>
            <a:endParaRPr kumimoji="0" lang="en-US" altLang="en-US"/>
          </a:p>
        </p:txBody>
      </p:sp>
      <p:sp>
        <p:nvSpPr>
          <p:cNvPr id="41987" name="Rectangle 2">
            <a:extLst>
              <a:ext uri="{FF2B5EF4-FFF2-40B4-BE49-F238E27FC236}">
                <a16:creationId xmlns:a16="http://schemas.microsoft.com/office/drawing/2014/main" id="{FA790FA2-90B7-8452-6674-83352936D7D8}"/>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D83BD31-5DEE-C848-39CC-A79DAD8C8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E6CE57C-48C1-D0C3-56E3-9E7B3E85C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EFD115B-05C9-4B68-8B74-2EE2E826AFD2}" type="slidenum">
              <a:rPr kumimoji="0" lang="en-US" altLang="en-US"/>
              <a:pPr/>
              <a:t>19</a:t>
            </a:fld>
            <a:endParaRPr kumimoji="0" lang="en-US" altLang="en-US"/>
          </a:p>
        </p:txBody>
      </p:sp>
      <p:sp>
        <p:nvSpPr>
          <p:cNvPr id="44035" name="Rectangle 2">
            <a:extLst>
              <a:ext uri="{FF2B5EF4-FFF2-40B4-BE49-F238E27FC236}">
                <a16:creationId xmlns:a16="http://schemas.microsoft.com/office/drawing/2014/main" id="{538AEC6C-B7CB-8A7E-19E7-19FA70F7796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34C1A98-D7CB-B866-A49C-9ED5B4F16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F113909-5C9A-1A29-6FFD-D3F50A63591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14E5E49D-D3D3-19BC-3489-AAA0163EA5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Decreased frontal during Sufi meditation</a:t>
            </a:r>
          </a:p>
        </p:txBody>
      </p:sp>
      <p:sp>
        <p:nvSpPr>
          <p:cNvPr id="47108" name="Slide Number Placeholder 3">
            <a:extLst>
              <a:ext uri="{FF2B5EF4-FFF2-40B4-BE49-F238E27FC236}">
                <a16:creationId xmlns:a16="http://schemas.microsoft.com/office/drawing/2014/main" id="{8265DEF2-3681-3B0D-DC13-940D0A76E7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F496B6-F39E-4C62-BAB2-13A0021AC535}" type="slidenum">
              <a:rPr lang="en-US" altLang="en-US" sz="120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4B559E7-F587-D3EA-197B-118B49626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0F9B2AA-04DC-4D87-9C03-CDDEF79DAC87}" type="slidenum">
              <a:rPr kumimoji="0" lang="en-US" altLang="en-US"/>
              <a:pPr/>
              <a:t>25</a:t>
            </a:fld>
            <a:endParaRPr kumimoji="0" lang="en-US" altLang="en-US"/>
          </a:p>
        </p:txBody>
      </p:sp>
      <p:sp>
        <p:nvSpPr>
          <p:cNvPr id="51203" name="Rectangle 2">
            <a:extLst>
              <a:ext uri="{FF2B5EF4-FFF2-40B4-BE49-F238E27FC236}">
                <a16:creationId xmlns:a16="http://schemas.microsoft.com/office/drawing/2014/main" id="{A5EAB634-8BB2-BBA7-8C73-7CB1F604133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4B93EE7E-E9AE-C35C-CF29-CB75E2603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B75EA7D-9E00-6423-AAA6-E9EE625801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D431139-02BB-475F-9D68-EB4267E33DA8}" type="slidenum">
              <a:rPr kumimoji="0" lang="en-US" altLang="en-US"/>
              <a:pPr/>
              <a:t>28</a:t>
            </a:fld>
            <a:endParaRPr kumimoji="0" lang="en-US" altLang="en-US"/>
          </a:p>
        </p:txBody>
      </p:sp>
      <p:sp>
        <p:nvSpPr>
          <p:cNvPr id="62467" name="Rectangle 2">
            <a:extLst>
              <a:ext uri="{FF2B5EF4-FFF2-40B4-BE49-F238E27FC236}">
                <a16:creationId xmlns:a16="http://schemas.microsoft.com/office/drawing/2014/main" id="{93F56C24-9A60-6AE7-D63C-4B75148D29A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C3BA6DF8-6E28-0998-58A1-05FA74152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9E00849-8EFE-78B8-9C25-333B898160CD}"/>
              </a:ext>
            </a:extLst>
          </p:cNvPr>
          <p:cNvSpPr>
            <a:spLocks noGrp="1" noChangeArrowheads="1"/>
          </p:cNvSpPr>
          <p:nvPr>
            <p:ph type="sldNum" sz="quarter" idx="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051BB247-C4E3-4CA9-9456-4C8D6D8979B1}" type="slidenum">
              <a:rPr kumimoji="0" lang="en-US" altLang="en-US"/>
              <a:pPr/>
              <a:t>30</a:t>
            </a:fld>
            <a:endParaRPr kumimoji="0" lang="en-US" altLang="en-US"/>
          </a:p>
        </p:txBody>
      </p:sp>
      <p:sp>
        <p:nvSpPr>
          <p:cNvPr id="64515" name="Rectangle 2">
            <a:extLst>
              <a:ext uri="{FF2B5EF4-FFF2-40B4-BE49-F238E27FC236}">
                <a16:creationId xmlns:a16="http://schemas.microsoft.com/office/drawing/2014/main" id="{B1D7EB85-1D5E-6F41-1F02-35541DB0DD38}"/>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1D0018C-4FCF-A200-51C7-57F1AA01A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4A89618-D19E-66AC-0629-C66CD6BC9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0079FD3-3A40-4953-9E46-BF1CC470A557}" type="slidenum">
              <a:rPr kumimoji="0" lang="en-US" altLang="en-US"/>
              <a:pPr/>
              <a:t>31</a:t>
            </a:fld>
            <a:endParaRPr kumimoji="0" lang="en-US" altLang="en-US"/>
          </a:p>
        </p:txBody>
      </p:sp>
      <p:sp>
        <p:nvSpPr>
          <p:cNvPr id="66563" name="Rectangle 2">
            <a:extLst>
              <a:ext uri="{FF2B5EF4-FFF2-40B4-BE49-F238E27FC236}">
                <a16:creationId xmlns:a16="http://schemas.microsoft.com/office/drawing/2014/main" id="{BC9BB343-E6C0-B7B5-0DA2-92D63C7484DC}"/>
              </a:ext>
            </a:extLst>
          </p:cNvPr>
          <p:cNvSpPr>
            <a:spLocks noGrp="1" noRot="1" noChangeAspect="1" noChangeArrowheads="1" noTextEdit="1"/>
          </p:cNvSpPr>
          <p:nvPr>
            <p:ph type="sldImg"/>
          </p:nvPr>
        </p:nvSpPr>
        <p:spPr>
          <a:xfrm>
            <a:off x="990600" y="571500"/>
            <a:ext cx="4876800" cy="3657600"/>
          </a:xfrm>
          <a:ln/>
        </p:spPr>
      </p:sp>
      <p:sp>
        <p:nvSpPr>
          <p:cNvPr id="66564" name="Rectangle 3">
            <a:extLst>
              <a:ext uri="{FF2B5EF4-FFF2-40B4-BE49-F238E27FC236}">
                <a16:creationId xmlns:a16="http://schemas.microsoft.com/office/drawing/2014/main" id="{F8A080ED-D068-676F-AAD9-0ED3EC212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1A39E84-D74B-C998-639B-8B3157DE32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EC2D581C-2DAB-4F1D-A12F-A9CF85DEDE86}" type="slidenum">
              <a:rPr kumimoji="0" lang="en-US" altLang="en-US"/>
              <a:pPr/>
              <a:t>2</a:t>
            </a:fld>
            <a:endParaRPr kumimoji="0" lang="en-US" altLang="en-US"/>
          </a:p>
        </p:txBody>
      </p:sp>
      <p:sp>
        <p:nvSpPr>
          <p:cNvPr id="7171" name="Rectangle 2">
            <a:extLst>
              <a:ext uri="{FF2B5EF4-FFF2-40B4-BE49-F238E27FC236}">
                <a16:creationId xmlns:a16="http://schemas.microsoft.com/office/drawing/2014/main" id="{39B59C2E-3926-C512-7FBD-CA4EB1ACA29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E93D468-D80E-EBA5-F150-B08AD9DCCC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CCC078-6C7B-C892-C999-C48DB3506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F8195CF3-5175-44E8-BC53-D1505EBBDA6E}" type="slidenum">
              <a:rPr kumimoji="0" lang="en-US" altLang="en-US"/>
              <a:pPr/>
              <a:t>3</a:t>
            </a:fld>
            <a:endParaRPr kumimoji="0" lang="en-US" altLang="en-US"/>
          </a:p>
        </p:txBody>
      </p:sp>
      <p:sp>
        <p:nvSpPr>
          <p:cNvPr id="17411" name="Rectangle 2">
            <a:extLst>
              <a:ext uri="{FF2B5EF4-FFF2-40B4-BE49-F238E27FC236}">
                <a16:creationId xmlns:a16="http://schemas.microsoft.com/office/drawing/2014/main" id="{9EC93978-575E-9235-AEBE-A1C58E232BF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DC36617-2B10-7C9F-BC5E-26CDA5CB52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75A1906-91D3-2920-D548-673DD7D62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AABCBDD-08D2-43EF-9838-093247B06D78}" type="slidenum">
              <a:rPr kumimoji="0" lang="en-US" altLang="en-US"/>
              <a:pPr/>
              <a:t>5</a:t>
            </a:fld>
            <a:endParaRPr kumimoji="0" lang="en-US" altLang="en-US"/>
          </a:p>
        </p:txBody>
      </p:sp>
      <p:sp>
        <p:nvSpPr>
          <p:cNvPr id="19459" name="Rectangle 2">
            <a:extLst>
              <a:ext uri="{FF2B5EF4-FFF2-40B4-BE49-F238E27FC236}">
                <a16:creationId xmlns:a16="http://schemas.microsoft.com/office/drawing/2014/main" id="{88760CA3-AA90-FE76-55D7-E3AC0244401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C1BCC95-D4C2-9144-A426-2DD8C8EA95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49BC9B9-0EFA-37E3-AF37-9A8BF3B7F9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0D71275A-D2B1-4616-BCDF-ECF04255EEE4}" type="slidenum">
              <a:rPr kumimoji="0" lang="en-US" altLang="en-US"/>
              <a:pPr/>
              <a:t>6</a:t>
            </a:fld>
            <a:endParaRPr kumimoji="0" lang="en-US" altLang="en-US"/>
          </a:p>
        </p:txBody>
      </p:sp>
      <p:sp>
        <p:nvSpPr>
          <p:cNvPr id="21507" name="Rectangle 2">
            <a:extLst>
              <a:ext uri="{FF2B5EF4-FFF2-40B4-BE49-F238E27FC236}">
                <a16:creationId xmlns:a16="http://schemas.microsoft.com/office/drawing/2014/main" id="{690A5862-48BF-100C-8B12-429970A509A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1F21D8A-4156-6958-F109-69CB93EE9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DC3BE0E-D92E-3276-6D26-DE2078D315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E15F37DE-9FC8-4D8A-8B84-A0423B818236}" type="slidenum">
              <a:rPr kumimoji="0" lang="en-US" altLang="en-US"/>
              <a:pPr/>
              <a:t>7</a:t>
            </a:fld>
            <a:endParaRPr kumimoji="0" lang="en-US" altLang="en-US"/>
          </a:p>
        </p:txBody>
      </p:sp>
      <p:sp>
        <p:nvSpPr>
          <p:cNvPr id="23555" name="Rectangle 2">
            <a:extLst>
              <a:ext uri="{FF2B5EF4-FFF2-40B4-BE49-F238E27FC236}">
                <a16:creationId xmlns:a16="http://schemas.microsoft.com/office/drawing/2014/main" id="{A2F83C77-D32D-04D0-8CF7-734077B7534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908C2A4-001A-C7B7-CD85-5D89876C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6A23471-B37C-7AF0-59F3-87C08C5A3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ACABD04-FE03-4DD8-81AD-3182145C466B}" type="slidenum">
              <a:rPr kumimoji="0" lang="en-US" altLang="en-US"/>
              <a:pPr/>
              <a:t>8</a:t>
            </a:fld>
            <a:endParaRPr kumimoji="0" lang="en-US" altLang="en-US"/>
          </a:p>
        </p:txBody>
      </p:sp>
      <p:sp>
        <p:nvSpPr>
          <p:cNvPr id="27651" name="Rectangle 2">
            <a:extLst>
              <a:ext uri="{FF2B5EF4-FFF2-40B4-BE49-F238E27FC236}">
                <a16:creationId xmlns:a16="http://schemas.microsoft.com/office/drawing/2014/main" id="{2E910C64-BB43-F8CF-5A3C-8A438C420B0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3419AC0-64B7-A700-0696-7291E744C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E62FB04-6641-A9F1-395C-3E0B655B2C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EC1C5D09-D9DD-48EB-9B0A-A6D582664F13}" type="slidenum">
              <a:rPr kumimoji="0" lang="en-US" altLang="en-US"/>
              <a:pPr/>
              <a:t>9</a:t>
            </a:fld>
            <a:endParaRPr kumimoji="0" lang="en-US" altLang="en-US"/>
          </a:p>
        </p:txBody>
      </p:sp>
      <p:sp>
        <p:nvSpPr>
          <p:cNvPr id="29699" name="Rectangle 2">
            <a:extLst>
              <a:ext uri="{FF2B5EF4-FFF2-40B4-BE49-F238E27FC236}">
                <a16:creationId xmlns:a16="http://schemas.microsoft.com/office/drawing/2014/main" id="{B2222F32-F8C7-E5E6-78A3-8039ACE0D3B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550E5BD-922E-4455-FAEC-8E9ECE2FA6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D8D180D-811E-765E-8995-EF60D3D7F8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8614F1F-11B1-4BB0-925F-34D09C14A6A5}" type="slidenum">
              <a:rPr kumimoji="0" lang="en-US" altLang="en-US"/>
              <a:pPr/>
              <a:t>10</a:t>
            </a:fld>
            <a:endParaRPr kumimoji="0" lang="en-US" altLang="en-US"/>
          </a:p>
        </p:txBody>
      </p:sp>
      <p:sp>
        <p:nvSpPr>
          <p:cNvPr id="31747" name="Rectangle 2">
            <a:extLst>
              <a:ext uri="{FF2B5EF4-FFF2-40B4-BE49-F238E27FC236}">
                <a16:creationId xmlns:a16="http://schemas.microsoft.com/office/drawing/2014/main" id="{B0807724-ADFD-1165-1D34-76932E876D7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8E04FEF-0643-C970-1081-560F67DF6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425F7057-56FE-5043-EDAD-813A3F412A80}"/>
              </a:ext>
            </a:extLst>
          </p:cNvPr>
          <p:cNvGrpSpPr>
            <a:grpSpLocks/>
          </p:cNvGrpSpPr>
          <p:nvPr/>
        </p:nvGrpSpPr>
        <p:grpSpPr bwMode="auto">
          <a:xfrm>
            <a:off x="19050" y="1109663"/>
            <a:ext cx="9156700" cy="757237"/>
            <a:chOff x="0" y="0"/>
            <a:chExt cx="5768" cy="477"/>
          </a:xfrm>
        </p:grpSpPr>
        <p:sp>
          <p:nvSpPr>
            <p:cNvPr id="5" name="Freeform 36">
              <a:extLst>
                <a:ext uri="{FF2B5EF4-FFF2-40B4-BE49-F238E27FC236}">
                  <a16:creationId xmlns:a16="http://schemas.microsoft.com/office/drawing/2014/main" id="{4EE0689F-5E04-8C85-4A0B-C9B367D7DC22}"/>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 name="Freeform 37">
              <a:extLst>
                <a:ext uri="{FF2B5EF4-FFF2-40B4-BE49-F238E27FC236}">
                  <a16:creationId xmlns:a16="http://schemas.microsoft.com/office/drawing/2014/main" id="{F7275D0F-484A-6827-AF10-BA1320A4FBFD}"/>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reeform 38">
              <a:extLst>
                <a:ext uri="{FF2B5EF4-FFF2-40B4-BE49-F238E27FC236}">
                  <a16:creationId xmlns:a16="http://schemas.microsoft.com/office/drawing/2014/main" id="{7BB80D2F-F51E-FA94-2BF6-E3B8DD68379F}"/>
                </a:ext>
              </a:extLst>
            </p:cNvPr>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8" name="Freeform 39">
              <a:extLst>
                <a:ext uri="{FF2B5EF4-FFF2-40B4-BE49-F238E27FC236}">
                  <a16:creationId xmlns:a16="http://schemas.microsoft.com/office/drawing/2014/main" id="{3CE5D106-3AB7-3DD2-B1FE-F8CEAB90F6F5}"/>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 name="Freeform 40">
              <a:extLst>
                <a:ext uri="{FF2B5EF4-FFF2-40B4-BE49-F238E27FC236}">
                  <a16:creationId xmlns:a16="http://schemas.microsoft.com/office/drawing/2014/main" id="{BE843438-6631-D24E-BAC0-BC3273B32C8F}"/>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41">
              <a:extLst>
                <a:ext uri="{FF2B5EF4-FFF2-40B4-BE49-F238E27FC236}">
                  <a16:creationId xmlns:a16="http://schemas.microsoft.com/office/drawing/2014/main" id="{EF60D5D9-82B0-7EE8-BE79-58B61AFA51FA}"/>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 name="Freeform 42">
              <a:extLst>
                <a:ext uri="{FF2B5EF4-FFF2-40B4-BE49-F238E27FC236}">
                  <a16:creationId xmlns:a16="http://schemas.microsoft.com/office/drawing/2014/main" id="{530F023E-A2E4-541A-6835-06ABB4DDBD12}"/>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 name="Freeform 43">
              <a:extLst>
                <a:ext uri="{FF2B5EF4-FFF2-40B4-BE49-F238E27FC236}">
                  <a16:creationId xmlns:a16="http://schemas.microsoft.com/office/drawing/2014/main" id="{94FE30CB-73D6-59E5-7A65-21190F9CFD61}"/>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 name="Freeform 44">
              <a:extLst>
                <a:ext uri="{FF2B5EF4-FFF2-40B4-BE49-F238E27FC236}">
                  <a16:creationId xmlns:a16="http://schemas.microsoft.com/office/drawing/2014/main" id="{28D587D8-69C4-8493-6FCA-E35705280E2D}"/>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4" name="Freeform 45">
              <a:extLst>
                <a:ext uri="{FF2B5EF4-FFF2-40B4-BE49-F238E27FC236}">
                  <a16:creationId xmlns:a16="http://schemas.microsoft.com/office/drawing/2014/main" id="{F432CD90-FDB2-7DE7-284A-005C1C9153C3}"/>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46">
              <a:extLst>
                <a:ext uri="{FF2B5EF4-FFF2-40B4-BE49-F238E27FC236}">
                  <a16:creationId xmlns:a16="http://schemas.microsoft.com/office/drawing/2014/main" id="{D649701D-015B-AF8D-5435-7F09DF6B7809}"/>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6" name="Freeform 47">
              <a:extLst>
                <a:ext uri="{FF2B5EF4-FFF2-40B4-BE49-F238E27FC236}">
                  <a16:creationId xmlns:a16="http://schemas.microsoft.com/office/drawing/2014/main" id="{1E438261-FCB4-33FE-4783-4B9C6247E1B3}"/>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 name="Freeform 48">
              <a:extLst>
                <a:ext uri="{FF2B5EF4-FFF2-40B4-BE49-F238E27FC236}">
                  <a16:creationId xmlns:a16="http://schemas.microsoft.com/office/drawing/2014/main" id="{469F482C-619A-8629-102B-D9A878BB0B8F}"/>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8" name="Freeform 49">
              <a:extLst>
                <a:ext uri="{FF2B5EF4-FFF2-40B4-BE49-F238E27FC236}">
                  <a16:creationId xmlns:a16="http://schemas.microsoft.com/office/drawing/2014/main" id="{B49C0666-3B40-DC62-4298-5D50CA681071}"/>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9" name="Freeform 50">
              <a:extLst>
                <a:ext uri="{FF2B5EF4-FFF2-40B4-BE49-F238E27FC236}">
                  <a16:creationId xmlns:a16="http://schemas.microsoft.com/office/drawing/2014/main" id="{286FF124-F451-5EAC-9762-FB8ED2FA8D92}"/>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0" name="Freeform 51">
              <a:extLst>
                <a:ext uri="{FF2B5EF4-FFF2-40B4-BE49-F238E27FC236}">
                  <a16:creationId xmlns:a16="http://schemas.microsoft.com/office/drawing/2014/main" id="{E9B37C19-E89B-E97B-8900-F043D97E0FC1}"/>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1" name="Freeform 52">
              <a:extLst>
                <a:ext uri="{FF2B5EF4-FFF2-40B4-BE49-F238E27FC236}">
                  <a16:creationId xmlns:a16="http://schemas.microsoft.com/office/drawing/2014/main" id="{2A3D2EF1-216B-9573-7E9A-F36791085D09}"/>
                </a:ext>
              </a:extLst>
            </p:cNvPr>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22" name="Freeform 53">
              <a:extLst>
                <a:ext uri="{FF2B5EF4-FFF2-40B4-BE49-F238E27FC236}">
                  <a16:creationId xmlns:a16="http://schemas.microsoft.com/office/drawing/2014/main" id="{841AC8F3-27C1-9DBC-5EF0-9809FA4CB06E}"/>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3" name="Freeform 54">
              <a:extLst>
                <a:ext uri="{FF2B5EF4-FFF2-40B4-BE49-F238E27FC236}">
                  <a16:creationId xmlns:a16="http://schemas.microsoft.com/office/drawing/2014/main" id="{0A5A711D-5C1D-519A-8DEC-25A0D8457C49}"/>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 name="Freeform 55">
              <a:extLst>
                <a:ext uri="{FF2B5EF4-FFF2-40B4-BE49-F238E27FC236}">
                  <a16:creationId xmlns:a16="http://schemas.microsoft.com/office/drawing/2014/main" id="{91A32E71-5176-5832-445E-E34DBF5B0D2C}"/>
                </a:ext>
              </a:extLst>
            </p:cNvPr>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eaLnBrk="1" hangingPunct="1">
                <a:defRPr/>
              </a:pPr>
              <a:endParaRPr lang="en-US"/>
            </a:p>
          </p:txBody>
        </p:sp>
        <p:sp>
          <p:nvSpPr>
            <p:cNvPr id="25" name="Freeform 56">
              <a:extLst>
                <a:ext uri="{FF2B5EF4-FFF2-40B4-BE49-F238E27FC236}">
                  <a16:creationId xmlns:a16="http://schemas.microsoft.com/office/drawing/2014/main" id="{1FC44339-A33B-9729-1848-979C423B4968}"/>
                </a:ext>
              </a:extLst>
            </p:cNvPr>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eaLnBrk="1" hangingPunct="1">
                <a:defRPr/>
              </a:pPr>
              <a:endParaRPr lang="en-US"/>
            </a:p>
          </p:txBody>
        </p:sp>
        <p:sp>
          <p:nvSpPr>
            <p:cNvPr id="26" name="Freeform 57">
              <a:extLst>
                <a:ext uri="{FF2B5EF4-FFF2-40B4-BE49-F238E27FC236}">
                  <a16:creationId xmlns:a16="http://schemas.microsoft.com/office/drawing/2014/main" id="{4E1C3B20-A96B-FE24-E1F0-9E7E4340F648}"/>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7" name="Group 58">
            <a:extLst>
              <a:ext uri="{FF2B5EF4-FFF2-40B4-BE49-F238E27FC236}">
                <a16:creationId xmlns:a16="http://schemas.microsoft.com/office/drawing/2014/main" id="{1FDD1E67-615B-E26A-60F5-CA7743E18A82}"/>
              </a:ext>
            </a:extLst>
          </p:cNvPr>
          <p:cNvGrpSpPr>
            <a:grpSpLocks/>
          </p:cNvGrpSpPr>
          <p:nvPr/>
        </p:nvGrpSpPr>
        <p:grpSpPr bwMode="auto">
          <a:xfrm>
            <a:off x="20638" y="6161088"/>
            <a:ext cx="9169400" cy="138112"/>
            <a:chOff x="0" y="4032"/>
            <a:chExt cx="5776" cy="87"/>
          </a:xfrm>
        </p:grpSpPr>
        <p:sp>
          <p:nvSpPr>
            <p:cNvPr id="28" name="Freeform 59">
              <a:extLst>
                <a:ext uri="{FF2B5EF4-FFF2-40B4-BE49-F238E27FC236}">
                  <a16:creationId xmlns:a16="http://schemas.microsoft.com/office/drawing/2014/main" id="{E49515C6-FD67-DD44-1CAC-85FDC111C3E2}"/>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9" name="Freeform 60">
              <a:extLst>
                <a:ext uri="{FF2B5EF4-FFF2-40B4-BE49-F238E27FC236}">
                  <a16:creationId xmlns:a16="http://schemas.microsoft.com/office/drawing/2014/main" id="{88A89E3B-D45F-12B7-0173-3AAB856095B9}"/>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0" name="Freeform 61">
              <a:extLst>
                <a:ext uri="{FF2B5EF4-FFF2-40B4-BE49-F238E27FC236}">
                  <a16:creationId xmlns:a16="http://schemas.microsoft.com/office/drawing/2014/main" id="{FF5826A0-BE39-4E17-DDF7-13616E1951AE}"/>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64">
            <a:extLst>
              <a:ext uri="{FF2B5EF4-FFF2-40B4-BE49-F238E27FC236}">
                <a16:creationId xmlns:a16="http://schemas.microsoft.com/office/drawing/2014/main" id="{F7AC77FF-2511-7A04-6EBF-A16CC6C5756F}"/>
              </a:ext>
            </a:extLst>
          </p:cNvPr>
          <p:cNvSpPr>
            <a:spLocks noGrp="1" noChangeArrowheads="1"/>
          </p:cNvSpPr>
          <p:nvPr>
            <p:ph type="dt" sz="quarter" idx="10"/>
          </p:nvPr>
        </p:nvSpPr>
        <p:spPr>
          <a:xfrm>
            <a:off x="685800" y="6348413"/>
            <a:ext cx="1905000" cy="457200"/>
          </a:xfrm>
        </p:spPr>
        <p:txBody>
          <a:bodyPr/>
          <a:lstStyle>
            <a:lvl1pPr>
              <a:defRPr/>
            </a:lvl1pPr>
          </a:lstStyle>
          <a:p>
            <a:pPr>
              <a:defRPr/>
            </a:pPr>
            <a:endParaRPr lang="en-US"/>
          </a:p>
        </p:txBody>
      </p:sp>
      <p:sp>
        <p:nvSpPr>
          <p:cNvPr id="32" name="Rectangle 65">
            <a:extLst>
              <a:ext uri="{FF2B5EF4-FFF2-40B4-BE49-F238E27FC236}">
                <a16:creationId xmlns:a16="http://schemas.microsoft.com/office/drawing/2014/main" id="{4C2D220E-8547-18DB-CE78-72E847A5B955}"/>
              </a:ext>
            </a:extLst>
          </p:cNvPr>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66">
            <a:extLst>
              <a:ext uri="{FF2B5EF4-FFF2-40B4-BE49-F238E27FC236}">
                <a16:creationId xmlns:a16="http://schemas.microsoft.com/office/drawing/2014/main" id="{5BAB7A26-A7E6-A46D-8B4C-C705D23C5543}"/>
              </a:ext>
            </a:extLst>
          </p:cNvPr>
          <p:cNvSpPr>
            <a:spLocks noGrp="1" noChangeArrowheads="1"/>
          </p:cNvSpPr>
          <p:nvPr>
            <p:ph type="sldNum" sz="quarter" idx="12"/>
          </p:nvPr>
        </p:nvSpPr>
        <p:spPr>
          <a:xfrm>
            <a:off x="6553200" y="6348413"/>
            <a:ext cx="1905000" cy="457200"/>
          </a:xfrm>
        </p:spPr>
        <p:txBody>
          <a:bodyPr/>
          <a:lstStyle>
            <a:lvl1pPr>
              <a:defRPr/>
            </a:lvl1pPr>
          </a:lstStyle>
          <a:p>
            <a:fld id="{5756E6EC-7B8C-46F9-A2F3-277E86787DCB}" type="slidenum">
              <a:rPr lang="en-US" altLang="en-US"/>
              <a:pPr/>
              <a:t>‹#›</a:t>
            </a:fld>
            <a:endParaRPr lang="en-US" altLang="en-US"/>
          </a:p>
        </p:txBody>
      </p:sp>
    </p:spTree>
    <p:extLst>
      <p:ext uri="{BB962C8B-B14F-4D97-AF65-F5344CB8AC3E}">
        <p14:creationId xmlns:p14="http://schemas.microsoft.com/office/powerpoint/2010/main" val="2140081561"/>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4">
            <a:extLst>
              <a:ext uri="{FF2B5EF4-FFF2-40B4-BE49-F238E27FC236}">
                <a16:creationId xmlns:a16="http://schemas.microsoft.com/office/drawing/2014/main" id="{BAF7C757-5E83-0A2F-4515-712F1FE7A5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5">
            <a:extLst>
              <a:ext uri="{FF2B5EF4-FFF2-40B4-BE49-F238E27FC236}">
                <a16:creationId xmlns:a16="http://schemas.microsoft.com/office/drawing/2014/main" id="{6AE9307D-190E-108E-A0CC-093C8973C9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62A45062-A686-DF9F-123F-2D7A0C393C19}"/>
              </a:ext>
            </a:extLst>
          </p:cNvPr>
          <p:cNvSpPr>
            <a:spLocks noGrp="1" noChangeArrowheads="1"/>
          </p:cNvSpPr>
          <p:nvPr>
            <p:ph type="sldNum" sz="quarter" idx="12"/>
          </p:nvPr>
        </p:nvSpPr>
        <p:spPr>
          <a:ln/>
        </p:spPr>
        <p:txBody>
          <a:bodyPr/>
          <a:lstStyle>
            <a:lvl1pPr>
              <a:defRPr/>
            </a:lvl1pPr>
          </a:lstStyle>
          <a:p>
            <a:fld id="{E3F68467-4E5F-4514-A4BA-DB305BB6E8B5}" type="slidenum">
              <a:rPr lang="en-US" altLang="en-US"/>
              <a:pPr/>
              <a:t>‹#›</a:t>
            </a:fld>
            <a:endParaRPr lang="en-US" altLang="en-US"/>
          </a:p>
        </p:txBody>
      </p:sp>
    </p:spTree>
    <p:extLst>
      <p:ext uri="{BB962C8B-B14F-4D97-AF65-F5344CB8AC3E}">
        <p14:creationId xmlns:p14="http://schemas.microsoft.com/office/powerpoint/2010/main" val="214851504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4">
            <a:extLst>
              <a:ext uri="{FF2B5EF4-FFF2-40B4-BE49-F238E27FC236}">
                <a16:creationId xmlns:a16="http://schemas.microsoft.com/office/drawing/2014/main" id="{BFEC9D54-4C59-3008-66F4-E7E197E8BE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5">
            <a:extLst>
              <a:ext uri="{FF2B5EF4-FFF2-40B4-BE49-F238E27FC236}">
                <a16:creationId xmlns:a16="http://schemas.microsoft.com/office/drawing/2014/main" id="{1AAEEDA5-5F98-8B50-CD5B-669C37A81A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E74DA81B-3B1F-FB85-7D4E-46874CEAA419}"/>
              </a:ext>
            </a:extLst>
          </p:cNvPr>
          <p:cNvSpPr>
            <a:spLocks noGrp="1" noChangeArrowheads="1"/>
          </p:cNvSpPr>
          <p:nvPr>
            <p:ph type="sldNum" sz="quarter" idx="12"/>
          </p:nvPr>
        </p:nvSpPr>
        <p:spPr>
          <a:ln/>
        </p:spPr>
        <p:txBody>
          <a:bodyPr/>
          <a:lstStyle>
            <a:lvl1pPr>
              <a:defRPr/>
            </a:lvl1pPr>
          </a:lstStyle>
          <a:p>
            <a:fld id="{26911FE6-92D6-4284-9BF5-7C28F7D4BBC6}" type="slidenum">
              <a:rPr lang="en-US" altLang="en-US"/>
              <a:pPr/>
              <a:t>‹#›</a:t>
            </a:fld>
            <a:endParaRPr lang="en-US" altLang="en-US"/>
          </a:p>
        </p:txBody>
      </p:sp>
    </p:spTree>
    <p:extLst>
      <p:ext uri="{BB962C8B-B14F-4D97-AF65-F5344CB8AC3E}">
        <p14:creationId xmlns:p14="http://schemas.microsoft.com/office/powerpoint/2010/main" val="232509681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4">
            <a:extLst>
              <a:ext uri="{FF2B5EF4-FFF2-40B4-BE49-F238E27FC236}">
                <a16:creationId xmlns:a16="http://schemas.microsoft.com/office/drawing/2014/main" id="{91CB3AF2-2F21-C708-5FFB-E96E5FB935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5">
            <a:extLst>
              <a:ext uri="{FF2B5EF4-FFF2-40B4-BE49-F238E27FC236}">
                <a16:creationId xmlns:a16="http://schemas.microsoft.com/office/drawing/2014/main" id="{6A4B5CC6-37B1-AE37-54B1-7BF34909D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4FA509A7-954E-B62A-252A-11B987902A69}"/>
              </a:ext>
            </a:extLst>
          </p:cNvPr>
          <p:cNvSpPr>
            <a:spLocks noGrp="1" noChangeArrowheads="1"/>
          </p:cNvSpPr>
          <p:nvPr>
            <p:ph type="sldNum" sz="quarter" idx="12"/>
          </p:nvPr>
        </p:nvSpPr>
        <p:spPr>
          <a:ln/>
        </p:spPr>
        <p:txBody>
          <a:bodyPr/>
          <a:lstStyle>
            <a:lvl1pPr>
              <a:defRPr/>
            </a:lvl1pPr>
          </a:lstStyle>
          <a:p>
            <a:fld id="{84FBB219-B1F0-4C00-BEE8-539423D21D23}" type="slidenum">
              <a:rPr lang="en-US" altLang="en-US"/>
              <a:pPr/>
              <a:t>‹#›</a:t>
            </a:fld>
            <a:endParaRPr lang="en-US" altLang="en-US"/>
          </a:p>
        </p:txBody>
      </p:sp>
    </p:spTree>
    <p:extLst>
      <p:ext uri="{BB962C8B-B14F-4D97-AF65-F5344CB8AC3E}">
        <p14:creationId xmlns:p14="http://schemas.microsoft.com/office/powerpoint/2010/main" val="336201224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4">
            <a:extLst>
              <a:ext uri="{FF2B5EF4-FFF2-40B4-BE49-F238E27FC236}">
                <a16:creationId xmlns:a16="http://schemas.microsoft.com/office/drawing/2014/main" id="{3CE59385-C720-6AEC-2962-C155D88A98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5">
            <a:extLst>
              <a:ext uri="{FF2B5EF4-FFF2-40B4-BE49-F238E27FC236}">
                <a16:creationId xmlns:a16="http://schemas.microsoft.com/office/drawing/2014/main" id="{BDA23FD8-74E1-EA41-8463-1C662D913E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6">
            <a:extLst>
              <a:ext uri="{FF2B5EF4-FFF2-40B4-BE49-F238E27FC236}">
                <a16:creationId xmlns:a16="http://schemas.microsoft.com/office/drawing/2014/main" id="{9BA52F26-F810-6CCF-4120-5F1A4F3C191B}"/>
              </a:ext>
            </a:extLst>
          </p:cNvPr>
          <p:cNvSpPr>
            <a:spLocks noGrp="1" noChangeArrowheads="1"/>
          </p:cNvSpPr>
          <p:nvPr>
            <p:ph type="sldNum" sz="quarter" idx="12"/>
          </p:nvPr>
        </p:nvSpPr>
        <p:spPr>
          <a:ln/>
        </p:spPr>
        <p:txBody>
          <a:bodyPr/>
          <a:lstStyle>
            <a:lvl1pPr>
              <a:defRPr/>
            </a:lvl1pPr>
          </a:lstStyle>
          <a:p>
            <a:fld id="{966993AC-8111-401B-ADA4-B38F0791BB70}" type="slidenum">
              <a:rPr lang="en-US" altLang="en-US"/>
              <a:pPr/>
              <a:t>‹#›</a:t>
            </a:fld>
            <a:endParaRPr lang="en-US" altLang="en-US"/>
          </a:p>
        </p:txBody>
      </p:sp>
    </p:spTree>
    <p:extLst>
      <p:ext uri="{BB962C8B-B14F-4D97-AF65-F5344CB8AC3E}">
        <p14:creationId xmlns:p14="http://schemas.microsoft.com/office/powerpoint/2010/main" val="73988239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4">
            <a:extLst>
              <a:ext uri="{FF2B5EF4-FFF2-40B4-BE49-F238E27FC236}">
                <a16:creationId xmlns:a16="http://schemas.microsoft.com/office/drawing/2014/main" id="{509E3DD6-727A-CBA6-431C-B228CA4D57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5">
            <a:extLst>
              <a:ext uri="{FF2B5EF4-FFF2-40B4-BE49-F238E27FC236}">
                <a16:creationId xmlns:a16="http://schemas.microsoft.com/office/drawing/2014/main" id="{D043CE2A-0842-5769-96AE-F4233EB0D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6">
            <a:extLst>
              <a:ext uri="{FF2B5EF4-FFF2-40B4-BE49-F238E27FC236}">
                <a16:creationId xmlns:a16="http://schemas.microsoft.com/office/drawing/2014/main" id="{6FAF8739-A668-8850-FA44-7634CE019073}"/>
              </a:ext>
            </a:extLst>
          </p:cNvPr>
          <p:cNvSpPr>
            <a:spLocks noGrp="1" noChangeArrowheads="1"/>
          </p:cNvSpPr>
          <p:nvPr>
            <p:ph type="sldNum" sz="quarter" idx="12"/>
          </p:nvPr>
        </p:nvSpPr>
        <p:spPr>
          <a:ln/>
        </p:spPr>
        <p:txBody>
          <a:bodyPr/>
          <a:lstStyle>
            <a:lvl1pPr>
              <a:defRPr/>
            </a:lvl1pPr>
          </a:lstStyle>
          <a:p>
            <a:fld id="{F06846E1-29CE-4389-8471-6B2BA876D903}" type="slidenum">
              <a:rPr lang="en-US" altLang="en-US"/>
              <a:pPr/>
              <a:t>‹#›</a:t>
            </a:fld>
            <a:endParaRPr lang="en-US" altLang="en-US"/>
          </a:p>
        </p:txBody>
      </p:sp>
    </p:spTree>
    <p:extLst>
      <p:ext uri="{BB962C8B-B14F-4D97-AF65-F5344CB8AC3E}">
        <p14:creationId xmlns:p14="http://schemas.microsoft.com/office/powerpoint/2010/main" val="3498215253"/>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4">
            <a:extLst>
              <a:ext uri="{FF2B5EF4-FFF2-40B4-BE49-F238E27FC236}">
                <a16:creationId xmlns:a16="http://schemas.microsoft.com/office/drawing/2014/main" id="{031C16A0-0E49-98D9-70C3-98DA733C819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5">
            <a:extLst>
              <a:ext uri="{FF2B5EF4-FFF2-40B4-BE49-F238E27FC236}">
                <a16:creationId xmlns:a16="http://schemas.microsoft.com/office/drawing/2014/main" id="{20D7EF88-3994-14A3-1992-FB5AABC0C6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6">
            <a:extLst>
              <a:ext uri="{FF2B5EF4-FFF2-40B4-BE49-F238E27FC236}">
                <a16:creationId xmlns:a16="http://schemas.microsoft.com/office/drawing/2014/main" id="{6EFC27BE-3E28-E760-4EBE-191A4434AA56}"/>
              </a:ext>
            </a:extLst>
          </p:cNvPr>
          <p:cNvSpPr>
            <a:spLocks noGrp="1" noChangeArrowheads="1"/>
          </p:cNvSpPr>
          <p:nvPr>
            <p:ph type="sldNum" sz="quarter" idx="12"/>
          </p:nvPr>
        </p:nvSpPr>
        <p:spPr>
          <a:ln/>
        </p:spPr>
        <p:txBody>
          <a:bodyPr/>
          <a:lstStyle>
            <a:lvl1pPr>
              <a:defRPr/>
            </a:lvl1pPr>
          </a:lstStyle>
          <a:p>
            <a:fld id="{ECC9F038-E300-4C60-B33F-0814D4B7B8BE}" type="slidenum">
              <a:rPr lang="en-US" altLang="en-US"/>
              <a:pPr/>
              <a:t>‹#›</a:t>
            </a:fld>
            <a:endParaRPr lang="en-US" altLang="en-US"/>
          </a:p>
        </p:txBody>
      </p:sp>
    </p:spTree>
    <p:extLst>
      <p:ext uri="{BB962C8B-B14F-4D97-AF65-F5344CB8AC3E}">
        <p14:creationId xmlns:p14="http://schemas.microsoft.com/office/powerpoint/2010/main" val="1626125375"/>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4">
            <a:extLst>
              <a:ext uri="{FF2B5EF4-FFF2-40B4-BE49-F238E27FC236}">
                <a16:creationId xmlns:a16="http://schemas.microsoft.com/office/drawing/2014/main" id="{516CFF97-EA8E-CD2D-3C99-E51C2ACC8F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5">
            <a:extLst>
              <a:ext uri="{FF2B5EF4-FFF2-40B4-BE49-F238E27FC236}">
                <a16:creationId xmlns:a16="http://schemas.microsoft.com/office/drawing/2014/main" id="{4560A06F-79BA-C84B-61C3-C85321421D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6">
            <a:extLst>
              <a:ext uri="{FF2B5EF4-FFF2-40B4-BE49-F238E27FC236}">
                <a16:creationId xmlns:a16="http://schemas.microsoft.com/office/drawing/2014/main" id="{BD844835-D705-291C-1389-7A203942D26F}"/>
              </a:ext>
            </a:extLst>
          </p:cNvPr>
          <p:cNvSpPr>
            <a:spLocks noGrp="1" noChangeArrowheads="1"/>
          </p:cNvSpPr>
          <p:nvPr>
            <p:ph type="sldNum" sz="quarter" idx="12"/>
          </p:nvPr>
        </p:nvSpPr>
        <p:spPr>
          <a:ln/>
        </p:spPr>
        <p:txBody>
          <a:bodyPr/>
          <a:lstStyle>
            <a:lvl1pPr>
              <a:defRPr/>
            </a:lvl1pPr>
          </a:lstStyle>
          <a:p>
            <a:fld id="{F2CF7DBC-7D04-41CB-9B60-0FEF59F5C339}" type="slidenum">
              <a:rPr lang="en-US" altLang="en-US"/>
              <a:pPr/>
              <a:t>‹#›</a:t>
            </a:fld>
            <a:endParaRPr lang="en-US" altLang="en-US"/>
          </a:p>
        </p:txBody>
      </p:sp>
    </p:spTree>
    <p:extLst>
      <p:ext uri="{BB962C8B-B14F-4D97-AF65-F5344CB8AC3E}">
        <p14:creationId xmlns:p14="http://schemas.microsoft.com/office/powerpoint/2010/main" val="3265742183"/>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4">
            <a:extLst>
              <a:ext uri="{FF2B5EF4-FFF2-40B4-BE49-F238E27FC236}">
                <a16:creationId xmlns:a16="http://schemas.microsoft.com/office/drawing/2014/main" id="{9596870A-AAF1-41E6-6EC6-5D6775BD178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5">
            <a:extLst>
              <a:ext uri="{FF2B5EF4-FFF2-40B4-BE49-F238E27FC236}">
                <a16:creationId xmlns:a16="http://schemas.microsoft.com/office/drawing/2014/main" id="{9C9FF705-9AB2-B83B-1EC7-9EF3160BE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6">
            <a:extLst>
              <a:ext uri="{FF2B5EF4-FFF2-40B4-BE49-F238E27FC236}">
                <a16:creationId xmlns:a16="http://schemas.microsoft.com/office/drawing/2014/main" id="{40C3DDB5-65B9-312C-9EC6-F1D4437C1C02}"/>
              </a:ext>
            </a:extLst>
          </p:cNvPr>
          <p:cNvSpPr>
            <a:spLocks noGrp="1" noChangeArrowheads="1"/>
          </p:cNvSpPr>
          <p:nvPr>
            <p:ph type="sldNum" sz="quarter" idx="12"/>
          </p:nvPr>
        </p:nvSpPr>
        <p:spPr>
          <a:ln/>
        </p:spPr>
        <p:txBody>
          <a:bodyPr/>
          <a:lstStyle>
            <a:lvl1pPr>
              <a:defRPr/>
            </a:lvl1pPr>
          </a:lstStyle>
          <a:p>
            <a:fld id="{68F5DEDC-6028-46F2-A7F2-0C1F75B6B061}" type="slidenum">
              <a:rPr lang="en-US" altLang="en-US"/>
              <a:pPr/>
              <a:t>‹#›</a:t>
            </a:fld>
            <a:endParaRPr lang="en-US" altLang="en-US"/>
          </a:p>
        </p:txBody>
      </p:sp>
    </p:spTree>
    <p:extLst>
      <p:ext uri="{BB962C8B-B14F-4D97-AF65-F5344CB8AC3E}">
        <p14:creationId xmlns:p14="http://schemas.microsoft.com/office/powerpoint/2010/main" val="3484057391"/>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4">
            <a:extLst>
              <a:ext uri="{FF2B5EF4-FFF2-40B4-BE49-F238E27FC236}">
                <a16:creationId xmlns:a16="http://schemas.microsoft.com/office/drawing/2014/main" id="{A7EDFF8C-7D34-FA96-5C6D-E085FF253C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5">
            <a:extLst>
              <a:ext uri="{FF2B5EF4-FFF2-40B4-BE49-F238E27FC236}">
                <a16:creationId xmlns:a16="http://schemas.microsoft.com/office/drawing/2014/main" id="{93D165C0-1BBD-E03D-2E34-2F8123532F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6">
            <a:extLst>
              <a:ext uri="{FF2B5EF4-FFF2-40B4-BE49-F238E27FC236}">
                <a16:creationId xmlns:a16="http://schemas.microsoft.com/office/drawing/2014/main" id="{134B4052-09DC-A0AB-D300-22825D455E2F}"/>
              </a:ext>
            </a:extLst>
          </p:cNvPr>
          <p:cNvSpPr>
            <a:spLocks noGrp="1" noChangeArrowheads="1"/>
          </p:cNvSpPr>
          <p:nvPr>
            <p:ph type="sldNum" sz="quarter" idx="12"/>
          </p:nvPr>
        </p:nvSpPr>
        <p:spPr>
          <a:ln/>
        </p:spPr>
        <p:txBody>
          <a:bodyPr/>
          <a:lstStyle>
            <a:lvl1pPr>
              <a:defRPr/>
            </a:lvl1pPr>
          </a:lstStyle>
          <a:p>
            <a:fld id="{32C3DF65-E031-4BE2-8705-096C76376E5B}" type="slidenum">
              <a:rPr lang="en-US" altLang="en-US"/>
              <a:pPr/>
              <a:t>‹#›</a:t>
            </a:fld>
            <a:endParaRPr lang="en-US" altLang="en-US"/>
          </a:p>
        </p:txBody>
      </p:sp>
    </p:spTree>
    <p:extLst>
      <p:ext uri="{BB962C8B-B14F-4D97-AF65-F5344CB8AC3E}">
        <p14:creationId xmlns:p14="http://schemas.microsoft.com/office/powerpoint/2010/main" val="2477892498"/>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4">
            <a:extLst>
              <a:ext uri="{FF2B5EF4-FFF2-40B4-BE49-F238E27FC236}">
                <a16:creationId xmlns:a16="http://schemas.microsoft.com/office/drawing/2014/main" id="{F18F543D-5990-0196-488B-E43C77164E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5">
            <a:extLst>
              <a:ext uri="{FF2B5EF4-FFF2-40B4-BE49-F238E27FC236}">
                <a16:creationId xmlns:a16="http://schemas.microsoft.com/office/drawing/2014/main" id="{B3DEE856-CC34-89C9-5BDA-43BCAB07D1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6">
            <a:extLst>
              <a:ext uri="{FF2B5EF4-FFF2-40B4-BE49-F238E27FC236}">
                <a16:creationId xmlns:a16="http://schemas.microsoft.com/office/drawing/2014/main" id="{C2708761-D163-CDF3-62B2-91FF5D925130}"/>
              </a:ext>
            </a:extLst>
          </p:cNvPr>
          <p:cNvSpPr>
            <a:spLocks noGrp="1" noChangeArrowheads="1"/>
          </p:cNvSpPr>
          <p:nvPr>
            <p:ph type="sldNum" sz="quarter" idx="12"/>
          </p:nvPr>
        </p:nvSpPr>
        <p:spPr>
          <a:ln/>
        </p:spPr>
        <p:txBody>
          <a:bodyPr/>
          <a:lstStyle>
            <a:lvl1pPr>
              <a:defRPr/>
            </a:lvl1pPr>
          </a:lstStyle>
          <a:p>
            <a:fld id="{8C4D9DD5-9959-4D05-A926-A5F5CB8DDE33}" type="slidenum">
              <a:rPr lang="en-US" altLang="en-US"/>
              <a:pPr/>
              <a:t>‹#›</a:t>
            </a:fld>
            <a:endParaRPr lang="en-US" altLang="en-US"/>
          </a:p>
        </p:txBody>
      </p:sp>
    </p:spTree>
    <p:extLst>
      <p:ext uri="{BB962C8B-B14F-4D97-AF65-F5344CB8AC3E}">
        <p14:creationId xmlns:p14="http://schemas.microsoft.com/office/powerpoint/2010/main" val="120913508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60">
            <a:extLst>
              <a:ext uri="{FF2B5EF4-FFF2-40B4-BE49-F238E27FC236}">
                <a16:creationId xmlns:a16="http://schemas.microsoft.com/office/drawing/2014/main" id="{C54FBE7D-F22E-FC33-39E8-385308862CD8}"/>
              </a:ext>
            </a:extLst>
          </p:cNvPr>
          <p:cNvGrpSpPr>
            <a:grpSpLocks/>
          </p:cNvGrpSpPr>
          <p:nvPr/>
        </p:nvGrpSpPr>
        <p:grpSpPr bwMode="auto">
          <a:xfrm>
            <a:off x="0" y="0"/>
            <a:ext cx="9156700" cy="757238"/>
            <a:chOff x="0" y="0"/>
            <a:chExt cx="5768" cy="477"/>
          </a:xfrm>
        </p:grpSpPr>
        <p:sp>
          <p:nvSpPr>
            <p:cNvPr id="1036" name="Freeform 34">
              <a:extLst>
                <a:ext uri="{FF2B5EF4-FFF2-40B4-BE49-F238E27FC236}">
                  <a16:creationId xmlns:a16="http://schemas.microsoft.com/office/drawing/2014/main" id="{9D4B1C11-C2B2-14B3-8F4F-03C161F0AAB2}"/>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37" name="Freeform 35">
              <a:extLst>
                <a:ext uri="{FF2B5EF4-FFF2-40B4-BE49-F238E27FC236}">
                  <a16:creationId xmlns:a16="http://schemas.microsoft.com/office/drawing/2014/main" id="{8097FAE5-40FA-3F25-460B-A9A58DD49B92}"/>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6612" name="Freeform 36">
              <a:extLst>
                <a:ext uri="{FF2B5EF4-FFF2-40B4-BE49-F238E27FC236}">
                  <a16:creationId xmlns:a16="http://schemas.microsoft.com/office/drawing/2014/main" id="{700CE538-A8C1-4F42-B0DE-65594C6D8507}"/>
                </a:ext>
              </a:extLst>
            </p:cNvPr>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1039" name="Freeform 37">
              <a:extLst>
                <a:ext uri="{FF2B5EF4-FFF2-40B4-BE49-F238E27FC236}">
                  <a16:creationId xmlns:a16="http://schemas.microsoft.com/office/drawing/2014/main" id="{E01FC4DC-2D39-22D7-474B-43DA04E1C7D3}"/>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0" name="Freeform 38">
              <a:extLst>
                <a:ext uri="{FF2B5EF4-FFF2-40B4-BE49-F238E27FC236}">
                  <a16:creationId xmlns:a16="http://schemas.microsoft.com/office/drawing/2014/main" id="{20834ACC-6C4D-7871-B8D4-C9E16C0B2653}"/>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1" name="Freeform 39">
              <a:extLst>
                <a:ext uri="{FF2B5EF4-FFF2-40B4-BE49-F238E27FC236}">
                  <a16:creationId xmlns:a16="http://schemas.microsoft.com/office/drawing/2014/main" id="{FA23F1C0-63F8-2FBC-488F-5AA938A51519}"/>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2" name="Freeform 40">
              <a:extLst>
                <a:ext uri="{FF2B5EF4-FFF2-40B4-BE49-F238E27FC236}">
                  <a16:creationId xmlns:a16="http://schemas.microsoft.com/office/drawing/2014/main" id="{5AF1462D-9767-4505-D45D-DA3708196B07}"/>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3" name="Freeform 41">
              <a:extLst>
                <a:ext uri="{FF2B5EF4-FFF2-40B4-BE49-F238E27FC236}">
                  <a16:creationId xmlns:a16="http://schemas.microsoft.com/office/drawing/2014/main" id="{98AA0D66-9A27-4A6E-9A4B-F3F1E35561F5}"/>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4" name="Freeform 42">
              <a:extLst>
                <a:ext uri="{FF2B5EF4-FFF2-40B4-BE49-F238E27FC236}">
                  <a16:creationId xmlns:a16="http://schemas.microsoft.com/office/drawing/2014/main" id="{F9A71B46-78FB-1116-13E8-226CE14E5FE3}"/>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5" name="Freeform 43">
              <a:extLst>
                <a:ext uri="{FF2B5EF4-FFF2-40B4-BE49-F238E27FC236}">
                  <a16:creationId xmlns:a16="http://schemas.microsoft.com/office/drawing/2014/main" id="{EE23C142-B42A-ED87-6316-30047DA82B7F}"/>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6" name="Freeform 44">
              <a:extLst>
                <a:ext uri="{FF2B5EF4-FFF2-40B4-BE49-F238E27FC236}">
                  <a16:creationId xmlns:a16="http://schemas.microsoft.com/office/drawing/2014/main" id="{84142D20-A766-CB7F-E914-EDCDFB829E7E}"/>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7" name="Freeform 45">
              <a:extLst>
                <a:ext uri="{FF2B5EF4-FFF2-40B4-BE49-F238E27FC236}">
                  <a16:creationId xmlns:a16="http://schemas.microsoft.com/office/drawing/2014/main" id="{18461911-BE19-70EC-DDE4-4DFBC250601F}"/>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8" name="Freeform 46">
              <a:extLst>
                <a:ext uri="{FF2B5EF4-FFF2-40B4-BE49-F238E27FC236}">
                  <a16:creationId xmlns:a16="http://schemas.microsoft.com/office/drawing/2014/main" id="{483AC146-8FE9-F196-DCA6-5962A7302860}"/>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9" name="Freeform 47">
              <a:extLst>
                <a:ext uri="{FF2B5EF4-FFF2-40B4-BE49-F238E27FC236}">
                  <a16:creationId xmlns:a16="http://schemas.microsoft.com/office/drawing/2014/main" id="{A6714606-7907-4CC1-B7DB-4CFBF606C957}"/>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50" name="Freeform 48">
              <a:extLst>
                <a:ext uri="{FF2B5EF4-FFF2-40B4-BE49-F238E27FC236}">
                  <a16:creationId xmlns:a16="http://schemas.microsoft.com/office/drawing/2014/main" id="{8A47207B-05FD-F667-54F4-BC97CCDC5EA2}"/>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51" name="Freeform 49">
              <a:extLst>
                <a:ext uri="{FF2B5EF4-FFF2-40B4-BE49-F238E27FC236}">
                  <a16:creationId xmlns:a16="http://schemas.microsoft.com/office/drawing/2014/main" id="{2140A045-23A8-41F8-58F6-14FCBDFC8B05}"/>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6626" name="Freeform 50">
              <a:extLst>
                <a:ext uri="{FF2B5EF4-FFF2-40B4-BE49-F238E27FC236}">
                  <a16:creationId xmlns:a16="http://schemas.microsoft.com/office/drawing/2014/main" id="{1DC73B08-8AB7-4F76-AFC7-3B33C247E20A}"/>
                </a:ext>
              </a:extLst>
            </p:cNvPr>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1053" name="Freeform 51">
              <a:extLst>
                <a:ext uri="{FF2B5EF4-FFF2-40B4-BE49-F238E27FC236}">
                  <a16:creationId xmlns:a16="http://schemas.microsoft.com/office/drawing/2014/main" id="{63EF510D-AA61-FE5D-10FA-AEFF48635ED6}"/>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54" name="Freeform 52">
              <a:extLst>
                <a:ext uri="{FF2B5EF4-FFF2-40B4-BE49-F238E27FC236}">
                  <a16:creationId xmlns:a16="http://schemas.microsoft.com/office/drawing/2014/main" id="{F46F6303-6743-8544-7AC0-7283755B85D4}"/>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6629" name="Freeform 53">
              <a:extLst>
                <a:ext uri="{FF2B5EF4-FFF2-40B4-BE49-F238E27FC236}">
                  <a16:creationId xmlns:a16="http://schemas.microsoft.com/office/drawing/2014/main" id="{2A43C994-4A78-46C0-9FF6-B263B89FEBE2}"/>
                </a:ext>
              </a:extLst>
            </p:cNvPr>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eaLnBrk="1" hangingPunct="1">
                <a:defRPr/>
              </a:pPr>
              <a:endParaRPr lang="en-US"/>
            </a:p>
          </p:txBody>
        </p:sp>
        <p:sp>
          <p:nvSpPr>
            <p:cNvPr id="536630" name="Freeform 54">
              <a:extLst>
                <a:ext uri="{FF2B5EF4-FFF2-40B4-BE49-F238E27FC236}">
                  <a16:creationId xmlns:a16="http://schemas.microsoft.com/office/drawing/2014/main" id="{CE4C3A3F-8ADA-44BE-ACD1-C49CFEC06386}"/>
                </a:ext>
              </a:extLst>
            </p:cNvPr>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eaLnBrk="1" hangingPunct="1">
                <a:defRPr/>
              </a:pPr>
              <a:endParaRPr lang="en-US"/>
            </a:p>
          </p:txBody>
        </p:sp>
        <p:sp>
          <p:nvSpPr>
            <p:cNvPr id="1057" name="Freeform 55">
              <a:extLst>
                <a:ext uri="{FF2B5EF4-FFF2-40B4-BE49-F238E27FC236}">
                  <a16:creationId xmlns:a16="http://schemas.microsoft.com/office/drawing/2014/main" id="{5EDE70FA-A4D7-5518-2020-4638FB288EB1}"/>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27" name="Group 61">
            <a:extLst>
              <a:ext uri="{FF2B5EF4-FFF2-40B4-BE49-F238E27FC236}">
                <a16:creationId xmlns:a16="http://schemas.microsoft.com/office/drawing/2014/main" id="{6B2FB497-3F99-B7FE-715A-40F597C17836}"/>
              </a:ext>
            </a:extLst>
          </p:cNvPr>
          <p:cNvGrpSpPr>
            <a:grpSpLocks/>
          </p:cNvGrpSpPr>
          <p:nvPr/>
        </p:nvGrpSpPr>
        <p:grpSpPr bwMode="auto">
          <a:xfrm>
            <a:off x="0" y="6180138"/>
            <a:ext cx="9169400" cy="138112"/>
            <a:chOff x="0" y="4032"/>
            <a:chExt cx="5776" cy="87"/>
          </a:xfrm>
        </p:grpSpPr>
        <p:sp>
          <p:nvSpPr>
            <p:cNvPr id="1033" name="Freeform 57">
              <a:extLst>
                <a:ext uri="{FF2B5EF4-FFF2-40B4-BE49-F238E27FC236}">
                  <a16:creationId xmlns:a16="http://schemas.microsoft.com/office/drawing/2014/main" id="{889B621B-FC72-5F3E-CF1C-3C2335FFE079}"/>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4" name="Freeform 58">
              <a:extLst>
                <a:ext uri="{FF2B5EF4-FFF2-40B4-BE49-F238E27FC236}">
                  <a16:creationId xmlns:a16="http://schemas.microsoft.com/office/drawing/2014/main" id="{3A268340-A62B-F62B-99AB-C57D237EA182}"/>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5" name="Freeform 59">
              <a:extLst>
                <a:ext uri="{FF2B5EF4-FFF2-40B4-BE49-F238E27FC236}">
                  <a16:creationId xmlns:a16="http://schemas.microsoft.com/office/drawing/2014/main" id="{850D8905-B1B6-CA66-EBE7-BFE6A4DF12D4}"/>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1028" name="Rectangle 62">
            <a:extLst>
              <a:ext uri="{FF2B5EF4-FFF2-40B4-BE49-F238E27FC236}">
                <a16:creationId xmlns:a16="http://schemas.microsoft.com/office/drawing/2014/main" id="{9A9262DA-F7E7-2F52-BBE8-C0AA43CD261F}"/>
              </a:ext>
            </a:extLst>
          </p:cNvPr>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63">
            <a:extLst>
              <a:ext uri="{FF2B5EF4-FFF2-40B4-BE49-F238E27FC236}">
                <a16:creationId xmlns:a16="http://schemas.microsoft.com/office/drawing/2014/main" id="{CA629184-4C1C-63D7-2256-7C362F18506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6640" name="Rectangle 64">
            <a:extLst>
              <a:ext uri="{FF2B5EF4-FFF2-40B4-BE49-F238E27FC236}">
                <a16:creationId xmlns:a16="http://schemas.microsoft.com/office/drawing/2014/main" id="{80076C2F-EE7F-4102-A5CF-EF3292080A15}"/>
              </a:ext>
            </a:extLst>
          </p:cNvPr>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536641" name="Rectangle 65">
            <a:extLst>
              <a:ext uri="{FF2B5EF4-FFF2-40B4-BE49-F238E27FC236}">
                <a16:creationId xmlns:a16="http://schemas.microsoft.com/office/drawing/2014/main" id="{C9AEE319-B671-48F7-AC66-B4AA1EBF93A8}"/>
              </a:ext>
            </a:extLst>
          </p:cNvPr>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536642" name="Rectangle 66">
            <a:extLst>
              <a:ext uri="{FF2B5EF4-FFF2-40B4-BE49-F238E27FC236}">
                <a16:creationId xmlns:a16="http://schemas.microsoft.com/office/drawing/2014/main" id="{82315793-FDEA-4EC1-B274-52119762968B}"/>
              </a:ext>
            </a:extLst>
          </p:cNvPr>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628AF003-B472-4C36-80FB-0B735DA8B72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7"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7"/>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8"/>
        </a:buBlip>
        <a:defRPr sz="2000">
          <a:solidFill>
            <a:schemeClr val="tx1"/>
          </a:solidFill>
          <a:latin typeface="+mn-lt"/>
        </a:defRPr>
      </a:lvl5pPr>
      <a:lvl6pPr marL="2514600" indent="-228600" algn="l" rtl="0" fontAlgn="base">
        <a:spcBef>
          <a:spcPct val="20000"/>
        </a:spcBef>
        <a:spcAft>
          <a:spcPct val="0"/>
        </a:spcAft>
        <a:buSzPct val="70000"/>
        <a:buBlip>
          <a:blip r:embed="rId18"/>
        </a:buBlip>
        <a:defRPr sz="2000">
          <a:solidFill>
            <a:schemeClr val="tx1"/>
          </a:solidFill>
          <a:latin typeface="+mn-lt"/>
        </a:defRPr>
      </a:lvl6pPr>
      <a:lvl7pPr marL="2971800" indent="-228600" algn="l" rtl="0" fontAlgn="base">
        <a:spcBef>
          <a:spcPct val="20000"/>
        </a:spcBef>
        <a:spcAft>
          <a:spcPct val="0"/>
        </a:spcAft>
        <a:buSzPct val="70000"/>
        <a:buBlip>
          <a:blip r:embed="rId18"/>
        </a:buBlip>
        <a:defRPr sz="2000">
          <a:solidFill>
            <a:schemeClr val="tx1"/>
          </a:solidFill>
          <a:latin typeface="+mn-lt"/>
        </a:defRPr>
      </a:lvl7pPr>
      <a:lvl8pPr marL="3429000" indent="-228600" algn="l" rtl="0" fontAlgn="base">
        <a:spcBef>
          <a:spcPct val="20000"/>
        </a:spcBef>
        <a:spcAft>
          <a:spcPct val="0"/>
        </a:spcAft>
        <a:buSzPct val="70000"/>
        <a:buBlip>
          <a:blip r:embed="rId18"/>
        </a:buBlip>
        <a:defRPr sz="2000">
          <a:solidFill>
            <a:schemeClr val="tx1"/>
          </a:solidFill>
          <a:latin typeface="+mn-lt"/>
        </a:defRPr>
      </a:lvl8pPr>
      <a:lvl9pPr marL="3886200" indent="-228600" algn="l" rtl="0" fontAlgn="base">
        <a:spcBef>
          <a:spcPct val="20000"/>
        </a:spcBef>
        <a:spcAft>
          <a:spcPct val="0"/>
        </a:spcAft>
        <a:buSzPct val="70000"/>
        <a:buBlip>
          <a:blip r:embed="rId1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hyperlink" Target="http://www.andrewnewberg.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http://www.mrs.umn.edu/~ratliffj/images/brain_slides/limbic_system.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CDB419-8414-5BA5-8F04-F076DDAA6C43}"/>
              </a:ext>
            </a:extLst>
          </p:cNvPr>
          <p:cNvSpPr>
            <a:spLocks noGrp="1" noChangeArrowheads="1"/>
          </p:cNvSpPr>
          <p:nvPr>
            <p:ph type="ctrTitle"/>
          </p:nvPr>
        </p:nvSpPr>
        <p:spPr>
          <a:xfrm>
            <a:off x="266700" y="3200400"/>
            <a:ext cx="8610600" cy="990600"/>
          </a:xfrm>
        </p:spPr>
        <p:txBody>
          <a:bodyPr/>
          <a:lstStyle/>
          <a:p>
            <a:pPr eaLnBrk="1" hangingPunct="1"/>
            <a:r>
              <a:rPr lang="en-US" altLang="en-US" dirty="0"/>
              <a:t>Varieties of Spiritual Experiences</a:t>
            </a:r>
            <a:br>
              <a:rPr lang="en-US" altLang="en-US" dirty="0"/>
            </a:br>
            <a:endParaRPr lang="en-US" altLang="en-US" sz="3600" dirty="0"/>
          </a:p>
        </p:txBody>
      </p:sp>
      <p:sp>
        <p:nvSpPr>
          <p:cNvPr id="4099" name="Rectangle 3">
            <a:extLst>
              <a:ext uri="{FF2B5EF4-FFF2-40B4-BE49-F238E27FC236}">
                <a16:creationId xmlns:a16="http://schemas.microsoft.com/office/drawing/2014/main" id="{D851D19D-3AC0-1DE1-9854-A1E87D4145A1}"/>
              </a:ext>
            </a:extLst>
          </p:cNvPr>
          <p:cNvSpPr>
            <a:spLocks noGrp="1" noChangeArrowheads="1"/>
          </p:cNvSpPr>
          <p:nvPr>
            <p:ph type="subTitle" idx="1"/>
          </p:nvPr>
        </p:nvSpPr>
        <p:spPr>
          <a:xfrm>
            <a:off x="323850" y="4648200"/>
            <a:ext cx="8496300" cy="1752600"/>
          </a:xfrm>
        </p:spPr>
        <p:txBody>
          <a:bodyPr/>
          <a:lstStyle/>
          <a:p>
            <a:pPr eaLnBrk="1" hangingPunct="1">
              <a:lnSpc>
                <a:spcPct val="80000"/>
              </a:lnSpc>
            </a:pPr>
            <a:r>
              <a:rPr lang="en-US" altLang="en-US" sz="2400" dirty="0"/>
              <a:t>Andrew Newberg, M.D.</a:t>
            </a:r>
          </a:p>
          <a:p>
            <a:pPr eaLnBrk="1" hangingPunct="1">
              <a:lnSpc>
                <a:spcPct val="80000"/>
              </a:lnSpc>
            </a:pPr>
            <a:r>
              <a:rPr lang="en-US" altLang="en-US" sz="2400" dirty="0"/>
              <a:t>Director of Research, Marcus Institute of Integrative Health</a:t>
            </a:r>
          </a:p>
          <a:p>
            <a:pPr eaLnBrk="1" hangingPunct="1">
              <a:lnSpc>
                <a:spcPct val="80000"/>
              </a:lnSpc>
            </a:pPr>
            <a:r>
              <a:rPr lang="en-US" altLang="en-US" sz="2400" dirty="0"/>
              <a:t>Department of Integrative Medicine and Nutritional Sciences</a:t>
            </a:r>
          </a:p>
          <a:p>
            <a:pPr eaLnBrk="1" hangingPunct="1">
              <a:lnSpc>
                <a:spcPct val="80000"/>
              </a:lnSpc>
            </a:pPr>
            <a:r>
              <a:rPr lang="en-US" altLang="en-US" sz="2400" dirty="0"/>
              <a:t>Thomas Jefferson University and Hospital</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6917E99-BE56-08D3-6F5E-F0CF951CF1A0}"/>
              </a:ext>
            </a:extLst>
          </p:cNvPr>
          <p:cNvSpPr>
            <a:spLocks noGrp="1" noChangeArrowheads="1"/>
          </p:cNvSpPr>
          <p:nvPr>
            <p:ph type="title"/>
          </p:nvPr>
        </p:nvSpPr>
        <p:spPr>
          <a:xfrm>
            <a:off x="228600" y="381000"/>
            <a:ext cx="8686800" cy="1143000"/>
          </a:xfrm>
        </p:spPr>
        <p:txBody>
          <a:bodyPr/>
          <a:lstStyle/>
          <a:p>
            <a:pPr eaLnBrk="1" hangingPunct="1"/>
            <a:r>
              <a:rPr lang="en-US" altLang="en-US" sz="4000"/>
              <a:t>Elements of Spiritual Experiences</a:t>
            </a:r>
          </a:p>
        </p:txBody>
      </p:sp>
      <p:sp>
        <p:nvSpPr>
          <p:cNvPr id="30723" name="Rectangle 3">
            <a:extLst>
              <a:ext uri="{FF2B5EF4-FFF2-40B4-BE49-F238E27FC236}">
                <a16:creationId xmlns:a16="http://schemas.microsoft.com/office/drawing/2014/main" id="{D6607DE8-C9DE-4BBC-8328-3944EC7170C5}"/>
              </a:ext>
            </a:extLst>
          </p:cNvPr>
          <p:cNvSpPr>
            <a:spLocks noGrp="1" noChangeArrowheads="1"/>
          </p:cNvSpPr>
          <p:nvPr>
            <p:ph type="body" idx="1"/>
          </p:nvPr>
        </p:nvSpPr>
        <p:spPr>
          <a:xfrm>
            <a:off x="530225" y="1676400"/>
            <a:ext cx="8229600" cy="4114800"/>
          </a:xfrm>
        </p:spPr>
        <p:txBody>
          <a:bodyPr/>
          <a:lstStyle/>
          <a:p>
            <a:pPr eaLnBrk="1" hangingPunct="1"/>
            <a:r>
              <a:rPr lang="en-US" altLang="en-US" sz="2800"/>
              <a:t>Cognitive – sense of oneness, clarity</a:t>
            </a:r>
          </a:p>
          <a:p>
            <a:pPr eaLnBrk="1" hangingPunct="1"/>
            <a:r>
              <a:rPr lang="en-US" altLang="en-US" sz="2800"/>
              <a:t>Beliefs and Faith – creates or fosters specific beliefs</a:t>
            </a:r>
          </a:p>
          <a:p>
            <a:pPr eaLnBrk="1" hangingPunct="1"/>
            <a:r>
              <a:rPr lang="en-US" altLang="en-US" sz="2800"/>
              <a:t>Emotional – feelings of joy, awe, peace</a:t>
            </a:r>
          </a:p>
          <a:p>
            <a:pPr eaLnBrk="1" hangingPunct="1"/>
            <a:r>
              <a:rPr lang="en-US" altLang="en-US" sz="2800"/>
              <a:t>Experiential – visual or auditory elements</a:t>
            </a:r>
          </a:p>
          <a:p>
            <a:pPr eaLnBrk="1" hangingPunct="1"/>
            <a:r>
              <a:rPr lang="en-US" altLang="en-US" sz="2800"/>
              <a:t>Health Impact – reduces anxiety, depression, source of coping</a:t>
            </a:r>
          </a:p>
          <a:p>
            <a:pPr eaLnBrk="1" hangingPunct="1"/>
            <a:r>
              <a:rPr lang="en-US" altLang="en-US" sz="2800"/>
              <a:t>Transformational – changes in the person’s attitudes, relationships, meaning and purpose</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F8A2AD5-DDE8-32F0-E02F-6D660E100718}"/>
              </a:ext>
            </a:extLst>
          </p:cNvPr>
          <p:cNvSpPr>
            <a:spLocks noGrp="1" noChangeArrowheads="1"/>
          </p:cNvSpPr>
          <p:nvPr>
            <p:ph type="title"/>
          </p:nvPr>
        </p:nvSpPr>
        <p:spPr>
          <a:xfrm>
            <a:off x="228600" y="381000"/>
            <a:ext cx="8686800" cy="1143000"/>
          </a:xfrm>
        </p:spPr>
        <p:txBody>
          <a:bodyPr/>
          <a:lstStyle/>
          <a:p>
            <a:pPr eaLnBrk="1" hangingPunct="1"/>
            <a:r>
              <a:rPr lang="en-US" altLang="en-US" sz="4000"/>
              <a:t>Survey of Spiritual Experiences</a:t>
            </a:r>
          </a:p>
        </p:txBody>
      </p:sp>
      <p:sp>
        <p:nvSpPr>
          <p:cNvPr id="32771" name="Rectangle 3">
            <a:extLst>
              <a:ext uri="{FF2B5EF4-FFF2-40B4-BE49-F238E27FC236}">
                <a16:creationId xmlns:a16="http://schemas.microsoft.com/office/drawing/2014/main" id="{78A61DF1-1711-2A5E-96D4-C162E3BA3E89}"/>
              </a:ext>
            </a:extLst>
          </p:cNvPr>
          <p:cNvSpPr>
            <a:spLocks noGrp="1" noChangeArrowheads="1"/>
          </p:cNvSpPr>
          <p:nvPr>
            <p:ph type="body" idx="1"/>
          </p:nvPr>
        </p:nvSpPr>
        <p:spPr>
          <a:xfrm>
            <a:off x="530225" y="1676400"/>
            <a:ext cx="8229600" cy="4114800"/>
          </a:xfrm>
        </p:spPr>
        <p:txBody>
          <a:bodyPr/>
          <a:lstStyle/>
          <a:p>
            <a:pPr eaLnBrk="1" hangingPunct="1"/>
            <a:r>
              <a:rPr lang="en-US" altLang="en-US" sz="2800"/>
              <a:t>5 year online survey of people’s most intense enlightenment or spiritual experiences</a:t>
            </a:r>
          </a:p>
          <a:p>
            <a:pPr eaLnBrk="1" hangingPunct="1"/>
            <a:r>
              <a:rPr lang="en-US" altLang="en-US" sz="2800"/>
              <a:t>Received about 2000 respondents</a:t>
            </a:r>
          </a:p>
          <a:p>
            <a:pPr eaLnBrk="1" hangingPunct="1"/>
            <a:r>
              <a:rPr lang="en-US" altLang="en-US" sz="2800"/>
              <a:t>Obtained demographic and religious background data</a:t>
            </a:r>
          </a:p>
          <a:p>
            <a:pPr eaLnBrk="1" hangingPunct="1"/>
            <a:r>
              <a:rPr lang="en-US" altLang="en-US" sz="2800"/>
              <a:t>People provided a narrative of the experience.</a:t>
            </a:r>
          </a:p>
          <a:p>
            <a:pPr eaLnBrk="1" hangingPunct="1"/>
            <a:r>
              <a:rPr lang="en-US" altLang="en-US" sz="2800"/>
              <a:t>People answered questionnaires about their spirituality, psychology, beliefs</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4818" name="Content Placeholder 3">
            <a:extLst>
              <a:ext uri="{FF2B5EF4-FFF2-40B4-BE49-F238E27FC236}">
                <a16:creationId xmlns:a16="http://schemas.microsoft.com/office/drawing/2014/main" id="{C23CBC89-8FD5-6088-7EC2-0B1DF7D1841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3900"/>
          <a:stretch>
            <a:fillRect/>
          </a:stretch>
        </p:blipFill>
        <p:spPr>
          <a:xfrm>
            <a:off x="-15875" y="990600"/>
            <a:ext cx="9159875" cy="4419600"/>
          </a:xfrm>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761FC0D-5840-93F6-3532-D2FD277ECAF3}"/>
              </a:ext>
            </a:extLst>
          </p:cNvPr>
          <p:cNvSpPr>
            <a:spLocks noGrp="1" noChangeArrowheads="1"/>
          </p:cNvSpPr>
          <p:nvPr>
            <p:ph type="title"/>
          </p:nvPr>
        </p:nvSpPr>
        <p:spPr>
          <a:xfrm>
            <a:off x="457200" y="935038"/>
            <a:ext cx="8229600" cy="1143000"/>
          </a:xfrm>
        </p:spPr>
        <p:txBody>
          <a:bodyPr/>
          <a:lstStyle/>
          <a:p>
            <a:r>
              <a:rPr lang="en-US" altLang="en-US" sz="4000" dirty="0"/>
              <a:t>What are the Core Components of Intense Spiritual Experiences?</a:t>
            </a:r>
          </a:p>
        </p:txBody>
      </p:sp>
      <p:sp>
        <p:nvSpPr>
          <p:cNvPr id="35843" name="Content Placeholder 2">
            <a:extLst>
              <a:ext uri="{FF2B5EF4-FFF2-40B4-BE49-F238E27FC236}">
                <a16:creationId xmlns:a16="http://schemas.microsoft.com/office/drawing/2014/main" id="{56643AA0-A90F-108D-E8FF-B0870EBD1D6D}"/>
              </a:ext>
            </a:extLst>
          </p:cNvPr>
          <p:cNvSpPr>
            <a:spLocks noGrp="1" noChangeArrowheads="1"/>
          </p:cNvSpPr>
          <p:nvPr>
            <p:ph idx="1"/>
          </p:nvPr>
        </p:nvSpPr>
        <p:spPr>
          <a:xfrm>
            <a:off x="2971800" y="2362200"/>
            <a:ext cx="4495800" cy="4114800"/>
          </a:xfrm>
        </p:spPr>
        <p:txBody>
          <a:bodyPr/>
          <a:lstStyle/>
          <a:p>
            <a:r>
              <a:rPr lang="en-US" altLang="en-US"/>
              <a:t>1. Intensity</a:t>
            </a:r>
          </a:p>
          <a:p>
            <a:r>
              <a:rPr lang="en-US" altLang="en-US"/>
              <a:t>2. Clarity</a:t>
            </a:r>
          </a:p>
          <a:p>
            <a:r>
              <a:rPr lang="en-US" altLang="en-US"/>
              <a:t>3. Unity</a:t>
            </a:r>
          </a:p>
          <a:p>
            <a:r>
              <a:rPr lang="en-US" altLang="en-US"/>
              <a:t>4. Surrender</a:t>
            </a:r>
          </a:p>
          <a:p>
            <a:r>
              <a:rPr lang="en-US" altLang="en-US"/>
              <a:t>5. Permanence</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296AD73-E1DD-8303-E8BA-970D3CA4066F}"/>
              </a:ext>
            </a:extLst>
          </p:cNvPr>
          <p:cNvSpPr>
            <a:spLocks noGrp="1" noChangeArrowheads="1"/>
          </p:cNvSpPr>
          <p:nvPr>
            <p:ph type="title"/>
          </p:nvPr>
        </p:nvSpPr>
        <p:spPr>
          <a:xfrm>
            <a:off x="304800" y="854075"/>
            <a:ext cx="8534400" cy="1143000"/>
          </a:xfrm>
        </p:spPr>
        <p:txBody>
          <a:bodyPr/>
          <a:lstStyle/>
          <a:p>
            <a:r>
              <a:rPr lang="en-US" altLang="en-US"/>
              <a:t>Intensity in the Experience of a 43 Year Old Male</a:t>
            </a:r>
          </a:p>
        </p:txBody>
      </p:sp>
      <p:sp>
        <p:nvSpPr>
          <p:cNvPr id="36867" name="Content Placeholder 2">
            <a:extLst>
              <a:ext uri="{FF2B5EF4-FFF2-40B4-BE49-F238E27FC236}">
                <a16:creationId xmlns:a16="http://schemas.microsoft.com/office/drawing/2014/main" id="{D832A620-8462-24F8-812E-18117F8C0491}"/>
              </a:ext>
            </a:extLst>
          </p:cNvPr>
          <p:cNvSpPr>
            <a:spLocks noGrp="1" noChangeArrowheads="1"/>
          </p:cNvSpPr>
          <p:nvPr>
            <p:ph idx="1"/>
          </p:nvPr>
        </p:nvSpPr>
        <p:spPr>
          <a:xfrm>
            <a:off x="685800" y="2286000"/>
            <a:ext cx="7772400" cy="4114800"/>
          </a:xfrm>
        </p:spPr>
        <p:txBody>
          <a:bodyPr/>
          <a:lstStyle/>
          <a:p>
            <a:r>
              <a:rPr lang="en-US" altLang="en-US" sz="2800"/>
              <a:t>“I, as an un-namable but individual being, was travelling down an infinite rollercoaster like waves of pure white ecstatic light. The ecstasy was overwhelming and rose and fell in intensity with the waves of light. The light path seemed infinitely long in both directions. The sense of the being and the light was INFINITELY MORE REAL than anything I had ever experienced”</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7890" name="Picture 2" descr="C:\Users\abn001\AppData\Local\Microsoft\Windows\Temporary Internet Files\Content.Outlook\2K6CWO5S\More_Islam\More_Islam\islam4a.jpg">
            <a:extLst>
              <a:ext uri="{FF2B5EF4-FFF2-40B4-BE49-F238E27FC236}">
                <a16:creationId xmlns:a16="http://schemas.microsoft.com/office/drawing/2014/main" id="{C175746C-C8A9-8843-83EE-17DA2BB5F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924" t="11111" r="41039" b="11005"/>
          <a:stretch>
            <a:fillRect/>
          </a:stretch>
        </p:blipFill>
        <p:spPr bwMode="auto">
          <a:xfrm>
            <a:off x="3017838" y="1601788"/>
            <a:ext cx="32734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abn001\AppData\Local\Microsoft\Windows\Temporary Internet Files\Content.Outlook\2K6CWO5S\More_Islam\More_Islam\islam5b.jpg">
            <a:extLst>
              <a:ext uri="{FF2B5EF4-FFF2-40B4-BE49-F238E27FC236}">
                <a16:creationId xmlns:a16="http://schemas.microsoft.com/office/drawing/2014/main" id="{BBBFB2FA-C238-94FD-7035-8B72DADB2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484" t="6509" r="42422" b="12544"/>
          <a:stretch>
            <a:fillRect/>
          </a:stretch>
        </p:blipFill>
        <p:spPr bwMode="auto">
          <a:xfrm rot="175853">
            <a:off x="3122613" y="1601788"/>
            <a:ext cx="287496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a:extLst>
              <a:ext uri="{FF2B5EF4-FFF2-40B4-BE49-F238E27FC236}">
                <a16:creationId xmlns:a16="http://schemas.microsoft.com/office/drawing/2014/main" id="{BBA132EE-77C2-4007-ADD8-7D071D9A3A16}"/>
              </a:ext>
            </a:extLst>
          </p:cNvPr>
          <p:cNvSpPr/>
          <p:nvPr/>
        </p:nvSpPr>
        <p:spPr>
          <a:xfrm rot="20875652">
            <a:off x="2724150" y="3565525"/>
            <a:ext cx="860425" cy="28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2FAD105-2935-D558-50B0-CABA542B8FAD}"/>
              </a:ext>
            </a:extLst>
          </p:cNvPr>
          <p:cNvSpPr>
            <a:spLocks noGrp="1" noChangeArrowheads="1"/>
          </p:cNvSpPr>
          <p:nvPr>
            <p:ph type="title"/>
          </p:nvPr>
        </p:nvSpPr>
        <p:spPr>
          <a:xfrm>
            <a:off x="685800" y="838200"/>
            <a:ext cx="7772400" cy="1143000"/>
          </a:xfrm>
        </p:spPr>
        <p:txBody>
          <a:bodyPr/>
          <a:lstStyle/>
          <a:p>
            <a:r>
              <a:rPr lang="en-US" altLang="en-US"/>
              <a:t>Clarity in the Experience of a 37 Year Old Female Scientist</a:t>
            </a:r>
          </a:p>
        </p:txBody>
      </p:sp>
      <p:sp>
        <p:nvSpPr>
          <p:cNvPr id="38915" name="Content Placeholder 2">
            <a:extLst>
              <a:ext uri="{FF2B5EF4-FFF2-40B4-BE49-F238E27FC236}">
                <a16:creationId xmlns:a16="http://schemas.microsoft.com/office/drawing/2014/main" id="{B5F50013-A592-235D-8C9B-BA4C4774EBE1}"/>
              </a:ext>
            </a:extLst>
          </p:cNvPr>
          <p:cNvSpPr>
            <a:spLocks noGrp="1" noChangeArrowheads="1"/>
          </p:cNvSpPr>
          <p:nvPr>
            <p:ph idx="1"/>
          </p:nvPr>
        </p:nvSpPr>
        <p:spPr/>
        <p:txBody>
          <a:bodyPr/>
          <a:lstStyle/>
          <a:p>
            <a:r>
              <a:rPr lang="en-US" altLang="en-US" sz="3000" dirty="0"/>
              <a:t>“Everything in life seemed to click.  I had this clarity and it was as if I was looking at life from the inside out. Despite my trepidation, this experience seemed to satisfy my proof-oriented mentality with the concept of intuition.  It was almost as if my intuition from somewhere "deeper" had offered some sort of direct experience that offered up proof.”</a:t>
            </a:r>
          </a:p>
          <a:p>
            <a:endParaRPr lang="en-US" altLang="en-US" sz="3000" dirty="0"/>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9938" name="Picture 2" descr="Longtermmed">
            <a:extLst>
              <a:ext uri="{FF2B5EF4-FFF2-40B4-BE49-F238E27FC236}">
                <a16:creationId xmlns:a16="http://schemas.microsoft.com/office/drawing/2014/main" id="{C7F03596-68AD-2E2D-F46D-A53CCFAD6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498" t="14424" r="36743" b="52222"/>
          <a:stretch>
            <a:fillRect/>
          </a:stretch>
        </p:blipFill>
        <p:spPr bwMode="auto">
          <a:xfrm>
            <a:off x="1933575" y="852488"/>
            <a:ext cx="5122863"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Longtermmed">
            <a:extLst>
              <a:ext uri="{FF2B5EF4-FFF2-40B4-BE49-F238E27FC236}">
                <a16:creationId xmlns:a16="http://schemas.microsoft.com/office/drawing/2014/main" id="{D10889F7-1A76-477A-2CE8-E7E255201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598" t="47778" r="34167" b="17490"/>
          <a:stretch>
            <a:fillRect/>
          </a:stretch>
        </p:blipFill>
        <p:spPr bwMode="auto">
          <a:xfrm>
            <a:off x="2508250" y="1135063"/>
            <a:ext cx="4900613"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fade">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DFC3A05-501F-C455-ADD6-CFEB1BC50AF4}"/>
              </a:ext>
            </a:extLst>
          </p:cNvPr>
          <p:cNvSpPr>
            <a:spLocks noGrp="1" noChangeArrowheads="1"/>
          </p:cNvSpPr>
          <p:nvPr>
            <p:ph type="title"/>
          </p:nvPr>
        </p:nvSpPr>
        <p:spPr>
          <a:xfrm>
            <a:off x="685800" y="609600"/>
            <a:ext cx="7772400" cy="1143000"/>
          </a:xfrm>
        </p:spPr>
        <p:txBody>
          <a:bodyPr/>
          <a:lstStyle/>
          <a:p>
            <a:pPr eaLnBrk="1" hangingPunct="1"/>
            <a:r>
              <a:rPr lang="en-US" altLang="en-US"/>
              <a:t>Feeling of Unity</a:t>
            </a:r>
          </a:p>
        </p:txBody>
      </p:sp>
      <p:sp>
        <p:nvSpPr>
          <p:cNvPr id="40963" name="Rectangle 3">
            <a:extLst>
              <a:ext uri="{FF2B5EF4-FFF2-40B4-BE49-F238E27FC236}">
                <a16:creationId xmlns:a16="http://schemas.microsoft.com/office/drawing/2014/main" id="{3A01E6AE-B66E-7275-3BB0-F18D835CFEA3}"/>
              </a:ext>
            </a:extLst>
          </p:cNvPr>
          <p:cNvSpPr>
            <a:spLocks noGrp="1" noChangeArrowheads="1"/>
          </p:cNvSpPr>
          <p:nvPr>
            <p:ph type="body" idx="1"/>
          </p:nvPr>
        </p:nvSpPr>
        <p:spPr/>
        <p:txBody>
          <a:bodyPr/>
          <a:lstStyle/>
          <a:p>
            <a:pPr eaLnBrk="1" hangingPunct="1"/>
            <a:r>
              <a:rPr lang="en-US" altLang="en-US" dirty="0"/>
              <a:t>Oneness of all things</a:t>
            </a:r>
          </a:p>
          <a:p>
            <a:pPr eaLnBrk="1" hangingPunct="1"/>
            <a:r>
              <a:rPr lang="en-US" altLang="en-US" dirty="0"/>
              <a:t>Oneness of God</a:t>
            </a:r>
          </a:p>
          <a:p>
            <a:pPr eaLnBrk="1" hangingPunct="1"/>
            <a:r>
              <a:rPr lang="en-US" altLang="en-US" dirty="0"/>
              <a:t>Importance of the concept of God as a unifying force</a:t>
            </a:r>
          </a:p>
          <a:p>
            <a:pPr eaLnBrk="1" hangingPunct="1"/>
            <a:r>
              <a:rPr lang="en-US" altLang="en-US" dirty="0"/>
              <a:t>Involves the parietal lobes</a:t>
            </a: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7602A8EB-617A-7D33-8F9C-953025936EE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946150"/>
            <a:ext cx="4324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27" name="Picture 3">
            <a:extLst>
              <a:ext uri="{FF2B5EF4-FFF2-40B4-BE49-F238E27FC236}">
                <a16:creationId xmlns:a16="http://schemas.microsoft.com/office/drawing/2014/main" id="{69061DA7-C304-862D-D407-75B91FBC5A8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987425"/>
            <a:ext cx="4194175"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Right Arrow 3">
            <a:extLst>
              <a:ext uri="{FF2B5EF4-FFF2-40B4-BE49-F238E27FC236}">
                <a16:creationId xmlns:a16="http://schemas.microsoft.com/office/drawing/2014/main" id="{638BC88A-802F-439D-882E-6CF42B1EFD8B}"/>
              </a:ext>
            </a:extLst>
          </p:cNvPr>
          <p:cNvSpPr/>
          <p:nvPr/>
        </p:nvSpPr>
        <p:spPr>
          <a:xfrm rot="11789830">
            <a:off x="5741988" y="4113213"/>
            <a:ext cx="642937"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091B029-31A0-D3BC-5EB2-645A05EAF912}"/>
              </a:ext>
            </a:extLst>
          </p:cNvPr>
          <p:cNvSpPr>
            <a:spLocks noGrp="1" noChangeArrowheads="1"/>
          </p:cNvSpPr>
          <p:nvPr>
            <p:ph type="title"/>
          </p:nvPr>
        </p:nvSpPr>
        <p:spPr>
          <a:xfrm>
            <a:off x="76200" y="304800"/>
            <a:ext cx="8991600" cy="1143000"/>
          </a:xfrm>
        </p:spPr>
        <p:txBody>
          <a:bodyPr/>
          <a:lstStyle/>
          <a:p>
            <a:pPr eaLnBrk="1" hangingPunct="1"/>
            <a:r>
              <a:rPr lang="en-US" altLang="en-US" sz="3600" dirty="0"/>
              <a:t>What Are Spiritual Experiences?</a:t>
            </a:r>
          </a:p>
        </p:txBody>
      </p:sp>
      <p:sp>
        <p:nvSpPr>
          <p:cNvPr id="6147" name="Rectangle 3">
            <a:extLst>
              <a:ext uri="{FF2B5EF4-FFF2-40B4-BE49-F238E27FC236}">
                <a16:creationId xmlns:a16="http://schemas.microsoft.com/office/drawing/2014/main" id="{41B4986D-5350-387A-58AE-B575CF95A4A3}"/>
              </a:ext>
            </a:extLst>
          </p:cNvPr>
          <p:cNvSpPr>
            <a:spLocks noGrp="1" noChangeArrowheads="1"/>
          </p:cNvSpPr>
          <p:nvPr>
            <p:ph type="body" idx="1"/>
          </p:nvPr>
        </p:nvSpPr>
        <p:spPr>
          <a:xfrm>
            <a:off x="152400" y="1752600"/>
            <a:ext cx="8991600" cy="4114800"/>
          </a:xfrm>
        </p:spPr>
        <p:txBody>
          <a:bodyPr/>
          <a:lstStyle/>
          <a:p>
            <a:pPr marL="0" indent="0" algn="ctr">
              <a:lnSpc>
                <a:spcPct val="150000"/>
              </a:lnSpc>
              <a:buFontTx/>
              <a:buNone/>
            </a:pPr>
            <a:r>
              <a:rPr lang="en-US" altLang="en-US" sz="2800"/>
              <a:t>Knowledge – Gnosis – Wisdom – Science – Reason Oneness – Unity – Ecstasy – Awakening – Bliss – Purity Liberation – Insight – Truth – Transcendence</a:t>
            </a:r>
          </a:p>
          <a:p>
            <a:pPr marL="0" indent="0" algn="ctr">
              <a:lnSpc>
                <a:spcPct val="150000"/>
              </a:lnSpc>
              <a:buFontTx/>
              <a:buNone/>
            </a:pPr>
            <a:r>
              <a:rPr lang="en-US" altLang="en-US" sz="2800"/>
              <a:t>Transformation – Self-Realization – Illumination</a:t>
            </a:r>
          </a:p>
          <a:p>
            <a:pPr marL="0" indent="0" algn="ctr">
              <a:lnSpc>
                <a:spcPct val="150000"/>
              </a:lnSpc>
              <a:buFontTx/>
              <a:buNone/>
            </a:pPr>
            <a:r>
              <a:rPr lang="en-US" altLang="en-US" sz="2800"/>
              <a:t> Clarity – Inner Peace – Holiness – Revelation – God</a:t>
            </a:r>
          </a:p>
          <a:p>
            <a:pPr marL="0" indent="0" algn="ctr">
              <a:lnSpc>
                <a:spcPct val="150000"/>
              </a:lnSpc>
              <a:buFontTx/>
              <a:buNone/>
            </a:pPr>
            <a:r>
              <a:rPr lang="en-US" altLang="en-US" sz="2800"/>
              <a:t>Emptiness  – Selflessness – Pure Consciousness</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641F291-B69A-4BDF-5686-68E7D18689CD}"/>
              </a:ext>
            </a:extLst>
          </p:cNvPr>
          <p:cNvSpPr>
            <a:spLocks noGrp="1" noChangeArrowheads="1"/>
          </p:cNvSpPr>
          <p:nvPr>
            <p:ph type="title"/>
          </p:nvPr>
        </p:nvSpPr>
        <p:spPr>
          <a:xfrm>
            <a:off x="685800" y="838200"/>
            <a:ext cx="7772400" cy="1143000"/>
          </a:xfrm>
        </p:spPr>
        <p:txBody>
          <a:bodyPr/>
          <a:lstStyle/>
          <a:p>
            <a:r>
              <a:rPr lang="en-US" altLang="en-US"/>
              <a:t>Surrender in the Experience of 48 Year Old Catholic Woman</a:t>
            </a:r>
          </a:p>
        </p:txBody>
      </p:sp>
      <p:sp>
        <p:nvSpPr>
          <p:cNvPr id="45059" name="Content Placeholder 2">
            <a:extLst>
              <a:ext uri="{FF2B5EF4-FFF2-40B4-BE49-F238E27FC236}">
                <a16:creationId xmlns:a16="http://schemas.microsoft.com/office/drawing/2014/main" id="{C7B3CA4B-DCE3-C64C-6D30-1E7049DC4379}"/>
              </a:ext>
            </a:extLst>
          </p:cNvPr>
          <p:cNvSpPr>
            <a:spLocks noGrp="1" noChangeArrowheads="1"/>
          </p:cNvSpPr>
          <p:nvPr>
            <p:ph idx="1"/>
          </p:nvPr>
        </p:nvSpPr>
        <p:spPr>
          <a:xfrm>
            <a:off x="457200" y="1981200"/>
            <a:ext cx="8229600" cy="4114800"/>
          </a:xfrm>
        </p:spPr>
        <p:txBody>
          <a:bodyPr/>
          <a:lstStyle/>
          <a:p>
            <a:r>
              <a:rPr lang="en-US" altLang="en-US" sz="2800" dirty="0"/>
              <a:t>“I </a:t>
            </a:r>
            <a:r>
              <a:rPr lang="en-US" altLang="en-US" sz="2800" i="1" dirty="0"/>
              <a:t>surrendered</a:t>
            </a:r>
            <a:r>
              <a:rPr lang="en-US" altLang="en-US" sz="2800" dirty="0"/>
              <a:t> everything, including my faith and my salvation, and only for one reason.  I loved God so much that I would truly give up everything to be connected with Him.  I said “yes” and in an instant, God returned everything to me, transformed. From that day forward, a new relationship exists between God and me.  It is ever present, no distance, no separation. I am not attached to doctrine, dogmas, or rituals.  I see God’s action all around me.”</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6082" name="Picture 4" descr="C:\Users\abn001\AppData\Local\Microsoft\Windows\Temporary Internet Files\Content.Outlook\2K6CWO5S\More_Islam\More_Islam\islam6c.jpg">
            <a:extLst>
              <a:ext uri="{FF2B5EF4-FFF2-40B4-BE49-F238E27FC236}">
                <a16:creationId xmlns:a16="http://schemas.microsoft.com/office/drawing/2014/main" id="{1026E187-07F5-1D9C-BCF9-3F7301986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537" r="36232"/>
          <a:stretch>
            <a:fillRect/>
          </a:stretch>
        </p:blipFill>
        <p:spPr bwMode="auto">
          <a:xfrm>
            <a:off x="2100263" y="857250"/>
            <a:ext cx="474345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abn001\AppData\Local\Microsoft\Windows\Temporary Internet Files\Content.Outlook\2K6CWO5S\More_Islam\More_Islam\islam6d.jpg">
            <a:extLst>
              <a:ext uri="{FF2B5EF4-FFF2-40B4-BE49-F238E27FC236}">
                <a16:creationId xmlns:a16="http://schemas.microsoft.com/office/drawing/2014/main" id="{7205AD88-427E-E068-D1AB-30CB8D79D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478" r="35918"/>
          <a:stretch>
            <a:fillRect/>
          </a:stretch>
        </p:blipFill>
        <p:spPr bwMode="auto">
          <a:xfrm>
            <a:off x="2100263" y="1069975"/>
            <a:ext cx="5103812"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a16="http://schemas.microsoft.com/office/drawing/2014/main" id="{9203E350-CC7F-4980-9963-E221F8B2C45C}"/>
              </a:ext>
            </a:extLst>
          </p:cNvPr>
          <p:cNvSpPr/>
          <p:nvPr/>
        </p:nvSpPr>
        <p:spPr>
          <a:xfrm rot="3363000">
            <a:off x="3384550" y="1295401"/>
            <a:ext cx="64452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ight Arrow 6">
            <a:extLst>
              <a:ext uri="{FF2B5EF4-FFF2-40B4-BE49-F238E27FC236}">
                <a16:creationId xmlns:a16="http://schemas.microsoft.com/office/drawing/2014/main" id="{3B768939-378A-40E2-BBFE-8B127AAE1A57}"/>
              </a:ext>
            </a:extLst>
          </p:cNvPr>
          <p:cNvSpPr/>
          <p:nvPr/>
        </p:nvSpPr>
        <p:spPr>
          <a:xfrm rot="7146198">
            <a:off x="4751388" y="1289050"/>
            <a:ext cx="642937"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1">
            <a:extLst>
              <a:ext uri="{FF2B5EF4-FFF2-40B4-BE49-F238E27FC236}">
                <a16:creationId xmlns:a16="http://schemas.microsoft.com/office/drawing/2014/main" id="{DBF8ADD5-A78D-E16B-21D4-3B4D7C896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20574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E5B2DC1-0797-40AD-A45B-BC23F54C85B8}"/>
              </a:ext>
            </a:extLst>
          </p:cNvPr>
          <p:cNvSpPr txBox="1">
            <a:spLocks/>
          </p:cNvSpPr>
          <p:nvPr/>
        </p:nvSpPr>
        <p:spPr>
          <a:xfrm>
            <a:off x="685800" y="1524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a:lstStyle>
          <a:p>
            <a:pPr>
              <a:defRPr/>
            </a:pPr>
            <a:r>
              <a:rPr lang="en-US" kern="0" dirty="0"/>
              <a:t>Transformational Results of Spiritual Experiences</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88D76-F169-1611-BB38-D3DA1F9D35F7}"/>
              </a:ext>
            </a:extLst>
          </p:cNvPr>
          <p:cNvPicPr>
            <a:picLocks noChangeAspect="1"/>
          </p:cNvPicPr>
          <p:nvPr/>
        </p:nvPicPr>
        <p:blipFill>
          <a:blip r:embed="rId2"/>
          <a:stretch>
            <a:fillRect/>
          </a:stretch>
        </p:blipFill>
        <p:spPr>
          <a:xfrm>
            <a:off x="29947" y="873757"/>
            <a:ext cx="9084106" cy="5110486"/>
          </a:xfrm>
          <a:prstGeom prst="rect">
            <a:avLst/>
          </a:prstGeom>
        </p:spPr>
      </p:pic>
    </p:spTree>
    <p:extLst>
      <p:ext uri="{BB962C8B-B14F-4D97-AF65-F5344CB8AC3E}">
        <p14:creationId xmlns:p14="http://schemas.microsoft.com/office/powerpoint/2010/main" val="798723931"/>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2B5880-E706-88EC-12BF-C904E14D9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20956"/>
            <a:ext cx="8784985" cy="5275043"/>
          </a:xfrm>
          <a:prstGeom prst="rect">
            <a:avLst/>
          </a:prstGeom>
        </p:spPr>
      </p:pic>
    </p:spTree>
    <p:extLst>
      <p:ext uri="{BB962C8B-B14F-4D97-AF65-F5344CB8AC3E}">
        <p14:creationId xmlns:p14="http://schemas.microsoft.com/office/powerpoint/2010/main" val="1593168621"/>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D08D467-BA09-BB20-A959-2F8785AF5274}"/>
              </a:ext>
            </a:extLst>
          </p:cNvPr>
          <p:cNvSpPr>
            <a:spLocks noGrp="1" noChangeArrowheads="1"/>
          </p:cNvSpPr>
          <p:nvPr>
            <p:ph type="title"/>
          </p:nvPr>
        </p:nvSpPr>
        <p:spPr>
          <a:xfrm>
            <a:off x="304800" y="1219200"/>
            <a:ext cx="8382000" cy="1143000"/>
          </a:xfrm>
        </p:spPr>
        <p:txBody>
          <a:bodyPr/>
          <a:lstStyle/>
          <a:p>
            <a:pPr eaLnBrk="1" hangingPunct="1"/>
            <a:r>
              <a:rPr lang="en-US" altLang="en-US" sz="4000"/>
              <a:t>How Do Spiritual Experiences Change the Brain Over Time?</a:t>
            </a:r>
          </a:p>
        </p:txBody>
      </p:sp>
      <p:sp>
        <p:nvSpPr>
          <p:cNvPr id="50179" name="Rectangle 3">
            <a:extLst>
              <a:ext uri="{FF2B5EF4-FFF2-40B4-BE49-F238E27FC236}">
                <a16:creationId xmlns:a16="http://schemas.microsoft.com/office/drawing/2014/main" id="{9D4C97D3-46B3-54E6-1313-AF088CDD8DD5}"/>
              </a:ext>
            </a:extLst>
          </p:cNvPr>
          <p:cNvSpPr>
            <a:spLocks noGrp="1" noChangeArrowheads="1"/>
          </p:cNvSpPr>
          <p:nvPr>
            <p:ph type="body" idx="1"/>
          </p:nvPr>
        </p:nvSpPr>
        <p:spPr>
          <a:xfrm>
            <a:off x="609600" y="2432050"/>
            <a:ext cx="8077200" cy="4114800"/>
          </a:xfrm>
        </p:spPr>
        <p:txBody>
          <a:bodyPr/>
          <a:lstStyle/>
          <a:p>
            <a:pPr eaLnBrk="1" hangingPunct="1"/>
            <a:r>
              <a:rPr lang="en-US" altLang="en-US" sz="2800"/>
              <a:t>Combine imaging and other scientific measures with subjective and phenomenological evaluation</a:t>
            </a:r>
          </a:p>
          <a:p>
            <a:pPr eaLnBrk="1" hangingPunct="1"/>
            <a:r>
              <a:rPr lang="en-US" altLang="en-US" sz="2800"/>
              <a:t>Longitudinal findings</a:t>
            </a:r>
          </a:p>
          <a:p>
            <a:pPr lvl="1" eaLnBrk="1" hangingPunct="1"/>
            <a:r>
              <a:rPr lang="en-US" altLang="en-US" sz="2400"/>
              <a:t>Comparison of long-term meditators with non-meditators</a:t>
            </a:r>
          </a:p>
          <a:p>
            <a:pPr lvl="1" eaLnBrk="1" hangingPunct="1"/>
            <a:r>
              <a:rPr lang="en-US" altLang="en-US" sz="2400"/>
              <a:t>Do religious/spiritual practices affect the brain over time?</a:t>
            </a: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9218" name="Picture 8">
            <a:extLst>
              <a:ext uri="{FF2B5EF4-FFF2-40B4-BE49-F238E27FC236}">
                <a16:creationId xmlns:a16="http://schemas.microsoft.com/office/drawing/2014/main" id="{D0E4DD1F-040A-E1E7-B201-64077B78F0F9}"/>
              </a:ext>
            </a:extLst>
          </p:cNvPr>
          <p:cNvPicPr>
            <a:picLocks noChangeAspect="1"/>
          </p:cNvPicPr>
          <p:nvPr/>
        </p:nvPicPr>
        <p:blipFill>
          <a:blip r:embed="rId2">
            <a:extLst>
              <a:ext uri="{28A0092B-C50C-407E-A947-70E740481C1C}">
                <a14:useLocalDpi xmlns:a14="http://schemas.microsoft.com/office/drawing/2010/main" val="0"/>
              </a:ext>
            </a:extLst>
          </a:blip>
          <a:srcRect l="9798" t="35658" r="49904" b="20107"/>
          <a:stretch>
            <a:fillRect/>
          </a:stretch>
        </p:blipFill>
        <p:spPr bwMode="auto">
          <a:xfrm>
            <a:off x="1760803" y="787136"/>
            <a:ext cx="247253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
            <a:extLst>
              <a:ext uri="{FF2B5EF4-FFF2-40B4-BE49-F238E27FC236}">
                <a16:creationId xmlns:a16="http://schemas.microsoft.com/office/drawing/2014/main" id="{FB99BCEF-836B-4F26-16BC-F1EC26D7486C}"/>
              </a:ext>
            </a:extLst>
          </p:cNvPr>
          <p:cNvPicPr>
            <a:picLocks noChangeAspect="1"/>
          </p:cNvPicPr>
          <p:nvPr/>
        </p:nvPicPr>
        <p:blipFill>
          <a:blip r:embed="rId3">
            <a:extLst>
              <a:ext uri="{28A0092B-C50C-407E-A947-70E740481C1C}">
                <a14:useLocalDpi xmlns:a14="http://schemas.microsoft.com/office/drawing/2010/main" val="0"/>
              </a:ext>
            </a:extLst>
          </a:blip>
          <a:srcRect l="9521" t="30672" r="49434" b="21509"/>
          <a:stretch>
            <a:fillRect/>
          </a:stretch>
        </p:blipFill>
        <p:spPr bwMode="auto">
          <a:xfrm>
            <a:off x="5087937" y="727604"/>
            <a:ext cx="2599532" cy="306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a:extLst>
              <a:ext uri="{FF2B5EF4-FFF2-40B4-BE49-F238E27FC236}">
                <a16:creationId xmlns:a16="http://schemas.microsoft.com/office/drawing/2014/main" id="{C6B0E3F6-A498-58F4-30F1-0C4A948A2CC2}"/>
              </a:ext>
            </a:extLst>
          </p:cNvPr>
          <p:cNvPicPr>
            <a:picLocks noChangeAspect="1"/>
          </p:cNvPicPr>
          <p:nvPr/>
        </p:nvPicPr>
        <p:blipFill>
          <a:blip r:embed="rId4">
            <a:extLst>
              <a:ext uri="{28A0092B-C50C-407E-A947-70E740481C1C}">
                <a14:useLocalDpi xmlns:a14="http://schemas.microsoft.com/office/drawing/2010/main" val="0"/>
              </a:ext>
            </a:extLst>
          </a:blip>
          <a:srcRect l="9056" t="34370" r="49220" b="18504"/>
          <a:stretch>
            <a:fillRect/>
          </a:stretch>
        </p:blipFill>
        <p:spPr bwMode="auto">
          <a:xfrm>
            <a:off x="5270500" y="4000501"/>
            <a:ext cx="2095500" cy="239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4140356F-9DC5-25CB-738A-80B2D6AF592C}"/>
              </a:ext>
            </a:extLst>
          </p:cNvPr>
          <p:cNvPicPr>
            <a:picLocks noChangeAspect="1"/>
          </p:cNvPicPr>
          <p:nvPr/>
        </p:nvPicPr>
        <p:blipFill>
          <a:blip r:embed="rId5">
            <a:extLst>
              <a:ext uri="{28A0092B-C50C-407E-A947-70E740481C1C}">
                <a14:useLocalDpi xmlns:a14="http://schemas.microsoft.com/office/drawing/2010/main" val="0"/>
              </a:ext>
            </a:extLst>
          </a:blip>
          <a:srcRect l="10229" t="37926" r="49203" b="13644"/>
          <a:stretch>
            <a:fillRect/>
          </a:stretch>
        </p:blipFill>
        <p:spPr bwMode="auto">
          <a:xfrm>
            <a:off x="1997604" y="4003146"/>
            <a:ext cx="2022740" cy="244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2">
            <a:extLst>
              <a:ext uri="{FF2B5EF4-FFF2-40B4-BE49-F238E27FC236}">
                <a16:creationId xmlns:a16="http://schemas.microsoft.com/office/drawing/2014/main" id="{05FB9CED-88FF-5216-87FD-566686D3BA60}"/>
              </a:ext>
            </a:extLst>
          </p:cNvPr>
          <p:cNvSpPr txBox="1">
            <a:spLocks noChangeArrowheads="1"/>
          </p:cNvSpPr>
          <p:nvPr/>
        </p:nvSpPr>
        <p:spPr bwMode="auto">
          <a:xfrm>
            <a:off x="2336271" y="469636"/>
            <a:ext cx="1433406" cy="420564"/>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2133">
                <a:solidFill>
                  <a:schemeClr val="bg1"/>
                </a:solidFill>
              </a:rPr>
              <a:t>Pre Retreat</a:t>
            </a:r>
          </a:p>
        </p:txBody>
      </p:sp>
      <p:sp>
        <p:nvSpPr>
          <p:cNvPr id="2055" name="TextBox 7">
            <a:extLst>
              <a:ext uri="{FF2B5EF4-FFF2-40B4-BE49-F238E27FC236}">
                <a16:creationId xmlns:a16="http://schemas.microsoft.com/office/drawing/2014/main" id="{ED4C4BD6-1E68-E350-6793-5A573109E87D}"/>
              </a:ext>
            </a:extLst>
          </p:cNvPr>
          <p:cNvSpPr txBox="1">
            <a:spLocks noChangeArrowheads="1"/>
          </p:cNvSpPr>
          <p:nvPr/>
        </p:nvSpPr>
        <p:spPr bwMode="auto">
          <a:xfrm>
            <a:off x="5820834" y="461698"/>
            <a:ext cx="1540678" cy="420564"/>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2133">
                <a:solidFill>
                  <a:schemeClr val="bg1"/>
                </a:solidFill>
              </a:rPr>
              <a:t>Post Retreat</a:t>
            </a:r>
          </a:p>
        </p:txBody>
      </p:sp>
      <p:sp>
        <p:nvSpPr>
          <p:cNvPr id="2056" name="TextBox 8">
            <a:extLst>
              <a:ext uri="{FF2B5EF4-FFF2-40B4-BE49-F238E27FC236}">
                <a16:creationId xmlns:a16="http://schemas.microsoft.com/office/drawing/2014/main" id="{3DA8748C-80A1-4D5D-964E-30F73BD5B2C8}"/>
              </a:ext>
            </a:extLst>
          </p:cNvPr>
          <p:cNvSpPr txBox="1">
            <a:spLocks noChangeArrowheads="1"/>
          </p:cNvSpPr>
          <p:nvPr/>
        </p:nvSpPr>
        <p:spPr bwMode="auto">
          <a:xfrm>
            <a:off x="4020344" y="3462073"/>
            <a:ext cx="1517082" cy="420564"/>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2133">
                <a:solidFill>
                  <a:schemeClr val="bg1"/>
                </a:solidFill>
              </a:rPr>
              <a:t>DAT Binding</a:t>
            </a:r>
          </a:p>
        </p:txBody>
      </p:sp>
      <p:sp>
        <p:nvSpPr>
          <p:cNvPr id="2057" name="TextBox 9">
            <a:extLst>
              <a:ext uri="{FF2B5EF4-FFF2-40B4-BE49-F238E27FC236}">
                <a16:creationId xmlns:a16="http://schemas.microsoft.com/office/drawing/2014/main" id="{DE90C253-B19F-4C6E-ED18-C4AB74EF4EC7}"/>
              </a:ext>
            </a:extLst>
          </p:cNvPr>
          <p:cNvSpPr txBox="1">
            <a:spLocks noChangeArrowheads="1"/>
          </p:cNvSpPr>
          <p:nvPr/>
        </p:nvSpPr>
        <p:spPr bwMode="auto">
          <a:xfrm>
            <a:off x="4028282" y="5962386"/>
            <a:ext cx="1619867" cy="420564"/>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2133">
                <a:solidFill>
                  <a:schemeClr val="bg1"/>
                </a:solidFill>
              </a:rPr>
              <a:t>SERT Binding</a:t>
            </a:r>
          </a:p>
        </p:txBody>
      </p:sp>
      <p:cxnSp>
        <p:nvCxnSpPr>
          <p:cNvPr id="5" name="Straight Arrow Connector 4">
            <a:extLst>
              <a:ext uri="{FF2B5EF4-FFF2-40B4-BE49-F238E27FC236}">
                <a16:creationId xmlns:a16="http://schemas.microsoft.com/office/drawing/2014/main" id="{CA5F2E6C-DD17-3CCB-6C21-B21A96198188}"/>
              </a:ext>
            </a:extLst>
          </p:cNvPr>
          <p:cNvCxnSpPr/>
          <p:nvPr/>
        </p:nvCxnSpPr>
        <p:spPr>
          <a:xfrm flipV="1">
            <a:off x="4650053" y="2006865"/>
            <a:ext cx="1819010" cy="1354667"/>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id="{6AA9A5E4-9078-3898-FE4B-DD38153EB7F1}"/>
              </a:ext>
            </a:extLst>
          </p:cNvPr>
          <p:cNvCxnSpPr/>
          <p:nvPr/>
        </p:nvCxnSpPr>
        <p:spPr>
          <a:xfrm flipH="1" flipV="1">
            <a:off x="3623469" y="2259542"/>
            <a:ext cx="1026583" cy="1101990"/>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6559EE5F-216B-2A52-8672-2A33790CA625}"/>
              </a:ext>
            </a:extLst>
          </p:cNvPr>
          <p:cNvCxnSpPr/>
          <p:nvPr/>
        </p:nvCxnSpPr>
        <p:spPr>
          <a:xfrm flipV="1">
            <a:off x="4675187" y="5122334"/>
            <a:ext cx="1386417" cy="840053"/>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cxnSp>
        <p:nvCxnSpPr>
          <p:cNvPr id="18" name="Straight Arrow Connector 17">
            <a:extLst>
              <a:ext uri="{FF2B5EF4-FFF2-40B4-BE49-F238E27FC236}">
                <a16:creationId xmlns:a16="http://schemas.microsoft.com/office/drawing/2014/main" id="{380C8A29-3EF8-2206-42CB-983FD0A84143}"/>
              </a:ext>
            </a:extLst>
          </p:cNvPr>
          <p:cNvCxnSpPr/>
          <p:nvPr/>
        </p:nvCxnSpPr>
        <p:spPr>
          <a:xfrm flipH="1" flipV="1">
            <a:off x="3284803" y="5122334"/>
            <a:ext cx="1390385" cy="840053"/>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AB4F222-8B4B-9A65-A659-D4B2311493F9}"/>
              </a:ext>
            </a:extLst>
          </p:cNvPr>
          <p:cNvSpPr>
            <a:spLocks noGrp="1" noChangeArrowheads="1"/>
          </p:cNvSpPr>
          <p:nvPr>
            <p:ph type="title"/>
          </p:nvPr>
        </p:nvSpPr>
        <p:spPr>
          <a:xfrm>
            <a:off x="685800" y="457200"/>
            <a:ext cx="8229600" cy="1143000"/>
          </a:xfrm>
        </p:spPr>
        <p:txBody>
          <a:bodyPr/>
          <a:lstStyle/>
          <a:p>
            <a:r>
              <a:rPr lang="en-US" altLang="en-US"/>
              <a:t>What is Neurotheology?</a:t>
            </a:r>
          </a:p>
        </p:txBody>
      </p:sp>
      <p:sp>
        <p:nvSpPr>
          <p:cNvPr id="3" name="Content Placeholder 2">
            <a:extLst>
              <a:ext uri="{FF2B5EF4-FFF2-40B4-BE49-F238E27FC236}">
                <a16:creationId xmlns:a16="http://schemas.microsoft.com/office/drawing/2014/main" id="{280B3966-6C2F-41D2-BBCD-FF19AD2DE666}"/>
              </a:ext>
            </a:extLst>
          </p:cNvPr>
          <p:cNvSpPr>
            <a:spLocks noGrp="1"/>
          </p:cNvSpPr>
          <p:nvPr>
            <p:ph idx="1"/>
          </p:nvPr>
        </p:nvSpPr>
        <p:spPr>
          <a:xfrm>
            <a:off x="990600" y="1905000"/>
            <a:ext cx="7543800" cy="4525963"/>
          </a:xfrm>
        </p:spPr>
        <p:txBody>
          <a:bodyPr>
            <a:normAutofit fontScale="77500" lnSpcReduction="20000"/>
          </a:bodyPr>
          <a:lstStyle/>
          <a:p>
            <a:pPr>
              <a:defRPr/>
            </a:pPr>
            <a:r>
              <a:rPr lang="en-US" dirty="0"/>
              <a:t>“Neurotheology” is a unique field of scholarship that seeks to understand the relationship specifically between the brain and theology, and more broadly between the mind and religion. </a:t>
            </a:r>
          </a:p>
          <a:p>
            <a:pPr>
              <a:defRPr/>
            </a:pPr>
            <a:r>
              <a:rPr lang="en-US" dirty="0"/>
              <a:t>“Neuro” and “theology” should be defined broadly</a:t>
            </a:r>
          </a:p>
          <a:p>
            <a:pPr>
              <a:defRPr/>
            </a:pPr>
            <a:r>
              <a:rPr lang="en-US" dirty="0"/>
              <a:t>Studies can evaluate the effect of religion and spirituality on the brain</a:t>
            </a:r>
          </a:p>
          <a:p>
            <a:pPr>
              <a:defRPr/>
            </a:pPr>
            <a:r>
              <a:rPr lang="en-US" dirty="0"/>
              <a:t>Studies can evaluate health related effects of various practices and beliefs</a:t>
            </a:r>
          </a:p>
          <a:p>
            <a:pPr>
              <a:defRPr/>
            </a:pPr>
            <a:r>
              <a:rPr lang="en-US" dirty="0"/>
              <a:t>Neurotheology can provide information regarding specific paths to attain religious and spiritual experiences</a:t>
            </a: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329FAB7-1E8C-5524-0668-1680502D67C8}"/>
              </a:ext>
            </a:extLst>
          </p:cNvPr>
          <p:cNvSpPr>
            <a:spLocks noGrp="1" noChangeArrowheads="1"/>
          </p:cNvSpPr>
          <p:nvPr>
            <p:ph type="title"/>
          </p:nvPr>
        </p:nvSpPr>
        <p:spPr>
          <a:xfrm>
            <a:off x="685800" y="533400"/>
            <a:ext cx="7772400" cy="1143000"/>
          </a:xfrm>
        </p:spPr>
        <p:txBody>
          <a:bodyPr/>
          <a:lstStyle/>
          <a:p>
            <a:pPr eaLnBrk="1" hangingPunct="1"/>
            <a:r>
              <a:rPr lang="en-US" altLang="en-US"/>
              <a:t>Conclusions</a:t>
            </a:r>
          </a:p>
        </p:txBody>
      </p:sp>
      <p:sp>
        <p:nvSpPr>
          <p:cNvPr id="61443" name="Rectangle 3">
            <a:extLst>
              <a:ext uri="{FF2B5EF4-FFF2-40B4-BE49-F238E27FC236}">
                <a16:creationId xmlns:a16="http://schemas.microsoft.com/office/drawing/2014/main" id="{D2B2B175-A41C-BA5D-05C8-B3939CE1645F}"/>
              </a:ext>
            </a:extLst>
          </p:cNvPr>
          <p:cNvSpPr>
            <a:spLocks noGrp="1" noChangeArrowheads="1"/>
          </p:cNvSpPr>
          <p:nvPr>
            <p:ph type="body" idx="1"/>
          </p:nvPr>
        </p:nvSpPr>
        <p:spPr>
          <a:xfrm>
            <a:off x="762000" y="2209800"/>
            <a:ext cx="8001000" cy="4114800"/>
          </a:xfrm>
        </p:spPr>
        <p:txBody>
          <a:bodyPr/>
          <a:lstStyle/>
          <a:p>
            <a:pPr eaLnBrk="1" hangingPunct="1">
              <a:lnSpc>
                <a:spcPct val="90000"/>
              </a:lnSpc>
            </a:pPr>
            <a:r>
              <a:rPr lang="en-US" altLang="en-US" sz="2800" dirty="0"/>
              <a:t>Religious and spiritual experiences have a tremendous impact on the brain and person</a:t>
            </a:r>
          </a:p>
          <a:p>
            <a:pPr eaLnBrk="1" hangingPunct="1">
              <a:lnSpc>
                <a:spcPct val="90000"/>
              </a:lnSpc>
            </a:pPr>
            <a:r>
              <a:rPr lang="en-US" altLang="en-US" sz="2800" dirty="0"/>
              <a:t>These experiences transform a person’s views of reality, relationships, jobs, God, science, religion, and spirituality</a:t>
            </a:r>
          </a:p>
          <a:p>
            <a:pPr eaLnBrk="1" hangingPunct="1">
              <a:lnSpc>
                <a:spcPct val="90000"/>
              </a:lnSpc>
            </a:pPr>
            <a:r>
              <a:rPr lang="en-US" altLang="en-US" sz="2800" dirty="0"/>
              <a:t>Anyone can have spiritual experiences</a:t>
            </a:r>
          </a:p>
          <a:p>
            <a:pPr eaLnBrk="1" hangingPunct="1">
              <a:lnSpc>
                <a:spcPct val="90000"/>
              </a:lnSpc>
            </a:pPr>
            <a:r>
              <a:rPr lang="en-US" altLang="en-US" sz="2800" dirty="0"/>
              <a:t>Everyone can have spiritual experiences</a:t>
            </a: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Picture 6" descr="https://images-na.ssl-images-amazon.com/images/I/513Tx3hEisL.jpg">
            <a:extLst>
              <a:ext uri="{FF2B5EF4-FFF2-40B4-BE49-F238E27FC236}">
                <a16:creationId xmlns:a16="http://schemas.microsoft.com/office/drawing/2014/main" id="{B15E87BC-7AC3-0582-BAE4-55814C259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4353277" cy="65755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1869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99DF862-1F49-2B35-A9BC-0237CF26147C}"/>
              </a:ext>
            </a:extLst>
          </p:cNvPr>
          <p:cNvSpPr>
            <a:spLocks noGrp="1" noChangeArrowheads="1"/>
          </p:cNvSpPr>
          <p:nvPr>
            <p:ph type="title"/>
          </p:nvPr>
        </p:nvSpPr>
        <p:spPr>
          <a:xfrm>
            <a:off x="758825" y="381000"/>
            <a:ext cx="7772400" cy="1143000"/>
          </a:xfrm>
        </p:spPr>
        <p:txBody>
          <a:bodyPr/>
          <a:lstStyle/>
          <a:p>
            <a:pPr eaLnBrk="1" hangingPunct="1"/>
            <a:r>
              <a:rPr lang="en-US" altLang="en-US" sz="4000" dirty="0"/>
              <a:t>Types of Spiritual Experiences</a:t>
            </a:r>
          </a:p>
        </p:txBody>
      </p:sp>
      <p:sp>
        <p:nvSpPr>
          <p:cNvPr id="16387" name="Rectangle 3">
            <a:extLst>
              <a:ext uri="{FF2B5EF4-FFF2-40B4-BE49-F238E27FC236}">
                <a16:creationId xmlns:a16="http://schemas.microsoft.com/office/drawing/2014/main" id="{7A701034-3802-1BDB-2B29-564157BD8855}"/>
              </a:ext>
            </a:extLst>
          </p:cNvPr>
          <p:cNvSpPr>
            <a:spLocks noGrp="1" noChangeArrowheads="1"/>
          </p:cNvSpPr>
          <p:nvPr>
            <p:ph type="body" idx="1"/>
          </p:nvPr>
        </p:nvSpPr>
        <p:spPr>
          <a:xfrm>
            <a:off x="609600" y="1905000"/>
            <a:ext cx="8229600" cy="4114800"/>
          </a:xfrm>
        </p:spPr>
        <p:txBody>
          <a:bodyPr/>
          <a:lstStyle/>
          <a:p>
            <a:pPr eaLnBrk="1" hangingPunct="1"/>
            <a:r>
              <a:rPr lang="en-US" altLang="en-US"/>
              <a:t>“Everyday” experiences being or participating in synagogue or church</a:t>
            </a:r>
          </a:p>
          <a:p>
            <a:pPr eaLnBrk="1" hangingPunct="1"/>
            <a:r>
              <a:rPr lang="en-US" altLang="en-US"/>
              <a:t>Creative/aesthetic experiences</a:t>
            </a:r>
          </a:p>
          <a:p>
            <a:pPr eaLnBrk="1" hangingPunct="1"/>
            <a:r>
              <a:rPr lang="en-US" altLang="en-US"/>
              <a:t>Meditation and prayer experiences</a:t>
            </a:r>
          </a:p>
          <a:p>
            <a:pPr eaLnBrk="1" hangingPunct="1"/>
            <a:r>
              <a:rPr lang="en-US" altLang="en-US"/>
              <a:t>Intense religious or spiritual experiences</a:t>
            </a:r>
          </a:p>
          <a:p>
            <a:pPr eaLnBrk="1" hangingPunct="1"/>
            <a:r>
              <a:rPr lang="en-US" altLang="en-US"/>
              <a:t>Mystical or enlightenment experiences</a:t>
            </a:r>
          </a:p>
          <a:p>
            <a:pPr eaLnBrk="1" hangingPunct="1"/>
            <a:r>
              <a:rPr lang="en-US" altLang="en-US"/>
              <a:t>Is there a religious/spiritual continuum?</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3490" name="Picture 2" descr="RH-God4a">
            <a:extLst>
              <a:ext uri="{FF2B5EF4-FFF2-40B4-BE49-F238E27FC236}">
                <a16:creationId xmlns:a16="http://schemas.microsoft.com/office/drawing/2014/main" id="{8378F233-E2CA-BD35-3E36-613DF391B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1638"/>
            <a:ext cx="19177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1" descr="http://ecx.images-amazon.com/images/I/51AjICCmT-L._SS500_.jpg">
            <a:extLst>
              <a:ext uri="{FF2B5EF4-FFF2-40B4-BE49-F238E27FC236}">
                <a16:creationId xmlns:a16="http://schemas.microsoft.com/office/drawing/2014/main" id="{9B4F0BB0-BCC4-0174-9A1D-22E93B938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0" r="20000"/>
          <a:stretch>
            <a:fillRect/>
          </a:stretch>
        </p:blipFill>
        <p:spPr bwMode="auto">
          <a:xfrm>
            <a:off x="71438" y="3463925"/>
            <a:ext cx="1827212" cy="2976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2" descr="http://ecx.images-amazon.com/images/I/51%2BM7R8qeYL._SX329_BO1,204,203,200_.jpg">
            <a:extLst>
              <a:ext uri="{FF2B5EF4-FFF2-40B4-BE49-F238E27FC236}">
                <a16:creationId xmlns:a16="http://schemas.microsoft.com/office/drawing/2014/main" id="{FF5D56EC-FE1D-12D6-2A53-610145609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1050" y="3429000"/>
            <a:ext cx="19748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a:extLst>
              <a:ext uri="{FF2B5EF4-FFF2-40B4-BE49-F238E27FC236}">
                <a16:creationId xmlns:a16="http://schemas.microsoft.com/office/drawing/2014/main" id="{7D8E8665-F4DE-BB0A-1235-8FCBC8B49C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538" y="3448050"/>
            <a:ext cx="1917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descr="https://images-na.ssl-images-amazon.com/images/I/41bjNT8wrbL._SX320_BO1,204,203,200_.jpg">
            <a:extLst>
              <a:ext uri="{FF2B5EF4-FFF2-40B4-BE49-F238E27FC236}">
                <a16:creationId xmlns:a16="http://schemas.microsoft.com/office/drawing/2014/main" id="{285BD377-BBC1-BB0B-3675-F97EE9855D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365125"/>
            <a:ext cx="1965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A9CB113-23ED-700F-18DD-996AEF0F3D65}"/>
              </a:ext>
            </a:extLst>
          </p:cNvPr>
          <p:cNvSpPr>
            <a:spLocks noGrp="1" noChangeArrowheads="1"/>
          </p:cNvSpPr>
          <p:nvPr>
            <p:ph type="title"/>
          </p:nvPr>
        </p:nvSpPr>
        <p:spPr>
          <a:xfrm>
            <a:off x="635000" y="571500"/>
            <a:ext cx="7773988" cy="1143000"/>
          </a:xfrm>
        </p:spPr>
        <p:txBody>
          <a:bodyPr/>
          <a:lstStyle/>
          <a:p>
            <a:pPr eaLnBrk="1" hangingPunct="1"/>
            <a:r>
              <a:rPr lang="en-US" altLang="en-US"/>
              <a:t>The End</a:t>
            </a:r>
          </a:p>
        </p:txBody>
      </p:sp>
      <p:sp>
        <p:nvSpPr>
          <p:cNvPr id="65539" name="Rectangle 3">
            <a:extLst>
              <a:ext uri="{FF2B5EF4-FFF2-40B4-BE49-F238E27FC236}">
                <a16:creationId xmlns:a16="http://schemas.microsoft.com/office/drawing/2014/main" id="{96B691F0-E00F-6CF5-E2B4-D0445F7E35BC}"/>
              </a:ext>
            </a:extLst>
          </p:cNvPr>
          <p:cNvSpPr>
            <a:spLocks noGrp="1" noChangeArrowheads="1"/>
          </p:cNvSpPr>
          <p:nvPr>
            <p:ph type="body" idx="1"/>
          </p:nvPr>
        </p:nvSpPr>
        <p:spPr>
          <a:xfrm>
            <a:off x="533400" y="2286000"/>
            <a:ext cx="8382000" cy="4114800"/>
          </a:xfrm>
        </p:spPr>
        <p:txBody>
          <a:bodyPr/>
          <a:lstStyle/>
          <a:p>
            <a:pPr eaLnBrk="1" hangingPunct="1"/>
            <a:r>
              <a:rPr lang="en-US" altLang="en-US" dirty="0"/>
              <a:t>Andrew Newberg</a:t>
            </a:r>
          </a:p>
          <a:p>
            <a:pPr lvl="1" eaLnBrk="1" hangingPunct="1"/>
            <a:r>
              <a:rPr lang="en-US" altLang="en-US" dirty="0">
                <a:hlinkClick r:id="rId3"/>
              </a:rPr>
              <a:t>www.andrewnewberg.com</a:t>
            </a:r>
            <a:endParaRPr lang="en-US" altLang="en-US" dirty="0"/>
          </a:p>
          <a:p>
            <a:pPr lvl="1" eaLnBrk="1" hangingPunct="1"/>
            <a:r>
              <a:rPr lang="en-US" altLang="en-US" dirty="0"/>
              <a:t>Follow on Instagram @ </a:t>
            </a:r>
            <a:r>
              <a:rPr lang="en-US" altLang="en-US" dirty="0" err="1"/>
              <a:t>dr.andrewnewberg</a:t>
            </a:r>
            <a:endParaRPr lang="en-US" altLang="en-US" dirty="0"/>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ailed Book Summary of Transcend by Scott Barry Kaufman | Sloww">
            <a:extLst>
              <a:ext uri="{FF2B5EF4-FFF2-40B4-BE49-F238E27FC236}">
                <a16:creationId xmlns:a16="http://schemas.microsoft.com/office/drawing/2014/main" id="{A8E6E102-9FFB-83D6-C126-88CF35C02827}"/>
              </a:ext>
            </a:extLst>
          </p:cNvPr>
          <p:cNvPicPr>
            <a:picLocks noChangeAspect="1"/>
          </p:cNvPicPr>
          <p:nvPr/>
        </p:nvPicPr>
        <p:blipFill rotWithShape="1">
          <a:blip r:embed="rId2">
            <a:extLst>
              <a:ext uri="{28A0092B-C50C-407E-A947-70E740481C1C}">
                <a14:useLocalDpi xmlns:a14="http://schemas.microsoft.com/office/drawing/2010/main" val="0"/>
              </a:ext>
            </a:extLst>
          </a:blip>
          <a:srcRect b="31308"/>
          <a:stretch/>
        </p:blipFill>
        <p:spPr bwMode="auto">
          <a:xfrm>
            <a:off x="237441" y="1752600"/>
            <a:ext cx="8669118" cy="3352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307124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0D47094-54E5-9FE4-A8E7-29A3F43B3D08}"/>
              </a:ext>
            </a:extLst>
          </p:cNvPr>
          <p:cNvSpPr>
            <a:spLocks noGrp="1" noChangeArrowheads="1"/>
          </p:cNvSpPr>
          <p:nvPr>
            <p:ph type="title"/>
          </p:nvPr>
        </p:nvSpPr>
        <p:spPr>
          <a:xfrm>
            <a:off x="758825" y="838200"/>
            <a:ext cx="7772400" cy="1143000"/>
          </a:xfrm>
        </p:spPr>
        <p:txBody>
          <a:bodyPr/>
          <a:lstStyle/>
          <a:p>
            <a:pPr eaLnBrk="1" hangingPunct="1"/>
            <a:r>
              <a:rPr lang="en-US" altLang="en-US" sz="4000" dirty="0"/>
              <a:t>Spiritual Experiences in Monotheistic Religions</a:t>
            </a:r>
          </a:p>
        </p:txBody>
      </p:sp>
      <p:sp>
        <p:nvSpPr>
          <p:cNvPr id="18435" name="Rectangle 3">
            <a:extLst>
              <a:ext uri="{FF2B5EF4-FFF2-40B4-BE49-F238E27FC236}">
                <a16:creationId xmlns:a16="http://schemas.microsoft.com/office/drawing/2014/main" id="{EECA2071-6CF1-84C7-7FC0-89D49AC39951}"/>
              </a:ext>
            </a:extLst>
          </p:cNvPr>
          <p:cNvSpPr>
            <a:spLocks noGrp="1" noChangeArrowheads="1"/>
          </p:cNvSpPr>
          <p:nvPr>
            <p:ph type="body" idx="1"/>
          </p:nvPr>
        </p:nvSpPr>
        <p:spPr>
          <a:xfrm>
            <a:off x="530225" y="2133600"/>
            <a:ext cx="8229600" cy="4114800"/>
          </a:xfrm>
        </p:spPr>
        <p:txBody>
          <a:bodyPr/>
          <a:lstStyle/>
          <a:p>
            <a:pPr eaLnBrk="1" hangingPunct="1"/>
            <a:r>
              <a:rPr lang="en-US" altLang="en-US"/>
              <a:t>Jewish Kabbalah: Mystical union with God is emphasized.</a:t>
            </a:r>
          </a:p>
          <a:p>
            <a:pPr eaLnBrk="1" hangingPunct="1"/>
            <a:r>
              <a:rPr lang="en-US" altLang="en-US"/>
              <a:t>Christianity: The Cloud of Unknowing and being in God’s presence.</a:t>
            </a:r>
          </a:p>
          <a:p>
            <a:pPr eaLnBrk="1" hangingPunct="1"/>
            <a:r>
              <a:rPr lang="en-US" altLang="en-US"/>
              <a:t>Sufism: Mystical union with God through Quranic teachings and surrender to God</a:t>
            </a:r>
          </a:p>
          <a:p>
            <a:pPr eaLnBrk="1" hangingPunct="1"/>
            <a:r>
              <a:rPr lang="en-US" altLang="en-US"/>
              <a:t>Term “enlightenment” is not typically used</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E41D51-3390-A11D-5FCF-083BB02C14AD}"/>
              </a:ext>
            </a:extLst>
          </p:cNvPr>
          <p:cNvSpPr>
            <a:spLocks noGrp="1" noChangeArrowheads="1"/>
          </p:cNvSpPr>
          <p:nvPr>
            <p:ph type="title"/>
          </p:nvPr>
        </p:nvSpPr>
        <p:spPr>
          <a:xfrm>
            <a:off x="381000" y="228600"/>
            <a:ext cx="8686800" cy="1143000"/>
          </a:xfrm>
        </p:spPr>
        <p:txBody>
          <a:bodyPr/>
          <a:lstStyle/>
          <a:p>
            <a:pPr eaLnBrk="1" hangingPunct="1"/>
            <a:r>
              <a:rPr lang="en-US" altLang="en-US" sz="3600"/>
              <a:t>Spiritual Experiences Around the World</a:t>
            </a:r>
          </a:p>
        </p:txBody>
      </p:sp>
      <p:sp>
        <p:nvSpPr>
          <p:cNvPr id="20483" name="Rectangle 3">
            <a:extLst>
              <a:ext uri="{FF2B5EF4-FFF2-40B4-BE49-F238E27FC236}">
                <a16:creationId xmlns:a16="http://schemas.microsoft.com/office/drawing/2014/main" id="{D4E387EF-6C9F-ADA6-4827-355EDDE991E1}"/>
              </a:ext>
            </a:extLst>
          </p:cNvPr>
          <p:cNvSpPr>
            <a:spLocks noGrp="1" noChangeArrowheads="1"/>
          </p:cNvSpPr>
          <p:nvPr>
            <p:ph type="body" idx="1"/>
          </p:nvPr>
        </p:nvSpPr>
        <p:spPr>
          <a:xfrm>
            <a:off x="381000" y="1600200"/>
            <a:ext cx="8153400" cy="4114800"/>
          </a:xfrm>
        </p:spPr>
        <p:txBody>
          <a:bodyPr/>
          <a:lstStyle/>
          <a:p>
            <a:pPr eaLnBrk="1" hangingPunct="1"/>
            <a:r>
              <a:rPr lang="en-US" altLang="en-US" sz="2400" dirty="0"/>
              <a:t>Hinduism: Consciousness is seen as the essence from which the universe emerged, and spiritual experiences or enlightenment means you have become one with this fundamental reality.</a:t>
            </a:r>
          </a:p>
          <a:p>
            <a:pPr eaLnBrk="1" hangingPunct="1"/>
            <a:r>
              <a:rPr lang="en-US" altLang="en-US" sz="2400" dirty="0"/>
              <a:t>Taoism: Spiritual experiences occurs when you are in harmony with the principles of nature – with the “flow” of life.</a:t>
            </a:r>
          </a:p>
          <a:p>
            <a:pPr eaLnBrk="1" hangingPunct="1"/>
            <a:r>
              <a:rPr lang="en-US" altLang="en-US" sz="2400" dirty="0"/>
              <a:t>Buddhism: Enlightenment is personal, brought about through a process of continual self-reflection.</a:t>
            </a:r>
          </a:p>
          <a:p>
            <a:pPr eaLnBrk="1" hangingPunct="1"/>
            <a:r>
              <a:rPr lang="en-US" altLang="en-US" sz="2400" dirty="0"/>
              <a:t>Zen: Students reach Enlightenment only when they realize the radical truth that everything is an illusion of the mind.</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ED74722-C28A-4969-1B57-AF832C2F0012}"/>
              </a:ext>
            </a:extLst>
          </p:cNvPr>
          <p:cNvSpPr>
            <a:spLocks noGrp="1" noChangeArrowheads="1"/>
          </p:cNvSpPr>
          <p:nvPr>
            <p:ph type="title"/>
          </p:nvPr>
        </p:nvSpPr>
        <p:spPr>
          <a:xfrm>
            <a:off x="609600" y="2438400"/>
            <a:ext cx="7772400" cy="1143000"/>
          </a:xfrm>
        </p:spPr>
        <p:txBody>
          <a:bodyPr/>
          <a:lstStyle/>
          <a:p>
            <a:pPr eaLnBrk="1" hangingPunct="1"/>
            <a:r>
              <a:rPr lang="en-US" altLang="en-US" sz="4000" dirty="0"/>
              <a:t>Where in the brain do spiritual experiences occur?</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42D4033-A112-D903-CCA8-0E4F01748C9E}"/>
              </a:ext>
            </a:extLst>
          </p:cNvPr>
          <p:cNvSpPr>
            <a:spLocks noChangeArrowheads="1"/>
          </p:cNvSpPr>
          <p:nvPr/>
        </p:nvSpPr>
        <p:spPr bwMode="auto">
          <a:xfrm>
            <a:off x="182880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eaLnBrk="1" hangingPunct="1">
              <a:spcBef>
                <a:spcPct val="0"/>
              </a:spcBef>
              <a:buSzTx/>
              <a:buFontTx/>
              <a:buNone/>
            </a:pPr>
            <a:endParaRPr lang="en-US" altLang="en-US" sz="2400">
              <a:latin typeface="Times New Roman" panose="02020603050405020304" pitchFamily="18" charset="0"/>
            </a:endParaRPr>
          </a:p>
        </p:txBody>
      </p:sp>
      <p:pic>
        <p:nvPicPr>
          <p:cNvPr id="26627" name="Picture 2" descr="brain2">
            <a:extLst>
              <a:ext uri="{FF2B5EF4-FFF2-40B4-BE49-F238E27FC236}">
                <a16:creationId xmlns:a16="http://schemas.microsoft.com/office/drawing/2014/main" id="{F2A95202-B7DE-F15F-B1E0-F21E704031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524000"/>
            <a:ext cx="67818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B38715F1-0D12-EB94-7DC8-41D929318769}"/>
              </a:ext>
            </a:extLst>
          </p:cNvPr>
          <p:cNvSpPr txBox="1">
            <a:spLocks noChangeArrowheads="1"/>
          </p:cNvSpPr>
          <p:nvPr/>
        </p:nvSpPr>
        <p:spPr bwMode="auto">
          <a:xfrm>
            <a:off x="838200" y="685800"/>
            <a:ext cx="731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4400">
                <a:solidFill>
                  <a:schemeClr val="tx2"/>
                </a:solidFill>
              </a:rPr>
              <a:t>Functional Areas of the Brain</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8674" name="Picture 2" descr="http://www.mrs.umn.edu/~ratliffj/images/brain_slides/limbic_system.gif">
            <a:extLst>
              <a:ext uri="{FF2B5EF4-FFF2-40B4-BE49-F238E27FC236}">
                <a16:creationId xmlns:a16="http://schemas.microsoft.com/office/drawing/2014/main" id="{163ACFBF-7793-C261-64D6-09561F667CD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5952"/>
          <a:stretch>
            <a:fillRect/>
          </a:stretch>
        </p:blipFill>
        <p:spPr bwMode="auto">
          <a:xfrm>
            <a:off x="304800" y="609600"/>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1BCA2FFECB18E6448B789CD9930E2AFC" ma:contentTypeVersion="15" ma:contentTypeDescription="Izveidot jaunu dokumentu." ma:contentTypeScope="" ma:versionID="272abcdc5718c727e499b6bfa514b3e6">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4378346c854a4d943c1588f164098d8d"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EB101E-848A-4345-B47C-855A5C72CA60}"/>
</file>

<file path=customXml/itemProps2.xml><?xml version="1.0" encoding="utf-8"?>
<ds:datastoreItem xmlns:ds="http://schemas.openxmlformats.org/officeDocument/2006/customXml" ds:itemID="{A5D41CD2-C33B-4099-825E-0FABFB84DC4D}"/>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11083</TotalTime>
  <Words>921</Words>
  <Application>Microsoft Office PowerPoint</Application>
  <PresentationFormat>On-screen Show (4:3)</PresentationFormat>
  <Paragraphs>102</Paragraphs>
  <Slides>31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Narrow</vt:lpstr>
      <vt:lpstr>Calibri</vt:lpstr>
      <vt:lpstr>Tahoma</vt:lpstr>
      <vt:lpstr>Times</vt:lpstr>
      <vt:lpstr>Times New Roman</vt:lpstr>
      <vt:lpstr>Sumi Painting</vt:lpstr>
      <vt:lpstr>Varieties of Spiritual Experiences </vt:lpstr>
      <vt:lpstr>What Are Spiritual Experiences?</vt:lpstr>
      <vt:lpstr>Types of Spiritual Experiences</vt:lpstr>
      <vt:lpstr>PowerPoint Presentation</vt:lpstr>
      <vt:lpstr>Spiritual Experiences in Monotheistic Religions</vt:lpstr>
      <vt:lpstr>Spiritual Experiences Around the World</vt:lpstr>
      <vt:lpstr>Where in the brain do spiritual experiences occur?</vt:lpstr>
      <vt:lpstr>PowerPoint Presentation</vt:lpstr>
      <vt:lpstr>PowerPoint Presentation</vt:lpstr>
      <vt:lpstr>Elements of Spiritual Experiences</vt:lpstr>
      <vt:lpstr>Survey of Spiritual Experiences</vt:lpstr>
      <vt:lpstr>PowerPoint Presentation</vt:lpstr>
      <vt:lpstr>What are the Core Components of Intense Spiritual Experiences?</vt:lpstr>
      <vt:lpstr>Intensity in the Experience of a 43 Year Old Male</vt:lpstr>
      <vt:lpstr>PowerPoint Presentation</vt:lpstr>
      <vt:lpstr>Clarity in the Experience of a 37 Year Old Female Scientist</vt:lpstr>
      <vt:lpstr>PowerPoint Presentation</vt:lpstr>
      <vt:lpstr>Feeling of Unity</vt:lpstr>
      <vt:lpstr>PowerPoint Presentation</vt:lpstr>
      <vt:lpstr>Surrender in the Experience of 48 Year Old Catholic Woman</vt:lpstr>
      <vt:lpstr>PowerPoint Presentation</vt:lpstr>
      <vt:lpstr>PowerPoint Presentation</vt:lpstr>
      <vt:lpstr>PowerPoint Presentation</vt:lpstr>
      <vt:lpstr>PowerPoint Presentation</vt:lpstr>
      <vt:lpstr>How Do Spiritual Experiences Change the Brain Over Time?</vt:lpstr>
      <vt:lpstr>PowerPoint Presentation</vt:lpstr>
      <vt:lpstr>What is Neurotheology?</vt:lpstr>
      <vt:lpstr>Conclusions</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God Won’t Go Away</dc:title>
  <dc:creator>Andrew Newberg</dc:creator>
  <cp:lastModifiedBy>Andrew Newberg</cp:lastModifiedBy>
  <cp:revision>234</cp:revision>
  <cp:lastPrinted>1601-01-01T00:00:00Z</cp:lastPrinted>
  <dcterms:created xsi:type="dcterms:W3CDTF">2000-10-24T13:43:37Z</dcterms:created>
  <dcterms:modified xsi:type="dcterms:W3CDTF">2023-04-14T01:44:51Z</dcterms:modified>
</cp:coreProperties>
</file>