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diagrams/data1.xml" ContentType="application/vnd.openxmlformats-officedocument.drawingml.diagramData+xml"/>
  <Override PartName="/ppt/presentation.xml" ContentType="application/vnd.openxmlformats-officedocument.presentationml.presentation.main+xml"/>
  <Override PartName="/ppt/slides/slide2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4"/>
  </p:notesMasterIdLst>
  <p:sldIdLst>
    <p:sldId id="257" r:id="rId2"/>
    <p:sldId id="380" r:id="rId3"/>
    <p:sldId id="363" r:id="rId4"/>
    <p:sldId id="365" r:id="rId5"/>
    <p:sldId id="367" r:id="rId6"/>
    <p:sldId id="366" r:id="rId7"/>
    <p:sldId id="368" r:id="rId8"/>
    <p:sldId id="370" r:id="rId9"/>
    <p:sldId id="356" r:id="rId10"/>
    <p:sldId id="358" r:id="rId11"/>
    <p:sldId id="364" r:id="rId12"/>
    <p:sldId id="345" r:id="rId13"/>
    <p:sldId id="375" r:id="rId14"/>
    <p:sldId id="373" r:id="rId15"/>
    <p:sldId id="377" r:id="rId16"/>
    <p:sldId id="378" r:id="rId17"/>
    <p:sldId id="374" r:id="rId18"/>
    <p:sldId id="379" r:id="rId19"/>
    <p:sldId id="382" r:id="rId20"/>
    <p:sldId id="475" r:id="rId21"/>
    <p:sldId id="385" r:id="rId22"/>
    <p:sldId id="453" r:id="rId23"/>
    <p:sldId id="430" r:id="rId24"/>
    <p:sldId id="480" r:id="rId25"/>
    <p:sldId id="479" r:id="rId26"/>
    <p:sldId id="424" r:id="rId27"/>
    <p:sldId id="477" r:id="rId28"/>
    <p:sldId id="478" r:id="rId29"/>
    <p:sldId id="421" r:id="rId30"/>
    <p:sldId id="427" r:id="rId31"/>
    <p:sldId id="481" r:id="rId32"/>
    <p:sldId id="386" r:id="rId33"/>
    <p:sldId id="387" r:id="rId34"/>
    <p:sldId id="389" r:id="rId35"/>
    <p:sldId id="390" r:id="rId36"/>
    <p:sldId id="391" r:id="rId37"/>
    <p:sldId id="392" r:id="rId38"/>
    <p:sldId id="393" r:id="rId39"/>
    <p:sldId id="394" r:id="rId40"/>
    <p:sldId id="395" r:id="rId41"/>
    <p:sldId id="396" r:id="rId42"/>
    <p:sldId id="381" r:id="rId43"/>
  </p:sldIdLst>
  <p:sldSz cx="12192000" cy="6858000"/>
  <p:notesSz cx="6735763" cy="9866313"/>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vis Mirbahs" initials="AM" lastIdx="1" clrIdx="0"/>
  <p:cmAuthor id="2" name="Juris Juškāns" initials="JJ"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003300"/>
    <a:srgbClr val="666633"/>
    <a:srgbClr val="FF99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78953" autoAdjust="0"/>
  </p:normalViewPr>
  <p:slideViewPr>
    <p:cSldViewPr snapToGrid="0">
      <p:cViewPr varScale="1">
        <p:scale>
          <a:sx n="87" d="100"/>
          <a:sy n="87" d="100"/>
        </p:scale>
        <p:origin x="1272" y="90"/>
      </p:cViewPr>
      <p:guideLst/>
    </p:cSldViewPr>
  </p:slideViewPr>
  <p:notesTextViewPr>
    <p:cViewPr>
      <p:scale>
        <a:sx n="1" d="1"/>
        <a:sy n="1" d="1"/>
      </p:scale>
      <p:origin x="0" y="0"/>
    </p:cViewPr>
  </p:notesTextViewPr>
  <p:sorterViewPr>
    <p:cViewPr>
      <p:scale>
        <a:sx n="100" d="100"/>
        <a:sy n="100" d="100"/>
      </p:scale>
      <p:origin x="0" y="-10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96B89C1-82D1-4C56-9C8F-2531AC4074B4}" type="doc">
      <dgm:prSet loTypeId="urn:microsoft.com/office/officeart/2005/8/layout/cycle8#1" loCatId="cycle" qsTypeId="urn:microsoft.com/office/officeart/2005/8/quickstyle/3d3#1" qsCatId="3D" csTypeId="urn:microsoft.com/office/officeart/2005/8/colors/colorful5#1" csCatId="colorful" phldr="1"/>
      <dgm:spPr/>
    </dgm:pt>
    <dgm:pt modelId="{4516918C-B2F9-46FC-9491-C4CE5CDF6A19}">
      <dgm:prSet phldrT="[Text]" custT="1"/>
      <dgm:spPr>
        <a:solidFill>
          <a:srgbClr val="92D050"/>
        </a:solidFill>
      </dgm:spPr>
      <dgm:t>
        <a:bodyPr/>
        <a:lstStyle/>
        <a:p>
          <a:r>
            <a:rPr lang="lv-LV" sz="2400" b="1" dirty="0" smtClean="0">
              <a:solidFill>
                <a:schemeClr val="tx1"/>
              </a:solidFill>
            </a:rPr>
            <a:t>Atlase</a:t>
          </a:r>
          <a:endParaRPr lang="en-US" sz="2400" b="1" dirty="0">
            <a:solidFill>
              <a:schemeClr val="tx1"/>
            </a:solidFill>
          </a:endParaRPr>
        </a:p>
      </dgm:t>
    </dgm:pt>
    <dgm:pt modelId="{9EDBFD91-A102-409C-B5D5-7E4F969D53C5}" type="parTrans" cxnId="{291652A8-B644-4048-AD1B-0677B603BEB2}">
      <dgm:prSet/>
      <dgm:spPr/>
      <dgm:t>
        <a:bodyPr/>
        <a:lstStyle/>
        <a:p>
          <a:endParaRPr lang="en-US" sz="2400" b="1">
            <a:solidFill>
              <a:schemeClr val="tx1"/>
            </a:solidFill>
          </a:endParaRPr>
        </a:p>
      </dgm:t>
    </dgm:pt>
    <dgm:pt modelId="{AB11D1E8-CF6A-4268-A90C-47406360ABA8}" type="sibTrans" cxnId="{291652A8-B644-4048-AD1B-0677B603BEB2}">
      <dgm:prSet/>
      <dgm:spPr/>
      <dgm:t>
        <a:bodyPr/>
        <a:lstStyle/>
        <a:p>
          <a:endParaRPr lang="en-US" sz="2400" b="1">
            <a:solidFill>
              <a:schemeClr val="tx1"/>
            </a:solidFill>
          </a:endParaRPr>
        </a:p>
      </dgm:t>
    </dgm:pt>
    <dgm:pt modelId="{5F52CC8B-C268-4814-958B-3DD4C04C83F8}">
      <dgm:prSet phldrT="[Text]" custT="1"/>
      <dgm:spPr>
        <a:solidFill>
          <a:srgbClr val="FF9933"/>
        </a:solidFill>
      </dgm:spPr>
      <dgm:t>
        <a:bodyPr/>
        <a:lstStyle/>
        <a:p>
          <a:r>
            <a:rPr lang="lv-LV" sz="2400" b="1" dirty="0" smtClean="0">
              <a:solidFill>
                <a:schemeClr val="tx1"/>
              </a:solidFill>
            </a:rPr>
            <a:t>Apmācība</a:t>
          </a:r>
          <a:endParaRPr lang="en-US" sz="2400" b="1" dirty="0">
            <a:solidFill>
              <a:schemeClr val="tx1"/>
            </a:solidFill>
          </a:endParaRPr>
        </a:p>
      </dgm:t>
    </dgm:pt>
    <dgm:pt modelId="{0CD58482-9D9A-450D-8A4E-4A008FC2F4C4}" type="parTrans" cxnId="{A7401332-FBA5-4309-A2E7-DCE9BB54861E}">
      <dgm:prSet/>
      <dgm:spPr/>
      <dgm:t>
        <a:bodyPr/>
        <a:lstStyle/>
        <a:p>
          <a:endParaRPr lang="en-US" sz="2400" b="1">
            <a:solidFill>
              <a:schemeClr val="tx1"/>
            </a:solidFill>
          </a:endParaRPr>
        </a:p>
      </dgm:t>
    </dgm:pt>
    <dgm:pt modelId="{E8BAC650-3B6D-4E72-9011-CA31A40BE07B}" type="sibTrans" cxnId="{A7401332-FBA5-4309-A2E7-DCE9BB54861E}">
      <dgm:prSet/>
      <dgm:spPr/>
      <dgm:t>
        <a:bodyPr/>
        <a:lstStyle/>
        <a:p>
          <a:endParaRPr lang="en-US" sz="2400" b="1">
            <a:solidFill>
              <a:schemeClr val="tx1"/>
            </a:solidFill>
          </a:endParaRPr>
        </a:p>
      </dgm:t>
    </dgm:pt>
    <dgm:pt modelId="{3940F9AF-1559-48BA-A456-5249E7E450A1}">
      <dgm:prSet phldrT="[Text]" custT="1"/>
      <dgm:spPr>
        <a:solidFill>
          <a:srgbClr val="FFFF66"/>
        </a:solidFill>
      </dgm:spPr>
      <dgm:t>
        <a:bodyPr/>
        <a:lstStyle/>
        <a:p>
          <a:r>
            <a:rPr lang="lv-LV" sz="2400" b="1" dirty="0" smtClean="0">
              <a:solidFill>
                <a:schemeClr val="tx1"/>
              </a:solidFill>
            </a:rPr>
            <a:t>Atbalsts</a:t>
          </a:r>
          <a:endParaRPr lang="en-US" sz="2400" b="1" dirty="0">
            <a:solidFill>
              <a:schemeClr val="tx1"/>
            </a:solidFill>
          </a:endParaRPr>
        </a:p>
      </dgm:t>
    </dgm:pt>
    <dgm:pt modelId="{A973D9CA-CAEA-4081-A10D-2FFE88E8EB6F}" type="parTrans" cxnId="{44574EEA-8C2E-4468-B696-A00999AB2E4D}">
      <dgm:prSet/>
      <dgm:spPr/>
      <dgm:t>
        <a:bodyPr/>
        <a:lstStyle/>
        <a:p>
          <a:endParaRPr lang="en-US" sz="2400" b="1">
            <a:solidFill>
              <a:schemeClr val="tx1"/>
            </a:solidFill>
          </a:endParaRPr>
        </a:p>
      </dgm:t>
    </dgm:pt>
    <dgm:pt modelId="{075699F0-6C06-4961-A783-98D2DEADE8C3}" type="sibTrans" cxnId="{44574EEA-8C2E-4468-B696-A00999AB2E4D}">
      <dgm:prSet/>
      <dgm:spPr/>
      <dgm:t>
        <a:bodyPr/>
        <a:lstStyle/>
        <a:p>
          <a:endParaRPr lang="en-US" sz="2400" b="1">
            <a:solidFill>
              <a:schemeClr val="tx1"/>
            </a:solidFill>
          </a:endParaRPr>
        </a:p>
      </dgm:t>
    </dgm:pt>
    <dgm:pt modelId="{73F46276-7AA2-4816-87F9-020A87E2CB96}">
      <dgm:prSet phldrT="[Text]" custT="1"/>
      <dgm:spPr>
        <a:solidFill>
          <a:srgbClr val="666633"/>
        </a:solidFill>
      </dgm:spPr>
      <dgm:t>
        <a:bodyPr/>
        <a:lstStyle/>
        <a:p>
          <a:r>
            <a:rPr lang="lv-LV" sz="2400" b="1" dirty="0" smtClean="0">
              <a:solidFill>
                <a:schemeClr val="bg1"/>
              </a:solidFill>
            </a:rPr>
            <a:t>Pētniecība</a:t>
          </a:r>
          <a:endParaRPr lang="en-US" sz="2400" b="1" dirty="0">
            <a:solidFill>
              <a:schemeClr val="bg1"/>
            </a:solidFill>
          </a:endParaRPr>
        </a:p>
      </dgm:t>
    </dgm:pt>
    <dgm:pt modelId="{9252DC53-8FF6-44A2-99A1-E72E788C1744}" type="parTrans" cxnId="{2A5FB786-7819-47CC-ABE2-5A3163DD1CCA}">
      <dgm:prSet/>
      <dgm:spPr/>
      <dgm:t>
        <a:bodyPr/>
        <a:lstStyle/>
        <a:p>
          <a:endParaRPr lang="en-US" sz="2400" b="1">
            <a:solidFill>
              <a:schemeClr val="tx1"/>
            </a:solidFill>
          </a:endParaRPr>
        </a:p>
      </dgm:t>
    </dgm:pt>
    <dgm:pt modelId="{819FB5CE-5B71-4D0D-8C9C-7A24357E97CD}" type="sibTrans" cxnId="{2A5FB786-7819-47CC-ABE2-5A3163DD1CCA}">
      <dgm:prSet/>
      <dgm:spPr/>
      <dgm:t>
        <a:bodyPr/>
        <a:lstStyle/>
        <a:p>
          <a:endParaRPr lang="en-US" sz="2400" b="1">
            <a:solidFill>
              <a:schemeClr val="tx1"/>
            </a:solidFill>
          </a:endParaRPr>
        </a:p>
      </dgm:t>
    </dgm:pt>
    <dgm:pt modelId="{FC3CD9F4-B5F1-4248-BB21-B0C96D15ADA5}" type="pres">
      <dgm:prSet presAssocID="{B96B89C1-82D1-4C56-9C8F-2531AC4074B4}" presName="compositeShape" presStyleCnt="0">
        <dgm:presLayoutVars>
          <dgm:chMax val="7"/>
          <dgm:dir/>
          <dgm:resizeHandles val="exact"/>
        </dgm:presLayoutVars>
      </dgm:prSet>
      <dgm:spPr/>
    </dgm:pt>
    <dgm:pt modelId="{92EE4C9E-8016-4EC2-A72F-196D4F34CBEE}" type="pres">
      <dgm:prSet presAssocID="{B96B89C1-82D1-4C56-9C8F-2531AC4074B4}" presName="wedge1" presStyleLbl="node1" presStyleIdx="0" presStyleCnt="4"/>
      <dgm:spPr/>
      <dgm:t>
        <a:bodyPr/>
        <a:lstStyle/>
        <a:p>
          <a:endParaRPr lang="en-US"/>
        </a:p>
      </dgm:t>
    </dgm:pt>
    <dgm:pt modelId="{A4598E8E-B7F9-4EAF-A3E4-85402D0E1185}" type="pres">
      <dgm:prSet presAssocID="{B96B89C1-82D1-4C56-9C8F-2531AC4074B4}" presName="dummy1a" presStyleCnt="0"/>
      <dgm:spPr/>
    </dgm:pt>
    <dgm:pt modelId="{1185A76F-480F-4795-8096-ECC814C48057}" type="pres">
      <dgm:prSet presAssocID="{B96B89C1-82D1-4C56-9C8F-2531AC4074B4}" presName="dummy1b" presStyleCnt="0"/>
      <dgm:spPr/>
    </dgm:pt>
    <dgm:pt modelId="{954E54D9-214C-465A-A7D1-E2C2254A51C2}" type="pres">
      <dgm:prSet presAssocID="{B96B89C1-82D1-4C56-9C8F-2531AC4074B4}" presName="wedge1Tx" presStyleLbl="node1" presStyleIdx="0" presStyleCnt="4">
        <dgm:presLayoutVars>
          <dgm:chMax val="0"/>
          <dgm:chPref val="0"/>
          <dgm:bulletEnabled val="1"/>
        </dgm:presLayoutVars>
      </dgm:prSet>
      <dgm:spPr/>
      <dgm:t>
        <a:bodyPr/>
        <a:lstStyle/>
        <a:p>
          <a:endParaRPr lang="en-US"/>
        </a:p>
      </dgm:t>
    </dgm:pt>
    <dgm:pt modelId="{036C70B1-80E7-41A7-AF27-65B4AB96B932}" type="pres">
      <dgm:prSet presAssocID="{B96B89C1-82D1-4C56-9C8F-2531AC4074B4}" presName="wedge2" presStyleLbl="node1" presStyleIdx="1" presStyleCnt="4"/>
      <dgm:spPr/>
      <dgm:t>
        <a:bodyPr/>
        <a:lstStyle/>
        <a:p>
          <a:endParaRPr lang="en-US"/>
        </a:p>
      </dgm:t>
    </dgm:pt>
    <dgm:pt modelId="{A7F5650E-0397-4BF7-AAE6-C28930358A3D}" type="pres">
      <dgm:prSet presAssocID="{B96B89C1-82D1-4C56-9C8F-2531AC4074B4}" presName="dummy2a" presStyleCnt="0"/>
      <dgm:spPr/>
    </dgm:pt>
    <dgm:pt modelId="{A7886A11-FCFF-4154-A2CD-AD5179AA0B94}" type="pres">
      <dgm:prSet presAssocID="{B96B89C1-82D1-4C56-9C8F-2531AC4074B4}" presName="dummy2b" presStyleCnt="0"/>
      <dgm:spPr/>
    </dgm:pt>
    <dgm:pt modelId="{4EF5880C-6E16-4901-9ADB-F725E9E4FBC7}" type="pres">
      <dgm:prSet presAssocID="{B96B89C1-82D1-4C56-9C8F-2531AC4074B4}" presName="wedge2Tx" presStyleLbl="node1" presStyleIdx="1" presStyleCnt="4">
        <dgm:presLayoutVars>
          <dgm:chMax val="0"/>
          <dgm:chPref val="0"/>
          <dgm:bulletEnabled val="1"/>
        </dgm:presLayoutVars>
      </dgm:prSet>
      <dgm:spPr/>
      <dgm:t>
        <a:bodyPr/>
        <a:lstStyle/>
        <a:p>
          <a:endParaRPr lang="en-US"/>
        </a:p>
      </dgm:t>
    </dgm:pt>
    <dgm:pt modelId="{5933E1BE-963B-456D-A746-7A2C29AD3962}" type="pres">
      <dgm:prSet presAssocID="{B96B89C1-82D1-4C56-9C8F-2531AC4074B4}" presName="wedge3" presStyleLbl="node1" presStyleIdx="2" presStyleCnt="4"/>
      <dgm:spPr/>
      <dgm:t>
        <a:bodyPr/>
        <a:lstStyle/>
        <a:p>
          <a:endParaRPr lang="en-US"/>
        </a:p>
      </dgm:t>
    </dgm:pt>
    <dgm:pt modelId="{E852245D-DF90-42B4-9BC1-841AE97FD07E}" type="pres">
      <dgm:prSet presAssocID="{B96B89C1-82D1-4C56-9C8F-2531AC4074B4}" presName="dummy3a" presStyleCnt="0"/>
      <dgm:spPr/>
    </dgm:pt>
    <dgm:pt modelId="{077A846B-14EF-4988-B0F0-87D57283624B}" type="pres">
      <dgm:prSet presAssocID="{B96B89C1-82D1-4C56-9C8F-2531AC4074B4}" presName="dummy3b" presStyleCnt="0"/>
      <dgm:spPr/>
    </dgm:pt>
    <dgm:pt modelId="{08D27EC5-6BEA-4A67-82D9-C28600787E7D}" type="pres">
      <dgm:prSet presAssocID="{B96B89C1-82D1-4C56-9C8F-2531AC4074B4}" presName="wedge3Tx" presStyleLbl="node1" presStyleIdx="2" presStyleCnt="4">
        <dgm:presLayoutVars>
          <dgm:chMax val="0"/>
          <dgm:chPref val="0"/>
          <dgm:bulletEnabled val="1"/>
        </dgm:presLayoutVars>
      </dgm:prSet>
      <dgm:spPr/>
      <dgm:t>
        <a:bodyPr/>
        <a:lstStyle/>
        <a:p>
          <a:endParaRPr lang="en-US"/>
        </a:p>
      </dgm:t>
    </dgm:pt>
    <dgm:pt modelId="{81CA10D8-858E-4ED2-BBB1-A59844921A2D}" type="pres">
      <dgm:prSet presAssocID="{B96B89C1-82D1-4C56-9C8F-2531AC4074B4}" presName="wedge4" presStyleLbl="node1" presStyleIdx="3" presStyleCnt="4"/>
      <dgm:spPr/>
      <dgm:t>
        <a:bodyPr/>
        <a:lstStyle/>
        <a:p>
          <a:endParaRPr lang="en-US"/>
        </a:p>
      </dgm:t>
    </dgm:pt>
    <dgm:pt modelId="{FB9DEAE0-23FA-492D-95B6-5F2BEB375E57}" type="pres">
      <dgm:prSet presAssocID="{B96B89C1-82D1-4C56-9C8F-2531AC4074B4}" presName="dummy4a" presStyleCnt="0"/>
      <dgm:spPr/>
    </dgm:pt>
    <dgm:pt modelId="{548D282F-CC31-4AD2-9D0D-0B202F5BBE20}" type="pres">
      <dgm:prSet presAssocID="{B96B89C1-82D1-4C56-9C8F-2531AC4074B4}" presName="dummy4b" presStyleCnt="0"/>
      <dgm:spPr/>
    </dgm:pt>
    <dgm:pt modelId="{9E901A71-7558-4879-AAC3-5CC5AC21A1AF}" type="pres">
      <dgm:prSet presAssocID="{B96B89C1-82D1-4C56-9C8F-2531AC4074B4}" presName="wedge4Tx" presStyleLbl="node1" presStyleIdx="3" presStyleCnt="4">
        <dgm:presLayoutVars>
          <dgm:chMax val="0"/>
          <dgm:chPref val="0"/>
          <dgm:bulletEnabled val="1"/>
        </dgm:presLayoutVars>
      </dgm:prSet>
      <dgm:spPr/>
      <dgm:t>
        <a:bodyPr/>
        <a:lstStyle/>
        <a:p>
          <a:endParaRPr lang="en-US"/>
        </a:p>
      </dgm:t>
    </dgm:pt>
    <dgm:pt modelId="{902757F4-FEB2-47EB-AB78-63AB7CDF47D8}" type="pres">
      <dgm:prSet presAssocID="{AB11D1E8-CF6A-4268-A90C-47406360ABA8}" presName="arrowWedge1" presStyleLbl="fgSibTrans2D1" presStyleIdx="0" presStyleCnt="4"/>
      <dgm:spPr>
        <a:solidFill>
          <a:srgbClr val="92D050"/>
        </a:solidFill>
      </dgm:spPr>
    </dgm:pt>
    <dgm:pt modelId="{B2DA617C-ED03-4D2C-962D-A05BD2BDC417}" type="pres">
      <dgm:prSet presAssocID="{E8BAC650-3B6D-4E72-9011-CA31A40BE07B}" presName="arrowWedge2" presStyleLbl="fgSibTrans2D1" presStyleIdx="1" presStyleCnt="4"/>
      <dgm:spPr>
        <a:solidFill>
          <a:srgbClr val="FF9933"/>
        </a:solidFill>
      </dgm:spPr>
    </dgm:pt>
    <dgm:pt modelId="{336915F4-E33A-4C88-AAA8-9E5DE254B068}" type="pres">
      <dgm:prSet presAssocID="{075699F0-6C06-4961-A783-98D2DEADE8C3}" presName="arrowWedge3" presStyleLbl="fgSibTrans2D1" presStyleIdx="2" presStyleCnt="4"/>
      <dgm:spPr>
        <a:solidFill>
          <a:srgbClr val="FFFF66"/>
        </a:solidFill>
      </dgm:spPr>
    </dgm:pt>
    <dgm:pt modelId="{D598073D-FD57-4D80-ABF6-D08D084D8D2D}" type="pres">
      <dgm:prSet presAssocID="{819FB5CE-5B71-4D0D-8C9C-7A24357E97CD}" presName="arrowWedge4" presStyleLbl="fgSibTrans2D1" presStyleIdx="3" presStyleCnt="4"/>
      <dgm:spPr>
        <a:solidFill>
          <a:srgbClr val="666633"/>
        </a:solidFill>
      </dgm:spPr>
    </dgm:pt>
  </dgm:ptLst>
  <dgm:cxnLst>
    <dgm:cxn modelId="{FE5587C8-E10B-42FA-A913-772F73063A12}" type="presOf" srcId="{B96B89C1-82D1-4C56-9C8F-2531AC4074B4}" destId="{FC3CD9F4-B5F1-4248-BB21-B0C96D15ADA5}" srcOrd="0" destOrd="0" presId="urn:microsoft.com/office/officeart/2005/8/layout/cycle8#1"/>
    <dgm:cxn modelId="{FF5A3B51-7509-47BB-ACA7-5B2111A83D52}" type="presOf" srcId="{3940F9AF-1559-48BA-A456-5249E7E450A1}" destId="{5933E1BE-963B-456D-A746-7A2C29AD3962}" srcOrd="0" destOrd="0" presId="urn:microsoft.com/office/officeart/2005/8/layout/cycle8#1"/>
    <dgm:cxn modelId="{A7401332-FBA5-4309-A2E7-DCE9BB54861E}" srcId="{B96B89C1-82D1-4C56-9C8F-2531AC4074B4}" destId="{5F52CC8B-C268-4814-958B-3DD4C04C83F8}" srcOrd="1" destOrd="0" parTransId="{0CD58482-9D9A-450D-8A4E-4A008FC2F4C4}" sibTransId="{E8BAC650-3B6D-4E72-9011-CA31A40BE07B}"/>
    <dgm:cxn modelId="{44574EEA-8C2E-4468-B696-A00999AB2E4D}" srcId="{B96B89C1-82D1-4C56-9C8F-2531AC4074B4}" destId="{3940F9AF-1559-48BA-A456-5249E7E450A1}" srcOrd="2" destOrd="0" parTransId="{A973D9CA-CAEA-4081-A10D-2FFE88E8EB6F}" sibTransId="{075699F0-6C06-4961-A783-98D2DEADE8C3}"/>
    <dgm:cxn modelId="{74ACDD8D-16D7-4785-90C5-BA9972079BDA}" type="presOf" srcId="{5F52CC8B-C268-4814-958B-3DD4C04C83F8}" destId="{4EF5880C-6E16-4901-9ADB-F725E9E4FBC7}" srcOrd="1" destOrd="0" presId="urn:microsoft.com/office/officeart/2005/8/layout/cycle8#1"/>
    <dgm:cxn modelId="{070AE569-4465-4BE8-934B-1B27AF726825}" type="presOf" srcId="{73F46276-7AA2-4816-87F9-020A87E2CB96}" destId="{9E901A71-7558-4879-AAC3-5CC5AC21A1AF}" srcOrd="1" destOrd="0" presId="urn:microsoft.com/office/officeart/2005/8/layout/cycle8#1"/>
    <dgm:cxn modelId="{291652A8-B644-4048-AD1B-0677B603BEB2}" srcId="{B96B89C1-82D1-4C56-9C8F-2531AC4074B4}" destId="{4516918C-B2F9-46FC-9491-C4CE5CDF6A19}" srcOrd="0" destOrd="0" parTransId="{9EDBFD91-A102-409C-B5D5-7E4F969D53C5}" sibTransId="{AB11D1E8-CF6A-4268-A90C-47406360ABA8}"/>
    <dgm:cxn modelId="{C4242C78-28E9-4BCF-9855-AFF45633B7C1}" type="presOf" srcId="{4516918C-B2F9-46FC-9491-C4CE5CDF6A19}" destId="{92EE4C9E-8016-4EC2-A72F-196D4F34CBEE}" srcOrd="0" destOrd="0" presId="urn:microsoft.com/office/officeart/2005/8/layout/cycle8#1"/>
    <dgm:cxn modelId="{2A5FB786-7819-47CC-ABE2-5A3163DD1CCA}" srcId="{B96B89C1-82D1-4C56-9C8F-2531AC4074B4}" destId="{73F46276-7AA2-4816-87F9-020A87E2CB96}" srcOrd="3" destOrd="0" parTransId="{9252DC53-8FF6-44A2-99A1-E72E788C1744}" sibTransId="{819FB5CE-5B71-4D0D-8C9C-7A24357E97CD}"/>
    <dgm:cxn modelId="{4AF19F92-241F-43D1-81DC-A1D4F61BE078}" type="presOf" srcId="{5F52CC8B-C268-4814-958B-3DD4C04C83F8}" destId="{036C70B1-80E7-41A7-AF27-65B4AB96B932}" srcOrd="0" destOrd="0" presId="urn:microsoft.com/office/officeart/2005/8/layout/cycle8#1"/>
    <dgm:cxn modelId="{9B4E3CDB-9D94-4B2B-9C8D-19620C342318}" type="presOf" srcId="{4516918C-B2F9-46FC-9491-C4CE5CDF6A19}" destId="{954E54D9-214C-465A-A7D1-E2C2254A51C2}" srcOrd="1" destOrd="0" presId="urn:microsoft.com/office/officeart/2005/8/layout/cycle8#1"/>
    <dgm:cxn modelId="{8FD04287-CEC2-40E5-8CF5-DB83CC9EBF92}" type="presOf" srcId="{73F46276-7AA2-4816-87F9-020A87E2CB96}" destId="{81CA10D8-858E-4ED2-BBB1-A59844921A2D}" srcOrd="0" destOrd="0" presId="urn:microsoft.com/office/officeart/2005/8/layout/cycle8#1"/>
    <dgm:cxn modelId="{C38CF2EC-1851-46B0-A51E-F6E692572B59}" type="presOf" srcId="{3940F9AF-1559-48BA-A456-5249E7E450A1}" destId="{08D27EC5-6BEA-4A67-82D9-C28600787E7D}" srcOrd="1" destOrd="0" presId="urn:microsoft.com/office/officeart/2005/8/layout/cycle8#1"/>
    <dgm:cxn modelId="{C97BEC65-B372-4A5C-84AD-B94206648C42}" type="presParOf" srcId="{FC3CD9F4-B5F1-4248-BB21-B0C96D15ADA5}" destId="{92EE4C9E-8016-4EC2-A72F-196D4F34CBEE}" srcOrd="0" destOrd="0" presId="urn:microsoft.com/office/officeart/2005/8/layout/cycle8#1"/>
    <dgm:cxn modelId="{12144606-FFA1-4FFB-B4BC-CA6379733E63}" type="presParOf" srcId="{FC3CD9F4-B5F1-4248-BB21-B0C96D15ADA5}" destId="{A4598E8E-B7F9-4EAF-A3E4-85402D0E1185}" srcOrd="1" destOrd="0" presId="urn:microsoft.com/office/officeart/2005/8/layout/cycle8#1"/>
    <dgm:cxn modelId="{427EBF8C-A1A6-4BC1-B400-13A565F248AF}" type="presParOf" srcId="{FC3CD9F4-B5F1-4248-BB21-B0C96D15ADA5}" destId="{1185A76F-480F-4795-8096-ECC814C48057}" srcOrd="2" destOrd="0" presId="urn:microsoft.com/office/officeart/2005/8/layout/cycle8#1"/>
    <dgm:cxn modelId="{ADD13FE4-3154-464A-B0D5-E153F9A90031}" type="presParOf" srcId="{FC3CD9F4-B5F1-4248-BB21-B0C96D15ADA5}" destId="{954E54D9-214C-465A-A7D1-E2C2254A51C2}" srcOrd="3" destOrd="0" presId="urn:microsoft.com/office/officeart/2005/8/layout/cycle8#1"/>
    <dgm:cxn modelId="{0954694A-A98C-483E-A188-544CE260D00C}" type="presParOf" srcId="{FC3CD9F4-B5F1-4248-BB21-B0C96D15ADA5}" destId="{036C70B1-80E7-41A7-AF27-65B4AB96B932}" srcOrd="4" destOrd="0" presId="urn:microsoft.com/office/officeart/2005/8/layout/cycle8#1"/>
    <dgm:cxn modelId="{2E04BC1A-B304-4247-81CD-3EDD597C704B}" type="presParOf" srcId="{FC3CD9F4-B5F1-4248-BB21-B0C96D15ADA5}" destId="{A7F5650E-0397-4BF7-AAE6-C28930358A3D}" srcOrd="5" destOrd="0" presId="urn:microsoft.com/office/officeart/2005/8/layout/cycle8#1"/>
    <dgm:cxn modelId="{E7FA2422-2419-49C9-BB1D-80A67757808A}" type="presParOf" srcId="{FC3CD9F4-B5F1-4248-BB21-B0C96D15ADA5}" destId="{A7886A11-FCFF-4154-A2CD-AD5179AA0B94}" srcOrd="6" destOrd="0" presId="urn:microsoft.com/office/officeart/2005/8/layout/cycle8#1"/>
    <dgm:cxn modelId="{85BEE94E-9D9A-4088-81FA-7FD90F672E28}" type="presParOf" srcId="{FC3CD9F4-B5F1-4248-BB21-B0C96D15ADA5}" destId="{4EF5880C-6E16-4901-9ADB-F725E9E4FBC7}" srcOrd="7" destOrd="0" presId="urn:microsoft.com/office/officeart/2005/8/layout/cycle8#1"/>
    <dgm:cxn modelId="{505A99C1-D1F7-42C3-A3D0-1D1BA22950B3}" type="presParOf" srcId="{FC3CD9F4-B5F1-4248-BB21-B0C96D15ADA5}" destId="{5933E1BE-963B-456D-A746-7A2C29AD3962}" srcOrd="8" destOrd="0" presId="urn:microsoft.com/office/officeart/2005/8/layout/cycle8#1"/>
    <dgm:cxn modelId="{19929BBC-2F72-4F85-AFE9-98A609F863F3}" type="presParOf" srcId="{FC3CD9F4-B5F1-4248-BB21-B0C96D15ADA5}" destId="{E852245D-DF90-42B4-9BC1-841AE97FD07E}" srcOrd="9" destOrd="0" presId="urn:microsoft.com/office/officeart/2005/8/layout/cycle8#1"/>
    <dgm:cxn modelId="{FF318CDC-7331-40C1-B1E7-440458B52C90}" type="presParOf" srcId="{FC3CD9F4-B5F1-4248-BB21-B0C96D15ADA5}" destId="{077A846B-14EF-4988-B0F0-87D57283624B}" srcOrd="10" destOrd="0" presId="urn:microsoft.com/office/officeart/2005/8/layout/cycle8#1"/>
    <dgm:cxn modelId="{8A7C3979-83DD-42C2-9019-2B8643E3CDE6}" type="presParOf" srcId="{FC3CD9F4-B5F1-4248-BB21-B0C96D15ADA5}" destId="{08D27EC5-6BEA-4A67-82D9-C28600787E7D}" srcOrd="11" destOrd="0" presId="urn:microsoft.com/office/officeart/2005/8/layout/cycle8#1"/>
    <dgm:cxn modelId="{A75EF14B-CC33-4DD3-AAE9-2D2FD87A79F8}" type="presParOf" srcId="{FC3CD9F4-B5F1-4248-BB21-B0C96D15ADA5}" destId="{81CA10D8-858E-4ED2-BBB1-A59844921A2D}" srcOrd="12" destOrd="0" presId="urn:microsoft.com/office/officeart/2005/8/layout/cycle8#1"/>
    <dgm:cxn modelId="{E7A0C8F5-1403-445B-A9DA-53BD24D86442}" type="presParOf" srcId="{FC3CD9F4-B5F1-4248-BB21-B0C96D15ADA5}" destId="{FB9DEAE0-23FA-492D-95B6-5F2BEB375E57}" srcOrd="13" destOrd="0" presId="urn:microsoft.com/office/officeart/2005/8/layout/cycle8#1"/>
    <dgm:cxn modelId="{AB0BAE1D-9290-4BEB-B7D4-9EF6D43F40AE}" type="presParOf" srcId="{FC3CD9F4-B5F1-4248-BB21-B0C96D15ADA5}" destId="{548D282F-CC31-4AD2-9D0D-0B202F5BBE20}" srcOrd="14" destOrd="0" presId="urn:microsoft.com/office/officeart/2005/8/layout/cycle8#1"/>
    <dgm:cxn modelId="{3FE4BBE4-E168-4813-842E-ADAB7AEC64E1}" type="presParOf" srcId="{FC3CD9F4-B5F1-4248-BB21-B0C96D15ADA5}" destId="{9E901A71-7558-4879-AAC3-5CC5AC21A1AF}" srcOrd="15" destOrd="0" presId="urn:microsoft.com/office/officeart/2005/8/layout/cycle8#1"/>
    <dgm:cxn modelId="{CC49EE91-1E65-409B-B8FF-0F99DC3187DE}" type="presParOf" srcId="{FC3CD9F4-B5F1-4248-BB21-B0C96D15ADA5}" destId="{902757F4-FEB2-47EB-AB78-63AB7CDF47D8}" srcOrd="16" destOrd="0" presId="urn:microsoft.com/office/officeart/2005/8/layout/cycle8#1"/>
    <dgm:cxn modelId="{0BC416FD-C086-4625-8F03-B171BE9E6398}" type="presParOf" srcId="{FC3CD9F4-B5F1-4248-BB21-B0C96D15ADA5}" destId="{B2DA617C-ED03-4D2C-962D-A05BD2BDC417}" srcOrd="17" destOrd="0" presId="urn:microsoft.com/office/officeart/2005/8/layout/cycle8#1"/>
    <dgm:cxn modelId="{81EE9C68-278B-40F2-A445-EA3A4D9BA62D}" type="presParOf" srcId="{FC3CD9F4-B5F1-4248-BB21-B0C96D15ADA5}" destId="{336915F4-E33A-4C88-AAA8-9E5DE254B068}" srcOrd="18" destOrd="0" presId="urn:microsoft.com/office/officeart/2005/8/layout/cycle8#1"/>
    <dgm:cxn modelId="{77C7729D-769E-4C42-AAA6-88F8E61D0674}" type="presParOf" srcId="{FC3CD9F4-B5F1-4248-BB21-B0C96D15ADA5}" destId="{D598073D-FD57-4D80-ABF6-D08D084D8D2D}" srcOrd="19" destOrd="0" presId="urn:microsoft.com/office/officeart/2005/8/layout/cycle8#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E4C9E-8016-4EC2-A72F-196D4F34CBEE}">
      <dsp:nvSpPr>
        <dsp:cNvPr id="0" name=""/>
        <dsp:cNvSpPr/>
      </dsp:nvSpPr>
      <dsp:spPr bwMode="white">
        <a:xfrm>
          <a:off x="711902" y="355685"/>
          <a:ext cx="4763203" cy="4763203"/>
        </a:xfrm>
        <a:prstGeom prst="pie">
          <a:avLst>
            <a:gd name="adj1" fmla="val 16200000"/>
            <a:gd name="adj2" fmla="val 0"/>
          </a:avLst>
        </a:prstGeom>
        <a:solidFill>
          <a:srgbClr val="92D050"/>
        </a:solidFill>
        <a:ln>
          <a:noFill/>
        </a:ln>
        <a:effectLst/>
        <a:sp3d contourW="19050" prstMaterial="metal">
          <a:bevelT w="88900" h="203200"/>
          <a:bevelB w="165100" h="254000"/>
        </a:sp3d>
      </dsp:spPr>
      <dsp:style>
        <a:lnRef idx="0">
          <a:schemeClr val="lt1"/>
        </a:lnRef>
        <a:fillRef idx="1">
          <a:schemeClr val="accent5">
            <a:hueOff val="0"/>
            <a:satOff val="0"/>
            <a:lumOff val="0"/>
            <a:alpha val="100000"/>
          </a:schemeClr>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lv-LV" sz="2400" b="1" kern="1200" dirty="0" smtClean="0">
              <a:solidFill>
                <a:schemeClr val="tx1"/>
              </a:solidFill>
            </a:rPr>
            <a:t>Atlase</a:t>
          </a:r>
          <a:endParaRPr lang="en-US" sz="2400" b="1" kern="1200" dirty="0">
            <a:solidFill>
              <a:schemeClr val="tx1"/>
            </a:solidFill>
          </a:endParaRPr>
        </a:p>
      </dsp:txBody>
      <dsp:txXfrm>
        <a:off x="711902" y="355685"/>
        <a:ext cx="4763203" cy="4763203"/>
      </dsp:txXfrm>
    </dsp:sp>
    <dsp:sp modelId="{036C70B1-80E7-41A7-AF27-65B4AB96B932}">
      <dsp:nvSpPr>
        <dsp:cNvPr id="0" name=""/>
        <dsp:cNvSpPr/>
      </dsp:nvSpPr>
      <dsp:spPr bwMode="white">
        <a:xfrm>
          <a:off x="711902" y="515592"/>
          <a:ext cx="4763203" cy="4763203"/>
        </a:xfrm>
        <a:prstGeom prst="pie">
          <a:avLst>
            <a:gd name="adj1" fmla="val 0"/>
            <a:gd name="adj2" fmla="val 5400000"/>
          </a:avLst>
        </a:prstGeom>
        <a:solidFill>
          <a:srgbClr val="FF9933"/>
        </a:solidFill>
        <a:ln>
          <a:noFill/>
        </a:ln>
        <a:effectLst/>
        <a:sp3d contourW="19050" prstMaterial="metal">
          <a:bevelT w="88900" h="203200"/>
          <a:bevelB w="165100" h="254000"/>
        </a:sp3d>
      </dsp:spPr>
      <dsp:style>
        <a:lnRef idx="0">
          <a:schemeClr val="lt1"/>
        </a:lnRef>
        <a:fillRef idx="1">
          <a:schemeClr val="accent5">
            <a:hueOff val="0"/>
            <a:satOff val="0"/>
            <a:lumOff val="-2352"/>
            <a:alpha val="100000"/>
          </a:schemeClr>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lv-LV" sz="2400" b="1" kern="1200" dirty="0" smtClean="0">
              <a:solidFill>
                <a:schemeClr val="tx1"/>
              </a:solidFill>
            </a:rPr>
            <a:t>Apmācība</a:t>
          </a:r>
          <a:endParaRPr lang="en-US" sz="2400" b="1" kern="1200" dirty="0">
            <a:solidFill>
              <a:schemeClr val="tx1"/>
            </a:solidFill>
          </a:endParaRPr>
        </a:p>
      </dsp:txBody>
      <dsp:txXfrm>
        <a:off x="711902" y="515592"/>
        <a:ext cx="4763203" cy="4763203"/>
      </dsp:txXfrm>
    </dsp:sp>
    <dsp:sp modelId="{5933E1BE-963B-456D-A746-7A2C29AD3962}">
      <dsp:nvSpPr>
        <dsp:cNvPr id="0" name=""/>
        <dsp:cNvSpPr/>
      </dsp:nvSpPr>
      <dsp:spPr bwMode="white">
        <a:xfrm>
          <a:off x="551995" y="515592"/>
          <a:ext cx="4763203" cy="4763203"/>
        </a:xfrm>
        <a:prstGeom prst="pie">
          <a:avLst>
            <a:gd name="adj1" fmla="val 5400000"/>
            <a:gd name="adj2" fmla="val 10800000"/>
          </a:avLst>
        </a:prstGeom>
        <a:solidFill>
          <a:srgbClr val="FFFF66"/>
        </a:solidFill>
        <a:ln>
          <a:noFill/>
        </a:ln>
        <a:effectLst/>
        <a:sp3d contourW="19050" prstMaterial="metal">
          <a:bevelT w="88900" h="203200"/>
          <a:bevelB w="165100" h="254000"/>
        </a:sp3d>
      </dsp:spPr>
      <dsp:style>
        <a:lnRef idx="0">
          <a:schemeClr val="lt1"/>
        </a:lnRef>
        <a:fillRef idx="1">
          <a:schemeClr val="accent5">
            <a:hueOff val="0"/>
            <a:satOff val="0"/>
            <a:lumOff val="-4705"/>
            <a:alpha val="100000"/>
          </a:schemeClr>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lv-LV" sz="2400" b="1" kern="1200" dirty="0" smtClean="0">
              <a:solidFill>
                <a:schemeClr val="tx1"/>
              </a:solidFill>
            </a:rPr>
            <a:t>Atbalsts</a:t>
          </a:r>
          <a:endParaRPr lang="en-US" sz="2400" b="1" kern="1200" dirty="0">
            <a:solidFill>
              <a:schemeClr val="tx1"/>
            </a:solidFill>
          </a:endParaRPr>
        </a:p>
      </dsp:txBody>
      <dsp:txXfrm>
        <a:off x="551995" y="515592"/>
        <a:ext cx="4763203" cy="4763203"/>
      </dsp:txXfrm>
    </dsp:sp>
    <dsp:sp modelId="{81CA10D8-858E-4ED2-BBB1-A59844921A2D}">
      <dsp:nvSpPr>
        <dsp:cNvPr id="0" name=""/>
        <dsp:cNvSpPr/>
      </dsp:nvSpPr>
      <dsp:spPr bwMode="white">
        <a:xfrm>
          <a:off x="551995" y="355685"/>
          <a:ext cx="4763203" cy="4763203"/>
        </a:xfrm>
        <a:prstGeom prst="pie">
          <a:avLst>
            <a:gd name="adj1" fmla="val 10800000"/>
            <a:gd name="adj2" fmla="val 16200000"/>
          </a:avLst>
        </a:prstGeom>
        <a:solidFill>
          <a:srgbClr val="666633"/>
        </a:solidFill>
        <a:ln>
          <a:noFill/>
        </a:ln>
        <a:effectLst/>
        <a:sp3d contourW="19050" prstMaterial="metal">
          <a:bevelT w="88900" h="203200"/>
          <a:bevelB w="165100" h="254000"/>
        </a:sp3d>
      </dsp:spPr>
      <dsp:style>
        <a:lnRef idx="0">
          <a:schemeClr val="lt1"/>
        </a:lnRef>
        <a:fillRef idx="1">
          <a:schemeClr val="accent5">
            <a:hueOff val="0"/>
            <a:satOff val="0"/>
            <a:lumOff val="-7058"/>
            <a:alpha val="100000"/>
          </a:schemeClr>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lv-LV" sz="2400" b="1" kern="1200" dirty="0" smtClean="0">
              <a:solidFill>
                <a:schemeClr val="bg1"/>
              </a:solidFill>
            </a:rPr>
            <a:t>Pētniecība</a:t>
          </a:r>
          <a:endParaRPr lang="en-US" sz="2400" b="1" kern="1200" dirty="0">
            <a:solidFill>
              <a:schemeClr val="bg1"/>
            </a:solidFill>
          </a:endParaRPr>
        </a:p>
      </dsp:txBody>
      <dsp:txXfrm>
        <a:off x="551995" y="355685"/>
        <a:ext cx="4763203" cy="4763203"/>
      </dsp:txXfrm>
    </dsp:sp>
    <dsp:sp modelId="{902757F4-FEB2-47EB-AB78-63AB7CDF47D8}">
      <dsp:nvSpPr>
        <dsp:cNvPr id="0" name=""/>
        <dsp:cNvSpPr/>
      </dsp:nvSpPr>
      <dsp:spPr bwMode="white">
        <a:xfrm>
          <a:off x="449926" y="93708"/>
          <a:ext cx="5287156" cy="5287156"/>
        </a:xfrm>
        <a:prstGeom prst="circularArrow">
          <a:avLst>
            <a:gd name="adj1" fmla="val 5000"/>
            <a:gd name="adj2" fmla="val 360000"/>
            <a:gd name="adj3" fmla="val -360000"/>
            <a:gd name="adj4" fmla="val 16200000"/>
            <a:gd name="adj5" fmla="val 5500"/>
          </a:avLst>
        </a:prstGeom>
        <a:solidFill>
          <a:srgbClr val="92D050"/>
        </a:solidFill>
        <a:ln>
          <a:noFill/>
        </a:ln>
        <a:effectLst/>
        <a:sp3d z="300000" contourW="19050" prstMaterial="metal">
          <a:bevelT w="88900" h="203200"/>
          <a:bevelB w="165100" h="254000"/>
        </a:sp3d>
      </dsp:spPr>
      <dsp:style>
        <a:lnRef idx="0">
          <a:schemeClr val="lt1"/>
        </a:lnRef>
        <a:fillRef idx="1">
          <a:schemeClr val="accent5">
            <a:hueOff val="0"/>
            <a:satOff val="0"/>
            <a:lumOff val="0"/>
            <a:alpha val="100000"/>
          </a:schemeClr>
        </a:fillRef>
        <a:effectRef idx="0">
          <a:scrgbClr r="0" g="0" b="0"/>
        </a:effectRef>
        <a:fontRef idx="minor"/>
      </dsp:style>
    </dsp:sp>
    <dsp:sp modelId="{B2DA617C-ED03-4D2C-962D-A05BD2BDC417}">
      <dsp:nvSpPr>
        <dsp:cNvPr id="0" name=""/>
        <dsp:cNvSpPr/>
      </dsp:nvSpPr>
      <dsp:spPr bwMode="white">
        <a:xfrm>
          <a:off x="449926" y="253616"/>
          <a:ext cx="5287156" cy="5287156"/>
        </a:xfrm>
        <a:prstGeom prst="circularArrow">
          <a:avLst>
            <a:gd name="adj1" fmla="val 5000"/>
            <a:gd name="adj2" fmla="val 360000"/>
            <a:gd name="adj3" fmla="val 5040000"/>
            <a:gd name="adj4" fmla="val 0"/>
            <a:gd name="adj5" fmla="val 5500"/>
          </a:avLst>
        </a:prstGeom>
        <a:solidFill>
          <a:srgbClr val="FF9933"/>
        </a:solidFill>
        <a:ln>
          <a:noFill/>
        </a:ln>
        <a:effectLst/>
        <a:sp3d z="300000" contourW="19050" prstMaterial="metal">
          <a:bevelT w="88900" h="203200"/>
          <a:bevelB w="165100" h="254000"/>
        </a:sp3d>
      </dsp:spPr>
      <dsp:style>
        <a:lnRef idx="0">
          <a:schemeClr val="lt1"/>
        </a:lnRef>
        <a:fillRef idx="1">
          <a:schemeClr val="accent5">
            <a:hueOff val="0"/>
            <a:satOff val="0"/>
            <a:lumOff val="-2352"/>
            <a:alpha val="100000"/>
          </a:schemeClr>
        </a:fillRef>
        <a:effectRef idx="0">
          <a:scrgbClr r="0" g="0" b="0"/>
        </a:effectRef>
        <a:fontRef idx="minor"/>
      </dsp:style>
    </dsp:sp>
    <dsp:sp modelId="{336915F4-E33A-4C88-AAA8-9E5DE254B068}">
      <dsp:nvSpPr>
        <dsp:cNvPr id="0" name=""/>
        <dsp:cNvSpPr/>
      </dsp:nvSpPr>
      <dsp:spPr bwMode="white">
        <a:xfrm>
          <a:off x="290018" y="253616"/>
          <a:ext cx="5287156" cy="5287156"/>
        </a:xfrm>
        <a:prstGeom prst="circularArrow">
          <a:avLst>
            <a:gd name="adj1" fmla="val 5000"/>
            <a:gd name="adj2" fmla="val 360000"/>
            <a:gd name="adj3" fmla="val 10440000"/>
            <a:gd name="adj4" fmla="val 5400000"/>
            <a:gd name="adj5" fmla="val 5500"/>
          </a:avLst>
        </a:prstGeom>
        <a:solidFill>
          <a:srgbClr val="FFFF66"/>
        </a:solidFill>
        <a:ln>
          <a:noFill/>
        </a:ln>
        <a:effectLst/>
        <a:sp3d z="300000" contourW="19050" prstMaterial="metal">
          <a:bevelT w="88900" h="203200"/>
          <a:bevelB w="165100" h="254000"/>
        </a:sp3d>
      </dsp:spPr>
      <dsp:style>
        <a:lnRef idx="0">
          <a:schemeClr val="lt1"/>
        </a:lnRef>
        <a:fillRef idx="1">
          <a:schemeClr val="accent5">
            <a:hueOff val="0"/>
            <a:satOff val="0"/>
            <a:lumOff val="-4705"/>
            <a:alpha val="100000"/>
          </a:schemeClr>
        </a:fillRef>
        <a:effectRef idx="0">
          <a:scrgbClr r="0" g="0" b="0"/>
        </a:effectRef>
        <a:fontRef idx="minor"/>
      </dsp:style>
    </dsp:sp>
    <dsp:sp modelId="{D598073D-FD57-4D80-ABF6-D08D084D8D2D}">
      <dsp:nvSpPr>
        <dsp:cNvPr id="0" name=""/>
        <dsp:cNvSpPr/>
      </dsp:nvSpPr>
      <dsp:spPr bwMode="white">
        <a:xfrm>
          <a:off x="290018" y="93708"/>
          <a:ext cx="5287156" cy="5287156"/>
        </a:xfrm>
        <a:prstGeom prst="circularArrow">
          <a:avLst>
            <a:gd name="adj1" fmla="val 5000"/>
            <a:gd name="adj2" fmla="val 360000"/>
            <a:gd name="adj3" fmla="val 15840000"/>
            <a:gd name="adj4" fmla="val 10800000"/>
            <a:gd name="adj5" fmla="val 5500"/>
          </a:avLst>
        </a:prstGeom>
        <a:solidFill>
          <a:srgbClr val="666633"/>
        </a:solidFill>
        <a:ln>
          <a:noFill/>
        </a:ln>
        <a:effectLst/>
        <a:sp3d z="300000" contourW="19050" prstMaterial="metal">
          <a:bevelT w="88900" h="203200"/>
          <a:bevelB w="165100" h="254000"/>
        </a:sp3d>
      </dsp:spPr>
      <dsp:style>
        <a:lnRef idx="0">
          <a:schemeClr val="lt1"/>
        </a:lnRef>
        <a:fillRef idx="1">
          <a:schemeClr val="accent5">
            <a:hueOff val="0"/>
            <a:satOff val="0"/>
            <a:lumOff val="-7058"/>
            <a:alpha val="100000"/>
          </a:schemeClr>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E715EF8-1918-4F59-A84C-8B17AB3E347A}" type="datetimeFigureOut">
              <a:rPr lang="lv-LV" smtClean="0"/>
              <a:t>17.04.2023</a:t>
            </a:fld>
            <a:endParaRPr lang="lv-LV"/>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5FAE700A-C7C1-4B5D-9C3C-A689D5467C50}" type="slidenum">
              <a:rPr lang="lv-LV" smtClean="0"/>
              <a:t>‹#›</a:t>
            </a:fld>
            <a:endParaRPr lang="lv-LV"/>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mil.lv/"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775" y="2081213"/>
            <a:ext cx="9982200" cy="5614987"/>
          </a:xfrm>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1380490" rtl="0" eaLnBrk="1" fontAlgn="auto" latinLnBrk="0" hangingPunct="1">
              <a:lnSpc>
                <a:spcPct val="100000"/>
              </a:lnSpc>
              <a:spcBef>
                <a:spcPts val="0"/>
              </a:spcBef>
              <a:spcAft>
                <a:spcPts val="0"/>
              </a:spcAft>
              <a:buClrTx/>
              <a:buSzTx/>
              <a:buFontTx/>
              <a:buNone/>
              <a:defRPr/>
            </a:pPr>
            <a:fld id="{D3437984-E910-1D4C-96A1-72EAAE8805FC}" type="slidenum">
              <a:rPr kumimoji="0" lang="lv-LV" sz="1800" b="0" i="0" u="none" strike="noStrike" kern="1200" cap="none" spc="0" normalizeH="0" baseline="0" noProof="0">
                <a:ln>
                  <a:noFill/>
                </a:ln>
                <a:solidFill>
                  <a:prstClr val="black"/>
                </a:solidFill>
                <a:effectLst/>
                <a:uLnTx/>
                <a:uFillTx/>
                <a:latin typeface="Calibri" panose="020F0502020204030204"/>
                <a:ea typeface="+mn-ea"/>
                <a:cs typeface="+mn-cs"/>
              </a:rPr>
              <a:t>1</a:t>
            </a:fld>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kern="1200" dirty="0" smtClean="0">
                <a:solidFill>
                  <a:schemeClr val="tx1"/>
                </a:solidFill>
                <a:effectLst/>
                <a:latin typeface="+mn-lt"/>
                <a:ea typeface="+mn-ea"/>
                <a:cs typeface="+mn-cs"/>
              </a:rPr>
              <a:t>Psihologu dienesta uzdevumi:</a:t>
            </a:r>
            <a:endParaRPr lang="lv-LV" sz="1200" kern="1200" dirty="0" smtClean="0">
              <a:solidFill>
                <a:schemeClr val="tx1"/>
              </a:solidFill>
              <a:effectLst/>
              <a:latin typeface="+mn-lt"/>
              <a:ea typeface="+mn-ea"/>
              <a:cs typeface="+mn-cs"/>
            </a:endParaRPr>
          </a:p>
          <a:p>
            <a:pPr lvl="0"/>
            <a:r>
              <a:rPr lang="lv-LV" sz="1200" kern="1200" dirty="0" smtClean="0">
                <a:solidFill>
                  <a:schemeClr val="tx1"/>
                </a:solidFill>
                <a:effectLst/>
                <a:latin typeface="+mn-lt"/>
                <a:ea typeface="+mn-ea"/>
                <a:cs typeface="+mn-cs"/>
              </a:rPr>
              <a:t>veikt psiholoģisko izpēti (novērtēšanu) profesionālā dienesta kandidātiem, karavīriem, personām, kuras kandidē uz militāro darbinieku amatiem un zemessargiem pēc nepieciešamības.</a:t>
            </a:r>
          </a:p>
          <a:p>
            <a:pPr lvl="0"/>
            <a:r>
              <a:rPr lang="lv-LV" sz="1200" kern="1200" dirty="0" smtClean="0">
                <a:solidFill>
                  <a:schemeClr val="tx1"/>
                </a:solidFill>
                <a:effectLst/>
                <a:latin typeface="+mn-lt"/>
                <a:ea typeface="+mn-ea"/>
                <a:cs typeface="+mn-cs"/>
              </a:rPr>
              <a:t>sniegt psiholoģisko atbalstu un konsultācijas karavīriem, militārajiem darbiniekiem, militāro vienību civilajiem darbiniekiem. Psiholoģiskās krīzes situācijās - karavīru  dzīvesbiedriem un vecākiem,  zemessargiem;</a:t>
            </a:r>
          </a:p>
          <a:p>
            <a:pPr lvl="0"/>
            <a:r>
              <a:rPr lang="lv-LV" sz="1200" kern="1200" dirty="0" smtClean="0">
                <a:solidFill>
                  <a:schemeClr val="tx1"/>
                </a:solidFill>
                <a:effectLst/>
                <a:latin typeface="+mn-lt"/>
                <a:ea typeface="+mn-ea"/>
                <a:cs typeface="+mn-cs"/>
              </a:rPr>
              <a:t>sniegt konsultācijas un rekomendācijas visu līmeņu komandieriem savas profesionālās kompetences ietvaros;</a:t>
            </a:r>
          </a:p>
          <a:p>
            <a:pPr lvl="0"/>
            <a:r>
              <a:rPr lang="lv-LV" sz="1200" kern="1200" dirty="0" smtClean="0">
                <a:solidFill>
                  <a:schemeClr val="tx1"/>
                </a:solidFill>
                <a:effectLst/>
                <a:latin typeface="+mn-lt"/>
                <a:ea typeface="+mn-ea"/>
                <a:cs typeface="+mn-cs"/>
              </a:rPr>
              <a:t>izstrādāt un vadīt psiholoģijas apmācību programmas un psiholoģiskos treniņus NBS un ZS personālsastāvam;</a:t>
            </a:r>
          </a:p>
          <a:p>
            <a:pPr lvl="0"/>
            <a:r>
              <a:rPr lang="lv-LV" sz="1200" kern="1200" dirty="0" smtClean="0">
                <a:solidFill>
                  <a:schemeClr val="tx1"/>
                </a:solidFill>
                <a:effectLst/>
                <a:latin typeface="+mn-lt"/>
                <a:ea typeface="+mn-ea"/>
                <a:cs typeface="+mn-cs"/>
              </a:rPr>
              <a:t>veikt zinātniski pētniecisko darbu militārās psiholoģijas jomā;</a:t>
            </a:r>
          </a:p>
          <a:p>
            <a:pPr lvl="0"/>
            <a:r>
              <a:rPr lang="lv-LV" sz="1200" kern="1200" dirty="0" smtClean="0">
                <a:solidFill>
                  <a:schemeClr val="tx1"/>
                </a:solidFill>
                <a:effectLst/>
                <a:latin typeface="+mn-lt"/>
                <a:ea typeface="+mn-ea"/>
                <a:cs typeface="+mn-cs"/>
              </a:rPr>
              <a:t>veikt starptautisko sadarbību ar militārajiem psihologiem un sadarbību ar Latvijas augstskolām pieredzes apmaiņai un militārās psiholoģijas profesionālās darbības jomas attīstīšanai;</a:t>
            </a:r>
          </a:p>
          <a:p>
            <a:pPr lvl="0"/>
            <a:r>
              <a:rPr lang="lv-LV" sz="1200" kern="1200" dirty="0" smtClean="0">
                <a:solidFill>
                  <a:schemeClr val="tx1"/>
                </a:solidFill>
                <a:effectLst/>
                <a:latin typeface="+mn-lt"/>
                <a:ea typeface="+mn-ea"/>
                <a:cs typeface="+mn-cs"/>
              </a:rPr>
              <a:t>sadarboties ar mentālās veselības speciālistiem, ārstniecības personām, sociālo darbinieku, kapelāniem un citiem speciālistiem pēc nepieciešamības; </a:t>
            </a:r>
          </a:p>
          <a:p>
            <a:pPr lvl="0"/>
            <a:r>
              <a:rPr lang="lv-LV" sz="1200" kern="1200" dirty="0" smtClean="0">
                <a:solidFill>
                  <a:schemeClr val="tx1"/>
                </a:solidFill>
                <a:effectLst/>
                <a:latin typeface="+mn-lt"/>
                <a:ea typeface="+mn-ea"/>
                <a:cs typeface="+mn-cs"/>
              </a:rPr>
              <a:t>nodrošināt psihologu profesionālās pilnveides pasākumus;</a:t>
            </a:r>
          </a:p>
          <a:p>
            <a:pPr lvl="0"/>
            <a:r>
              <a:rPr lang="lv-LV" sz="1200" kern="1200" dirty="0" smtClean="0">
                <a:solidFill>
                  <a:schemeClr val="tx1"/>
                </a:solidFill>
                <a:effectLst/>
                <a:latin typeface="+mn-lt"/>
                <a:ea typeface="+mn-ea"/>
                <a:cs typeface="+mn-cs"/>
              </a:rPr>
              <a:t>veikt citus NBS vadības dotos vai no saistošajiem normatīvajiem aktiem izrietošos uzdevumus.</a:t>
            </a:r>
          </a:p>
          <a:p>
            <a:endParaRPr lang="lv-LV" dirty="0"/>
          </a:p>
        </p:txBody>
      </p:sp>
      <p:sp>
        <p:nvSpPr>
          <p:cNvPr id="4" name="Slide Number Placeholder 3"/>
          <p:cNvSpPr>
            <a:spLocks noGrp="1"/>
          </p:cNvSpPr>
          <p:nvPr>
            <p:ph type="sldNum" sz="quarter" idx="10"/>
          </p:nvPr>
        </p:nvSpPr>
        <p:spPr/>
        <p:txBody>
          <a:bodyPr/>
          <a:lstStyle/>
          <a:p>
            <a:fld id="{5FAE700A-C7C1-4B5D-9C3C-A689D5467C50}" type="slidenum">
              <a:rPr lang="lv-LV" smtClean="0"/>
              <a:t>12</a:t>
            </a:fld>
            <a:endParaRPr lang="lv-L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v-LV" i="1" dirty="0" smtClean="0"/>
              <a:t>Klustikaravirs.lv</a:t>
            </a:r>
          </a:p>
          <a:p>
            <a:pPr marL="0" indent="0">
              <a:buNone/>
            </a:pPr>
            <a:r>
              <a:rPr lang="lv-LV" i="1" dirty="0" smtClean="0">
                <a:hlinkClick r:id="rId3"/>
              </a:rPr>
              <a:t>www.mil.lv</a:t>
            </a:r>
            <a:endParaRPr lang="lv-LV" i="1" dirty="0" smtClean="0"/>
          </a:p>
          <a:p>
            <a:pPr marL="0" indent="0">
              <a:buNone/>
            </a:pPr>
            <a:r>
              <a:rPr lang="lv-LV" dirty="0" smtClean="0"/>
              <a:t>naa.mil.lv</a:t>
            </a:r>
          </a:p>
          <a:p>
            <a:endParaRPr lang="lv-LV" dirty="0"/>
          </a:p>
        </p:txBody>
      </p:sp>
      <p:sp>
        <p:nvSpPr>
          <p:cNvPr id="4" name="Slide Number Placeholder 3"/>
          <p:cNvSpPr>
            <a:spLocks noGrp="1"/>
          </p:cNvSpPr>
          <p:nvPr>
            <p:ph type="sldNum" sz="quarter" idx="10"/>
          </p:nvPr>
        </p:nvSpPr>
        <p:spPr/>
        <p:txBody>
          <a:bodyPr/>
          <a:lstStyle/>
          <a:p>
            <a:fld id="{5FAE700A-C7C1-4B5D-9C3C-A689D5467C50}" type="slidenum">
              <a:rPr lang="lv-LV" smtClean="0"/>
              <a:t>14</a:t>
            </a:fld>
            <a:endParaRPr lang="lv-LV"/>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5FAE700A-C7C1-4B5D-9C3C-A689D5467C50}" type="slidenum">
              <a:rPr lang="lv-LV" smtClean="0"/>
              <a:t>21</a:t>
            </a:fld>
            <a:endParaRPr lang="lv-LV"/>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b="1" dirty="0" smtClean="0"/>
              <a:t>IZDALE</a:t>
            </a:r>
            <a:endParaRPr lang="lv-LV" b="1" dirty="0" smtClean="0"/>
          </a:p>
          <a:p>
            <a:pPr marL="0" marR="0" lvl="0" indent="0" algn="l" defTabSz="914400" rtl="0" eaLnBrk="0" fontAlgn="base" latinLnBrk="0" hangingPunct="0">
              <a:lnSpc>
                <a:spcPct val="100000"/>
              </a:lnSpc>
              <a:spcBef>
                <a:spcPct val="30000"/>
              </a:spcBef>
              <a:spcAft>
                <a:spcPct val="0"/>
              </a:spcAft>
              <a:buClrTx/>
              <a:buSzTx/>
              <a:buFontTx/>
              <a:buNone/>
              <a:defRPr/>
            </a:pPr>
            <a:endParaRPr lang="lv-LV" b="1" dirty="0" smtClean="0"/>
          </a:p>
          <a:p>
            <a:pPr marL="0" marR="0" lvl="0" indent="0" algn="l" defTabSz="914400" rtl="0" eaLnBrk="0" fontAlgn="base" latinLnBrk="0" hangingPunct="0">
              <a:lnSpc>
                <a:spcPct val="100000"/>
              </a:lnSpc>
              <a:spcBef>
                <a:spcPct val="30000"/>
              </a:spcBef>
              <a:spcAft>
                <a:spcPct val="0"/>
              </a:spcAft>
              <a:buClrTx/>
              <a:buSzTx/>
              <a:buFontTx/>
              <a:buNone/>
              <a:defRPr/>
            </a:pPr>
            <a:r>
              <a:rPr lang="en-US" dirty="0" smtClean="0"/>
              <a:t>Clinical Signs and Symptoms Profiles Associated With Combat Stress Reactions (CSRs)</a:t>
            </a:r>
            <a:r>
              <a:rPr lang="lv-LV" dirty="0" smtClean="0"/>
              <a:t> </a:t>
            </a:r>
            <a:r>
              <a:rPr lang="en-US" sz="1200" b="0" i="0" u="none" strike="noStrike" kern="1200" dirty="0" smtClean="0">
                <a:solidFill>
                  <a:schemeClr val="tx1"/>
                </a:solidFill>
                <a:effectLst/>
                <a:latin typeface="Times" panose="02020603050405020304" pitchFamily="18" charset="0"/>
                <a:ea typeface="+mn-ea"/>
                <a:cs typeface="Times" panose="02020603050405020304" pitchFamily="18" charset="0"/>
              </a:rPr>
              <a:t>https://irp.fas.org/doddir/army/fm4-02-51.pdf</a:t>
            </a:r>
          </a:p>
          <a:p>
            <a:endParaRPr lang="en-US" b="0" i="0" dirty="0" smtClean="0">
              <a:solidFill>
                <a:srgbClr val="292A4A"/>
              </a:solidFill>
              <a:effectLst/>
              <a:latin typeface="Work Sans"/>
            </a:endParaRPr>
          </a:p>
          <a:p>
            <a:pPr marL="171450" indent="-171450">
              <a:buFont typeface="Arial" panose="020B0604020202020204" pitchFamily="34" charset="0"/>
              <a:buChar char="•"/>
            </a:pPr>
            <a:r>
              <a:rPr lang="en-US" b="0" i="0" dirty="0" err="1" smtClean="0">
                <a:solidFill>
                  <a:srgbClr val="292A4A"/>
                </a:solidFill>
                <a:effectLst/>
                <a:latin typeface="Work Sans"/>
              </a:rPr>
              <a:t>Ātras</a:t>
            </a:r>
            <a:r>
              <a:rPr lang="en-US" b="0" i="0" baseline="0" dirty="0" smtClean="0">
                <a:solidFill>
                  <a:srgbClr val="292A4A"/>
                </a:solidFill>
                <a:effectLst/>
                <a:latin typeface="Work Sans"/>
              </a:rPr>
              <a:t> </a:t>
            </a:r>
            <a:r>
              <a:rPr lang="en-US" b="0" i="0" baseline="0" dirty="0" err="1" smtClean="0">
                <a:solidFill>
                  <a:srgbClr val="292A4A"/>
                </a:solidFill>
                <a:effectLst/>
                <a:latin typeface="Work Sans"/>
              </a:rPr>
              <a:t>reakcijas</a:t>
            </a:r>
            <a:r>
              <a:rPr lang="en-US" b="0" i="0" baseline="0" dirty="0" smtClean="0">
                <a:solidFill>
                  <a:srgbClr val="292A4A"/>
                </a:solidFill>
                <a:effectLst/>
                <a:latin typeface="Work Sans"/>
              </a:rPr>
              <a:t> un </a:t>
            </a:r>
            <a:r>
              <a:rPr lang="en-US" b="0" i="0" baseline="0" dirty="0" err="1" smtClean="0">
                <a:solidFill>
                  <a:srgbClr val="292A4A"/>
                </a:solidFill>
                <a:effectLst/>
                <a:latin typeface="Work Sans"/>
              </a:rPr>
              <a:t>palēlinātas</a:t>
            </a:r>
            <a:r>
              <a:rPr lang="en-US" b="0" i="0" baseline="0" dirty="0" smtClean="0">
                <a:solidFill>
                  <a:srgbClr val="292A4A"/>
                </a:solidFill>
                <a:effectLst/>
                <a:latin typeface="Work Sans"/>
              </a:rPr>
              <a:t> </a:t>
            </a:r>
            <a:r>
              <a:rPr lang="en-US" b="0" i="0" baseline="0" dirty="0" err="1" smtClean="0">
                <a:solidFill>
                  <a:srgbClr val="292A4A"/>
                </a:solidFill>
                <a:effectLst/>
                <a:latin typeface="Work Sans"/>
              </a:rPr>
              <a:t>reakcijas</a:t>
            </a:r>
            <a:r>
              <a:rPr lang="en-US" b="0" i="0" baseline="0" dirty="0" smtClean="0">
                <a:solidFill>
                  <a:srgbClr val="292A4A"/>
                </a:solidFill>
                <a:effectLst/>
                <a:latin typeface="Work Sans"/>
              </a:rPr>
              <a:t>. </a:t>
            </a:r>
            <a:endParaRPr lang="en-US" b="0" i="0" dirty="0" smtClean="0">
              <a:solidFill>
                <a:srgbClr val="292A4A"/>
              </a:solidFill>
              <a:effectLst/>
              <a:latin typeface="Work Sans"/>
            </a:endParaRPr>
          </a:p>
        </p:txBody>
      </p:sp>
      <p:sp>
        <p:nvSpPr>
          <p:cNvPr id="4" name="Slide Number Placeholder 3"/>
          <p:cNvSpPr>
            <a:spLocks noGrp="1"/>
          </p:cNvSpPr>
          <p:nvPr>
            <p:ph type="sldNum" sz="quarter" idx="10"/>
          </p:nvPr>
        </p:nvSpPr>
        <p:spPr/>
        <p:txBody>
          <a:bodyPr/>
          <a:lstStyle/>
          <a:p>
            <a:fld id="{A72602B7-5FD6-4352-860D-F260FEF680AF}" type="slidenum">
              <a:rPr lang="lv-LV" smtClean="0"/>
              <a:t>25</a:t>
            </a:fld>
            <a:endParaRPr lang="lv-LV"/>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Ja aizmirstas elpošanas tehnikas,</a:t>
            </a:r>
            <a:r>
              <a:rPr lang="lv-LV" baseline="0" dirty="0" smtClean="0"/>
              <a:t> </a:t>
            </a:r>
            <a:r>
              <a:rPr lang="lv-LV" dirty="0" smtClean="0"/>
              <a:t> var viegli</a:t>
            </a:r>
            <a:r>
              <a:rPr lang="lv-LV" baseline="0" dirty="0" smtClean="0"/>
              <a:t> atcerēties, ka mērķis panākt elpošanu caur vēderu, elpot nesteidzīgi. Aizturēt elpu uz pāris sekundēm un lēni izelpot. Izelpa lēnāka kā </a:t>
            </a:r>
            <a:r>
              <a:rPr lang="lv-LV" baseline="0" dirty="0" err="1" smtClean="0"/>
              <a:t>ieelpa</a:t>
            </a:r>
            <a:r>
              <a:rPr lang="lv-LV" baseline="0" dirty="0" smtClean="0"/>
              <a:t>.</a:t>
            </a:r>
            <a:endParaRPr lang="lv-LV" dirty="0"/>
          </a:p>
        </p:txBody>
      </p:sp>
      <p:sp>
        <p:nvSpPr>
          <p:cNvPr id="4" name="Slide Number Placeholder 3"/>
          <p:cNvSpPr>
            <a:spLocks noGrp="1"/>
          </p:cNvSpPr>
          <p:nvPr>
            <p:ph type="sldNum" sz="quarter" idx="10"/>
          </p:nvPr>
        </p:nvSpPr>
        <p:spPr/>
        <p:txBody>
          <a:bodyPr/>
          <a:lstStyle/>
          <a:p>
            <a:fld id="{A3FB379C-DB71-418D-9C42-DE33EB21AC8E}" type="slidenum">
              <a:rPr lang="lv-LV" smtClean="0"/>
              <a:t>36</a:t>
            </a:fld>
            <a:endParaRPr lang="lv-LV"/>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A3FB379C-DB71-418D-9C42-DE33EB21AC8E}" type="slidenum">
              <a:rPr lang="lv-LV" smtClean="0"/>
              <a:t>39</a:t>
            </a:fld>
            <a:endParaRPr lang="lv-LV"/>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noProof="0" dirty="0"/>
          </a:p>
        </p:txBody>
      </p:sp>
      <p:sp>
        <p:nvSpPr>
          <p:cNvPr id="4" name="Slide Number Placeholder 3"/>
          <p:cNvSpPr>
            <a:spLocks noGrp="1"/>
          </p:cNvSpPr>
          <p:nvPr>
            <p:ph type="sldNum" sz="quarter" idx="10"/>
          </p:nvPr>
        </p:nvSpPr>
        <p:spPr/>
        <p:txBody>
          <a:bodyPr/>
          <a:lstStyle/>
          <a:p>
            <a:fld id="{5FAE700A-C7C1-4B5D-9C3C-A689D5467C50}" type="slidenum">
              <a:rPr lang="lv-LV" smtClean="0"/>
              <a:t>41</a:t>
            </a:fld>
            <a:endParaRPr lang="lv-LV"/>
          </a:p>
        </p:txBody>
      </p:sp>
    </p:spTree>
    <p:extLst>
      <p:ext uri="{BB962C8B-B14F-4D97-AF65-F5344CB8AC3E}">
        <p14:creationId xmlns:p14="http://schemas.microsoft.com/office/powerpoint/2010/main" val="684017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38084" y="2722889"/>
            <a:ext cx="8054789" cy="1412222"/>
          </a:xfrm>
        </p:spPr>
        <p:txBody>
          <a:bodyPr anchor="b">
            <a:normAutofit/>
          </a:bodyPr>
          <a:lstStyle>
            <a:lvl1pPr algn="ctr">
              <a:defRPr sz="5400"/>
            </a:lvl1pPr>
          </a:lstStyle>
          <a:p>
            <a:r>
              <a:rPr lang="en-GB" dirty="0"/>
              <a:t>Click to edit Master title style</a:t>
            </a:r>
            <a:endParaRPr lang="lv-LV" dirty="0"/>
          </a:p>
        </p:txBody>
      </p:sp>
      <p:sp>
        <p:nvSpPr>
          <p:cNvPr id="3" name="Subtitle 2"/>
          <p:cNvSpPr>
            <a:spLocks noGrp="1"/>
          </p:cNvSpPr>
          <p:nvPr>
            <p:ph type="subTitle" idx="1"/>
          </p:nvPr>
        </p:nvSpPr>
        <p:spPr>
          <a:xfrm>
            <a:off x="2138084" y="4341626"/>
            <a:ext cx="805478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lv-LV" dirty="0"/>
          </a:p>
        </p:txBody>
      </p:sp>
      <p:sp>
        <p:nvSpPr>
          <p:cNvPr id="4" name="Date Placeholder 3"/>
          <p:cNvSpPr>
            <a:spLocks noGrp="1"/>
          </p:cNvSpPr>
          <p:nvPr>
            <p:ph type="dt" sz="half" idx="10"/>
          </p:nvPr>
        </p:nvSpPr>
        <p:spPr/>
        <p:txBody>
          <a:bodyPr/>
          <a:lstStyle/>
          <a:p>
            <a:fld id="{170BFB89-8688-4BDC-B1DB-D2A939D0B2E9}"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p:cNvSpPr>
            <a:spLocks noGrp="1"/>
          </p:cNvSpPr>
          <p:nvPr>
            <p:ph type="dt" sz="half" idx="10"/>
          </p:nvPr>
        </p:nvSpPr>
        <p:spPr/>
        <p:txBody>
          <a:bodyPr/>
          <a:lstStyle/>
          <a:p>
            <a:fld id="{ACBAF34C-4528-46F7-8091-B475A5DC10AA}"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GB"/>
              <a:t>Click to edit Master title style</a:t>
            </a:r>
            <a:endParaRPr lang="lv-LV"/>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p:cNvSpPr>
            <a:spLocks noGrp="1"/>
          </p:cNvSpPr>
          <p:nvPr>
            <p:ph type="dt" sz="half" idx="10"/>
          </p:nvPr>
        </p:nvSpPr>
        <p:spPr/>
        <p:txBody>
          <a:bodyPr/>
          <a:lstStyle/>
          <a:p>
            <a:fld id="{2F743062-31BF-4F45-BE63-014A32F4884D}"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78CA3417-43D4-471B-9724-6CBBB68104C2}" type="datetime1">
              <a:rPr lang="lv-LV" smtClean="0"/>
              <a:t>17.04.2023</a:t>
            </a:fld>
            <a:endParaRPr lang="lv-LV"/>
          </a:p>
        </p:txBody>
      </p:sp>
      <p:sp>
        <p:nvSpPr>
          <p:cNvPr id="8" name="Footer Placeholder 7"/>
          <p:cNvSpPr>
            <a:spLocks noGrp="1"/>
          </p:cNvSpPr>
          <p:nvPr>
            <p:ph type="ftr" sz="quarter" idx="11"/>
          </p:nvPr>
        </p:nvSpPr>
        <p:spPr/>
        <p:txBody>
          <a:bodyPr/>
          <a:lstStyle/>
          <a:p>
            <a:r>
              <a:rPr lang="lv-LV" smtClean="0"/>
              <a:t>Militārā psiholoģija</a:t>
            </a:r>
            <a:endParaRPr lang="lv-LV"/>
          </a:p>
        </p:txBody>
      </p:sp>
      <p:sp>
        <p:nvSpPr>
          <p:cNvPr id="9" name="Slide Number Placeholder 8"/>
          <p:cNvSpPr>
            <a:spLocks noGrp="1"/>
          </p:cNvSpPr>
          <p:nvPr>
            <p:ph type="sldNum" sz="quarter" idx="12"/>
          </p:nvPr>
        </p:nvSpPr>
        <p:spPr/>
        <p:txBody>
          <a:bodyPr/>
          <a:lstStyle/>
          <a:p>
            <a:fld id="{FF4F8FA4-A598-4FFC-A0CC-3F370C3E6BBB}" type="slidenum">
              <a:rPr lang="lv-LV" smtClean="0"/>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3013" y="136533"/>
            <a:ext cx="10110787" cy="1325563"/>
          </a:xfrm>
        </p:spPr>
        <p:txBody>
          <a:bodyPr/>
          <a:lstStyle/>
          <a:p>
            <a:r>
              <a:rPr lang="en-GB" dirty="0"/>
              <a:t>Click to edit Master title style</a:t>
            </a:r>
            <a:endParaRPr lang="lv-LV" dirty="0"/>
          </a:p>
        </p:txBody>
      </p:sp>
      <p:sp>
        <p:nvSpPr>
          <p:cNvPr id="3" name="Content Placeholder 2"/>
          <p:cNvSpPr>
            <a:spLocks noGrp="1"/>
          </p:cNvSpPr>
          <p:nvPr>
            <p:ph idx="1"/>
          </p:nvPr>
        </p:nvSpPr>
        <p:spPr>
          <a:xfrm>
            <a:off x="1243013" y="1825625"/>
            <a:ext cx="10110787"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lv-LV" dirty="0"/>
          </a:p>
        </p:txBody>
      </p:sp>
      <p:sp>
        <p:nvSpPr>
          <p:cNvPr id="4" name="Date Placeholder 3"/>
          <p:cNvSpPr>
            <a:spLocks noGrp="1"/>
          </p:cNvSpPr>
          <p:nvPr>
            <p:ph type="dt" sz="half" idx="10"/>
          </p:nvPr>
        </p:nvSpPr>
        <p:spPr/>
        <p:txBody>
          <a:bodyPr/>
          <a:lstStyle/>
          <a:p>
            <a:fld id="{E7BC9937-471A-4B23-98FA-5EFB9A494E59}"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GB"/>
              <a:t>Click to edit Master title style</a:t>
            </a:r>
            <a:endParaRPr lang="lv-LV"/>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0D349D3-BD38-422D-B929-FD4D3DB100CB}"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3311" y="136535"/>
            <a:ext cx="9780495" cy="1325563"/>
          </a:xfrm>
        </p:spPr>
        <p:txBody>
          <a:bodyPr/>
          <a:lstStyle/>
          <a:p>
            <a:r>
              <a:rPr lang="en-GB" dirty="0"/>
              <a:t>Click to edit Master title style</a:t>
            </a:r>
            <a:endParaRPr lang="lv-LV" dirty="0"/>
          </a:p>
        </p:txBody>
      </p:sp>
      <p:sp>
        <p:nvSpPr>
          <p:cNvPr id="3" name="Content Placeholder 2"/>
          <p:cNvSpPr>
            <a:spLocks noGrp="1"/>
          </p:cNvSpPr>
          <p:nvPr>
            <p:ph sz="half" idx="1"/>
          </p:nvPr>
        </p:nvSpPr>
        <p:spPr>
          <a:xfrm>
            <a:off x="1573311" y="1825625"/>
            <a:ext cx="4827495"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lv-LV" dirty="0"/>
          </a:p>
        </p:txBody>
      </p:sp>
      <p:sp>
        <p:nvSpPr>
          <p:cNvPr id="5" name="Date Placeholder 4"/>
          <p:cNvSpPr>
            <a:spLocks noGrp="1"/>
          </p:cNvSpPr>
          <p:nvPr>
            <p:ph type="dt" sz="half" idx="10"/>
          </p:nvPr>
        </p:nvSpPr>
        <p:spPr/>
        <p:txBody>
          <a:bodyPr/>
          <a:lstStyle/>
          <a:p>
            <a:fld id="{A5CBD177-8A4C-4CC1-B1AA-FEF225E287A3}"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8C24C6A3-6823-4D45-A9E2-95DFE5C5D9F5}" type="slidenum">
              <a:rPr lang="lv-LV" smtClean="0"/>
              <a:t>‹#›</a:t>
            </a:fld>
            <a:endParaRPr lang="lv-LV"/>
          </a:p>
        </p:txBody>
      </p:sp>
      <p:sp>
        <p:nvSpPr>
          <p:cNvPr id="10" name="Content Placeholder 2"/>
          <p:cNvSpPr>
            <a:spLocks noGrp="1"/>
          </p:cNvSpPr>
          <p:nvPr>
            <p:ph sz="half" idx="13"/>
          </p:nvPr>
        </p:nvSpPr>
        <p:spPr>
          <a:xfrm>
            <a:off x="6588225" y="1825625"/>
            <a:ext cx="4827495"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lv-LV"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00188" y="365129"/>
            <a:ext cx="9855200" cy="1325563"/>
          </a:xfrm>
        </p:spPr>
        <p:txBody>
          <a:bodyPr/>
          <a:lstStyle/>
          <a:p>
            <a:r>
              <a:rPr lang="en-GB"/>
              <a:t>Click to edit Master title style</a:t>
            </a:r>
            <a:endParaRPr lang="lv-LV"/>
          </a:p>
        </p:txBody>
      </p:sp>
      <p:sp>
        <p:nvSpPr>
          <p:cNvPr id="3" name="Text Placeholder 2"/>
          <p:cNvSpPr>
            <a:spLocks noGrp="1"/>
          </p:cNvSpPr>
          <p:nvPr>
            <p:ph type="body" idx="1"/>
          </p:nvPr>
        </p:nvSpPr>
        <p:spPr>
          <a:xfrm>
            <a:off x="1500194" y="1681163"/>
            <a:ext cx="47720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00194" y="2505075"/>
            <a:ext cx="4772025"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lv-LV" dirty="0"/>
          </a:p>
        </p:txBody>
      </p:sp>
      <p:sp>
        <p:nvSpPr>
          <p:cNvPr id="7" name="Date Placeholder 6"/>
          <p:cNvSpPr>
            <a:spLocks noGrp="1"/>
          </p:cNvSpPr>
          <p:nvPr>
            <p:ph type="dt" sz="half" idx="10"/>
          </p:nvPr>
        </p:nvSpPr>
        <p:spPr/>
        <p:txBody>
          <a:bodyPr/>
          <a:lstStyle/>
          <a:p>
            <a:fld id="{C6D58E53-C0B3-444D-8419-3DA4BF3A859D}" type="datetime1">
              <a:rPr lang="lv-LV" smtClean="0"/>
              <a:t>17.04.2023</a:t>
            </a:fld>
            <a:endParaRPr lang="lv-LV"/>
          </a:p>
        </p:txBody>
      </p:sp>
      <p:sp>
        <p:nvSpPr>
          <p:cNvPr id="8" name="Footer Placeholder 7"/>
          <p:cNvSpPr>
            <a:spLocks noGrp="1"/>
          </p:cNvSpPr>
          <p:nvPr>
            <p:ph type="ftr" sz="quarter" idx="11"/>
          </p:nvPr>
        </p:nvSpPr>
        <p:spPr/>
        <p:txBody>
          <a:bodyPr/>
          <a:lstStyle/>
          <a:p>
            <a:r>
              <a:rPr lang="lv-LV" smtClean="0"/>
              <a:t>Militārā psiholoģija</a:t>
            </a:r>
            <a:endParaRPr lang="lv-LV"/>
          </a:p>
        </p:txBody>
      </p:sp>
      <p:sp>
        <p:nvSpPr>
          <p:cNvPr id="9" name="Slide Number Placeholder 8"/>
          <p:cNvSpPr>
            <a:spLocks noGrp="1"/>
          </p:cNvSpPr>
          <p:nvPr>
            <p:ph type="sldNum" sz="quarter" idx="12"/>
          </p:nvPr>
        </p:nvSpPr>
        <p:spPr/>
        <p:txBody>
          <a:bodyPr/>
          <a:lstStyle/>
          <a:p>
            <a:fld id="{8C24C6A3-6823-4D45-A9E2-95DFE5C5D9F5}" type="slidenum">
              <a:rPr lang="lv-LV" smtClean="0"/>
              <a:t>‹#›</a:t>
            </a:fld>
            <a:endParaRPr lang="lv-LV"/>
          </a:p>
        </p:txBody>
      </p:sp>
      <p:sp>
        <p:nvSpPr>
          <p:cNvPr id="10" name="Text Placeholder 2"/>
          <p:cNvSpPr>
            <a:spLocks noGrp="1"/>
          </p:cNvSpPr>
          <p:nvPr>
            <p:ph type="body" idx="13"/>
          </p:nvPr>
        </p:nvSpPr>
        <p:spPr>
          <a:xfrm>
            <a:off x="6600833" y="1681163"/>
            <a:ext cx="47720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p:cNvSpPr>
            <a:spLocks noGrp="1"/>
          </p:cNvSpPr>
          <p:nvPr>
            <p:ph sz="half" idx="14"/>
          </p:nvPr>
        </p:nvSpPr>
        <p:spPr>
          <a:xfrm>
            <a:off x="6600833" y="2505075"/>
            <a:ext cx="4772025"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lv-LV"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lv-LV"/>
          </a:p>
        </p:txBody>
      </p:sp>
      <p:sp>
        <p:nvSpPr>
          <p:cNvPr id="3" name="Date Placeholder 2"/>
          <p:cNvSpPr>
            <a:spLocks noGrp="1"/>
          </p:cNvSpPr>
          <p:nvPr>
            <p:ph type="dt" sz="half" idx="10"/>
          </p:nvPr>
        </p:nvSpPr>
        <p:spPr/>
        <p:txBody>
          <a:bodyPr/>
          <a:lstStyle/>
          <a:p>
            <a:fld id="{1D05FA23-D09B-428B-895E-CF4A9AADD024}" type="datetime1">
              <a:rPr lang="lv-LV" smtClean="0"/>
              <a:t>17.04.2023</a:t>
            </a:fld>
            <a:endParaRPr lang="lv-LV"/>
          </a:p>
        </p:txBody>
      </p:sp>
      <p:sp>
        <p:nvSpPr>
          <p:cNvPr id="4" name="Footer Placeholder 3"/>
          <p:cNvSpPr>
            <a:spLocks noGrp="1"/>
          </p:cNvSpPr>
          <p:nvPr>
            <p:ph type="ftr" sz="quarter" idx="11"/>
          </p:nvPr>
        </p:nvSpPr>
        <p:spPr/>
        <p:txBody>
          <a:bodyPr/>
          <a:lstStyle/>
          <a:p>
            <a:r>
              <a:rPr lang="lv-LV" smtClean="0"/>
              <a:t>Militārā psiholoģija</a:t>
            </a:r>
            <a:endParaRPr lang="lv-LV"/>
          </a:p>
        </p:txBody>
      </p:sp>
      <p:sp>
        <p:nvSpPr>
          <p:cNvPr id="5" name="Slide Number Placeholder 4"/>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3E95B-01ED-4342-B7AF-31609C83AB54}" type="datetime1">
              <a:rPr lang="lv-LV" smtClean="0"/>
              <a:t>17.04.2023</a:t>
            </a:fld>
            <a:endParaRPr lang="lv-LV"/>
          </a:p>
        </p:txBody>
      </p:sp>
      <p:sp>
        <p:nvSpPr>
          <p:cNvPr id="3" name="Footer Placeholder 2"/>
          <p:cNvSpPr>
            <a:spLocks noGrp="1"/>
          </p:cNvSpPr>
          <p:nvPr>
            <p:ph type="ftr" sz="quarter" idx="11"/>
          </p:nvPr>
        </p:nvSpPr>
        <p:spPr/>
        <p:txBody>
          <a:bodyPr/>
          <a:lstStyle/>
          <a:p>
            <a:r>
              <a:rPr lang="lv-LV" smtClean="0"/>
              <a:t>Militārā psiholoģija</a:t>
            </a:r>
            <a:endParaRPr lang="lv-LV"/>
          </a:p>
        </p:txBody>
      </p:sp>
      <p:sp>
        <p:nvSpPr>
          <p:cNvPr id="4" name="Slide Number Placeholder 3"/>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v-LV"/>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CA8C114-E6D8-4BF1-9904-BB68C94A79F1}"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v-LV"/>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74A1C9D-330B-4FA5-8F8D-C1676DA049FC}"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8C24C6A3-6823-4D45-A9E2-95DFE5C5D9F5}" type="slidenum">
              <a:rPr lang="lv-LV" smtClean="0"/>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7288" y="136533"/>
            <a:ext cx="10196512" cy="1325563"/>
          </a:xfrm>
          <a:prstGeom prst="rect">
            <a:avLst/>
          </a:prstGeom>
        </p:spPr>
        <p:txBody>
          <a:bodyPr vert="horz" lIns="91440" tIns="45720" rIns="91440" bIns="45720" rtlCol="0" anchor="ctr">
            <a:normAutofit/>
          </a:bodyPr>
          <a:lstStyle/>
          <a:p>
            <a:r>
              <a:rPr lang="en-GB" dirty="0"/>
              <a:t>Click to edit Master title style</a:t>
            </a:r>
            <a:endParaRPr lang="lv-LV" dirty="0"/>
          </a:p>
        </p:txBody>
      </p:sp>
      <p:sp>
        <p:nvSpPr>
          <p:cNvPr id="3" name="Text Placeholder 2"/>
          <p:cNvSpPr>
            <a:spLocks noGrp="1"/>
          </p:cNvSpPr>
          <p:nvPr>
            <p:ph type="body" idx="1"/>
          </p:nvPr>
        </p:nvSpPr>
        <p:spPr>
          <a:xfrm>
            <a:off x="1157288" y="1825625"/>
            <a:ext cx="1019651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lv-LV"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57F42-B000-4F02-9A64-A1D30049FE46}" type="datetime1">
              <a:rPr lang="lv-LV" smtClean="0"/>
              <a:t>17.04.2023</a:t>
            </a:fld>
            <a:endParaRPr lang="lv-LV"/>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lv-LV" smtClean="0"/>
              <a:t>Militārā psiholoģija</a:t>
            </a:r>
            <a:endParaRPr lang="lv-LV"/>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4C6A3-6823-4D45-A9E2-95DFE5C5D9F5}" type="slidenum">
              <a:rPr lang="lv-LV" smtClean="0"/>
              <a:t>‹#›</a:t>
            </a:fld>
            <a:endParaRPr 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emf"/><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oleObject" Target="../embeddings/oleObject1.bin"/><Relationship Id="rId2" Type="http://schemas.openxmlformats.org/officeDocument/2006/relationships/slideLayout" Target="../slideLayouts/slideLayout1.xml"/><Relationship Id="rId16" Type="http://schemas.openxmlformats.org/officeDocument/2006/relationships/image" Target="../media/image13.png"/><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wmf"/><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NULL" TargetMode="External"/><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il.l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mil.l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t84_QvbnIT0"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t84_QvbnIT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lailasprakse.lv/kognitivi-biheiviorala-terapija/progresiva-muskulu-relaksacij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vmnvd.gov.lv/lv/psihiska-veseliba"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5466745" y="4630804"/>
            <a:ext cx="1367112" cy="1715237"/>
          </a:xfrm>
          <a:prstGeom prst="rect">
            <a:avLst/>
          </a:prstGeom>
        </p:spPr>
      </p:pic>
      <p:pic>
        <p:nvPicPr>
          <p:cNvPr id="3" name="Picture 210"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82" y="5790913"/>
            <a:ext cx="613961" cy="80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2155" y="2795859"/>
            <a:ext cx="826487" cy="82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6213" y="2853704"/>
            <a:ext cx="805497" cy="7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id:image002.png@01CDA790.90729510"/>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54707" y="1885848"/>
            <a:ext cx="1057379" cy="7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040412" y="3753154"/>
            <a:ext cx="934063" cy="93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190856" y="5759545"/>
            <a:ext cx="708417" cy="79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5"/>
          <p:cNvGraphicFramePr>
            <a:graphicFrameLocks noChangeAspect="1"/>
          </p:cNvGraphicFramePr>
          <p:nvPr/>
        </p:nvGraphicFramePr>
        <p:xfrm>
          <a:off x="379333" y="3806941"/>
          <a:ext cx="808122" cy="823863"/>
        </p:xfrm>
        <a:graphic>
          <a:graphicData uri="http://schemas.openxmlformats.org/presentationml/2006/ole">
            <mc:AlternateContent xmlns:mc="http://schemas.openxmlformats.org/markup-compatibility/2006">
              <mc:Choice xmlns:v="urn:schemas-microsoft-com:vml" Requires="v">
                <p:oleObj spid="_x0000_s1199" name="CorelDRAW" r:id="rId12" imgW="4267200" imgH="4538345" progId="CorelDRAW.Graphic.11">
                  <p:embed/>
                </p:oleObj>
              </mc:Choice>
              <mc:Fallback>
                <p:oleObj name="CorelDRAW" r:id="rId12" imgW="4267200" imgH="4538345" progId="CorelDRAW.Graphic.11">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333" y="3806941"/>
                        <a:ext cx="808122" cy="823863"/>
                      </a:xfrm>
                      <a:prstGeom prst="rect">
                        <a:avLst/>
                      </a:prstGeom>
                      <a:noFill/>
                      <a:ln>
                        <a:noFill/>
                      </a:ln>
                    </p:spPr>
                  </p:pic>
                </p:oleObj>
              </mc:Fallback>
            </mc:AlternateContent>
          </a:graphicData>
        </a:graphic>
      </p:graphicFrame>
      <p:pic>
        <p:nvPicPr>
          <p:cNvPr id="12"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156746" y="4781180"/>
            <a:ext cx="742527" cy="75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089383" y="1849059"/>
            <a:ext cx="732030" cy="81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
          <p:cNvSpPr txBox="1"/>
          <p:nvPr/>
        </p:nvSpPr>
        <p:spPr bwMode="auto">
          <a:xfrm>
            <a:off x="2133600" y="1744717"/>
            <a:ext cx="9057256" cy="236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marL="0" indent="0" algn="l" rtl="0" eaLnBrk="0" fontAlgn="base" hangingPunct="0">
              <a:spcBef>
                <a:spcPct val="20000"/>
              </a:spcBef>
              <a:spcAft>
                <a:spcPct val="0"/>
              </a:spcAft>
              <a:buClr>
                <a:srgbClr val="000066"/>
              </a:buClr>
              <a:buFont typeface="Wingdings 2" panose="05020102010507070707" pitchFamily="18" charset="2"/>
              <a:buNone/>
              <a:defRPr sz="2000" b="1">
                <a:solidFill>
                  <a:schemeClr val="tx1"/>
                </a:solidFill>
                <a:latin typeface="+mn-lt"/>
                <a:ea typeface="+mn-ea"/>
                <a:cs typeface="+mn-cs"/>
              </a:defRPr>
            </a:lvl1pPr>
            <a:lvl2pPr marL="457200" indent="0" algn="l" rtl="0" eaLnBrk="0" fontAlgn="base" hangingPunct="0">
              <a:spcBef>
                <a:spcPct val="20000"/>
              </a:spcBef>
              <a:spcAft>
                <a:spcPct val="0"/>
              </a:spcAft>
              <a:buClr>
                <a:srgbClr val="000066"/>
              </a:buClr>
              <a:buFont typeface="Times" panose="02020603050405020304" pitchFamily="18" charset="0"/>
              <a:buNone/>
              <a:defRPr sz="1800">
                <a:solidFill>
                  <a:schemeClr val="tx1"/>
                </a:solidFill>
                <a:latin typeface="+mn-lt"/>
              </a:defRPr>
            </a:lvl2pPr>
            <a:lvl3pPr marL="914400" indent="0" algn="l" rtl="0" eaLnBrk="0" fontAlgn="base" hangingPunct="0">
              <a:spcBef>
                <a:spcPct val="20000"/>
              </a:spcBef>
              <a:spcAft>
                <a:spcPct val="0"/>
              </a:spcAft>
              <a:buClr>
                <a:srgbClr val="000066"/>
              </a:buClr>
              <a:buFont typeface="Wingdings 2" panose="05020102010507070707" pitchFamily="18" charset="2"/>
              <a:buNone/>
              <a:defRPr sz="1600">
                <a:solidFill>
                  <a:schemeClr val="tx1"/>
                </a:solidFill>
                <a:latin typeface="+mn-lt"/>
              </a:defRPr>
            </a:lvl3pPr>
            <a:lvl4pPr marL="1371600" indent="0" algn="l" rtl="0" eaLnBrk="0" fontAlgn="base" hangingPunct="0">
              <a:spcBef>
                <a:spcPct val="20000"/>
              </a:spcBef>
              <a:spcAft>
                <a:spcPct val="0"/>
              </a:spcAft>
              <a:buNone/>
              <a:defRPr sz="1400">
                <a:solidFill>
                  <a:schemeClr val="tx1"/>
                </a:solidFill>
                <a:latin typeface="+mn-lt"/>
              </a:defRPr>
            </a:lvl4pPr>
            <a:lvl5pPr marL="1828800" indent="0" algn="l" rtl="0" eaLnBrk="0" fontAlgn="base" hangingPunct="0">
              <a:spcBef>
                <a:spcPct val="20000"/>
              </a:spcBef>
              <a:spcAft>
                <a:spcPct val="0"/>
              </a:spcAft>
              <a:buNone/>
              <a:defRPr sz="1400">
                <a:solidFill>
                  <a:schemeClr val="tx1"/>
                </a:solidFill>
                <a:latin typeface="+mn-lt"/>
              </a:defRPr>
            </a:lvl5pPr>
            <a:lvl6pPr marL="2286000" indent="0" algn="l" rtl="0" eaLnBrk="0" fontAlgn="base" hangingPunct="0">
              <a:spcBef>
                <a:spcPct val="20000"/>
              </a:spcBef>
              <a:spcAft>
                <a:spcPct val="0"/>
              </a:spcAft>
              <a:buNone/>
              <a:defRPr sz="1400">
                <a:solidFill>
                  <a:schemeClr val="tx1"/>
                </a:solidFill>
                <a:latin typeface="+mn-lt"/>
              </a:defRPr>
            </a:lvl6pPr>
            <a:lvl7pPr marL="2743200" indent="0" algn="l" rtl="0" eaLnBrk="0" fontAlgn="base" hangingPunct="0">
              <a:spcBef>
                <a:spcPct val="20000"/>
              </a:spcBef>
              <a:spcAft>
                <a:spcPct val="0"/>
              </a:spcAft>
              <a:buNone/>
              <a:defRPr sz="1400">
                <a:solidFill>
                  <a:schemeClr val="tx1"/>
                </a:solidFill>
                <a:latin typeface="+mn-lt"/>
              </a:defRPr>
            </a:lvl7pPr>
            <a:lvl8pPr marL="3200400" indent="0" algn="l" rtl="0" eaLnBrk="0" fontAlgn="base" hangingPunct="0">
              <a:spcBef>
                <a:spcPct val="20000"/>
              </a:spcBef>
              <a:spcAft>
                <a:spcPct val="0"/>
              </a:spcAft>
              <a:buNone/>
              <a:defRPr sz="1400">
                <a:solidFill>
                  <a:schemeClr val="tx1"/>
                </a:solidFill>
                <a:latin typeface="+mn-lt"/>
              </a:defRPr>
            </a:lvl8pPr>
            <a:lvl9pPr marL="3657600" indent="0" algn="l" rtl="0" eaLnBrk="0" fontAlgn="base" hangingPunct="0">
              <a:spcBef>
                <a:spcPct val="20000"/>
              </a:spcBef>
              <a:spcAft>
                <a:spcPct val="0"/>
              </a:spcAft>
              <a:buNone/>
              <a:defRPr sz="14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0066"/>
              </a:buClr>
              <a:buSzTx/>
              <a:buFont typeface="Wingdings 2" panose="05020102010507070707" pitchFamily="18" charset="2"/>
              <a:buNone/>
              <a:defRPr/>
            </a:pPr>
            <a:endParaRPr kumimoji="0" lang="lv-LV" altLang="lv-LV" sz="4400" b="1" i="0" u="none" strike="noStrike" kern="0" cap="none" spc="0" normalizeH="0" baseline="0" noProof="0" dirty="0">
              <a:ln>
                <a:noFill/>
              </a:ln>
              <a:solidFill>
                <a:srgbClr val="003300"/>
              </a:solidFill>
              <a:effectLst/>
              <a:uLnTx/>
              <a:uFillTx/>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
                <a:srgbClr val="000066"/>
              </a:buClr>
              <a:buSzTx/>
              <a:buFont typeface="Wingdings 2" panose="05020102010507070707" pitchFamily="18" charset="2"/>
              <a:buNone/>
              <a:defRPr/>
            </a:pPr>
            <a:endParaRPr kumimoji="0" lang="lv-LV" altLang="lv-LV" sz="4400" b="1" i="0" u="none" strike="noStrike" kern="0" cap="none" spc="0" normalizeH="0" baseline="0" noProof="0" dirty="0">
              <a:ln>
                <a:noFill/>
              </a:ln>
              <a:solidFill>
                <a:srgbClr val="003300"/>
              </a:solidFill>
              <a:effectLst/>
              <a:uLnTx/>
              <a:uFillTx/>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
                <a:srgbClr val="000066"/>
              </a:buClr>
              <a:buSzTx/>
              <a:buFont typeface="Wingdings 2" panose="05020102010507070707" pitchFamily="18" charset="2"/>
              <a:buNone/>
              <a:defRPr/>
            </a:pPr>
            <a:endParaRPr kumimoji="0" lang="lv-LV" altLang="lv-LV" sz="4400" b="1" i="0" u="none" strike="noStrike" kern="0" cap="none" spc="0" normalizeH="0" baseline="0" noProof="0" dirty="0">
              <a:ln>
                <a:noFill/>
              </a:ln>
              <a:solidFill>
                <a:srgbClr val="003300"/>
              </a:solidFill>
              <a:effectLst/>
              <a:uLnTx/>
              <a:uFillTx/>
              <a:latin typeface="Calibri" panose="020F0502020204030204" pitchFamily="34" charset="0"/>
              <a:cs typeface="Calibri" panose="020F0502020204030204" pitchFamily="34" charset="0"/>
            </a:endParaRPr>
          </a:p>
          <a:p>
            <a:pPr lvl="0" algn="ctr"/>
            <a:r>
              <a:rPr kumimoji="0" lang="lv-LV" altLang="lv-LV" sz="4400" b="1" i="0" u="none" strike="noStrike" kern="0" cap="none" spc="0" normalizeH="0" baseline="0" noProof="0" dirty="0">
                <a:ln>
                  <a:noFill/>
                </a:ln>
                <a:solidFill>
                  <a:srgbClr val="003300"/>
                </a:solidFill>
                <a:effectLst/>
                <a:uLnTx/>
                <a:uFillTx/>
                <a:latin typeface="Calibri" panose="020F0502020204030204" pitchFamily="34" charset="0"/>
                <a:cs typeface="Calibri" panose="020F0502020204030204" pitchFamily="34" charset="0"/>
              </a:rPr>
              <a:t> </a:t>
            </a:r>
          </a:p>
          <a:p>
            <a:pPr lvl="0" algn="ctr"/>
            <a:endParaRPr lang="lv-LV" altLang="lv-LV" sz="4400" kern="0" dirty="0">
              <a:solidFill>
                <a:srgbClr val="003300"/>
              </a:solidFill>
              <a:latin typeface="Calibri" panose="020F0502020204030204" pitchFamily="34" charset="0"/>
              <a:cs typeface="Calibri" panose="020F0502020204030204" pitchFamily="34" charset="0"/>
            </a:endParaRPr>
          </a:p>
          <a:p>
            <a:pPr lvl="0" algn="ctr"/>
            <a:endParaRPr lang="lv-LV" altLang="lv-LV" sz="4400" kern="0" dirty="0">
              <a:solidFill>
                <a:srgbClr val="003300"/>
              </a:solidFill>
              <a:latin typeface="Calibri" panose="020F0502020204030204" pitchFamily="34" charset="0"/>
              <a:cs typeface="Calibri" panose="020F0502020204030204" pitchFamily="34" charset="0"/>
            </a:endParaRPr>
          </a:p>
          <a:p>
            <a:pPr lvl="0" algn="ctr"/>
            <a:endParaRPr lang="lv-LV" altLang="lv-LV" sz="4400" kern="0" dirty="0">
              <a:solidFill>
                <a:srgbClr val="003300"/>
              </a:solidFill>
              <a:latin typeface="Calibri" panose="020F0502020204030204" pitchFamily="34" charset="0"/>
              <a:cs typeface="Calibri" panose="020F0502020204030204" pitchFamily="34" charset="0"/>
            </a:endParaRPr>
          </a:p>
          <a:p>
            <a:pPr lvl="0" algn="ctr">
              <a:defRPr/>
            </a:pPr>
            <a:r>
              <a:rPr lang="lv-LV" sz="4400" dirty="0"/>
              <a:t>Mūsdienu militārā psiholoģija Latvijā un militārā psihologa profesionālā darbība kara laikā </a:t>
            </a:r>
            <a:endParaRPr kumimoji="0" lang="lv-LV" altLang="lv-LV" sz="4400" b="1" i="0" u="none" strike="noStrike" kern="0" cap="none" spc="0" normalizeH="0" baseline="0" noProof="0" dirty="0">
              <a:ln>
                <a:noFill/>
              </a:ln>
              <a:solidFill>
                <a:srgbClr val="003300"/>
              </a:solidFill>
              <a:effectLst/>
              <a:uLnTx/>
              <a:uFillTx/>
              <a:latin typeface="Calibri" panose="020F0502020204030204" pitchFamily="34" charset="0"/>
              <a:cs typeface="Calibri" panose="020F0502020204030204" pitchFamily="34" charset="0"/>
            </a:endParaRPr>
          </a:p>
        </p:txBody>
      </p:sp>
      <p:pic>
        <p:nvPicPr>
          <p:cNvPr id="1153" name="Picture 129" descr="Kājnieku skola | Nacionālie bruņotie spēki"/>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9333" y="4758671"/>
            <a:ext cx="751751" cy="798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20303" y="4758671"/>
            <a:ext cx="3620109" cy="7755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lv-LV"/>
              <a:t>Mg.psych., kpt.A.Zabavņikova</a:t>
            </a:r>
          </a:p>
          <a:p>
            <a:pPr algn="r"/>
            <a:r>
              <a:rPr lang="lv-LV"/>
              <a:t>Mg.psych.,vlt.I.Romanovska</a:t>
            </a:r>
            <a:endParaRPr lang="lv-LV"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b="1" dirty="0" smtClean="0">
                <a:solidFill>
                  <a:schemeClr val="accent6">
                    <a:lumMod val="50000"/>
                  </a:schemeClr>
                </a:solidFill>
                <a:latin typeface="+mn-lt"/>
              </a:rPr>
              <a:t>Militārā psiholoģija Latvijā</a:t>
            </a:r>
            <a:endParaRPr lang="lv-LV" b="1" dirty="0">
              <a:solidFill>
                <a:schemeClr val="accent6">
                  <a:lumMod val="50000"/>
                </a:schemeClr>
              </a:solidFill>
              <a:latin typeface="+mn-lt"/>
            </a:endParaRPr>
          </a:p>
        </p:txBody>
      </p:sp>
      <p:sp>
        <p:nvSpPr>
          <p:cNvPr id="4" name="Content Placeholder 3"/>
          <p:cNvSpPr>
            <a:spLocks noGrp="1"/>
          </p:cNvSpPr>
          <p:nvPr>
            <p:ph idx="1"/>
          </p:nvPr>
        </p:nvSpPr>
        <p:spPr>
          <a:xfrm>
            <a:off x="1243012" y="1825625"/>
            <a:ext cx="10484168" cy="4351338"/>
          </a:xfrm>
        </p:spPr>
        <p:txBody>
          <a:bodyPr>
            <a:normAutofit/>
          </a:bodyPr>
          <a:lstStyle/>
          <a:p>
            <a:pPr marL="0" indent="0" algn="just">
              <a:buNone/>
            </a:pPr>
            <a:endParaRPr lang="lv-LV" dirty="0" smtClean="0">
              <a:solidFill>
                <a:schemeClr val="accent6">
                  <a:lumMod val="50000"/>
                </a:schemeClr>
              </a:solidFill>
            </a:endParaRPr>
          </a:p>
          <a:p>
            <a:pPr marL="0" indent="0" algn="just">
              <a:buNone/>
            </a:pPr>
            <a:r>
              <a:rPr lang="lv-LV" dirty="0" smtClean="0">
                <a:solidFill>
                  <a:schemeClr val="accent6">
                    <a:lumMod val="50000"/>
                  </a:schemeClr>
                </a:solidFill>
              </a:rPr>
              <a:t>2018. gada 1. janvārī spēkā stājās Psihologu likums, kur viena no psihologa profesionālās darbības jomām ir </a:t>
            </a:r>
            <a:r>
              <a:rPr lang="lv-LV" b="1" i="1" dirty="0" smtClean="0">
                <a:solidFill>
                  <a:schemeClr val="accent6">
                    <a:lumMod val="50000"/>
                  </a:schemeClr>
                </a:solidFill>
              </a:rPr>
              <a:t>militārā psiholoģija. </a:t>
            </a:r>
            <a:endParaRPr lang="lv-LV" dirty="0">
              <a:solidFill>
                <a:schemeClr val="accent6">
                  <a:lumMod val="50000"/>
                </a:schemeClr>
              </a:solidFill>
            </a:endParaRPr>
          </a:p>
          <a:p>
            <a:pPr marL="0" indent="0" algn="just">
              <a:buNone/>
            </a:pPr>
            <a:endParaRPr lang="lv-LV" dirty="0">
              <a:solidFill>
                <a:schemeClr val="accent6">
                  <a:lumMod val="50000"/>
                </a:schemeClr>
              </a:solidFill>
            </a:endParaRPr>
          </a:p>
        </p:txBody>
      </p:sp>
      <p:sp>
        <p:nvSpPr>
          <p:cNvPr id="3" name="Date Placeholder 2"/>
          <p:cNvSpPr>
            <a:spLocks noGrp="1"/>
          </p:cNvSpPr>
          <p:nvPr>
            <p:ph type="dt" sz="half" idx="10"/>
          </p:nvPr>
        </p:nvSpPr>
        <p:spPr/>
        <p:txBody>
          <a:bodyPr/>
          <a:lstStyle/>
          <a:p>
            <a:fld id="{67B30DCF-5F3C-4EEF-9220-9C1B31D55C41}"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10</a:t>
            </a:fld>
            <a:endParaRPr lang="lv-LV"/>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998372" y="1307588"/>
            <a:ext cx="3724275" cy="4429125"/>
          </a:xfrm>
          <a:prstGeom prst="rect">
            <a:avLst/>
          </a:prstGeom>
        </p:spPr>
      </p:pic>
      <p:sp>
        <p:nvSpPr>
          <p:cNvPr id="2" name="Title 1"/>
          <p:cNvSpPr>
            <a:spLocks noGrp="1"/>
          </p:cNvSpPr>
          <p:nvPr>
            <p:ph type="title"/>
          </p:nvPr>
        </p:nvSpPr>
        <p:spPr/>
        <p:txBody>
          <a:bodyPr/>
          <a:lstStyle/>
          <a:p>
            <a:r>
              <a:rPr lang="lv-LV" dirty="0" smtClean="0"/>
              <a:t>NBS Psihologu dienests</a:t>
            </a:r>
            <a:endParaRPr lang="lv-LV" dirty="0"/>
          </a:p>
        </p:txBody>
      </p:sp>
      <p:sp>
        <p:nvSpPr>
          <p:cNvPr id="3" name="Content Placeholder 2"/>
          <p:cNvSpPr>
            <a:spLocks noGrp="1"/>
          </p:cNvSpPr>
          <p:nvPr>
            <p:ph idx="1"/>
          </p:nvPr>
        </p:nvSpPr>
        <p:spPr>
          <a:xfrm>
            <a:off x="1243013" y="1462096"/>
            <a:ext cx="6419028" cy="5243504"/>
          </a:xfrm>
        </p:spPr>
        <p:txBody>
          <a:bodyPr>
            <a:normAutofit fontScale="92500" lnSpcReduction="10000"/>
          </a:bodyPr>
          <a:lstStyle/>
          <a:p>
            <a:pPr algn="just"/>
            <a:r>
              <a:rPr lang="lv-LV" dirty="0" smtClean="0"/>
              <a:t>Psihologi NBS darbojās jau no 2002. gada.</a:t>
            </a:r>
          </a:p>
          <a:p>
            <a:pPr algn="just"/>
            <a:endParaRPr lang="lv-LV" dirty="0" smtClean="0"/>
          </a:p>
          <a:p>
            <a:pPr algn="just"/>
            <a:r>
              <a:rPr lang="lv-LV" dirty="0" smtClean="0"/>
              <a:t>2005. gadā tika izveidota darba grupa ar mērķi izstrādāt Psihologu dienesta darbības koncepciju. </a:t>
            </a:r>
          </a:p>
          <a:p>
            <a:pPr algn="just"/>
            <a:endParaRPr lang="lv-LV" dirty="0" smtClean="0"/>
          </a:p>
          <a:p>
            <a:pPr algn="just"/>
            <a:r>
              <a:rPr lang="lv-LV" dirty="0" smtClean="0"/>
              <a:t>2006. gadā tika izdota pavēle par Psihologu dienesta izveidi.</a:t>
            </a:r>
          </a:p>
          <a:p>
            <a:pPr algn="just"/>
            <a:endParaRPr lang="lv-LV" dirty="0" smtClean="0"/>
          </a:p>
          <a:p>
            <a:pPr algn="just"/>
            <a:r>
              <a:rPr lang="lv-LV" dirty="0" smtClean="0"/>
              <a:t>NBS </a:t>
            </a:r>
            <a:r>
              <a:rPr lang="lv-LV" dirty="0"/>
              <a:t>Psihologu dienestā ir apvienoti NBS </a:t>
            </a:r>
            <a:r>
              <a:rPr lang="lv-LV" dirty="0" err="1"/>
              <a:t>Psihodiagnostikas</a:t>
            </a:r>
            <a:r>
              <a:rPr lang="lv-LV" dirty="0"/>
              <a:t> centra un NBS </a:t>
            </a:r>
            <a:r>
              <a:rPr lang="lv-LV" dirty="0" smtClean="0"/>
              <a:t>vienību (profesionālā dienesta karavīri, zemessargi, civilie darbinieki) psihologi.</a:t>
            </a:r>
            <a:endParaRPr lang="lv-LV" dirty="0"/>
          </a:p>
        </p:txBody>
      </p:sp>
      <p:sp>
        <p:nvSpPr>
          <p:cNvPr id="4" name="Date Placeholder 3"/>
          <p:cNvSpPr>
            <a:spLocks noGrp="1"/>
          </p:cNvSpPr>
          <p:nvPr>
            <p:ph type="dt" sz="half" idx="10"/>
          </p:nvPr>
        </p:nvSpPr>
        <p:spPr/>
        <p:txBody>
          <a:bodyPr/>
          <a:lstStyle/>
          <a:p>
            <a:fld id="{332296F3-02B8-44CA-BC72-F1BB11A1B2BC}"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11</a:t>
            </a:fld>
            <a:endParaRPr lang="lv-LV"/>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875" y="97749"/>
            <a:ext cx="5493747" cy="917204"/>
          </a:xfrm>
        </p:spPr>
        <p:txBody>
          <a:bodyPr>
            <a:normAutofit/>
          </a:bodyPr>
          <a:lstStyle/>
          <a:p>
            <a:pPr algn="ctr"/>
            <a:r>
              <a:rPr lang="lv-LV" sz="3200" b="1" dirty="0" smtClean="0">
                <a:solidFill>
                  <a:srgbClr val="003300"/>
                </a:solidFill>
                <a:latin typeface="Calibri" panose="020F0502020204030204" pitchFamily="34" charset="0"/>
                <a:cs typeface="Calibri" panose="020F0502020204030204" pitchFamily="34" charset="0"/>
              </a:rPr>
              <a:t>Uzdevumi</a:t>
            </a:r>
            <a:endParaRPr lang="lv-LV" sz="3200" b="1" dirty="0">
              <a:solidFill>
                <a:srgbClr val="003300"/>
              </a:solidFill>
              <a:latin typeface="Calibri" panose="020F0502020204030204" pitchFamily="34" charset="0"/>
              <a:cs typeface="Calibri" panose="020F0502020204030204" pitchFamily="34" charset="0"/>
            </a:endParaRPr>
          </a:p>
        </p:txBody>
      </p:sp>
      <p:graphicFrame>
        <p:nvGraphicFramePr>
          <p:cNvPr id="8" name="Diagram 7"/>
          <p:cNvGraphicFramePr/>
          <p:nvPr/>
        </p:nvGraphicFramePr>
        <p:xfrm>
          <a:off x="6205101" y="1083017"/>
          <a:ext cx="6063100" cy="567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txBox="1"/>
          <p:nvPr/>
        </p:nvSpPr>
        <p:spPr>
          <a:xfrm>
            <a:off x="1099563" y="97748"/>
            <a:ext cx="5105537" cy="58616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b="1" dirty="0">
                <a:solidFill>
                  <a:srgbClr val="003300"/>
                </a:solidFill>
                <a:latin typeface="Franklin Gothic Book" panose="020B0503020102020204" charset="0"/>
                <a:cs typeface="Franklin Gothic Book" panose="020B0503020102020204" charset="0"/>
              </a:rPr>
              <a:t>NBS Psihologu dienesta </a:t>
            </a:r>
            <a:r>
              <a:rPr lang="lv-LV" sz="2800" b="1" dirty="0" smtClean="0">
                <a:solidFill>
                  <a:srgbClr val="003300"/>
                </a:solidFill>
                <a:latin typeface="Franklin Gothic Book" panose="020B0503020102020204" charset="0"/>
                <a:cs typeface="Franklin Gothic Book" panose="020B0503020102020204" charset="0"/>
              </a:rPr>
              <a:t>misija</a:t>
            </a:r>
            <a:endParaRPr lang="lv-LV" sz="2800" b="1" dirty="0">
              <a:solidFill>
                <a:srgbClr val="003300"/>
              </a:solidFill>
              <a:latin typeface="Franklin Gothic Book" panose="020B0503020102020204" charset="0"/>
              <a:cs typeface="Franklin Gothic Book" panose="020B0503020102020204" charset="0"/>
            </a:endParaRPr>
          </a:p>
          <a:p>
            <a:pPr algn="ctr"/>
            <a:endParaRPr lang="lv-LV" sz="2800" dirty="0">
              <a:solidFill>
                <a:srgbClr val="003300"/>
              </a:solidFill>
              <a:latin typeface="Franklin Gothic Book" panose="020B0503020102020204" charset="0"/>
              <a:cs typeface="Franklin Gothic Book" panose="020B0503020102020204" charset="0"/>
            </a:endParaRPr>
          </a:p>
          <a:p>
            <a:pPr algn="ctr"/>
            <a:r>
              <a:rPr lang="lv-LV" sz="2800" dirty="0">
                <a:solidFill>
                  <a:srgbClr val="003300"/>
                </a:solidFill>
                <a:latin typeface="Franklin Gothic Book" panose="020B0503020102020204" charset="0"/>
                <a:cs typeface="Franklin Gothic Book" panose="020B0503020102020204" charset="0"/>
              </a:rPr>
              <a:t>Atbalstīt Valsts aizsardzības nozari, veicot profesionālu psiholoģiskās izpētes, apmācību un konsultāciju darbu Nacionālajos bruņotajos spēkos un Zemessardzē, lai uzturētu un pilnveidotu personālsastāva psiholoģisko gatavību efektīvi pildīt NBS </a:t>
            </a:r>
            <a:r>
              <a:rPr lang="lv-LV" sz="2800" dirty="0" smtClean="0">
                <a:solidFill>
                  <a:srgbClr val="003300"/>
                </a:solidFill>
                <a:latin typeface="Franklin Gothic Book" panose="020B0503020102020204" charset="0"/>
                <a:cs typeface="Franklin Gothic Book" panose="020B0503020102020204" charset="0"/>
              </a:rPr>
              <a:t>uzdevumus.</a:t>
            </a:r>
            <a:endParaRPr lang="lv-LV" sz="2800" dirty="0">
              <a:solidFill>
                <a:srgbClr val="003300"/>
              </a:solidFill>
              <a:latin typeface="Franklin Gothic Book" panose="020B0503020102020204" charset="0"/>
              <a:cs typeface="Franklin Gothic Book" panose="020B0503020102020204" charset="0"/>
            </a:endParaRPr>
          </a:p>
        </p:txBody>
      </p:sp>
      <p:sp>
        <p:nvSpPr>
          <p:cNvPr id="3" name="Date Placeholder 2"/>
          <p:cNvSpPr>
            <a:spLocks noGrp="1"/>
          </p:cNvSpPr>
          <p:nvPr>
            <p:ph type="dt" sz="half" idx="10"/>
          </p:nvPr>
        </p:nvSpPr>
        <p:spPr/>
        <p:txBody>
          <a:bodyPr/>
          <a:lstStyle/>
          <a:p>
            <a:fld id="{E56299C4-4B79-4F09-BC6F-9193E034D806}" type="datetime1">
              <a:rPr lang="lv-LV" smtClean="0"/>
              <a:t>17.04.2023</a:t>
            </a:fld>
            <a:endParaRPr lang="lv-LV"/>
          </a:p>
        </p:txBody>
      </p:sp>
      <p:sp>
        <p:nvSpPr>
          <p:cNvPr id="4" name="Footer Placeholder 3"/>
          <p:cNvSpPr>
            <a:spLocks noGrp="1"/>
          </p:cNvSpPr>
          <p:nvPr>
            <p:ph type="ftr" sz="quarter" idx="11"/>
          </p:nvPr>
        </p:nvSpPr>
        <p:spPr/>
        <p:txBody>
          <a:bodyPr/>
          <a:lstStyle/>
          <a:p>
            <a:r>
              <a:rPr lang="lv-LV" smtClean="0"/>
              <a:t>Militārā psiholoģija</a:t>
            </a:r>
            <a:endParaRPr lang="lv-LV"/>
          </a:p>
        </p:txBody>
      </p:sp>
      <p:sp>
        <p:nvSpPr>
          <p:cNvPr id="5" name="Slide Number Placeholder 4"/>
          <p:cNvSpPr>
            <a:spLocks noGrp="1"/>
          </p:cNvSpPr>
          <p:nvPr>
            <p:ph type="sldNum" sz="quarter" idx="12"/>
          </p:nvPr>
        </p:nvSpPr>
        <p:spPr/>
        <p:txBody>
          <a:bodyPr/>
          <a:lstStyle/>
          <a:p>
            <a:fld id="{8C24C6A3-6823-4D45-A9E2-95DFE5C5D9F5}" type="slidenum">
              <a:rPr lang="lv-LV" smtClean="0"/>
              <a:t>12</a:t>
            </a:fld>
            <a:endParaRPr lang="lv-LV"/>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Psihologu dienesta uzdevumi:</a:t>
            </a:r>
            <a:endParaRPr lang="lv-LV" dirty="0"/>
          </a:p>
        </p:txBody>
      </p:sp>
      <p:sp>
        <p:nvSpPr>
          <p:cNvPr id="3" name="Content Placeholder 2"/>
          <p:cNvSpPr>
            <a:spLocks noGrp="1"/>
          </p:cNvSpPr>
          <p:nvPr>
            <p:ph idx="1"/>
          </p:nvPr>
        </p:nvSpPr>
        <p:spPr/>
        <p:txBody>
          <a:bodyPr>
            <a:normAutofit fontScale="92500" lnSpcReduction="10000"/>
          </a:bodyPr>
          <a:lstStyle/>
          <a:p>
            <a:pPr marL="514350" indent="-514350" algn="just">
              <a:buAutoNum type="arabicPeriod"/>
            </a:pPr>
            <a:r>
              <a:rPr lang="lv-LV" dirty="0" smtClean="0"/>
              <a:t>Veikt psiholoģisko izpēti (novērtēšanu);</a:t>
            </a:r>
          </a:p>
          <a:p>
            <a:pPr marL="514350" indent="-514350" algn="just">
              <a:buAutoNum type="arabicPeriod"/>
            </a:pPr>
            <a:r>
              <a:rPr lang="lv-LV" dirty="0" smtClean="0"/>
              <a:t>Sniegt psiholoģisko atbalstu un konsultācijas;</a:t>
            </a:r>
          </a:p>
          <a:p>
            <a:pPr marL="514350" indent="-514350" algn="just">
              <a:buAutoNum type="arabicPeriod"/>
            </a:pPr>
            <a:r>
              <a:rPr lang="lv-LV" dirty="0" smtClean="0"/>
              <a:t>Sniegt konsultācijas un rekomendācijas visu līmeņu komandieriem;</a:t>
            </a:r>
          </a:p>
          <a:p>
            <a:pPr marL="514350" indent="-514350" algn="just">
              <a:buAutoNum type="arabicPeriod"/>
            </a:pPr>
            <a:r>
              <a:rPr lang="lv-LV" dirty="0" smtClean="0"/>
              <a:t>Izstrādāt un vadīt psiholoģijas apmācību programmas un psiholoģiskos treniņus;</a:t>
            </a:r>
          </a:p>
          <a:p>
            <a:pPr marL="514350" indent="-514350" algn="just">
              <a:buAutoNum type="arabicPeriod"/>
            </a:pPr>
            <a:r>
              <a:rPr lang="lv-LV" dirty="0" smtClean="0"/>
              <a:t>Veikt zinātniski pētniecisko darbu militāras psiholoģijas jomā;</a:t>
            </a:r>
          </a:p>
          <a:p>
            <a:pPr marL="514350" indent="-514350" algn="just">
              <a:buAutoNum type="arabicPeriod"/>
            </a:pPr>
            <a:r>
              <a:rPr lang="lv-LV" dirty="0" smtClean="0"/>
              <a:t>Veikt starptautisku sadarbību ar militārajiem psihologiem un sadarbību ar Latvijas augstskolām.</a:t>
            </a:r>
          </a:p>
          <a:p>
            <a:pPr marL="514350" indent="-514350" algn="just">
              <a:buAutoNum type="arabicPeriod"/>
            </a:pPr>
            <a:r>
              <a:rPr lang="lv-LV" dirty="0" smtClean="0"/>
              <a:t>Sadarboties ar citu jomu speciālistiem (mediķiem, sociālo darbinieku, kapelāniem).</a:t>
            </a:r>
          </a:p>
          <a:p>
            <a:pPr marL="514350" indent="-514350">
              <a:buAutoNum type="arabicPeriod"/>
            </a:pPr>
            <a:endParaRPr lang="lv-LV" dirty="0"/>
          </a:p>
        </p:txBody>
      </p:sp>
      <p:sp>
        <p:nvSpPr>
          <p:cNvPr id="4" name="Date Placeholder 3"/>
          <p:cNvSpPr>
            <a:spLocks noGrp="1"/>
          </p:cNvSpPr>
          <p:nvPr>
            <p:ph type="dt" sz="half" idx="10"/>
          </p:nvPr>
        </p:nvSpPr>
        <p:spPr/>
        <p:txBody>
          <a:bodyPr/>
          <a:lstStyle/>
          <a:p>
            <a:fld id="{0E96F360-68E3-4881-A7DD-382C6B3A5091}"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13</a:t>
            </a:fld>
            <a:endParaRPr lang="lv-LV"/>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Kā kļūst par militāro psihologu?</a:t>
            </a:r>
            <a:endParaRPr lang="lv-LV" dirty="0"/>
          </a:p>
        </p:txBody>
      </p:sp>
      <p:sp>
        <p:nvSpPr>
          <p:cNvPr id="3" name="Content Placeholder 2"/>
          <p:cNvSpPr>
            <a:spLocks noGrp="1"/>
          </p:cNvSpPr>
          <p:nvPr>
            <p:ph idx="1"/>
          </p:nvPr>
        </p:nvSpPr>
        <p:spPr/>
        <p:txBody>
          <a:bodyPr>
            <a:normAutofit fontScale="92500" lnSpcReduction="10000"/>
          </a:bodyPr>
          <a:lstStyle/>
          <a:p>
            <a:pPr marL="514350" indent="-514350" algn="just">
              <a:buFont typeface="+mj-lt"/>
              <a:buAutoNum type="arabicPeriod"/>
            </a:pPr>
            <a:r>
              <a:rPr lang="lv-LV" dirty="0" smtClean="0"/>
              <a:t>Ja ir vēlme strādāt pilna laika darbu un kļūt par </a:t>
            </a:r>
            <a:r>
              <a:rPr lang="lv-LV" b="1" dirty="0" smtClean="0"/>
              <a:t>karavīru</a:t>
            </a:r>
            <a:r>
              <a:rPr lang="lv-LV" dirty="0" smtClean="0"/>
              <a:t>: </a:t>
            </a:r>
          </a:p>
          <a:p>
            <a:pPr marL="0" indent="0" algn="just">
              <a:buNone/>
            </a:pPr>
            <a:endParaRPr lang="lv-LV" dirty="0" smtClean="0"/>
          </a:p>
          <a:p>
            <a:pPr marL="971550" lvl="1" indent="-514350" algn="just">
              <a:buFont typeface="+mj-lt"/>
              <a:buAutoNum type="alphaLcParenR"/>
            </a:pPr>
            <a:r>
              <a:rPr lang="lv-LV" dirty="0" smtClean="0"/>
              <a:t>izpētīt </a:t>
            </a:r>
            <a:r>
              <a:rPr lang="lv-LV" dirty="0"/>
              <a:t>L</a:t>
            </a:r>
            <a:r>
              <a:rPr lang="lv-LV" dirty="0" smtClean="0"/>
              <a:t>atvijas </a:t>
            </a:r>
            <a:r>
              <a:rPr lang="lv-LV" dirty="0"/>
              <a:t>N</a:t>
            </a:r>
            <a:r>
              <a:rPr lang="lv-LV" dirty="0" smtClean="0"/>
              <a:t>acionālās aizsardzības akadēmijas studiju kursu «</a:t>
            </a:r>
            <a:r>
              <a:rPr lang="lv-LV" b="1" dirty="0"/>
              <a:t>V</a:t>
            </a:r>
            <a:r>
              <a:rPr lang="lv-LV" b="1" dirty="0" smtClean="0"/>
              <a:t>irsnieka speciālista </a:t>
            </a:r>
            <a:r>
              <a:rPr lang="lv-LV" b="1" dirty="0" err="1" smtClean="0"/>
              <a:t>pamatkurss</a:t>
            </a:r>
            <a:r>
              <a:rPr lang="lv-LV" dirty="0" smtClean="0"/>
              <a:t>» un pieteikt savu kandidatūru NBS Galvenajam psihologam;</a:t>
            </a:r>
          </a:p>
          <a:p>
            <a:pPr marL="971550" lvl="1" indent="-514350" algn="just">
              <a:buFont typeface="+mj-lt"/>
              <a:buAutoNum type="alphaLcParenR"/>
            </a:pPr>
            <a:r>
              <a:rPr lang="lv-LV" dirty="0" smtClean="0"/>
              <a:t>saņemot pozitīvu atbildi, iesniegt rekrutēšanas un atlases centram visu nepieciešamo dokumentāciju, iziet atlasi un uzsākt studijas.</a:t>
            </a:r>
          </a:p>
          <a:p>
            <a:pPr marL="971550" lvl="1" indent="-514350" algn="just">
              <a:buFont typeface="+mj-lt"/>
              <a:buAutoNum type="alphaLcParenR"/>
            </a:pPr>
            <a:r>
              <a:rPr lang="lv-LV" dirty="0" smtClean="0"/>
              <a:t>pēc NAA pabeigšanas un dienesta uzsākšanas vienībā, NBS iekšienē notiek dažādas apmācības/kursi/semināri/starptautiskā sadarbība/ārzemju komandējumi/apmācības, kur tiek apgūta tieši militārā psiholoģija.</a:t>
            </a:r>
          </a:p>
          <a:p>
            <a:pPr marL="0" indent="0" algn="just">
              <a:buNone/>
            </a:pPr>
            <a:endParaRPr lang="lv-LV" i="1" dirty="0" smtClean="0"/>
          </a:p>
          <a:p>
            <a:pPr marL="0" indent="0" algn="just">
              <a:buNone/>
            </a:pPr>
            <a:r>
              <a:rPr lang="lv-LV" sz="2400" b="1" i="1" dirty="0" smtClean="0"/>
              <a:t>Saites: </a:t>
            </a:r>
            <a:r>
              <a:rPr lang="lv-LV" sz="2400" b="1" i="1" dirty="0" err="1" smtClean="0"/>
              <a:t>klustikaravirs,lv</a:t>
            </a:r>
            <a:r>
              <a:rPr lang="lv-LV" sz="2400" b="1" i="1" dirty="0" smtClean="0"/>
              <a:t>; </a:t>
            </a:r>
            <a:r>
              <a:rPr lang="lv-LV" sz="2400" b="1" i="1" dirty="0" smtClean="0">
                <a:hlinkClick r:id="rId3"/>
              </a:rPr>
              <a:t>www.mil.lv</a:t>
            </a:r>
            <a:r>
              <a:rPr lang="lv-LV" sz="2400" b="1" i="1" dirty="0" smtClean="0"/>
              <a:t>; naa.mil.lv</a:t>
            </a:r>
          </a:p>
          <a:p>
            <a:pPr marL="0" indent="0" algn="just">
              <a:buNone/>
            </a:pPr>
            <a:endParaRPr lang="lv-LV" i="1" dirty="0" smtClean="0"/>
          </a:p>
        </p:txBody>
      </p:sp>
      <p:sp>
        <p:nvSpPr>
          <p:cNvPr id="4" name="Date Placeholder 3"/>
          <p:cNvSpPr>
            <a:spLocks noGrp="1"/>
          </p:cNvSpPr>
          <p:nvPr>
            <p:ph type="dt" sz="half" idx="10"/>
          </p:nvPr>
        </p:nvSpPr>
        <p:spPr/>
        <p:txBody>
          <a:bodyPr/>
          <a:lstStyle/>
          <a:p>
            <a:fld id="{DF5C89F8-E318-4512-ABA0-F5D1230BB7B7}"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14</a:t>
            </a:fld>
            <a:endParaRPr lang="lv-LV"/>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3013" y="914400"/>
            <a:ext cx="10110787" cy="5262563"/>
          </a:xfrm>
        </p:spPr>
        <p:txBody>
          <a:bodyPr>
            <a:normAutofit lnSpcReduction="10000"/>
          </a:bodyPr>
          <a:lstStyle/>
          <a:p>
            <a:pPr marL="514350" indent="-514350" algn="just">
              <a:buFont typeface="+mj-lt"/>
              <a:buAutoNum type="arabicPeriod" startAt="2"/>
            </a:pPr>
            <a:r>
              <a:rPr lang="lv-LV" dirty="0" smtClean="0"/>
              <a:t>Ja </a:t>
            </a:r>
            <a:r>
              <a:rPr lang="lv-LV" dirty="0"/>
              <a:t>ir vēlme </a:t>
            </a:r>
            <a:r>
              <a:rPr lang="lv-LV" dirty="0" smtClean="0"/>
              <a:t>kļūt </a:t>
            </a:r>
            <a:r>
              <a:rPr lang="lv-LV" dirty="0"/>
              <a:t>par </a:t>
            </a:r>
            <a:r>
              <a:rPr lang="lv-LV" b="1" dirty="0" smtClean="0"/>
              <a:t>zemessargu-psihologu </a:t>
            </a:r>
            <a:r>
              <a:rPr lang="lv-LV" dirty="0" smtClean="0"/>
              <a:t>un atbalstīt Zemessardzi</a:t>
            </a:r>
            <a:r>
              <a:rPr lang="lv-LV" b="1" dirty="0" smtClean="0"/>
              <a:t>:</a:t>
            </a:r>
          </a:p>
          <a:p>
            <a:pPr marL="971550" lvl="1" indent="-514350" algn="just">
              <a:buFont typeface="+mj-lt"/>
              <a:buAutoNum type="alphaLcParenR"/>
            </a:pPr>
            <a:r>
              <a:rPr lang="lv-LV" dirty="0"/>
              <a:t>s</a:t>
            </a:r>
            <a:r>
              <a:rPr lang="lv-LV" dirty="0" smtClean="0"/>
              <a:t>azināties ar Zemessardzes vecāko psihologu un iesniegt savu kandidatūru;</a:t>
            </a:r>
          </a:p>
          <a:p>
            <a:pPr marL="971550" lvl="1" indent="-514350" algn="just">
              <a:buFont typeface="+mj-lt"/>
              <a:buAutoNum type="alphaLcParenR"/>
            </a:pPr>
            <a:r>
              <a:rPr lang="lv-LV" dirty="0" smtClean="0"/>
              <a:t>Atbilstoši Jūsu dislokācijas vietai tiek meklēts Zemessardzes bataljons, kur tiek iesniegti nepieciešamie dokumenti un jāiziet zemessarga </a:t>
            </a:r>
            <a:r>
              <a:rPr lang="lv-LV" dirty="0" err="1" smtClean="0"/>
              <a:t>pamatapmācības</a:t>
            </a:r>
            <a:r>
              <a:rPr lang="lv-LV" dirty="0" smtClean="0"/>
              <a:t> kurss; </a:t>
            </a:r>
          </a:p>
          <a:p>
            <a:pPr marL="971550" lvl="1" indent="-514350" algn="just">
              <a:buFont typeface="+mj-lt"/>
              <a:buAutoNum type="alphaLcParenR"/>
            </a:pPr>
            <a:endParaRPr lang="lv-LV" dirty="0"/>
          </a:p>
          <a:p>
            <a:pPr marL="0" indent="0" algn="just">
              <a:buNone/>
            </a:pPr>
            <a:r>
              <a:rPr lang="lv-LV" i="1" dirty="0" smtClean="0"/>
              <a:t>Zemessarga-psihologa pienākumos galvenokārt ietilpst psiholoģijas nodarbību (teorētisku un praktisku) vadīšana citiem zemessargiem.</a:t>
            </a:r>
          </a:p>
          <a:p>
            <a:pPr marL="0" indent="0" algn="just">
              <a:buNone/>
            </a:pPr>
            <a:endParaRPr lang="lv-LV" i="1" dirty="0"/>
          </a:p>
          <a:p>
            <a:pPr marL="0" indent="0" algn="just">
              <a:buNone/>
            </a:pPr>
            <a:r>
              <a:rPr lang="lv-LV" sz="2400" b="1" i="1" dirty="0"/>
              <a:t>Saites: </a:t>
            </a:r>
            <a:r>
              <a:rPr lang="lv-LV" sz="2400" b="1" i="1" dirty="0" err="1"/>
              <a:t>klustikaravirs,lv</a:t>
            </a:r>
            <a:r>
              <a:rPr lang="lv-LV" sz="2400" b="1" i="1" dirty="0"/>
              <a:t>; </a:t>
            </a:r>
            <a:r>
              <a:rPr lang="lv-LV" sz="2400" b="1" i="1" dirty="0">
                <a:hlinkClick r:id="rId2"/>
              </a:rPr>
              <a:t>www.mil.lv</a:t>
            </a:r>
            <a:r>
              <a:rPr lang="lv-LV" sz="2400" b="1" i="1" dirty="0" smtClean="0"/>
              <a:t>; zs.mil.lv;</a:t>
            </a:r>
          </a:p>
          <a:p>
            <a:pPr marL="0" indent="0" algn="just">
              <a:buNone/>
            </a:pPr>
            <a:endParaRPr lang="lv-LV" sz="2400" b="1" dirty="0"/>
          </a:p>
        </p:txBody>
      </p:sp>
      <p:sp>
        <p:nvSpPr>
          <p:cNvPr id="2" name="Date Placeholder 1"/>
          <p:cNvSpPr>
            <a:spLocks noGrp="1"/>
          </p:cNvSpPr>
          <p:nvPr>
            <p:ph type="dt" sz="half" idx="10"/>
          </p:nvPr>
        </p:nvSpPr>
        <p:spPr/>
        <p:txBody>
          <a:bodyPr/>
          <a:lstStyle/>
          <a:p>
            <a:fld id="{EE170720-D21E-4913-853D-39C5C01AFFA8}" type="datetime1">
              <a:rPr lang="lv-LV" smtClean="0"/>
              <a:t>17.04.2023</a:t>
            </a:fld>
            <a:endParaRPr lang="lv-LV"/>
          </a:p>
        </p:txBody>
      </p:sp>
      <p:sp>
        <p:nvSpPr>
          <p:cNvPr id="4" name="Footer Placeholder 3"/>
          <p:cNvSpPr>
            <a:spLocks noGrp="1"/>
          </p:cNvSpPr>
          <p:nvPr>
            <p:ph type="ftr" sz="quarter" idx="11"/>
          </p:nvPr>
        </p:nvSpPr>
        <p:spPr/>
        <p:txBody>
          <a:bodyPr/>
          <a:lstStyle/>
          <a:p>
            <a:r>
              <a:rPr lang="lv-LV" smtClean="0"/>
              <a:t>Militārā psiholoģija</a:t>
            </a:r>
            <a:endParaRPr lang="lv-LV"/>
          </a:p>
        </p:txBody>
      </p:sp>
      <p:sp>
        <p:nvSpPr>
          <p:cNvPr id="5" name="Slide Number Placeholder 4"/>
          <p:cNvSpPr>
            <a:spLocks noGrp="1"/>
          </p:cNvSpPr>
          <p:nvPr>
            <p:ph type="sldNum" sz="quarter" idx="12"/>
          </p:nvPr>
        </p:nvSpPr>
        <p:spPr/>
        <p:txBody>
          <a:bodyPr/>
          <a:lstStyle/>
          <a:p>
            <a:fld id="{8C24C6A3-6823-4D45-A9E2-95DFE5C5D9F5}" type="slidenum">
              <a:rPr lang="lv-LV" smtClean="0"/>
              <a:t>15</a:t>
            </a:fld>
            <a:endParaRPr lang="lv-LV"/>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v-LV" dirty="0" smtClean="0"/>
              <a:t>«Bet ja es vēlos būt militārais psihologs, bet nevēlos būt ne karavīrs, ne zemessargs?»</a:t>
            </a:r>
            <a:endParaRPr lang="lv-LV" dirty="0"/>
          </a:p>
        </p:txBody>
      </p:sp>
      <p:sp>
        <p:nvSpPr>
          <p:cNvPr id="3" name="Content Placeholder 2"/>
          <p:cNvSpPr>
            <a:spLocks noGrp="1"/>
          </p:cNvSpPr>
          <p:nvPr>
            <p:ph idx="1"/>
          </p:nvPr>
        </p:nvSpPr>
        <p:spPr/>
        <p:txBody>
          <a:bodyPr/>
          <a:lstStyle/>
          <a:p>
            <a:pPr marL="0" indent="0" algn="just">
              <a:buNone/>
            </a:pPr>
            <a:r>
              <a:rPr lang="lv-LV" dirty="0" smtClean="0"/>
              <a:t>3. NBS Psihologu dienestā ir iespējas strādāt arī civilajiem darbiniekiem </a:t>
            </a:r>
            <a:r>
              <a:rPr lang="lv-LV" dirty="0" err="1" smtClean="0"/>
              <a:t>Psihodianostikas</a:t>
            </a:r>
            <a:r>
              <a:rPr lang="lv-LV" dirty="0" smtClean="0"/>
              <a:t> centrā, kura mērķis ir psiholoģiskas izpētes (novērtēšanas) veikšana.</a:t>
            </a:r>
          </a:p>
          <a:p>
            <a:pPr marL="0" indent="0" algn="just">
              <a:buNone/>
            </a:pPr>
            <a:endParaRPr lang="lv-LV" dirty="0"/>
          </a:p>
          <a:p>
            <a:pPr marL="0" indent="0" algn="just">
              <a:buNone/>
            </a:pPr>
            <a:r>
              <a:rPr lang="lv-LV" dirty="0" smtClean="0"/>
              <a:t>Kad ir brīvas vakances, tās parasti var atrast nodarbinātības valsts aģentūras mājaslapā vai sludinājumi tiek nosūtīti arī psihologu biedrībām.</a:t>
            </a:r>
            <a:endParaRPr lang="lv-LV" dirty="0"/>
          </a:p>
          <a:p>
            <a:pPr marL="0" indent="0" algn="just">
              <a:buNone/>
            </a:pPr>
            <a:endParaRPr lang="lv-LV" dirty="0"/>
          </a:p>
        </p:txBody>
      </p:sp>
      <p:sp>
        <p:nvSpPr>
          <p:cNvPr id="4" name="Date Placeholder 3"/>
          <p:cNvSpPr>
            <a:spLocks noGrp="1"/>
          </p:cNvSpPr>
          <p:nvPr>
            <p:ph type="dt" sz="half" idx="10"/>
          </p:nvPr>
        </p:nvSpPr>
        <p:spPr/>
        <p:txBody>
          <a:bodyPr/>
          <a:lstStyle/>
          <a:p>
            <a:fld id="{31C090D9-E97C-497E-9FCB-01F24DCF1A49}"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16</a:t>
            </a:fld>
            <a:endParaRPr lang="lv-LV"/>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Ar ko atšķiras militārais psihologs no citu jomu speciālistiem?</a:t>
            </a:r>
            <a:endParaRPr lang="lv-LV" dirty="0"/>
          </a:p>
        </p:txBody>
      </p:sp>
      <p:sp>
        <p:nvSpPr>
          <p:cNvPr id="3" name="Content Placeholder 2"/>
          <p:cNvSpPr>
            <a:spLocks noGrp="1"/>
          </p:cNvSpPr>
          <p:nvPr>
            <p:ph idx="1"/>
          </p:nvPr>
        </p:nvSpPr>
        <p:spPr/>
        <p:txBody>
          <a:bodyPr>
            <a:normAutofit fontScale="92500"/>
          </a:bodyPr>
          <a:lstStyle/>
          <a:p>
            <a:pPr marL="514350" indent="-514350" algn="just">
              <a:buAutoNum type="arabicPeriod"/>
            </a:pPr>
            <a:r>
              <a:rPr lang="lv-LV" dirty="0" smtClean="0"/>
              <a:t>Pārstāv citu jomu, jomas specifiku, ir cita mērķauditorija;</a:t>
            </a:r>
          </a:p>
          <a:p>
            <a:pPr marL="0" indent="0" algn="just">
              <a:buNone/>
            </a:pPr>
            <a:r>
              <a:rPr lang="lv-LV" dirty="0" smtClean="0"/>
              <a:t>Piemēram, ja klīniskajā psiholoģijā pēta miega trūkuma sekas, tad militārajā psiholoģijā pēta kā miega trūkums kopā ar kaujas apstākļiem ietekmē karavīra kaujas spējas un kā kaujas vidē </a:t>
            </a:r>
            <a:r>
              <a:rPr lang="lv-LV" dirty="0" err="1" smtClean="0"/>
              <a:t>menedžēt</a:t>
            </a:r>
            <a:r>
              <a:rPr lang="lv-LV" dirty="0" smtClean="0"/>
              <a:t> miegu.</a:t>
            </a:r>
          </a:p>
          <a:p>
            <a:pPr marL="0" indent="0" algn="just">
              <a:buNone/>
            </a:pPr>
            <a:endParaRPr lang="lv-LV" dirty="0" smtClean="0"/>
          </a:p>
          <a:p>
            <a:pPr marL="0" indent="0" algn="just">
              <a:buNone/>
            </a:pPr>
            <a:r>
              <a:rPr lang="lv-LV" dirty="0" smtClean="0"/>
              <a:t>2. Pats ir daļa no aizsardzības nozares (karavīrs vai zemessargs);</a:t>
            </a:r>
          </a:p>
          <a:p>
            <a:pPr marL="0" indent="0" algn="just">
              <a:buNone/>
            </a:pPr>
            <a:endParaRPr lang="lv-LV" dirty="0" smtClean="0"/>
          </a:p>
          <a:p>
            <a:pPr marL="0" indent="0" algn="just">
              <a:buNone/>
            </a:pPr>
            <a:r>
              <a:rPr lang="lv-LV" dirty="0" smtClean="0"/>
              <a:t>3. Spēj strādāt dažādās vidēs (jā, dažkārt arī pats samircis, nosalis un netīrs, dusmīgs vai saguris un guļot mežā teltenē). Tas prasa augstu stresa noturību. </a:t>
            </a:r>
          </a:p>
          <a:p>
            <a:pPr marL="0" indent="0" algn="just">
              <a:buNone/>
            </a:pPr>
            <a:endParaRPr lang="lv-LV" dirty="0" smtClean="0"/>
          </a:p>
          <a:p>
            <a:pPr marL="0" indent="0" algn="just">
              <a:buNone/>
            </a:pPr>
            <a:endParaRPr lang="lv-LV" dirty="0" smtClean="0"/>
          </a:p>
          <a:p>
            <a:pPr marL="0" indent="0" algn="just">
              <a:buNone/>
            </a:pPr>
            <a:endParaRPr lang="lv-LV" dirty="0" smtClean="0"/>
          </a:p>
          <a:p>
            <a:pPr marL="0" indent="0" algn="just">
              <a:buNone/>
            </a:pPr>
            <a:endParaRPr lang="lv-LV" dirty="0"/>
          </a:p>
        </p:txBody>
      </p:sp>
      <p:sp>
        <p:nvSpPr>
          <p:cNvPr id="4" name="Date Placeholder 3"/>
          <p:cNvSpPr>
            <a:spLocks noGrp="1"/>
          </p:cNvSpPr>
          <p:nvPr>
            <p:ph type="dt" sz="half" idx="10"/>
          </p:nvPr>
        </p:nvSpPr>
        <p:spPr/>
        <p:txBody>
          <a:bodyPr/>
          <a:lstStyle/>
          <a:p>
            <a:fld id="{BB57EE7B-724E-4766-8D7A-821AFC734C98}"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17</a:t>
            </a:fld>
            <a:endParaRPr lang="lv-LV"/>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dirty="0" smtClean="0"/>
              <a:t>Jautājumi?</a:t>
            </a:r>
            <a:endParaRPr lang="lv-LV" dirty="0"/>
          </a:p>
        </p:txBody>
      </p:sp>
      <p:pic>
        <p:nvPicPr>
          <p:cNvPr id="4" name="Content Placeholder 3"/>
          <p:cNvPicPr>
            <a:picLocks noGrp="1" noChangeAspect="1"/>
          </p:cNvPicPr>
          <p:nvPr>
            <p:ph idx="1"/>
          </p:nvPr>
        </p:nvPicPr>
        <p:blipFill>
          <a:blip r:embed="rId2"/>
          <a:stretch>
            <a:fillRect/>
          </a:stretch>
        </p:blipFill>
        <p:spPr>
          <a:xfrm>
            <a:off x="4423410" y="2374265"/>
            <a:ext cx="3749040" cy="3253740"/>
          </a:xfrm>
          <a:prstGeom prst="rect">
            <a:avLst/>
          </a:prstGeom>
        </p:spPr>
      </p:pic>
      <p:sp>
        <p:nvSpPr>
          <p:cNvPr id="3" name="Date Placeholder 2"/>
          <p:cNvSpPr>
            <a:spLocks noGrp="1"/>
          </p:cNvSpPr>
          <p:nvPr>
            <p:ph type="dt" sz="half" idx="10"/>
          </p:nvPr>
        </p:nvSpPr>
        <p:spPr/>
        <p:txBody>
          <a:bodyPr/>
          <a:lstStyle/>
          <a:p>
            <a:fld id="{52FCDAB3-FDF3-41C7-845A-8CCAC80515EC}"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18</a:t>
            </a:fld>
            <a:endParaRPr lang="lv-LV"/>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29792" y="2589326"/>
            <a:ext cx="7817910" cy="3644525"/>
          </a:xfrm>
          <a:prstGeom prst="rect">
            <a:avLst/>
          </a:prstGeom>
        </p:spPr>
      </p:pic>
      <p:sp>
        <p:nvSpPr>
          <p:cNvPr id="2" name="Title 1"/>
          <p:cNvSpPr>
            <a:spLocks noGrp="1"/>
          </p:cNvSpPr>
          <p:nvPr>
            <p:ph type="title"/>
          </p:nvPr>
        </p:nvSpPr>
        <p:spPr>
          <a:xfrm>
            <a:off x="1723696" y="365125"/>
            <a:ext cx="9630103" cy="1325563"/>
          </a:xfrm>
        </p:spPr>
        <p:txBody>
          <a:bodyPr/>
          <a:lstStyle/>
          <a:p>
            <a:pPr algn="ctr"/>
            <a:r>
              <a:rPr lang="lv-LV" b="1" dirty="0" smtClean="0">
                <a:latin typeface="Times New Roman" panose="02020603050405020304" charset="0"/>
                <a:cs typeface="Times New Roman" panose="02020603050405020304" charset="0"/>
              </a:rPr>
              <a:t>Militārā psihologa profesionālā darbība kara laikā</a:t>
            </a:r>
            <a:endParaRPr lang="lv-LV" b="1" dirty="0">
              <a:latin typeface="Times New Roman" panose="02020603050405020304" charset="0"/>
              <a:cs typeface="Times New Roman" panose="02020603050405020304" charset="0"/>
            </a:endParaRPr>
          </a:p>
        </p:txBody>
      </p:sp>
      <p:sp>
        <p:nvSpPr>
          <p:cNvPr id="4" name="Date Placeholder 3"/>
          <p:cNvSpPr>
            <a:spLocks noGrp="1"/>
          </p:cNvSpPr>
          <p:nvPr>
            <p:ph type="dt" sz="half" idx="10"/>
          </p:nvPr>
        </p:nvSpPr>
        <p:spPr/>
        <p:txBody>
          <a:bodyPr/>
          <a:lstStyle/>
          <a:p>
            <a:fld id="{71602B6A-3F39-4682-BD15-8A72259D1987}"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FF4F8FA4-A598-4FFC-A0CC-3F370C3E6BBB}" type="slidenum">
              <a:rPr lang="lv-LV" smtClean="0"/>
              <a:t>19</a:t>
            </a:fld>
            <a:endParaRPr lang="lv-LV"/>
          </a:p>
        </p:txBody>
      </p:sp>
      <p:sp>
        <p:nvSpPr>
          <p:cNvPr id="8" name="TextBox 7"/>
          <p:cNvSpPr txBox="1"/>
          <p:nvPr/>
        </p:nvSpPr>
        <p:spPr>
          <a:xfrm>
            <a:off x="3026979" y="1878397"/>
            <a:ext cx="6579476" cy="523220"/>
          </a:xfrm>
          <a:prstGeom prst="rect">
            <a:avLst/>
          </a:prstGeom>
          <a:noFill/>
        </p:spPr>
        <p:txBody>
          <a:bodyPr wrap="square" rtlCol="0">
            <a:spAutoFit/>
          </a:bodyPr>
          <a:lstStyle/>
          <a:p>
            <a:pPr algn="ctr"/>
            <a:r>
              <a:rPr lang="lv-LV" sz="2800" dirty="0" smtClean="0">
                <a:latin typeface="Times" panose="02020603050405020304" pitchFamily="18" charset="0"/>
                <a:cs typeface="Times" panose="02020603050405020304" pitchFamily="18" charset="0"/>
              </a:rPr>
              <a:t>Kādi ir jūsu priekšstati?</a:t>
            </a:r>
            <a:endParaRPr lang="lv-LV" sz="2800" dirty="0">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Militārā psiholoģija</a:t>
            </a:r>
            <a:endParaRPr lang="lv-LV" dirty="0"/>
          </a:p>
        </p:txBody>
      </p:sp>
      <p:sp>
        <p:nvSpPr>
          <p:cNvPr id="3" name="Content Placeholder 2"/>
          <p:cNvSpPr>
            <a:spLocks noGrp="1"/>
          </p:cNvSpPr>
          <p:nvPr>
            <p:ph idx="1"/>
          </p:nvPr>
        </p:nvSpPr>
        <p:spPr/>
        <p:txBody>
          <a:bodyPr>
            <a:normAutofit/>
          </a:bodyPr>
          <a:lstStyle/>
          <a:p>
            <a:pPr algn="just"/>
            <a:r>
              <a:rPr lang="lv-LV" dirty="0"/>
              <a:t>Militārā psiholoģija ir psihologu profesionālās darbības joma, kur, ņemot vērā aizsardzības nozares un militārā dienesta specifiku, kas saistīta ar darbību paaugstināta riska vidē un dažādiem ierobežojošajiem faktoriem, psiholoģijas teorijas un profesionālās darbības pamatprincipi tiek izmantoti militārā kontekstā. Militārās psiholoģijas ietvaros tiek pētīti militārās vides faktori, kas ietekmē karavīru profesionālo sniegumu</a:t>
            </a:r>
            <a:r>
              <a:rPr lang="lv-LV" dirty="0" smtClean="0"/>
              <a:t>.</a:t>
            </a:r>
          </a:p>
          <a:p>
            <a:pPr algn="just"/>
            <a:endParaRPr lang="lv-LV" dirty="0"/>
          </a:p>
          <a:p>
            <a:pPr algn="just"/>
            <a:endParaRPr lang="lv-LV" dirty="0" smtClean="0"/>
          </a:p>
          <a:p>
            <a:pPr marL="0" indent="0" algn="just">
              <a:buNone/>
            </a:pPr>
            <a:r>
              <a:rPr lang="lv-LV" sz="1600" i="1" dirty="0" smtClean="0"/>
              <a:t>* https</a:t>
            </a:r>
            <a:r>
              <a:rPr lang="lv-LV" sz="1600" i="1" dirty="0"/>
              <a:t>://www.ikvd.gov.lv/sites/ikvd/files/media_file/jomu-apraksti_ikvd_parskatits.pdf</a:t>
            </a:r>
          </a:p>
          <a:p>
            <a:endParaRPr lang="lv-LV" dirty="0"/>
          </a:p>
        </p:txBody>
      </p:sp>
      <p:sp>
        <p:nvSpPr>
          <p:cNvPr id="4" name="Date Placeholder 3"/>
          <p:cNvSpPr>
            <a:spLocks noGrp="1"/>
          </p:cNvSpPr>
          <p:nvPr>
            <p:ph type="dt" sz="half" idx="10"/>
          </p:nvPr>
        </p:nvSpPr>
        <p:spPr/>
        <p:txBody>
          <a:bodyPr/>
          <a:lstStyle/>
          <a:p>
            <a:fld id="{04ED8890-9FB9-45AD-A697-8208F802918C}"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2</a:t>
            </a:fld>
            <a:endParaRPr lang="lv-LV"/>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i="1"/>
              <a:t>Apmācība </a:t>
            </a:r>
          </a:p>
        </p:txBody>
      </p:sp>
      <p:sp>
        <p:nvSpPr>
          <p:cNvPr id="3" name="Content Placeholder 2"/>
          <p:cNvSpPr>
            <a:spLocks noGrp="1"/>
          </p:cNvSpPr>
          <p:nvPr>
            <p:ph idx="1"/>
          </p:nvPr>
        </p:nvSpPr>
        <p:spPr/>
        <p:txBody>
          <a:bodyPr/>
          <a:lstStyle/>
          <a:p>
            <a:pPr marL="0" indent="0" algn="ctr">
              <a:buNone/>
            </a:pPr>
            <a:r>
              <a:rPr lang="en-US"/>
              <a:t>Veselība</a:t>
            </a:r>
            <a:r>
              <a:rPr lang="en-GB" altLang="en-US"/>
              <a:t>s</a:t>
            </a:r>
            <a:r>
              <a:rPr lang="en-US"/>
              <a:t> un personības attīstība</a:t>
            </a:r>
            <a:r>
              <a:rPr lang="en-GB" altLang="en-US"/>
              <a:t>s kontekstā mums noteikti jārunā par to, kas notiek ar karavīra psiholoģisko veselību, kad viņš saskaras ar psihotraumējošu traģēdiju vārdā karš.</a:t>
            </a:r>
          </a:p>
          <a:p>
            <a:pPr marL="0" indent="0" algn="ctr">
              <a:buNone/>
            </a:pPr>
            <a:endParaRPr lang="en-GB" altLang="en-US"/>
          </a:p>
          <a:p>
            <a:pPr marL="0" indent="0" algn="ctr">
              <a:buNone/>
            </a:pPr>
            <a:r>
              <a:rPr lang="en-GB" altLang="en-US"/>
              <a:t>Kas notiek ar sabiedrības psiholoģisko veselību, kad tā saskaras ar karu?</a:t>
            </a:r>
          </a:p>
        </p:txBody>
      </p:sp>
      <p:sp>
        <p:nvSpPr>
          <p:cNvPr id="4" name="Date Placeholder 3"/>
          <p:cNvSpPr>
            <a:spLocks noGrp="1"/>
          </p:cNvSpPr>
          <p:nvPr>
            <p:ph type="dt" sz="half" idx="10"/>
          </p:nvPr>
        </p:nvSpPr>
        <p:spPr/>
        <p:txBody>
          <a:bodyPr/>
          <a:lstStyle/>
          <a:p>
            <a:fld id="{99D17153-1E97-44B5-85B6-8AA63A1506DE}"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20</a:t>
            </a:fld>
            <a:endParaRPr lang="lv-LV"/>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039" y="320433"/>
            <a:ext cx="10353718" cy="1033763"/>
          </a:xfrm>
        </p:spPr>
        <p:txBody>
          <a:bodyPr anchor="b">
            <a:noAutofit/>
          </a:bodyPr>
          <a:lstStyle/>
          <a:p>
            <a:r>
              <a:rPr lang="lv-LV" sz="3600" b="1" dirty="0" smtClean="0">
                <a:latin typeface="+mn-lt"/>
                <a:cs typeface="Times" panose="02020603050405020304" pitchFamily="18" charset="0"/>
              </a:rPr>
              <a:t/>
            </a:r>
            <a:br>
              <a:rPr lang="lv-LV" sz="3600" b="1" dirty="0" smtClean="0">
                <a:latin typeface="+mn-lt"/>
                <a:cs typeface="Times" panose="02020603050405020304" pitchFamily="18" charset="0"/>
              </a:rPr>
            </a:br>
            <a:r>
              <a:rPr lang="lv-LV" sz="3600" b="1" dirty="0" smtClean="0">
                <a:latin typeface="+mn-lt"/>
                <a:cs typeface="Times" panose="02020603050405020304" pitchFamily="18" charset="0"/>
              </a:rPr>
              <a:t>Kāpēc nepieciešama sabiedrības izglītošana??</a:t>
            </a:r>
            <a:r>
              <a:rPr lang="lv-LV" sz="3600" b="1" dirty="0">
                <a:latin typeface="+mn-lt"/>
                <a:cs typeface="Times" panose="02020603050405020304" pitchFamily="18" charset="0"/>
              </a:rPr>
              <a:t/>
            </a:r>
            <a:br>
              <a:rPr lang="lv-LV" sz="3600" b="1" dirty="0">
                <a:latin typeface="+mn-lt"/>
                <a:cs typeface="Times" panose="02020603050405020304" pitchFamily="18" charset="0"/>
              </a:rPr>
            </a:br>
            <a:endParaRPr lang="lv-LV" sz="3600" b="1" dirty="0">
              <a:solidFill>
                <a:schemeClr val="tx1"/>
              </a:solidFill>
              <a:latin typeface="+mn-lt"/>
            </a:endParaRPr>
          </a:p>
        </p:txBody>
      </p:sp>
      <p:sp>
        <p:nvSpPr>
          <p:cNvPr id="3" name="Content Placeholder 2"/>
          <p:cNvSpPr>
            <a:spLocks noGrp="1"/>
          </p:cNvSpPr>
          <p:nvPr>
            <p:ph idx="1"/>
          </p:nvPr>
        </p:nvSpPr>
        <p:spPr>
          <a:xfrm>
            <a:off x="1506659" y="2248126"/>
            <a:ext cx="10158984" cy="3882807"/>
          </a:xfrm>
        </p:spPr>
        <p:txBody>
          <a:bodyPr anchor="t">
            <a:normAutofit/>
          </a:bodyPr>
          <a:lstStyle/>
          <a:p>
            <a:r>
              <a:rPr lang="lv-LV" sz="1800" dirty="0">
                <a:solidFill>
                  <a:schemeClr val="tx1"/>
                </a:solidFill>
                <a:cs typeface="Times" panose="02020603050405020304" pitchFamily="18" charset="0"/>
              </a:rPr>
              <a:t>Lai izdzīvotu, nepieciešamas ne tikai militārās prasmes, bet ir svarīgi apgūt psiholoģiskās prasmes, lai saglabātu psihisko veselību.</a:t>
            </a:r>
          </a:p>
          <a:p>
            <a:r>
              <a:rPr lang="lv-LV" sz="1800" dirty="0">
                <a:solidFill>
                  <a:schemeClr val="tx1"/>
                </a:solidFill>
                <a:cs typeface="Times" panose="02020603050405020304" pitchFamily="18" charset="0"/>
              </a:rPr>
              <a:t>Pētījumi apliecina, ka krīzi labāk pārdzīvo tie, kuri ir apmācīti potenciālajām situācijām. </a:t>
            </a:r>
            <a:endParaRPr lang="lv-LV" sz="1800" dirty="0" smtClean="0">
              <a:solidFill>
                <a:schemeClr val="tx1"/>
              </a:solidFill>
              <a:cs typeface="Times" panose="02020603050405020304" pitchFamily="18" charset="0"/>
            </a:endParaRPr>
          </a:p>
          <a:p>
            <a:endParaRPr lang="lv-LV" sz="1800" dirty="0">
              <a:solidFill>
                <a:schemeClr val="tx1"/>
              </a:solidFill>
              <a:cs typeface="Times" panose="02020603050405020304" pitchFamily="18" charset="0"/>
            </a:endParaRPr>
          </a:p>
          <a:p>
            <a:endParaRPr lang="lv-LV" sz="1800" dirty="0">
              <a:solidFill>
                <a:schemeClr val="tx1"/>
              </a:solidFill>
              <a:cs typeface="Times" panose="02020603050405020304" pitchFamily="18" charset="0"/>
            </a:endParaRPr>
          </a:p>
          <a:p>
            <a:pPr marL="0" indent="0">
              <a:buNone/>
            </a:pPr>
            <a:r>
              <a:rPr lang="lv-LV" sz="1600" i="1" dirty="0">
                <a:solidFill>
                  <a:schemeClr val="tx1"/>
                </a:solidFill>
                <a:cs typeface="Times" panose="02020603050405020304" pitchFamily="18" charset="0"/>
              </a:rPr>
              <a:t>Pēc militāra konflikta Ukrainā, 2014.gadā, ukraiņu psihologi konstatēja, ka psihiski visvairāk ir cietuši 18-25 gadus veci jaunieši, kuriem nebija militārās pieredzes un psiholoģiska brieduma, bet tika ierauti notikumu epicentrā</a:t>
            </a:r>
            <a:r>
              <a:rPr lang="lv-LV" sz="1800" i="1" dirty="0">
                <a:solidFill>
                  <a:schemeClr val="tx1"/>
                </a:solidFill>
                <a:cs typeface="Times" panose="02020603050405020304" pitchFamily="18" charset="0"/>
              </a:rPr>
              <a:t>.</a:t>
            </a:r>
          </a:p>
          <a:p>
            <a:endParaRPr lang="lv-LV" sz="1800" dirty="0">
              <a:solidFill>
                <a:schemeClr val="tx1"/>
              </a:solidFill>
              <a:cs typeface="Times" panose="02020603050405020304" pitchFamily="18" charset="0"/>
            </a:endParaRPr>
          </a:p>
        </p:txBody>
      </p:sp>
      <p:sp>
        <p:nvSpPr>
          <p:cNvPr id="6" name="Slide Number Placeholder 5"/>
          <p:cNvSpPr>
            <a:spLocks noGrp="1"/>
          </p:cNvSpPr>
          <p:nvPr>
            <p:ph type="sldNum" sz="quarter" idx="12"/>
          </p:nvPr>
        </p:nvSpPr>
        <p:spPr>
          <a:xfrm>
            <a:off x="11548872" y="6217920"/>
            <a:ext cx="640080" cy="640080"/>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defRPr/>
            </a:pPr>
            <a:fld id="{9B618960-8005-486C-9A75-10CB2AAC16F9}" type="slidenum">
              <a:rPr kumimoji="0" lang="en-US" sz="1600" b="0" i="0" u="none" strike="noStrike" kern="1200" cap="none" spc="0" normalizeH="0" baseline="0" noProof="0">
                <a:ln>
                  <a:noFill/>
                </a:ln>
                <a:solidFill>
                  <a:srgbClr val="44546A"/>
                </a:solidFill>
                <a:effectLst/>
                <a:uLnTx/>
                <a:uFillTx/>
                <a:latin typeface="Calibri" panose="020F0502020204030204"/>
                <a:ea typeface="+mn-ea"/>
                <a:cs typeface="+mn-cs"/>
              </a:rPr>
              <a:t>21</a:t>
            </a:fld>
            <a:endParaRPr kumimoji="0" lang="en-US" sz="16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29" name="TextBox 28"/>
          <p:cNvSpPr txBox="1"/>
          <p:nvPr/>
        </p:nvSpPr>
        <p:spPr>
          <a:xfrm>
            <a:off x="1322811" y="5178681"/>
            <a:ext cx="3792742" cy="900246"/>
          </a:xfrm>
          <a:prstGeom prst="rect">
            <a:avLst/>
          </a:prstGeom>
          <a:noFill/>
        </p:spPr>
        <p:txBody>
          <a:bodyPr wrap="square" rtlCol="0">
            <a:spAutoFit/>
          </a:bodyPr>
          <a:lstStyle/>
          <a:p>
            <a:pPr algn="just"/>
            <a:r>
              <a:rPr lang="lv-LV" sz="1050" dirty="0" smtClean="0">
                <a:latin typeface="Bookman Old Style" panose="02050604050505020204" pitchFamily="18" charset="0"/>
              </a:rPr>
              <a:t>«</a:t>
            </a:r>
            <a:r>
              <a:rPr lang="en-US" sz="1050" dirty="0" smtClean="0">
                <a:latin typeface="Goudy Old Style" panose="02020502050305020303" pitchFamily="18" charset="0"/>
              </a:rPr>
              <a:t>While </a:t>
            </a:r>
            <a:r>
              <a:rPr lang="en-US" sz="1050" dirty="0">
                <a:latin typeface="Goudy Old Style" panose="02020502050305020303" pitchFamily="18" charset="0"/>
              </a:rPr>
              <a:t>all experience anxiety and aggression, it is by and large only the </a:t>
            </a:r>
            <a:r>
              <a:rPr lang="en-US" sz="1050" dirty="0" err="1">
                <a:latin typeface="Goudy Old Style" panose="02020502050305020303" pitchFamily="18" charset="0"/>
              </a:rPr>
              <a:t>mobilised</a:t>
            </a:r>
            <a:r>
              <a:rPr lang="en-US" sz="1050" dirty="0">
                <a:latin typeface="Goudy Old Style" panose="02020502050305020303" pitchFamily="18" charset="0"/>
              </a:rPr>
              <a:t> soldiers – those who previously had no military experience and were not ready to fight – who suffer from depression. That group also has high levels of psychiatric medication and alcohol abuse, he </a:t>
            </a:r>
            <a:r>
              <a:rPr lang="en-US" sz="1050" dirty="0" smtClean="0">
                <a:latin typeface="Goudy Old Style" panose="02020502050305020303" pitchFamily="18" charset="0"/>
              </a:rPr>
              <a:t>found</a:t>
            </a:r>
            <a:r>
              <a:rPr lang="lv-LV" sz="1050" dirty="0" smtClean="0">
                <a:latin typeface="Goudy Old Style" panose="02020502050305020303" pitchFamily="18" charset="0"/>
              </a:rPr>
              <a:t>».</a:t>
            </a:r>
            <a:r>
              <a:rPr lang="en-US" sz="1050" dirty="0" smtClean="0">
                <a:latin typeface="Goudy Old Style" panose="02020502050305020303" pitchFamily="18" charset="0"/>
              </a:rPr>
              <a:t> </a:t>
            </a:r>
            <a:endParaRPr lang="lv-LV" sz="1050" dirty="0">
              <a:latin typeface="Goudy Old Style" panose="02020502050305020303" pitchFamily="18" charset="0"/>
            </a:endParaRPr>
          </a:p>
        </p:txBody>
      </p:sp>
      <p:sp>
        <p:nvSpPr>
          <p:cNvPr id="30" name="Rectangle 29"/>
          <p:cNvSpPr/>
          <p:nvPr/>
        </p:nvSpPr>
        <p:spPr>
          <a:xfrm>
            <a:off x="5252627" y="6020538"/>
            <a:ext cx="10065834" cy="307777"/>
          </a:xfrm>
          <a:prstGeom prst="rect">
            <a:avLst/>
          </a:prstGeom>
        </p:spPr>
        <p:txBody>
          <a:bodyPr wrap="square">
            <a:spAutoFit/>
          </a:bodyPr>
          <a:lstStyle/>
          <a:p>
            <a:r>
              <a:rPr lang="lv-LV" sz="1400" dirty="0" smtClean="0"/>
              <a:t>* https</a:t>
            </a:r>
            <a:r>
              <a:rPr lang="lv-LV" sz="1400" dirty="0"/>
              <a:t>://www.aljazeera.com/features/2016/4/12/ukraine-traumatised-by-war-and-ptsd</a:t>
            </a:r>
          </a:p>
        </p:txBody>
      </p:sp>
      <p:sp>
        <p:nvSpPr>
          <p:cNvPr id="7" name="Date Placeholder 6"/>
          <p:cNvSpPr>
            <a:spLocks noGrp="1"/>
          </p:cNvSpPr>
          <p:nvPr>
            <p:ph type="dt" sz="half" idx="10"/>
          </p:nvPr>
        </p:nvSpPr>
        <p:spPr/>
        <p:txBody>
          <a:bodyPr/>
          <a:lstStyle/>
          <a:p>
            <a:fld id="{55D9D3C2-841D-49FC-BDD7-CF96382155E5}" type="datetime1">
              <a:rPr lang="lv-LV" smtClean="0"/>
              <a:t>17.04.2023</a:t>
            </a:fld>
            <a:endParaRPr lang="lv-LV"/>
          </a:p>
        </p:txBody>
      </p:sp>
      <p:sp>
        <p:nvSpPr>
          <p:cNvPr id="8" name="Footer Placeholder 7"/>
          <p:cNvSpPr>
            <a:spLocks noGrp="1"/>
          </p:cNvSpPr>
          <p:nvPr>
            <p:ph type="ftr" sz="quarter" idx="11"/>
          </p:nvPr>
        </p:nvSpPr>
        <p:spPr/>
        <p:txBody>
          <a:bodyPr/>
          <a:lstStyle/>
          <a:p>
            <a:r>
              <a:rPr lang="lv-LV" dirty="0" smtClean="0"/>
              <a:t>Militārā psiholoģija</a:t>
            </a:r>
            <a:endParaRPr lang="lv-LV" dirty="0"/>
          </a:p>
        </p:txBody>
      </p:sp>
      <p:sp>
        <p:nvSpPr>
          <p:cNvPr id="4" name="TextBox 3"/>
          <p:cNvSpPr txBox="1"/>
          <p:nvPr/>
        </p:nvSpPr>
        <p:spPr>
          <a:xfrm>
            <a:off x="1976826" y="1321854"/>
            <a:ext cx="8229600" cy="523220"/>
          </a:xfrm>
          <a:prstGeom prst="rect">
            <a:avLst/>
          </a:prstGeom>
          <a:noFill/>
        </p:spPr>
        <p:txBody>
          <a:bodyPr wrap="square" rtlCol="0">
            <a:spAutoFit/>
          </a:bodyPr>
          <a:lstStyle/>
          <a:p>
            <a:r>
              <a:rPr lang="lv-LV" sz="2800" b="1" dirty="0" smtClean="0">
                <a:cs typeface="Times" panose="02020603050405020304" pitchFamily="18" charset="0"/>
              </a:rPr>
              <a:t>Ar krīzes situācijām labāk tiek galā sagatavoti cilvēki!</a:t>
            </a:r>
            <a:endParaRPr lang="lv-LV"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Karš ir neiedomājas šausmas...</a:t>
            </a:r>
          </a:p>
        </p:txBody>
      </p:sp>
      <p:sp>
        <p:nvSpPr>
          <p:cNvPr id="3" name="Content Placeholder 2"/>
          <p:cNvSpPr>
            <a:spLocks noGrp="1"/>
          </p:cNvSpPr>
          <p:nvPr>
            <p:ph idx="1"/>
          </p:nvPr>
        </p:nvSpPr>
        <p:spPr/>
        <p:txBody>
          <a:bodyPr/>
          <a:lstStyle/>
          <a:p>
            <a:pPr marL="0" indent="0">
              <a:buNone/>
            </a:pPr>
            <a:r>
              <a:rPr lang="en-GB" altLang="en-US"/>
              <a:t>...un neviens tajā nav pasargāts ne no fiziskām, ne psiholoģiskām traumām (arī tieši neesot iesaistītiem karadarbībā).</a:t>
            </a:r>
          </a:p>
          <a:p>
            <a:pPr marL="0" indent="0">
              <a:buNone/>
            </a:pPr>
            <a:endParaRPr lang="en-GB" altLang="en-US"/>
          </a:p>
          <a:p>
            <a:pPr marL="0" indent="0">
              <a:buNone/>
            </a:pPr>
            <a:r>
              <a:rPr lang="en-GB" altLang="en-US"/>
              <a:t> </a:t>
            </a:r>
          </a:p>
        </p:txBody>
      </p:sp>
      <p:sp>
        <p:nvSpPr>
          <p:cNvPr id="4" name="Date Placeholder 3"/>
          <p:cNvSpPr>
            <a:spLocks noGrp="1"/>
          </p:cNvSpPr>
          <p:nvPr>
            <p:ph type="dt" sz="half" idx="10"/>
          </p:nvPr>
        </p:nvSpPr>
        <p:spPr/>
        <p:txBody>
          <a:bodyPr/>
          <a:lstStyle/>
          <a:p>
            <a:fld id="{E34A16EC-ACE1-421B-B800-44FCC9993DC0}"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22</a:t>
            </a:fld>
            <a:endParaRPr lang="lv-LV"/>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pic>
        <p:nvPicPr>
          <p:cNvPr id="4" name="Content Placeholder 3"/>
          <p:cNvPicPr>
            <a:picLocks noGrp="1" noChangeAspect="1"/>
          </p:cNvPicPr>
          <p:nvPr>
            <p:ph idx="1"/>
          </p:nvPr>
        </p:nvPicPr>
        <p:blipFill>
          <a:blip r:embed="rId2"/>
          <a:stretch>
            <a:fillRect/>
          </a:stretch>
        </p:blipFill>
        <p:spPr>
          <a:xfrm>
            <a:off x="1990725" y="798830"/>
            <a:ext cx="8879205" cy="4351655"/>
          </a:xfrm>
          <a:prstGeom prst="rect">
            <a:avLst/>
          </a:prstGeom>
        </p:spPr>
      </p:pic>
      <p:sp>
        <p:nvSpPr>
          <p:cNvPr id="5" name="Text Box 4"/>
          <p:cNvSpPr txBox="1"/>
          <p:nvPr/>
        </p:nvSpPr>
        <p:spPr>
          <a:xfrm>
            <a:off x="1810385" y="5537835"/>
            <a:ext cx="9110980" cy="645160"/>
          </a:xfrm>
          <a:prstGeom prst="rect">
            <a:avLst/>
          </a:prstGeom>
          <a:noFill/>
        </p:spPr>
        <p:txBody>
          <a:bodyPr wrap="square" rtlCol="0">
            <a:spAutoFit/>
          </a:bodyPr>
          <a:lstStyle/>
          <a:p>
            <a:r>
              <a:rPr lang="en-US">
                <a:hlinkClick r:id="rId3" action="ppaction://hlinkfile" tooltip="iCOVER"/>
              </a:rPr>
              <a:t>https://www.youtube.com/watch?v=t84_QvbnIT0</a:t>
            </a:r>
          </a:p>
          <a:p>
            <a:endParaRPr lang="en-US"/>
          </a:p>
        </p:txBody>
      </p:sp>
      <p:sp>
        <p:nvSpPr>
          <p:cNvPr id="3" name="Date Placeholder 2"/>
          <p:cNvSpPr>
            <a:spLocks noGrp="1"/>
          </p:cNvSpPr>
          <p:nvPr>
            <p:ph type="dt" sz="half" idx="10"/>
          </p:nvPr>
        </p:nvSpPr>
        <p:spPr/>
        <p:txBody>
          <a:bodyPr/>
          <a:lstStyle/>
          <a:p>
            <a:fld id="{3F7F639E-521E-498D-BF1D-AB6BB9715CED}"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8C24C6A3-6823-4D45-A9E2-95DFE5C5D9F5}" type="slidenum">
              <a:rPr lang="lv-LV" smtClean="0"/>
              <a:t>23</a:t>
            </a:fld>
            <a:endParaRPr lang="lv-LV"/>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3677" y="1378480"/>
            <a:ext cx="3288323" cy="2763246"/>
          </a:xfrm>
        </p:spPr>
        <p:txBody>
          <a:bodyPr/>
          <a:lstStyle/>
          <a:p>
            <a:pPr algn="ctr"/>
            <a:r>
              <a:rPr lang="lv-LV" b="1" dirty="0" smtClean="0">
                <a:latin typeface="+mn-lt"/>
                <a:cs typeface="Times New Roman" panose="02020603050405020304" charset="0"/>
              </a:rPr>
              <a:t>Kas </a:t>
            </a:r>
            <a:br>
              <a:rPr lang="lv-LV" b="1" dirty="0" smtClean="0">
                <a:latin typeface="+mn-lt"/>
                <a:cs typeface="Times New Roman" panose="02020603050405020304" charset="0"/>
              </a:rPr>
            </a:br>
            <a:r>
              <a:rPr lang="lv-LV" b="1" dirty="0" smtClean="0">
                <a:latin typeface="+mn-lt"/>
                <a:cs typeface="Times New Roman" panose="02020603050405020304" charset="0"/>
              </a:rPr>
              <a:t>rada </a:t>
            </a:r>
            <a:br>
              <a:rPr lang="lv-LV" b="1" dirty="0" smtClean="0">
                <a:latin typeface="+mn-lt"/>
                <a:cs typeface="Times New Roman" panose="02020603050405020304" charset="0"/>
              </a:rPr>
            </a:br>
            <a:r>
              <a:rPr lang="lv-LV" b="1" dirty="0" smtClean="0">
                <a:latin typeface="+mn-lt"/>
                <a:cs typeface="Times New Roman" panose="02020603050405020304" charset="0"/>
              </a:rPr>
              <a:t>stresu </a:t>
            </a:r>
            <a:br>
              <a:rPr lang="lv-LV" b="1" dirty="0" smtClean="0">
                <a:latin typeface="+mn-lt"/>
                <a:cs typeface="Times New Roman" panose="02020603050405020304" charset="0"/>
              </a:rPr>
            </a:br>
            <a:r>
              <a:rPr lang="lv-LV" b="1" dirty="0" smtClean="0">
                <a:latin typeface="+mn-lt"/>
                <a:cs typeface="Times New Roman" panose="02020603050405020304" charset="0"/>
              </a:rPr>
              <a:t>kaujā?</a:t>
            </a:r>
            <a:endParaRPr lang="lv-LV" b="1" dirty="0">
              <a:latin typeface="+mn-lt"/>
              <a:cs typeface="Times New Roman" panose="02020603050405020304" charset="0"/>
            </a:endParaRPr>
          </a:p>
        </p:txBody>
      </p:sp>
      <p:graphicFrame>
        <p:nvGraphicFramePr>
          <p:cNvPr id="7" name="Content Placeholder 6"/>
          <p:cNvGraphicFramePr>
            <a:graphicFrameLocks noGrp="1"/>
          </p:cNvGraphicFramePr>
          <p:nvPr>
            <p:ph idx="1"/>
          </p:nvPr>
        </p:nvGraphicFramePr>
        <p:xfrm>
          <a:off x="1280675" y="403884"/>
          <a:ext cx="7731124" cy="5617142"/>
        </p:xfrm>
        <a:graphic>
          <a:graphicData uri="http://schemas.openxmlformats.org/drawingml/2006/table">
            <a:tbl>
              <a:tblPr firstRow="1" firstCol="1" bandRow="1">
                <a:solidFill>
                  <a:srgbClr val="55C78E">
                    <a:alpha val="63137"/>
                  </a:srgbClr>
                </a:solidFill>
                <a:tableStyleId>{5C22544A-7EE6-4342-B048-85BDC9FD1C3A}</a:tableStyleId>
              </a:tblPr>
              <a:tblGrid>
                <a:gridCol w="3865562">
                  <a:extLst>
                    <a:ext uri="{9D8B030D-6E8A-4147-A177-3AD203B41FA5}">
                      <a16:colId xmlns:a16="http://schemas.microsoft.com/office/drawing/2014/main" val="20000"/>
                    </a:ext>
                  </a:extLst>
                </a:gridCol>
                <a:gridCol w="3865562">
                  <a:extLst>
                    <a:ext uri="{9D8B030D-6E8A-4147-A177-3AD203B41FA5}">
                      <a16:colId xmlns:a16="http://schemas.microsoft.com/office/drawing/2014/main" val="20001"/>
                    </a:ext>
                  </a:extLst>
                </a:gridCol>
              </a:tblGrid>
              <a:tr h="450063">
                <a:tc>
                  <a:txBody>
                    <a:bodyPr/>
                    <a:lstStyle/>
                    <a:p>
                      <a:pPr algn="ctr">
                        <a:lnSpc>
                          <a:spcPct val="107000"/>
                        </a:lnSpc>
                        <a:spcAft>
                          <a:spcPts val="0"/>
                        </a:spcAft>
                      </a:pPr>
                      <a:r>
                        <a:rPr lang="en-US" sz="1800" dirty="0">
                          <a:solidFill>
                            <a:schemeClr val="tx1"/>
                          </a:solidFill>
                          <a:effectLst/>
                          <a:latin typeface="+mn-lt"/>
                          <a:cs typeface="Times New Roman" panose="02020603050405020304" charset="0"/>
                        </a:rPr>
                        <a:t>FIZISKIE STRESORI</a:t>
                      </a:r>
                      <a:endParaRPr lang="en-US" sz="1800" dirty="0">
                        <a:solidFill>
                          <a:schemeClr val="tx1"/>
                        </a:solidFill>
                        <a:effectLst/>
                        <a:latin typeface="+mn-lt"/>
                        <a:ea typeface="Calibri" panose="020F0502020204030204" pitchFamily="34" charset="0"/>
                        <a:cs typeface="Times New Roman" panose="02020603050405020304" charset="0"/>
                      </a:endParaRPr>
                    </a:p>
                  </a:txBody>
                  <a:tcPr marL="66609" marR="66609" marT="0" marB="0">
                    <a:noFill/>
                  </a:tcPr>
                </a:tc>
                <a:tc>
                  <a:txBody>
                    <a:bodyPr/>
                    <a:lstStyle/>
                    <a:p>
                      <a:pPr algn="ctr">
                        <a:lnSpc>
                          <a:spcPct val="107000"/>
                        </a:lnSpc>
                        <a:spcAft>
                          <a:spcPts val="0"/>
                        </a:spcAft>
                      </a:pPr>
                      <a:r>
                        <a:rPr lang="lv-LV" sz="1800" dirty="0" smtClean="0">
                          <a:solidFill>
                            <a:schemeClr val="tx1"/>
                          </a:solidFill>
                          <a:effectLst/>
                          <a:latin typeface="+mn-lt"/>
                          <a:cs typeface="Times New Roman" panose="02020603050405020304" charset="0"/>
                        </a:rPr>
                        <a:t>PSIHOLOĢISKIE</a:t>
                      </a:r>
                      <a:r>
                        <a:rPr lang="en-US" sz="1800" dirty="0" smtClean="0">
                          <a:solidFill>
                            <a:schemeClr val="tx1"/>
                          </a:solidFill>
                          <a:effectLst/>
                          <a:latin typeface="+mn-lt"/>
                          <a:cs typeface="Times New Roman" panose="02020603050405020304" charset="0"/>
                        </a:rPr>
                        <a:t> STRESOR</a:t>
                      </a:r>
                      <a:r>
                        <a:rPr lang="lv-LV" sz="1800" dirty="0" smtClean="0">
                          <a:solidFill>
                            <a:schemeClr val="tx1"/>
                          </a:solidFill>
                          <a:effectLst/>
                          <a:latin typeface="+mn-lt"/>
                          <a:cs typeface="Times New Roman" panose="02020603050405020304" charset="0"/>
                        </a:rPr>
                        <a:t>I</a:t>
                      </a:r>
                      <a:endParaRPr lang="en-US" sz="1800" dirty="0">
                        <a:solidFill>
                          <a:schemeClr val="tx1"/>
                        </a:solidFill>
                        <a:effectLst/>
                        <a:latin typeface="+mn-lt"/>
                        <a:ea typeface="Calibri" panose="020F0502020204030204" pitchFamily="34" charset="0"/>
                        <a:cs typeface="Times New Roman" panose="02020603050405020304" charset="0"/>
                      </a:endParaRPr>
                    </a:p>
                  </a:txBody>
                  <a:tcPr marL="66609" marR="66609" marT="0" marB="0">
                    <a:noFill/>
                  </a:tcPr>
                </a:tc>
                <a:extLst>
                  <a:ext uri="{0D108BD9-81ED-4DB2-BD59-A6C34878D82A}">
                    <a16:rowId xmlns:a16="http://schemas.microsoft.com/office/drawing/2014/main" val="10000"/>
                  </a:ext>
                </a:extLst>
              </a:tr>
              <a:tr h="1987338">
                <a:tc>
                  <a:txBody>
                    <a:bodyPr/>
                    <a:lstStyle/>
                    <a:p>
                      <a:pPr algn="just">
                        <a:lnSpc>
                          <a:spcPct val="107000"/>
                        </a:lnSpc>
                        <a:spcAft>
                          <a:spcPts val="0"/>
                        </a:spcAft>
                      </a:pPr>
                      <a:r>
                        <a:rPr lang="lv-LV" sz="2000" b="1" noProof="0" dirty="0" smtClean="0">
                          <a:solidFill>
                            <a:schemeClr val="tx1"/>
                          </a:solidFill>
                          <a:effectLst/>
                          <a:latin typeface="+mn-lt"/>
                          <a:cs typeface="Times New Roman" panose="02020603050405020304" charset="0"/>
                        </a:rPr>
                        <a:t>Vide</a:t>
                      </a:r>
                    </a:p>
                    <a:p>
                      <a:pPr algn="just">
                        <a:lnSpc>
                          <a:spcPct val="107000"/>
                        </a:lnSpc>
                        <a:spcAft>
                          <a:spcPts val="0"/>
                        </a:spcAft>
                      </a:pPr>
                      <a:r>
                        <a:rPr lang="lv-LV" sz="1200" b="0" noProof="0" dirty="0" smtClean="0">
                          <a:solidFill>
                            <a:schemeClr val="tx1"/>
                          </a:solidFill>
                          <a:effectLst/>
                          <a:latin typeface="+mn-lt"/>
                          <a:cs typeface="Times New Roman" panose="02020603050405020304" charset="0"/>
                        </a:rPr>
                        <a:t>Karstums, augstums, slapjums, putekļi, vibrācijas, troksnis, sprādzieni, kaitīgas smakas (</a:t>
                      </a:r>
                      <a:r>
                        <a:rPr lang="lv-LV" sz="1200" b="0" noProof="0" dirty="0" err="1" smtClean="0">
                          <a:solidFill>
                            <a:schemeClr val="tx1"/>
                          </a:solidFill>
                          <a:effectLst/>
                          <a:latin typeface="+mn-lt"/>
                          <a:cs typeface="Times New Roman" panose="02020603050405020304" charset="0"/>
                        </a:rPr>
                        <a:t>gazes</a:t>
                      </a:r>
                      <a:r>
                        <a:rPr lang="lv-LV" sz="1200" b="0" noProof="0" dirty="0" smtClean="0">
                          <a:solidFill>
                            <a:schemeClr val="tx1"/>
                          </a:solidFill>
                          <a:effectLst/>
                          <a:latin typeface="+mn-lt"/>
                          <a:cs typeface="Times New Roman" panose="02020603050405020304" charset="0"/>
                        </a:rPr>
                        <a:t>, indes, ķimikālijas), </a:t>
                      </a:r>
                      <a:r>
                        <a:rPr lang="lv-LV" sz="1200" b="0" noProof="0" dirty="0" err="1" smtClean="0">
                          <a:solidFill>
                            <a:schemeClr val="tx1"/>
                          </a:solidFill>
                          <a:effectLst/>
                          <a:latin typeface="+mn-lt"/>
                          <a:cs typeface="Times New Roman" panose="02020603050405020304" charset="0"/>
                        </a:rPr>
                        <a:t>directed-energy</a:t>
                      </a:r>
                      <a:r>
                        <a:rPr lang="lv-LV" sz="1200" b="0" noProof="0" dirty="0" smtClean="0">
                          <a:solidFill>
                            <a:schemeClr val="tx1"/>
                          </a:solidFill>
                          <a:effectLst/>
                          <a:latin typeface="+mn-lt"/>
                          <a:cs typeface="Times New Roman" panose="02020603050405020304" charset="0"/>
                        </a:rPr>
                        <a:t> </a:t>
                      </a:r>
                      <a:r>
                        <a:rPr lang="lv-LV" sz="1200" b="0" noProof="0" dirty="0" err="1" smtClean="0">
                          <a:solidFill>
                            <a:schemeClr val="tx1"/>
                          </a:solidFill>
                          <a:effectLst/>
                          <a:latin typeface="+mn-lt"/>
                          <a:cs typeface="Times New Roman" panose="02020603050405020304" charset="0"/>
                        </a:rPr>
                        <a:t>weapons</a:t>
                      </a:r>
                      <a:r>
                        <a:rPr lang="lv-LV" sz="1200" b="0" noProof="0" dirty="0" smtClean="0">
                          <a:solidFill>
                            <a:schemeClr val="tx1"/>
                          </a:solidFill>
                          <a:effectLst/>
                          <a:latin typeface="+mn-lt"/>
                          <a:cs typeface="Times New Roman" panose="02020603050405020304" charset="0"/>
                        </a:rPr>
                        <a:t> (lāzeri, daļiņu stari, skaņas stari, elektromagnētiskie viļņi), vīrusi un to izraisītāji, fizisks darbs, slikta redzamība (spoža gaisma, tumsa, krēsla), sarežģīts vai izaicinošs apvidus, augsts gaisa spiediens, nepietiekams skābekļa apjoms gaisā. </a:t>
                      </a:r>
                      <a:endParaRPr lang="lv-LV" sz="1200" b="0" noProof="0" dirty="0">
                        <a:solidFill>
                          <a:schemeClr val="tx1"/>
                        </a:solidFill>
                        <a:effectLst/>
                        <a:latin typeface="+mn-lt"/>
                        <a:ea typeface="Calibri" panose="020F0502020204030204" pitchFamily="34" charset="0"/>
                        <a:cs typeface="Times New Roman" panose="02020603050405020304" charset="0"/>
                      </a:endParaRPr>
                    </a:p>
                  </a:txBody>
                  <a:tcPr marL="66609" marR="66609" marT="0" marB="0">
                    <a:noFill/>
                  </a:tcPr>
                </a:tc>
                <a:tc>
                  <a:txBody>
                    <a:bodyPr/>
                    <a:lstStyle/>
                    <a:p>
                      <a:pPr algn="just">
                        <a:lnSpc>
                          <a:spcPct val="107000"/>
                        </a:lnSpc>
                        <a:spcAft>
                          <a:spcPts val="0"/>
                        </a:spcAft>
                      </a:pPr>
                      <a:r>
                        <a:rPr lang="lv-LV" sz="2000" b="1" noProof="0" dirty="0" smtClean="0">
                          <a:solidFill>
                            <a:schemeClr val="tx1"/>
                          </a:solidFill>
                          <a:effectLst/>
                          <a:latin typeface="+mn-lt"/>
                          <a:cs typeface="Times New Roman" panose="02020603050405020304" charset="0"/>
                        </a:rPr>
                        <a:t>Kognitīvie</a:t>
                      </a:r>
                    </a:p>
                    <a:p>
                      <a:pPr algn="just">
                        <a:lnSpc>
                          <a:spcPct val="107000"/>
                        </a:lnSpc>
                        <a:spcAft>
                          <a:spcPts val="0"/>
                        </a:spcAft>
                      </a:pPr>
                      <a:r>
                        <a:rPr lang="lv-LV" sz="1200" noProof="0" dirty="0" smtClean="0">
                          <a:solidFill>
                            <a:schemeClr val="tx1"/>
                          </a:solidFill>
                          <a:effectLst/>
                          <a:latin typeface="+mn-lt"/>
                          <a:cs typeface="Times New Roman" panose="02020603050405020304" charset="0"/>
                        </a:rPr>
                        <a:t>Informācijas trūkums vai pārmērība, sensors </a:t>
                      </a:r>
                      <a:r>
                        <a:rPr lang="lv-LV" sz="1200" noProof="0" dirty="0" err="1" smtClean="0">
                          <a:solidFill>
                            <a:schemeClr val="tx1"/>
                          </a:solidFill>
                          <a:effectLst/>
                          <a:latin typeface="+mn-lt"/>
                          <a:cs typeface="Times New Roman" panose="02020603050405020304" charset="0"/>
                        </a:rPr>
                        <a:t>pāruzbudinājums</a:t>
                      </a:r>
                      <a:r>
                        <a:rPr lang="lv-LV" sz="1200" noProof="0" dirty="0" smtClean="0">
                          <a:solidFill>
                            <a:schemeClr val="tx1"/>
                          </a:solidFill>
                          <a:effectLst/>
                          <a:latin typeface="+mn-lt"/>
                          <a:cs typeface="Times New Roman" panose="02020603050405020304" charset="0"/>
                        </a:rPr>
                        <a:t> vai tā trūkums, neskaidrība, nenoteiktība, </a:t>
                      </a:r>
                      <a:r>
                        <a:rPr lang="lv-LV" sz="1200" noProof="0" dirty="0" err="1" smtClean="0">
                          <a:solidFill>
                            <a:schemeClr val="tx1"/>
                          </a:solidFill>
                          <a:effectLst/>
                          <a:latin typeface="+mn-lt"/>
                          <a:cs typeface="Times New Roman" panose="02020603050405020304" charset="0"/>
                        </a:rPr>
                        <a:t>neparedzamība</a:t>
                      </a:r>
                      <a:r>
                        <a:rPr lang="lv-LV" sz="1200" noProof="0" dirty="0" smtClean="0">
                          <a:solidFill>
                            <a:schemeClr val="tx1"/>
                          </a:solidFill>
                          <a:effectLst/>
                          <a:latin typeface="+mn-lt"/>
                          <a:cs typeface="Times New Roman" panose="02020603050405020304" charset="0"/>
                        </a:rPr>
                        <a:t>, laika spiediens (steiga) vai gaidīšana. Grūtu lēmumu pieņemšana (ROE), organizatoriskā dinamika un izmaiņas. Smagi lēmumi pretstatus nekādi lēmumi, atzīt vāju funkcionēšanu, strādāt virs iespēju robežām, iepriekšējās neveiksmes.</a:t>
                      </a:r>
                      <a:endParaRPr lang="lv-LV" sz="1200" noProof="0" dirty="0">
                        <a:solidFill>
                          <a:schemeClr val="tx1"/>
                        </a:solidFill>
                        <a:effectLst/>
                        <a:latin typeface="+mn-lt"/>
                        <a:ea typeface="Calibri" panose="020F0502020204030204" pitchFamily="34" charset="0"/>
                        <a:cs typeface="Times New Roman" panose="02020603050405020304" charset="0"/>
                      </a:endParaRPr>
                    </a:p>
                  </a:txBody>
                  <a:tcPr marL="66609" marR="66609" marT="0" marB="0">
                    <a:noFill/>
                  </a:tcPr>
                </a:tc>
                <a:extLst>
                  <a:ext uri="{0D108BD9-81ED-4DB2-BD59-A6C34878D82A}">
                    <a16:rowId xmlns:a16="http://schemas.microsoft.com/office/drawing/2014/main" val="10001"/>
                  </a:ext>
                </a:extLst>
              </a:tr>
              <a:tr h="3179741">
                <a:tc>
                  <a:txBody>
                    <a:bodyPr/>
                    <a:lstStyle/>
                    <a:p>
                      <a:pPr algn="just">
                        <a:lnSpc>
                          <a:spcPct val="107000"/>
                        </a:lnSpc>
                        <a:spcAft>
                          <a:spcPts val="0"/>
                        </a:spcAft>
                      </a:pPr>
                      <a:r>
                        <a:rPr lang="lv-LV" sz="2000" noProof="0" dirty="0" smtClean="0">
                          <a:solidFill>
                            <a:schemeClr val="tx1"/>
                          </a:solidFill>
                          <a:effectLst/>
                          <a:latin typeface="+mn-lt"/>
                          <a:cs typeface="Times New Roman" panose="02020603050405020304" charset="0"/>
                        </a:rPr>
                        <a:t>Fizioloģiskie</a:t>
                      </a:r>
                    </a:p>
                    <a:p>
                      <a:pPr algn="just">
                        <a:lnSpc>
                          <a:spcPct val="107000"/>
                        </a:lnSpc>
                        <a:spcAft>
                          <a:spcPts val="0"/>
                        </a:spcAft>
                      </a:pPr>
                      <a:r>
                        <a:rPr lang="lv-LV" sz="1200" b="0" noProof="0" dirty="0" smtClean="0">
                          <a:solidFill>
                            <a:schemeClr val="tx1"/>
                          </a:solidFill>
                          <a:effectLst/>
                          <a:latin typeface="+mn-lt"/>
                          <a:cs typeface="Times New Roman" panose="02020603050405020304" charset="0"/>
                        </a:rPr>
                        <a:t>Miega bads, atūdeņošanās, slikta higiēna, </a:t>
                      </a:r>
                      <a:r>
                        <a:rPr lang="lv-LV" sz="1200" b="0" noProof="0" dirty="0" err="1" smtClean="0">
                          <a:solidFill>
                            <a:schemeClr val="tx1"/>
                          </a:solidFill>
                          <a:effectLst/>
                          <a:latin typeface="+mn-lt"/>
                          <a:cs typeface="Times New Roman" panose="02020603050405020304" charset="0"/>
                        </a:rPr>
                        <a:t>muskulārs</a:t>
                      </a:r>
                      <a:r>
                        <a:rPr lang="lv-LV" sz="1200" b="0" noProof="0" dirty="0" smtClean="0">
                          <a:solidFill>
                            <a:schemeClr val="tx1"/>
                          </a:solidFill>
                          <a:effectLst/>
                          <a:latin typeface="+mn-lt"/>
                          <a:cs typeface="Times New Roman" panose="02020603050405020304" charset="0"/>
                        </a:rPr>
                        <a:t> vai </a:t>
                      </a:r>
                      <a:r>
                        <a:rPr lang="lv-LV" sz="1200" b="0" noProof="0" dirty="0" err="1" smtClean="0">
                          <a:solidFill>
                            <a:schemeClr val="tx1"/>
                          </a:solidFill>
                          <a:effectLst/>
                          <a:latin typeface="+mn-lt"/>
                          <a:cs typeface="Times New Roman" panose="02020603050405020304" charset="0"/>
                        </a:rPr>
                        <a:t>airobisks</a:t>
                      </a:r>
                      <a:r>
                        <a:rPr lang="lv-LV" sz="1200" b="0" noProof="0" dirty="0" smtClean="0">
                          <a:solidFill>
                            <a:schemeClr val="tx1"/>
                          </a:solidFill>
                          <a:effectLst/>
                          <a:latin typeface="+mn-lt"/>
                          <a:cs typeface="Times New Roman" panose="02020603050405020304" charset="0"/>
                        </a:rPr>
                        <a:t> nogurums, muskuļu pārmērīgs nogurums vai mazkustība, pasliktināta imunitāte, slimības vai ievainojumi, seksuāla frustrācija, vielu lietošana (alkohols, kofeīns, cigaretes), liekais svars, slikta fiziskā sagatavotība.</a:t>
                      </a:r>
                      <a:endParaRPr lang="lv-LV" sz="1200" b="0" noProof="0" dirty="0">
                        <a:solidFill>
                          <a:schemeClr val="tx1"/>
                        </a:solidFill>
                        <a:effectLst/>
                        <a:latin typeface="+mn-lt"/>
                        <a:ea typeface="Calibri" panose="020F0502020204030204" pitchFamily="34" charset="0"/>
                        <a:cs typeface="Times New Roman" panose="02020603050405020304" charset="0"/>
                      </a:endParaRPr>
                    </a:p>
                  </a:txBody>
                  <a:tcPr marL="66609" marR="66609" marT="0" marB="0">
                    <a:noFill/>
                  </a:tcPr>
                </a:tc>
                <a:tc>
                  <a:txBody>
                    <a:bodyPr/>
                    <a:lstStyle/>
                    <a:p>
                      <a:pPr algn="just">
                        <a:lnSpc>
                          <a:spcPct val="107000"/>
                        </a:lnSpc>
                        <a:spcAft>
                          <a:spcPts val="0"/>
                        </a:spcAft>
                      </a:pPr>
                      <a:r>
                        <a:rPr lang="lv-LV" sz="2000" b="1" noProof="0" dirty="0" smtClean="0">
                          <a:solidFill>
                            <a:schemeClr val="tx1"/>
                          </a:solidFill>
                          <a:effectLst/>
                          <a:latin typeface="+mn-lt"/>
                          <a:cs typeface="Times New Roman" panose="02020603050405020304" charset="0"/>
                        </a:rPr>
                        <a:t>Emocionālie</a:t>
                      </a:r>
                    </a:p>
                    <a:p>
                      <a:pPr algn="just">
                        <a:lnSpc>
                          <a:spcPct val="107000"/>
                        </a:lnSpc>
                        <a:spcAft>
                          <a:spcPts val="0"/>
                        </a:spcAft>
                      </a:pPr>
                      <a:r>
                        <a:rPr lang="lv-LV" sz="1200" noProof="0" dirty="0" smtClean="0">
                          <a:solidFill>
                            <a:schemeClr val="tx1"/>
                          </a:solidFill>
                          <a:effectLst/>
                          <a:latin typeface="+mn-lt"/>
                          <a:cs typeface="Times New Roman" panose="02020603050405020304" charset="0"/>
                        </a:rPr>
                        <a:t>Būt jauniņajam vienībā, izolācija, vientulība, bailes vai trauksmi izraisoši apdraudējumi (nāve, zaudējums, ievainojums vai neveiksme). Sēras izraisoši notikumi. Naids, dusmas, niknumu izraisošas frustrācijas un vainas izjūta. Aktivitātes trūkums kas rada garlaicību. Konflikti, atšķirības darbības motīvos un lojalitātē. Garīga konfrontācija, kas rezultējas ar ticības zaudēšanu.</a:t>
                      </a:r>
                    </a:p>
                    <a:p>
                      <a:pPr algn="just">
                        <a:lnSpc>
                          <a:spcPct val="107000"/>
                        </a:lnSpc>
                        <a:spcAft>
                          <a:spcPts val="0"/>
                        </a:spcAft>
                      </a:pPr>
                      <a:r>
                        <a:rPr lang="lv-LV" sz="1200" noProof="0" dirty="0" smtClean="0">
                          <a:solidFill>
                            <a:schemeClr val="tx1"/>
                          </a:solidFill>
                          <a:effectLst/>
                          <a:latin typeface="+mn-lt"/>
                          <a:cs typeface="Times New Roman" panose="02020603050405020304" charset="0"/>
                        </a:rPr>
                        <a:t>Konflikti starp dienesta biedriem. Raizes par notikumiem mājās, ilgošanās pēc mājām. Privātuma zaudēšana. </a:t>
                      </a:r>
                      <a:r>
                        <a:rPr lang="lv-LV" sz="1200" noProof="0" dirty="0" err="1" smtClean="0">
                          <a:solidFill>
                            <a:schemeClr val="tx1"/>
                          </a:solidFill>
                          <a:effectLst/>
                          <a:latin typeface="+mn-lt"/>
                          <a:cs typeface="Times New Roman" panose="02020603050405020304" charset="0"/>
                        </a:rPr>
                        <a:t>Viktimizācija</a:t>
                      </a:r>
                      <a:r>
                        <a:rPr lang="lv-LV" sz="1200" noProof="0" dirty="0" smtClean="0">
                          <a:solidFill>
                            <a:schemeClr val="tx1"/>
                          </a:solidFill>
                          <a:effectLst/>
                          <a:latin typeface="+mn-lt"/>
                          <a:cs typeface="Times New Roman" panose="02020603050405020304" charset="0"/>
                        </a:rPr>
                        <a:t>, vardarbība. Tikt pakļautam kaujām, nogalināt, redzēt līķus.  </a:t>
                      </a:r>
                      <a:endParaRPr lang="lv-LV" sz="1200" noProof="0" dirty="0">
                        <a:solidFill>
                          <a:schemeClr val="tx1"/>
                        </a:solidFill>
                        <a:effectLst/>
                        <a:latin typeface="+mn-lt"/>
                        <a:ea typeface="Calibri" panose="020F0502020204030204" pitchFamily="34" charset="0"/>
                        <a:cs typeface="Times New Roman" panose="02020603050405020304" charset="0"/>
                      </a:endParaRPr>
                    </a:p>
                  </a:txBody>
                  <a:tcPr marL="66609" marR="66609" marT="0" marB="0">
                    <a:noFill/>
                  </a:tcPr>
                </a:tc>
                <a:extLst>
                  <a:ext uri="{0D108BD9-81ED-4DB2-BD59-A6C34878D82A}">
                    <a16:rowId xmlns:a16="http://schemas.microsoft.com/office/drawing/2014/main" val="10002"/>
                  </a:ext>
                </a:extLst>
              </a:tr>
            </a:tbl>
          </a:graphicData>
        </a:graphic>
      </p:graphicFrame>
      <p:sp>
        <p:nvSpPr>
          <p:cNvPr id="4" name="Date Placeholder 3"/>
          <p:cNvSpPr>
            <a:spLocks noGrp="1"/>
          </p:cNvSpPr>
          <p:nvPr>
            <p:ph type="dt" sz="half" idx="10"/>
          </p:nvPr>
        </p:nvSpPr>
        <p:spPr/>
        <p:txBody>
          <a:bodyPr/>
          <a:lstStyle/>
          <a:p>
            <a:fld id="{C84F64ED-D23A-487B-85D1-F7FA4D1264A9}" type="datetime1">
              <a:rPr lang="lv-LV" smtClean="0"/>
              <a:t>17.04.2023</a:t>
            </a:fld>
            <a:endParaRPr lang="en-US"/>
          </a:p>
        </p:txBody>
      </p:sp>
      <p:sp>
        <p:nvSpPr>
          <p:cNvPr id="5" name="Footer Placeholder 4"/>
          <p:cNvSpPr>
            <a:spLocks noGrp="1"/>
          </p:cNvSpPr>
          <p:nvPr>
            <p:ph type="ftr" sz="quarter" idx="11"/>
          </p:nvPr>
        </p:nvSpPr>
        <p:spPr/>
        <p:txBody>
          <a:bodyPr/>
          <a:lstStyle/>
          <a:p>
            <a:r>
              <a:rPr lang="lv-LV" smtClean="0"/>
              <a:t>Militārā psiholoģija</a:t>
            </a:r>
            <a:endParaRPr lang="en-US" dirty="0"/>
          </a:p>
        </p:txBody>
      </p:sp>
      <p:sp>
        <p:nvSpPr>
          <p:cNvPr id="6" name="Slide Number Placeholder 5"/>
          <p:cNvSpPr>
            <a:spLocks noGrp="1"/>
          </p:cNvSpPr>
          <p:nvPr>
            <p:ph type="sldNum" sz="quarter" idx="12"/>
          </p:nvPr>
        </p:nvSpPr>
        <p:spPr/>
        <p:txBody>
          <a:bodyPr/>
          <a:lstStyle/>
          <a:p>
            <a:fld id="{EA7E366B-173C-4FDF-8B1E-556615C6BAE2}" type="slidenum">
              <a:rPr lang="en-US" smtClean="0"/>
              <a:t>24</a:t>
            </a:fld>
            <a:endParaRPr lang="en-US"/>
          </a:p>
        </p:txBody>
      </p:sp>
      <p:sp>
        <p:nvSpPr>
          <p:cNvPr id="8" name="TextBox 7"/>
          <p:cNvSpPr txBox="1"/>
          <p:nvPr/>
        </p:nvSpPr>
        <p:spPr>
          <a:xfrm>
            <a:off x="2209800" y="6156903"/>
            <a:ext cx="8801599" cy="253916"/>
          </a:xfrm>
          <a:prstGeom prst="rect">
            <a:avLst/>
          </a:prstGeom>
          <a:noFill/>
        </p:spPr>
        <p:txBody>
          <a:bodyPr wrap="square" rtlCol="0">
            <a:spAutoFit/>
          </a:bodyPr>
          <a:lstStyle/>
          <a:p>
            <a:r>
              <a:rPr lang="fr-FR" sz="1050" dirty="0" err="1"/>
              <a:t>Army</a:t>
            </a:r>
            <a:r>
              <a:rPr lang="fr-FR" sz="1050" dirty="0"/>
              <a:t> Techniques Publication No. </a:t>
            </a:r>
            <a:r>
              <a:rPr lang="fr-FR" sz="1050" dirty="0" smtClean="0"/>
              <a:t>4-02.8</a:t>
            </a:r>
            <a:r>
              <a:rPr lang="lv-LV" sz="1050" dirty="0" smtClean="0"/>
              <a:t>, </a:t>
            </a:r>
            <a:r>
              <a:rPr lang="en-US" sz="1050" dirty="0"/>
              <a:t>Headquarters Department of the Army Washington, D.C, 14 August </a:t>
            </a:r>
            <a:r>
              <a:rPr lang="en-US" sz="1050" dirty="0" smtClean="0"/>
              <a:t>2020</a:t>
            </a:r>
            <a:r>
              <a:rPr lang="lv-LV" sz="1050" dirty="0" smtClean="0"/>
              <a:t>, </a:t>
            </a:r>
            <a:r>
              <a:rPr lang="en-US" sz="1050" b="1" dirty="0"/>
              <a:t>Force Health Protectio</a:t>
            </a:r>
            <a:r>
              <a:rPr lang="en-US" sz="1050" dirty="0"/>
              <a:t>n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77158" y="231728"/>
          <a:ext cx="10778868" cy="6413110"/>
        </p:xfrm>
        <a:graphic>
          <a:graphicData uri="http://schemas.openxmlformats.org/drawingml/2006/table">
            <a:tbl>
              <a:tblPr firstRow="1" firstCol="1" bandRow="1">
                <a:tableStyleId>{68D230F3-CF80-4859-8CE7-A43EE81993B5}</a:tableStyleId>
              </a:tblPr>
              <a:tblGrid>
                <a:gridCol w="5389434">
                  <a:extLst>
                    <a:ext uri="{9D8B030D-6E8A-4147-A177-3AD203B41FA5}">
                      <a16:colId xmlns:a16="http://schemas.microsoft.com/office/drawing/2014/main" val="20000"/>
                    </a:ext>
                  </a:extLst>
                </a:gridCol>
                <a:gridCol w="5389434">
                  <a:extLst>
                    <a:ext uri="{9D8B030D-6E8A-4147-A177-3AD203B41FA5}">
                      <a16:colId xmlns:a16="http://schemas.microsoft.com/office/drawing/2014/main" val="20001"/>
                    </a:ext>
                  </a:extLst>
                </a:gridCol>
              </a:tblGrid>
              <a:tr h="392956">
                <a:tc>
                  <a:txBody>
                    <a:bodyPr/>
                    <a:lstStyle/>
                    <a:p>
                      <a:pPr algn="ctr">
                        <a:lnSpc>
                          <a:spcPct val="107000"/>
                        </a:lnSpc>
                        <a:spcAft>
                          <a:spcPts val="0"/>
                        </a:spcAft>
                      </a:pPr>
                      <a:r>
                        <a:rPr lang="lv-LV" sz="1200" dirty="0">
                          <a:effectLst/>
                          <a:latin typeface="+mn-lt"/>
                          <a:cs typeface="Times" panose="02020603050405020304" pitchFamily="18" charset="0"/>
                        </a:rPr>
                        <a:t>POWER UP</a:t>
                      </a:r>
                    </a:p>
                    <a:p>
                      <a:pPr algn="ctr">
                        <a:lnSpc>
                          <a:spcPct val="107000"/>
                        </a:lnSpc>
                        <a:spcAft>
                          <a:spcPts val="0"/>
                        </a:spcAft>
                      </a:pPr>
                      <a:r>
                        <a:rPr lang="lv-LV" sz="1200" dirty="0">
                          <a:effectLst/>
                          <a:latin typeface="+mn-lt"/>
                          <a:cs typeface="Times" panose="02020603050405020304" pitchFamily="18" charset="0"/>
                        </a:rPr>
                        <a:t>UZBUDINĀJUMS</a:t>
                      </a:r>
                      <a:endParaRPr lang="lv-LV" sz="1200" dirty="0">
                        <a:effectLst/>
                        <a:latin typeface="+mn-lt"/>
                        <a:ea typeface="Calibri" panose="020F0502020204030204" pitchFamily="34" charset="0"/>
                        <a:cs typeface="Times" panose="02020603050405020304" pitchFamily="18" charset="0"/>
                      </a:endParaRPr>
                    </a:p>
                  </a:txBody>
                  <a:tcPr marL="45411" marR="45411" marT="0" marB="0"/>
                </a:tc>
                <a:tc>
                  <a:txBody>
                    <a:bodyPr/>
                    <a:lstStyle/>
                    <a:p>
                      <a:pPr algn="ctr">
                        <a:lnSpc>
                          <a:spcPct val="107000"/>
                        </a:lnSpc>
                        <a:spcAft>
                          <a:spcPts val="0"/>
                        </a:spcAft>
                      </a:pPr>
                      <a:r>
                        <a:rPr lang="lv-LV" sz="1200" dirty="0">
                          <a:effectLst/>
                          <a:latin typeface="+mn-lt"/>
                          <a:cs typeface="Times" panose="02020603050405020304" pitchFamily="18" charset="0"/>
                        </a:rPr>
                        <a:t>POWER DOWN</a:t>
                      </a:r>
                    </a:p>
                    <a:p>
                      <a:pPr algn="ctr">
                        <a:lnSpc>
                          <a:spcPct val="107000"/>
                        </a:lnSpc>
                        <a:spcAft>
                          <a:spcPts val="0"/>
                        </a:spcAft>
                      </a:pPr>
                      <a:r>
                        <a:rPr lang="lv-LV" sz="1200" dirty="0">
                          <a:effectLst/>
                          <a:latin typeface="+mn-lt"/>
                          <a:cs typeface="Times" panose="02020603050405020304" pitchFamily="18" charset="0"/>
                        </a:rPr>
                        <a:t>APĀTIJA</a:t>
                      </a:r>
                      <a:endParaRPr lang="lv-LV" sz="1200" dirty="0">
                        <a:effectLst/>
                        <a:latin typeface="+mn-lt"/>
                        <a:ea typeface="Calibri" panose="020F0502020204030204" pitchFamily="34" charset="0"/>
                        <a:cs typeface="Times" panose="02020603050405020304" pitchFamily="18" charset="0"/>
                      </a:endParaRPr>
                    </a:p>
                  </a:txBody>
                  <a:tcPr marL="45411" marR="45411" marT="0" marB="0"/>
                </a:tc>
                <a:extLst>
                  <a:ext uri="{0D108BD9-81ED-4DB2-BD59-A6C34878D82A}">
                    <a16:rowId xmlns:a16="http://schemas.microsoft.com/office/drawing/2014/main" val="10000"/>
                  </a:ext>
                </a:extLst>
              </a:tr>
              <a:tr h="196478">
                <a:tc gridSpan="2">
                  <a:txBody>
                    <a:bodyPr/>
                    <a:lstStyle/>
                    <a:p>
                      <a:pPr algn="ctr">
                        <a:lnSpc>
                          <a:spcPct val="107000"/>
                        </a:lnSpc>
                        <a:spcAft>
                          <a:spcPts val="0"/>
                        </a:spcAft>
                      </a:pPr>
                      <a:r>
                        <a:rPr lang="lv-LV" sz="1200" dirty="0">
                          <a:effectLst/>
                          <a:latin typeface="+mn-lt"/>
                          <a:cs typeface="Times" panose="02020603050405020304" pitchFamily="18" charset="0"/>
                        </a:rPr>
                        <a:t>FIZIOLOĢISKĀS IZMAIŅAS</a:t>
                      </a:r>
                      <a:endParaRPr lang="lv-LV" sz="1200" dirty="0">
                        <a:effectLst/>
                        <a:latin typeface="+mn-lt"/>
                        <a:ea typeface="Calibri" panose="020F0502020204030204" pitchFamily="34" charset="0"/>
                        <a:cs typeface="Times" panose="02020603050405020304" pitchFamily="18" charset="0"/>
                      </a:endParaRPr>
                    </a:p>
                  </a:txBody>
                  <a:tcPr marL="45411" marR="45411" marT="0" marB="0"/>
                </a:tc>
                <a:tc hMerge="1">
                  <a:txBody>
                    <a:bodyPr/>
                    <a:lstStyle/>
                    <a:p>
                      <a:endParaRPr lang="lv-LV"/>
                    </a:p>
                  </a:txBody>
                  <a:tcPr/>
                </a:tc>
                <a:extLst>
                  <a:ext uri="{0D108BD9-81ED-4DB2-BD59-A6C34878D82A}">
                    <a16:rowId xmlns:a16="http://schemas.microsoft.com/office/drawing/2014/main" val="10001"/>
                  </a:ext>
                </a:extLst>
              </a:tr>
              <a:tr h="2161257">
                <a:tc>
                  <a:txBody>
                    <a:bodyPr/>
                    <a:lstStyle/>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Paātrinās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sirdsdarbība</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Pēkšņi</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paaugstinās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asinsspiediens</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Ātra</a:t>
                      </a:r>
                      <a:r>
                        <a:rPr lang="en-US" sz="1200" b="0" dirty="0">
                          <a:effectLst/>
                          <a:latin typeface="+mn-lt"/>
                          <a:cs typeface="Times" panose="02020603050405020304" pitchFamily="18" charset="0"/>
                        </a:rPr>
                        <a:t> un </a:t>
                      </a:r>
                      <a:r>
                        <a:rPr lang="en-US" sz="1200" b="0" dirty="0" err="1">
                          <a:effectLst/>
                          <a:latin typeface="+mn-lt"/>
                          <a:cs typeface="Times" panose="02020603050405020304" pitchFamily="18" charset="0"/>
                        </a:rPr>
                        <a:t>dziļa</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elpošana</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Enerģijas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līmenis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ir</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uzlādējies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ir</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liels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spēks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muskuļos</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Paaugstinās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ķermeņa</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temperatūra</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pastiprinās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svīšana</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Sausa</a:t>
                      </a:r>
                      <a:r>
                        <a:rPr lang="en-US" sz="1200" b="0" dirty="0">
                          <a:effectLst/>
                          <a:latin typeface="+mn-lt"/>
                          <a:cs typeface="Times" panose="02020603050405020304" pitchFamily="18" charset="0"/>
                        </a:rPr>
                        <a:t> mute un </a:t>
                      </a:r>
                      <a:r>
                        <a:rPr lang="en-US" sz="1200" b="0" dirty="0" err="1">
                          <a:effectLst/>
                          <a:latin typeface="+mn-lt"/>
                          <a:cs typeface="Times" panose="02020603050405020304" pitchFamily="18" charset="0"/>
                        </a:rPr>
                        <a:t>sausas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acis</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Acu</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zīlītes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paplašinās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skaidrāka</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redze</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Samazinās apetīte un gremošanas orgānu sistēmas aktivitāte</a:t>
                      </a: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Reibonis</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Grūtības</a:t>
                      </a:r>
                      <a:r>
                        <a:rPr lang="en-US" sz="1200" b="0" dirty="0">
                          <a:effectLst/>
                          <a:latin typeface="+mn-lt"/>
                          <a:cs typeface="Times" panose="02020603050405020304" pitchFamily="18" charset="0"/>
                        </a:rPr>
                        <a:t> </a:t>
                      </a:r>
                      <a:r>
                        <a:rPr lang="en-US" sz="1200" b="0" dirty="0" err="1" smtClean="0">
                          <a:effectLst/>
                          <a:latin typeface="+mn-lt"/>
                          <a:cs typeface="Times" panose="02020603050405020304" pitchFamily="18" charset="0"/>
                        </a:rPr>
                        <a:t>aizmigt</a:t>
                      </a:r>
                      <a:r>
                        <a:rPr lang="en-US" sz="1200" b="0" dirty="0" smtClean="0">
                          <a:effectLst/>
                          <a:latin typeface="+mn-lt"/>
                          <a:cs typeface="Times" panose="02020603050405020304" pitchFamily="18" charset="0"/>
                        </a:rPr>
                        <a:t> </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palikt</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miegā</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nakts</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murgi</a:t>
                      </a:r>
                      <a:endParaRPr lang="lv-LV" sz="1200" b="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en-US" sz="1200" b="0" dirty="0" err="1">
                          <a:effectLst/>
                          <a:latin typeface="+mn-lt"/>
                          <a:cs typeface="Times" panose="02020603050405020304" pitchFamily="18" charset="0"/>
                        </a:rPr>
                        <a:t>Zosāda</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muskuļu</a:t>
                      </a:r>
                      <a:r>
                        <a:rPr lang="en-US" sz="1200" b="0" dirty="0">
                          <a:effectLst/>
                          <a:latin typeface="+mn-lt"/>
                          <a:cs typeface="Times" panose="02020603050405020304" pitchFamily="18" charset="0"/>
                        </a:rPr>
                        <a:t> </a:t>
                      </a:r>
                      <a:r>
                        <a:rPr lang="en-US" sz="1200" b="0" dirty="0" err="1">
                          <a:effectLst/>
                          <a:latin typeface="+mn-lt"/>
                          <a:cs typeface="Times" panose="02020603050405020304" pitchFamily="18" charset="0"/>
                        </a:rPr>
                        <a:t>trīcēšana</a:t>
                      </a:r>
                      <a:r>
                        <a:rPr lang="en-US" sz="1200" b="0" dirty="0">
                          <a:effectLst/>
                          <a:latin typeface="+mn-lt"/>
                          <a:cs typeface="Times" panose="02020603050405020304" pitchFamily="18" charset="0"/>
                        </a:rPr>
                        <a:t>, </a:t>
                      </a:r>
                      <a:r>
                        <a:rPr lang="en-US" sz="1200" b="0" dirty="0" err="1" smtClean="0">
                          <a:effectLst/>
                          <a:latin typeface="+mn-lt"/>
                          <a:cs typeface="Times" panose="02020603050405020304" pitchFamily="18" charset="0"/>
                        </a:rPr>
                        <a:t>raustīšanās</a:t>
                      </a:r>
                      <a:endParaRPr lang="lv-LV" sz="1200" b="0" dirty="0">
                        <a:effectLst/>
                        <a:latin typeface="+mn-lt"/>
                        <a:ea typeface="Calibri" panose="020F0502020204030204" pitchFamily="34" charset="0"/>
                        <a:cs typeface="Times" panose="02020603050405020304" pitchFamily="18" charset="0"/>
                      </a:endParaRPr>
                    </a:p>
                  </a:txBody>
                  <a:tcPr marL="45411" marR="45411" marT="0" marB="0"/>
                </a:tc>
                <a:tc>
                  <a:txBody>
                    <a:bodyPr/>
                    <a:lstStyle/>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Sirdsdarbība krasi palēlinās</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Pēkšņi </a:t>
                      </a:r>
                      <a:r>
                        <a:rPr lang="lv-LV" sz="1200" dirty="0" smtClean="0">
                          <a:effectLst/>
                          <a:latin typeface="+mn-lt"/>
                          <a:cs typeface="Times" panose="02020603050405020304" pitchFamily="18" charset="0"/>
                        </a:rPr>
                        <a:t>samazin</a:t>
                      </a:r>
                      <a:r>
                        <a:rPr lang="en-US" sz="1200" dirty="0" err="1" smtClean="0">
                          <a:effectLst/>
                          <a:latin typeface="+mn-lt"/>
                          <a:cs typeface="Times" panose="02020603050405020304" pitchFamily="18" charset="0"/>
                        </a:rPr>
                        <a:t>ās</a:t>
                      </a:r>
                      <a:r>
                        <a:rPr lang="lv-LV" sz="1200" dirty="0" smtClean="0">
                          <a:effectLst/>
                          <a:latin typeface="+mn-lt"/>
                          <a:cs typeface="Times" panose="02020603050405020304" pitchFamily="18" charset="0"/>
                        </a:rPr>
                        <a:t> </a:t>
                      </a:r>
                      <a:r>
                        <a:rPr lang="lv-LV" sz="1200" dirty="0">
                          <a:effectLst/>
                          <a:latin typeface="+mn-lt"/>
                          <a:cs typeface="Times" panose="02020603050405020304" pitchFamily="18" charset="0"/>
                        </a:rPr>
                        <a:t>asinsspiediens, kas var rezultēties </a:t>
                      </a:r>
                      <a:r>
                        <a:rPr lang="en-US" sz="1200" dirty="0" smtClean="0">
                          <a:effectLst/>
                          <a:latin typeface="+mn-lt"/>
                          <a:cs typeface="Times" panose="02020603050405020304" pitchFamily="18" charset="0"/>
                        </a:rPr>
                        <a:t>no</a:t>
                      </a:r>
                      <a:r>
                        <a:rPr lang="lv-LV" sz="1200" dirty="0" smtClean="0">
                          <a:effectLst/>
                          <a:latin typeface="+mn-lt"/>
                          <a:cs typeface="Times" panose="02020603050405020304" pitchFamily="18" charset="0"/>
                        </a:rPr>
                        <a:t>ģībšanā</a:t>
                      </a:r>
                      <a:endParaRPr lang="lv-LV" sz="120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Lēna un sekla elpošana, elpas trūkums</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Enerģijas līmenis ir krities, ir mazs spēks muskuļos</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Pazeminās ķermeņa temperatūra, </a:t>
                      </a:r>
                      <a:r>
                        <a:rPr lang="en-US" sz="1200" dirty="0" err="1" smtClean="0">
                          <a:effectLst/>
                          <a:latin typeface="+mn-lt"/>
                          <a:cs typeface="Times" panose="02020603050405020304" pitchFamily="18" charset="0"/>
                        </a:rPr>
                        <a:t>pastiprinās</a:t>
                      </a:r>
                      <a:r>
                        <a:rPr lang="en-US" sz="1200" baseline="0" dirty="0" smtClean="0">
                          <a:effectLst/>
                          <a:latin typeface="+mn-lt"/>
                          <a:cs typeface="Times" panose="02020603050405020304" pitchFamily="18" charset="0"/>
                        </a:rPr>
                        <a:t> </a:t>
                      </a:r>
                      <a:r>
                        <a:rPr lang="lv-LV" sz="1200" dirty="0" smtClean="0">
                          <a:effectLst/>
                          <a:latin typeface="+mn-lt"/>
                          <a:cs typeface="Times" panose="02020603050405020304" pitchFamily="18" charset="0"/>
                        </a:rPr>
                        <a:t>trīcēšana</a:t>
                      </a:r>
                      <a:endParaRPr lang="lv-LV" sz="1200" dirty="0">
                        <a:effectLst/>
                        <a:latin typeface="+mn-lt"/>
                        <a:cs typeface="Times" panose="02020603050405020304" pitchFamily="18" charset="0"/>
                      </a:endParaRP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Pastiprināta siekalu un asaru izdalīšanās</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Acu zīlītes </a:t>
                      </a:r>
                      <a:r>
                        <a:rPr lang="lv-LV" sz="1200" dirty="0" smtClean="0">
                          <a:effectLst/>
                          <a:latin typeface="+mn-lt"/>
                          <a:cs typeface="Times" panose="02020603050405020304" pitchFamily="18" charset="0"/>
                        </a:rPr>
                        <a:t>kļ</a:t>
                      </a:r>
                      <a:r>
                        <a:rPr lang="en-US" sz="1200" dirty="0" smtClean="0">
                          <a:effectLst/>
                          <a:latin typeface="+mn-lt"/>
                          <a:cs typeface="Times" panose="02020603050405020304" pitchFamily="18" charset="0"/>
                        </a:rPr>
                        <a:t>ū</a:t>
                      </a:r>
                      <a:r>
                        <a:rPr lang="lv-LV" sz="1200" dirty="0" smtClean="0">
                          <a:effectLst/>
                          <a:latin typeface="+mn-lt"/>
                          <a:cs typeface="Times" panose="02020603050405020304" pitchFamily="18" charset="0"/>
                        </a:rPr>
                        <a:t>st </a:t>
                      </a:r>
                      <a:r>
                        <a:rPr lang="lv-LV" sz="1200" dirty="0">
                          <a:effectLst/>
                          <a:latin typeface="+mn-lt"/>
                          <a:cs typeface="Times" panose="02020603050405020304" pitchFamily="18" charset="0"/>
                        </a:rPr>
                        <a:t>šaurākas, “spoguļains” acu skatiens</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Palielinās apetīte un gremošanas orgānu sistēmas aktivitāte</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Slikta dūša, vemšana</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Miegainība</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Nekontrolējama ķermeņa trīcēšana</a:t>
                      </a:r>
                      <a:endParaRPr lang="lv-LV" sz="1200" dirty="0">
                        <a:effectLst/>
                        <a:latin typeface="+mn-lt"/>
                        <a:ea typeface="Calibri" panose="020F0502020204030204" pitchFamily="34" charset="0"/>
                        <a:cs typeface="Times" panose="02020603050405020304" pitchFamily="18" charset="0"/>
                      </a:endParaRPr>
                    </a:p>
                  </a:txBody>
                  <a:tcPr marL="45411" marR="45411" marT="0" marB="0"/>
                </a:tc>
                <a:extLst>
                  <a:ext uri="{0D108BD9-81ED-4DB2-BD59-A6C34878D82A}">
                    <a16:rowId xmlns:a16="http://schemas.microsoft.com/office/drawing/2014/main" val="10002"/>
                  </a:ext>
                </a:extLst>
              </a:tr>
              <a:tr h="196478">
                <a:tc gridSpan="2">
                  <a:txBody>
                    <a:bodyPr/>
                    <a:lstStyle/>
                    <a:p>
                      <a:pPr marL="0" indent="0" algn="ctr">
                        <a:lnSpc>
                          <a:spcPct val="107000"/>
                        </a:lnSpc>
                        <a:spcAft>
                          <a:spcPts val="0"/>
                        </a:spcAft>
                        <a:buFont typeface="Times" panose="02020603050405020304" pitchFamily="18" charset="0"/>
                        <a:buNone/>
                      </a:pPr>
                      <a:r>
                        <a:rPr lang="lv-LV" sz="1200" b="1" dirty="0">
                          <a:effectLst/>
                          <a:latin typeface="+mn-lt"/>
                          <a:cs typeface="Times" panose="02020603050405020304" pitchFamily="18" charset="0"/>
                        </a:rPr>
                        <a:t>UZVEDĪBAS IZMAIŅAS</a:t>
                      </a:r>
                      <a:endParaRPr lang="lv-LV" sz="1200" b="1" dirty="0">
                        <a:effectLst/>
                        <a:latin typeface="+mn-lt"/>
                        <a:ea typeface="Calibri" panose="020F0502020204030204" pitchFamily="34" charset="0"/>
                        <a:cs typeface="Times" panose="02020603050405020304" pitchFamily="18" charset="0"/>
                      </a:endParaRPr>
                    </a:p>
                  </a:txBody>
                  <a:tcPr marL="45411" marR="45411" marT="0" marB="0"/>
                </a:tc>
                <a:tc hMerge="1">
                  <a:txBody>
                    <a:bodyPr/>
                    <a:lstStyle/>
                    <a:p>
                      <a:endParaRPr lang="lv-LV"/>
                    </a:p>
                  </a:txBody>
                  <a:tcPr/>
                </a:tc>
                <a:extLst>
                  <a:ext uri="{0D108BD9-81ED-4DB2-BD59-A6C34878D82A}">
                    <a16:rowId xmlns:a16="http://schemas.microsoft.com/office/drawing/2014/main" val="10003"/>
                  </a:ext>
                </a:extLst>
              </a:tr>
              <a:tr h="760649">
                <a:tc>
                  <a:txBody>
                    <a:bodyPr/>
                    <a:lstStyle/>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Viegla uzbudināmība, nekonktrolējama un riskanta uzvedība</a:t>
                      </a:r>
                    </a:p>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Viegla aizkaitināmība, konfliktēšana</a:t>
                      </a:r>
                    </a:p>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Uz emocijām balstīta uzvedība (dusmu lēkmes, panikas </a:t>
                      </a:r>
                      <a:r>
                        <a:rPr lang="lv-LV" sz="1200" b="0" dirty="0" smtClean="0">
                          <a:effectLst/>
                          <a:latin typeface="+mn-lt"/>
                          <a:cs typeface="Times" panose="02020603050405020304" pitchFamily="18" charset="0"/>
                        </a:rPr>
                        <a:t>lē</a:t>
                      </a:r>
                      <a:r>
                        <a:rPr lang="en-US" sz="1200" b="0" dirty="0" smtClean="0">
                          <a:effectLst/>
                          <a:latin typeface="+mn-lt"/>
                          <a:cs typeface="Times" panose="02020603050405020304" pitchFamily="18" charset="0"/>
                        </a:rPr>
                        <a:t>k</a:t>
                      </a:r>
                      <a:r>
                        <a:rPr lang="lv-LV" sz="1200" b="0" dirty="0" smtClean="0">
                          <a:effectLst/>
                          <a:latin typeface="+mn-lt"/>
                          <a:cs typeface="Times" panose="02020603050405020304" pitchFamily="18" charset="0"/>
                        </a:rPr>
                        <a:t>mes</a:t>
                      </a:r>
                      <a:r>
                        <a:rPr lang="lv-LV" sz="1200" b="0" dirty="0">
                          <a:effectLst/>
                          <a:latin typeface="+mn-lt"/>
                          <a:cs typeface="Times" panose="02020603050405020304" pitchFamily="18" charset="0"/>
                        </a:rPr>
                        <a:t>, raudāšana)</a:t>
                      </a:r>
                      <a:endParaRPr lang="lv-LV" sz="1200" b="0" dirty="0">
                        <a:effectLst/>
                        <a:latin typeface="+mn-lt"/>
                        <a:ea typeface="Calibri" panose="020F0502020204030204" pitchFamily="34" charset="0"/>
                        <a:cs typeface="Times" panose="02020603050405020304" pitchFamily="18" charset="0"/>
                      </a:endParaRPr>
                    </a:p>
                  </a:txBody>
                  <a:tcPr marL="45411" marR="45411" marT="0" marB="0"/>
                </a:tc>
                <a:tc>
                  <a:txBody>
                    <a:bodyPr/>
                    <a:lstStyle/>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Sastingšana, nespēja kustēties, paralīze</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Sociālā atsvešinātība, distancēšanās</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Nav emocionāli atbilstošas reakcijas uz draudiem, </a:t>
                      </a:r>
                      <a:r>
                        <a:rPr lang="lv-LV" sz="1200" dirty="0" smtClean="0">
                          <a:effectLst/>
                          <a:latin typeface="+mn-lt"/>
                          <a:cs typeface="Times" panose="02020603050405020304" pitchFamily="18" charset="0"/>
                        </a:rPr>
                        <a:t>briesmām</a:t>
                      </a:r>
                      <a:endParaRPr lang="lv-LV" sz="1200" dirty="0">
                        <a:effectLst/>
                        <a:latin typeface="+mn-lt"/>
                        <a:ea typeface="Calibri" panose="020F0502020204030204" pitchFamily="34" charset="0"/>
                        <a:cs typeface="Times" panose="02020603050405020304" pitchFamily="18" charset="0"/>
                      </a:endParaRPr>
                    </a:p>
                  </a:txBody>
                  <a:tcPr marL="45411" marR="45411" marT="0" marB="0"/>
                </a:tc>
                <a:extLst>
                  <a:ext uri="{0D108BD9-81ED-4DB2-BD59-A6C34878D82A}">
                    <a16:rowId xmlns:a16="http://schemas.microsoft.com/office/drawing/2014/main" val="10004"/>
                  </a:ext>
                </a:extLst>
              </a:tr>
              <a:tr h="196478">
                <a:tc gridSpan="2">
                  <a:txBody>
                    <a:bodyPr/>
                    <a:lstStyle/>
                    <a:p>
                      <a:pPr algn="ctr">
                        <a:lnSpc>
                          <a:spcPct val="107000"/>
                        </a:lnSpc>
                        <a:spcAft>
                          <a:spcPts val="0"/>
                        </a:spcAft>
                      </a:pPr>
                      <a:r>
                        <a:rPr lang="lv-LV" sz="1200" b="1" dirty="0">
                          <a:effectLst/>
                          <a:latin typeface="+mn-lt"/>
                          <a:cs typeface="Times" panose="02020603050405020304" pitchFamily="18" charset="0"/>
                        </a:rPr>
                        <a:t>EMOCIONĀLĀS IZMAIŅAS</a:t>
                      </a:r>
                      <a:endParaRPr lang="lv-LV" sz="1200" b="1" dirty="0">
                        <a:effectLst/>
                        <a:latin typeface="+mn-lt"/>
                        <a:ea typeface="Calibri" panose="020F0502020204030204" pitchFamily="34" charset="0"/>
                        <a:cs typeface="Times" panose="02020603050405020304" pitchFamily="18" charset="0"/>
                      </a:endParaRPr>
                    </a:p>
                  </a:txBody>
                  <a:tcPr marL="45411" marR="45411" marT="0" marB="0"/>
                </a:tc>
                <a:tc hMerge="1">
                  <a:txBody>
                    <a:bodyPr/>
                    <a:lstStyle/>
                    <a:p>
                      <a:endParaRPr lang="lv-LV"/>
                    </a:p>
                  </a:txBody>
                  <a:tcPr/>
                </a:tc>
                <a:extLst>
                  <a:ext uri="{0D108BD9-81ED-4DB2-BD59-A6C34878D82A}">
                    <a16:rowId xmlns:a16="http://schemas.microsoft.com/office/drawing/2014/main" val="10005"/>
                  </a:ext>
                </a:extLst>
              </a:tr>
              <a:tr h="380324">
                <a:tc>
                  <a:txBody>
                    <a:bodyPr/>
                    <a:lstStyle/>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Pieaug dusmas, bailes vai eiforija, pēkšņas garastāvokļa </a:t>
                      </a:r>
                      <a:r>
                        <a:rPr lang="lv-LV" sz="1200" b="0" dirty="0" smtClean="0">
                          <a:effectLst/>
                          <a:latin typeface="+mn-lt"/>
                          <a:cs typeface="Times" panose="02020603050405020304" pitchFamily="18" charset="0"/>
                        </a:rPr>
                        <a:t>maiņas</a:t>
                      </a:r>
                      <a:endParaRPr lang="lv-LV" sz="1200" b="0" dirty="0">
                        <a:effectLst/>
                        <a:latin typeface="+mn-lt"/>
                        <a:ea typeface="Calibri" panose="020F0502020204030204" pitchFamily="34" charset="0"/>
                        <a:cs typeface="Times" panose="02020603050405020304" pitchFamily="18" charset="0"/>
                      </a:endParaRPr>
                    </a:p>
                  </a:txBody>
                  <a:tcPr marL="45411" marR="45411" marT="0" marB="0"/>
                </a:tc>
                <a:tc>
                  <a:txBody>
                    <a:bodyPr/>
                    <a:lstStyle/>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Spēcīgas bailes, bezspēcības izjūta, nejūtīgums jeb emocionāls trulums</a:t>
                      </a:r>
                      <a:endParaRPr lang="lv-LV" sz="1200" dirty="0">
                        <a:effectLst/>
                        <a:latin typeface="+mn-lt"/>
                        <a:ea typeface="Calibri" panose="020F0502020204030204" pitchFamily="34" charset="0"/>
                        <a:cs typeface="Times" panose="02020603050405020304" pitchFamily="18" charset="0"/>
                      </a:endParaRPr>
                    </a:p>
                  </a:txBody>
                  <a:tcPr marL="45411" marR="45411" marT="0" marB="0"/>
                </a:tc>
                <a:extLst>
                  <a:ext uri="{0D108BD9-81ED-4DB2-BD59-A6C34878D82A}">
                    <a16:rowId xmlns:a16="http://schemas.microsoft.com/office/drawing/2014/main" val="10006"/>
                  </a:ext>
                </a:extLst>
              </a:tr>
              <a:tr h="196478">
                <a:tc gridSpan="2">
                  <a:txBody>
                    <a:bodyPr/>
                    <a:lstStyle/>
                    <a:p>
                      <a:pPr algn="ctr">
                        <a:lnSpc>
                          <a:spcPct val="107000"/>
                        </a:lnSpc>
                        <a:spcAft>
                          <a:spcPts val="0"/>
                        </a:spcAft>
                      </a:pPr>
                      <a:r>
                        <a:rPr lang="lv-LV" sz="1200" b="1" dirty="0">
                          <a:effectLst/>
                          <a:latin typeface="+mn-lt"/>
                          <a:cs typeface="Times" panose="02020603050405020304" pitchFamily="18" charset="0"/>
                        </a:rPr>
                        <a:t>KOGNITĪVĀS IZMAIŅAS</a:t>
                      </a:r>
                      <a:endParaRPr lang="lv-LV" sz="1200" b="1" dirty="0">
                        <a:effectLst/>
                        <a:latin typeface="+mn-lt"/>
                        <a:ea typeface="Calibri" panose="020F0502020204030204" pitchFamily="34" charset="0"/>
                        <a:cs typeface="Times" panose="02020603050405020304" pitchFamily="18" charset="0"/>
                      </a:endParaRPr>
                    </a:p>
                  </a:txBody>
                  <a:tcPr marL="45411" marR="45411" marT="0" marB="0"/>
                </a:tc>
                <a:tc hMerge="1">
                  <a:txBody>
                    <a:bodyPr/>
                    <a:lstStyle/>
                    <a:p>
                      <a:endParaRPr lang="lv-LV"/>
                    </a:p>
                  </a:txBody>
                  <a:tcPr/>
                </a:tc>
                <a:extLst>
                  <a:ext uri="{0D108BD9-81ED-4DB2-BD59-A6C34878D82A}">
                    <a16:rowId xmlns:a16="http://schemas.microsoft.com/office/drawing/2014/main" val="10007"/>
                  </a:ext>
                </a:extLst>
              </a:tr>
              <a:tr h="1768302">
                <a:tc>
                  <a:txBody>
                    <a:bodyPr/>
                    <a:lstStyle/>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Paātrinās domāšanas spējas </a:t>
                      </a:r>
                      <a:r>
                        <a:rPr lang="lv-LV" sz="1200" b="0" dirty="0" smtClean="0">
                          <a:effectLst/>
                          <a:latin typeface="+mn-lt"/>
                          <a:cs typeface="Times" panose="02020603050405020304" pitchFamily="18" charset="0"/>
                        </a:rPr>
                        <a:t>(</a:t>
                      </a:r>
                      <a:r>
                        <a:rPr lang="en-US" sz="1200" b="0" dirty="0" err="1" smtClean="0">
                          <a:effectLst/>
                          <a:latin typeface="+mn-lt"/>
                          <a:cs typeface="Times" panose="02020603050405020304" pitchFamily="18" charset="0"/>
                        </a:rPr>
                        <a:t>taču</a:t>
                      </a:r>
                      <a:r>
                        <a:rPr lang="en-US" sz="1200" b="0" dirty="0" smtClean="0">
                          <a:effectLst/>
                          <a:latin typeface="+mn-lt"/>
                          <a:cs typeface="Times" panose="02020603050405020304" pitchFamily="18" charset="0"/>
                        </a:rPr>
                        <a:t> </a:t>
                      </a:r>
                      <a:r>
                        <a:rPr lang="lv-LV" sz="1200" b="0" dirty="0" smtClean="0">
                          <a:effectLst/>
                          <a:latin typeface="+mn-lt"/>
                          <a:cs typeface="Times" panose="02020603050405020304" pitchFamily="18" charset="0"/>
                        </a:rPr>
                        <a:t>prāts </a:t>
                      </a:r>
                      <a:r>
                        <a:rPr lang="lv-LV" sz="1200" b="0" dirty="0">
                          <a:effectLst/>
                          <a:latin typeface="+mn-lt"/>
                          <a:cs typeface="Times" panose="02020603050405020304" pitchFamily="18" charset="0"/>
                        </a:rPr>
                        <a:t>darbojas pārāk ātri), kas rada apjukumu (haosu), atmiņas traucējumus, pasliktina lēmumu pieņemšanas spējas un rada grūtības saprast citu teikto</a:t>
                      </a:r>
                    </a:p>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Hiperjutīgums un reaģēšana uz apkārt notiekošo</a:t>
                      </a:r>
                    </a:p>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Pārmērīga koncentrēšanās un uzsvars uz draudiem, briesmām</a:t>
                      </a:r>
                    </a:p>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Pastiprinās reakcijas un refleksu aktivitāte</a:t>
                      </a:r>
                    </a:p>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Nerealitātes izjūtas (piemēram, atrodas ārpus sava ķermeņa)</a:t>
                      </a:r>
                    </a:p>
                    <a:p>
                      <a:pPr marL="171450" indent="-171450">
                        <a:lnSpc>
                          <a:spcPct val="107000"/>
                        </a:lnSpc>
                        <a:spcAft>
                          <a:spcPts val="0"/>
                        </a:spcAft>
                        <a:buFont typeface="Times" panose="02020603050405020304" pitchFamily="18" charset="0"/>
                        <a:buChar char="↑"/>
                      </a:pPr>
                      <a:r>
                        <a:rPr lang="lv-LV" sz="1200" b="0" dirty="0">
                          <a:effectLst/>
                          <a:latin typeface="+mn-lt"/>
                          <a:cs typeface="Times" panose="02020603050405020304" pitchFamily="18" charset="0"/>
                        </a:rPr>
                        <a:t>Skaļa, ātra runa, var būt stostīšanās</a:t>
                      </a:r>
                    </a:p>
                    <a:p>
                      <a:pPr>
                        <a:lnSpc>
                          <a:spcPct val="107000"/>
                        </a:lnSpc>
                        <a:spcAft>
                          <a:spcPts val="0"/>
                        </a:spcAft>
                        <a:tabLst>
                          <a:tab pos="3076575" algn="l"/>
                        </a:tabLst>
                      </a:pPr>
                      <a:r>
                        <a:rPr lang="lv-LV" sz="1200" b="0" dirty="0">
                          <a:effectLst/>
                          <a:latin typeface="+mn-lt"/>
                          <a:cs typeface="Times" panose="02020603050405020304" pitchFamily="18" charset="0"/>
                        </a:rPr>
                        <a:t>	</a:t>
                      </a:r>
                      <a:endParaRPr lang="lv-LV" sz="1200" b="0" dirty="0">
                        <a:effectLst/>
                        <a:latin typeface="+mn-lt"/>
                        <a:ea typeface="Calibri" panose="020F0502020204030204" pitchFamily="34" charset="0"/>
                        <a:cs typeface="Times" panose="02020603050405020304" pitchFamily="18" charset="0"/>
                      </a:endParaRPr>
                    </a:p>
                  </a:txBody>
                  <a:tcPr marL="45411" marR="45411" marT="0" marB="0"/>
                </a:tc>
                <a:tc>
                  <a:txBody>
                    <a:bodyPr/>
                    <a:lstStyle/>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Palēlinātas domāšanas spējas (prāts darbojas lēni / atslēdzas pilnībā), kas rada dezorientāciju, atmiņas zudumu, nespēju pieņemt lēmumus un nespēju saprast citu teikto</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Izpratnes trūkums, nereaģēšana uz sevi un apkārtējiem</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Nespēja koncentrēties (fokusēties) un reaģēt uz draudiem, briesmām</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Reakcijas un citu refleksu zudums</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Nespēja uztvert realitāti</a:t>
                      </a:r>
                    </a:p>
                    <a:p>
                      <a:pPr marL="171450" indent="-171450">
                        <a:lnSpc>
                          <a:spcPct val="107000"/>
                        </a:lnSpc>
                        <a:spcAft>
                          <a:spcPts val="0"/>
                        </a:spcAft>
                        <a:buFont typeface="Times" panose="02020603050405020304" pitchFamily="18" charset="0"/>
                        <a:buChar char="↓"/>
                      </a:pPr>
                      <a:r>
                        <a:rPr lang="lv-LV" sz="1200" dirty="0">
                          <a:effectLst/>
                          <a:latin typeface="+mn-lt"/>
                          <a:cs typeface="Times" panose="02020603050405020304" pitchFamily="18" charset="0"/>
                        </a:rPr>
                        <a:t>Pieklusināta runa, var būt nespēja runāt</a:t>
                      </a:r>
                      <a:endParaRPr lang="lv-LV" sz="1200" dirty="0">
                        <a:effectLst/>
                        <a:latin typeface="+mn-lt"/>
                        <a:ea typeface="Calibri" panose="020F0502020204030204" pitchFamily="34" charset="0"/>
                        <a:cs typeface="Times" panose="02020603050405020304" pitchFamily="18" charset="0"/>
                      </a:endParaRPr>
                    </a:p>
                  </a:txBody>
                  <a:tcPr marL="45411" marR="45411" marT="0" marB="0"/>
                </a:tc>
                <a:extLst>
                  <a:ext uri="{0D108BD9-81ED-4DB2-BD59-A6C34878D82A}">
                    <a16:rowId xmlns:a16="http://schemas.microsoft.com/office/drawing/2014/main" val="10008"/>
                  </a:ext>
                </a:extLst>
              </a:tr>
              <a:tr h="163710">
                <a:tc>
                  <a:txBody>
                    <a:bodyPr/>
                    <a:lstStyle/>
                    <a:p>
                      <a:pPr>
                        <a:lnSpc>
                          <a:spcPct val="107000"/>
                        </a:lnSpc>
                        <a:spcAft>
                          <a:spcPts val="0"/>
                        </a:spcAft>
                      </a:pPr>
                      <a:r>
                        <a:rPr lang="lv-LV" sz="1000" dirty="0">
                          <a:effectLst/>
                          <a:latin typeface="+mn-lt"/>
                          <a:cs typeface="Times" panose="02020603050405020304" pitchFamily="18" charset="0"/>
                        </a:rPr>
                        <a:t> </a:t>
                      </a:r>
                      <a:endParaRPr lang="lv-LV" sz="1000" dirty="0">
                        <a:effectLst/>
                        <a:latin typeface="+mn-lt"/>
                        <a:ea typeface="Calibri" panose="020F0502020204030204" pitchFamily="34" charset="0"/>
                        <a:cs typeface="Times" panose="02020603050405020304" pitchFamily="18" charset="0"/>
                      </a:endParaRPr>
                    </a:p>
                  </a:txBody>
                  <a:tcPr marL="45411" marR="45411" marT="0" marB="0"/>
                </a:tc>
                <a:tc>
                  <a:txBody>
                    <a:bodyPr/>
                    <a:lstStyle/>
                    <a:p>
                      <a:pPr>
                        <a:lnSpc>
                          <a:spcPct val="107000"/>
                        </a:lnSpc>
                        <a:spcAft>
                          <a:spcPts val="0"/>
                        </a:spcAft>
                      </a:pPr>
                      <a:r>
                        <a:rPr lang="lv-LV" sz="1000" dirty="0">
                          <a:effectLst/>
                          <a:latin typeface="+mn-lt"/>
                          <a:cs typeface="Times" panose="02020603050405020304" pitchFamily="18" charset="0"/>
                        </a:rPr>
                        <a:t> </a:t>
                      </a:r>
                      <a:endParaRPr lang="lv-LV" sz="1000" dirty="0">
                        <a:effectLst/>
                        <a:latin typeface="+mn-lt"/>
                        <a:ea typeface="Calibri" panose="020F0502020204030204" pitchFamily="34" charset="0"/>
                        <a:cs typeface="Times" panose="02020603050405020304" pitchFamily="18" charset="0"/>
                      </a:endParaRPr>
                    </a:p>
                  </a:txBody>
                  <a:tcPr marL="45411" marR="45411" marT="0" marB="0"/>
                </a:tc>
                <a:extLst>
                  <a:ext uri="{0D108BD9-81ED-4DB2-BD59-A6C34878D82A}">
                    <a16:rowId xmlns:a16="http://schemas.microsoft.com/office/drawing/2014/main" val="10009"/>
                  </a:ext>
                </a:extLst>
              </a:tr>
            </a:tbl>
          </a:graphicData>
        </a:graphic>
      </p:graphicFrame>
      <p:sp>
        <p:nvSpPr>
          <p:cNvPr id="11" name="Rectangle 10"/>
          <p:cNvSpPr/>
          <p:nvPr/>
        </p:nvSpPr>
        <p:spPr>
          <a:xfrm>
            <a:off x="2301766" y="6614079"/>
            <a:ext cx="5032147" cy="246221"/>
          </a:xfrm>
          <a:prstGeom prst="rect">
            <a:avLst/>
          </a:prstGeom>
        </p:spPr>
        <p:txBody>
          <a:bodyPr wrap="none">
            <a:spAutoFit/>
          </a:bodyPr>
          <a:lstStyle/>
          <a:p>
            <a:r>
              <a:rPr lang="en-US" sz="1000" dirty="0">
                <a:latin typeface="Times" panose="02020603050405020304" pitchFamily="18" charset="0"/>
                <a:cs typeface="Times" panose="02020603050405020304" pitchFamily="18" charset="0"/>
              </a:rPr>
              <a:t>The American Institute of Stress. Combat and Operational Stress Reactions (COSRs).  (2021). </a:t>
            </a:r>
            <a:endParaRPr lang="lv-LV" sz="1000" dirty="0">
              <a:latin typeface="Times" panose="02020603050405020304" pitchFamily="18" charset="0"/>
              <a:cs typeface="Times" panose="02020603050405020304" pitchFamily="18" charset="0"/>
            </a:endParaRPr>
          </a:p>
        </p:txBody>
      </p:sp>
      <p:sp>
        <p:nvSpPr>
          <p:cNvPr id="2" name="Date Placeholder 1"/>
          <p:cNvSpPr>
            <a:spLocks noGrp="1"/>
          </p:cNvSpPr>
          <p:nvPr>
            <p:ph type="dt" sz="half" idx="10"/>
          </p:nvPr>
        </p:nvSpPr>
        <p:spPr/>
        <p:txBody>
          <a:bodyPr/>
          <a:lstStyle/>
          <a:p>
            <a:fld id="{823D2166-A66C-4232-B340-4597CF53381B}" type="datetime1">
              <a:rPr lang="lv-LV" smtClean="0"/>
              <a:t>17.04.2023</a:t>
            </a:fld>
            <a:endParaRPr lang="lv-LV" dirty="0"/>
          </a:p>
        </p:txBody>
      </p:sp>
      <p:sp>
        <p:nvSpPr>
          <p:cNvPr id="3" name="Footer Placeholder 2"/>
          <p:cNvSpPr>
            <a:spLocks noGrp="1"/>
          </p:cNvSpPr>
          <p:nvPr>
            <p:ph type="ftr" sz="quarter" idx="11"/>
          </p:nvPr>
        </p:nvSpPr>
        <p:spPr/>
        <p:txBody>
          <a:bodyPr/>
          <a:lstStyle/>
          <a:p>
            <a:r>
              <a:rPr lang="lv-LV" smtClean="0"/>
              <a:t>Militārā psiholoģija</a:t>
            </a:r>
            <a:endParaRPr lang="lv-LV" dirty="0"/>
          </a:p>
        </p:txBody>
      </p:sp>
      <p:sp>
        <p:nvSpPr>
          <p:cNvPr id="4" name="Slide Number Placeholder 3"/>
          <p:cNvSpPr>
            <a:spLocks noGrp="1"/>
          </p:cNvSpPr>
          <p:nvPr>
            <p:ph type="sldNum" sz="quarter" idx="12"/>
          </p:nvPr>
        </p:nvSpPr>
        <p:spPr/>
        <p:txBody>
          <a:bodyPr/>
          <a:lstStyle/>
          <a:p>
            <a:fld id="{3A71A864-7AAD-45A4-AD39-60DB37A47A60}" type="slidenum">
              <a:rPr lang="lv-LV" smtClean="0"/>
              <a:t>25</a:t>
            </a:fld>
            <a:endParaRPr lang="lv-LV"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Lst>
          </a:blip>
          <a:stretch>
            <a:fillRect/>
          </a:stretch>
        </p:blipFill>
        <p:spPr>
          <a:xfrm>
            <a:off x="7505480" y="229049"/>
            <a:ext cx="4470210" cy="6412153"/>
          </a:xfrm>
          <a:prstGeom prst="rect">
            <a:avLst/>
          </a:prstGeom>
        </p:spPr>
      </p:pic>
      <p:sp>
        <p:nvSpPr>
          <p:cNvPr id="2" name="Title 1"/>
          <p:cNvSpPr>
            <a:spLocks noGrp="1"/>
          </p:cNvSpPr>
          <p:nvPr>
            <p:ph type="title"/>
          </p:nvPr>
        </p:nvSpPr>
        <p:spPr>
          <a:xfrm>
            <a:off x="1315915" y="563189"/>
            <a:ext cx="6948033" cy="1080890"/>
          </a:xfrm>
        </p:spPr>
        <p:txBody>
          <a:bodyPr>
            <a:normAutofit fontScale="90000"/>
          </a:bodyPr>
          <a:lstStyle/>
          <a:p>
            <a:pPr algn="ctr"/>
            <a:r>
              <a:rPr lang="en-US" b="1" dirty="0">
                <a:solidFill>
                  <a:schemeClr val="tx1"/>
                </a:solidFill>
                <a:latin typeface="+mn-lt"/>
                <a:cs typeface="Times New Roman" panose="02020603050405020304" charset="0"/>
              </a:rPr>
              <a:t>AKŪTAS </a:t>
            </a:r>
            <a:r>
              <a:rPr lang="en-US" dirty="0">
                <a:solidFill>
                  <a:schemeClr val="tx1"/>
                </a:solidFill>
                <a:latin typeface="+mn-lt"/>
                <a:cs typeface="Times New Roman" panose="02020603050405020304" charset="0"/>
              </a:rPr>
              <a:t>REAKCIJAS KAUJAS SITUĀCIJĀ</a:t>
            </a:r>
            <a:endParaRPr lang="lv-LV" dirty="0">
              <a:latin typeface="+mn-lt"/>
            </a:endParaRPr>
          </a:p>
        </p:txBody>
      </p:sp>
      <p:sp>
        <p:nvSpPr>
          <p:cNvPr id="3" name="Content Placeholder 2"/>
          <p:cNvSpPr>
            <a:spLocks noGrp="1"/>
          </p:cNvSpPr>
          <p:nvPr>
            <p:ph idx="1"/>
          </p:nvPr>
        </p:nvSpPr>
        <p:spPr>
          <a:xfrm>
            <a:off x="1511682" y="2155661"/>
            <a:ext cx="7729728" cy="3101983"/>
          </a:xfrm>
        </p:spPr>
        <p:txBody>
          <a:bodyPr numCol="2">
            <a:normAutofit/>
          </a:bodyPr>
          <a:lstStyle/>
          <a:p>
            <a:pPr marL="0" indent="0">
              <a:buNone/>
            </a:pPr>
            <a:r>
              <a:rPr lang="lv-LV" b="1" dirty="0" smtClean="0">
                <a:cs typeface="Times New Roman" panose="02020603050405020304" charset="0"/>
              </a:rPr>
              <a:t>Dzird, saprot un reaģē:</a:t>
            </a:r>
            <a:endParaRPr lang="lv-LV" dirty="0" smtClean="0">
              <a:cs typeface="Times New Roman" panose="02020603050405020304" charset="0"/>
            </a:endParaRPr>
          </a:p>
          <a:p>
            <a:r>
              <a:rPr lang="lv-LV" dirty="0" smtClean="0">
                <a:cs typeface="Times New Roman" panose="02020603050405020304" charset="0"/>
              </a:rPr>
              <a:t>nervu drudzis (trīce);</a:t>
            </a:r>
          </a:p>
          <a:p>
            <a:r>
              <a:rPr lang="lv-LV" dirty="0" smtClean="0">
                <a:cs typeface="Times New Roman" panose="02020603050405020304" charset="0"/>
              </a:rPr>
              <a:t>raudāšana;</a:t>
            </a:r>
          </a:p>
          <a:p>
            <a:r>
              <a:rPr lang="lv-LV" dirty="0" smtClean="0">
                <a:cs typeface="Times New Roman" panose="02020603050405020304" charset="0"/>
              </a:rPr>
              <a:t>kauna un vainas izjūta;</a:t>
            </a:r>
          </a:p>
          <a:p>
            <a:r>
              <a:rPr lang="lv-LV" dirty="0" smtClean="0">
                <a:cs typeface="Times New Roman" panose="02020603050405020304" charset="0"/>
              </a:rPr>
              <a:t>agresīva uzvedība</a:t>
            </a:r>
          </a:p>
          <a:p>
            <a:endParaRPr lang="lv-LV" dirty="0">
              <a:cs typeface="Times New Roman" panose="02020603050405020304" charset="0"/>
            </a:endParaRPr>
          </a:p>
          <a:p>
            <a:endParaRPr lang="lv-LV" dirty="0" smtClean="0">
              <a:cs typeface="Times New Roman" panose="02020603050405020304" charset="0"/>
            </a:endParaRPr>
          </a:p>
          <a:p>
            <a:endParaRPr lang="lv-LV" dirty="0">
              <a:cs typeface="Times New Roman" panose="02020603050405020304" charset="0"/>
            </a:endParaRPr>
          </a:p>
          <a:p>
            <a:pPr marL="0" indent="0">
              <a:buNone/>
            </a:pPr>
            <a:endParaRPr lang="lv-LV" dirty="0" smtClean="0">
              <a:cs typeface="Times New Roman" panose="02020603050405020304" charset="0"/>
            </a:endParaRPr>
          </a:p>
        </p:txBody>
      </p:sp>
      <p:sp>
        <p:nvSpPr>
          <p:cNvPr id="4" name="Date Placeholder 3"/>
          <p:cNvSpPr>
            <a:spLocks noGrp="1"/>
          </p:cNvSpPr>
          <p:nvPr>
            <p:ph type="dt" sz="half" idx="10"/>
          </p:nvPr>
        </p:nvSpPr>
        <p:spPr/>
        <p:txBody>
          <a:bodyPr/>
          <a:lstStyle/>
          <a:p>
            <a:fld id="{3083902B-1F00-4970-9941-152C3C6B4237}"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3A71A864-7AAD-45A4-AD39-60DB37A47A60}" type="slidenum">
              <a:rPr lang="lv-LV" smtClean="0"/>
              <a:t>26</a:t>
            </a:fld>
            <a:endParaRPr lang="lv-LV"/>
          </a:p>
        </p:txBody>
      </p:sp>
      <p:sp>
        <p:nvSpPr>
          <p:cNvPr id="8" name="TextBox 7"/>
          <p:cNvSpPr txBox="1"/>
          <p:nvPr/>
        </p:nvSpPr>
        <p:spPr>
          <a:xfrm>
            <a:off x="1712497" y="4932922"/>
            <a:ext cx="6771627" cy="1200329"/>
          </a:xfrm>
          <a:prstGeom prst="rect">
            <a:avLst/>
          </a:prstGeom>
          <a:noFill/>
        </p:spPr>
        <p:txBody>
          <a:bodyPr wrap="square" rtlCol="0">
            <a:spAutoFit/>
          </a:bodyPr>
          <a:lstStyle/>
          <a:p>
            <a:r>
              <a:rPr lang="lv-LV" dirty="0">
                <a:cs typeface="Times New Roman" panose="02020603050405020304" charset="0"/>
              </a:rPr>
              <a:t>Galvenais simptoms </a:t>
            </a:r>
            <a:r>
              <a:rPr lang="lv-LV" dirty="0" smtClean="0">
                <a:cs typeface="Times New Roman" panose="02020603050405020304" charset="0"/>
              </a:rPr>
              <a:t>– uz brīdi </a:t>
            </a:r>
            <a:r>
              <a:rPr lang="lv-LV" dirty="0">
                <a:cs typeface="Times New Roman" panose="02020603050405020304" charset="0"/>
              </a:rPr>
              <a:t>karavīrs kļūst </a:t>
            </a:r>
            <a:r>
              <a:rPr lang="lv-LV" dirty="0" err="1">
                <a:cs typeface="Times New Roman" panose="02020603050405020304" charset="0"/>
              </a:rPr>
              <a:t>disfunkcionāls</a:t>
            </a:r>
            <a:r>
              <a:rPr lang="lv-LV" dirty="0">
                <a:cs typeface="Times New Roman" panose="02020603050405020304" charset="0"/>
              </a:rPr>
              <a:t>. </a:t>
            </a:r>
            <a:endParaRPr lang="lv-LV" dirty="0" smtClean="0">
              <a:cs typeface="Times New Roman" panose="02020603050405020304" charset="0"/>
            </a:endParaRPr>
          </a:p>
          <a:p>
            <a:endParaRPr lang="lv-LV" dirty="0">
              <a:cs typeface="Times New Roman" panose="02020603050405020304" charset="0"/>
            </a:endParaRPr>
          </a:p>
          <a:p>
            <a:r>
              <a:rPr lang="lv-LV" b="1" i="1" dirty="0" err="1">
                <a:cs typeface="Times New Roman" panose="02020603050405020304" charset="0"/>
              </a:rPr>
              <a:t>In</a:t>
            </a:r>
            <a:r>
              <a:rPr lang="lv-LV" b="1" i="1" dirty="0">
                <a:cs typeface="Times New Roman" panose="02020603050405020304" charset="0"/>
              </a:rPr>
              <a:t> </a:t>
            </a:r>
            <a:r>
              <a:rPr lang="lv-LV" b="1" i="1" dirty="0" err="1">
                <a:cs typeface="Times New Roman" panose="02020603050405020304" charset="0"/>
              </a:rPr>
              <a:t>brief</a:t>
            </a:r>
            <a:r>
              <a:rPr lang="lv-LV" b="1" i="1" dirty="0">
                <a:cs typeface="Times New Roman" panose="02020603050405020304" charset="0"/>
              </a:rPr>
              <a:t>, </a:t>
            </a:r>
            <a:r>
              <a:rPr lang="lv-LV" b="1" i="1" dirty="0" err="1">
                <a:cs typeface="Times New Roman" panose="02020603050405020304" charset="0"/>
              </a:rPr>
              <a:t>the</a:t>
            </a:r>
            <a:r>
              <a:rPr lang="lv-LV" b="1" i="1" dirty="0">
                <a:cs typeface="Times New Roman" panose="02020603050405020304" charset="0"/>
              </a:rPr>
              <a:t> </a:t>
            </a:r>
            <a:r>
              <a:rPr lang="lv-LV" b="1" i="1" dirty="0" err="1">
                <a:cs typeface="Times New Roman" panose="02020603050405020304" charset="0"/>
              </a:rPr>
              <a:t>soldier</a:t>
            </a:r>
            <a:r>
              <a:rPr lang="lv-LV" b="1" i="1" dirty="0">
                <a:cs typeface="Times New Roman" panose="02020603050405020304" charset="0"/>
              </a:rPr>
              <a:t> </a:t>
            </a:r>
            <a:r>
              <a:rPr lang="lv-LV" b="1" i="1" smtClean="0">
                <a:cs typeface="Times New Roman" panose="02020603050405020304" charset="0"/>
              </a:rPr>
              <a:t>has</a:t>
            </a:r>
            <a:r>
              <a:rPr lang="lv-LV" b="1" i="1" dirty="0" smtClean="0">
                <a:cs typeface="Times New Roman" panose="02020603050405020304" charset="0"/>
              </a:rPr>
              <a:t> </a:t>
            </a:r>
            <a:r>
              <a:rPr lang="lv-LV" b="1" i="1" dirty="0" err="1">
                <a:cs typeface="Times New Roman" panose="02020603050405020304" charset="0"/>
              </a:rPr>
              <a:t>stopped</a:t>
            </a:r>
            <a:r>
              <a:rPr lang="lv-LV" b="1" i="1" dirty="0">
                <a:cs typeface="Times New Roman" panose="02020603050405020304" charset="0"/>
              </a:rPr>
              <a:t> </a:t>
            </a:r>
            <a:r>
              <a:rPr lang="lv-LV" b="1" i="1" dirty="0" err="1">
                <a:cs typeface="Times New Roman" panose="02020603050405020304" charset="0"/>
              </a:rPr>
              <a:t>working</a:t>
            </a:r>
            <a:r>
              <a:rPr lang="lv-LV" b="1" i="1" dirty="0">
                <a:cs typeface="Times New Roman" panose="02020603050405020304" charset="0"/>
              </a:rPr>
              <a:t>. </a:t>
            </a:r>
          </a:p>
          <a:p>
            <a:endParaRPr lang="lv-LV" dirty="0"/>
          </a:p>
        </p:txBody>
      </p:sp>
      <p:sp>
        <p:nvSpPr>
          <p:cNvPr id="9" name="Text Box 8"/>
          <p:cNvSpPr txBox="1"/>
          <p:nvPr/>
        </p:nvSpPr>
        <p:spPr>
          <a:xfrm>
            <a:off x="5760085" y="2246630"/>
            <a:ext cx="6531610" cy="3107690"/>
          </a:xfrm>
          <a:prstGeom prst="rect">
            <a:avLst/>
          </a:prstGeom>
          <a:noFill/>
        </p:spPr>
        <p:txBody>
          <a:bodyPr wrap="square" rtlCol="0">
            <a:spAutoFit/>
          </a:bodyPr>
          <a:lstStyle/>
          <a:p>
            <a:pPr marL="0" indent="0">
              <a:buNone/>
            </a:pPr>
            <a:r>
              <a:rPr lang="lv-LV" sz="2800" b="1" dirty="0" smtClean="0">
                <a:cs typeface="Times New Roman" panose="02020603050405020304" charset="0"/>
                <a:sym typeface="+mn-ea"/>
              </a:rPr>
              <a:t>Nedzird, nesaprot, nereaģē:</a:t>
            </a:r>
            <a:endParaRPr lang="lv-LV" sz="2800" b="1" dirty="0" smtClean="0">
              <a:cs typeface="Times New Roman" panose="02020603050405020304" charset="0"/>
            </a:endParaRPr>
          </a:p>
          <a:p>
            <a:pPr marL="457200" indent="-457200">
              <a:buFont typeface="Arial" panose="020B0604020202020204" pitchFamily="34" charset="0"/>
              <a:buChar char="•"/>
            </a:pPr>
            <a:r>
              <a:rPr lang="en-GB" altLang="lv-LV" sz="2800" dirty="0" err="1" smtClean="0">
                <a:cs typeface="Times New Roman" panose="02020603050405020304" charset="0"/>
                <a:sym typeface="+mn-ea"/>
              </a:rPr>
              <a:t>s</a:t>
            </a:r>
            <a:r>
              <a:rPr lang="lv-LV" sz="2800" dirty="0" err="1" smtClean="0">
                <a:cs typeface="Times New Roman" panose="02020603050405020304" charset="0"/>
                <a:sym typeface="+mn-ea"/>
              </a:rPr>
              <a:t>tupors</a:t>
            </a:r>
            <a:r>
              <a:rPr lang="lv-LV" sz="2800" dirty="0" smtClean="0">
                <a:cs typeface="Times New Roman" panose="02020603050405020304" charset="0"/>
                <a:sym typeface="+mn-ea"/>
              </a:rPr>
              <a:t> (sastingšana);</a:t>
            </a:r>
            <a:endParaRPr lang="lv-LV" sz="2800" dirty="0" smtClean="0">
              <a:cs typeface="Times New Roman" panose="02020603050405020304" charset="0"/>
            </a:endParaRPr>
          </a:p>
          <a:p>
            <a:pPr marL="457200" indent="-457200">
              <a:buFont typeface="Arial" panose="020B0604020202020204" pitchFamily="34" charset="0"/>
              <a:buChar char="•"/>
            </a:pPr>
            <a:r>
              <a:rPr lang="lv-LV" sz="2800" dirty="0" smtClean="0">
                <a:cs typeface="Times New Roman" panose="02020603050405020304" charset="0"/>
                <a:sym typeface="+mn-ea"/>
              </a:rPr>
              <a:t>bēgšana/kustību vētra (haotiska </a:t>
            </a:r>
            <a:r>
              <a:rPr lang="lv-LV" sz="2800" dirty="0" err="1" smtClean="0">
                <a:cs typeface="Times New Roman" panose="02020603050405020304" charset="0"/>
                <a:sym typeface="+mn-ea"/>
              </a:rPr>
              <a:t>uzv</a:t>
            </a:r>
            <a:r>
              <a:rPr lang="en-GB" altLang="lv-LV" sz="2800" dirty="0" err="1" smtClean="0">
                <a:cs typeface="Times New Roman" panose="02020603050405020304" charset="0"/>
                <a:sym typeface="+mn-ea"/>
              </a:rPr>
              <a:t>ed</a:t>
            </a:r>
            <a:r>
              <a:rPr lang="lv-LV" sz="2800" dirty="0" smtClean="0">
                <a:cs typeface="Times New Roman" panose="02020603050405020304" charset="0"/>
                <a:sym typeface="+mn-ea"/>
              </a:rPr>
              <a:t>.);</a:t>
            </a:r>
            <a:endParaRPr lang="lv-LV" sz="2800" dirty="0" smtClean="0">
              <a:cs typeface="Times New Roman" panose="02020603050405020304" charset="0"/>
            </a:endParaRPr>
          </a:p>
          <a:p>
            <a:pPr marL="457200" indent="-457200">
              <a:buFont typeface="Arial" panose="020B0604020202020204" pitchFamily="34" charset="0"/>
              <a:buChar char="•"/>
            </a:pPr>
            <a:r>
              <a:rPr lang="lv-LV" sz="2800" dirty="0" smtClean="0">
                <a:cs typeface="Times New Roman" panose="02020603050405020304" charset="0"/>
                <a:sym typeface="+mn-ea"/>
              </a:rPr>
              <a:t>histērija;</a:t>
            </a:r>
            <a:endParaRPr lang="lv-LV" sz="2800" dirty="0" smtClean="0">
              <a:cs typeface="Times New Roman" panose="02020603050405020304" charset="0"/>
            </a:endParaRPr>
          </a:p>
          <a:p>
            <a:pPr marL="457200" indent="-457200">
              <a:buFont typeface="Arial" panose="020B0604020202020204" pitchFamily="34" charset="0"/>
              <a:buChar char="•"/>
            </a:pPr>
            <a:r>
              <a:rPr lang="lv-LV" sz="2800" dirty="0" smtClean="0">
                <a:cs typeface="Times New Roman" panose="02020603050405020304" charset="0"/>
                <a:sym typeface="+mn-ea"/>
              </a:rPr>
              <a:t>bailes.</a:t>
            </a:r>
            <a:endParaRPr lang="lv-LV" sz="2800" dirty="0" smtClean="0">
              <a:cs typeface="Times New Roman" panose="02020603050405020304" charset="0"/>
            </a:endParaRPr>
          </a:p>
          <a:p>
            <a:endParaRPr lang="lv-LV" sz="2800" dirty="0" smtClean="0">
              <a:cs typeface="Times New Roman" panose="0202060305040502030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543" y="551721"/>
            <a:ext cx="7729728" cy="1188720"/>
          </a:xfrm>
        </p:spPr>
        <p:txBody>
          <a:bodyPr/>
          <a:lstStyle/>
          <a:p>
            <a:r>
              <a:rPr lang="lv-LV" b="1" dirty="0">
                <a:latin typeface="+mn-lt"/>
                <a:cs typeface="Times New Roman" panose="02020603050405020304" charset="0"/>
              </a:rPr>
              <a:t>Dzird, saprot un reaģē:</a:t>
            </a:r>
            <a:endParaRPr lang="lv-LV" dirty="0">
              <a:latin typeface="+mn-lt"/>
              <a:cs typeface="Times New Roman" panose="02020603050405020304" charset="0"/>
            </a:endParaRPr>
          </a:p>
        </p:txBody>
      </p:sp>
      <p:sp>
        <p:nvSpPr>
          <p:cNvPr id="3" name="Content Placeholder 2"/>
          <p:cNvSpPr>
            <a:spLocks noGrp="1"/>
          </p:cNvSpPr>
          <p:nvPr>
            <p:ph idx="1"/>
          </p:nvPr>
        </p:nvSpPr>
        <p:spPr>
          <a:xfrm>
            <a:off x="1573924" y="1649012"/>
            <a:ext cx="9571071" cy="4562602"/>
          </a:xfrm>
        </p:spPr>
        <p:txBody>
          <a:bodyPr>
            <a:normAutofit fontScale="85000" lnSpcReduction="20000"/>
          </a:bodyPr>
          <a:lstStyle/>
          <a:p>
            <a:pPr algn="just"/>
            <a:r>
              <a:rPr lang="en-GB" altLang="lv-LV" b="1" dirty="0" smtClean="0">
                <a:cs typeface="Times New Roman" panose="02020603050405020304" charset="0"/>
              </a:rPr>
              <a:t>n</a:t>
            </a:r>
            <a:r>
              <a:rPr lang="lv-LV" b="1" dirty="0" smtClean="0">
                <a:cs typeface="Times New Roman" panose="02020603050405020304" charset="0"/>
              </a:rPr>
              <a:t>ervu drudzis </a:t>
            </a:r>
            <a:r>
              <a:rPr lang="lv-LV" dirty="0" smtClean="0">
                <a:cs typeface="Times New Roman" panose="02020603050405020304" charset="0"/>
              </a:rPr>
              <a:t>– cilvēks viss trīc/dreb, nevar pārstāt. Reaģē, atbild. Ķermenis cenšas tikt galā ar spriedzi, </a:t>
            </a:r>
            <a:r>
              <a:rPr lang="lv-LV" b="1" dirty="0" smtClean="0">
                <a:cs typeface="Times New Roman" panose="02020603050405020304" charset="0"/>
              </a:rPr>
              <a:t>jāļauj vai «jāpalīdz» iztrīcēties.</a:t>
            </a:r>
          </a:p>
          <a:p>
            <a:pPr algn="just"/>
            <a:endParaRPr lang="lv-LV" b="1" dirty="0" smtClean="0">
              <a:cs typeface="Times New Roman" panose="02020603050405020304" charset="0"/>
            </a:endParaRPr>
          </a:p>
          <a:p>
            <a:pPr algn="just"/>
            <a:r>
              <a:rPr lang="lv-LV" b="1" dirty="0" smtClean="0">
                <a:cs typeface="Times New Roman" panose="02020603050405020304" charset="0"/>
              </a:rPr>
              <a:t>Raudāšana</a:t>
            </a:r>
            <a:r>
              <a:rPr lang="lv-LV" dirty="0" smtClean="0">
                <a:cs typeface="Times New Roman" panose="02020603050405020304" charset="0"/>
              </a:rPr>
              <a:t>  - skaļi raud vai gatavojas to darīt. </a:t>
            </a:r>
            <a:r>
              <a:rPr lang="lv-LV" dirty="0">
                <a:cs typeface="Times New Roman" panose="02020603050405020304" charset="0"/>
              </a:rPr>
              <a:t>Reaģē, atbild. Ķermenis cenšas tikt galā ar spriedzi, </a:t>
            </a:r>
            <a:r>
              <a:rPr lang="lv-LV" b="1" dirty="0">
                <a:cs typeface="Times New Roman" panose="02020603050405020304" charset="0"/>
              </a:rPr>
              <a:t>jāļauj </a:t>
            </a:r>
            <a:r>
              <a:rPr lang="lv-LV" b="1" dirty="0" smtClean="0">
                <a:cs typeface="Times New Roman" panose="02020603050405020304" charset="0"/>
              </a:rPr>
              <a:t>raudāt, runāt.</a:t>
            </a:r>
          </a:p>
          <a:p>
            <a:pPr algn="just"/>
            <a:endParaRPr lang="lv-LV" b="1" dirty="0" smtClean="0">
              <a:cs typeface="Times New Roman" panose="02020603050405020304" charset="0"/>
            </a:endParaRPr>
          </a:p>
          <a:p>
            <a:pPr algn="just"/>
            <a:r>
              <a:rPr lang="lv-LV" b="1" dirty="0" smtClean="0">
                <a:cs typeface="Times New Roman" panose="02020603050405020304" charset="0"/>
              </a:rPr>
              <a:t>Vainas izjūta </a:t>
            </a:r>
            <a:r>
              <a:rPr lang="lv-LV" dirty="0" smtClean="0">
                <a:cs typeface="Times New Roman" panose="02020603050405020304" charset="0"/>
              </a:rPr>
              <a:t>- </a:t>
            </a:r>
            <a:r>
              <a:rPr lang="lv-LV" dirty="0">
                <a:cs typeface="Times New Roman" panose="02020603050405020304" charset="0"/>
              </a:rPr>
              <a:t>izjūt vainas sajūtu par to, ka </a:t>
            </a:r>
            <a:r>
              <a:rPr lang="lv-LV" dirty="0" smtClean="0">
                <a:cs typeface="Times New Roman" panose="02020603050405020304" charset="0"/>
              </a:rPr>
              <a:t>palika dzīvs </a:t>
            </a:r>
            <a:r>
              <a:rPr lang="lv-LV" dirty="0">
                <a:cs typeface="Times New Roman" panose="02020603050405020304" charset="0"/>
              </a:rPr>
              <a:t>vai nav </a:t>
            </a:r>
            <a:r>
              <a:rPr lang="lv-LV" dirty="0" smtClean="0">
                <a:cs typeface="Times New Roman" panose="02020603050405020304" charset="0"/>
              </a:rPr>
              <a:t>cietis </a:t>
            </a:r>
            <a:r>
              <a:rPr lang="lv-LV" dirty="0">
                <a:cs typeface="Times New Roman" panose="02020603050405020304" charset="0"/>
              </a:rPr>
              <a:t>tik smagi, kā </a:t>
            </a:r>
            <a:r>
              <a:rPr lang="lv-LV" dirty="0" smtClean="0">
                <a:cs typeface="Times New Roman" panose="02020603050405020304" charset="0"/>
              </a:rPr>
              <a:t>citi. Nepamest vienu, neizmantot frāzes kā «Tu neesi vainīgs», «Tas varēja notikt ar katru». </a:t>
            </a:r>
            <a:r>
              <a:rPr lang="lv-LV" dirty="0">
                <a:cs typeface="Times New Roman" panose="02020603050405020304" charset="0"/>
              </a:rPr>
              <a:t> </a:t>
            </a:r>
            <a:r>
              <a:rPr lang="lv-LV" b="1" dirty="0" smtClean="0">
                <a:cs typeface="Times New Roman" panose="02020603050405020304" charset="0"/>
              </a:rPr>
              <a:t>Nepieciešams speciālists. </a:t>
            </a:r>
          </a:p>
          <a:p>
            <a:pPr algn="just"/>
            <a:endParaRPr lang="lv-LV" b="1" dirty="0" smtClean="0">
              <a:cs typeface="Times New Roman" panose="02020603050405020304" charset="0"/>
            </a:endParaRPr>
          </a:p>
          <a:p>
            <a:pPr algn="just"/>
            <a:r>
              <a:rPr lang="lv-LV" b="1" dirty="0" smtClean="0">
                <a:cs typeface="Times New Roman" panose="02020603050405020304" charset="0"/>
              </a:rPr>
              <a:t>Agresīva uzvedība </a:t>
            </a:r>
            <a:r>
              <a:rPr lang="lv-LV" dirty="0" smtClean="0">
                <a:cs typeface="Times New Roman" panose="02020603050405020304" charset="0"/>
              </a:rPr>
              <a:t>– provocē uz konfliktu visos veidos un jebkuru. </a:t>
            </a:r>
            <a:r>
              <a:rPr lang="lv-LV" b="1" dirty="0" smtClean="0">
                <a:cs typeface="Times New Roman" panose="02020603050405020304" charset="0"/>
              </a:rPr>
              <a:t>Norobežot no apkārtējiem, parūpēties lai tuvumā nav ieroči/naži u.c., dod fizisku darbu. </a:t>
            </a:r>
            <a:endParaRPr lang="lv-LV" b="1" dirty="0">
              <a:cs typeface="Times New Roman" panose="02020603050405020304" charset="0"/>
            </a:endParaRPr>
          </a:p>
        </p:txBody>
      </p:sp>
      <p:sp>
        <p:nvSpPr>
          <p:cNvPr id="4" name="Date Placeholder 3"/>
          <p:cNvSpPr>
            <a:spLocks noGrp="1"/>
          </p:cNvSpPr>
          <p:nvPr>
            <p:ph type="dt" sz="half" idx="10"/>
          </p:nvPr>
        </p:nvSpPr>
        <p:spPr/>
        <p:txBody>
          <a:bodyPr/>
          <a:lstStyle/>
          <a:p>
            <a:fld id="{88174727-E964-4766-8AD5-B814CE05B5EA}"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3A71A864-7AAD-45A4-AD39-60DB37A47A60}" type="slidenum">
              <a:rPr lang="lv-LV" smtClean="0"/>
              <a:t>27</a:t>
            </a:fld>
            <a:endParaRPr lang="lv-LV"/>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544" y="500062"/>
            <a:ext cx="10110787" cy="1325563"/>
          </a:xfrm>
        </p:spPr>
        <p:txBody>
          <a:bodyPr/>
          <a:lstStyle/>
          <a:p>
            <a:r>
              <a:rPr lang="lv-LV" b="1" dirty="0">
                <a:latin typeface="+mn-lt"/>
                <a:cs typeface="Times New Roman" panose="02020603050405020304" charset="0"/>
              </a:rPr>
              <a:t>Nedzird, nesaprot, nereaģē:</a:t>
            </a:r>
            <a:r>
              <a:rPr lang="lv-LV" b="1" dirty="0">
                <a:latin typeface="+mn-lt"/>
              </a:rPr>
              <a:t/>
            </a:r>
            <a:br>
              <a:rPr lang="lv-LV" b="1" dirty="0">
                <a:latin typeface="+mn-lt"/>
              </a:rPr>
            </a:br>
            <a:endParaRPr lang="lv-LV" dirty="0">
              <a:latin typeface="+mn-lt"/>
            </a:endParaRPr>
          </a:p>
        </p:txBody>
      </p:sp>
      <p:sp>
        <p:nvSpPr>
          <p:cNvPr id="3" name="Content Placeholder 2"/>
          <p:cNvSpPr>
            <a:spLocks noGrp="1"/>
          </p:cNvSpPr>
          <p:nvPr>
            <p:ph idx="1"/>
          </p:nvPr>
        </p:nvSpPr>
        <p:spPr/>
        <p:txBody>
          <a:bodyPr>
            <a:normAutofit fontScale="85000" lnSpcReduction="20000"/>
          </a:bodyPr>
          <a:lstStyle/>
          <a:p>
            <a:pPr algn="just"/>
            <a:r>
              <a:rPr lang="en-GB" altLang="lv-LV" b="1" dirty="0" err="1" smtClean="0">
                <a:cs typeface="Times New Roman" panose="02020603050405020304" charset="0"/>
              </a:rPr>
              <a:t>s</a:t>
            </a:r>
            <a:r>
              <a:rPr lang="lv-LV" b="1" dirty="0" err="1" smtClean="0">
                <a:cs typeface="Times New Roman" panose="02020603050405020304" charset="0"/>
              </a:rPr>
              <a:t>tupors</a:t>
            </a:r>
            <a:r>
              <a:rPr lang="lv-LV" b="1" dirty="0" smtClean="0">
                <a:cs typeface="Times New Roman" panose="02020603050405020304" charset="0"/>
              </a:rPr>
              <a:t> </a:t>
            </a:r>
            <a:r>
              <a:rPr lang="lv-LV" dirty="0" smtClean="0">
                <a:cs typeface="Times New Roman" panose="02020603050405020304" charset="0"/>
              </a:rPr>
              <a:t>(sastingšana) – </a:t>
            </a:r>
            <a:r>
              <a:rPr lang="en-US" dirty="0" smtClean="0">
                <a:cs typeface="Times New Roman" panose="02020603050405020304" charset="0"/>
              </a:rPr>
              <a:t>n</a:t>
            </a:r>
            <a:r>
              <a:rPr lang="lv-LV" dirty="0" err="1" smtClean="0">
                <a:cs typeface="Times New Roman" panose="02020603050405020304" charset="0"/>
              </a:rPr>
              <a:t>ekustas</a:t>
            </a:r>
            <a:r>
              <a:rPr lang="lv-LV" dirty="0" smtClean="0">
                <a:cs typeface="Times New Roman" panose="02020603050405020304" charset="0"/>
              </a:rPr>
              <a:t>, nerunā, nereaģē uz skaņām, gaismu, pat sāpēm</a:t>
            </a:r>
            <a:r>
              <a:rPr lang="en-US" dirty="0" smtClean="0">
                <a:cs typeface="Times New Roman" panose="02020603050405020304" charset="0"/>
              </a:rPr>
              <a:t>;</a:t>
            </a:r>
            <a:r>
              <a:rPr lang="lv-LV" dirty="0" smtClean="0">
                <a:cs typeface="Times New Roman" panose="02020603050405020304" charset="0"/>
              </a:rPr>
              <a:t> dažas muskuļu grupas ir saspringtas, var izskatīties kā sastindzis, bieži nav acu kustību.</a:t>
            </a:r>
          </a:p>
          <a:p>
            <a:pPr algn="just"/>
            <a:endParaRPr lang="lv-LV" dirty="0" smtClean="0">
              <a:cs typeface="Times New Roman" panose="02020603050405020304" charset="0"/>
            </a:endParaRPr>
          </a:p>
          <a:p>
            <a:pPr algn="just">
              <a:defRPr/>
            </a:pPr>
            <a:r>
              <a:rPr lang="lv-LV" b="1" dirty="0" smtClean="0">
                <a:cs typeface="Times New Roman" panose="02020603050405020304" charset="0"/>
              </a:rPr>
              <a:t>Bēgšana/kustību vētra </a:t>
            </a:r>
            <a:r>
              <a:rPr lang="lv-LV" dirty="0" smtClean="0">
                <a:cs typeface="Times New Roman" panose="02020603050405020304" charset="0"/>
              </a:rPr>
              <a:t>(haotiska </a:t>
            </a:r>
            <a:r>
              <a:rPr lang="lv-LV" dirty="0" err="1" smtClean="0">
                <a:cs typeface="Times New Roman" panose="02020603050405020304" charset="0"/>
              </a:rPr>
              <a:t>uzv</a:t>
            </a:r>
            <a:r>
              <a:rPr lang="lv-LV" dirty="0" smtClean="0">
                <a:cs typeface="Times New Roman" panose="02020603050405020304" charset="0"/>
              </a:rPr>
              <a:t>.) - B</a:t>
            </a:r>
            <a:r>
              <a:rPr lang="en-US" altLang="lv-LV" dirty="0" err="1" smtClean="0">
                <a:cs typeface="Times New Roman" panose="02020603050405020304" charset="0"/>
              </a:rPr>
              <a:t>ezmērķīga</a:t>
            </a:r>
            <a:r>
              <a:rPr lang="en-US" altLang="lv-LV" dirty="0" smtClean="0">
                <a:cs typeface="Times New Roman" panose="02020603050405020304" charset="0"/>
              </a:rPr>
              <a:t>, </a:t>
            </a:r>
            <a:r>
              <a:rPr lang="en-US" altLang="lv-LV" dirty="0" err="1" smtClean="0">
                <a:cs typeface="Times New Roman" panose="02020603050405020304" charset="0"/>
              </a:rPr>
              <a:t>haotiska</a:t>
            </a:r>
            <a:r>
              <a:rPr lang="en-US" altLang="lv-LV" dirty="0" smtClean="0">
                <a:cs typeface="Times New Roman" panose="02020603050405020304" charset="0"/>
              </a:rPr>
              <a:t> </a:t>
            </a:r>
            <a:r>
              <a:rPr lang="en-US" altLang="lv-LV" dirty="0" err="1" smtClean="0">
                <a:cs typeface="Times New Roman" panose="02020603050405020304" charset="0"/>
              </a:rPr>
              <a:t>uzvedība</a:t>
            </a:r>
            <a:r>
              <a:rPr lang="lv-LV" altLang="lv-LV" dirty="0" smtClean="0">
                <a:cs typeface="Times New Roman" panose="02020603050405020304" charset="0"/>
              </a:rPr>
              <a:t>, k</a:t>
            </a:r>
            <a:r>
              <a:rPr lang="en-US" altLang="lv-LV" dirty="0" err="1" smtClean="0">
                <a:cs typeface="Times New Roman" panose="02020603050405020304" charset="0"/>
              </a:rPr>
              <a:t>liegšana</a:t>
            </a:r>
            <a:r>
              <a:rPr lang="en-US" altLang="lv-LV" dirty="0" smtClean="0">
                <a:cs typeface="Times New Roman" panose="02020603050405020304" charset="0"/>
              </a:rPr>
              <a:t>, </a:t>
            </a:r>
            <a:r>
              <a:rPr lang="en-US" altLang="lv-LV" dirty="0" err="1" smtClean="0">
                <a:cs typeface="Times New Roman" panose="02020603050405020304" charset="0"/>
              </a:rPr>
              <a:t>runāšana</a:t>
            </a:r>
            <a:r>
              <a:rPr lang="en-US" altLang="lv-LV" dirty="0" smtClean="0">
                <a:cs typeface="Times New Roman" panose="02020603050405020304" charset="0"/>
              </a:rPr>
              <a:t> bez </a:t>
            </a:r>
            <a:r>
              <a:rPr lang="en-US" altLang="lv-LV" dirty="0" err="1" smtClean="0">
                <a:cs typeface="Times New Roman" panose="02020603050405020304" charset="0"/>
              </a:rPr>
              <a:t>apstājas</a:t>
            </a:r>
            <a:r>
              <a:rPr lang="lv-LV" altLang="lv-LV" dirty="0" smtClean="0">
                <a:cs typeface="Times New Roman" panose="02020603050405020304" charset="0"/>
              </a:rPr>
              <a:t>, n</a:t>
            </a:r>
            <a:r>
              <a:rPr lang="en-US" altLang="lv-LV" dirty="0" err="1" smtClean="0">
                <a:cs typeface="Times New Roman" panose="02020603050405020304" charset="0"/>
              </a:rPr>
              <a:t>ereaģēšana</a:t>
            </a:r>
            <a:r>
              <a:rPr lang="en-US" altLang="lv-LV" dirty="0" smtClean="0">
                <a:cs typeface="Times New Roman" panose="02020603050405020304" charset="0"/>
              </a:rPr>
              <a:t>.</a:t>
            </a:r>
            <a:endParaRPr lang="lv-LV" altLang="lv-LV" dirty="0" smtClean="0">
              <a:cs typeface="Times New Roman" panose="02020603050405020304" charset="0"/>
            </a:endParaRPr>
          </a:p>
          <a:p>
            <a:pPr algn="just">
              <a:defRPr/>
            </a:pPr>
            <a:endParaRPr lang="lv-LV" altLang="lv-LV" dirty="0" smtClean="0">
              <a:cs typeface="Times New Roman" panose="02020603050405020304" charset="0"/>
            </a:endParaRPr>
          </a:p>
          <a:p>
            <a:pPr algn="just"/>
            <a:r>
              <a:rPr lang="lv-LV" b="1" dirty="0" smtClean="0">
                <a:cs typeface="Times New Roman" panose="02020603050405020304" charset="0"/>
              </a:rPr>
              <a:t>Histērija </a:t>
            </a:r>
            <a:r>
              <a:rPr lang="lv-LV" dirty="0" smtClean="0">
                <a:cs typeface="Times New Roman" panose="02020603050405020304" charset="0"/>
              </a:rPr>
              <a:t>- apziņa saglabāta, bet kontakts gandrīz neiespējams, daudz kustību, teatrālu pozu</a:t>
            </a:r>
            <a:r>
              <a:rPr lang="en-US" dirty="0" smtClean="0">
                <a:cs typeface="Times New Roman" panose="02020603050405020304" charset="0"/>
              </a:rPr>
              <a:t>, </a:t>
            </a:r>
            <a:r>
              <a:rPr lang="en-US" dirty="0" err="1" smtClean="0">
                <a:cs typeface="Times New Roman" panose="02020603050405020304" charset="0"/>
              </a:rPr>
              <a:t>satrauktas</a:t>
            </a:r>
            <a:r>
              <a:rPr lang="en-US" dirty="0" smtClean="0">
                <a:cs typeface="Times New Roman" panose="02020603050405020304" charset="0"/>
              </a:rPr>
              <a:t> </a:t>
            </a:r>
            <a:r>
              <a:rPr lang="en-US" dirty="0" err="1" smtClean="0">
                <a:cs typeface="Times New Roman" panose="02020603050405020304" charset="0"/>
              </a:rPr>
              <a:t>kustības</a:t>
            </a:r>
            <a:r>
              <a:rPr lang="en-US" dirty="0" smtClean="0">
                <a:cs typeface="Times New Roman" panose="02020603050405020304" charset="0"/>
              </a:rPr>
              <a:t>, </a:t>
            </a:r>
            <a:r>
              <a:rPr lang="lv-LV" dirty="0" smtClean="0">
                <a:cs typeface="Times New Roman" panose="02020603050405020304" charset="0"/>
              </a:rPr>
              <a:t>skaļa, ātra runa</a:t>
            </a:r>
            <a:r>
              <a:rPr lang="en-US" dirty="0" smtClean="0">
                <a:cs typeface="Times New Roman" panose="02020603050405020304" charset="0"/>
              </a:rPr>
              <a:t>, </a:t>
            </a:r>
            <a:r>
              <a:rPr lang="en-US" dirty="0" err="1" smtClean="0">
                <a:cs typeface="Times New Roman" panose="02020603050405020304" charset="0"/>
              </a:rPr>
              <a:t>skaļi</a:t>
            </a:r>
            <a:r>
              <a:rPr lang="en-US" dirty="0" smtClean="0">
                <a:cs typeface="Times New Roman" panose="02020603050405020304" charset="0"/>
              </a:rPr>
              <a:t> </a:t>
            </a:r>
            <a:r>
              <a:rPr lang="en-US" dirty="0" err="1" smtClean="0">
                <a:cs typeface="Times New Roman" panose="02020603050405020304" charset="0"/>
              </a:rPr>
              <a:t>smiekli</a:t>
            </a:r>
            <a:r>
              <a:rPr lang="en-US" dirty="0" smtClean="0">
                <a:cs typeface="Times New Roman" panose="02020603050405020304" charset="0"/>
              </a:rPr>
              <a:t>, </a:t>
            </a:r>
            <a:r>
              <a:rPr lang="en-US" dirty="0" err="1" smtClean="0">
                <a:cs typeface="Times New Roman" panose="02020603050405020304" charset="0"/>
              </a:rPr>
              <a:t>kliegšana</a:t>
            </a:r>
            <a:r>
              <a:rPr lang="en-US" dirty="0" smtClean="0">
                <a:cs typeface="Times New Roman" panose="02020603050405020304" charset="0"/>
              </a:rPr>
              <a:t>, </a:t>
            </a:r>
            <a:r>
              <a:rPr lang="en-US" dirty="0" err="1" smtClean="0">
                <a:cs typeface="Times New Roman" panose="02020603050405020304" charset="0"/>
              </a:rPr>
              <a:t>vaimanāšana</a:t>
            </a:r>
            <a:r>
              <a:rPr lang="en-US" dirty="0" smtClean="0">
                <a:cs typeface="Times New Roman" panose="02020603050405020304" charset="0"/>
              </a:rPr>
              <a:t>, </a:t>
            </a:r>
            <a:r>
              <a:rPr lang="en-US" dirty="0" err="1" smtClean="0">
                <a:cs typeface="Times New Roman" panose="02020603050405020304" charset="0"/>
              </a:rPr>
              <a:t>raudāšana</a:t>
            </a:r>
            <a:r>
              <a:rPr lang="en-US" dirty="0" smtClean="0">
                <a:cs typeface="Times New Roman" panose="02020603050405020304" charset="0"/>
              </a:rPr>
              <a:t>.</a:t>
            </a:r>
            <a:endParaRPr lang="lv-LV" dirty="0" smtClean="0">
              <a:cs typeface="Times New Roman" panose="02020603050405020304" charset="0"/>
            </a:endParaRPr>
          </a:p>
          <a:p>
            <a:pPr algn="just"/>
            <a:endParaRPr lang="lv-LV" dirty="0" smtClean="0">
              <a:cs typeface="Times New Roman" panose="02020603050405020304" charset="0"/>
            </a:endParaRPr>
          </a:p>
          <a:p>
            <a:pPr algn="just"/>
            <a:r>
              <a:rPr lang="lv-LV" b="1" dirty="0" smtClean="0">
                <a:cs typeface="Times New Roman" panose="02020603050405020304" charset="0"/>
              </a:rPr>
              <a:t>Bailes </a:t>
            </a:r>
            <a:r>
              <a:rPr lang="lv-LV" dirty="0" smtClean="0">
                <a:cs typeface="Times New Roman" panose="02020603050405020304" charset="0"/>
              </a:rPr>
              <a:t>- </a:t>
            </a:r>
            <a:r>
              <a:rPr lang="en-US" altLang="lv-LV" dirty="0" err="1" smtClean="0">
                <a:cs typeface="Times New Roman" panose="02020603050405020304" charset="0"/>
              </a:rPr>
              <a:t>sejā</a:t>
            </a:r>
            <a:r>
              <a:rPr lang="en-US" altLang="lv-LV" dirty="0" smtClean="0">
                <a:cs typeface="Times New Roman" panose="02020603050405020304" charset="0"/>
              </a:rPr>
              <a:t> </a:t>
            </a:r>
            <a:r>
              <a:rPr lang="en-US" altLang="lv-LV" dirty="0" err="1" smtClean="0">
                <a:cs typeface="Times New Roman" panose="02020603050405020304" charset="0"/>
              </a:rPr>
              <a:t>šausmu</a:t>
            </a:r>
            <a:r>
              <a:rPr lang="en-US" altLang="lv-LV" dirty="0" smtClean="0">
                <a:cs typeface="Times New Roman" panose="02020603050405020304" charset="0"/>
              </a:rPr>
              <a:t> </a:t>
            </a:r>
            <a:r>
              <a:rPr lang="en-US" altLang="lv-LV" dirty="0" err="1" smtClean="0">
                <a:cs typeface="Times New Roman" panose="02020603050405020304" charset="0"/>
              </a:rPr>
              <a:t>izteiksme</a:t>
            </a:r>
            <a:r>
              <a:rPr lang="en-US" altLang="lv-LV" dirty="0" smtClean="0">
                <a:cs typeface="Times New Roman" panose="02020603050405020304" charset="0"/>
              </a:rPr>
              <a:t>, </a:t>
            </a:r>
            <a:r>
              <a:rPr lang="en-US" altLang="lv-LV" dirty="0" err="1" smtClean="0">
                <a:cs typeface="Times New Roman" panose="02020603050405020304" charset="0"/>
              </a:rPr>
              <a:t>apjukums</a:t>
            </a:r>
            <a:r>
              <a:rPr lang="lv-LV" altLang="lv-LV" dirty="0" smtClean="0">
                <a:cs typeface="Times New Roman" panose="02020603050405020304" charset="0"/>
              </a:rPr>
              <a:t>, n</a:t>
            </a:r>
            <a:r>
              <a:rPr lang="en-US" altLang="lv-LV" dirty="0" err="1" smtClean="0">
                <a:cs typeface="Times New Roman" panose="02020603050405020304" charset="0"/>
              </a:rPr>
              <a:t>osvīdis</a:t>
            </a:r>
            <a:r>
              <a:rPr lang="en-US" altLang="lv-LV" dirty="0" smtClean="0">
                <a:cs typeface="Times New Roman" panose="02020603050405020304" charset="0"/>
              </a:rPr>
              <a:t>, </a:t>
            </a:r>
            <a:r>
              <a:rPr lang="en-US" altLang="lv-LV" dirty="0" err="1" smtClean="0">
                <a:cs typeface="Times New Roman" panose="02020603050405020304" charset="0"/>
              </a:rPr>
              <a:t>bāls</a:t>
            </a:r>
            <a:r>
              <a:rPr lang="lv-LV" altLang="lv-LV" dirty="0" smtClean="0">
                <a:cs typeface="Times New Roman" panose="02020603050405020304" charset="0"/>
              </a:rPr>
              <a:t>, s</a:t>
            </a:r>
            <a:r>
              <a:rPr lang="en-US" altLang="lv-LV" dirty="0" err="1" smtClean="0">
                <a:cs typeface="Times New Roman" panose="02020603050405020304" charset="0"/>
              </a:rPr>
              <a:t>pēcīgas</a:t>
            </a:r>
            <a:r>
              <a:rPr lang="en-US" altLang="lv-LV" dirty="0" smtClean="0">
                <a:cs typeface="Times New Roman" panose="02020603050405020304" charset="0"/>
              </a:rPr>
              <a:t> </a:t>
            </a:r>
            <a:r>
              <a:rPr lang="en-US" altLang="lv-LV" dirty="0" err="1" smtClean="0">
                <a:cs typeface="Times New Roman" panose="02020603050405020304" charset="0"/>
              </a:rPr>
              <a:t>sirdsklauves</a:t>
            </a:r>
            <a:r>
              <a:rPr lang="en-US" altLang="lv-LV" dirty="0" smtClean="0">
                <a:cs typeface="Times New Roman" panose="02020603050405020304" charset="0"/>
              </a:rPr>
              <a:t>, </a:t>
            </a:r>
            <a:r>
              <a:rPr lang="en-US" altLang="lv-LV" dirty="0" err="1" smtClean="0">
                <a:cs typeface="Times New Roman" panose="02020603050405020304" charset="0"/>
              </a:rPr>
              <a:t>strauja</a:t>
            </a:r>
            <a:r>
              <a:rPr lang="en-US" altLang="lv-LV" dirty="0" smtClean="0">
                <a:cs typeface="Times New Roman" panose="02020603050405020304" charset="0"/>
              </a:rPr>
              <a:t> </a:t>
            </a:r>
            <a:r>
              <a:rPr lang="en-US" altLang="lv-LV" dirty="0" err="1" smtClean="0">
                <a:cs typeface="Times New Roman" panose="02020603050405020304" charset="0"/>
              </a:rPr>
              <a:t>elpošana</a:t>
            </a:r>
            <a:r>
              <a:rPr lang="en-US" altLang="lv-LV" dirty="0" smtClean="0">
                <a:cs typeface="Times New Roman" panose="02020603050405020304" charset="0"/>
              </a:rPr>
              <a:t>.</a:t>
            </a:r>
          </a:p>
          <a:p>
            <a:pPr algn="just"/>
            <a:endParaRPr lang="lv-LV" dirty="0">
              <a:cs typeface="Times New Roman" panose="02020603050405020304" charset="0"/>
            </a:endParaRPr>
          </a:p>
          <a:p>
            <a:pPr algn="just"/>
            <a:endParaRPr lang="lv-LV" dirty="0">
              <a:cs typeface="Times New Roman" panose="02020603050405020304" charset="0"/>
            </a:endParaRPr>
          </a:p>
        </p:txBody>
      </p:sp>
      <p:sp>
        <p:nvSpPr>
          <p:cNvPr id="4" name="Date Placeholder 3"/>
          <p:cNvSpPr>
            <a:spLocks noGrp="1"/>
          </p:cNvSpPr>
          <p:nvPr>
            <p:ph type="dt" sz="half" idx="10"/>
          </p:nvPr>
        </p:nvSpPr>
        <p:spPr/>
        <p:txBody>
          <a:bodyPr/>
          <a:lstStyle/>
          <a:p>
            <a:fld id="{FE4CC007-0D21-431F-8462-E6E680AA6A49}"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3A71A864-7AAD-45A4-AD39-60DB37A47A60}" type="slidenum">
              <a:rPr lang="lv-LV" smtClean="0"/>
              <a:t>28</a:t>
            </a:fld>
            <a:endParaRPr lang="lv-LV"/>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368972" y="1473386"/>
            <a:ext cx="6665811" cy="5139106"/>
          </a:xfrm>
          <a:prstGeom prst="rect">
            <a:avLst/>
          </a:prstGeom>
        </p:spPr>
      </p:pic>
      <p:sp>
        <p:nvSpPr>
          <p:cNvPr id="4" name="Date Placeholder 3"/>
          <p:cNvSpPr>
            <a:spLocks noGrp="1"/>
          </p:cNvSpPr>
          <p:nvPr>
            <p:ph type="dt" sz="half" idx="10"/>
          </p:nvPr>
        </p:nvSpPr>
        <p:spPr/>
        <p:txBody>
          <a:bodyPr/>
          <a:lstStyle/>
          <a:p>
            <a:fld id="{22813D36-FA1D-4BED-8383-5BB26031C8C9}"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3A71A864-7AAD-45A4-AD39-60DB37A47A60}" type="slidenum">
              <a:rPr lang="lv-LV" smtClean="0"/>
              <a:t>29</a:t>
            </a:fld>
            <a:endParaRPr lang="lv-LV"/>
          </a:p>
        </p:txBody>
      </p:sp>
      <p:pic>
        <p:nvPicPr>
          <p:cNvPr id="8" name="Picture 7"/>
          <p:cNvPicPr>
            <a:picLocks noChangeAspect="1"/>
          </p:cNvPicPr>
          <p:nvPr/>
        </p:nvPicPr>
        <p:blipFill>
          <a:blip r:embed="rId3"/>
          <a:stretch>
            <a:fillRect/>
          </a:stretch>
        </p:blipFill>
        <p:spPr>
          <a:xfrm>
            <a:off x="1684467" y="117414"/>
            <a:ext cx="6034820" cy="1099837"/>
          </a:xfrm>
          <a:prstGeom prst="rect">
            <a:avLst/>
          </a:prstGeom>
        </p:spPr>
      </p:pic>
      <p:pic>
        <p:nvPicPr>
          <p:cNvPr id="9" name="Picture 8"/>
          <p:cNvPicPr>
            <a:picLocks noChangeAspect="1"/>
          </p:cNvPicPr>
          <p:nvPr/>
        </p:nvPicPr>
        <p:blipFill>
          <a:blip r:embed="rId4"/>
          <a:stretch>
            <a:fillRect/>
          </a:stretch>
        </p:blipFill>
        <p:spPr>
          <a:xfrm>
            <a:off x="8153400" y="1841308"/>
            <a:ext cx="3901372" cy="1382376"/>
          </a:xfrm>
          <a:prstGeom prst="rect">
            <a:avLst/>
          </a:prstGeom>
        </p:spPr>
      </p:pic>
      <p:pic>
        <p:nvPicPr>
          <p:cNvPr id="10" name="Picture 9"/>
          <p:cNvPicPr>
            <a:picLocks noChangeAspect="1"/>
          </p:cNvPicPr>
          <p:nvPr/>
        </p:nvPicPr>
        <p:blipFill>
          <a:blip r:embed="rId5"/>
          <a:stretch>
            <a:fillRect/>
          </a:stretch>
        </p:blipFill>
        <p:spPr>
          <a:xfrm>
            <a:off x="8296717" y="3395533"/>
            <a:ext cx="3576638" cy="190891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Militārā psiholoģija</a:t>
            </a:r>
            <a:endParaRPr lang="lv-LV" dirty="0"/>
          </a:p>
        </p:txBody>
      </p:sp>
      <p:sp>
        <p:nvSpPr>
          <p:cNvPr id="3" name="Content Placeholder 2"/>
          <p:cNvSpPr>
            <a:spLocks noGrp="1"/>
          </p:cNvSpPr>
          <p:nvPr>
            <p:ph idx="1"/>
          </p:nvPr>
        </p:nvSpPr>
        <p:spPr/>
        <p:txBody>
          <a:bodyPr>
            <a:normAutofit/>
          </a:bodyPr>
          <a:lstStyle/>
          <a:p>
            <a:pPr algn="just"/>
            <a:endParaRPr lang="lv-LV" dirty="0" smtClean="0"/>
          </a:p>
          <a:p>
            <a:pPr marL="0" indent="0" algn="just">
              <a:buNone/>
            </a:pPr>
            <a:r>
              <a:rPr lang="lv-LV" dirty="0"/>
              <a:t>Militārā psiholoģija </a:t>
            </a:r>
            <a:r>
              <a:rPr lang="lv-LV" b="1" dirty="0"/>
              <a:t>ir starpdisciplināra</a:t>
            </a:r>
            <a:r>
              <a:rPr lang="lv-LV" dirty="0"/>
              <a:t>, un tās pārstāvji savā praksē </a:t>
            </a:r>
            <a:r>
              <a:rPr lang="lv-LV" dirty="0" smtClean="0"/>
              <a:t>pielieto:</a:t>
            </a:r>
          </a:p>
          <a:p>
            <a:pPr lvl="1" algn="just"/>
            <a:r>
              <a:rPr lang="lv-LV" dirty="0" smtClean="0"/>
              <a:t> </a:t>
            </a:r>
            <a:r>
              <a:rPr lang="lv-LV" dirty="0"/>
              <a:t>klīniskās un veselības, </a:t>
            </a:r>
          </a:p>
          <a:p>
            <a:pPr lvl="1" algn="just"/>
            <a:r>
              <a:rPr lang="lv-LV" dirty="0" smtClean="0"/>
              <a:t>sociālās</a:t>
            </a:r>
            <a:r>
              <a:rPr lang="lv-LV" dirty="0"/>
              <a:t>, </a:t>
            </a:r>
            <a:endParaRPr lang="lv-LV" dirty="0" smtClean="0"/>
          </a:p>
          <a:p>
            <a:pPr lvl="1" algn="just"/>
            <a:r>
              <a:rPr lang="lv-LV" dirty="0" smtClean="0"/>
              <a:t>darba </a:t>
            </a:r>
            <a:r>
              <a:rPr lang="lv-LV" dirty="0"/>
              <a:t>un organizāciju, </a:t>
            </a:r>
            <a:endParaRPr lang="lv-LV" dirty="0" smtClean="0"/>
          </a:p>
          <a:p>
            <a:pPr lvl="1" algn="just"/>
            <a:r>
              <a:rPr lang="lv-LV" dirty="0" smtClean="0"/>
              <a:t>ģimenes </a:t>
            </a:r>
            <a:r>
              <a:rPr lang="lv-LV" dirty="0"/>
              <a:t>un konsultatīvās psiholoģijas teorētiskos un praktiskos instrumentus</a:t>
            </a:r>
            <a:r>
              <a:rPr lang="lv-LV" dirty="0" smtClean="0"/>
              <a:t>.</a:t>
            </a:r>
          </a:p>
          <a:p>
            <a:endParaRPr lang="lv-LV" dirty="0" smtClean="0"/>
          </a:p>
          <a:p>
            <a:endParaRPr lang="lv-LV" dirty="0"/>
          </a:p>
          <a:p>
            <a:endParaRPr lang="lv-LV" dirty="0" smtClean="0"/>
          </a:p>
          <a:p>
            <a:endParaRPr lang="lv-LV" dirty="0"/>
          </a:p>
        </p:txBody>
      </p:sp>
      <p:sp>
        <p:nvSpPr>
          <p:cNvPr id="4" name="Date Placeholder 3"/>
          <p:cNvSpPr>
            <a:spLocks noGrp="1"/>
          </p:cNvSpPr>
          <p:nvPr>
            <p:ph type="dt" sz="half" idx="10"/>
          </p:nvPr>
        </p:nvSpPr>
        <p:spPr/>
        <p:txBody>
          <a:bodyPr/>
          <a:lstStyle/>
          <a:p>
            <a:fld id="{7019D73C-4538-4EDA-B263-50E059282FA2}"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3</a:t>
            </a:fld>
            <a:endParaRPr lang="lv-LV"/>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2410489" y="1575092"/>
          <a:ext cx="8219987" cy="3395045"/>
        </p:xfrm>
        <a:graphic>
          <a:graphicData uri="http://schemas.openxmlformats.org/drawingml/2006/table">
            <a:tbl>
              <a:tblPr firstRow="1" firstCol="1" bandRow="1">
                <a:tableStyleId>{5C22544A-7EE6-4342-B048-85BDC9FD1C3A}</a:tableStyleId>
              </a:tblPr>
              <a:tblGrid>
                <a:gridCol w="3358661">
                  <a:extLst>
                    <a:ext uri="{9D8B030D-6E8A-4147-A177-3AD203B41FA5}">
                      <a16:colId xmlns:a16="http://schemas.microsoft.com/office/drawing/2014/main" val="20000"/>
                    </a:ext>
                  </a:extLst>
                </a:gridCol>
                <a:gridCol w="4861326">
                  <a:extLst>
                    <a:ext uri="{9D8B030D-6E8A-4147-A177-3AD203B41FA5}">
                      <a16:colId xmlns:a16="http://schemas.microsoft.com/office/drawing/2014/main" val="20001"/>
                    </a:ext>
                  </a:extLst>
                </a:gridCol>
              </a:tblGrid>
              <a:tr h="331470">
                <a:tc>
                  <a:txBody>
                    <a:bodyPr/>
                    <a:lstStyle/>
                    <a:p>
                      <a:pPr algn="l">
                        <a:lnSpc>
                          <a:spcPct val="107000"/>
                        </a:lnSpc>
                        <a:spcAft>
                          <a:spcPts val="0"/>
                        </a:spcAft>
                      </a:pPr>
                      <a:r>
                        <a:rPr lang="lv-LV" sz="2000" dirty="0">
                          <a:effectLst/>
                          <a:latin typeface="+mn-lt"/>
                          <a:cs typeface="Times New Roman" panose="02020603050405020304" charset="0"/>
                        </a:rPr>
                        <a:t>A</a:t>
                      </a:r>
                      <a:r>
                        <a:rPr lang="lv-LV" sz="2000" b="1" dirty="0">
                          <a:effectLst/>
                          <a:latin typeface="+mn-lt"/>
                          <a:cs typeface="Times New Roman" panose="02020603050405020304" charset="0"/>
                        </a:rPr>
                        <a:t>T</a:t>
                      </a:r>
                      <a:r>
                        <a:rPr lang="lv-LV" sz="1200" b="0" dirty="0">
                          <a:effectLst/>
                          <a:latin typeface="+mn-lt"/>
                          <a:cs typeface="Times New Roman" panose="02020603050405020304" charset="0"/>
                        </a:rPr>
                        <a:t>PAZĪSTI ASR</a:t>
                      </a:r>
                      <a:endParaRPr lang="lv-LV" sz="1100" b="0" dirty="0">
                        <a:effectLst/>
                        <a:latin typeface="+mn-lt"/>
                        <a:ea typeface="Calibri" panose="020F0502020204030204" pitchFamily="34" charset="0"/>
                        <a:cs typeface="Times New Roman" panose="02020603050405020304" charset="0"/>
                      </a:endParaRPr>
                    </a:p>
                  </a:txBody>
                  <a:tcPr marL="68580" marR="68580" marT="0" marB="0">
                    <a:solidFill>
                      <a:srgbClr val="00CC66"/>
                    </a:solidFill>
                  </a:tcPr>
                </a:tc>
                <a:tc>
                  <a:txBody>
                    <a:bodyPr/>
                    <a:lstStyle/>
                    <a:p>
                      <a:pPr algn="l">
                        <a:lnSpc>
                          <a:spcPct val="107000"/>
                        </a:lnSpc>
                        <a:spcAft>
                          <a:spcPts val="0"/>
                        </a:spcAft>
                      </a:pPr>
                      <a:r>
                        <a:rPr lang="lv-LV" sz="1200" dirty="0">
                          <a:solidFill>
                            <a:schemeClr val="tx1"/>
                          </a:solidFill>
                          <a:effectLst/>
                          <a:latin typeface="+mn-lt"/>
                          <a:cs typeface="Times New Roman" panose="02020603050405020304" charset="0"/>
                        </a:rPr>
                        <a:t>Fiziski un psiholoģiski sastindzis, apjucis, baiļu </a:t>
                      </a:r>
                      <a:r>
                        <a:rPr lang="lv-LV" sz="1200" dirty="0" smtClean="0">
                          <a:solidFill>
                            <a:schemeClr val="tx1"/>
                          </a:solidFill>
                          <a:effectLst/>
                          <a:latin typeface="+mn-lt"/>
                          <a:cs typeface="Times New Roman" panose="02020603050405020304" charset="0"/>
                        </a:rPr>
                        <a:t>pilns, nereaģē,</a:t>
                      </a:r>
                      <a:r>
                        <a:rPr lang="lv-LV" sz="1200" baseline="0" dirty="0" smtClean="0">
                          <a:solidFill>
                            <a:schemeClr val="tx1"/>
                          </a:solidFill>
                          <a:effectLst/>
                          <a:latin typeface="+mn-lt"/>
                          <a:cs typeface="Times New Roman" panose="02020603050405020304" charset="0"/>
                        </a:rPr>
                        <a:t> nespēj rīkoties, </a:t>
                      </a:r>
                      <a:r>
                        <a:rPr lang="lv-LV" sz="1200" dirty="0" smtClean="0">
                          <a:solidFill>
                            <a:schemeClr val="tx1"/>
                          </a:solidFill>
                          <a:effectLst/>
                          <a:latin typeface="+mn-lt"/>
                          <a:cs typeface="Times New Roman" panose="02020603050405020304" charset="0"/>
                        </a:rPr>
                        <a:t>nav fizisku</a:t>
                      </a:r>
                      <a:r>
                        <a:rPr lang="lv-LV" sz="1200" baseline="0" dirty="0" smtClean="0">
                          <a:solidFill>
                            <a:schemeClr val="tx1"/>
                          </a:solidFill>
                          <a:effectLst/>
                          <a:latin typeface="+mn-lt"/>
                          <a:cs typeface="Times New Roman" panose="02020603050405020304" charset="0"/>
                        </a:rPr>
                        <a:t> ievainojumu. </a:t>
                      </a:r>
                      <a:endParaRPr lang="lv-LV" sz="1200" dirty="0" smtClean="0">
                        <a:solidFill>
                          <a:schemeClr val="tx1"/>
                        </a:solidFill>
                        <a:effectLst/>
                        <a:latin typeface="+mn-lt"/>
                        <a:cs typeface="Times New Roman" panose="02020603050405020304" charset="0"/>
                      </a:endParaRPr>
                    </a:p>
                    <a:p>
                      <a:pPr algn="l">
                        <a:lnSpc>
                          <a:spcPct val="107000"/>
                        </a:lnSpc>
                        <a:spcAft>
                          <a:spcPts val="0"/>
                        </a:spcAft>
                      </a:pPr>
                      <a:endParaRPr lang="lv-LV" sz="1100" dirty="0">
                        <a:effectLst/>
                        <a:latin typeface="+mn-lt"/>
                        <a:ea typeface="Calibri" panose="020F0502020204030204" pitchFamily="34" charset="0"/>
                        <a:cs typeface="Times New Roman" panose="02020603050405020304" charset="0"/>
                      </a:endParaRPr>
                    </a:p>
                  </a:txBody>
                  <a:tcPr marL="68580" marR="68580" marT="0" marB="0"/>
                </a:tc>
                <a:extLst>
                  <a:ext uri="{0D108BD9-81ED-4DB2-BD59-A6C34878D82A}">
                    <a16:rowId xmlns:a16="http://schemas.microsoft.com/office/drawing/2014/main" val="10000"/>
                  </a:ext>
                </a:extLst>
              </a:tr>
              <a:tr h="418075">
                <a:tc>
                  <a:txBody>
                    <a:bodyPr/>
                    <a:lstStyle/>
                    <a:p>
                      <a:pPr algn="l">
                        <a:lnSpc>
                          <a:spcPct val="107000"/>
                        </a:lnSpc>
                        <a:spcAft>
                          <a:spcPts val="0"/>
                        </a:spcAft>
                      </a:pPr>
                      <a:r>
                        <a:rPr lang="lv-LV" sz="2000" dirty="0">
                          <a:effectLst/>
                          <a:latin typeface="+mn-lt"/>
                          <a:cs typeface="Times New Roman" panose="02020603050405020304" charset="0"/>
                        </a:rPr>
                        <a:t>P</a:t>
                      </a:r>
                      <a:r>
                        <a:rPr lang="lv-LV" sz="1200" b="0" dirty="0">
                          <a:effectLst/>
                          <a:latin typeface="+mn-lt"/>
                          <a:cs typeface="Times New Roman" panose="02020603050405020304" charset="0"/>
                        </a:rPr>
                        <a:t>IESAISTI UZMANĪBU</a:t>
                      </a:r>
                      <a:endParaRPr lang="lv-LV" sz="1100" b="0" dirty="0">
                        <a:effectLst/>
                        <a:latin typeface="+mn-lt"/>
                        <a:ea typeface="Calibri" panose="020F0502020204030204" pitchFamily="34" charset="0"/>
                        <a:cs typeface="Times New Roman" panose="02020603050405020304" charset="0"/>
                      </a:endParaRPr>
                    </a:p>
                  </a:txBody>
                  <a:tcPr marL="68580" marR="68580" marT="0" marB="0">
                    <a:solidFill>
                      <a:srgbClr val="00CC66"/>
                    </a:solidFill>
                  </a:tcPr>
                </a:tc>
                <a:tc>
                  <a:txBody>
                    <a:bodyPr/>
                    <a:lstStyle/>
                    <a:p>
                      <a:pPr algn="l">
                        <a:lnSpc>
                          <a:spcPct val="107000"/>
                        </a:lnSpc>
                        <a:spcAft>
                          <a:spcPts val="0"/>
                        </a:spcAft>
                      </a:pPr>
                      <a:r>
                        <a:rPr lang="lv-LV" sz="1200" dirty="0">
                          <a:effectLst/>
                          <a:latin typeface="+mn-lt"/>
                          <a:cs typeface="Times New Roman" panose="02020603050405020304" charset="0"/>
                        </a:rPr>
                        <a:t>Pieskaries </a:t>
                      </a:r>
                      <a:r>
                        <a:rPr lang="lv-LV" sz="1200" dirty="0">
                          <a:effectLst/>
                          <a:latin typeface="+mn-lt"/>
                          <a:cs typeface="Times New Roman" panose="02020603050405020304" charset="0"/>
                          <a:sym typeface="Wingdings" panose="05000000000000000000" pitchFamily="2" charset="2"/>
                        </a:rPr>
                        <a:t></a:t>
                      </a:r>
                      <a:r>
                        <a:rPr lang="lv-LV" sz="1200" dirty="0">
                          <a:effectLst/>
                          <a:latin typeface="+mn-lt"/>
                          <a:cs typeface="Times New Roman" panose="02020603050405020304" charset="0"/>
                        </a:rPr>
                        <a:t> runā </a:t>
                      </a:r>
                      <a:r>
                        <a:rPr lang="lv-LV" sz="1200" dirty="0">
                          <a:effectLst/>
                          <a:latin typeface="+mn-lt"/>
                          <a:cs typeface="Times New Roman" panose="02020603050405020304" charset="0"/>
                          <a:sym typeface="Wingdings" panose="05000000000000000000" pitchFamily="2" charset="2"/>
                        </a:rPr>
                        <a:t></a:t>
                      </a:r>
                      <a:r>
                        <a:rPr lang="lv-LV" sz="1200" dirty="0">
                          <a:effectLst/>
                          <a:latin typeface="+mn-lt"/>
                          <a:cs typeface="Times New Roman" panose="02020603050405020304" charset="0"/>
                        </a:rPr>
                        <a:t> veido acu kontaktu </a:t>
                      </a:r>
                      <a:r>
                        <a:rPr lang="lv-LV" sz="1200" dirty="0">
                          <a:effectLst/>
                          <a:latin typeface="+mn-lt"/>
                          <a:cs typeface="Times New Roman" panose="02020603050405020304" charset="0"/>
                          <a:sym typeface="Wingdings" panose="05000000000000000000" pitchFamily="2" charset="2"/>
                        </a:rPr>
                        <a:t></a:t>
                      </a:r>
                      <a:r>
                        <a:rPr lang="lv-LV" sz="1200" dirty="0">
                          <a:effectLst/>
                          <a:latin typeface="+mn-lt"/>
                          <a:cs typeface="Times New Roman" panose="02020603050405020304" charset="0"/>
                        </a:rPr>
                        <a:t>meklē atbildes </a:t>
                      </a:r>
                      <a:r>
                        <a:rPr lang="lv-LV" sz="1200" dirty="0" smtClean="0">
                          <a:effectLst/>
                          <a:latin typeface="+mn-lt"/>
                          <a:cs typeface="Times New Roman" panose="02020603050405020304" charset="0"/>
                        </a:rPr>
                        <a:t>reakcijas. Jāmobilizē maņu orgāni</a:t>
                      </a:r>
                      <a:r>
                        <a:rPr lang="lv-LV" sz="1200" baseline="0" dirty="0" smtClean="0">
                          <a:effectLst/>
                          <a:latin typeface="+mn-lt"/>
                          <a:cs typeface="Times New Roman" panose="02020603050405020304" charset="0"/>
                        </a:rPr>
                        <a:t> – taustes, redzes un dzirdes. </a:t>
                      </a:r>
                      <a:endParaRPr lang="lv-LV" sz="1100" dirty="0">
                        <a:effectLst/>
                        <a:latin typeface="+mn-lt"/>
                        <a:ea typeface="Calibri" panose="020F0502020204030204" pitchFamily="34" charset="0"/>
                        <a:cs typeface="Times New Roman" panose="02020603050405020304" charset="0"/>
                      </a:endParaRPr>
                    </a:p>
                  </a:txBody>
                  <a:tcPr marL="68580" marR="68580" marT="0" marB="0"/>
                </a:tc>
                <a:extLst>
                  <a:ext uri="{0D108BD9-81ED-4DB2-BD59-A6C34878D82A}">
                    <a16:rowId xmlns:a16="http://schemas.microsoft.com/office/drawing/2014/main" val="10001"/>
                  </a:ext>
                </a:extLst>
              </a:tr>
              <a:tr h="418075">
                <a:tc>
                  <a:txBody>
                    <a:bodyPr/>
                    <a:lstStyle/>
                    <a:p>
                      <a:pPr algn="l">
                        <a:lnSpc>
                          <a:spcPct val="107000"/>
                        </a:lnSpc>
                        <a:spcAft>
                          <a:spcPts val="0"/>
                        </a:spcAft>
                      </a:pPr>
                      <a:r>
                        <a:rPr lang="lv-LV" sz="2000" dirty="0">
                          <a:effectLst/>
                          <a:latin typeface="+mn-lt"/>
                          <a:cs typeface="Times New Roman" panose="02020603050405020304" charset="0"/>
                        </a:rPr>
                        <a:t>A</a:t>
                      </a:r>
                      <a:r>
                        <a:rPr lang="lv-LV" sz="1200" b="0" dirty="0">
                          <a:effectLst/>
                          <a:latin typeface="+mn-lt"/>
                          <a:cs typeface="Times New Roman" panose="02020603050405020304" charset="0"/>
                        </a:rPr>
                        <a:t>PSOLI NEPAMEST</a:t>
                      </a:r>
                      <a:endParaRPr lang="lv-LV" sz="1100" b="0" dirty="0">
                        <a:effectLst/>
                        <a:latin typeface="+mn-lt"/>
                        <a:ea typeface="Calibri" panose="020F0502020204030204" pitchFamily="34" charset="0"/>
                        <a:cs typeface="Times New Roman" panose="02020603050405020304" charset="0"/>
                      </a:endParaRPr>
                    </a:p>
                  </a:txBody>
                  <a:tcPr marL="68580" marR="68580" marT="0" marB="0">
                    <a:solidFill>
                      <a:srgbClr val="00CC66"/>
                    </a:solidFill>
                  </a:tcPr>
                </a:tc>
                <a:tc>
                  <a:txBody>
                    <a:bodyPr/>
                    <a:lstStyle/>
                    <a:p>
                      <a:pPr algn="l">
                        <a:lnSpc>
                          <a:spcPct val="107000"/>
                        </a:lnSpc>
                        <a:spcAft>
                          <a:spcPts val="0"/>
                        </a:spcAft>
                      </a:pPr>
                      <a:r>
                        <a:rPr lang="lv-LV" sz="1200" dirty="0">
                          <a:effectLst/>
                          <a:latin typeface="+mn-lt"/>
                          <a:cs typeface="Times New Roman" panose="02020603050405020304" charset="0"/>
                        </a:rPr>
                        <a:t>Apsoli nepamest, lai radītu sajūtu, ka viņš nav </a:t>
                      </a:r>
                      <a:r>
                        <a:rPr lang="lv-LV" sz="1200" dirty="0" smtClean="0">
                          <a:effectLst/>
                          <a:latin typeface="+mn-lt"/>
                          <a:cs typeface="Times New Roman" panose="02020603050405020304" charset="0"/>
                        </a:rPr>
                        <a:t>viens. Cilvēks ir sociāls dzīvnieks.</a:t>
                      </a:r>
                      <a:r>
                        <a:rPr lang="lv-LV" sz="1200" baseline="0" dirty="0" smtClean="0">
                          <a:effectLst/>
                          <a:latin typeface="+mn-lt"/>
                          <a:cs typeface="Times New Roman" panose="02020603050405020304" charset="0"/>
                        </a:rPr>
                        <a:t> Vienatne pastiprina bailes.</a:t>
                      </a:r>
                      <a:endParaRPr lang="lv-LV" sz="1100" dirty="0">
                        <a:effectLst/>
                        <a:latin typeface="+mn-lt"/>
                        <a:ea typeface="Calibri" panose="020F0502020204030204" pitchFamily="34" charset="0"/>
                        <a:cs typeface="Times New Roman" panose="02020603050405020304" charset="0"/>
                      </a:endParaRPr>
                    </a:p>
                  </a:txBody>
                  <a:tcPr marL="68580" marR="68580" marT="0" marB="0"/>
                </a:tc>
                <a:extLst>
                  <a:ext uri="{0D108BD9-81ED-4DB2-BD59-A6C34878D82A}">
                    <a16:rowId xmlns:a16="http://schemas.microsoft.com/office/drawing/2014/main" val="10002"/>
                  </a:ext>
                </a:extLst>
              </a:tr>
              <a:tr h="418075">
                <a:tc>
                  <a:txBody>
                    <a:bodyPr/>
                    <a:lstStyle/>
                    <a:p>
                      <a:pPr algn="l">
                        <a:lnSpc>
                          <a:spcPct val="107000"/>
                        </a:lnSpc>
                        <a:spcAft>
                          <a:spcPts val="0"/>
                        </a:spcAft>
                      </a:pPr>
                      <a:r>
                        <a:rPr lang="lv-LV" sz="2000" dirty="0">
                          <a:effectLst/>
                          <a:latin typeface="+mn-lt"/>
                          <a:cs typeface="Times New Roman" panose="02020603050405020304" charset="0"/>
                        </a:rPr>
                        <a:t>K</a:t>
                      </a:r>
                      <a:r>
                        <a:rPr lang="lv-LV" sz="1200" b="0" dirty="0">
                          <a:effectLst/>
                          <a:latin typeface="+mn-lt"/>
                          <a:cs typeface="Times New Roman" panose="02020603050405020304" charset="0"/>
                        </a:rPr>
                        <a:t>ONKRETIZĒ FAKTUS</a:t>
                      </a:r>
                      <a:endParaRPr lang="lv-LV" sz="1100" b="0" dirty="0">
                        <a:effectLst/>
                        <a:latin typeface="+mn-lt"/>
                        <a:ea typeface="Calibri" panose="020F0502020204030204" pitchFamily="34" charset="0"/>
                        <a:cs typeface="Times New Roman" panose="02020603050405020304" charset="0"/>
                      </a:endParaRPr>
                    </a:p>
                  </a:txBody>
                  <a:tcPr marL="68580" marR="68580" marT="0" marB="0">
                    <a:solidFill>
                      <a:srgbClr val="00CC66"/>
                    </a:solidFill>
                  </a:tcPr>
                </a:tc>
                <a:tc>
                  <a:txBody>
                    <a:bodyPr/>
                    <a:lstStyle/>
                    <a:p>
                      <a:pPr algn="l">
                        <a:lnSpc>
                          <a:spcPct val="107000"/>
                        </a:lnSpc>
                        <a:spcAft>
                          <a:spcPts val="0"/>
                        </a:spcAft>
                      </a:pPr>
                      <a:r>
                        <a:rPr lang="lv-LV" sz="1200" dirty="0">
                          <a:effectLst/>
                          <a:latin typeface="+mn-lt"/>
                          <a:cs typeface="Times New Roman" panose="02020603050405020304" charset="0"/>
                        </a:rPr>
                        <a:t>Pajautā 2-3 īsus </a:t>
                      </a:r>
                      <a:r>
                        <a:rPr lang="lv-LV" sz="1200" dirty="0" smtClean="0">
                          <a:effectLst/>
                          <a:latin typeface="+mn-lt"/>
                          <a:cs typeface="Times New Roman" panose="02020603050405020304" charset="0"/>
                        </a:rPr>
                        <a:t>faktus.</a:t>
                      </a:r>
                      <a:r>
                        <a:rPr lang="lv-LV" sz="1200" baseline="0" dirty="0" smtClean="0">
                          <a:effectLst/>
                          <a:latin typeface="+mn-lt"/>
                          <a:cs typeface="Times New Roman" panose="02020603050405020304" charset="0"/>
                        </a:rPr>
                        <a:t> Palīdzi smadzeņu loģiskajai daļai pieslēgties. </a:t>
                      </a:r>
                      <a:endParaRPr lang="lv-LV" sz="1100" dirty="0">
                        <a:effectLst/>
                        <a:latin typeface="+mn-lt"/>
                        <a:ea typeface="Calibri" panose="020F0502020204030204" pitchFamily="34" charset="0"/>
                        <a:cs typeface="Times New Roman" panose="02020603050405020304" charset="0"/>
                      </a:endParaRPr>
                    </a:p>
                  </a:txBody>
                  <a:tcPr marL="68580" marR="68580" marT="0" marB="0"/>
                </a:tc>
                <a:extLst>
                  <a:ext uri="{0D108BD9-81ED-4DB2-BD59-A6C34878D82A}">
                    <a16:rowId xmlns:a16="http://schemas.microsoft.com/office/drawing/2014/main" val="10003"/>
                  </a:ext>
                </a:extLst>
              </a:tr>
              <a:tr h="418075">
                <a:tc>
                  <a:txBody>
                    <a:bodyPr/>
                    <a:lstStyle/>
                    <a:p>
                      <a:pPr algn="l">
                        <a:lnSpc>
                          <a:spcPct val="107000"/>
                        </a:lnSpc>
                        <a:spcAft>
                          <a:spcPts val="0"/>
                        </a:spcAft>
                      </a:pPr>
                      <a:r>
                        <a:rPr lang="lv-LV" sz="2000" dirty="0">
                          <a:effectLst/>
                          <a:latin typeface="+mn-lt"/>
                          <a:cs typeface="Times New Roman" panose="02020603050405020304" charset="0"/>
                        </a:rPr>
                        <a:t>A</a:t>
                      </a:r>
                      <a:r>
                        <a:rPr lang="lv-LV" sz="1200" b="0" dirty="0">
                          <a:effectLst/>
                          <a:latin typeface="+mn-lt"/>
                          <a:cs typeface="Times New Roman" panose="02020603050405020304" charset="0"/>
                        </a:rPr>
                        <a:t>TSTĀSTI NOTIKUMUS</a:t>
                      </a:r>
                      <a:endParaRPr lang="lv-LV" sz="1100" b="0" dirty="0">
                        <a:effectLst/>
                        <a:latin typeface="+mn-lt"/>
                        <a:ea typeface="Calibri" panose="020F0502020204030204" pitchFamily="34" charset="0"/>
                        <a:cs typeface="Times New Roman" panose="02020603050405020304" charset="0"/>
                      </a:endParaRPr>
                    </a:p>
                  </a:txBody>
                  <a:tcPr marL="68580" marR="68580" marT="0" marB="0">
                    <a:solidFill>
                      <a:srgbClr val="00CC66"/>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defRPr/>
                      </a:pPr>
                      <a:r>
                        <a:rPr lang="lv-LV" sz="1200" dirty="0">
                          <a:effectLst/>
                          <a:latin typeface="+mn-lt"/>
                          <a:cs typeface="Times New Roman" panose="02020603050405020304" charset="0"/>
                        </a:rPr>
                        <a:t>Pastāsti īsi – kas NOTIKA, kas NOTIEK un kas NOTIKS. </a:t>
                      </a:r>
                      <a:r>
                        <a:rPr lang="lv-LV" sz="1100" baseline="0" dirty="0" smtClean="0">
                          <a:effectLst/>
                          <a:latin typeface="+mn-lt"/>
                          <a:cs typeface="Times New Roman" panose="02020603050405020304" charset="0"/>
                        </a:rPr>
                        <a:t>Smadzenēm raksturīgs visu laiku pareģot tuvāko nākotni, pamatojoties uz tuvāko pagātni. Tas palīdzēs tikt gala ar apjukumu un bailēm. </a:t>
                      </a:r>
                      <a:endParaRPr lang="lv-LV" sz="1050" dirty="0" smtClean="0">
                        <a:effectLst/>
                        <a:latin typeface="+mn-lt"/>
                        <a:ea typeface="Calibri" panose="020F0502020204030204" pitchFamily="34" charset="0"/>
                        <a:cs typeface="Times New Roman" panose="02020603050405020304" charset="0"/>
                      </a:endParaRPr>
                    </a:p>
                    <a:p>
                      <a:pPr algn="l">
                        <a:lnSpc>
                          <a:spcPct val="107000"/>
                        </a:lnSpc>
                        <a:spcAft>
                          <a:spcPts val="0"/>
                        </a:spcAft>
                      </a:pPr>
                      <a:endParaRPr lang="lv-LV" sz="1100" dirty="0">
                        <a:effectLst/>
                        <a:latin typeface="+mn-lt"/>
                        <a:ea typeface="Calibri" panose="020F0502020204030204" pitchFamily="34" charset="0"/>
                        <a:cs typeface="Times New Roman" panose="02020603050405020304" charset="0"/>
                      </a:endParaRPr>
                    </a:p>
                  </a:txBody>
                  <a:tcPr marL="68580" marR="68580" marT="0" marB="0"/>
                </a:tc>
                <a:extLst>
                  <a:ext uri="{0D108BD9-81ED-4DB2-BD59-A6C34878D82A}">
                    <a16:rowId xmlns:a16="http://schemas.microsoft.com/office/drawing/2014/main" val="10004"/>
                  </a:ext>
                </a:extLst>
              </a:tr>
              <a:tr h="836148">
                <a:tc>
                  <a:txBody>
                    <a:bodyPr/>
                    <a:lstStyle/>
                    <a:p>
                      <a:pPr algn="l">
                        <a:lnSpc>
                          <a:spcPct val="107000"/>
                        </a:lnSpc>
                        <a:spcAft>
                          <a:spcPts val="0"/>
                        </a:spcAft>
                      </a:pPr>
                      <a:r>
                        <a:rPr lang="lv-LV" sz="2000" b="1" dirty="0" smtClean="0">
                          <a:effectLst/>
                          <a:latin typeface="+mn-lt"/>
                          <a:cs typeface="Times New Roman" panose="02020603050405020304" charset="0"/>
                        </a:rPr>
                        <a:t>Ļ</a:t>
                      </a:r>
                      <a:r>
                        <a:rPr lang="lv-LV" sz="1200" b="0" dirty="0" smtClean="0">
                          <a:effectLst/>
                          <a:latin typeface="+mn-lt"/>
                          <a:cs typeface="Times New Roman" panose="02020603050405020304" charset="0"/>
                        </a:rPr>
                        <a:t>AUJ VEIKT VIENKĀRŠUS UZDEVUMUS</a:t>
                      </a:r>
                      <a:endParaRPr lang="lv-LV" sz="1100" b="0" dirty="0">
                        <a:effectLst/>
                        <a:latin typeface="+mn-lt"/>
                        <a:ea typeface="Calibri" panose="020F0502020204030204" pitchFamily="34" charset="0"/>
                        <a:cs typeface="Times New Roman" panose="02020603050405020304" charset="0"/>
                      </a:endParaRPr>
                    </a:p>
                  </a:txBody>
                  <a:tcPr marL="68580" marR="68580" marT="0" marB="0">
                    <a:solidFill>
                      <a:srgbClr val="00CC66"/>
                    </a:solidFill>
                  </a:tcPr>
                </a:tc>
                <a:tc>
                  <a:txBody>
                    <a:bodyPr/>
                    <a:lstStyle/>
                    <a:p>
                      <a:pPr algn="l">
                        <a:lnSpc>
                          <a:spcPct val="107000"/>
                        </a:lnSpc>
                        <a:spcAft>
                          <a:spcPts val="0"/>
                        </a:spcAft>
                      </a:pPr>
                      <a:r>
                        <a:rPr lang="lv-LV" sz="1200" dirty="0">
                          <a:effectLst/>
                          <a:latin typeface="+mn-lt"/>
                          <a:cs typeface="Times New Roman" panose="02020603050405020304" charset="0"/>
                        </a:rPr>
                        <a:t>Dod ar kaujas uzdevumu saistītas vienkāršas </a:t>
                      </a:r>
                      <a:r>
                        <a:rPr lang="lv-LV" sz="1200" dirty="0" smtClean="0">
                          <a:effectLst/>
                          <a:latin typeface="+mn-lt"/>
                          <a:cs typeface="Times New Roman" panose="02020603050405020304" charset="0"/>
                        </a:rPr>
                        <a:t>pavēles. Tas palīdzes</a:t>
                      </a:r>
                      <a:r>
                        <a:rPr lang="lv-LV" sz="1200" baseline="0" dirty="0" smtClean="0">
                          <a:effectLst/>
                          <a:latin typeface="+mn-lt"/>
                          <a:cs typeface="Times New Roman" panose="02020603050405020304" charset="0"/>
                        </a:rPr>
                        <a:t> tik galā ar bezpalīdzības un kontroles zuduma sajūtām. </a:t>
                      </a:r>
                      <a:endParaRPr lang="lv-LV" sz="1100" dirty="0">
                        <a:effectLst/>
                        <a:latin typeface="+mn-lt"/>
                        <a:ea typeface="Calibri" panose="020F0502020204030204" pitchFamily="34" charset="0"/>
                        <a:cs typeface="Times New Roman" panose="02020603050405020304" charset="0"/>
                      </a:endParaRPr>
                    </a:p>
                  </a:txBody>
                  <a:tcPr marL="68580" marR="68580" marT="0" marB="0"/>
                </a:tc>
                <a:extLst>
                  <a:ext uri="{0D108BD9-81ED-4DB2-BD59-A6C34878D82A}">
                    <a16:rowId xmlns:a16="http://schemas.microsoft.com/office/drawing/2014/main" val="10005"/>
                  </a:ext>
                </a:extLst>
              </a:tr>
            </a:tbl>
          </a:graphicData>
        </a:graphic>
      </p:graphicFrame>
      <p:sp>
        <p:nvSpPr>
          <p:cNvPr id="4" name="Date Placeholder 3"/>
          <p:cNvSpPr>
            <a:spLocks noGrp="1"/>
          </p:cNvSpPr>
          <p:nvPr>
            <p:ph type="dt" sz="half" idx="10"/>
          </p:nvPr>
        </p:nvSpPr>
        <p:spPr/>
        <p:txBody>
          <a:bodyPr/>
          <a:lstStyle/>
          <a:p>
            <a:fld id="{BCA7DF38-4F72-45BF-91F9-5BF354C36EA6}" type="datetime1">
              <a:rPr lang="lv-LV" smtClean="0"/>
              <a:t>17.04.2023</a:t>
            </a:fld>
            <a:endParaRPr lang="lv-LV" dirty="0"/>
          </a:p>
        </p:txBody>
      </p:sp>
      <p:sp>
        <p:nvSpPr>
          <p:cNvPr id="5" name="Footer Placeholder 4"/>
          <p:cNvSpPr>
            <a:spLocks noGrp="1"/>
          </p:cNvSpPr>
          <p:nvPr>
            <p:ph type="ftr" sz="quarter" idx="11"/>
          </p:nvPr>
        </p:nvSpPr>
        <p:spPr/>
        <p:txBody>
          <a:bodyPr/>
          <a:lstStyle/>
          <a:p>
            <a:r>
              <a:rPr lang="lv-LV" smtClean="0"/>
              <a:t>Militārā psiholoģija</a:t>
            </a:r>
            <a:endParaRPr lang="lv-LV" dirty="0"/>
          </a:p>
        </p:txBody>
      </p:sp>
      <p:sp>
        <p:nvSpPr>
          <p:cNvPr id="6" name="Slide Number Placeholder 5"/>
          <p:cNvSpPr>
            <a:spLocks noGrp="1"/>
          </p:cNvSpPr>
          <p:nvPr>
            <p:ph type="sldNum" sz="quarter" idx="12"/>
          </p:nvPr>
        </p:nvSpPr>
        <p:spPr/>
        <p:txBody>
          <a:bodyPr/>
          <a:lstStyle/>
          <a:p>
            <a:fld id="{3A71A864-7AAD-45A4-AD39-60DB37A47A60}" type="slidenum">
              <a:rPr lang="lv-LV" smtClean="0"/>
              <a:t>30</a:t>
            </a:fld>
            <a:endParaRPr lang="lv-LV"/>
          </a:p>
        </p:txBody>
      </p:sp>
      <p:sp>
        <p:nvSpPr>
          <p:cNvPr id="8" name="Title 1"/>
          <p:cNvSpPr>
            <a:spLocks noGrp="1"/>
          </p:cNvSpPr>
          <p:nvPr>
            <p:ph type="title"/>
          </p:nvPr>
        </p:nvSpPr>
        <p:spPr>
          <a:xfrm>
            <a:off x="713232" y="234930"/>
            <a:ext cx="10707624" cy="1188720"/>
          </a:xfrm>
        </p:spPr>
        <p:txBody>
          <a:bodyPr>
            <a:normAutofit fontScale="90000"/>
          </a:bodyPr>
          <a:lstStyle/>
          <a:p>
            <a:pPr algn="ctr"/>
            <a:r>
              <a:rPr lang="lv-LV" dirty="0" smtClean="0">
                <a:latin typeface="+mn-lt"/>
                <a:cs typeface="Times New Roman" panose="02020603050405020304" charset="0"/>
              </a:rPr>
              <a:t>Palīdzi pārvarēt Akūta stresa reakciju! </a:t>
            </a:r>
            <a:r>
              <a:rPr lang="lv-LV" dirty="0">
                <a:latin typeface="+mn-lt"/>
                <a:cs typeface="Times New Roman" panose="02020603050405020304" charset="0"/>
              </a:rPr>
              <a:t/>
            </a:r>
            <a:br>
              <a:rPr lang="lv-LV" dirty="0">
                <a:latin typeface="+mn-lt"/>
                <a:cs typeface="Times New Roman" panose="02020603050405020304" charset="0"/>
              </a:rPr>
            </a:br>
            <a:r>
              <a:rPr lang="lv-LV" dirty="0" smtClean="0">
                <a:latin typeface="+mn-lt"/>
                <a:cs typeface="Times New Roman" panose="02020603050405020304" charset="0"/>
              </a:rPr>
              <a:t>Algoritms </a:t>
            </a:r>
            <a:r>
              <a:rPr lang="lv-LV" b="1" dirty="0" smtClean="0">
                <a:latin typeface="+mn-lt"/>
                <a:cs typeface="Times New Roman" panose="02020603050405020304" charset="0"/>
              </a:rPr>
              <a:t>–Atpakaļ!</a:t>
            </a:r>
            <a:endParaRPr lang="lv-LV" b="1" dirty="0">
              <a:latin typeface="+mn-lt"/>
              <a:cs typeface="Times New Roman" panose="02020603050405020304" charset="0"/>
            </a:endParaRPr>
          </a:p>
        </p:txBody>
      </p:sp>
      <p:sp>
        <p:nvSpPr>
          <p:cNvPr id="2" name="TextBox 1"/>
          <p:cNvSpPr txBox="1"/>
          <p:nvPr/>
        </p:nvSpPr>
        <p:spPr>
          <a:xfrm>
            <a:off x="2044855" y="5119039"/>
            <a:ext cx="7631723" cy="922020"/>
          </a:xfrm>
          <a:prstGeom prst="rect">
            <a:avLst/>
          </a:prstGeom>
          <a:noFill/>
        </p:spPr>
        <p:txBody>
          <a:bodyPr wrap="square" rtlCol="0">
            <a:spAutoFit/>
          </a:bodyPr>
          <a:lstStyle/>
          <a:p>
            <a:pPr lvl="0" algn="ctr"/>
            <a:r>
              <a:rPr lang="lv-LV" dirty="0"/>
              <a:t>Palīdzi </a:t>
            </a:r>
            <a:r>
              <a:rPr lang="en-GB" altLang="lv-LV" dirty="0"/>
              <a:t>cietušajam</a:t>
            </a:r>
            <a:r>
              <a:rPr lang="lv-LV" dirty="0"/>
              <a:t> tikt ATPAKAĻ no kaujas stresa reakcijas</a:t>
            </a:r>
            <a:r>
              <a:rPr lang="lv-LV" dirty="0" smtClean="0"/>
              <a:t>!</a:t>
            </a:r>
            <a:endParaRPr lang="lv-LV" dirty="0" smtClean="0">
              <a:hlinkClick r:id=""/>
            </a:endParaRPr>
          </a:p>
          <a:p>
            <a:r>
              <a:rPr lang="lv-LV" dirty="0" smtClean="0">
                <a:hlinkClick r:id=""/>
              </a:rPr>
              <a:t>https</a:t>
            </a:r>
            <a:r>
              <a:rPr lang="lv-LV" dirty="0">
                <a:hlinkClick r:id="rId2"/>
              </a:rPr>
              <a:t>://</a:t>
            </a:r>
            <a:r>
              <a:rPr lang="lv-LV" dirty="0" smtClean="0">
                <a:hlinkClick r:id="rId2"/>
              </a:rPr>
              <a:t>www.youtube.com/watch?v=t84_QvbnIT0</a:t>
            </a:r>
            <a:r>
              <a:rPr lang="lv-LV" dirty="0" smtClean="0"/>
              <a:t> - </a:t>
            </a:r>
            <a:r>
              <a:rPr lang="lv-LV" dirty="0" err="1"/>
              <a:t>iCOVER</a:t>
            </a:r>
            <a:r>
              <a:rPr lang="lv-LV" dirty="0"/>
              <a:t> </a:t>
            </a:r>
            <a:r>
              <a:rPr lang="lv-LV" dirty="0" err="1"/>
              <a:t>Training</a:t>
            </a:r>
            <a:r>
              <a:rPr lang="lv-LV" dirty="0"/>
              <a:t> Video</a:t>
            </a:r>
          </a:p>
          <a:p>
            <a:endParaRPr lang="lv-LV"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330" y="136525"/>
            <a:ext cx="10110470" cy="2756535"/>
          </a:xfrm>
        </p:spPr>
        <p:txBody>
          <a:bodyPr>
            <a:normAutofit/>
          </a:bodyPr>
          <a:lstStyle/>
          <a:p>
            <a:pPr algn="ctr"/>
            <a:r>
              <a:rPr lang="en-GB" altLang="en-US">
                <a:sym typeface="+mn-ea"/>
              </a:rPr>
              <a:t>Kas notiek ar sabiedrības psiholoģisko veselību, kad tā saskaras ar karu?</a:t>
            </a:r>
            <a:r>
              <a:rPr lang="en-GB" altLang="en-US"/>
              <a:t/>
            </a:r>
            <a:br>
              <a:rPr lang="en-GB" altLang="en-US"/>
            </a:br>
            <a:endParaRPr lang="en-US"/>
          </a:p>
        </p:txBody>
      </p:sp>
      <p:pic>
        <p:nvPicPr>
          <p:cNvPr id="4" name="Content Placeholder 3"/>
          <p:cNvPicPr>
            <a:picLocks noGrp="1" noChangeAspect="1"/>
          </p:cNvPicPr>
          <p:nvPr>
            <p:ph idx="1"/>
          </p:nvPr>
        </p:nvPicPr>
        <p:blipFill>
          <a:blip r:embed="rId2"/>
          <a:stretch>
            <a:fillRect/>
          </a:stretch>
        </p:blipFill>
        <p:spPr>
          <a:xfrm>
            <a:off x="3691890" y="2150110"/>
            <a:ext cx="5213985" cy="4351655"/>
          </a:xfrm>
          <a:prstGeom prst="rect">
            <a:avLst/>
          </a:prstGeom>
        </p:spPr>
      </p:pic>
      <p:sp>
        <p:nvSpPr>
          <p:cNvPr id="3" name="Date Placeholder 2"/>
          <p:cNvSpPr>
            <a:spLocks noGrp="1"/>
          </p:cNvSpPr>
          <p:nvPr>
            <p:ph type="dt" sz="half" idx="10"/>
          </p:nvPr>
        </p:nvSpPr>
        <p:spPr/>
        <p:txBody>
          <a:bodyPr/>
          <a:lstStyle/>
          <a:p>
            <a:fld id="{ADC737BD-C0E5-433E-96A2-11C5DF97A64B}"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31</a:t>
            </a:fld>
            <a:endParaRPr lang="lv-LV"/>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65" y="537915"/>
            <a:ext cx="10158984" cy="886031"/>
          </a:xfrm>
        </p:spPr>
        <p:txBody>
          <a:bodyPr anchor="b">
            <a:normAutofit/>
          </a:bodyPr>
          <a:lstStyle/>
          <a:p>
            <a:r>
              <a:rPr lang="lv-LV" sz="4800" b="1" dirty="0" smtClean="0">
                <a:solidFill>
                  <a:schemeClr val="tx1"/>
                </a:solidFill>
                <a:latin typeface="+mn-lt"/>
                <a:cs typeface="Times" panose="02020603050405020304" pitchFamily="18" charset="0"/>
              </a:rPr>
              <a:t>Karš ir krīze. Krīze ir:</a:t>
            </a:r>
            <a:endParaRPr lang="lv-LV" sz="4800" b="1" dirty="0">
              <a:solidFill>
                <a:schemeClr val="tx1"/>
              </a:solidFill>
              <a:latin typeface="+mn-lt"/>
            </a:endParaRPr>
          </a:p>
        </p:txBody>
      </p:sp>
      <p:sp>
        <p:nvSpPr>
          <p:cNvPr id="3" name="Content Placeholder 2"/>
          <p:cNvSpPr>
            <a:spLocks noGrp="1"/>
          </p:cNvSpPr>
          <p:nvPr>
            <p:ph idx="1"/>
          </p:nvPr>
        </p:nvSpPr>
        <p:spPr>
          <a:xfrm>
            <a:off x="1540501" y="1797269"/>
            <a:ext cx="9747609" cy="4384075"/>
          </a:xfrm>
        </p:spPr>
        <p:txBody>
          <a:bodyPr anchor="t">
            <a:normAutofit lnSpcReduction="10000"/>
          </a:bodyPr>
          <a:lstStyle/>
          <a:p>
            <a:pPr algn="just"/>
            <a:r>
              <a:rPr lang="lv-LV" sz="2400" dirty="0" smtClean="0">
                <a:cs typeface="Times" panose="02020603050405020304" pitchFamily="18" charset="0"/>
              </a:rPr>
              <a:t>KRĪZE </a:t>
            </a:r>
            <a:r>
              <a:rPr lang="lv-LV" sz="2400" dirty="0">
                <a:cs typeface="Times" panose="02020603050405020304" pitchFamily="18" charset="0"/>
              </a:rPr>
              <a:t>ir stāvoklis, kurā cilvēks uztver notikumu / situāciju kā nepanesamas grūtības, kas pārsniedz cilvēka ierastos situācijas risināšanas veidus un galā tikšanas stratēģijas. Ar krīzēm var satapties gan indivīdi un ģimenes, gan sabiedrības, valstis, pasaule. </a:t>
            </a:r>
            <a:endParaRPr lang="lv-LV" sz="2400" dirty="0" smtClean="0">
              <a:cs typeface="Times" panose="02020603050405020304" pitchFamily="18" charset="0"/>
            </a:endParaRPr>
          </a:p>
          <a:p>
            <a:pPr algn="just"/>
            <a:endParaRPr lang="lv-LV" sz="1100" dirty="0">
              <a:solidFill>
                <a:schemeClr val="tx1"/>
              </a:solidFill>
              <a:cs typeface="Times" panose="02020603050405020304" pitchFamily="18" charset="0"/>
            </a:endParaRPr>
          </a:p>
          <a:p>
            <a:pPr algn="just"/>
            <a:r>
              <a:rPr lang="lv-LV" sz="2400" dirty="0">
                <a:solidFill>
                  <a:schemeClr val="tx1"/>
                </a:solidFill>
                <a:cs typeface="Times" panose="02020603050405020304" pitchFamily="18" charset="0"/>
              </a:rPr>
              <a:t>Psiholoģiskas krīzes un traumatiski notikumi ir neizbēgama dzīves sastāvdaļa</a:t>
            </a:r>
            <a:r>
              <a:rPr lang="lv-LV" sz="2400" dirty="0" smtClean="0">
                <a:solidFill>
                  <a:schemeClr val="tx1"/>
                </a:solidFill>
                <a:cs typeface="Times" panose="02020603050405020304" pitchFamily="18" charset="0"/>
              </a:rPr>
              <a:t>.</a:t>
            </a:r>
          </a:p>
          <a:p>
            <a:pPr algn="just"/>
            <a:endParaRPr lang="lv-LV" sz="2400" dirty="0">
              <a:solidFill>
                <a:schemeClr val="tx1"/>
              </a:solidFill>
              <a:cs typeface="Times" panose="02020603050405020304" pitchFamily="18" charset="0"/>
            </a:endParaRPr>
          </a:p>
          <a:p>
            <a:pPr algn="just"/>
            <a:r>
              <a:rPr lang="lv-LV" sz="2400" dirty="0" smtClean="0">
                <a:solidFill>
                  <a:schemeClr val="tx1"/>
                </a:solidFill>
                <a:cs typeface="Times" panose="02020603050405020304" pitchFamily="18" charset="0"/>
              </a:rPr>
              <a:t>Krīze </a:t>
            </a:r>
            <a:r>
              <a:rPr lang="lv-LV" sz="2400" dirty="0">
                <a:solidFill>
                  <a:schemeClr val="tx1"/>
                </a:solidFill>
                <a:cs typeface="Times" panose="02020603050405020304" pitchFamily="18" charset="0"/>
              </a:rPr>
              <a:t>– lūzuma brīdis, pārejas stāvoklis, liktenīgas pārmaiņas, izšķirīgi lēmumi. </a:t>
            </a:r>
          </a:p>
          <a:p>
            <a:endParaRPr lang="lv-LV" sz="1100" dirty="0" smtClean="0">
              <a:solidFill>
                <a:schemeClr val="tx1"/>
              </a:solidFill>
              <a:cs typeface="Times" panose="02020603050405020304" pitchFamily="18" charset="0"/>
            </a:endParaRPr>
          </a:p>
          <a:p>
            <a:endParaRPr lang="lv-LV" sz="1100" dirty="0">
              <a:solidFill>
                <a:schemeClr val="tx1"/>
              </a:solidFill>
              <a:cs typeface="Times" panose="02020603050405020304" pitchFamily="18" charset="0"/>
            </a:endParaRPr>
          </a:p>
          <a:p>
            <a:pPr marL="0" indent="0">
              <a:buNone/>
            </a:pPr>
            <a:r>
              <a:rPr lang="lv-LV" sz="1100" i="1" dirty="0" smtClean="0">
                <a:solidFill>
                  <a:schemeClr val="tx1"/>
                </a:solidFill>
                <a:cs typeface="Times" panose="02020603050405020304" pitchFamily="18" charset="0"/>
              </a:rPr>
              <a:t>* K. </a:t>
            </a:r>
            <a:r>
              <a:rPr lang="lv-LV" sz="1100" i="1" dirty="0" err="1" smtClean="0">
                <a:solidFill>
                  <a:schemeClr val="tx1"/>
                </a:solidFill>
                <a:cs typeface="Times" panose="02020603050405020304" pitchFamily="18" charset="0"/>
              </a:rPr>
              <a:t>Mārtinsones</a:t>
            </a:r>
            <a:r>
              <a:rPr lang="lv-LV" sz="1100" i="1" dirty="0" smtClean="0">
                <a:solidFill>
                  <a:schemeClr val="tx1"/>
                </a:solidFill>
                <a:cs typeface="Times" panose="02020603050405020304" pitchFamily="18" charset="0"/>
              </a:rPr>
              <a:t> un V. </a:t>
            </a:r>
            <a:r>
              <a:rPr lang="lv-LV" sz="1100" i="1" dirty="0" err="1" smtClean="0">
                <a:solidFill>
                  <a:schemeClr val="tx1"/>
                </a:solidFill>
                <a:cs typeface="Times" panose="02020603050405020304" pitchFamily="18" charset="0"/>
              </a:rPr>
              <a:t>Sudrabas</a:t>
            </a:r>
            <a:r>
              <a:rPr lang="lv-LV" sz="1100" i="1" dirty="0" smtClean="0">
                <a:solidFill>
                  <a:schemeClr val="tx1"/>
                </a:solidFill>
                <a:cs typeface="Times" panose="02020603050405020304" pitchFamily="18" charset="0"/>
              </a:rPr>
              <a:t> redakcijā, Veselibas psiholoģijas, Rīga, RSU 2016.</a:t>
            </a:r>
            <a:endParaRPr lang="lv-LV" sz="1100" i="1" dirty="0">
              <a:solidFill>
                <a:schemeClr val="tx1"/>
              </a:solidFill>
              <a:cs typeface="Times" panose="02020603050405020304" pitchFamily="18" charset="0"/>
            </a:endParaRPr>
          </a:p>
          <a:p>
            <a:endParaRPr lang="lv-LV" sz="1800" dirty="0">
              <a:solidFill>
                <a:schemeClr val="tx1"/>
              </a:solidFill>
              <a:cs typeface="Times" panose="02020603050405020304" pitchFamily="18" charset="0"/>
            </a:endParaRPr>
          </a:p>
        </p:txBody>
      </p:sp>
      <p:sp>
        <p:nvSpPr>
          <p:cNvPr id="4" name="Date Placeholder 3"/>
          <p:cNvSpPr>
            <a:spLocks noGrp="1"/>
          </p:cNvSpPr>
          <p:nvPr>
            <p:ph type="dt" sz="half" idx="10"/>
          </p:nvPr>
        </p:nvSpPr>
        <p:spPr>
          <a:xfrm rot="5400000">
            <a:off x="10735056" y="987552"/>
            <a:ext cx="2286000" cy="640080"/>
          </a:xfrm>
        </p:spPr>
        <p:txBody>
          <a:bodyPr anchor="ctr">
            <a:normAutofit/>
          </a:bodyPr>
          <a:lstStyle/>
          <a:p>
            <a:pPr algn="r">
              <a:spcAft>
                <a:spcPts val="600"/>
              </a:spcAft>
            </a:pPr>
            <a:fld id="{A951A18C-39F5-4881-9ADC-04B9ED0E4642}" type="datetime1">
              <a:rPr lang="lv-LV" sz="1000" smtClean="0">
                <a:solidFill>
                  <a:schemeClr val="tx2"/>
                </a:solidFill>
              </a:rPr>
              <a:t>17.04.2023</a:t>
            </a:fld>
            <a:endParaRPr lang="en-US" sz="1000">
              <a:solidFill>
                <a:schemeClr val="tx2"/>
              </a:solidFill>
            </a:endParaRPr>
          </a:p>
        </p:txBody>
      </p:sp>
      <p:sp>
        <p:nvSpPr>
          <p:cNvPr id="5" name="Footer Placeholder 4"/>
          <p:cNvSpPr>
            <a:spLocks noGrp="1"/>
          </p:cNvSpPr>
          <p:nvPr>
            <p:ph type="ftr" sz="quarter" idx="11"/>
          </p:nvPr>
        </p:nvSpPr>
        <p:spPr>
          <a:xfrm rot="5400000">
            <a:off x="10040112" y="4032504"/>
            <a:ext cx="3657600" cy="640080"/>
          </a:xfrm>
        </p:spPr>
        <p:txBody>
          <a:bodyPr anchor="ctr">
            <a:normAutofit/>
          </a:bodyPr>
          <a:lstStyle/>
          <a:p>
            <a:pPr>
              <a:spcAft>
                <a:spcPts val="600"/>
              </a:spcAft>
            </a:pPr>
            <a:r>
              <a:rPr lang="lv-LV" sz="1000" dirty="0" smtClean="0">
                <a:solidFill>
                  <a:schemeClr val="tx2"/>
                </a:solidFill>
              </a:rPr>
              <a:t>Militārā psiholoģija</a:t>
            </a:r>
            <a:endParaRPr lang="en-US" sz="1000" dirty="0">
              <a:solidFill>
                <a:schemeClr val="tx2"/>
              </a:solidFill>
            </a:endParaRPr>
          </a:p>
        </p:txBody>
      </p:sp>
      <p:sp>
        <p:nvSpPr>
          <p:cNvPr id="6" name="Slide Number Placeholder 5"/>
          <p:cNvSpPr>
            <a:spLocks noGrp="1"/>
          </p:cNvSpPr>
          <p:nvPr>
            <p:ph type="sldNum" sz="quarter" idx="12"/>
          </p:nvPr>
        </p:nvSpPr>
        <p:spPr>
          <a:xfrm>
            <a:off x="11548872" y="6217920"/>
            <a:ext cx="640080" cy="640080"/>
          </a:xfrm>
        </p:spPr>
        <p:txBody>
          <a:bodyPr>
            <a:normAutofit/>
          </a:bodyPr>
          <a:lstStyle/>
          <a:p>
            <a:pPr algn="ctr">
              <a:spcAft>
                <a:spcPts val="600"/>
              </a:spcAft>
            </a:pPr>
            <a:fld id="{9B618960-8005-486C-9A75-10CB2AAC16F9}" type="slidenum">
              <a:rPr lang="en-US" sz="1600">
                <a:solidFill>
                  <a:schemeClr val="tx2"/>
                </a:solidFill>
              </a:rPr>
              <a:t>32</a:t>
            </a:fld>
            <a:endParaRPr lang="en-US" sz="1600">
              <a:solidFill>
                <a:schemeClr val="tx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89853" y="745213"/>
          <a:ext cx="10179904" cy="5182622"/>
        </p:xfrm>
        <a:graphic>
          <a:graphicData uri="http://schemas.openxmlformats.org/drawingml/2006/table">
            <a:tbl>
              <a:tblPr firstRow="1" bandRow="1">
                <a:tableStyleId>{7DF18680-E054-41AD-8BC1-D1AEF772440D}</a:tableStyleId>
              </a:tblPr>
              <a:tblGrid>
                <a:gridCol w="2544976">
                  <a:extLst>
                    <a:ext uri="{9D8B030D-6E8A-4147-A177-3AD203B41FA5}">
                      <a16:colId xmlns:a16="http://schemas.microsoft.com/office/drawing/2014/main" val="20000"/>
                    </a:ext>
                  </a:extLst>
                </a:gridCol>
                <a:gridCol w="2544976">
                  <a:extLst>
                    <a:ext uri="{9D8B030D-6E8A-4147-A177-3AD203B41FA5}">
                      <a16:colId xmlns:a16="http://schemas.microsoft.com/office/drawing/2014/main" val="20001"/>
                    </a:ext>
                  </a:extLst>
                </a:gridCol>
                <a:gridCol w="2544976">
                  <a:extLst>
                    <a:ext uri="{9D8B030D-6E8A-4147-A177-3AD203B41FA5}">
                      <a16:colId xmlns:a16="http://schemas.microsoft.com/office/drawing/2014/main" val="20002"/>
                    </a:ext>
                  </a:extLst>
                </a:gridCol>
                <a:gridCol w="2544976">
                  <a:extLst>
                    <a:ext uri="{9D8B030D-6E8A-4147-A177-3AD203B41FA5}">
                      <a16:colId xmlns:a16="http://schemas.microsoft.com/office/drawing/2014/main" val="20003"/>
                    </a:ext>
                  </a:extLst>
                </a:gridCol>
              </a:tblGrid>
              <a:tr h="511672">
                <a:tc>
                  <a:txBody>
                    <a:bodyPr/>
                    <a:lstStyle/>
                    <a:p>
                      <a:r>
                        <a:rPr lang="lv-LV" dirty="0" smtClean="0">
                          <a:latin typeface="+mn-lt"/>
                          <a:cs typeface="Times New Roman" panose="02020603050405020304" charset="0"/>
                        </a:rPr>
                        <a:t>Emocionālās izpausmes</a:t>
                      </a:r>
                      <a:endParaRPr lang="lv-LV" dirty="0">
                        <a:latin typeface="+mn-lt"/>
                        <a:cs typeface="Times New Roman" panose="02020603050405020304" charset="0"/>
                      </a:endParaRPr>
                    </a:p>
                  </a:txBody>
                  <a:tcPr/>
                </a:tc>
                <a:tc>
                  <a:txBody>
                    <a:bodyPr/>
                    <a:lstStyle/>
                    <a:p>
                      <a:r>
                        <a:rPr lang="lv-LV" dirty="0" smtClean="0">
                          <a:latin typeface="+mn-lt"/>
                          <a:cs typeface="Times New Roman" panose="02020603050405020304" charset="0"/>
                        </a:rPr>
                        <a:t>UZVEDĪBA</a:t>
                      </a:r>
                      <a:endParaRPr lang="lv-LV" dirty="0">
                        <a:latin typeface="+mn-lt"/>
                        <a:cs typeface="Times New Roman" panose="02020603050405020304" charset="0"/>
                      </a:endParaRPr>
                    </a:p>
                  </a:txBody>
                  <a:tcPr/>
                </a:tc>
                <a:tc>
                  <a:txBody>
                    <a:bodyPr/>
                    <a:lstStyle/>
                    <a:p>
                      <a:r>
                        <a:rPr lang="lv-LV" dirty="0" err="1" smtClean="0">
                          <a:latin typeface="+mn-lt"/>
                          <a:cs typeface="Times New Roman" panose="02020603050405020304" charset="0"/>
                        </a:rPr>
                        <a:t>Kognīcija</a:t>
                      </a:r>
                      <a:endParaRPr lang="lv-LV" dirty="0">
                        <a:latin typeface="+mn-lt"/>
                        <a:cs typeface="Times New Roman" panose="02020603050405020304" charset="0"/>
                      </a:endParaRPr>
                    </a:p>
                  </a:txBody>
                  <a:tcPr/>
                </a:tc>
                <a:tc>
                  <a:txBody>
                    <a:bodyPr/>
                    <a:lstStyle/>
                    <a:p>
                      <a:r>
                        <a:rPr lang="lv-LV" dirty="0" smtClean="0">
                          <a:latin typeface="+mn-lt"/>
                          <a:cs typeface="Times New Roman" panose="02020603050405020304" charset="0"/>
                        </a:rPr>
                        <a:t>ĶERMENIS</a:t>
                      </a:r>
                      <a:endParaRPr lang="lv-LV" dirty="0">
                        <a:latin typeface="+mn-lt"/>
                        <a:cs typeface="Times New Roman" panose="02020603050405020304" charset="0"/>
                      </a:endParaRPr>
                    </a:p>
                  </a:txBody>
                  <a:tcPr/>
                </a:tc>
                <a:extLst>
                  <a:ext uri="{0D108BD9-81ED-4DB2-BD59-A6C34878D82A}">
                    <a16:rowId xmlns:a16="http://schemas.microsoft.com/office/drawing/2014/main" val="10000"/>
                  </a:ext>
                </a:extLst>
              </a:tr>
              <a:tr h="3275731">
                <a:tc>
                  <a:txBody>
                    <a:bodyPr/>
                    <a:lstStyle/>
                    <a:p>
                      <a:r>
                        <a:rPr lang="lv-LV" sz="1600" dirty="0" smtClean="0">
                          <a:latin typeface="+mn-lt"/>
                          <a:cs typeface="Times New Roman" panose="02020603050405020304" charset="0"/>
                        </a:rPr>
                        <a:t>Svārstīgas</a:t>
                      </a:r>
                      <a:r>
                        <a:rPr lang="lv-LV" sz="1600" baseline="0" dirty="0" smtClean="0">
                          <a:latin typeface="+mn-lt"/>
                          <a:cs typeface="Times New Roman" panose="02020603050405020304" charset="0"/>
                        </a:rPr>
                        <a:t> emocijas</a:t>
                      </a:r>
                      <a:endParaRPr lang="lv-LV" sz="1600" dirty="0" smtClean="0">
                        <a:latin typeface="+mn-lt"/>
                        <a:cs typeface="Times New Roman" panose="02020603050405020304" charset="0"/>
                      </a:endParaRPr>
                    </a:p>
                    <a:p>
                      <a:r>
                        <a:rPr lang="lv-LV" sz="1600" dirty="0" smtClean="0">
                          <a:latin typeface="+mn-lt"/>
                          <a:cs typeface="Times New Roman" panose="02020603050405020304" charset="0"/>
                        </a:rPr>
                        <a:t>Bailes</a:t>
                      </a:r>
                    </a:p>
                    <a:p>
                      <a:r>
                        <a:rPr lang="lv-LV" sz="1600" dirty="0" smtClean="0">
                          <a:latin typeface="+mn-lt"/>
                          <a:cs typeface="Times New Roman" panose="02020603050405020304" charset="0"/>
                        </a:rPr>
                        <a:t>Trauksme</a:t>
                      </a:r>
                    </a:p>
                    <a:p>
                      <a:r>
                        <a:rPr lang="lv-LV" sz="1600" dirty="0" smtClean="0">
                          <a:latin typeface="+mn-lt"/>
                          <a:cs typeface="Times New Roman" panose="02020603050405020304" charset="0"/>
                        </a:rPr>
                        <a:t>Bezpalīdzība</a:t>
                      </a:r>
                    </a:p>
                    <a:p>
                      <a:r>
                        <a:rPr lang="lv-LV" sz="1600" dirty="0" smtClean="0">
                          <a:latin typeface="+mn-lt"/>
                          <a:cs typeface="Times New Roman" panose="02020603050405020304" charset="0"/>
                        </a:rPr>
                        <a:t>Skumjas</a:t>
                      </a:r>
                    </a:p>
                    <a:p>
                      <a:r>
                        <a:rPr lang="lv-LV" sz="1600" dirty="0" smtClean="0">
                          <a:latin typeface="+mn-lt"/>
                          <a:cs typeface="Times New Roman" panose="02020603050405020304" charset="0"/>
                        </a:rPr>
                        <a:t>Vainas</a:t>
                      </a:r>
                      <a:r>
                        <a:rPr lang="lv-LV" sz="1600" baseline="0" dirty="0" smtClean="0">
                          <a:latin typeface="+mn-lt"/>
                          <a:cs typeface="Times New Roman" panose="02020603050405020304" charset="0"/>
                        </a:rPr>
                        <a:t> izjūta, </a:t>
                      </a:r>
                    </a:p>
                    <a:p>
                      <a:r>
                        <a:rPr lang="lv-LV" sz="1600" baseline="0" dirty="0" smtClean="0">
                          <a:latin typeface="+mn-lt"/>
                          <a:cs typeface="Times New Roman" panose="02020603050405020304" charset="0"/>
                        </a:rPr>
                        <a:t>Nomāktība, vientulības’, pamestības izjūta, naids vai dusmas, sēras, izmisums, viegla uzbudināmība u.c.</a:t>
                      </a:r>
                      <a:endParaRPr lang="lv-LV" sz="1600" dirty="0">
                        <a:latin typeface="+mn-lt"/>
                        <a:cs typeface="Times New Roman" panose="02020603050405020304" charset="0"/>
                      </a:endParaRPr>
                    </a:p>
                  </a:txBody>
                  <a:tcPr/>
                </a:tc>
                <a:tc>
                  <a:txBody>
                    <a:bodyPr/>
                    <a:lstStyle/>
                    <a:p>
                      <a:r>
                        <a:rPr lang="lv-LV" sz="1600" dirty="0" smtClean="0">
                          <a:latin typeface="+mn-lt"/>
                          <a:cs typeface="Times New Roman" panose="02020603050405020304" charset="0"/>
                        </a:rPr>
                        <a:t>Izolēšanās</a:t>
                      </a:r>
                    </a:p>
                    <a:p>
                      <a:r>
                        <a:rPr lang="lv-LV" sz="1600" dirty="0" smtClean="0">
                          <a:latin typeface="+mn-lt"/>
                          <a:cs typeface="Times New Roman" panose="02020603050405020304" charset="0"/>
                        </a:rPr>
                        <a:t>Agresīva</a:t>
                      </a:r>
                      <a:r>
                        <a:rPr lang="lv-LV" sz="1600" baseline="0" dirty="0" smtClean="0">
                          <a:latin typeface="+mn-lt"/>
                          <a:cs typeface="Times New Roman" panose="02020603050405020304" charset="0"/>
                        </a:rPr>
                        <a:t> uzvedība</a:t>
                      </a:r>
                    </a:p>
                    <a:p>
                      <a:r>
                        <a:rPr lang="lv-LV" sz="1600" baseline="0" dirty="0" smtClean="0">
                          <a:latin typeface="+mn-lt"/>
                          <a:cs typeface="Times New Roman" panose="02020603050405020304" charset="0"/>
                        </a:rPr>
                        <a:t>Trauksmaina, neproduktīva uzvedība, pastiprināta alkohola lietošana (vai nomierinošu medikamentu), smēķēšana, izmaiņas aktivitātē (samazināšanās vai pieaugšana).</a:t>
                      </a:r>
                    </a:p>
                    <a:p>
                      <a:endParaRPr lang="lv-LV" sz="1600" baseline="0" dirty="0" smtClean="0">
                        <a:latin typeface="+mn-lt"/>
                        <a:cs typeface="Times New Roman" panose="02020603050405020304" charset="0"/>
                      </a:endParaRPr>
                    </a:p>
                    <a:p>
                      <a:endParaRPr lang="lv-LV" sz="1600" baseline="0" dirty="0" smtClean="0">
                        <a:latin typeface="+mn-lt"/>
                        <a:cs typeface="Times New Roman" panose="02020603050405020304" charset="0"/>
                      </a:endParaRPr>
                    </a:p>
                    <a:p>
                      <a:endParaRPr lang="lv-LV" sz="1600" dirty="0">
                        <a:latin typeface="+mn-lt"/>
                        <a:cs typeface="Times New Roman" panose="02020603050405020304" charset="0"/>
                      </a:endParaRPr>
                    </a:p>
                  </a:txBody>
                  <a:tcPr/>
                </a:tc>
                <a:tc>
                  <a:txBody>
                    <a:bodyPr/>
                    <a:lstStyle/>
                    <a:p>
                      <a:r>
                        <a:rPr lang="lv-LV" sz="1600" dirty="0" smtClean="0">
                          <a:latin typeface="+mn-lt"/>
                          <a:cs typeface="Times New Roman" panose="02020603050405020304" charset="0"/>
                        </a:rPr>
                        <a:t>Pazemināta koncentrēšanās, Pastiprināts</a:t>
                      </a:r>
                      <a:r>
                        <a:rPr lang="lv-LV" sz="1600" baseline="0" dirty="0" smtClean="0">
                          <a:latin typeface="+mn-lt"/>
                          <a:cs typeface="Times New Roman" panose="02020603050405020304" charset="0"/>
                        </a:rPr>
                        <a:t> aizdomīgums, </a:t>
                      </a:r>
                    </a:p>
                    <a:p>
                      <a:r>
                        <a:rPr lang="lv-LV" sz="1600" baseline="0" dirty="0" smtClean="0">
                          <a:latin typeface="+mn-lt"/>
                          <a:cs typeface="Times New Roman" panose="02020603050405020304" charset="0"/>
                        </a:rPr>
                        <a:t>Nespēja fokusēties uz ikdienas rutīnu,</a:t>
                      </a:r>
                    </a:p>
                    <a:p>
                      <a:r>
                        <a:rPr lang="lv-LV" sz="1600" baseline="0" dirty="0" smtClean="0">
                          <a:latin typeface="+mn-lt"/>
                          <a:cs typeface="Times New Roman" panose="02020603050405020304" charset="0"/>
                        </a:rPr>
                        <a:t>Haotiskas/palēninātas domas. Senu traumatisku atmiņu uzplaiksnījumi.</a:t>
                      </a:r>
                    </a:p>
                    <a:p>
                      <a:r>
                        <a:rPr lang="lv-LV" sz="1600" baseline="0" dirty="0" smtClean="0">
                          <a:latin typeface="+mn-lt"/>
                          <a:cs typeface="Times New Roman" panose="02020603050405020304" charset="0"/>
                        </a:rPr>
                        <a:t>Grūtības pieņemt lēmumus, atmiņas traucējumi, apjukums vai dezorientācija, uzmācīgas domas</a:t>
                      </a:r>
                      <a:endParaRPr lang="lv-LV" sz="1600" dirty="0">
                        <a:latin typeface="+mn-lt"/>
                        <a:cs typeface="Times New Roman" panose="02020603050405020304" charset="0"/>
                      </a:endParaRPr>
                    </a:p>
                  </a:txBody>
                  <a:tcPr/>
                </a:tc>
                <a:tc>
                  <a:txBody>
                    <a:bodyPr/>
                    <a:lstStyle/>
                    <a:p>
                      <a:r>
                        <a:rPr lang="lv-LV" sz="1600" dirty="0" smtClean="0">
                          <a:latin typeface="+mn-lt"/>
                          <a:cs typeface="Times New Roman" panose="02020603050405020304" charset="0"/>
                        </a:rPr>
                        <a:t>Nogurums, galvassāpes,</a:t>
                      </a:r>
                      <a:r>
                        <a:rPr lang="lv-LV" sz="1600" baseline="0" dirty="0" smtClean="0">
                          <a:latin typeface="+mn-lt"/>
                          <a:cs typeface="Times New Roman" panose="02020603050405020304" charset="0"/>
                        </a:rPr>
                        <a:t> paaugstināts asinsspiediens.</a:t>
                      </a:r>
                    </a:p>
                    <a:p>
                      <a:r>
                        <a:rPr lang="lv-LV" sz="1600" dirty="0" smtClean="0">
                          <a:latin typeface="+mn-lt"/>
                          <a:cs typeface="Times New Roman" panose="02020603050405020304" charset="0"/>
                        </a:rPr>
                        <a:t>Pastiprināta</a:t>
                      </a:r>
                      <a:r>
                        <a:rPr lang="lv-LV" sz="1600" baseline="0" dirty="0" smtClean="0">
                          <a:latin typeface="+mn-lt"/>
                          <a:cs typeface="Times New Roman" panose="02020603050405020304" charset="0"/>
                        </a:rPr>
                        <a:t> apetīte.</a:t>
                      </a:r>
                    </a:p>
                    <a:p>
                      <a:r>
                        <a:rPr lang="lv-LV" sz="1600" baseline="0" dirty="0" smtClean="0">
                          <a:latin typeface="+mn-lt"/>
                          <a:cs typeface="Times New Roman" panose="02020603050405020304" charset="0"/>
                        </a:rPr>
                        <a:t>Pazemināta apetīte.</a:t>
                      </a:r>
                    </a:p>
                    <a:p>
                      <a:r>
                        <a:rPr lang="lv-LV" sz="1600" baseline="0" dirty="0" smtClean="0">
                          <a:latin typeface="+mn-lt"/>
                          <a:cs typeface="Times New Roman" panose="02020603050405020304" charset="0"/>
                        </a:rPr>
                        <a:t>Vemšana.</a:t>
                      </a:r>
                    </a:p>
                    <a:p>
                      <a:r>
                        <a:rPr lang="lv-LV" sz="1600" baseline="0" dirty="0" smtClean="0">
                          <a:latin typeface="+mn-lt"/>
                          <a:cs typeface="Times New Roman" panose="02020603050405020304" charset="0"/>
                        </a:rPr>
                        <a:t>Trīce.</a:t>
                      </a:r>
                    </a:p>
                    <a:p>
                      <a:r>
                        <a:rPr lang="lv-LV" sz="1600" baseline="0" dirty="0" smtClean="0">
                          <a:latin typeface="+mn-lt"/>
                          <a:cs typeface="Times New Roman" panose="02020603050405020304" charset="0"/>
                        </a:rPr>
                        <a:t>Saspringums.</a:t>
                      </a:r>
                    </a:p>
                    <a:p>
                      <a:r>
                        <a:rPr lang="lv-LV" sz="1600" baseline="0" dirty="0" smtClean="0">
                          <a:latin typeface="+mn-lt"/>
                          <a:cs typeface="Times New Roman" panose="02020603050405020304" charset="0"/>
                        </a:rPr>
                        <a:t>Galvassāpes.</a:t>
                      </a:r>
                    </a:p>
                    <a:p>
                      <a:r>
                        <a:rPr lang="lv-LV" sz="1600" baseline="0" dirty="0" smtClean="0">
                          <a:latin typeface="+mn-lt"/>
                          <a:cs typeface="Times New Roman" panose="02020603050405020304" charset="0"/>
                        </a:rPr>
                        <a:t>Bezmiegs.</a:t>
                      </a:r>
                    </a:p>
                    <a:p>
                      <a:r>
                        <a:rPr lang="lv-LV" sz="1600" baseline="0" dirty="0" smtClean="0">
                          <a:latin typeface="+mn-lt"/>
                          <a:cs typeface="Times New Roman" panose="02020603050405020304" charset="0"/>
                        </a:rPr>
                        <a:t>Hronisku slimību saasināšanās.</a:t>
                      </a:r>
                    </a:p>
                    <a:p>
                      <a:r>
                        <a:rPr lang="lv-LV" sz="1600" baseline="0" dirty="0" smtClean="0">
                          <a:latin typeface="+mn-lt"/>
                          <a:cs typeface="Times New Roman" panose="02020603050405020304" charset="0"/>
                        </a:rPr>
                        <a:t>Caureja, u.c.</a:t>
                      </a:r>
                    </a:p>
                  </a:txBody>
                  <a:tcPr/>
                </a:tc>
                <a:extLst>
                  <a:ext uri="{0D108BD9-81ED-4DB2-BD59-A6C34878D82A}">
                    <a16:rowId xmlns:a16="http://schemas.microsoft.com/office/drawing/2014/main" val="10001"/>
                  </a:ext>
                </a:extLst>
              </a:tr>
              <a:tr h="992646">
                <a:tc>
                  <a:txBody>
                    <a:bodyPr/>
                    <a:lstStyle/>
                    <a:p>
                      <a:pPr algn="ctr"/>
                      <a:r>
                        <a:rPr lang="lv-LV" b="1" dirty="0" smtClean="0">
                          <a:solidFill>
                            <a:srgbClr val="7030A0"/>
                          </a:solidFill>
                          <a:latin typeface="+mn-lt"/>
                          <a:cs typeface="Times New Roman" panose="02020603050405020304" charset="0"/>
                        </a:rPr>
                        <a:t>Emocijas</a:t>
                      </a:r>
                      <a:r>
                        <a:rPr lang="lv-LV" b="1" baseline="0" dirty="0" smtClean="0">
                          <a:solidFill>
                            <a:srgbClr val="7030A0"/>
                          </a:solidFill>
                          <a:latin typeface="+mn-lt"/>
                          <a:cs typeface="Times New Roman" panose="02020603050405020304" charset="0"/>
                        </a:rPr>
                        <a:t> nevajag nospiest vai izgāzt.</a:t>
                      </a:r>
                      <a:endParaRPr lang="lv-LV" b="1" dirty="0">
                        <a:solidFill>
                          <a:srgbClr val="7030A0"/>
                        </a:solidFill>
                        <a:latin typeface="+mn-lt"/>
                        <a:cs typeface="Times New Roman" panose="02020603050405020304" charset="0"/>
                      </a:endParaRPr>
                    </a:p>
                  </a:txBody>
                  <a:tcPr/>
                </a:tc>
                <a:tc>
                  <a:txBody>
                    <a:bodyPr/>
                    <a:lstStyle/>
                    <a:p>
                      <a:pPr algn="ctr"/>
                      <a:r>
                        <a:rPr lang="lv-LV" b="1" dirty="0" smtClean="0">
                          <a:solidFill>
                            <a:srgbClr val="7030A0"/>
                          </a:solidFill>
                          <a:latin typeface="+mn-lt"/>
                          <a:cs typeface="Times New Roman" panose="02020603050405020304" charset="0"/>
                        </a:rPr>
                        <a:t>Izvēlies</a:t>
                      </a:r>
                      <a:r>
                        <a:rPr lang="lv-LV" b="1" baseline="0" dirty="0" smtClean="0">
                          <a:solidFill>
                            <a:srgbClr val="7030A0"/>
                          </a:solidFill>
                          <a:latin typeface="+mn-lt"/>
                          <a:cs typeface="Times New Roman" panose="02020603050405020304" charset="0"/>
                        </a:rPr>
                        <a:t> uzvedību, kas nekaitē tev un citiem.</a:t>
                      </a:r>
                      <a:endParaRPr lang="lv-LV" b="1" dirty="0">
                        <a:solidFill>
                          <a:srgbClr val="7030A0"/>
                        </a:solidFill>
                        <a:latin typeface="+mn-lt"/>
                        <a:cs typeface="Times New Roman" panose="02020603050405020304" charset="0"/>
                      </a:endParaRPr>
                    </a:p>
                  </a:txBody>
                  <a:tcPr/>
                </a:tc>
                <a:tc>
                  <a:txBody>
                    <a:bodyPr/>
                    <a:lstStyle/>
                    <a:p>
                      <a:pPr algn="ctr"/>
                      <a:r>
                        <a:rPr lang="lv-LV" b="1" dirty="0" smtClean="0">
                          <a:solidFill>
                            <a:srgbClr val="7030A0"/>
                          </a:solidFill>
                          <a:latin typeface="+mn-lt"/>
                          <a:cs typeface="Times New Roman" panose="02020603050405020304" charset="0"/>
                        </a:rPr>
                        <a:t>Kuras</a:t>
                      </a:r>
                      <a:r>
                        <a:rPr lang="lv-LV" b="1" baseline="0" dirty="0" smtClean="0">
                          <a:solidFill>
                            <a:srgbClr val="7030A0"/>
                          </a:solidFill>
                          <a:latin typeface="+mn-lt"/>
                          <a:cs typeface="Times New Roman" panose="02020603050405020304" charset="0"/>
                        </a:rPr>
                        <a:t> domas tev palīdz, kuras traucē labi justies.</a:t>
                      </a:r>
                      <a:endParaRPr lang="lv-LV" b="1" dirty="0">
                        <a:solidFill>
                          <a:srgbClr val="7030A0"/>
                        </a:solidFill>
                        <a:latin typeface="+mn-lt"/>
                        <a:cs typeface="Times New Roman" panose="02020603050405020304" charset="0"/>
                      </a:endParaRPr>
                    </a:p>
                  </a:txBody>
                  <a:tcPr/>
                </a:tc>
                <a:tc>
                  <a:txBody>
                    <a:bodyPr/>
                    <a:lstStyle/>
                    <a:p>
                      <a:pPr algn="ctr"/>
                      <a:r>
                        <a:rPr lang="lv-LV" b="1" dirty="0" smtClean="0">
                          <a:solidFill>
                            <a:srgbClr val="7030A0"/>
                          </a:solidFill>
                          <a:latin typeface="+mn-lt"/>
                          <a:cs typeface="Times New Roman" panose="02020603050405020304" charset="0"/>
                        </a:rPr>
                        <a:t>Neignorē</a:t>
                      </a:r>
                      <a:r>
                        <a:rPr lang="lv-LV" b="1" baseline="0" dirty="0" smtClean="0">
                          <a:solidFill>
                            <a:srgbClr val="7030A0"/>
                          </a:solidFill>
                          <a:latin typeface="+mn-lt"/>
                          <a:cs typeface="Times New Roman" panose="02020603050405020304" charset="0"/>
                        </a:rPr>
                        <a:t> sāpes un saspringumu.</a:t>
                      </a:r>
                      <a:endParaRPr lang="lv-LV" b="1" dirty="0">
                        <a:solidFill>
                          <a:srgbClr val="7030A0"/>
                        </a:solidFill>
                        <a:latin typeface="+mn-lt"/>
                        <a:cs typeface="Times New Roman" panose="02020603050405020304" charset="0"/>
                      </a:endParaRPr>
                    </a:p>
                  </a:txBody>
                  <a:tcPr/>
                </a:tc>
                <a:extLst>
                  <a:ext uri="{0D108BD9-81ED-4DB2-BD59-A6C34878D82A}">
                    <a16:rowId xmlns:a16="http://schemas.microsoft.com/office/drawing/2014/main" val="10002"/>
                  </a:ext>
                </a:extLst>
              </a:tr>
              <a:tr h="402573">
                <a:tc gridSpan="4">
                  <a:txBody>
                    <a:bodyPr/>
                    <a:lstStyle/>
                    <a:p>
                      <a:endParaRPr lang="lv-LV" dirty="0">
                        <a:latin typeface="+mn-lt"/>
                        <a:cs typeface="Times New Roman" panose="02020603050405020304" charset="0"/>
                      </a:endParaRPr>
                    </a:p>
                  </a:txBody>
                  <a:tcP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10003"/>
                  </a:ext>
                </a:extLst>
              </a:tr>
            </a:tbl>
          </a:graphicData>
        </a:graphic>
      </p:graphicFrame>
      <p:sp>
        <p:nvSpPr>
          <p:cNvPr id="4" name="Date Placeholder 3"/>
          <p:cNvSpPr>
            <a:spLocks noGrp="1"/>
          </p:cNvSpPr>
          <p:nvPr>
            <p:ph type="dt" sz="half" idx="10"/>
          </p:nvPr>
        </p:nvSpPr>
        <p:spPr/>
        <p:txBody>
          <a:bodyPr/>
          <a:lstStyle/>
          <a:p>
            <a:fld id="{D75E3DB4-D6D0-4CFB-85ED-9A6F52881596}"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EE0FACAA-B288-46C1-9CD5-DAEE4BF4FB07}" type="slidenum">
              <a:rPr lang="lv-LV" smtClean="0"/>
              <a:t>33</a:t>
            </a:fld>
            <a:endParaRPr lang="lv-LV"/>
          </a:p>
        </p:txBody>
      </p:sp>
      <p:sp>
        <p:nvSpPr>
          <p:cNvPr id="3" name="TextBox 2"/>
          <p:cNvSpPr txBox="1"/>
          <p:nvPr/>
        </p:nvSpPr>
        <p:spPr>
          <a:xfrm>
            <a:off x="2120400" y="5937787"/>
            <a:ext cx="10749776" cy="646331"/>
          </a:xfrm>
          <a:prstGeom prst="rect">
            <a:avLst/>
          </a:prstGeom>
          <a:noFill/>
        </p:spPr>
        <p:txBody>
          <a:bodyPr wrap="square" rtlCol="0">
            <a:spAutoFit/>
          </a:bodyPr>
          <a:lstStyle/>
          <a:p>
            <a:r>
              <a:rPr lang="lv-LV"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Combat </a:t>
            </a:r>
            <a:r>
              <a:rPr lang="en-US" sz="1200" dirty="0">
                <a:latin typeface="Arial" panose="020B0604020202020204" pitchFamily="34" charset="0"/>
                <a:cs typeface="Arial" panose="020B0604020202020204" pitchFamily="34" charset="0"/>
              </a:rPr>
              <a:t>and Operational Stress Control, 2016 MCTP </a:t>
            </a:r>
            <a:r>
              <a:rPr lang="en-US" sz="1200" dirty="0" smtClean="0">
                <a:latin typeface="Arial" panose="020B0604020202020204" pitchFamily="34" charset="0"/>
                <a:cs typeface="Arial" panose="020B0604020202020204" pitchFamily="34" charset="0"/>
              </a:rPr>
              <a:t>3-30E</a:t>
            </a:r>
            <a:endParaRPr lang="lv-LV" sz="1200" dirty="0" smtClean="0">
              <a:latin typeface="Arial" panose="020B0604020202020204" pitchFamily="34" charset="0"/>
              <a:cs typeface="Arial" panose="020B0604020202020204" pitchFamily="34" charset="0"/>
            </a:endParaRPr>
          </a:p>
          <a:p>
            <a:r>
              <a:rPr lang="lv-LV" sz="1200" i="1" dirty="0">
                <a:latin typeface="Times"/>
                <a:cs typeface="Times"/>
              </a:rPr>
              <a:t>* K. </a:t>
            </a:r>
            <a:r>
              <a:rPr lang="lv-LV" sz="1200" i="1" dirty="0" err="1">
                <a:latin typeface="Times"/>
                <a:cs typeface="Times"/>
              </a:rPr>
              <a:t>Mārtinsones</a:t>
            </a:r>
            <a:r>
              <a:rPr lang="lv-LV" sz="1200" i="1" dirty="0">
                <a:latin typeface="Times"/>
                <a:cs typeface="Times"/>
              </a:rPr>
              <a:t> un V. </a:t>
            </a:r>
            <a:r>
              <a:rPr lang="lv-LV" sz="1200" i="1" dirty="0" err="1">
                <a:latin typeface="Times"/>
                <a:cs typeface="Times"/>
              </a:rPr>
              <a:t>Sudrabas</a:t>
            </a:r>
            <a:r>
              <a:rPr lang="lv-LV" sz="1200" i="1" dirty="0">
                <a:latin typeface="Times"/>
                <a:cs typeface="Times"/>
              </a:rPr>
              <a:t> redakcijā, Veselibas psiholoģijas, Rīga, RSU 2016.</a:t>
            </a:r>
            <a:endParaRPr lang="lv-LV" sz="1200" i="1" dirty="0">
              <a:latin typeface="Times" panose="02020603050405020304" pitchFamily="18" charset="0"/>
              <a:cs typeface="Times" panose="02020603050405020304" pitchFamily="18" charset="0"/>
            </a:endParaRPr>
          </a:p>
          <a:p>
            <a:endParaRPr lang="en-US" sz="1200" dirty="0">
              <a:latin typeface="Arial" panose="020B0604020202020204" pitchFamily="34" charset="0"/>
              <a:cs typeface="Arial" panose="020B0604020202020204" pitchFamily="34" charset="0"/>
            </a:endParaRPr>
          </a:p>
        </p:txBody>
      </p:sp>
      <p:sp>
        <p:nvSpPr>
          <p:cNvPr id="2" name="TextBox 1"/>
          <p:cNvSpPr txBox="1"/>
          <p:nvPr/>
        </p:nvSpPr>
        <p:spPr>
          <a:xfrm>
            <a:off x="4863600" y="238516"/>
            <a:ext cx="8510877" cy="369332"/>
          </a:xfrm>
          <a:prstGeom prst="rect">
            <a:avLst/>
          </a:prstGeom>
          <a:noFill/>
        </p:spPr>
        <p:txBody>
          <a:bodyPr wrap="square" rtlCol="0">
            <a:spAutoFit/>
          </a:bodyPr>
          <a:lstStyle/>
          <a:p>
            <a:r>
              <a:rPr lang="lv-LV" dirty="0" smtClean="0"/>
              <a:t>Krīzes iespējamās izpausmes</a:t>
            </a:r>
            <a:endParaRPr lang="lv-LV"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dirty="0">
              <a:latin typeface="+mn-lt"/>
              <a:cs typeface="Times New Roman" panose="02020603050405020304" charset="0"/>
            </a:endParaRPr>
          </a:p>
        </p:txBody>
      </p:sp>
      <p:sp>
        <p:nvSpPr>
          <p:cNvPr id="3" name="Content Placeholder 2"/>
          <p:cNvSpPr>
            <a:spLocks noGrp="1"/>
          </p:cNvSpPr>
          <p:nvPr>
            <p:ph idx="1"/>
          </p:nvPr>
        </p:nvSpPr>
        <p:spPr>
          <a:xfrm>
            <a:off x="1314133" y="994410"/>
            <a:ext cx="10110787" cy="4351338"/>
          </a:xfrm>
        </p:spPr>
        <p:txBody>
          <a:bodyPr>
            <a:normAutofit lnSpcReduction="10000"/>
          </a:bodyPr>
          <a:lstStyle/>
          <a:p>
            <a:pPr marL="0" indent="0" algn="ctr">
              <a:buNone/>
            </a:pPr>
            <a:r>
              <a:rPr lang="lv-LV" sz="3600" b="1" dirty="0">
                <a:cs typeface="Times New Roman" panose="02020603050405020304" charset="0"/>
              </a:rPr>
              <a:t>Pirmā psiholoģiskā palīdzība </a:t>
            </a:r>
            <a:r>
              <a:rPr lang="lv-LV" sz="3600" b="1" dirty="0" smtClean="0">
                <a:cs typeface="Times New Roman" panose="02020603050405020304" charset="0"/>
              </a:rPr>
              <a:t>krīzē</a:t>
            </a:r>
          </a:p>
          <a:p>
            <a:pPr marL="0" indent="0" algn="ctr">
              <a:buNone/>
            </a:pPr>
            <a:endParaRPr lang="lv-LV" b="1" dirty="0" smtClean="0">
              <a:cs typeface="Times New Roman" panose="02020603050405020304" charset="0"/>
            </a:endParaRPr>
          </a:p>
          <a:p>
            <a:pPr marL="0" indent="0" algn="just">
              <a:buNone/>
            </a:pPr>
            <a:r>
              <a:rPr lang="en-GB" altLang="lv-LV" dirty="0" err="1">
                <a:cs typeface="Times New Roman" panose="02020603050405020304" charset="0"/>
                <a:sym typeface="+mn-ea"/>
              </a:rPr>
              <a:t>Kad</a:t>
            </a:r>
            <a:r>
              <a:rPr lang="en-GB" altLang="lv-LV" dirty="0">
                <a:cs typeface="Times New Roman" panose="02020603050405020304" charset="0"/>
                <a:sym typeface="+mn-ea"/>
              </a:rPr>
              <a:t> </a:t>
            </a:r>
            <a:r>
              <a:rPr lang="en-GB" altLang="lv-LV" dirty="0" err="1">
                <a:cs typeface="Times New Roman" panose="02020603050405020304" charset="0"/>
                <a:sym typeface="+mn-ea"/>
              </a:rPr>
              <a:t>ir</a:t>
            </a:r>
            <a:r>
              <a:rPr lang="en-GB" altLang="lv-LV" dirty="0">
                <a:cs typeface="Times New Roman" panose="02020603050405020304" charset="0"/>
                <a:sym typeface="+mn-ea"/>
              </a:rPr>
              <a:t> </a:t>
            </a:r>
            <a:r>
              <a:rPr lang="en-GB" altLang="lv-LV" dirty="0" err="1">
                <a:cs typeface="Times New Roman" panose="02020603050405020304" charset="0"/>
                <a:sym typeface="+mn-ea"/>
              </a:rPr>
              <a:t>notikuši</a:t>
            </a:r>
            <a:r>
              <a:rPr lang="en-GB" altLang="lv-LV" dirty="0">
                <a:cs typeface="Times New Roman" panose="02020603050405020304" charset="0"/>
                <a:sym typeface="+mn-ea"/>
              </a:rPr>
              <a:t> </a:t>
            </a:r>
            <a:r>
              <a:rPr lang="en-GB" altLang="lv-LV" dirty="0" err="1">
                <a:cs typeface="Times New Roman" panose="02020603050405020304" charset="0"/>
                <a:sym typeface="+mn-ea"/>
              </a:rPr>
              <a:t>kritiski</a:t>
            </a:r>
            <a:r>
              <a:rPr lang="en-GB" altLang="lv-LV" dirty="0">
                <a:cs typeface="Times New Roman" panose="02020603050405020304" charset="0"/>
                <a:sym typeface="+mn-ea"/>
              </a:rPr>
              <a:t> </a:t>
            </a:r>
            <a:r>
              <a:rPr lang="en-GB" altLang="lv-LV" dirty="0" err="1">
                <a:cs typeface="Times New Roman" panose="02020603050405020304" charset="0"/>
                <a:sym typeface="+mn-ea"/>
              </a:rPr>
              <a:t>notikumi</a:t>
            </a:r>
            <a:r>
              <a:rPr lang="en-GB" altLang="lv-LV" dirty="0">
                <a:cs typeface="Times New Roman" panose="02020603050405020304" charset="0"/>
                <a:sym typeface="+mn-ea"/>
              </a:rPr>
              <a:t> </a:t>
            </a:r>
            <a:r>
              <a:rPr lang="en-GB" altLang="lv-LV" dirty="0" err="1">
                <a:cs typeface="Times New Roman" panose="02020603050405020304" charset="0"/>
                <a:sym typeface="+mn-ea"/>
              </a:rPr>
              <a:t>mūsu</a:t>
            </a:r>
            <a:r>
              <a:rPr lang="en-GB" altLang="lv-LV" dirty="0">
                <a:cs typeface="Times New Roman" panose="02020603050405020304" charset="0"/>
                <a:sym typeface="+mn-ea"/>
              </a:rPr>
              <a:t> </a:t>
            </a:r>
            <a:r>
              <a:rPr lang="en-GB" altLang="lv-LV" dirty="0" err="1">
                <a:cs typeface="Times New Roman" panose="02020603050405020304" charset="0"/>
                <a:sym typeface="+mn-ea"/>
              </a:rPr>
              <a:t>dzīvē</a:t>
            </a:r>
            <a:r>
              <a:rPr lang="en-GB" altLang="lv-LV" dirty="0">
                <a:cs typeface="Times New Roman" panose="02020603050405020304" charset="0"/>
                <a:sym typeface="+mn-ea"/>
              </a:rPr>
              <a:t>, mums </a:t>
            </a:r>
            <a:r>
              <a:rPr lang="en-GB" altLang="lv-LV" dirty="0" err="1">
                <a:cs typeface="Times New Roman" panose="02020603050405020304" charset="0"/>
                <a:sym typeface="+mn-ea"/>
              </a:rPr>
              <a:t>ir</a:t>
            </a:r>
            <a:r>
              <a:rPr lang="en-GB" altLang="lv-LV" dirty="0">
                <a:cs typeface="Times New Roman" panose="02020603050405020304" charset="0"/>
                <a:sym typeface="+mn-ea"/>
              </a:rPr>
              <a:t> </a:t>
            </a:r>
            <a:r>
              <a:rPr lang="en-GB" altLang="lv-LV" dirty="0" err="1">
                <a:cs typeface="Times New Roman" panose="02020603050405020304" charset="0"/>
                <a:sym typeface="+mn-ea"/>
              </a:rPr>
              <a:t>nepieciešams</a:t>
            </a:r>
            <a:r>
              <a:rPr lang="en-GB" altLang="lv-LV" dirty="0" smtClean="0">
                <a:cs typeface="Times New Roman" panose="02020603050405020304" charset="0"/>
                <a:sym typeface="+mn-ea"/>
              </a:rPr>
              <a:t>:</a:t>
            </a:r>
          </a:p>
          <a:p>
            <a:pPr marL="0" indent="0" algn="just">
              <a:buNone/>
            </a:pPr>
            <a:endParaRPr lang="lv-LV" altLang="en-US" dirty="0">
              <a:cs typeface="Times New Roman" panose="02020603050405020304" charset="0"/>
            </a:endParaRPr>
          </a:p>
          <a:p>
            <a:pPr marL="457200" indent="-457200" algn="just">
              <a:buFont typeface="+mj-lt"/>
              <a:buAutoNum type="arabicPeriod"/>
            </a:pPr>
            <a:r>
              <a:rPr lang="lv-LV" altLang="en-US" dirty="0">
                <a:cs typeface="Times New Roman" panose="02020603050405020304" charset="0"/>
                <a:sym typeface="+mn-ea"/>
              </a:rPr>
              <a:t>Justies </a:t>
            </a:r>
            <a:r>
              <a:rPr lang="lv-LV" altLang="en-US" b="1" dirty="0">
                <a:cs typeface="Times New Roman" panose="02020603050405020304" charset="0"/>
                <a:sym typeface="+mn-ea"/>
              </a:rPr>
              <a:t>droši, nejusties vienam, izjust mieru un redzēt cerību;</a:t>
            </a:r>
            <a:endParaRPr lang="lv-LV" altLang="en-US" b="1" dirty="0">
              <a:cs typeface="Times New Roman" panose="02020603050405020304" charset="0"/>
            </a:endParaRPr>
          </a:p>
          <a:p>
            <a:pPr marL="457200" indent="-457200" algn="just">
              <a:buFont typeface="+mj-lt"/>
              <a:buAutoNum type="arabicPeriod"/>
            </a:pPr>
            <a:r>
              <a:rPr lang="lv-LV" altLang="en-US" dirty="0">
                <a:cs typeface="Times New Roman" panose="02020603050405020304" charset="0"/>
                <a:sym typeface="+mn-ea"/>
              </a:rPr>
              <a:t>Pieejamība sociālam, fiziskam un emocionālam atbalstam;</a:t>
            </a:r>
            <a:endParaRPr lang="lv-LV" altLang="en-US" dirty="0">
              <a:cs typeface="Times New Roman" panose="02020603050405020304" charset="0"/>
            </a:endParaRPr>
          </a:p>
          <a:p>
            <a:pPr marL="457200" indent="-457200" algn="just">
              <a:buFont typeface="+mj-lt"/>
              <a:buAutoNum type="arabicPeriod"/>
            </a:pPr>
            <a:r>
              <a:rPr lang="lv-LV" altLang="en-US" dirty="0">
                <a:cs typeface="Times New Roman" panose="02020603050405020304" charset="0"/>
                <a:sym typeface="+mn-ea"/>
              </a:rPr>
              <a:t>Sajūta, ka es varu </a:t>
            </a:r>
            <a:r>
              <a:rPr lang="lv-LV" altLang="en-US" b="1" dirty="0">
                <a:cs typeface="Times New Roman" panose="02020603050405020304" charset="0"/>
                <a:sym typeface="+mn-ea"/>
              </a:rPr>
              <a:t>palīdzēt sev</a:t>
            </a:r>
            <a:r>
              <a:rPr lang="lv-LV" altLang="en-US" dirty="0">
                <a:cs typeface="Times New Roman" panose="02020603050405020304" charset="0"/>
                <a:sym typeface="+mn-ea"/>
              </a:rPr>
              <a:t> – gan kā indivīdam, gan kā grupai.</a:t>
            </a:r>
            <a:endParaRPr lang="lv-LV" altLang="en-US" dirty="0">
              <a:ea typeface="Times New Roman" panose="02020603050405020304" charset="0"/>
              <a:cs typeface="Times New Roman" panose="02020603050405020304" charset="0"/>
            </a:endParaRPr>
          </a:p>
          <a:p>
            <a:pPr marL="0" indent="0">
              <a:buNone/>
            </a:pPr>
            <a:endParaRPr lang="lv-LV" dirty="0">
              <a:latin typeface="+mj-lt"/>
              <a:cs typeface="Times New Roman" panose="02020603050405020304" charset="0"/>
            </a:endParaRPr>
          </a:p>
        </p:txBody>
      </p:sp>
      <p:sp>
        <p:nvSpPr>
          <p:cNvPr id="4" name="Date Placeholder 3"/>
          <p:cNvSpPr>
            <a:spLocks noGrp="1"/>
          </p:cNvSpPr>
          <p:nvPr>
            <p:ph type="dt" sz="half" idx="10"/>
          </p:nvPr>
        </p:nvSpPr>
        <p:spPr/>
        <p:txBody>
          <a:bodyPr/>
          <a:lstStyle/>
          <a:p>
            <a:fld id="{DF686DD9-4D1C-49C9-9FBA-FD3AE86D6185}"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EE0FACAA-B288-46C1-9CD5-DAEE4BF4FB07}" type="slidenum">
              <a:rPr lang="lv-LV" smtClean="0"/>
              <a:t>34</a:t>
            </a:fld>
            <a:endParaRPr lang="lv-LV"/>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730" y="410364"/>
            <a:ext cx="10391939" cy="1325563"/>
          </a:xfrm>
        </p:spPr>
        <p:txBody>
          <a:bodyPr/>
          <a:lstStyle/>
          <a:p>
            <a:pPr algn="ctr"/>
            <a:r>
              <a:rPr lang="lv-LV" b="1" dirty="0" smtClean="0">
                <a:latin typeface="Franklin Gothic Book" panose="020B0503020102020204" charset="0"/>
                <a:cs typeface="Franklin Gothic Book" panose="020B0503020102020204" charset="0"/>
              </a:rPr>
              <a:t>Rūpējies par to, lai Tavs ķermenis ir stiprs</a:t>
            </a:r>
          </a:p>
        </p:txBody>
      </p:sp>
      <p:sp>
        <p:nvSpPr>
          <p:cNvPr id="3" name="Content Placeholder 2"/>
          <p:cNvSpPr>
            <a:spLocks noGrp="1"/>
          </p:cNvSpPr>
          <p:nvPr>
            <p:ph idx="1"/>
          </p:nvPr>
        </p:nvSpPr>
        <p:spPr/>
        <p:txBody>
          <a:bodyPr/>
          <a:lstStyle/>
          <a:p>
            <a:pPr marL="0" indent="0">
              <a:buNone/>
            </a:pPr>
            <a:r>
              <a:rPr lang="lv-LV" u="sng" dirty="0" smtClean="0">
                <a:latin typeface="Times New Roman" panose="02020603050405020304" charset="0"/>
                <a:cs typeface="Times New Roman" panose="02020603050405020304" charset="0"/>
              </a:rPr>
              <a:t>1</a:t>
            </a:r>
            <a:r>
              <a:rPr lang="lv-LV" u="sng" dirty="0" smtClean="0">
                <a:latin typeface="Franklin Gothic Book" panose="020B0503020102020204" charset="0"/>
                <a:cs typeface="Franklin Gothic Book" panose="020B0503020102020204" charset="0"/>
              </a:rPr>
              <a:t>. pamata lietas, kas stiprina mūsu spēju pretoties stresam:</a:t>
            </a:r>
          </a:p>
          <a:p>
            <a:endParaRPr lang="lv-LV" dirty="0" smtClean="0">
              <a:latin typeface="Franklin Gothic Book" panose="020B0503020102020204" charset="0"/>
              <a:cs typeface="Franklin Gothic Book" panose="020B0503020102020204" charset="0"/>
            </a:endParaRPr>
          </a:p>
          <a:p>
            <a:pPr lvl="1" algn="just"/>
            <a:r>
              <a:rPr lang="lv-LV" dirty="0" smtClean="0">
                <a:latin typeface="Franklin Gothic Book" panose="020B0503020102020204" charset="0"/>
                <a:cs typeface="Franklin Gothic Book" panose="020B0503020102020204" charset="0"/>
              </a:rPr>
              <a:t>miega režīms – pietiekams stundu skaits, laicīga došanās gulēt u.c.;</a:t>
            </a:r>
          </a:p>
          <a:p>
            <a:pPr lvl="1" algn="just"/>
            <a:r>
              <a:rPr lang="lv-LV" dirty="0" smtClean="0">
                <a:latin typeface="Franklin Gothic Book" panose="020B0503020102020204" charset="0"/>
                <a:cs typeface="Franklin Gothic Book" panose="020B0503020102020204" charset="0"/>
              </a:rPr>
              <a:t>pietiekams fizisko aktivitāšu apjoms;</a:t>
            </a:r>
          </a:p>
          <a:p>
            <a:pPr lvl="1" algn="just"/>
            <a:r>
              <a:rPr lang="lv-LV" dirty="0" smtClean="0">
                <a:latin typeface="Franklin Gothic Book" panose="020B0503020102020204" charset="0"/>
                <a:cs typeface="Franklin Gothic Book" panose="020B0503020102020204" charset="0"/>
              </a:rPr>
              <a:t>regulāra un sabalansēta ēšana (mazāk cukuru, kofeīna, izvairīties no alkohola u.c.);</a:t>
            </a:r>
            <a:endParaRPr lang="lv-LV" dirty="0" smtClean="0">
              <a:latin typeface="Times New Roman" panose="02020603050405020304" charset="0"/>
              <a:cs typeface="Times New Roman" panose="02020603050405020304" charset="0"/>
            </a:endParaRPr>
          </a:p>
          <a:p>
            <a:pPr marL="457200" lvl="1" indent="0">
              <a:buNone/>
            </a:pPr>
            <a:endParaRPr lang="lv-LV" dirty="0" smtClean="0">
              <a:latin typeface="Times New Roman" panose="02020603050405020304" charset="0"/>
              <a:cs typeface="Times New Roman" panose="02020603050405020304" charset="0"/>
            </a:endParaRPr>
          </a:p>
          <a:p>
            <a:pPr lvl="1"/>
            <a:endParaRPr lang="lv-LV" dirty="0" smtClean="0"/>
          </a:p>
          <a:p>
            <a:pPr lvl="1"/>
            <a:endParaRPr lang="en-US" dirty="0"/>
          </a:p>
        </p:txBody>
      </p:sp>
      <p:sp>
        <p:nvSpPr>
          <p:cNvPr id="4" name="Date Placeholder 3"/>
          <p:cNvSpPr>
            <a:spLocks noGrp="1"/>
          </p:cNvSpPr>
          <p:nvPr>
            <p:ph type="dt" sz="half" idx="10"/>
          </p:nvPr>
        </p:nvSpPr>
        <p:spPr/>
        <p:txBody>
          <a:bodyPr/>
          <a:lstStyle/>
          <a:p>
            <a:fld id="{8ACB2A24-EDFA-4D0A-9774-0A8FF9C530D4}"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EE0FACAA-B288-46C1-9CD5-DAEE4BF4FB07}" type="slidenum">
              <a:rPr lang="lv-LV" smtClean="0"/>
              <a:t>35</a:t>
            </a:fld>
            <a:endParaRPr lang="lv-LV"/>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latin typeface="Franklin Gothic Book" panose="020B0503020102020204" charset="0"/>
                <a:cs typeface="Franklin Gothic Book" panose="020B0503020102020204" charset="0"/>
              </a:rPr>
              <a:t>Ķermenis kā resurss:</a:t>
            </a:r>
            <a:endParaRPr lang="lv-LV" b="1" dirty="0">
              <a:latin typeface="Franklin Gothic Book" panose="020B0503020102020204" charset="0"/>
              <a:cs typeface="Franklin Gothic Book" panose="020B0503020102020204" charset="0"/>
            </a:endParaRPr>
          </a:p>
        </p:txBody>
      </p:sp>
      <p:sp>
        <p:nvSpPr>
          <p:cNvPr id="3" name="Content Placeholder 2"/>
          <p:cNvSpPr>
            <a:spLocks noGrp="1"/>
          </p:cNvSpPr>
          <p:nvPr>
            <p:ph idx="1"/>
          </p:nvPr>
        </p:nvSpPr>
        <p:spPr/>
        <p:txBody>
          <a:bodyPr>
            <a:normAutofit/>
          </a:bodyPr>
          <a:lstStyle/>
          <a:p>
            <a:pPr marL="0" indent="0" algn="just">
              <a:buNone/>
            </a:pPr>
            <a:r>
              <a:rPr lang="lv-LV" dirty="0" smtClean="0">
                <a:cs typeface="+mn-lt"/>
              </a:rPr>
              <a:t>1. Elpošanai ir tieša ietekme uz  simpātisko nervu sistēmu (nepieciešama aktivitātēm) un </a:t>
            </a:r>
            <a:r>
              <a:rPr lang="lv-LV" dirty="0" err="1" smtClean="0">
                <a:cs typeface="+mn-lt"/>
              </a:rPr>
              <a:t>parasimpātisko</a:t>
            </a:r>
            <a:r>
              <a:rPr lang="lv-LV" dirty="0" smtClean="0">
                <a:cs typeface="+mn-lt"/>
              </a:rPr>
              <a:t> nervu sistēmu (nepieciešamībai  atslābināties). </a:t>
            </a:r>
            <a:endParaRPr lang="lv-LV" dirty="0">
              <a:cs typeface="+mn-lt"/>
            </a:endParaRPr>
          </a:p>
          <a:p>
            <a:pPr marL="0" indent="0" algn="just">
              <a:buNone/>
            </a:pPr>
            <a:endParaRPr lang="lv-LV" dirty="0" smtClean="0">
              <a:cs typeface="+mn-lt"/>
            </a:endParaRPr>
          </a:p>
          <a:p>
            <a:pPr marL="0" indent="0" algn="just">
              <a:buNone/>
            </a:pPr>
            <a:r>
              <a:rPr lang="lv-LV" dirty="0" smtClean="0">
                <a:cs typeface="+mn-lt"/>
              </a:rPr>
              <a:t>Fiksēt, kura ķermeņa daļa ir vissaspringtākā (piemēram pleci), veikt progresīvo muskuļu relaksāciju. Caur saspringumu tiek normalizēts muskuļu </a:t>
            </a:r>
            <a:r>
              <a:rPr lang="lv-LV" dirty="0" err="1" smtClean="0">
                <a:cs typeface="+mn-lt"/>
              </a:rPr>
              <a:t>hipertonuss</a:t>
            </a:r>
            <a:r>
              <a:rPr lang="lv-LV" dirty="0" smtClean="0">
                <a:cs typeface="+mn-lt"/>
              </a:rPr>
              <a:t>. </a:t>
            </a:r>
          </a:p>
          <a:p>
            <a:pPr marL="0" indent="0" algn="just">
              <a:buNone/>
            </a:pPr>
            <a:endParaRPr lang="lv-LV" dirty="0">
              <a:latin typeface="Times New Roman" panose="02020603050405020304" charset="0"/>
              <a:cs typeface="Times New Roman" panose="02020603050405020304" charset="0"/>
              <a:hlinkClick r:id="rId3"/>
            </a:endParaRPr>
          </a:p>
          <a:p>
            <a:pPr marL="0" indent="0" algn="just">
              <a:buNone/>
            </a:pPr>
            <a:endParaRPr lang="lv-LV" dirty="0" smtClean="0">
              <a:latin typeface="Times New Roman" panose="02020603050405020304" charset="0"/>
              <a:cs typeface="Times New Roman" panose="02020603050405020304" charset="0"/>
            </a:endParaRPr>
          </a:p>
          <a:p>
            <a:pPr marL="0" indent="0">
              <a:buNone/>
            </a:pPr>
            <a:endParaRPr lang="lv-LV" dirty="0">
              <a:latin typeface="Times New Roman" panose="02020603050405020304" charset="0"/>
              <a:cs typeface="Times New Roman" panose="02020603050405020304" charset="0"/>
            </a:endParaRPr>
          </a:p>
        </p:txBody>
      </p:sp>
      <p:sp>
        <p:nvSpPr>
          <p:cNvPr id="4" name="Date Placeholder 3"/>
          <p:cNvSpPr>
            <a:spLocks noGrp="1"/>
          </p:cNvSpPr>
          <p:nvPr>
            <p:ph type="dt" sz="half" idx="10"/>
          </p:nvPr>
        </p:nvSpPr>
        <p:spPr/>
        <p:txBody>
          <a:bodyPr/>
          <a:lstStyle/>
          <a:p>
            <a:fld id="{D6A04873-4E7C-4C01-A3BB-20C43EE58261}"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EE0FACAA-B288-46C1-9CD5-DAEE4BF4FB07}" type="slidenum">
              <a:rPr lang="lv-LV" smtClean="0"/>
              <a:t>36</a:t>
            </a:fld>
            <a:endParaRPr lang="lv-LV"/>
          </a:p>
        </p:txBody>
      </p:sp>
      <p:sp>
        <p:nvSpPr>
          <p:cNvPr id="7" name="Text Box 6"/>
          <p:cNvSpPr txBox="1"/>
          <p:nvPr/>
        </p:nvSpPr>
        <p:spPr>
          <a:xfrm>
            <a:off x="1254125" y="5416550"/>
            <a:ext cx="10937875" cy="829945"/>
          </a:xfrm>
          <a:prstGeom prst="rect">
            <a:avLst/>
          </a:prstGeom>
          <a:noFill/>
        </p:spPr>
        <p:txBody>
          <a:bodyPr wrap="square" rtlCol="0">
            <a:spAutoFit/>
          </a:bodyPr>
          <a:lstStyle/>
          <a:p>
            <a:r>
              <a:rPr lang="en-GB" altLang="en-US" sz="1200"/>
              <a:t>* </a:t>
            </a:r>
            <a:r>
              <a:rPr lang="en-US" sz="1200"/>
              <a:t>A</a:t>
            </a:r>
            <a:r>
              <a:rPr lang="en-GB" altLang="en-US" sz="1200"/>
              <a:t>.</a:t>
            </a:r>
            <a:r>
              <a:rPr lang="en-US" sz="1200"/>
              <a:t> Zaccaro</a:t>
            </a:r>
            <a:r>
              <a:rPr lang="en-GB" altLang="en-US" sz="1200"/>
              <a:t>, </a:t>
            </a:r>
            <a:r>
              <a:rPr lang="en-US" sz="1200"/>
              <a:t>A</a:t>
            </a:r>
            <a:r>
              <a:rPr lang="en-GB" altLang="en-US" sz="1200"/>
              <a:t>.</a:t>
            </a:r>
            <a:r>
              <a:rPr lang="en-US" sz="1200"/>
              <a:t> Piarulli,</a:t>
            </a:r>
            <a:r>
              <a:rPr lang="en-GB" altLang="en-US" sz="1200"/>
              <a:t> M. </a:t>
            </a:r>
            <a:r>
              <a:rPr lang="en-US" sz="1200"/>
              <a:t>Laurino</a:t>
            </a:r>
            <a:r>
              <a:rPr lang="en-GB" altLang="en-US" sz="1200"/>
              <a:t>, </a:t>
            </a:r>
            <a:r>
              <a:rPr lang="en-GB" altLang="en-US" sz="1200" i="1"/>
              <a:t>How Breath-Control Can Change Your Life: A Systematic Review on Psycho-Physiological Correlates of Slow Breathing</a:t>
            </a:r>
            <a:r>
              <a:rPr lang="en-GB" altLang="en-US" sz="1200"/>
              <a:t>, Frontiers in Human Neuroscience, 2018.</a:t>
            </a:r>
          </a:p>
          <a:p>
            <a:r>
              <a:rPr lang="en-GB" altLang="en-US" sz="1200"/>
              <a:t>* L. Toussaint, Q. A. Nguyen, Claire Roettger, </a:t>
            </a:r>
            <a:r>
              <a:rPr lang="en-GB" altLang="en-US" sz="1200" i="1"/>
              <a:t>Effectiveness of Progressive Muscle Relaxation, Deep Breathing, and Guided Imagery in Promoting Psychological and Physiological States of Relaxation, </a:t>
            </a:r>
            <a:r>
              <a:rPr lang="en-GB" altLang="en-US" sz="1200"/>
              <a:t>Evidence-Based Complementary and Alternative Medicine, 2021.</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latin typeface="Franklin Gothic Book" panose="020B0503020102020204" charset="0"/>
                <a:cs typeface="Franklin Gothic Book" panose="020B0503020102020204" charset="0"/>
                <a:sym typeface="+mn-ea"/>
              </a:rPr>
              <a:t>Ķermenis kā resurss:</a:t>
            </a:r>
            <a:endParaRPr lang="lv-LV" dirty="0">
              <a:latin typeface="Times New Roman" panose="02020603050405020304" charset="0"/>
              <a:cs typeface="Times New Roman" panose="02020603050405020304" charset="0"/>
            </a:endParaRPr>
          </a:p>
        </p:txBody>
      </p:sp>
      <p:sp>
        <p:nvSpPr>
          <p:cNvPr id="3" name="Content Placeholder 2"/>
          <p:cNvSpPr>
            <a:spLocks noGrp="1"/>
          </p:cNvSpPr>
          <p:nvPr>
            <p:ph idx="1"/>
          </p:nvPr>
        </p:nvSpPr>
        <p:spPr/>
        <p:txBody>
          <a:bodyPr>
            <a:normAutofit/>
          </a:bodyPr>
          <a:lstStyle/>
          <a:p>
            <a:pPr marL="0" indent="0" algn="just">
              <a:buNone/>
            </a:pPr>
            <a:r>
              <a:rPr lang="lv-LV" b="1" dirty="0" smtClean="0">
                <a:latin typeface="Franklin Gothic Book" panose="020B0503020102020204" charset="0"/>
                <a:cs typeface="Franklin Gothic Book" panose="020B0503020102020204" charset="0"/>
              </a:rPr>
              <a:t>3. Sazemēšanās</a:t>
            </a:r>
            <a:r>
              <a:rPr lang="en-GB" altLang="lv-LV" b="1" dirty="0" smtClean="0">
                <a:latin typeface="Franklin Gothic Book" panose="020B0503020102020204" charset="0"/>
                <a:cs typeface="Franklin Gothic Book" panose="020B0503020102020204" charset="0"/>
              </a:rPr>
              <a:t> tehnikas</a:t>
            </a:r>
            <a:r>
              <a:rPr lang="en-GB" altLang="lv-LV" dirty="0" smtClean="0">
                <a:latin typeface="Franklin Gothic Book" panose="020B0503020102020204" charset="0"/>
                <a:cs typeface="Franklin Gothic Book" panose="020B0503020102020204" charset="0"/>
              </a:rPr>
              <a:t>. Tā</a:t>
            </a:r>
            <a:r>
              <a:rPr lang="lv-LV" dirty="0" smtClean="0">
                <a:latin typeface="Franklin Gothic Book" panose="020B0503020102020204" charset="0"/>
                <a:cs typeface="Franklin Gothic Book" panose="020B0503020102020204" charset="0"/>
              </a:rPr>
              <a:t> palīdz mums koncentrēties un safokusēt sajūta uz patreizējo mirkli un mazināt trauksmi.</a:t>
            </a:r>
          </a:p>
          <a:p>
            <a:pPr marL="0" indent="0" algn="just">
              <a:buNone/>
            </a:pPr>
            <a:endParaRPr lang="lv-LV" dirty="0" smtClean="0">
              <a:latin typeface="Franklin Gothic Book" panose="020B0503020102020204" charset="0"/>
              <a:cs typeface="Franklin Gothic Book" panose="020B0503020102020204" charset="0"/>
            </a:endParaRPr>
          </a:p>
          <a:p>
            <a:pPr marL="0" indent="0" algn="just">
              <a:buNone/>
            </a:pPr>
            <a:r>
              <a:rPr lang="lv-LV" dirty="0" smtClean="0">
                <a:latin typeface="Franklin Gothic Book" panose="020B0503020102020204" charset="0"/>
                <a:cs typeface="Franklin Gothic Book" panose="020B0503020102020204" charset="0"/>
              </a:rPr>
              <a:t>4. Skriešana, pastaigas, </a:t>
            </a:r>
            <a:r>
              <a:rPr lang="lv-LV" b="1" dirty="0" smtClean="0">
                <a:latin typeface="Franklin Gothic Book" panose="020B0503020102020204" charset="0"/>
                <a:cs typeface="Franklin Gothic Book" panose="020B0503020102020204" charset="0"/>
              </a:rPr>
              <a:t>sportiskas aktivitātes </a:t>
            </a:r>
            <a:r>
              <a:rPr lang="lv-LV" dirty="0" smtClean="0">
                <a:latin typeface="Franklin Gothic Book" panose="020B0503020102020204" charset="0"/>
                <a:cs typeface="Franklin Gothic Book" panose="020B0503020102020204" charset="0"/>
              </a:rPr>
              <a:t>mazina trauksmainību, nomāktību un destruktīvas emocijas un uzlabo miega kvalitāti.</a:t>
            </a:r>
          </a:p>
          <a:p>
            <a:pPr marL="0" indent="0" algn="just">
              <a:buNone/>
            </a:pPr>
            <a:endParaRPr lang="lv-LV" dirty="0" smtClean="0">
              <a:latin typeface="Franklin Gothic Book" panose="020B0503020102020204" charset="0"/>
              <a:cs typeface="Franklin Gothic Book" panose="020B0503020102020204" charset="0"/>
            </a:endParaRPr>
          </a:p>
          <a:p>
            <a:pPr marL="0" indent="0">
              <a:buNone/>
            </a:pPr>
            <a:endParaRPr lang="lv-LV" dirty="0" smtClean="0">
              <a:latin typeface="Franklin Gothic Book" panose="020B0503020102020204" charset="0"/>
              <a:cs typeface="Franklin Gothic Book" panose="020B0503020102020204" charset="0"/>
            </a:endParaRPr>
          </a:p>
          <a:p>
            <a:pPr marL="0" indent="0">
              <a:buNone/>
            </a:pPr>
            <a:endParaRPr lang="lv-LV" dirty="0" smtClean="0">
              <a:latin typeface="Franklin Gothic Book" panose="020B0503020102020204" charset="0"/>
              <a:cs typeface="Franklin Gothic Book" panose="020B0503020102020204" charset="0"/>
            </a:endParaRPr>
          </a:p>
          <a:p>
            <a:pPr marL="0" indent="0">
              <a:buNone/>
            </a:pPr>
            <a:endParaRPr lang="lv-LV" dirty="0">
              <a:latin typeface="Franklin Gothic Book" panose="020B0503020102020204" charset="0"/>
              <a:cs typeface="Franklin Gothic Book" panose="020B0503020102020204" charset="0"/>
            </a:endParaRPr>
          </a:p>
        </p:txBody>
      </p:sp>
      <p:sp>
        <p:nvSpPr>
          <p:cNvPr id="4" name="Date Placeholder 3"/>
          <p:cNvSpPr>
            <a:spLocks noGrp="1"/>
          </p:cNvSpPr>
          <p:nvPr>
            <p:ph type="dt" sz="half" idx="10"/>
          </p:nvPr>
        </p:nvSpPr>
        <p:spPr/>
        <p:txBody>
          <a:bodyPr/>
          <a:lstStyle/>
          <a:p>
            <a:fld id="{9C1FFA38-5FF4-4A7F-8424-8DD70BA163CF}"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EE0FACAA-B288-46C1-9CD5-DAEE4BF4FB07}" type="slidenum">
              <a:rPr lang="lv-LV" smtClean="0"/>
              <a:t>37</a:t>
            </a:fld>
            <a:endParaRPr lang="lv-LV"/>
          </a:p>
        </p:txBody>
      </p:sp>
      <p:sp>
        <p:nvSpPr>
          <p:cNvPr id="7" name="Text Box 6"/>
          <p:cNvSpPr txBox="1"/>
          <p:nvPr/>
        </p:nvSpPr>
        <p:spPr>
          <a:xfrm>
            <a:off x="1243330" y="5403215"/>
            <a:ext cx="10457815" cy="645160"/>
          </a:xfrm>
          <a:prstGeom prst="rect">
            <a:avLst/>
          </a:prstGeom>
          <a:noFill/>
        </p:spPr>
        <p:txBody>
          <a:bodyPr wrap="square" rtlCol="0">
            <a:spAutoFit/>
          </a:bodyPr>
          <a:lstStyle/>
          <a:p>
            <a:r>
              <a:rPr lang="en-GB" altLang="en-US" sz="1200"/>
              <a:t>* </a:t>
            </a:r>
            <a:r>
              <a:rPr lang="en-US" sz="1200"/>
              <a:t>https://www.psychologytoday.com/intl/blog/click-here-for-happiness/202208/what-are-grounding-techniques</a:t>
            </a:r>
          </a:p>
          <a:p>
            <a:r>
              <a:rPr lang="en-GB" altLang="en-US" sz="1200"/>
              <a:t>* </a:t>
            </a:r>
            <a:r>
              <a:rPr lang="en-US" sz="1200"/>
              <a:t>P</a:t>
            </a:r>
            <a:r>
              <a:rPr lang="en-GB" altLang="en-US" sz="1200"/>
              <a:t>. </a:t>
            </a:r>
            <a:r>
              <a:rPr lang="en-US" sz="1200"/>
              <a:t>Marconcin, A</a:t>
            </a:r>
            <a:r>
              <a:rPr lang="en-GB" altLang="en-US" sz="1200"/>
              <a:t>.</a:t>
            </a:r>
            <a:r>
              <a:rPr lang="en-US" sz="1200"/>
              <a:t> O. Werneck, M</a:t>
            </a:r>
            <a:r>
              <a:rPr lang="en-GB" altLang="en-US" sz="1200"/>
              <a:t>. </a:t>
            </a:r>
            <a:r>
              <a:rPr lang="en-US" sz="1200"/>
              <a:t>Peralta, </a:t>
            </a:r>
            <a:r>
              <a:rPr lang="en-US" sz="1200" i="1"/>
              <a:t>The association between physical activity and mental health during the first year of the COVID-19 pandemic: a systematic review</a:t>
            </a:r>
            <a:r>
              <a:rPr lang="en-GB" altLang="en-US" sz="1200" i="1"/>
              <a:t>, </a:t>
            </a:r>
            <a:r>
              <a:rPr lang="en-GB" altLang="en-US" sz="1200"/>
              <a:t>BMC Public Health, 2022.</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latin typeface="Franklin Gothic Book" panose="020B0503020102020204" charset="0"/>
                <a:cs typeface="Franklin Gothic Book" panose="020B0503020102020204" charset="0"/>
              </a:rPr>
              <a:t>Palīdzi radīt sev drošības izjūtu</a:t>
            </a:r>
            <a:r>
              <a:rPr lang="en-GB" altLang="lv-LV" b="1" dirty="0" smtClean="0">
                <a:latin typeface="Franklin Gothic Book" panose="020B0503020102020204" charset="0"/>
                <a:cs typeface="Franklin Gothic Book" panose="020B0503020102020204" charset="0"/>
              </a:rPr>
              <a:t>!</a:t>
            </a:r>
          </a:p>
        </p:txBody>
      </p:sp>
      <p:sp>
        <p:nvSpPr>
          <p:cNvPr id="3" name="Content Placeholder 2"/>
          <p:cNvSpPr>
            <a:spLocks noGrp="1"/>
          </p:cNvSpPr>
          <p:nvPr>
            <p:ph idx="1"/>
          </p:nvPr>
        </p:nvSpPr>
        <p:spPr>
          <a:xfrm>
            <a:off x="1506290" y="1654728"/>
            <a:ext cx="9584231" cy="4361852"/>
          </a:xfrm>
        </p:spPr>
        <p:txBody>
          <a:bodyPr>
            <a:normAutofit fontScale="97500"/>
          </a:bodyPr>
          <a:lstStyle/>
          <a:p>
            <a:pPr marL="0" indent="0" algn="just">
              <a:buNone/>
            </a:pPr>
            <a:r>
              <a:rPr lang="lv-LV" dirty="0" smtClean="0">
                <a:latin typeface="Franklin Gothic Book" panose="020B0503020102020204" charset="0"/>
                <a:cs typeface="Franklin Gothic Book" panose="020B0503020102020204" charset="0"/>
              </a:rPr>
              <a:t>2. izveido realizējamu dienas rutīnu plānu, lai palīdzētu radīt sajūtu, ka ir lietas, ko savā dzīvē spēj kontrolēt. Turpini </a:t>
            </a:r>
            <a:r>
              <a:rPr lang="lv-LV" dirty="0">
                <a:latin typeface="Franklin Gothic Book" panose="020B0503020102020204" charset="0"/>
                <a:cs typeface="Franklin Gothic Book" panose="020B0503020102020204" charset="0"/>
              </a:rPr>
              <a:t>pieturēties pie tā, kas tev </a:t>
            </a:r>
            <a:r>
              <a:rPr lang="lv-LV" dirty="0" smtClean="0">
                <a:latin typeface="Franklin Gothic Book" panose="020B0503020102020204" charset="0"/>
                <a:cs typeface="Franklin Gothic Book" panose="020B0503020102020204" charset="0"/>
              </a:rPr>
              <a:t>svarīgi.</a:t>
            </a:r>
          </a:p>
          <a:p>
            <a:pPr marL="0" indent="0" algn="just">
              <a:buNone/>
            </a:pPr>
            <a:r>
              <a:rPr lang="lv-LV" dirty="0" smtClean="0">
                <a:latin typeface="Franklin Gothic Book" panose="020B0503020102020204" charset="0"/>
                <a:cs typeface="Franklin Gothic Book" panose="020B0503020102020204" charset="0"/>
              </a:rPr>
              <a:t>Piemēram: </a:t>
            </a:r>
          </a:p>
          <a:p>
            <a:pPr lvl="1" algn="just"/>
            <a:r>
              <a:rPr lang="lv-LV" dirty="0" smtClean="0">
                <a:latin typeface="Franklin Gothic Book" panose="020B0503020102020204" charset="0"/>
                <a:cs typeface="Franklin Gothic Book" panose="020B0503020102020204" charset="0"/>
              </a:rPr>
              <a:t>personiskā higiēna; </a:t>
            </a:r>
          </a:p>
          <a:p>
            <a:pPr lvl="1" algn="just"/>
            <a:r>
              <a:rPr lang="lv-LV" dirty="0" smtClean="0">
                <a:latin typeface="Franklin Gothic Book" panose="020B0503020102020204" charset="0"/>
                <a:cs typeface="Franklin Gothic Book" panose="020B0503020102020204" charset="0"/>
              </a:rPr>
              <a:t>kafijas rituāls vai tējas, </a:t>
            </a:r>
          </a:p>
          <a:p>
            <a:pPr lvl="1" algn="just"/>
            <a:r>
              <a:rPr lang="lv-LV" dirty="0" smtClean="0">
                <a:latin typeface="Franklin Gothic Book" panose="020B0503020102020204" charset="0"/>
                <a:cs typeface="Franklin Gothic Book" panose="020B0503020102020204" charset="0"/>
              </a:rPr>
              <a:t>darba </a:t>
            </a:r>
            <a:r>
              <a:rPr lang="lv-LV" dirty="0">
                <a:latin typeface="Franklin Gothic Book" panose="020B0503020102020204" charset="0"/>
                <a:cs typeface="Franklin Gothic Book" panose="020B0503020102020204" charset="0"/>
              </a:rPr>
              <a:t>pienākumi, </a:t>
            </a:r>
            <a:endParaRPr lang="lv-LV" dirty="0" smtClean="0">
              <a:latin typeface="Franklin Gothic Book" panose="020B0503020102020204" charset="0"/>
              <a:cs typeface="Franklin Gothic Book" panose="020B0503020102020204" charset="0"/>
            </a:endParaRPr>
          </a:p>
          <a:p>
            <a:pPr lvl="1" algn="just"/>
            <a:r>
              <a:rPr lang="lv-LV" dirty="0" smtClean="0">
                <a:latin typeface="Franklin Gothic Book" panose="020B0503020102020204" charset="0"/>
                <a:cs typeface="Franklin Gothic Book" panose="020B0503020102020204" charset="0"/>
              </a:rPr>
              <a:t>mācības</a:t>
            </a:r>
            <a:r>
              <a:rPr lang="lv-LV" dirty="0">
                <a:latin typeface="Franklin Gothic Book" panose="020B0503020102020204" charset="0"/>
                <a:cs typeface="Franklin Gothic Book" panose="020B0503020102020204" charset="0"/>
              </a:rPr>
              <a:t>, </a:t>
            </a:r>
            <a:endParaRPr lang="lv-LV" dirty="0" smtClean="0">
              <a:latin typeface="Franklin Gothic Book" panose="020B0503020102020204" charset="0"/>
              <a:cs typeface="Franklin Gothic Book" panose="020B0503020102020204" charset="0"/>
            </a:endParaRPr>
          </a:p>
          <a:p>
            <a:pPr lvl="1" algn="just"/>
            <a:r>
              <a:rPr lang="lv-LV" dirty="0" smtClean="0">
                <a:latin typeface="Franklin Gothic Book" panose="020B0503020102020204" charset="0"/>
                <a:cs typeface="Franklin Gothic Book" panose="020B0503020102020204" charset="0"/>
              </a:rPr>
              <a:t>personiskie hobiji,</a:t>
            </a:r>
          </a:p>
          <a:p>
            <a:pPr lvl="1" algn="just"/>
            <a:r>
              <a:rPr lang="lv-LV" dirty="0" smtClean="0">
                <a:latin typeface="Franklin Gothic Book" panose="020B0503020102020204" charset="0"/>
                <a:cs typeface="Franklin Gothic Book" panose="020B0503020102020204" charset="0"/>
              </a:rPr>
              <a:t>trenažieru zāle,</a:t>
            </a:r>
          </a:p>
          <a:p>
            <a:pPr lvl="1" algn="just"/>
            <a:r>
              <a:rPr lang="lv-LV" dirty="0" smtClean="0">
                <a:latin typeface="Franklin Gothic Book" panose="020B0503020102020204" charset="0"/>
                <a:cs typeface="Franklin Gothic Book" panose="020B0503020102020204" charset="0"/>
              </a:rPr>
              <a:t>pasākumi </a:t>
            </a:r>
            <a:r>
              <a:rPr lang="lv-LV" dirty="0">
                <a:latin typeface="Franklin Gothic Book" panose="020B0503020102020204" charset="0"/>
                <a:cs typeface="Franklin Gothic Book" panose="020B0503020102020204" charset="0"/>
              </a:rPr>
              <a:t>ar </a:t>
            </a:r>
            <a:r>
              <a:rPr lang="lv-LV" dirty="0" smtClean="0">
                <a:latin typeface="Franklin Gothic Book" panose="020B0503020102020204" charset="0"/>
                <a:cs typeface="Franklin Gothic Book" panose="020B0503020102020204" charset="0"/>
              </a:rPr>
              <a:t>ģimeni vai draugiem, </a:t>
            </a:r>
            <a:r>
              <a:rPr lang="lv-LV" dirty="0">
                <a:latin typeface="Franklin Gothic Book" panose="020B0503020102020204" charset="0"/>
                <a:cs typeface="Franklin Gothic Book" panose="020B0503020102020204" charset="0"/>
              </a:rPr>
              <a:t>u.tml.</a:t>
            </a:r>
          </a:p>
          <a:p>
            <a:pPr marL="0" indent="0">
              <a:buNone/>
            </a:pPr>
            <a:endParaRPr lang="lv-LV" dirty="0">
              <a:latin typeface="Franklin Gothic Book" panose="020B0503020102020204" charset="0"/>
              <a:cs typeface="Franklin Gothic Book" panose="020B0503020102020204" charset="0"/>
            </a:endParaRPr>
          </a:p>
          <a:p>
            <a:endParaRPr lang="en-US" dirty="0">
              <a:latin typeface="Franklin Gothic Book" panose="020B0503020102020204" charset="0"/>
              <a:cs typeface="Franklin Gothic Book" panose="020B0503020102020204" charset="0"/>
            </a:endParaRPr>
          </a:p>
        </p:txBody>
      </p:sp>
      <p:sp>
        <p:nvSpPr>
          <p:cNvPr id="4" name="Date Placeholder 3"/>
          <p:cNvSpPr>
            <a:spLocks noGrp="1"/>
          </p:cNvSpPr>
          <p:nvPr>
            <p:ph type="dt" sz="half" idx="10"/>
          </p:nvPr>
        </p:nvSpPr>
        <p:spPr/>
        <p:txBody>
          <a:bodyPr/>
          <a:lstStyle/>
          <a:p>
            <a:fld id="{2E14BE9B-7AD0-47DA-913A-4563CA7F043E}"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EE0FACAA-B288-46C1-9CD5-DAEE4BF4FB07}" type="slidenum">
              <a:rPr lang="lv-LV" smtClean="0"/>
              <a:t>38</a:t>
            </a:fld>
            <a:endParaRPr lang="lv-LV"/>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24170" y="543445"/>
            <a:ext cx="8596668" cy="866775"/>
          </a:xfrm>
        </p:spPr>
        <p:txBody>
          <a:bodyPr>
            <a:normAutofit fontScale="90000"/>
          </a:bodyPr>
          <a:lstStyle/>
          <a:p>
            <a:r>
              <a:rPr lang="lv-LV" dirty="0" smtClean="0">
                <a:latin typeface="+mn-lt"/>
                <a:cs typeface="Times New Roman" panose="02020603050405020304" charset="0"/>
              </a:rPr>
              <a:t>Pieņem un nenoliedz izjustās emocijas!</a:t>
            </a:r>
            <a:br>
              <a:rPr lang="lv-LV" dirty="0" smtClean="0">
                <a:latin typeface="+mn-lt"/>
                <a:cs typeface="Times New Roman" panose="02020603050405020304" charset="0"/>
              </a:rPr>
            </a:br>
            <a:endParaRPr lang="lv-LV" dirty="0">
              <a:latin typeface="+mn-lt"/>
              <a:cs typeface="Times New Roman" panose="02020603050405020304" charset="0"/>
            </a:endParaRPr>
          </a:p>
        </p:txBody>
      </p:sp>
      <p:sp>
        <p:nvSpPr>
          <p:cNvPr id="5" name="Content Placeholder 4"/>
          <p:cNvSpPr>
            <a:spLocks noGrp="1"/>
          </p:cNvSpPr>
          <p:nvPr>
            <p:ph sz="half" idx="2"/>
          </p:nvPr>
        </p:nvSpPr>
        <p:spPr>
          <a:xfrm>
            <a:off x="1348407" y="2411659"/>
            <a:ext cx="5157787" cy="3684588"/>
          </a:xfrm>
        </p:spPr>
        <p:txBody>
          <a:bodyPr>
            <a:normAutofit/>
          </a:bodyPr>
          <a:lstStyle/>
          <a:p>
            <a:r>
              <a:rPr lang="lv-LV" sz="2400" dirty="0" smtClean="0">
                <a:cs typeface="Times New Roman" panose="02020603050405020304" charset="0"/>
              </a:rPr>
              <a:t>apzināšanās;</a:t>
            </a:r>
          </a:p>
          <a:p>
            <a:r>
              <a:rPr lang="lv-LV" sz="2400" dirty="0" smtClean="0">
                <a:cs typeface="Times New Roman" panose="02020603050405020304" charset="0"/>
              </a:rPr>
              <a:t>nosaukšana vārdā;</a:t>
            </a:r>
          </a:p>
          <a:p>
            <a:r>
              <a:rPr lang="lv-LV" sz="2400" dirty="0" smtClean="0">
                <a:cs typeface="Times New Roman" panose="02020603050405020304" charset="0"/>
              </a:rPr>
              <a:t>izpratne;</a:t>
            </a:r>
          </a:p>
          <a:p>
            <a:r>
              <a:rPr lang="lv-LV" sz="2400" dirty="0" smtClean="0">
                <a:cs typeface="Times New Roman" panose="02020603050405020304" charset="0"/>
              </a:rPr>
              <a:t>problēmu risināšana;</a:t>
            </a:r>
          </a:p>
          <a:p>
            <a:r>
              <a:rPr lang="lv-LV" sz="2400" dirty="0" smtClean="0">
                <a:cs typeface="Times New Roman" panose="02020603050405020304" charset="0"/>
              </a:rPr>
              <a:t>uzmanības pārvirze (</a:t>
            </a:r>
            <a:r>
              <a:rPr lang="lv-LV" sz="2400" dirty="0" err="1" smtClean="0">
                <a:cs typeface="Times New Roman" panose="02020603050405020304" charset="0"/>
              </a:rPr>
              <a:t>distraction</a:t>
            </a:r>
            <a:r>
              <a:rPr lang="lv-LV" sz="2400" dirty="0" smtClean="0">
                <a:cs typeface="Times New Roman" panose="02020603050405020304" charset="0"/>
              </a:rPr>
              <a:t>);</a:t>
            </a:r>
          </a:p>
          <a:p>
            <a:r>
              <a:rPr lang="lv-LV" sz="2400" dirty="0" smtClean="0">
                <a:cs typeface="Times New Roman" panose="02020603050405020304" charset="0"/>
              </a:rPr>
              <a:t>kognitīvā pārvērtēšana (</a:t>
            </a:r>
            <a:r>
              <a:rPr lang="lv-LV" sz="2400" dirty="0" err="1" smtClean="0">
                <a:cs typeface="Times New Roman" panose="02020603050405020304" charset="0"/>
              </a:rPr>
              <a:t>cognitive</a:t>
            </a:r>
            <a:r>
              <a:rPr lang="lv-LV" sz="2400" dirty="0" smtClean="0">
                <a:cs typeface="Times New Roman" panose="02020603050405020304" charset="0"/>
              </a:rPr>
              <a:t> </a:t>
            </a:r>
            <a:r>
              <a:rPr lang="lv-LV" sz="2400" dirty="0" err="1" smtClean="0">
                <a:cs typeface="Times New Roman" panose="02020603050405020304" charset="0"/>
              </a:rPr>
              <a:t>reappraisal</a:t>
            </a:r>
            <a:r>
              <a:rPr lang="lv-LV" sz="2400" dirty="0" smtClean="0">
                <a:cs typeface="Times New Roman" panose="02020603050405020304" charset="0"/>
              </a:rPr>
              <a:t>);</a:t>
            </a:r>
          </a:p>
          <a:p>
            <a:r>
              <a:rPr lang="lv-LV" sz="2400" dirty="0" smtClean="0">
                <a:cs typeface="Times New Roman" panose="02020603050405020304" charset="0"/>
              </a:rPr>
              <a:t>sevis atbalsts (</a:t>
            </a:r>
            <a:r>
              <a:rPr lang="lv-LV" sz="2400" dirty="0" err="1" smtClean="0">
                <a:cs typeface="Times New Roman" panose="02020603050405020304" charset="0"/>
              </a:rPr>
              <a:t>self-support</a:t>
            </a:r>
            <a:r>
              <a:rPr lang="lv-LV" sz="2400" dirty="0" smtClean="0">
                <a:cs typeface="Times New Roman" panose="02020603050405020304" charset="0"/>
              </a:rPr>
              <a:t>).</a:t>
            </a:r>
            <a:endParaRPr lang="lv-LV" sz="2400" dirty="0">
              <a:cs typeface="Times New Roman" panose="02020603050405020304" charset="0"/>
            </a:endParaRPr>
          </a:p>
        </p:txBody>
      </p:sp>
      <p:sp>
        <p:nvSpPr>
          <p:cNvPr id="6" name="Text Placeholder 5"/>
          <p:cNvSpPr>
            <a:spLocks noGrp="1"/>
          </p:cNvSpPr>
          <p:nvPr>
            <p:ph type="body" sz="quarter" idx="3"/>
          </p:nvPr>
        </p:nvSpPr>
        <p:spPr>
          <a:xfrm>
            <a:off x="6682408" y="1476375"/>
            <a:ext cx="5183188" cy="823912"/>
          </a:xfrm>
        </p:spPr>
        <p:txBody>
          <a:bodyPr/>
          <a:lstStyle/>
          <a:p>
            <a:r>
              <a:rPr lang="lv-LV" dirty="0" smtClean="0">
                <a:solidFill>
                  <a:srgbClr val="FF0000"/>
                </a:solidFill>
              </a:rPr>
              <a:t>DISFUNKCIONĀLAS:</a:t>
            </a:r>
            <a:endParaRPr lang="lv-LV" dirty="0">
              <a:solidFill>
                <a:srgbClr val="FF0000"/>
              </a:solidFill>
            </a:endParaRPr>
          </a:p>
        </p:txBody>
      </p:sp>
      <p:sp>
        <p:nvSpPr>
          <p:cNvPr id="7" name="Content Placeholder 6"/>
          <p:cNvSpPr>
            <a:spLocks noGrp="1"/>
          </p:cNvSpPr>
          <p:nvPr>
            <p:ph sz="quarter" idx="4"/>
          </p:nvPr>
        </p:nvSpPr>
        <p:spPr>
          <a:xfrm>
            <a:off x="6606208" y="2366282"/>
            <a:ext cx="5183188" cy="3684588"/>
          </a:xfrm>
        </p:spPr>
        <p:txBody>
          <a:bodyPr>
            <a:normAutofit/>
          </a:bodyPr>
          <a:lstStyle/>
          <a:p>
            <a:r>
              <a:rPr lang="lv-LV" sz="2400" dirty="0" smtClean="0">
                <a:cs typeface="Times New Roman" panose="02020603050405020304" charset="0"/>
              </a:rPr>
              <a:t>izvairīšanās (</a:t>
            </a:r>
            <a:r>
              <a:rPr lang="lv-LV" sz="2400" dirty="0" err="1" smtClean="0">
                <a:cs typeface="Times New Roman" panose="02020603050405020304" charset="0"/>
              </a:rPr>
              <a:t>avoidance</a:t>
            </a:r>
            <a:r>
              <a:rPr lang="lv-LV" sz="2400" dirty="0" smtClean="0">
                <a:cs typeface="Times New Roman" panose="02020603050405020304" charset="0"/>
              </a:rPr>
              <a:t>);</a:t>
            </a:r>
          </a:p>
          <a:p>
            <a:r>
              <a:rPr lang="lv-LV" sz="2400" dirty="0" smtClean="0">
                <a:cs typeface="Times New Roman" panose="02020603050405020304" charset="0"/>
              </a:rPr>
              <a:t>apspiešana (</a:t>
            </a:r>
            <a:r>
              <a:rPr lang="lv-LV" sz="2400" dirty="0" err="1" smtClean="0">
                <a:cs typeface="Times New Roman" panose="02020603050405020304" charset="0"/>
              </a:rPr>
              <a:t>supression</a:t>
            </a:r>
            <a:r>
              <a:rPr lang="lv-LV" sz="2400" dirty="0" smtClean="0">
                <a:cs typeface="Times New Roman" panose="02020603050405020304" charset="0"/>
              </a:rPr>
              <a:t>);</a:t>
            </a:r>
          </a:p>
          <a:p>
            <a:r>
              <a:rPr lang="lv-LV" sz="2400" dirty="0" err="1" smtClean="0">
                <a:cs typeface="Times New Roman" panose="02020603050405020304" charset="0"/>
              </a:rPr>
              <a:t>ruminācija</a:t>
            </a:r>
            <a:r>
              <a:rPr lang="lv-LV" sz="2400" dirty="0" smtClean="0">
                <a:cs typeface="Times New Roman" panose="02020603050405020304" charset="0"/>
              </a:rPr>
              <a:t> (riņķveidīga domāšana).</a:t>
            </a:r>
            <a:endParaRPr lang="lv-LV" sz="2400" dirty="0">
              <a:cs typeface="Times New Roman" panose="02020603050405020304" charset="0"/>
            </a:endParaRPr>
          </a:p>
        </p:txBody>
      </p:sp>
      <p:sp>
        <p:nvSpPr>
          <p:cNvPr id="2" name="Date Placeholder 1"/>
          <p:cNvSpPr>
            <a:spLocks noGrp="1"/>
          </p:cNvSpPr>
          <p:nvPr>
            <p:ph type="dt" sz="half" idx="10"/>
          </p:nvPr>
        </p:nvSpPr>
        <p:spPr/>
        <p:txBody>
          <a:bodyPr/>
          <a:lstStyle/>
          <a:p>
            <a:fld id="{9C85756E-59A0-40AD-97DC-219EFBF3462C}" type="datetime1">
              <a:rPr lang="lv-LV" smtClean="0"/>
              <a:t>17.04.2023</a:t>
            </a:fld>
            <a:endParaRPr lang="lv-LV"/>
          </a:p>
        </p:txBody>
      </p:sp>
      <p:sp>
        <p:nvSpPr>
          <p:cNvPr id="3" name="Footer Placeholder 2"/>
          <p:cNvSpPr>
            <a:spLocks noGrp="1"/>
          </p:cNvSpPr>
          <p:nvPr>
            <p:ph type="ftr" sz="quarter" idx="11"/>
          </p:nvPr>
        </p:nvSpPr>
        <p:spPr/>
        <p:txBody>
          <a:bodyPr/>
          <a:lstStyle/>
          <a:p>
            <a:r>
              <a:rPr lang="lv-LV" smtClean="0"/>
              <a:t>Militārā psiholoģija</a:t>
            </a:r>
            <a:endParaRPr lang="lv-LV"/>
          </a:p>
        </p:txBody>
      </p:sp>
      <p:sp>
        <p:nvSpPr>
          <p:cNvPr id="10" name="Slide Number Placeholder 9"/>
          <p:cNvSpPr>
            <a:spLocks noGrp="1"/>
          </p:cNvSpPr>
          <p:nvPr>
            <p:ph type="sldNum" sz="quarter" idx="12"/>
          </p:nvPr>
        </p:nvSpPr>
        <p:spPr/>
        <p:txBody>
          <a:bodyPr/>
          <a:lstStyle/>
          <a:p>
            <a:fld id="{EE0FACAA-B288-46C1-9CD5-DAEE4BF4FB07}" type="slidenum">
              <a:rPr lang="lv-LV" smtClean="0"/>
              <a:t>39</a:t>
            </a:fld>
            <a:endParaRPr lang="lv-LV"/>
          </a:p>
        </p:txBody>
      </p:sp>
      <p:sp>
        <p:nvSpPr>
          <p:cNvPr id="9" name="TextBox 8"/>
          <p:cNvSpPr txBox="1"/>
          <p:nvPr/>
        </p:nvSpPr>
        <p:spPr>
          <a:xfrm>
            <a:off x="7772400" y="6488668"/>
            <a:ext cx="9712712" cy="369332"/>
          </a:xfrm>
          <a:prstGeom prst="rect">
            <a:avLst/>
          </a:prstGeom>
          <a:noFill/>
        </p:spPr>
        <p:txBody>
          <a:bodyPr wrap="square" rtlCol="0">
            <a:spAutoFit/>
          </a:bodyPr>
          <a:lstStyle/>
          <a:p>
            <a:r>
              <a:rPr lang="da-DK"/>
              <a:t>(Carlson et al., 2015; Visted et al., 2018)</a:t>
            </a:r>
            <a:endParaRPr lang="lv-LV" dirty="0"/>
          </a:p>
        </p:txBody>
      </p:sp>
      <p:sp>
        <p:nvSpPr>
          <p:cNvPr id="11" name="Text Placeholder 10"/>
          <p:cNvSpPr>
            <a:spLocks noGrp="1"/>
          </p:cNvSpPr>
          <p:nvPr>
            <p:ph type="body" idx="1"/>
          </p:nvPr>
        </p:nvSpPr>
        <p:spPr>
          <a:xfrm>
            <a:off x="1348408" y="1421060"/>
            <a:ext cx="5157787" cy="823912"/>
          </a:xfrm>
        </p:spPr>
        <p:txBody>
          <a:bodyPr/>
          <a:lstStyle/>
          <a:p>
            <a:r>
              <a:rPr lang="lv-LV" dirty="0" smtClean="0"/>
              <a:t>ADAPTĪVAS:</a:t>
            </a:r>
            <a:endParaRPr lang="lv-LV"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Militārā psiholoģija</a:t>
            </a:r>
            <a:endParaRPr lang="lv-LV" dirty="0"/>
          </a:p>
        </p:txBody>
      </p:sp>
      <p:sp>
        <p:nvSpPr>
          <p:cNvPr id="3" name="Content Placeholder 2"/>
          <p:cNvSpPr>
            <a:spLocks noGrp="1"/>
          </p:cNvSpPr>
          <p:nvPr>
            <p:ph idx="1"/>
          </p:nvPr>
        </p:nvSpPr>
        <p:spPr/>
        <p:txBody>
          <a:bodyPr/>
          <a:lstStyle/>
          <a:p>
            <a:pPr algn="just"/>
            <a:r>
              <a:rPr lang="lv-LV" dirty="0"/>
              <a:t>Militārās psiholoģijas ideju pirmsākumi par karavīru kaujas garu un morāli un karavadoņiem meklējami </a:t>
            </a:r>
            <a:r>
              <a:rPr lang="lv-LV" b="1" dirty="0"/>
              <a:t>filozofijas un vēstures darbos</a:t>
            </a:r>
            <a:r>
              <a:rPr lang="lv-LV" dirty="0"/>
              <a:t>, kas atspoguļo civilizācijas attīstību un saistās ar karadarbības pieredzi. </a:t>
            </a:r>
            <a:endParaRPr lang="lv-LV" dirty="0" smtClean="0"/>
          </a:p>
          <a:p>
            <a:pPr algn="just"/>
            <a:endParaRPr lang="lv-LV" dirty="0"/>
          </a:p>
          <a:p>
            <a:pPr algn="just"/>
            <a:r>
              <a:rPr lang="lv-LV" dirty="0"/>
              <a:t>Oficiālie pirmsākumi meklējami 1. pasaules karā. 1917. gadā Amerikas psihologu asociācija </a:t>
            </a:r>
            <a:r>
              <a:rPr lang="lv-LV" dirty="0" smtClean="0"/>
              <a:t>(APA) sasauca </a:t>
            </a:r>
            <a:r>
              <a:rPr lang="lv-LV" dirty="0"/>
              <a:t>sapulci ar mērķi izprast kā psiholoģija var būt palīdzoša karā. </a:t>
            </a:r>
          </a:p>
        </p:txBody>
      </p:sp>
      <p:sp>
        <p:nvSpPr>
          <p:cNvPr id="4" name="TextBox 3"/>
          <p:cNvSpPr txBox="1"/>
          <p:nvPr/>
        </p:nvSpPr>
        <p:spPr>
          <a:xfrm>
            <a:off x="2304558" y="6001407"/>
            <a:ext cx="9961015" cy="307777"/>
          </a:xfrm>
          <a:prstGeom prst="rect">
            <a:avLst/>
          </a:prstGeom>
          <a:noFill/>
        </p:spPr>
        <p:txBody>
          <a:bodyPr wrap="square" rtlCol="0">
            <a:spAutoFit/>
          </a:bodyPr>
          <a:lstStyle/>
          <a:p>
            <a:r>
              <a:rPr lang="lv-LV" sz="1400" dirty="0" smtClean="0"/>
              <a:t>* </a:t>
            </a:r>
            <a:r>
              <a:rPr lang="en-US" sz="1400" dirty="0" smtClean="0"/>
              <a:t>Carrie </a:t>
            </a:r>
            <a:r>
              <a:rPr lang="en-US" sz="1400" dirty="0"/>
              <a:t>H. Kennedy, Eric A. </a:t>
            </a:r>
            <a:r>
              <a:rPr lang="en-US" sz="1400" dirty="0" err="1" smtClean="0"/>
              <a:t>Zillmer</a:t>
            </a:r>
            <a:r>
              <a:rPr lang="lv-LV" sz="1400" dirty="0" smtClean="0"/>
              <a:t>, </a:t>
            </a:r>
            <a:r>
              <a:rPr lang="en-US" sz="1400" b="1" dirty="0"/>
              <a:t>Military Psychology: Clinical and Operational </a:t>
            </a:r>
            <a:r>
              <a:rPr lang="en-US" sz="1400" b="1" dirty="0" smtClean="0"/>
              <a:t>Applications</a:t>
            </a:r>
            <a:r>
              <a:rPr lang="lv-LV" sz="1400" dirty="0" smtClean="0"/>
              <a:t>, </a:t>
            </a:r>
            <a:r>
              <a:rPr lang="lv-LV" sz="1400" dirty="0" err="1" smtClean="0"/>
              <a:t>The</a:t>
            </a:r>
            <a:r>
              <a:rPr lang="lv-LV" sz="1400" dirty="0" smtClean="0"/>
              <a:t> </a:t>
            </a:r>
            <a:r>
              <a:rPr lang="lv-LV" sz="1400" dirty="0" err="1" smtClean="0"/>
              <a:t>Guilford</a:t>
            </a:r>
            <a:r>
              <a:rPr lang="lv-LV" sz="1400" dirty="0" smtClean="0"/>
              <a:t> </a:t>
            </a:r>
            <a:r>
              <a:rPr lang="lv-LV" sz="1400" dirty="0" err="1" smtClean="0"/>
              <a:t>press</a:t>
            </a:r>
            <a:r>
              <a:rPr lang="lv-LV" sz="1400" dirty="0" smtClean="0"/>
              <a:t>, 2022. </a:t>
            </a:r>
            <a:endParaRPr lang="en-US" sz="1400" b="1" dirty="0"/>
          </a:p>
        </p:txBody>
      </p:sp>
      <p:sp>
        <p:nvSpPr>
          <p:cNvPr id="5" name="Date Placeholder 4"/>
          <p:cNvSpPr>
            <a:spLocks noGrp="1"/>
          </p:cNvSpPr>
          <p:nvPr>
            <p:ph type="dt" sz="half" idx="10"/>
          </p:nvPr>
        </p:nvSpPr>
        <p:spPr/>
        <p:txBody>
          <a:bodyPr/>
          <a:lstStyle/>
          <a:p>
            <a:fld id="{6DD61E2C-4CD4-40D9-8178-650A0D49AD17}"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8C24C6A3-6823-4D45-A9E2-95DFE5C5D9F5}" type="slidenum">
              <a:rPr lang="lv-LV" smtClean="0"/>
              <a:t>4</a:t>
            </a:fld>
            <a:endParaRPr lang="lv-LV"/>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b="1" dirty="0" smtClean="0">
                <a:latin typeface="+mn-lt"/>
                <a:cs typeface="Times New Roman" panose="02020603050405020304" charset="0"/>
              </a:rPr>
              <a:t>KAD IR NEPIECIEŠAMA SPECIĀLISTA PALĪDZĪBA</a:t>
            </a:r>
            <a:r>
              <a:rPr lang="lv-LV" dirty="0" smtClean="0">
                <a:latin typeface="+mn-lt"/>
              </a:rPr>
              <a:t>?</a:t>
            </a:r>
            <a:endParaRPr lang="lv-LV" dirty="0">
              <a:latin typeface="+mn-lt"/>
            </a:endParaRPr>
          </a:p>
        </p:txBody>
      </p:sp>
      <p:sp>
        <p:nvSpPr>
          <p:cNvPr id="3" name="Content Placeholder 2"/>
          <p:cNvSpPr>
            <a:spLocks noGrp="1"/>
          </p:cNvSpPr>
          <p:nvPr>
            <p:ph idx="1"/>
          </p:nvPr>
        </p:nvSpPr>
        <p:spPr>
          <a:xfrm>
            <a:off x="1891862" y="1829514"/>
            <a:ext cx="9259614" cy="4150872"/>
          </a:xfrm>
        </p:spPr>
        <p:txBody>
          <a:bodyPr>
            <a:normAutofit/>
          </a:bodyPr>
          <a:lstStyle/>
          <a:p>
            <a:pPr algn="just"/>
            <a:r>
              <a:rPr lang="lv-LV" sz="1800" b="1" dirty="0" smtClean="0">
                <a:cs typeface="Times New Roman" panose="02020603050405020304" charset="0"/>
              </a:rPr>
              <a:t>Negatīvas domas par nākotni </a:t>
            </a:r>
            <a:r>
              <a:rPr lang="lv-LV" sz="1800" dirty="0" smtClean="0">
                <a:cs typeface="Times New Roman" panose="02020603050405020304" charset="0"/>
              </a:rPr>
              <a:t>(dienām, nedēļām ilgi), kas veicina izmisumu, vienaldzību pret dzīvi («nekam nav jēgas»), domas par pašnāvību.</a:t>
            </a:r>
          </a:p>
          <a:p>
            <a:pPr algn="just"/>
            <a:r>
              <a:rPr lang="lv-LV" sz="1800" b="1" dirty="0" smtClean="0">
                <a:cs typeface="Times New Roman" panose="02020603050405020304" charset="0"/>
              </a:rPr>
              <a:t>Nespēja kontrolēt savu agresiju </a:t>
            </a:r>
            <a:r>
              <a:rPr lang="lv-LV" sz="1800" dirty="0" smtClean="0">
                <a:cs typeface="Times New Roman" panose="02020603050405020304" charset="0"/>
              </a:rPr>
              <a:t>pret tuviniekiem, darba vietā, medijos un sabiedriskās vietās;</a:t>
            </a:r>
          </a:p>
          <a:p>
            <a:pPr algn="just"/>
            <a:r>
              <a:rPr lang="lv-LV" sz="1800" dirty="0" smtClean="0">
                <a:cs typeface="Times New Roman" panose="02020603050405020304" charset="0"/>
              </a:rPr>
              <a:t>Kopumā </a:t>
            </a:r>
            <a:r>
              <a:rPr lang="lv-LV" sz="1800" b="1" dirty="0" smtClean="0">
                <a:cs typeface="Times New Roman" panose="02020603050405020304" charset="0"/>
              </a:rPr>
              <a:t>grūtības regulēt emocijas</a:t>
            </a:r>
            <a:r>
              <a:rPr lang="lv-LV" sz="1800" dirty="0" smtClean="0">
                <a:cs typeface="Times New Roman" panose="02020603050405020304" charset="0"/>
              </a:rPr>
              <a:t>;</a:t>
            </a:r>
          </a:p>
          <a:p>
            <a:pPr algn="just"/>
            <a:r>
              <a:rPr lang="lv-LV" sz="1800" b="1" dirty="0" smtClean="0">
                <a:cs typeface="Times New Roman" panose="02020603050405020304" charset="0"/>
              </a:rPr>
              <a:t>Uzmācīga trauksmainā domāšana </a:t>
            </a:r>
            <a:r>
              <a:rPr lang="lv-LV" sz="1800" dirty="0" smtClean="0">
                <a:cs typeface="Times New Roman" panose="02020603050405020304" charset="0"/>
              </a:rPr>
              <a:t>- viegli ieslēdzas, kad cilvēks ir viens, domāšana nevis palīdz, bet noved līdz strupceļam, izsīkumam, provocē iepriekšējās traumatiskās atmiņa, kas veicina izmisumu.</a:t>
            </a:r>
          </a:p>
          <a:p>
            <a:pPr algn="just"/>
            <a:r>
              <a:rPr lang="lv-LV" sz="1800" b="1" dirty="0" smtClean="0">
                <a:cs typeface="Times New Roman" panose="02020603050405020304" charset="0"/>
              </a:rPr>
              <a:t>Saasinās psihiskās veselības traucējumi</a:t>
            </a:r>
            <a:r>
              <a:rPr lang="lv-LV" sz="1800" dirty="0" smtClean="0">
                <a:cs typeface="Times New Roman" panose="02020603050405020304" charset="0"/>
              </a:rPr>
              <a:t>;</a:t>
            </a:r>
          </a:p>
          <a:p>
            <a:pPr algn="just"/>
            <a:r>
              <a:rPr lang="lv-LV" sz="1800" b="1" dirty="0" smtClean="0">
                <a:cs typeface="Times New Roman" panose="02020603050405020304" charset="0"/>
              </a:rPr>
              <a:t>Grūtības veikt ikdienas pienākumus</a:t>
            </a:r>
            <a:r>
              <a:rPr lang="lv-LV" sz="1800" dirty="0" smtClean="0">
                <a:cs typeface="Times New Roman" panose="02020603050405020304" charset="0"/>
              </a:rPr>
              <a:t>;</a:t>
            </a:r>
          </a:p>
          <a:p>
            <a:pPr algn="just"/>
            <a:r>
              <a:rPr lang="lv-LV" sz="1800" b="1" dirty="0" smtClean="0">
                <a:cs typeface="Times New Roman" panose="02020603050405020304" charset="0"/>
              </a:rPr>
              <a:t>Sajūta, ka neko nespēj kontrolēt</a:t>
            </a:r>
            <a:r>
              <a:rPr lang="lv-LV" sz="1800" dirty="0" smtClean="0">
                <a:cs typeface="Times New Roman" panose="02020603050405020304" charset="0"/>
              </a:rPr>
              <a:t>, bezspēcības un bezcerības izjūtas;</a:t>
            </a:r>
          </a:p>
          <a:p>
            <a:pPr algn="just"/>
            <a:endParaRPr lang="lv-LV" sz="1800" dirty="0">
              <a:cs typeface="Times New Roman" panose="02020603050405020304" charset="0"/>
            </a:endParaRPr>
          </a:p>
        </p:txBody>
      </p:sp>
      <p:sp>
        <p:nvSpPr>
          <p:cNvPr id="5" name="Date Placeholder 4"/>
          <p:cNvSpPr>
            <a:spLocks noGrp="1"/>
          </p:cNvSpPr>
          <p:nvPr>
            <p:ph type="dt" sz="half" idx="10"/>
          </p:nvPr>
        </p:nvSpPr>
        <p:spPr/>
        <p:txBody>
          <a:bodyPr/>
          <a:lstStyle/>
          <a:p>
            <a:fld id="{67BBAC47-4994-4CB9-9635-12EAF0335943}"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EE0FACAA-B288-46C1-9CD5-DAEE4BF4FB07}" type="slidenum">
              <a:rPr lang="lv-LV" smtClean="0"/>
              <a:t>40</a:t>
            </a:fld>
            <a:endParaRPr lang="lv-LV"/>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610600" y="75262"/>
            <a:ext cx="3545739" cy="2555977"/>
          </a:xfrm>
          <a:prstGeom prst="rect">
            <a:avLst/>
          </a:prstGeom>
        </p:spPr>
      </p:pic>
      <p:sp>
        <p:nvSpPr>
          <p:cNvPr id="2" name="Title 1"/>
          <p:cNvSpPr>
            <a:spLocks noGrp="1"/>
          </p:cNvSpPr>
          <p:nvPr>
            <p:ph type="title"/>
          </p:nvPr>
        </p:nvSpPr>
        <p:spPr/>
        <p:txBody>
          <a:bodyPr/>
          <a:lstStyle/>
          <a:p>
            <a:r>
              <a:rPr lang="lv-LV" b="1" dirty="0" smtClean="0">
                <a:latin typeface="+mn-lt"/>
                <a:cs typeface="Times New Roman" panose="02020603050405020304" charset="0"/>
              </a:rPr>
              <a:t>Psihologu resursi:</a:t>
            </a:r>
            <a:endParaRPr lang="lv-LV" b="1" dirty="0">
              <a:latin typeface="+mn-lt"/>
              <a:cs typeface="Times New Roman" panose="02020603050405020304" charset="0"/>
            </a:endParaRPr>
          </a:p>
        </p:txBody>
      </p:sp>
      <p:sp>
        <p:nvSpPr>
          <p:cNvPr id="3" name="Content Placeholder 2"/>
          <p:cNvSpPr>
            <a:spLocks noGrp="1"/>
          </p:cNvSpPr>
          <p:nvPr>
            <p:ph idx="1"/>
          </p:nvPr>
        </p:nvSpPr>
        <p:spPr>
          <a:xfrm>
            <a:off x="1765737" y="2279137"/>
            <a:ext cx="9322676" cy="3678303"/>
          </a:xfrm>
        </p:spPr>
        <p:txBody>
          <a:bodyPr/>
          <a:lstStyle/>
          <a:p>
            <a:pPr marL="0" indent="0">
              <a:buNone/>
            </a:pPr>
            <a:r>
              <a:rPr lang="lv-LV" dirty="0" smtClean="0">
                <a:solidFill>
                  <a:srgbClr val="FF0000"/>
                </a:solidFill>
                <a:cs typeface="Times New Roman" panose="02020603050405020304" charset="0"/>
              </a:rPr>
              <a:t>Bezmaksas:</a:t>
            </a:r>
          </a:p>
          <a:p>
            <a:pPr marL="0" indent="0" algn="just">
              <a:buNone/>
            </a:pPr>
            <a:endParaRPr lang="lv-LV" dirty="0" smtClean="0">
              <a:solidFill>
                <a:srgbClr val="FF0000"/>
              </a:solidFill>
              <a:cs typeface="Times New Roman" panose="02020603050405020304" charset="0"/>
            </a:endParaRPr>
          </a:p>
          <a:p>
            <a:pPr marL="0" indent="0" algn="just">
              <a:buNone/>
            </a:pPr>
            <a:r>
              <a:rPr lang="lv-LV" dirty="0" smtClean="0">
                <a:cs typeface="Times New Roman" panose="02020603050405020304" charset="0"/>
              </a:rPr>
              <a:t>1) 10 bezmaksas vizītes pie klīniskā psihologa vai psihoterapeita ar ģimenēs ārsta norīkojumu: </a:t>
            </a:r>
            <a:r>
              <a:rPr lang="lv-LV" dirty="0" smtClean="0">
                <a:cs typeface="Times New Roman" panose="02020603050405020304" charset="0"/>
                <a:hlinkClick r:id="rId4"/>
              </a:rPr>
              <a:t>https://www.vmnvd.gov.lv/lv/psihiska-veseliba</a:t>
            </a:r>
            <a:r>
              <a:rPr lang="lv-LV" dirty="0" smtClean="0">
                <a:cs typeface="Times New Roman" panose="02020603050405020304" charset="0"/>
              </a:rPr>
              <a:t>;</a:t>
            </a:r>
          </a:p>
          <a:p>
            <a:pPr marL="0" indent="0" algn="just">
              <a:buNone/>
            </a:pPr>
            <a:r>
              <a:rPr lang="lv-LV" dirty="0" smtClean="0">
                <a:cs typeface="Times New Roman" panose="02020603050405020304" charset="0"/>
              </a:rPr>
              <a:t>2) Diennakts krīžu un konsultāciju centrs Skalbes </a:t>
            </a:r>
            <a:r>
              <a:rPr lang="de-DE" dirty="0" smtClean="0">
                <a:cs typeface="Times New Roman" panose="02020603050405020304" charset="0"/>
              </a:rPr>
              <a:t>116123</a:t>
            </a:r>
            <a:r>
              <a:rPr lang="lv-LV" dirty="0" smtClean="0">
                <a:cs typeface="Times New Roman" panose="02020603050405020304" charset="0"/>
              </a:rPr>
              <a:t>.</a:t>
            </a:r>
          </a:p>
          <a:p>
            <a:pPr marL="0" indent="0" algn="just">
              <a:buNone/>
            </a:pPr>
            <a:r>
              <a:rPr lang="lv-LV" dirty="0" smtClean="0">
                <a:cs typeface="Times New Roman" panose="02020603050405020304" charset="0"/>
              </a:rPr>
              <a:t>3) Pusaudžu </a:t>
            </a:r>
            <a:r>
              <a:rPr lang="lv-LV" dirty="0">
                <a:cs typeface="Times New Roman" panose="02020603050405020304" charset="0"/>
              </a:rPr>
              <a:t>resursu </a:t>
            </a:r>
            <a:r>
              <a:rPr lang="lv-LV" dirty="0" smtClean="0">
                <a:cs typeface="Times New Roman" panose="02020603050405020304" charset="0"/>
              </a:rPr>
              <a:t>centrs sadarbībā </a:t>
            </a:r>
            <a:r>
              <a:rPr lang="lv-LV" dirty="0">
                <a:cs typeface="Times New Roman" panose="02020603050405020304" charset="0"/>
              </a:rPr>
              <a:t>ar fondu </a:t>
            </a:r>
            <a:r>
              <a:rPr lang="lv-LV" dirty="0" smtClean="0">
                <a:cs typeface="Times New Roman" panose="02020603050405020304" charset="0"/>
              </a:rPr>
              <a:t>Esi! 25 </a:t>
            </a:r>
            <a:r>
              <a:rPr lang="lv-LV" dirty="0">
                <a:cs typeface="Times New Roman" panose="02020603050405020304" charset="0"/>
              </a:rPr>
              <a:t>73 73 </a:t>
            </a:r>
            <a:r>
              <a:rPr lang="lv-LV" dirty="0" smtClean="0">
                <a:cs typeface="Times New Roman" panose="02020603050405020304" charset="0"/>
              </a:rPr>
              <a:t>63 Darba </a:t>
            </a:r>
            <a:r>
              <a:rPr lang="lv-LV" dirty="0">
                <a:cs typeface="Times New Roman" panose="02020603050405020304" charset="0"/>
              </a:rPr>
              <a:t>dienās </a:t>
            </a:r>
            <a:r>
              <a:rPr lang="lv-LV" dirty="0" smtClean="0">
                <a:cs typeface="Times New Roman" panose="02020603050405020304" charset="0"/>
              </a:rPr>
              <a:t>12:00–16:00.</a:t>
            </a:r>
            <a:endParaRPr lang="lv-LV" dirty="0">
              <a:cs typeface="Times New Roman" panose="02020603050405020304" charset="0"/>
            </a:endParaRPr>
          </a:p>
        </p:txBody>
      </p:sp>
      <p:sp>
        <p:nvSpPr>
          <p:cNvPr id="4" name="Date Placeholder 3"/>
          <p:cNvSpPr>
            <a:spLocks noGrp="1"/>
          </p:cNvSpPr>
          <p:nvPr>
            <p:ph type="dt" sz="half" idx="10"/>
          </p:nvPr>
        </p:nvSpPr>
        <p:spPr/>
        <p:txBody>
          <a:bodyPr/>
          <a:lstStyle/>
          <a:p>
            <a:fld id="{3575FADB-ECB8-4718-8FCF-E74845AE2BAC}"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EE0FACAA-B288-46C1-9CD5-DAEE4BF4FB07}" type="slidenum">
              <a:rPr lang="lv-LV" smtClean="0"/>
              <a:t>41</a:t>
            </a:fld>
            <a:endParaRPr lang="lv-LV"/>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dirty="0" smtClean="0"/>
              <a:t>Paldies par uzmanību!</a:t>
            </a:r>
            <a:endParaRPr lang="lv-LV" dirty="0"/>
          </a:p>
        </p:txBody>
      </p:sp>
      <p:sp>
        <p:nvSpPr>
          <p:cNvPr id="3" name="Content Placeholder 2"/>
          <p:cNvSpPr>
            <a:spLocks noGrp="1"/>
          </p:cNvSpPr>
          <p:nvPr>
            <p:ph idx="1"/>
          </p:nvPr>
        </p:nvSpPr>
        <p:spPr/>
        <p:txBody>
          <a:bodyPr/>
          <a:lstStyle/>
          <a:p>
            <a:endParaRPr lang="lv-LV"/>
          </a:p>
        </p:txBody>
      </p:sp>
      <p:sp>
        <p:nvSpPr>
          <p:cNvPr id="4" name="Date Placeholder 3"/>
          <p:cNvSpPr>
            <a:spLocks noGrp="1"/>
          </p:cNvSpPr>
          <p:nvPr>
            <p:ph type="dt" sz="half" idx="10"/>
          </p:nvPr>
        </p:nvSpPr>
        <p:spPr/>
        <p:txBody>
          <a:bodyPr/>
          <a:lstStyle/>
          <a:p>
            <a:fld id="{47D89842-266F-49E5-9EA4-CB5D17858DCE}" type="datetime1">
              <a:rPr lang="lv-LV" smtClean="0"/>
              <a:t>17.04.2023</a:t>
            </a:fld>
            <a:endParaRPr lang="lv-LV"/>
          </a:p>
        </p:txBody>
      </p:sp>
      <p:sp>
        <p:nvSpPr>
          <p:cNvPr id="5" name="Footer Placeholder 4"/>
          <p:cNvSpPr>
            <a:spLocks noGrp="1"/>
          </p:cNvSpPr>
          <p:nvPr>
            <p:ph type="ftr" sz="quarter" idx="11"/>
          </p:nvPr>
        </p:nvSpPr>
        <p:spPr/>
        <p:txBody>
          <a:bodyPr/>
          <a:lstStyle/>
          <a:p>
            <a:r>
              <a:rPr lang="lv-LV" smtClean="0"/>
              <a:t>Militārā psiholoģija</a:t>
            </a:r>
            <a:endParaRPr lang="lv-LV"/>
          </a:p>
        </p:txBody>
      </p:sp>
      <p:sp>
        <p:nvSpPr>
          <p:cNvPr id="6" name="Slide Number Placeholder 5"/>
          <p:cNvSpPr>
            <a:spLocks noGrp="1"/>
          </p:cNvSpPr>
          <p:nvPr>
            <p:ph type="sldNum" sz="quarter" idx="12"/>
          </p:nvPr>
        </p:nvSpPr>
        <p:spPr/>
        <p:txBody>
          <a:bodyPr/>
          <a:lstStyle/>
          <a:p>
            <a:fld id="{8C24C6A3-6823-4D45-A9E2-95DFE5C5D9F5}" type="slidenum">
              <a:rPr lang="lv-LV" smtClean="0"/>
              <a:t>42</a:t>
            </a:fld>
            <a:endParaRPr lang="lv-LV"/>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82913" y="891550"/>
            <a:ext cx="7765274" cy="5417634"/>
          </a:xfrm>
          <a:prstGeom prst="rect">
            <a:avLst/>
          </a:prstGeom>
        </p:spPr>
      </p:pic>
      <p:sp>
        <p:nvSpPr>
          <p:cNvPr id="5" name="TextBox 4"/>
          <p:cNvSpPr txBox="1"/>
          <p:nvPr/>
        </p:nvSpPr>
        <p:spPr>
          <a:xfrm>
            <a:off x="4535585" y="489857"/>
            <a:ext cx="9383486" cy="369332"/>
          </a:xfrm>
          <a:prstGeom prst="rect">
            <a:avLst/>
          </a:prstGeom>
          <a:noFill/>
        </p:spPr>
        <p:txBody>
          <a:bodyPr wrap="square" rtlCol="0">
            <a:spAutoFit/>
          </a:bodyPr>
          <a:lstStyle/>
          <a:p>
            <a:r>
              <a:rPr lang="lv-LV" b="1" dirty="0" smtClean="0"/>
              <a:t>Aptuveni 400 psihologi  </a:t>
            </a:r>
            <a:r>
              <a:rPr lang="lv-LV" b="1" dirty="0"/>
              <a:t>ASV </a:t>
            </a:r>
            <a:r>
              <a:rPr lang="lv-LV" b="1" dirty="0" smtClean="0"/>
              <a:t>iesaistījās.</a:t>
            </a:r>
            <a:endParaRPr lang="lv-LV" b="1" dirty="0"/>
          </a:p>
        </p:txBody>
      </p:sp>
      <p:sp>
        <p:nvSpPr>
          <p:cNvPr id="6" name="TextBox 5"/>
          <p:cNvSpPr txBox="1"/>
          <p:nvPr/>
        </p:nvSpPr>
        <p:spPr>
          <a:xfrm>
            <a:off x="1936696" y="6453352"/>
            <a:ext cx="9961015" cy="307777"/>
          </a:xfrm>
          <a:prstGeom prst="rect">
            <a:avLst/>
          </a:prstGeom>
          <a:noFill/>
        </p:spPr>
        <p:txBody>
          <a:bodyPr wrap="square" rtlCol="0">
            <a:spAutoFit/>
          </a:bodyPr>
          <a:lstStyle/>
          <a:p>
            <a:r>
              <a:rPr lang="lv-LV" sz="1400" dirty="0" smtClean="0"/>
              <a:t>* </a:t>
            </a:r>
            <a:r>
              <a:rPr lang="en-US" sz="1400" dirty="0" smtClean="0"/>
              <a:t>Carrie </a:t>
            </a:r>
            <a:r>
              <a:rPr lang="en-US" sz="1400" dirty="0"/>
              <a:t>H. Kennedy, Eric A. </a:t>
            </a:r>
            <a:r>
              <a:rPr lang="en-US" sz="1400" dirty="0" err="1" smtClean="0"/>
              <a:t>Zillmer</a:t>
            </a:r>
            <a:r>
              <a:rPr lang="lv-LV" sz="1400" dirty="0" smtClean="0"/>
              <a:t>, </a:t>
            </a:r>
            <a:r>
              <a:rPr lang="en-US" sz="1400" b="1" dirty="0"/>
              <a:t>Military Psychology: Clinical and Operational </a:t>
            </a:r>
            <a:r>
              <a:rPr lang="en-US" sz="1400" b="1" dirty="0" smtClean="0"/>
              <a:t>Applications</a:t>
            </a:r>
            <a:r>
              <a:rPr lang="lv-LV" sz="1400" dirty="0" smtClean="0"/>
              <a:t>, </a:t>
            </a:r>
            <a:r>
              <a:rPr lang="lv-LV" sz="1400" dirty="0" err="1" smtClean="0"/>
              <a:t>The</a:t>
            </a:r>
            <a:r>
              <a:rPr lang="lv-LV" sz="1400" dirty="0" smtClean="0"/>
              <a:t> </a:t>
            </a:r>
            <a:r>
              <a:rPr lang="lv-LV" sz="1400" dirty="0" err="1" smtClean="0"/>
              <a:t>Guilford</a:t>
            </a:r>
            <a:r>
              <a:rPr lang="lv-LV" sz="1400" dirty="0" smtClean="0"/>
              <a:t> </a:t>
            </a:r>
            <a:r>
              <a:rPr lang="lv-LV" sz="1400" dirty="0" err="1" smtClean="0"/>
              <a:t>press</a:t>
            </a:r>
            <a:r>
              <a:rPr lang="lv-LV" sz="1400" dirty="0" smtClean="0"/>
              <a:t>, 2022. </a:t>
            </a:r>
            <a:endParaRPr lang="en-US" sz="1400" b="1" dirty="0"/>
          </a:p>
        </p:txBody>
      </p:sp>
      <p:sp>
        <p:nvSpPr>
          <p:cNvPr id="2" name="Date Placeholder 1"/>
          <p:cNvSpPr>
            <a:spLocks noGrp="1"/>
          </p:cNvSpPr>
          <p:nvPr>
            <p:ph type="dt" sz="half" idx="10"/>
          </p:nvPr>
        </p:nvSpPr>
        <p:spPr/>
        <p:txBody>
          <a:bodyPr/>
          <a:lstStyle/>
          <a:p>
            <a:fld id="{A3BC7E68-74E1-4653-8257-04B20810159B}" type="datetime1">
              <a:rPr lang="lv-LV" smtClean="0"/>
              <a:t>17.04.2023</a:t>
            </a:fld>
            <a:endParaRPr lang="lv-LV"/>
          </a:p>
        </p:txBody>
      </p:sp>
      <p:sp>
        <p:nvSpPr>
          <p:cNvPr id="3" name="Footer Placeholder 2"/>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8C24C6A3-6823-4D45-A9E2-95DFE5C5D9F5}" type="slidenum">
              <a:rPr lang="lv-LV" smtClean="0"/>
              <a:t>5</a:t>
            </a:fld>
            <a:endParaRPr lang="lv-LV"/>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v-LV" sz="3600" dirty="0" smtClean="0"/>
              <a:t>Militāro psihologu profesionālā </a:t>
            </a:r>
            <a:r>
              <a:rPr lang="lv-LV" sz="3600" dirty="0"/>
              <a:t>darbība sākotnēji tika vērsta uz  personāla atlasi (</a:t>
            </a:r>
            <a:r>
              <a:rPr lang="lv-LV" sz="3600" dirty="0" err="1"/>
              <a:t>psychological</a:t>
            </a:r>
            <a:r>
              <a:rPr lang="lv-LV" sz="3600" dirty="0"/>
              <a:t> </a:t>
            </a:r>
            <a:r>
              <a:rPr lang="lv-LV" sz="3600" dirty="0" err="1"/>
              <a:t>screening</a:t>
            </a:r>
            <a:r>
              <a:rPr lang="lv-LV" sz="3600" dirty="0" smtClean="0"/>
              <a:t>).</a:t>
            </a:r>
            <a:endParaRPr lang="lv-LV" dirty="0"/>
          </a:p>
        </p:txBody>
      </p:sp>
      <p:sp>
        <p:nvSpPr>
          <p:cNvPr id="3" name="Content Placeholder 2"/>
          <p:cNvSpPr>
            <a:spLocks noGrp="1"/>
          </p:cNvSpPr>
          <p:nvPr>
            <p:ph idx="1"/>
          </p:nvPr>
        </p:nvSpPr>
        <p:spPr/>
        <p:txBody>
          <a:bodyPr/>
          <a:lstStyle/>
          <a:p>
            <a:endParaRPr lang="lv-LV" dirty="0"/>
          </a:p>
        </p:txBody>
      </p:sp>
      <p:pic>
        <p:nvPicPr>
          <p:cNvPr id="4" name="Content Placeholder 3"/>
          <p:cNvPicPr>
            <a:picLocks noChangeAspect="1"/>
          </p:cNvPicPr>
          <p:nvPr/>
        </p:nvPicPr>
        <p:blipFill>
          <a:blip r:embed="rId2"/>
          <a:stretch>
            <a:fillRect/>
          </a:stretch>
        </p:blipFill>
        <p:spPr>
          <a:xfrm>
            <a:off x="1480875" y="1309778"/>
            <a:ext cx="6520126" cy="5230631"/>
          </a:xfrm>
          <a:prstGeom prst="rect">
            <a:avLst/>
          </a:prstGeom>
        </p:spPr>
      </p:pic>
      <p:sp>
        <p:nvSpPr>
          <p:cNvPr id="5" name="TextBox 4"/>
          <p:cNvSpPr txBox="1"/>
          <p:nvPr/>
        </p:nvSpPr>
        <p:spPr>
          <a:xfrm>
            <a:off x="8238863" y="2993570"/>
            <a:ext cx="3439886" cy="1938992"/>
          </a:xfrm>
          <a:prstGeom prst="rect">
            <a:avLst/>
          </a:prstGeom>
          <a:noFill/>
        </p:spPr>
        <p:txBody>
          <a:bodyPr wrap="square" rtlCol="0">
            <a:spAutoFit/>
          </a:bodyPr>
          <a:lstStyle/>
          <a:p>
            <a:pPr algn="ctr"/>
            <a:r>
              <a:rPr lang="lv-LV" sz="2400" i="1" dirty="0" smtClean="0"/>
              <a:t>Meklējami pirmsākumi neverbālā intelekta testam, ko mūsdienās pazīstam kā </a:t>
            </a:r>
            <a:r>
              <a:rPr lang="lv-LV" sz="2400" b="1" i="1" dirty="0" err="1" smtClean="0"/>
              <a:t>Vekslera</a:t>
            </a:r>
            <a:r>
              <a:rPr lang="lv-LV" sz="2400" b="1" i="1" dirty="0" smtClean="0"/>
              <a:t> intelekta tests</a:t>
            </a:r>
            <a:r>
              <a:rPr lang="lv-LV" sz="2400" i="1" dirty="0" smtClean="0"/>
              <a:t>.</a:t>
            </a:r>
            <a:endParaRPr lang="lv-LV" sz="2400" i="1" dirty="0"/>
          </a:p>
        </p:txBody>
      </p:sp>
      <p:sp>
        <p:nvSpPr>
          <p:cNvPr id="6" name="TextBox 5"/>
          <p:cNvSpPr txBox="1"/>
          <p:nvPr/>
        </p:nvSpPr>
        <p:spPr>
          <a:xfrm>
            <a:off x="8238863" y="5807631"/>
            <a:ext cx="3899339" cy="738664"/>
          </a:xfrm>
          <a:prstGeom prst="rect">
            <a:avLst/>
          </a:prstGeom>
          <a:noFill/>
        </p:spPr>
        <p:txBody>
          <a:bodyPr wrap="square" rtlCol="0">
            <a:spAutoFit/>
          </a:bodyPr>
          <a:lstStyle/>
          <a:p>
            <a:r>
              <a:rPr lang="lv-LV" sz="1400" dirty="0" smtClean="0"/>
              <a:t>* </a:t>
            </a:r>
            <a:r>
              <a:rPr lang="en-US" sz="1400" dirty="0" smtClean="0"/>
              <a:t>Carrie </a:t>
            </a:r>
            <a:r>
              <a:rPr lang="en-US" sz="1400" dirty="0"/>
              <a:t>H. Kennedy, Eric A. </a:t>
            </a:r>
            <a:r>
              <a:rPr lang="en-US" sz="1400" dirty="0" err="1" smtClean="0"/>
              <a:t>Zillmer</a:t>
            </a:r>
            <a:r>
              <a:rPr lang="lv-LV" sz="1400" dirty="0" smtClean="0"/>
              <a:t>, </a:t>
            </a:r>
            <a:r>
              <a:rPr lang="en-US" sz="1400" b="1" dirty="0"/>
              <a:t>Military Psychology: Clinical and Operational </a:t>
            </a:r>
            <a:r>
              <a:rPr lang="en-US" sz="1400" b="1" dirty="0" smtClean="0"/>
              <a:t>Applications</a:t>
            </a:r>
            <a:r>
              <a:rPr lang="lv-LV" sz="1400" dirty="0" smtClean="0"/>
              <a:t>, </a:t>
            </a:r>
            <a:r>
              <a:rPr lang="lv-LV" sz="1400" dirty="0" err="1" smtClean="0"/>
              <a:t>The</a:t>
            </a:r>
            <a:r>
              <a:rPr lang="lv-LV" sz="1400" dirty="0" smtClean="0"/>
              <a:t> </a:t>
            </a:r>
            <a:r>
              <a:rPr lang="lv-LV" sz="1400" dirty="0" err="1" smtClean="0"/>
              <a:t>Guilford</a:t>
            </a:r>
            <a:r>
              <a:rPr lang="lv-LV" sz="1400" dirty="0" smtClean="0"/>
              <a:t> </a:t>
            </a:r>
            <a:r>
              <a:rPr lang="lv-LV" sz="1400" dirty="0" err="1" smtClean="0"/>
              <a:t>press</a:t>
            </a:r>
            <a:r>
              <a:rPr lang="lv-LV" sz="1400" dirty="0" smtClean="0"/>
              <a:t>, 2022. </a:t>
            </a:r>
            <a:endParaRPr lang="en-US" sz="1400" b="1" dirty="0"/>
          </a:p>
        </p:txBody>
      </p:sp>
      <p:sp>
        <p:nvSpPr>
          <p:cNvPr id="7" name="Date Placeholder 6"/>
          <p:cNvSpPr>
            <a:spLocks noGrp="1"/>
          </p:cNvSpPr>
          <p:nvPr>
            <p:ph type="dt" sz="half" idx="10"/>
          </p:nvPr>
        </p:nvSpPr>
        <p:spPr/>
        <p:txBody>
          <a:bodyPr/>
          <a:lstStyle/>
          <a:p>
            <a:fld id="{CD34F4F8-DAFF-42D3-A656-9FBD5AC63FED}" type="datetime1">
              <a:rPr lang="lv-LV" smtClean="0"/>
              <a:t>17.04.2023</a:t>
            </a:fld>
            <a:endParaRPr lang="lv-LV"/>
          </a:p>
        </p:txBody>
      </p:sp>
      <p:sp>
        <p:nvSpPr>
          <p:cNvPr id="8" name="Footer Placeholder 7"/>
          <p:cNvSpPr>
            <a:spLocks noGrp="1"/>
          </p:cNvSpPr>
          <p:nvPr>
            <p:ph type="ftr" sz="quarter" idx="11"/>
          </p:nvPr>
        </p:nvSpPr>
        <p:spPr/>
        <p:txBody>
          <a:bodyPr/>
          <a:lstStyle/>
          <a:p>
            <a:r>
              <a:rPr lang="lv-LV" smtClean="0"/>
              <a:t>Militārā psiholoģija</a:t>
            </a:r>
            <a:endParaRPr lang="lv-LV"/>
          </a:p>
        </p:txBody>
      </p:sp>
      <p:sp>
        <p:nvSpPr>
          <p:cNvPr id="9" name="Slide Number Placeholder 8"/>
          <p:cNvSpPr>
            <a:spLocks noGrp="1"/>
          </p:cNvSpPr>
          <p:nvPr>
            <p:ph type="sldNum" sz="quarter" idx="12"/>
          </p:nvPr>
        </p:nvSpPr>
        <p:spPr/>
        <p:txBody>
          <a:bodyPr/>
          <a:lstStyle/>
          <a:p>
            <a:fld id="{8C24C6A3-6823-4D45-A9E2-95DFE5C5D9F5}" type="slidenum">
              <a:rPr lang="lv-LV" smtClean="0"/>
              <a:t>6</a:t>
            </a:fld>
            <a:endParaRPr lang="lv-LV"/>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65246" y="1985972"/>
            <a:ext cx="7029450" cy="4695825"/>
          </a:xfrm>
          <a:prstGeom prst="rect">
            <a:avLst/>
          </a:prstGeom>
        </p:spPr>
      </p:pic>
      <p:sp>
        <p:nvSpPr>
          <p:cNvPr id="2" name="Title 1"/>
          <p:cNvSpPr>
            <a:spLocks noGrp="1"/>
          </p:cNvSpPr>
          <p:nvPr>
            <p:ph type="title"/>
          </p:nvPr>
        </p:nvSpPr>
        <p:spPr/>
        <p:txBody>
          <a:bodyPr/>
          <a:lstStyle/>
          <a:p>
            <a:r>
              <a:rPr lang="lv-LV" i="1" dirty="0" smtClean="0"/>
              <a:t>Militārās psiholoģijas vēsturiskā attīstība</a:t>
            </a:r>
            <a:endParaRPr lang="lv-LV" i="1" dirty="0"/>
          </a:p>
        </p:txBody>
      </p:sp>
      <p:sp>
        <p:nvSpPr>
          <p:cNvPr id="5" name="Content Placeholder 4"/>
          <p:cNvSpPr>
            <a:spLocks noGrp="1"/>
          </p:cNvSpPr>
          <p:nvPr>
            <p:ph idx="1"/>
          </p:nvPr>
        </p:nvSpPr>
        <p:spPr>
          <a:xfrm>
            <a:off x="1351870" y="1462095"/>
            <a:ext cx="10110787" cy="5219701"/>
          </a:xfrm>
        </p:spPr>
        <p:txBody>
          <a:bodyPr>
            <a:normAutofit fontScale="77500" lnSpcReduction="20000"/>
          </a:bodyPr>
          <a:lstStyle/>
          <a:p>
            <a:pPr marL="0" indent="0">
              <a:buNone/>
            </a:pPr>
            <a:r>
              <a:rPr lang="lv-LV" dirty="0" smtClean="0"/>
              <a:t>diemžēl ir saistīta ar karadarbību un tās atstātajām sekām… </a:t>
            </a:r>
          </a:p>
          <a:p>
            <a:pPr marL="0" indent="0">
              <a:buNone/>
            </a:pPr>
            <a:endParaRPr lang="lv-LV" dirty="0"/>
          </a:p>
          <a:p>
            <a:pPr marL="0" indent="0">
              <a:buNone/>
            </a:pPr>
            <a:r>
              <a:rPr lang="lv-LV" dirty="0" smtClean="0"/>
              <a:t>Taču jāatceras, ka ļoti </a:t>
            </a:r>
          </a:p>
          <a:p>
            <a:pPr marL="0" indent="0">
              <a:buNone/>
            </a:pPr>
            <a:r>
              <a:rPr lang="lv-LV" dirty="0" smtClean="0"/>
              <a:t>daudz pētījumi tiek </a:t>
            </a:r>
          </a:p>
          <a:p>
            <a:pPr marL="0" indent="0">
              <a:buNone/>
            </a:pPr>
            <a:r>
              <a:rPr lang="lv-LV" dirty="0" smtClean="0"/>
              <a:t>veikti arī miera laikā, </a:t>
            </a:r>
          </a:p>
          <a:p>
            <a:pPr marL="0" indent="0">
              <a:buNone/>
            </a:pPr>
            <a:r>
              <a:rPr lang="lv-LV" dirty="0" smtClean="0"/>
              <a:t>jo militārās vides </a:t>
            </a:r>
          </a:p>
          <a:p>
            <a:pPr marL="0" indent="0">
              <a:buNone/>
            </a:pPr>
            <a:r>
              <a:rPr lang="lv-LV" dirty="0" smtClean="0"/>
              <a:t>specifika spēj prasīt </a:t>
            </a:r>
          </a:p>
          <a:p>
            <a:pPr marL="0" indent="0">
              <a:buNone/>
            </a:pPr>
            <a:r>
              <a:rPr lang="lv-LV" dirty="0" smtClean="0"/>
              <a:t>daudz no karavīra un </a:t>
            </a:r>
          </a:p>
          <a:p>
            <a:pPr marL="0" indent="0">
              <a:buNone/>
            </a:pPr>
            <a:r>
              <a:rPr lang="lv-LV" dirty="0" smtClean="0"/>
              <a:t>psihologs ir viens no </a:t>
            </a:r>
          </a:p>
          <a:p>
            <a:pPr marL="0" indent="0">
              <a:buNone/>
            </a:pPr>
            <a:r>
              <a:rPr lang="lv-LV" dirty="0" smtClean="0"/>
              <a:t>tiem speciālistiem, kurš </a:t>
            </a:r>
          </a:p>
          <a:p>
            <a:pPr marL="0" indent="0">
              <a:buNone/>
            </a:pPr>
            <a:r>
              <a:rPr lang="lv-LV" dirty="0" smtClean="0"/>
              <a:t>palīdz </a:t>
            </a:r>
          </a:p>
          <a:p>
            <a:pPr marL="0" indent="0">
              <a:buNone/>
            </a:pPr>
            <a:r>
              <a:rPr lang="lv-LV" dirty="0" smtClean="0"/>
              <a:t>karavīram būt </a:t>
            </a:r>
          </a:p>
          <a:p>
            <a:pPr marL="0" indent="0">
              <a:buNone/>
            </a:pPr>
            <a:r>
              <a:rPr lang="lv-LV" dirty="0"/>
              <a:t>p</a:t>
            </a:r>
            <a:r>
              <a:rPr lang="lv-LV" dirty="0" smtClean="0"/>
              <a:t>ēc iespējas noturīgākam </a:t>
            </a:r>
          </a:p>
          <a:p>
            <a:pPr marL="0" indent="0">
              <a:buNone/>
            </a:pPr>
            <a:r>
              <a:rPr lang="lv-LV" dirty="0" smtClean="0"/>
              <a:t>un organizācijai efektīvākai.</a:t>
            </a:r>
          </a:p>
        </p:txBody>
      </p:sp>
      <p:sp>
        <p:nvSpPr>
          <p:cNvPr id="3" name="Date Placeholder 2"/>
          <p:cNvSpPr>
            <a:spLocks noGrp="1"/>
          </p:cNvSpPr>
          <p:nvPr>
            <p:ph type="dt" sz="half" idx="10"/>
          </p:nvPr>
        </p:nvSpPr>
        <p:spPr/>
        <p:txBody>
          <a:bodyPr/>
          <a:lstStyle/>
          <a:p>
            <a:fld id="{A5B79B53-A937-4640-9DF3-BA8BAD4FEB08}" type="datetime1">
              <a:rPr lang="lv-LV" smtClean="0"/>
              <a:t>17.04.2023</a:t>
            </a:fld>
            <a:endParaRPr lang="lv-LV"/>
          </a:p>
        </p:txBody>
      </p:sp>
      <p:sp>
        <p:nvSpPr>
          <p:cNvPr id="4" name="Footer Placeholder 3"/>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8C24C6A3-6823-4D45-A9E2-95DFE5C5D9F5}" type="slidenum">
              <a:rPr lang="lv-LV" smtClean="0"/>
              <a:t>7</a:t>
            </a:fld>
            <a:endParaRPr lang="lv-LV"/>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Militārā psiholoģija mūsdienās</a:t>
            </a:r>
            <a:endParaRPr lang="lv-LV" dirty="0"/>
          </a:p>
        </p:txBody>
      </p:sp>
      <p:sp>
        <p:nvSpPr>
          <p:cNvPr id="3" name="Content Placeholder 2"/>
          <p:cNvSpPr>
            <a:spLocks noGrp="1"/>
          </p:cNvSpPr>
          <p:nvPr>
            <p:ph idx="1"/>
          </p:nvPr>
        </p:nvSpPr>
        <p:spPr>
          <a:xfrm>
            <a:off x="1243013" y="1366345"/>
            <a:ext cx="10110787" cy="4810618"/>
          </a:xfrm>
        </p:spPr>
        <p:txBody>
          <a:bodyPr>
            <a:normAutofit fontScale="77500" lnSpcReduction="20000"/>
          </a:bodyPr>
          <a:lstStyle/>
          <a:p>
            <a:pPr marL="0" indent="0" algn="just">
              <a:buNone/>
            </a:pPr>
            <a:r>
              <a:rPr lang="lv-LV" dirty="0" smtClean="0"/>
              <a:t>Pamatjautājumi</a:t>
            </a:r>
            <a:r>
              <a:rPr lang="lv-LV" dirty="0"/>
              <a:t>, ko mūsdienās pēta militārie psihologi pasaulē, ir:</a:t>
            </a:r>
          </a:p>
          <a:p>
            <a:pPr marL="0" indent="0" algn="just">
              <a:buNone/>
            </a:pPr>
            <a:r>
              <a:rPr lang="lv-LV" dirty="0"/>
              <a:t>1.     </a:t>
            </a:r>
            <a:r>
              <a:rPr lang="lv-LV" dirty="0" err="1"/>
              <a:t>Rekrutēšana</a:t>
            </a:r>
            <a:r>
              <a:rPr lang="lv-LV" dirty="0"/>
              <a:t> un atlase militārajam dienestam – </a:t>
            </a:r>
            <a:r>
              <a:rPr lang="lv-LV" dirty="0" smtClean="0"/>
              <a:t>personības un kognitīvo procesu </a:t>
            </a:r>
            <a:r>
              <a:rPr lang="lv-LV" dirty="0"/>
              <a:t>psiholoģiskā izpēte,</a:t>
            </a:r>
          </a:p>
          <a:p>
            <a:pPr marL="0" indent="0" algn="just">
              <a:buNone/>
            </a:pPr>
            <a:r>
              <a:rPr lang="lv-LV" dirty="0"/>
              <a:t>2.     Karavīru psihiskā noturība un militārās izglītības un militārās apmācības metodes,</a:t>
            </a:r>
          </a:p>
          <a:p>
            <a:pPr marL="0" indent="0" algn="just">
              <a:buNone/>
            </a:pPr>
            <a:r>
              <a:rPr lang="lv-LV" dirty="0"/>
              <a:t>3.     Militārās līderības jautājumi un militāro organizāciju psiholoģiskie faktori,</a:t>
            </a:r>
          </a:p>
          <a:p>
            <a:pPr marL="0" indent="0" algn="just">
              <a:buNone/>
            </a:pPr>
            <a:r>
              <a:rPr lang="lv-LV" dirty="0"/>
              <a:t>4.     Moderno tehnoloģiju ietekme uz karavīru militāri profesionālo sagatavošanu,</a:t>
            </a:r>
          </a:p>
          <a:p>
            <a:pPr marL="0" indent="0" algn="just">
              <a:buNone/>
            </a:pPr>
            <a:r>
              <a:rPr lang="lv-LV" dirty="0"/>
              <a:t>5.     Karavīru dalība starptautiskajās operācijās – stresa faktori, militāro ģimeņu atbalsts,</a:t>
            </a:r>
          </a:p>
          <a:p>
            <a:pPr marL="0" indent="0" algn="just">
              <a:buNone/>
            </a:pPr>
            <a:r>
              <a:rPr lang="lv-LV" dirty="0"/>
              <a:t>6.     Karavīru </a:t>
            </a:r>
            <a:r>
              <a:rPr lang="lv-LV" dirty="0" err="1"/>
              <a:t>pēctraumatiskā</a:t>
            </a:r>
            <a:r>
              <a:rPr lang="lv-LV" dirty="0"/>
              <a:t> stresa sindroms un tā ārstēšana,</a:t>
            </a:r>
          </a:p>
          <a:p>
            <a:pPr marL="0" indent="0" algn="just">
              <a:buNone/>
            </a:pPr>
            <a:r>
              <a:rPr lang="lv-LV" dirty="0"/>
              <a:t>7.     Militārās vides ārējie ietekmes faktori un militārā kultūra,</a:t>
            </a:r>
          </a:p>
          <a:p>
            <a:pPr marL="0" indent="0" algn="just">
              <a:buNone/>
            </a:pPr>
            <a:r>
              <a:rPr lang="lv-LV" dirty="0"/>
              <a:t>8.   Psiholoģijas zinātnes praktiskais pielietojums mūsdienu militārajos konfliktos – sociālā ietekme, psiholoģiskās operācijas, terorisma taktika u. c.</a:t>
            </a:r>
          </a:p>
          <a:p>
            <a:pPr marL="0" indent="0" algn="just">
              <a:buNone/>
            </a:pPr>
            <a:endParaRPr lang="lv-LV" dirty="0"/>
          </a:p>
        </p:txBody>
      </p:sp>
      <p:sp>
        <p:nvSpPr>
          <p:cNvPr id="4" name="TextBox 3"/>
          <p:cNvSpPr txBox="1"/>
          <p:nvPr/>
        </p:nvSpPr>
        <p:spPr>
          <a:xfrm>
            <a:off x="2322787" y="6194864"/>
            <a:ext cx="9333186" cy="307777"/>
          </a:xfrm>
          <a:prstGeom prst="rect">
            <a:avLst/>
          </a:prstGeom>
          <a:noFill/>
        </p:spPr>
        <p:txBody>
          <a:bodyPr wrap="square" rtlCol="0">
            <a:spAutoFit/>
          </a:bodyPr>
          <a:lstStyle/>
          <a:p>
            <a:r>
              <a:rPr lang="lv-LV" sz="1400" i="1" dirty="0" smtClean="0"/>
              <a:t>* https</a:t>
            </a:r>
            <a:r>
              <a:rPr lang="lv-LV" sz="1400" i="1" dirty="0"/>
              <a:t>://enciklopedija.lv/skirklis/22116-milit%C4%81r%C4%81-psiholo%C4%A3ija</a:t>
            </a:r>
          </a:p>
        </p:txBody>
      </p:sp>
      <p:sp>
        <p:nvSpPr>
          <p:cNvPr id="5" name="Date Placeholder 4"/>
          <p:cNvSpPr>
            <a:spLocks noGrp="1"/>
          </p:cNvSpPr>
          <p:nvPr>
            <p:ph type="dt" sz="half" idx="10"/>
          </p:nvPr>
        </p:nvSpPr>
        <p:spPr/>
        <p:txBody>
          <a:bodyPr/>
          <a:lstStyle/>
          <a:p>
            <a:fld id="{4A226CFF-008D-4F77-83F4-C6D41D03EFC2}" type="datetime1">
              <a:rPr lang="lv-LV" smtClean="0"/>
              <a:t>17.04.2023</a:t>
            </a:fld>
            <a:endParaRPr lang="lv-LV"/>
          </a:p>
        </p:txBody>
      </p:sp>
      <p:sp>
        <p:nvSpPr>
          <p:cNvPr id="6" name="Footer Placeholder 5"/>
          <p:cNvSpPr>
            <a:spLocks noGrp="1"/>
          </p:cNvSpPr>
          <p:nvPr>
            <p:ph type="ftr" sz="quarter" idx="11"/>
          </p:nvPr>
        </p:nvSpPr>
        <p:spPr/>
        <p:txBody>
          <a:bodyPr/>
          <a:lstStyle/>
          <a:p>
            <a:r>
              <a:rPr lang="lv-LV" smtClean="0"/>
              <a:t>Militārā psiholoģija</a:t>
            </a:r>
            <a:endParaRPr lang="lv-LV"/>
          </a:p>
        </p:txBody>
      </p:sp>
      <p:sp>
        <p:nvSpPr>
          <p:cNvPr id="7" name="Slide Number Placeholder 6"/>
          <p:cNvSpPr>
            <a:spLocks noGrp="1"/>
          </p:cNvSpPr>
          <p:nvPr>
            <p:ph type="sldNum" sz="quarter" idx="12"/>
          </p:nvPr>
        </p:nvSpPr>
        <p:spPr/>
        <p:txBody>
          <a:bodyPr/>
          <a:lstStyle/>
          <a:p>
            <a:fld id="{8C24C6A3-6823-4D45-A9E2-95DFE5C5D9F5}" type="slidenum">
              <a:rPr lang="lv-LV" smtClean="0"/>
              <a:t>8</a:t>
            </a:fld>
            <a:endParaRPr lang="lv-LV"/>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35" y="280704"/>
            <a:ext cx="6890198" cy="800879"/>
          </a:xfrm>
        </p:spPr>
        <p:txBody>
          <a:bodyPr>
            <a:normAutofit/>
          </a:bodyPr>
          <a:lstStyle/>
          <a:p>
            <a:pPr algn="ctr"/>
            <a:r>
              <a:rPr lang="lv-LV" sz="3600" b="1" dirty="0">
                <a:solidFill>
                  <a:schemeClr val="accent6">
                    <a:lumMod val="50000"/>
                  </a:schemeClr>
                </a:solidFill>
                <a:latin typeface="+mn-lt"/>
              </a:rPr>
              <a:t>Nozīmīgākās </a:t>
            </a:r>
            <a:r>
              <a:rPr lang="lv-LV" sz="3600" b="1" dirty="0" smtClean="0">
                <a:solidFill>
                  <a:schemeClr val="accent6">
                    <a:lumMod val="50000"/>
                  </a:schemeClr>
                </a:solidFill>
                <a:latin typeface="+mn-lt"/>
              </a:rPr>
              <a:t>organizācijas</a:t>
            </a:r>
            <a:endParaRPr lang="lv-LV" sz="3600" dirty="0">
              <a:solidFill>
                <a:schemeClr val="accent6">
                  <a:lumMod val="50000"/>
                </a:schemeClr>
              </a:solidFill>
              <a:latin typeface="+mn-lt"/>
            </a:endParaRPr>
          </a:p>
        </p:txBody>
      </p:sp>
      <p:sp>
        <p:nvSpPr>
          <p:cNvPr id="3" name="Content Placeholder 2"/>
          <p:cNvSpPr>
            <a:spLocks noGrp="1"/>
          </p:cNvSpPr>
          <p:nvPr>
            <p:ph idx="1"/>
          </p:nvPr>
        </p:nvSpPr>
        <p:spPr>
          <a:xfrm>
            <a:off x="1198178" y="1287887"/>
            <a:ext cx="7301877" cy="5151308"/>
          </a:xfrm>
        </p:spPr>
        <p:txBody>
          <a:bodyPr>
            <a:noAutofit/>
          </a:bodyPr>
          <a:lstStyle/>
          <a:p>
            <a:pPr algn="just">
              <a:lnSpc>
                <a:spcPct val="100000"/>
              </a:lnSpc>
              <a:spcBef>
                <a:spcPts val="0"/>
              </a:spcBef>
              <a:buFontTx/>
              <a:buChar char="-"/>
            </a:pPr>
            <a:r>
              <a:rPr lang="lv-LV" sz="2000" dirty="0">
                <a:solidFill>
                  <a:srgbClr val="800000"/>
                </a:solidFill>
              </a:rPr>
              <a:t>Amerikas Psihologu asociācija, </a:t>
            </a:r>
            <a:r>
              <a:rPr lang="lv-LV" sz="2000" dirty="0" smtClean="0">
                <a:solidFill>
                  <a:srgbClr val="800000"/>
                </a:solidFill>
              </a:rPr>
              <a:t>19. </a:t>
            </a:r>
            <a:r>
              <a:rPr lang="lv-LV" sz="2000" dirty="0">
                <a:solidFill>
                  <a:srgbClr val="800000"/>
                </a:solidFill>
              </a:rPr>
              <a:t>Divīzija, Militārā psiholoģija </a:t>
            </a:r>
            <a:endParaRPr lang="lv-LV" sz="2000" dirty="0" smtClean="0">
              <a:solidFill>
                <a:srgbClr val="800000"/>
              </a:solidFill>
            </a:endParaRPr>
          </a:p>
          <a:p>
            <a:pPr marL="0" indent="0" algn="just">
              <a:lnSpc>
                <a:spcPct val="100000"/>
              </a:lnSpc>
              <a:spcBef>
                <a:spcPts val="0"/>
              </a:spcBef>
              <a:buNone/>
            </a:pPr>
            <a:r>
              <a:rPr lang="lv-LV" sz="2000" i="1" dirty="0" smtClean="0">
                <a:solidFill>
                  <a:schemeClr val="accent6">
                    <a:lumMod val="50000"/>
                  </a:schemeClr>
                </a:solidFill>
              </a:rPr>
              <a:t>(APA, </a:t>
            </a:r>
            <a:r>
              <a:rPr lang="lv-LV" sz="2000" i="1" dirty="0">
                <a:solidFill>
                  <a:schemeClr val="accent6">
                    <a:lumMod val="50000"/>
                  </a:schemeClr>
                </a:solidFill>
              </a:rPr>
              <a:t>Division </a:t>
            </a:r>
            <a:r>
              <a:rPr lang="lv-LV" sz="2000" i="1" dirty="0" smtClean="0">
                <a:solidFill>
                  <a:schemeClr val="accent6">
                    <a:lumMod val="50000"/>
                  </a:schemeClr>
                </a:solidFill>
              </a:rPr>
              <a:t>19, Society </a:t>
            </a:r>
            <a:r>
              <a:rPr lang="lv-LV" sz="2000" i="1" dirty="0">
                <a:solidFill>
                  <a:schemeClr val="accent6">
                    <a:lumMod val="50000"/>
                  </a:schemeClr>
                </a:solidFill>
              </a:rPr>
              <a:t>for Military </a:t>
            </a:r>
            <a:r>
              <a:rPr lang="lv-LV" sz="2000" i="1" dirty="0" smtClean="0">
                <a:solidFill>
                  <a:schemeClr val="accent6">
                    <a:lumMod val="50000"/>
                  </a:schemeClr>
                </a:solidFill>
              </a:rPr>
              <a:t>Psychology). </a:t>
            </a:r>
            <a:r>
              <a:rPr lang="lv-LV" sz="2000" dirty="0" smtClean="0">
                <a:solidFill>
                  <a:schemeClr val="accent6">
                    <a:lumMod val="50000"/>
                  </a:schemeClr>
                </a:solidFill>
              </a:rPr>
              <a:t>APA struktūrvienība </a:t>
            </a:r>
            <a:r>
              <a:rPr lang="lv-LV" sz="2000" dirty="0">
                <a:solidFill>
                  <a:schemeClr val="accent6">
                    <a:lumMod val="50000"/>
                  </a:schemeClr>
                </a:solidFill>
              </a:rPr>
              <a:t>– zinātniska un profesionāla psihologu organizācija, kas nosaka militārās psiholoģijas zinātnes pētījumu un publicēšanas </a:t>
            </a:r>
            <a:r>
              <a:rPr lang="lv-LV" sz="2000" dirty="0" smtClean="0">
                <a:solidFill>
                  <a:schemeClr val="accent6">
                    <a:lumMod val="50000"/>
                  </a:schemeClr>
                </a:solidFill>
              </a:rPr>
              <a:t>standartus.</a:t>
            </a:r>
          </a:p>
          <a:p>
            <a:pPr marL="0" indent="0" algn="just">
              <a:lnSpc>
                <a:spcPct val="100000"/>
              </a:lnSpc>
              <a:spcBef>
                <a:spcPts val="0"/>
              </a:spcBef>
              <a:buNone/>
            </a:pPr>
            <a:endParaRPr lang="lv-LV" sz="1800" dirty="0" smtClean="0">
              <a:solidFill>
                <a:schemeClr val="accent6">
                  <a:lumMod val="50000"/>
                </a:schemeClr>
              </a:solidFill>
            </a:endParaRPr>
          </a:p>
          <a:p>
            <a:pPr algn="just">
              <a:lnSpc>
                <a:spcPct val="100000"/>
              </a:lnSpc>
              <a:spcBef>
                <a:spcPts val="0"/>
              </a:spcBef>
              <a:buFontTx/>
              <a:buChar char="-"/>
            </a:pPr>
            <a:r>
              <a:rPr lang="lv-LV" sz="2000" dirty="0" smtClean="0">
                <a:solidFill>
                  <a:srgbClr val="800000"/>
                </a:solidFill>
              </a:rPr>
              <a:t>Starptautiskā </a:t>
            </a:r>
            <a:r>
              <a:rPr lang="lv-LV" sz="2000" dirty="0">
                <a:solidFill>
                  <a:srgbClr val="800000"/>
                </a:solidFill>
              </a:rPr>
              <a:t>militārās testēšanas asociācija </a:t>
            </a:r>
            <a:endParaRPr lang="lv-LV" sz="2000" dirty="0" smtClean="0">
              <a:solidFill>
                <a:srgbClr val="800000"/>
              </a:solidFill>
            </a:endParaRPr>
          </a:p>
          <a:p>
            <a:pPr marL="0" indent="0" algn="just">
              <a:lnSpc>
                <a:spcPct val="100000"/>
              </a:lnSpc>
              <a:spcBef>
                <a:spcPts val="0"/>
              </a:spcBef>
              <a:buNone/>
            </a:pPr>
            <a:r>
              <a:rPr lang="lv-LV" sz="2000" i="1" dirty="0" smtClean="0">
                <a:solidFill>
                  <a:schemeClr val="accent6">
                    <a:lumMod val="50000"/>
                  </a:schemeClr>
                </a:solidFill>
              </a:rPr>
              <a:t>(</a:t>
            </a:r>
            <a:r>
              <a:rPr lang="lv-LV" sz="2000" i="1" spc="15" dirty="0">
                <a:solidFill>
                  <a:schemeClr val="accent6">
                    <a:lumMod val="50000"/>
                  </a:schemeClr>
                </a:solidFill>
                <a:ea typeface="Times New Roman" panose="02020603050405020304" charset="0"/>
                <a:cs typeface="Arial" panose="020B0604020202020204" pitchFamily="34" charset="0"/>
              </a:rPr>
              <a:t>International Military Testing Association, IMTA).</a:t>
            </a:r>
            <a:r>
              <a:rPr lang="lv-LV" sz="2000" spc="15" dirty="0">
                <a:solidFill>
                  <a:schemeClr val="accent6">
                    <a:lumMod val="50000"/>
                  </a:schemeClr>
                </a:solidFill>
                <a:ea typeface="Times New Roman" panose="02020603050405020304" charset="0"/>
                <a:cs typeface="Arial" panose="020B0604020202020204" pitchFamily="34" charset="0"/>
              </a:rPr>
              <a:t> M</a:t>
            </a:r>
            <a:r>
              <a:rPr lang="lv-LV" sz="2000" dirty="0">
                <a:solidFill>
                  <a:schemeClr val="accent6">
                    <a:lumMod val="50000"/>
                  </a:schemeClr>
                </a:solidFill>
              </a:rPr>
              <a:t>ilitāro psihologu organizācija, kas 1x gadā zinātniskā konferencē popularizē militārās psiholoģijas zinātnes sasniegumus NATO u. c. valstu vadošo militāro psihologu līmenī</a:t>
            </a:r>
            <a:r>
              <a:rPr lang="lv-LV" sz="2000" dirty="0" smtClean="0">
                <a:solidFill>
                  <a:schemeClr val="accent6">
                    <a:lumMod val="50000"/>
                  </a:schemeClr>
                </a:solidFill>
              </a:rPr>
              <a:t>.</a:t>
            </a:r>
          </a:p>
          <a:p>
            <a:pPr algn="just">
              <a:lnSpc>
                <a:spcPct val="100000"/>
              </a:lnSpc>
              <a:spcBef>
                <a:spcPts val="0"/>
              </a:spcBef>
              <a:buFontTx/>
              <a:buChar char="-"/>
            </a:pPr>
            <a:endParaRPr lang="lv-LV" sz="1800" dirty="0" smtClean="0">
              <a:solidFill>
                <a:schemeClr val="accent6">
                  <a:lumMod val="50000"/>
                </a:schemeClr>
              </a:solidFill>
            </a:endParaRPr>
          </a:p>
          <a:p>
            <a:pPr algn="just">
              <a:lnSpc>
                <a:spcPct val="100000"/>
              </a:lnSpc>
              <a:spcBef>
                <a:spcPts val="0"/>
              </a:spcBef>
              <a:buFontTx/>
              <a:buChar char="-"/>
            </a:pPr>
            <a:r>
              <a:rPr lang="lv-LV" sz="2000" spc="15" dirty="0" smtClean="0">
                <a:solidFill>
                  <a:srgbClr val="800000"/>
                </a:solidFill>
                <a:ea typeface="Times New Roman" panose="02020603050405020304" charset="0"/>
                <a:cs typeface="Arial" panose="020B0604020202020204" pitchFamily="34" charset="0"/>
              </a:rPr>
              <a:t>Starptautiskā </a:t>
            </a:r>
            <a:r>
              <a:rPr lang="lv-LV" sz="2000" spc="15" dirty="0">
                <a:solidFill>
                  <a:srgbClr val="800000"/>
                </a:solidFill>
                <a:ea typeface="Times New Roman" panose="02020603050405020304" charset="0"/>
                <a:cs typeface="Arial" panose="020B0604020202020204" pitchFamily="34" charset="0"/>
              </a:rPr>
              <a:t>praktiskās militārās psiholoģijas </a:t>
            </a:r>
            <a:r>
              <a:rPr lang="lv-LV" sz="2000" spc="15" dirty="0" smtClean="0">
                <a:solidFill>
                  <a:srgbClr val="800000"/>
                </a:solidFill>
                <a:ea typeface="Times New Roman" panose="02020603050405020304" charset="0"/>
                <a:cs typeface="Arial" panose="020B0604020202020204" pitchFamily="34" charset="0"/>
              </a:rPr>
              <a:t>organizācija</a:t>
            </a:r>
          </a:p>
          <a:p>
            <a:pPr marL="0" indent="0" algn="just">
              <a:lnSpc>
                <a:spcPct val="100000"/>
              </a:lnSpc>
              <a:spcBef>
                <a:spcPts val="0"/>
              </a:spcBef>
              <a:buNone/>
            </a:pPr>
            <a:r>
              <a:rPr lang="lv-LV" sz="2000" i="1" spc="15" dirty="0" smtClean="0">
                <a:solidFill>
                  <a:schemeClr val="accent6">
                    <a:lumMod val="50000"/>
                  </a:schemeClr>
                </a:solidFill>
                <a:ea typeface="Times New Roman" panose="02020603050405020304" charset="0"/>
                <a:cs typeface="Arial" panose="020B0604020202020204" pitchFamily="34" charset="0"/>
              </a:rPr>
              <a:t>(</a:t>
            </a:r>
            <a:r>
              <a:rPr lang="lv-LV" sz="2000" i="1" spc="15" dirty="0">
                <a:solidFill>
                  <a:schemeClr val="accent6">
                    <a:lumMod val="50000"/>
                  </a:schemeClr>
                </a:solidFill>
                <a:ea typeface="Times New Roman" panose="02020603050405020304" charset="0"/>
                <a:cs typeface="Arial" panose="020B0604020202020204" pitchFamily="34" charset="0"/>
              </a:rPr>
              <a:t>International Apllied Military Psychology Symposium, IAMPS) </a:t>
            </a:r>
            <a:r>
              <a:rPr lang="lv-LV" sz="2000" spc="15" dirty="0">
                <a:solidFill>
                  <a:schemeClr val="accent6">
                    <a:lumMod val="50000"/>
                  </a:schemeClr>
                </a:solidFill>
                <a:ea typeface="Times New Roman" panose="02020603050405020304" charset="0"/>
                <a:cs typeface="Arial" panose="020B0604020202020204" pitchFamily="34" charset="0"/>
              </a:rPr>
              <a:t>– militārās psiholoģijas pētnieku un praktisko psihologu organizācija, kas katru gadu citā uzņēmējvalstī organizē militāro psihologu konferenci. </a:t>
            </a:r>
            <a:endParaRPr lang="lv-LV" sz="2000" dirty="0" smtClean="0">
              <a:solidFill>
                <a:schemeClr val="accent6">
                  <a:lumMod val="50000"/>
                </a:schemeClr>
              </a:solidFill>
            </a:endParaRPr>
          </a:p>
          <a:p>
            <a:pPr algn="just">
              <a:buFontTx/>
              <a:buChar char="-"/>
            </a:pPr>
            <a:endParaRPr lang="lv-LV" sz="2400" dirty="0">
              <a:solidFill>
                <a:schemeClr val="accent6">
                  <a:lumMod val="50000"/>
                </a:schemeClr>
              </a:solidFill>
            </a:endParaRPr>
          </a:p>
          <a:p>
            <a:pPr marL="0" indent="0" algn="just">
              <a:buNone/>
            </a:pPr>
            <a:endParaRPr lang="lv-LV" sz="2400" b="1" dirty="0">
              <a:solidFill>
                <a:schemeClr val="accent6">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0056" y="153135"/>
            <a:ext cx="3691944" cy="11347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530" y="1494191"/>
            <a:ext cx="1637988" cy="1637988"/>
          </a:xfrm>
          <a:prstGeom prst="rect">
            <a:avLst/>
          </a:prstGeom>
        </p:spPr>
      </p:pic>
      <p:pic>
        <p:nvPicPr>
          <p:cNvPr id="7" name="Picture 6"/>
          <p:cNvPicPr>
            <a:picLocks noChangeAspect="1"/>
          </p:cNvPicPr>
          <p:nvPr/>
        </p:nvPicPr>
        <p:blipFill>
          <a:blip r:embed="rId4"/>
          <a:stretch>
            <a:fillRect/>
          </a:stretch>
        </p:blipFill>
        <p:spPr>
          <a:xfrm>
            <a:off x="9519420" y="3204081"/>
            <a:ext cx="2004209" cy="2004209"/>
          </a:xfrm>
          <a:prstGeom prst="rect">
            <a:avLst/>
          </a:prstGeom>
        </p:spPr>
      </p:pic>
      <p:pic>
        <p:nvPicPr>
          <p:cNvPr id="9" name="Picture 8"/>
          <p:cNvPicPr>
            <a:picLocks noChangeAspect="1"/>
          </p:cNvPicPr>
          <p:nvPr/>
        </p:nvPicPr>
        <p:blipFill>
          <a:blip r:embed="rId5"/>
          <a:stretch>
            <a:fillRect/>
          </a:stretch>
        </p:blipFill>
        <p:spPr>
          <a:xfrm>
            <a:off x="8500056" y="5208290"/>
            <a:ext cx="3691944" cy="1437209"/>
          </a:xfrm>
          <a:prstGeom prst="rect">
            <a:avLst/>
          </a:prstGeom>
        </p:spPr>
      </p:pic>
      <p:sp>
        <p:nvSpPr>
          <p:cNvPr id="6" name="Date Placeholder 5"/>
          <p:cNvSpPr>
            <a:spLocks noGrp="1"/>
          </p:cNvSpPr>
          <p:nvPr>
            <p:ph type="dt" sz="half" idx="10"/>
          </p:nvPr>
        </p:nvSpPr>
        <p:spPr/>
        <p:txBody>
          <a:bodyPr/>
          <a:lstStyle/>
          <a:p>
            <a:fld id="{C1B644BD-9597-4027-B371-523CB6566F66}" type="datetime1">
              <a:rPr lang="lv-LV" smtClean="0"/>
              <a:t>17.04.2023</a:t>
            </a:fld>
            <a:endParaRPr lang="lv-LV"/>
          </a:p>
        </p:txBody>
      </p:sp>
      <p:sp>
        <p:nvSpPr>
          <p:cNvPr id="8" name="Footer Placeholder 7"/>
          <p:cNvSpPr>
            <a:spLocks noGrp="1"/>
          </p:cNvSpPr>
          <p:nvPr>
            <p:ph type="ftr" sz="quarter" idx="11"/>
          </p:nvPr>
        </p:nvSpPr>
        <p:spPr/>
        <p:txBody>
          <a:bodyPr/>
          <a:lstStyle/>
          <a:p>
            <a:r>
              <a:rPr lang="lv-LV" smtClean="0"/>
              <a:t>Militārā psiholoģija</a:t>
            </a:r>
            <a:endParaRPr lang="lv-LV"/>
          </a:p>
        </p:txBody>
      </p:sp>
      <p:sp>
        <p:nvSpPr>
          <p:cNvPr id="10" name="Slide Number Placeholder 9"/>
          <p:cNvSpPr>
            <a:spLocks noGrp="1"/>
          </p:cNvSpPr>
          <p:nvPr>
            <p:ph type="sldNum" sz="quarter" idx="12"/>
          </p:nvPr>
        </p:nvSpPr>
        <p:spPr/>
        <p:txBody>
          <a:bodyPr/>
          <a:lstStyle/>
          <a:p>
            <a:fld id="{8C24C6A3-6823-4D45-A9E2-95DFE5C5D9F5}" type="slidenum">
              <a:rPr lang="lv-LV" smtClean="0"/>
              <a:t>9</a:t>
            </a:fld>
            <a:endParaRPr lang="lv-LV"/>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CA2FFECB18E6448B789CD9930E2AFC" ma:contentTypeVersion="15" ma:contentTypeDescription="Create a new document." ma:contentTypeScope="" ma:versionID="f3d7c3fde4c8d846ac44d9b55737b0e3">
  <xsd:schema xmlns:xsd="http://www.w3.org/2001/XMLSchema" xmlns:xs="http://www.w3.org/2001/XMLSchema" xmlns:p="http://schemas.microsoft.com/office/2006/metadata/properties" xmlns:ns2="e3cbc38f-3bd0-4c8a-9fca-8dc1c7c662d7" xmlns:ns3="c6ee3ec1-71e2-4c81-aee9-9f72e5770204" targetNamespace="http://schemas.microsoft.com/office/2006/metadata/properties" ma:root="true" ma:fieldsID="ccde3455559f42445904269c1adcc1c6" ns2:_="" ns3:_="">
    <xsd:import namespace="e3cbc38f-3bd0-4c8a-9fca-8dc1c7c662d7"/>
    <xsd:import namespace="c6ee3ec1-71e2-4c81-aee9-9f72e57702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cbc38f-3bd0-4c8a-9fca-8dc1c7c66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e33c868-91b6-4098-a4a1-cbe5720a532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ee3ec1-71e2-4c81-aee9-9f72e57702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fa3bbd3-0c70-482d-bbd6-fd5bb34fb9e6}" ma:internalName="TaxCatchAll" ma:showField="CatchAllData" ma:web="c6ee3ec1-71e2-4c81-aee9-9f72e57702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6ee3ec1-71e2-4c81-aee9-9f72e5770204" xsi:nil="true"/>
    <lcf76f155ced4ddcb4097134ff3c332f xmlns="e3cbc38f-3bd0-4c8a-9fca-8dc1c7c662d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E95DBB6-5D44-4414-85C8-18372B68ACEB}"/>
</file>

<file path=customXml/itemProps2.xml><?xml version="1.0" encoding="utf-8"?>
<ds:datastoreItem xmlns:ds="http://schemas.openxmlformats.org/officeDocument/2006/customXml" ds:itemID="{E4C76B2A-665A-439B-80D2-43DF4D2F50C3}"/>
</file>

<file path=customXml/itemProps3.xml><?xml version="1.0" encoding="utf-8"?>
<ds:datastoreItem xmlns:ds="http://schemas.openxmlformats.org/officeDocument/2006/customXml" ds:itemID="{B5B7503A-AFBE-4EE0-B7E3-BE58D734AB95}"/>
</file>

<file path=docProps/app.xml><?xml version="1.0" encoding="utf-8"?>
<Properties xmlns="http://schemas.openxmlformats.org/officeDocument/2006/extended-properties" xmlns:vt="http://schemas.openxmlformats.org/officeDocument/2006/docPropsVTypes">
  <TotalTime>42</TotalTime>
  <Words>3753</Words>
  <Application>Microsoft Office PowerPoint</Application>
  <PresentationFormat>Widescreen</PresentationFormat>
  <Paragraphs>523</Paragraphs>
  <Slides>42</Slides>
  <Notes>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5" baseType="lpstr">
      <vt:lpstr>Arial</vt:lpstr>
      <vt:lpstr>Bookman Old Style</vt:lpstr>
      <vt:lpstr>Calibri</vt:lpstr>
      <vt:lpstr>Franklin Gothic Book</vt:lpstr>
      <vt:lpstr>Franklin Gothic Medium</vt:lpstr>
      <vt:lpstr>Goudy Old Style</vt:lpstr>
      <vt:lpstr>Times</vt:lpstr>
      <vt:lpstr>Times New Roman</vt:lpstr>
      <vt:lpstr>Wingdings</vt:lpstr>
      <vt:lpstr>Wingdings 2</vt:lpstr>
      <vt:lpstr>Work Sans</vt:lpstr>
      <vt:lpstr>1_Office Theme</vt:lpstr>
      <vt:lpstr>CorelDRAW</vt:lpstr>
      <vt:lpstr>PowerPoint Presentation</vt:lpstr>
      <vt:lpstr>Militārā psiholoģija</vt:lpstr>
      <vt:lpstr>Militārā psiholoģija</vt:lpstr>
      <vt:lpstr>Militārā psiholoģija</vt:lpstr>
      <vt:lpstr>PowerPoint Presentation</vt:lpstr>
      <vt:lpstr>Militāro psihologu profesionālā darbība sākotnēji tika vērsta uz  personāla atlasi (psychological screening).</vt:lpstr>
      <vt:lpstr>Militārās psiholoģijas vēsturiskā attīstība</vt:lpstr>
      <vt:lpstr>Militārā psiholoģija mūsdienās</vt:lpstr>
      <vt:lpstr>Nozīmīgākās organizācijas</vt:lpstr>
      <vt:lpstr>Militārā psiholoģija Latvijā</vt:lpstr>
      <vt:lpstr>NBS Psihologu dienests</vt:lpstr>
      <vt:lpstr>Uzdevumi</vt:lpstr>
      <vt:lpstr>Psihologu dienesta uzdevumi:</vt:lpstr>
      <vt:lpstr>Kā kļūst par militāro psihologu?</vt:lpstr>
      <vt:lpstr>PowerPoint Presentation</vt:lpstr>
      <vt:lpstr>«Bet ja es vēlos būt militārais psihologs, bet nevēlos būt ne karavīrs, ne zemessargs?»</vt:lpstr>
      <vt:lpstr>Ar ko atšķiras militārais psihologs no citu jomu speciālistiem?</vt:lpstr>
      <vt:lpstr>Jautājumi?</vt:lpstr>
      <vt:lpstr>Militārā psihologa profesionālā darbība kara laikā</vt:lpstr>
      <vt:lpstr>Apmācība </vt:lpstr>
      <vt:lpstr> Kāpēc nepieciešama sabiedrības izglītošana?? </vt:lpstr>
      <vt:lpstr>Karš ir neiedomājas šausmas...</vt:lpstr>
      <vt:lpstr>PowerPoint Presentation</vt:lpstr>
      <vt:lpstr>Kas  rada  stresu  kaujā?</vt:lpstr>
      <vt:lpstr>PowerPoint Presentation</vt:lpstr>
      <vt:lpstr>AKŪTAS REAKCIJAS KAUJAS SITUĀCIJĀ</vt:lpstr>
      <vt:lpstr>Dzird, saprot un reaģē:</vt:lpstr>
      <vt:lpstr>Nedzird, nesaprot, nereaģē: </vt:lpstr>
      <vt:lpstr>PowerPoint Presentation</vt:lpstr>
      <vt:lpstr>Palīdzi pārvarēt Akūta stresa reakciju!  Algoritms –Atpakaļ!</vt:lpstr>
      <vt:lpstr>Kas notiek ar sabiedrības psiholoģisko veselību, kad tā saskaras ar karu? </vt:lpstr>
      <vt:lpstr>Karš ir krīze. Krīze ir:</vt:lpstr>
      <vt:lpstr>PowerPoint Presentation</vt:lpstr>
      <vt:lpstr>PowerPoint Presentation</vt:lpstr>
      <vt:lpstr>Rūpējies par to, lai Tavs ķermenis ir stiprs</vt:lpstr>
      <vt:lpstr>Ķermenis kā resurss:</vt:lpstr>
      <vt:lpstr>Ķermenis kā resurss:</vt:lpstr>
      <vt:lpstr>Palīdzi radīt sev drošības izjūtu!</vt:lpstr>
      <vt:lpstr>Pieņem un nenoliedz izjustās emocijas! </vt:lpstr>
      <vt:lpstr>KAD IR NEPIECIEŠAMA SPECIĀLISTA PALĪDZĪBA?</vt:lpstr>
      <vt:lpstr>Psihologu resursi:</vt:lpstr>
      <vt:lpstr>Paldies par uzmanību!</vt:lpstr>
    </vt:vector>
  </TitlesOfParts>
  <Company>LV NAF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OR-6 Igors Ivanovs</dc:creator>
  <cp:lastModifiedBy>OF-1 Ilga Romanovska</cp:lastModifiedBy>
  <cp:revision>235</cp:revision>
  <cp:lastPrinted>2022-04-26T10:56:00Z</cp:lastPrinted>
  <dcterms:created xsi:type="dcterms:W3CDTF">2021-06-15T04:56:00Z</dcterms:created>
  <dcterms:modified xsi:type="dcterms:W3CDTF">2023-04-17T05:57:31Z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77718C739D4B4A7CBCC2E58CD25271A5</vt:lpwstr>
  </property>
  <property fmtid="{D5CDD505-2E9C-101B-9397-08002B2CF9AE}" pid="3" name="KSOProductBuildVer">
    <vt:lpwstr>1033-11.2.0.11219</vt:lpwstr>
  </property>
  <property fmtid="{D5CDD505-2E9C-101B-9397-08002B2CF9AE}" pid="4" name="ContentTypeId">
    <vt:lpwstr>0x0101001BCA2FFECB18E6448B789CD9930E2AFC</vt:lpwstr>
  </property>
</Properties>
</file>