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69" r:id="rId6"/>
    <p:sldId id="261" r:id="rId7"/>
    <p:sldId id="264" r:id="rId8"/>
    <p:sldId id="263" r:id="rId9"/>
    <p:sldId id="267" r:id="rId10"/>
    <p:sldId id="265" r:id="rId11"/>
    <p:sldId id="268" r:id="rId12"/>
    <p:sldId id="262" r:id="rId13"/>
    <p:sldId id="270" r:id="rId14"/>
    <p:sldId id="271" r:id="rId1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4F01"/>
    <a:srgbClr val="FF6600"/>
    <a:srgbClr val="E25B00"/>
    <a:srgbClr val="EDEDED"/>
    <a:srgbClr val="970131"/>
    <a:srgbClr val="FFB4A7"/>
    <a:srgbClr val="FE4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1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DCEB9-12AF-402A-A3C8-55AFA4A56141}" type="datetimeFigureOut">
              <a:rPr lang="lv-LV" smtClean="0"/>
              <a:t>19.04.24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17833-166A-482D-8F89-6510B92B20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7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8167-41D0-423B-BE7F-0F8245B104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1348"/>
            <a:ext cx="7552008" cy="2375554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80E602-B130-477A-8ABD-5A907E826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33912"/>
            <a:ext cx="4211783" cy="46191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C526789-AD04-4331-8368-131E98C664A9}"/>
              </a:ext>
            </a:extLst>
          </p:cNvPr>
          <p:cNvSpPr txBox="1">
            <a:spLocks/>
          </p:cNvSpPr>
          <p:nvPr userDrawn="1"/>
        </p:nvSpPr>
        <p:spPr>
          <a:xfrm>
            <a:off x="1523999" y="5495827"/>
            <a:ext cx="4211783" cy="4619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600" dirty="0"/>
              <a:t>18</a:t>
            </a:r>
            <a:r>
              <a:rPr lang="lv-LV" sz="1600" baseline="30000" dirty="0"/>
              <a:t>th</a:t>
            </a:r>
            <a:r>
              <a:rPr lang="lv-LV" sz="1600" dirty="0"/>
              <a:t> – 20</a:t>
            </a:r>
            <a:r>
              <a:rPr lang="lv-LV" sz="1600" baseline="30000" dirty="0"/>
              <a:t>th</a:t>
            </a:r>
            <a:r>
              <a:rPr lang="lv-LV" sz="1600" dirty="0"/>
              <a:t> </a:t>
            </a:r>
            <a:r>
              <a:rPr lang="lv-LV" sz="1600" dirty="0" err="1"/>
              <a:t>April</a:t>
            </a:r>
            <a:r>
              <a:rPr lang="lv-LV" sz="1600" dirty="0"/>
              <a:t>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A78FE4-6002-4EB9-AF00-F0DE75BEC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687" y="42300"/>
            <a:ext cx="5499674" cy="15555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61F53D-1B61-43EB-8083-B7B808705B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834" y="473323"/>
            <a:ext cx="2603547" cy="69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9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5C932-D553-4DA5-A763-BAF37D90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29DFAC-48F9-4C9A-A5F0-4E285451A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506487"/>
            <a:ext cx="6172200" cy="4354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7DE93-4C80-4BD5-8F4B-2611737D6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BB586-A931-4D0A-9E41-7C082EEC4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2BD54-7F2B-4AA1-9860-8A4B003B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389ABC91-BE5E-406C-8F8A-B2AD4F74BD7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E30D7E-40FE-429A-9099-5C870B2096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93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E6BD-D632-49A8-A58A-CFB1052C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E8E3A-EFFE-42AC-9820-615B629EF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119FA-DA01-40AF-9E3F-A14A42055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1D0C3-6F30-46CB-ACDE-8EDD6A1AD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FE2319F-A0DC-4D99-B32E-C36C6BD031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70131"/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375E2E-55A2-4BD9-853E-709795ECBC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7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11CA9-6E4F-44CE-AAF4-B1B330C34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47B33-F5FC-42B8-9335-D99A3D6E4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B747E-8230-48F8-831B-19F54C27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BE825-759B-4961-8A50-EFAABF48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50C8CDC-8587-4251-B48C-09BB4B543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52D7B0-2E6D-4939-B3B6-5AD88A4AB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80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3C63D-3794-4538-B7C7-749071F9F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213EA-263F-4988-BED9-A243B3D2A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BEC7A-4E42-4C62-988A-1EFF2D15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DCDA5-85D3-4ED4-8CBF-D4BB9BA2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E3AD765-4A22-47B8-8147-DEDB5E940F7F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5D81F96-4DD9-4095-8F6A-A671650C8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07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3C63D-3794-4538-B7C7-749071F9F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471C9-3891-4DBA-81E4-5C983D794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213EA-263F-4988-BED9-A243B3D2A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BEC7A-4E42-4C62-988A-1EFF2D15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DCDA5-85D3-4ED4-8CBF-D4BB9BA2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C4A03F90-79F1-41D2-9B7A-76577D98EC7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E2777F-771C-4AB7-BACF-7A4930DE9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12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CF65B-9C7C-4B19-803D-D627DEA4C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CBFE-1FA2-4CFB-A2EB-E79489C11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E6DA4D-B8E4-40CC-9C10-5F6305E09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DFED6-96F3-4A1D-BEF7-B93BA178F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C913B4-F725-49BB-994D-37BCC44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5D2D85-6B41-4576-8576-AA8E07CC9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9A01A94-E521-4779-8F92-A2B06F17D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C77A5F6F-60A9-48A7-B04F-B1B17D74A005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76FFE93-5F4E-4475-A36D-D840F33DF3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95BA39-D0A7-49BB-B1D5-2445767B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172FF-B9AC-448E-9795-FE359EB2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B9BAB0D-F287-42E1-962F-0798C0823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AE5D281-EA8F-4118-A062-C92AF80A1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2E7060-17DB-42A6-9045-04313593B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4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99F79-DD14-4F13-AB40-01D019B4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642481-C635-4438-A0E3-3D043F058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6A9B122-B027-4D70-B5AA-542421F3E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F4CFEC-9784-4D1F-8FA2-5CB7230E25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31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3355-B5E2-4ED6-A3D4-1FF37157F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E14F0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7C6C-8434-46EA-95D1-BB495135D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06487"/>
            <a:ext cx="6172200" cy="43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E9647-9D06-4EA6-B199-1E21FBA45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3BD9C-2823-40CF-991B-DEB6DA1D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66378-944E-41BD-A195-499E3E54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0DC5-8899-4E6A-B107-B636702714C8}" type="slidenum">
              <a:rPr lang="lv-LV" smtClean="0"/>
              <a:t>‹#›</a:t>
            </a:fld>
            <a:endParaRPr lang="lv-LV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36DC623-1879-42FA-831E-D47F3681B4EF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18. – 20. aprīlis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0C1698-05BC-4EB5-8241-87C8FE087B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997" y="119719"/>
            <a:ext cx="3016103" cy="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11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BAFE97-D26C-4017-B0CF-4B6D08CC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0652E-6EE0-493D-B596-C57F4A8D1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03179-D6D1-42E4-B1E7-795766B3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dirty="0"/>
              <a:t>18</a:t>
            </a:r>
            <a:r>
              <a:rPr lang="lv-LV" baseline="30000" dirty="0"/>
              <a:t>th</a:t>
            </a:r>
            <a:r>
              <a:rPr lang="lv-LV" dirty="0"/>
              <a:t> – 20</a:t>
            </a:r>
            <a:r>
              <a:rPr lang="lv-LV" baseline="30000" dirty="0"/>
              <a:t>th</a:t>
            </a:r>
            <a:r>
              <a:rPr lang="lv-LV" dirty="0"/>
              <a:t> </a:t>
            </a:r>
            <a:r>
              <a:rPr lang="lv-LV" dirty="0" err="1"/>
              <a:t>April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884F0-B386-4AFC-8D52-78B37BFE2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5E11C-8B81-436F-A122-9E448F450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10DC5-8899-4E6A-B107-B636702714C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3475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CE800-6E07-430D-A142-17D0FBB51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1348"/>
            <a:ext cx="9303834" cy="1828915"/>
          </a:xfrm>
        </p:spPr>
        <p:txBody>
          <a:bodyPr>
            <a:normAutofit fontScale="90000"/>
          </a:bodyPr>
          <a:lstStyle/>
          <a:p>
            <a:pPr algn="ctr"/>
            <a:br>
              <a:rPr lang="lt-LT" b="1" i="0" dirty="0">
                <a:solidFill>
                  <a:schemeClr val="tx2"/>
                </a:solidFill>
                <a:effectLst/>
                <a:latin typeface="Clear Sans"/>
              </a:rPr>
            </a:br>
            <a:r>
              <a:rPr lang="lt-LT" b="1" i="0" dirty="0" err="1">
                <a:solidFill>
                  <a:schemeClr val="tx2"/>
                </a:solidFill>
                <a:effectLst/>
                <a:latin typeface="Clear Sans"/>
              </a:rPr>
              <a:t>Workshop</a:t>
            </a:r>
            <a:r>
              <a:rPr lang="lt-LT" b="1" i="0" dirty="0">
                <a:solidFill>
                  <a:schemeClr val="tx2"/>
                </a:solidFill>
                <a:effectLst/>
                <a:latin typeface="Clear Sans"/>
              </a:rPr>
              <a:t> </a:t>
            </a:r>
            <a:r>
              <a:rPr lang="lt-LT" b="1" i="0" dirty="0">
                <a:solidFill>
                  <a:srgbClr val="202020"/>
                </a:solidFill>
                <a:effectLst/>
                <a:latin typeface="Clear Sans"/>
              </a:rPr>
              <a:t> </a:t>
            </a:r>
            <a:br>
              <a:rPr lang="lt-LT" dirty="0"/>
            </a:br>
            <a:br>
              <a:rPr lang="lt-LT" dirty="0"/>
            </a:br>
            <a:r>
              <a:rPr lang="lv-LV" dirty="0"/>
              <a:t>»UNTITLED» </a:t>
            </a:r>
            <a:br>
              <a:rPr lang="lv-LV" dirty="0"/>
            </a:br>
            <a:br>
              <a:rPr lang="lv-LV" dirty="0"/>
            </a:b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C3DE0F-945D-4BA1-AE1E-9AB569A64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3249" y="3958684"/>
            <a:ext cx="10682867" cy="1573436"/>
          </a:xfrm>
        </p:spPr>
        <p:txBody>
          <a:bodyPr>
            <a:normAutofit/>
          </a:bodyPr>
          <a:lstStyle/>
          <a:p>
            <a:pPr algn="ctr"/>
            <a:r>
              <a:rPr lang="lt-LT" sz="3300" i="1" dirty="0">
                <a:solidFill>
                  <a:srgbClr val="202020"/>
                </a:solidFill>
                <a:latin typeface="Clear Sans"/>
              </a:rPr>
              <a:t>Vilmantė </a:t>
            </a:r>
            <a:r>
              <a:rPr lang="lt-LT" sz="3300" i="1" dirty="0" err="1">
                <a:solidFill>
                  <a:srgbClr val="202020"/>
                </a:solidFill>
                <a:latin typeface="Clear Sans"/>
              </a:rPr>
              <a:t>Aleksienė</a:t>
            </a:r>
            <a:r>
              <a:rPr lang="lt-LT" sz="3300" i="1" dirty="0">
                <a:solidFill>
                  <a:srgbClr val="202020"/>
                </a:solidFill>
                <a:latin typeface="Clear Sans"/>
              </a:rPr>
              <a:t>, </a:t>
            </a:r>
            <a:r>
              <a:rPr lang="lt-LT" sz="3300" i="1" dirty="0" err="1">
                <a:solidFill>
                  <a:srgbClr val="202020"/>
                </a:solidFill>
                <a:latin typeface="Clear Sans"/>
              </a:rPr>
              <a:t>assoc</a:t>
            </a:r>
            <a:r>
              <a:rPr lang="lt-LT" sz="3300" i="1" dirty="0">
                <a:solidFill>
                  <a:srgbClr val="202020"/>
                </a:solidFill>
                <a:latin typeface="Clear Sans"/>
              </a:rPr>
              <a:t>. prof. </a:t>
            </a:r>
          </a:p>
          <a:p>
            <a:pPr algn="ctr"/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Head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of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Arts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Therapy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Master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Programme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</a:p>
          <a:p>
            <a:pPr algn="ctr"/>
            <a:r>
              <a:rPr lang="lt-LT" sz="2400" i="1" dirty="0">
                <a:solidFill>
                  <a:srgbClr val="202020"/>
                </a:solidFill>
                <a:latin typeface="Clear Sans"/>
              </a:rPr>
              <a:t>Vilnius University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Faculty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of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Medicine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&amp; Lithuanian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Academy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of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Music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and</a:t>
            </a:r>
            <a:r>
              <a:rPr lang="lt-LT" sz="2400" i="1" dirty="0">
                <a:solidFill>
                  <a:srgbClr val="202020"/>
                </a:solidFill>
                <a:latin typeface="Clear Sans"/>
              </a:rPr>
              <a:t> </a:t>
            </a:r>
            <a:r>
              <a:rPr lang="lt-LT" sz="2400" i="1" dirty="0" err="1">
                <a:solidFill>
                  <a:srgbClr val="202020"/>
                </a:solidFill>
                <a:latin typeface="Clear Sans"/>
              </a:rPr>
              <a:t>Theatre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2556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3BD99-ED09-84B5-82B8-3B574CAD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The ideas of the workshop based on:</a:t>
            </a:r>
            <a:endParaRPr lang="en-LT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2C4F2-E074-17A8-8F65-DA83DFC2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LT" sz="2400" dirty="0">
                <a:latin typeface="+mj-lt"/>
              </a:rPr>
              <a:t>Scruton, R. </a:t>
            </a:r>
            <a:r>
              <a:rPr lang="en-LT" sz="2400" i="1" dirty="0">
                <a:latin typeface="+mj-lt"/>
              </a:rPr>
              <a:t>Modernioji kultūra (Modern Culture). </a:t>
            </a:r>
            <a:r>
              <a:rPr lang="en-LT" sz="2400" dirty="0">
                <a:latin typeface="+mj-lt"/>
              </a:rPr>
              <a:t>Margi raštai, 2024.</a:t>
            </a:r>
          </a:p>
          <a:p>
            <a:pPr marL="0" indent="0">
              <a:buNone/>
            </a:pPr>
            <a:r>
              <a:rPr lang="en-LT" sz="2400" dirty="0">
                <a:latin typeface="+mj-lt"/>
              </a:rPr>
              <a:t>Gudmonaitė, K. </a:t>
            </a:r>
            <a:r>
              <a:rPr lang="en-LT" sz="2400" i="1" dirty="0">
                <a:latin typeface="+mj-lt"/>
              </a:rPr>
              <a:t>Į realybę įsiveržiantis socialinio teatro fenomenas (The phenomenon of social theatre breaking into reality). </a:t>
            </a:r>
            <a:r>
              <a:rPr lang="en-LT" sz="2400" dirty="0">
                <a:latin typeface="+mj-lt"/>
              </a:rPr>
              <a:t>Vilnius, 2023.</a:t>
            </a:r>
          </a:p>
          <a:p>
            <a:pPr marL="0" indent="0">
              <a:buNone/>
            </a:pPr>
            <a:r>
              <a:rPr lang="en-LT" sz="2400" dirty="0">
                <a:latin typeface="+mj-lt"/>
                <a:ea typeface="Times New Roman" panose="02020603050405020304" pitchFamily="18" charset="0"/>
              </a:rPr>
              <a:t>Falconer, L. </a:t>
            </a:r>
            <a:r>
              <a:rPr lang="en-LT" sz="2400" i="1" dirty="0">
                <a:latin typeface="+mj-lt"/>
                <a:ea typeface="Times New Roman" panose="02020603050405020304" pitchFamily="18" charset="0"/>
              </a:rPr>
              <a:t>Metaxis: the transition between worlds and the consequences for education</a:t>
            </a:r>
            <a:r>
              <a:rPr lang="en-LT" sz="2400" dirty="0">
                <a:latin typeface="+mj-lt"/>
                <a:ea typeface="Times New Roman" panose="02020603050405020304" pitchFamily="18" charset="0"/>
              </a:rPr>
              <a:t>. Conference “Innovative Research in Virtual Worlds”. University of Coventr, 2011, Nov.</a:t>
            </a:r>
          </a:p>
          <a:p>
            <a:pPr marL="0" indent="0">
              <a:buNone/>
            </a:pPr>
            <a:r>
              <a:rPr lang="en-LT" sz="2400" dirty="0">
                <a:latin typeface="+mj-lt"/>
                <a:ea typeface="Times New Roman" panose="02020603050405020304" pitchFamily="18" charset="0"/>
              </a:rPr>
              <a:t>Linds, W. </a:t>
            </a:r>
            <a:r>
              <a:rPr lang="en-GB" sz="2400" b="0" i="0" dirty="0" err="1">
                <a:effectLst/>
                <a:latin typeface="+mj-lt"/>
              </a:rPr>
              <a:t>Metaxis</a:t>
            </a:r>
            <a:r>
              <a:rPr lang="en-GB" sz="2400" b="0" i="0" dirty="0">
                <a:effectLst/>
                <a:latin typeface="+mj-lt"/>
              </a:rPr>
              <a:t>: Dancing (in) the in-between / A Boal Companion. Routledge, 2005.</a:t>
            </a:r>
          </a:p>
          <a:p>
            <a:pPr marL="0" indent="0">
              <a:buNone/>
            </a:pPr>
            <a:endParaRPr lang="en-LT" sz="2400" dirty="0">
              <a:solidFill>
                <a:srgbClr val="4A4A4A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061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4E53-37DC-A881-6D77-DE133C1E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15907" cy="1325563"/>
          </a:xfrm>
        </p:spPr>
        <p:txBody>
          <a:bodyPr/>
          <a:lstStyle/>
          <a:p>
            <a:r>
              <a:rPr lang="en-LT" dirty="0">
                <a:solidFill>
                  <a:schemeClr val="tx2"/>
                </a:solidFill>
              </a:rPr>
              <a:t>Examples of art work: </a:t>
            </a:r>
            <a:r>
              <a:rPr lang="en-GB" dirty="0">
                <a:solidFill>
                  <a:schemeClr val="tx2"/>
                </a:solidFill>
              </a:rPr>
              <a:t>Mark Rothko</a:t>
            </a:r>
            <a:endParaRPr lang="en-LT" dirty="0">
              <a:solidFill>
                <a:schemeClr val="tx2"/>
              </a:solidFill>
            </a:endParaRPr>
          </a:p>
        </p:txBody>
      </p:sp>
      <p:pic>
        <p:nvPicPr>
          <p:cNvPr id="1026" name="Picture 2" descr="Untitled (Rothko) - Wikipedia">
            <a:extLst>
              <a:ext uri="{FF2B5EF4-FFF2-40B4-BE49-F238E27FC236}">
                <a16:creationId xmlns:a16="http://schemas.microsoft.com/office/drawing/2014/main" id="{F22EFE30-9B48-6B96-9791-1AFBC704D7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698" y="2413635"/>
            <a:ext cx="2260600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titled, c. 1959 or 1968 by Mark Rothko, Tempera on paper drawing board,  77.5 x 57.2 cm (6) | Ocula">
            <a:extLst>
              <a:ext uri="{FF2B5EF4-FFF2-40B4-BE49-F238E27FC236}">
                <a16:creationId xmlns:a16="http://schemas.microsoft.com/office/drawing/2014/main" id="{557DC35D-8FE1-1CB6-DB4B-932499589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56" y="2019629"/>
            <a:ext cx="2451100" cy="332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ntitled, 1949 by Mark Rothko - Paper Print - Custom Prints and Framing  From the National Gallery of Art, Washington, D.C.">
            <a:extLst>
              <a:ext uri="{FF2B5EF4-FFF2-40B4-BE49-F238E27FC236}">
                <a16:creationId xmlns:a16="http://schemas.microsoft.com/office/drawing/2014/main" id="{EC60CC1B-D3E8-F96B-D6A5-9A8927FA8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620" y="1887220"/>
            <a:ext cx="2616200" cy="311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92AE8D-7D12-CDCA-3BB3-05081D0B343B}"/>
              </a:ext>
            </a:extLst>
          </p:cNvPr>
          <p:cNvSpPr txBox="1"/>
          <p:nvPr/>
        </p:nvSpPr>
        <p:spPr>
          <a:xfrm>
            <a:off x="6593840" y="5083334"/>
            <a:ext cx="215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/>
              <a:t>Untitled, 1949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9489F-61FA-363C-3F00-9CFB3A9A6F4E}"/>
              </a:ext>
            </a:extLst>
          </p:cNvPr>
          <p:cNvSpPr txBox="1"/>
          <p:nvPr/>
        </p:nvSpPr>
        <p:spPr>
          <a:xfrm>
            <a:off x="4226313" y="6020435"/>
            <a:ext cx="1993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/>
              <a:t>Untitled, 1952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053B8B-1523-DD22-B202-84CB5869D819}"/>
              </a:ext>
            </a:extLst>
          </p:cNvPr>
          <p:cNvSpPr txBox="1"/>
          <p:nvPr/>
        </p:nvSpPr>
        <p:spPr>
          <a:xfrm>
            <a:off x="9578898" y="6213475"/>
            <a:ext cx="187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/>
              <a:t>Untitled, 1947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0A0AF9-D7DA-5C5E-767E-7548091325D1}"/>
              </a:ext>
            </a:extLst>
          </p:cNvPr>
          <p:cNvSpPr txBox="1"/>
          <p:nvPr/>
        </p:nvSpPr>
        <p:spPr>
          <a:xfrm>
            <a:off x="1106695" y="5675971"/>
            <a:ext cx="2149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/>
              <a:t>Untitled, 1959</a:t>
            </a:r>
          </a:p>
        </p:txBody>
      </p:sp>
      <p:pic>
        <p:nvPicPr>
          <p:cNvPr id="1036" name="Picture 12" descr="Mark Rothko | Untitled | The Guggenheim Museums and Foundation">
            <a:extLst>
              <a:ext uri="{FF2B5EF4-FFF2-40B4-BE49-F238E27FC236}">
                <a16:creationId xmlns:a16="http://schemas.microsoft.com/office/drawing/2014/main" id="{9E2D90B8-891A-4A55-4DEE-ABCDDB613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0049" y="2545937"/>
            <a:ext cx="24511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60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E06533-41A0-7581-3B8B-7D2AA3A1CD81}"/>
              </a:ext>
            </a:extLst>
          </p:cNvPr>
          <p:cNvSpPr txBox="1"/>
          <p:nvPr/>
        </p:nvSpPr>
        <p:spPr>
          <a:xfrm>
            <a:off x="3059430" y="3244334"/>
            <a:ext cx="61188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LT" sz="4000" dirty="0"/>
              <a:t>Vocal </a:t>
            </a:r>
            <a:r>
              <a:rPr lang="en-GB" sz="4000" dirty="0"/>
              <a:t>untitled</a:t>
            </a:r>
            <a:r>
              <a:rPr lang="en-LT" sz="4000" dirty="0"/>
              <a:t> warm-up</a:t>
            </a:r>
          </a:p>
        </p:txBody>
      </p:sp>
    </p:spTree>
    <p:extLst>
      <p:ext uri="{BB962C8B-B14F-4D97-AF65-F5344CB8AC3E}">
        <p14:creationId xmlns:p14="http://schemas.microsoft.com/office/powerpoint/2010/main" val="374459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85984-FC65-4A6B-B4C8-6F659C72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>
                <a:solidFill>
                  <a:schemeClr val="tx2"/>
                </a:solidFill>
              </a:rPr>
              <a:t>Untitled</a:t>
            </a:r>
            <a:r>
              <a:rPr lang="lv-LV" dirty="0">
                <a:solidFill>
                  <a:schemeClr val="tx2"/>
                </a:solidFill>
              </a:rPr>
              <a:t>: </a:t>
            </a:r>
            <a:r>
              <a:rPr lang="lv-LV" dirty="0" err="1">
                <a:solidFill>
                  <a:schemeClr val="tx2"/>
                </a:solidFill>
              </a:rPr>
              <a:t>What</a:t>
            </a:r>
            <a:r>
              <a:rPr lang="lv-LV" dirty="0">
                <a:solidFill>
                  <a:schemeClr val="tx2"/>
                </a:solidFill>
              </a:rPr>
              <a:t> it </a:t>
            </a:r>
            <a:r>
              <a:rPr lang="lv-LV" dirty="0" err="1">
                <a:solidFill>
                  <a:schemeClr val="tx2"/>
                </a:solidFill>
              </a:rPr>
              <a:t>mens</a:t>
            </a:r>
            <a:r>
              <a:rPr lang="lv-LV" dirty="0">
                <a:solidFill>
                  <a:schemeClr val="tx2"/>
                </a:solidFill>
              </a:rPr>
              <a:t> to </a:t>
            </a:r>
            <a:r>
              <a:rPr lang="lv-LV" dirty="0" err="1">
                <a:solidFill>
                  <a:schemeClr val="tx2"/>
                </a:solidFill>
              </a:rPr>
              <a:t>you</a:t>
            </a:r>
            <a:r>
              <a:rPr lang="lv-LV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D3D2-56A3-43D6-95A8-9AC523BE3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3200" dirty="0" err="1"/>
              <a:t>Imagine</a:t>
            </a:r>
            <a:r>
              <a:rPr lang="lv-LV" sz="3200" dirty="0"/>
              <a:t> </a:t>
            </a:r>
            <a:r>
              <a:rPr lang="lv-LV" sz="3200" dirty="0" err="1"/>
              <a:t>you're</a:t>
            </a:r>
            <a:r>
              <a:rPr lang="lv-LV" sz="3200" dirty="0"/>
              <a:t> </a:t>
            </a:r>
            <a:r>
              <a:rPr lang="lv-LV" sz="3200" dirty="0" err="1"/>
              <a:t>in</a:t>
            </a:r>
            <a:r>
              <a:rPr lang="lv-LV" sz="3200" dirty="0"/>
              <a:t> </a:t>
            </a:r>
            <a:r>
              <a:rPr lang="lv-LV" sz="3200" dirty="0" err="1"/>
              <a:t>a</a:t>
            </a:r>
            <a:r>
              <a:rPr lang="lv-LV" sz="3200" dirty="0"/>
              <a:t> </a:t>
            </a:r>
            <a:r>
              <a:rPr lang="lv-LV" sz="3200" dirty="0" err="1"/>
              <a:t>museum</a:t>
            </a:r>
            <a:r>
              <a:rPr lang="lv-LV" sz="3200" dirty="0"/>
              <a:t>, </a:t>
            </a:r>
            <a:r>
              <a:rPr lang="lv-LV" sz="3200" dirty="0" err="1"/>
              <a:t>looking</a:t>
            </a:r>
            <a:r>
              <a:rPr lang="lv-LV" sz="3200" dirty="0"/>
              <a:t> </a:t>
            </a:r>
            <a:r>
              <a:rPr lang="lv-LV" sz="3200" dirty="0" err="1"/>
              <a:t>at</a:t>
            </a:r>
            <a:r>
              <a:rPr lang="lv-LV" sz="3200" dirty="0"/>
              <a:t> </a:t>
            </a:r>
            <a:r>
              <a:rPr lang="lv-LV" sz="3200" dirty="0" err="1"/>
              <a:t>paintings</a:t>
            </a:r>
            <a:r>
              <a:rPr lang="lv-LV" sz="3200" dirty="0"/>
              <a:t>, </a:t>
            </a:r>
            <a:r>
              <a:rPr lang="lv-LV" sz="3200" dirty="0" err="1"/>
              <a:t>reading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titles</a:t>
            </a:r>
            <a:r>
              <a:rPr lang="lv-LV" sz="3200" dirty="0"/>
              <a:t>, </a:t>
            </a:r>
            <a:r>
              <a:rPr lang="lv-LV" sz="3200" dirty="0" err="1"/>
              <a:t>stepping</a:t>
            </a:r>
            <a:r>
              <a:rPr lang="lv-LV" sz="3200" dirty="0"/>
              <a:t> </a:t>
            </a:r>
            <a:r>
              <a:rPr lang="lv-LV" sz="3200" dirty="0" err="1"/>
              <a:t>back</a:t>
            </a:r>
            <a:r>
              <a:rPr lang="lv-LV" sz="3200" dirty="0"/>
              <a:t> </a:t>
            </a:r>
            <a:r>
              <a:rPr lang="lv-LV" sz="3200" dirty="0" err="1"/>
              <a:t>and</a:t>
            </a:r>
            <a:r>
              <a:rPr lang="lv-LV" sz="3200" dirty="0"/>
              <a:t> </a:t>
            </a:r>
            <a:r>
              <a:rPr lang="lv-LV" sz="3200" dirty="0" err="1"/>
              <a:t>looking</a:t>
            </a:r>
            <a:r>
              <a:rPr lang="lv-LV" sz="3200" dirty="0"/>
              <a:t> </a:t>
            </a:r>
            <a:r>
              <a:rPr lang="lv-LV" sz="3200" dirty="0" err="1"/>
              <a:t>again</a:t>
            </a:r>
            <a:r>
              <a:rPr lang="lv-LV" sz="3200" dirty="0"/>
              <a:t>... </a:t>
            </a:r>
          </a:p>
          <a:p>
            <a:pPr marL="0" indent="0" algn="ctr">
              <a:buNone/>
            </a:pPr>
            <a:r>
              <a:rPr lang="lv-LV" sz="3200" dirty="0" err="1"/>
              <a:t>Some</a:t>
            </a:r>
            <a:r>
              <a:rPr lang="lv-LV" sz="3200" dirty="0"/>
              <a:t> </a:t>
            </a:r>
            <a:r>
              <a:rPr lang="lv-LV" sz="3200" dirty="0" err="1"/>
              <a:t>paintings</a:t>
            </a:r>
            <a:r>
              <a:rPr lang="lv-LV" sz="3200" dirty="0"/>
              <a:t> </a:t>
            </a:r>
            <a:r>
              <a:rPr lang="lv-LV" sz="3200" dirty="0" err="1"/>
              <a:t>have</a:t>
            </a:r>
            <a:r>
              <a:rPr lang="lv-LV" sz="3200" dirty="0"/>
              <a:t> </a:t>
            </a:r>
            <a:r>
              <a:rPr lang="lv-LV" sz="3200" dirty="0" err="1"/>
              <a:t>an</a:t>
            </a:r>
            <a:r>
              <a:rPr lang="lv-LV" sz="3200" dirty="0"/>
              <a:t> "</a:t>
            </a:r>
            <a:r>
              <a:rPr lang="lv-LV" sz="3200" dirty="0" err="1"/>
              <a:t>Untitled</a:t>
            </a:r>
            <a:r>
              <a:rPr lang="lv-LV" sz="3200" dirty="0"/>
              <a:t>" </a:t>
            </a:r>
            <a:r>
              <a:rPr lang="lv-LV" sz="3200" dirty="0" err="1"/>
              <a:t>card</a:t>
            </a:r>
            <a:r>
              <a:rPr lang="lv-LV" sz="3200" dirty="0"/>
              <a:t>. </a:t>
            </a:r>
          </a:p>
          <a:p>
            <a:pPr marL="0" indent="0" algn="ctr">
              <a:buNone/>
            </a:pPr>
            <a:endParaRPr lang="lv-LV" sz="3200" dirty="0"/>
          </a:p>
          <a:p>
            <a:pPr marL="0" indent="0" algn="ctr">
              <a:buNone/>
            </a:pPr>
            <a:r>
              <a:rPr lang="lv-LV" sz="3200" dirty="0" err="1"/>
              <a:t>Questions</a:t>
            </a:r>
            <a:r>
              <a:rPr lang="lv-LV" sz="3200" dirty="0"/>
              <a:t> </a:t>
            </a:r>
            <a:r>
              <a:rPr lang="lv-LV" sz="3200" dirty="0" err="1"/>
              <a:t>for</a:t>
            </a:r>
            <a:r>
              <a:rPr lang="lv-LV" sz="3200" dirty="0"/>
              <a:t> </a:t>
            </a:r>
            <a:r>
              <a:rPr lang="lv-LV" sz="3200" dirty="0" err="1"/>
              <a:t>discussion</a:t>
            </a:r>
            <a:r>
              <a:rPr lang="lv-LV" sz="3200" dirty="0"/>
              <a:t>:</a:t>
            </a:r>
          </a:p>
          <a:p>
            <a:pPr algn="ctr"/>
            <a:r>
              <a:rPr lang="lv-LV" sz="3200" dirty="0" err="1">
                <a:solidFill>
                  <a:srgbClr val="FF0000"/>
                </a:solidFill>
              </a:rPr>
              <a:t>What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kind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of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paintings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are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these</a:t>
            </a:r>
            <a:r>
              <a:rPr lang="lv-LV" sz="3200" dirty="0">
                <a:solidFill>
                  <a:srgbClr val="FF0000"/>
                </a:solidFill>
              </a:rPr>
              <a:t> «</a:t>
            </a:r>
            <a:r>
              <a:rPr lang="lv-LV" sz="3200" dirty="0" err="1">
                <a:solidFill>
                  <a:srgbClr val="FF0000"/>
                </a:solidFill>
              </a:rPr>
              <a:t>untitled</a:t>
            </a:r>
            <a:r>
              <a:rPr lang="lv-LV" sz="3200" dirty="0">
                <a:solidFill>
                  <a:srgbClr val="FF0000"/>
                </a:solidFill>
              </a:rPr>
              <a:t>»?</a:t>
            </a:r>
          </a:p>
          <a:p>
            <a:pPr algn="ctr"/>
            <a:r>
              <a:rPr lang="lv-LV" sz="3200" dirty="0" err="1">
                <a:solidFill>
                  <a:srgbClr val="FF0000"/>
                </a:solidFill>
              </a:rPr>
              <a:t>What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does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a</a:t>
            </a:r>
            <a:r>
              <a:rPr lang="lv-LV" sz="3200" dirty="0">
                <a:solidFill>
                  <a:srgbClr val="FF0000"/>
                </a:solidFill>
              </a:rPr>
              <a:t> </a:t>
            </a:r>
            <a:r>
              <a:rPr lang="lv-LV" sz="3200" dirty="0" err="1">
                <a:solidFill>
                  <a:srgbClr val="FF0000"/>
                </a:solidFill>
              </a:rPr>
              <a:t>word</a:t>
            </a:r>
            <a:r>
              <a:rPr lang="lv-LV" sz="3200" dirty="0">
                <a:solidFill>
                  <a:srgbClr val="FF0000"/>
                </a:solidFill>
              </a:rPr>
              <a:t> «</a:t>
            </a:r>
            <a:r>
              <a:rPr lang="lv-LV" sz="3200" dirty="0" err="1">
                <a:solidFill>
                  <a:srgbClr val="FF0000"/>
                </a:solidFill>
              </a:rPr>
              <a:t>untitled</a:t>
            </a:r>
            <a:r>
              <a:rPr lang="lv-LV" sz="3200" dirty="0">
                <a:solidFill>
                  <a:srgbClr val="FF0000"/>
                </a:solidFill>
              </a:rPr>
              <a:t>» </a:t>
            </a:r>
            <a:r>
              <a:rPr lang="lv-LV" sz="3200" dirty="0" err="1">
                <a:solidFill>
                  <a:srgbClr val="FF0000"/>
                </a:solidFill>
              </a:rPr>
              <a:t>communicate</a:t>
            </a:r>
            <a:r>
              <a:rPr lang="lv-LV" sz="3200" dirty="0">
                <a:solidFill>
                  <a:srgbClr val="FF0000"/>
                </a:solidFill>
              </a:rPr>
              <a:t> to </a:t>
            </a:r>
            <a:r>
              <a:rPr lang="lv-LV" sz="3200" dirty="0" err="1">
                <a:solidFill>
                  <a:srgbClr val="FF0000"/>
                </a:solidFill>
              </a:rPr>
              <a:t>you</a:t>
            </a:r>
            <a:r>
              <a:rPr lang="lv-LV" sz="3200" dirty="0">
                <a:solidFill>
                  <a:srgbClr val="FF0000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80727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4B4ACF-6F5B-E650-D7C1-551788227501}"/>
              </a:ext>
            </a:extLst>
          </p:cNvPr>
          <p:cNvSpPr txBox="1"/>
          <p:nvPr/>
        </p:nvSpPr>
        <p:spPr>
          <a:xfrm>
            <a:off x="1158240" y="1493520"/>
            <a:ext cx="91897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GB" sz="4000" dirty="0"/>
          </a:p>
          <a:p>
            <a:pPr algn="ctr"/>
            <a:r>
              <a:rPr lang="en-GB" sz="4000" dirty="0"/>
              <a:t>Group improvisation: </a:t>
            </a:r>
          </a:p>
          <a:p>
            <a:pPr algn="ctr"/>
            <a:r>
              <a:rPr lang="en-GB" sz="4000" dirty="0"/>
              <a:t>Untitled sound sculptures</a:t>
            </a:r>
          </a:p>
        </p:txBody>
      </p:sp>
    </p:spTree>
    <p:extLst>
      <p:ext uri="{BB962C8B-B14F-4D97-AF65-F5344CB8AC3E}">
        <p14:creationId xmlns:p14="http://schemas.microsoft.com/office/powerpoint/2010/main" val="205570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55F7A-82C6-1545-90B3-A2567FA6A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09960" cy="869315"/>
          </a:xfrm>
        </p:spPr>
        <p:txBody>
          <a:bodyPr/>
          <a:lstStyle/>
          <a:p>
            <a:r>
              <a:rPr lang="lv-LV" dirty="0" err="1">
                <a:solidFill>
                  <a:schemeClr val="tx2"/>
                </a:solidFill>
              </a:rPr>
              <a:t>Untitled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as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a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reason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and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condition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of</a:t>
            </a:r>
            <a:r>
              <a:rPr lang="lv-LV" dirty="0">
                <a:solidFill>
                  <a:schemeClr val="tx2"/>
                </a:solidFill>
              </a:rPr>
              <a:t> «</a:t>
            </a:r>
            <a:r>
              <a:rPr lang="lv-LV" dirty="0" err="1">
                <a:solidFill>
                  <a:schemeClr val="tx2"/>
                </a:solidFill>
              </a:rPr>
              <a:t>in-betweeness</a:t>
            </a:r>
            <a:r>
              <a:rPr lang="lv-LV" dirty="0">
                <a:solidFill>
                  <a:schemeClr val="tx2"/>
                </a:solidFill>
              </a:rPr>
              <a:t>»</a:t>
            </a:r>
            <a:r>
              <a:rPr lang="en-LT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11715-C38E-1581-A996-E86CF5961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501639"/>
          </a:xfrm>
        </p:spPr>
        <p:txBody>
          <a:bodyPr>
            <a:noAutofit/>
          </a:bodyPr>
          <a:lstStyle/>
          <a:p>
            <a:r>
              <a:rPr lang="en-LT" sz="3200" i="1" dirty="0">
                <a:effectLst/>
                <a:latin typeface="+mj-lt"/>
                <a:ea typeface="Times New Roman" panose="02020603050405020304" pitchFamily="18" charset="0"/>
              </a:rPr>
              <a:t>Metaxis</a:t>
            </a:r>
            <a:r>
              <a:rPr lang="en-LT" sz="3200" dirty="0">
                <a:effectLst/>
                <a:latin typeface="+mj-lt"/>
                <a:ea typeface="Times New Roman" panose="02020603050405020304" pitchFamily="18" charset="0"/>
              </a:rPr>
              <a:t> (or metaxy) is the word used by Plato to describe the condition of “in-betweenness”. </a:t>
            </a:r>
          </a:p>
          <a:p>
            <a:r>
              <a:rPr lang="en-GB" sz="3200" i="1" spc="5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Metaxis</a:t>
            </a:r>
            <a:r>
              <a:rPr lang="en-GB" sz="32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has also been defined as attempt at assimilating opposing opposites or the state of belonging completely and simultaneously to two different autonomous worlds. </a:t>
            </a:r>
            <a:endParaRPr lang="en-LT" sz="3200" spc="55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The word </a:t>
            </a:r>
            <a:r>
              <a:rPr lang="en-GB" sz="3200" i="1" spc="5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metaxis</a:t>
            </a:r>
            <a:r>
              <a:rPr lang="en-GB" sz="32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also symbolises the state of observing both opposites.  Such observation is not intended to identify with any one-sided Self. It is observation from a detached perspective - from a perspective in which the totality of both opposites can be seen (experienced, perceived).</a:t>
            </a:r>
          </a:p>
          <a:p>
            <a:pPr marL="0" indent="0">
              <a:buNone/>
            </a:pPr>
            <a:endParaRPr lang="en-LT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581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8EFE5-F160-BCE1-B64D-25DE9EF85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841"/>
            <a:ext cx="11155680" cy="655319"/>
          </a:xfrm>
        </p:spPr>
        <p:txBody>
          <a:bodyPr/>
          <a:lstStyle/>
          <a:p>
            <a:r>
              <a:rPr lang="lv-LV" dirty="0">
                <a:solidFill>
                  <a:schemeClr val="tx2"/>
                </a:solidFill>
              </a:rPr>
              <a:t>«</a:t>
            </a:r>
            <a:r>
              <a:rPr lang="lv-LV" dirty="0" err="1">
                <a:solidFill>
                  <a:schemeClr val="tx2"/>
                </a:solidFill>
              </a:rPr>
              <a:t>In-betweeness</a:t>
            </a:r>
            <a:r>
              <a:rPr lang="lv-LV" dirty="0">
                <a:solidFill>
                  <a:schemeClr val="tx2"/>
                </a:solidFill>
              </a:rPr>
              <a:t>» </a:t>
            </a:r>
            <a:r>
              <a:rPr lang="lv-LV" dirty="0" err="1">
                <a:solidFill>
                  <a:schemeClr val="tx2"/>
                </a:solidFill>
              </a:rPr>
              <a:t>of</a:t>
            </a: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dirty="0" err="1">
                <a:solidFill>
                  <a:schemeClr val="tx2"/>
                </a:solidFill>
              </a:rPr>
              <a:t>opposites</a:t>
            </a:r>
            <a:endParaRPr lang="en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924C9-301C-28DC-860C-3016F3126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6320"/>
            <a:ext cx="10515600" cy="55778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LT" dirty="0"/>
              <a:t>Plato applied </a:t>
            </a:r>
            <a:r>
              <a:rPr lang="en-LT" i="1" dirty="0"/>
              <a:t>metaxis</a:t>
            </a:r>
            <a:r>
              <a:rPr lang="en-LT" dirty="0"/>
              <a:t> to spirituality, describing it's location as being between the human and the divine.</a:t>
            </a:r>
          </a:p>
          <a:p>
            <a:pPr marL="0" indent="0">
              <a:buNone/>
            </a:pPr>
            <a:r>
              <a:rPr lang="en-GB" dirty="0"/>
              <a:t>We (humans) are suspended on a web of polarities / opposites:</a:t>
            </a:r>
          </a:p>
          <a:p>
            <a:r>
              <a:rPr lang="en-GB" dirty="0"/>
              <a:t>the one and the many, </a:t>
            </a:r>
          </a:p>
          <a:p>
            <a:r>
              <a:rPr lang="en-GB" dirty="0"/>
              <a:t>eternity and time, </a:t>
            </a:r>
          </a:p>
          <a:p>
            <a:r>
              <a:rPr lang="en-GB" dirty="0"/>
              <a:t>freedom and fate, </a:t>
            </a:r>
          </a:p>
          <a:p>
            <a:r>
              <a:rPr lang="en-GB" dirty="0"/>
              <a:t>cold and warm</a:t>
            </a:r>
          </a:p>
          <a:p>
            <a:r>
              <a:rPr lang="en-GB" dirty="0"/>
              <a:t>risk and safety, </a:t>
            </a:r>
          </a:p>
          <a:p>
            <a:r>
              <a:rPr lang="en-GB" dirty="0"/>
              <a:t>love and hate, …</a:t>
            </a:r>
          </a:p>
          <a:p>
            <a:pPr marL="0" indent="0" algn="ctr">
              <a:buNone/>
            </a:pPr>
            <a:r>
              <a:rPr lang="lv-LV" sz="3500" dirty="0" err="1"/>
              <a:t>Questions</a:t>
            </a:r>
            <a:r>
              <a:rPr lang="lv-LV" sz="3500" dirty="0"/>
              <a:t> </a:t>
            </a:r>
            <a:r>
              <a:rPr lang="lv-LV" sz="3500" dirty="0" err="1"/>
              <a:t>for</a:t>
            </a:r>
            <a:r>
              <a:rPr lang="lv-LV" sz="3500" dirty="0"/>
              <a:t> </a:t>
            </a:r>
            <a:r>
              <a:rPr lang="lv-LV" sz="3500" dirty="0" err="1"/>
              <a:t>discussion</a:t>
            </a:r>
            <a:r>
              <a:rPr lang="lv-LV" sz="3500" dirty="0"/>
              <a:t>:</a:t>
            </a:r>
            <a:endParaRPr lang="en-GB" sz="3500" dirty="0"/>
          </a:p>
          <a:p>
            <a:pPr marL="0" indent="0" algn="ctr">
              <a:buNone/>
            </a:pPr>
            <a:r>
              <a:rPr lang="en-GB" sz="3500" dirty="0">
                <a:solidFill>
                  <a:srgbClr val="FF0000"/>
                </a:solidFill>
              </a:rPr>
              <a:t>Observe surroundings and yourself. Name opposites.</a:t>
            </a:r>
          </a:p>
          <a:p>
            <a:pPr marL="0" indent="0" algn="ctr">
              <a:buNone/>
            </a:pPr>
            <a:r>
              <a:rPr lang="en-GB" sz="3500" dirty="0">
                <a:solidFill>
                  <a:srgbClr val="FF0000"/>
                </a:solidFill>
              </a:rPr>
              <a:t>What important is "in between" in your life? </a:t>
            </a:r>
          </a:p>
        </p:txBody>
      </p:sp>
    </p:spTree>
    <p:extLst>
      <p:ext uri="{BB962C8B-B14F-4D97-AF65-F5344CB8AC3E}">
        <p14:creationId xmlns:p14="http://schemas.microsoft.com/office/powerpoint/2010/main" val="1898568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DCE7E0-851B-9D8E-7778-3AC847BE64DA}"/>
              </a:ext>
            </a:extLst>
          </p:cNvPr>
          <p:cNvSpPr txBox="1"/>
          <p:nvPr/>
        </p:nvSpPr>
        <p:spPr>
          <a:xfrm>
            <a:off x="2194560" y="2011681"/>
            <a:ext cx="698373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Improvisation in groups:</a:t>
            </a:r>
          </a:p>
          <a:p>
            <a:pPr algn="ctr"/>
            <a:r>
              <a:rPr lang="en-GB" sz="4000" dirty="0"/>
              <a:t>Vignettes of "in-betweenness" </a:t>
            </a:r>
          </a:p>
          <a:p>
            <a:pPr algn="ctr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7217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D631-9D00-A00F-8105-5044E6E7A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>
                <a:solidFill>
                  <a:schemeClr val="tx2"/>
                </a:solidFill>
              </a:rPr>
              <a:t>»</a:t>
            </a:r>
            <a:r>
              <a:rPr lang="lv-LV" dirty="0" err="1">
                <a:solidFill>
                  <a:schemeClr val="tx2"/>
                </a:solidFill>
              </a:rPr>
              <a:t>U</a:t>
            </a:r>
            <a:r>
              <a:rPr lang="lv-LV" sz="3200" dirty="0" err="1">
                <a:solidFill>
                  <a:schemeClr val="tx2"/>
                </a:solidFill>
              </a:rPr>
              <a:t>ntitled</a:t>
            </a:r>
            <a:r>
              <a:rPr lang="lv-LV" sz="3200" dirty="0">
                <a:solidFill>
                  <a:schemeClr val="tx2"/>
                </a:solidFill>
              </a:rPr>
              <a:t>" </a:t>
            </a:r>
            <a:r>
              <a:rPr lang="lv-LV" sz="3200" dirty="0" err="1">
                <a:solidFill>
                  <a:schemeClr val="tx2"/>
                </a:solidFill>
              </a:rPr>
              <a:t>phenomena</a:t>
            </a:r>
            <a:r>
              <a:rPr lang="lv-LV" sz="3200" dirty="0">
                <a:solidFill>
                  <a:schemeClr val="tx2"/>
                </a:solidFill>
              </a:rPr>
              <a:t> </a:t>
            </a:r>
            <a:r>
              <a:rPr lang="lv-LV" sz="3200" dirty="0" err="1">
                <a:solidFill>
                  <a:schemeClr val="tx2"/>
                </a:solidFill>
              </a:rPr>
              <a:t>in</a:t>
            </a:r>
            <a:r>
              <a:rPr lang="lv-LV" sz="3200" dirty="0">
                <a:solidFill>
                  <a:schemeClr val="tx2"/>
                </a:solidFill>
              </a:rPr>
              <a:t> </a:t>
            </a:r>
            <a:r>
              <a:rPr lang="lv-LV" sz="3200" dirty="0" err="1">
                <a:solidFill>
                  <a:schemeClr val="tx2"/>
                </a:solidFill>
              </a:rPr>
              <a:t>therapy</a:t>
            </a:r>
            <a:endParaRPr lang="en-LT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D3F86-67E5-7CD0-1B3B-7EAC50826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Aristotle’s term </a:t>
            </a:r>
            <a:r>
              <a:rPr lang="en-GB" sz="2800" i="1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catharsis</a:t>
            </a:r>
            <a:r>
              <a:rPr lang="en-GB" sz="28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means the release of …, </a:t>
            </a:r>
          </a:p>
          <a:p>
            <a:r>
              <a:rPr lang="en-GB" sz="28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Plato’s term </a:t>
            </a:r>
            <a:r>
              <a:rPr lang="en-GB" sz="2800" i="1" spc="5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metaxis</a:t>
            </a:r>
            <a:r>
              <a:rPr lang="en-GB" sz="2800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means the union of …</a:t>
            </a:r>
          </a:p>
          <a:p>
            <a:pPr marL="0" indent="0">
              <a:buNone/>
            </a:pPr>
            <a:r>
              <a:rPr lang="en-GB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 therapy, </a:t>
            </a:r>
            <a:r>
              <a:rPr lang="en-GB" i="1" spc="5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metaxis</a:t>
            </a:r>
            <a:r>
              <a:rPr lang="en-GB" spc="5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can be described as a liminal state of mind that requires staying in the untitled uncertainty of perceiving and integrating opposites.</a:t>
            </a:r>
          </a:p>
          <a:p>
            <a:pPr marL="0" indent="0" algn="ctr">
              <a:buNone/>
            </a:pPr>
            <a:endParaRPr lang="lv-LV" sz="2800" dirty="0"/>
          </a:p>
          <a:p>
            <a:pPr marL="0" indent="0" algn="ctr">
              <a:buNone/>
            </a:pPr>
            <a:r>
              <a:rPr lang="lv-LV" sz="2800" dirty="0" err="1"/>
              <a:t>Questions</a:t>
            </a:r>
            <a:r>
              <a:rPr lang="lv-LV" sz="2800" dirty="0"/>
              <a:t> </a:t>
            </a:r>
            <a:r>
              <a:rPr lang="lv-LV" sz="2800" dirty="0" err="1"/>
              <a:t>for</a:t>
            </a:r>
            <a:r>
              <a:rPr lang="lv-LV" sz="2800" dirty="0"/>
              <a:t> </a:t>
            </a:r>
            <a:r>
              <a:rPr lang="lv-LV" sz="2800" dirty="0" err="1"/>
              <a:t>discussion</a:t>
            </a:r>
            <a:r>
              <a:rPr lang="lv-LV" sz="2800" dirty="0"/>
              <a:t>:</a:t>
            </a:r>
          </a:p>
          <a:p>
            <a:pPr marL="0" indent="0" algn="ctr">
              <a:buNone/>
            </a:pPr>
            <a:r>
              <a:rPr lang="lv-LV" sz="2800" dirty="0" err="1">
                <a:solidFill>
                  <a:srgbClr val="FF0000"/>
                </a:solidFill>
              </a:rPr>
              <a:t>What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are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the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therapeutic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benefits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of</a:t>
            </a:r>
            <a:r>
              <a:rPr lang="lv-LV" sz="2800" dirty="0">
                <a:solidFill>
                  <a:srgbClr val="FF0000"/>
                </a:solidFill>
              </a:rPr>
              <a:t> "</a:t>
            </a:r>
            <a:r>
              <a:rPr lang="lv-LV" sz="2800" dirty="0" err="1">
                <a:solidFill>
                  <a:srgbClr val="FF0000"/>
                </a:solidFill>
              </a:rPr>
              <a:t>untitled</a:t>
            </a:r>
            <a:r>
              <a:rPr lang="lv-LV" sz="2800" dirty="0">
                <a:solidFill>
                  <a:srgbClr val="FF0000"/>
                </a:solidFill>
              </a:rPr>
              <a:t>" </a:t>
            </a:r>
            <a:r>
              <a:rPr lang="lv-LV" sz="2800" dirty="0" err="1">
                <a:solidFill>
                  <a:srgbClr val="FF0000"/>
                </a:solidFill>
              </a:rPr>
              <a:t>phenomena</a:t>
            </a:r>
            <a:r>
              <a:rPr lang="lv-LV" dirty="0">
                <a:solidFill>
                  <a:srgbClr val="FF0000"/>
                </a:solidFill>
              </a:rPr>
              <a:t>?</a:t>
            </a:r>
            <a:endParaRPr lang="lv-LV" sz="28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spc="55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550258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422C47-32AD-55CB-D63D-E607EE8A3289}"/>
              </a:ext>
            </a:extLst>
          </p:cNvPr>
          <p:cNvSpPr txBox="1"/>
          <p:nvPr/>
        </p:nvSpPr>
        <p:spPr>
          <a:xfrm>
            <a:off x="1508760" y="2682686"/>
            <a:ext cx="8915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/>
              <a:t>Group improvisation: </a:t>
            </a:r>
          </a:p>
          <a:p>
            <a:pPr algn="ctr"/>
            <a:r>
              <a:rPr lang="en-GB" sz="4000" dirty="0"/>
              <a:t>Beautiful beyond words . . . (Untitled)</a:t>
            </a:r>
          </a:p>
        </p:txBody>
      </p:sp>
    </p:spTree>
    <p:extLst>
      <p:ext uri="{BB962C8B-B14F-4D97-AF65-F5344CB8AC3E}">
        <p14:creationId xmlns:p14="http://schemas.microsoft.com/office/powerpoint/2010/main" val="150934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69696B"/>
      </a:dk1>
      <a:lt1>
        <a:sysClr val="window" lastClr="FFFFFF"/>
      </a:lt1>
      <a:dk2>
        <a:srgbClr val="92012F"/>
      </a:dk2>
      <a:lt2>
        <a:srgbClr val="E7E6E6"/>
      </a:lt2>
      <a:accent1>
        <a:srgbClr val="E14F01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69696B"/>
      </a:hlink>
      <a:folHlink>
        <a:srgbClr val="EF40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2E481EE-1B24-40A2-AB48-058996030B18}" vid="{A6CFF80A-732F-49CD-8165-399A60791E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CA2FFECB18E6448B789CD9930E2AFC" ma:contentTypeVersion="17" ma:contentTypeDescription="Create a new document." ma:contentTypeScope="" ma:versionID="755e67fb663b1ab16d9e38abf068b9e2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cbdce0a5ea780e155a31f8269e91633a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ee3ec1-71e2-4c81-aee9-9f72e5770204" xsi:nil="true"/>
    <lcf76f155ced4ddcb4097134ff3c332f xmlns="e3cbc38f-3bd0-4c8a-9fca-8dc1c7c662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00EEC7-D804-407F-A726-224028197D23}"/>
</file>

<file path=customXml/itemProps2.xml><?xml version="1.0" encoding="utf-8"?>
<ds:datastoreItem xmlns:ds="http://schemas.openxmlformats.org/officeDocument/2006/customXml" ds:itemID="{5A4BEFCB-E54D-4239-B33E-7D0C07F771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E0249A-261B-469C-B560-1FC050D8BF74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c6ee3ec1-71e2-4c81-aee9-9f72e5770204"/>
    <ds:schemaRef ds:uri="e3cbc38f-3bd0-4c8a-9fca-8dc1c7c662d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</TotalTime>
  <Words>497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Clear Sans</vt:lpstr>
      <vt:lpstr>Office Theme</vt:lpstr>
      <vt:lpstr> Workshop    »UNTITLED»   </vt:lpstr>
      <vt:lpstr>PowerPoint Presentation</vt:lpstr>
      <vt:lpstr>Untitled: What it mens to you?</vt:lpstr>
      <vt:lpstr>PowerPoint Presentation</vt:lpstr>
      <vt:lpstr>Untitled as a reason and condition of «in-betweeness» </vt:lpstr>
      <vt:lpstr>«In-betweeness» of opposites</vt:lpstr>
      <vt:lpstr>PowerPoint Presentation</vt:lpstr>
      <vt:lpstr>»Untitled" phenomena in therapy</vt:lpstr>
      <vt:lpstr>PowerPoint Presentation</vt:lpstr>
      <vt:lpstr>The ideas of the workshop based on:</vt:lpstr>
      <vt:lpstr>Examples of art work: Mark Rothko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Priekšlaicīgi dzimušu bērnu māšu un tēvu ar traumu saistītas pārliecības pēc dzemdībām</dc:title>
  <dc:creator>Laima Dance</dc:creator>
  <cp:lastModifiedBy>Vilmante Aleksiene</cp:lastModifiedBy>
  <cp:revision>34</cp:revision>
  <dcterms:created xsi:type="dcterms:W3CDTF">2024-03-26T08:03:57Z</dcterms:created>
  <dcterms:modified xsi:type="dcterms:W3CDTF">2024-04-20T04:17:49Z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0x0101001BCA2FFECB18E6448B789CD9930E2AFC</vt:lpwstr>
  </property>
  <property fmtid="{D5CDD505-2E9C-101B-9397-08002B2CF9AE}" pid="3" name="MediaServiceImageTags">
    <vt:lpwstr/>
  </property>
</Properties>
</file>