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1" r:id="rId6"/>
    <p:sldId id="263" r:id="rId7"/>
    <p:sldId id="267" r:id="rId8"/>
    <p:sldId id="264" r:id="rId9"/>
    <p:sldId id="265" r:id="rId10"/>
    <p:sldId id="266" r:id="rId11"/>
    <p:sldId id="269" r:id="rId12"/>
    <p:sldId id="268" r:id="rId13"/>
    <p:sldId id="272" r:id="rId14"/>
    <p:sldId id="271" r:id="rId15"/>
    <p:sldId id="262" r:id="rId16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4F01"/>
    <a:srgbClr val="FE4526"/>
    <a:srgbClr val="FF6600"/>
    <a:srgbClr val="E25B00"/>
    <a:srgbClr val="EDEDED"/>
    <a:srgbClr val="970131"/>
    <a:srgbClr val="FFB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00" autoAdjust="0"/>
    <p:restoredTop sz="94479"/>
  </p:normalViewPr>
  <p:slideViewPr>
    <p:cSldViewPr snapToGrid="0">
      <p:cViewPr>
        <p:scale>
          <a:sx n="97" d="100"/>
          <a:sy n="97" d="100"/>
        </p:scale>
        <p:origin x="232" y="-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16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800" b="0" i="0" baseline="0" dirty="0" err="1">
                <a:solidFill>
                  <a:srgbClr val="58595B"/>
                </a:solidFill>
                <a:effectLst/>
              </a:rPr>
              <a:t>Posttraumatisko</a:t>
            </a:r>
            <a:r>
              <a:rPr lang="lv-LV" sz="1800" b="0" i="0" baseline="0" dirty="0">
                <a:solidFill>
                  <a:srgbClr val="58595B"/>
                </a:solidFill>
                <a:effectLst/>
              </a:rPr>
              <a:t> pārliecību aptaujas rādītāji</a:t>
            </a:r>
            <a:endParaRPr lang="en-US" dirty="0">
              <a:solidFill>
                <a:srgbClr val="58595B"/>
              </a:solidFill>
              <a:effectLst/>
            </a:endParaRPr>
          </a:p>
          <a:p>
            <a:pPr>
              <a:defRPr/>
            </a:pPr>
            <a:r>
              <a:rPr lang="lv-LV" sz="1800" b="0" i="0" baseline="0" dirty="0">
                <a:solidFill>
                  <a:srgbClr val="58595B"/>
                </a:solidFill>
                <a:effectLst/>
              </a:rPr>
              <a:t>mātēm un tēviem dažādos laika posmos pēc dzemdībām</a:t>
            </a:r>
            <a:endParaRPr lang="en-US" dirty="0">
              <a:solidFill>
                <a:srgbClr val="58595B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mātes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NP par sevi </c:v>
                </c:pt>
                <c:pt idx="1">
                  <c:v>NP par pasauli</c:v>
                </c:pt>
                <c:pt idx="2">
                  <c:v>Sevis vainošana</c:v>
                </c:pt>
                <c:pt idx="4">
                  <c:v>NP par sevi </c:v>
                </c:pt>
                <c:pt idx="5">
                  <c:v>NP par pasauli</c:v>
                </c:pt>
                <c:pt idx="6">
                  <c:v>Sevis vainošana</c:v>
                </c:pt>
                <c:pt idx="8">
                  <c:v>NP par sevi </c:v>
                </c:pt>
                <c:pt idx="9">
                  <c:v>NP par pasauli</c:v>
                </c:pt>
                <c:pt idx="10">
                  <c:v>Sevis vainošana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3.44</c:v>
                </c:pt>
                <c:pt idx="1">
                  <c:v>2.83</c:v>
                </c:pt>
                <c:pt idx="2">
                  <c:v>2.67</c:v>
                </c:pt>
                <c:pt idx="4">
                  <c:v>2.36</c:v>
                </c:pt>
                <c:pt idx="5">
                  <c:v>1.98</c:v>
                </c:pt>
                <c:pt idx="6">
                  <c:v>2.44</c:v>
                </c:pt>
                <c:pt idx="8">
                  <c:v>2.59</c:v>
                </c:pt>
                <c:pt idx="9">
                  <c:v>3.29</c:v>
                </c:pt>
                <c:pt idx="10">
                  <c:v>2.72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53-8444-AA6D-AFBEBA527C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tēvi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NP par sevi </c:v>
                </c:pt>
                <c:pt idx="1">
                  <c:v>NP par pasauli</c:v>
                </c:pt>
                <c:pt idx="2">
                  <c:v>Sevis vainošana</c:v>
                </c:pt>
                <c:pt idx="4">
                  <c:v>NP par sevi </c:v>
                </c:pt>
                <c:pt idx="5">
                  <c:v>NP par pasauli</c:v>
                </c:pt>
                <c:pt idx="6">
                  <c:v>Sevis vainošana</c:v>
                </c:pt>
                <c:pt idx="8">
                  <c:v>NP par sevi </c:v>
                </c:pt>
                <c:pt idx="9">
                  <c:v>NP par pasauli</c:v>
                </c:pt>
                <c:pt idx="10">
                  <c:v>Sevis vainošana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2.81</c:v>
                </c:pt>
                <c:pt idx="1">
                  <c:v>3.01</c:v>
                </c:pt>
                <c:pt idx="2">
                  <c:v>4.5</c:v>
                </c:pt>
                <c:pt idx="4">
                  <c:v>2.94</c:v>
                </c:pt>
                <c:pt idx="5">
                  <c:v>3.54</c:v>
                </c:pt>
                <c:pt idx="6">
                  <c:v>3.54</c:v>
                </c:pt>
                <c:pt idx="8">
                  <c:v>2.69</c:v>
                </c:pt>
                <c:pt idx="9">
                  <c:v>3.63</c:v>
                </c:pt>
                <c:pt idx="10">
                  <c:v>2.52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53-8444-AA6D-AFBEBA527C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7916560"/>
        <c:axId val="2124526480"/>
      </c:barChart>
      <c:catAx>
        <c:axId val="206791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4526480"/>
        <c:crosses val="autoZero"/>
        <c:auto val="1"/>
        <c:lblAlgn val="ctr"/>
        <c:lblOffset val="100"/>
        <c:noMultiLvlLbl val="0"/>
      </c:catAx>
      <c:valAx>
        <c:axId val="2124526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791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702514033202679"/>
          <c:y val="0.19572559305653381"/>
          <c:w val="0.14638205366525867"/>
          <c:h val="7.24684853236451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0.0571</cdr:x>
      <cdr:y>0.90384</cdr:y>
    </cdr:from>
    <cdr:to>
      <cdr:x>0.29632</cdr:x>
      <cdr:y>0.94565</cdr:y>
    </cdr:to>
    <cdr:sp macro="" textlink="">
      <cdr:nvSpPr>
        <cdr:cNvPr id="3" name="Left Brace 2">
          <a:extLst xmlns:a="http://schemas.openxmlformats.org/drawingml/2006/main">
            <a:ext uri="{FF2B5EF4-FFF2-40B4-BE49-F238E27FC236}">
              <a16:creationId xmlns:a16="http://schemas.microsoft.com/office/drawing/2014/main" id="{38A8CC6C-DB68-B24C-8654-D2050EC580AC}"/>
            </a:ext>
          </a:extLst>
        </cdr:cNvPr>
        <cdr:cNvSpPr/>
      </cdr:nvSpPr>
      <cdr:spPr>
        <a:xfrm xmlns:a="http://schemas.openxmlformats.org/drawingml/2006/main" rot="16200000">
          <a:off x="1292777" y="2389802"/>
          <a:ext cx="149901" cy="1851540"/>
        </a:xfrm>
        <a:prstGeom xmlns:a="http://schemas.openxmlformats.org/drawingml/2006/main" prst="leftBrace">
          <a:avLst/>
        </a:prstGeom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0.39678</cdr:x>
      <cdr:y>0.90547</cdr:y>
    </cdr:from>
    <cdr:to>
      <cdr:x>0.63599</cdr:x>
      <cdr:y>0.94727</cdr:y>
    </cdr:to>
    <cdr:sp macro="" textlink="">
      <cdr:nvSpPr>
        <cdr:cNvPr id="4" name="Left Brace 3">
          <a:extLst xmlns:a="http://schemas.openxmlformats.org/drawingml/2006/main">
            <a:ext uri="{FF2B5EF4-FFF2-40B4-BE49-F238E27FC236}">
              <a16:creationId xmlns:a16="http://schemas.microsoft.com/office/drawing/2014/main" id="{8C0C3F8F-169A-154F-8BCB-420A0D2BB273}"/>
            </a:ext>
          </a:extLst>
        </cdr:cNvPr>
        <cdr:cNvSpPr/>
      </cdr:nvSpPr>
      <cdr:spPr>
        <a:xfrm xmlns:a="http://schemas.openxmlformats.org/drawingml/2006/main" rot="16200000">
          <a:off x="3921887" y="2395632"/>
          <a:ext cx="149901" cy="1851540"/>
        </a:xfrm>
        <a:prstGeom xmlns:a="http://schemas.openxmlformats.org/drawingml/2006/main" prst="leftBrace">
          <a:avLst/>
        </a:prstGeom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0.73764</cdr:x>
      <cdr:y>0.90547</cdr:y>
    </cdr:from>
    <cdr:to>
      <cdr:x>0.97685</cdr:x>
      <cdr:y>0.94727</cdr:y>
    </cdr:to>
    <cdr:sp macro="" textlink="">
      <cdr:nvSpPr>
        <cdr:cNvPr id="5" name="Left Brace 4">
          <a:extLst xmlns:a="http://schemas.openxmlformats.org/drawingml/2006/main">
            <a:ext uri="{FF2B5EF4-FFF2-40B4-BE49-F238E27FC236}">
              <a16:creationId xmlns:a16="http://schemas.microsoft.com/office/drawing/2014/main" id="{8C0C3F8F-169A-154F-8BCB-420A0D2BB273}"/>
            </a:ext>
          </a:extLst>
        </cdr:cNvPr>
        <cdr:cNvSpPr/>
      </cdr:nvSpPr>
      <cdr:spPr>
        <a:xfrm xmlns:a="http://schemas.openxmlformats.org/drawingml/2006/main" rot="16200000">
          <a:off x="6560155" y="2395632"/>
          <a:ext cx="149901" cy="1851540"/>
        </a:xfrm>
        <a:prstGeom xmlns:a="http://schemas.openxmlformats.org/drawingml/2006/main" prst="leftBrace">
          <a:avLst/>
        </a:prstGeom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0B2133-9045-E14F-A667-080B58C392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ECF67F-DD34-FC4E-BBF2-F349ED0392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DD6D9-2C70-064F-B4EF-4C81CB7972DF}" type="datetimeFigureOut">
              <a:rPr lang="en-US" smtClean="0"/>
              <a:t>4/17/24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B8D42C-83CF-3546-862E-FC843CC7CB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68E2BE-41D2-774A-A3FB-43E1612420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D144B-72EF-A041-A060-CEE89E85A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11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DCEB9-12AF-402A-A3C8-55AFA4A56141}" type="datetimeFigureOut">
              <a:rPr lang="lv-LV" smtClean="0"/>
              <a:t>17.04.24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17833-166A-482D-8F89-6510B92B207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77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17833-166A-482D-8F89-6510B92B207C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5649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17833-166A-482D-8F89-6510B92B207C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8480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17833-166A-482D-8F89-6510B92B207C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81651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17833-166A-482D-8F89-6510B92B207C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72056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17833-166A-482D-8F89-6510B92B207C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4526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17833-166A-482D-8F89-6510B92B207C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57274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17833-166A-482D-8F89-6510B92B207C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5761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08167-41D0-423B-BE7F-0F8245B104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1348"/>
            <a:ext cx="7552008" cy="2375554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0E602-B130-477A-8ABD-5A907E826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33912"/>
            <a:ext cx="4211783" cy="46191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lv-LV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0D582C-BA8B-47BB-BF87-A9989BB463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7" y="46500"/>
            <a:ext cx="4663996" cy="15555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8B7967-D996-417F-BF72-54B899A086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008" y="479147"/>
            <a:ext cx="2763929" cy="69025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C526789-AD04-4331-8368-131E98C664A9}"/>
              </a:ext>
            </a:extLst>
          </p:cNvPr>
          <p:cNvSpPr txBox="1">
            <a:spLocks/>
          </p:cNvSpPr>
          <p:nvPr userDrawn="1"/>
        </p:nvSpPr>
        <p:spPr>
          <a:xfrm>
            <a:off x="1523999" y="5495827"/>
            <a:ext cx="4211783" cy="4619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600" dirty="0"/>
              <a:t>2024. gada 18. – 20. aprīlis</a:t>
            </a:r>
          </a:p>
        </p:txBody>
      </p:sp>
    </p:spTree>
    <p:extLst>
      <p:ext uri="{BB962C8B-B14F-4D97-AF65-F5344CB8AC3E}">
        <p14:creationId xmlns:p14="http://schemas.microsoft.com/office/powerpoint/2010/main" val="657894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5C932-D553-4DA5-A763-BAF37D90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29DFAC-48F9-4C9A-A5F0-4E285451A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06487"/>
            <a:ext cx="6172200" cy="4354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E7DE93-4C80-4BD5-8F4B-2611737D6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BB586-A931-4D0A-9E41-7C082EEC4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52BD54-7F2B-4AA1-9860-8A4B003BE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317369-F2D9-4E8C-966B-DA3F617DDE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89ABC91-BE5E-406C-8F8A-B2AD4F74BD7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8793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7E6BD-D632-49A8-A58A-CFB1052C0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E8E3A-EFFE-42AC-9820-615B629EF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119FA-DA01-40AF-9E3F-A14A42055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1D0C3-6F30-46CB-ACDE-8EDD6A1AD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21E0A0-1E21-471F-987F-785F6C35C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FE2319F-A0DC-4D99-B32E-C36C6BD03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970131"/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1287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11CA9-6E4F-44CE-AAF4-B1B330C3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47B33-F5FC-42B8-9335-D99A3D6E4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B747E-8230-48F8-831B-19F54C272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BE825-759B-4961-8A50-EFAABF487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CBD4CB-5936-4586-B4AE-9894502361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50C8CDC-8587-4251-B48C-09BB4B543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9280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3C63D-3794-4538-B7C7-749071F9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213EA-263F-4988-BED9-A243B3D2A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BEC7A-4E42-4C62-988A-1EFF2D158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DCDA5-85D3-4ED4-8CBF-D4BB9BA2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889F58-668F-46CF-A954-82F17A28F2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E3AD765-4A22-47B8-8147-DEDB5E940F7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63071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3C63D-3794-4538-B7C7-749071F9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471C9-3891-4DBA-81E4-5C983D7947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213EA-263F-4988-BED9-A243B3D2A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BEC7A-4E42-4C62-988A-1EFF2D158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DCDA5-85D3-4ED4-8CBF-D4BB9BA2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6FCF1B-055B-4BA7-B26D-E4D4B0B73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4A03F90-79F1-41D2-9B7A-76577D98EC7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9412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CF65B-9C7C-4B19-803D-D627DEA4C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ACBFE-1FA2-4CFB-A2EB-E79489C11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E6DA4D-B8E4-40CC-9C10-5F6305E09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DFED6-96F3-4A1D-BEF7-B93BA178F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C913B4-F725-49BB-994D-37BCC4418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5D2D85-6B41-4576-8576-AA8E07CC9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9A01A94-E521-4779-8F92-A2B06F17D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EAF7F2-6601-42E0-9CF0-58BA0B9C5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77A5F6F-60A9-48A7-B04F-B1B17D74A0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23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95BA39-D0A7-49BB-B1D5-2445767BC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172FF-B9AC-448E-9795-FE359EB2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9BAB0D-F287-42E1-962F-0798C0823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612159-7D0B-4970-B6F7-3E2E2208D2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AE5D281-EA8F-4118-A062-C92AF80A12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3654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899F79-DD14-4F13-AB40-01D019B4C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42481-C635-4438-A0E3-3D043F05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30C117-13A6-4DE9-8C8E-AD84AE514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6A9B122-B027-4D70-B5AA-542421F3E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1731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43355-B5E2-4ED6-A3D4-1FF37157F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D7C6C-8434-46EA-95D1-BB495135D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06487"/>
            <a:ext cx="6172200" cy="43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E9647-9D06-4EA6-B199-1E21FBA45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3BD9C-2823-40CF-991B-DEB6DA1D7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66378-944E-41BD-A195-499E3E54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6538EE-9672-4F17-9CC4-4BD643BA9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36DC623-1879-42FA-831E-D47F3681B4E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9311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BAFE97-D26C-4017-B0CF-4B6D08CC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0652E-6EE0-493D-B596-C57F4A8D1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03179-D6D1-42E4-B1E7-795766B3F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884F0-B386-4AFC-8D52-78B37BFE2C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5E11C-8B81-436F-A122-9E448F450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10DC5-8899-4E6A-B107-B636702714C8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3475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CE800-6E07-430D-A142-17D0FBB51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1348"/>
            <a:ext cx="9111916" cy="2375554"/>
          </a:xfrm>
        </p:spPr>
        <p:txBody>
          <a:bodyPr>
            <a:normAutofit/>
          </a:bodyPr>
          <a:lstStyle/>
          <a:p>
            <a:r>
              <a:rPr lang="en-US" b="0" dirty="0" err="1"/>
              <a:t>Priekšlaicīgi</a:t>
            </a:r>
            <a:r>
              <a:rPr lang="en-US" b="0" dirty="0"/>
              <a:t> </a:t>
            </a:r>
            <a:r>
              <a:rPr lang="en-US" b="0" dirty="0" err="1"/>
              <a:t>dzimušu</a:t>
            </a:r>
            <a:r>
              <a:rPr lang="en-US" b="0" dirty="0"/>
              <a:t> </a:t>
            </a:r>
            <a:r>
              <a:rPr lang="en-US" b="0" dirty="0" err="1"/>
              <a:t>bērnu</a:t>
            </a:r>
            <a:r>
              <a:rPr lang="en-US" b="0" dirty="0"/>
              <a:t> </a:t>
            </a:r>
            <a:r>
              <a:rPr lang="en-US" b="0" dirty="0" err="1"/>
              <a:t>māšu</a:t>
            </a:r>
            <a:r>
              <a:rPr lang="en-US" b="0" dirty="0"/>
              <a:t> un </a:t>
            </a:r>
            <a:r>
              <a:rPr lang="en-US" b="0" dirty="0" err="1"/>
              <a:t>tēvu</a:t>
            </a:r>
            <a:r>
              <a:rPr lang="en-US" b="0" dirty="0"/>
              <a:t> </a:t>
            </a:r>
            <a:br>
              <a:rPr lang="en-US" b="0" dirty="0"/>
            </a:br>
            <a:r>
              <a:rPr lang="en-US" b="0" dirty="0" err="1"/>
              <a:t>ar</a:t>
            </a:r>
            <a:r>
              <a:rPr lang="en-US" b="0" dirty="0"/>
              <a:t> </a:t>
            </a:r>
            <a:r>
              <a:rPr lang="en-US" b="0" dirty="0" err="1"/>
              <a:t>traumu</a:t>
            </a:r>
            <a:r>
              <a:rPr lang="en-US" b="0" dirty="0"/>
              <a:t> </a:t>
            </a:r>
            <a:r>
              <a:rPr lang="en-US" b="0" dirty="0" err="1"/>
              <a:t>saistītas</a:t>
            </a:r>
            <a:r>
              <a:rPr lang="en-US" b="0" dirty="0"/>
              <a:t> </a:t>
            </a:r>
            <a:r>
              <a:rPr lang="en-US" b="0" dirty="0" err="1"/>
              <a:t>pārliecības</a:t>
            </a:r>
            <a:r>
              <a:rPr lang="en-US" b="0" dirty="0"/>
              <a:t> </a:t>
            </a:r>
            <a:br>
              <a:rPr lang="en-US" b="0" dirty="0"/>
            </a:br>
            <a:r>
              <a:rPr lang="en-US" b="0" dirty="0" err="1"/>
              <a:t>pēc</a:t>
            </a:r>
            <a:r>
              <a:rPr lang="en-US" b="0" dirty="0"/>
              <a:t> </a:t>
            </a:r>
            <a:r>
              <a:rPr lang="en-US" b="0" dirty="0" err="1"/>
              <a:t>dzemdībām</a:t>
            </a:r>
            <a:endParaRPr lang="lv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C3DE0F-945D-4BA1-AE1E-9AB569A64A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lv-LV" dirty="0"/>
              <a:t>Zinātnes doktora grāda pretendente Marina Brice</a:t>
            </a:r>
          </a:p>
          <a:p>
            <a:r>
              <a:rPr lang="lv-LV" dirty="0"/>
              <a:t>Prof. </a:t>
            </a:r>
            <a:r>
              <a:rPr lang="lv-LV" dirty="0" err="1"/>
              <a:t>Anika</a:t>
            </a:r>
            <a:r>
              <a:rPr lang="lv-LV" dirty="0"/>
              <a:t> </a:t>
            </a:r>
            <a:r>
              <a:rPr lang="lv-LV" dirty="0" err="1"/>
              <a:t>Miltuze</a:t>
            </a:r>
            <a:r>
              <a:rPr lang="lv-LV" dirty="0"/>
              <a:t>, Latvijas Universitāte</a:t>
            </a:r>
          </a:p>
        </p:txBody>
      </p:sp>
    </p:spTree>
    <p:extLst>
      <p:ext uri="{BB962C8B-B14F-4D97-AF65-F5344CB8AC3E}">
        <p14:creationId xmlns:p14="http://schemas.microsoft.com/office/powerpoint/2010/main" val="125568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4E6B7-FE6D-AC4E-AA38-3C2177063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Pētījuma</a:t>
            </a:r>
            <a:r>
              <a:rPr lang="en-US" dirty="0"/>
              <a:t> </a:t>
            </a:r>
            <a:r>
              <a:rPr lang="en-US" dirty="0" err="1"/>
              <a:t>ierobežojumi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D3ADB-108E-BE43-BCF3-CB56635EE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D</a:t>
            </a:r>
            <a:r>
              <a:rPr lang="lv-LV" dirty="0" err="1"/>
              <a:t>al</a:t>
            </a:r>
            <a:r>
              <a:rPr lang="ru-RU" dirty="0" err="1"/>
              <a:t>ī</a:t>
            </a:r>
            <a:r>
              <a:rPr lang="lv-LV" dirty="0" err="1"/>
              <a:t>bnieku</a:t>
            </a:r>
            <a:r>
              <a:rPr lang="lv-LV" dirty="0"/>
              <a:t> </a:t>
            </a:r>
            <a:r>
              <a:rPr lang="lv-LV" dirty="0" err="1"/>
              <a:t>a</a:t>
            </a:r>
            <a:r>
              <a:rPr lang="en-US" dirty="0" err="1"/>
              <a:t>tlase</a:t>
            </a:r>
            <a:endParaRPr lang="en-US" dirty="0"/>
          </a:p>
          <a:p>
            <a:r>
              <a:rPr lang="en-US" dirty="0" err="1"/>
              <a:t>Nelielas</a:t>
            </a:r>
            <a:r>
              <a:rPr lang="en-US" dirty="0"/>
              <a:t> </a:t>
            </a:r>
            <a:r>
              <a:rPr lang="en-US" dirty="0" err="1"/>
              <a:t>izlases</a:t>
            </a:r>
            <a:endParaRPr lang="en-US" dirty="0"/>
          </a:p>
          <a:p>
            <a:r>
              <a:rPr lang="en-US" dirty="0" err="1"/>
              <a:t>Pašnovērtējuma</a:t>
            </a:r>
            <a:r>
              <a:rPr lang="en-US" dirty="0"/>
              <a:t> </a:t>
            </a:r>
            <a:r>
              <a:rPr lang="en-US" dirty="0" err="1"/>
              <a:t>aptauja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2712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5984-FC65-4A6B-B4C8-6F659C72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Secinājumi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DD3D2-56A3-43D6-95A8-9AC523BE3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lr>
                <a:schemeClr val="tx1"/>
              </a:buClr>
              <a:buSzPct val="120000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dirty="0"/>
              <a:t>Pastāv noteiktas atšķirības ar traumu saistītās pārliecībās starp priekšlaicīgi dzimušu bērnu mātēm un tēviem.</a:t>
            </a:r>
          </a:p>
          <a:p>
            <a:pPr>
              <a:spcBef>
                <a:spcPts val="600"/>
              </a:spcBef>
              <a:buClr>
                <a:schemeClr val="tx1"/>
              </a:buClr>
              <a:buSzPct val="120000"/>
              <a:defRPr>
                <a:latin typeface="Arial"/>
                <a:ea typeface="Arial"/>
                <a:cs typeface="Arial"/>
                <a:sym typeface="Arial"/>
              </a:defRPr>
            </a:pPr>
            <a:endParaRPr lang="lv-LV" dirty="0"/>
          </a:p>
          <a:p>
            <a:pPr marL="0" indent="0">
              <a:spcBef>
                <a:spcPts val="600"/>
              </a:spcBef>
              <a:buClr>
                <a:schemeClr val="tx1"/>
              </a:buClr>
              <a:buSzPct val="120000"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dirty="0"/>
              <a:t> </a:t>
            </a:r>
            <a:r>
              <a:rPr lang="lv-LV" dirty="0">
                <a:solidFill>
                  <a:srgbClr val="E14F01"/>
                </a:solidFill>
              </a:rPr>
              <a:t>Priekšlikumi</a:t>
            </a:r>
          </a:p>
          <a:p>
            <a:pPr>
              <a:spcBef>
                <a:spcPts val="600"/>
              </a:spcBef>
              <a:buClr>
                <a:schemeClr val="tx1"/>
              </a:buClr>
              <a:buSzPct val="120000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dirty="0"/>
              <a:t>Nepieciešami turpmāki pētījumi. </a:t>
            </a:r>
          </a:p>
          <a:p>
            <a:pPr>
              <a:spcBef>
                <a:spcPts val="600"/>
              </a:spcBef>
              <a:buClr>
                <a:schemeClr val="tx1"/>
              </a:buClr>
              <a:buSzPct val="120000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dirty="0"/>
              <a:t>Vēlama psiholoģiska palīdzība, kas ņem vērā vecāku atšķirības ar traumu saistītās pārliecībās. </a:t>
            </a:r>
          </a:p>
          <a:p>
            <a:pPr>
              <a:spcBef>
                <a:spcPts val="600"/>
              </a:spcBef>
              <a:buClr>
                <a:schemeClr val="tx1"/>
              </a:buClr>
              <a:buSzPct val="120000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dirty="0"/>
              <a:t>Nepieciešama uz informāciju par traumu (tajā skaitā arī par pārliecībām) balstīta aprūpe.</a:t>
            </a:r>
          </a:p>
          <a:p>
            <a:pPr>
              <a:spcBef>
                <a:spcPts val="600"/>
              </a:spcBef>
              <a:buClr>
                <a:schemeClr val="tx1"/>
              </a:buClr>
              <a:buSzPct val="120000"/>
              <a:defRPr>
                <a:latin typeface="Arial"/>
                <a:ea typeface="Arial"/>
                <a:cs typeface="Arial"/>
                <a:sym typeface="Arial"/>
              </a:defRPr>
            </a:pP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74346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E5844-E28F-944D-8AAD-F92B73E1D3DC}"/>
              </a:ext>
            </a:extLst>
          </p:cNvPr>
          <p:cNvSpPr txBox="1">
            <a:spLocks/>
          </p:cNvSpPr>
          <p:nvPr/>
        </p:nvSpPr>
        <p:spPr>
          <a:xfrm>
            <a:off x="1524000" y="1951348"/>
            <a:ext cx="9111916" cy="23755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/>
              <a:t>Paldies</a:t>
            </a:r>
            <a:r>
              <a:rPr lang="en-US" sz="3600" dirty="0"/>
              <a:t> par </a:t>
            </a:r>
            <a:r>
              <a:rPr lang="en-US" sz="3600" dirty="0" err="1"/>
              <a:t>uzmanību</a:t>
            </a:r>
            <a:r>
              <a:rPr lang="en-US" sz="3600" dirty="0"/>
              <a:t>!</a:t>
            </a:r>
            <a:endParaRPr lang="lv-LV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813C07-DC97-2041-87F0-60684AF3DE6D}"/>
              </a:ext>
            </a:extLst>
          </p:cNvPr>
          <p:cNvSpPr txBox="1"/>
          <p:nvPr/>
        </p:nvSpPr>
        <p:spPr>
          <a:xfrm>
            <a:off x="1524000" y="5342021"/>
            <a:ext cx="3068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marinabrice.lv@gmail.com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340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5984-FC65-4A6B-B4C8-6F659C72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Problēma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DD3D2-56A3-43D6-95A8-9AC523BE3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6013705" cy="3946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>
                <a:solidFill>
                  <a:srgbClr val="E14F01"/>
                </a:solidFill>
              </a:rPr>
              <a:t>Priekšlaicīgas dzemdības</a:t>
            </a:r>
          </a:p>
          <a:p>
            <a:r>
              <a:rPr lang="lv-LV" dirty="0"/>
              <a:t>Bērna piedzimšana, kura </a:t>
            </a:r>
            <a:r>
              <a:rPr lang="lv-LV" dirty="0" err="1"/>
              <a:t>gestācijas</a:t>
            </a:r>
            <a:r>
              <a:rPr lang="lv-LV" dirty="0"/>
              <a:t> vecums ir mazāks par 37 nedēļām.</a:t>
            </a:r>
          </a:p>
          <a:p>
            <a:r>
              <a:rPr lang="lv-LV" dirty="0"/>
              <a:t>Vairāk nekā 1 no 10 </a:t>
            </a:r>
            <a:r>
              <a:rPr lang="en-US" dirty="0" err="1"/>
              <a:t>bērniem</a:t>
            </a:r>
            <a:r>
              <a:rPr lang="en-US" dirty="0"/>
              <a:t> </a:t>
            </a:r>
            <a:r>
              <a:rPr lang="en-US" dirty="0" err="1"/>
              <a:t>piedzimst</a:t>
            </a:r>
            <a:r>
              <a:rPr lang="en-US" dirty="0"/>
              <a:t> </a:t>
            </a:r>
            <a:r>
              <a:rPr lang="en-US" dirty="0" err="1"/>
              <a:t>priekšlaicīgi</a:t>
            </a:r>
            <a:r>
              <a:rPr lang="en-US" dirty="0"/>
              <a:t>.</a:t>
            </a:r>
          </a:p>
          <a:p>
            <a:pPr marL="0" indent="0" algn="r">
              <a:buNone/>
            </a:pPr>
            <a:r>
              <a:rPr lang="lv-LV" sz="2200" dirty="0" err="1"/>
              <a:t>World</a:t>
            </a:r>
            <a:r>
              <a:rPr lang="lv-LV" sz="2200" dirty="0"/>
              <a:t> Health </a:t>
            </a:r>
            <a:r>
              <a:rPr lang="lv-LV" sz="2200" dirty="0" err="1"/>
              <a:t>Organization</a:t>
            </a:r>
            <a:r>
              <a:rPr lang="lv-LV" sz="2200" dirty="0"/>
              <a:t>, 2023</a:t>
            </a:r>
          </a:p>
          <a:p>
            <a:endParaRPr lang="lv-LV" sz="2200" dirty="0"/>
          </a:p>
          <a:p>
            <a:pPr marL="0" indent="0">
              <a:buNone/>
            </a:pPr>
            <a:endParaRPr lang="lv-LV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3EF53D-C8F4-3D4F-9634-80AC75BDB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392" y="1825625"/>
            <a:ext cx="4378452" cy="37160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46B1F5-CB72-4A46-8D48-76952B2F06D0}"/>
              </a:ext>
            </a:extLst>
          </p:cNvPr>
          <p:cNvSpPr/>
          <p:nvPr/>
        </p:nvSpPr>
        <p:spPr>
          <a:xfrm>
            <a:off x="10503656" y="5541696"/>
            <a:ext cx="12875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dirty="0" err="1">
                <a:solidFill>
                  <a:srgbClr val="474747"/>
                </a:solidFill>
              </a:rPr>
              <a:t>iStock.com</a:t>
            </a:r>
            <a:r>
              <a:rPr lang="en-US" sz="900" dirty="0">
                <a:solidFill>
                  <a:srgbClr val="474747"/>
                </a:solidFill>
              </a:rPr>
              <a:t>/</a:t>
            </a:r>
            <a:r>
              <a:rPr lang="en-US" sz="900" dirty="0"/>
              <a:t>praisaeng</a:t>
            </a:r>
          </a:p>
        </p:txBody>
      </p:sp>
    </p:spTree>
    <p:extLst>
      <p:ext uri="{BB962C8B-B14F-4D97-AF65-F5344CB8AC3E}">
        <p14:creationId xmlns:p14="http://schemas.microsoft.com/office/powerpoint/2010/main" val="3807273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5984-FC65-4A6B-B4C8-6F659C72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Aktualitāte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DD3D2-56A3-43D6-95A8-9AC523BE3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Priekšlaicīgi dzimušu bērnu tēvi nepietiekoši iesaistīti pētījumos (</a:t>
            </a:r>
            <a:r>
              <a:rPr lang="lv-LV" dirty="0" err="1"/>
              <a:t>Laccetta</a:t>
            </a:r>
            <a:r>
              <a:rPr lang="lv-LV" dirty="0"/>
              <a:t> </a:t>
            </a:r>
            <a:r>
              <a:rPr lang="lv-LV" dirty="0" err="1"/>
              <a:t>et</a:t>
            </a:r>
            <a:r>
              <a:rPr lang="lv-LV" dirty="0"/>
              <a:t> </a:t>
            </a:r>
            <a:r>
              <a:rPr lang="lv-LV" dirty="0" err="1"/>
              <a:t>al</a:t>
            </a:r>
            <a:r>
              <a:rPr lang="lv-LV" dirty="0"/>
              <a:t>., 2023</a:t>
            </a:r>
            <a:r>
              <a:rPr lang="en-US" dirty="0"/>
              <a:t>).</a:t>
            </a:r>
            <a:endParaRPr lang="lv-LV" dirty="0"/>
          </a:p>
          <a:p>
            <a:r>
              <a:rPr lang="lv-LV" dirty="0"/>
              <a:t>Ar traumu saistītas pārliecības nosaka pēctraumas reakciju intensitāti (</a:t>
            </a:r>
            <a:r>
              <a:rPr lang="lv-LV" dirty="0" err="1"/>
              <a:t>Gradl</a:t>
            </a:r>
            <a:r>
              <a:rPr lang="lv-LV" dirty="0"/>
              <a:t> </a:t>
            </a:r>
            <a:r>
              <a:rPr lang="lv-LV" dirty="0" err="1"/>
              <a:t>et</a:t>
            </a:r>
            <a:r>
              <a:rPr lang="lv-LV" dirty="0"/>
              <a:t> </a:t>
            </a:r>
            <a:r>
              <a:rPr lang="lv-LV" dirty="0" err="1"/>
              <a:t>al</a:t>
            </a:r>
            <a:r>
              <a:rPr lang="lv-LV" dirty="0"/>
              <a:t>., 2023).</a:t>
            </a:r>
          </a:p>
          <a:p>
            <a:r>
              <a:rPr lang="lv-LV" dirty="0"/>
              <a:t>Labāka ar traumu saistītu pārliecību izpratne ļautu izveidot efektīvākas kognitīvi-</a:t>
            </a:r>
            <a:r>
              <a:rPr lang="lv-LV" dirty="0" err="1"/>
              <a:t>biheiviorālā</a:t>
            </a:r>
            <a:r>
              <a:rPr lang="lv-LV" dirty="0"/>
              <a:t> terapijā balstītas palīdzības stratēģijas (Held </a:t>
            </a:r>
            <a:r>
              <a:rPr lang="lv-LV" dirty="0" err="1"/>
              <a:t>et</a:t>
            </a:r>
            <a:r>
              <a:rPr lang="lv-LV" dirty="0"/>
              <a:t> </a:t>
            </a:r>
            <a:r>
              <a:rPr lang="lv-LV" dirty="0" err="1"/>
              <a:t>al</a:t>
            </a:r>
            <a:r>
              <a:rPr lang="lv-LV" dirty="0"/>
              <a:t>., 2022).</a:t>
            </a:r>
          </a:p>
        </p:txBody>
      </p:sp>
    </p:spTree>
    <p:extLst>
      <p:ext uri="{BB962C8B-B14F-4D97-AF65-F5344CB8AC3E}">
        <p14:creationId xmlns:p14="http://schemas.microsoft.com/office/powerpoint/2010/main" val="3755653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5984-FC65-4A6B-B4C8-6F659C72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Pētījuma jautājums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DD3D2-56A3-43D6-95A8-9AC523BE3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Vai pastāv atšķirības priekšlaicīgi dzimušu bērnu māšu un tēvu ar traumu saistītās pārliecībās dažādos laika posmos pēc dzemdībām? 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42440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5984-FC65-4A6B-B4C8-6F659C72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Metode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DD3D2-56A3-43D6-95A8-9AC523BE3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>
                <a:solidFill>
                  <a:srgbClr val="E14F01"/>
                </a:solidFill>
              </a:rPr>
              <a:t>Dalībnieki</a:t>
            </a:r>
          </a:p>
          <a:p>
            <a:pPr marL="0" indent="0"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dirty="0"/>
              <a:t>54 priekšlaicīgi dzimušu bērnu vecāki: </a:t>
            </a:r>
          </a:p>
          <a:p>
            <a:pPr>
              <a:spcBef>
                <a:spcPts val="600"/>
              </a:spcBef>
              <a:buClr>
                <a:schemeClr val="tx1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dirty="0"/>
              <a:t>30 mātes (vecums </a:t>
            </a:r>
            <a:r>
              <a:rPr lang="lv-LV" i="1" dirty="0"/>
              <a:t>M</a:t>
            </a:r>
            <a:r>
              <a:rPr lang="lv-LV" dirty="0"/>
              <a:t> = 31,24, </a:t>
            </a:r>
            <a:r>
              <a:rPr lang="lv-LV" i="1" dirty="0"/>
              <a:t>SD</a:t>
            </a:r>
            <a:r>
              <a:rPr lang="lv-LV" dirty="0"/>
              <a:t> = 6,60)</a:t>
            </a:r>
          </a:p>
          <a:p>
            <a:pPr>
              <a:spcBef>
                <a:spcPts val="600"/>
              </a:spcBef>
              <a:buClr>
                <a:schemeClr val="tx1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dirty="0"/>
              <a:t>24 tēvi (vecums </a:t>
            </a:r>
            <a:r>
              <a:rPr lang="lv-LV" i="1" dirty="0"/>
              <a:t>M</a:t>
            </a:r>
            <a:r>
              <a:rPr lang="lv-LV" dirty="0"/>
              <a:t> = 32,80, </a:t>
            </a:r>
            <a:r>
              <a:rPr lang="lv-LV" i="1" dirty="0"/>
              <a:t>SD</a:t>
            </a:r>
            <a:r>
              <a:rPr lang="lv-LV" dirty="0"/>
              <a:t> = 7,06) </a:t>
            </a:r>
          </a:p>
          <a:p>
            <a:pPr>
              <a:spcBef>
                <a:spcPts val="600"/>
              </a:spcBef>
              <a:buClr>
                <a:srgbClr val="1B5089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endParaRPr lang="lv-LV" dirty="0"/>
          </a:p>
          <a:p>
            <a:pPr marL="0" indent="0">
              <a:spcBef>
                <a:spcPts val="600"/>
              </a:spcBef>
              <a:buClr>
                <a:srgbClr val="1B5089"/>
              </a:buClr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dirty="0"/>
              <a:t>Iekļaušanas/izslēgšanas kritēriji:</a:t>
            </a:r>
          </a:p>
          <a:p>
            <a:pPr>
              <a:spcBef>
                <a:spcPts val="600"/>
              </a:spcBef>
              <a:buClr>
                <a:schemeClr val="tx1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dirty="0"/>
              <a:t>18 mēneši kopš priekšlaicīgām dzemdībām</a:t>
            </a:r>
          </a:p>
          <a:p>
            <a:pPr>
              <a:spcBef>
                <a:spcPts val="600"/>
              </a:spcBef>
              <a:buClr>
                <a:schemeClr val="tx1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dirty="0"/>
              <a:t>Atbilstošas latviešu valodas zināšanas aptaujas aizpildīšanai</a:t>
            </a:r>
          </a:p>
          <a:p>
            <a:pPr marL="0" indent="0">
              <a:spcBef>
                <a:spcPts val="600"/>
              </a:spcBef>
              <a:buClr>
                <a:srgbClr val="1B5089"/>
              </a:buClr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endParaRPr lang="lv-LV" dirty="0"/>
          </a:p>
          <a:p>
            <a:pPr marL="0" indent="0">
              <a:buNone/>
            </a:pPr>
            <a:endParaRPr lang="lv-LV" dirty="0">
              <a:solidFill>
                <a:srgbClr val="E14F01"/>
              </a:solidFill>
            </a:endParaRPr>
          </a:p>
          <a:p>
            <a:pPr marL="0" indent="0">
              <a:buNone/>
            </a:pPr>
            <a:endParaRPr lang="lv-LV" dirty="0">
              <a:solidFill>
                <a:srgbClr val="E14F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019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5984-FC65-4A6B-B4C8-6F659C72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Metode (turp.)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DD3D2-56A3-43D6-95A8-9AC523BE3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>
                <a:solidFill>
                  <a:srgbClr val="E14F01"/>
                </a:solidFill>
              </a:rPr>
              <a:t>Instrumenti</a:t>
            </a:r>
          </a:p>
          <a:p>
            <a:pPr>
              <a:buClr>
                <a:schemeClr val="tx1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dirty="0">
                <a:solidFill>
                  <a:srgbClr val="58595B"/>
                </a:solidFill>
              </a:rPr>
              <a:t>Demogrāfisko un klīnisku datu aptauja</a:t>
            </a:r>
          </a:p>
          <a:p>
            <a:pPr>
              <a:buClr>
                <a:schemeClr val="tx1"/>
              </a:buCl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dirty="0" err="1">
                <a:solidFill>
                  <a:srgbClr val="58595B"/>
                </a:solidFill>
                <a:sym typeface="Arial"/>
              </a:rPr>
              <a:t>Posttraumatisko</a:t>
            </a:r>
            <a:r>
              <a:rPr lang="lv-LV" dirty="0">
                <a:solidFill>
                  <a:srgbClr val="58595B"/>
                </a:solidFill>
                <a:sym typeface="Arial"/>
              </a:rPr>
              <a:t> pārliecību aptauja (</a:t>
            </a:r>
            <a:r>
              <a:rPr lang="lv-LV" i="1" dirty="0" err="1">
                <a:solidFill>
                  <a:srgbClr val="58595B"/>
                </a:solidFill>
                <a:sym typeface="Arial"/>
              </a:rPr>
              <a:t>Posttraumatic</a:t>
            </a:r>
            <a:r>
              <a:rPr lang="lv-LV" i="1" dirty="0">
                <a:solidFill>
                  <a:srgbClr val="58595B"/>
                </a:solidFill>
                <a:sym typeface="Arial"/>
              </a:rPr>
              <a:t> </a:t>
            </a:r>
            <a:r>
              <a:rPr lang="lv-LV" i="1" dirty="0" err="1">
                <a:solidFill>
                  <a:srgbClr val="58595B"/>
                </a:solidFill>
                <a:sym typeface="Arial"/>
              </a:rPr>
              <a:t>Cognitions</a:t>
            </a:r>
            <a:r>
              <a:rPr lang="lv-LV" i="1" dirty="0">
                <a:solidFill>
                  <a:srgbClr val="58595B"/>
                </a:solidFill>
                <a:sym typeface="Arial"/>
              </a:rPr>
              <a:t> </a:t>
            </a:r>
            <a:r>
              <a:rPr lang="lv-LV" i="1" dirty="0" err="1">
                <a:solidFill>
                  <a:srgbClr val="58595B"/>
                </a:solidFill>
                <a:sym typeface="Arial"/>
              </a:rPr>
              <a:t>Inventory</a:t>
            </a:r>
            <a:r>
              <a:rPr lang="lv-LV" i="1" dirty="0">
                <a:solidFill>
                  <a:srgbClr val="58595B"/>
                </a:solidFill>
                <a:sym typeface="Arial"/>
              </a:rPr>
              <a:t>; PTCI; </a:t>
            </a:r>
            <a:r>
              <a:rPr lang="lv-LV" dirty="0" err="1">
                <a:solidFill>
                  <a:srgbClr val="58595B"/>
                </a:solidFill>
                <a:sym typeface="Arial"/>
              </a:rPr>
              <a:t>Foa</a:t>
            </a:r>
            <a:r>
              <a:rPr lang="lv-LV" dirty="0">
                <a:solidFill>
                  <a:srgbClr val="58595B"/>
                </a:solidFill>
                <a:sym typeface="Arial"/>
              </a:rPr>
              <a:t> </a:t>
            </a:r>
            <a:r>
              <a:rPr lang="lv-LV" dirty="0" err="1">
                <a:solidFill>
                  <a:srgbClr val="58595B"/>
                </a:solidFill>
                <a:sym typeface="Arial"/>
              </a:rPr>
              <a:t>et</a:t>
            </a:r>
            <a:r>
              <a:rPr lang="lv-LV" dirty="0">
                <a:solidFill>
                  <a:srgbClr val="58595B"/>
                </a:solidFill>
                <a:sym typeface="Arial"/>
              </a:rPr>
              <a:t> </a:t>
            </a:r>
            <a:r>
              <a:rPr lang="lv-LV" dirty="0" err="1">
                <a:solidFill>
                  <a:srgbClr val="58595B"/>
                </a:solidFill>
                <a:sym typeface="Arial"/>
              </a:rPr>
              <a:t>al</a:t>
            </a:r>
            <a:r>
              <a:rPr lang="lv-LV" dirty="0">
                <a:solidFill>
                  <a:srgbClr val="58595B"/>
                </a:solidFill>
                <a:sym typeface="Arial"/>
              </a:rPr>
              <a:t>, 1999; adaptācija latviešu valodā </a:t>
            </a:r>
            <a:r>
              <a:rPr lang="lv-LV" dirty="0" err="1">
                <a:solidFill>
                  <a:srgbClr val="58595B"/>
                </a:solidFill>
                <a:sym typeface="Arial"/>
              </a:rPr>
              <a:t>Harlamova</a:t>
            </a:r>
            <a:r>
              <a:rPr lang="lv-LV" dirty="0">
                <a:solidFill>
                  <a:srgbClr val="58595B"/>
                </a:solidFill>
                <a:sym typeface="Arial"/>
              </a:rPr>
              <a:t>, 2014)  </a:t>
            </a:r>
          </a:p>
          <a:p>
            <a:pPr marL="491400" lvl="3" indent="0"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dirty="0"/>
              <a:t>3 </a:t>
            </a:r>
            <a:r>
              <a:rPr lang="lv-LV" dirty="0" err="1"/>
              <a:t>apakšskalas</a:t>
            </a:r>
            <a:r>
              <a:rPr lang="lv-LV" dirty="0"/>
              <a:t>:</a:t>
            </a:r>
          </a:p>
          <a:p>
            <a:pPr marL="1005750" lvl="3" indent="-285750">
              <a:spcBef>
                <a:spcPts val="600"/>
              </a:spcBef>
              <a:buClr>
                <a:srgbClr val="E14F01"/>
              </a:buClr>
              <a:buFont typeface="Apple Symbols" panose="02000000000000000000" pitchFamily="2" charset="-79"/>
              <a:buChar char="⎻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dirty="0"/>
              <a:t>Negatīvas pārliecības par sevi (</a:t>
            </a:r>
            <a:r>
              <a:rPr lang="el-GR" dirty="0">
                <a:sym typeface="Arial"/>
              </a:rPr>
              <a:t>α = 0,97</a:t>
            </a:r>
            <a:r>
              <a:rPr lang="lv-LV" dirty="0">
                <a:sym typeface="Arial"/>
              </a:rPr>
              <a:t>)</a:t>
            </a:r>
            <a:endParaRPr lang="lv-LV" dirty="0"/>
          </a:p>
          <a:p>
            <a:pPr marL="1005750" lvl="3" indent="-285750">
              <a:spcBef>
                <a:spcPts val="600"/>
              </a:spcBef>
              <a:buClr>
                <a:srgbClr val="E14F01"/>
              </a:buClr>
              <a:buFont typeface="Apple Symbols" panose="02000000000000000000" pitchFamily="2" charset="-79"/>
              <a:buChar char="⎻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dirty="0"/>
              <a:t>Negatīvas pārliecības par apkārtējo pasauli (</a:t>
            </a:r>
            <a:r>
              <a:rPr lang="el-GR" dirty="0">
                <a:sym typeface="Arial"/>
              </a:rPr>
              <a:t>α = 0,90</a:t>
            </a:r>
            <a:r>
              <a:rPr lang="lv-LV" dirty="0">
                <a:sym typeface="Arial"/>
              </a:rPr>
              <a:t>)</a:t>
            </a:r>
            <a:endParaRPr lang="lv-LV" dirty="0"/>
          </a:p>
          <a:p>
            <a:pPr marL="1005750" lvl="3" indent="-285750">
              <a:spcBef>
                <a:spcPts val="600"/>
              </a:spcBef>
              <a:buClr>
                <a:srgbClr val="E14F01"/>
              </a:buClr>
              <a:buFont typeface="Apple Symbols" panose="02000000000000000000" pitchFamily="2" charset="-79"/>
              <a:buChar char="⎻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dirty="0"/>
              <a:t>Sevis vainošana (</a:t>
            </a:r>
            <a:r>
              <a:rPr lang="el-GR" dirty="0">
                <a:sym typeface="Arial"/>
              </a:rPr>
              <a:t>α = 0,84</a:t>
            </a:r>
            <a:r>
              <a:rPr lang="lv-LV" dirty="0">
                <a:sym typeface="Arial"/>
              </a:rPr>
              <a:t>)</a:t>
            </a:r>
            <a:endParaRPr lang="lv-LV" dirty="0"/>
          </a:p>
          <a:p>
            <a:pPr marL="491400" lvl="3" indent="0"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lv-LV" dirty="0"/>
              <a:t>Kopējais rezultāts (</a:t>
            </a:r>
            <a:r>
              <a:rPr lang="el-GR" dirty="0">
                <a:sym typeface="Arial"/>
              </a:rPr>
              <a:t>α = 0,97</a:t>
            </a:r>
            <a:r>
              <a:rPr lang="lv-LV" dirty="0">
                <a:sym typeface="Arial"/>
              </a:rPr>
              <a:t>)</a:t>
            </a:r>
            <a:endParaRPr lang="lv-LV" dirty="0"/>
          </a:p>
          <a:p>
            <a:pPr marL="491400" lvl="3" indent="0"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endParaRPr lang="lv-LV" dirty="0"/>
          </a:p>
          <a:p>
            <a:pPr marL="262800" lvl="2" indent="0">
              <a:spcBef>
                <a:spcPts val="600"/>
              </a:spcBef>
              <a:buClr>
                <a:srgbClr val="E14F01"/>
              </a:buClr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253687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5984-FC65-4A6B-B4C8-6F659C72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Metode (turp.)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DD3D2-56A3-43D6-95A8-9AC523BE3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414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lv-LV" dirty="0">
                <a:solidFill>
                  <a:srgbClr val="E14F01"/>
                </a:solidFill>
              </a:rPr>
              <a:t>Procedūra</a:t>
            </a:r>
          </a:p>
          <a:p>
            <a:pPr marL="0" indent="0">
              <a:buNone/>
            </a:pPr>
            <a:r>
              <a:rPr lang="lv-LV" dirty="0"/>
              <a:t>Aicinājums piedalīties pētījumā bija izplatīts ar </a:t>
            </a:r>
            <a:r>
              <a:rPr lang="lv-LV" dirty="0" err="1"/>
              <a:t>neonatologu</a:t>
            </a:r>
            <a:r>
              <a:rPr lang="lv-LV" dirty="0"/>
              <a:t>, ģimenes ārstu un priekšlaikus dzimušu bērnu vecāku biedrības palīdzību.</a:t>
            </a:r>
          </a:p>
          <a:p>
            <a:pPr marL="0" indent="0">
              <a:buNone/>
            </a:pPr>
            <a:r>
              <a:rPr lang="lv-LV" dirty="0"/>
              <a:t>Pēc informētas piekrišanas, </a:t>
            </a:r>
            <a:r>
              <a:rPr lang="lv-LV" dirty="0" err="1"/>
              <a:t>online</a:t>
            </a:r>
            <a:r>
              <a:rPr lang="lv-LV" dirty="0"/>
              <a:t>, izmantojot </a:t>
            </a:r>
            <a:r>
              <a:rPr lang="lv-LV" dirty="0" err="1"/>
              <a:t>QuestionPro</a:t>
            </a:r>
            <a:r>
              <a:rPr lang="lv-LV" dirty="0"/>
              <a:t>. 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/>
              <a:t>PKUS Attīstības biedrības Klīniskās izpētes ētikas komitejas atzinums Nr.270612-20L </a:t>
            </a:r>
          </a:p>
          <a:p>
            <a:pPr marL="0" indent="0">
              <a:buNone/>
            </a:pPr>
            <a:endParaRPr lang="lv-LV" dirty="0">
              <a:solidFill>
                <a:srgbClr val="E14F01"/>
              </a:solidFill>
            </a:endParaRPr>
          </a:p>
          <a:p>
            <a:pPr marL="0" indent="0">
              <a:buNone/>
            </a:pPr>
            <a:r>
              <a:rPr lang="lv-LV" dirty="0">
                <a:solidFill>
                  <a:srgbClr val="E14F01"/>
                </a:solidFill>
              </a:rPr>
              <a:t>Datu apstrāde</a:t>
            </a:r>
          </a:p>
          <a:p>
            <a:pPr marL="0" indent="0">
              <a:buNone/>
            </a:pPr>
            <a:r>
              <a:rPr lang="lv-LV" dirty="0"/>
              <a:t>IBM SPSS </a:t>
            </a:r>
            <a:r>
              <a:rPr lang="en-US" dirty="0"/>
              <a:t>Statistics </a:t>
            </a:r>
            <a:r>
              <a:rPr lang="lv-LV" dirty="0"/>
              <a:t>29.0 versija. Aprakstoša statistika, t-tests. </a:t>
            </a:r>
          </a:p>
        </p:txBody>
      </p:sp>
    </p:spTree>
    <p:extLst>
      <p:ext uri="{BB962C8B-B14F-4D97-AF65-F5344CB8AC3E}">
        <p14:creationId xmlns:p14="http://schemas.microsoft.com/office/powerpoint/2010/main" val="2799012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5984-FC65-4A6B-B4C8-6F659C72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Rezultāti </a:t>
            </a:r>
          </a:p>
        </p:txBody>
      </p:sp>
      <p:graphicFrame>
        <p:nvGraphicFramePr>
          <p:cNvPr id="4" name="Picture Placeholder 4">
            <a:extLst>
              <a:ext uri="{FF2B5EF4-FFF2-40B4-BE49-F238E27FC236}">
                <a16:creationId xmlns:a16="http://schemas.microsoft.com/office/drawing/2014/main" id="{3CAF9FD5-CB16-8E44-A964-04BD6DE6E5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2117689"/>
              </p:ext>
            </p:extLst>
          </p:nvPr>
        </p:nvGraphicFramePr>
        <p:xfrm>
          <a:off x="838200" y="1497496"/>
          <a:ext cx="8811127" cy="45669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75240">
                  <a:extLst>
                    <a:ext uri="{9D8B030D-6E8A-4147-A177-3AD203B41FA5}">
                      <a16:colId xmlns:a16="http://schemas.microsoft.com/office/drawing/2014/main" val="534113785"/>
                    </a:ext>
                  </a:extLst>
                </a:gridCol>
                <a:gridCol w="759543">
                  <a:extLst>
                    <a:ext uri="{9D8B030D-6E8A-4147-A177-3AD203B41FA5}">
                      <a16:colId xmlns:a16="http://schemas.microsoft.com/office/drawing/2014/main" val="1206098454"/>
                    </a:ext>
                  </a:extLst>
                </a:gridCol>
                <a:gridCol w="759543">
                  <a:extLst>
                    <a:ext uri="{9D8B030D-6E8A-4147-A177-3AD203B41FA5}">
                      <a16:colId xmlns:a16="http://schemas.microsoft.com/office/drawing/2014/main" val="3138449747"/>
                    </a:ext>
                  </a:extLst>
                </a:gridCol>
                <a:gridCol w="759543">
                  <a:extLst>
                    <a:ext uri="{9D8B030D-6E8A-4147-A177-3AD203B41FA5}">
                      <a16:colId xmlns:a16="http://schemas.microsoft.com/office/drawing/2014/main" val="1425089502"/>
                    </a:ext>
                  </a:extLst>
                </a:gridCol>
                <a:gridCol w="759543">
                  <a:extLst>
                    <a:ext uri="{9D8B030D-6E8A-4147-A177-3AD203B41FA5}">
                      <a16:colId xmlns:a16="http://schemas.microsoft.com/office/drawing/2014/main" val="3978991015"/>
                    </a:ext>
                  </a:extLst>
                </a:gridCol>
                <a:gridCol w="759543">
                  <a:extLst>
                    <a:ext uri="{9D8B030D-6E8A-4147-A177-3AD203B41FA5}">
                      <a16:colId xmlns:a16="http://schemas.microsoft.com/office/drawing/2014/main" val="3476601063"/>
                    </a:ext>
                  </a:extLst>
                </a:gridCol>
                <a:gridCol w="759543">
                  <a:extLst>
                    <a:ext uri="{9D8B030D-6E8A-4147-A177-3AD203B41FA5}">
                      <a16:colId xmlns:a16="http://schemas.microsoft.com/office/drawing/2014/main" val="2273912273"/>
                    </a:ext>
                  </a:extLst>
                </a:gridCol>
                <a:gridCol w="759543">
                  <a:extLst>
                    <a:ext uri="{9D8B030D-6E8A-4147-A177-3AD203B41FA5}">
                      <a16:colId xmlns:a16="http://schemas.microsoft.com/office/drawing/2014/main" val="3328762691"/>
                    </a:ext>
                  </a:extLst>
                </a:gridCol>
                <a:gridCol w="759543">
                  <a:extLst>
                    <a:ext uri="{9D8B030D-6E8A-4147-A177-3AD203B41FA5}">
                      <a16:colId xmlns:a16="http://schemas.microsoft.com/office/drawing/2014/main" val="213317198"/>
                    </a:ext>
                  </a:extLst>
                </a:gridCol>
                <a:gridCol w="759543">
                  <a:extLst>
                    <a:ext uri="{9D8B030D-6E8A-4147-A177-3AD203B41FA5}">
                      <a16:colId xmlns:a16="http://schemas.microsoft.com/office/drawing/2014/main" val="2118913654"/>
                    </a:ext>
                  </a:extLst>
                </a:gridCol>
              </a:tblGrid>
              <a:tr h="788298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Postraumatisko</a:t>
                      </a: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pārliecību</a:t>
                      </a: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aptauja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Laiks</a:t>
                      </a: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pēc</a:t>
                      </a: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dzemdībām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dirty="0" err="1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mēnešos</a:t>
                      </a: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1 - 6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1200" i="1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Laiks</a:t>
                      </a: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pēc</a:t>
                      </a: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dzemdībām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dirty="0" err="1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mēnešos</a:t>
                      </a: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7 -12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1200" i="1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Laiks</a:t>
                      </a: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pēc</a:t>
                      </a: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dzemdībām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dirty="0" err="1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mēnešos</a:t>
                      </a: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13 -18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1200" i="1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6218305"/>
                  </a:ext>
                </a:extLst>
              </a:tr>
              <a:tr h="4869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Mātes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15)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Tēvi</a:t>
                      </a: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12)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Mātes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10)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Tēvi</a:t>
                      </a: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7)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Mātes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5)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Tēvi</a:t>
                      </a: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5)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621146"/>
                  </a:ext>
                </a:extLst>
              </a:tr>
              <a:tr h="9123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Negatīvas</a:t>
                      </a: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pārliecības</a:t>
                      </a: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 </a:t>
                      </a:r>
                      <a:r>
                        <a:rPr lang="en-US" sz="1200" dirty="0" err="1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sevi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M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(SD)</a:t>
                      </a:r>
                      <a:endParaRPr lang="en-US" sz="1200" i="1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(1,56)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(1,31)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1,13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(1,07)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(0,81)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-1,20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(1,12)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(1,23)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-0,13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6034083"/>
                  </a:ext>
                </a:extLst>
              </a:tr>
              <a:tr h="9109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Negatīvas</a:t>
                      </a: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pārliecības</a:t>
                      </a: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 </a:t>
                      </a:r>
                      <a:r>
                        <a:rPr lang="en-US" sz="1200" dirty="0" err="1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pasauli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i="1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(SD)</a:t>
                      </a:r>
                      <a:endParaRPr lang="en-US" sz="1200" i="1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(1,32)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(1,44)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-0,35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(0,81)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(1,36)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-3,42*</a:t>
                      </a:r>
                      <a:endParaRPr lang="en-US" sz="1200" b="1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(1,19)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(1,47)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-0,41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1645864"/>
                  </a:ext>
                </a:extLst>
              </a:tr>
              <a:tr h="7045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Sevis</a:t>
                      </a: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vainošana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i="1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(SD)</a:t>
                      </a:r>
                      <a:endParaRPr lang="en-US" sz="1200" i="1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(2,67)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(1,83)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-2,72*</a:t>
                      </a:r>
                      <a:endParaRPr lang="en-US" sz="1200" b="1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(0,85)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(1,36)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-2,06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(1,60)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(1,18)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0,23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0471533"/>
                  </a:ext>
                </a:extLst>
              </a:tr>
              <a:tr h="7638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Kopējais</a:t>
                      </a: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rezultāts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M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(SD)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105,47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(41,96)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102,58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(42,13)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0,18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75,50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(29,91)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104,57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(26,95)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-2,05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(36,91)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94,40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(40,31)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58595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-0,14</a:t>
                      </a: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8595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07770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4747A7D-C46E-7649-B1B3-E89906DF9E51}"/>
              </a:ext>
            </a:extLst>
          </p:cNvPr>
          <p:cNvSpPr txBox="1"/>
          <p:nvPr/>
        </p:nvSpPr>
        <p:spPr>
          <a:xfrm>
            <a:off x="8726034" y="6185452"/>
            <a:ext cx="1479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58595B"/>
                </a:solidFill>
                <a:cs typeface="Arial" panose="020B0604020202020204" pitchFamily="34" charset="0"/>
              </a:rPr>
              <a:t>* </a:t>
            </a:r>
            <a:r>
              <a:rPr lang="lv-LV" sz="1200" i="1" dirty="0" err="1"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lv-LV" sz="1200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v-LV" sz="1200" i="1" dirty="0">
                <a:ea typeface="Times New Roman" panose="02020603050405020304" pitchFamily="18" charset="0"/>
              </a:rPr>
              <a:t>&lt; 0,05</a:t>
            </a:r>
            <a:endParaRPr lang="en-US" sz="1200" i="1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5576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5984-FC65-4A6B-B4C8-6F659C72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Rezultāti (turp.)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A3A97DF-1385-5943-8471-05CB5FCB50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498730"/>
              </p:ext>
            </p:extLst>
          </p:nvPr>
        </p:nvGraphicFramePr>
        <p:xfrm>
          <a:off x="960894" y="1690688"/>
          <a:ext cx="8477573" cy="4059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1AFF5E2-CBAF-EF40-B920-7B9BFC2AC521}"/>
              </a:ext>
            </a:extLst>
          </p:cNvPr>
          <p:cNvSpPr txBox="1"/>
          <p:nvPr/>
        </p:nvSpPr>
        <p:spPr>
          <a:xfrm>
            <a:off x="1685250" y="5534427"/>
            <a:ext cx="1633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Laiks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pēc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dzemdībām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1 - 6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mēneši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1C8ED9-666F-284D-A4F9-280015D143A9}"/>
              </a:ext>
            </a:extLst>
          </p:cNvPr>
          <p:cNvSpPr txBox="1"/>
          <p:nvPr/>
        </p:nvSpPr>
        <p:spPr>
          <a:xfrm>
            <a:off x="4584026" y="5534427"/>
            <a:ext cx="1633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Laiks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pēc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dzemdībām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 – 12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mēneši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2FA44B-CF58-4041-830B-EFA2DE66C5A7}"/>
              </a:ext>
            </a:extLst>
          </p:cNvPr>
          <p:cNvSpPr txBox="1"/>
          <p:nvPr/>
        </p:nvSpPr>
        <p:spPr>
          <a:xfrm>
            <a:off x="7482802" y="5534426"/>
            <a:ext cx="1633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Laiks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pēc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dzemdībām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13 - 18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mēneši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5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69696B"/>
      </a:dk1>
      <a:lt1>
        <a:sysClr val="window" lastClr="FFFFFF"/>
      </a:lt1>
      <a:dk2>
        <a:srgbClr val="92012F"/>
      </a:dk2>
      <a:lt2>
        <a:srgbClr val="E7E6E6"/>
      </a:lt2>
      <a:accent1>
        <a:srgbClr val="E14F0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69696B"/>
      </a:hlink>
      <a:folHlink>
        <a:srgbClr val="EF40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2E481EE-1B24-40A2-AB48-058996030B18}" vid="{A6CFF80A-732F-49CD-8165-399A60791E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ee3ec1-71e2-4c81-aee9-9f72e5770204" xsi:nil="true"/>
    <lcf76f155ced4ddcb4097134ff3c332f xmlns="e3cbc38f-3bd0-4c8a-9fca-8dc1c7c662d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CA2FFECB18E6448B789CD9930E2AFC" ma:contentTypeVersion="17" ma:contentTypeDescription="Create a new document." ma:contentTypeScope="" ma:versionID="755e67fb663b1ab16d9e38abf068b9e2">
  <xsd:schema xmlns:xsd="http://www.w3.org/2001/XMLSchema" xmlns:xs="http://www.w3.org/2001/XMLSchema" xmlns:p="http://schemas.microsoft.com/office/2006/metadata/properties" xmlns:ns2="e3cbc38f-3bd0-4c8a-9fca-8dc1c7c662d7" xmlns:ns3="c6ee3ec1-71e2-4c81-aee9-9f72e5770204" targetNamespace="http://schemas.microsoft.com/office/2006/metadata/properties" ma:root="true" ma:fieldsID="cbdce0a5ea780e155a31f8269e91633a" ns2:_="" ns3:_="">
    <xsd:import namespace="e3cbc38f-3bd0-4c8a-9fca-8dc1c7c662d7"/>
    <xsd:import namespace="c6ee3ec1-71e2-4c81-aee9-9f72e57702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bc38f-3bd0-4c8a-9fca-8dc1c7c662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e33c868-91b6-4098-a4a1-cbe5720a53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ee3ec1-71e2-4c81-aee9-9f72e57702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fa3bbd3-0c70-482d-bbd6-fd5bb34fb9e6}" ma:internalName="TaxCatchAll" ma:showField="CatchAllData" ma:web="c6ee3ec1-71e2-4c81-aee9-9f72e57702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E0249A-261B-469C-B560-1FC050D8BF74}">
  <ds:schemaRefs>
    <ds:schemaRef ds:uri="http://www.w3.org/XML/1998/namespace"/>
    <ds:schemaRef ds:uri="http://schemas.microsoft.com/office/2006/metadata/properties"/>
    <ds:schemaRef ds:uri="http://purl.org/dc/terms/"/>
    <ds:schemaRef ds:uri="e3cbc38f-3bd0-4c8a-9fca-8dc1c7c662d7"/>
    <ds:schemaRef ds:uri="http://purl.org/dc/dcmitype/"/>
    <ds:schemaRef ds:uri="c6ee3ec1-71e2-4c81-aee9-9f72e5770204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5F933254-EEA8-4CF5-937B-E74F79A7D763}"/>
</file>

<file path=customXml/itemProps3.xml><?xml version="1.0" encoding="utf-8"?>
<ds:datastoreItem xmlns:ds="http://schemas.openxmlformats.org/officeDocument/2006/customXml" ds:itemID="{5A4BEFCB-E54D-4239-B33E-7D0C07F771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4521</TotalTime>
  <Words>664</Words>
  <Application>Microsoft Macintosh PowerPoint</Application>
  <PresentationFormat>Widescreen</PresentationFormat>
  <Paragraphs>226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Apple Symbols</vt:lpstr>
      <vt:lpstr>Arial</vt:lpstr>
      <vt:lpstr>Calibri</vt:lpstr>
      <vt:lpstr>Times New Roman</vt:lpstr>
      <vt:lpstr>Office Theme</vt:lpstr>
      <vt:lpstr>Priekšlaicīgi dzimušu bērnu māšu un tēvu  ar traumu saistītas pārliecības  pēc dzemdībām</vt:lpstr>
      <vt:lpstr>Problēma</vt:lpstr>
      <vt:lpstr>Aktualitāte </vt:lpstr>
      <vt:lpstr>Pētījuma jautājums</vt:lpstr>
      <vt:lpstr>Metode </vt:lpstr>
      <vt:lpstr>Metode (turp.)</vt:lpstr>
      <vt:lpstr>Metode (turp.)</vt:lpstr>
      <vt:lpstr>Rezultāti </vt:lpstr>
      <vt:lpstr>Rezultāti (turp.)</vt:lpstr>
      <vt:lpstr>Pētījuma ierobežojumi</vt:lpstr>
      <vt:lpstr>Secinājumi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Priekšlaicīgi dzimušu bērnu māšu un tēvu ar traumu saistītas pārliecības pēc dzemdībām</dc:title>
  <dc:creator>Laima Dance</dc:creator>
  <cp:lastModifiedBy>Microsoft Office User</cp:lastModifiedBy>
  <cp:revision>56</cp:revision>
  <cp:lastPrinted>2024-04-11T12:23:56Z</cp:lastPrinted>
  <dcterms:created xsi:type="dcterms:W3CDTF">2024-03-26T08:03:57Z</dcterms:created>
  <dcterms:modified xsi:type="dcterms:W3CDTF">2024-04-17T19:02:11Z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0x0101001BCA2FFECB18E6448B789CD9930E2AFC</vt:lpwstr>
  </property>
  <property fmtid="{D5CDD505-2E9C-101B-9397-08002B2CF9AE}" pid="3" name="MediaServiceImageTags">
    <vt:lpwstr/>
  </property>
</Properties>
</file>