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sldIdLst>
    <p:sldId id="263" r:id="rId5"/>
    <p:sldId id="352" r:id="rId6"/>
    <p:sldId id="362" r:id="rId7"/>
    <p:sldId id="363" r:id="rId8"/>
    <p:sldId id="354" r:id="rId9"/>
    <p:sldId id="257" r:id="rId10"/>
    <p:sldId id="297" r:id="rId11"/>
    <p:sldId id="266" r:id="rId12"/>
    <p:sldId id="358" r:id="rId13"/>
    <p:sldId id="259" r:id="rId14"/>
    <p:sldId id="260" r:id="rId15"/>
    <p:sldId id="268" r:id="rId16"/>
    <p:sldId id="348" r:id="rId17"/>
    <p:sldId id="349" r:id="rId18"/>
    <p:sldId id="264" r:id="rId19"/>
    <p:sldId id="351" r:id="rId20"/>
    <p:sldId id="350" r:id="rId21"/>
    <p:sldId id="359" r:id="rId22"/>
    <p:sldId id="296" r:id="rId23"/>
    <p:sldId id="361" r:id="rId24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4F01"/>
    <a:srgbClr val="FF6600"/>
    <a:srgbClr val="E25B00"/>
    <a:srgbClr val="EDEDED"/>
    <a:srgbClr val="970131"/>
    <a:srgbClr val="FFB4A7"/>
    <a:srgbClr val="FE4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41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16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DCEB9-12AF-402A-A3C8-55AFA4A56141}" type="datetimeFigureOut">
              <a:rPr lang="lv-LV" smtClean="0"/>
              <a:t>14.05.2024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17833-166A-482D-8F89-6510B92B207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77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39a83f9d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39a83f9d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b635a25120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b635a25120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2bf82ebe60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2bf82ebe60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0e21c1a4a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0e21c1a4a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b635a2512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b635a2512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fa0a8857b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fa0a8857b3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238e3908b1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238e3908b1_0_255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b635a2512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b635a2512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08167-41D0-423B-BE7F-0F8245B104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1348"/>
            <a:ext cx="7552008" cy="2375554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0E602-B130-477A-8ABD-5A907E826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33912"/>
            <a:ext cx="4211783" cy="46191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lv-LV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0D582C-BA8B-47BB-BF87-A9989BB463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7" y="46500"/>
            <a:ext cx="4663996" cy="15555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8B7967-D996-417F-BF72-54B899A086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008" y="479147"/>
            <a:ext cx="2763929" cy="69025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C526789-AD04-4331-8368-131E98C664A9}"/>
              </a:ext>
            </a:extLst>
          </p:cNvPr>
          <p:cNvSpPr txBox="1">
            <a:spLocks/>
          </p:cNvSpPr>
          <p:nvPr userDrawn="1"/>
        </p:nvSpPr>
        <p:spPr>
          <a:xfrm>
            <a:off x="1523999" y="5495827"/>
            <a:ext cx="4211783" cy="4619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600" dirty="0"/>
              <a:t>2024. gada 18. – 20. aprīlis</a:t>
            </a:r>
          </a:p>
        </p:txBody>
      </p:sp>
    </p:spTree>
    <p:extLst>
      <p:ext uri="{BB962C8B-B14F-4D97-AF65-F5344CB8AC3E}">
        <p14:creationId xmlns:p14="http://schemas.microsoft.com/office/powerpoint/2010/main" val="657894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5C932-D553-4DA5-A763-BAF37D90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29DFAC-48F9-4C9A-A5F0-4E285451A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06487"/>
            <a:ext cx="6172200" cy="4354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E7DE93-4C80-4BD5-8F4B-2611737D6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BB586-A931-4D0A-9E41-7C082EEC4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52BD54-7F2B-4AA1-9860-8A4B003BE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317369-F2D9-4E8C-966B-DA3F617DDE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89ABC91-BE5E-406C-8F8A-B2AD4F74BD7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8793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637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01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7E6BD-D632-49A8-A58A-CFB1052C0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E8E3A-EFFE-42AC-9820-615B629EF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119FA-DA01-40AF-9E3F-A14A42055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1D0C3-6F30-46CB-ACDE-8EDD6A1AD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21E0A0-1E21-471F-987F-785F6C35C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FE2319F-A0DC-4D99-B32E-C36C6BD03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970131"/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1287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11CA9-6E4F-44CE-AAF4-B1B330C3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47B33-F5FC-42B8-9335-D99A3D6E4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B747E-8230-48F8-831B-19F54C272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BE825-759B-4961-8A50-EFAABF487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CBD4CB-5936-4586-B4AE-9894502361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50C8CDC-8587-4251-B48C-09BB4B543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9280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3C63D-3794-4538-B7C7-749071F9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213EA-263F-4988-BED9-A243B3D2A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BEC7A-4E42-4C62-988A-1EFF2D158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DCDA5-85D3-4ED4-8CBF-D4BB9BA2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889F58-668F-46CF-A954-82F17A28F2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E3AD765-4A22-47B8-8147-DEDB5E940F7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63071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3C63D-3794-4538-B7C7-749071F9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471C9-3891-4DBA-81E4-5C983D7947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213EA-263F-4988-BED9-A243B3D2A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BEC7A-4E42-4C62-988A-1EFF2D158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DCDA5-85D3-4ED4-8CBF-D4BB9BA2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6FCF1B-055B-4BA7-B26D-E4D4B0B73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4A03F90-79F1-41D2-9B7A-76577D98EC7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9412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CF65B-9C7C-4B19-803D-D627DEA4C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ACBFE-1FA2-4CFB-A2EB-E79489C11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E6DA4D-B8E4-40CC-9C10-5F6305E09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DFED6-96F3-4A1D-BEF7-B93BA178F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C913B4-F725-49BB-994D-37BCC4418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5D2D85-6B41-4576-8576-AA8E07CC9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9A01A94-E521-4779-8F92-A2B06F17D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EAF7F2-6601-42E0-9CF0-58BA0B9C5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77A5F6F-60A9-48A7-B04F-B1B17D74A0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23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95BA39-D0A7-49BB-B1D5-2445767BC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172FF-B9AC-448E-9795-FE359EB2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9BAB0D-F287-42E1-962F-0798C0823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612159-7D0B-4970-B6F7-3E2E2208D2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AE5D281-EA8F-4118-A062-C92AF80A12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3654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899F79-DD14-4F13-AB40-01D019B4C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42481-C635-4438-A0E3-3D043F05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30C117-13A6-4DE9-8C8E-AD84AE514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6A9B122-B027-4D70-B5AA-542421F3E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1731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43355-B5E2-4ED6-A3D4-1FF37157F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D7C6C-8434-46EA-95D1-BB495135D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06487"/>
            <a:ext cx="6172200" cy="43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E9647-9D06-4EA6-B199-1E21FBA45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3BD9C-2823-40CF-991B-DEB6DA1D7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66378-944E-41BD-A195-499E3E54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6538EE-9672-4F17-9CC4-4BD643BA9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36DC623-1879-42FA-831E-D47F3681B4E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9311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BAFE97-D26C-4017-B0CF-4B6D08CC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0652E-6EE0-493D-B596-C57F4A8D1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03179-D6D1-42E4-B1E7-795766B3F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884F0-B386-4AFC-8D52-78B37BFE2C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5E11C-8B81-436F-A122-9E448F450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10DC5-8899-4E6A-B107-B636702714C8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3475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yMrwopWq3Wo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utonomy.work/wp-content/uploads/2021/06/ICELAND_4DW.pdf" TargetMode="External"/><Relationship Id="rId2" Type="http://schemas.openxmlformats.org/officeDocument/2006/relationships/hyperlink" Target="https://autonomy.work/portfolio/making-it-stick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720237" y="775856"/>
            <a:ext cx="10250231" cy="380538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lv-LV" sz="5333">
                <a:solidFill>
                  <a:srgbClr val="2020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Četru dienu darba nedēļa, darbinieku labbūtība un veselība</a:t>
            </a:r>
            <a:br>
              <a:rPr lang="lv-LV" sz="4148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</a:br>
            <a:br>
              <a:rPr lang="lv-LV" sz="4148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</a:br>
            <a:br>
              <a:rPr lang="lv-LV" sz="4148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</a:br>
            <a:r>
              <a:rPr lang="lv-LV" sz="4148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endParaRPr lang="lv-LV" sz="4148"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546038" y="3253295"/>
            <a:ext cx="3457867" cy="1887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133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Daiga Kamerāde</a:t>
            </a:r>
          </a:p>
          <a:p>
            <a:r>
              <a:rPr lang="en-GB" sz="2133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Brendan Burchell</a:t>
            </a:r>
          </a:p>
          <a:p>
            <a:r>
              <a:rPr lang="en-GB" sz="2133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David Frayne</a:t>
            </a:r>
          </a:p>
          <a:p>
            <a:r>
              <a:rPr lang="en-GB" sz="2133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Niamh Bridson Hubbard</a:t>
            </a:r>
          </a:p>
          <a:p>
            <a:r>
              <a:rPr lang="en-GB" sz="2133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Jon White</a:t>
            </a:r>
            <a:endParaRPr lang="en-GB" sz="2133" i="1"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6967" y="5710233"/>
            <a:ext cx="2864797" cy="595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49;p45">
            <a:extLst>
              <a:ext uri="{FF2B5EF4-FFF2-40B4-BE49-F238E27FC236}">
                <a16:creationId xmlns:a16="http://schemas.microsoft.com/office/drawing/2014/main" id="{689038CB-AE2F-7296-AD46-A3ACAE3E69D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7269" y="5556767"/>
            <a:ext cx="1995865" cy="806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48;p45">
            <a:extLst>
              <a:ext uri="{FF2B5EF4-FFF2-40B4-BE49-F238E27FC236}">
                <a16:creationId xmlns:a16="http://schemas.microsoft.com/office/drawing/2014/main" id="{B88360D4-0C22-B024-0514-A9D3CC33999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3567" y="5140631"/>
            <a:ext cx="1188200" cy="131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50;p45">
            <a:extLst>
              <a:ext uri="{FF2B5EF4-FFF2-40B4-BE49-F238E27FC236}">
                <a16:creationId xmlns:a16="http://schemas.microsoft.com/office/drawing/2014/main" id="{DA3F129F-9A00-F8BE-E4AE-CCDAA1C6227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78104" y="5140631"/>
            <a:ext cx="1117965" cy="1117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logo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E579BD7-EDAB-7711-39EE-31FACE73F5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0362" y="4445769"/>
            <a:ext cx="2150644" cy="8721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ctr" anchorCtr="0">
            <a:normAutofit fontScale="90000"/>
          </a:bodyPr>
          <a:lstStyle/>
          <a:p>
            <a:pPr defTabSz="1219170">
              <a:spcBef>
                <a:spcPct val="0"/>
              </a:spcBef>
            </a:pPr>
            <a:r>
              <a:rPr lang="en-US" sz="4000" b="1">
                <a:sym typeface="Josefin Sans"/>
              </a:rPr>
              <a:t>Rezultāti organizāciju līmenī</a:t>
            </a: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761801" y="2286000"/>
            <a:ext cx="5327372" cy="4572000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ctr" anchorCtr="0">
            <a:normAutofit lnSpcReduction="10000"/>
          </a:bodyPr>
          <a:lstStyle/>
          <a:p>
            <a:pPr marL="0" indent="-304792" defTabSz="1219170">
              <a:buFont typeface="Arial" panose="020B0604020202020204" pitchFamily="34" charset="0"/>
              <a:buChar char="•"/>
            </a:pPr>
            <a:r>
              <a:rPr lang="en-US" sz="2400" b="1" dirty="0" err="1">
                <a:sym typeface="Josefin Sans"/>
              </a:rPr>
              <a:t>Paaugstināta</a:t>
            </a:r>
            <a:r>
              <a:rPr lang="en-US" sz="2400" b="1" dirty="0">
                <a:sym typeface="Josefin Sans"/>
              </a:rPr>
              <a:t> </a:t>
            </a:r>
            <a:r>
              <a:rPr lang="en-US" sz="2400" b="1" dirty="0" err="1">
                <a:sym typeface="Josefin Sans"/>
              </a:rPr>
              <a:t>darba</a:t>
            </a:r>
            <a:r>
              <a:rPr lang="en-US" sz="2400" b="1" dirty="0">
                <a:sym typeface="Josefin Sans"/>
              </a:rPr>
              <a:t> </a:t>
            </a:r>
            <a:r>
              <a:rPr lang="en-US" sz="2400" b="1" dirty="0" err="1">
                <a:sym typeface="Josefin Sans"/>
              </a:rPr>
              <a:t>produktivitāte</a:t>
            </a:r>
            <a:endParaRPr lang="en-US" sz="2400" b="1" dirty="0">
              <a:sym typeface="Josefin Sans"/>
            </a:endParaRPr>
          </a:p>
          <a:p>
            <a:pPr marL="0" indent="-304792" defTabSz="1219170">
              <a:buFont typeface="Arial" panose="020B0604020202020204" pitchFamily="34" charset="0"/>
              <a:buChar char="•"/>
            </a:pPr>
            <a:r>
              <a:rPr lang="en-US" sz="2400" b="1" dirty="0" err="1">
                <a:sym typeface="Josefin Sans"/>
              </a:rPr>
              <a:t>Mazāks</a:t>
            </a:r>
            <a:r>
              <a:rPr lang="en-US" sz="2400" b="1" dirty="0">
                <a:sym typeface="Josefin Sans"/>
              </a:rPr>
              <a:t> </a:t>
            </a:r>
            <a:r>
              <a:rPr lang="en-US" sz="2400" b="1" dirty="0" err="1">
                <a:sym typeface="Josefin Sans"/>
              </a:rPr>
              <a:t>zaudēto</a:t>
            </a:r>
            <a:r>
              <a:rPr lang="en-US" sz="2400" b="1" dirty="0">
                <a:sym typeface="Josefin Sans"/>
              </a:rPr>
              <a:t> </a:t>
            </a:r>
            <a:r>
              <a:rPr lang="en-US" sz="2400" b="1" dirty="0" err="1">
                <a:sym typeface="Josefin Sans"/>
              </a:rPr>
              <a:t>darba</a:t>
            </a:r>
            <a:r>
              <a:rPr lang="en-US" sz="2400" b="1" dirty="0">
                <a:sym typeface="Josefin Sans"/>
              </a:rPr>
              <a:t> </a:t>
            </a:r>
            <a:r>
              <a:rPr lang="en-US" sz="2400" b="1" dirty="0" err="1">
                <a:sym typeface="Josefin Sans"/>
              </a:rPr>
              <a:t>dienu</a:t>
            </a:r>
            <a:r>
              <a:rPr lang="en-US" sz="2400" b="1" dirty="0">
                <a:sym typeface="Josefin Sans"/>
              </a:rPr>
              <a:t> </a:t>
            </a:r>
            <a:r>
              <a:rPr lang="en-US" sz="2400" b="1" dirty="0" err="1">
                <a:sym typeface="Josefin Sans"/>
              </a:rPr>
              <a:t>skaits</a:t>
            </a:r>
            <a:endParaRPr lang="en-US" sz="2400" b="1" dirty="0">
              <a:sym typeface="Josefin Sans"/>
            </a:endParaRPr>
          </a:p>
          <a:p>
            <a:pPr marL="0" indent="-304792" defTabSz="1219170">
              <a:buFont typeface="Arial" panose="020B0604020202020204" pitchFamily="34" charset="0"/>
              <a:buChar char="•"/>
            </a:pPr>
            <a:r>
              <a:rPr lang="en-US" sz="2400" b="1" dirty="0" err="1">
                <a:sym typeface="Josefin Sans"/>
              </a:rPr>
              <a:t>Zemāks</a:t>
            </a:r>
            <a:r>
              <a:rPr lang="en-US" sz="2400" b="1" dirty="0">
                <a:sym typeface="Josefin Sans"/>
              </a:rPr>
              <a:t> </a:t>
            </a:r>
            <a:r>
              <a:rPr lang="en-US" sz="2400" b="1" dirty="0" err="1">
                <a:sym typeface="Josefin Sans"/>
              </a:rPr>
              <a:t>darbinieku</a:t>
            </a:r>
            <a:r>
              <a:rPr lang="en-US" sz="2400" b="1" dirty="0">
                <a:sym typeface="Josefin Sans"/>
              </a:rPr>
              <a:t> </a:t>
            </a:r>
            <a:r>
              <a:rPr lang="en-US" sz="2400" b="1" dirty="0" err="1">
                <a:sym typeface="Josefin Sans"/>
              </a:rPr>
              <a:t>nomaiņas</a:t>
            </a:r>
            <a:r>
              <a:rPr lang="en-US" sz="2400" b="1" dirty="0">
                <a:sym typeface="Josefin Sans"/>
              </a:rPr>
              <a:t> </a:t>
            </a:r>
            <a:r>
              <a:rPr lang="en-US" sz="2400" b="1" dirty="0" err="1">
                <a:sym typeface="Josefin Sans"/>
              </a:rPr>
              <a:t>līmenis</a:t>
            </a:r>
            <a:endParaRPr lang="en-US" sz="2400" b="1" dirty="0">
              <a:sym typeface="Josefin Sans"/>
            </a:endParaRPr>
          </a:p>
          <a:p>
            <a:pPr marL="0" indent="-304792" defTabSz="1219170">
              <a:buFont typeface="Arial" panose="020B0604020202020204" pitchFamily="34" charset="0"/>
              <a:buChar char="•"/>
            </a:pPr>
            <a:endParaRPr lang="en-US" sz="2400" dirty="0">
              <a:sym typeface="Josefin Sans"/>
            </a:endParaRPr>
          </a:p>
          <a:p>
            <a:pPr marL="0" indent="-304792" defTabSz="1219170">
              <a:buFont typeface="Arial" panose="020B0604020202020204" pitchFamily="34" charset="0"/>
              <a:buChar char="•"/>
            </a:pPr>
            <a:endParaRPr lang="en-US" sz="2400" dirty="0">
              <a:sym typeface="Josefin Sans"/>
            </a:endParaRPr>
          </a:p>
          <a:p>
            <a:pPr marL="0" indent="0" defTabSz="1219170">
              <a:buNone/>
            </a:pPr>
            <a:r>
              <a:rPr lang="en-US" sz="2400" b="1" dirty="0" err="1">
                <a:sym typeface="Josefin Sans"/>
              </a:rPr>
              <a:t>Ieņēmumi</a:t>
            </a:r>
            <a:r>
              <a:rPr lang="en-US" sz="2400" b="1" dirty="0">
                <a:sym typeface="Josefin Sans"/>
              </a:rPr>
              <a:t> (</a:t>
            </a:r>
            <a:r>
              <a:rPr lang="en-US" sz="2400" b="1" dirty="0" err="1">
                <a:sym typeface="Josefin Sans"/>
              </a:rPr>
              <a:t>Organisational</a:t>
            </a:r>
            <a:r>
              <a:rPr lang="en-US" sz="2400" b="1" dirty="0">
                <a:sym typeface="Josefin Sans"/>
              </a:rPr>
              <a:t> Revenue):</a:t>
            </a:r>
          </a:p>
          <a:p>
            <a:pPr marL="0" indent="-304792" defTabSz="1219170">
              <a:buFont typeface="Arial" panose="020B0604020202020204" pitchFamily="34" charset="0"/>
              <a:buChar char="•"/>
            </a:pPr>
            <a:r>
              <a:rPr lang="lv-LV" sz="2400" i="1" dirty="0">
                <a:sym typeface="Josefin Sans"/>
              </a:rPr>
              <a:t>No </a:t>
            </a:r>
            <a:r>
              <a:rPr lang="en-US" sz="2400" i="1" dirty="0" err="1">
                <a:sym typeface="Josefin Sans"/>
              </a:rPr>
              <a:t>izmēģinājuma</a:t>
            </a:r>
            <a:r>
              <a:rPr lang="en-US" sz="2400" i="1" dirty="0">
                <a:sym typeface="Josefin Sans"/>
              </a:rPr>
              <a:t> </a:t>
            </a:r>
            <a:r>
              <a:rPr lang="en-US" sz="2400" i="1" dirty="0" err="1">
                <a:sym typeface="Josefin Sans"/>
              </a:rPr>
              <a:t>sākum</a:t>
            </a:r>
            <a:r>
              <a:rPr lang="lv-LV" sz="2400" i="1" dirty="0">
                <a:sym typeface="Josefin Sans"/>
              </a:rPr>
              <a:t>a</a:t>
            </a:r>
            <a:r>
              <a:rPr lang="en-US" sz="2400" i="1" dirty="0">
                <a:sym typeface="Josefin Sans"/>
              </a:rPr>
              <a:t> </a:t>
            </a:r>
            <a:r>
              <a:rPr lang="lv-LV" sz="2400" i="1" dirty="0">
                <a:sym typeface="Josefin Sans"/>
              </a:rPr>
              <a:t>līdz</a:t>
            </a:r>
            <a:r>
              <a:rPr lang="en-US" sz="2400" i="1" dirty="0">
                <a:sym typeface="Josefin Sans"/>
              </a:rPr>
              <a:t> </a:t>
            </a:r>
            <a:r>
              <a:rPr lang="en-US" sz="2400" i="1" dirty="0" err="1">
                <a:sym typeface="Josefin Sans"/>
              </a:rPr>
              <a:t>beigām</a:t>
            </a:r>
            <a:r>
              <a:rPr lang="en-US" sz="2400" i="1" dirty="0">
                <a:sym typeface="Josefin Sans"/>
              </a:rPr>
              <a:t>	+  1.4%</a:t>
            </a:r>
          </a:p>
          <a:p>
            <a:pPr marL="0" indent="-304792" defTabSz="1219170">
              <a:buFont typeface="Arial" panose="020B0604020202020204" pitchFamily="34" charset="0"/>
              <a:buChar char="•"/>
            </a:pPr>
            <a:r>
              <a:rPr lang="en-US" sz="2400" i="1" dirty="0" err="1">
                <a:sym typeface="Josefin Sans"/>
              </a:rPr>
              <a:t>Salīdzinot</a:t>
            </a:r>
            <a:r>
              <a:rPr lang="en-US" sz="2400" i="1" dirty="0">
                <a:sym typeface="Josefin Sans"/>
              </a:rPr>
              <a:t> </a:t>
            </a:r>
            <a:r>
              <a:rPr lang="en-US" sz="2400" i="1" dirty="0" err="1">
                <a:sym typeface="Josefin Sans"/>
              </a:rPr>
              <a:t>ar</a:t>
            </a:r>
            <a:r>
              <a:rPr lang="en-US" sz="2400" i="1" dirty="0">
                <a:sym typeface="Josefin Sans"/>
              </a:rPr>
              <a:t> </a:t>
            </a:r>
            <a:r>
              <a:rPr lang="en-US" sz="2400" i="1" dirty="0" err="1">
                <a:sym typeface="Josefin Sans"/>
              </a:rPr>
              <a:t>iepriekšējo</a:t>
            </a:r>
            <a:r>
              <a:rPr lang="en-US" sz="2400" i="1" dirty="0">
                <a:sym typeface="Josefin Sans"/>
              </a:rPr>
              <a:t> </a:t>
            </a:r>
            <a:r>
              <a:rPr lang="en-US" sz="2400" i="1" dirty="0" err="1">
                <a:sym typeface="Josefin Sans"/>
              </a:rPr>
              <a:t>gadu</a:t>
            </a:r>
            <a:r>
              <a:rPr lang="en-US" sz="2400" i="1" dirty="0">
                <a:sym typeface="Josefin Sans"/>
              </a:rPr>
              <a:t>		+34.5%</a:t>
            </a:r>
          </a:p>
          <a:p>
            <a:pPr marL="0" indent="-304792" defTabSz="121917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2000" dirty="0">
              <a:sym typeface="Josefin Sans"/>
            </a:endParaRPr>
          </a:p>
        </p:txBody>
      </p:sp>
      <p:pic>
        <p:nvPicPr>
          <p:cNvPr id="76" name="Picture 75" descr="Graph on document with pen">
            <a:extLst>
              <a:ext uri="{FF2B5EF4-FFF2-40B4-BE49-F238E27FC236}">
                <a16:creationId xmlns:a16="http://schemas.microsoft.com/office/drawing/2014/main" id="{7C498909-A41C-6884-7353-591F3C975E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61" r="13440"/>
          <a:stretch/>
        </p:blipFill>
        <p:spPr>
          <a:xfrm>
            <a:off x="6096000" y="13"/>
            <a:ext cx="6102824" cy="685798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733200" y="5779900"/>
            <a:ext cx="10725600" cy="89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lnSpc>
                <a:spcPct val="95000"/>
              </a:lnSpc>
              <a:spcAft>
                <a:spcPts val="1600"/>
              </a:spcAft>
              <a:buSzPts val="1018"/>
              <a:buNone/>
            </a:pPr>
            <a:r>
              <a:rPr lang="lv-LV" sz="1953" b="1" i="1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Izmaiņas izdegšanas līmenī</a:t>
            </a:r>
            <a:endParaRPr lang="en-US" sz="1953" b="1" i="1"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3">
            <a:alphaModFix/>
          </a:blip>
          <a:srcRect l="7467" r="9469"/>
          <a:stretch/>
        </p:blipFill>
        <p:spPr>
          <a:xfrm>
            <a:off x="1" y="612401"/>
            <a:ext cx="8070633" cy="48517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9024239" y="819901"/>
            <a:ext cx="2916800" cy="3734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lv-LV" sz="2267" b="1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Labāks miegs</a:t>
            </a:r>
            <a:endParaRPr sz="2267" b="1"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endParaRPr sz="2267" b="1"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r>
              <a:rPr lang="lv-LV" sz="2267" b="1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Uzlabojas </a:t>
            </a:r>
            <a:r>
              <a:rPr lang="lv-LV" sz="2267" b="1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psihiskā veselība</a:t>
            </a:r>
            <a:endParaRPr sz="2267" b="1"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r>
              <a:rPr lang="lv-LV" sz="2267" b="1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Zemāks trauksmes līmenis</a:t>
            </a:r>
            <a:endParaRPr lang="en-GB" sz="2267" b="1"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r>
              <a:rPr lang="lv-LV" sz="2267" b="1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Vairāk pozitīvo emociju</a:t>
            </a:r>
          </a:p>
          <a:p>
            <a:r>
              <a:rPr lang="lv-LV" sz="2267" b="1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Zemāks izdegšanas līmenis</a:t>
            </a:r>
            <a:endParaRPr sz="2267" b="1"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>
            <a:off x="975133" y="1914100"/>
            <a:ext cx="9703200" cy="326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lv-LV" sz="3467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Četru darba dienu nedēļas ideja ir tāda, ka cilvēki atpūšas, viņiem būtu vairāk brīvā laika, laika ģimenei, laika bateriju uzlādei.</a:t>
            </a:r>
          </a:p>
          <a:p>
            <a:pPr marL="0" indent="0">
              <a:lnSpc>
                <a:spcPct val="100000"/>
              </a:lnSpc>
              <a:buNone/>
            </a:pPr>
            <a:endParaRPr lang="lv-LV" sz="3467"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lv-LV" sz="3467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- Vecākais vadītājs, apdrošināšanas firma</a:t>
            </a:r>
            <a:endParaRPr sz="3467" b="1"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lls of beach towels">
            <a:extLst>
              <a:ext uri="{FF2B5EF4-FFF2-40B4-BE49-F238E27FC236}">
                <a16:creationId xmlns:a16="http://schemas.microsoft.com/office/drawing/2014/main" id="{D76E1C3B-34E4-7C61-7AB6-711782A342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0" r="4904"/>
          <a:stretch/>
        </p:blipFill>
        <p:spPr>
          <a:xfrm>
            <a:off x="0" y="13"/>
            <a:ext cx="7407408" cy="6857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0DBDE6-1B9A-39BE-6B2B-6A9266F2D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4"/>
            <a:ext cx="3822189" cy="1899912"/>
          </a:xfrm>
        </p:spPr>
        <p:txBody>
          <a:bodyPr>
            <a:normAutofit/>
          </a:bodyPr>
          <a:lstStyle/>
          <a:p>
            <a:r>
              <a:rPr lang="lv-LV" sz="3067"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Ko darbinieki darīja papildus brīvajā laikā?</a:t>
            </a:r>
            <a:br>
              <a:rPr lang="en-GB" sz="3067"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</a:br>
            <a:endParaRPr lang="en-GB" sz="30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C0BE7-056F-92DD-F674-7FE810C4B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09" y="1710979"/>
            <a:ext cx="4312048" cy="5071461"/>
          </a:xfrm>
        </p:spPr>
        <p:txBody>
          <a:bodyPr>
            <a:normAutofit/>
          </a:bodyPr>
          <a:lstStyle/>
          <a:p>
            <a:pPr marL="152396" indent="0">
              <a:buNone/>
            </a:pPr>
            <a:endParaRPr lang="en-US" sz="1733" dirty="0"/>
          </a:p>
          <a:p>
            <a:r>
              <a:rPr lang="lv-LV" sz="1733" dirty="0"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"Dzīves administrācija: sociāli reproduktīvā darba veids, kas būtu jāveic nedēļas nogalē.«</a:t>
            </a:r>
          </a:p>
          <a:p>
            <a:pPr marL="152396" indent="0">
              <a:buNone/>
            </a:pPr>
            <a:endParaRPr lang="en-US" sz="17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396" indent="0">
              <a:buNone/>
            </a:pPr>
            <a:r>
              <a:rPr lang="lv-LV" sz="1733" i="1" dirty="0">
                <a:latin typeface="Arial" panose="020B0604020202020204" pitchFamily="34" charset="0"/>
                <a:cs typeface="Arial" panose="020B0604020202020204" pitchFamily="34" charset="0"/>
              </a:rPr>
              <a:t>Šķiet, ka tu pakāpeniski sagatavojies nedēļas nogalei... Atnāk sestdiena un svētdiena, ir sajūta, it kā es būtu pabeidzis dzīves administrēšanu, nomazgājis auto, sakopis dārzu....(Vecākais vadītājs, aprūpes pakalpojumu sniedzējs).</a:t>
            </a:r>
            <a:endParaRPr lang="en-GB" sz="1733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24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isting road thorugh hills and a valley at sunset">
            <a:extLst>
              <a:ext uri="{FF2B5EF4-FFF2-40B4-BE49-F238E27FC236}">
                <a16:creationId xmlns:a16="http://schemas.microsoft.com/office/drawing/2014/main" id="{0220F550-4C78-AB92-B1C6-FC8EA8103C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42" r="32464" b="1"/>
          <a:stretch/>
        </p:blipFill>
        <p:spPr>
          <a:xfrm>
            <a:off x="-3045" y="13"/>
            <a:ext cx="7534655" cy="6857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40D980-D596-A6DA-E797-9BD72D862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4"/>
            <a:ext cx="3822189" cy="1899912"/>
          </a:xfrm>
        </p:spPr>
        <p:txBody>
          <a:bodyPr>
            <a:normAutofit fontScale="90000"/>
          </a:bodyPr>
          <a:lstStyle/>
          <a:p>
            <a:r>
              <a:rPr lang="lv-LV" sz="4000" dirty="0">
                <a:sym typeface="Raleway"/>
              </a:rPr>
              <a:t>Ko vēl darbinieki darīja papildus brīvajā laikā?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F35BD-0C70-A509-57BD-4FE85407B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265037"/>
            <a:ext cx="4414501" cy="4363724"/>
          </a:xfrm>
        </p:spPr>
        <p:txBody>
          <a:bodyPr>
            <a:normAutofit lnSpcReduction="10000"/>
          </a:bodyPr>
          <a:lstStyle/>
          <a:p>
            <a:pPr marL="152396" indent="0">
              <a:buNone/>
            </a:pPr>
            <a:r>
              <a:rPr lang="lv-LV" sz="1867" dirty="0">
                <a:latin typeface="Arial" panose="020B0604020202020204" pitchFamily="34" charset="0"/>
                <a:cs typeface="Arial" panose="020B0604020202020204" pitchFamily="34" charset="0"/>
              </a:rPr>
              <a:t>Pavadīja vairāk laika jau iemīļotās aktivitātēs:</a:t>
            </a:r>
          </a:p>
          <a:p>
            <a:r>
              <a:rPr lang="lv-LV" sz="1867" dirty="0">
                <a:latin typeface="Arial" panose="020B0604020202020204" pitchFamily="34" charset="0"/>
                <a:cs typeface="Arial" panose="020B0604020202020204" pitchFamily="34" charset="0"/>
              </a:rPr>
              <a:t> mūzikas spēlēšana</a:t>
            </a:r>
          </a:p>
          <a:p>
            <a:r>
              <a:rPr lang="lv-LV" sz="1867" dirty="0">
                <a:latin typeface="Arial" panose="020B0604020202020204" pitchFamily="34" charset="0"/>
                <a:cs typeface="Arial" panose="020B0604020202020204" pitchFamily="34" charset="0"/>
              </a:rPr>
              <a:t> laika pavadīšana ar draugiem un ģimeni</a:t>
            </a:r>
          </a:p>
          <a:p>
            <a:r>
              <a:rPr lang="lv-LV" sz="1867" dirty="0">
                <a:latin typeface="Arial" panose="020B0604020202020204" pitchFamily="34" charset="0"/>
                <a:cs typeface="Arial" panose="020B0604020202020204" pitchFamily="34" charset="0"/>
              </a:rPr>
              <a:t> sports</a:t>
            </a:r>
          </a:p>
          <a:p>
            <a:r>
              <a:rPr lang="lv-LV" sz="1867" dirty="0">
                <a:latin typeface="Arial" panose="020B0604020202020204" pitchFamily="34" charset="0"/>
                <a:cs typeface="Arial" panose="020B0604020202020204" pitchFamily="34" charset="0"/>
              </a:rPr>
              <a:t> gleznošana</a:t>
            </a:r>
          </a:p>
          <a:p>
            <a:r>
              <a:rPr lang="lv-LV" sz="1867" dirty="0">
                <a:latin typeface="Arial" panose="020B0604020202020204" pitchFamily="34" charset="0"/>
                <a:cs typeface="Arial" panose="020B0604020202020204" pitchFamily="34" charset="0"/>
              </a:rPr>
              <a:t> ēst gatavošana</a:t>
            </a:r>
          </a:p>
          <a:p>
            <a:r>
              <a:rPr lang="lv-LV" sz="1867" dirty="0">
                <a:latin typeface="Arial" panose="020B0604020202020204" pitchFamily="34" charset="0"/>
                <a:cs typeface="Arial" panose="020B0604020202020204" pitchFamily="34" charset="0"/>
              </a:rPr>
              <a:t>pastaiga ar suņiem</a:t>
            </a:r>
          </a:p>
          <a:p>
            <a:r>
              <a:rPr lang="lv-LV" sz="1867" dirty="0">
                <a:latin typeface="Arial" panose="020B0604020202020204" pitchFamily="34" charset="0"/>
                <a:cs typeface="Arial" panose="020B0604020202020204" pitchFamily="34" charset="0"/>
              </a:rPr>
              <a:t>televīzijas skatīšanās</a:t>
            </a:r>
          </a:p>
          <a:p>
            <a:r>
              <a:rPr lang="lv-LV" sz="1867" dirty="0">
                <a:latin typeface="Arial" panose="020B0604020202020204" pitchFamily="34" charset="0"/>
                <a:cs typeface="Arial" panose="020B0604020202020204" pitchFamily="34" charset="0"/>
              </a:rPr>
              <a:t> ģimenes apmeklēšana citā pilsētā </a:t>
            </a:r>
          </a:p>
          <a:p>
            <a:r>
              <a:rPr lang="lv-LV" sz="1867" dirty="0">
                <a:latin typeface="Arial" panose="020B0604020202020204" pitchFamily="34" charset="0"/>
                <a:cs typeface="Arial" panose="020B0604020202020204" pitchFamily="34" charset="0"/>
              </a:rPr>
              <a:t>brīvprātīgais darbs dzīvnieku patversmē u.c.</a:t>
            </a:r>
            <a:endParaRPr lang="en-GB" sz="14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2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761802" y="310895"/>
            <a:ext cx="4889191" cy="2121408"/>
          </a:xfrm>
        </p:spPr>
        <p:txBody>
          <a:bodyPr anchor="ctr">
            <a:normAutofit fontScale="90000"/>
          </a:bodyPr>
          <a:lstStyle/>
          <a:p>
            <a:r>
              <a:rPr lang="lv-LV" sz="4000" dirty="0">
                <a:sym typeface="Raleway"/>
              </a:rPr>
              <a:t>Ko par darbinieku brīvā laika aktivitātēm domā vadība?</a:t>
            </a:r>
            <a:endParaRPr lang="en-GB" sz="4000" dirty="0"/>
          </a:p>
        </p:txBody>
      </p:sp>
      <p:sp>
        <p:nvSpPr>
          <p:cNvPr id="116" name="Google Shape;116;p21"/>
          <p:cNvSpPr txBox="1">
            <a:spLocks noGrp="1"/>
          </p:cNvSpPr>
          <p:nvPr>
            <p:ph idx="1"/>
          </p:nvPr>
        </p:nvSpPr>
        <p:spPr>
          <a:xfrm>
            <a:off x="5555312" y="310896"/>
            <a:ext cx="6636689" cy="4629515"/>
          </a:xfrm>
        </p:spPr>
        <p:txBody>
          <a:bodyPr anchor="ctr">
            <a:normAutofit fontScale="92500" lnSpcReduction="20000"/>
          </a:bodyPr>
          <a:lstStyle/>
          <a:p>
            <a:pPr lvl="1"/>
            <a:endParaRPr lang="en-GB" sz="3200" dirty="0">
              <a:sym typeface="Raleway"/>
            </a:endParaRPr>
          </a:p>
          <a:p>
            <a:pPr lvl="1"/>
            <a:endParaRPr lang="lv-LV" sz="3200" dirty="0">
              <a:sym typeface="Raleway"/>
            </a:endParaRPr>
          </a:p>
          <a:p>
            <a:pPr lvl="1"/>
            <a:r>
              <a:rPr lang="lv-LV" sz="3200" dirty="0"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Brīvais laiks- personiska darīšana</a:t>
            </a:r>
          </a:p>
          <a:p>
            <a:pPr lvl="1"/>
            <a:r>
              <a:rPr lang="lv-LV" sz="3200" dirty="0"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Pretrunīgas izjūtas, bet neiejaukšanās</a:t>
            </a:r>
          </a:p>
          <a:p>
            <a:pPr lvl="1"/>
            <a:r>
              <a:rPr lang="lv-LV" sz="3200" dirty="0"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Pamācoši: veselīga ēšana, laiks ar ģimeni, brīvprātīgais darbs uc.</a:t>
            </a:r>
          </a:p>
          <a:p>
            <a:pPr lvl="1"/>
            <a:r>
              <a:rPr lang="lv-LV" sz="3200" dirty="0"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Aktīva iejaukšanās: izglītojoši semināri par alkohola lietošanu nedēļas vidū, ‘brainstorming’ kā veselīgi izmantot brīvās dienas, nosacījums, ka brīvdienai jāpavada kopienas interesēs. </a:t>
            </a:r>
          </a:p>
          <a:p>
            <a:pPr lvl="1"/>
            <a:endParaRPr lang="en-GB" sz="3200" dirty="0"/>
          </a:p>
        </p:txBody>
      </p:sp>
      <p:pic>
        <p:nvPicPr>
          <p:cNvPr id="118" name="Picture 117" descr="Antique cash register keys">
            <a:extLst>
              <a:ext uri="{FF2B5EF4-FFF2-40B4-BE49-F238E27FC236}">
                <a16:creationId xmlns:a16="http://schemas.microsoft.com/office/drawing/2014/main" id="{32E7F74E-D93C-4AF0-04EF-87D33B4DC9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572" b="22676"/>
          <a:stretch/>
        </p:blipFill>
        <p:spPr>
          <a:xfrm>
            <a:off x="29" y="5046427"/>
            <a:ext cx="12191972" cy="1811572"/>
          </a:xfrm>
          <a:prstGeom prst="rect">
            <a:avLst/>
          </a:prstGeom>
          <a:effectLst>
            <a:innerShdw blurRad="190500" dist="127000" dir="16200000">
              <a:prstClr val="black">
                <a:alpha val="19000"/>
              </a:prstClr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331D-A087-804F-0493-7E8430C89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5"/>
          </a:xfrm>
        </p:spPr>
        <p:txBody>
          <a:bodyPr>
            <a:normAutofit/>
          </a:bodyPr>
          <a:lstStyle/>
          <a:p>
            <a:r>
              <a:rPr lang="lv-LV" sz="3600">
                <a:solidFill>
                  <a:schemeClr val="tx2"/>
                </a:solidFill>
              </a:rPr>
              <a:t>Kādā veidā vairāk brīvā laika ietekmē labbūtību?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C524A-4400-19B9-3ABE-6C664AD73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567953"/>
          </a:xfrm>
        </p:spPr>
        <p:txBody>
          <a:bodyPr anchor="ctr">
            <a:normAutofit/>
          </a:bodyPr>
          <a:lstStyle/>
          <a:p>
            <a:pPr marL="152396" indent="0">
              <a:buNone/>
            </a:pPr>
            <a:r>
              <a:rPr lang="lv-LV" sz="1867">
                <a:latin typeface="Arial" panose="020B0604020202020204" pitchFamily="34" charset="0"/>
                <a:cs typeface="Arial" panose="020B0604020202020204" pitchFamily="34" charset="0"/>
              </a:rPr>
              <a:t>Balstoties uz datiem, kas iegūti 40 padzilinātajās intervijās ar cilvēkiem, kuri brīvprātīgi samazinājuši laiku, ko pavada apmaksātā formālā darbā (Balderson et all 2022), tika konstatēts, ka:</a:t>
            </a:r>
          </a:p>
          <a:p>
            <a:r>
              <a:rPr lang="lv-LV" sz="1867">
                <a:latin typeface="Arial" panose="020B0604020202020204" pitchFamily="34" charset="0"/>
                <a:cs typeface="Arial" panose="020B0604020202020204" pitchFamily="34" charset="0"/>
              </a:rPr>
              <a:t>Kad cilvēki samazināja darba stundas, viņi vairāk laika pavadīja aktivitātēs, kas veicina psiholoģisko labsajūtu.</a:t>
            </a:r>
          </a:p>
          <a:p>
            <a:r>
              <a:rPr lang="lv-LV" sz="1867">
                <a:latin typeface="Arial" panose="020B0604020202020204" pitchFamily="34" charset="0"/>
                <a:cs typeface="Arial" panose="020B0604020202020204" pitchFamily="34" charset="0"/>
              </a:rPr>
              <a:t>Cilvēki augstāk vērtēja autonomi izvēlētās "kompetences" attīstību, nevis apgūt tās, kuras noteikuši viņu darbs.</a:t>
            </a:r>
          </a:p>
          <a:p>
            <a:r>
              <a:rPr lang="lv-LV" sz="1867">
                <a:latin typeface="Arial" panose="020B0604020202020204" pitchFamily="34" charset="0"/>
                <a:cs typeface="Arial" panose="020B0604020202020204" pitchFamily="34" charset="0"/>
              </a:rPr>
              <a:t>Cilvēki vērtēja aktivitātes, kas veicina «attiecības»</a:t>
            </a:r>
            <a:endParaRPr lang="en-US" sz="1867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396" indent="0">
              <a:buNone/>
            </a:pPr>
            <a:endParaRPr lang="lv-LV" sz="1867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396" indent="0">
              <a:buNone/>
            </a:pPr>
            <a:r>
              <a:rPr lang="lv-LV" sz="1867">
                <a:latin typeface="Arial" panose="020B0604020202020204" pitchFamily="34" charset="0"/>
                <a:cs typeface="Arial" panose="020B0604020202020204" pitchFamily="34" charset="0"/>
              </a:rPr>
              <a:t>= Vairāk brīvā laikā=vairāk laika iesaistīties aktivitātēs, kas veicina psiholoģisko labsajūtu</a:t>
            </a:r>
            <a:endParaRPr lang="en-US" sz="1867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396" indent="0">
              <a:buNone/>
            </a:pPr>
            <a:endParaRPr lang="en-US" sz="1867">
              <a:solidFill>
                <a:schemeClr val="tx2"/>
              </a:solidFill>
              <a:latin typeface="Segoe UI" panose="020B0502040204020203" pitchFamily="34" charset="0"/>
            </a:endParaRPr>
          </a:p>
          <a:p>
            <a:pPr marL="152396" indent="0">
              <a:buNone/>
            </a:pPr>
            <a:endParaRPr lang="en-US" sz="1867">
              <a:solidFill>
                <a:schemeClr val="tx2"/>
              </a:solidFill>
              <a:latin typeface="Segoe UI" panose="020B0502040204020203" pitchFamily="34" charset="0"/>
            </a:endParaRPr>
          </a:p>
          <a:p>
            <a:pPr marL="152396" indent="0">
              <a:buNone/>
            </a:pPr>
            <a:endParaRPr lang="en-GB" sz="1867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5F282-8B68-F238-8BDB-1FFDB70B8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5"/>
          </a:xfrm>
        </p:spPr>
        <p:txBody>
          <a:bodyPr>
            <a:normAutofit/>
          </a:bodyPr>
          <a:lstStyle/>
          <a:p>
            <a:r>
              <a:rPr lang="lv-LV" sz="3600" dirty="0">
                <a:sym typeface="Raleway"/>
              </a:rPr>
              <a:t>Īstermiņa un ilgtermiņa efekti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3F359-C267-4FC8-A6C2-F0704CBD7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277" y="508837"/>
            <a:ext cx="5912147" cy="5526203"/>
          </a:xfrm>
        </p:spPr>
        <p:txBody>
          <a:bodyPr anchor="ctr">
            <a:normAutofit fontScale="92500" lnSpcReduction="20000"/>
          </a:bodyPr>
          <a:lstStyle/>
          <a:p>
            <a:r>
              <a:rPr lang="lv-LV" sz="3200" dirty="0"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Pierādījumi no dažām organizācijām- uzlabojumi labbūtības līmenī ir noturīgi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  <a:p>
            <a:r>
              <a:rPr lang="lv-LV" sz="3200" dirty="0"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Ilgermiņa efekts (12 mēneši):</a:t>
            </a:r>
          </a:p>
          <a:p>
            <a:pPr lvl="1"/>
            <a:r>
              <a:rPr lang="lv-LV" sz="2800" dirty="0"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9 no 10 organizācijām turpina 4 dn</a:t>
            </a:r>
          </a:p>
          <a:p>
            <a:pPr lvl="1"/>
            <a:r>
              <a:rPr lang="lv-LV" sz="2800" dirty="0"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Puse četras dienas strādā uz visu laiku</a:t>
            </a:r>
          </a:p>
          <a:p>
            <a:pPr lvl="1"/>
            <a:r>
              <a:rPr lang="lv-LV" sz="2800" dirty="0"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82% vadītāju uzskata, ka 4dn uzlabojusi darbinieku labbūtību</a:t>
            </a:r>
          </a:p>
          <a:p>
            <a:pPr lvl="1"/>
            <a:r>
              <a:rPr lang="lv-LV" sz="2800" dirty="0"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Darbinieku aptauja: pozitīvie labbūtības efekti saglabājušies pēc gada</a:t>
            </a:r>
          </a:p>
          <a:p>
            <a:r>
              <a:rPr lang="lv-LV" sz="3200" dirty="0"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Interesanti: pirmdiena kā brīvdiena ir labāka nekā piektdiena.</a:t>
            </a:r>
          </a:p>
          <a:p>
            <a:endParaRPr lang="en-GB" sz="1867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5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3">
            <a:extLst>
              <a:ext uri="{FF2B5EF4-FFF2-40B4-BE49-F238E27FC236}">
                <a16:creationId xmlns:a16="http://schemas.microsoft.com/office/drawing/2014/main" id="{6E3A7165-18E1-381F-B262-F56CAE501A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79"/>
          <a:stretch/>
        </p:blipFill>
        <p:spPr>
          <a:xfrm>
            <a:off x="27" y="13"/>
            <a:ext cx="12191972" cy="6879731"/>
          </a:xfrm>
          <a:prstGeom prst="rect">
            <a:avLst/>
          </a:prstGeom>
        </p:spPr>
      </p:pic>
      <p:sp>
        <p:nvSpPr>
          <p:cNvPr id="92" name="Google Shape;92;p19"/>
          <p:cNvSpPr txBox="1">
            <a:spLocks noGrp="1"/>
          </p:cNvSpPr>
          <p:nvPr>
            <p:ph type="ctrTitle"/>
          </p:nvPr>
        </p:nvSpPr>
        <p:spPr>
          <a:xfrm>
            <a:off x="859028" y="758158"/>
            <a:ext cx="4498784" cy="4236303"/>
          </a:xfrm>
          <a:prstGeom prst="rect">
            <a:avLst/>
          </a:prstGeom>
        </p:spPr>
        <p:txBody>
          <a:bodyPr spcFirstLastPara="1" vert="horz" lIns="121900" tIns="121900" rIns="121900" bIns="121900" rtlCol="0" anchor="ctr" anchorCtr="0">
            <a:normAutofit fontScale="90000"/>
          </a:bodyPr>
          <a:lstStyle/>
          <a:p>
            <a:pPr>
              <a:spcBef>
                <a:spcPts val="0"/>
              </a:spcBef>
              <a:buSzPts val="990"/>
            </a:pPr>
            <a:r>
              <a:rPr lang="lv-LV" sz="3733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Nākotne?</a:t>
            </a:r>
            <a:br>
              <a:rPr lang="lv-LV" sz="3733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</a:br>
            <a:br>
              <a:rPr lang="lv-LV" sz="3733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</a:br>
            <a:r>
              <a:rPr lang="lv-LV" sz="3733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96% darbinieku grib turpināt strādāt četras darba dienas nedēļā</a:t>
            </a:r>
            <a:br>
              <a:rPr lang="lv-LV" sz="3733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</a:br>
            <a:br>
              <a:rPr lang="lv-LV" sz="3733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</a:br>
            <a:r>
              <a:rPr lang="lv-LV" sz="3733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Vidējais apmierinātības rādītājs 9 no 10.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8971-3093-9509-E86A-73C6D24C7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Četru darba dienu nedēļa ir nākotne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A05FB-F61C-E87C-A971-248140393D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endParaRPr lang="en-GB" dirty="0"/>
          </a:p>
        </p:txBody>
      </p:sp>
      <p:pic>
        <p:nvPicPr>
          <p:cNvPr id="4" name="Online Media 3" title="Are we working too much? The UK’s four-day week trial">
            <a:hlinkClick r:id="" action="ppaction://media"/>
            <a:extLst>
              <a:ext uri="{FF2B5EF4-FFF2-40B4-BE49-F238E27FC236}">
                <a16:creationId xmlns:a16="http://schemas.microsoft.com/office/drawing/2014/main" id="{CD5F2382-AAA4-8BCA-C1CA-E8064270F60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0608" y="2094764"/>
            <a:ext cx="7130784" cy="416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4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A7EEC-DD15-2E48-0F52-9C30EA04D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Četru dienu darba nedēļa ir</a:t>
            </a:r>
            <a:r>
              <a:rPr lang="en-US" dirty="0"/>
              <a:t>…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DABCE-AD52-C465-A353-FC05957F90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lv-LV" sz="32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lv-LV" sz="10666" dirty="0">
                <a:ea typeface="Arial" panose="020B0604020202020204" pitchFamily="34" charset="0"/>
                <a:cs typeface="Calibri" panose="020F0502020204030204" pitchFamily="34" charset="0"/>
              </a:rPr>
              <a:t>«.....darba organizācijas veids, kas ietver standarta pilna darba nedēļas samazināšanu par 20%, kas ir vienāda ar vienu darba dienu, parasti bez samazinājuma atalgojumā."’</a:t>
            </a:r>
            <a:r>
              <a:rPr lang="en-GB" sz="10666" dirty="0">
                <a:ea typeface="Arial" panose="020B0604020202020204" pitchFamily="34" charset="0"/>
                <a:cs typeface="Calibri" panose="020F0502020204030204" pitchFamily="34" charset="0"/>
              </a:rPr>
              <a:t> (Frayne, Kamer</a:t>
            </a:r>
            <a:r>
              <a:rPr lang="lv-LV" sz="10666" dirty="0">
                <a:ea typeface="Arial" panose="020B0604020202020204" pitchFamily="34" charset="0"/>
                <a:cs typeface="Calibri" panose="020F0502020204030204" pitchFamily="34" charset="0"/>
              </a:rPr>
              <a:t>āde, Burchell, forthcoming)</a:t>
            </a:r>
            <a:endParaRPr lang="en-GB" sz="10666" dirty="0">
              <a:ea typeface="Arial" panose="020B0604020202020204" pitchFamily="34" charset="0"/>
              <a:cs typeface="Calibri" panose="020F0502020204030204" pitchFamily="34" charset="0"/>
            </a:endParaRPr>
          </a:p>
          <a:p>
            <a:endParaRPr lang="en-GB" sz="10666" dirty="0">
              <a:cs typeface="Calibri" panose="020F0502020204030204" pitchFamily="34" charset="0"/>
            </a:endParaRPr>
          </a:p>
          <a:p>
            <a:r>
              <a:rPr lang="lv-LV" sz="10666" b="1" dirty="0">
                <a:cs typeface="Calibri" panose="020F0502020204030204" pitchFamily="34" charset="0"/>
              </a:rPr>
              <a:t>Tā nav: </a:t>
            </a:r>
            <a:r>
              <a:rPr lang="lv-LV" sz="10666" dirty="0">
                <a:cs typeface="Calibri" panose="020F0502020204030204" pitchFamily="34" charset="0"/>
              </a:rPr>
              <a:t>nepilna laika darbs, pusslodze, elastīgais darba laiks, darba nedēļas saīsināšana un intensifikācija un ‘strādāt mazāk, bet saņemt tikpat’, ‘nodokļu maksātāju naudas izniekošana’. </a:t>
            </a:r>
            <a:endParaRPr lang="en-GB" sz="10666" dirty="0">
              <a:cs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1A8FC6-B76D-140C-834B-D601CB1AAD0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calendar with a game pieces on it&#10;&#10;Description automatically generated">
            <a:extLst>
              <a:ext uri="{FF2B5EF4-FFF2-40B4-BE49-F238E27FC236}">
                <a16:creationId xmlns:a16="http://schemas.microsoft.com/office/drawing/2014/main" id="{889EF9B8-5191-3557-0C1F-984024386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926" y="1356966"/>
            <a:ext cx="5665695" cy="480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55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B5513-8BFB-D22D-537C-F3491DAE0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Avoti: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2595EF-E0BC-79F0-899A-20A47B09C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lv-LV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Autonomy (2024) Making it stick: the UK Four day pilot one year on, </a:t>
            </a:r>
            <a:r>
              <a:rPr lang="en-US" sz="1600" dirty="0">
                <a:hlinkClick r:id="rId2"/>
              </a:rPr>
              <a:t>Making It Stick: The UK Four-Day Week Pilot One Year On - Autonomy</a:t>
            </a:r>
            <a:endParaRPr lang="lv-LV" sz="2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Autonomy (2021) ‘Going public: Iceland’s journey to a shorter working week’, </a:t>
            </a:r>
            <a:r>
              <a:rPr lang="en-GB" sz="2400" u="sng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https://autonomy.work/wp-content/uploads/2021/06/ICELAND_4DW.pdf</a:t>
            </a:r>
            <a:endParaRPr lang="lv-LV" sz="2400" u="sng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Balderson, U., Burchell, B., Kamerāde, D., Coutts, A., &amp; Wang, S. (2022). “Just the freedom to get good at things and stuff like that”: Why spending less time at work would be good for individual, social and environmental wellbeing.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Futures, 143, 103035.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doi:https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://doi.org/10.1016/j.futures.2022.103035</a:t>
            </a:r>
            <a:endParaRPr lang="lv-LV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Lewis, K., Stronge, W., Kellam, J., Kikuchi, L., Schor, J., Fan, W., . .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Kamerāde, D.,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Mullens, F. (2023).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The results are in: the UK's four day week trial. Retrieved from United Kingdom: http://usir.salford.ac.uk/id/eprint/66551/</a:t>
            </a:r>
          </a:p>
          <a:p>
            <a:r>
              <a:rPr lang="en-GB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Schor, J., Fan, W., Kelly, O., Gu, G., </a:t>
            </a:r>
            <a:r>
              <a:rPr lang="en-GB" sz="2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Bezdenezhnykh</a:t>
            </a:r>
            <a:r>
              <a:rPr lang="en-GB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T., Bridson Hubbard, N. (2022) ‘The Four Day Week: Assessing Global Trials of Reduced</a:t>
            </a:r>
            <a:r>
              <a:rPr lang="lv-LV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Work Time with No Reduction in Pay’, </a:t>
            </a:r>
            <a:r>
              <a:rPr lang="en-GB" sz="24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Four Day Week Global</a:t>
            </a:r>
            <a:r>
              <a:rPr lang="en-GB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Auckland, NZ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208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D4B4F-E25D-DA05-4BB8-AFE296C22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Mīti un fakti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D9355-FCEB-2A01-2634-7E3F84F2E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Mēs nevaram atļauties strādāt četras dienas, tas slikti ietekmēs Latvijas ekonomiku...</a:t>
            </a:r>
          </a:p>
          <a:p>
            <a:endParaRPr lang="en-GB" dirty="0"/>
          </a:p>
        </p:txBody>
      </p:sp>
      <p:pic>
        <p:nvPicPr>
          <p:cNvPr id="5" name="Picture 4" descr="A graph showing the growth of the company's productivity">
            <a:extLst>
              <a:ext uri="{FF2B5EF4-FFF2-40B4-BE49-F238E27FC236}">
                <a16:creationId xmlns:a16="http://schemas.microsoft.com/office/drawing/2014/main" id="{AD5EE0CF-C027-79B3-1930-EB20B0509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17" y="2752928"/>
            <a:ext cx="9344766" cy="41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32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F0886-CA9C-3BB2-767F-9E3326BD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Mīti un fakti: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20BEF-C2F2-9BDA-1A5F-2999732E1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Kāpēc lai darba devējs maksātu piecu dienu darba algu, ja darbienieki strādā tikai četras dienas?</a:t>
            </a:r>
          </a:p>
          <a:p>
            <a:r>
              <a:rPr lang="lv-LV" dirty="0"/>
              <a:t>Šoferis tak nevarēs ātrāk braukt...</a:t>
            </a:r>
          </a:p>
          <a:p>
            <a:r>
              <a:rPr lang="lv-LV" dirty="0"/>
              <a:t>Četru dienu nedēļu iespējams ieviest tikai valsts sektorā, kur tāpat neviens neko nedara, privātuzņēmumos tas nav iespējams.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829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B249D8-BFD8-D45F-1F4C-B31FD6415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/>
              <a:t>Iepriekšējie pētijumi:</a:t>
            </a:r>
            <a:endParaRPr lang="en-GB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2ACF16-0E44-81C0-D35B-63409ED19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599" y="1536633"/>
            <a:ext cx="6331764" cy="5215071"/>
          </a:xfrm>
        </p:spPr>
        <p:txBody>
          <a:bodyPr>
            <a:normAutofit lnSpcReduction="10000"/>
          </a:bodyPr>
          <a:lstStyle/>
          <a:p>
            <a:r>
              <a:rPr lang="lv-LV" sz="2667">
                <a:latin typeface="Arial" panose="020B0604020202020204" pitchFamily="34" charset="0"/>
                <a:ea typeface="Arial" panose="020B0604020202020204" pitchFamily="34" charset="0"/>
              </a:rPr>
              <a:t>Liels sabiedriskā sektora izmēģinājums Īslandē (Autonomy, 2021), 2 500 darbinieki, 40 stundu darba nedēļas samazinājums uz 35 vai 36 stundu nedēļu. Iesaistīti darbinieki no bērnudārziem, sociālajiem dienestiem un slimnīcām.</a:t>
            </a:r>
          </a:p>
          <a:p>
            <a:r>
              <a:rPr lang="lv-LV" sz="2667">
                <a:latin typeface="Arial" panose="020B0604020202020204" pitchFamily="34" charset="0"/>
              </a:rPr>
              <a:t>Pētījums 33 organizācijās ar 903 darbiniekiem privātajā, valsts un bezpeļņas sektorā,  ASV, Īrijā </a:t>
            </a:r>
            <a:r>
              <a:rPr lang="en-GB" sz="2667"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lv-LV" sz="2667">
                <a:latin typeface="Arial" panose="020B0604020202020204" pitchFamily="34" charset="0"/>
                <a:ea typeface="Arial" panose="020B0604020202020204" pitchFamily="34" charset="0"/>
              </a:rPr>
              <a:t>Schor et al</a:t>
            </a:r>
            <a:r>
              <a:rPr lang="en-GB" sz="2667">
                <a:latin typeface="Arial" panose="020B0604020202020204" pitchFamily="34" charset="0"/>
                <a:ea typeface="Arial" panose="020B0604020202020204" pitchFamily="34" charset="0"/>
              </a:rPr>
              <a:t>, 2022)</a:t>
            </a:r>
            <a:endParaRPr lang="lv-LV" sz="2667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lv-LV" sz="2667">
                <a:latin typeface="Arial" panose="020B0604020202020204" pitchFamily="34" charset="0"/>
              </a:rPr>
              <a:t>Maza mēroga izmēģinājumi dažādās organizācijās. </a:t>
            </a:r>
          </a:p>
          <a:p>
            <a:pPr marL="152396" indent="0">
              <a:buNone/>
            </a:pPr>
            <a:endParaRPr lang="en-GB" sz="2667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8" name="Picture 7" descr="A cover of a book">
            <a:extLst>
              <a:ext uri="{FF2B5EF4-FFF2-40B4-BE49-F238E27FC236}">
                <a16:creationId xmlns:a16="http://schemas.microsoft.com/office/drawing/2014/main" id="{1384B423-D738-19D8-C0C7-C455CB788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364" y="414867"/>
            <a:ext cx="4250267" cy="602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65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761801" y="112699"/>
            <a:ext cx="5334196" cy="6127380"/>
          </a:xfrm>
          <a:prstGeom prst="rect">
            <a:avLst/>
          </a:prstGeom>
        </p:spPr>
        <p:txBody>
          <a:bodyPr spcFirstLastPara="1" vert="horz" lIns="121920" tIns="60960" rIns="121920" bIns="60960" rtlCol="0" anchor="ctr" anchorCtr="0">
            <a:normAutofit fontScale="92500" lnSpcReduction="10000"/>
          </a:bodyPr>
          <a:lstStyle/>
          <a:p>
            <a:pPr marL="609585" indent="-304792">
              <a:lnSpc>
                <a:spcPct val="90000"/>
              </a:lnSpc>
              <a:spcAft>
                <a:spcPts val="800"/>
              </a:spcAft>
              <a:buSzPts val="1600"/>
              <a:buFont typeface="Arial" panose="020B0604020202020204" pitchFamily="34" charset="0"/>
              <a:buChar char="•"/>
            </a:pPr>
            <a:r>
              <a:rPr lang="en-US" sz="3200" dirty="0" err="1">
                <a:sym typeface="Josefin Sans"/>
              </a:rPr>
              <a:t>Pasaules</a:t>
            </a:r>
            <a:r>
              <a:rPr lang="en-US" sz="3200" dirty="0">
                <a:sym typeface="Josefin Sans"/>
              </a:rPr>
              <a:t> </a:t>
            </a:r>
            <a:r>
              <a:rPr lang="en-US" sz="3200" dirty="0" err="1">
                <a:sym typeface="Josefin Sans"/>
              </a:rPr>
              <a:t>lielākais</a:t>
            </a:r>
            <a:r>
              <a:rPr lang="en-US" sz="3200" dirty="0">
                <a:sym typeface="Josefin Sans"/>
              </a:rPr>
              <a:t> </a:t>
            </a:r>
            <a:r>
              <a:rPr lang="en-US" sz="3200" dirty="0" err="1">
                <a:sym typeface="Josefin Sans"/>
              </a:rPr>
              <a:t>četru</a:t>
            </a:r>
            <a:r>
              <a:rPr lang="en-US" sz="3200" dirty="0">
                <a:sym typeface="Josefin Sans"/>
              </a:rPr>
              <a:t> </a:t>
            </a:r>
            <a:r>
              <a:rPr lang="en-US" sz="3200" dirty="0" err="1">
                <a:sym typeface="Josefin Sans"/>
              </a:rPr>
              <a:t>dienu</a:t>
            </a:r>
            <a:r>
              <a:rPr lang="en-US" sz="3200" dirty="0">
                <a:sym typeface="Josefin Sans"/>
              </a:rPr>
              <a:t> </a:t>
            </a:r>
            <a:r>
              <a:rPr lang="en-US" sz="3200" dirty="0" err="1">
                <a:sym typeface="Josefin Sans"/>
              </a:rPr>
              <a:t>darba</a:t>
            </a:r>
            <a:r>
              <a:rPr lang="en-US" sz="3200" dirty="0">
                <a:sym typeface="Josefin Sans"/>
              </a:rPr>
              <a:t> </a:t>
            </a:r>
            <a:r>
              <a:rPr lang="en-US" sz="3200" dirty="0" err="1">
                <a:sym typeface="Josefin Sans"/>
              </a:rPr>
              <a:t>nedēļas</a:t>
            </a:r>
            <a:r>
              <a:rPr lang="en-US" sz="3200" dirty="0">
                <a:sym typeface="Josefin Sans"/>
              </a:rPr>
              <a:t> </a:t>
            </a:r>
            <a:r>
              <a:rPr lang="en-US" sz="3200" dirty="0" err="1">
                <a:sym typeface="Josefin Sans"/>
              </a:rPr>
              <a:t>pētījums</a:t>
            </a:r>
            <a:r>
              <a:rPr lang="en-US" sz="3200" dirty="0">
                <a:sym typeface="Josefin Sans"/>
              </a:rPr>
              <a:t> </a:t>
            </a:r>
            <a:r>
              <a:rPr lang="en-US" sz="3200" dirty="0" err="1">
                <a:sym typeface="Josefin Sans"/>
              </a:rPr>
              <a:t>ar</a:t>
            </a:r>
            <a:r>
              <a:rPr lang="en-US" sz="3200" dirty="0">
                <a:sym typeface="Josefin Sans"/>
              </a:rPr>
              <a:t> </a:t>
            </a:r>
            <a:r>
              <a:rPr lang="en-US" sz="3200" dirty="0" err="1">
                <a:sym typeface="Josefin Sans"/>
              </a:rPr>
              <a:t>aptuveni</a:t>
            </a:r>
            <a:r>
              <a:rPr lang="en-US" sz="3200" dirty="0">
                <a:sym typeface="Josefin Sans"/>
              </a:rPr>
              <a:t> 3 000 </a:t>
            </a:r>
            <a:r>
              <a:rPr lang="en-US" sz="3200" dirty="0" err="1">
                <a:sym typeface="Josefin Sans"/>
              </a:rPr>
              <a:t>pētījuma</a:t>
            </a:r>
            <a:r>
              <a:rPr lang="en-US" sz="3200" dirty="0">
                <a:sym typeface="Josefin Sans"/>
              </a:rPr>
              <a:t> </a:t>
            </a:r>
            <a:r>
              <a:rPr lang="en-US" sz="3200" dirty="0" err="1">
                <a:sym typeface="Josefin Sans"/>
              </a:rPr>
              <a:t>dalībniekiem</a:t>
            </a:r>
            <a:r>
              <a:rPr lang="en-US" sz="3200" dirty="0">
                <a:sym typeface="Josefin Sans"/>
              </a:rPr>
              <a:t> 61 </a:t>
            </a:r>
            <a:r>
              <a:rPr lang="en-US" sz="3200" dirty="0" err="1">
                <a:sym typeface="Josefin Sans"/>
              </a:rPr>
              <a:t>organizācijās</a:t>
            </a:r>
            <a:r>
              <a:rPr lang="en-US" sz="3200" dirty="0">
                <a:sym typeface="Josefin Sans"/>
              </a:rPr>
              <a:t> </a:t>
            </a:r>
          </a:p>
          <a:p>
            <a:pPr marL="609585" indent="-304792">
              <a:lnSpc>
                <a:spcPct val="90000"/>
              </a:lnSpc>
              <a:spcAft>
                <a:spcPts val="800"/>
              </a:spcAft>
              <a:buSzPts val="1600"/>
              <a:buFont typeface="Arial" panose="020B0604020202020204" pitchFamily="34" charset="0"/>
              <a:buChar char="•"/>
            </a:pPr>
            <a:r>
              <a:rPr lang="en-US" sz="3200" dirty="0">
                <a:sym typeface="Josefin Sans"/>
              </a:rPr>
              <a:t>100 </a:t>
            </a:r>
            <a:r>
              <a:rPr lang="en-US" sz="3200" dirty="0" err="1">
                <a:sym typeface="Josefin Sans"/>
              </a:rPr>
              <a:t>daļēji</a:t>
            </a:r>
            <a:r>
              <a:rPr lang="en-US" sz="3200" dirty="0">
                <a:sym typeface="Josefin Sans"/>
              </a:rPr>
              <a:t> </a:t>
            </a:r>
            <a:r>
              <a:rPr lang="en-US" sz="3200" dirty="0" err="1">
                <a:sym typeface="Josefin Sans"/>
              </a:rPr>
              <a:t>strukturētas</a:t>
            </a:r>
            <a:r>
              <a:rPr lang="en-US" sz="3200" dirty="0">
                <a:sym typeface="Josefin Sans"/>
              </a:rPr>
              <a:t> </a:t>
            </a:r>
            <a:r>
              <a:rPr lang="en-US" sz="3200" dirty="0" err="1">
                <a:sym typeface="Josefin Sans"/>
              </a:rPr>
              <a:t>intervija</a:t>
            </a:r>
            <a:r>
              <a:rPr lang="lv-LV" sz="3200" dirty="0">
                <a:sym typeface="Josefin Sans"/>
              </a:rPr>
              <a:t>s ar vadītājiem un darbiniekiem</a:t>
            </a:r>
            <a:endParaRPr lang="en-US" sz="3200" dirty="0">
              <a:sym typeface="Josefin Sans"/>
            </a:endParaRPr>
          </a:p>
          <a:p>
            <a:pPr marL="609585" indent="-304792">
              <a:lnSpc>
                <a:spcPct val="90000"/>
              </a:lnSpc>
              <a:spcAft>
                <a:spcPts val="800"/>
              </a:spcAft>
              <a:buSzPts val="1600"/>
              <a:buFont typeface="Arial" panose="020B0604020202020204" pitchFamily="34" charset="0"/>
              <a:buChar char="•"/>
            </a:pPr>
            <a:r>
              <a:rPr lang="en-US" sz="3200" dirty="0" err="1">
                <a:sym typeface="Josefin Sans"/>
              </a:rPr>
              <a:t>Kvantitatīvie</a:t>
            </a:r>
            <a:r>
              <a:rPr lang="en-US" sz="3200" dirty="0">
                <a:sym typeface="Josefin Sans"/>
              </a:rPr>
              <a:t> </a:t>
            </a:r>
            <a:r>
              <a:rPr lang="en-US" sz="3200" dirty="0" err="1">
                <a:sym typeface="Josefin Sans"/>
              </a:rPr>
              <a:t>dati</a:t>
            </a:r>
            <a:r>
              <a:rPr lang="en-US" sz="3200" dirty="0">
                <a:sym typeface="Josefin Sans"/>
              </a:rPr>
              <a:t>: </a:t>
            </a:r>
            <a:r>
              <a:rPr lang="en-US" sz="3200" dirty="0" err="1">
                <a:sym typeface="Josefin Sans"/>
              </a:rPr>
              <a:t>individuālie</a:t>
            </a:r>
            <a:r>
              <a:rPr lang="en-US" sz="3200" dirty="0">
                <a:sym typeface="Josefin Sans"/>
              </a:rPr>
              <a:t> un </a:t>
            </a:r>
            <a:r>
              <a:rPr lang="en-US" sz="3200" dirty="0" err="1">
                <a:sym typeface="Josefin Sans"/>
              </a:rPr>
              <a:t>organizācijas</a:t>
            </a:r>
            <a:r>
              <a:rPr lang="en-US" sz="3200" dirty="0">
                <a:sym typeface="Josefin Sans"/>
              </a:rPr>
              <a:t> </a:t>
            </a:r>
            <a:r>
              <a:rPr lang="en-US" sz="3200" dirty="0" err="1">
                <a:sym typeface="Josefin Sans"/>
              </a:rPr>
              <a:t>līmeņa</a:t>
            </a:r>
            <a:r>
              <a:rPr lang="en-US" sz="3200" dirty="0">
                <a:sym typeface="Josefin Sans"/>
              </a:rPr>
              <a:t> </a:t>
            </a:r>
            <a:r>
              <a:rPr lang="en-US" sz="3200" dirty="0" err="1">
                <a:sym typeface="Josefin Sans"/>
              </a:rPr>
              <a:t>mērijumi</a:t>
            </a:r>
            <a:r>
              <a:rPr lang="lv-LV" sz="3200" dirty="0">
                <a:sym typeface="Josefin Sans"/>
              </a:rPr>
              <a:t> pētījuma sākumposmā, pēc sešiem un 12 mēnešiem.</a:t>
            </a:r>
            <a:endParaRPr lang="en-US" sz="3200" dirty="0">
              <a:sym typeface="Josefin Sans"/>
            </a:endParaRPr>
          </a:p>
          <a:p>
            <a:pPr marL="609585" indent="-304792">
              <a:lnSpc>
                <a:spcPct val="90000"/>
              </a:lnSpc>
              <a:spcAft>
                <a:spcPts val="800"/>
              </a:spcAft>
              <a:buSzPts val="1600"/>
              <a:buFont typeface="Arial" panose="020B0604020202020204" pitchFamily="34" charset="0"/>
              <a:buChar char="•"/>
            </a:pPr>
            <a:endParaRPr lang="en-US" sz="2000" dirty="0">
              <a:sym typeface="Josefin Sans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/>
          <a:srcRect t="6251" r="2" b="2968"/>
          <a:stretch/>
        </p:blipFill>
        <p:spPr>
          <a:xfrm>
            <a:off x="6857797" y="-10885"/>
            <a:ext cx="5334204" cy="6868885"/>
          </a:xfrm>
          <a:prstGeom prst="rect">
            <a:avLst/>
          </a:prstGeom>
          <a:noFill/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8886700" y="847667"/>
            <a:ext cx="3014000" cy="421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5000"/>
              </a:lnSpc>
              <a:buNone/>
            </a:pPr>
            <a:r>
              <a:rPr lang="lv-LV" sz="2133" b="1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Piektā diena brīvdiena</a:t>
            </a:r>
          </a:p>
          <a:p>
            <a:pPr marL="0" indent="0">
              <a:lnSpc>
                <a:spcPct val="105000"/>
              </a:lnSpc>
              <a:spcBef>
                <a:spcPts val="1600"/>
              </a:spcBef>
              <a:buNone/>
            </a:pPr>
            <a:endParaRPr lang="lv-LV" sz="2133" b="1"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indent="0">
              <a:lnSpc>
                <a:spcPct val="105000"/>
              </a:lnSpc>
              <a:spcBef>
                <a:spcPts val="1600"/>
              </a:spcBef>
              <a:buNone/>
            </a:pPr>
            <a:r>
              <a:rPr lang="lv-LV" sz="2133" b="1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Staggered </a:t>
            </a:r>
          </a:p>
          <a:p>
            <a:pPr marL="0" indent="0">
              <a:lnSpc>
                <a:spcPct val="105000"/>
              </a:lnSpc>
              <a:spcBef>
                <a:spcPts val="1600"/>
              </a:spcBef>
              <a:buNone/>
            </a:pPr>
            <a:endParaRPr lang="lv-LV" sz="2133" b="1"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indent="0">
              <a:lnSpc>
                <a:spcPct val="105000"/>
              </a:lnSpc>
              <a:spcBef>
                <a:spcPts val="1600"/>
              </a:spcBef>
              <a:buNone/>
            </a:pPr>
            <a:r>
              <a:rPr lang="lv-LV" sz="2133" b="1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Decentralizētā </a:t>
            </a:r>
          </a:p>
          <a:p>
            <a:pPr marL="0" indent="0">
              <a:lnSpc>
                <a:spcPct val="105000"/>
              </a:lnSpc>
              <a:spcBef>
                <a:spcPts val="1600"/>
              </a:spcBef>
              <a:buNone/>
            </a:pPr>
            <a:endParaRPr lang="lv-LV" sz="2133" b="1"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indent="0">
              <a:lnSpc>
                <a:spcPct val="105000"/>
              </a:lnSpc>
              <a:spcBef>
                <a:spcPts val="1600"/>
              </a:spcBef>
              <a:buNone/>
            </a:pPr>
            <a:r>
              <a:rPr lang="lv-LV" sz="2133" b="1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Annualised/Gada gājuma</a:t>
            </a:r>
          </a:p>
          <a:p>
            <a:pPr marL="0" indent="0">
              <a:lnSpc>
                <a:spcPct val="105000"/>
              </a:lnSpc>
              <a:spcBef>
                <a:spcPts val="1600"/>
              </a:spcBef>
              <a:buNone/>
            </a:pPr>
            <a:endParaRPr lang="lv-LV" sz="2133" b="1"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indent="0">
              <a:lnSpc>
                <a:spcPct val="10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lv-LV" sz="2133" b="1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Nosacījuma/beznosacījuma</a:t>
            </a:r>
          </a:p>
        </p:txBody>
      </p:sp>
      <p:sp>
        <p:nvSpPr>
          <p:cNvPr id="61" name="Google Shape;61;p14"/>
          <p:cNvSpPr txBox="1"/>
          <p:nvPr/>
        </p:nvSpPr>
        <p:spPr>
          <a:xfrm>
            <a:off x="762099" y="644233"/>
            <a:ext cx="7270276" cy="1190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lv-LV" sz="3067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Dažādi četru darba dienu nedēļas veidi</a:t>
            </a: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000" y="2302733"/>
            <a:ext cx="7900131" cy="384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/>
        </p:nvSpPr>
        <p:spPr>
          <a:xfrm>
            <a:off x="467976" y="751226"/>
            <a:ext cx="10210224" cy="496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3067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“Es </a:t>
            </a:r>
            <a:r>
              <a:rPr lang="en-GB" sz="3067" dirty="0" err="1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teiktu</a:t>
            </a:r>
            <a:r>
              <a:rPr lang="en-GB" sz="3067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, ka '</a:t>
            </a:r>
            <a:r>
              <a:rPr lang="en-GB" sz="3067" dirty="0" err="1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piekt</a:t>
            </a:r>
            <a:r>
              <a:rPr lang="lv-LV" sz="3067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diena kā</a:t>
            </a:r>
            <a:r>
              <a:rPr lang="en-GB" sz="3067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3067" dirty="0" err="1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brīvdiena</a:t>
            </a:r>
            <a:r>
              <a:rPr lang="en-GB" sz="3067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3067" dirty="0" err="1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ir</a:t>
            </a:r>
            <a:r>
              <a:rPr lang="en-GB" sz="3067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3067" dirty="0" err="1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kaut</a:t>
            </a:r>
            <a:r>
              <a:rPr lang="en-GB" sz="3067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 kas, ko</a:t>
            </a:r>
            <a:r>
              <a:rPr lang="lv-LV" sz="3067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 tu</a:t>
            </a:r>
            <a:r>
              <a:rPr lang="en-GB" sz="3067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3067" dirty="0" err="1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nopelni</a:t>
            </a:r>
            <a:r>
              <a:rPr lang="en-GB" sz="3067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3067" dirty="0" err="1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ar</a:t>
            </a:r>
            <a:r>
              <a:rPr lang="en-GB" sz="3067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3067" dirty="0" err="1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savu</a:t>
            </a:r>
            <a:r>
              <a:rPr lang="en-GB" sz="3067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3067" dirty="0" err="1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centību</a:t>
            </a:r>
            <a:r>
              <a:rPr lang="en-GB" sz="3067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 - </a:t>
            </a:r>
            <a:r>
              <a:rPr lang="en-GB" sz="3067" dirty="0" err="1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tas</a:t>
            </a:r>
            <a:r>
              <a:rPr lang="en-GB" sz="3067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 nav </a:t>
            </a:r>
            <a:r>
              <a:rPr lang="en-GB" sz="3067" dirty="0" err="1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mūsu</a:t>
            </a:r>
            <a:r>
              <a:rPr lang="en-GB" sz="3067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3067" dirty="0" err="1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dāvana</a:t>
            </a:r>
            <a:r>
              <a:rPr lang="en-GB" sz="3067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3067" dirty="0" err="1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vai</a:t>
            </a:r>
            <a:r>
              <a:rPr lang="lv-LV" sz="3067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tavas</a:t>
            </a:r>
            <a:r>
              <a:rPr lang="en-GB" sz="3067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3067" dirty="0" err="1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priekšrocība</a:t>
            </a:r>
            <a:r>
              <a:rPr lang="lv-LV" sz="3067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s</a:t>
            </a:r>
            <a:r>
              <a:rPr lang="en-GB" sz="3067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3067" dirty="0" err="1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vai</a:t>
            </a:r>
            <a:r>
              <a:rPr lang="en-GB" sz="3067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lv-LV" sz="3067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tiesības</a:t>
            </a:r>
            <a:r>
              <a:rPr lang="en-GB" sz="3067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."’”</a:t>
            </a:r>
            <a:endParaRPr sz="3067"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609585" indent="-499521" algn="r">
              <a:buClr>
                <a:srgbClr val="045442"/>
              </a:buClr>
              <a:buSzPts val="2300"/>
              <a:buFont typeface="Josefin Sans"/>
              <a:buChar char="-"/>
            </a:pPr>
            <a:r>
              <a:rPr lang="en-GB" sz="3067" b="1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CEO </a:t>
            </a:r>
            <a:r>
              <a:rPr lang="lv-LV" sz="3067" b="1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finanšu organizācijā</a:t>
            </a:r>
            <a:endParaRPr lang="en-GB" sz="3067" b="1"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609585" indent="-499521" algn="r">
              <a:buClr>
                <a:srgbClr val="045442"/>
              </a:buClr>
              <a:buSzPts val="2300"/>
              <a:buFont typeface="Josefin Sans"/>
              <a:buChar char="-"/>
            </a:pPr>
            <a:endParaRPr lang="en-GB" sz="3067" b="1"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110064">
              <a:buClr>
                <a:srgbClr val="045442"/>
              </a:buClr>
              <a:buSzPts val="2300"/>
            </a:pPr>
            <a:r>
              <a:rPr lang="en-GB" sz="3067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“</a:t>
            </a:r>
            <a:r>
              <a:rPr lang="lv-LV" sz="3067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"Šāda veida eksperimenti ir pilnīgi nereāli un mākslīgi. Kad mēs paziņojām par četrām darba dienām nedēļā, mēs zinājām, ka tas būs pastāvīgi; nebija ceļa atpakaļ. Tas ir saistīts ar uzticēšanos."</a:t>
            </a:r>
            <a:r>
              <a:rPr lang="en-GB" sz="3067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”</a:t>
            </a:r>
          </a:p>
          <a:p>
            <a:pPr marL="110064" algn="r">
              <a:buClr>
                <a:srgbClr val="045442"/>
              </a:buClr>
              <a:buSzPts val="2300"/>
            </a:pPr>
            <a:r>
              <a:rPr lang="en-GB" sz="3067" b="1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- </a:t>
            </a:r>
            <a:r>
              <a:rPr lang="lv-LV" sz="3067" b="1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Vecākais vadītājs, programmēšanas uzņēmumum</a:t>
            </a:r>
            <a:endParaRPr sz="3067" b="1"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3024E-4518-0D10-38A2-A388FE5C6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5"/>
          </a:xfrm>
        </p:spPr>
        <p:txBody>
          <a:bodyPr spcFirstLastPara="1" vert="horz" wrap="square" lIns="121920" tIns="60960" rIns="121920" bIns="60960" rtlCol="0" anchor="ctr" anchorCtr="0">
            <a:normAutofit/>
          </a:bodyPr>
          <a:lstStyle/>
          <a:p>
            <a:pPr defTabSz="1219170">
              <a:spcBef>
                <a:spcPct val="0"/>
              </a:spcBef>
            </a:pPr>
            <a:r>
              <a:rPr lang="en-US" sz="3600">
                <a:solidFill>
                  <a:schemeClr val="tx2"/>
                </a:solidFill>
              </a:rPr>
              <a:t>Iemesli četru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>
                <a:solidFill>
                  <a:schemeClr val="tx2"/>
                </a:solidFill>
              </a:rPr>
              <a:t>darba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>
                <a:solidFill>
                  <a:schemeClr val="tx2"/>
                </a:solidFill>
              </a:rPr>
              <a:t>dienu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>
                <a:solidFill>
                  <a:schemeClr val="tx2"/>
                </a:solidFill>
              </a:rPr>
              <a:t>nedēļas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>
                <a:solidFill>
                  <a:schemeClr val="tx2"/>
                </a:solidFill>
              </a:rPr>
              <a:t>ieviešanai</a:t>
            </a:r>
            <a:r>
              <a:rPr lang="en-US" sz="3600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84872C7-4DFD-77F4-1AA1-BBB9D8950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2200" y="804672"/>
            <a:ext cx="5221224" cy="5230368"/>
          </a:xfrm>
        </p:spPr>
        <p:txBody>
          <a:bodyPr spcFirstLastPara="1" vert="horz" wrap="square" lIns="121920" tIns="60960" rIns="121920" bIns="60960" rtlCol="0" anchor="ctr" anchorCtr="0">
            <a:normAutofit/>
          </a:bodyPr>
          <a:lstStyle/>
          <a:p>
            <a:pPr indent="-304792" defTabSz="121917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Darbinieku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labbūtība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04792" defTabSz="121917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Jaunu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darbinieku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piesaiste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04792" defTabSz="121917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Darbinieku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nomaiņas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samazināšana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04792" defTabSz="121917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Darba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organizācijas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efektivitātes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uzlabošana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04792" defTabSz="121917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Vadītāji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gribēja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četru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dienu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darba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nedēļu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04792" defTabSz="121917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Mēdiju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uzmanība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04792" defTabSz="121917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Samazināt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darbu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mājām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04792" defTabSz="121917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Vadītājam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atņemtas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tiesības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04792" defTabSz="121917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67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58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69696B"/>
      </a:dk1>
      <a:lt1>
        <a:sysClr val="window" lastClr="FFFFFF"/>
      </a:lt1>
      <a:dk2>
        <a:srgbClr val="92012F"/>
      </a:dk2>
      <a:lt2>
        <a:srgbClr val="E7E6E6"/>
      </a:lt2>
      <a:accent1>
        <a:srgbClr val="E14F0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69696B"/>
      </a:hlink>
      <a:folHlink>
        <a:srgbClr val="EF40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2E481EE-1B24-40A2-AB48-058996030B18}" vid="{A6CFF80A-732F-49CD-8165-399A60791E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ee3ec1-71e2-4c81-aee9-9f72e5770204" xsi:nil="true"/>
    <lcf76f155ced4ddcb4097134ff3c332f xmlns="e3cbc38f-3bd0-4c8a-9fca-8dc1c7c662d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CA2FFECB18E6448B789CD9930E2AFC" ma:contentTypeVersion="17" ma:contentTypeDescription="Create a new document." ma:contentTypeScope="" ma:versionID="755e67fb663b1ab16d9e38abf068b9e2">
  <xsd:schema xmlns:xsd="http://www.w3.org/2001/XMLSchema" xmlns:xs="http://www.w3.org/2001/XMLSchema" xmlns:p="http://schemas.microsoft.com/office/2006/metadata/properties" xmlns:ns2="e3cbc38f-3bd0-4c8a-9fca-8dc1c7c662d7" xmlns:ns3="c6ee3ec1-71e2-4c81-aee9-9f72e5770204" targetNamespace="http://schemas.microsoft.com/office/2006/metadata/properties" ma:root="true" ma:fieldsID="cbdce0a5ea780e155a31f8269e91633a" ns2:_="" ns3:_="">
    <xsd:import namespace="e3cbc38f-3bd0-4c8a-9fca-8dc1c7c662d7"/>
    <xsd:import namespace="c6ee3ec1-71e2-4c81-aee9-9f72e57702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bc38f-3bd0-4c8a-9fca-8dc1c7c662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e33c868-91b6-4098-a4a1-cbe5720a53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ee3ec1-71e2-4c81-aee9-9f72e57702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fa3bbd3-0c70-482d-bbd6-fd5bb34fb9e6}" ma:internalName="TaxCatchAll" ma:showField="CatchAllData" ma:web="c6ee3ec1-71e2-4c81-aee9-9f72e57702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E0249A-261B-469C-B560-1FC050D8BF74}">
  <ds:schemaRefs>
    <ds:schemaRef ds:uri="http://www.w3.org/XML/1998/namespace"/>
    <ds:schemaRef ds:uri="http://schemas.microsoft.com/office/2006/metadata/properties"/>
    <ds:schemaRef ds:uri="http://purl.org/dc/terms/"/>
    <ds:schemaRef ds:uri="e3cbc38f-3bd0-4c8a-9fca-8dc1c7c662d7"/>
    <ds:schemaRef ds:uri="http://purl.org/dc/dcmitype/"/>
    <ds:schemaRef ds:uri="c6ee3ec1-71e2-4c81-aee9-9f72e5770204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13F89EDD-D1D3-4881-B19A-E791F677CACE}"/>
</file>

<file path=customXml/itemProps3.xml><?xml version="1.0" encoding="utf-8"?>
<ds:datastoreItem xmlns:ds="http://schemas.openxmlformats.org/officeDocument/2006/customXml" ds:itemID="{5A4BEFCB-E54D-4239-B33E-7D0C07F771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1120</Words>
  <Application>Microsoft Office PowerPoint</Application>
  <PresentationFormat>Widescreen</PresentationFormat>
  <Paragraphs>114</Paragraphs>
  <Slides>20</Slides>
  <Notes>9</Notes>
  <HiddenSlides>2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Josefin Sans</vt:lpstr>
      <vt:lpstr>Segoe UI</vt:lpstr>
      <vt:lpstr>Office Theme</vt:lpstr>
      <vt:lpstr>Četru dienu darba nedēļa, darbinieku labbūtība un veselība    </vt:lpstr>
      <vt:lpstr>Četru dienu darba nedēļa ir…</vt:lpstr>
      <vt:lpstr>Mīti un fakti</vt:lpstr>
      <vt:lpstr>Mīti un fakti:</vt:lpstr>
      <vt:lpstr>Iepriekšējie pētijumi:</vt:lpstr>
      <vt:lpstr>PowerPoint Presentation</vt:lpstr>
      <vt:lpstr>PowerPoint Presentation</vt:lpstr>
      <vt:lpstr>PowerPoint Presentation</vt:lpstr>
      <vt:lpstr>Iemesli četru darba dienu nedēļas ieviešanai:</vt:lpstr>
      <vt:lpstr>Rezultāti organizāciju līmenī</vt:lpstr>
      <vt:lpstr>PowerPoint Presentation</vt:lpstr>
      <vt:lpstr>PowerPoint Presentation</vt:lpstr>
      <vt:lpstr>Ko darbinieki darīja papildus brīvajā laikā? </vt:lpstr>
      <vt:lpstr>Ko vēl darbinieki darīja papildus brīvajā laikā?</vt:lpstr>
      <vt:lpstr>Ko par darbinieku brīvā laika aktivitātēm domā vadība?</vt:lpstr>
      <vt:lpstr>Kādā veidā vairāk brīvā laika ietekmē labbūtību?</vt:lpstr>
      <vt:lpstr>Īstermiņa un ilgtermiņa efekti</vt:lpstr>
      <vt:lpstr>Nākotne?  96% darbinieku grib turpināt strādāt četras darba dienas nedēļā  Vidējais apmierinātības rādītājs 9 no 10.</vt:lpstr>
      <vt:lpstr>Četru darba dienu nedēļa ir nākotne</vt:lpstr>
      <vt:lpstr>Avoti: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Priekšlaicīgi dzimušu bērnu māšu un tēvu ar traumu saistītas pārliecības pēc dzemdībām</dc:title>
  <dc:creator>Laima Dance</dc:creator>
  <cp:lastModifiedBy>Aija Ozola</cp:lastModifiedBy>
  <cp:revision>11</cp:revision>
  <dcterms:created xsi:type="dcterms:W3CDTF">2024-03-26T08:03:57Z</dcterms:created>
  <dcterms:modified xsi:type="dcterms:W3CDTF">2024-05-14T09:30:03Z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0x0101001BCA2FFECB18E6448B789CD9930E2AFC</vt:lpwstr>
  </property>
  <property fmtid="{D5CDD505-2E9C-101B-9397-08002B2CF9AE}" pid="3" name="MediaServiceImageTags">
    <vt:lpwstr/>
  </property>
</Properties>
</file>